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8" r:id="rId2"/>
    <p:sldId id="286" r:id="rId3"/>
    <p:sldId id="259" r:id="rId4"/>
    <p:sldId id="281" r:id="rId5"/>
    <p:sldId id="287" r:id="rId6"/>
    <p:sldId id="269" r:id="rId7"/>
    <p:sldId id="288" r:id="rId8"/>
    <p:sldId id="289" r:id="rId9"/>
    <p:sldId id="290" r:id="rId10"/>
    <p:sldId id="276" r:id="rId11"/>
    <p:sldId id="279" r:id="rId12"/>
  </p:sldIdLst>
  <p:sldSz cx="12192000" cy="6858000"/>
  <p:notesSz cx="6797675" cy="9928225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00"/>
    <a:srgbClr val="4472C4"/>
    <a:srgbClr val="9CBC5C"/>
    <a:srgbClr val="003300"/>
    <a:srgbClr val="0070C0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84" autoAdjust="0"/>
  </p:normalViewPr>
  <p:slideViewPr>
    <p:cSldViewPr>
      <p:cViewPr varScale="1">
        <p:scale>
          <a:sx n="103" d="100"/>
          <a:sy n="103" d="100"/>
        </p:scale>
        <p:origin x="7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D4618-C16C-4458-AD44-0A0FD29FB209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BCA32-6BF1-4287-AF7B-003BE61B8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52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BCA32-6BF1-4287-AF7B-003BE61B817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124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A0ACB-22ED-0045-B8EF-3EC57983EA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40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BCA32-6BF1-4287-AF7B-003BE61B817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439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BCA32-6BF1-4287-AF7B-003BE61B817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827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BCA32-6BF1-4287-AF7B-003BE61B817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48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BCA32-6BF1-4287-AF7B-003BE61B817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1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BCA32-6BF1-4287-AF7B-003BE61B817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17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45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538297-7D86-4EAA-BCFF-5197288C2F4B}" type="datetime1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E6E554-183E-499D-8054-E3B8F6A3D1B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35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1AA4AD-29D9-47DA-84D1-343B814E9864}" type="datetime1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804A7F-2B23-4272-8606-06DEE03B488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3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45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18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A0D934-F53B-4DF5-91C9-F49441D68462}" type="datetime1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9782E6-7CF8-41F3-A04B-52E9BD059CE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2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FD73A0-8A23-48F5-857F-1149FFB3163E}" type="datetime1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B6587E-513B-49D1-8ADE-69BBF79480C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90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F5D500-D6F2-43D7-BAFE-188BABD0F1DC}" type="datetime1">
              <a:rPr lang="ru-RU" smtClean="0"/>
              <a:t>23.09.2022</a:t>
            </a:fld>
            <a:endParaRPr lang="ru-RU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FA6590-4820-42DB-9E0C-5C493A0D80F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1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5815CC-DD02-4C47-8F40-EC84780B6A6B}" type="datetime1">
              <a:rPr lang="ru-RU" smtClean="0"/>
              <a:t>23.09.2022</a:t>
            </a:fld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6554A7-34C3-46FD-866A-B82FF096221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9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D0A4B8-4FDC-43EC-8D82-26EE62F303E0}" type="datetime1">
              <a:rPr lang="ru-RU" smtClean="0"/>
              <a:t>23.09.2022</a:t>
            </a:fld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A239A7-2019-4A09-A9DD-C848DF6C1CF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4B5E54-07A9-4A73-A215-EA949849EBF7}" type="datetime1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D4592-EB61-4521-96B3-850EDF6B65A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98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BC7F5B-1E74-41C3-A770-EA002619652A}" type="datetime1">
              <a:rPr lang="ru-RU" smtClean="0"/>
              <a:t>23.09.2022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494140-2E4F-43E0-A4B9-FA040E6E04C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15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C9B104-69E1-4AC7-9073-462A6B1A99E8}" type="datetime1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8B2C58-5B78-4016-BCF6-9CBE83B2D09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1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B9881B-F141-49FD-8CF5-BE1A0668BC44}" type="datetime1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A1AA11-728E-4833-9160-8B307A040DB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69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4771332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Слайд think-cell" r:id="rId15" imgW="270" imgH="270" progId="TCLayout.ActiveDocument.1">
                  <p:embed/>
                </p:oleObj>
              </mc:Choice>
              <mc:Fallback>
                <p:oleObj name="Слайд think-cell" r:id="rId1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D3EC1F0-72BC-411D-BE03-5583011784A6}" type="datetime1">
              <a:rPr lang="ru-RU" smtClean="0"/>
              <a:t>23.09.2022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ADAC8259-44F8-4824-9ECB-2755B0AE3E67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ru-RU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6" Type="http://schemas.openxmlformats.org/officeDocument/2006/relationships/image" Target="../media/image9.svg"/><Relationship Id="rId15" Type="http://schemas.openxmlformats.org/officeDocument/2006/relationships/image" Target="../media/image15.png"/><Relationship Id="rId10" Type="http://schemas.openxmlformats.org/officeDocument/2006/relationships/image" Target="../media/image13.svg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osoblkomzen@mosreg.ru" TargetMode="External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0890" y="48388"/>
            <a:ext cx="4163600" cy="810458"/>
            <a:chOff x="210890" y="48388"/>
            <a:chExt cx="4163600" cy="810458"/>
          </a:xfrm>
        </p:grpSpPr>
        <p:pic>
          <p:nvPicPr>
            <p:cNvPr id="13" name="Picture 9">
              <a:extLst>
                <a:ext uri="{FF2B5EF4-FFF2-40B4-BE49-F238E27FC236}">
                  <a16:creationId xmlns="" xmlns:a16="http://schemas.microsoft.com/office/drawing/2014/main" id="{4BF2BF21-4BFC-44C2-894A-8C5DE7921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890" y="48388"/>
              <a:ext cx="586472" cy="783644"/>
            </a:xfrm>
            <a:prstGeom prst="rect">
              <a:avLst/>
            </a:prstGeom>
          </p:spPr>
        </p:pic>
        <p:cxnSp>
          <p:nvCxnSpPr>
            <p:cNvPr id="14" name="Straight Connector 20">
              <a:extLst>
                <a:ext uri="{FF2B5EF4-FFF2-40B4-BE49-F238E27FC236}">
                  <a16:creationId xmlns="" xmlns:a16="http://schemas.microsoft.com/office/drawing/2014/main" id="{323522FE-0349-494A-A861-D6F48337449B}"/>
                </a:ext>
              </a:extLst>
            </p:cNvPr>
            <p:cNvCxnSpPr>
              <a:cxnSpLocks/>
            </p:cNvCxnSpPr>
            <p:nvPr/>
          </p:nvCxnSpPr>
          <p:spPr>
            <a:xfrm>
              <a:off x="1055440" y="858846"/>
              <a:ext cx="1822450" cy="0"/>
            </a:xfrm>
            <a:prstGeom prst="line">
              <a:avLst/>
            </a:prstGeom>
            <a:noFill/>
            <a:ln w="31750" cap="rnd" cmpd="sng" algn="ctr">
              <a:solidFill>
                <a:srgbClr val="FE0200"/>
              </a:solidFill>
              <a:prstDash val="solid"/>
              <a:round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E5B45D55-16D1-4DBE-9F21-C2473549293C}"/>
                </a:ext>
              </a:extLst>
            </p:cNvPr>
            <p:cNvSpPr txBox="1"/>
            <p:nvPr/>
          </p:nvSpPr>
          <p:spPr>
            <a:xfrm>
              <a:off x="1055440" y="284293"/>
              <a:ext cx="3319050" cy="4985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КОМИТЕТ ПО ЦЕНАМ И ТАРИФАМ</a:t>
              </a:r>
              <a:b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</a:br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МОСКОВСКОЙ ОБЛАСТИ</a:t>
              </a:r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xmlns:lc="http://schemas.openxmlformats.org/drawingml/2006/lockedCanvas" id="{30EE262E-C0E1-4AC8-92C2-B3EFEC340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081" y="3102084"/>
            <a:ext cx="9433048" cy="65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altLang="ru-RU" sz="2800" b="1" dirty="0">
                <a:latin typeface="Arial Narrow" panose="020B0606020202030204" pitchFamily="34" charset="0"/>
                <a:cs typeface="Tahoma" panose="020B0604030504040204" pitchFamily="34" charset="0"/>
              </a:rPr>
              <a:t>«Цифровой сервис в сфере тарифного регулирования»</a:t>
            </a:r>
            <a:endParaRPr lang="en-US" altLang="ru-RU" sz="2800" b="1" dirty="0"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1475" y="5766380"/>
            <a:ext cx="11889050" cy="7509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000" dirty="0">
              <a:latin typeface="Arial Narrow" panose="020B060602020203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Arial Narrow" panose="020B0606020202030204" pitchFamily="34" charset="0"/>
                <a:cs typeface="Tahoma" panose="020B0604030504040204" pitchFamily="34" charset="0"/>
              </a:rPr>
              <a:t>Октябрь 2022 года</a:t>
            </a:r>
            <a:endParaRPr lang="ru-RU" sz="2000" dirty="0"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04537" y="246231"/>
            <a:ext cx="6096000" cy="66248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Arial Narrow" panose="020B0606020202030204" pitchFamily="34" charset="0"/>
                <a:cs typeface="Tahoma" panose="020B0604030504040204" pitchFamily="34" charset="0"/>
              </a:rPr>
              <a:t>X </a:t>
            </a:r>
            <a:r>
              <a:rPr lang="ru-RU" dirty="0" smtClean="0">
                <a:latin typeface="Arial Narrow" panose="020B0606020202030204" pitchFamily="34" charset="0"/>
                <a:cs typeface="Tahoma" panose="020B0604030504040204" pitchFamily="34" charset="0"/>
              </a:rPr>
              <a:t>Всероссийский конкурс </a:t>
            </a:r>
            <a:r>
              <a:rPr lang="ru-RU" dirty="0">
                <a:latin typeface="Arial Narrow" panose="020B0606020202030204" pitchFamily="34" charset="0"/>
                <a:cs typeface="Tahoma" panose="020B0604030504040204" pitchFamily="34" charset="0"/>
              </a:rPr>
              <a:t>проектов региональной и муниципальной информатизации «ПРОФ-IT.2022»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Текст 2">
            <a:extLst>
              <a:ext uri="{FF2B5EF4-FFF2-40B4-BE49-F238E27FC236}">
                <a16:creationId xmlns="" xmlns:a16="http://schemas.microsoft.com/office/drawing/2014/main" id="{F774E390-D91B-4F47-8E75-5FDD16120F31}"/>
              </a:ext>
            </a:extLst>
          </p:cNvPr>
          <p:cNvSpPr txBox="1">
            <a:spLocks/>
          </p:cNvSpPr>
          <p:nvPr/>
        </p:nvSpPr>
        <p:spPr>
          <a:xfrm>
            <a:off x="8635511" y="1960396"/>
            <a:ext cx="3437153" cy="2608471"/>
          </a:xfrm>
          <a:prstGeom prst="rect">
            <a:avLst/>
          </a:prstGeom>
          <a:ln w="25400">
            <a:noFill/>
          </a:ln>
        </p:spPr>
        <p:txBody>
          <a:bodyPr wrap="square" lIns="0" tIns="0" rIns="0" bIns="0">
            <a:spAutoFit/>
          </a:bodyPr>
          <a:lstStyle>
            <a:lvl1pPr marL="216004" indent="-216004" algn="l" defTabSz="864017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1270"/>
              </a:spcAft>
              <a:buClr>
                <a:schemeClr val="tx2">
                  <a:lumMod val="50000"/>
                </a:schemeClr>
              </a:buClr>
            </a:pPr>
            <a:r>
              <a:rPr lang="ru-RU" sz="19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ЭКСПЕРТИЗА </a:t>
            </a:r>
            <a:r>
              <a:rPr lang="ru-RU" sz="1900" b="1" dirty="0">
                <a:latin typeface="Arial Narrow" panose="020B0606020202030204" pitchFamily="34" charset="0"/>
                <a:cs typeface="Calibri" panose="020F0502020204030204" pitchFamily="34" charset="0"/>
              </a:rPr>
              <a:t>И УТВЕРЖДЕНИЕ «БИЗНЕС-ПЛАНА»</a:t>
            </a:r>
          </a:p>
          <a:p>
            <a:pPr lvl="1">
              <a:lnSpc>
                <a:spcPct val="112000"/>
              </a:lnSpc>
              <a:spcBef>
                <a:spcPts val="0"/>
              </a:spcBef>
              <a:buClr>
                <a:schemeClr val="tx2">
                  <a:lumMod val="50000"/>
                </a:schemeClr>
              </a:buClr>
              <a:buFontTx/>
              <a:buChar char="-"/>
            </a:pPr>
            <a:r>
              <a:rPr lang="ru-RU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ИНВЕСТПРОГРАММА</a:t>
            </a:r>
          </a:p>
          <a:p>
            <a:pPr lvl="1">
              <a:lnSpc>
                <a:spcPct val="112000"/>
              </a:lnSpc>
              <a:spcBef>
                <a:spcPts val="0"/>
              </a:spcBef>
              <a:buClr>
                <a:schemeClr val="tx2">
                  <a:lumMod val="50000"/>
                </a:schemeClr>
              </a:buClr>
              <a:buFontTx/>
              <a:buChar char="-"/>
            </a:pPr>
            <a:r>
              <a:rPr lang="ru-RU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ПРОИЗВОДСТВЕННАЯ ПРОГРАММА</a:t>
            </a:r>
          </a:p>
          <a:p>
            <a:pPr lvl="1">
              <a:lnSpc>
                <a:spcPct val="112000"/>
              </a:lnSpc>
              <a:spcBef>
                <a:spcPts val="0"/>
              </a:spcBef>
              <a:buClr>
                <a:schemeClr val="tx2">
                  <a:lumMod val="50000"/>
                </a:schemeClr>
              </a:buClr>
              <a:buFontTx/>
              <a:buChar char="-"/>
            </a:pPr>
            <a:r>
              <a:rPr lang="en-US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KPI</a:t>
            </a:r>
            <a:r>
              <a:rPr lang="ru-RU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: ПОКАЗАТЕЛИ НАДЕЖНОСТИ И КАЧЕСТВА</a:t>
            </a:r>
          </a:p>
          <a:p>
            <a:pPr>
              <a:lnSpc>
                <a:spcPct val="112000"/>
              </a:lnSpc>
              <a:spcBef>
                <a:spcPts val="1270"/>
              </a:spcBef>
              <a:spcAft>
                <a:spcPts val="1270"/>
              </a:spcAft>
              <a:buClr>
                <a:schemeClr val="tx2">
                  <a:lumMod val="50000"/>
                </a:schemeClr>
              </a:buClr>
            </a:pPr>
            <a:r>
              <a:rPr lang="ru-RU" sz="1900" b="1" dirty="0">
                <a:latin typeface="Arial Narrow" panose="020B0606020202030204" pitchFamily="34" charset="0"/>
                <a:cs typeface="Calibri" panose="020F0502020204030204" pitchFamily="34" charset="0"/>
              </a:rPr>
              <a:t>КОНТРОЛЬ ИСПОЛНЕНИЯ</a:t>
            </a:r>
            <a:endParaRPr lang="ru-RU" sz="1700" b="1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124744"/>
          </a:xfrm>
          <a:prstGeom prst="rect">
            <a:avLst/>
          </a:prstGeom>
        </p:spPr>
        <p:txBody>
          <a:bodyPr tIns="18000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Arial Narrow" panose="020B0606020202030204" pitchFamily="34" charset="0"/>
              </a:rPr>
              <a:t>КОМИТЕТ РЕГУЛИРУЕТ ТАРИФЫ НА КОММУНАЛЬНЫЕ УСЛУГИ </a:t>
            </a:r>
          </a:p>
          <a:p>
            <a:pPr algn="ctr"/>
            <a:r>
              <a:rPr lang="ru-RU" sz="2800" dirty="0" smtClean="0">
                <a:latin typeface="Arial Narrow" panose="020B0606020202030204" pitchFamily="34" charset="0"/>
              </a:rPr>
              <a:t>И ПЛАТУ ЗА ПОДКЛЮЧЕНИЕ К СЕТЯМ В МОСКОВСКОЙ ОБЛАСТИ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631160" y="1960396"/>
            <a:ext cx="3418019" cy="830997"/>
            <a:chOff x="4151784" y="2309100"/>
            <a:chExt cx="3418019" cy="830997"/>
          </a:xfrm>
        </p:grpSpPr>
        <p:pic>
          <p:nvPicPr>
            <p:cNvPr id="90" name="Рисунок 8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784" y="2564904"/>
              <a:ext cx="432048" cy="432048"/>
            </a:xfrm>
            <a:prstGeom prst="rect">
              <a:avLst/>
            </a:prstGeom>
          </p:spPr>
        </p:pic>
        <p:grpSp>
          <p:nvGrpSpPr>
            <p:cNvPr id="98" name="Группа 97"/>
            <p:cNvGrpSpPr/>
            <p:nvPr/>
          </p:nvGrpSpPr>
          <p:grpSpPr>
            <a:xfrm>
              <a:off x="4665204" y="2309100"/>
              <a:ext cx="2904599" cy="830997"/>
              <a:chOff x="344724" y="1517012"/>
              <a:chExt cx="2904599" cy="830997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344724" y="1628800"/>
                <a:ext cx="90249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4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668</a:t>
                </a:r>
                <a:r>
                  <a:rPr lang="ru-RU" sz="4400" dirty="0" smtClean="0">
                    <a:latin typeface="Arial Narrow" panose="020B0606020202030204" pitchFamily="34" charset="0"/>
                  </a:rPr>
                  <a:t> </a:t>
                </a:r>
              </a:p>
            </p:txBody>
          </p:sp>
          <p:sp>
            <p:nvSpPr>
              <p:cNvPr id="103" name="Прямоугольник 102"/>
              <p:cNvSpPr/>
              <p:nvPr/>
            </p:nvSpPr>
            <p:spPr>
              <a:xfrm>
                <a:off x="1217998" y="1517012"/>
                <a:ext cx="2031325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водоснабжение</a:t>
                </a:r>
              </a:p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водоотведение</a:t>
                </a:r>
                <a:endParaRPr lang="ru-RU" sz="2400" dirty="0"/>
              </a:p>
            </p:txBody>
          </p:sp>
        </p:grpSp>
      </p:grpSp>
      <p:grpSp>
        <p:nvGrpSpPr>
          <p:cNvPr id="10" name="Группа 9"/>
          <p:cNvGrpSpPr/>
          <p:nvPr/>
        </p:nvGrpSpPr>
        <p:grpSpPr>
          <a:xfrm>
            <a:off x="4631160" y="2783637"/>
            <a:ext cx="3631002" cy="830997"/>
            <a:chOff x="4151784" y="3132341"/>
            <a:chExt cx="3631002" cy="830997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4676425" y="3132341"/>
              <a:ext cx="3106361" cy="830997"/>
              <a:chOff x="370919" y="1548165"/>
              <a:chExt cx="3106361" cy="830997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370919" y="1628800"/>
                <a:ext cx="89127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4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431</a:t>
                </a:r>
                <a:r>
                  <a:rPr lang="ru-RU" sz="4000" dirty="0" smtClean="0">
                    <a:latin typeface="Arial Narrow" panose="020B0606020202030204" pitchFamily="34" charset="0"/>
                  </a:rPr>
                  <a:t> </a:t>
                </a:r>
              </a:p>
            </p:txBody>
          </p:sp>
          <p:sp>
            <p:nvSpPr>
              <p:cNvPr id="110" name="Прямоугольник 109"/>
              <p:cNvSpPr/>
              <p:nvPr/>
            </p:nvSpPr>
            <p:spPr>
              <a:xfrm>
                <a:off x="1258403" y="1548165"/>
                <a:ext cx="2218877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теплоснабжение </a:t>
                </a:r>
              </a:p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ГВС</a:t>
                </a:r>
                <a:endParaRPr lang="ru-RU" sz="2400" dirty="0"/>
              </a:p>
            </p:txBody>
          </p:sp>
        </p:grpSp>
        <p:pic>
          <p:nvPicPr>
            <p:cNvPr id="111" name="Рисунок 1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784" y="3284984"/>
              <a:ext cx="432048" cy="432048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4559152" y="3728368"/>
            <a:ext cx="3789571" cy="677108"/>
            <a:chOff x="4079776" y="4005064"/>
            <a:chExt cx="3789571" cy="677108"/>
          </a:xfrm>
        </p:grpSpPr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776" y="4077072"/>
              <a:ext cx="559895" cy="499599"/>
            </a:xfrm>
            <a:prstGeom prst="rect">
              <a:avLst/>
            </a:prstGeom>
          </p:spPr>
        </p:pic>
        <p:grpSp>
          <p:nvGrpSpPr>
            <p:cNvPr id="116" name="Группа 115"/>
            <p:cNvGrpSpPr/>
            <p:nvPr/>
          </p:nvGrpSpPr>
          <p:grpSpPr>
            <a:xfrm>
              <a:off x="4775811" y="4005064"/>
              <a:ext cx="3093536" cy="677108"/>
              <a:chOff x="479376" y="1628800"/>
              <a:chExt cx="3093536" cy="677108"/>
            </a:xfrm>
          </p:grpSpPr>
          <p:sp>
            <p:nvSpPr>
              <p:cNvPr id="119" name="TextBox 118"/>
              <p:cNvSpPr txBox="1"/>
              <p:nvPr/>
            </p:nvSpPr>
            <p:spPr>
              <a:xfrm>
                <a:off x="479376" y="1628800"/>
                <a:ext cx="63318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4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76</a:t>
                </a:r>
                <a:r>
                  <a:rPr lang="ru-RU" sz="4000" dirty="0" smtClean="0">
                    <a:latin typeface="Arial Narrow" panose="020B0606020202030204" pitchFamily="34" charset="0"/>
                  </a:rPr>
                  <a:t> </a:t>
                </a:r>
              </a:p>
            </p:txBody>
          </p:sp>
          <p:sp>
            <p:nvSpPr>
              <p:cNvPr id="121" name="Прямоугольник 120"/>
              <p:cNvSpPr/>
              <p:nvPr/>
            </p:nvSpPr>
            <p:spPr>
              <a:xfrm>
                <a:off x="1180911" y="1758696"/>
                <a:ext cx="23920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электроснабжение</a:t>
                </a:r>
                <a:endParaRPr lang="ru-RU" sz="2400" dirty="0"/>
              </a:p>
            </p:txBody>
          </p:sp>
        </p:grpSp>
      </p:grpSp>
      <p:grpSp>
        <p:nvGrpSpPr>
          <p:cNvPr id="12" name="Группа 11"/>
          <p:cNvGrpSpPr/>
          <p:nvPr/>
        </p:nvGrpSpPr>
        <p:grpSpPr>
          <a:xfrm>
            <a:off x="4631160" y="4592464"/>
            <a:ext cx="2008762" cy="615553"/>
            <a:chOff x="4151784" y="4797152"/>
            <a:chExt cx="2008762" cy="615553"/>
          </a:xfrm>
        </p:grpSpPr>
        <p:pic>
          <p:nvPicPr>
            <p:cNvPr id="122" name="Рисунок 1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784" y="4941168"/>
              <a:ext cx="561974" cy="398178"/>
            </a:xfrm>
            <a:prstGeom prst="rect">
              <a:avLst/>
            </a:prstGeom>
          </p:spPr>
        </p:pic>
        <p:grpSp>
          <p:nvGrpSpPr>
            <p:cNvPr id="123" name="Группа 122"/>
            <p:cNvGrpSpPr/>
            <p:nvPr/>
          </p:nvGrpSpPr>
          <p:grpSpPr>
            <a:xfrm>
              <a:off x="4799856" y="4797152"/>
              <a:ext cx="1360690" cy="615553"/>
              <a:chOff x="503421" y="1628800"/>
              <a:chExt cx="1360690" cy="615553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503421" y="1628800"/>
                <a:ext cx="58509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40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17</a:t>
                </a:r>
                <a:r>
                  <a:rPr lang="ru-RU" sz="4000" dirty="0" smtClean="0">
                    <a:latin typeface="Arial Narrow" panose="020B0606020202030204" pitchFamily="34" charset="0"/>
                  </a:rPr>
                  <a:t> </a:t>
                </a:r>
              </a:p>
            </p:txBody>
          </p:sp>
          <p:sp>
            <p:nvSpPr>
              <p:cNvPr id="129" name="Прямоугольник 128"/>
              <p:cNvSpPr/>
              <p:nvPr/>
            </p:nvSpPr>
            <p:spPr>
              <a:xfrm>
                <a:off x="1180911" y="1741072"/>
                <a:ext cx="68320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ТКО</a:t>
                </a:r>
                <a:endParaRPr lang="ru-RU" sz="2400" dirty="0"/>
              </a:p>
            </p:txBody>
          </p:sp>
        </p:grpSp>
      </p:grpSp>
      <p:grpSp>
        <p:nvGrpSpPr>
          <p:cNvPr id="13" name="Группа 12"/>
          <p:cNvGrpSpPr/>
          <p:nvPr/>
        </p:nvGrpSpPr>
        <p:grpSpPr>
          <a:xfrm>
            <a:off x="4631160" y="5456560"/>
            <a:ext cx="3579522" cy="615553"/>
            <a:chOff x="4223792" y="5445224"/>
            <a:chExt cx="3579522" cy="615553"/>
          </a:xfrm>
        </p:grpSpPr>
        <p:pic>
          <p:nvPicPr>
            <p:cNvPr id="131" name="Рисунок 1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792" y="5517232"/>
              <a:ext cx="483577" cy="483577"/>
            </a:xfrm>
            <a:prstGeom prst="rect">
              <a:avLst/>
            </a:prstGeom>
          </p:spPr>
        </p:pic>
        <p:grpSp>
          <p:nvGrpSpPr>
            <p:cNvPr id="133" name="Группа 132"/>
            <p:cNvGrpSpPr/>
            <p:nvPr/>
          </p:nvGrpSpPr>
          <p:grpSpPr>
            <a:xfrm>
              <a:off x="4916875" y="5445224"/>
              <a:ext cx="2886439" cy="615553"/>
              <a:chOff x="620440" y="1628800"/>
              <a:chExt cx="2886439" cy="615553"/>
            </a:xfrm>
          </p:grpSpPr>
          <p:sp>
            <p:nvSpPr>
              <p:cNvPr id="137" name="TextBox 136"/>
              <p:cNvSpPr txBox="1"/>
              <p:nvPr/>
            </p:nvSpPr>
            <p:spPr>
              <a:xfrm>
                <a:off x="620440" y="1628800"/>
                <a:ext cx="35105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40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4</a:t>
                </a:r>
                <a:r>
                  <a:rPr lang="ru-RU" sz="4000" dirty="0" smtClean="0">
                    <a:latin typeface="Arial Narrow" panose="020B0606020202030204" pitchFamily="34" charset="0"/>
                  </a:rPr>
                  <a:t> </a:t>
                </a:r>
              </a:p>
            </p:txBody>
          </p:sp>
          <p:sp>
            <p:nvSpPr>
              <p:cNvPr id="138" name="Прямоугольник 137"/>
              <p:cNvSpPr/>
              <p:nvPr/>
            </p:nvSpPr>
            <p:spPr>
              <a:xfrm>
                <a:off x="1007477" y="1772816"/>
                <a:ext cx="24994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dirty="0" smtClean="0">
                    <a:latin typeface="Arial Narrow" panose="020B0606020202030204" pitchFamily="34" charset="0"/>
                  </a:rPr>
                  <a:t>газораспределение</a:t>
                </a:r>
                <a:endParaRPr lang="ru-RU" sz="2400" dirty="0"/>
              </a:p>
            </p:txBody>
          </p:sp>
        </p:grpSp>
      </p:grpSp>
      <p:sp>
        <p:nvSpPr>
          <p:cNvPr id="60" name="Параллелограмм 59"/>
          <p:cNvSpPr/>
          <p:nvPr/>
        </p:nvSpPr>
        <p:spPr>
          <a:xfrm>
            <a:off x="4415136" y="1064072"/>
            <a:ext cx="4153816" cy="720080"/>
          </a:xfrm>
          <a:prstGeom prst="parallelogram">
            <a:avLst>
              <a:gd name="adj" fmla="val 5813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900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sp>
        <p:nvSpPr>
          <p:cNvPr id="61" name="Параллелограмм 60"/>
          <p:cNvSpPr/>
          <p:nvPr/>
        </p:nvSpPr>
        <p:spPr>
          <a:xfrm>
            <a:off x="191344" y="1052736"/>
            <a:ext cx="4104456" cy="5544616"/>
          </a:xfrm>
          <a:prstGeom prst="parallelogram">
            <a:avLst>
              <a:gd name="adj" fmla="val 1891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360" y="1115041"/>
            <a:ext cx="39604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МОСКОВСКАЯ ОБЛАСТЬ</a:t>
            </a:r>
            <a:endParaRPr lang="ru-RU" sz="2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95256" y="1208088"/>
            <a:ext cx="28504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ОРГАНИЗАЦИЙ </a:t>
            </a: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ЖКХ</a:t>
            </a:r>
            <a:endParaRPr lang="ru-RU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4" name="Группа 63"/>
          <p:cNvGrpSpPr/>
          <p:nvPr/>
        </p:nvGrpSpPr>
        <p:grpSpPr>
          <a:xfrm>
            <a:off x="646040" y="1700808"/>
            <a:ext cx="2900151" cy="830997"/>
            <a:chOff x="574032" y="1700808"/>
            <a:chExt cx="2900151" cy="830997"/>
          </a:xfrm>
        </p:grpSpPr>
        <p:sp>
          <p:nvSpPr>
            <p:cNvPr id="65" name="TextBox 64"/>
            <p:cNvSpPr txBox="1"/>
            <p:nvPr/>
          </p:nvSpPr>
          <p:spPr>
            <a:xfrm>
              <a:off x="574032" y="1742552"/>
              <a:ext cx="633187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60</a:t>
              </a:r>
              <a:r>
                <a:rPr lang="ru-RU" sz="4000" dirty="0" smtClean="0">
                  <a:latin typeface="Arial Narrow" panose="020B0606020202030204" pitchFamily="34" charset="0"/>
                </a:rPr>
                <a:t> </a:t>
              </a: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1343472" y="1700808"/>
              <a:ext cx="21307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муниципальных </a:t>
              </a:r>
            </a:p>
            <a:p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образований 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341393" y="2660719"/>
            <a:ext cx="3761045" cy="951206"/>
            <a:chOff x="287533" y="1628800"/>
            <a:chExt cx="3854356" cy="951206"/>
          </a:xfrm>
        </p:grpSpPr>
        <p:sp>
          <p:nvSpPr>
            <p:cNvPr id="73" name="TextBox 72"/>
            <p:cNvSpPr txBox="1"/>
            <p:nvPr/>
          </p:nvSpPr>
          <p:spPr>
            <a:xfrm>
              <a:off x="287533" y="1628800"/>
              <a:ext cx="1016877" cy="92640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416</a:t>
              </a:r>
            </a:p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млрд. </a:t>
              </a:r>
              <a:r>
                <a:rPr lang="ru-RU" b="1" dirty="0" err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руб</a:t>
              </a:r>
              <a:r>
                <a:rPr lang="ru-RU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1388268" y="1749009"/>
              <a:ext cx="275362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выручка организаций </a:t>
              </a:r>
            </a:p>
            <a:p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ЖКХ в год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538269" y="4005064"/>
            <a:ext cx="3440453" cy="1200329"/>
            <a:chOff x="630062" y="1749009"/>
            <a:chExt cx="3440453" cy="1200329"/>
          </a:xfrm>
        </p:grpSpPr>
        <p:sp>
          <p:nvSpPr>
            <p:cNvPr id="76" name="TextBox 75"/>
            <p:cNvSpPr txBox="1"/>
            <p:nvPr/>
          </p:nvSpPr>
          <p:spPr>
            <a:xfrm>
              <a:off x="630062" y="1981120"/>
              <a:ext cx="644407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1/3</a:t>
              </a: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1435265" y="1749009"/>
              <a:ext cx="263525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объемов технологического</a:t>
              </a:r>
            </a:p>
            <a:p>
              <a:r>
                <a:rPr lang="ru-RU" sz="24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присоединения в </a:t>
              </a:r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РФ</a:t>
              </a:r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335360" y="5478323"/>
            <a:ext cx="3816424" cy="830997"/>
            <a:chOff x="-19405" y="2021939"/>
            <a:chExt cx="3911108" cy="830997"/>
          </a:xfrm>
        </p:grpSpPr>
        <p:sp>
          <p:nvSpPr>
            <p:cNvPr id="88" name="TextBox 87"/>
            <p:cNvSpPr txBox="1"/>
            <p:nvPr/>
          </p:nvSpPr>
          <p:spPr>
            <a:xfrm>
              <a:off x="-19405" y="2103820"/>
              <a:ext cx="1466997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4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5000+ </a:t>
              </a: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1382690" y="2021939"/>
              <a:ext cx="2509013" cy="83099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тарифных решений</a:t>
              </a:r>
            </a:p>
            <a:p>
              <a:r>
                <a:rPr lang="ru-RU" sz="2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в год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93" name="Параллелограмм 92"/>
          <p:cNvSpPr/>
          <p:nvPr/>
        </p:nvSpPr>
        <p:spPr>
          <a:xfrm>
            <a:off x="8688288" y="1052736"/>
            <a:ext cx="3384376" cy="720080"/>
          </a:xfrm>
          <a:prstGeom prst="parallelogram">
            <a:avLst>
              <a:gd name="adj" fmla="val 5813"/>
            </a:avLst>
          </a:prstGeom>
          <a:solidFill>
            <a:srgbClr val="1C83C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>
              <a:lnSpc>
                <a:spcPct val="112000"/>
              </a:lnSpc>
              <a:spcAft>
                <a:spcPts val="1270"/>
              </a:spcAft>
              <a:buClr>
                <a:srgbClr val="FF0000"/>
              </a:buClr>
            </a:pP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ТАРИФНОЕ РЕШЕНИЕ =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8"/>
          </p:nvPr>
        </p:nvSpPr>
        <p:spPr>
          <a:xfrm>
            <a:off x="9448800" y="6492871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1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311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араллелограмм 28"/>
          <p:cNvSpPr/>
          <p:nvPr/>
        </p:nvSpPr>
        <p:spPr>
          <a:xfrm>
            <a:off x="7918485" y="819576"/>
            <a:ext cx="3672408" cy="5057696"/>
          </a:xfrm>
          <a:prstGeom prst="parallelogram">
            <a:avLst>
              <a:gd name="adj" fmla="val 1891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8" name="Параллелограмм 27"/>
          <p:cNvSpPr/>
          <p:nvPr/>
        </p:nvSpPr>
        <p:spPr>
          <a:xfrm>
            <a:off x="4052283" y="836712"/>
            <a:ext cx="3672408" cy="5040560"/>
          </a:xfrm>
          <a:prstGeom prst="parallelogram">
            <a:avLst>
              <a:gd name="adj" fmla="val 1891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ru-RU" sz="2000" dirty="0">
              <a:latin typeface="Arial Narrow" panose="020B0606020202030204" pitchFamily="34" charset="0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="" xmlns:a16="http://schemas.microsoft.com/office/drawing/2014/main" id="{B47E739F-E3FB-4932-AEC5-98501F17D2E2}"/>
              </a:ext>
            </a:extLst>
          </p:cNvPr>
          <p:cNvGrpSpPr/>
          <p:nvPr/>
        </p:nvGrpSpPr>
        <p:grpSpPr>
          <a:xfrm>
            <a:off x="4116045" y="1047167"/>
            <a:ext cx="3660463" cy="3700003"/>
            <a:chOff x="40403" y="2151174"/>
            <a:chExt cx="3660463" cy="3700003"/>
          </a:xfrm>
        </p:grpSpPr>
        <p:sp>
          <p:nvSpPr>
            <p:cNvPr id="9" name="Полилиния 38">
              <a:extLst>
                <a:ext uri="{FF2B5EF4-FFF2-40B4-BE49-F238E27FC236}">
                  <a16:creationId xmlns="" xmlns:a16="http://schemas.microsoft.com/office/drawing/2014/main" id="{C41BC90B-304F-472A-AE83-0D66251F67B7}"/>
                </a:ext>
              </a:extLst>
            </p:cNvPr>
            <p:cNvSpPr/>
            <p:nvPr/>
          </p:nvSpPr>
          <p:spPr>
            <a:xfrm flipH="1">
              <a:off x="40403" y="2151174"/>
              <a:ext cx="3660463" cy="147732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t" anchorCtr="0">
              <a:spAutoFit/>
            </a:bodyPr>
            <a:lstStyle/>
            <a:p>
              <a:pPr marL="0" marR="0" lvl="1" indent="0" algn="ctr" defTabSz="889000" eaLnBrk="1" fontAlgn="auto" latinLnBrk="0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КАЧЕСТВЕННЫЙ И ИЗМЕРЯЕМЫЙ СЕРВИС ДЛЯ КОММУНАЛЬНЫХ ОРГАНИЗАЦИЙ 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11" name="Прямоугольник 4, chunk 1">
              <a:extLst>
                <a:ext uri="{FF2B5EF4-FFF2-40B4-BE49-F238E27FC236}">
                  <a16:creationId xmlns="" xmlns:a16="http://schemas.microsoft.com/office/drawing/2014/main" id="{DFE414A4-8AA9-4C59-9C2D-7AF1A20D1C0B}"/>
                </a:ext>
              </a:extLst>
            </p:cNvPr>
            <p:cNvSpPr txBox="1"/>
            <p:nvPr/>
          </p:nvSpPr>
          <p:spPr>
            <a:xfrm>
              <a:off x="471391" y="4189184"/>
              <a:ext cx="3121432" cy="166199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ru-RU"/>
              </a:defPPr>
              <a:lvl2pPr marL="0" lvl="1" defTabSz="889000">
                <a:lnSpc>
                  <a:spcPct val="85000"/>
                </a:lnSpc>
                <a:spcBef>
                  <a:spcPct val="0"/>
                </a:spcBef>
                <a:spcAft>
                  <a:spcPct val="15000"/>
                </a:spcAft>
                <a:defRPr sz="2000" b="1">
                  <a:solidFill>
                    <a:srgbClr val="C00000"/>
                  </a:solidFill>
                </a:defRPr>
              </a:lvl2pPr>
            </a:lstStyle>
            <a:p>
              <a:pPr marL="0" marR="0" lvl="1" indent="0" algn="ctr" defTabSz="889000" rtl="0" eaLnBrk="1" fontAlgn="auto" latinLnBrk="0" hangingPunct="1"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Тарифы получать просто и удобно, тарифные решения прозрачны и долгосрочны</a:t>
              </a:r>
            </a:p>
          </p:txBody>
        </p:sp>
        <p:pic>
          <p:nvPicPr>
            <p:cNvPr id="12" name="Graphic 47">
              <a:extLst>
                <a:ext uri="{FF2B5EF4-FFF2-40B4-BE49-F238E27FC236}">
                  <a16:creationId xmlns="" xmlns:a16="http://schemas.microsoft.com/office/drawing/2014/main" id="{A040AB86-0FD9-42FE-930A-94296A90D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7625" y="3815396"/>
              <a:ext cx="407532" cy="407532"/>
            </a:xfrm>
            <a:prstGeom prst="rect">
              <a:avLst/>
            </a:prstGeom>
          </p:spPr>
        </p:pic>
      </p:grpSp>
      <p:grpSp>
        <p:nvGrpSpPr>
          <p:cNvPr id="18" name="Group 5">
            <a:extLst>
              <a:ext uri="{FF2B5EF4-FFF2-40B4-BE49-F238E27FC236}">
                <a16:creationId xmlns="" xmlns:a16="http://schemas.microsoft.com/office/drawing/2014/main" id="{EC55C2E1-65D5-405B-BFA7-B0230FD91B5E}"/>
              </a:ext>
            </a:extLst>
          </p:cNvPr>
          <p:cNvGrpSpPr/>
          <p:nvPr/>
        </p:nvGrpSpPr>
        <p:grpSpPr>
          <a:xfrm>
            <a:off x="8143156" y="1106790"/>
            <a:ext cx="3428141" cy="3411395"/>
            <a:chOff x="7776888" y="2675735"/>
            <a:chExt cx="3428141" cy="3411395"/>
          </a:xfrm>
        </p:grpSpPr>
        <p:sp>
          <p:nvSpPr>
            <p:cNvPr id="19" name="Полилиния 38">
              <a:extLst>
                <a:ext uri="{FF2B5EF4-FFF2-40B4-BE49-F238E27FC236}">
                  <a16:creationId xmlns="" xmlns:a16="http://schemas.microsoft.com/office/drawing/2014/main" id="{4745B7B4-EB10-47B7-811A-170447FDA63D}"/>
                </a:ext>
              </a:extLst>
            </p:cNvPr>
            <p:cNvSpPr/>
            <p:nvPr/>
          </p:nvSpPr>
          <p:spPr>
            <a:xfrm flipH="1">
              <a:off x="7776888" y="2675735"/>
              <a:ext cx="3428141" cy="147732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0" tIns="0" rIns="0" bIns="0" numCol="1" spcCol="1270" anchor="t" anchorCtr="0">
              <a:spAutoFit/>
            </a:bodyPr>
            <a:lstStyle/>
            <a:p>
              <a:pPr marL="0" marR="0" lvl="1" indent="0" algn="ctr" defTabSz="889000" eaLnBrk="1" fontAlgn="auto" latinLnBrk="0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КАЧЕСТВЕННЫЙ АНАЛИТИЧЕСКИЙ СЕРВИС ДЛЯ КОМИТЕТА И ПРАВИТЕЛЬСТВА МО 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21" name="Прямоугольник 4, chunk 3">
              <a:extLst>
                <a:ext uri="{FF2B5EF4-FFF2-40B4-BE49-F238E27FC236}">
                  <a16:creationId xmlns="" xmlns:a16="http://schemas.microsoft.com/office/drawing/2014/main" id="{0FF8CC3A-DF58-435C-88DC-9DC8570E263F}"/>
                </a:ext>
              </a:extLst>
            </p:cNvPr>
            <p:cNvSpPr txBox="1"/>
            <p:nvPr/>
          </p:nvSpPr>
          <p:spPr>
            <a:xfrm>
              <a:off x="7830490" y="4739069"/>
              <a:ext cx="3356883" cy="134806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ru-RU"/>
              </a:defPPr>
              <a:lvl2pPr marL="0" lvl="1" defTabSz="889000">
                <a:lnSpc>
                  <a:spcPct val="85000"/>
                </a:lnSpc>
                <a:spcBef>
                  <a:spcPct val="0"/>
                </a:spcBef>
                <a:spcAft>
                  <a:spcPct val="15000"/>
                </a:spcAft>
                <a:defRPr sz="2000" b="1">
                  <a:solidFill>
                    <a:srgbClr val="C00000"/>
                  </a:solidFill>
                </a:defRPr>
              </a:lvl2pPr>
            </a:lstStyle>
            <a:p>
              <a:pPr algn="ctr">
                <a:lnSpc>
                  <a:spcPct val="85000"/>
                </a:lnSpc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Быстрая и качественная отчетность, аналитика и прогнозы по коммунальным отраслям</a:t>
              </a:r>
              <a:endParaRPr lang="ru-RU" sz="2400" dirty="0">
                <a:latin typeface="Arial Narrow" panose="020B0606020202030204" pitchFamily="34" charset="0"/>
              </a:endParaRPr>
            </a:p>
          </p:txBody>
        </p:sp>
        <p:pic>
          <p:nvPicPr>
            <p:cNvPr id="22" name="Graphic 49">
              <a:extLst>
                <a:ext uri="{FF2B5EF4-FFF2-40B4-BE49-F238E27FC236}">
                  <a16:creationId xmlns="" xmlns:a16="http://schemas.microsoft.com/office/drawing/2014/main" id="{ADF13822-AE8A-4FC6-AC95-BF31C3435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76889" y="4253890"/>
              <a:ext cx="452075" cy="452075"/>
            </a:xfrm>
            <a:prstGeom prst="rect">
              <a:avLst/>
            </a:prstGeom>
          </p:spPr>
        </p:pic>
      </p:grp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-5182" y="-12044"/>
            <a:ext cx="12192000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Arial Narrow" panose="020B0606020202030204" pitchFamily="34" charset="0"/>
              </a:rPr>
              <a:t>ЦИФРОВОЙ ГОСУДАРСТВЕННЫЙ СЕРВИС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4" name="Параллелограмм 23"/>
          <p:cNvSpPr/>
          <p:nvPr/>
        </p:nvSpPr>
        <p:spPr>
          <a:xfrm>
            <a:off x="263352" y="836712"/>
            <a:ext cx="3672408" cy="5040560"/>
          </a:xfrm>
          <a:prstGeom prst="parallelogram">
            <a:avLst>
              <a:gd name="adj" fmla="val 1891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6949" y="1035459"/>
            <a:ext cx="33988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889000"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400" b="1" kern="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КАЧЕСТВЕННЫЙ ИНФОРМАЦИОННЫЙ РЕСУРС ДЛЯ ПОТРЕБИТЕЛЕЙ</a:t>
            </a:r>
            <a:endParaRPr lang="ru-RU" sz="2400" b="1" kern="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pic>
        <p:nvPicPr>
          <p:cNvPr id="25" name="Graphic 48">
            <a:extLst>
              <a:ext uri="{FF2B5EF4-FFF2-40B4-BE49-F238E27FC236}">
                <a16:creationId xmlns="" xmlns:a16="http://schemas.microsoft.com/office/drawing/2014/main" id="{10FB8F9C-D685-4ED5-8346-B666F2D67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949" y="2729488"/>
            <a:ext cx="407532" cy="407532"/>
          </a:xfrm>
          <a:prstGeom prst="rect">
            <a:avLst/>
          </a:prstGeom>
        </p:spPr>
      </p:pic>
      <p:sp>
        <p:nvSpPr>
          <p:cNvPr id="26" name="Прямоугольник 4, chunk 2">
            <a:extLst>
              <a:ext uri="{FF2B5EF4-FFF2-40B4-BE49-F238E27FC236}">
                <a16:creationId xmlns="" xmlns:a16="http://schemas.microsoft.com/office/drawing/2014/main" id="{0C83B812-472A-4F4C-9EA9-F14DD2E975AE}"/>
              </a:ext>
            </a:extLst>
          </p:cNvPr>
          <p:cNvSpPr txBox="1"/>
          <p:nvPr/>
        </p:nvSpPr>
        <p:spPr>
          <a:xfrm>
            <a:off x="388507" y="3137020"/>
            <a:ext cx="3356883" cy="1034129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ru-RU"/>
            </a:defPPr>
            <a:lvl2pPr marL="0" lvl="1" defTabSz="889000"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defRPr sz="2000" b="1">
                <a:solidFill>
                  <a:srgbClr val="C00000"/>
                </a:solidFill>
              </a:defRPr>
            </a:lvl2pPr>
          </a:lstStyle>
          <a:p>
            <a:pPr marL="0" marR="0" lvl="1" indent="0" algn="ctr" defTabSz="889000" rtl="0" eaLnBrk="1" fontAlgn="auto" latinLnBrk="0" hangingPunct="1">
              <a:spcBef>
                <a:spcPct val="0"/>
              </a:spcBef>
              <a:spcAft>
                <a:spcPct val="1500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</a:rPr>
              <a:t>Прозрачно и обосновано,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</a:rPr>
              <a:t/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</a:rPr>
              <a:t>на что потрачен коммунальный платеж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780" y="4905427"/>
            <a:ext cx="831428" cy="85812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716898"/>
            <a:ext cx="1154802" cy="11394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5054002"/>
            <a:ext cx="770345" cy="73806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8"/>
          </p:nvPr>
        </p:nvSpPr>
        <p:spPr>
          <a:xfrm>
            <a:off x="9408368" y="6453336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2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13586" y="0"/>
            <a:ext cx="12178414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Arial Narrow" panose="020B0606020202030204" pitchFamily="34" charset="0"/>
              </a:rPr>
              <a:t>СТРУКТУРА ЦИФРОВОГО СЕРВИСА</a:t>
            </a:r>
            <a:endParaRPr lang="ru-RU" dirty="0">
              <a:latin typeface="Arial Narrow" panose="020B0606020202030204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4072581" y="1790834"/>
            <a:ext cx="3290384" cy="3290381"/>
            <a:chOff x="7057783" y="1593882"/>
            <a:chExt cx="3781207" cy="3781205"/>
          </a:xfrm>
        </p:grpSpPr>
        <p:sp>
          <p:nvSpPr>
            <p:cNvPr id="33" name="Rectangle 48">
              <a:extLst>
                <a:ext uri="{FF2B5EF4-FFF2-40B4-BE49-F238E27FC236}">
                  <a16:creationId xmlns="" xmlns:a16="http://schemas.microsoft.com/office/drawing/2014/main" id="{C63528E1-15E0-43A1-A040-F73BBFB8A374}"/>
                </a:ext>
              </a:extLst>
            </p:cNvPr>
            <p:cNvSpPr/>
            <p:nvPr/>
          </p:nvSpPr>
          <p:spPr>
            <a:xfrm rot="2700000">
              <a:off x="9359434" y="2744706"/>
              <a:ext cx="1479556" cy="1479557"/>
            </a:xfrm>
            <a:prstGeom prst="rect">
              <a:avLst/>
            </a:prstGeom>
            <a:solidFill>
              <a:srgbClr val="FF9900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4" name="Rectangle 49">
              <a:extLst>
                <a:ext uri="{FF2B5EF4-FFF2-40B4-BE49-F238E27FC236}">
                  <a16:creationId xmlns="" xmlns:a16="http://schemas.microsoft.com/office/drawing/2014/main" id="{D710A938-668F-4100-9B8A-F6714167E926}"/>
                </a:ext>
              </a:extLst>
            </p:cNvPr>
            <p:cNvSpPr/>
            <p:nvPr/>
          </p:nvSpPr>
          <p:spPr>
            <a:xfrm rot="2700000">
              <a:off x="8208608" y="3895530"/>
              <a:ext cx="1479556" cy="147955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7057783" y="1593882"/>
              <a:ext cx="2630381" cy="2630381"/>
              <a:chOff x="7057783" y="1593882"/>
              <a:chExt cx="2630381" cy="2630381"/>
            </a:xfrm>
          </p:grpSpPr>
          <p:sp>
            <p:nvSpPr>
              <p:cNvPr id="36" name="Rectangle 47">
                <a:extLst>
                  <a:ext uri="{FF2B5EF4-FFF2-40B4-BE49-F238E27FC236}">
                    <a16:creationId xmlns="" xmlns:a16="http://schemas.microsoft.com/office/drawing/2014/main" id="{6CD508EC-902E-4F13-8832-25C035937645}"/>
                  </a:ext>
                </a:extLst>
              </p:cNvPr>
              <p:cNvSpPr/>
              <p:nvPr/>
            </p:nvSpPr>
            <p:spPr>
              <a:xfrm rot="2700000">
                <a:off x="8208608" y="1593881"/>
                <a:ext cx="1479556" cy="1479557"/>
              </a:xfrm>
              <a:prstGeom prst="rect">
                <a:avLst/>
              </a:prstGeom>
              <a:solidFill>
                <a:srgbClr val="4472C4"/>
              </a:solidFill>
              <a:ln w="508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7" name="Rectangle 50">
                <a:extLst>
                  <a:ext uri="{FF2B5EF4-FFF2-40B4-BE49-F238E27FC236}">
                    <a16:creationId xmlns="" xmlns:a16="http://schemas.microsoft.com/office/drawing/2014/main" id="{ED5BD7D2-142E-469B-8436-9826EF0112BB}"/>
                  </a:ext>
                </a:extLst>
              </p:cNvPr>
              <p:cNvSpPr/>
              <p:nvPr/>
            </p:nvSpPr>
            <p:spPr>
              <a:xfrm rot="2700000">
                <a:off x="7057784" y="2744706"/>
                <a:ext cx="1479556" cy="147955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5327E4E0-C75A-AB4E-A3EC-1E3362C29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438715" y="3220941"/>
            <a:ext cx="452179" cy="45217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71EFC472-8D83-724D-AA8D-0019131560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29522" y="3161194"/>
            <a:ext cx="496102" cy="49610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D803E6F1-FBBF-1C48-88A7-27531A43A6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560901" y="2155923"/>
            <a:ext cx="495823" cy="49582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9102713A-7755-224D-8670-6E1B9448A9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498825" y="4190240"/>
            <a:ext cx="437896" cy="437896"/>
          </a:xfrm>
          <a:prstGeom prst="rect">
            <a:avLst/>
          </a:prstGeom>
        </p:spPr>
      </p:pic>
      <p:grpSp>
        <p:nvGrpSpPr>
          <p:cNvPr id="42" name="Группа 41"/>
          <p:cNvGrpSpPr/>
          <p:nvPr/>
        </p:nvGrpSpPr>
        <p:grpSpPr>
          <a:xfrm>
            <a:off x="215501" y="1041610"/>
            <a:ext cx="4741415" cy="1298494"/>
            <a:chOff x="7620761" y="4328020"/>
            <a:chExt cx="4741415" cy="1298494"/>
          </a:xfrm>
        </p:grpSpPr>
        <p:sp>
          <p:nvSpPr>
            <p:cNvPr id="43" name="TextBox 42"/>
            <p:cNvSpPr txBox="1"/>
            <p:nvPr/>
          </p:nvSpPr>
          <p:spPr>
            <a:xfrm>
              <a:off x="7959477" y="4328020"/>
              <a:ext cx="440269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ru-RU" sz="1800" b="1" dirty="0" smtClean="0">
                  <a:latin typeface="Arial Narrow" panose="020B0606020202030204" pitchFamily="34" charset="0"/>
                </a:rPr>
                <a:t>ПОРТАЛ ГОСУСЛУГ МОСКОВСКОЙ ОБЛАСТИ</a:t>
              </a:r>
              <a:endParaRPr lang="ru-RU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44" name="Текст 5">
              <a:extLst>
                <a:ext uri="{FF2B5EF4-FFF2-40B4-BE49-F238E27FC236}">
                  <a16:creationId xmlns="" xmlns:a16="http://schemas.microsoft.com/office/drawing/2014/main" id="{370B9A0A-F6E5-B342-B87E-573589BA386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37917" y="4718573"/>
              <a:ext cx="4369459" cy="907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9178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480472" indent="-241294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717533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Trebuchet MS" panose="020B0603020202020204" pitchFamily="34" charset="0"/>
                <a:buChar char="◦"/>
                <a:defRPr sz="1600" baseline="0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956709" indent="-239178" algn="l" defTabSz="1435064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1604475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21408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2823704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43331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225004" lvl="1" indent="-141003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Единое окно для взаимодействия </a:t>
              </a: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организации </a:t>
              </a:r>
              <a:r>
                <a:rPr lang="ru-RU" sz="1800" kern="0" dirty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с </a:t>
              </a: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Комитетом </a:t>
              </a:r>
              <a:endParaRPr lang="ru-RU" sz="1800" kern="0" dirty="0">
                <a:solidFill>
                  <a:srgbClr val="464650"/>
                </a:solidFill>
                <a:latin typeface="Franklin Gothic Medium Cond" panose="020B0606030402020204" pitchFamily="34" charset="0"/>
              </a:endParaRPr>
            </a:p>
            <a:p>
              <a:pPr marL="225004" lvl="1" indent="-141003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008000"/>
                  </a:solidFill>
                  <a:latin typeface="Franklin Gothic Medium Cond" panose="020B0606030402020204" pitchFamily="34" charset="0"/>
                </a:rPr>
                <a:t>Комплексная услуга в теплоснабжении</a:t>
              </a:r>
              <a:endParaRPr lang="ru-RU" sz="1800" kern="0" dirty="0">
                <a:solidFill>
                  <a:srgbClr val="008000"/>
                </a:solidFill>
                <a:latin typeface="Franklin Gothic Medium Cond" panose="020B0606030402020204" pitchFamily="34" charset="0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 rot="2703799">
              <a:off x="7620761" y="4379106"/>
              <a:ext cx="234312" cy="234312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279653" y="3916296"/>
            <a:ext cx="4613113" cy="2307694"/>
            <a:chOff x="263351" y="1058064"/>
            <a:chExt cx="4598252" cy="2307694"/>
          </a:xfrm>
        </p:grpSpPr>
        <p:sp>
          <p:nvSpPr>
            <p:cNvPr id="47" name="TextBox 46"/>
            <p:cNvSpPr txBox="1"/>
            <p:nvPr/>
          </p:nvSpPr>
          <p:spPr>
            <a:xfrm>
              <a:off x="551374" y="1058064"/>
              <a:ext cx="41287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Arial Narrow" panose="020B0606020202030204" pitchFamily="34" charset="0"/>
                </a:rPr>
                <a:t>ПРОГРАММНЫЙ КОМПЛЕКС </a:t>
              </a:r>
              <a:br>
                <a:rPr lang="ru-RU" sz="1800" b="1" dirty="0" smtClean="0">
                  <a:latin typeface="Arial Narrow" panose="020B0606020202030204" pitchFamily="34" charset="0"/>
                </a:rPr>
              </a:br>
              <a:r>
                <a:rPr lang="ru-RU" sz="1800" b="1" dirty="0" smtClean="0">
                  <a:latin typeface="Arial Narrow" panose="020B0606020202030204" pitchFamily="34" charset="0"/>
                </a:rPr>
                <a:t>«УМНЫЙ ШАБЛОН»</a:t>
              </a:r>
              <a:endParaRPr lang="ru-RU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48" name="Текст 5">
              <a:extLst>
                <a:ext uri="{FF2B5EF4-FFF2-40B4-BE49-F238E27FC236}">
                  <a16:creationId xmlns="" xmlns:a16="http://schemas.microsoft.com/office/drawing/2014/main" id="{E41DC946-2F15-214B-AD65-07A321FC893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63351" y="1749931"/>
              <a:ext cx="4598252" cy="1615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9178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480472" indent="-241294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717533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Trebuchet MS" panose="020B0603020202020204" pitchFamily="34" charset="0"/>
                <a:buChar char="◦"/>
                <a:defRPr sz="1600" baseline="0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956709" indent="-239178" algn="l" defTabSz="1435064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1604475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21408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2823704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43331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225004" lvl="1" indent="-141003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Расчет тарифов по стандартизированным формам для всех видов деятельности</a:t>
              </a:r>
            </a:p>
            <a:p>
              <a:pPr marL="225004" lvl="1" indent="-141003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Чек-листы самопроверки</a:t>
              </a:r>
            </a:p>
            <a:p>
              <a:pPr marL="225004" lvl="1" indent="-141003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>
                  <a:latin typeface="Franklin Gothic Medium Cond" panose="020B0606030402020204" pitchFamily="34" charset="0"/>
                </a:rPr>
                <a:t>С</a:t>
              </a:r>
              <a:r>
                <a:rPr lang="ru-RU" sz="1800" kern="0" dirty="0" smtClean="0">
                  <a:latin typeface="Franklin Gothic Medium Cond" panose="020B0606030402020204" pitchFamily="34" charset="0"/>
                </a:rPr>
                <a:t>ервисы:</a:t>
              </a:r>
            </a:p>
            <a:p>
              <a:pPr marL="369751" lvl="1" indent="-28575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  <a:buFontTx/>
                <a:buChar char="-"/>
              </a:pPr>
              <a:r>
                <a:rPr lang="ru-RU" sz="1800" kern="0" dirty="0" smtClean="0">
                  <a:latin typeface="Franklin Gothic Medium Cond" panose="020B0606030402020204" pitchFamily="34" charset="0"/>
                </a:rPr>
                <a:t>аналитические сервисы и </a:t>
              </a:r>
              <a:r>
                <a:rPr lang="ru-RU" sz="1800" kern="0" dirty="0" err="1" smtClean="0">
                  <a:latin typeface="Franklin Gothic Medium Cond" panose="020B0606030402020204" pitchFamily="34" charset="0"/>
                </a:rPr>
                <a:t>бенчмаркинг</a:t>
              </a:r>
              <a:endParaRPr lang="ru-RU" sz="1800" kern="0" dirty="0">
                <a:latin typeface="Franklin Gothic Medium Cond" panose="020B0606030402020204" pitchFamily="34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 rot="2703799">
              <a:off x="295363" y="1123619"/>
              <a:ext cx="234312" cy="23431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436393" y="3916296"/>
            <a:ext cx="4884536" cy="1717634"/>
            <a:chOff x="277823" y="4296612"/>
            <a:chExt cx="4341760" cy="1717634"/>
          </a:xfrm>
        </p:grpSpPr>
        <p:sp>
          <p:nvSpPr>
            <p:cNvPr id="51" name="TextBox 50"/>
            <p:cNvSpPr txBox="1"/>
            <p:nvPr/>
          </p:nvSpPr>
          <p:spPr>
            <a:xfrm>
              <a:off x="551385" y="4296612"/>
              <a:ext cx="4068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spc="-40" dirty="0" smtClean="0">
                  <a:latin typeface="Arial Narrow" panose="020B0606020202030204" pitchFamily="34" charset="0"/>
                </a:rPr>
                <a:t>ВИТРИНА ОТКРЫТЫХ ДАННЫХ АИС «ТАРИФ» </a:t>
              </a:r>
            </a:p>
            <a:p>
              <a:r>
                <a:rPr lang="ru-RU" sz="1800" dirty="0" smtClean="0">
                  <a:latin typeface="Arial Narrow" panose="020B0606020202030204" pitchFamily="34" charset="0"/>
                </a:rPr>
                <a:t>(внедрение в  2022 -2023 годах)</a:t>
              </a:r>
              <a:endParaRPr lang="ru-RU" sz="1800" dirty="0">
                <a:latin typeface="Arial Narrow" panose="020B0606020202030204" pitchFamily="34" charset="0"/>
              </a:endParaRPr>
            </a:p>
          </p:txBody>
        </p:sp>
        <p:sp>
          <p:nvSpPr>
            <p:cNvPr id="52" name="Текст 5">
              <a:extLst>
                <a:ext uri="{FF2B5EF4-FFF2-40B4-BE49-F238E27FC236}">
                  <a16:creationId xmlns="" xmlns:a16="http://schemas.microsoft.com/office/drawing/2014/main" id="{CDDF8C6A-218C-B14C-A4C0-BBF68368D8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33958" y="5029361"/>
              <a:ext cx="4201001" cy="984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9178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480472" indent="-241294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717533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Trebuchet MS" panose="020B0603020202020204" pitchFamily="34" charset="0"/>
                <a:buChar char="◦"/>
                <a:defRPr sz="1600" baseline="0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956709" indent="-239178" algn="l" defTabSz="1435064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1604475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21408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2823704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43331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008000"/>
                  </a:solidFill>
                  <a:latin typeface="Franklin Gothic Medium Cond" panose="020B0606030402020204" pitchFamily="34" charset="0"/>
                </a:rPr>
                <a:t>Онлайн сервис доступа к документам</a:t>
              </a:r>
            </a:p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008000"/>
                  </a:solidFill>
                  <a:latin typeface="Franklin Gothic Medium Cond" panose="020B0606030402020204" pitchFamily="34" charset="0"/>
                </a:rPr>
                <a:t>Онлайн сервис подготовки тарифных заявок</a:t>
              </a:r>
            </a:p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008000"/>
                  </a:solidFill>
                  <a:latin typeface="Franklin Gothic Medium Cond" panose="020B0606030402020204" pitchFamily="34" charset="0"/>
                </a:rPr>
                <a:t>Информационный сервис для граждан</a:t>
              </a:r>
              <a:endParaRPr lang="ru-RU" sz="1800" kern="0" dirty="0">
                <a:solidFill>
                  <a:srgbClr val="008000"/>
                </a:solidFill>
                <a:latin typeface="Franklin Gothic Medium Cond" panose="020B0606030402020204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 rot="2703799">
              <a:off x="277823" y="4372244"/>
              <a:ext cx="234312" cy="23431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7440671" y="1041610"/>
            <a:ext cx="4463720" cy="2991696"/>
            <a:chOff x="7643656" y="1326484"/>
            <a:chExt cx="4463720" cy="2991696"/>
          </a:xfrm>
        </p:grpSpPr>
        <p:sp>
          <p:nvSpPr>
            <p:cNvPr id="55" name="TextBox 54"/>
            <p:cNvSpPr txBox="1"/>
            <p:nvPr/>
          </p:nvSpPr>
          <p:spPr>
            <a:xfrm>
              <a:off x="7908677" y="1326484"/>
              <a:ext cx="26345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Arial Narrow" panose="020B0606020202030204" pitchFamily="34" charset="0"/>
                </a:rPr>
                <a:t>АИС «ТАРИФ»</a:t>
              </a:r>
              <a:endParaRPr lang="ru-RU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56" name="Текст 5">
              <a:extLst>
                <a:ext uri="{FF2B5EF4-FFF2-40B4-BE49-F238E27FC236}">
                  <a16:creationId xmlns="" xmlns:a16="http://schemas.microsoft.com/office/drawing/2014/main" id="{26FA52E9-1AA9-5246-9190-3245C9E5AD1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37917" y="1717468"/>
              <a:ext cx="4369459" cy="2600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39178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480472" indent="-241294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717533" indent="-237061" algn="l" defTabSz="1193830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Trebuchet MS" panose="020B0603020202020204" pitchFamily="34" charset="0"/>
                <a:buChar char="◦"/>
                <a:defRPr sz="1600" baseline="0"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956709" indent="-239178" algn="l" defTabSz="1435064" rtl="0" fontAlgn="base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4"/>
                </a:buClr>
                <a:buSzPct val="100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1604475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21408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2823704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433319" indent="-173570" algn="l" defTabSz="119383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Автоматизированное </a:t>
              </a:r>
              <a:r>
                <a:rPr lang="ru-RU" sz="1800" kern="0" dirty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формирование экспертного заключения и </a:t>
              </a: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тарифного решения</a:t>
              </a:r>
              <a:endParaRPr lang="ru-RU" sz="1800" kern="0" dirty="0">
                <a:solidFill>
                  <a:srgbClr val="464650"/>
                </a:solidFill>
                <a:latin typeface="Franklin Gothic Medium Cond" panose="020B0606030402020204" pitchFamily="34" charset="0"/>
              </a:endParaRPr>
            </a:p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solidFill>
                    <a:srgbClr val="464650"/>
                  </a:solidFill>
                  <a:latin typeface="Franklin Gothic Medium Cond" panose="020B0606030402020204" pitchFamily="34" charset="0"/>
                </a:rPr>
                <a:t>База данных, электронный архив и документооборот </a:t>
              </a:r>
            </a:p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latin typeface="Franklin Gothic Medium Cond" panose="020B0606030402020204" pitchFamily="34" charset="0"/>
                </a:rPr>
                <a:t>Межведомственное взаимодействие</a:t>
              </a:r>
              <a:endParaRPr lang="en-US" sz="1800" kern="0" dirty="0" smtClean="0">
                <a:latin typeface="Franklin Gothic Medium Cond" panose="020B0606030402020204" pitchFamily="34" charset="0"/>
              </a:endParaRPr>
            </a:p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r>
                <a:rPr lang="ru-RU" sz="1800" kern="0" dirty="0" smtClean="0">
                  <a:latin typeface="Franklin Gothic Medium Cond" panose="020B0606030402020204" pitchFamily="34" charset="0"/>
                </a:rPr>
                <a:t>Планирование и контроль </a:t>
              </a:r>
              <a:r>
                <a:rPr lang="ru-RU" sz="1800" kern="0" dirty="0">
                  <a:latin typeface="Franklin Gothic Medium Cond" panose="020B0606030402020204" pitchFamily="34" charset="0"/>
                </a:rPr>
                <a:t>роста платы за коммунальные услуги</a:t>
              </a:r>
            </a:p>
            <a:p>
              <a:pPr marL="273050" lvl="1" indent="-139700">
                <a:spcBef>
                  <a:spcPts val="0"/>
                </a:spcBef>
                <a:spcAft>
                  <a:spcPts val="600"/>
                </a:spcAft>
                <a:buClr>
                  <a:srgbClr val="008CC4"/>
                </a:buClr>
              </a:pPr>
              <a:endParaRPr lang="ru-RU" sz="1800" kern="0" dirty="0">
                <a:solidFill>
                  <a:srgbClr val="008000"/>
                </a:solidFill>
                <a:latin typeface="Franklin Gothic Medium Cond" panose="020B0606030402020204" pitchFamily="34" charset="0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 rot="2703799">
              <a:off x="7643656" y="1386138"/>
              <a:ext cx="234312" cy="234312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7906375" y="6314440"/>
            <a:ext cx="217427" cy="26416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8256240" y="6309320"/>
            <a:ext cx="286822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100"/>
              </a:spcBef>
              <a:spcAft>
                <a:spcPts val="1100"/>
              </a:spcAft>
            </a:pPr>
            <a:r>
              <a:rPr lang="ru-RU" sz="1600" dirty="0" smtClean="0">
                <a:latin typeface="Franklin Gothic Book" panose="020B0503020102020204" pitchFamily="34" charset="0"/>
              </a:rPr>
              <a:t>Новые разработки в 2022 году</a:t>
            </a:r>
            <a:endParaRPr lang="ru-RU" sz="1600" dirty="0">
              <a:latin typeface="Franklin Gothic Book" panose="020B05030201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8"/>
          </p:nvPr>
        </p:nvSpPr>
        <p:spPr>
          <a:xfrm>
            <a:off x="9448800" y="6492871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3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407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араллелограмм 20"/>
          <p:cNvSpPr/>
          <p:nvPr/>
        </p:nvSpPr>
        <p:spPr>
          <a:xfrm>
            <a:off x="8204619" y="1054350"/>
            <a:ext cx="3868045" cy="1514382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20" name="Параллелограмм 19"/>
          <p:cNvSpPr/>
          <p:nvPr/>
        </p:nvSpPr>
        <p:spPr>
          <a:xfrm>
            <a:off x="4164586" y="1054350"/>
            <a:ext cx="3868045" cy="1514382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15" name="Параллелограмм 14"/>
          <p:cNvSpPr/>
          <p:nvPr/>
        </p:nvSpPr>
        <p:spPr>
          <a:xfrm>
            <a:off x="228367" y="1054350"/>
            <a:ext cx="3868045" cy="1514382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16" name="Объект 1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16" name="Объект 1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6181" y="1262707"/>
            <a:ext cx="3936219" cy="77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alt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Тарифы </a:t>
            </a:r>
            <a:endParaRPr lang="ru-RU" altLang="ru-RU" sz="2800" b="1" dirty="0">
              <a:solidFill>
                <a:schemeClr val="bg1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ru-RU" altLang="ru-RU" sz="240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на </a:t>
            </a:r>
            <a:r>
              <a:rPr lang="ru-RU" altLang="ru-RU" sz="2400" dirty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коммунальные </a:t>
            </a:r>
            <a:r>
              <a:rPr lang="ru-RU" altLang="ru-RU" sz="240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ресурсы</a:t>
            </a:r>
            <a:endParaRPr lang="en-US" altLang="ru-RU" sz="2400" dirty="0">
              <a:solidFill>
                <a:schemeClr val="bg1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8596" y="1174016"/>
            <a:ext cx="3537845" cy="108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alt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Плата </a:t>
            </a:r>
          </a:p>
          <a:p>
            <a:pPr algn="ctr">
              <a:lnSpc>
                <a:spcPct val="85000"/>
              </a:lnSpc>
            </a:pPr>
            <a:r>
              <a:rPr lang="ru-RU" altLang="ru-RU" sz="240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за технологическое </a:t>
            </a:r>
            <a:endParaRPr lang="ru-RU" altLang="ru-RU" sz="2400" dirty="0">
              <a:solidFill>
                <a:schemeClr val="bg1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ru-RU" altLang="ru-RU" sz="2400" dirty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присоединение к сетям</a:t>
            </a:r>
            <a:endParaRPr lang="en-US" altLang="ru-RU" sz="2400" dirty="0">
              <a:solidFill>
                <a:schemeClr val="bg1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87916" y="1191093"/>
            <a:ext cx="3224708" cy="77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altLang="ru-RU" sz="2800" b="1" dirty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100</a:t>
            </a:r>
            <a:r>
              <a:rPr lang="ru-RU" alt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% услуг </a:t>
            </a:r>
          </a:p>
          <a:p>
            <a:pPr algn="ctr">
              <a:lnSpc>
                <a:spcPct val="85000"/>
              </a:lnSpc>
            </a:pPr>
            <a:r>
              <a:rPr lang="ru-RU" altLang="ru-RU" sz="240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в электронной форме</a:t>
            </a:r>
            <a:endParaRPr lang="en-US" altLang="ru-RU" sz="2400" dirty="0">
              <a:solidFill>
                <a:schemeClr val="bg1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6181" y="3183535"/>
            <a:ext cx="38481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Теплоснабжение</a:t>
            </a:r>
            <a:endParaRPr lang="ru-RU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Водоснабжение и водоотведение</a:t>
            </a:r>
            <a:endParaRPr lang="ru-RU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Мусор</a:t>
            </a:r>
            <a:endParaRPr lang="ru-RU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Электроснабжение</a:t>
            </a:r>
            <a:endParaRPr lang="en-US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96412" y="3241455"/>
            <a:ext cx="38481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Газоснабжение</a:t>
            </a:r>
            <a:endParaRPr lang="en-US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Теплоснабжение</a:t>
            </a:r>
            <a:endParaRPr lang="ru-RU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Водоснабжение и водоотведение</a:t>
            </a:r>
            <a:endParaRPr lang="ru-RU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24171" y="3158003"/>
            <a:ext cx="407602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Плата за присоединение к электрическим сетям</a:t>
            </a:r>
            <a:endParaRPr lang="ru-RU" altLang="ru-RU" sz="2400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  <a:p>
            <a:pPr marL="457200" indent="-4572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Сбытовые </a:t>
            </a:r>
            <a:r>
              <a:rPr lang="ru-RU" altLang="ru-RU" sz="2400" dirty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надбавки гарантирующих </a:t>
            </a: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поставщиков электрической энергии </a:t>
            </a:r>
          </a:p>
          <a:p>
            <a:pPr marL="457200" indent="-457200"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Тарифы </a:t>
            </a:r>
            <a:r>
              <a:rPr lang="ru-RU" altLang="ru-RU" sz="2400" dirty="0"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в сфере железнодорожных перевозок </a:t>
            </a:r>
            <a:endParaRPr lang="en-US" altLang="ru-RU" sz="2400" b="1" dirty="0"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-26966" y="5596"/>
            <a:ext cx="12218965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Arial Narrow" panose="020B0606020202030204" pitchFamily="34" charset="0"/>
              </a:rPr>
              <a:t>ПЕРЕВОД ГОСУДАРСТВЕННЫХ УСЛУГ В ЭЛЕКТРОННУЮ ФОРМУ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609A4F2-3203-4BE3-A593-4726CB917D96}"/>
              </a:ext>
            </a:extLst>
          </p:cNvPr>
          <p:cNvSpPr txBox="1"/>
          <p:nvPr/>
        </p:nvSpPr>
        <p:spPr>
          <a:xfrm>
            <a:off x="191344" y="6093296"/>
            <a:ext cx="1177228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РЕАЛИЗОВАНО В МОСКОВСКОЙ ОБЛАСТИ ВПЕРВЫЕ В РОССИИ</a:t>
            </a:r>
            <a:endParaRPr lang="ru-RU" sz="32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араллелограмм 1"/>
          <p:cNvSpPr/>
          <p:nvPr/>
        </p:nvSpPr>
        <p:spPr>
          <a:xfrm rot="10800000" flipV="1">
            <a:off x="117053" y="2373830"/>
            <a:ext cx="1724063" cy="640580"/>
          </a:xfrm>
          <a:prstGeom prst="parallelogram">
            <a:avLst>
              <a:gd name="adj" fmla="val 69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2020 год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араллелограмм 21"/>
          <p:cNvSpPr/>
          <p:nvPr/>
        </p:nvSpPr>
        <p:spPr>
          <a:xfrm rot="10800000" flipV="1">
            <a:off x="4071250" y="2415295"/>
            <a:ext cx="1724063" cy="640580"/>
          </a:xfrm>
          <a:prstGeom prst="parallelogram">
            <a:avLst>
              <a:gd name="adj" fmla="val 69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2021 год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Параллелограмм 22"/>
          <p:cNvSpPr/>
          <p:nvPr/>
        </p:nvSpPr>
        <p:spPr>
          <a:xfrm rot="10800000" flipV="1">
            <a:off x="8100805" y="2369131"/>
            <a:ext cx="1724063" cy="640580"/>
          </a:xfrm>
          <a:prstGeom prst="parallelogram">
            <a:avLst>
              <a:gd name="adj" fmla="val 69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2022 год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8"/>
          </p:nvPr>
        </p:nvSpPr>
        <p:spPr>
          <a:xfrm>
            <a:off x="9448800" y="6492871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4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3606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68">
            <a:extLst>
              <a:ext uri="{FF2B5EF4-FFF2-40B4-BE49-F238E27FC236}">
                <a16:creationId xmlns="" xmlns:a16="http://schemas.microsoft.com/office/drawing/2014/main" id="{8D3A1E12-D43B-4B54-9C9D-DFF2C0CBA1C4}"/>
              </a:ext>
            </a:extLst>
          </p:cNvPr>
          <p:cNvCxnSpPr>
            <a:cxnSpLocks/>
          </p:cNvCxnSpPr>
          <p:nvPr/>
        </p:nvCxnSpPr>
        <p:spPr>
          <a:xfrm flipH="1">
            <a:off x="1" y="4059053"/>
            <a:ext cx="12191994" cy="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84">
            <a:extLst>
              <a:ext uri="{FF2B5EF4-FFF2-40B4-BE49-F238E27FC236}">
                <a16:creationId xmlns="" xmlns:a16="http://schemas.microsoft.com/office/drawing/2014/main" id="{4A201311-5DAC-4D79-9A85-83E53A2503CE}"/>
              </a:ext>
            </a:extLst>
          </p:cNvPr>
          <p:cNvCxnSpPr>
            <a:cxnSpLocks/>
          </p:cNvCxnSpPr>
          <p:nvPr/>
        </p:nvCxnSpPr>
        <p:spPr>
          <a:xfrm flipH="1">
            <a:off x="-51869" y="5833496"/>
            <a:ext cx="12191994" cy="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358775" y="836712"/>
            <a:ext cx="11282057" cy="1293794"/>
            <a:chOff x="358775" y="1268759"/>
            <a:chExt cx="11282057" cy="1293794"/>
          </a:xfrm>
        </p:grpSpPr>
        <p:sp>
          <p:nvSpPr>
            <p:cNvPr id="74" name="Rectangle 41">
              <a:extLst>
                <a:ext uri="{FF2B5EF4-FFF2-40B4-BE49-F238E27FC236}">
                  <a16:creationId xmlns="" xmlns:a16="http://schemas.microsoft.com/office/drawing/2014/main" id="{2FB1E278-CA3F-4CC4-812C-B4EFB14A7DE5}"/>
                </a:ext>
              </a:extLst>
            </p:cNvPr>
            <p:cNvSpPr/>
            <p:nvPr/>
          </p:nvSpPr>
          <p:spPr>
            <a:xfrm>
              <a:off x="8413740" y="1271913"/>
              <a:ext cx="1602331" cy="1208087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Rectangle 41">
              <a:extLst>
                <a:ext uri="{FF2B5EF4-FFF2-40B4-BE49-F238E27FC236}">
                  <a16:creationId xmlns="" xmlns:a16="http://schemas.microsoft.com/office/drawing/2014/main" id="{2FB1E278-CA3F-4CC4-812C-B4EFB14A7DE5}"/>
                </a:ext>
              </a:extLst>
            </p:cNvPr>
            <p:cNvSpPr/>
            <p:nvPr/>
          </p:nvSpPr>
          <p:spPr>
            <a:xfrm>
              <a:off x="6801980" y="1268759"/>
              <a:ext cx="1602331" cy="1208087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Rectangle 41">
              <a:extLst>
                <a:ext uri="{FF2B5EF4-FFF2-40B4-BE49-F238E27FC236}">
                  <a16:creationId xmlns="" xmlns:a16="http://schemas.microsoft.com/office/drawing/2014/main" id="{2FB1E278-CA3F-4CC4-812C-B4EFB14A7DE5}"/>
                </a:ext>
              </a:extLst>
            </p:cNvPr>
            <p:cNvSpPr/>
            <p:nvPr/>
          </p:nvSpPr>
          <p:spPr>
            <a:xfrm>
              <a:off x="5189631" y="1268760"/>
              <a:ext cx="1602331" cy="1212904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Rectangle 41">
              <a:extLst>
                <a:ext uri="{FF2B5EF4-FFF2-40B4-BE49-F238E27FC236}">
                  <a16:creationId xmlns="" xmlns:a16="http://schemas.microsoft.com/office/drawing/2014/main" id="{2FB1E278-CA3F-4CC4-812C-B4EFB14A7DE5}"/>
                </a:ext>
              </a:extLst>
            </p:cNvPr>
            <p:cNvSpPr/>
            <p:nvPr/>
          </p:nvSpPr>
          <p:spPr>
            <a:xfrm>
              <a:off x="3577282" y="1268759"/>
              <a:ext cx="1602331" cy="1216453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Rectangle 40">
              <a:extLst>
                <a:ext uri="{FF2B5EF4-FFF2-40B4-BE49-F238E27FC236}">
                  <a16:creationId xmlns="" xmlns:a16="http://schemas.microsoft.com/office/drawing/2014/main" id="{B64B21BC-4D15-4DA6-80CC-F232F9E2992E}"/>
                </a:ext>
              </a:extLst>
            </p:cNvPr>
            <p:cNvSpPr/>
            <p:nvPr/>
          </p:nvSpPr>
          <p:spPr>
            <a:xfrm>
              <a:off x="358775" y="1268760"/>
              <a:ext cx="1602331" cy="1208086"/>
            </a:xfrm>
            <a:prstGeom prst="rect">
              <a:avLst/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" name="Rectangle 41">
              <a:extLst>
                <a:ext uri="{FF2B5EF4-FFF2-40B4-BE49-F238E27FC236}">
                  <a16:creationId xmlns="" xmlns:a16="http://schemas.microsoft.com/office/drawing/2014/main" id="{2FB1E278-CA3F-4CC4-812C-B4EFB14A7DE5}"/>
                </a:ext>
              </a:extLst>
            </p:cNvPr>
            <p:cNvSpPr/>
            <p:nvPr/>
          </p:nvSpPr>
          <p:spPr>
            <a:xfrm>
              <a:off x="1961106" y="1268759"/>
              <a:ext cx="1602331" cy="1208087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Arrow: Right 46">
              <a:extLst>
                <a:ext uri="{FF2B5EF4-FFF2-40B4-BE49-F238E27FC236}">
                  <a16:creationId xmlns="" xmlns:a16="http://schemas.microsoft.com/office/drawing/2014/main" id="{D706873F-F12F-4F59-9C51-A48664BD417F}"/>
                </a:ext>
              </a:extLst>
            </p:cNvPr>
            <p:cNvSpPr/>
            <p:nvPr/>
          </p:nvSpPr>
          <p:spPr>
            <a:xfrm>
              <a:off x="10038501" y="1271912"/>
              <a:ext cx="1602331" cy="1204934"/>
            </a:xfrm>
            <a:prstGeom prst="rightArrow">
              <a:avLst>
                <a:gd name="adj1" fmla="val 100000"/>
                <a:gd name="adj2" fmla="val 30311"/>
              </a:avLst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80232" y="1609609"/>
              <a:ext cx="1164077" cy="3988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Подача</a:t>
              </a:r>
            </a:p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заявки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6042" y="1643944"/>
              <a:ext cx="1286616" cy="3939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Подготовка заявки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18725" y="1548992"/>
              <a:ext cx="1285608" cy="590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Ознакомление,</a:t>
              </a:r>
              <a:b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</a:b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взаимодействие</a:t>
              </a:r>
              <a:b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</a:b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с организацией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318888" y="1821895"/>
              <a:ext cx="902491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Отчетность</a:t>
              </a:r>
            </a:p>
          </p:txBody>
        </p:sp>
        <p:sp>
          <p:nvSpPr>
            <p:cNvPr id="22" name="TextBox 21, chunk 1">
              <a:extLst>
                <a:ext uri="{FF2B5EF4-FFF2-40B4-BE49-F238E27FC236}">
                  <a16:creationId xmlns="" xmlns:a16="http://schemas.microsoft.com/office/drawing/2014/main" id="{AA1D2042-4143-48E1-8ADE-62738C6F5D20}"/>
                </a:ext>
              </a:extLst>
            </p:cNvPr>
            <p:cNvSpPr txBox="1"/>
            <p:nvPr/>
          </p:nvSpPr>
          <p:spPr>
            <a:xfrm>
              <a:off x="8657232" y="1442909"/>
              <a:ext cx="1053173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База данных </a:t>
              </a:r>
            </a:p>
          </p:txBody>
        </p:sp>
        <p:sp>
          <p:nvSpPr>
            <p:cNvPr id="23" name="TextBox 21, chunk 2">
              <a:extLst>
                <a:ext uri="{FF2B5EF4-FFF2-40B4-BE49-F238E27FC236}">
                  <a16:creationId xmlns="" xmlns:a16="http://schemas.microsoft.com/office/drawing/2014/main" id="{DFC94D96-AFBF-4B33-A404-E6221DBF3C1B}"/>
                </a:ext>
              </a:extLst>
            </p:cNvPr>
            <p:cNvSpPr txBox="1"/>
            <p:nvPr/>
          </p:nvSpPr>
          <p:spPr>
            <a:xfrm>
              <a:off x="8934347" y="1805664"/>
              <a:ext cx="474489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Архив</a:t>
              </a:r>
            </a:p>
          </p:txBody>
        </p:sp>
        <p:sp>
          <p:nvSpPr>
            <p:cNvPr id="24" name="TextBox 21, chunk 3">
              <a:extLst>
                <a:ext uri="{FF2B5EF4-FFF2-40B4-BE49-F238E27FC236}">
                  <a16:creationId xmlns="" xmlns:a16="http://schemas.microsoft.com/office/drawing/2014/main" id="{9B23DD26-239A-411B-A5EE-DBF2DCD7C4BF}"/>
                </a:ext>
              </a:extLst>
            </p:cNvPr>
            <p:cNvSpPr txBox="1"/>
            <p:nvPr/>
          </p:nvSpPr>
          <p:spPr>
            <a:xfrm>
              <a:off x="8492925" y="2204836"/>
              <a:ext cx="1381789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indent="0" algn="ctr">
                <a:lnSpc>
                  <a:spcPct val="80000"/>
                </a:lnSpc>
                <a:buNone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Документооборот</a:t>
              </a:r>
              <a:endParaRPr lang="ru-RU" sz="1600" dirty="0">
                <a:latin typeface="Arial Narrow" panose="020B0606020202030204" pitchFamily="34" charset="0"/>
              </a:endParaRPr>
            </a:p>
          </p:txBody>
        </p:sp>
        <p:sp>
          <p:nvSpPr>
            <p:cNvPr id="25" name="TextBox 18, chunk 1">
              <a:extLst>
                <a:ext uri="{FF2B5EF4-FFF2-40B4-BE49-F238E27FC236}">
                  <a16:creationId xmlns="" xmlns:a16="http://schemas.microsoft.com/office/drawing/2014/main" id="{E810BDEE-68FF-4BEC-83B0-EEC378944B32}"/>
                </a:ext>
              </a:extLst>
            </p:cNvPr>
            <p:cNvSpPr txBox="1"/>
            <p:nvPr/>
          </p:nvSpPr>
          <p:spPr>
            <a:xfrm>
              <a:off x="7006374" y="1427941"/>
              <a:ext cx="1173398" cy="393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Формирование</a:t>
              </a:r>
              <a:b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</a:b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распоряжения</a:t>
              </a:r>
            </a:p>
          </p:txBody>
        </p:sp>
        <p:sp>
          <p:nvSpPr>
            <p:cNvPr id="26" name="TextBox 18, chunk 2">
              <a:extLst>
                <a:ext uri="{FF2B5EF4-FFF2-40B4-BE49-F238E27FC236}">
                  <a16:creationId xmlns="" xmlns:a16="http://schemas.microsoft.com/office/drawing/2014/main" id="{8CA38864-E793-4E8D-8BE8-9D4DF4B515C5}"/>
                </a:ext>
              </a:extLst>
            </p:cNvPr>
            <p:cNvSpPr txBox="1"/>
            <p:nvPr/>
          </p:nvSpPr>
          <p:spPr>
            <a:xfrm>
              <a:off x="7054810" y="2007739"/>
              <a:ext cx="1022716" cy="393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indent="0" algn="ctr">
                <a:lnSpc>
                  <a:spcPct val="80000"/>
                </a:lnSpc>
                <a:buNone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Материалы</a:t>
              </a:r>
              <a:b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</a:b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к </a:t>
              </a:r>
              <a:r>
                <a:rPr lang="ru-RU" sz="1600" dirty="0">
                  <a:latin typeface="Arial Narrow" panose="020B0606020202030204" pitchFamily="34" charset="0"/>
                </a:rPr>
                <a:t>П</a:t>
              </a:r>
              <a:r>
                <a:rPr kumimoji="0" lang="ru-RU" sz="1600" b="0" i="0" u="none" strike="noStrike" kern="120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равлению</a:t>
              </a:r>
              <a:endParaRPr lang="ru-RU" sz="1600" dirty="0">
                <a:latin typeface="Arial Narrow" panose="020B0606020202030204" pitchFamily="34" charset="0"/>
              </a:endParaRPr>
            </a:p>
          </p:txBody>
        </p:sp>
        <p:sp>
          <p:nvSpPr>
            <p:cNvPr id="27" name="TextBox 14, chunk 1">
              <a:extLst>
                <a:ext uri="{FF2B5EF4-FFF2-40B4-BE49-F238E27FC236}">
                  <a16:creationId xmlns="" xmlns:a16="http://schemas.microsoft.com/office/drawing/2014/main" id="{3263B1E0-3271-473D-B8E0-C220CA817E32}"/>
                </a:ext>
              </a:extLst>
            </p:cNvPr>
            <p:cNvSpPr txBox="1"/>
            <p:nvPr/>
          </p:nvSpPr>
          <p:spPr>
            <a:xfrm>
              <a:off x="3816394" y="1450508"/>
              <a:ext cx="1183016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Расчет тарифа</a:t>
              </a:r>
            </a:p>
          </p:txBody>
        </p:sp>
        <p:sp>
          <p:nvSpPr>
            <p:cNvPr id="28" name="TextBox 14, chunk 2">
              <a:extLst>
                <a:ext uri="{FF2B5EF4-FFF2-40B4-BE49-F238E27FC236}">
                  <a16:creationId xmlns="" xmlns:a16="http://schemas.microsoft.com/office/drawing/2014/main" id="{7B94D18A-9030-4462-8365-6BDE48A45E56}"/>
                </a:ext>
              </a:extLst>
            </p:cNvPr>
            <p:cNvSpPr txBox="1"/>
            <p:nvPr/>
          </p:nvSpPr>
          <p:spPr>
            <a:xfrm>
              <a:off x="3902190" y="2008484"/>
              <a:ext cx="929742" cy="3939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marL="285750" indent="-285750">
                <a:buFont typeface="Arial" panose="020B0604020202020204" pitchFamily="34" charset="0"/>
                <a:buChar char="•"/>
                <a:defRPr sz="1400">
                  <a:solidFill>
                    <a:schemeClr val="bg1"/>
                  </a:solidFill>
                </a:defRPr>
              </a:lvl1pPr>
            </a:lstStyle>
            <a:p>
              <a:pPr marL="0" indent="0">
                <a:lnSpc>
                  <a:spcPct val="80000"/>
                </a:lnSpc>
                <a:buNone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Экспертное</a:t>
              </a:r>
              <a:b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</a:b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заключение</a:t>
              </a:r>
              <a:endParaRPr lang="ru-RU" sz="1600" dirty="0">
                <a:latin typeface="Arial Narrow" panose="020B0606020202030204" pitchFamily="34" charset="0"/>
              </a:endParaRPr>
            </a:p>
          </p:txBody>
        </p:sp>
        <p:sp>
          <p:nvSpPr>
            <p:cNvPr id="61" name="Oval 53">
              <a:extLst>
                <a:ext uri="{FF2B5EF4-FFF2-40B4-BE49-F238E27FC236}">
                  <a16:creationId xmlns="" xmlns:a16="http://schemas.microsoft.com/office/drawing/2014/main" id="{BCC6E543-48A0-44A9-8682-2F0DE76C6542}"/>
                </a:ext>
              </a:extLst>
            </p:cNvPr>
            <p:cNvSpPr/>
            <p:nvPr/>
          </p:nvSpPr>
          <p:spPr>
            <a:xfrm>
              <a:off x="1082743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Oval 53">
              <a:extLst>
                <a:ext uri="{FF2B5EF4-FFF2-40B4-BE49-F238E27FC236}">
                  <a16:creationId xmlns="" xmlns:a16="http://schemas.microsoft.com/office/drawing/2014/main" id="{D2C38343-1E88-4441-8B3D-1C3130247CBD}"/>
                </a:ext>
              </a:extLst>
            </p:cNvPr>
            <p:cNvSpPr/>
            <p:nvPr/>
          </p:nvSpPr>
          <p:spPr>
            <a:xfrm>
              <a:off x="2685074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Oval 53">
              <a:extLst>
                <a:ext uri="{FF2B5EF4-FFF2-40B4-BE49-F238E27FC236}">
                  <a16:creationId xmlns="" xmlns:a16="http://schemas.microsoft.com/office/drawing/2014/main" id="{2CEC51C3-E4F8-4888-B39A-E8568658B1B1}"/>
                </a:ext>
              </a:extLst>
            </p:cNvPr>
            <p:cNvSpPr/>
            <p:nvPr/>
          </p:nvSpPr>
          <p:spPr>
            <a:xfrm>
              <a:off x="4284927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53">
              <a:extLst>
                <a:ext uri="{FF2B5EF4-FFF2-40B4-BE49-F238E27FC236}">
                  <a16:creationId xmlns="" xmlns:a16="http://schemas.microsoft.com/office/drawing/2014/main" id="{6824FF93-D634-4529-80ED-CD9960306C9C}"/>
                </a:ext>
              </a:extLst>
            </p:cNvPr>
            <p:cNvSpPr/>
            <p:nvPr/>
          </p:nvSpPr>
          <p:spPr>
            <a:xfrm>
              <a:off x="5889735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53">
              <a:extLst>
                <a:ext uri="{FF2B5EF4-FFF2-40B4-BE49-F238E27FC236}">
                  <a16:creationId xmlns="" xmlns:a16="http://schemas.microsoft.com/office/drawing/2014/main" id="{B5C55F13-F09A-4ABA-A52B-27D471A17AB9}"/>
                </a:ext>
              </a:extLst>
            </p:cNvPr>
            <p:cNvSpPr/>
            <p:nvPr/>
          </p:nvSpPr>
          <p:spPr>
            <a:xfrm>
              <a:off x="7492065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Oval 53">
              <a:extLst>
                <a:ext uri="{FF2B5EF4-FFF2-40B4-BE49-F238E27FC236}">
                  <a16:creationId xmlns="" xmlns:a16="http://schemas.microsoft.com/office/drawing/2014/main" id="{5DAD40A0-C550-4E20-941A-45305CAFAFDC}"/>
                </a:ext>
              </a:extLst>
            </p:cNvPr>
            <p:cNvSpPr/>
            <p:nvPr/>
          </p:nvSpPr>
          <p:spPr>
            <a:xfrm>
              <a:off x="9094396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Oval 53">
              <a:extLst>
                <a:ext uri="{FF2B5EF4-FFF2-40B4-BE49-F238E27FC236}">
                  <a16:creationId xmlns="" xmlns:a16="http://schemas.microsoft.com/office/drawing/2014/main" id="{2A6368B7-9CF0-466C-B1E4-B502ACF18B58}"/>
                </a:ext>
              </a:extLst>
            </p:cNvPr>
            <p:cNvSpPr/>
            <p:nvPr/>
          </p:nvSpPr>
          <p:spPr>
            <a:xfrm>
              <a:off x="10615740" y="2408161"/>
              <a:ext cx="154394" cy="154392"/>
            </a:xfrm>
            <a:prstGeom prst="ellipse">
              <a:avLst/>
            </a:prstGeom>
            <a:solidFill>
              <a:schemeClr val="accent2"/>
            </a:solidFill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lIns="180000" tIns="180000" rIns="180000" bIns="18000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0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29782" y="28142"/>
            <a:ext cx="12192000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Arial Narrow" panose="020B0606020202030204" pitchFamily="34" charset="0"/>
              </a:rPr>
              <a:t>ТАРИФНЫЙ ПРОЦЕСС ПОЛНОСТЬЮ АВТОМАТИЗИРОВАН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072538"/>
              </p:ext>
            </p:extLst>
          </p:nvPr>
        </p:nvGraphicFramePr>
        <p:xfrm>
          <a:off x="403099" y="2241743"/>
          <a:ext cx="11282059" cy="4188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6437">
                  <a:extLst>
                    <a:ext uri="{9D8B030D-6E8A-4147-A177-3AD203B41FA5}">
                      <a16:colId xmlns="" xmlns:a16="http://schemas.microsoft.com/office/drawing/2014/main" val="2103009026"/>
                    </a:ext>
                  </a:extLst>
                </a:gridCol>
                <a:gridCol w="1700511">
                  <a:extLst>
                    <a:ext uri="{9D8B030D-6E8A-4147-A177-3AD203B41FA5}">
                      <a16:colId xmlns="" xmlns:a16="http://schemas.microsoft.com/office/drawing/2014/main" val="961226046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140079918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1946801661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897307292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4051242576"/>
                    </a:ext>
                  </a:extLst>
                </a:gridCol>
                <a:gridCol w="1584391">
                  <a:extLst>
                    <a:ext uri="{9D8B030D-6E8A-4147-A177-3AD203B41FA5}">
                      <a16:colId xmlns="" xmlns:a16="http://schemas.microsoft.com/office/drawing/2014/main" val="3680367821"/>
                    </a:ext>
                  </a:extLst>
                </a:gridCol>
              </a:tblGrid>
              <a:tr h="78605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 Narrow" panose="020B0606020202030204" pitchFamily="34" charset="0"/>
                        </a:rPr>
                        <a:t>«Умный шаблон»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 Narrow" panose="020B0606020202030204" pitchFamily="34" charset="0"/>
                        </a:rPr>
                        <a:t>версия</a:t>
                      </a:r>
                      <a:r>
                        <a:rPr lang="en-US" sz="18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Arial Narrow" panose="020B0606020202030204" pitchFamily="34" charset="0"/>
                        </a:rPr>
                        <a:t>организации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«Умный шаблон»</a:t>
                      </a:r>
                    </a:p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версия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</a:rPr>
                        <a:t>регулятора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328221"/>
                  </a:ext>
                </a:extLst>
              </a:tr>
              <a:tr h="926086">
                <a:tc>
                  <a:txBody>
                    <a:bodyPr/>
                    <a:lstStyle/>
                    <a:p>
                      <a:endParaRPr lang="ru-RU" sz="180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АИС Тариф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АИС Тариф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АИС Тариф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Arial Narrow" panose="020B0606020202030204" pitchFamily="34" charset="0"/>
                        </a:rPr>
                        <a:t>Сервисы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301368260"/>
                  </a:ext>
                </a:extLst>
              </a:tr>
              <a:tr h="833478"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Личный кабинет</a:t>
                      </a:r>
                    </a:p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РПГУ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Личный кабинет</a:t>
                      </a:r>
                    </a:p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РПГУ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53886970"/>
                  </a:ext>
                </a:extLst>
              </a:tr>
              <a:tr h="729876">
                <a:tc gridSpan="7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Сайт Комитета – для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регулируемых организаций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и для потребителей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11431965"/>
                  </a:ext>
                </a:extLst>
              </a:tr>
              <a:tr h="729876">
                <a:tc gridSpan="7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Витрина открытых данных АИС «Тариф»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8"/>
          </p:nvPr>
        </p:nvSpPr>
        <p:spPr>
          <a:xfrm>
            <a:off x="9448800" y="6491328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5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Объект 3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9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8" name="Объект 3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468271"/>
            <a:ext cx="852060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4472C4"/>
              </a:buClr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Arial Narrow" panose="020B0606020202030204" pitchFamily="34" charset="0"/>
              </a:rPr>
              <a:t>Подача тарифной заявки онлайн </a:t>
            </a:r>
          </a:p>
          <a:p>
            <a:pPr marL="355600">
              <a:buClr>
                <a:srgbClr val="4472C4"/>
              </a:buClr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- быстрый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поиск и анализ документов при экспертизе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4472C4"/>
              </a:buClr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Arial Narrow" panose="020B0606020202030204" pitchFamily="34" charset="0"/>
              </a:rPr>
              <a:t>Взаимодействие с организациями 100% онлайн</a:t>
            </a:r>
            <a:r>
              <a:rPr lang="ru-RU" sz="2400" b="1" dirty="0" smtClean="0">
                <a:latin typeface="Arial Narrow" panose="020B0606020202030204" pitchFamily="34" charset="0"/>
              </a:rPr>
              <a:t/>
            </a:r>
            <a:br>
              <a:rPr lang="ru-RU" sz="2400" b="1" dirty="0" smtClean="0">
                <a:latin typeface="Arial Narrow" panose="020B0606020202030204" pitchFamily="34" charset="0"/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полная прозрачность и снижение коррупционных рисков </a:t>
            </a:r>
          </a:p>
          <a:p>
            <a:pPr marL="342900" indent="-342900">
              <a:spcBef>
                <a:spcPts val="600"/>
              </a:spcBef>
              <a:buClr>
                <a:srgbClr val="4472C4"/>
              </a:buClr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Arial Narrow" panose="020B0606020202030204" pitchFamily="34" charset="0"/>
              </a:rPr>
              <a:t>Портал интегрирован с АИС «ТАРИФ»</a:t>
            </a:r>
            <a:br>
              <a:rPr lang="ru-RU" sz="2000" b="1" dirty="0" smtClean="0">
                <a:latin typeface="Arial Narrow" panose="020B0606020202030204" pitchFamily="34" charset="0"/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- видим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онлайн, что происходит в каждом личном кабинете на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РПГУ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47328" y="0"/>
            <a:ext cx="12192000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Arial Narrow" panose="020B0606020202030204" pitchFamily="34" charset="0"/>
              </a:rPr>
              <a:t>ЭФФЕКТ ОТ ВНЕДРЕНИЯ СЕРВИСА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9" name="Параллелограмм 28"/>
          <p:cNvSpPr/>
          <p:nvPr/>
        </p:nvSpPr>
        <p:spPr>
          <a:xfrm>
            <a:off x="68547" y="656335"/>
            <a:ext cx="7825219" cy="832543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2562" y="673238"/>
            <a:ext cx="74395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ПОРТАЛ ГОСУДАРСТВЕННЫХ И МУНИЦИПАЛЬНЫХ УСЛУГ МОСКОВСКОЙ ОБЛАСТИ (РПГУ)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516" y="4374396"/>
            <a:ext cx="79129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Arial Narrow" panose="020B0606020202030204" pitchFamily="34" charset="0"/>
              </a:rPr>
              <a:t>Вывод на РПГУ 3-х оставшихся услуг </a:t>
            </a:r>
          </a:p>
          <a:p>
            <a:pPr marL="354013">
              <a:buClr>
                <a:srgbClr val="006600"/>
              </a:buClr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- 100% услуг на РПГУ</a:t>
            </a:r>
            <a:endParaRPr lang="ru-RU" dirty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Arial Narrow" panose="020B0606020202030204" pitchFamily="34" charset="0"/>
              </a:rPr>
              <a:t>Вывод на РПГУ комплексной услуги в сфере теплоснабжения </a:t>
            </a:r>
          </a:p>
          <a:p>
            <a:pPr marL="354013">
              <a:buClr>
                <a:srgbClr val="006600"/>
              </a:buClr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единая заявка на установление технологических нормативов и тарифов на тепло</a:t>
            </a:r>
          </a:p>
          <a:p>
            <a:pPr marL="342900" indent="-3429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Arial Narrow" panose="020B0606020202030204" pitchFamily="34" charset="0"/>
              </a:rPr>
              <a:t>Переход из РПГУ в витрину открытых данных АИС «ТАРИФ» </a:t>
            </a:r>
          </a:p>
          <a:p>
            <a:pPr marL="354013">
              <a:buClr>
                <a:srgbClr val="006600"/>
              </a:buClr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доступ к документам и историческим данным организации в АИС «Тариф»</a:t>
            </a:r>
            <a:endParaRPr lang="ru-RU" dirty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005963" y="764704"/>
            <a:ext cx="4121168" cy="1296144"/>
            <a:chOff x="8005963" y="764704"/>
            <a:chExt cx="4121168" cy="1296144"/>
          </a:xfrm>
        </p:grpSpPr>
        <p:sp>
          <p:nvSpPr>
            <p:cNvPr id="30" name="Параллелограмм 29"/>
            <p:cNvSpPr/>
            <p:nvPr/>
          </p:nvSpPr>
          <p:spPr>
            <a:xfrm>
              <a:off x="8005963" y="764704"/>
              <a:ext cx="4121168" cy="1296144"/>
            </a:xfrm>
            <a:prstGeom prst="parallelogram">
              <a:avLst>
                <a:gd name="adj" fmla="val 6329"/>
              </a:avLst>
            </a:prstGeom>
            <a:solidFill>
              <a:schemeClr val="bg1"/>
            </a:solidFill>
            <a:ln w="2540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48" name="Группа 47"/>
            <p:cNvGrpSpPr/>
            <p:nvPr/>
          </p:nvGrpSpPr>
          <p:grpSpPr>
            <a:xfrm>
              <a:off x="8394727" y="904792"/>
              <a:ext cx="3364357" cy="1035600"/>
              <a:chOff x="5222356" y="3890580"/>
              <a:chExt cx="4032448" cy="813192"/>
            </a:xfrm>
          </p:grpSpPr>
          <p:sp>
            <p:nvSpPr>
              <p:cNvPr id="49" name="Овал 182">
                <a:extLst>
                  <a:ext uri="{FF2B5EF4-FFF2-40B4-BE49-F238E27FC236}">
                    <a16:creationId xmlns="" xmlns:a16="http://schemas.microsoft.com/office/drawing/2014/main" id="{8000EEA8-82F6-4C22-9449-EB95E540B259}"/>
                  </a:ext>
                </a:extLst>
              </p:cNvPr>
              <p:cNvSpPr/>
              <p:nvPr/>
            </p:nvSpPr>
            <p:spPr>
              <a:xfrm>
                <a:off x="6668321" y="3890580"/>
                <a:ext cx="1017195" cy="61644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t" anchorCtr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3600" b="1" kern="0" dirty="0" smtClean="0">
                    <a:solidFill>
                      <a:srgbClr val="0070C0"/>
                    </a:solidFill>
                    <a:latin typeface="Arial Narrow" panose="020B0606020202030204" pitchFamily="34" charset="0"/>
                    <a:cs typeface="Calibri" panose="020F0502020204030204" pitchFamily="34" charset="0"/>
                  </a:rPr>
                  <a:t>100%</a:t>
                </a:r>
                <a:endParaRPr lang="ru-RU" sz="3600" b="1" kern="0" dirty="0">
                  <a:solidFill>
                    <a:srgbClr val="0070C0"/>
                  </a:solidFill>
                  <a:latin typeface="Arial Narrow" panose="020B0606020202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Полилиния 38">
                <a:extLst>
                  <a:ext uri="{FF2B5EF4-FFF2-40B4-BE49-F238E27FC236}">
                    <a16:creationId xmlns="" xmlns:a16="http://schemas.microsoft.com/office/drawing/2014/main" id="{B62E749B-9D01-4428-A823-BF633CDC668D}"/>
                  </a:ext>
                </a:extLst>
              </p:cNvPr>
              <p:cNvSpPr/>
              <p:nvPr/>
            </p:nvSpPr>
            <p:spPr>
              <a:xfrm flipH="1">
                <a:off x="5487905" y="4346013"/>
                <a:ext cx="3447619" cy="2465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spAutoFit/>
              </a:bodyPr>
              <a:lstStyle/>
              <a:p>
                <a:pPr marL="0" lvl="1" algn="ctr" defTabSz="889000">
                  <a:lnSpc>
                    <a:spcPct val="85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2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организаций на</a:t>
                </a:r>
                <a:r>
                  <a:rPr lang="ru-RU" sz="24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 </a:t>
                </a:r>
                <a:r>
                  <a:rPr lang="ru-RU" sz="2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РПГУ </a:t>
                </a:r>
                <a:endPara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51" name="Rectangle: Rounded Corners 54">
                <a:extLst>
                  <a:ext uri="{FF2B5EF4-FFF2-40B4-BE49-F238E27FC236}">
                    <a16:creationId xmlns="" xmlns:a16="http://schemas.microsoft.com/office/drawing/2014/main" id="{20956592-BE28-41ED-ADBC-5DDEAAEFE3C1}"/>
                  </a:ext>
                </a:extLst>
              </p:cNvPr>
              <p:cNvSpPr/>
              <p:nvPr/>
            </p:nvSpPr>
            <p:spPr>
              <a:xfrm>
                <a:off x="5222356" y="3983692"/>
                <a:ext cx="4032448" cy="720080"/>
              </a:xfrm>
              <a:prstGeom prst="roundRect">
                <a:avLst>
                  <a:gd name="adj" fmla="val 8772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7968208" y="2102996"/>
            <a:ext cx="4121168" cy="1686044"/>
            <a:chOff x="8023504" y="2391028"/>
            <a:chExt cx="4121168" cy="1686044"/>
          </a:xfrm>
        </p:grpSpPr>
        <p:sp>
          <p:nvSpPr>
            <p:cNvPr id="66" name="Параллелограмм 65"/>
            <p:cNvSpPr/>
            <p:nvPr/>
          </p:nvSpPr>
          <p:spPr>
            <a:xfrm>
              <a:off x="8023504" y="2636912"/>
              <a:ext cx="4121168" cy="1440160"/>
            </a:xfrm>
            <a:prstGeom prst="parallelogram">
              <a:avLst>
                <a:gd name="adj" fmla="val 6329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52" name="Группа 51"/>
            <p:cNvGrpSpPr/>
            <p:nvPr/>
          </p:nvGrpSpPr>
          <p:grpSpPr>
            <a:xfrm>
              <a:off x="8159552" y="2391028"/>
              <a:ext cx="3806188" cy="1560612"/>
              <a:chOff x="7968208" y="4293095"/>
              <a:chExt cx="3806188" cy="1560612"/>
            </a:xfrm>
          </p:grpSpPr>
          <p:sp>
            <p:nvSpPr>
              <p:cNvPr id="53" name="Овал 182">
                <a:extLst>
                  <a:ext uri="{FF2B5EF4-FFF2-40B4-BE49-F238E27FC236}">
                    <a16:creationId xmlns="" xmlns:a16="http://schemas.microsoft.com/office/drawing/2014/main" id="{9F87D6EF-3EB4-466C-88B2-35EC5032EA8F}"/>
                  </a:ext>
                </a:extLst>
              </p:cNvPr>
              <p:cNvSpPr/>
              <p:nvPr/>
            </p:nvSpPr>
            <p:spPr>
              <a:xfrm>
                <a:off x="8988932" y="4571045"/>
                <a:ext cx="1695273" cy="61644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t" anchorCtr="0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28%   0%</a:t>
                </a:r>
                <a:endParaRPr lang="ru-RU" sz="3600" b="1" kern="0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Полилиния 38">
                <a:extLst>
                  <a:ext uri="{FF2B5EF4-FFF2-40B4-BE49-F238E27FC236}">
                    <a16:creationId xmlns="" xmlns:a16="http://schemas.microsoft.com/office/drawing/2014/main" id="{52416017-FCB3-408A-BD73-34917D9C3D50}"/>
                  </a:ext>
                </a:extLst>
              </p:cNvPr>
              <p:cNvSpPr/>
              <p:nvPr/>
            </p:nvSpPr>
            <p:spPr>
              <a:xfrm flipH="1">
                <a:off x="8352928" y="5115043"/>
                <a:ext cx="3152173" cy="7386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spAutoFit/>
              </a:bodyPr>
              <a:lstStyle/>
              <a:p>
                <a:pPr marL="0" lvl="1" algn="ctr" defTabSz="889000"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2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доля отказов в приеме документов</a:t>
                </a:r>
                <a:endPara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55" name="Rectangle: Rounded Corners 29">
                <a:extLst>
                  <a:ext uri="{FF2B5EF4-FFF2-40B4-BE49-F238E27FC236}">
                    <a16:creationId xmlns="" xmlns:a16="http://schemas.microsoft.com/office/drawing/2014/main" id="{BFBCD571-0130-4FD8-85F2-7E9074F0EE8E}"/>
                  </a:ext>
                </a:extLst>
              </p:cNvPr>
              <p:cNvSpPr/>
              <p:nvPr/>
            </p:nvSpPr>
            <p:spPr>
              <a:xfrm>
                <a:off x="7968208" y="4293095"/>
                <a:ext cx="3806188" cy="1109979"/>
              </a:xfrm>
              <a:prstGeom prst="roundRect">
                <a:avLst>
                  <a:gd name="adj" fmla="val 8772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</p:grpSp>
        <p:cxnSp>
          <p:nvCxnSpPr>
            <p:cNvPr id="4" name="Прямая со стрелкой 3"/>
            <p:cNvCxnSpPr/>
            <p:nvPr/>
          </p:nvCxnSpPr>
          <p:spPr>
            <a:xfrm>
              <a:off x="9984432" y="2924944"/>
              <a:ext cx="252049" cy="0"/>
            </a:xfrm>
            <a:prstGeom prst="straightConnector1">
              <a:avLst/>
            </a:prstGeom>
            <a:ln w="412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8873992" y="2391028"/>
              <a:ext cx="274099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Параллелограмм 64"/>
          <p:cNvSpPr/>
          <p:nvPr/>
        </p:nvSpPr>
        <p:spPr>
          <a:xfrm>
            <a:off x="83866" y="3738816"/>
            <a:ext cx="7825219" cy="553435"/>
          </a:xfrm>
          <a:prstGeom prst="parallelogram">
            <a:avLst>
              <a:gd name="adj" fmla="val 9697"/>
            </a:avLst>
          </a:prstGeom>
          <a:solidFill>
            <a:srgbClr val="9CB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9645" y="3857476"/>
            <a:ext cx="49757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00"/>
              </a:spcBef>
              <a:spcAft>
                <a:spcPts val="11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ВНЕДРЕНИЕ В 4 КВАРТАЛЕ 2022  ГОДА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8"/>
          </p:nvPr>
        </p:nvSpPr>
        <p:spPr>
          <a:xfrm>
            <a:off x="9448800" y="6473109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6</a:t>
            </a:r>
            <a:endParaRPr lang="ru-RU" sz="1400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7968208" y="4005064"/>
            <a:ext cx="4121168" cy="1296144"/>
            <a:chOff x="8005963" y="764704"/>
            <a:chExt cx="4121168" cy="1296144"/>
          </a:xfrm>
        </p:grpSpPr>
        <p:sp>
          <p:nvSpPr>
            <p:cNvPr id="32" name="Параллелограмм 31"/>
            <p:cNvSpPr/>
            <p:nvPr/>
          </p:nvSpPr>
          <p:spPr>
            <a:xfrm>
              <a:off x="8005963" y="764704"/>
              <a:ext cx="4121168" cy="1296144"/>
            </a:xfrm>
            <a:prstGeom prst="parallelogram">
              <a:avLst>
                <a:gd name="adj" fmla="val 6329"/>
              </a:avLst>
            </a:prstGeom>
            <a:solidFill>
              <a:schemeClr val="bg1"/>
            </a:solidFill>
            <a:ln w="2540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33" name="Группа 32"/>
            <p:cNvGrpSpPr/>
            <p:nvPr/>
          </p:nvGrpSpPr>
          <p:grpSpPr>
            <a:xfrm>
              <a:off x="8149978" y="904792"/>
              <a:ext cx="3672408" cy="1035600"/>
              <a:chOff x="4929005" y="3890580"/>
              <a:chExt cx="4401672" cy="813192"/>
            </a:xfrm>
          </p:grpSpPr>
          <p:sp>
            <p:nvSpPr>
              <p:cNvPr id="34" name="Овал 182">
                <a:extLst>
                  <a:ext uri="{FF2B5EF4-FFF2-40B4-BE49-F238E27FC236}">
                    <a16:creationId xmlns="" xmlns:a16="http://schemas.microsoft.com/office/drawing/2014/main" id="{8000EEA8-82F6-4C22-9449-EB95E540B259}"/>
                  </a:ext>
                </a:extLst>
              </p:cNvPr>
              <p:cNvSpPr/>
              <p:nvPr/>
            </p:nvSpPr>
            <p:spPr>
              <a:xfrm>
                <a:off x="6668321" y="3890580"/>
                <a:ext cx="1017195" cy="61644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t" anchorCtr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3600" b="1" kern="0" dirty="0" smtClean="0">
                    <a:solidFill>
                      <a:srgbClr val="0070C0"/>
                    </a:solidFill>
                    <a:latin typeface="Arial Narrow" panose="020B0606020202030204" pitchFamily="34" charset="0"/>
                    <a:cs typeface="Calibri" panose="020F0502020204030204" pitchFamily="34" charset="0"/>
                  </a:rPr>
                  <a:t>2000</a:t>
                </a:r>
                <a:endParaRPr lang="ru-RU" sz="3600" b="1" kern="0" dirty="0">
                  <a:solidFill>
                    <a:srgbClr val="0070C0"/>
                  </a:solidFill>
                  <a:latin typeface="Arial Narrow" panose="020B0606020202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Полилиния 38">
                <a:extLst>
                  <a:ext uri="{FF2B5EF4-FFF2-40B4-BE49-F238E27FC236}">
                    <a16:creationId xmlns="" xmlns:a16="http://schemas.microsoft.com/office/drawing/2014/main" id="{B62E749B-9D01-4428-A823-BF633CDC668D}"/>
                  </a:ext>
                </a:extLst>
              </p:cNvPr>
              <p:cNvSpPr/>
              <p:nvPr/>
            </p:nvSpPr>
            <p:spPr>
              <a:xfrm flipH="1">
                <a:off x="4929005" y="4346013"/>
                <a:ext cx="4401672" cy="2465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spAutoFit/>
              </a:bodyPr>
              <a:lstStyle/>
              <a:p>
                <a:pPr marL="0" lvl="1" algn="ctr" defTabSz="889000">
                  <a:lnSpc>
                    <a:spcPct val="85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2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тарифных заявок ежегодно</a:t>
                </a:r>
                <a:endPara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6" name="Rectangle: Rounded Corners 54">
                <a:extLst>
                  <a:ext uri="{FF2B5EF4-FFF2-40B4-BE49-F238E27FC236}">
                    <a16:creationId xmlns="" xmlns:a16="http://schemas.microsoft.com/office/drawing/2014/main" id="{20956592-BE28-41ED-ADBC-5DDEAAEFE3C1}"/>
                  </a:ext>
                </a:extLst>
              </p:cNvPr>
              <p:cNvSpPr/>
              <p:nvPr/>
            </p:nvSpPr>
            <p:spPr>
              <a:xfrm>
                <a:off x="5222356" y="3983692"/>
                <a:ext cx="4032448" cy="720080"/>
              </a:xfrm>
              <a:prstGeom prst="roundRect">
                <a:avLst>
                  <a:gd name="adj" fmla="val 8772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335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Объект 3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3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8" name="Объект 3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47" y="1280889"/>
            <a:ext cx="8520608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Arial Narrow" panose="020B0606020202030204" pitchFamily="34" charset="0"/>
              </a:rPr>
              <a:t>Расчёт автоматизирован и стандартизирован </a:t>
            </a:r>
          </a:p>
          <a:p>
            <a:pPr marL="354013">
              <a:buClr>
                <a:srgbClr val="0070C0"/>
              </a:buClr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– не требует глубоких знаний методологии от организаций</a:t>
            </a:r>
          </a:p>
          <a:p>
            <a:pPr marL="342900" indent="-342900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Arial Narrow" panose="020B0606020202030204" pitchFamily="34" charset="0"/>
              </a:rPr>
              <a:t>Чек-листы самопроверки</a:t>
            </a:r>
          </a:p>
          <a:p>
            <a:pPr marL="354013">
              <a:buClr>
                <a:srgbClr val="0070C0"/>
              </a:buClr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нет нарушений требований законодательства РФ</a:t>
            </a:r>
          </a:p>
          <a:p>
            <a:pPr marL="342900" indent="-342900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Arial Narrow" panose="020B0606020202030204" pitchFamily="34" charset="0"/>
              </a:rPr>
              <a:t>Снижение административного давления</a:t>
            </a:r>
          </a:p>
          <a:p>
            <a:pPr marL="354013">
              <a:buClr>
                <a:srgbClr val="0070C0"/>
              </a:buClr>
            </a:pPr>
            <a:r>
              <a:rPr lang="ru-RU" sz="2000" b="1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КНД  без взаимодействия по документам тарифных заявок</a:t>
            </a:r>
          </a:p>
          <a:p>
            <a:pPr marL="342900" indent="-342900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Arial Narrow" panose="020B0606020202030204" pitchFamily="34" charset="0"/>
              </a:rPr>
              <a:t>Расчет и оценка профиля риска по 100% организаций</a:t>
            </a:r>
          </a:p>
          <a:p>
            <a:pPr marL="354013">
              <a:buClr>
                <a:srgbClr val="0070C0"/>
              </a:buClr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раннее проведение экспертизы для сложных организаций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47328" y="0"/>
            <a:ext cx="12192000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Arial Narrow" panose="020B0606020202030204" pitchFamily="34" charset="0"/>
              </a:rPr>
              <a:t>ЭФФЕКТ ОТ ВНЕДРЕНИЯ СЕРВИСА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9" name="Параллелограмм 28"/>
          <p:cNvSpPr/>
          <p:nvPr/>
        </p:nvSpPr>
        <p:spPr>
          <a:xfrm>
            <a:off x="68547" y="656336"/>
            <a:ext cx="7825219" cy="541938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2562" y="695995"/>
            <a:ext cx="7439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ПРОГРАММНЫЙ КОМПЛЕКС «УМНЫЙ ШАБЛОН»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4101" y="4647943"/>
            <a:ext cx="791293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Arial Narrow" panose="020B0606020202030204" pitchFamily="34" charset="0"/>
              </a:rPr>
              <a:t>Сервисы:</a:t>
            </a:r>
          </a:p>
          <a:p>
            <a:pPr marL="355600">
              <a:buClr>
                <a:srgbClr val="006600"/>
              </a:buClr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аналитические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отчеты 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бенчмарки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  <a:p>
            <a:pPr marL="355600">
              <a:buClr>
                <a:srgbClr val="006600"/>
              </a:buClr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отчеты для ЕИАС ФАС России</a:t>
            </a:r>
          </a:p>
          <a:p>
            <a:pPr marL="342900" indent="-3429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 err="1" smtClean="0">
                <a:latin typeface="Arial Narrow" panose="020B0606020202030204" pitchFamily="34" charset="0"/>
              </a:rPr>
              <a:t>Проактивность</a:t>
            </a:r>
            <a:r>
              <a:rPr lang="ru-RU" sz="2000" b="1" dirty="0" smtClean="0">
                <a:latin typeface="Arial Narrow" panose="020B0606020202030204" pitchFamily="34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</a:rPr>
              <a:t>впервые в </a:t>
            </a:r>
            <a:r>
              <a:rPr lang="ru-RU" sz="2000" b="1" dirty="0" smtClean="0">
                <a:latin typeface="Arial Narrow" panose="020B0606020202030204" pitchFamily="34" charset="0"/>
              </a:rPr>
              <a:t>РФ:</a:t>
            </a:r>
            <a:endParaRPr lang="ru-RU" sz="2000" b="1" dirty="0">
              <a:latin typeface="Arial Narrow" panose="020B0606020202030204" pitchFamily="34" charset="0"/>
            </a:endParaRPr>
          </a:p>
          <a:p>
            <a:pPr marL="355600">
              <a:buClr>
                <a:srgbClr val="006600"/>
              </a:buClr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предзаполнение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 шаблона расчета тарифов историческими данными 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999570" y="669888"/>
            <a:ext cx="4121168" cy="1498828"/>
            <a:chOff x="8053360" y="634028"/>
            <a:chExt cx="4121168" cy="1498828"/>
          </a:xfrm>
        </p:grpSpPr>
        <p:sp>
          <p:nvSpPr>
            <p:cNvPr id="34" name="Параллелограмм 33"/>
            <p:cNvSpPr/>
            <p:nvPr/>
          </p:nvSpPr>
          <p:spPr>
            <a:xfrm>
              <a:off x="8053360" y="634028"/>
              <a:ext cx="4121168" cy="1498828"/>
            </a:xfrm>
            <a:prstGeom prst="parallelogram">
              <a:avLst>
                <a:gd name="adj" fmla="val 6329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48" name="Группа 47"/>
            <p:cNvGrpSpPr/>
            <p:nvPr/>
          </p:nvGrpSpPr>
          <p:grpSpPr>
            <a:xfrm>
              <a:off x="8468276" y="764705"/>
              <a:ext cx="3565484" cy="1203927"/>
              <a:chOff x="5222356" y="3885956"/>
              <a:chExt cx="4032448" cy="945368"/>
            </a:xfrm>
          </p:grpSpPr>
          <p:sp>
            <p:nvSpPr>
              <p:cNvPr id="49" name="Овал 182">
                <a:extLst>
                  <a:ext uri="{FF2B5EF4-FFF2-40B4-BE49-F238E27FC236}">
                    <a16:creationId xmlns="" xmlns:a16="http://schemas.microsoft.com/office/drawing/2014/main" id="{8000EEA8-82F6-4C22-9449-EB95E540B259}"/>
                  </a:ext>
                </a:extLst>
              </p:cNvPr>
              <p:cNvSpPr/>
              <p:nvPr/>
            </p:nvSpPr>
            <p:spPr>
              <a:xfrm>
                <a:off x="6529886" y="3885956"/>
                <a:ext cx="1017194" cy="61644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t" anchorCtr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3600" b="1" kern="0" dirty="0" smtClean="0">
                    <a:solidFill>
                      <a:srgbClr val="0070C0"/>
                    </a:solidFill>
                    <a:latin typeface="Arial Narrow" panose="020B0606020202030204" pitchFamily="34" charset="0"/>
                    <a:cs typeface="Calibri" panose="020F0502020204030204" pitchFamily="34" charset="0"/>
                  </a:rPr>
                  <a:t>100%</a:t>
                </a:r>
                <a:endParaRPr lang="ru-RU" sz="3600" b="1" kern="0" dirty="0">
                  <a:solidFill>
                    <a:srgbClr val="0070C0"/>
                  </a:solidFill>
                  <a:latin typeface="Arial Narrow" panose="020B0606020202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Полилиния 38">
                <a:extLst>
                  <a:ext uri="{FF2B5EF4-FFF2-40B4-BE49-F238E27FC236}">
                    <a16:creationId xmlns="" xmlns:a16="http://schemas.microsoft.com/office/drawing/2014/main" id="{B62E749B-9D01-4428-A823-BF633CDC668D}"/>
                  </a:ext>
                </a:extLst>
              </p:cNvPr>
              <p:cNvSpPr/>
              <p:nvPr/>
            </p:nvSpPr>
            <p:spPr>
              <a:xfrm flipH="1">
                <a:off x="5226866" y="4338302"/>
                <a:ext cx="3565007" cy="4930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spAutoFit/>
              </a:bodyPr>
              <a:lstStyle/>
              <a:p>
                <a:pPr marL="0" lvl="1" algn="ctr" defTabSz="889000">
                  <a:lnSpc>
                    <a:spcPct val="85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2400" dirty="0" smtClean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организаций используют «Умный шаблон»</a:t>
                </a:r>
                <a:endPara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51" name="Rectangle: Rounded Corners 54">
                <a:extLst>
                  <a:ext uri="{FF2B5EF4-FFF2-40B4-BE49-F238E27FC236}">
                    <a16:creationId xmlns="" xmlns:a16="http://schemas.microsoft.com/office/drawing/2014/main" id="{20956592-BE28-41ED-ADBC-5DDEAAEFE3C1}"/>
                  </a:ext>
                </a:extLst>
              </p:cNvPr>
              <p:cNvSpPr/>
              <p:nvPr/>
            </p:nvSpPr>
            <p:spPr>
              <a:xfrm>
                <a:off x="5222356" y="3983692"/>
                <a:ext cx="4032448" cy="720080"/>
              </a:xfrm>
              <a:prstGeom prst="roundRect">
                <a:avLst>
                  <a:gd name="adj" fmla="val 8772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7983778" y="2466786"/>
            <a:ext cx="4121168" cy="1754302"/>
            <a:chOff x="7983778" y="2466786"/>
            <a:chExt cx="4121168" cy="1754302"/>
          </a:xfrm>
        </p:grpSpPr>
        <p:sp>
          <p:nvSpPr>
            <p:cNvPr id="35" name="Параллелограмм 34"/>
            <p:cNvSpPr/>
            <p:nvPr/>
          </p:nvSpPr>
          <p:spPr>
            <a:xfrm>
              <a:off x="7983778" y="2527794"/>
              <a:ext cx="4121168" cy="1693294"/>
            </a:xfrm>
            <a:prstGeom prst="parallelogram">
              <a:avLst>
                <a:gd name="adj" fmla="val 6329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52" name="Группа 51"/>
            <p:cNvGrpSpPr/>
            <p:nvPr/>
          </p:nvGrpSpPr>
          <p:grpSpPr>
            <a:xfrm>
              <a:off x="8159552" y="2466786"/>
              <a:ext cx="3806188" cy="1687986"/>
              <a:chOff x="7968208" y="4293095"/>
              <a:chExt cx="3806188" cy="1687986"/>
            </a:xfrm>
          </p:grpSpPr>
          <p:sp>
            <p:nvSpPr>
              <p:cNvPr id="53" name="Овал 182">
                <a:extLst>
                  <a:ext uri="{FF2B5EF4-FFF2-40B4-BE49-F238E27FC236}">
                    <a16:creationId xmlns="" xmlns:a16="http://schemas.microsoft.com/office/drawing/2014/main" id="{9F87D6EF-3EB4-466C-88B2-35EC5032EA8F}"/>
                  </a:ext>
                </a:extLst>
              </p:cNvPr>
              <p:cNvSpPr/>
              <p:nvPr/>
            </p:nvSpPr>
            <p:spPr>
              <a:xfrm>
                <a:off x="8928992" y="4391213"/>
                <a:ext cx="1695273" cy="61644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t" anchorCtr="0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на</a:t>
                </a:r>
                <a:r>
                  <a:rPr kumimoji="0" lang="ru-RU" sz="4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ru-RU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70%</a:t>
                </a:r>
                <a:endParaRPr lang="ru-RU" sz="3600" b="1" kern="0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Полилиния 38">
                <a:extLst>
                  <a:ext uri="{FF2B5EF4-FFF2-40B4-BE49-F238E27FC236}">
                    <a16:creationId xmlns="" xmlns:a16="http://schemas.microsoft.com/office/drawing/2014/main" id="{52416017-FCB3-408A-BD73-34917D9C3D50}"/>
                  </a:ext>
                </a:extLst>
              </p:cNvPr>
              <p:cNvSpPr/>
              <p:nvPr/>
            </p:nvSpPr>
            <p:spPr>
              <a:xfrm flipH="1">
                <a:off x="7992888" y="5039285"/>
                <a:ext cx="3744417" cy="941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spAutoFit/>
              </a:bodyPr>
              <a:lstStyle/>
              <a:p>
                <a:pPr marL="0" lvl="1" algn="ctr" defTabSz="889000">
                  <a:lnSpc>
                    <a:spcPct val="85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24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сокращение трудозатрат организаций на подготовку заявки</a:t>
                </a:r>
              </a:p>
            </p:txBody>
          </p:sp>
          <p:sp>
            <p:nvSpPr>
              <p:cNvPr id="55" name="Rectangle: Rounded Corners 29">
                <a:extLst>
                  <a:ext uri="{FF2B5EF4-FFF2-40B4-BE49-F238E27FC236}">
                    <a16:creationId xmlns="" xmlns:a16="http://schemas.microsoft.com/office/drawing/2014/main" id="{BFBCD571-0130-4FD8-85F2-7E9074F0EE8E}"/>
                  </a:ext>
                </a:extLst>
              </p:cNvPr>
              <p:cNvSpPr/>
              <p:nvPr/>
            </p:nvSpPr>
            <p:spPr>
              <a:xfrm>
                <a:off x="7968208" y="4293095"/>
                <a:ext cx="3806188" cy="1109979"/>
              </a:xfrm>
              <a:prstGeom prst="roundRect">
                <a:avLst>
                  <a:gd name="adj" fmla="val 8772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</p:grpSp>
      </p:grpSp>
      <p:sp>
        <p:nvSpPr>
          <p:cNvPr id="65" name="Параллелограмм 64"/>
          <p:cNvSpPr/>
          <p:nvPr/>
        </p:nvSpPr>
        <p:spPr>
          <a:xfrm>
            <a:off x="68547" y="4094508"/>
            <a:ext cx="7825219" cy="553435"/>
          </a:xfrm>
          <a:prstGeom prst="parallelogram">
            <a:avLst>
              <a:gd name="adj" fmla="val 9697"/>
            </a:avLst>
          </a:prstGeom>
          <a:solidFill>
            <a:srgbClr val="9CB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7712" y="4198391"/>
            <a:ext cx="314509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00"/>
              </a:spcBef>
              <a:spcAft>
                <a:spcPts val="11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ВНЕДРЕНО В 2022  ГОДУ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985766" y="4419372"/>
            <a:ext cx="4121168" cy="1385892"/>
            <a:chOff x="7985766" y="4419372"/>
            <a:chExt cx="4121168" cy="1385892"/>
          </a:xfrm>
        </p:grpSpPr>
        <p:sp>
          <p:nvSpPr>
            <p:cNvPr id="36" name="Параллелограмм 35"/>
            <p:cNvSpPr/>
            <p:nvPr/>
          </p:nvSpPr>
          <p:spPr>
            <a:xfrm>
              <a:off x="7985766" y="4550917"/>
              <a:ext cx="4121168" cy="1254347"/>
            </a:xfrm>
            <a:prstGeom prst="parallelogram">
              <a:avLst>
                <a:gd name="adj" fmla="val 6329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endParaRPr lang="ru-RU" sz="2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8080028" y="4419372"/>
              <a:ext cx="3806188" cy="1293676"/>
              <a:chOff x="7968208" y="4293095"/>
              <a:chExt cx="3806188" cy="1293676"/>
            </a:xfrm>
          </p:grpSpPr>
          <p:sp>
            <p:nvSpPr>
              <p:cNvPr id="27" name="Овал 182">
                <a:extLst>
                  <a:ext uri="{FF2B5EF4-FFF2-40B4-BE49-F238E27FC236}">
                    <a16:creationId xmlns="" xmlns:a16="http://schemas.microsoft.com/office/drawing/2014/main" id="{9F87D6EF-3EB4-466C-88B2-35EC5032EA8F}"/>
                  </a:ext>
                </a:extLst>
              </p:cNvPr>
              <p:cNvSpPr/>
              <p:nvPr/>
            </p:nvSpPr>
            <p:spPr>
              <a:xfrm>
                <a:off x="9008516" y="4454851"/>
                <a:ext cx="1695273" cy="61644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t" anchorCtr="0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5%   100%</a:t>
                </a:r>
                <a:endParaRPr lang="ru-RU" sz="3600" b="1" kern="0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Полилиния 38">
                <a:extLst>
                  <a:ext uri="{FF2B5EF4-FFF2-40B4-BE49-F238E27FC236}">
                    <a16:creationId xmlns="" xmlns:a16="http://schemas.microsoft.com/office/drawing/2014/main" id="{52416017-FCB3-408A-BD73-34917D9C3D50}"/>
                  </a:ext>
                </a:extLst>
              </p:cNvPr>
              <p:cNvSpPr/>
              <p:nvPr/>
            </p:nvSpPr>
            <p:spPr>
              <a:xfrm flipH="1">
                <a:off x="8360444" y="4958907"/>
                <a:ext cx="3152173" cy="6278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spAutoFit/>
              </a:bodyPr>
              <a:lstStyle/>
              <a:p>
                <a:pPr marL="0" lvl="1" algn="ctr" defTabSz="889000">
                  <a:lnSpc>
                    <a:spcPct val="85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24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охват бесконтактными проверками</a:t>
                </a:r>
              </a:p>
            </p:txBody>
          </p:sp>
          <p:sp>
            <p:nvSpPr>
              <p:cNvPr id="31" name="Rectangle: Rounded Corners 29">
                <a:extLst>
                  <a:ext uri="{FF2B5EF4-FFF2-40B4-BE49-F238E27FC236}">
                    <a16:creationId xmlns="" xmlns:a16="http://schemas.microsoft.com/office/drawing/2014/main" id="{BFBCD571-0130-4FD8-85F2-7E9074F0EE8E}"/>
                  </a:ext>
                </a:extLst>
              </p:cNvPr>
              <p:cNvSpPr/>
              <p:nvPr/>
            </p:nvSpPr>
            <p:spPr>
              <a:xfrm>
                <a:off x="7968208" y="4293095"/>
                <a:ext cx="3806188" cy="1109979"/>
              </a:xfrm>
              <a:prstGeom prst="roundRect">
                <a:avLst>
                  <a:gd name="adj" fmla="val 8772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</p:grpSp>
        <p:cxnSp>
          <p:nvCxnSpPr>
            <p:cNvPr id="32" name="Прямая со стрелкой 31"/>
            <p:cNvCxnSpPr/>
            <p:nvPr/>
          </p:nvCxnSpPr>
          <p:spPr>
            <a:xfrm>
              <a:off x="9768408" y="4869160"/>
              <a:ext cx="252049" cy="0"/>
            </a:xfrm>
            <a:prstGeom prst="straightConnector1">
              <a:avLst/>
            </a:prstGeom>
            <a:ln w="412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Номер слайда 5"/>
          <p:cNvSpPr>
            <a:spLocks noGrp="1"/>
          </p:cNvSpPr>
          <p:nvPr>
            <p:ph type="sldNum" sz="quarter" idx="8"/>
          </p:nvPr>
        </p:nvSpPr>
        <p:spPr>
          <a:xfrm>
            <a:off x="9448800" y="6492871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7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154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Объект 3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3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8" name="Объект 3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47" y="1280889"/>
            <a:ext cx="8520608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Franklin Gothic Book" panose="020B0503020102020204" pitchFamily="34" charset="0"/>
              </a:rPr>
              <a:t>Электронный архив и база данных показателей</a:t>
            </a:r>
            <a:r>
              <a:rPr lang="en-US" sz="2000" b="1" dirty="0">
                <a:latin typeface="Franklin Gothic Book" panose="020B0503020102020204" pitchFamily="34" charset="0"/>
              </a:rPr>
              <a:t/>
            </a:r>
            <a:br>
              <a:rPr lang="en-US" sz="2000" b="1" dirty="0"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быстрота поиска и мощный аналитический инструмент</a:t>
            </a:r>
          </a:p>
          <a:p>
            <a:pPr marL="457200" indent="-4572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 err="1">
                <a:latin typeface="Franklin Gothic Book" panose="020B0503020102020204" pitchFamily="34" charset="0"/>
              </a:rPr>
              <a:t>Цифровизация</a:t>
            </a:r>
            <a:r>
              <a:rPr lang="ru-RU" sz="2000" b="1" dirty="0">
                <a:latin typeface="Franklin Gothic Book" panose="020B0503020102020204" pitchFamily="34" charset="0"/>
              </a:rPr>
              <a:t> внутренних бизнес-процессов</a:t>
            </a:r>
            <a:r>
              <a:rPr lang="en-US" sz="2000" dirty="0">
                <a:latin typeface="Franklin Gothic Book" panose="020B0503020102020204" pitchFamily="34" charset="0"/>
              </a:rPr>
              <a:t/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 равномерная нагрузка на сотрудников в течение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года</a:t>
            </a:r>
          </a:p>
          <a:p>
            <a:pPr marL="452438">
              <a:buClr>
                <a:srgbClr val="006600"/>
              </a:buClr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 предварительные заседания Правления Комитета в июне - октябре </a:t>
            </a:r>
            <a:endParaRPr lang="ru-RU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457200" indent="-4572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Franklin Gothic Book" panose="020B0503020102020204" pitchFamily="34" charset="0"/>
              </a:rPr>
              <a:t>Интеграция с ФНС и </a:t>
            </a:r>
            <a:r>
              <a:rPr lang="ru-RU" sz="2000" b="1" dirty="0" err="1">
                <a:latin typeface="Franklin Gothic Book" panose="020B0503020102020204" pitchFamily="34" charset="0"/>
              </a:rPr>
              <a:t>Росреестр</a:t>
            </a:r>
            <a:r>
              <a:rPr lang="en-US" sz="2000" dirty="0">
                <a:latin typeface="Franklin Gothic Book" panose="020B0503020102020204" pitchFamily="34" charset="0"/>
              </a:rPr>
              <a:t/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 получение доп. информации без запросов организации</a:t>
            </a:r>
          </a:p>
          <a:p>
            <a:pPr marL="457200" indent="-4572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Franklin Gothic Book" panose="020B0503020102020204" pitchFamily="34" charset="0"/>
              </a:rPr>
              <a:t>Модуль планирования сценариев платы граждан</a:t>
            </a:r>
          </a:p>
          <a:p>
            <a:pPr marL="457200" indent="-4572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dirty="0">
                <a:latin typeface="Franklin Gothic Book" panose="020B0503020102020204" pitchFamily="34" charset="0"/>
              </a:rPr>
              <a:t>Модуль автоматизации контрольных мероприятий (КНД)</a:t>
            </a:r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47328" y="0"/>
            <a:ext cx="12192000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Arial Narrow" panose="020B0606020202030204" pitchFamily="34" charset="0"/>
              </a:rPr>
              <a:t>ЭФФЕКТ ОТ ВНЕДРЕНИЯ СЕРВИСА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9" name="Параллелограмм 28"/>
          <p:cNvSpPr/>
          <p:nvPr/>
        </p:nvSpPr>
        <p:spPr>
          <a:xfrm>
            <a:off x="68547" y="656336"/>
            <a:ext cx="7825219" cy="541938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2562" y="695995"/>
            <a:ext cx="7439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АИС «ТАРИФ»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араллелограмм 29"/>
          <p:cNvSpPr/>
          <p:nvPr/>
        </p:nvSpPr>
        <p:spPr>
          <a:xfrm>
            <a:off x="8038222" y="687100"/>
            <a:ext cx="4121168" cy="2021820"/>
          </a:xfrm>
          <a:prstGeom prst="parallelogram">
            <a:avLst>
              <a:gd name="adj" fmla="val 6329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-8058" y="4941168"/>
            <a:ext cx="8100796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000" b="1" spc="-30" dirty="0">
                <a:latin typeface="Franklin Gothic Book" panose="020B0503020102020204" pitchFamily="34" charset="0"/>
              </a:rPr>
              <a:t>Модуль межведомственного взаимодействия с </a:t>
            </a:r>
            <a:r>
              <a:rPr lang="ru-RU" sz="2000" b="1" spc="-30" dirty="0" err="1">
                <a:latin typeface="Franklin Gothic Book" panose="020B0503020102020204" pitchFamily="34" charset="0"/>
              </a:rPr>
              <a:t>МинЭнерго</a:t>
            </a:r>
            <a:r>
              <a:rPr lang="ru-RU" sz="2000" b="1" spc="-30" dirty="0">
                <a:latin typeface="Franklin Gothic Book" panose="020B0503020102020204" pitchFamily="34" charset="0"/>
              </a:rPr>
              <a:t> </a:t>
            </a:r>
            <a:r>
              <a:rPr lang="ru-RU" sz="2000" b="1" spc="-30" dirty="0" smtClean="0">
                <a:latin typeface="Franklin Gothic Book" panose="020B0503020102020204" pitchFamily="34" charset="0"/>
              </a:rPr>
              <a:t>МО при</a:t>
            </a:r>
            <a:r>
              <a:rPr lang="en-US" sz="2000" b="1" spc="-30" dirty="0">
                <a:latin typeface="Franklin Gothic Book" panose="020B0503020102020204" pitchFamily="34" charset="0"/>
              </a:rPr>
              <a:t>:</a:t>
            </a:r>
          </a:p>
          <a:p>
            <a:pPr marL="444500">
              <a:spcBef>
                <a:spcPts val="600"/>
              </a:spcBef>
              <a:buClr>
                <a:srgbClr val="006600"/>
              </a:buClr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установлении платы за присоединение к сетям теплоснабжения и водоснабжения</a:t>
            </a:r>
          </a:p>
          <a:p>
            <a:pPr marL="444500">
              <a:spcBef>
                <a:spcPts val="600"/>
              </a:spcBef>
              <a:buClr>
                <a:srgbClr val="006600"/>
              </a:buClr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предоставлении комплексной услуги по установлению тарифов в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тепле</a:t>
            </a:r>
          </a:p>
          <a:p>
            <a:pPr marL="444500">
              <a:spcBef>
                <a:spcPts val="600"/>
              </a:spcBef>
              <a:buClr>
                <a:srgbClr val="006600"/>
              </a:buClr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- согласовании и утверждении инвестиционных программ</a:t>
            </a:r>
            <a:endParaRPr lang="ru-RU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5" name="Параллелограмм 64"/>
          <p:cNvSpPr/>
          <p:nvPr/>
        </p:nvSpPr>
        <p:spPr>
          <a:xfrm>
            <a:off x="129730" y="4365104"/>
            <a:ext cx="7825219" cy="553435"/>
          </a:xfrm>
          <a:prstGeom prst="parallelogram">
            <a:avLst>
              <a:gd name="adj" fmla="val 9697"/>
            </a:avLst>
          </a:prstGeom>
          <a:solidFill>
            <a:srgbClr val="9CB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720" y="4447979"/>
            <a:ext cx="314509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00"/>
              </a:spcBef>
              <a:spcAft>
                <a:spcPts val="11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ВНЕДРЕНО В 2022  ГОДУ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extBox 7, chunk 1">
            <a:extLst>
              <a:ext uri="{FF2B5EF4-FFF2-40B4-BE49-F238E27FC236}">
                <a16:creationId xmlns="" xmlns:a16="http://schemas.microsoft.com/office/drawing/2014/main" id="{C0081AE9-BC2A-46A5-8EA3-C19F4D90B750}"/>
              </a:ext>
            </a:extLst>
          </p:cNvPr>
          <p:cNvSpPr txBox="1"/>
          <p:nvPr/>
        </p:nvSpPr>
        <p:spPr>
          <a:xfrm>
            <a:off x="8190027" y="920797"/>
            <a:ext cx="3753040" cy="738664"/>
          </a:xfrm>
          <a:prstGeom prst="rect">
            <a:avLst/>
          </a:prstGeom>
          <a:ln w="25400">
            <a:noFill/>
          </a:ln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defTabSz="864017">
              <a:spcAft>
                <a:spcPts val="1200"/>
              </a:spcAft>
              <a:buClr>
                <a:schemeClr val="accent2"/>
              </a:buCl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lvl="1" indent="-285750">
              <a:spcBef>
                <a:spcPts val="100"/>
              </a:spcBef>
              <a:buFont typeface="Wingdings" panose="05000000000000000000" pitchFamily="2" charset="2"/>
              <a:buChar char="ü"/>
              <a:defRPr sz="1600"/>
            </a:lvl2pPr>
          </a:lstStyle>
          <a:p>
            <a:pPr marL="0" lvl="1" indent="0" algn="ctr" defTabSz="864017">
              <a:spcAft>
                <a:spcPts val="1200"/>
              </a:spcAft>
              <a:buClr>
                <a:schemeClr val="accent2"/>
              </a:buClr>
              <a:buNone/>
            </a:pPr>
            <a:r>
              <a:rPr lang="ru-RU" sz="2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Снижение количества </a:t>
            </a:r>
            <a:r>
              <a:rPr lang="ru-RU" sz="240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обращений граждан</a:t>
            </a:r>
            <a:endParaRPr lang="ru-RU" sz="240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Овал 182">
            <a:extLst>
              <a:ext uri="{FF2B5EF4-FFF2-40B4-BE49-F238E27FC236}">
                <a16:creationId xmlns="" xmlns:a16="http://schemas.microsoft.com/office/drawing/2014/main" id="{678DD190-C2E5-4DF9-8876-A6157709BE68}"/>
              </a:ext>
            </a:extLst>
          </p:cNvPr>
          <p:cNvSpPr/>
          <p:nvPr/>
        </p:nvSpPr>
        <p:spPr>
          <a:xfrm>
            <a:off x="8293655" y="1734612"/>
            <a:ext cx="993020" cy="37885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t" anchorCtr="0"/>
          <a:lstStyle/>
          <a:p>
            <a:pPr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12 087</a:t>
            </a:r>
            <a:endParaRPr lang="ru-RU" sz="1400" b="1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182">
            <a:extLst>
              <a:ext uri="{FF2B5EF4-FFF2-40B4-BE49-F238E27FC236}">
                <a16:creationId xmlns="" xmlns:a16="http://schemas.microsoft.com/office/drawing/2014/main" id="{678DD190-C2E5-4DF9-8876-A6157709BE68}"/>
              </a:ext>
            </a:extLst>
          </p:cNvPr>
          <p:cNvSpPr/>
          <p:nvPr/>
        </p:nvSpPr>
        <p:spPr>
          <a:xfrm>
            <a:off x="9828219" y="1732653"/>
            <a:ext cx="779597" cy="51618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t" anchorCtr="0"/>
          <a:lstStyle/>
          <a:p>
            <a:pPr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5 419</a:t>
            </a:r>
            <a:endParaRPr lang="ru-RU" sz="1400" b="1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06250" y="2133761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2019 год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751770" y="2133761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2020 год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Овал 182">
            <a:extLst>
              <a:ext uri="{FF2B5EF4-FFF2-40B4-BE49-F238E27FC236}">
                <a16:creationId xmlns="" xmlns:a16="http://schemas.microsoft.com/office/drawing/2014/main" id="{678DD190-C2E5-4DF9-8876-A6157709BE68}"/>
              </a:ext>
            </a:extLst>
          </p:cNvPr>
          <p:cNvSpPr/>
          <p:nvPr/>
        </p:nvSpPr>
        <p:spPr>
          <a:xfrm>
            <a:off x="11149360" y="1737276"/>
            <a:ext cx="753301" cy="4533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t" anchorCtr="0"/>
          <a:lstStyle/>
          <a:p>
            <a:pPr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2 746</a:t>
            </a:r>
            <a:endParaRPr lang="ru-RU" sz="1400" b="1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091035" y="2133761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8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2021 год</a:t>
            </a:r>
            <a:endParaRPr lang="ru-RU" sz="1600" b="1" dirty="0">
              <a:solidFill>
                <a:srgbClr val="008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9406806" y="2021932"/>
            <a:ext cx="252049" cy="0"/>
          </a:xfrm>
          <a:prstGeom prst="straightConnector1">
            <a:avLst/>
          </a:prstGeom>
          <a:ln w="412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10702950" y="2021932"/>
            <a:ext cx="252049" cy="0"/>
          </a:xfrm>
          <a:prstGeom prst="straightConnector1">
            <a:avLst/>
          </a:prstGeom>
          <a:ln w="412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араллелограмм 56"/>
          <p:cNvSpPr/>
          <p:nvPr/>
        </p:nvSpPr>
        <p:spPr>
          <a:xfrm>
            <a:off x="8005963" y="2924944"/>
            <a:ext cx="4121168" cy="2021820"/>
          </a:xfrm>
          <a:prstGeom prst="parallelogram">
            <a:avLst>
              <a:gd name="adj" fmla="val 6329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8" name="TextBox 7, chunk 1">
            <a:extLst>
              <a:ext uri="{FF2B5EF4-FFF2-40B4-BE49-F238E27FC236}">
                <a16:creationId xmlns="" xmlns:a16="http://schemas.microsoft.com/office/drawing/2014/main" id="{C0081AE9-BC2A-46A5-8EA3-C19F4D90B750}"/>
              </a:ext>
            </a:extLst>
          </p:cNvPr>
          <p:cNvSpPr txBox="1"/>
          <p:nvPr/>
        </p:nvSpPr>
        <p:spPr>
          <a:xfrm>
            <a:off x="8119165" y="2973575"/>
            <a:ext cx="3916008" cy="738664"/>
          </a:xfrm>
          <a:prstGeom prst="rect">
            <a:avLst/>
          </a:prstGeom>
          <a:ln w="25400">
            <a:noFill/>
          </a:ln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defTabSz="864017">
              <a:spcAft>
                <a:spcPts val="1200"/>
              </a:spcAft>
              <a:buClr>
                <a:schemeClr val="accent2"/>
              </a:buCl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lvl="1" indent="-285750">
              <a:spcBef>
                <a:spcPts val="100"/>
              </a:spcBef>
              <a:buFont typeface="Wingdings" panose="05000000000000000000" pitchFamily="2" charset="2"/>
              <a:buChar char="ü"/>
              <a:defRPr sz="1600"/>
            </a:lvl2pPr>
          </a:lstStyle>
          <a:p>
            <a:pPr marL="0" lvl="1" indent="0" algn="ctr" defTabSz="864017">
              <a:spcAft>
                <a:spcPts val="1200"/>
              </a:spcAft>
              <a:buClr>
                <a:schemeClr val="accent2"/>
              </a:buClr>
              <a:buNone/>
            </a:pPr>
            <a:r>
              <a:rPr lang="ru-RU" sz="240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Снижение тарифа у жителей Подмосковья</a:t>
            </a:r>
            <a:endParaRPr lang="ru-RU" sz="240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Овал 182">
            <a:extLst>
              <a:ext uri="{FF2B5EF4-FFF2-40B4-BE49-F238E27FC236}">
                <a16:creationId xmlns="" xmlns:a16="http://schemas.microsoft.com/office/drawing/2014/main" id="{678DD190-C2E5-4DF9-8876-A6157709BE68}"/>
              </a:ext>
            </a:extLst>
          </p:cNvPr>
          <p:cNvSpPr/>
          <p:nvPr/>
        </p:nvSpPr>
        <p:spPr>
          <a:xfrm>
            <a:off x="8161590" y="3719516"/>
            <a:ext cx="855129" cy="69159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180000" tIns="180000" rIns="180000" bIns="180000" rtlCol="0" anchor="t" anchorCtr="0"/>
          <a:lstStyle/>
          <a:p>
            <a:pPr algn="ctr">
              <a:lnSpc>
                <a:spcPct val="80000"/>
              </a:lnSpc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</a:t>
            </a:r>
            <a:endParaRPr lang="ru-RU" sz="1400" b="1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Овал 182">
            <a:extLst>
              <a:ext uri="{FF2B5EF4-FFF2-40B4-BE49-F238E27FC236}">
                <a16:creationId xmlns="" xmlns:a16="http://schemas.microsoft.com/office/drawing/2014/main" id="{678DD190-C2E5-4DF9-8876-A6157709BE68}"/>
              </a:ext>
            </a:extLst>
          </p:cNvPr>
          <p:cNvSpPr/>
          <p:nvPr/>
        </p:nvSpPr>
        <p:spPr>
          <a:xfrm>
            <a:off x="9688121" y="3733518"/>
            <a:ext cx="855129" cy="69159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180000" tIns="180000" rIns="180000" bIns="180000" rtlCol="0" anchor="t" anchorCtr="0"/>
          <a:lstStyle/>
          <a:p>
            <a:pPr algn="ctr">
              <a:lnSpc>
                <a:spcPct val="80000"/>
              </a:lnSpc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700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тыс.</a:t>
            </a:r>
            <a:endParaRPr lang="ru-RU" sz="1400" b="1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02683" y="4595636"/>
            <a:ext cx="930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2020 год</a:t>
            </a:r>
            <a:endParaRPr lang="ru-RU" sz="16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717100" y="4576538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2021 год</a:t>
            </a:r>
            <a:endParaRPr lang="ru-RU" sz="16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Овал 182">
            <a:extLst>
              <a:ext uri="{FF2B5EF4-FFF2-40B4-BE49-F238E27FC236}">
                <a16:creationId xmlns="" xmlns:a16="http://schemas.microsoft.com/office/drawing/2014/main" id="{678DD190-C2E5-4DF9-8876-A6157709BE68}"/>
              </a:ext>
            </a:extLst>
          </p:cNvPr>
          <p:cNvSpPr/>
          <p:nvPr/>
        </p:nvSpPr>
        <p:spPr>
          <a:xfrm>
            <a:off x="10956312" y="3745174"/>
            <a:ext cx="855129" cy="69159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180000" tIns="180000" rIns="180000" bIns="180000" rtlCol="0" anchor="t" anchorCtr="0"/>
          <a:lstStyle/>
          <a:p>
            <a:pPr>
              <a:lnSpc>
                <a:spcPct val="80000"/>
              </a:lnSpc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400 </a:t>
            </a:r>
          </a:p>
          <a:p>
            <a:pPr>
              <a:lnSpc>
                <a:spcPct val="80000"/>
              </a:lnSpc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тыс.</a:t>
            </a:r>
            <a:endParaRPr lang="ru-RU" sz="1400" b="1" kern="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019086" y="4576538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2022 год</a:t>
            </a:r>
            <a:endParaRPr lang="ru-RU" sz="16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Прямая со стрелкой 67"/>
          <p:cNvCxnSpPr/>
          <p:nvPr/>
        </p:nvCxnSpPr>
        <p:spPr>
          <a:xfrm>
            <a:off x="9160650" y="4211987"/>
            <a:ext cx="252049" cy="0"/>
          </a:xfrm>
          <a:prstGeom prst="straightConnector1">
            <a:avLst/>
          </a:prstGeom>
          <a:ln w="412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0635345" y="4211987"/>
            <a:ext cx="252049" cy="0"/>
          </a:xfrm>
          <a:prstGeom prst="straightConnector1">
            <a:avLst/>
          </a:prstGeom>
          <a:ln w="412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араллелограмм 70"/>
          <p:cNvSpPr/>
          <p:nvPr/>
        </p:nvSpPr>
        <p:spPr>
          <a:xfrm>
            <a:off x="7955081" y="5092482"/>
            <a:ext cx="4121168" cy="1531869"/>
          </a:xfrm>
          <a:prstGeom prst="parallelogram">
            <a:avLst>
              <a:gd name="adj" fmla="val 6329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8071486" y="5047844"/>
            <a:ext cx="3806188" cy="1312753"/>
            <a:chOff x="7968208" y="4293095"/>
            <a:chExt cx="3806188" cy="1312753"/>
          </a:xfrm>
        </p:grpSpPr>
        <p:sp>
          <p:nvSpPr>
            <p:cNvPr id="73" name="Овал 182">
              <a:extLst>
                <a:ext uri="{FF2B5EF4-FFF2-40B4-BE49-F238E27FC236}">
                  <a16:creationId xmlns="" xmlns:a16="http://schemas.microsoft.com/office/drawing/2014/main" id="{9F87D6EF-3EB4-466C-88B2-35EC5032EA8F}"/>
                </a:ext>
              </a:extLst>
            </p:cNvPr>
            <p:cNvSpPr/>
            <p:nvPr/>
          </p:nvSpPr>
          <p:spPr>
            <a:xfrm>
              <a:off x="9230395" y="4989402"/>
              <a:ext cx="1192242" cy="6164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t" anchorCtr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16    2</a:t>
              </a:r>
              <a:endParaRPr lang="ru-RU" sz="4000" b="1" kern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Полилиния 38">
              <a:extLst>
                <a:ext uri="{FF2B5EF4-FFF2-40B4-BE49-F238E27FC236}">
                  <a16:creationId xmlns="" xmlns:a16="http://schemas.microsoft.com/office/drawing/2014/main" id="{52416017-FCB3-408A-BD73-34917D9C3D50}"/>
                </a:ext>
              </a:extLst>
            </p:cNvPr>
            <p:cNvSpPr/>
            <p:nvPr/>
          </p:nvSpPr>
          <p:spPr>
            <a:xfrm flipH="1">
              <a:off x="8240645" y="4441395"/>
              <a:ext cx="3152173" cy="6278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spAutoFit/>
            </a:bodyPr>
            <a:lstStyle/>
            <a:p>
              <a:pPr marL="0" lvl="1" algn="ctr" defTabSz="889000">
                <a:lnSpc>
                  <a:spcPct val="85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О</a:t>
              </a:r>
              <a:r>
                <a:rPr lang="ru-RU" sz="2400" dirty="0" smtClean="0">
                  <a:solidFill>
                    <a:srgbClr val="0070C0"/>
                  </a:solidFill>
                  <a:latin typeface="Arial Narrow" panose="020B0606020202030204" pitchFamily="34" charset="0"/>
                </a:rPr>
                <a:t>спаривание </a:t>
              </a:r>
              <a:r>
                <a: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тарифов </a:t>
              </a:r>
              <a:r>
                <a:rPr lang="ru-RU" sz="2400" dirty="0" smtClean="0">
                  <a:solidFill>
                    <a:srgbClr val="0070C0"/>
                  </a:solidFill>
                  <a:latin typeface="Arial Narrow" panose="020B0606020202030204" pitchFamily="34" charset="0"/>
                </a:rPr>
                <a:t/>
              </a:r>
              <a:br>
                <a:rPr lang="ru-RU" sz="2400" dirty="0" smtClean="0">
                  <a:solidFill>
                    <a:srgbClr val="0070C0"/>
                  </a:solidFill>
                  <a:latin typeface="Arial Narrow" panose="020B0606020202030204" pitchFamily="34" charset="0"/>
                </a:rPr>
              </a:br>
              <a:r>
                <a:rPr lang="ru-RU" sz="2400" dirty="0" smtClean="0">
                  <a:solidFill>
                    <a:srgbClr val="0070C0"/>
                  </a:solidFill>
                  <a:latin typeface="Arial Narrow" panose="020B0606020202030204" pitchFamily="34" charset="0"/>
                </a:rPr>
                <a:t>в </a:t>
              </a:r>
              <a:r>
                <a:rPr lang="ru-RU" sz="2400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ФАС и судах</a:t>
              </a:r>
            </a:p>
          </p:txBody>
        </p:sp>
        <p:sp>
          <p:nvSpPr>
            <p:cNvPr id="75" name="Rectangle: Rounded Corners 29">
              <a:extLst>
                <a:ext uri="{FF2B5EF4-FFF2-40B4-BE49-F238E27FC236}">
                  <a16:creationId xmlns="" xmlns:a16="http://schemas.microsoft.com/office/drawing/2014/main" id="{BFBCD571-0130-4FD8-85F2-7E9074F0EE8E}"/>
                </a:ext>
              </a:extLst>
            </p:cNvPr>
            <p:cNvSpPr/>
            <p:nvPr/>
          </p:nvSpPr>
          <p:spPr>
            <a:xfrm>
              <a:off x="7968208" y="4293095"/>
              <a:ext cx="3806188" cy="1109979"/>
            </a:xfrm>
            <a:prstGeom prst="roundRect">
              <a:avLst>
                <a:gd name="adj" fmla="val 8772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</p:grpSp>
      <p:cxnSp>
        <p:nvCxnSpPr>
          <p:cNvPr id="76" name="Прямая со стрелкой 75"/>
          <p:cNvCxnSpPr/>
          <p:nvPr/>
        </p:nvCxnSpPr>
        <p:spPr>
          <a:xfrm>
            <a:off x="9989660" y="6052374"/>
            <a:ext cx="252049" cy="0"/>
          </a:xfrm>
          <a:prstGeom prst="straightConnector1">
            <a:avLst/>
          </a:prstGeom>
          <a:ln w="412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9210151" y="6216912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2021 год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093726" y="6213595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8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2022 год</a:t>
            </a:r>
            <a:endParaRPr lang="ru-RU" sz="1600" b="1" dirty="0">
              <a:solidFill>
                <a:srgbClr val="008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8"/>
          </p:nvPr>
        </p:nvSpPr>
        <p:spPr>
          <a:xfrm>
            <a:off x="9448800" y="6492871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8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4489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араллелограмм 40"/>
          <p:cNvSpPr/>
          <p:nvPr/>
        </p:nvSpPr>
        <p:spPr>
          <a:xfrm>
            <a:off x="119336" y="5085184"/>
            <a:ext cx="11953328" cy="1656184"/>
          </a:xfrm>
          <a:prstGeom prst="parallelogram">
            <a:avLst>
              <a:gd name="adj" fmla="val 9697"/>
            </a:avLst>
          </a:prstGeom>
          <a:solidFill>
            <a:srgbClr val="1C8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="" xmlns:a16="http://schemas.microsoft.com/office/drawing/2014/main" id="{0D1180AC-F646-44AD-B965-D37930560454}"/>
              </a:ext>
            </a:extLst>
          </p:cNvPr>
          <p:cNvSpPr txBox="1">
            <a:spLocks/>
          </p:cNvSpPr>
          <p:nvPr/>
        </p:nvSpPr>
        <p:spPr>
          <a:xfrm>
            <a:off x="0" y="25370"/>
            <a:ext cx="12192000" cy="687100"/>
          </a:xfrm>
          <a:prstGeom prst="rect">
            <a:avLst/>
          </a:prstGeom>
        </p:spPr>
        <p:txBody>
          <a:bodyPr tIns="18000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СОЗДАНИЕ И РАЗВИТИЕ СЕРВИСА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636912"/>
            <a:ext cx="3312368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0781">
              <a:spcAft>
                <a:spcPts val="300"/>
              </a:spcAft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1. Массовые услуги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электронной форме на РПГУ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0" defTabSz="910781">
              <a:spcAft>
                <a:spcPts val="300"/>
              </a:spcAft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2. Стандартизация расчетов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тарифов в ПК «Умный шаблон»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0" defTabSz="910781">
              <a:spcAft>
                <a:spcPts val="300"/>
              </a:spcAft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3.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Цифровизация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процессов тарифного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регулирования в АИС «Тариф»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143672" y="2564904"/>
            <a:ext cx="33123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0781"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1. П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редварительные заседания Правления Комитета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0" defTabSz="910781"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2. Межведомственное взаимодействие с ЦИОГВ Московской области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744073" y="1898928"/>
            <a:ext cx="51125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0781">
              <a:defRPr/>
            </a:pPr>
            <a:r>
              <a:rPr lang="ru-RU" sz="22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2022</a:t>
            </a:r>
          </a:p>
          <a:p>
            <a:pPr lvl="0" defTabSz="910781">
              <a:defRPr/>
            </a:pPr>
            <a:r>
              <a:rPr lang="ru-RU" sz="2200" dirty="0" smtClean="0">
                <a:latin typeface="Arial Narrow" panose="020B0606020202030204" pitchFamily="34" charset="0"/>
              </a:rPr>
              <a:t>1. </a:t>
            </a:r>
            <a:r>
              <a:rPr lang="ru-RU" sz="2200" dirty="0" err="1" smtClean="0">
                <a:latin typeface="Arial Narrow" panose="020B0606020202030204" pitchFamily="34" charset="0"/>
              </a:rPr>
              <a:t>Проактивность</a:t>
            </a:r>
            <a:r>
              <a:rPr lang="ru-RU" sz="2200" dirty="0" smtClean="0">
                <a:latin typeface="Arial Narrow" panose="020B0606020202030204" pitchFamily="34" charset="0"/>
              </a:rPr>
              <a:t> услуг </a:t>
            </a:r>
            <a:endParaRPr lang="ru-RU" sz="2200" dirty="0">
              <a:latin typeface="Arial Narrow" panose="020B0606020202030204" pitchFamily="34" charset="0"/>
            </a:endParaRPr>
          </a:p>
          <a:p>
            <a:pPr lvl="0" defTabSz="910781">
              <a:defRPr/>
            </a:pPr>
            <a:r>
              <a:rPr lang="ru-RU" sz="2200" dirty="0">
                <a:latin typeface="Arial Narrow" panose="020B0606020202030204" pitchFamily="34" charset="0"/>
              </a:rPr>
              <a:t>2. Комплексная услуга в </a:t>
            </a:r>
            <a:r>
              <a:rPr lang="ru-RU" sz="2200" dirty="0" smtClean="0">
                <a:latin typeface="Arial Narrow" panose="020B0606020202030204" pitchFamily="34" charset="0"/>
              </a:rPr>
              <a:t>теплоснабжении</a:t>
            </a:r>
            <a:endParaRPr lang="ru-RU" sz="2200" i="1" dirty="0">
              <a:latin typeface="Arial Narrow" panose="020B0606020202030204" pitchFamily="34" charset="0"/>
            </a:endParaRPr>
          </a:p>
          <a:p>
            <a:pPr lvl="0" defTabSz="910781">
              <a:defRPr/>
            </a:pPr>
            <a:r>
              <a:rPr lang="ru-RU" sz="22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2022-2024</a:t>
            </a:r>
          </a:p>
          <a:p>
            <a:pPr lvl="0" defTabSz="910781">
              <a:defRPr/>
            </a:pPr>
            <a:r>
              <a:rPr lang="ru-RU" sz="2200" dirty="0" smtClean="0">
                <a:latin typeface="Arial Narrow" panose="020B0606020202030204" pitchFamily="34" charset="0"/>
              </a:rPr>
              <a:t>3. Витрина открытых данных АИС «Тариф»:</a:t>
            </a:r>
          </a:p>
          <a:p>
            <a:pPr lvl="0" defTabSz="910781">
              <a:defRPr/>
            </a:pPr>
            <a:r>
              <a:rPr lang="ru-RU" sz="2200" dirty="0" smtClean="0">
                <a:latin typeface="Arial Narrow" panose="020B0606020202030204" pitchFamily="34" charset="0"/>
              </a:rPr>
              <a:t>- информационный сервис для организаций</a:t>
            </a:r>
          </a:p>
          <a:p>
            <a:pPr lvl="0" defTabSz="910781">
              <a:defRPr/>
            </a:pPr>
            <a:r>
              <a:rPr lang="ru-RU" sz="2200" dirty="0" smtClean="0">
                <a:latin typeface="Arial Narrow" panose="020B0606020202030204" pitchFamily="34" charset="0"/>
              </a:rPr>
              <a:t>- онлайн сервис подготовки тарифных заявок</a:t>
            </a:r>
          </a:p>
          <a:p>
            <a:pPr lvl="0" defTabSz="910781">
              <a:defRPr/>
            </a:pPr>
            <a:r>
              <a:rPr lang="ru-RU" sz="2200" dirty="0" smtClean="0">
                <a:latin typeface="Arial Narrow" panose="020B0606020202030204" pitchFamily="34" charset="0"/>
              </a:rPr>
              <a:t>- информационный сервис для жителей</a:t>
            </a:r>
            <a:endParaRPr lang="ru-RU" sz="2200" dirty="0">
              <a:latin typeface="Arial Narrow" panose="020B0606020202030204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573034" y="1398867"/>
            <a:ext cx="11318806" cy="1094029"/>
          </a:xfrm>
          <a:custGeom>
            <a:avLst/>
            <a:gdLst>
              <a:gd name="connsiteX0" fmla="*/ 0 w 9906000"/>
              <a:gd name="connsiteY0" fmla="*/ 2734733 h 2734733"/>
              <a:gd name="connsiteX1" fmla="*/ 3073400 w 9906000"/>
              <a:gd name="connsiteY1" fmla="*/ 2387600 h 2734733"/>
              <a:gd name="connsiteX2" fmla="*/ 6053667 w 9906000"/>
              <a:gd name="connsiteY2" fmla="*/ 694267 h 2734733"/>
              <a:gd name="connsiteX3" fmla="*/ 9906000 w 9906000"/>
              <a:gd name="connsiteY3" fmla="*/ 0 h 273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06000" h="2734733">
                <a:moveTo>
                  <a:pt x="0" y="2734733"/>
                </a:moveTo>
                <a:cubicBezTo>
                  <a:pt x="1032228" y="2731205"/>
                  <a:pt x="2064456" y="2727678"/>
                  <a:pt x="3073400" y="2387600"/>
                </a:cubicBezTo>
                <a:cubicBezTo>
                  <a:pt x="4082345" y="2047522"/>
                  <a:pt x="4914900" y="1092200"/>
                  <a:pt x="6053667" y="694267"/>
                </a:cubicBezTo>
                <a:cubicBezTo>
                  <a:pt x="7192434" y="296334"/>
                  <a:pt x="9326033" y="0"/>
                  <a:pt x="9906000" y="0"/>
                </a:cubicBezTo>
              </a:path>
            </a:pathLst>
          </a:custGeom>
          <a:noFill/>
          <a:ln w="88900" cap="flat" cmpd="sng" algn="ctr">
            <a:gradFill>
              <a:gsLst>
                <a:gs pos="0">
                  <a:srgbClr val="1E3685">
                    <a:lumMod val="5000"/>
                    <a:lumOff val="95000"/>
                  </a:srgbClr>
                </a:gs>
                <a:gs pos="3000">
                  <a:srgbClr val="5B9BD5"/>
                </a:gs>
                <a:gs pos="96000">
                  <a:srgbClr val="5B9BD5"/>
                </a:gs>
                <a:gs pos="100000">
                  <a:srgbClr val="FFFFFF"/>
                </a:gs>
              </a:gsLst>
              <a:lin ang="5400000" scaled="1"/>
            </a:gradFill>
            <a:prstDash val="solid"/>
            <a:miter lim="800000"/>
            <a:headEnd type="none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Параллелограмм 66"/>
          <p:cNvSpPr/>
          <p:nvPr/>
        </p:nvSpPr>
        <p:spPr>
          <a:xfrm>
            <a:off x="767408" y="1196752"/>
            <a:ext cx="1991544" cy="554938"/>
          </a:xfrm>
          <a:prstGeom prst="parallelogram">
            <a:avLst>
              <a:gd name="adj" fmla="val 63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altLang="ru-RU" sz="2400" dirty="0">
                <a:solidFill>
                  <a:srgbClr val="0070C0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БАЗОВЫЙ УРОВЕНЬ</a:t>
            </a:r>
            <a:endParaRPr lang="en-US" altLang="ru-RU" sz="2000" dirty="0">
              <a:solidFill>
                <a:srgbClr val="0070C0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68" name="Oval 53">
            <a:extLst>
              <a:ext uri="{FF2B5EF4-FFF2-40B4-BE49-F238E27FC236}">
                <a16:creationId xmlns="" xmlns:a16="http://schemas.microsoft.com/office/drawing/2014/main" id="{9092EB57-D44D-4EC3-8E0D-CA058939A251}"/>
              </a:ext>
            </a:extLst>
          </p:cNvPr>
          <p:cNvSpPr/>
          <p:nvPr/>
        </p:nvSpPr>
        <p:spPr>
          <a:xfrm>
            <a:off x="1343472" y="2276872"/>
            <a:ext cx="382356" cy="382356"/>
          </a:xfrm>
          <a:prstGeom prst="ellipse">
            <a:avLst/>
          </a:prstGeom>
          <a:solidFill>
            <a:srgbClr val="44546A"/>
          </a:solidFill>
          <a:ln w="444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180000" tIns="180000" rIns="180000" bIns="18000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9" name="Параллелограмм 68"/>
          <p:cNvSpPr/>
          <p:nvPr/>
        </p:nvSpPr>
        <p:spPr>
          <a:xfrm>
            <a:off x="3431704" y="908720"/>
            <a:ext cx="2520280" cy="554938"/>
          </a:xfrm>
          <a:prstGeom prst="parallelogram">
            <a:avLst>
              <a:gd name="adj" fmla="val 63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altLang="ru-RU" sz="2400" dirty="0" smtClean="0">
                <a:solidFill>
                  <a:srgbClr val="0070C0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ПРОДВИНУТЫЙ УРОВЕНЬ</a:t>
            </a:r>
            <a:endParaRPr lang="en-US" altLang="ru-RU" sz="2000" dirty="0">
              <a:solidFill>
                <a:srgbClr val="0070C0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70" name="Oval 53">
            <a:extLst>
              <a:ext uri="{FF2B5EF4-FFF2-40B4-BE49-F238E27FC236}">
                <a16:creationId xmlns="" xmlns:a16="http://schemas.microsoft.com/office/drawing/2014/main" id="{9092EB57-D44D-4EC3-8E0D-CA058939A251}"/>
              </a:ext>
            </a:extLst>
          </p:cNvPr>
          <p:cNvSpPr/>
          <p:nvPr/>
        </p:nvSpPr>
        <p:spPr>
          <a:xfrm>
            <a:off x="4223792" y="2132856"/>
            <a:ext cx="382356" cy="382356"/>
          </a:xfrm>
          <a:prstGeom prst="ellipse">
            <a:avLst/>
          </a:prstGeom>
          <a:solidFill>
            <a:srgbClr val="44546A"/>
          </a:solidFill>
          <a:ln w="444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180000" tIns="180000" rIns="180000" bIns="18000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1" name="Oval 53">
            <a:extLst>
              <a:ext uri="{FF2B5EF4-FFF2-40B4-BE49-F238E27FC236}">
                <a16:creationId xmlns="" xmlns:a16="http://schemas.microsoft.com/office/drawing/2014/main" id="{9092EB57-D44D-4EC3-8E0D-CA058939A251}"/>
              </a:ext>
            </a:extLst>
          </p:cNvPr>
          <p:cNvSpPr/>
          <p:nvPr/>
        </p:nvSpPr>
        <p:spPr>
          <a:xfrm>
            <a:off x="9048328" y="1412776"/>
            <a:ext cx="382356" cy="382356"/>
          </a:xfrm>
          <a:prstGeom prst="ellipse">
            <a:avLst/>
          </a:prstGeom>
          <a:solidFill>
            <a:srgbClr val="44546A"/>
          </a:solidFill>
          <a:ln w="444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180000" tIns="180000" rIns="180000" bIns="18000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2" name="Параллелограмм 71"/>
          <p:cNvSpPr/>
          <p:nvPr/>
        </p:nvSpPr>
        <p:spPr>
          <a:xfrm>
            <a:off x="7320136" y="548680"/>
            <a:ext cx="4064707" cy="554938"/>
          </a:xfrm>
          <a:prstGeom prst="parallelogram">
            <a:avLst>
              <a:gd name="adj" fmla="val 632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altLang="ru-RU" sz="2400" dirty="0" smtClean="0">
                <a:solidFill>
                  <a:srgbClr val="0070C0"/>
                </a:solidFill>
                <a:latin typeface="Arial Narrow" panose="020B0606020202030204" pitchFamily="34" charset="0"/>
                <a:ea typeface="Calibri" pitchFamily="34" charset="0"/>
                <a:cs typeface="Calibri" pitchFamily="34" charset="0"/>
              </a:rPr>
              <a:t>КЛИЕНТОЦЕНТРИЧНОСТЬ</a:t>
            </a:r>
            <a:endParaRPr lang="en-US" altLang="ru-RU" sz="2000" dirty="0">
              <a:solidFill>
                <a:srgbClr val="0070C0"/>
              </a:solidFill>
              <a:latin typeface="Arial Narrow" panose="020B0606020202030204" pitchFamily="34" charset="0"/>
              <a:ea typeface="Calibri" pitchFamily="34" charset="0"/>
              <a:cs typeface="Calibri" pitchFamily="34" charset="0"/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767408" y="1772816"/>
            <a:ext cx="1842774" cy="753570"/>
            <a:chOff x="4608155" y="555736"/>
            <a:chExt cx="1842774" cy="753570"/>
          </a:xfrm>
        </p:grpSpPr>
        <p:sp>
          <p:nvSpPr>
            <p:cNvPr id="74" name="TextBox 73"/>
            <p:cNvSpPr txBox="1"/>
            <p:nvPr/>
          </p:nvSpPr>
          <p:spPr>
            <a:xfrm>
              <a:off x="4608155" y="555736"/>
              <a:ext cx="719675" cy="753570"/>
            </a:xfrm>
            <a:prstGeom prst="rect">
              <a:avLst/>
            </a:prstGeom>
            <a:noFill/>
          </p:spPr>
          <p:txBody>
            <a:bodyPr wrap="none" lIns="72000" tIns="0" bIns="0" rtlCol="0" anchor="ctr" anchorCtr="0">
              <a:noAutofit/>
            </a:bodyPr>
            <a:lstStyle/>
            <a:p>
              <a:pPr marL="342900" indent="-342900">
                <a:buClr>
                  <a:schemeClr val="tx2">
                    <a:lumMod val="75000"/>
                  </a:schemeClr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2400" dirty="0" smtClean="0">
                  <a:latin typeface="Arial Narrow" panose="020B0606020202030204" pitchFamily="34" charset="0"/>
                </a:rPr>
                <a:t> </a:t>
              </a:r>
              <a:endParaRPr lang="ru-RU" sz="2400" dirty="0">
                <a:latin typeface="Arial Narrow" panose="020B060602020203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927755" y="642210"/>
              <a:ext cx="15231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2019-2020</a:t>
              </a:r>
              <a:endParaRPr lang="ru-RU" sz="2400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3863752" y="1556792"/>
            <a:ext cx="1126231" cy="753570"/>
            <a:chOff x="4608155" y="555736"/>
            <a:chExt cx="1126231" cy="753570"/>
          </a:xfrm>
        </p:grpSpPr>
        <p:sp>
          <p:nvSpPr>
            <p:cNvPr id="77" name="TextBox 76"/>
            <p:cNvSpPr txBox="1"/>
            <p:nvPr/>
          </p:nvSpPr>
          <p:spPr>
            <a:xfrm>
              <a:off x="4608155" y="555736"/>
              <a:ext cx="719675" cy="753570"/>
            </a:xfrm>
            <a:prstGeom prst="rect">
              <a:avLst/>
            </a:prstGeom>
            <a:noFill/>
          </p:spPr>
          <p:txBody>
            <a:bodyPr wrap="none" lIns="72000" tIns="0" bIns="0" rtlCol="0" anchor="ctr" anchorCtr="0">
              <a:noAutofit/>
            </a:bodyPr>
            <a:lstStyle/>
            <a:p>
              <a:pPr marL="342900" indent="-342900">
                <a:buClr>
                  <a:schemeClr val="tx2">
                    <a:lumMod val="75000"/>
                  </a:schemeClr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2400" dirty="0" smtClean="0">
                  <a:latin typeface="Arial Narrow" panose="020B0606020202030204" pitchFamily="34" charset="0"/>
                </a:rPr>
                <a:t> </a:t>
              </a:r>
              <a:endParaRPr lang="ru-RU" sz="2400" dirty="0">
                <a:latin typeface="Arial Narrow" panose="020B060602020203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927755" y="642210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2021</a:t>
              </a:r>
              <a:endParaRPr lang="ru-RU" sz="2400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8256240" y="908720"/>
            <a:ext cx="1842774" cy="753570"/>
            <a:chOff x="4608155" y="555736"/>
            <a:chExt cx="1842774" cy="753570"/>
          </a:xfrm>
        </p:grpSpPr>
        <p:sp>
          <p:nvSpPr>
            <p:cNvPr id="80" name="TextBox 79"/>
            <p:cNvSpPr txBox="1"/>
            <p:nvPr/>
          </p:nvSpPr>
          <p:spPr>
            <a:xfrm>
              <a:off x="4608155" y="555736"/>
              <a:ext cx="719675" cy="753570"/>
            </a:xfrm>
            <a:prstGeom prst="rect">
              <a:avLst/>
            </a:prstGeom>
            <a:noFill/>
          </p:spPr>
          <p:txBody>
            <a:bodyPr wrap="none" lIns="72000" tIns="0" bIns="0" rtlCol="0" anchor="ctr" anchorCtr="0">
              <a:noAutofit/>
            </a:bodyPr>
            <a:lstStyle/>
            <a:p>
              <a:pPr marL="342900" indent="-342900">
                <a:buClr>
                  <a:schemeClr val="tx2">
                    <a:lumMod val="75000"/>
                  </a:schemeClr>
                </a:buClr>
                <a:buSzPct val="150000"/>
                <a:buFont typeface="Wingdings" panose="05000000000000000000" pitchFamily="2" charset="2"/>
                <a:buChar char="ü"/>
              </a:pPr>
              <a:r>
                <a:rPr lang="ru-RU" sz="2400" dirty="0" smtClean="0">
                  <a:latin typeface="Arial Narrow" panose="020B0606020202030204" pitchFamily="34" charset="0"/>
                </a:rPr>
                <a:t> </a:t>
              </a:r>
              <a:endParaRPr lang="ru-RU" sz="2400" dirty="0">
                <a:latin typeface="Arial Narrow" panose="020B060602020203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927755" y="642210"/>
              <a:ext cx="15231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2022-2024</a:t>
              </a:r>
              <a:endParaRPr lang="ru-RU" sz="2400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8"/>
          </p:nvPr>
        </p:nvSpPr>
        <p:spPr>
          <a:xfrm>
            <a:off x="9448800" y="6482364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456040" y="2171374"/>
            <a:ext cx="719675" cy="753570"/>
          </a:xfrm>
          <a:prstGeom prst="rect">
            <a:avLst/>
          </a:prstGeom>
          <a:noFill/>
        </p:spPr>
        <p:txBody>
          <a:bodyPr wrap="none" lIns="72000" tIns="0" bIns="0" rtlCol="0" anchor="ctr" anchorCtr="0">
            <a:noAutofit/>
          </a:bodyPr>
          <a:lstStyle/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56040" y="3501008"/>
            <a:ext cx="719675" cy="753570"/>
          </a:xfrm>
          <a:prstGeom prst="rect">
            <a:avLst/>
          </a:prstGeom>
          <a:noFill/>
        </p:spPr>
        <p:txBody>
          <a:bodyPr wrap="none" lIns="72000" tIns="0" bIns="0" rtlCol="0" anchor="ctr" anchorCtr="0">
            <a:noAutofit/>
          </a:bodyPr>
          <a:lstStyle/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43040" y="6172695"/>
            <a:ext cx="0" cy="3162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538565" y="6165304"/>
            <a:ext cx="0" cy="3162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775520" y="6151179"/>
            <a:ext cx="0" cy="3162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976320" y="5733256"/>
            <a:ext cx="20425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Arial Narrow" panose="020B0606020202030204" pitchFamily="34" charset="0"/>
              </a:rPr>
              <a:t>∑= </a:t>
            </a:r>
            <a:r>
              <a:rPr lang="ru-RU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45,2</a:t>
            </a:r>
            <a:endParaRPr lang="ru-RU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1664" y="5157192"/>
            <a:ext cx="6394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ЗАТРАТЫ НА СОЗДАНИЕ И РАЗВИТИЕ СЕРВИСА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295587"/>
              </p:ext>
            </p:extLst>
          </p:nvPr>
        </p:nvGraphicFramePr>
        <p:xfrm>
          <a:off x="623392" y="5877272"/>
          <a:ext cx="81280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2019 год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2020 год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2021 год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2022 год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9,9 млн. руб.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14,4 млн. руб.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12,4 млн. руб.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8,5 млн. руб.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848528" y="6093296"/>
            <a:ext cx="1096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млн. руб.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3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qrcoder.ru/code/?https%3A%2F%2Fsmarteka.com%2Fpractices%2Fcifrovoj-servis-v-sfere-tarifnogo-regulirovania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139" y="394489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182">
            <a:extLst>
              <a:ext uri="{FF2B5EF4-FFF2-40B4-BE49-F238E27FC236}">
                <a16:creationId xmlns="" xmlns:a16="http://schemas.microsoft.com/office/drawing/2014/main" id="{BF530B3B-7DBB-499C-B8EE-52ED8D4A38DD}"/>
              </a:ext>
            </a:extLst>
          </p:cNvPr>
          <p:cNvSpPr/>
          <p:nvPr/>
        </p:nvSpPr>
        <p:spPr>
          <a:xfrm>
            <a:off x="9919294" y="5816302"/>
            <a:ext cx="2160190" cy="6164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t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РЕШЕНИЕ</a:t>
            </a:r>
            <a:r>
              <a:rPr kumimoji="0" lang="ru-RU" sz="20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 ГОТОВО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ДЛЯ ВНЕДРЕНИЯ</a:t>
            </a:r>
            <a:endParaRPr lang="ru-RU" sz="1050" b="1" kern="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8"/>
          </p:nvPr>
        </p:nvSpPr>
        <p:spPr>
          <a:xfrm>
            <a:off x="9477799" y="6520255"/>
            <a:ext cx="2743200" cy="365129"/>
          </a:xfrm>
        </p:spPr>
        <p:txBody>
          <a:bodyPr/>
          <a:lstStyle/>
          <a:p>
            <a:pPr lvl="0"/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7" name="TextBox 1"/>
          <p:cNvSpPr txBox="1"/>
          <p:nvPr/>
        </p:nvSpPr>
        <p:spPr>
          <a:xfrm>
            <a:off x="2040929" y="1905506"/>
            <a:ext cx="8110143" cy="3046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0" i="0" u="none" strike="noStrike" kern="1200" cap="none" spc="0" baseline="0" dirty="0">
                <a:uFillTx/>
                <a:latin typeface="Arial Narrow" panose="020B0606020202030204" pitchFamily="34" charset="0"/>
              </a:rPr>
              <a:t>СПАСИБО ЗА ВНИМАНИЕ!</a:t>
            </a:r>
            <a:endParaRPr lang="ru-RU" sz="3200" b="0" i="0" u="none" strike="noStrike" kern="1200" cap="none" spc="0" baseline="0" dirty="0">
              <a:uFillTx/>
              <a:latin typeface="Arial Narrow" panose="020B0606020202030204" pitchFamily="34" charset="0"/>
              <a:cs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b="0" i="0" u="none" strike="noStrike" kern="1200" cap="none" spc="0" baseline="0" dirty="0">
              <a:uFillTx/>
              <a:latin typeface="Arial Narrow" panose="020B0606020202030204" pitchFamily="34" charset="0"/>
              <a:cs typeface="Calibri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0" i="0" u="none" strike="noStrike" kern="1200" cap="none" spc="0" baseline="0" dirty="0" smtClean="0">
                <a:uFillTx/>
                <a:latin typeface="Arial Narrow" panose="020B0606020202030204" pitchFamily="34" charset="0"/>
                <a:cs typeface="Calibri"/>
              </a:rPr>
              <a:t>Чуприков Роман Иванович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0" i="0" u="none" strike="noStrike" kern="1200" cap="none" spc="0" baseline="0" dirty="0" smtClean="0">
                <a:uFillTx/>
                <a:latin typeface="Arial Narrow" panose="020B0606020202030204" pitchFamily="34" charset="0"/>
                <a:cs typeface="Calibri"/>
              </a:rPr>
              <a:t>Заместитель председателя </a:t>
            </a:r>
            <a:r>
              <a:rPr lang="ru-RU" sz="3200" b="0" i="0" u="none" strike="noStrike" kern="1200" cap="none" spc="0" baseline="0" dirty="0" err="1" smtClean="0">
                <a:uFillTx/>
                <a:latin typeface="Arial Narrow" panose="020B0606020202030204" pitchFamily="34" charset="0"/>
                <a:cs typeface="Calibri"/>
              </a:rPr>
              <a:t>Мособлкомцен</a:t>
            </a:r>
            <a:r>
              <a:rPr lang="ru-RU" sz="3200" b="0" i="0" u="none" strike="noStrike" kern="1200" cap="none" spc="0" dirty="0" smtClean="0">
                <a:uFillTx/>
                <a:latin typeface="Arial Narrow" panose="020B0606020202030204" pitchFamily="34" charset="0"/>
                <a:cs typeface="Calibri"/>
              </a:rPr>
              <a:t> </a:t>
            </a:r>
            <a:r>
              <a:rPr lang="en-US" sz="3200" dirty="0" smtClean="0">
                <a:latin typeface="Arial Narrow" panose="020B0606020202030204" pitchFamily="34" charset="0"/>
                <a:cs typeface="Calibri"/>
                <a:hlinkClick r:id="rId3"/>
              </a:rPr>
              <a:t>mosoblkomzen@mosreg.ru</a:t>
            </a:r>
            <a:endParaRPr lang="ru-RU" sz="3200" dirty="0" smtClean="0">
              <a:latin typeface="Arial Narrow" panose="020B0606020202030204" pitchFamily="34" charset="0"/>
              <a:cs typeface="Calibri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dirty="0" smtClean="0">
                <a:latin typeface="Arial Narrow" panose="020B0606020202030204" pitchFamily="34" charset="0"/>
                <a:cs typeface="Calibri"/>
              </a:rPr>
              <a:t>ktc.mosreg.ru</a:t>
            </a:r>
            <a:endParaRPr lang="ru-RU" sz="3200" b="0" i="0" u="none" strike="noStrike" kern="1200" cap="none" spc="0" baseline="0" dirty="0">
              <a:uFillTx/>
              <a:latin typeface="Arial Narrow" panose="020B0606020202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87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853</Words>
  <PresentationFormat>Широкоэкранный</PresentationFormat>
  <Paragraphs>252</Paragraphs>
  <Slides>11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맑은 고딕</vt:lpstr>
      <vt:lpstr>Arial</vt:lpstr>
      <vt:lpstr>Arial Narrow</vt:lpstr>
      <vt:lpstr>Calibri</vt:lpstr>
      <vt:lpstr>Calibri Light</vt:lpstr>
      <vt:lpstr>Franklin Gothic Book</vt:lpstr>
      <vt:lpstr>Franklin Gothic Medium Cond</vt:lpstr>
      <vt:lpstr>Tahoma</vt:lpstr>
      <vt:lpstr>Wingdings</vt:lpstr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2022-09-23T12:16:50Z</cp:lastPrinted>
  <dcterms:created xsi:type="dcterms:W3CDTF">2022-07-08T05:33:14Z</dcterms:created>
  <dcterms:modified xsi:type="dcterms:W3CDTF">2022-09-23T13:24:40Z</dcterms:modified>
</cp:coreProperties>
</file>