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13"/>
  </p:notesMasterIdLst>
  <p:sldIdLst>
    <p:sldId id="474" r:id="rId2"/>
    <p:sldId id="466" r:id="rId3"/>
    <p:sldId id="468" r:id="rId4"/>
    <p:sldId id="476" r:id="rId5"/>
    <p:sldId id="470" r:id="rId6"/>
    <p:sldId id="300" r:id="rId7"/>
    <p:sldId id="472" r:id="rId8"/>
    <p:sldId id="473" r:id="rId9"/>
    <p:sldId id="471" r:id="rId10"/>
    <p:sldId id="463" r:id="rId11"/>
    <p:sldId id="469" r:id="rId12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2" pos="3840" userDrawn="1">
          <p15:clr>
            <a:srgbClr val="A4A3A4"/>
          </p15:clr>
        </p15:guide>
        <p15:guide id="3" orient="horz" pos="187" userDrawn="1">
          <p15:clr>
            <a:srgbClr val="A4A3A4"/>
          </p15:clr>
        </p15:guide>
        <p15:guide id="5" orient="horz" pos="1207" userDrawn="1">
          <p15:clr>
            <a:srgbClr val="A4A3A4"/>
          </p15:clr>
        </p15:guide>
        <p15:guide id="7" orient="horz" pos="4224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Анна Кириченко" initials="АК" lastIdx="1" clrIdx="0">
    <p:extLst>
      <p:ext uri="{19B8F6BF-5375-455C-9EA6-DF929625EA0E}">
        <p15:presenceInfo xmlns:p15="http://schemas.microsoft.com/office/powerpoint/2012/main" userId="839225d69bca34b0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DDBB6"/>
    <a:srgbClr val="19BD9E"/>
    <a:srgbClr val="30624C"/>
    <a:srgbClr val="2F4642"/>
    <a:srgbClr val="305A49"/>
    <a:srgbClr val="30604B"/>
    <a:srgbClr val="028E43"/>
    <a:srgbClr val="1BCBA9"/>
    <a:srgbClr val="20E1AF"/>
    <a:srgbClr val="118F8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5051" autoAdjust="0"/>
    <p:restoredTop sz="96433" autoAdjust="0"/>
  </p:normalViewPr>
  <p:slideViewPr>
    <p:cSldViewPr snapToGrid="0" showGuides="1">
      <p:cViewPr varScale="1">
        <p:scale>
          <a:sx n="67" d="100"/>
          <a:sy n="67" d="100"/>
        </p:scale>
        <p:origin x="1182" y="60"/>
      </p:cViewPr>
      <p:guideLst>
        <p:guide pos="3840"/>
        <p:guide orient="horz" pos="187"/>
        <p:guide orient="horz" pos="1207"/>
        <p:guide orient="horz" pos="4224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25" d="100"/>
        <a:sy n="125" d="100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commentAuthors" Target="commentAuthor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F8B13C3-9C64-4CA8-8642-1CBE078E4771}" type="datetimeFigureOut">
              <a:rPr lang="ru-RU" smtClean="0"/>
              <a:t>04.10.2022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1E5745D-143E-4DBE-A764-B450759E126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674160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1E5745D-143E-4DBE-A764-B450759E1264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8290575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1E5745D-143E-4DBE-A764-B450759E1264}" type="slidenum">
              <a:rPr lang="ru-RU" smtClean="0"/>
              <a:t>2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6505033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1E5745D-143E-4DBE-A764-B450759E1264}" type="slidenum">
              <a:rPr lang="ru-RU" smtClean="0"/>
              <a:t>3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1458309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1E5745D-143E-4DBE-A764-B450759E1264}" type="slidenum">
              <a:rPr lang="ru-RU" smtClean="0"/>
              <a:t>4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2494111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1E5745D-143E-4DBE-A764-B450759E1264}" type="slidenum">
              <a:rPr lang="ru-RU" smtClean="0"/>
              <a:t>5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228253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1E5745D-143E-4DBE-A764-B450759E1264}" type="slidenum">
              <a:rPr lang="ru-RU" smtClean="0"/>
              <a:t>6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1454491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1E5745D-143E-4DBE-A764-B450759E1264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336041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1E5745D-143E-4DBE-A764-B450759E1264}" type="slidenum">
              <a:rPr lang="ru-RU" smtClean="0"/>
              <a:t>8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4491086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Все </a:t>
            </a:r>
            <a:r>
              <a:rPr lang="ru-RU" dirty="0" err="1"/>
              <a:t>отл</a:t>
            </a:r>
            <a:r>
              <a:rPr lang="ru-RU" dirty="0"/>
              <a:t>!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1E5745D-143E-4DBE-A764-B450759E1264}" type="slidenum">
              <a:rPr lang="ru-RU" smtClean="0"/>
              <a:t>9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6483091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1E5745D-143E-4DBE-A764-B450759E1264}" type="slidenum">
              <a:rPr lang="ru-RU" smtClean="0"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6033307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Динар Шарафутдинов добавим</a:t>
            </a:r>
          </a:p>
          <a:p>
            <a:endParaRPr lang="ru-RU" dirty="0"/>
          </a:p>
          <a:p>
            <a:r>
              <a:rPr lang="ru-RU" dirty="0"/>
              <a:t>Я еще переварю материал наверное будем добавлять еще кое-какие мысли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1E5745D-143E-4DBE-A764-B450759E1264}" type="slidenum">
              <a:rPr lang="ru-RU" smtClean="0"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8568239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65BA325B-E6CE-0756-0E80-EF816A3FE28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xmlns="" id="{49B8DF08-A052-02D5-E331-784C0909117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618530CE-4F14-CECF-F497-9D729443E7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5934DA-16CE-4FBB-ABD6-69C116506961}" type="datetime1">
              <a:rPr lang="ru-RU" smtClean="0"/>
              <a:t>04.10.2022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52652808-7B29-85E8-1B3F-E99ECA39EF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A03621F9-B0C7-675B-D942-E2FE6A9EF3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D92CB4-08FC-4C6F-990B-B1F5285292D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061677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08D1E952-8565-D916-99D2-0F4118B5C5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9728AFF8-EFD8-E341-5921-F416FA0298A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B7E7F2C0-D9EB-C3F4-D5E8-3D73477C35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6E09E8-2EE0-4B83-95E0-F15E15F29312}" type="datetime1">
              <a:rPr lang="ru-RU" smtClean="0"/>
              <a:t>04.10.2022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1E6A4DAA-4C8F-11EF-0BE6-DF49FD8658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EA8CA08D-5510-4CFC-3426-D2F735AC66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D92CB4-08FC-4C6F-990B-B1F5285292D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650625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FC6E24AA-CD3B-04DB-28FA-3420126AA4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D143ADD5-A54F-04D0-AA2D-8633AAECBA2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92C67477-954F-2453-3294-3565ED5409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165008-1985-4B0A-93EB-B424E798FBD0}" type="datetime1">
              <a:rPr lang="ru-RU" smtClean="0"/>
              <a:t>04.10.2022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16137D7C-3F61-2AD1-B694-CA8B5880AF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D2CC5727-8E4C-57EA-ED75-2BDB4E27E5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D92CB4-08FC-4C6F-990B-B1F5285292D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492622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C832AA91-8644-3309-0E70-27450E2E92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B8E7D015-CDB4-6D02-F10A-925D3B0C5BD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xmlns="" id="{816115A7-D019-32B3-2719-9B8765C1769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02890669-EDCF-4B58-2083-45B1F6E4B8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CFDD4-3C18-4115-8FE0-9A04AA63B7D8}" type="datetime1">
              <a:rPr lang="ru-RU" smtClean="0"/>
              <a:t>04.10.2022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076D270F-CBD3-8A7F-9BCD-E9AEA4F4CD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A3B164BA-4883-618E-FFD0-D756531778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D92CB4-08FC-4C6F-990B-B1F5285292D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674360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DBA638D3-90C4-4383-9580-E137138FD2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D7C00744-DEE7-D4E0-40D9-539F571409F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xmlns="" id="{9719B179-FF56-D5FE-37E2-68AE55EAAAE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xmlns="" id="{0BC7B4C1-F3BB-1FBD-48C7-8F2A13FB9E6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xmlns="" id="{D769E84C-4783-CCC4-2AB6-0E9354DCB17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xmlns="" id="{E5B615ED-2C9A-C62E-7518-163CC31E88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B1C3FA-FE4A-41BC-B462-AC6D54405809}" type="datetime1">
              <a:rPr lang="ru-RU" smtClean="0"/>
              <a:t>04.10.2022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xmlns="" id="{11404C34-BB37-3526-D5DB-1445918260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xmlns="" id="{17FDF810-9EC9-252C-E425-2B3573B00A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D92CB4-08FC-4C6F-990B-B1F5285292D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788128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53F91BC8-E58B-1E79-38C2-6F51848490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xmlns="" id="{B88E96E1-BD3B-9D31-B358-5486473342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41509D-34E0-4F51-86E2-D7BD5E01B259}" type="datetime1">
              <a:rPr lang="ru-RU" smtClean="0"/>
              <a:t>04.10.2022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xmlns="" id="{D76DDFD1-4038-B726-C7B9-9EA5F3FDFB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xmlns="" id="{6BB5D591-99AF-A796-09EB-FD403384E2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D92CB4-08FC-4C6F-990B-B1F5285292D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666766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xmlns="" id="{0D40F472-C7B0-B169-75C1-1564837129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A3BA91-88B1-46B4-8D4D-1B6D25177FFF}" type="datetime1">
              <a:rPr lang="ru-RU" smtClean="0"/>
              <a:t>04.10.2022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xmlns="" id="{061828E7-23BF-7485-B45F-8D6C371403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xmlns="" id="{F498F8A6-E20A-2E0F-95C5-C078354AD9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D92CB4-08FC-4C6F-990B-B1F5285292D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31491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C000CBCB-12E0-FE7C-343F-AC2297EAD7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FD50C18A-1E66-BA66-C007-4D7FEF76B3C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xmlns="" id="{885D4A28-4425-5D20-E5EF-22FEB76C2D4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B62B7522-08FD-0546-5826-4CAD953E68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466788-492C-4965-B80A-376F1BE08359}" type="datetime1">
              <a:rPr lang="ru-RU" smtClean="0"/>
              <a:t>04.10.2022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F676E852-5D14-D92E-711D-28A960A2B4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9CC1C420-1494-56E0-5892-1D3BAE758D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D92CB4-08FC-4C6F-990B-B1F5285292D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931259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E114C798-65B3-80C6-F809-A12142A9B0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xmlns="" id="{97DE9B46-CC12-8CAA-B4B4-EB4CDCBEB12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xmlns="" id="{9A135A7C-1CBF-61DD-7322-6BCA3E3D6AA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B29D1AC1-2CEA-8BCD-1091-4851C7B8A9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E5D9A0-6D11-4B37-BEDD-1B6D059EDDD6}" type="datetime1">
              <a:rPr lang="ru-RU" smtClean="0"/>
              <a:t>04.10.2022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164E8215-60C1-EC7B-FD4A-6FD73BC348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7B7E4D45-7C00-FDE0-AC7F-A1F9ECBCC5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D92CB4-08FC-4C6F-990B-B1F5285292D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528328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F82B9F5D-B98D-08F7-D0DB-35036C117F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xmlns="" id="{B3139F55-BA23-3D06-92FA-86263E5D0D4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D3C309B9-8E08-37B2-6083-7139EC5A5D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A60F53-44EC-472D-9B43-B0169EF4F4E0}" type="datetime1">
              <a:rPr lang="ru-RU" smtClean="0"/>
              <a:t>04.10.2022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CBE54CB8-10F0-962C-5EAB-62CE7BA118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F8E51BA4-B7D0-94FB-2849-8EAA341D4F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D92CB4-08FC-4C6F-990B-B1F5285292D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406032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xmlns="" id="{AAD44BCD-846B-05B0-7DE4-77E13398616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xmlns="" id="{21ACBB36-06C4-F1B9-8899-B220CFFDBFE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0F49B334-3E97-837D-1A2A-0F5A6E4472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665F37-FC5D-4166-835F-0D67898FE6F6}" type="datetime1">
              <a:rPr lang="ru-RU" smtClean="0"/>
              <a:t>04.10.2022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F616A961-A3F2-E955-34E4-9A4476BD33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E43FD033-B9B2-0D4D-AAED-50CC5A0EDE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D92CB4-08FC-4C6F-990B-B1F5285292D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401341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D1DD0C2F-B644-9D6F-A10D-5DBF764CC9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51D4B26D-BE95-A44D-7A61-A33B1BC9EF4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93E9E785-86D5-9EB9-9F41-DE70D627495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14B103-9B55-4BCB-A22F-AC87E063F4B6}" type="datetime1">
              <a:rPr lang="ru-RU" smtClean="0"/>
              <a:t>04.10.2022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1379C5BA-AEF6-1C36-5206-11CB8BDAAA5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D13DAA41-F78A-BBE6-F215-3B383CCF5D2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D92CB4-08FC-4C6F-990B-B1F5285292D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742996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image" Target="../media/image3.sv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Relationship Id="rId9" Type="http://schemas.openxmlformats.org/officeDocument/2006/relationships/image" Target="../media/image14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emf"/><Relationship Id="rId13" Type="http://schemas.openxmlformats.org/officeDocument/2006/relationships/image" Target="../media/image25.png"/><Relationship Id="rId3" Type="http://schemas.openxmlformats.org/officeDocument/2006/relationships/image" Target="../media/image15.emf"/><Relationship Id="rId7" Type="http://schemas.openxmlformats.org/officeDocument/2006/relationships/image" Target="../media/image19.emf"/><Relationship Id="rId12" Type="http://schemas.openxmlformats.org/officeDocument/2006/relationships/image" Target="../media/image24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8.emf"/><Relationship Id="rId11" Type="http://schemas.openxmlformats.org/officeDocument/2006/relationships/image" Target="../media/image23.jpg"/><Relationship Id="rId5" Type="http://schemas.openxmlformats.org/officeDocument/2006/relationships/image" Target="../media/image17.emf"/><Relationship Id="rId15" Type="http://schemas.openxmlformats.org/officeDocument/2006/relationships/image" Target="../media/image27.jpg"/><Relationship Id="rId10" Type="http://schemas.openxmlformats.org/officeDocument/2006/relationships/image" Target="../media/image22.png"/><Relationship Id="rId4" Type="http://schemas.openxmlformats.org/officeDocument/2006/relationships/image" Target="../media/image16.emf"/><Relationship Id="rId9" Type="http://schemas.openxmlformats.org/officeDocument/2006/relationships/image" Target="../media/image21.emf"/><Relationship Id="rId14" Type="http://schemas.openxmlformats.org/officeDocument/2006/relationships/image" Target="../media/image26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jpeg"/><Relationship Id="rId13" Type="http://schemas.openxmlformats.org/officeDocument/2006/relationships/image" Target="../media/image41.png"/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12" Type="http://schemas.openxmlformats.org/officeDocument/2006/relationships/image" Target="../media/image4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png"/><Relationship Id="rId11" Type="http://schemas.openxmlformats.org/officeDocument/2006/relationships/image" Target="../media/image39.png"/><Relationship Id="rId5" Type="http://schemas.openxmlformats.org/officeDocument/2006/relationships/image" Target="../media/image35.png"/><Relationship Id="rId15" Type="http://schemas.openxmlformats.org/officeDocument/2006/relationships/image" Target="../media/image43.png"/><Relationship Id="rId10" Type="http://schemas.openxmlformats.org/officeDocument/2006/relationships/image" Target="../media/image38.png"/><Relationship Id="rId4" Type="http://schemas.openxmlformats.org/officeDocument/2006/relationships/image" Target="../media/image34.png"/><Relationship Id="rId9" Type="http://schemas.openxmlformats.org/officeDocument/2006/relationships/image" Target="../media/image37.png"/><Relationship Id="rId14" Type="http://schemas.openxmlformats.org/officeDocument/2006/relationships/image" Target="../media/image42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png"/><Relationship Id="rId3" Type="http://schemas.openxmlformats.org/officeDocument/2006/relationships/image" Target="../media/image44.png"/><Relationship Id="rId7" Type="http://schemas.openxmlformats.org/officeDocument/2006/relationships/image" Target="../media/image4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6.png"/><Relationship Id="rId5" Type="http://schemas.openxmlformats.org/officeDocument/2006/relationships/image" Target="../media/image45.png"/><Relationship Id="rId4" Type="http://schemas.openxmlformats.org/officeDocument/2006/relationships/image" Target="../media/image8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png"/><Relationship Id="rId3" Type="http://schemas.openxmlformats.org/officeDocument/2006/relationships/image" Target="../media/image49.png"/><Relationship Id="rId7" Type="http://schemas.openxmlformats.org/officeDocument/2006/relationships/image" Target="../media/image5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2.png"/><Relationship Id="rId5" Type="http://schemas.openxmlformats.org/officeDocument/2006/relationships/image" Target="../media/image51.png"/><Relationship Id="rId4" Type="http://schemas.openxmlformats.org/officeDocument/2006/relationships/image" Target="../media/image50.png"/><Relationship Id="rId9" Type="http://schemas.openxmlformats.org/officeDocument/2006/relationships/image" Target="../media/image5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08472B"/>
            </a:gs>
            <a:gs pos="100000">
              <a:srgbClr val="061218"/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Группа 2"/>
          <p:cNvGrpSpPr/>
          <p:nvPr/>
        </p:nvGrpSpPr>
        <p:grpSpPr>
          <a:xfrm>
            <a:off x="1052195" y="369996"/>
            <a:ext cx="10087608" cy="5222245"/>
            <a:chOff x="1504659" y="1410556"/>
            <a:chExt cx="8804567" cy="4748643"/>
          </a:xfrm>
          <a:effectLst>
            <a:outerShdw blurRad="50800" dist="12700" dir="5400000" algn="ctr" rotWithShape="0">
              <a:schemeClr val="tx1"/>
            </a:outerShdw>
          </a:effectLst>
        </p:grpSpPr>
        <p:pic>
          <p:nvPicPr>
            <p:cNvPr id="2" name="Рисунок 1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04659" y="1410556"/>
              <a:ext cx="8804567" cy="4748643"/>
            </a:xfrm>
            <a:prstGeom prst="rect">
              <a:avLst/>
            </a:prstGeom>
          </p:spPr>
        </p:pic>
        <p:pic>
          <p:nvPicPr>
            <p:cNvPr id="13" name="Рисунок 12">
              <a:extLst>
                <a:ext uri="{FF2B5EF4-FFF2-40B4-BE49-F238E27FC236}">
                  <a16:creationId xmlns:a16="http://schemas.microsoft.com/office/drawing/2014/main" xmlns="" id="{5D6D270A-BE23-3BC6-A27B-E7A0F1EDA62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p:blipFill>
          <p:spPr>
            <a:xfrm rot="1841766">
              <a:off x="2911615" y="3640641"/>
              <a:ext cx="538847" cy="733300"/>
            </a:xfrm>
            <a:prstGeom prst="rect">
              <a:avLst/>
            </a:prstGeom>
            <a:effectLst/>
          </p:spPr>
        </p:pic>
      </p:grpSp>
      <p:sp>
        <p:nvSpPr>
          <p:cNvPr id="4" name="Прямоугольник: скругленные углы 3">
            <a:extLst>
              <a:ext uri="{FF2B5EF4-FFF2-40B4-BE49-F238E27FC236}">
                <a16:creationId xmlns:a16="http://schemas.microsoft.com/office/drawing/2014/main" xmlns="" id="{DB36DEA0-AD4E-0252-509A-97D733BCDD4A}"/>
              </a:ext>
            </a:extLst>
          </p:cNvPr>
          <p:cNvSpPr/>
          <p:nvPr/>
        </p:nvSpPr>
        <p:spPr>
          <a:xfrm>
            <a:off x="5471652" y="460882"/>
            <a:ext cx="6455579" cy="5936238"/>
          </a:xfrm>
          <a:prstGeom prst="roundRect">
            <a:avLst>
              <a:gd name="adj" fmla="val 2659"/>
            </a:avLst>
          </a:prstGeom>
          <a:solidFill>
            <a:schemeClr val="tx1">
              <a:alpha val="1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5" name="Рисунок 14">
            <a:extLst>
              <a:ext uri="{FF2B5EF4-FFF2-40B4-BE49-F238E27FC236}">
                <a16:creationId xmlns:a16="http://schemas.microsoft.com/office/drawing/2014/main" xmlns="" id="{5130E062-4A72-619E-2E8B-0D9D18BCD5E8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27044" t="15047" r="65383"/>
          <a:stretch/>
        </p:blipFill>
        <p:spPr>
          <a:xfrm>
            <a:off x="708804" y="149134"/>
            <a:ext cx="802036" cy="908172"/>
          </a:xfrm>
          <a:prstGeom prst="rect">
            <a:avLst/>
          </a:prstGeom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xmlns="" id="{3EBC0729-2306-84FC-B490-A6468979E65D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2279" y="369996"/>
            <a:ext cx="1244079" cy="565353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4ECE504D-A1B1-891A-3C5A-40320C26198B}"/>
              </a:ext>
            </a:extLst>
          </p:cNvPr>
          <p:cNvSpPr txBox="1"/>
          <p:nvPr/>
        </p:nvSpPr>
        <p:spPr>
          <a:xfrm>
            <a:off x="5883762" y="2975385"/>
            <a:ext cx="6080045" cy="830997"/>
          </a:xfrm>
          <a:prstGeom prst="rect">
            <a:avLst/>
          </a:prstGeom>
          <a:noFill/>
          <a:effectLst>
            <a:outerShdw blurRad="50800" dist="1016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r>
              <a:rPr lang="ru-RU" sz="4800" dirty="0">
                <a:solidFill>
                  <a:schemeClr val="bg1"/>
                </a:solidFill>
                <a:latin typeface="Arial Black" panose="020B0A04020102020204" pitchFamily="34" charset="0"/>
                <a:ea typeface="Verdana" panose="020B0604030504040204" pitchFamily="34" charset="0"/>
              </a:rPr>
              <a:t>«ТЕРРИТОРИЯ»:</a:t>
            </a:r>
            <a:endParaRPr lang="ru-RU" sz="3200" dirty="0">
              <a:solidFill>
                <a:schemeClr val="bg1"/>
              </a:solidFill>
              <a:latin typeface="PT Sans Narrow" panose="020B0506020203020204" pitchFamily="34" charset="-52"/>
              <a:ea typeface="Verdana" panose="020B060403050404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83DBDD8E-661D-A18E-AACB-55678CB73835}"/>
              </a:ext>
            </a:extLst>
          </p:cNvPr>
          <p:cNvSpPr txBox="1"/>
          <p:nvPr/>
        </p:nvSpPr>
        <p:spPr>
          <a:xfrm>
            <a:off x="5743169" y="1627164"/>
            <a:ext cx="6223308" cy="70519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tabLst>
                <a:tab pos="3316288" algn="l"/>
              </a:tabLst>
            </a:pPr>
            <a:r>
              <a:rPr lang="ru-RU" sz="1400" dirty="0">
                <a:solidFill>
                  <a:schemeClr val="bg1"/>
                </a:solidFill>
                <a:latin typeface="Arial Black" panose="020B0A040201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КОМПЛЕКСНАЯ ЦИФРОВАЯ ПЛАТФОРМА УПРАВЛЕНИЯ </a:t>
            </a:r>
          </a:p>
          <a:p>
            <a:pPr>
              <a:lnSpc>
                <a:spcPct val="150000"/>
              </a:lnSpc>
              <a:tabLst>
                <a:tab pos="3316288" algn="l"/>
              </a:tabLst>
            </a:pPr>
            <a:r>
              <a:rPr lang="ru-RU" sz="1400" dirty="0">
                <a:solidFill>
                  <a:schemeClr val="bg1"/>
                </a:solidFill>
                <a:latin typeface="Arial Black" panose="020B0A040201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РАЗВИТИЕМ ТЕРРИТОРИИ РЕСПУБЛИКИ БАШКОРТОСТАН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123A59B6-D95B-96B7-BB02-291A2B8DC288}"/>
              </a:ext>
            </a:extLst>
          </p:cNvPr>
          <p:cNvSpPr txBox="1"/>
          <p:nvPr/>
        </p:nvSpPr>
        <p:spPr>
          <a:xfrm>
            <a:off x="6227868" y="4946392"/>
            <a:ext cx="474493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ru-RU" dirty="0">
                <a:solidFill>
                  <a:schemeClr val="bg1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Управление градостроительным                                   развитием территории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DB662DCE-020B-82E6-FE63-38B5AB57DA7F}"/>
              </a:ext>
            </a:extLst>
          </p:cNvPr>
          <p:cNvSpPr txBox="1"/>
          <p:nvPr/>
        </p:nvSpPr>
        <p:spPr>
          <a:xfrm>
            <a:off x="6227868" y="4539122"/>
            <a:ext cx="702624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ru-RU" dirty="0">
                <a:solidFill>
                  <a:schemeClr val="bg1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Управление территориальными процессами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19F467CF-498D-7B59-4811-4B90D488D9C5}"/>
              </a:ext>
            </a:extLst>
          </p:cNvPr>
          <p:cNvSpPr txBox="1"/>
          <p:nvPr/>
        </p:nvSpPr>
        <p:spPr>
          <a:xfrm>
            <a:off x="797366" y="6488004"/>
            <a:ext cx="10609384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100" dirty="0">
                <a:solidFill>
                  <a:srgbClr val="2A1B87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 </a:t>
            </a:r>
            <a:r>
              <a:rPr lang="ru-RU" sz="1100" dirty="0">
                <a:solidFill>
                  <a:schemeClr val="bg1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САНКТ-ПЕТЕРБУРГ,  2022</a:t>
            </a:r>
          </a:p>
        </p:txBody>
      </p:sp>
    </p:spTree>
    <p:extLst>
      <p:ext uri="{BB962C8B-B14F-4D97-AF65-F5344CB8AC3E}">
        <p14:creationId xmlns:p14="http://schemas.microsoft.com/office/powerpoint/2010/main" val="29094009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08472B"/>
            </a:gs>
            <a:gs pos="100000">
              <a:srgbClr val="061218"/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91174" y="1"/>
            <a:ext cx="6600825" cy="4686299"/>
          </a:xfrm>
          <a:prstGeom prst="rect">
            <a:avLst/>
          </a:prstGeom>
        </p:spPr>
      </p:pic>
      <p:sp>
        <p:nvSpPr>
          <p:cNvPr id="44" name="Прямоугольник: скругленные углы 79">
            <a:extLst>
              <a:ext uri="{FF2B5EF4-FFF2-40B4-BE49-F238E27FC236}">
                <a16:creationId xmlns:a16="http://schemas.microsoft.com/office/drawing/2014/main" xmlns="" id="{5CA636C6-1A7B-9937-AA7A-F74CD19F1447}"/>
              </a:ext>
            </a:extLst>
          </p:cNvPr>
          <p:cNvSpPr/>
          <p:nvPr/>
        </p:nvSpPr>
        <p:spPr>
          <a:xfrm>
            <a:off x="5100972" y="5318796"/>
            <a:ext cx="2964990" cy="943033"/>
          </a:xfrm>
          <a:prstGeom prst="roundRect">
            <a:avLst>
              <a:gd name="adj" fmla="val 8667"/>
            </a:avLst>
          </a:prstGeom>
          <a:solidFill>
            <a:srgbClr val="FFFFFF">
              <a:alpha val="16078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43" name="Прямоугольник: скругленные углы 79">
            <a:extLst>
              <a:ext uri="{FF2B5EF4-FFF2-40B4-BE49-F238E27FC236}">
                <a16:creationId xmlns:a16="http://schemas.microsoft.com/office/drawing/2014/main" xmlns="" id="{5CA636C6-1A7B-9937-AA7A-F74CD19F1447}"/>
              </a:ext>
            </a:extLst>
          </p:cNvPr>
          <p:cNvSpPr/>
          <p:nvPr/>
        </p:nvSpPr>
        <p:spPr>
          <a:xfrm>
            <a:off x="5100972" y="4172882"/>
            <a:ext cx="2964989" cy="943033"/>
          </a:xfrm>
          <a:prstGeom prst="roundRect">
            <a:avLst>
              <a:gd name="adj" fmla="val 8667"/>
            </a:avLst>
          </a:prstGeom>
          <a:solidFill>
            <a:srgbClr val="FFFFFF">
              <a:alpha val="16078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42" name="Прямоугольник: скругленные углы 79">
            <a:extLst>
              <a:ext uri="{FF2B5EF4-FFF2-40B4-BE49-F238E27FC236}">
                <a16:creationId xmlns:a16="http://schemas.microsoft.com/office/drawing/2014/main" xmlns="" id="{5CA636C6-1A7B-9937-AA7A-F74CD19F1447}"/>
              </a:ext>
            </a:extLst>
          </p:cNvPr>
          <p:cNvSpPr/>
          <p:nvPr/>
        </p:nvSpPr>
        <p:spPr>
          <a:xfrm>
            <a:off x="1625599" y="5314863"/>
            <a:ext cx="2289734" cy="943033"/>
          </a:xfrm>
          <a:prstGeom prst="roundRect">
            <a:avLst>
              <a:gd name="adj" fmla="val 8667"/>
            </a:avLst>
          </a:prstGeom>
          <a:solidFill>
            <a:srgbClr val="FFFFFF">
              <a:alpha val="16078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40" name="Прямоугольник: скругленные углы 79">
            <a:extLst>
              <a:ext uri="{FF2B5EF4-FFF2-40B4-BE49-F238E27FC236}">
                <a16:creationId xmlns:a16="http://schemas.microsoft.com/office/drawing/2014/main" xmlns="" id="{5CA636C6-1A7B-9937-AA7A-F74CD19F1447}"/>
              </a:ext>
            </a:extLst>
          </p:cNvPr>
          <p:cNvSpPr/>
          <p:nvPr/>
        </p:nvSpPr>
        <p:spPr>
          <a:xfrm>
            <a:off x="1625599" y="4172882"/>
            <a:ext cx="2289138" cy="943033"/>
          </a:xfrm>
          <a:prstGeom prst="roundRect">
            <a:avLst>
              <a:gd name="adj" fmla="val 8667"/>
            </a:avLst>
          </a:prstGeom>
          <a:solidFill>
            <a:srgbClr val="FFFFFF">
              <a:alpha val="16078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9" name="Прямоугольник: скругленные углы 79">
            <a:extLst>
              <a:ext uri="{FF2B5EF4-FFF2-40B4-BE49-F238E27FC236}">
                <a16:creationId xmlns:a16="http://schemas.microsoft.com/office/drawing/2014/main" xmlns="" id="{5CA636C6-1A7B-9937-AA7A-F74CD19F1447}"/>
              </a:ext>
            </a:extLst>
          </p:cNvPr>
          <p:cNvSpPr/>
          <p:nvPr/>
        </p:nvSpPr>
        <p:spPr>
          <a:xfrm>
            <a:off x="1625599" y="1879014"/>
            <a:ext cx="2289734" cy="943033"/>
          </a:xfrm>
          <a:prstGeom prst="roundRect">
            <a:avLst>
              <a:gd name="adj" fmla="val 8667"/>
            </a:avLst>
          </a:prstGeom>
          <a:solidFill>
            <a:srgbClr val="FFFFFF">
              <a:alpha val="16078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9" name="Прямоугольник: скругленные углы 79">
            <a:extLst>
              <a:ext uri="{FF2B5EF4-FFF2-40B4-BE49-F238E27FC236}">
                <a16:creationId xmlns:a16="http://schemas.microsoft.com/office/drawing/2014/main" xmlns="" id="{5CA636C6-1A7B-9937-AA7A-F74CD19F1447}"/>
              </a:ext>
            </a:extLst>
          </p:cNvPr>
          <p:cNvSpPr/>
          <p:nvPr/>
        </p:nvSpPr>
        <p:spPr>
          <a:xfrm>
            <a:off x="1625599" y="3024297"/>
            <a:ext cx="2289734" cy="943033"/>
          </a:xfrm>
          <a:prstGeom prst="roundRect">
            <a:avLst>
              <a:gd name="adj" fmla="val 8667"/>
            </a:avLst>
          </a:prstGeom>
          <a:solidFill>
            <a:srgbClr val="FFFFFF">
              <a:alpha val="16078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xmlns="" id="{99B28DDA-0DFD-CF58-231A-96E4714D8EBE}"/>
              </a:ext>
            </a:extLst>
          </p:cNvPr>
          <p:cNvSpPr txBox="1"/>
          <p:nvPr/>
        </p:nvSpPr>
        <p:spPr>
          <a:xfrm>
            <a:off x="531604" y="347256"/>
            <a:ext cx="5953502" cy="1231106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r>
              <a:rPr lang="ru-RU" sz="2800" b="1" dirty="0">
                <a:solidFill>
                  <a:schemeClr val="bg1"/>
                </a:solidFill>
                <a:latin typeface="Arial Black" panose="020B0A040201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РЕСПУБЛИКА БАШКОРТОСТАН  </a:t>
            </a:r>
            <a:r>
              <a:rPr lang="ru-RU" sz="2800" dirty="0">
                <a:solidFill>
                  <a:schemeClr val="bg1"/>
                </a:solidFill>
                <a:latin typeface="Arial Black" panose="020B0A04020102020204" pitchFamily="34" charset="0"/>
              </a:rPr>
              <a:t> </a:t>
            </a:r>
            <a:r>
              <a:rPr lang="ru-RU" sz="2800" b="1" dirty="0">
                <a:solidFill>
                  <a:schemeClr val="bg1"/>
                </a:solidFill>
                <a:latin typeface="Arial Black" panose="020B0A040201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— </a:t>
            </a:r>
          </a:p>
          <a:p>
            <a:pPr>
              <a:tabLst>
                <a:tab pos="4133850" algn="l"/>
              </a:tabLst>
            </a:pPr>
            <a:r>
              <a:rPr lang="ru-RU" dirty="0">
                <a:solidFill>
                  <a:schemeClr val="bg1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один из самых крупных регионов России</a:t>
            </a:r>
            <a:endParaRPr lang="ru-RU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1" name="Рисунок 60">
            <a:extLst>
              <a:ext uri="{FF2B5EF4-FFF2-40B4-BE49-F238E27FC236}">
                <a16:creationId xmlns:a16="http://schemas.microsoft.com/office/drawing/2014/main" xmlns="" id="{1B997EE1-20D0-8656-EAD4-B64605ACF150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961"/>
          <a:stretch/>
        </p:blipFill>
        <p:spPr>
          <a:xfrm>
            <a:off x="8591281" y="2263379"/>
            <a:ext cx="961046" cy="807655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74000"/>
              </a:prstClr>
            </a:outerShdw>
          </a:effectLst>
        </p:spPr>
      </p:pic>
      <p:sp>
        <p:nvSpPr>
          <p:cNvPr id="69" name="TextBox 68">
            <a:extLst>
              <a:ext uri="{FF2B5EF4-FFF2-40B4-BE49-F238E27FC236}">
                <a16:creationId xmlns:a16="http://schemas.microsoft.com/office/drawing/2014/main" xmlns="" id="{A8397C4D-0DC2-455F-58B6-AF17AD245C0A}"/>
              </a:ext>
            </a:extLst>
          </p:cNvPr>
          <p:cNvSpPr txBox="1"/>
          <p:nvPr/>
        </p:nvSpPr>
        <p:spPr>
          <a:xfrm>
            <a:off x="8990477" y="4285547"/>
            <a:ext cx="2625195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5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место в федеральном </a:t>
            </a:r>
          </a:p>
          <a:p>
            <a:r>
              <a:rPr lang="ru-RU" sz="15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рейтинге инвестиционной привлекательности</a:t>
            </a:r>
            <a:br>
              <a:rPr lang="ru-RU" sz="15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5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регионов России</a:t>
            </a:r>
          </a:p>
        </p:txBody>
      </p:sp>
      <p:sp>
        <p:nvSpPr>
          <p:cNvPr id="75" name="TextBox 74">
            <a:extLst>
              <a:ext uri="{FF2B5EF4-FFF2-40B4-BE49-F238E27FC236}">
                <a16:creationId xmlns:a16="http://schemas.microsoft.com/office/drawing/2014/main" xmlns="" id="{CDD74405-C838-AA13-602B-4D8815DA9B73}"/>
              </a:ext>
            </a:extLst>
          </p:cNvPr>
          <p:cNvSpPr txBox="1"/>
          <p:nvPr/>
        </p:nvSpPr>
        <p:spPr>
          <a:xfrm>
            <a:off x="8388658" y="4190413"/>
            <a:ext cx="515656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6000" dirty="0">
                <a:solidFill>
                  <a:schemeClr val="bg1"/>
                </a:solidFill>
                <a:latin typeface="Impact" panose="020B0806030902050204" pitchFamily="34" charset="0"/>
                <a:cs typeface="Arial" panose="020B0604020202020204" pitchFamily="34" charset="0"/>
              </a:rPr>
              <a:t>5</a:t>
            </a:r>
          </a:p>
        </p:txBody>
      </p:sp>
      <p:sp>
        <p:nvSpPr>
          <p:cNvPr id="100" name="TextBox 99">
            <a:extLst>
              <a:ext uri="{FF2B5EF4-FFF2-40B4-BE49-F238E27FC236}">
                <a16:creationId xmlns:a16="http://schemas.microsoft.com/office/drawing/2014/main" xmlns="" id="{29BF6A63-1CA7-20FB-C1AB-35F06B7D0B83}"/>
              </a:ext>
            </a:extLst>
          </p:cNvPr>
          <p:cNvSpPr txBox="1"/>
          <p:nvPr/>
        </p:nvSpPr>
        <p:spPr>
          <a:xfrm>
            <a:off x="5223223" y="5550643"/>
            <a:ext cx="2649808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5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городов с населением</a:t>
            </a:r>
            <a:br>
              <a:rPr lang="ru-RU" sz="15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5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от 40 до 100 тысяч человек</a:t>
            </a: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62473" y="1626580"/>
            <a:ext cx="1588242" cy="1373795"/>
          </a:xfrm>
          <a:prstGeom prst="rect">
            <a:avLst/>
          </a:prstGeom>
        </p:spPr>
      </p:pic>
      <p:pic>
        <p:nvPicPr>
          <p:cNvPr id="32" name="Рисунок 31">
            <a:extLst>
              <a:ext uri="{FF2B5EF4-FFF2-40B4-BE49-F238E27FC236}">
                <a16:creationId xmlns:a16="http://schemas.microsoft.com/office/drawing/2014/main" xmlns="" id="{1B997EE1-20D0-8656-EAD4-B64605ACF150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961"/>
          <a:stretch/>
        </p:blipFill>
        <p:spPr>
          <a:xfrm>
            <a:off x="7140017" y="1150358"/>
            <a:ext cx="961046" cy="807655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74000"/>
              </a:prstClr>
            </a:outerShdw>
          </a:effectLst>
        </p:spPr>
      </p:pic>
      <p:sp>
        <p:nvSpPr>
          <p:cNvPr id="34" name="Прямоугольник 33"/>
          <p:cNvSpPr/>
          <p:nvPr/>
        </p:nvSpPr>
        <p:spPr>
          <a:xfrm>
            <a:off x="4153001" y="5295971"/>
            <a:ext cx="889281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6000" dirty="0">
                <a:solidFill>
                  <a:schemeClr val="bg1"/>
                </a:solidFill>
                <a:latin typeface="Impact" panose="020B0806030902050204" pitchFamily="34" charset="0"/>
                <a:cs typeface="Arial" panose="020B0604020202020204" pitchFamily="34" charset="0"/>
              </a:rPr>
              <a:t>14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7309397" y="1941104"/>
            <a:ext cx="622286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Москва</a:t>
            </a:r>
            <a:endParaRPr lang="ru-RU" sz="1000" dirty="0"/>
          </a:p>
        </p:txBody>
      </p:sp>
      <p:sp>
        <p:nvSpPr>
          <p:cNvPr id="38" name="Прямоугольник 37"/>
          <p:cNvSpPr/>
          <p:nvPr/>
        </p:nvSpPr>
        <p:spPr>
          <a:xfrm>
            <a:off x="8850429" y="3073743"/>
            <a:ext cx="442750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Уфа</a:t>
            </a:r>
            <a:endParaRPr lang="ru-RU" sz="1000" dirty="0"/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xmlns="" id="{FD0D3DA8-3C10-A827-6980-6DAC616AD7C9}"/>
              </a:ext>
            </a:extLst>
          </p:cNvPr>
          <p:cNvSpPr txBox="1"/>
          <p:nvPr/>
        </p:nvSpPr>
        <p:spPr>
          <a:xfrm>
            <a:off x="1718002" y="1970025"/>
            <a:ext cx="2197215" cy="7848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5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миллионов</a:t>
            </a:r>
            <a:br>
              <a:rPr lang="ru-RU" sz="15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5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человек — население Башкортостана </a:t>
            </a: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xmlns="" id="{7C3DBCA7-6519-E7F6-DA74-A429F9D45906}"/>
              </a:ext>
            </a:extLst>
          </p:cNvPr>
          <p:cNvSpPr txBox="1"/>
          <p:nvPr/>
        </p:nvSpPr>
        <p:spPr>
          <a:xfrm>
            <a:off x="745905" y="1806384"/>
            <a:ext cx="933954" cy="1015663"/>
          </a:xfrm>
          <a:prstGeom prst="rect">
            <a:avLst/>
          </a:prstGeom>
          <a:noFill/>
          <a:effectLst>
            <a:glow rad="279400">
              <a:schemeClr val="accent3">
                <a:satMod val="175000"/>
                <a:alpha val="40000"/>
              </a:schemeClr>
            </a:glow>
            <a:innerShdw blurRad="63500" dist="50800" dir="18900000">
              <a:prstClr val="black">
                <a:alpha val="50000"/>
              </a:prstClr>
            </a:innerShdw>
          </a:effectLst>
        </p:spPr>
        <p:txBody>
          <a:bodyPr wrap="square">
            <a:spAutoFit/>
          </a:bodyPr>
          <a:lstStyle/>
          <a:p>
            <a:r>
              <a:rPr lang="ru-RU" sz="6000" dirty="0">
                <a:solidFill>
                  <a:schemeClr val="bg1"/>
                </a:solidFill>
                <a:latin typeface="Impact" panose="020B0806030902050204" pitchFamily="34" charset="0"/>
                <a:cs typeface="Arial" panose="020B0604020202020204" pitchFamily="34" charset="0"/>
              </a:rPr>
              <a:t>4</a:t>
            </a:r>
            <a:r>
              <a:rPr lang="ru-RU" sz="3500" dirty="0">
                <a:solidFill>
                  <a:schemeClr val="bg1"/>
                </a:solidFill>
                <a:latin typeface="Impact" panose="020B0806030902050204" pitchFamily="34" charset="0"/>
                <a:cs typeface="Arial" panose="020B0604020202020204" pitchFamily="34" charset="0"/>
              </a:rPr>
              <a:t>,1</a:t>
            </a:r>
            <a:endParaRPr lang="ru-RU" sz="2500" dirty="0">
              <a:solidFill>
                <a:schemeClr val="bg1"/>
              </a:solidFill>
              <a:latin typeface="Impact" panose="020B0806030902050204" pitchFamily="34" charset="0"/>
              <a:cs typeface="Arial" panose="020B0604020202020204" pitchFamily="34" charset="0"/>
            </a:endParaRP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xmlns="" id="{EE9545D5-A1FE-0DC9-3073-DF7FF85D5DE1}"/>
              </a:ext>
            </a:extLst>
          </p:cNvPr>
          <p:cNvSpPr txBox="1"/>
          <p:nvPr/>
        </p:nvSpPr>
        <p:spPr>
          <a:xfrm>
            <a:off x="1718002" y="4387672"/>
            <a:ext cx="1621253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5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муниципальных образования</a:t>
            </a:r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xmlns="" id="{D6C47692-D227-F250-FCF9-699B600C7A66}"/>
              </a:ext>
            </a:extLst>
          </p:cNvPr>
          <p:cNvSpPr txBox="1"/>
          <p:nvPr/>
        </p:nvSpPr>
        <p:spPr>
          <a:xfrm>
            <a:off x="563026" y="4179187"/>
            <a:ext cx="1120994" cy="1015663"/>
          </a:xfrm>
          <a:prstGeom prst="rect">
            <a:avLst/>
          </a:prstGeom>
          <a:noFill/>
          <a:effectLst>
            <a:glow rad="279400">
              <a:schemeClr val="accent3">
                <a:satMod val="175000"/>
                <a:alpha val="40000"/>
              </a:schemeClr>
            </a:glow>
            <a:innerShdw blurRad="63500" dist="50800" dir="18900000">
              <a:prstClr val="black">
                <a:alpha val="50000"/>
              </a:prstClr>
            </a:innerShdw>
          </a:effectLst>
        </p:spPr>
        <p:txBody>
          <a:bodyPr wrap="square">
            <a:spAutoFit/>
          </a:bodyPr>
          <a:lstStyle/>
          <a:p>
            <a:r>
              <a:rPr lang="ru-RU" sz="6000" dirty="0">
                <a:solidFill>
                  <a:schemeClr val="bg1"/>
                </a:solidFill>
                <a:latin typeface="Impact" panose="020B0806030902050204" pitchFamily="34" charset="0"/>
                <a:cs typeface="Arial" panose="020B0604020202020204" pitchFamily="34" charset="0"/>
              </a:rPr>
              <a:t>63</a:t>
            </a:r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xmlns="" id="{6DC88B64-9326-5EAE-F3D3-3EC96532C0EA}"/>
              </a:ext>
            </a:extLst>
          </p:cNvPr>
          <p:cNvSpPr txBox="1"/>
          <p:nvPr/>
        </p:nvSpPr>
        <p:spPr>
          <a:xfrm>
            <a:off x="745905" y="5314863"/>
            <a:ext cx="847184" cy="1015663"/>
          </a:xfrm>
          <a:prstGeom prst="rect">
            <a:avLst/>
          </a:prstGeom>
          <a:noFill/>
          <a:effectLst>
            <a:glow rad="279400">
              <a:schemeClr val="accent3">
                <a:satMod val="175000"/>
                <a:alpha val="40000"/>
              </a:schemeClr>
            </a:glow>
            <a:innerShdw blurRad="63500" dist="50800" dir="18900000">
              <a:prstClr val="black">
                <a:alpha val="50000"/>
              </a:prstClr>
            </a:innerShdw>
          </a:effectLst>
        </p:spPr>
        <p:txBody>
          <a:bodyPr wrap="square">
            <a:spAutoFit/>
          </a:bodyPr>
          <a:lstStyle/>
          <a:p>
            <a:r>
              <a:rPr lang="ru-RU" sz="6000" dirty="0">
                <a:solidFill>
                  <a:schemeClr val="bg1"/>
                </a:solidFill>
                <a:latin typeface="Impact" panose="020B0806030902050204" pitchFamily="34" charset="0"/>
                <a:cs typeface="Arial" panose="020B0604020202020204" pitchFamily="34" charset="0"/>
              </a:rPr>
              <a:t>4</a:t>
            </a:r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xmlns="" id="{8C95795E-7088-8398-A817-F12657656777}"/>
              </a:ext>
            </a:extLst>
          </p:cNvPr>
          <p:cNvSpPr txBox="1"/>
          <p:nvPr/>
        </p:nvSpPr>
        <p:spPr>
          <a:xfrm>
            <a:off x="1718003" y="5528042"/>
            <a:ext cx="1506106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5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крупных</a:t>
            </a:r>
          </a:p>
          <a:p>
            <a:r>
              <a:rPr lang="ru-RU" sz="15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агломерации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xmlns="" id="{7C3DBCA7-6519-E7F6-DA74-A429F9D45906}"/>
              </a:ext>
            </a:extLst>
          </p:cNvPr>
          <p:cNvSpPr txBox="1"/>
          <p:nvPr/>
        </p:nvSpPr>
        <p:spPr>
          <a:xfrm>
            <a:off x="745905" y="3007172"/>
            <a:ext cx="795874" cy="1015663"/>
          </a:xfrm>
          <a:prstGeom prst="rect">
            <a:avLst/>
          </a:prstGeom>
          <a:noFill/>
          <a:effectLst>
            <a:glow rad="279400">
              <a:schemeClr val="accent3">
                <a:satMod val="175000"/>
                <a:alpha val="40000"/>
              </a:schemeClr>
            </a:glow>
            <a:innerShdw blurRad="63500" dist="50800" dir="18900000">
              <a:prstClr val="black">
                <a:alpha val="50000"/>
              </a:prstClr>
            </a:innerShdw>
          </a:effectLst>
        </p:spPr>
        <p:txBody>
          <a:bodyPr wrap="square">
            <a:spAutoFit/>
          </a:bodyPr>
          <a:lstStyle/>
          <a:p>
            <a:r>
              <a:rPr lang="ru-RU" sz="6000" dirty="0">
                <a:solidFill>
                  <a:schemeClr val="bg1"/>
                </a:solidFill>
                <a:latin typeface="Impact" panose="020B0806030902050204" pitchFamily="34" charset="0"/>
                <a:cs typeface="Arial" panose="020B0604020202020204" pitchFamily="34" charset="0"/>
              </a:rPr>
              <a:t>1</a:t>
            </a:r>
            <a:r>
              <a:rPr lang="ru-RU" sz="3500" dirty="0">
                <a:solidFill>
                  <a:schemeClr val="bg1"/>
                </a:solidFill>
                <a:latin typeface="Impact" panose="020B0806030902050204" pitchFamily="34" charset="0"/>
                <a:cs typeface="Arial" panose="020B0604020202020204" pitchFamily="34" charset="0"/>
              </a:rPr>
              <a:t>,1</a:t>
            </a:r>
            <a:endParaRPr lang="ru-RU" sz="2500" dirty="0">
              <a:solidFill>
                <a:schemeClr val="bg1"/>
              </a:solidFill>
              <a:latin typeface="Impact" panose="020B0806030902050204" pitchFamily="34" charset="0"/>
              <a:cs typeface="Arial" panose="020B0604020202020204" pitchFamily="34" charset="0"/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xmlns="" id="{FD0D3DA8-3C10-A827-6980-6DAC616AD7C9}"/>
              </a:ext>
            </a:extLst>
          </p:cNvPr>
          <p:cNvSpPr txBox="1"/>
          <p:nvPr/>
        </p:nvSpPr>
        <p:spPr>
          <a:xfrm>
            <a:off x="1718003" y="3108590"/>
            <a:ext cx="2197214" cy="7848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5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миллионов</a:t>
            </a:r>
          </a:p>
          <a:p>
            <a:r>
              <a:rPr lang="ru-RU" sz="15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человек —</a:t>
            </a:r>
            <a:r>
              <a:rPr lang="en-US" sz="15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5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население города Уфы</a:t>
            </a:r>
          </a:p>
        </p:txBody>
      </p:sp>
      <p:sp>
        <p:nvSpPr>
          <p:cNvPr id="93" name="TextBox 92">
            <a:extLst>
              <a:ext uri="{FF2B5EF4-FFF2-40B4-BE49-F238E27FC236}">
                <a16:creationId xmlns:a16="http://schemas.microsoft.com/office/drawing/2014/main" xmlns="" id="{7A92CAA1-3437-8558-C67C-AC3231FC602B}"/>
              </a:ext>
            </a:extLst>
          </p:cNvPr>
          <p:cNvSpPr txBox="1"/>
          <p:nvPr/>
        </p:nvSpPr>
        <p:spPr>
          <a:xfrm>
            <a:off x="5215595" y="4377626"/>
            <a:ext cx="2824390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5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города с населением</a:t>
            </a:r>
            <a:br>
              <a:rPr lang="ru-RU" sz="15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5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от 100 до 300 тысяч человек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4276699" y="4133264"/>
            <a:ext cx="494651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6000" dirty="0">
                <a:solidFill>
                  <a:schemeClr val="bg1"/>
                </a:solidFill>
                <a:latin typeface="Impact" panose="020B0806030902050204" pitchFamily="34" charset="0"/>
                <a:cs typeface="Arial" panose="020B0604020202020204" pitchFamily="34" charset="0"/>
              </a:rPr>
              <a:t>4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11615672" y="6247668"/>
            <a:ext cx="53443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800" b="1" dirty="0">
                <a:solidFill>
                  <a:schemeClr val="bg1"/>
                </a:solidFill>
                <a:latin typeface="Impact" panose="020B080603090205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2</a:t>
            </a:r>
            <a:endParaRPr lang="ru-RU" sz="2800" dirty="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0370883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08472B"/>
            </a:gs>
            <a:gs pos="100000">
              <a:srgbClr val="061218"/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Прямоугольник: скругленные углы 79">
            <a:extLst>
              <a:ext uri="{FF2B5EF4-FFF2-40B4-BE49-F238E27FC236}">
                <a16:creationId xmlns:a16="http://schemas.microsoft.com/office/drawing/2014/main" xmlns="" id="{5CA636C6-1A7B-9937-AA7A-F74CD19F1447}"/>
              </a:ext>
            </a:extLst>
          </p:cNvPr>
          <p:cNvSpPr/>
          <p:nvPr/>
        </p:nvSpPr>
        <p:spPr>
          <a:xfrm rot="5400000">
            <a:off x="4241996" y="-1425379"/>
            <a:ext cx="3269857" cy="11106151"/>
          </a:xfrm>
          <a:prstGeom prst="roundRect">
            <a:avLst>
              <a:gd name="adj" fmla="val 4093"/>
            </a:avLst>
          </a:prstGeom>
          <a:solidFill>
            <a:srgbClr val="FFFFFF">
              <a:alpha val="16078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xmlns="" id="{A3D3CB74-C30D-9653-D9B8-5912FB7F5800}"/>
              </a:ext>
            </a:extLst>
          </p:cNvPr>
          <p:cNvSpPr txBox="1"/>
          <p:nvPr/>
        </p:nvSpPr>
        <p:spPr>
          <a:xfrm>
            <a:off x="5158528" y="2757404"/>
            <a:ext cx="3160187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ru-RU" sz="1500" dirty="0">
                <a:solidFill>
                  <a:schemeClr val="bg1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Прогнозирование процессов</a:t>
            </a:r>
            <a:br>
              <a:rPr lang="ru-RU" sz="1500" dirty="0">
                <a:solidFill>
                  <a:schemeClr val="bg1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</a:br>
            <a:r>
              <a:rPr lang="ru-RU" sz="1500" dirty="0">
                <a:solidFill>
                  <a:schemeClr val="bg1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развития территорий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xmlns="" id="{B6498DD7-095A-362A-4B9B-29DA15206C3E}"/>
              </a:ext>
            </a:extLst>
          </p:cNvPr>
          <p:cNvSpPr txBox="1"/>
          <p:nvPr/>
        </p:nvSpPr>
        <p:spPr>
          <a:xfrm>
            <a:off x="1076837" y="3895003"/>
            <a:ext cx="3558663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ru-RU" sz="1500" dirty="0">
                <a:solidFill>
                  <a:schemeClr val="bg1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Учет фондов территории и условий</a:t>
            </a:r>
            <a:br>
              <a:rPr lang="ru-RU" sz="1500" dirty="0">
                <a:solidFill>
                  <a:schemeClr val="bg1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</a:br>
            <a:r>
              <a:rPr lang="ru-RU" sz="1500" dirty="0">
                <a:solidFill>
                  <a:schemeClr val="bg1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(градостроительных,  геологических,</a:t>
            </a:r>
          </a:p>
          <a:p>
            <a:pPr algn="l"/>
            <a:r>
              <a:rPr lang="ru-RU" sz="1500" dirty="0">
                <a:solidFill>
                  <a:schemeClr val="bg1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экологических и пр.) на территории</a:t>
            </a:r>
            <a:br>
              <a:rPr lang="ru-RU" sz="1500" dirty="0">
                <a:solidFill>
                  <a:schemeClr val="bg1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</a:br>
            <a:r>
              <a:rPr lang="ru-RU" sz="1500" dirty="0">
                <a:solidFill>
                  <a:schemeClr val="bg1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республики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xmlns="" id="{CF69BBE6-BC44-3683-36B8-A0EA8535DDDA}"/>
              </a:ext>
            </a:extLst>
          </p:cNvPr>
          <p:cNvSpPr txBox="1"/>
          <p:nvPr/>
        </p:nvSpPr>
        <p:spPr>
          <a:xfrm>
            <a:off x="1073150" y="2757404"/>
            <a:ext cx="3851275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ru-RU" sz="1500" dirty="0">
                <a:solidFill>
                  <a:schemeClr val="bg1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Комплексный анализ состояния территорий, информационная поддержка управления социально-экономическими процессами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xmlns="" id="{FB3797C4-FDFD-2882-0B72-337417F89C68}"/>
              </a:ext>
            </a:extLst>
          </p:cNvPr>
          <p:cNvSpPr txBox="1"/>
          <p:nvPr/>
        </p:nvSpPr>
        <p:spPr>
          <a:xfrm>
            <a:off x="1066523" y="5032603"/>
            <a:ext cx="3470369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ru-RU" sz="1500" dirty="0">
                <a:solidFill>
                  <a:schemeClr val="bg1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Информационное сопровождение</a:t>
            </a:r>
            <a:r>
              <a:rPr lang="ru-RU" sz="1500" b="1" dirty="0">
                <a:solidFill>
                  <a:schemeClr val="bg1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/>
            </a:r>
            <a:br>
              <a:rPr lang="ru-RU" sz="1500" b="1" dirty="0">
                <a:solidFill>
                  <a:schemeClr val="bg1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</a:br>
            <a:r>
              <a:rPr lang="ru-RU" sz="1500" b="0" dirty="0">
                <a:solidFill>
                  <a:schemeClr val="bg1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инвестиционных процессов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xmlns="" id="{969F746A-2E1A-BFCC-D5C2-C3D07C32D1A3}"/>
              </a:ext>
            </a:extLst>
          </p:cNvPr>
          <p:cNvSpPr txBox="1"/>
          <p:nvPr/>
        </p:nvSpPr>
        <p:spPr>
          <a:xfrm>
            <a:off x="5158528" y="3461894"/>
            <a:ext cx="3419267" cy="7848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ru-RU" sz="1500" dirty="0">
                <a:solidFill>
                  <a:schemeClr val="bg1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Предоставление государственных</a:t>
            </a:r>
            <a:br>
              <a:rPr lang="ru-RU" sz="1500" dirty="0">
                <a:solidFill>
                  <a:schemeClr val="bg1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</a:br>
            <a:r>
              <a:rPr lang="ru-RU" sz="1500" dirty="0">
                <a:solidFill>
                  <a:schemeClr val="bg1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и муниципальных услуг</a:t>
            </a:r>
            <a:br>
              <a:rPr lang="ru-RU" sz="1500" dirty="0">
                <a:solidFill>
                  <a:schemeClr val="bg1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</a:br>
            <a:r>
              <a:rPr lang="ru-RU" sz="1500" dirty="0">
                <a:solidFill>
                  <a:schemeClr val="bg1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в электронной форме</a:t>
            </a:r>
          </a:p>
        </p:txBody>
      </p:sp>
      <p:sp>
        <p:nvSpPr>
          <p:cNvPr id="46" name="TextBox 5">
            <a:extLst>
              <a:ext uri="{FF2B5EF4-FFF2-40B4-BE49-F238E27FC236}">
                <a16:creationId xmlns:a16="http://schemas.microsoft.com/office/drawing/2014/main" xmlns="" id="{6AFD3067-22D5-C071-CA6D-C8A4BA644756}"/>
              </a:ext>
            </a:extLst>
          </p:cNvPr>
          <p:cNvSpPr txBox="1"/>
          <p:nvPr/>
        </p:nvSpPr>
        <p:spPr>
          <a:xfrm>
            <a:off x="68728" y="353972"/>
            <a:ext cx="7395329" cy="954107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>
              <a:spcBef>
                <a:spcPts val="1200"/>
              </a:spcBef>
              <a:spcAft>
                <a:spcPts val="1200"/>
              </a:spcAft>
            </a:pPr>
            <a:r>
              <a:rPr lang="ru-RU" sz="2800" b="1" dirty="0">
                <a:solidFill>
                  <a:schemeClr val="bg1"/>
                </a:solidFill>
                <a:latin typeface="Arial Black" panose="020B0A040201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ЦЕЛЬ СОЗДАНИЯ ЦИФРОВОЙ ПЛАТФОРМЫ «ТЕРРИТОРИЯ»</a:t>
            </a:r>
          </a:p>
        </p:txBody>
      </p:sp>
      <p:sp>
        <p:nvSpPr>
          <p:cNvPr id="47" name="Заголовок 2">
            <a:extLst>
              <a:ext uri="{FF2B5EF4-FFF2-40B4-BE49-F238E27FC236}">
                <a16:creationId xmlns:a16="http://schemas.microsoft.com/office/drawing/2014/main" xmlns="" id="{7E8AA4B6-EB4E-EFA6-6946-001CD8A03FD9}"/>
              </a:ext>
            </a:extLst>
          </p:cNvPr>
          <p:cNvSpPr txBox="1">
            <a:spLocks/>
          </p:cNvSpPr>
          <p:nvPr/>
        </p:nvSpPr>
        <p:spPr bwMode="auto">
          <a:xfrm>
            <a:off x="530792" y="1355216"/>
            <a:ext cx="7495634" cy="901765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22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2475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2475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2475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2475">
                <a:solidFill>
                  <a:schemeClr val="tx1"/>
                </a:solidFill>
                <a:latin typeface="Calibri" pitchFamily="34" charset="0"/>
              </a:defRPr>
            </a:lvl5pPr>
            <a:lvl6pPr marL="257168" algn="ctr" rtl="0" eaLnBrk="1" fontAlgn="base" hangingPunct="1">
              <a:spcBef>
                <a:spcPct val="0"/>
              </a:spcBef>
              <a:spcAft>
                <a:spcPct val="0"/>
              </a:spcAft>
              <a:defRPr sz="2475">
                <a:solidFill>
                  <a:schemeClr val="tx1"/>
                </a:solidFill>
                <a:latin typeface="Calibri" pitchFamily="34" charset="0"/>
              </a:defRPr>
            </a:lvl6pPr>
            <a:lvl7pPr marL="514337" algn="ctr" rtl="0" eaLnBrk="1" fontAlgn="base" hangingPunct="1">
              <a:spcBef>
                <a:spcPct val="0"/>
              </a:spcBef>
              <a:spcAft>
                <a:spcPct val="0"/>
              </a:spcAft>
              <a:defRPr sz="2475">
                <a:solidFill>
                  <a:schemeClr val="tx1"/>
                </a:solidFill>
                <a:latin typeface="Calibri" pitchFamily="34" charset="0"/>
              </a:defRPr>
            </a:lvl7pPr>
            <a:lvl8pPr marL="771506" algn="ctr" rtl="0" eaLnBrk="1" fontAlgn="base" hangingPunct="1">
              <a:spcBef>
                <a:spcPct val="0"/>
              </a:spcBef>
              <a:spcAft>
                <a:spcPct val="0"/>
              </a:spcAft>
              <a:defRPr sz="2475">
                <a:solidFill>
                  <a:schemeClr val="tx1"/>
                </a:solidFill>
                <a:latin typeface="Calibri" pitchFamily="34" charset="0"/>
              </a:defRPr>
            </a:lvl8pPr>
            <a:lvl9pPr marL="1028675" algn="ctr" rtl="0" eaLnBrk="1" fontAlgn="base" hangingPunct="1">
              <a:spcBef>
                <a:spcPct val="0"/>
              </a:spcBef>
              <a:spcAft>
                <a:spcPct val="0"/>
              </a:spcAft>
              <a:defRPr sz="2475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l"/>
            <a:r>
              <a:rPr lang="ru-RU" sz="1500" b="0" dirty="0">
                <a:solidFill>
                  <a:schemeClr val="bg1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Информационная поддержка процессов оперативного управления территорией Башкортостан и повышение эффективности качества управления развитием территории при принятии управленческих решений</a:t>
            </a:r>
          </a:p>
        </p:txBody>
      </p:sp>
      <p:pic>
        <p:nvPicPr>
          <p:cNvPr id="49" name="Рисунок 48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581" t="3134" r="9417" b="93"/>
          <a:stretch/>
        </p:blipFill>
        <p:spPr>
          <a:xfrm>
            <a:off x="7513830" y="24393"/>
            <a:ext cx="4850275" cy="6528116"/>
          </a:xfrm>
          <a:prstGeom prst="rect">
            <a:avLst/>
          </a:prstGeom>
          <a:effectLst>
            <a:outerShdw blurRad="533400" dist="50800" dir="5400000" algn="ctr" rotWithShape="0">
              <a:schemeClr val="tx1">
                <a:alpha val="28000"/>
              </a:schemeClr>
            </a:outerShdw>
          </a:effectLst>
        </p:spPr>
      </p:pic>
      <p:cxnSp>
        <p:nvCxnSpPr>
          <p:cNvPr id="53" name="Прямая соединительная линия 52"/>
          <p:cNvCxnSpPr/>
          <p:nvPr/>
        </p:nvCxnSpPr>
        <p:spPr>
          <a:xfrm>
            <a:off x="1162520" y="4971634"/>
            <a:ext cx="3029823" cy="0"/>
          </a:xfrm>
          <a:prstGeom prst="line">
            <a:avLst/>
          </a:prstGeom>
          <a:ln w="9525">
            <a:solidFill>
              <a:srgbClr val="20E1A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Прямая соединительная линия 53"/>
          <p:cNvCxnSpPr/>
          <p:nvPr/>
        </p:nvCxnSpPr>
        <p:spPr>
          <a:xfrm>
            <a:off x="5158528" y="3392645"/>
            <a:ext cx="3029823" cy="0"/>
          </a:xfrm>
          <a:prstGeom prst="line">
            <a:avLst/>
          </a:prstGeom>
          <a:ln w="9525">
            <a:solidFill>
              <a:srgbClr val="20E1A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Прямая соединительная линия 54"/>
          <p:cNvCxnSpPr/>
          <p:nvPr/>
        </p:nvCxnSpPr>
        <p:spPr>
          <a:xfrm>
            <a:off x="5158528" y="4339961"/>
            <a:ext cx="3029823" cy="0"/>
          </a:xfrm>
          <a:prstGeom prst="line">
            <a:avLst/>
          </a:prstGeom>
          <a:ln w="9525">
            <a:solidFill>
              <a:srgbClr val="20E1A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Прямая соединительная линия 56"/>
          <p:cNvCxnSpPr/>
          <p:nvPr/>
        </p:nvCxnSpPr>
        <p:spPr>
          <a:xfrm>
            <a:off x="1135921" y="3834035"/>
            <a:ext cx="3333844" cy="0"/>
          </a:xfrm>
          <a:prstGeom prst="line">
            <a:avLst/>
          </a:prstGeom>
          <a:ln w="9525">
            <a:solidFill>
              <a:srgbClr val="20E1A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TextBox 44">
            <a:extLst>
              <a:ext uri="{FF2B5EF4-FFF2-40B4-BE49-F238E27FC236}">
                <a16:creationId xmlns:a16="http://schemas.microsoft.com/office/drawing/2014/main" xmlns="" id="{BB14F310-866F-9A05-3E7D-0AC45FA62B55}"/>
              </a:ext>
            </a:extLst>
          </p:cNvPr>
          <p:cNvSpPr txBox="1"/>
          <p:nvPr/>
        </p:nvSpPr>
        <p:spPr>
          <a:xfrm>
            <a:off x="5158528" y="4433199"/>
            <a:ext cx="3966422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ru-RU" sz="1500" dirty="0">
                <a:solidFill>
                  <a:schemeClr val="bg1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Оценка существующих и планируемых</a:t>
            </a:r>
          </a:p>
          <a:p>
            <a:pPr algn="l"/>
            <a:r>
              <a:rPr lang="ru-RU" sz="1500" dirty="0">
                <a:solidFill>
                  <a:schemeClr val="bg1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к строительству объектов</a:t>
            </a:r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337" y="2993176"/>
            <a:ext cx="206334" cy="489221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665" y="4061363"/>
            <a:ext cx="281678" cy="498647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5485" y="5054619"/>
            <a:ext cx="262039" cy="508557"/>
          </a:xfrm>
          <a:prstGeom prst="rect">
            <a:avLst/>
          </a:prstGeom>
        </p:spPr>
      </p:pic>
      <p:pic>
        <p:nvPicPr>
          <p:cNvPr id="18" name="Рисунок 17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53092" y="2816311"/>
            <a:ext cx="307436" cy="489221"/>
          </a:xfrm>
          <a:prstGeom prst="rect">
            <a:avLst/>
          </a:prstGeom>
        </p:spPr>
      </p:pic>
      <p:pic>
        <p:nvPicPr>
          <p:cNvPr id="19" name="Рисунок 18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65240" y="3627318"/>
            <a:ext cx="283141" cy="498647"/>
          </a:xfrm>
          <a:prstGeom prst="rect">
            <a:avLst/>
          </a:prstGeom>
        </p:spPr>
      </p:pic>
      <p:pic>
        <p:nvPicPr>
          <p:cNvPr id="20" name="Рисунок 19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73342" y="4447083"/>
            <a:ext cx="266937" cy="507832"/>
          </a:xfrm>
          <a:prstGeom prst="rect">
            <a:avLst/>
          </a:prstGeom>
        </p:spPr>
      </p:pic>
      <p:sp>
        <p:nvSpPr>
          <p:cNvPr id="73" name="Прямоугольник 72"/>
          <p:cNvSpPr/>
          <p:nvPr/>
        </p:nvSpPr>
        <p:spPr>
          <a:xfrm>
            <a:off x="11615672" y="6247668"/>
            <a:ext cx="53443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800" b="1" dirty="0">
                <a:solidFill>
                  <a:schemeClr val="bg1"/>
                </a:solidFill>
                <a:latin typeface="Impact" panose="020B080603090205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3</a:t>
            </a:r>
            <a:endParaRPr lang="ru-RU" sz="2800" dirty="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825737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08472B"/>
            </a:gs>
            <a:gs pos="100000">
              <a:srgbClr val="061218"/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Стрелка: вправо 72">
            <a:extLst>
              <a:ext uri="{FF2B5EF4-FFF2-40B4-BE49-F238E27FC236}">
                <a16:creationId xmlns:a16="http://schemas.microsoft.com/office/drawing/2014/main" xmlns="" id="{8E7D1AFD-BB5B-72D7-2A48-A97B7692EA28}"/>
              </a:ext>
            </a:extLst>
          </p:cNvPr>
          <p:cNvSpPr/>
          <p:nvPr/>
        </p:nvSpPr>
        <p:spPr>
          <a:xfrm>
            <a:off x="9069323" y="4386925"/>
            <a:ext cx="2928928" cy="1325941"/>
          </a:xfrm>
          <a:prstGeom prst="rightArrow">
            <a:avLst/>
          </a:prstGeom>
          <a:solidFill>
            <a:srgbClr val="19BD9E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2" name="Стрелка: пятиугольник 38">
            <a:extLst>
              <a:ext uri="{FF2B5EF4-FFF2-40B4-BE49-F238E27FC236}">
                <a16:creationId xmlns:a16="http://schemas.microsoft.com/office/drawing/2014/main" xmlns="" id="{3C395E99-316F-52A6-91DD-DD1C95D920F3}"/>
              </a:ext>
            </a:extLst>
          </p:cNvPr>
          <p:cNvSpPr/>
          <p:nvPr/>
        </p:nvSpPr>
        <p:spPr>
          <a:xfrm>
            <a:off x="7924646" y="4719006"/>
            <a:ext cx="1597207" cy="662255"/>
          </a:xfrm>
          <a:prstGeom prst="homePlate">
            <a:avLst/>
          </a:prstGeom>
          <a:solidFill>
            <a:srgbClr val="008A4D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3" name="Стрелка: пятиугольник 37">
            <a:extLst>
              <a:ext uri="{FF2B5EF4-FFF2-40B4-BE49-F238E27FC236}">
                <a16:creationId xmlns:a16="http://schemas.microsoft.com/office/drawing/2014/main" xmlns="" id="{2F564A45-DCF0-564D-6163-4515E58AE527}"/>
              </a:ext>
            </a:extLst>
          </p:cNvPr>
          <p:cNvSpPr/>
          <p:nvPr/>
        </p:nvSpPr>
        <p:spPr>
          <a:xfrm>
            <a:off x="6743087" y="4719006"/>
            <a:ext cx="1597207" cy="662707"/>
          </a:xfrm>
          <a:prstGeom prst="homePlate">
            <a:avLst/>
          </a:prstGeom>
          <a:solidFill>
            <a:srgbClr val="008A4D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Стрелка: пятиугольник 22">
            <a:extLst>
              <a:ext uri="{FF2B5EF4-FFF2-40B4-BE49-F238E27FC236}">
                <a16:creationId xmlns:a16="http://schemas.microsoft.com/office/drawing/2014/main" xmlns="" id="{DF61E4B1-BFD1-C349-46B9-CB38670068A7}"/>
              </a:ext>
            </a:extLst>
          </p:cNvPr>
          <p:cNvSpPr/>
          <p:nvPr/>
        </p:nvSpPr>
        <p:spPr>
          <a:xfrm>
            <a:off x="5298591" y="4718263"/>
            <a:ext cx="1829647" cy="663712"/>
          </a:xfrm>
          <a:prstGeom prst="homePlate">
            <a:avLst/>
          </a:prstGeom>
          <a:solidFill>
            <a:srgbClr val="008A4D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Стрелка: пятиугольник 21">
            <a:extLst>
              <a:ext uri="{FF2B5EF4-FFF2-40B4-BE49-F238E27FC236}">
                <a16:creationId xmlns:a16="http://schemas.microsoft.com/office/drawing/2014/main" xmlns="" id="{6DD089D0-EAA7-305F-19AF-D197167FF3A5}"/>
              </a:ext>
            </a:extLst>
          </p:cNvPr>
          <p:cNvSpPr/>
          <p:nvPr/>
        </p:nvSpPr>
        <p:spPr>
          <a:xfrm>
            <a:off x="4194766" y="4718117"/>
            <a:ext cx="1829647" cy="663712"/>
          </a:xfrm>
          <a:prstGeom prst="homePlate">
            <a:avLst/>
          </a:prstGeom>
          <a:solidFill>
            <a:srgbClr val="008A4D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6" name="Стрелка: пятиугольник 21">
            <a:extLst>
              <a:ext uri="{FF2B5EF4-FFF2-40B4-BE49-F238E27FC236}">
                <a16:creationId xmlns:a16="http://schemas.microsoft.com/office/drawing/2014/main" xmlns="" id="{345605A3-F02C-E7C1-7170-6743E580292C}"/>
              </a:ext>
            </a:extLst>
          </p:cNvPr>
          <p:cNvSpPr/>
          <p:nvPr/>
        </p:nvSpPr>
        <p:spPr>
          <a:xfrm>
            <a:off x="2988218" y="4716549"/>
            <a:ext cx="1829647" cy="663712"/>
          </a:xfrm>
          <a:prstGeom prst="homePlate">
            <a:avLst/>
          </a:prstGeom>
          <a:solidFill>
            <a:srgbClr val="008A4D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Стрелка: пятиугольник 17">
            <a:extLst>
              <a:ext uri="{FF2B5EF4-FFF2-40B4-BE49-F238E27FC236}">
                <a16:creationId xmlns:a16="http://schemas.microsoft.com/office/drawing/2014/main" xmlns="" id="{9D35EF46-CDE3-FD15-C9A2-C8207A9C87BE}"/>
              </a:ext>
            </a:extLst>
          </p:cNvPr>
          <p:cNvSpPr/>
          <p:nvPr/>
        </p:nvSpPr>
        <p:spPr>
          <a:xfrm>
            <a:off x="1911828" y="4716549"/>
            <a:ext cx="1507965" cy="663044"/>
          </a:xfrm>
          <a:prstGeom prst="homePlate">
            <a:avLst/>
          </a:prstGeom>
          <a:solidFill>
            <a:srgbClr val="008A4D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Стрелка: пятиугольник 9">
            <a:extLst>
              <a:ext uri="{FF2B5EF4-FFF2-40B4-BE49-F238E27FC236}">
                <a16:creationId xmlns:a16="http://schemas.microsoft.com/office/drawing/2014/main" xmlns="" id="{A9006FC6-2C6D-558F-03E3-A25E819C2A76}"/>
              </a:ext>
            </a:extLst>
          </p:cNvPr>
          <p:cNvSpPr/>
          <p:nvPr/>
        </p:nvSpPr>
        <p:spPr>
          <a:xfrm>
            <a:off x="8612609" y="2551953"/>
            <a:ext cx="1727809" cy="662158"/>
          </a:xfrm>
          <a:prstGeom prst="homePlate">
            <a:avLst/>
          </a:prstGeom>
          <a:solidFill>
            <a:srgbClr val="008A4D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Стрелка: пятиугольник 9">
            <a:extLst>
              <a:ext uri="{FF2B5EF4-FFF2-40B4-BE49-F238E27FC236}">
                <a16:creationId xmlns:a16="http://schemas.microsoft.com/office/drawing/2014/main" xmlns="" id="{827EF3EA-F7EF-C869-93CA-176A47EA393F}"/>
              </a:ext>
            </a:extLst>
          </p:cNvPr>
          <p:cNvSpPr/>
          <p:nvPr/>
        </p:nvSpPr>
        <p:spPr>
          <a:xfrm>
            <a:off x="7361408" y="2552162"/>
            <a:ext cx="1727809" cy="662158"/>
          </a:xfrm>
          <a:prstGeom prst="homePlate">
            <a:avLst/>
          </a:prstGeom>
          <a:solidFill>
            <a:srgbClr val="008A4D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1" name="Стрелка: пятиугольник 9">
            <a:extLst>
              <a:ext uri="{FF2B5EF4-FFF2-40B4-BE49-F238E27FC236}">
                <a16:creationId xmlns:a16="http://schemas.microsoft.com/office/drawing/2014/main" xmlns="" id="{C0B97EA5-D770-EC47-BEAA-AEBD8687B987}"/>
              </a:ext>
            </a:extLst>
          </p:cNvPr>
          <p:cNvSpPr/>
          <p:nvPr/>
        </p:nvSpPr>
        <p:spPr>
          <a:xfrm>
            <a:off x="6249487" y="2553161"/>
            <a:ext cx="1464228" cy="662158"/>
          </a:xfrm>
          <a:prstGeom prst="homePlate">
            <a:avLst/>
          </a:prstGeom>
          <a:solidFill>
            <a:srgbClr val="008A4D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2" name="Стрелка: пятиугольник 8">
            <a:extLst>
              <a:ext uri="{FF2B5EF4-FFF2-40B4-BE49-F238E27FC236}">
                <a16:creationId xmlns:a16="http://schemas.microsoft.com/office/drawing/2014/main" xmlns="" id="{D782AF70-3749-62C7-6A6E-87CEEC16551E}"/>
              </a:ext>
            </a:extLst>
          </p:cNvPr>
          <p:cNvSpPr/>
          <p:nvPr/>
        </p:nvSpPr>
        <p:spPr>
          <a:xfrm>
            <a:off x="5115701" y="2552162"/>
            <a:ext cx="1464228" cy="662158"/>
          </a:xfrm>
          <a:prstGeom prst="homePlate">
            <a:avLst/>
          </a:prstGeom>
          <a:solidFill>
            <a:srgbClr val="008A4D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Стрелка: пятиугольник 80">
            <a:extLst>
              <a:ext uri="{FF2B5EF4-FFF2-40B4-BE49-F238E27FC236}">
                <a16:creationId xmlns:a16="http://schemas.microsoft.com/office/drawing/2014/main" xmlns="" id="{314985A0-92FC-7070-D5CB-2A6236F05BBA}"/>
              </a:ext>
            </a:extLst>
          </p:cNvPr>
          <p:cNvSpPr/>
          <p:nvPr/>
        </p:nvSpPr>
        <p:spPr>
          <a:xfrm>
            <a:off x="3056413" y="2552530"/>
            <a:ext cx="2428893" cy="662158"/>
          </a:xfrm>
          <a:prstGeom prst="homePlate">
            <a:avLst/>
          </a:prstGeom>
          <a:solidFill>
            <a:srgbClr val="008A4D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145" name="Прямая соединительная линия 144">
            <a:extLst>
              <a:ext uri="{FF2B5EF4-FFF2-40B4-BE49-F238E27FC236}">
                <a16:creationId xmlns:a16="http://schemas.microsoft.com/office/drawing/2014/main" xmlns="" id="{61465496-9DBE-F657-3504-181C98EE282B}"/>
              </a:ext>
            </a:extLst>
          </p:cNvPr>
          <p:cNvCxnSpPr>
            <a:cxnSpLocks/>
          </p:cNvCxnSpPr>
          <p:nvPr/>
        </p:nvCxnSpPr>
        <p:spPr>
          <a:xfrm>
            <a:off x="1289074" y="1635854"/>
            <a:ext cx="0" cy="216812"/>
          </a:xfrm>
          <a:prstGeom prst="line">
            <a:avLst/>
          </a:prstGeom>
          <a:ln w="12700">
            <a:solidFill>
              <a:schemeClr val="bg1"/>
            </a:solidFill>
            <a:prstDash val="solid"/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Стрелка: пятиугольник 17">
            <a:extLst>
              <a:ext uri="{FF2B5EF4-FFF2-40B4-BE49-F238E27FC236}">
                <a16:creationId xmlns:a16="http://schemas.microsoft.com/office/drawing/2014/main" xmlns="" id="{6DBBB50A-FA3F-BB53-4BFF-7AFD4589E597}"/>
              </a:ext>
            </a:extLst>
          </p:cNvPr>
          <p:cNvSpPr/>
          <p:nvPr/>
        </p:nvSpPr>
        <p:spPr>
          <a:xfrm>
            <a:off x="742247" y="4716549"/>
            <a:ext cx="1507965" cy="663044"/>
          </a:xfrm>
          <a:prstGeom prst="homePlate">
            <a:avLst/>
          </a:prstGeom>
          <a:solidFill>
            <a:srgbClr val="008A4D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4" name="Стрелка: пятиугольник 80">
            <a:extLst>
              <a:ext uri="{FF2B5EF4-FFF2-40B4-BE49-F238E27FC236}">
                <a16:creationId xmlns:a16="http://schemas.microsoft.com/office/drawing/2014/main" xmlns="" id="{87EAB433-A7D1-1051-F8DB-53246E11178D}"/>
              </a:ext>
            </a:extLst>
          </p:cNvPr>
          <p:cNvSpPr/>
          <p:nvPr/>
        </p:nvSpPr>
        <p:spPr>
          <a:xfrm>
            <a:off x="1581736" y="2552599"/>
            <a:ext cx="1826106" cy="662158"/>
          </a:xfrm>
          <a:prstGeom prst="homePlate">
            <a:avLst/>
          </a:prstGeom>
          <a:solidFill>
            <a:srgbClr val="008A4D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5" name="Стрелка: пятиугольник 7">
            <a:extLst>
              <a:ext uri="{FF2B5EF4-FFF2-40B4-BE49-F238E27FC236}">
                <a16:creationId xmlns:a16="http://schemas.microsoft.com/office/drawing/2014/main" xmlns="" id="{C4E4F98A-8C4F-C125-B835-AA735E518EC6}"/>
              </a:ext>
            </a:extLst>
          </p:cNvPr>
          <p:cNvSpPr/>
          <p:nvPr/>
        </p:nvSpPr>
        <p:spPr>
          <a:xfrm>
            <a:off x="634542" y="2553112"/>
            <a:ext cx="1288085" cy="662158"/>
          </a:xfrm>
          <a:prstGeom prst="homePlate">
            <a:avLst/>
          </a:prstGeom>
          <a:solidFill>
            <a:srgbClr val="008A4D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xmlns="" id="{CE660A05-8F78-BD2B-7580-CD42F259C57C}"/>
              </a:ext>
            </a:extLst>
          </p:cNvPr>
          <p:cNvSpPr txBox="1"/>
          <p:nvPr/>
        </p:nvSpPr>
        <p:spPr>
          <a:xfrm>
            <a:off x="2817609" y="3400317"/>
            <a:ext cx="544617" cy="245119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>
            <a:noAutofit/>
          </a:bodyPr>
          <a:lstStyle/>
          <a:p>
            <a:r>
              <a:rPr lang="ru-RU" sz="800" dirty="0">
                <a:solidFill>
                  <a:srgbClr val="1DB76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РСО:</a:t>
            </a: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xmlns="" id="{BE954F35-375D-B7F6-90D1-356E116428F6}"/>
              </a:ext>
            </a:extLst>
          </p:cNvPr>
          <p:cNvSpPr txBox="1"/>
          <p:nvPr/>
        </p:nvSpPr>
        <p:spPr>
          <a:xfrm>
            <a:off x="691335" y="2598955"/>
            <a:ext cx="1108300" cy="564022"/>
          </a:xfrm>
          <a:prstGeom prst="rect">
            <a:avLst/>
          </a:prstGeom>
          <a:noFill/>
          <a:ln>
            <a:noFill/>
            <a:prstDash val="dash"/>
          </a:ln>
        </p:spPr>
        <p:txBody>
          <a:bodyPr wrap="square" rtlCol="0" anchor="ctr">
            <a:noAutofit/>
          </a:bodyPr>
          <a:lstStyle/>
          <a:p>
            <a:pPr algn="ctr"/>
            <a:r>
              <a:rPr lang="ru-RU" sz="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ФОРМИРОВАНИЕ ЗЕМЕЛЬНОГО УЧАСТКА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xmlns="" id="{FC72658B-2FC8-8449-F93A-EB5F7C4FB25A}"/>
              </a:ext>
            </a:extLst>
          </p:cNvPr>
          <p:cNvSpPr txBox="1"/>
          <p:nvPr/>
        </p:nvSpPr>
        <p:spPr>
          <a:xfrm>
            <a:off x="1904225" y="2585791"/>
            <a:ext cx="1259007" cy="575254"/>
          </a:xfrm>
          <a:prstGeom prst="rect">
            <a:avLst/>
          </a:prstGeom>
          <a:noFill/>
          <a:ln>
            <a:noFill/>
            <a:prstDash val="dash"/>
          </a:ln>
        </p:spPr>
        <p:txBody>
          <a:bodyPr wrap="square" rtlCol="0" anchor="ctr">
            <a:noAutofit/>
          </a:bodyPr>
          <a:lstStyle/>
          <a:p>
            <a:pPr algn="ctr"/>
            <a:r>
              <a:rPr lang="ru-RU" sz="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ПОСТАНОВКА ЗУ НА КАДАСТРОВЫЙ УЧЕТ В РОСРЕЕСТРЕ</a:t>
            </a: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xmlns="" id="{7A1CBAEA-E47E-DCDB-730C-3B759E521F8E}"/>
              </a:ext>
            </a:extLst>
          </p:cNvPr>
          <p:cNvSpPr txBox="1"/>
          <p:nvPr/>
        </p:nvSpPr>
        <p:spPr>
          <a:xfrm>
            <a:off x="5440340" y="2679849"/>
            <a:ext cx="936592" cy="364560"/>
          </a:xfrm>
          <a:prstGeom prst="rect">
            <a:avLst/>
          </a:prstGeom>
          <a:noFill/>
          <a:ln>
            <a:noFill/>
            <a:prstDash val="dash"/>
          </a:ln>
        </p:spPr>
        <p:txBody>
          <a:bodyPr wrap="square" rtlCol="0" anchor="ctr">
            <a:noAutofit/>
          </a:bodyPr>
          <a:lstStyle/>
          <a:p>
            <a:pPr algn="ctr"/>
            <a:r>
              <a:rPr lang="ru-RU" sz="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ПОДГОТОВКА ГПЗУ</a:t>
            </a: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xmlns="" id="{F2D978C3-2BFF-DBDE-7B39-141EBE27B01C}"/>
              </a:ext>
            </a:extLst>
          </p:cNvPr>
          <p:cNvSpPr txBox="1"/>
          <p:nvPr/>
        </p:nvSpPr>
        <p:spPr>
          <a:xfrm>
            <a:off x="6521793" y="2597158"/>
            <a:ext cx="1008555" cy="560262"/>
          </a:xfrm>
          <a:prstGeom prst="rect">
            <a:avLst/>
          </a:prstGeom>
          <a:noFill/>
          <a:ln>
            <a:noFill/>
            <a:prstDash val="dash"/>
          </a:ln>
        </p:spPr>
        <p:txBody>
          <a:bodyPr wrap="square" rtlCol="0" anchor="ctr">
            <a:noAutofit/>
          </a:bodyPr>
          <a:lstStyle/>
          <a:p>
            <a:pPr algn="ctr"/>
            <a:r>
              <a:rPr lang="ru-RU" sz="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АУКЦИОН НА ЗЕМЕЛЬНЫЙ УЧАСТОК</a:t>
            </a: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xmlns="" id="{9FDD5FC3-57A6-0D75-97E8-68C76F034A00}"/>
              </a:ext>
            </a:extLst>
          </p:cNvPr>
          <p:cNvSpPr txBox="1"/>
          <p:nvPr/>
        </p:nvSpPr>
        <p:spPr>
          <a:xfrm>
            <a:off x="7644539" y="2592528"/>
            <a:ext cx="1310524" cy="571494"/>
          </a:xfrm>
          <a:prstGeom prst="rect">
            <a:avLst/>
          </a:prstGeom>
          <a:noFill/>
          <a:ln>
            <a:noFill/>
            <a:prstDash val="dash"/>
          </a:ln>
          <a:effectLst>
            <a:outerShdw blurRad="50800" dist="50800" dir="5400000" sx="41000" sy="41000" algn="ctr" rotWithShape="0">
              <a:srgbClr val="000000">
                <a:alpha val="43137"/>
              </a:srgbClr>
            </a:outerShdw>
          </a:effectLst>
        </p:spPr>
        <p:txBody>
          <a:bodyPr wrap="square" rtlCol="0" anchor="ctr">
            <a:noAutofit/>
          </a:bodyPr>
          <a:lstStyle/>
          <a:p>
            <a:pPr algn="ctr"/>
            <a:r>
              <a:rPr lang="ru-RU" sz="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ПРОЕКТИРОВАНИЕ ОКС НА ЗЕМЕЛЬНОМ УЧАСТКЕ</a:t>
            </a: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xmlns="" id="{7BE9F394-34AC-FA6A-971F-1E7D4DD9366D}"/>
              </a:ext>
            </a:extLst>
          </p:cNvPr>
          <p:cNvSpPr txBox="1"/>
          <p:nvPr/>
        </p:nvSpPr>
        <p:spPr>
          <a:xfrm>
            <a:off x="4760536" y="4801113"/>
            <a:ext cx="1132784" cy="562218"/>
          </a:xfrm>
          <a:prstGeom prst="rect">
            <a:avLst/>
          </a:prstGeom>
          <a:noFill/>
          <a:ln w="12700">
            <a:noFill/>
            <a:prstDash val="dash"/>
          </a:ln>
        </p:spPr>
        <p:txBody>
          <a:bodyPr wrap="square" rtlCol="0" anchor="ctr">
            <a:noAutofit/>
          </a:bodyPr>
          <a:lstStyle/>
          <a:p>
            <a:pPr algn="ctr"/>
            <a:r>
              <a:rPr lang="ru-RU" sz="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ВЫДАЧА РАЗРЕШЕНИЯ НА СТРОИТЕЛЬСТВО ОКС</a:t>
            </a:r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xmlns="" id="{DA44AEE0-E87C-0A62-F909-B4F6FBCD6A9B}"/>
              </a:ext>
            </a:extLst>
          </p:cNvPr>
          <p:cNvSpPr txBox="1"/>
          <p:nvPr/>
        </p:nvSpPr>
        <p:spPr>
          <a:xfrm>
            <a:off x="8993098" y="2595272"/>
            <a:ext cx="1251001" cy="575815"/>
          </a:xfrm>
          <a:prstGeom prst="rect">
            <a:avLst/>
          </a:prstGeom>
          <a:noFill/>
          <a:ln>
            <a:noFill/>
            <a:prstDash val="dash"/>
          </a:ln>
        </p:spPr>
        <p:txBody>
          <a:bodyPr wrap="square" rtlCol="0" anchor="ctr">
            <a:noAutofit/>
          </a:bodyPr>
          <a:lstStyle/>
          <a:p>
            <a:pPr algn="ctr"/>
            <a:r>
              <a:rPr lang="ru-RU" sz="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ЗАПРОС ТЕХУСЛОВИЙ НА ПОДКЛЮЧЕНИЕ ОКС</a:t>
            </a:r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xmlns="" id="{81DAAB0E-453C-BFF4-F419-4ED5FBDA7781}"/>
              </a:ext>
            </a:extLst>
          </p:cNvPr>
          <p:cNvSpPr txBox="1"/>
          <p:nvPr/>
        </p:nvSpPr>
        <p:spPr>
          <a:xfrm>
            <a:off x="688982" y="4802563"/>
            <a:ext cx="1438028" cy="562218"/>
          </a:xfrm>
          <a:prstGeom prst="rect">
            <a:avLst/>
          </a:prstGeom>
          <a:noFill/>
          <a:ln w="12700">
            <a:noFill/>
            <a:prstDash val="dash"/>
          </a:ln>
        </p:spPr>
        <p:txBody>
          <a:bodyPr wrap="square" rtlCol="0" anchor="ctr">
            <a:noAutofit/>
          </a:bodyPr>
          <a:lstStyle/>
          <a:p>
            <a:pPr algn="ctr"/>
            <a:r>
              <a:rPr lang="ru-RU" sz="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ПРОЕКТИРОВАНИЕ СХЕМЫ НАПРАВЛЕНИЯ ИНЖЕНЕРНЫХ СЕТЕЙ (СНИС)</a:t>
            </a:r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xmlns="" id="{386723A9-BFA8-80BD-E5F4-6B06FB959928}"/>
              </a:ext>
            </a:extLst>
          </p:cNvPr>
          <p:cNvSpPr txBox="1"/>
          <p:nvPr/>
        </p:nvSpPr>
        <p:spPr>
          <a:xfrm>
            <a:off x="2095229" y="4817943"/>
            <a:ext cx="1177475" cy="546838"/>
          </a:xfrm>
          <a:prstGeom prst="rect">
            <a:avLst/>
          </a:prstGeom>
          <a:noFill/>
          <a:ln w="12700">
            <a:noFill/>
            <a:prstDash val="dash"/>
          </a:ln>
        </p:spPr>
        <p:txBody>
          <a:bodyPr wrap="square" rtlCol="0" anchor="ctr">
            <a:noAutofit/>
          </a:bodyPr>
          <a:lstStyle/>
          <a:p>
            <a:pPr algn="ctr"/>
            <a:r>
              <a:rPr lang="ru-RU" sz="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СОГЛАСОВАНИЕ СНИС С ГОРОДСКИМИ СЛУЖБАМИ</a:t>
            </a:r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xmlns="" id="{F2CD665B-0BE1-45FF-0000-03334E8F6660}"/>
              </a:ext>
            </a:extLst>
          </p:cNvPr>
          <p:cNvSpPr txBox="1"/>
          <p:nvPr/>
        </p:nvSpPr>
        <p:spPr>
          <a:xfrm>
            <a:off x="3322463" y="4751009"/>
            <a:ext cx="1307010" cy="562218"/>
          </a:xfrm>
          <a:prstGeom prst="rect">
            <a:avLst/>
          </a:prstGeom>
          <a:noFill/>
          <a:ln w="12700">
            <a:noFill/>
            <a:prstDash val="dash"/>
          </a:ln>
        </p:spPr>
        <p:txBody>
          <a:bodyPr wrap="square" rtlCol="0" anchor="ctr">
            <a:noAutofit/>
          </a:bodyPr>
          <a:lstStyle/>
          <a:p>
            <a:pPr algn="ctr"/>
            <a:r>
              <a:rPr lang="ru-RU" sz="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ЗЕМЛЯНЫЕ РАБОТЫ ПО ПРОКЛАДКЕ ИНЖЕНЕРНЫХ СЕТЕЙ</a:t>
            </a:r>
          </a:p>
        </p:txBody>
      </p:sp>
      <p:sp>
        <p:nvSpPr>
          <p:cNvPr id="79" name="TextBox 78">
            <a:extLst>
              <a:ext uri="{FF2B5EF4-FFF2-40B4-BE49-F238E27FC236}">
                <a16:creationId xmlns:a16="http://schemas.microsoft.com/office/drawing/2014/main" xmlns="" id="{155D8011-2058-1F49-7D9D-80CBFEDAB80C}"/>
              </a:ext>
            </a:extLst>
          </p:cNvPr>
          <p:cNvSpPr txBox="1"/>
          <p:nvPr/>
        </p:nvSpPr>
        <p:spPr>
          <a:xfrm>
            <a:off x="5930980" y="4777135"/>
            <a:ext cx="1124296" cy="562218"/>
          </a:xfrm>
          <a:prstGeom prst="rect">
            <a:avLst/>
          </a:prstGeom>
          <a:noFill/>
          <a:ln w="12700">
            <a:noFill/>
            <a:prstDash val="dash"/>
          </a:ln>
        </p:spPr>
        <p:txBody>
          <a:bodyPr wrap="square" rtlCol="0" anchor="ctr">
            <a:noAutofit/>
          </a:bodyPr>
          <a:lstStyle/>
          <a:p>
            <a:pPr algn="ctr"/>
            <a:r>
              <a:rPr lang="ru-RU" sz="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СТРОИТЕЛЬСТВО ОКС</a:t>
            </a:r>
          </a:p>
        </p:txBody>
      </p:sp>
      <p:sp>
        <p:nvSpPr>
          <p:cNvPr id="87" name="TextBox 86">
            <a:extLst>
              <a:ext uri="{FF2B5EF4-FFF2-40B4-BE49-F238E27FC236}">
                <a16:creationId xmlns:a16="http://schemas.microsoft.com/office/drawing/2014/main" xmlns="" id="{434368CC-2773-5F75-FDAC-437DC7695027}"/>
              </a:ext>
            </a:extLst>
          </p:cNvPr>
          <p:cNvSpPr txBox="1"/>
          <p:nvPr/>
        </p:nvSpPr>
        <p:spPr>
          <a:xfrm>
            <a:off x="7085330" y="4801113"/>
            <a:ext cx="1186889" cy="562218"/>
          </a:xfrm>
          <a:prstGeom prst="rect">
            <a:avLst/>
          </a:prstGeom>
          <a:noFill/>
          <a:ln w="12700">
            <a:noFill/>
            <a:prstDash val="dash"/>
          </a:ln>
        </p:spPr>
        <p:txBody>
          <a:bodyPr wrap="square" rtlCol="0" anchor="ctr">
            <a:noAutofit/>
          </a:bodyPr>
          <a:lstStyle/>
          <a:p>
            <a:pPr algn="ctr"/>
            <a:r>
              <a:rPr lang="ru-RU" sz="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ВЫПОЛНЕНИЕ ИСПОЛНИТЕЛЬНОЙ СЪЕМКИ</a:t>
            </a:r>
          </a:p>
        </p:txBody>
      </p:sp>
      <p:sp>
        <p:nvSpPr>
          <p:cNvPr id="88" name="TextBox 87">
            <a:extLst>
              <a:ext uri="{FF2B5EF4-FFF2-40B4-BE49-F238E27FC236}">
                <a16:creationId xmlns:a16="http://schemas.microsoft.com/office/drawing/2014/main" xmlns="" id="{951CF7C7-0F12-8E9D-B475-452DB792B6F0}"/>
              </a:ext>
            </a:extLst>
          </p:cNvPr>
          <p:cNvSpPr txBox="1"/>
          <p:nvPr/>
        </p:nvSpPr>
        <p:spPr>
          <a:xfrm>
            <a:off x="8162479" y="4774438"/>
            <a:ext cx="1272661" cy="562219"/>
          </a:xfrm>
          <a:prstGeom prst="rect">
            <a:avLst/>
          </a:prstGeom>
          <a:noFill/>
          <a:ln w="12700">
            <a:noFill/>
            <a:prstDash val="dash"/>
          </a:ln>
        </p:spPr>
        <p:txBody>
          <a:bodyPr wrap="square" rtlCol="0" anchor="ctr">
            <a:noAutofit/>
          </a:bodyPr>
          <a:lstStyle/>
          <a:p>
            <a:pPr algn="ctr"/>
            <a:r>
              <a:rPr lang="ru-RU" sz="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ВЫДАЧА РАЗРЕШЕНИЯ НА ВВОД ОКС В ЭКСПЛУАТАЦИЮ</a:t>
            </a:r>
          </a:p>
        </p:txBody>
      </p:sp>
      <p:sp>
        <p:nvSpPr>
          <p:cNvPr id="89" name="TextBox 88">
            <a:extLst>
              <a:ext uri="{FF2B5EF4-FFF2-40B4-BE49-F238E27FC236}">
                <a16:creationId xmlns:a16="http://schemas.microsoft.com/office/drawing/2014/main" xmlns="" id="{D63FDA4E-CA7A-2685-C45A-C17EC020A300}"/>
              </a:ext>
            </a:extLst>
          </p:cNvPr>
          <p:cNvSpPr txBox="1"/>
          <p:nvPr/>
        </p:nvSpPr>
        <p:spPr>
          <a:xfrm>
            <a:off x="9447597" y="4794580"/>
            <a:ext cx="1279027" cy="558982"/>
          </a:xfrm>
          <a:prstGeom prst="rect">
            <a:avLst/>
          </a:prstGeom>
          <a:noFill/>
          <a:ln w="19050">
            <a:noFill/>
            <a:prstDash val="dash"/>
          </a:ln>
        </p:spPr>
        <p:txBody>
          <a:bodyPr wrap="square" rtlCol="0" anchor="ctr">
            <a:noAutofit/>
          </a:bodyPr>
          <a:lstStyle/>
          <a:p>
            <a:pPr algn="ctr"/>
            <a:r>
              <a:rPr lang="ru-RU" sz="1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ЭКСПЛУАТАЦИЯ ОКС</a:t>
            </a:r>
          </a:p>
        </p:txBody>
      </p:sp>
      <p:sp>
        <p:nvSpPr>
          <p:cNvPr id="90" name="TextBox 89">
            <a:extLst>
              <a:ext uri="{FF2B5EF4-FFF2-40B4-BE49-F238E27FC236}">
                <a16:creationId xmlns:a16="http://schemas.microsoft.com/office/drawing/2014/main" xmlns="" id="{756C55EA-FF09-3AB0-8705-17612DC8FD26}"/>
              </a:ext>
            </a:extLst>
          </p:cNvPr>
          <p:cNvSpPr txBox="1"/>
          <p:nvPr/>
        </p:nvSpPr>
        <p:spPr>
          <a:xfrm>
            <a:off x="3374160" y="2630914"/>
            <a:ext cx="2004081" cy="469391"/>
          </a:xfrm>
          <a:prstGeom prst="rect">
            <a:avLst/>
          </a:prstGeom>
          <a:noFill/>
          <a:ln w="3175">
            <a:noFill/>
            <a:prstDash val="dash"/>
          </a:ln>
        </p:spPr>
        <p:txBody>
          <a:bodyPr wrap="square" rtlCol="0" anchor="ctr">
            <a:noAutofit/>
          </a:bodyPr>
          <a:lstStyle/>
          <a:p>
            <a:pPr algn="ctr"/>
            <a:r>
              <a:rPr lang="ru-RU" sz="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ЗАПРОС ТУ НА ПРИНЦИПИАЛЬНУЮ ВОЗМОЖНОСТЬ ПОДКЛЮЧЕНИЯ К ИНЖЕНЕРНЫМ СЕТЯМ</a:t>
            </a:r>
          </a:p>
        </p:txBody>
      </p:sp>
      <p:grpSp>
        <p:nvGrpSpPr>
          <p:cNvPr id="91" name="Группа 90">
            <a:extLst>
              <a:ext uri="{FF2B5EF4-FFF2-40B4-BE49-F238E27FC236}">
                <a16:creationId xmlns:a16="http://schemas.microsoft.com/office/drawing/2014/main" xmlns="" id="{C38C38DF-9E8F-C1A7-35EC-C7E033785238}"/>
              </a:ext>
            </a:extLst>
          </p:cNvPr>
          <p:cNvGrpSpPr/>
          <p:nvPr/>
        </p:nvGrpSpPr>
        <p:grpSpPr>
          <a:xfrm>
            <a:off x="3205050" y="3215626"/>
            <a:ext cx="1417524" cy="426161"/>
            <a:chOff x="2758946" y="3236106"/>
            <a:chExt cx="1417524" cy="426161"/>
          </a:xfrm>
        </p:grpSpPr>
        <p:sp>
          <p:nvSpPr>
            <p:cNvPr id="93" name="Овал 92">
              <a:extLst>
                <a:ext uri="{FF2B5EF4-FFF2-40B4-BE49-F238E27FC236}">
                  <a16:creationId xmlns:a16="http://schemas.microsoft.com/office/drawing/2014/main" xmlns="" id="{30AE3830-C01F-1807-E06D-A0E109C1626D}"/>
                </a:ext>
              </a:extLst>
            </p:cNvPr>
            <p:cNvSpPr/>
            <p:nvPr/>
          </p:nvSpPr>
          <p:spPr>
            <a:xfrm>
              <a:off x="2758946" y="3462571"/>
              <a:ext cx="193388" cy="196510"/>
            </a:xfrm>
            <a:prstGeom prst="ellipse">
              <a:avLst/>
            </a:prstGeom>
            <a:noFill/>
            <a:ln w="31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8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</a:t>
              </a:r>
            </a:p>
          </p:txBody>
        </p:sp>
        <p:sp>
          <p:nvSpPr>
            <p:cNvPr id="94" name="Овал 93">
              <a:extLst>
                <a:ext uri="{FF2B5EF4-FFF2-40B4-BE49-F238E27FC236}">
                  <a16:creationId xmlns:a16="http://schemas.microsoft.com/office/drawing/2014/main" xmlns="" id="{B0AFF9A5-AF35-C055-4F9A-0EFFC06A1E60}"/>
                </a:ext>
              </a:extLst>
            </p:cNvPr>
            <p:cNvSpPr/>
            <p:nvPr/>
          </p:nvSpPr>
          <p:spPr>
            <a:xfrm>
              <a:off x="3006636" y="3465757"/>
              <a:ext cx="193388" cy="196510"/>
            </a:xfrm>
            <a:prstGeom prst="ellipse">
              <a:avLst/>
            </a:prstGeom>
            <a:noFill/>
            <a:ln w="31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8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2</a:t>
              </a:r>
            </a:p>
          </p:txBody>
        </p:sp>
        <p:sp>
          <p:nvSpPr>
            <p:cNvPr id="95" name="Овал 94">
              <a:extLst>
                <a:ext uri="{FF2B5EF4-FFF2-40B4-BE49-F238E27FC236}">
                  <a16:creationId xmlns:a16="http://schemas.microsoft.com/office/drawing/2014/main" xmlns="" id="{3B4A6F38-9DBE-837D-5BA1-FFE4ECD47C58}"/>
                </a:ext>
              </a:extLst>
            </p:cNvPr>
            <p:cNvSpPr/>
            <p:nvPr/>
          </p:nvSpPr>
          <p:spPr>
            <a:xfrm>
              <a:off x="3983082" y="3462571"/>
              <a:ext cx="193388" cy="196510"/>
            </a:xfrm>
            <a:prstGeom prst="ellipse">
              <a:avLst/>
            </a:prstGeom>
            <a:noFill/>
            <a:ln w="31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8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N</a:t>
              </a:r>
              <a:endParaRPr lang="ru-RU" sz="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96" name="Прямая соединительная линия 95">
              <a:extLst>
                <a:ext uri="{FF2B5EF4-FFF2-40B4-BE49-F238E27FC236}">
                  <a16:creationId xmlns:a16="http://schemas.microsoft.com/office/drawing/2014/main" xmlns="" id="{BE921E26-1AFC-C9EA-7A68-BEFE057E1BCB}"/>
                </a:ext>
              </a:extLst>
            </p:cNvPr>
            <p:cNvCxnSpPr/>
            <p:nvPr/>
          </p:nvCxnSpPr>
          <p:spPr>
            <a:xfrm flipH="1">
              <a:off x="2855640" y="3411748"/>
              <a:ext cx="1224136" cy="0"/>
            </a:xfrm>
            <a:prstGeom prst="line">
              <a:avLst/>
            </a:prstGeom>
            <a:solidFill>
              <a:srgbClr val="01683A">
                <a:alpha val="55000"/>
              </a:srgbClr>
            </a:solidFill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7" name="Прямая соединительная линия 96">
              <a:extLst>
                <a:ext uri="{FF2B5EF4-FFF2-40B4-BE49-F238E27FC236}">
                  <a16:creationId xmlns:a16="http://schemas.microsoft.com/office/drawing/2014/main" xmlns="" id="{484AA1B6-5327-C65E-7E4D-0994BD3DF797}"/>
                </a:ext>
              </a:extLst>
            </p:cNvPr>
            <p:cNvCxnSpPr>
              <a:cxnSpLocks/>
            </p:cNvCxnSpPr>
            <p:nvPr/>
          </p:nvCxnSpPr>
          <p:spPr>
            <a:xfrm>
              <a:off x="3459690" y="3236106"/>
              <a:ext cx="0" cy="175642"/>
            </a:xfrm>
            <a:prstGeom prst="line">
              <a:avLst/>
            </a:prstGeom>
            <a:solidFill>
              <a:srgbClr val="01683A">
                <a:alpha val="55000"/>
              </a:srgbClr>
            </a:solidFill>
            <a:ln>
              <a:solidFill>
                <a:schemeClr val="bg1"/>
              </a:solidFill>
              <a:headEnd type="triangle" w="sm" len="sm"/>
              <a:tailEnd type="triangle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8" name="Прямая соединительная линия 97">
              <a:extLst>
                <a:ext uri="{FF2B5EF4-FFF2-40B4-BE49-F238E27FC236}">
                  <a16:creationId xmlns:a16="http://schemas.microsoft.com/office/drawing/2014/main" xmlns="" id="{7246C9DE-0A43-E1ED-C914-EC7FE512AD1A}"/>
                </a:ext>
              </a:extLst>
            </p:cNvPr>
            <p:cNvCxnSpPr/>
            <p:nvPr/>
          </p:nvCxnSpPr>
          <p:spPr>
            <a:xfrm>
              <a:off x="2855640" y="3411748"/>
              <a:ext cx="0" cy="50716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9" name="Прямая соединительная линия 98">
              <a:extLst>
                <a:ext uri="{FF2B5EF4-FFF2-40B4-BE49-F238E27FC236}">
                  <a16:creationId xmlns:a16="http://schemas.microsoft.com/office/drawing/2014/main" xmlns="" id="{5BB27052-1898-82E5-C271-A6A468B32264}"/>
                </a:ext>
              </a:extLst>
            </p:cNvPr>
            <p:cNvCxnSpPr/>
            <p:nvPr/>
          </p:nvCxnSpPr>
          <p:spPr>
            <a:xfrm>
              <a:off x="3103375" y="3411748"/>
              <a:ext cx="0" cy="50716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0" name="Прямая соединительная линия 99">
              <a:extLst>
                <a:ext uri="{FF2B5EF4-FFF2-40B4-BE49-F238E27FC236}">
                  <a16:creationId xmlns:a16="http://schemas.microsoft.com/office/drawing/2014/main" xmlns="" id="{37C348E3-272F-2901-497A-8EB266A9D1CB}"/>
                </a:ext>
              </a:extLst>
            </p:cNvPr>
            <p:cNvCxnSpPr/>
            <p:nvPr/>
          </p:nvCxnSpPr>
          <p:spPr>
            <a:xfrm>
              <a:off x="4079776" y="3411748"/>
              <a:ext cx="0" cy="50716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11" name="Прямая соединительная линия 110">
            <a:extLst>
              <a:ext uri="{FF2B5EF4-FFF2-40B4-BE49-F238E27FC236}">
                <a16:creationId xmlns:a16="http://schemas.microsoft.com/office/drawing/2014/main" xmlns="" id="{31F60208-ED80-A5E9-9284-16231F0FE882}"/>
              </a:ext>
            </a:extLst>
          </p:cNvPr>
          <p:cNvCxnSpPr>
            <a:cxnSpLocks/>
          </p:cNvCxnSpPr>
          <p:nvPr/>
        </p:nvCxnSpPr>
        <p:spPr>
          <a:xfrm flipH="1">
            <a:off x="1581736" y="5638229"/>
            <a:ext cx="1539306" cy="1198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2" name="Прямая соединительная линия 111">
            <a:extLst>
              <a:ext uri="{FF2B5EF4-FFF2-40B4-BE49-F238E27FC236}">
                <a16:creationId xmlns:a16="http://schemas.microsoft.com/office/drawing/2014/main" xmlns="" id="{FBA507EE-AB00-7200-95D9-EC503CC27151}"/>
              </a:ext>
            </a:extLst>
          </p:cNvPr>
          <p:cNvCxnSpPr>
            <a:cxnSpLocks/>
          </p:cNvCxnSpPr>
          <p:nvPr/>
        </p:nvCxnSpPr>
        <p:spPr>
          <a:xfrm>
            <a:off x="2623461" y="5401852"/>
            <a:ext cx="0" cy="236377"/>
          </a:xfrm>
          <a:prstGeom prst="line">
            <a:avLst/>
          </a:prstGeom>
          <a:ln w="12700">
            <a:solidFill>
              <a:schemeClr val="bg1"/>
            </a:solidFill>
            <a:headEnd type="triangle" w="sm" len="sm"/>
            <a:tailEnd type="triangl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3" name="Прямая соединительная линия 112">
            <a:extLst>
              <a:ext uri="{FF2B5EF4-FFF2-40B4-BE49-F238E27FC236}">
                <a16:creationId xmlns:a16="http://schemas.microsoft.com/office/drawing/2014/main" xmlns="" id="{2B1F4B30-1BF8-8A9E-2BF9-EEF296837452}"/>
              </a:ext>
            </a:extLst>
          </p:cNvPr>
          <p:cNvCxnSpPr>
            <a:cxnSpLocks/>
          </p:cNvCxnSpPr>
          <p:nvPr/>
        </p:nvCxnSpPr>
        <p:spPr>
          <a:xfrm>
            <a:off x="1704209" y="5411022"/>
            <a:ext cx="3317" cy="234750"/>
          </a:xfrm>
          <a:prstGeom prst="line">
            <a:avLst/>
          </a:prstGeom>
          <a:ln w="12700">
            <a:solidFill>
              <a:schemeClr val="bg1"/>
            </a:solidFill>
            <a:headEnd type="triangle" w="sm" len="sm"/>
            <a:tailEnd type="triangl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4" name="TextBox 113">
            <a:extLst>
              <a:ext uri="{FF2B5EF4-FFF2-40B4-BE49-F238E27FC236}">
                <a16:creationId xmlns:a16="http://schemas.microsoft.com/office/drawing/2014/main" xmlns="" id="{677DAF11-6485-FDB1-4CC6-D1B2327E765C}"/>
              </a:ext>
            </a:extLst>
          </p:cNvPr>
          <p:cNvSpPr txBox="1"/>
          <p:nvPr/>
        </p:nvSpPr>
        <p:spPr>
          <a:xfrm>
            <a:off x="3678554" y="5695584"/>
            <a:ext cx="1471201" cy="514295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>
            <a:noAutofit/>
          </a:bodyPr>
          <a:lstStyle/>
          <a:p>
            <a:pPr algn="ctr"/>
            <a:r>
              <a:rPr lang="ru-RU" sz="1000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СОГЛАСУЮЩИЕ МУНИЦИПАЛЬНЫЕ СЛУЖБЫ</a:t>
            </a:r>
          </a:p>
        </p:txBody>
      </p:sp>
      <p:sp>
        <p:nvSpPr>
          <p:cNvPr id="115" name="TextBox 114">
            <a:extLst>
              <a:ext uri="{FF2B5EF4-FFF2-40B4-BE49-F238E27FC236}">
                <a16:creationId xmlns:a16="http://schemas.microsoft.com/office/drawing/2014/main" xmlns="" id="{499E0814-A27D-BA56-6661-F21DD92E486D}"/>
              </a:ext>
            </a:extLst>
          </p:cNvPr>
          <p:cNvSpPr txBox="1"/>
          <p:nvPr/>
        </p:nvSpPr>
        <p:spPr>
          <a:xfrm>
            <a:off x="509184" y="4056820"/>
            <a:ext cx="4546867" cy="372104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>
            <a:noAutofit/>
          </a:bodyPr>
          <a:lstStyle/>
          <a:p>
            <a:pPr algn="ctr"/>
            <a:r>
              <a:rPr lang="ru-RU" sz="11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СИСТЕМА СОГЛАСОВАНИЯ ИСХОДНО-РАЗРЕШИТЕЛЬНОЙ ДОКУМЕНТАЦИИ В МУНИЦИПАЛЬНЫХ СЛУЖБАХ </a:t>
            </a:r>
          </a:p>
        </p:txBody>
      </p:sp>
      <p:sp>
        <p:nvSpPr>
          <p:cNvPr id="116" name="Скругленный прямоугольник 43">
            <a:extLst>
              <a:ext uri="{FF2B5EF4-FFF2-40B4-BE49-F238E27FC236}">
                <a16:creationId xmlns:a16="http://schemas.microsoft.com/office/drawing/2014/main" xmlns="" id="{A5A6E072-9F22-01A1-B7E4-9C2ED75C846D}"/>
              </a:ext>
            </a:extLst>
          </p:cNvPr>
          <p:cNvSpPr/>
          <p:nvPr/>
        </p:nvSpPr>
        <p:spPr>
          <a:xfrm>
            <a:off x="688844" y="993645"/>
            <a:ext cx="1230308" cy="642209"/>
          </a:xfrm>
          <a:prstGeom prst="roundRect">
            <a:avLst>
              <a:gd name="adj" fmla="val 32833"/>
            </a:avLst>
          </a:prstGeom>
          <a:solidFill>
            <a:srgbClr val="30624C"/>
          </a:solidFill>
          <a:ln w="9525"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ФПД РБ</a:t>
            </a:r>
          </a:p>
        </p:txBody>
      </p:sp>
      <p:sp>
        <p:nvSpPr>
          <p:cNvPr id="117" name="Скругленный прямоугольник 43">
            <a:extLst>
              <a:ext uri="{FF2B5EF4-FFF2-40B4-BE49-F238E27FC236}">
                <a16:creationId xmlns:a16="http://schemas.microsoft.com/office/drawing/2014/main" xmlns="" id="{E3E769A2-E0C3-CCA7-BF99-663B072E6487}"/>
              </a:ext>
            </a:extLst>
          </p:cNvPr>
          <p:cNvSpPr/>
          <p:nvPr/>
        </p:nvSpPr>
        <p:spPr>
          <a:xfrm>
            <a:off x="2035513" y="993645"/>
            <a:ext cx="2814215" cy="591334"/>
          </a:xfrm>
          <a:prstGeom prst="roundRect">
            <a:avLst>
              <a:gd name="adj" fmla="val 27112"/>
            </a:avLst>
          </a:prstGeom>
          <a:noFill/>
          <a:ln w="19050">
            <a:solidFill>
              <a:schemeClr val="bg1"/>
            </a:solidFill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ДОКУМЕНТЫ ТЕРРИТОРИАЛЬНОГО ПЛАНИРОВАНИЯ (ГЕНПЛАНЫ, СТП, КОНЦЕПЦИИ РАЗВИТИЯ)</a:t>
            </a:r>
          </a:p>
        </p:txBody>
      </p:sp>
      <p:sp>
        <p:nvSpPr>
          <p:cNvPr id="118" name="Скругленный прямоугольник 43">
            <a:extLst>
              <a:ext uri="{FF2B5EF4-FFF2-40B4-BE49-F238E27FC236}">
                <a16:creationId xmlns:a16="http://schemas.microsoft.com/office/drawing/2014/main" xmlns="" id="{441A8C34-C436-0EAE-52AE-078D720528AC}"/>
              </a:ext>
            </a:extLst>
          </p:cNvPr>
          <p:cNvSpPr/>
          <p:nvPr/>
        </p:nvSpPr>
        <p:spPr>
          <a:xfrm>
            <a:off x="5120407" y="763720"/>
            <a:ext cx="4401443" cy="978983"/>
          </a:xfrm>
          <a:prstGeom prst="roundRect">
            <a:avLst>
              <a:gd name="adj" fmla="val 8010"/>
            </a:avLst>
          </a:prstGeom>
          <a:solidFill>
            <a:schemeClr val="tx1">
              <a:alpha val="35000"/>
            </a:schemeClr>
          </a:solidFill>
          <a:ln w="19050">
            <a:solidFill>
              <a:srgbClr val="1DDBB6"/>
            </a:solidFill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1450" indent="-171450">
              <a:buFontTx/>
              <a:buChar char="-"/>
            </a:pPr>
            <a:r>
              <a:rPr lang="ru-RU" sz="11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ОБЪЕКТЫ КУЛЬТУРНОГО НАСЛЕДИЯ</a:t>
            </a:r>
          </a:p>
          <a:p>
            <a:pPr marL="171450" indent="-171450">
              <a:buFontTx/>
              <a:buChar char="-"/>
            </a:pPr>
            <a:r>
              <a:rPr lang="ru-RU" sz="11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ЗОУИТЫ</a:t>
            </a:r>
          </a:p>
          <a:p>
            <a:pPr marL="171450" indent="-171450">
              <a:buFontTx/>
              <a:buChar char="-"/>
            </a:pPr>
            <a:r>
              <a:rPr lang="ru-RU" sz="11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СЕРВИТУТЫ</a:t>
            </a:r>
          </a:p>
          <a:p>
            <a:pPr marL="171450" indent="-171450">
              <a:buFontTx/>
              <a:buChar char="-"/>
            </a:pPr>
            <a:r>
              <a:rPr lang="ru-RU" sz="11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ЗЕМЕЛЬНЫЕ УЧАСТКИ, ЗАРЕЗЕРВИРОВАННЫЕ ДЛЯ ГОСУДАРСТВЕННЫХ И МУНИЦИПАЛЬНЫХ НУЖД</a:t>
            </a:r>
          </a:p>
        </p:txBody>
      </p:sp>
      <p:sp>
        <p:nvSpPr>
          <p:cNvPr id="119" name="Скругленный прямоугольник 43">
            <a:extLst>
              <a:ext uri="{FF2B5EF4-FFF2-40B4-BE49-F238E27FC236}">
                <a16:creationId xmlns:a16="http://schemas.microsoft.com/office/drawing/2014/main" xmlns="" id="{98491728-94A6-8F85-7326-C67A5A093229}"/>
              </a:ext>
            </a:extLst>
          </p:cNvPr>
          <p:cNvSpPr/>
          <p:nvPr/>
        </p:nvSpPr>
        <p:spPr>
          <a:xfrm>
            <a:off x="651731" y="1862318"/>
            <a:ext cx="2814215" cy="484244"/>
          </a:xfrm>
          <a:prstGeom prst="roundRect">
            <a:avLst/>
          </a:prstGeom>
          <a:noFill/>
          <a:ln w="19050">
            <a:solidFill>
              <a:schemeClr val="bg1"/>
            </a:solidFill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ДОКУМЕНТАЦИЯ ПО ПЛАНИРОВКЕ ТЕРРИТОРИИ: ППТ/ПМТ</a:t>
            </a:r>
          </a:p>
        </p:txBody>
      </p:sp>
      <p:sp>
        <p:nvSpPr>
          <p:cNvPr id="120" name="Скругленный прямоугольник 43">
            <a:extLst>
              <a:ext uri="{FF2B5EF4-FFF2-40B4-BE49-F238E27FC236}">
                <a16:creationId xmlns:a16="http://schemas.microsoft.com/office/drawing/2014/main" xmlns="" id="{848DC6EC-B7B9-CD48-4C35-25D2607372FA}"/>
              </a:ext>
            </a:extLst>
          </p:cNvPr>
          <p:cNvSpPr/>
          <p:nvPr/>
        </p:nvSpPr>
        <p:spPr>
          <a:xfrm>
            <a:off x="3626907" y="1862032"/>
            <a:ext cx="1858275" cy="484244"/>
          </a:xfrm>
          <a:prstGeom prst="roundRect">
            <a:avLst/>
          </a:prstGeom>
          <a:noFill/>
          <a:ln w="19050">
            <a:solidFill>
              <a:schemeClr val="bg1"/>
            </a:solidFill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ГРАДОСТРОИТЕЛЬНОЕ ЗОНИРОВАНИЕ</a:t>
            </a:r>
          </a:p>
        </p:txBody>
      </p:sp>
      <p:sp>
        <p:nvSpPr>
          <p:cNvPr id="121" name="Скругленный прямоугольник 43">
            <a:extLst>
              <a:ext uri="{FF2B5EF4-FFF2-40B4-BE49-F238E27FC236}">
                <a16:creationId xmlns:a16="http://schemas.microsoft.com/office/drawing/2014/main" xmlns="" id="{0E4E39AD-82BE-4C93-A928-B06620468598}"/>
              </a:ext>
            </a:extLst>
          </p:cNvPr>
          <p:cNvSpPr/>
          <p:nvPr/>
        </p:nvSpPr>
        <p:spPr>
          <a:xfrm>
            <a:off x="5749009" y="1852666"/>
            <a:ext cx="2452473" cy="484244"/>
          </a:xfrm>
          <a:prstGeom prst="roundRect">
            <a:avLst/>
          </a:prstGeom>
          <a:solidFill>
            <a:schemeClr val="tx1">
              <a:alpha val="35000"/>
            </a:schemeClr>
          </a:solidFill>
          <a:ln w="19050">
            <a:solidFill>
              <a:srgbClr val="1DDBB6"/>
            </a:solidFill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ИНЖЕНЕРНО-ГЕОЛОГИЧЕСКИЕ ИЗЫСКАНИЯ</a:t>
            </a:r>
          </a:p>
        </p:txBody>
      </p:sp>
      <p:sp>
        <p:nvSpPr>
          <p:cNvPr id="122" name="TextBox 121">
            <a:extLst>
              <a:ext uri="{FF2B5EF4-FFF2-40B4-BE49-F238E27FC236}">
                <a16:creationId xmlns:a16="http://schemas.microsoft.com/office/drawing/2014/main" xmlns="" id="{D6C59289-D4E5-1941-36C6-EA853B7B4867}"/>
              </a:ext>
            </a:extLst>
          </p:cNvPr>
          <p:cNvSpPr txBox="1"/>
          <p:nvPr/>
        </p:nvSpPr>
        <p:spPr>
          <a:xfrm>
            <a:off x="11352587" y="3641787"/>
            <a:ext cx="495881" cy="245119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>
            <a:noAutofit/>
          </a:bodyPr>
          <a:lstStyle/>
          <a:p>
            <a:r>
              <a:rPr lang="ru-RU" sz="800" dirty="0">
                <a:solidFill>
                  <a:srgbClr val="1DB76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РСО:</a:t>
            </a:r>
          </a:p>
        </p:txBody>
      </p:sp>
      <p:sp>
        <p:nvSpPr>
          <p:cNvPr id="123" name="Овал 122">
            <a:extLst>
              <a:ext uri="{FF2B5EF4-FFF2-40B4-BE49-F238E27FC236}">
                <a16:creationId xmlns:a16="http://schemas.microsoft.com/office/drawing/2014/main" xmlns="" id="{5D05570D-FFEE-A35D-2A2E-0613881C9C56}"/>
              </a:ext>
            </a:extLst>
          </p:cNvPr>
          <p:cNvSpPr/>
          <p:nvPr/>
        </p:nvSpPr>
        <p:spPr>
          <a:xfrm rot="16200000">
            <a:off x="11489417" y="3396876"/>
            <a:ext cx="193388" cy="196510"/>
          </a:xfrm>
          <a:prstGeom prst="ellipse">
            <a:avLst/>
          </a:prstGeom>
          <a:noFill/>
          <a:ln w="31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</a:p>
        </p:txBody>
      </p:sp>
      <p:sp>
        <p:nvSpPr>
          <p:cNvPr id="124" name="Овал 123">
            <a:extLst>
              <a:ext uri="{FF2B5EF4-FFF2-40B4-BE49-F238E27FC236}">
                <a16:creationId xmlns:a16="http://schemas.microsoft.com/office/drawing/2014/main" xmlns="" id="{1766B534-655F-8255-1A93-8E247C70098F}"/>
              </a:ext>
            </a:extLst>
          </p:cNvPr>
          <p:cNvSpPr/>
          <p:nvPr/>
        </p:nvSpPr>
        <p:spPr>
          <a:xfrm rot="16200000">
            <a:off x="11492603" y="3149186"/>
            <a:ext cx="193388" cy="196510"/>
          </a:xfrm>
          <a:prstGeom prst="ellipse">
            <a:avLst/>
          </a:prstGeom>
          <a:noFill/>
          <a:ln w="31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</a:p>
        </p:txBody>
      </p:sp>
      <p:sp>
        <p:nvSpPr>
          <p:cNvPr id="125" name="Овал 124">
            <a:extLst>
              <a:ext uri="{FF2B5EF4-FFF2-40B4-BE49-F238E27FC236}">
                <a16:creationId xmlns:a16="http://schemas.microsoft.com/office/drawing/2014/main" xmlns="" id="{79DAC052-BE21-B443-CAB8-F1AF424D718D}"/>
              </a:ext>
            </a:extLst>
          </p:cNvPr>
          <p:cNvSpPr/>
          <p:nvPr/>
        </p:nvSpPr>
        <p:spPr>
          <a:xfrm rot="16200000">
            <a:off x="11484556" y="2554034"/>
            <a:ext cx="193388" cy="196510"/>
          </a:xfrm>
          <a:prstGeom prst="ellipse">
            <a:avLst/>
          </a:prstGeom>
          <a:noFill/>
          <a:ln w="31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</a:t>
            </a:r>
            <a:endParaRPr lang="ru-RU" sz="8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26" name="Прямая соединительная линия 125">
            <a:extLst>
              <a:ext uri="{FF2B5EF4-FFF2-40B4-BE49-F238E27FC236}">
                <a16:creationId xmlns:a16="http://schemas.microsoft.com/office/drawing/2014/main" xmlns="" id="{53C8CEBC-1889-1B94-F883-3F767105C317}"/>
              </a:ext>
            </a:extLst>
          </p:cNvPr>
          <p:cNvCxnSpPr>
            <a:cxnSpLocks/>
          </p:cNvCxnSpPr>
          <p:nvPr/>
        </p:nvCxnSpPr>
        <p:spPr>
          <a:xfrm>
            <a:off x="11434652" y="2652289"/>
            <a:ext cx="0" cy="842842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7" name="Прямая соединительная линия 126">
            <a:extLst>
              <a:ext uri="{FF2B5EF4-FFF2-40B4-BE49-F238E27FC236}">
                <a16:creationId xmlns:a16="http://schemas.microsoft.com/office/drawing/2014/main" xmlns="" id="{62F9F1A6-800C-B402-9C9D-BEA3A3B84855}"/>
              </a:ext>
            </a:extLst>
          </p:cNvPr>
          <p:cNvCxnSpPr>
            <a:cxnSpLocks/>
          </p:cNvCxnSpPr>
          <p:nvPr/>
        </p:nvCxnSpPr>
        <p:spPr>
          <a:xfrm>
            <a:off x="10717142" y="2887357"/>
            <a:ext cx="715137" cy="0"/>
          </a:xfrm>
          <a:prstGeom prst="line">
            <a:avLst/>
          </a:prstGeom>
          <a:ln>
            <a:solidFill>
              <a:schemeClr val="bg1"/>
            </a:solidFill>
            <a:headEnd type="triangle" w="sm" len="sm"/>
            <a:tailEnd type="triangl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8" name="Прямая соединительная линия 127">
            <a:extLst>
              <a:ext uri="{FF2B5EF4-FFF2-40B4-BE49-F238E27FC236}">
                <a16:creationId xmlns:a16="http://schemas.microsoft.com/office/drawing/2014/main" xmlns="" id="{8C7C30DB-82EF-275E-212E-CA52B5057DF9}"/>
              </a:ext>
            </a:extLst>
          </p:cNvPr>
          <p:cNvCxnSpPr/>
          <p:nvPr/>
        </p:nvCxnSpPr>
        <p:spPr>
          <a:xfrm rot="16200000">
            <a:off x="11462391" y="3469773"/>
            <a:ext cx="0" cy="50716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9" name="Прямая соединительная линия 128">
            <a:extLst>
              <a:ext uri="{FF2B5EF4-FFF2-40B4-BE49-F238E27FC236}">
                <a16:creationId xmlns:a16="http://schemas.microsoft.com/office/drawing/2014/main" xmlns="" id="{F555BFEA-AD15-0D71-5919-ED41A0EC24A8}"/>
              </a:ext>
            </a:extLst>
          </p:cNvPr>
          <p:cNvCxnSpPr/>
          <p:nvPr/>
        </p:nvCxnSpPr>
        <p:spPr>
          <a:xfrm rot="16200000">
            <a:off x="11462391" y="3222038"/>
            <a:ext cx="0" cy="50716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0" name="Прямая соединительная линия 129">
            <a:extLst>
              <a:ext uri="{FF2B5EF4-FFF2-40B4-BE49-F238E27FC236}">
                <a16:creationId xmlns:a16="http://schemas.microsoft.com/office/drawing/2014/main" xmlns="" id="{B91AF07C-06DA-5579-F9E6-5F912004FF94}"/>
              </a:ext>
            </a:extLst>
          </p:cNvPr>
          <p:cNvCxnSpPr/>
          <p:nvPr/>
        </p:nvCxnSpPr>
        <p:spPr>
          <a:xfrm rot="16200000">
            <a:off x="11457637" y="2628223"/>
            <a:ext cx="0" cy="50716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31" name="Группа 130">
            <a:extLst>
              <a:ext uri="{FF2B5EF4-FFF2-40B4-BE49-F238E27FC236}">
                <a16:creationId xmlns:a16="http://schemas.microsoft.com/office/drawing/2014/main" xmlns="" id="{66965C4F-4A1D-D21F-6D24-1ABBACBA8DC7}"/>
              </a:ext>
            </a:extLst>
          </p:cNvPr>
          <p:cNvGrpSpPr/>
          <p:nvPr/>
        </p:nvGrpSpPr>
        <p:grpSpPr>
          <a:xfrm>
            <a:off x="2174102" y="5638229"/>
            <a:ext cx="1417524" cy="478181"/>
            <a:chOff x="2758946" y="3184086"/>
            <a:chExt cx="1417524" cy="478181"/>
          </a:xfrm>
        </p:grpSpPr>
        <p:sp>
          <p:nvSpPr>
            <p:cNvPr id="132" name="Овал 131">
              <a:extLst>
                <a:ext uri="{FF2B5EF4-FFF2-40B4-BE49-F238E27FC236}">
                  <a16:creationId xmlns:a16="http://schemas.microsoft.com/office/drawing/2014/main" xmlns="" id="{6DDBCB6C-358E-AF5C-9A1F-7946C571FCCD}"/>
                </a:ext>
              </a:extLst>
            </p:cNvPr>
            <p:cNvSpPr/>
            <p:nvPr/>
          </p:nvSpPr>
          <p:spPr>
            <a:xfrm>
              <a:off x="2758946" y="3462571"/>
              <a:ext cx="193388" cy="196510"/>
            </a:xfrm>
            <a:prstGeom prst="ellipse">
              <a:avLst/>
            </a:prstGeom>
            <a:noFill/>
            <a:ln w="127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9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</a:t>
              </a:r>
            </a:p>
          </p:txBody>
        </p:sp>
        <p:sp>
          <p:nvSpPr>
            <p:cNvPr id="133" name="Овал 132">
              <a:extLst>
                <a:ext uri="{FF2B5EF4-FFF2-40B4-BE49-F238E27FC236}">
                  <a16:creationId xmlns:a16="http://schemas.microsoft.com/office/drawing/2014/main" xmlns="" id="{1060F45C-8187-F970-E60B-97A4CDFEB606}"/>
                </a:ext>
              </a:extLst>
            </p:cNvPr>
            <p:cNvSpPr/>
            <p:nvPr/>
          </p:nvSpPr>
          <p:spPr>
            <a:xfrm>
              <a:off x="3006636" y="3465757"/>
              <a:ext cx="193388" cy="196510"/>
            </a:xfrm>
            <a:prstGeom prst="ellipse">
              <a:avLst/>
            </a:prstGeom>
            <a:noFill/>
            <a:ln w="127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9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2</a:t>
              </a:r>
            </a:p>
          </p:txBody>
        </p:sp>
        <p:sp>
          <p:nvSpPr>
            <p:cNvPr id="134" name="Овал 133">
              <a:extLst>
                <a:ext uri="{FF2B5EF4-FFF2-40B4-BE49-F238E27FC236}">
                  <a16:creationId xmlns:a16="http://schemas.microsoft.com/office/drawing/2014/main" xmlns="" id="{E586AADD-E2AE-0F6C-C799-9571DAC8529B}"/>
                </a:ext>
              </a:extLst>
            </p:cNvPr>
            <p:cNvSpPr/>
            <p:nvPr/>
          </p:nvSpPr>
          <p:spPr>
            <a:xfrm>
              <a:off x="3983082" y="3462571"/>
              <a:ext cx="193388" cy="196510"/>
            </a:xfrm>
            <a:prstGeom prst="ellipse">
              <a:avLst/>
            </a:prstGeom>
            <a:noFill/>
            <a:ln w="127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9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N</a:t>
              </a:r>
              <a:endParaRPr lang="ru-RU" sz="9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135" name="Прямая соединительная линия 134">
              <a:extLst>
                <a:ext uri="{FF2B5EF4-FFF2-40B4-BE49-F238E27FC236}">
                  <a16:creationId xmlns:a16="http://schemas.microsoft.com/office/drawing/2014/main" xmlns="" id="{C9868DEF-8537-ED8B-3F8A-24F3DD3EB28A}"/>
                </a:ext>
              </a:extLst>
            </p:cNvPr>
            <p:cNvCxnSpPr/>
            <p:nvPr/>
          </p:nvCxnSpPr>
          <p:spPr>
            <a:xfrm flipH="1">
              <a:off x="2855640" y="3411748"/>
              <a:ext cx="1224136" cy="0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6" name="Прямая соединительная линия 135">
              <a:extLst>
                <a:ext uri="{FF2B5EF4-FFF2-40B4-BE49-F238E27FC236}">
                  <a16:creationId xmlns:a16="http://schemas.microsoft.com/office/drawing/2014/main" xmlns="" id="{F3D8BDE3-74C5-FEB7-15CF-8AA868AE5945}"/>
                </a:ext>
              </a:extLst>
            </p:cNvPr>
            <p:cNvCxnSpPr>
              <a:cxnSpLocks/>
            </p:cNvCxnSpPr>
            <p:nvPr/>
          </p:nvCxnSpPr>
          <p:spPr>
            <a:xfrm>
              <a:off x="3472390" y="3184086"/>
              <a:ext cx="0" cy="227662"/>
            </a:xfrm>
            <a:prstGeom prst="line">
              <a:avLst/>
            </a:prstGeom>
            <a:ln w="12700">
              <a:solidFill>
                <a:schemeClr val="bg1"/>
              </a:solidFill>
              <a:headEnd type="triangle" w="sm" len="sm"/>
              <a:tailEnd type="triangle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7" name="Прямая соединительная линия 136">
              <a:extLst>
                <a:ext uri="{FF2B5EF4-FFF2-40B4-BE49-F238E27FC236}">
                  <a16:creationId xmlns:a16="http://schemas.microsoft.com/office/drawing/2014/main" xmlns="" id="{6F264EFB-1CB9-5918-4357-45539FA3B6F9}"/>
                </a:ext>
              </a:extLst>
            </p:cNvPr>
            <p:cNvCxnSpPr/>
            <p:nvPr/>
          </p:nvCxnSpPr>
          <p:spPr>
            <a:xfrm>
              <a:off x="2855640" y="3411748"/>
              <a:ext cx="0" cy="50716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8" name="Прямая соединительная линия 137">
              <a:extLst>
                <a:ext uri="{FF2B5EF4-FFF2-40B4-BE49-F238E27FC236}">
                  <a16:creationId xmlns:a16="http://schemas.microsoft.com/office/drawing/2014/main" xmlns="" id="{734DA094-AE53-8DB4-8F0B-C1F7462FD062}"/>
                </a:ext>
              </a:extLst>
            </p:cNvPr>
            <p:cNvCxnSpPr/>
            <p:nvPr/>
          </p:nvCxnSpPr>
          <p:spPr>
            <a:xfrm>
              <a:off x="3103375" y="3411748"/>
              <a:ext cx="0" cy="50716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9" name="Прямая соединительная линия 138">
              <a:extLst>
                <a:ext uri="{FF2B5EF4-FFF2-40B4-BE49-F238E27FC236}">
                  <a16:creationId xmlns:a16="http://schemas.microsoft.com/office/drawing/2014/main" xmlns="" id="{9D7E7BCC-E446-EBF0-69B7-45AE8AD9EFB6}"/>
                </a:ext>
              </a:extLst>
            </p:cNvPr>
            <p:cNvCxnSpPr/>
            <p:nvPr/>
          </p:nvCxnSpPr>
          <p:spPr>
            <a:xfrm>
              <a:off x="4079776" y="3411748"/>
              <a:ext cx="0" cy="50716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40" name="Скругленный прямоугольник 43">
            <a:extLst>
              <a:ext uri="{FF2B5EF4-FFF2-40B4-BE49-F238E27FC236}">
                <a16:creationId xmlns:a16="http://schemas.microsoft.com/office/drawing/2014/main" xmlns="" id="{C236ABA4-841A-3C3D-6DF3-BF5B44978904}"/>
              </a:ext>
            </a:extLst>
          </p:cNvPr>
          <p:cNvSpPr/>
          <p:nvPr/>
        </p:nvSpPr>
        <p:spPr>
          <a:xfrm>
            <a:off x="236095" y="5697209"/>
            <a:ext cx="1868759" cy="792768"/>
          </a:xfrm>
          <a:prstGeom prst="roundRect">
            <a:avLst/>
          </a:prstGeom>
          <a:solidFill>
            <a:schemeClr val="tx1">
              <a:alpha val="21000"/>
            </a:schemeClr>
          </a:solidFill>
          <a:ln w="19050">
            <a:solidFill>
              <a:srgbClr val="1DDBB6"/>
            </a:solidFill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ИНЖЕНЕРНО-ГЕОЛОГИЧЕСКИЕ ИЗЫСКАНИЯ ПОД ЛИНЕЙНЫЕ ОБЪЕКТЫ</a:t>
            </a:r>
          </a:p>
        </p:txBody>
      </p:sp>
      <p:sp>
        <p:nvSpPr>
          <p:cNvPr id="141" name="Скругленный прямоугольник 43">
            <a:extLst>
              <a:ext uri="{FF2B5EF4-FFF2-40B4-BE49-F238E27FC236}">
                <a16:creationId xmlns:a16="http://schemas.microsoft.com/office/drawing/2014/main" xmlns="" id="{9CDC6ACF-5F03-B0C7-172E-C292EB782367}"/>
              </a:ext>
            </a:extLst>
          </p:cNvPr>
          <p:cNvSpPr/>
          <p:nvPr/>
        </p:nvSpPr>
        <p:spPr>
          <a:xfrm>
            <a:off x="6599515" y="5676255"/>
            <a:ext cx="1868759" cy="698478"/>
          </a:xfrm>
          <a:prstGeom prst="roundRect">
            <a:avLst/>
          </a:prstGeom>
          <a:solidFill>
            <a:schemeClr val="tx1">
              <a:alpha val="30000"/>
            </a:schemeClr>
          </a:solidFill>
          <a:ln w="19050">
            <a:solidFill>
              <a:srgbClr val="1DDBB6"/>
            </a:solidFill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ГИС: ЦИФРОВОЙ «ДЕЖУРНЫЙ ПЛАН» ТЕРРИТОРИИ (М1:500)</a:t>
            </a:r>
          </a:p>
        </p:txBody>
      </p:sp>
      <p:sp>
        <p:nvSpPr>
          <p:cNvPr id="142" name="Скругленный прямоугольник 43">
            <a:extLst>
              <a:ext uri="{FF2B5EF4-FFF2-40B4-BE49-F238E27FC236}">
                <a16:creationId xmlns:a16="http://schemas.microsoft.com/office/drawing/2014/main" xmlns="" id="{CFDEC0E0-3F4E-02FB-453B-3C4842985BCC}"/>
              </a:ext>
            </a:extLst>
          </p:cNvPr>
          <p:cNvSpPr/>
          <p:nvPr/>
        </p:nvSpPr>
        <p:spPr>
          <a:xfrm>
            <a:off x="8936458" y="5757220"/>
            <a:ext cx="1319965" cy="477897"/>
          </a:xfrm>
          <a:prstGeom prst="roundRect">
            <a:avLst/>
          </a:prstGeom>
          <a:solidFill>
            <a:srgbClr val="30624C"/>
          </a:solidFill>
          <a:ln w="6350">
            <a:solidFill>
              <a:schemeClr val="bg1"/>
            </a:solidFill>
          </a:ln>
          <a:effectLst>
            <a:outerShdw blurRad="50800" dist="50800" dir="5400000" sx="21000" sy="21000" algn="ctr" rotWithShape="0">
              <a:srgbClr val="000000">
                <a:alpha val="43137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АИС «ГКО»,</a:t>
            </a:r>
          </a:p>
          <a:p>
            <a:pPr algn="ctr"/>
            <a:r>
              <a:rPr lang="en-US" sz="11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BIM</a:t>
            </a:r>
            <a:r>
              <a:rPr lang="ru-RU" sz="11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ЖКХ</a:t>
            </a:r>
          </a:p>
        </p:txBody>
      </p:sp>
      <p:sp>
        <p:nvSpPr>
          <p:cNvPr id="143" name="TextBox 142">
            <a:extLst>
              <a:ext uri="{FF2B5EF4-FFF2-40B4-BE49-F238E27FC236}">
                <a16:creationId xmlns:a16="http://schemas.microsoft.com/office/drawing/2014/main" xmlns="" id="{62AF6EE8-07E1-2362-2963-A104FC510F8F}"/>
              </a:ext>
            </a:extLst>
          </p:cNvPr>
          <p:cNvSpPr txBox="1"/>
          <p:nvPr/>
        </p:nvSpPr>
        <p:spPr>
          <a:xfrm>
            <a:off x="10563935" y="4802563"/>
            <a:ext cx="1279027" cy="534925"/>
          </a:xfrm>
          <a:prstGeom prst="rect">
            <a:avLst/>
          </a:prstGeom>
          <a:noFill/>
          <a:ln w="19050">
            <a:noFill/>
            <a:prstDash val="dash"/>
          </a:ln>
        </p:spPr>
        <p:txBody>
          <a:bodyPr wrap="square" rtlCol="0" anchor="ctr">
            <a:noAutofit/>
          </a:bodyPr>
          <a:lstStyle/>
          <a:p>
            <a:pPr algn="ctr"/>
            <a:r>
              <a:rPr lang="ru-RU" sz="1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УПРАВЛЕНИЕ ИМУЩЕСТВОМ</a:t>
            </a:r>
          </a:p>
        </p:txBody>
      </p:sp>
      <p:sp>
        <p:nvSpPr>
          <p:cNvPr id="144" name="Скругленный прямоугольник 43">
            <a:extLst>
              <a:ext uri="{FF2B5EF4-FFF2-40B4-BE49-F238E27FC236}">
                <a16:creationId xmlns:a16="http://schemas.microsoft.com/office/drawing/2014/main" xmlns="" id="{9FDB2897-CEBA-86E7-B0BC-D8B12E52D404}"/>
              </a:ext>
            </a:extLst>
          </p:cNvPr>
          <p:cNvSpPr/>
          <p:nvPr/>
        </p:nvSpPr>
        <p:spPr>
          <a:xfrm>
            <a:off x="10418660" y="5757220"/>
            <a:ext cx="1448175" cy="477897"/>
          </a:xfrm>
          <a:prstGeom prst="roundRect">
            <a:avLst/>
          </a:prstGeom>
          <a:solidFill>
            <a:srgbClr val="30624C"/>
          </a:solidFill>
          <a:ln w="6350"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АИС «ИМУЩЕСТВО»</a:t>
            </a:r>
          </a:p>
        </p:txBody>
      </p:sp>
      <p:cxnSp>
        <p:nvCxnSpPr>
          <p:cNvPr id="146" name="Прямая соединительная линия 145">
            <a:extLst>
              <a:ext uri="{FF2B5EF4-FFF2-40B4-BE49-F238E27FC236}">
                <a16:creationId xmlns:a16="http://schemas.microsoft.com/office/drawing/2014/main" xmlns="" id="{27DE81C6-83DB-CDBF-8D63-484F9A3B26DF}"/>
              </a:ext>
            </a:extLst>
          </p:cNvPr>
          <p:cNvCxnSpPr>
            <a:cxnSpLocks/>
          </p:cNvCxnSpPr>
          <p:nvPr/>
        </p:nvCxnSpPr>
        <p:spPr>
          <a:xfrm>
            <a:off x="2743977" y="1584979"/>
            <a:ext cx="0" cy="267687"/>
          </a:xfrm>
          <a:prstGeom prst="line">
            <a:avLst/>
          </a:prstGeom>
          <a:ln w="12700">
            <a:solidFill>
              <a:schemeClr val="bg1"/>
            </a:solidFill>
            <a:prstDash val="solid"/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7" name="Прямая соединительная линия 146">
            <a:extLst>
              <a:ext uri="{FF2B5EF4-FFF2-40B4-BE49-F238E27FC236}">
                <a16:creationId xmlns:a16="http://schemas.microsoft.com/office/drawing/2014/main" xmlns="" id="{0D1031AF-F4B9-9F07-1FAC-EF98D8393D66}"/>
              </a:ext>
            </a:extLst>
          </p:cNvPr>
          <p:cNvCxnSpPr>
            <a:cxnSpLocks/>
          </p:cNvCxnSpPr>
          <p:nvPr/>
        </p:nvCxnSpPr>
        <p:spPr>
          <a:xfrm>
            <a:off x="1232119" y="2336910"/>
            <a:ext cx="1557" cy="216202"/>
          </a:xfrm>
          <a:prstGeom prst="line">
            <a:avLst/>
          </a:prstGeom>
          <a:ln w="12700">
            <a:solidFill>
              <a:schemeClr val="bg1"/>
            </a:solidFill>
            <a:prstDash val="solid"/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8" name="Прямая соединительная линия 147">
            <a:extLst>
              <a:ext uri="{FF2B5EF4-FFF2-40B4-BE49-F238E27FC236}">
                <a16:creationId xmlns:a16="http://schemas.microsoft.com/office/drawing/2014/main" xmlns="" id="{67ABB464-13C5-B220-5602-899925AF8141}"/>
              </a:ext>
            </a:extLst>
          </p:cNvPr>
          <p:cNvCxnSpPr>
            <a:cxnSpLocks/>
          </p:cNvCxnSpPr>
          <p:nvPr/>
        </p:nvCxnSpPr>
        <p:spPr>
          <a:xfrm>
            <a:off x="2764175" y="2349036"/>
            <a:ext cx="0" cy="204076"/>
          </a:xfrm>
          <a:prstGeom prst="line">
            <a:avLst/>
          </a:prstGeom>
          <a:ln w="12700">
            <a:solidFill>
              <a:schemeClr val="bg1"/>
            </a:solidFill>
            <a:prstDash val="solid"/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9" name="Прямая соединительная линия 148">
            <a:extLst>
              <a:ext uri="{FF2B5EF4-FFF2-40B4-BE49-F238E27FC236}">
                <a16:creationId xmlns:a16="http://schemas.microsoft.com/office/drawing/2014/main" xmlns="" id="{E5F6B973-8869-B351-AF56-B06A717D08A9}"/>
              </a:ext>
            </a:extLst>
          </p:cNvPr>
          <p:cNvCxnSpPr>
            <a:cxnSpLocks/>
          </p:cNvCxnSpPr>
          <p:nvPr/>
        </p:nvCxnSpPr>
        <p:spPr>
          <a:xfrm>
            <a:off x="3568803" y="1594345"/>
            <a:ext cx="0" cy="958767"/>
          </a:xfrm>
          <a:prstGeom prst="line">
            <a:avLst/>
          </a:prstGeom>
          <a:ln w="12700">
            <a:solidFill>
              <a:schemeClr val="bg1"/>
            </a:solidFill>
            <a:prstDash val="solid"/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0" name="Прямая соединительная линия 149">
            <a:extLst>
              <a:ext uri="{FF2B5EF4-FFF2-40B4-BE49-F238E27FC236}">
                <a16:creationId xmlns:a16="http://schemas.microsoft.com/office/drawing/2014/main" xmlns="" id="{8E51E4F8-8B9A-6AAE-FB5D-2068D7BE6895}"/>
              </a:ext>
            </a:extLst>
          </p:cNvPr>
          <p:cNvCxnSpPr>
            <a:cxnSpLocks/>
          </p:cNvCxnSpPr>
          <p:nvPr/>
        </p:nvCxnSpPr>
        <p:spPr>
          <a:xfrm>
            <a:off x="4525880" y="1584979"/>
            <a:ext cx="0" cy="267687"/>
          </a:xfrm>
          <a:prstGeom prst="line">
            <a:avLst/>
          </a:prstGeom>
          <a:ln w="12700">
            <a:solidFill>
              <a:schemeClr val="bg1"/>
            </a:solidFill>
            <a:prstDash val="solid"/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1" name="Прямая соединительная линия 150">
            <a:extLst>
              <a:ext uri="{FF2B5EF4-FFF2-40B4-BE49-F238E27FC236}">
                <a16:creationId xmlns:a16="http://schemas.microsoft.com/office/drawing/2014/main" xmlns="" id="{C60C37CF-3C5B-9BDD-7FD4-739C52DF3B98}"/>
              </a:ext>
            </a:extLst>
          </p:cNvPr>
          <p:cNvCxnSpPr>
            <a:cxnSpLocks/>
          </p:cNvCxnSpPr>
          <p:nvPr/>
        </p:nvCxnSpPr>
        <p:spPr>
          <a:xfrm>
            <a:off x="4525880" y="2352796"/>
            <a:ext cx="0" cy="200316"/>
          </a:xfrm>
          <a:prstGeom prst="line">
            <a:avLst/>
          </a:prstGeom>
          <a:ln w="12700">
            <a:solidFill>
              <a:schemeClr val="bg1"/>
            </a:solidFill>
            <a:prstDash val="solid"/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2" name="Прямая соединительная линия 151">
            <a:extLst>
              <a:ext uri="{FF2B5EF4-FFF2-40B4-BE49-F238E27FC236}">
                <a16:creationId xmlns:a16="http://schemas.microsoft.com/office/drawing/2014/main" xmlns="" id="{4843CE68-9F01-444A-40A9-1F0782E34D10}"/>
              </a:ext>
            </a:extLst>
          </p:cNvPr>
          <p:cNvCxnSpPr>
            <a:cxnSpLocks/>
          </p:cNvCxnSpPr>
          <p:nvPr/>
        </p:nvCxnSpPr>
        <p:spPr>
          <a:xfrm>
            <a:off x="5588047" y="1742703"/>
            <a:ext cx="0" cy="810409"/>
          </a:xfrm>
          <a:prstGeom prst="line">
            <a:avLst/>
          </a:prstGeom>
          <a:ln w="12700">
            <a:solidFill>
              <a:schemeClr val="bg1"/>
            </a:solidFill>
            <a:prstDash val="solid"/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3" name="Прямая соединительная линия 152">
            <a:extLst>
              <a:ext uri="{FF2B5EF4-FFF2-40B4-BE49-F238E27FC236}">
                <a16:creationId xmlns:a16="http://schemas.microsoft.com/office/drawing/2014/main" xmlns="" id="{D199560A-7E23-F5DE-F584-09027EBDC4E4}"/>
              </a:ext>
            </a:extLst>
          </p:cNvPr>
          <p:cNvCxnSpPr>
            <a:cxnSpLocks/>
          </p:cNvCxnSpPr>
          <p:nvPr/>
        </p:nvCxnSpPr>
        <p:spPr>
          <a:xfrm flipH="1">
            <a:off x="6022171" y="2336910"/>
            <a:ext cx="600" cy="223610"/>
          </a:xfrm>
          <a:prstGeom prst="line">
            <a:avLst/>
          </a:prstGeom>
          <a:ln w="12700">
            <a:solidFill>
              <a:schemeClr val="bg1"/>
            </a:solidFill>
            <a:prstDash val="solid"/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4" name="Прямая соединительная линия 153">
            <a:extLst>
              <a:ext uri="{FF2B5EF4-FFF2-40B4-BE49-F238E27FC236}">
                <a16:creationId xmlns:a16="http://schemas.microsoft.com/office/drawing/2014/main" xmlns="" id="{50BA204E-559C-233C-D794-BAF511FAC510}"/>
              </a:ext>
            </a:extLst>
          </p:cNvPr>
          <p:cNvCxnSpPr>
            <a:cxnSpLocks/>
          </p:cNvCxnSpPr>
          <p:nvPr/>
        </p:nvCxnSpPr>
        <p:spPr>
          <a:xfrm>
            <a:off x="8040884" y="2336910"/>
            <a:ext cx="0" cy="216202"/>
          </a:xfrm>
          <a:prstGeom prst="line">
            <a:avLst/>
          </a:prstGeom>
          <a:ln w="12700">
            <a:solidFill>
              <a:schemeClr val="bg1"/>
            </a:solidFill>
            <a:prstDash val="solid"/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5" name="Прямая соединительная линия 154">
            <a:extLst>
              <a:ext uri="{FF2B5EF4-FFF2-40B4-BE49-F238E27FC236}">
                <a16:creationId xmlns:a16="http://schemas.microsoft.com/office/drawing/2014/main" xmlns="" id="{3C859062-416C-A25A-06C5-72E0A823F0C1}"/>
              </a:ext>
            </a:extLst>
          </p:cNvPr>
          <p:cNvCxnSpPr>
            <a:cxnSpLocks/>
          </p:cNvCxnSpPr>
          <p:nvPr/>
        </p:nvCxnSpPr>
        <p:spPr>
          <a:xfrm flipV="1">
            <a:off x="1137106" y="5401852"/>
            <a:ext cx="0" cy="274403"/>
          </a:xfrm>
          <a:prstGeom prst="line">
            <a:avLst/>
          </a:prstGeom>
          <a:ln w="12700">
            <a:solidFill>
              <a:schemeClr val="bg1"/>
            </a:solidFill>
            <a:prstDash val="solid"/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6" name="Прямая соединительная линия 155">
            <a:extLst>
              <a:ext uri="{FF2B5EF4-FFF2-40B4-BE49-F238E27FC236}">
                <a16:creationId xmlns:a16="http://schemas.microsoft.com/office/drawing/2014/main" xmlns="" id="{D52B135E-77D0-A725-038F-4337E9D2A0CC}"/>
              </a:ext>
            </a:extLst>
          </p:cNvPr>
          <p:cNvCxnSpPr>
            <a:cxnSpLocks/>
            <a:endCxn id="141" idx="0"/>
          </p:cNvCxnSpPr>
          <p:nvPr/>
        </p:nvCxnSpPr>
        <p:spPr>
          <a:xfrm>
            <a:off x="7533895" y="5384833"/>
            <a:ext cx="0" cy="291422"/>
          </a:xfrm>
          <a:prstGeom prst="line">
            <a:avLst/>
          </a:prstGeom>
          <a:ln w="12700">
            <a:solidFill>
              <a:schemeClr val="bg1"/>
            </a:solidFill>
            <a:prstDash val="solid"/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7" name="Прямая соединительная линия 156">
            <a:extLst>
              <a:ext uri="{FF2B5EF4-FFF2-40B4-BE49-F238E27FC236}">
                <a16:creationId xmlns:a16="http://schemas.microsoft.com/office/drawing/2014/main" xmlns="" id="{5EC35D9B-5C2E-73CB-99B7-E179A5A5B8B1}"/>
              </a:ext>
            </a:extLst>
          </p:cNvPr>
          <p:cNvCxnSpPr>
            <a:cxnSpLocks/>
          </p:cNvCxnSpPr>
          <p:nvPr/>
        </p:nvCxnSpPr>
        <p:spPr>
          <a:xfrm flipV="1">
            <a:off x="9887347" y="5378992"/>
            <a:ext cx="0" cy="378228"/>
          </a:xfrm>
          <a:prstGeom prst="line">
            <a:avLst/>
          </a:prstGeom>
          <a:ln w="12700">
            <a:solidFill>
              <a:schemeClr val="bg1"/>
            </a:solidFill>
            <a:prstDash val="solid"/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8" name="Прямая соединительная линия 157">
            <a:extLst>
              <a:ext uri="{FF2B5EF4-FFF2-40B4-BE49-F238E27FC236}">
                <a16:creationId xmlns:a16="http://schemas.microsoft.com/office/drawing/2014/main" xmlns="" id="{6D0CFD35-7431-C8D2-6E47-733226AF32A7}"/>
              </a:ext>
            </a:extLst>
          </p:cNvPr>
          <p:cNvCxnSpPr>
            <a:cxnSpLocks/>
            <a:stCxn id="144" idx="0"/>
          </p:cNvCxnSpPr>
          <p:nvPr/>
        </p:nvCxnSpPr>
        <p:spPr>
          <a:xfrm flipV="1">
            <a:off x="11142748" y="5401852"/>
            <a:ext cx="0" cy="355368"/>
          </a:xfrm>
          <a:prstGeom prst="line">
            <a:avLst/>
          </a:prstGeom>
          <a:ln w="12700">
            <a:solidFill>
              <a:schemeClr val="bg1"/>
            </a:solidFill>
            <a:prstDash val="solid"/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9" name="Левая фигурная скобка 158">
            <a:extLst>
              <a:ext uri="{FF2B5EF4-FFF2-40B4-BE49-F238E27FC236}">
                <a16:creationId xmlns:a16="http://schemas.microsoft.com/office/drawing/2014/main" xmlns="" id="{927EA819-7E29-803A-49BD-7E59E50D4874}"/>
              </a:ext>
            </a:extLst>
          </p:cNvPr>
          <p:cNvSpPr/>
          <p:nvPr/>
        </p:nvSpPr>
        <p:spPr>
          <a:xfrm rot="5400000">
            <a:off x="2481161" y="2668221"/>
            <a:ext cx="280674" cy="3802086"/>
          </a:xfrm>
          <a:prstGeom prst="leftBrace">
            <a:avLst>
              <a:gd name="adj1" fmla="val 36890"/>
              <a:gd name="adj2" fmla="val 50000"/>
            </a:avLst>
          </a:prstGeom>
          <a:ln w="12700">
            <a:solidFill>
              <a:srgbClr val="42DEE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0" name="Стрелка: шеврон 46">
            <a:extLst>
              <a:ext uri="{FF2B5EF4-FFF2-40B4-BE49-F238E27FC236}">
                <a16:creationId xmlns:a16="http://schemas.microsoft.com/office/drawing/2014/main" xmlns="" id="{0F541DFA-5554-72E3-79AE-9BC7E000FB82}"/>
              </a:ext>
            </a:extLst>
          </p:cNvPr>
          <p:cNvSpPr/>
          <p:nvPr/>
        </p:nvSpPr>
        <p:spPr>
          <a:xfrm>
            <a:off x="10157392" y="2555188"/>
            <a:ext cx="502749" cy="662260"/>
          </a:xfrm>
          <a:prstGeom prst="chevron">
            <a:avLst>
              <a:gd name="adj" fmla="val 65529"/>
            </a:avLst>
          </a:prstGeom>
          <a:solidFill>
            <a:srgbClr val="1DDBB6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61" name="Стрелка: шеврон 47">
            <a:extLst>
              <a:ext uri="{FF2B5EF4-FFF2-40B4-BE49-F238E27FC236}">
                <a16:creationId xmlns:a16="http://schemas.microsoft.com/office/drawing/2014/main" xmlns="" id="{D3C29C67-4143-39E6-109D-973C35554A9E}"/>
              </a:ext>
            </a:extLst>
          </p:cNvPr>
          <p:cNvSpPr/>
          <p:nvPr/>
        </p:nvSpPr>
        <p:spPr>
          <a:xfrm>
            <a:off x="177038" y="4722573"/>
            <a:ext cx="502749" cy="662260"/>
          </a:xfrm>
          <a:prstGeom prst="chevron">
            <a:avLst>
              <a:gd name="adj" fmla="val 65529"/>
            </a:avLst>
          </a:prstGeom>
          <a:solidFill>
            <a:srgbClr val="1DDBB6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cxnSp>
        <p:nvCxnSpPr>
          <p:cNvPr id="162" name="Прямая соединительная линия 161">
            <a:extLst>
              <a:ext uri="{FF2B5EF4-FFF2-40B4-BE49-F238E27FC236}">
                <a16:creationId xmlns:a16="http://schemas.microsoft.com/office/drawing/2014/main" xmlns="" id="{E07DD03D-1122-9E93-648F-B206146B2C83}"/>
              </a:ext>
            </a:extLst>
          </p:cNvPr>
          <p:cNvCxnSpPr>
            <a:cxnSpLocks/>
          </p:cNvCxnSpPr>
          <p:nvPr/>
        </p:nvCxnSpPr>
        <p:spPr>
          <a:xfrm>
            <a:off x="3854174" y="3528591"/>
            <a:ext cx="360608" cy="0"/>
          </a:xfrm>
          <a:prstGeom prst="line">
            <a:avLst/>
          </a:prstGeom>
          <a:ln w="38100">
            <a:solidFill>
              <a:schemeClr val="bg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3" name="Прямая соединительная линия 162">
            <a:extLst>
              <a:ext uri="{FF2B5EF4-FFF2-40B4-BE49-F238E27FC236}">
                <a16:creationId xmlns:a16="http://schemas.microsoft.com/office/drawing/2014/main" xmlns="" id="{0EC0BE55-A016-B6D0-B506-9B397D644A5C}"/>
              </a:ext>
            </a:extLst>
          </p:cNvPr>
          <p:cNvCxnSpPr>
            <a:cxnSpLocks/>
          </p:cNvCxnSpPr>
          <p:nvPr/>
        </p:nvCxnSpPr>
        <p:spPr>
          <a:xfrm>
            <a:off x="11581250" y="2801546"/>
            <a:ext cx="0" cy="272164"/>
          </a:xfrm>
          <a:prstGeom prst="line">
            <a:avLst/>
          </a:prstGeom>
          <a:ln w="38100">
            <a:solidFill>
              <a:schemeClr val="bg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4" name="Прямая соединительная линия 163">
            <a:extLst>
              <a:ext uri="{FF2B5EF4-FFF2-40B4-BE49-F238E27FC236}">
                <a16:creationId xmlns:a16="http://schemas.microsoft.com/office/drawing/2014/main" xmlns="" id="{0EED04D4-046D-1408-4154-BE48B14DA2F6}"/>
              </a:ext>
            </a:extLst>
          </p:cNvPr>
          <p:cNvCxnSpPr>
            <a:cxnSpLocks/>
          </p:cNvCxnSpPr>
          <p:nvPr/>
        </p:nvCxnSpPr>
        <p:spPr>
          <a:xfrm>
            <a:off x="2898565" y="6033409"/>
            <a:ext cx="360608" cy="0"/>
          </a:xfrm>
          <a:prstGeom prst="line">
            <a:avLst/>
          </a:prstGeom>
          <a:ln w="38100">
            <a:solidFill>
              <a:schemeClr val="bg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5" name="Прямоугольник 164"/>
          <p:cNvSpPr/>
          <p:nvPr/>
        </p:nvSpPr>
        <p:spPr>
          <a:xfrm>
            <a:off x="11615672" y="6247668"/>
            <a:ext cx="534433" cy="523220"/>
          </a:xfrm>
          <a:prstGeom prst="rect">
            <a:avLst/>
          </a:prstGeom>
          <a:solidFill>
            <a:srgbClr val="000000">
              <a:alpha val="10196"/>
            </a:srgbClr>
          </a:solidFill>
        </p:spPr>
        <p:txBody>
          <a:bodyPr wrap="square">
            <a:spAutoFit/>
          </a:bodyPr>
          <a:lstStyle/>
          <a:p>
            <a:r>
              <a:rPr lang="ru-RU" sz="2800" b="1" dirty="0">
                <a:solidFill>
                  <a:schemeClr val="bg1"/>
                </a:solidFill>
                <a:latin typeface="Impact" panose="020B080603090205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4</a:t>
            </a:r>
            <a:endParaRPr lang="ru-RU" sz="2800" dirty="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0" y="187468"/>
            <a:ext cx="1219200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>
                <a:solidFill>
                  <a:schemeClr val="bg1"/>
                </a:solidFill>
                <a:latin typeface="Arial Black" panose="020B0A040201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ЖИЗНЕННЫЙ ЦИКЛ ТЕРРИТОРИИ И О</a:t>
            </a:r>
            <a:r>
              <a:rPr lang="en-US" sz="1600" b="1" dirty="0">
                <a:solidFill>
                  <a:schemeClr val="bg1"/>
                </a:solidFill>
                <a:latin typeface="Arial Black" panose="020B0A040201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БЪЕКТ</a:t>
            </a:r>
            <a:r>
              <a:rPr lang="ru-RU" sz="1600" b="1" dirty="0">
                <a:solidFill>
                  <a:schemeClr val="bg1"/>
                </a:solidFill>
                <a:latin typeface="Arial Black" panose="020B0A040201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ОВ</a:t>
            </a:r>
            <a:r>
              <a:rPr lang="en-US" sz="1600" b="1" dirty="0">
                <a:solidFill>
                  <a:schemeClr val="bg1"/>
                </a:solidFill>
                <a:latin typeface="Arial Black" panose="020B0A040201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 </a:t>
            </a:r>
            <a:r>
              <a:rPr lang="ru-RU" sz="1600" b="1" dirty="0">
                <a:solidFill>
                  <a:schemeClr val="bg1"/>
                </a:solidFill>
                <a:latin typeface="Arial Black" panose="020B0A040201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К</a:t>
            </a:r>
            <a:r>
              <a:rPr lang="en-US" sz="1600" b="1" dirty="0">
                <a:solidFill>
                  <a:schemeClr val="bg1"/>
                </a:solidFill>
                <a:latin typeface="Arial Black" panose="020B0A040201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АПИТАЛЬНОГО </a:t>
            </a:r>
            <a:r>
              <a:rPr lang="ru-RU" sz="1600" b="1" dirty="0">
                <a:solidFill>
                  <a:schemeClr val="bg1"/>
                </a:solidFill>
                <a:latin typeface="Arial Black" panose="020B0A040201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С</a:t>
            </a:r>
            <a:r>
              <a:rPr lang="en-US" sz="1600" b="1" dirty="0">
                <a:solidFill>
                  <a:schemeClr val="bg1"/>
                </a:solidFill>
                <a:latin typeface="Arial Black" panose="020B0A040201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ТРОИТЕЛЬСТВА</a:t>
            </a:r>
            <a:endParaRPr lang="ru-RU" sz="1600" b="1" dirty="0">
              <a:solidFill>
                <a:schemeClr val="bg1"/>
              </a:solidFill>
              <a:latin typeface="Arial Black" panose="020B0A040201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7362940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08472B"/>
            </a:gs>
            <a:gs pos="100000">
              <a:srgbClr val="061218"/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6" name="Прямая соединительная линия 55">
            <a:extLst>
              <a:ext uri="{FF2B5EF4-FFF2-40B4-BE49-F238E27FC236}">
                <a16:creationId xmlns:a16="http://schemas.microsoft.com/office/drawing/2014/main" xmlns="" id="{61465496-9DBE-F657-3504-181C98EE282B}"/>
              </a:ext>
            </a:extLst>
          </p:cNvPr>
          <p:cNvCxnSpPr>
            <a:cxnSpLocks/>
          </p:cNvCxnSpPr>
          <p:nvPr/>
        </p:nvCxnSpPr>
        <p:spPr>
          <a:xfrm>
            <a:off x="4774883" y="2376069"/>
            <a:ext cx="0" cy="332206"/>
          </a:xfrm>
          <a:prstGeom prst="line">
            <a:avLst/>
          </a:prstGeom>
          <a:ln w="38100" cap="rnd">
            <a:solidFill>
              <a:schemeClr val="bg1"/>
            </a:solidFill>
            <a:prstDash val="sysDot"/>
            <a:round/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Прямая соединительная линия 59">
            <a:extLst>
              <a:ext uri="{FF2B5EF4-FFF2-40B4-BE49-F238E27FC236}">
                <a16:creationId xmlns:a16="http://schemas.microsoft.com/office/drawing/2014/main" xmlns="" id="{61465496-9DBE-F657-3504-181C98EE282B}"/>
              </a:ext>
            </a:extLst>
          </p:cNvPr>
          <p:cNvCxnSpPr>
            <a:cxnSpLocks/>
          </p:cNvCxnSpPr>
          <p:nvPr/>
        </p:nvCxnSpPr>
        <p:spPr>
          <a:xfrm>
            <a:off x="7280195" y="2359405"/>
            <a:ext cx="0" cy="348870"/>
          </a:xfrm>
          <a:prstGeom prst="line">
            <a:avLst/>
          </a:prstGeom>
          <a:ln w="38100" cap="rnd">
            <a:solidFill>
              <a:schemeClr val="bg1"/>
            </a:solidFill>
            <a:prstDash val="sysDot"/>
            <a:round/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Прямая соединительная линия 47">
            <a:extLst>
              <a:ext uri="{FF2B5EF4-FFF2-40B4-BE49-F238E27FC236}">
                <a16:creationId xmlns:a16="http://schemas.microsoft.com/office/drawing/2014/main" xmlns="" id="{61465496-9DBE-F657-3504-181C98EE282B}"/>
              </a:ext>
            </a:extLst>
          </p:cNvPr>
          <p:cNvCxnSpPr>
            <a:cxnSpLocks/>
          </p:cNvCxnSpPr>
          <p:nvPr/>
        </p:nvCxnSpPr>
        <p:spPr>
          <a:xfrm flipH="1">
            <a:off x="8396177" y="2376945"/>
            <a:ext cx="838566" cy="451329"/>
          </a:xfrm>
          <a:prstGeom prst="line">
            <a:avLst/>
          </a:prstGeom>
          <a:ln w="38100" cap="rnd">
            <a:solidFill>
              <a:schemeClr val="bg1"/>
            </a:solidFill>
            <a:prstDash val="sysDot"/>
            <a:round/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Прямая соединительная линия 43">
            <a:extLst>
              <a:ext uri="{FF2B5EF4-FFF2-40B4-BE49-F238E27FC236}">
                <a16:creationId xmlns:a16="http://schemas.microsoft.com/office/drawing/2014/main" xmlns="" id="{61465496-9DBE-F657-3504-181C98EE282B}"/>
              </a:ext>
            </a:extLst>
          </p:cNvPr>
          <p:cNvCxnSpPr>
            <a:cxnSpLocks/>
          </p:cNvCxnSpPr>
          <p:nvPr/>
        </p:nvCxnSpPr>
        <p:spPr>
          <a:xfrm>
            <a:off x="2904178" y="2386836"/>
            <a:ext cx="838566" cy="405609"/>
          </a:xfrm>
          <a:prstGeom prst="line">
            <a:avLst/>
          </a:prstGeom>
          <a:ln w="38100" cap="rnd">
            <a:solidFill>
              <a:schemeClr val="bg1"/>
            </a:solidFill>
            <a:prstDash val="sysDot"/>
            <a:round/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Прямая соединительная линия 54">
            <a:extLst>
              <a:ext uri="{FF2B5EF4-FFF2-40B4-BE49-F238E27FC236}">
                <a16:creationId xmlns:a16="http://schemas.microsoft.com/office/drawing/2014/main" xmlns="" id="{61465496-9DBE-F657-3504-181C98EE282B}"/>
              </a:ext>
            </a:extLst>
          </p:cNvPr>
          <p:cNvCxnSpPr>
            <a:cxnSpLocks/>
          </p:cNvCxnSpPr>
          <p:nvPr/>
        </p:nvCxnSpPr>
        <p:spPr>
          <a:xfrm flipH="1" flipV="1">
            <a:off x="8365803" y="3890057"/>
            <a:ext cx="880362" cy="1"/>
          </a:xfrm>
          <a:prstGeom prst="line">
            <a:avLst/>
          </a:prstGeom>
          <a:ln w="38100" cap="rnd">
            <a:solidFill>
              <a:schemeClr val="bg1"/>
            </a:solidFill>
            <a:prstDash val="sysDot"/>
            <a:round/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Прямая соединительная линия 51">
            <a:extLst>
              <a:ext uri="{FF2B5EF4-FFF2-40B4-BE49-F238E27FC236}">
                <a16:creationId xmlns:a16="http://schemas.microsoft.com/office/drawing/2014/main" xmlns="" id="{61465496-9DBE-F657-3504-181C98EE282B}"/>
              </a:ext>
            </a:extLst>
          </p:cNvPr>
          <p:cNvCxnSpPr>
            <a:cxnSpLocks/>
          </p:cNvCxnSpPr>
          <p:nvPr/>
        </p:nvCxnSpPr>
        <p:spPr>
          <a:xfrm flipV="1">
            <a:off x="2850350" y="3892557"/>
            <a:ext cx="880362" cy="1"/>
          </a:xfrm>
          <a:prstGeom prst="line">
            <a:avLst/>
          </a:prstGeom>
          <a:ln w="38100" cap="rnd">
            <a:solidFill>
              <a:schemeClr val="bg1"/>
            </a:solidFill>
            <a:prstDash val="sysDot"/>
            <a:round/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>
            <a:extLst>
              <a:ext uri="{FF2B5EF4-FFF2-40B4-BE49-F238E27FC236}">
                <a16:creationId xmlns:a16="http://schemas.microsoft.com/office/drawing/2014/main" xmlns="" id="{99B28DDA-0DFD-CF58-231A-96E4714D8EBE}"/>
              </a:ext>
            </a:extLst>
          </p:cNvPr>
          <p:cNvSpPr txBox="1"/>
          <p:nvPr/>
        </p:nvSpPr>
        <p:spPr>
          <a:xfrm>
            <a:off x="146953" y="232321"/>
            <a:ext cx="12150104" cy="338554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r>
              <a:rPr lang="ru-RU" sz="1600" b="1" dirty="0">
                <a:solidFill>
                  <a:schemeClr val="bg1"/>
                </a:solidFill>
                <a:latin typeface="Arial Black" panose="020B0A040201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ИНФОРМАЦИЯ ОБ ОБЪЕКТАХ УЧЕТА И УСЛОВИЯХ, ДЕЙСТВУЮЩИХ </a:t>
            </a:r>
            <a:r>
              <a:rPr lang="en-US" sz="1600" b="1" dirty="0">
                <a:solidFill>
                  <a:schemeClr val="bg1"/>
                </a:solidFill>
                <a:latin typeface="Arial Black" panose="020B0A040201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 </a:t>
            </a:r>
            <a:r>
              <a:rPr lang="ru-RU" sz="1600" b="1" dirty="0">
                <a:solidFill>
                  <a:schemeClr val="bg1"/>
                </a:solidFill>
                <a:latin typeface="Arial Black" panose="020B0A040201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НА ТЕРРИТОРИИ РЕСПУБЛИКИ</a:t>
            </a:r>
          </a:p>
        </p:txBody>
      </p:sp>
      <p:sp>
        <p:nvSpPr>
          <p:cNvPr id="74" name="Прямоугольник: скругленные углы 79">
            <a:extLst>
              <a:ext uri="{FF2B5EF4-FFF2-40B4-BE49-F238E27FC236}">
                <a16:creationId xmlns:a16="http://schemas.microsoft.com/office/drawing/2014/main" xmlns="" id="{5CA636C6-1A7B-9937-AA7A-F74CD19F1447}"/>
              </a:ext>
            </a:extLst>
          </p:cNvPr>
          <p:cNvSpPr/>
          <p:nvPr/>
        </p:nvSpPr>
        <p:spPr>
          <a:xfrm>
            <a:off x="6324972" y="652193"/>
            <a:ext cx="2299682" cy="1664562"/>
          </a:xfrm>
          <a:prstGeom prst="roundRect">
            <a:avLst>
              <a:gd name="adj" fmla="val 3779"/>
            </a:avLst>
          </a:prstGeom>
          <a:solidFill>
            <a:srgbClr val="FFFFFF">
              <a:alpha val="16078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dirty="0"/>
          </a:p>
        </p:txBody>
      </p:sp>
      <p:sp>
        <p:nvSpPr>
          <p:cNvPr id="83" name="Прямоугольник: скругленные углы 79">
            <a:extLst>
              <a:ext uri="{FF2B5EF4-FFF2-40B4-BE49-F238E27FC236}">
                <a16:creationId xmlns:a16="http://schemas.microsoft.com/office/drawing/2014/main" xmlns="" id="{5CA636C6-1A7B-9937-AA7A-F74CD19F1447}"/>
              </a:ext>
            </a:extLst>
          </p:cNvPr>
          <p:cNvSpPr/>
          <p:nvPr/>
        </p:nvSpPr>
        <p:spPr>
          <a:xfrm>
            <a:off x="9302997" y="4952897"/>
            <a:ext cx="2307431" cy="1692275"/>
          </a:xfrm>
          <a:prstGeom prst="roundRect">
            <a:avLst>
              <a:gd name="adj" fmla="val 3779"/>
            </a:avLst>
          </a:prstGeom>
          <a:solidFill>
            <a:srgbClr val="FFFFFF">
              <a:alpha val="16078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dirty="0"/>
          </a:p>
        </p:txBody>
      </p:sp>
      <p:sp>
        <p:nvSpPr>
          <p:cNvPr id="81" name="Прямоугольник: скругленные углы 79">
            <a:extLst>
              <a:ext uri="{FF2B5EF4-FFF2-40B4-BE49-F238E27FC236}">
                <a16:creationId xmlns:a16="http://schemas.microsoft.com/office/drawing/2014/main" xmlns="" id="{5CA636C6-1A7B-9937-AA7A-F74CD19F1447}"/>
              </a:ext>
            </a:extLst>
          </p:cNvPr>
          <p:cNvSpPr/>
          <p:nvPr/>
        </p:nvSpPr>
        <p:spPr>
          <a:xfrm>
            <a:off x="9302997" y="2874257"/>
            <a:ext cx="2305344" cy="1673399"/>
          </a:xfrm>
          <a:prstGeom prst="roundRect">
            <a:avLst>
              <a:gd name="adj" fmla="val 3779"/>
            </a:avLst>
          </a:prstGeom>
          <a:solidFill>
            <a:srgbClr val="FFFFFF">
              <a:alpha val="16078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dirty="0"/>
          </a:p>
        </p:txBody>
      </p:sp>
      <p:sp>
        <p:nvSpPr>
          <p:cNvPr id="80" name="Прямоугольник: скругленные углы 79">
            <a:extLst>
              <a:ext uri="{FF2B5EF4-FFF2-40B4-BE49-F238E27FC236}">
                <a16:creationId xmlns:a16="http://schemas.microsoft.com/office/drawing/2014/main" xmlns="" id="{5CA636C6-1A7B-9937-AA7A-F74CD19F1447}"/>
              </a:ext>
            </a:extLst>
          </p:cNvPr>
          <p:cNvSpPr/>
          <p:nvPr/>
        </p:nvSpPr>
        <p:spPr>
          <a:xfrm>
            <a:off x="485522" y="4941190"/>
            <a:ext cx="2307431" cy="1692275"/>
          </a:xfrm>
          <a:prstGeom prst="roundRect">
            <a:avLst>
              <a:gd name="adj" fmla="val 3779"/>
            </a:avLst>
          </a:prstGeom>
          <a:solidFill>
            <a:srgbClr val="FFFFFF">
              <a:alpha val="16078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dirty="0"/>
          </a:p>
        </p:txBody>
      </p:sp>
      <p:pic>
        <p:nvPicPr>
          <p:cNvPr id="25" name="Рисунок 24">
            <a:extLst>
              <a:ext uri="{FF2B5EF4-FFF2-40B4-BE49-F238E27FC236}">
                <a16:creationId xmlns:a16="http://schemas.microsoft.com/office/drawing/2014/main" xmlns="" id="{23E1F941-D7A4-F5DA-521D-2A5FA1581DA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263" t="2213" r="2198" b="4604"/>
          <a:stretch/>
        </p:blipFill>
        <p:spPr>
          <a:xfrm>
            <a:off x="492132" y="5370303"/>
            <a:ext cx="2300821" cy="1250810"/>
          </a:xfrm>
          <a:prstGeom prst="roundRect">
            <a:avLst>
              <a:gd name="adj" fmla="val 0"/>
            </a:avLst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</p:pic>
      <p:sp>
        <p:nvSpPr>
          <p:cNvPr id="75" name="Прямоугольник: скругленные углы 79">
            <a:extLst>
              <a:ext uri="{FF2B5EF4-FFF2-40B4-BE49-F238E27FC236}">
                <a16:creationId xmlns:a16="http://schemas.microsoft.com/office/drawing/2014/main" xmlns="" id="{5CA636C6-1A7B-9937-AA7A-F74CD19F1447}"/>
              </a:ext>
            </a:extLst>
          </p:cNvPr>
          <p:cNvSpPr/>
          <p:nvPr/>
        </p:nvSpPr>
        <p:spPr>
          <a:xfrm>
            <a:off x="9330318" y="625314"/>
            <a:ext cx="2301075" cy="1673399"/>
          </a:xfrm>
          <a:prstGeom prst="roundRect">
            <a:avLst>
              <a:gd name="adj" fmla="val 3779"/>
            </a:avLst>
          </a:prstGeom>
          <a:solidFill>
            <a:srgbClr val="FFFFFF">
              <a:alpha val="16078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dirty="0"/>
          </a:p>
        </p:txBody>
      </p:sp>
      <p:sp>
        <p:nvSpPr>
          <p:cNvPr id="72" name="Прямоугольник: скругленные углы 79">
            <a:extLst>
              <a:ext uri="{FF2B5EF4-FFF2-40B4-BE49-F238E27FC236}">
                <a16:creationId xmlns:a16="http://schemas.microsoft.com/office/drawing/2014/main" xmlns="" id="{5CA636C6-1A7B-9937-AA7A-F74CD19F1447}"/>
              </a:ext>
            </a:extLst>
          </p:cNvPr>
          <p:cNvSpPr/>
          <p:nvPr/>
        </p:nvSpPr>
        <p:spPr>
          <a:xfrm>
            <a:off x="3407814" y="650071"/>
            <a:ext cx="2302044" cy="1680279"/>
          </a:xfrm>
          <a:prstGeom prst="roundRect">
            <a:avLst>
              <a:gd name="adj" fmla="val 3779"/>
            </a:avLst>
          </a:prstGeom>
          <a:solidFill>
            <a:srgbClr val="FFFFFF">
              <a:alpha val="16078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dirty="0"/>
          </a:p>
        </p:txBody>
      </p:sp>
      <p:sp>
        <p:nvSpPr>
          <p:cNvPr id="69" name="Прямоугольник: скругленные углы 79">
            <a:extLst>
              <a:ext uri="{FF2B5EF4-FFF2-40B4-BE49-F238E27FC236}">
                <a16:creationId xmlns:a16="http://schemas.microsoft.com/office/drawing/2014/main" xmlns="" id="{5CA636C6-1A7B-9937-AA7A-F74CD19F1447}"/>
              </a:ext>
            </a:extLst>
          </p:cNvPr>
          <p:cNvSpPr/>
          <p:nvPr/>
        </p:nvSpPr>
        <p:spPr>
          <a:xfrm>
            <a:off x="537471" y="649706"/>
            <a:ext cx="2310941" cy="1701033"/>
          </a:xfrm>
          <a:prstGeom prst="roundRect">
            <a:avLst>
              <a:gd name="adj" fmla="val 3779"/>
            </a:avLst>
          </a:prstGeom>
          <a:solidFill>
            <a:srgbClr val="FFFFFF">
              <a:alpha val="16078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dirty="0"/>
          </a:p>
        </p:txBody>
      </p:sp>
      <p:pic>
        <p:nvPicPr>
          <p:cNvPr id="26" name="Рисунок 25">
            <a:extLst>
              <a:ext uri="{FF2B5EF4-FFF2-40B4-BE49-F238E27FC236}">
                <a16:creationId xmlns:a16="http://schemas.microsoft.com/office/drawing/2014/main" xmlns="" id="{C32E8E1D-6D71-4343-E3C9-1FB91EDE768D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142" t="1767" r="1347" b="2117"/>
          <a:stretch/>
        </p:blipFill>
        <p:spPr>
          <a:xfrm>
            <a:off x="541740" y="1088653"/>
            <a:ext cx="2307431" cy="1264538"/>
          </a:xfrm>
          <a:prstGeom prst="roundRect">
            <a:avLst>
              <a:gd name="adj" fmla="val 0"/>
            </a:avLst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</p:pic>
      <p:pic>
        <p:nvPicPr>
          <p:cNvPr id="27" name="Рисунок 26">
            <a:extLst>
              <a:ext uri="{FF2B5EF4-FFF2-40B4-BE49-F238E27FC236}">
                <a16:creationId xmlns:a16="http://schemas.microsoft.com/office/drawing/2014/main" xmlns="" id="{D43B8203-3020-CBE6-A3FA-CCB2F3B50E44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2831" t="2471" r="4257" b="4160"/>
          <a:stretch/>
        </p:blipFill>
        <p:spPr>
          <a:xfrm>
            <a:off x="9304542" y="3284989"/>
            <a:ext cx="2303799" cy="1262667"/>
          </a:xfrm>
          <a:prstGeom prst="roundRect">
            <a:avLst>
              <a:gd name="adj" fmla="val 0"/>
            </a:avLst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</p:pic>
      <p:pic>
        <p:nvPicPr>
          <p:cNvPr id="28" name="Рисунок 27">
            <a:extLst>
              <a:ext uri="{FF2B5EF4-FFF2-40B4-BE49-F238E27FC236}">
                <a16:creationId xmlns:a16="http://schemas.microsoft.com/office/drawing/2014/main" xmlns="" id="{DA8DADF3-AF0D-B4AC-5347-4ABCF8DBE1FC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638" t="2677" r="2208" b="2409"/>
          <a:stretch/>
        </p:blipFill>
        <p:spPr>
          <a:xfrm>
            <a:off x="9323961" y="1071656"/>
            <a:ext cx="2307432" cy="1274373"/>
          </a:xfrm>
          <a:prstGeom prst="roundRect">
            <a:avLst>
              <a:gd name="adj" fmla="val 0"/>
            </a:avLst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</p:pic>
      <p:pic>
        <p:nvPicPr>
          <p:cNvPr id="29" name="Рисунок 28">
            <a:extLst>
              <a:ext uri="{FF2B5EF4-FFF2-40B4-BE49-F238E27FC236}">
                <a16:creationId xmlns:a16="http://schemas.microsoft.com/office/drawing/2014/main" xmlns="" id="{442289E0-30AE-5AA8-2D85-73A94B407033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1652" t="4053" r="2277" b="3658"/>
          <a:stretch/>
        </p:blipFill>
        <p:spPr>
          <a:xfrm>
            <a:off x="6320042" y="1085930"/>
            <a:ext cx="2304612" cy="1267261"/>
          </a:xfrm>
          <a:prstGeom prst="roundRect">
            <a:avLst>
              <a:gd name="adj" fmla="val 0"/>
            </a:avLst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</p:pic>
      <p:pic>
        <p:nvPicPr>
          <p:cNvPr id="31" name="Рисунок 30">
            <a:extLst>
              <a:ext uri="{FF2B5EF4-FFF2-40B4-BE49-F238E27FC236}">
                <a16:creationId xmlns:a16="http://schemas.microsoft.com/office/drawing/2014/main" xmlns="" id="{30B14769-F851-E57F-EEC3-816CB563026B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l="2908" t="3451" r="2442" b="3779"/>
          <a:stretch/>
        </p:blipFill>
        <p:spPr>
          <a:xfrm>
            <a:off x="9302997" y="5383786"/>
            <a:ext cx="2305344" cy="1255033"/>
          </a:xfrm>
          <a:prstGeom prst="roundRect">
            <a:avLst>
              <a:gd name="adj" fmla="val 0"/>
            </a:avLst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</p:pic>
      <p:pic>
        <p:nvPicPr>
          <p:cNvPr id="62" name="Рисунок 61">
            <a:extLst>
              <a:ext uri="{FF2B5EF4-FFF2-40B4-BE49-F238E27FC236}">
                <a16:creationId xmlns:a16="http://schemas.microsoft.com/office/drawing/2014/main" xmlns="" id="{2B32439F-205F-2800-F3AD-A3BEA88D517D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l="102" t="6967" r="1681" b="5152"/>
          <a:stretch/>
        </p:blipFill>
        <p:spPr>
          <a:xfrm>
            <a:off x="3405248" y="1107837"/>
            <a:ext cx="2304610" cy="1264538"/>
          </a:xfrm>
          <a:prstGeom prst="roundRect">
            <a:avLst>
              <a:gd name="adj" fmla="val 0"/>
            </a:avLst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</p:pic>
      <p:sp>
        <p:nvSpPr>
          <p:cNvPr id="68" name="Прямоугольник 67">
            <a:extLst>
              <a:ext uri="{FF2B5EF4-FFF2-40B4-BE49-F238E27FC236}">
                <a16:creationId xmlns:a16="http://schemas.microsoft.com/office/drawing/2014/main" xmlns="" id="{4E3AFD09-F9B5-B683-451C-0B49DA612E43}"/>
              </a:ext>
            </a:extLst>
          </p:cNvPr>
          <p:cNvSpPr/>
          <p:nvPr/>
        </p:nvSpPr>
        <p:spPr>
          <a:xfrm>
            <a:off x="509209" y="663628"/>
            <a:ext cx="2307432" cy="41836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Объекты историко-культурного наследия</a:t>
            </a:r>
          </a:p>
        </p:txBody>
      </p:sp>
      <p:sp>
        <p:nvSpPr>
          <p:cNvPr id="73" name="Прямоугольник 72">
            <a:extLst>
              <a:ext uri="{FF2B5EF4-FFF2-40B4-BE49-F238E27FC236}">
                <a16:creationId xmlns:a16="http://schemas.microsoft.com/office/drawing/2014/main" xmlns="" id="{B26950DD-4EE6-F121-7F6F-863AD1BF6706}"/>
              </a:ext>
            </a:extLst>
          </p:cNvPr>
          <p:cNvSpPr/>
          <p:nvPr/>
        </p:nvSpPr>
        <p:spPr>
          <a:xfrm>
            <a:off x="3392213" y="647222"/>
            <a:ext cx="2304612" cy="41836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Дежурный топоплан</a:t>
            </a:r>
            <a:br>
              <a:rPr lang="ru-RU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М1:500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6313186" y="661208"/>
            <a:ext cx="2311468" cy="4183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Объекты инженерной</a:t>
            </a:r>
            <a:br>
              <a:rPr lang="ru-RU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инфраструктуры</a:t>
            </a:r>
          </a:p>
        </p:txBody>
      </p:sp>
      <p:sp>
        <p:nvSpPr>
          <p:cNvPr id="76" name="Прямоугольник 75">
            <a:extLst>
              <a:ext uri="{FF2B5EF4-FFF2-40B4-BE49-F238E27FC236}">
                <a16:creationId xmlns:a16="http://schemas.microsoft.com/office/drawing/2014/main" xmlns="" id="{108C29E0-CB5E-05E0-0A32-190C057F9EAC}"/>
              </a:ext>
            </a:extLst>
          </p:cNvPr>
          <p:cNvSpPr/>
          <p:nvPr/>
        </p:nvSpPr>
        <p:spPr>
          <a:xfrm>
            <a:off x="9326684" y="625314"/>
            <a:ext cx="2307432" cy="41836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Геологические</a:t>
            </a:r>
          </a:p>
          <a:p>
            <a:pPr algn="ctr"/>
            <a:r>
              <a:rPr lang="ru-RU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условия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485522" y="4953713"/>
            <a:ext cx="2307431" cy="4183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Объекты здравоохранения,</a:t>
            </a:r>
            <a:br>
              <a:rPr lang="ru-RU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образования и науки</a:t>
            </a:r>
          </a:p>
        </p:txBody>
      </p:sp>
      <p:sp>
        <p:nvSpPr>
          <p:cNvPr id="82" name="Прямоугольник 81">
            <a:extLst>
              <a:ext uri="{FF2B5EF4-FFF2-40B4-BE49-F238E27FC236}">
                <a16:creationId xmlns:a16="http://schemas.microsoft.com/office/drawing/2014/main" xmlns="" id="{0D28481C-C8BE-9B60-988E-2BD4040C6886}"/>
              </a:ext>
            </a:extLst>
          </p:cNvPr>
          <p:cNvSpPr/>
          <p:nvPr/>
        </p:nvSpPr>
        <p:spPr>
          <a:xfrm>
            <a:off x="9302997" y="2870970"/>
            <a:ext cx="2305344" cy="41836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Объекты ветхого</a:t>
            </a:r>
            <a:br>
              <a:rPr lang="ru-RU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жилого фонда</a:t>
            </a:r>
          </a:p>
        </p:txBody>
      </p:sp>
      <p:sp>
        <p:nvSpPr>
          <p:cNvPr id="84" name="Прямоугольник 83">
            <a:extLst>
              <a:ext uri="{FF2B5EF4-FFF2-40B4-BE49-F238E27FC236}">
                <a16:creationId xmlns:a16="http://schemas.microsoft.com/office/drawing/2014/main" xmlns="" id="{EC94A476-FA3E-CE3C-774C-41F048FCDD19}"/>
              </a:ext>
            </a:extLst>
          </p:cNvPr>
          <p:cNvSpPr/>
          <p:nvPr/>
        </p:nvSpPr>
        <p:spPr>
          <a:xfrm>
            <a:off x="9302997" y="4949610"/>
            <a:ext cx="2305344" cy="41836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Развитие транспортной</a:t>
            </a:r>
            <a:br>
              <a:rPr lang="ru-RU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схемы города</a:t>
            </a:r>
          </a:p>
        </p:txBody>
      </p:sp>
      <p:sp>
        <p:nvSpPr>
          <p:cNvPr id="92" name="Прямоугольник 91"/>
          <p:cNvSpPr/>
          <p:nvPr/>
        </p:nvSpPr>
        <p:spPr>
          <a:xfrm>
            <a:off x="11615672" y="6247668"/>
            <a:ext cx="53443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800" b="1" dirty="0">
                <a:solidFill>
                  <a:schemeClr val="bg1"/>
                </a:solidFill>
                <a:latin typeface="Impact" panose="020B080603090205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5</a:t>
            </a:r>
            <a:endParaRPr lang="ru-RU" sz="2800" dirty="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cxnSp>
        <p:nvCxnSpPr>
          <p:cNvPr id="50" name="Прямая соединительная линия 49">
            <a:extLst>
              <a:ext uri="{FF2B5EF4-FFF2-40B4-BE49-F238E27FC236}">
                <a16:creationId xmlns:a16="http://schemas.microsoft.com/office/drawing/2014/main" xmlns="" id="{61465496-9DBE-F657-3504-181C98EE282B}"/>
              </a:ext>
            </a:extLst>
          </p:cNvPr>
          <p:cNvCxnSpPr>
            <a:cxnSpLocks/>
          </p:cNvCxnSpPr>
          <p:nvPr/>
        </p:nvCxnSpPr>
        <p:spPr>
          <a:xfrm flipH="1">
            <a:off x="2842383" y="5984875"/>
            <a:ext cx="912695" cy="501367"/>
          </a:xfrm>
          <a:prstGeom prst="line">
            <a:avLst/>
          </a:prstGeom>
          <a:ln w="38100" cap="rnd">
            <a:solidFill>
              <a:schemeClr val="bg1"/>
            </a:solidFill>
            <a:prstDash val="sysDot"/>
            <a:round/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Прямая соединительная линия 50">
            <a:extLst>
              <a:ext uri="{FF2B5EF4-FFF2-40B4-BE49-F238E27FC236}">
                <a16:creationId xmlns:a16="http://schemas.microsoft.com/office/drawing/2014/main" xmlns="" id="{61465496-9DBE-F657-3504-181C98EE282B}"/>
              </a:ext>
            </a:extLst>
          </p:cNvPr>
          <p:cNvCxnSpPr>
            <a:cxnSpLocks/>
          </p:cNvCxnSpPr>
          <p:nvPr/>
        </p:nvCxnSpPr>
        <p:spPr>
          <a:xfrm>
            <a:off x="8378381" y="5999540"/>
            <a:ext cx="838566" cy="451329"/>
          </a:xfrm>
          <a:prstGeom prst="line">
            <a:avLst/>
          </a:prstGeom>
          <a:ln w="38100" cap="rnd">
            <a:solidFill>
              <a:schemeClr val="bg1"/>
            </a:solidFill>
            <a:prstDash val="sysDot"/>
            <a:round/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" name="Прямоугольник: скругленные углы 79">
            <a:extLst>
              <a:ext uri="{FF2B5EF4-FFF2-40B4-BE49-F238E27FC236}">
                <a16:creationId xmlns:a16="http://schemas.microsoft.com/office/drawing/2014/main" xmlns="" id="{5CA636C6-1A7B-9937-AA7A-F74CD19F1447}"/>
              </a:ext>
            </a:extLst>
          </p:cNvPr>
          <p:cNvSpPr/>
          <p:nvPr/>
        </p:nvSpPr>
        <p:spPr>
          <a:xfrm>
            <a:off x="497292" y="2857605"/>
            <a:ext cx="2307431" cy="1690835"/>
          </a:xfrm>
          <a:prstGeom prst="roundRect">
            <a:avLst>
              <a:gd name="adj" fmla="val 3779"/>
            </a:avLst>
          </a:prstGeom>
          <a:solidFill>
            <a:srgbClr val="FFFFFF">
              <a:alpha val="16078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dirty="0"/>
          </a:p>
        </p:txBody>
      </p:sp>
      <p:pic>
        <p:nvPicPr>
          <p:cNvPr id="64" name="Рисунок 63">
            <a:extLst>
              <a:ext uri="{FF2B5EF4-FFF2-40B4-BE49-F238E27FC236}">
                <a16:creationId xmlns:a16="http://schemas.microsoft.com/office/drawing/2014/main" xmlns="" id="{00CE9CA1-89C2-A37B-4A4C-F48869A5F152}"/>
              </a:ext>
            </a:extLst>
          </p:cNvPr>
          <p:cNvPicPr>
            <a:picLocks noChangeAspect="1"/>
          </p:cNvPicPr>
          <p:nvPr/>
        </p:nvPicPr>
        <p:blipFill rotWithShape="1">
          <a:blip r:embed="rId10"/>
          <a:srcRect t="7041" b="5051"/>
          <a:stretch/>
        </p:blipFill>
        <p:spPr>
          <a:xfrm>
            <a:off x="497292" y="3284989"/>
            <a:ext cx="2307432" cy="1263450"/>
          </a:xfrm>
          <a:prstGeom prst="roundRect">
            <a:avLst>
              <a:gd name="adj" fmla="val 0"/>
            </a:avLst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</p:pic>
      <p:sp>
        <p:nvSpPr>
          <p:cNvPr id="66" name="Прямоугольник 65">
            <a:extLst>
              <a:ext uri="{FF2B5EF4-FFF2-40B4-BE49-F238E27FC236}">
                <a16:creationId xmlns:a16="http://schemas.microsoft.com/office/drawing/2014/main" xmlns="" id="{1D8D2C5B-5CE0-5D1B-B7C9-3A5CCFA4445D}"/>
              </a:ext>
            </a:extLst>
          </p:cNvPr>
          <p:cNvSpPr/>
          <p:nvPr/>
        </p:nvSpPr>
        <p:spPr>
          <a:xfrm>
            <a:off x="497292" y="2856164"/>
            <a:ext cx="2307431" cy="41836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Поликлиники и больницы </a:t>
            </a:r>
            <a:endParaRPr lang="en-US" sz="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ru-RU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 зонами обслуживания</a:t>
            </a:r>
          </a:p>
        </p:txBody>
      </p:sp>
      <p:sp>
        <p:nvSpPr>
          <p:cNvPr id="85" name="Прямоугольник: скругленные углы 79">
            <a:extLst>
              <a:ext uri="{FF2B5EF4-FFF2-40B4-BE49-F238E27FC236}">
                <a16:creationId xmlns:a16="http://schemas.microsoft.com/office/drawing/2014/main" xmlns="" id="{5CA636C6-1A7B-9937-AA7A-F74CD19F1447}"/>
              </a:ext>
            </a:extLst>
          </p:cNvPr>
          <p:cNvSpPr/>
          <p:nvPr/>
        </p:nvSpPr>
        <p:spPr>
          <a:xfrm>
            <a:off x="3888031" y="2781678"/>
            <a:ext cx="4411909" cy="3839432"/>
          </a:xfrm>
          <a:prstGeom prst="roundRect">
            <a:avLst>
              <a:gd name="adj" fmla="val 1916"/>
            </a:avLst>
          </a:prstGeom>
          <a:solidFill>
            <a:srgbClr val="FFFFFF">
              <a:alpha val="16078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dirty="0"/>
          </a:p>
        </p:txBody>
      </p:sp>
      <p:sp>
        <p:nvSpPr>
          <p:cNvPr id="86" name="Прямоугольник 85">
            <a:extLst>
              <a:ext uri="{FF2B5EF4-FFF2-40B4-BE49-F238E27FC236}">
                <a16:creationId xmlns:a16="http://schemas.microsoft.com/office/drawing/2014/main" xmlns="" id="{59A71164-4B5D-6740-0D5B-1AE89176B40A}"/>
              </a:ext>
            </a:extLst>
          </p:cNvPr>
          <p:cNvSpPr/>
          <p:nvPr/>
        </p:nvSpPr>
        <p:spPr>
          <a:xfrm>
            <a:off x="3718982" y="2829867"/>
            <a:ext cx="4775301" cy="33469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dirty="0">
                <a:solidFill>
                  <a:schemeClr val="bg1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УЧАСТОК</a:t>
            </a:r>
            <a:r>
              <a:rPr lang="en-US" dirty="0">
                <a:solidFill>
                  <a:schemeClr val="bg1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 </a:t>
            </a:r>
            <a:r>
              <a:rPr lang="ru-RU" dirty="0">
                <a:solidFill>
                  <a:schemeClr val="bg1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ТЕРРИТОРИИ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xmlns="" id="{DC37E584-DF20-78C4-D5F7-EA126B9FBDB9}"/>
              </a:ext>
            </a:extLst>
          </p:cNvPr>
          <p:cNvPicPr>
            <a:picLocks noChangeAspect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94" t="2924" r="370" b="4398"/>
          <a:stretch/>
        </p:blipFill>
        <p:spPr>
          <a:xfrm>
            <a:off x="4023360" y="3223098"/>
            <a:ext cx="4135903" cy="3349480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xmlns="" id="{9B903CA1-3007-2CB2-B1E8-46EA0F785FD7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2005" y="7298075"/>
            <a:ext cx="2961514" cy="3365167"/>
          </a:xfrm>
          <a:prstGeom prst="rect">
            <a:avLst/>
          </a:prstGeom>
        </p:spPr>
      </p:pic>
      <p:pic>
        <p:nvPicPr>
          <p:cNvPr id="19" name="Рисунок 18">
            <a:extLst>
              <a:ext uri="{FF2B5EF4-FFF2-40B4-BE49-F238E27FC236}">
                <a16:creationId xmlns:a16="http://schemas.microsoft.com/office/drawing/2014/main" xmlns="" id="{B2AFA7F2-20F2-B6C1-F4A6-126952A5E04B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629853" y="1292452"/>
            <a:ext cx="5179388" cy="2999986"/>
          </a:xfrm>
          <a:prstGeom prst="rect">
            <a:avLst/>
          </a:prstGeom>
        </p:spPr>
      </p:pic>
      <p:pic>
        <p:nvPicPr>
          <p:cNvPr id="23" name="Рисунок 22">
            <a:extLst>
              <a:ext uri="{FF2B5EF4-FFF2-40B4-BE49-F238E27FC236}">
                <a16:creationId xmlns:a16="http://schemas.microsoft.com/office/drawing/2014/main" xmlns="" id="{30D0F6D5-62F3-82DA-600D-3A9D44372594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396923" y="-1678854"/>
            <a:ext cx="4552545" cy="2744442"/>
          </a:xfrm>
          <a:prstGeom prst="rect">
            <a:avLst/>
          </a:prstGeom>
        </p:spPr>
      </p:pic>
      <p:pic>
        <p:nvPicPr>
          <p:cNvPr id="30" name="Рисунок 29">
            <a:extLst>
              <a:ext uri="{FF2B5EF4-FFF2-40B4-BE49-F238E27FC236}">
                <a16:creationId xmlns:a16="http://schemas.microsoft.com/office/drawing/2014/main" xmlns="" id="{60FFA252-ED3D-4D01-5F92-25B78FE0EB2C}"/>
              </a:ext>
            </a:extLst>
          </p:cNvPr>
          <p:cNvPicPr>
            <a:picLocks noChangeAspect="1"/>
          </p:cNvPicPr>
          <p:nvPr/>
        </p:nvPicPr>
        <p:blipFill rotWithShape="1"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465"/>
          <a:stretch/>
        </p:blipFill>
        <p:spPr>
          <a:xfrm>
            <a:off x="146953" y="-3012023"/>
            <a:ext cx="2027495" cy="2744442"/>
          </a:xfrm>
          <a:prstGeom prst="rect">
            <a:avLst/>
          </a:prstGeom>
        </p:spPr>
      </p:pic>
      <p:pic>
        <p:nvPicPr>
          <p:cNvPr id="35" name="Рисунок 34">
            <a:extLst>
              <a:ext uri="{FF2B5EF4-FFF2-40B4-BE49-F238E27FC236}">
                <a16:creationId xmlns:a16="http://schemas.microsoft.com/office/drawing/2014/main" xmlns="" id="{6DE82F98-5454-63B8-B597-03D201F50665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665" y="7295382"/>
            <a:ext cx="5056996" cy="30696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373803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3F2F7"/>
            </a:gs>
            <a:gs pos="100000">
              <a:srgbClr val="FFFFFF"/>
            </a:gs>
          </a:gsLst>
          <a:lin ang="27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222"/>
          <a:stretch/>
        </p:blipFill>
        <p:spPr>
          <a:xfrm>
            <a:off x="0" y="566056"/>
            <a:ext cx="12192000" cy="6291943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xmlns="" id="{99B28DDA-0DFD-CF58-231A-96E4714D8EBE}"/>
              </a:ext>
            </a:extLst>
          </p:cNvPr>
          <p:cNvSpPr txBox="1"/>
          <p:nvPr/>
        </p:nvSpPr>
        <p:spPr>
          <a:xfrm>
            <a:off x="707917" y="297165"/>
            <a:ext cx="9868616" cy="800219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marL="0" lvl="1">
              <a:spcBef>
                <a:spcPts val="1200"/>
              </a:spcBef>
              <a:spcAft>
                <a:spcPts val="1200"/>
              </a:spcAft>
              <a:tabLst>
                <a:tab pos="4133850" algn="l"/>
              </a:tabLst>
            </a:pPr>
            <a:r>
              <a:rPr lang="ru-RU" sz="2800" b="1" dirty="0">
                <a:solidFill>
                  <a:srgbClr val="083B27"/>
                </a:solidFill>
                <a:latin typeface="Arial Black" panose="020B0A040201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ЦИФРОВЫЕ КАРТЫ</a:t>
            </a:r>
            <a:r>
              <a:rPr lang="en-US" sz="2800" b="1" dirty="0">
                <a:solidFill>
                  <a:srgbClr val="083B27"/>
                </a:solidFill>
                <a:latin typeface="Arial Black" panose="020B0A040201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 </a:t>
            </a:r>
            <a:r>
              <a:rPr lang="ru-RU" sz="2800" b="1" dirty="0">
                <a:solidFill>
                  <a:srgbClr val="083B27"/>
                </a:solidFill>
                <a:latin typeface="Arial Black" panose="020B0A040201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РЕСПУБЛИКИ:</a:t>
            </a:r>
            <a:r>
              <a:rPr lang="en-US" sz="2800" b="1" dirty="0">
                <a:solidFill>
                  <a:srgbClr val="083B27"/>
                </a:solidFill>
                <a:latin typeface="Arial Black" panose="020B0A040201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/>
            </a:r>
            <a:br>
              <a:rPr lang="en-US" sz="2800" b="1" dirty="0">
                <a:solidFill>
                  <a:srgbClr val="083B27"/>
                </a:solidFill>
                <a:latin typeface="Arial Black" panose="020B0A04020102020204" pitchFamily="34" charset="0"/>
                <a:ea typeface="Verdana" panose="020B0604030504040204" pitchFamily="34" charset="0"/>
                <a:cs typeface="Arial" panose="020B0604020202020204" pitchFamily="34" charset="0"/>
              </a:rPr>
            </a:br>
            <a:r>
              <a:rPr lang="ru-RU" dirty="0">
                <a:solidFill>
                  <a:srgbClr val="083B27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существующие функциональные объекты</a:t>
            </a:r>
            <a:r>
              <a:rPr lang="en-US" dirty="0">
                <a:solidFill>
                  <a:srgbClr val="083B27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 </a:t>
            </a:r>
            <a:r>
              <a:rPr lang="ru-RU" dirty="0">
                <a:solidFill>
                  <a:srgbClr val="083B27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во всех населенных пунктах</a:t>
            </a: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88695">
            <a:off x="7811418" y="4060867"/>
            <a:ext cx="3039702" cy="3055054"/>
          </a:xfrm>
          <a:prstGeom prst="rect">
            <a:avLst/>
          </a:prstGeom>
        </p:spPr>
      </p:pic>
      <p:sp>
        <p:nvSpPr>
          <p:cNvPr id="10" name="Прямоугольник 9"/>
          <p:cNvSpPr/>
          <p:nvPr/>
        </p:nvSpPr>
        <p:spPr>
          <a:xfrm>
            <a:off x="11615672" y="6247668"/>
            <a:ext cx="53443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800" b="1" dirty="0">
                <a:latin typeface="Impact" panose="020B080603090205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6</a:t>
            </a:r>
            <a:endParaRPr lang="ru-RU" sz="2800" dirty="0">
              <a:latin typeface="Impact" panose="020B080603090205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6437188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8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Рисунок 15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88" t="8000" r="10039" b="10323"/>
          <a:stretch/>
        </p:blipFill>
        <p:spPr>
          <a:xfrm>
            <a:off x="0" y="1675488"/>
            <a:ext cx="8032600" cy="5323132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99B28DDA-0DFD-CF58-231A-96E4714D8EBE}"/>
              </a:ext>
            </a:extLst>
          </p:cNvPr>
          <p:cNvSpPr txBox="1"/>
          <p:nvPr/>
        </p:nvSpPr>
        <p:spPr>
          <a:xfrm>
            <a:off x="0" y="290493"/>
            <a:ext cx="7470775" cy="138499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lvl="1">
              <a:spcBef>
                <a:spcPts val="1200"/>
              </a:spcBef>
              <a:spcAft>
                <a:spcPts val="1200"/>
              </a:spcAft>
            </a:pPr>
            <a:r>
              <a:rPr lang="ru-RU" sz="2800" b="1" dirty="0">
                <a:solidFill>
                  <a:srgbClr val="0A4A32"/>
                </a:solidFill>
                <a:latin typeface="Arial Black" panose="020B0A040201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КОМПЬЮТЕРНАЯ</a:t>
            </a:r>
            <a:br>
              <a:rPr lang="ru-RU" sz="2800" b="1" dirty="0">
                <a:solidFill>
                  <a:srgbClr val="0A4A32"/>
                </a:solidFill>
                <a:latin typeface="Arial Black" panose="020B0A04020102020204" pitchFamily="34" charset="0"/>
                <a:ea typeface="Verdana" panose="020B0604030504040204" pitchFamily="34" charset="0"/>
                <a:cs typeface="Arial" panose="020B0604020202020204" pitchFamily="34" charset="0"/>
              </a:rPr>
            </a:br>
            <a:r>
              <a:rPr lang="ru-RU" sz="2800" b="1" dirty="0">
                <a:solidFill>
                  <a:srgbClr val="0A4A32"/>
                </a:solidFill>
                <a:latin typeface="Arial Black" panose="020B0A040201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МАССОВАЯ ОЦЕНКА ОБЪЕКТОВ НЕДВИЖИМОСТИ</a:t>
            </a:r>
            <a:r>
              <a:rPr lang="en-US" sz="2800" b="1" dirty="0">
                <a:solidFill>
                  <a:srgbClr val="0A4A32"/>
                </a:solidFill>
                <a:latin typeface="Arial Black" panose="020B0A040201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 </a:t>
            </a:r>
            <a:endParaRPr lang="ru-RU" sz="1950" b="1" dirty="0">
              <a:solidFill>
                <a:srgbClr val="0A4A32"/>
              </a:solidFill>
              <a:latin typeface="PT Sans Narrow" panose="020B0506020203020204" pitchFamily="34" charset="-52"/>
              <a:cs typeface="Arial" panose="020B0604020202020204" pitchFamily="34" charset="0"/>
            </a:endParaRPr>
          </a:p>
        </p:txBody>
      </p:sp>
      <p:grpSp>
        <p:nvGrpSpPr>
          <p:cNvPr id="22" name="Группа 21">
            <a:extLst>
              <a:ext uri="{FF2B5EF4-FFF2-40B4-BE49-F238E27FC236}">
                <a16:creationId xmlns:a16="http://schemas.microsoft.com/office/drawing/2014/main" xmlns="" id="{929D130A-5F7B-8620-7B54-8392A31204BE}"/>
              </a:ext>
            </a:extLst>
          </p:cNvPr>
          <p:cNvGrpSpPr/>
          <p:nvPr/>
        </p:nvGrpSpPr>
        <p:grpSpPr>
          <a:xfrm>
            <a:off x="8212863" y="3845502"/>
            <a:ext cx="3694185" cy="1945698"/>
            <a:chOff x="6215974" y="1116506"/>
            <a:chExt cx="5576697" cy="3687254"/>
          </a:xfrm>
          <a:effectLst>
            <a:glow rad="127000">
              <a:schemeClr val="bg1"/>
            </a:glow>
          </a:effectLst>
        </p:grpSpPr>
        <p:pic>
          <p:nvPicPr>
            <p:cNvPr id="23" name="Рисунок 22">
              <a:extLst>
                <a:ext uri="{FF2B5EF4-FFF2-40B4-BE49-F238E27FC236}">
                  <a16:creationId xmlns:a16="http://schemas.microsoft.com/office/drawing/2014/main" xmlns="" id="{00DB490C-30D5-765E-2E57-F2199E25A0F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l="1220" t="2210" r="1146" b="2312"/>
            <a:stretch/>
          </p:blipFill>
          <p:spPr>
            <a:xfrm>
              <a:off x="6215974" y="1116506"/>
              <a:ext cx="5576697" cy="3687254"/>
            </a:xfrm>
            <a:prstGeom prst="rect">
              <a:avLst/>
            </a:prstGeom>
            <a:ln w="12700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</p:pic>
        <p:sp>
          <p:nvSpPr>
            <p:cNvPr id="24" name="Овал 23">
              <a:extLst>
                <a:ext uri="{FF2B5EF4-FFF2-40B4-BE49-F238E27FC236}">
                  <a16:creationId xmlns:a16="http://schemas.microsoft.com/office/drawing/2014/main" xmlns="" id="{F67E36C3-43E3-DCAB-E64F-A0670045DA2A}"/>
                </a:ext>
              </a:extLst>
            </p:cNvPr>
            <p:cNvSpPr/>
            <p:nvPr/>
          </p:nvSpPr>
          <p:spPr>
            <a:xfrm>
              <a:off x="7900844" y="2981220"/>
              <a:ext cx="720080" cy="432048"/>
            </a:xfrm>
            <a:prstGeom prst="ellipse">
              <a:avLst/>
            </a:prstGeom>
            <a:ln w="12700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bg1"/>
                </a:solidFill>
              </a:endParaRPr>
            </a:p>
          </p:txBody>
        </p:sp>
        <p:sp>
          <p:nvSpPr>
            <p:cNvPr id="25" name="Овал 24">
              <a:extLst>
                <a:ext uri="{FF2B5EF4-FFF2-40B4-BE49-F238E27FC236}">
                  <a16:creationId xmlns:a16="http://schemas.microsoft.com/office/drawing/2014/main" xmlns="" id="{F3A026C6-2ADD-AF64-192A-540795DC8C1E}"/>
                </a:ext>
              </a:extLst>
            </p:cNvPr>
            <p:cNvSpPr/>
            <p:nvPr/>
          </p:nvSpPr>
          <p:spPr>
            <a:xfrm>
              <a:off x="8658792" y="2209346"/>
              <a:ext cx="720080" cy="502195"/>
            </a:xfrm>
            <a:prstGeom prst="ellipse">
              <a:avLst/>
            </a:prstGeom>
            <a:ln w="12700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bg1"/>
                </a:solidFill>
              </a:endParaRPr>
            </a:p>
          </p:txBody>
        </p:sp>
        <p:sp>
          <p:nvSpPr>
            <p:cNvPr id="26" name="Овал 25">
              <a:extLst>
                <a:ext uri="{FF2B5EF4-FFF2-40B4-BE49-F238E27FC236}">
                  <a16:creationId xmlns:a16="http://schemas.microsoft.com/office/drawing/2014/main" xmlns="" id="{183BBC15-347C-D881-FF52-BF6DEFD88B67}"/>
                </a:ext>
              </a:extLst>
            </p:cNvPr>
            <p:cNvSpPr/>
            <p:nvPr/>
          </p:nvSpPr>
          <p:spPr>
            <a:xfrm rot="19040445">
              <a:off x="9069514" y="3667955"/>
              <a:ext cx="618715" cy="338674"/>
            </a:xfrm>
            <a:prstGeom prst="ellipse">
              <a:avLst/>
            </a:prstGeom>
            <a:ln w="12700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bg1"/>
                </a:solidFill>
              </a:endParaRPr>
            </a:p>
          </p:txBody>
        </p:sp>
        <p:sp>
          <p:nvSpPr>
            <p:cNvPr id="27" name="Овал 26">
              <a:extLst>
                <a:ext uri="{FF2B5EF4-FFF2-40B4-BE49-F238E27FC236}">
                  <a16:creationId xmlns:a16="http://schemas.microsoft.com/office/drawing/2014/main" xmlns="" id="{1A2CAA51-EC09-DB21-F911-5BA99EC918FF}"/>
                </a:ext>
              </a:extLst>
            </p:cNvPr>
            <p:cNvSpPr/>
            <p:nvPr/>
          </p:nvSpPr>
          <p:spPr>
            <a:xfrm rot="19040445">
              <a:off x="9415535" y="2963082"/>
              <a:ext cx="405588" cy="338674"/>
            </a:xfrm>
            <a:prstGeom prst="ellipse">
              <a:avLst/>
            </a:prstGeom>
            <a:ln w="12700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bg1"/>
                </a:solidFill>
              </a:endParaRPr>
            </a:p>
          </p:txBody>
        </p:sp>
        <p:sp>
          <p:nvSpPr>
            <p:cNvPr id="28" name="Овал 27">
              <a:extLst>
                <a:ext uri="{FF2B5EF4-FFF2-40B4-BE49-F238E27FC236}">
                  <a16:creationId xmlns:a16="http://schemas.microsoft.com/office/drawing/2014/main" xmlns="" id="{CD24DF23-C9BC-C73D-61B9-431EF251F0D9}"/>
                </a:ext>
              </a:extLst>
            </p:cNvPr>
            <p:cNvSpPr/>
            <p:nvPr/>
          </p:nvSpPr>
          <p:spPr>
            <a:xfrm rot="19040445">
              <a:off x="8714301" y="3265567"/>
              <a:ext cx="419327" cy="439333"/>
            </a:xfrm>
            <a:prstGeom prst="ellipse">
              <a:avLst/>
            </a:prstGeom>
            <a:ln w="12700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bg1"/>
                </a:solidFill>
              </a:endParaRPr>
            </a:p>
          </p:txBody>
        </p:sp>
        <p:sp>
          <p:nvSpPr>
            <p:cNvPr id="29" name="Овал 28">
              <a:extLst>
                <a:ext uri="{FF2B5EF4-FFF2-40B4-BE49-F238E27FC236}">
                  <a16:creationId xmlns:a16="http://schemas.microsoft.com/office/drawing/2014/main" xmlns="" id="{0193D3A8-E34E-700B-0A03-839E46C9E59C}"/>
                </a:ext>
              </a:extLst>
            </p:cNvPr>
            <p:cNvSpPr/>
            <p:nvPr/>
          </p:nvSpPr>
          <p:spPr>
            <a:xfrm rot="19040445">
              <a:off x="10705584" y="1563514"/>
              <a:ext cx="405588" cy="338674"/>
            </a:xfrm>
            <a:prstGeom prst="ellipse">
              <a:avLst/>
            </a:prstGeom>
            <a:ln w="12700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bg1"/>
                </a:solidFill>
              </a:endParaRPr>
            </a:p>
          </p:txBody>
        </p:sp>
      </p:grpSp>
      <p:pic>
        <p:nvPicPr>
          <p:cNvPr id="30" name="Рисунок 29">
            <a:extLst>
              <a:ext uri="{FF2B5EF4-FFF2-40B4-BE49-F238E27FC236}">
                <a16:creationId xmlns:a16="http://schemas.microsoft.com/office/drawing/2014/main" xmlns="" id="{8EB086E4-3C10-BCAC-1487-8FE2D013951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212864" y="1734061"/>
            <a:ext cx="3694185" cy="2046590"/>
          </a:xfrm>
          <a:prstGeom prst="rect">
            <a:avLst/>
          </a:prstGeom>
          <a:ln w="12700">
            <a:solidFill>
              <a:schemeClr val="bg1">
                <a:lumMod val="50000"/>
              </a:schemeClr>
            </a:solidFill>
          </a:ln>
          <a:effectLst/>
        </p:spPr>
      </p:pic>
      <p:sp>
        <p:nvSpPr>
          <p:cNvPr id="32" name="Прямоугольник 31"/>
          <p:cNvSpPr/>
          <p:nvPr/>
        </p:nvSpPr>
        <p:spPr>
          <a:xfrm>
            <a:off x="7725898" y="280968"/>
            <a:ext cx="3317552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5000" b="1" dirty="0">
                <a:solidFill>
                  <a:srgbClr val="0A4A32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5 </a:t>
            </a:r>
            <a:r>
              <a:rPr lang="ru-RU" sz="2500" b="1" dirty="0">
                <a:solidFill>
                  <a:srgbClr val="0A4A32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млн.</a:t>
            </a:r>
            <a:endParaRPr lang="ru-RU" sz="1500" dirty="0">
              <a:solidFill>
                <a:srgbClr val="0A4A32"/>
              </a:solidFill>
              <a:latin typeface="Arial Black" panose="020B0A04020102020204" pitchFamily="34" charset="0"/>
            </a:endParaRPr>
          </a:p>
        </p:txBody>
      </p:sp>
      <p:sp>
        <p:nvSpPr>
          <p:cNvPr id="33" name="Прямоугольник 32"/>
          <p:cNvSpPr/>
          <p:nvPr/>
        </p:nvSpPr>
        <p:spPr>
          <a:xfrm>
            <a:off x="7725898" y="923235"/>
            <a:ext cx="418115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0A4A32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объектов на территории</a:t>
            </a:r>
            <a:br>
              <a:rPr lang="ru-RU" b="1" dirty="0">
                <a:solidFill>
                  <a:srgbClr val="0A4A32"/>
                </a:solidFill>
                <a:latin typeface="Arial Black" panose="020B0A04020102020204" pitchFamily="34" charset="0"/>
                <a:cs typeface="Arial" panose="020B0604020202020204" pitchFamily="34" charset="0"/>
              </a:rPr>
            </a:br>
            <a:r>
              <a:rPr lang="ru-RU" b="1" dirty="0">
                <a:solidFill>
                  <a:srgbClr val="0A4A32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республики</a:t>
            </a:r>
            <a:endParaRPr lang="ru-RU" dirty="0">
              <a:solidFill>
                <a:srgbClr val="0A4A32"/>
              </a:solidFill>
              <a:latin typeface="Arial Black" panose="020B0A04020102020204" pitchFamily="34" charset="0"/>
            </a:endParaRPr>
          </a:p>
        </p:txBody>
      </p:sp>
      <p:pic>
        <p:nvPicPr>
          <p:cNvPr id="34" name="Рисунок 33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18564" y="450851"/>
            <a:ext cx="142263" cy="1036052"/>
          </a:xfrm>
          <a:prstGeom prst="rect">
            <a:avLst/>
          </a:prstGeom>
        </p:spPr>
      </p:pic>
      <p:sp>
        <p:nvSpPr>
          <p:cNvPr id="17" name="Прямоугольник 16"/>
          <p:cNvSpPr/>
          <p:nvPr/>
        </p:nvSpPr>
        <p:spPr>
          <a:xfrm>
            <a:off x="11615672" y="6247668"/>
            <a:ext cx="53443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800" b="1" dirty="0">
                <a:latin typeface="Impact" panose="020B080603090205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7</a:t>
            </a:r>
            <a:endParaRPr lang="ru-RU" sz="2800" dirty="0">
              <a:latin typeface="Impact" panose="020B080603090205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3640839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08472B"/>
            </a:gs>
            <a:gs pos="100000">
              <a:srgbClr val="061218"/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Овал 128"/>
          <p:cNvSpPr/>
          <p:nvPr/>
        </p:nvSpPr>
        <p:spPr>
          <a:xfrm>
            <a:off x="225761" y="2859182"/>
            <a:ext cx="834398" cy="834398"/>
          </a:xfrm>
          <a:prstGeom prst="ellipse">
            <a:avLst/>
          </a:prstGeom>
          <a:solidFill>
            <a:srgbClr val="FFFFFF">
              <a:alpha val="1098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0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2" name="Овал 131"/>
          <p:cNvSpPr/>
          <p:nvPr/>
        </p:nvSpPr>
        <p:spPr>
          <a:xfrm>
            <a:off x="233396" y="4739065"/>
            <a:ext cx="834398" cy="834398"/>
          </a:xfrm>
          <a:prstGeom prst="ellipse">
            <a:avLst/>
          </a:prstGeom>
          <a:solidFill>
            <a:srgbClr val="FFFFFF">
              <a:alpha val="1098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0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0" name="Овал 129"/>
          <p:cNvSpPr/>
          <p:nvPr/>
        </p:nvSpPr>
        <p:spPr>
          <a:xfrm>
            <a:off x="225761" y="3800063"/>
            <a:ext cx="834398" cy="834398"/>
          </a:xfrm>
          <a:prstGeom prst="ellipse">
            <a:avLst/>
          </a:prstGeom>
          <a:solidFill>
            <a:srgbClr val="FFFFFF">
              <a:alpha val="1098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0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3" name="Прямоугольник 92"/>
          <p:cNvSpPr/>
          <p:nvPr/>
        </p:nvSpPr>
        <p:spPr>
          <a:xfrm>
            <a:off x="10163184" y="1186964"/>
            <a:ext cx="2028816" cy="933047"/>
          </a:xfrm>
          <a:prstGeom prst="rect">
            <a:avLst/>
          </a:prstGeom>
          <a:solidFill>
            <a:srgbClr val="FFFFFF">
              <a:alpha val="1098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0" name="Прямоугольник 69"/>
          <p:cNvSpPr/>
          <p:nvPr/>
        </p:nvSpPr>
        <p:spPr>
          <a:xfrm>
            <a:off x="10156418" y="2140401"/>
            <a:ext cx="2028817" cy="1239561"/>
          </a:xfrm>
          <a:prstGeom prst="rect">
            <a:avLst/>
          </a:prstGeom>
          <a:solidFill>
            <a:srgbClr val="FFFFFF">
              <a:alpha val="1098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1" name="Прямоугольник 70"/>
          <p:cNvSpPr/>
          <p:nvPr/>
        </p:nvSpPr>
        <p:spPr>
          <a:xfrm>
            <a:off x="10153789" y="3396059"/>
            <a:ext cx="2031446" cy="933047"/>
          </a:xfrm>
          <a:prstGeom prst="rect">
            <a:avLst/>
          </a:prstGeom>
          <a:solidFill>
            <a:srgbClr val="FFFFFF">
              <a:alpha val="1098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7" name="Прямоугольник 86"/>
          <p:cNvSpPr/>
          <p:nvPr/>
        </p:nvSpPr>
        <p:spPr>
          <a:xfrm>
            <a:off x="10163183" y="5307873"/>
            <a:ext cx="2028817" cy="933047"/>
          </a:xfrm>
          <a:prstGeom prst="rect">
            <a:avLst/>
          </a:prstGeom>
          <a:solidFill>
            <a:srgbClr val="FFFFFF">
              <a:alpha val="1098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9" name="Прямоугольник 78"/>
          <p:cNvSpPr/>
          <p:nvPr/>
        </p:nvSpPr>
        <p:spPr>
          <a:xfrm>
            <a:off x="10163180" y="4351966"/>
            <a:ext cx="2028817" cy="933047"/>
          </a:xfrm>
          <a:prstGeom prst="rect">
            <a:avLst/>
          </a:prstGeom>
          <a:solidFill>
            <a:srgbClr val="FFFFFF">
              <a:alpha val="1098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Прямоугольник 1"/>
          <p:cNvSpPr/>
          <p:nvPr/>
        </p:nvSpPr>
        <p:spPr>
          <a:xfrm>
            <a:off x="358140" y="247119"/>
            <a:ext cx="7072959" cy="10464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000" b="1" dirty="0">
                <a:solidFill>
                  <a:schemeClr val="bg1"/>
                </a:solidFill>
                <a:latin typeface="Arial Black" panose="020B0A040201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2022: </a:t>
            </a:r>
            <a:r>
              <a:rPr lang="ru-RU" sz="2200" b="1" dirty="0">
                <a:solidFill>
                  <a:schemeClr val="bg1"/>
                </a:solidFill>
                <a:latin typeface="Arial Black" panose="020B0A040201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ТЕКУЩАЯ СТАДИЯ РАЗВИТИЯ</a:t>
            </a:r>
            <a:br>
              <a:rPr lang="ru-RU" sz="2200" b="1" dirty="0">
                <a:solidFill>
                  <a:schemeClr val="bg1"/>
                </a:solidFill>
                <a:latin typeface="Arial Black" panose="020B0A04020102020204" pitchFamily="34" charset="0"/>
                <a:ea typeface="Verdana" panose="020B0604030504040204" pitchFamily="34" charset="0"/>
                <a:cs typeface="Arial" panose="020B0604020202020204" pitchFamily="34" charset="0"/>
              </a:rPr>
            </a:br>
            <a:r>
              <a:rPr lang="ru-RU" sz="2200" b="1" dirty="0">
                <a:solidFill>
                  <a:schemeClr val="bg1"/>
                </a:solidFill>
                <a:latin typeface="Arial Black" panose="020B0A040201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СИСТЕМЫ «ТЕРРИТОРИЯ»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xmlns="" id="{56ACB205-2295-BE4C-8535-CCE6D13DF68E}"/>
              </a:ext>
            </a:extLst>
          </p:cNvPr>
          <p:cNvSpPr txBox="1"/>
          <p:nvPr/>
        </p:nvSpPr>
        <p:spPr>
          <a:xfrm>
            <a:off x="858486" y="1666523"/>
            <a:ext cx="139308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Топооснова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xmlns="" id="{35AA9137-91D9-E4E7-3A80-8AAB4C641F8B}"/>
              </a:ext>
            </a:extLst>
          </p:cNvPr>
          <p:cNvSpPr txBox="1"/>
          <p:nvPr/>
        </p:nvSpPr>
        <p:spPr>
          <a:xfrm>
            <a:off x="2411220" y="1666523"/>
            <a:ext cx="95843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Оценка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xmlns="" id="{E5D49D6B-91B1-5081-9286-A1E43E302654}"/>
              </a:ext>
            </a:extLst>
          </p:cNvPr>
          <p:cNvSpPr txBox="1"/>
          <p:nvPr/>
        </p:nvSpPr>
        <p:spPr>
          <a:xfrm>
            <a:off x="3668038" y="1666523"/>
            <a:ext cx="119172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Генпланы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xmlns="" id="{DBD07C6C-E7C7-2198-DC3B-1AE7E8D56AAA}"/>
              </a:ext>
            </a:extLst>
          </p:cNvPr>
          <p:cNvSpPr txBox="1"/>
          <p:nvPr/>
        </p:nvSpPr>
        <p:spPr>
          <a:xfrm>
            <a:off x="4973030" y="1666523"/>
            <a:ext cx="134120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Энергетика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xmlns="" id="{BF1FCA5C-5F06-26AB-0623-31B69CA10815}"/>
              </a:ext>
            </a:extLst>
          </p:cNvPr>
          <p:cNvSpPr txBox="1"/>
          <p:nvPr/>
        </p:nvSpPr>
        <p:spPr>
          <a:xfrm>
            <a:off x="6425531" y="1666523"/>
            <a:ext cx="100556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Туризм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xmlns="" id="{68EB9FBD-3BBD-A8E5-8945-7DA7D718E1DE}"/>
              </a:ext>
            </a:extLst>
          </p:cNvPr>
          <p:cNvSpPr txBox="1"/>
          <p:nvPr/>
        </p:nvSpPr>
        <p:spPr>
          <a:xfrm>
            <a:off x="7609883" y="1666523"/>
            <a:ext cx="121460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Экология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xmlns="" id="{10481523-1514-EB9E-7A91-8593E4903442}"/>
              </a:ext>
            </a:extLst>
          </p:cNvPr>
          <p:cNvSpPr txBox="1"/>
          <p:nvPr/>
        </p:nvSpPr>
        <p:spPr>
          <a:xfrm>
            <a:off x="8833879" y="1666523"/>
            <a:ext cx="130259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Аналитика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xmlns="" id="{F790398C-0749-9BFA-4897-F0A0BC09BA52}"/>
              </a:ext>
            </a:extLst>
          </p:cNvPr>
          <p:cNvSpPr txBox="1"/>
          <p:nvPr/>
        </p:nvSpPr>
        <p:spPr>
          <a:xfrm>
            <a:off x="10716750" y="1537765"/>
            <a:ext cx="1257271" cy="415498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ru-RU" sz="1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Тематические геопорталы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xmlns="" id="{CE8AAB13-AA00-BFCB-6B8F-35B592909B33}"/>
              </a:ext>
            </a:extLst>
          </p:cNvPr>
          <p:cNvSpPr txBox="1"/>
          <p:nvPr/>
        </p:nvSpPr>
        <p:spPr>
          <a:xfrm>
            <a:off x="10720093" y="3503350"/>
            <a:ext cx="1529521" cy="599852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ru-RU" sz="1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Базовые</a:t>
            </a:r>
            <a:br>
              <a:rPr lang="ru-RU" sz="1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региональные информационные  системы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xmlns="" id="{DC31EE92-E4CA-FF96-74B3-B4D8BFB3A22D}"/>
              </a:ext>
            </a:extLst>
          </p:cNvPr>
          <p:cNvSpPr txBox="1"/>
          <p:nvPr/>
        </p:nvSpPr>
        <p:spPr>
          <a:xfrm>
            <a:off x="10720810" y="4510210"/>
            <a:ext cx="1529521" cy="599852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ru-RU" sz="1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Единая геоинформационная система РБ</a:t>
            </a: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xmlns="" id="{FF60FAC3-D0B5-AD76-2CF6-0CB8D132892B}"/>
              </a:ext>
            </a:extLst>
          </p:cNvPr>
          <p:cNvSpPr txBox="1"/>
          <p:nvPr/>
        </p:nvSpPr>
        <p:spPr>
          <a:xfrm>
            <a:off x="10716750" y="5597252"/>
            <a:ext cx="1536208" cy="325703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ru-RU" sz="1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Муниципалитеты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xmlns="" id="{E2F73C88-B5BB-7001-80C2-450D6FB62933}"/>
              </a:ext>
            </a:extLst>
          </p:cNvPr>
          <p:cNvSpPr txBox="1"/>
          <p:nvPr/>
        </p:nvSpPr>
        <p:spPr>
          <a:xfrm>
            <a:off x="10720809" y="2302725"/>
            <a:ext cx="1532151" cy="94580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ru-RU" sz="1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Система моделирования процессов развития территорий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10077352" y="850335"/>
            <a:ext cx="114165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>
                <a:solidFill>
                  <a:schemeClr val="bg1"/>
                </a:solidFill>
                <a:latin typeface="Arial Black" panose="020B0A040201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ЦУР РБ</a:t>
            </a:r>
            <a:endParaRPr lang="ru-RU" dirty="0"/>
          </a:p>
        </p:txBody>
      </p:sp>
      <p:pic>
        <p:nvPicPr>
          <p:cNvPr id="88" name="Рисунок 8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25347" y="5544257"/>
            <a:ext cx="156582" cy="371258"/>
          </a:xfrm>
          <a:prstGeom prst="rect">
            <a:avLst/>
          </a:prstGeom>
        </p:spPr>
      </p:pic>
      <p:pic>
        <p:nvPicPr>
          <p:cNvPr id="89" name="Рисунок 8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96759" y="4597971"/>
            <a:ext cx="213759" cy="378412"/>
          </a:xfrm>
          <a:prstGeom prst="rect">
            <a:avLst/>
          </a:prstGeom>
        </p:spPr>
      </p:pic>
      <p:pic>
        <p:nvPicPr>
          <p:cNvPr id="90" name="Рисунок 8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04211" y="3646758"/>
            <a:ext cx="198855" cy="385931"/>
          </a:xfrm>
          <a:prstGeom prst="rect">
            <a:avLst/>
          </a:prstGeom>
        </p:spPr>
      </p:pic>
      <p:pic>
        <p:nvPicPr>
          <p:cNvPr id="91" name="Рисунок 9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86985" y="2551504"/>
            <a:ext cx="233306" cy="371258"/>
          </a:xfrm>
          <a:prstGeom prst="rect">
            <a:avLst/>
          </a:prstGeom>
        </p:spPr>
      </p:pic>
      <p:pic>
        <p:nvPicPr>
          <p:cNvPr id="92" name="Рисунок 91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96204" y="1507858"/>
            <a:ext cx="214869" cy="378411"/>
          </a:xfrm>
          <a:prstGeom prst="rect">
            <a:avLst/>
          </a:prstGeom>
        </p:spPr>
      </p:pic>
      <p:sp>
        <p:nvSpPr>
          <p:cNvPr id="11" name="Прямоугольник 10"/>
          <p:cNvSpPr/>
          <p:nvPr/>
        </p:nvSpPr>
        <p:spPr>
          <a:xfrm>
            <a:off x="1831155" y="3046784"/>
            <a:ext cx="262835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dirty="0">
                <a:solidFill>
                  <a:srgbClr val="00B050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ФОНД ПРОСТРАНСТВ. ДАННЫХ (ФПД) РБ</a:t>
            </a:r>
          </a:p>
        </p:txBody>
      </p:sp>
      <p:sp>
        <p:nvSpPr>
          <p:cNvPr id="18" name="Прямоугольник 17"/>
          <p:cNvSpPr/>
          <p:nvPr/>
        </p:nvSpPr>
        <p:spPr>
          <a:xfrm>
            <a:off x="1837729" y="3790351"/>
            <a:ext cx="2856037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Адресные планы, кадастровые</a:t>
            </a:r>
            <a:br>
              <a:rPr lang="ru-RU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карты, ортофотопланы, топографические карты</a:t>
            </a:r>
            <a:br>
              <a:rPr lang="ru-RU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 планы различных масштабов</a:t>
            </a:r>
          </a:p>
        </p:txBody>
      </p:sp>
      <p:sp>
        <p:nvSpPr>
          <p:cNvPr id="19" name="Прямоугольник 18"/>
          <p:cNvSpPr/>
          <p:nvPr/>
        </p:nvSpPr>
        <p:spPr>
          <a:xfrm>
            <a:off x="4796870" y="3046784"/>
            <a:ext cx="141531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dirty="0">
                <a:solidFill>
                  <a:srgbClr val="00B050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ГИСОГД РБ</a:t>
            </a:r>
          </a:p>
        </p:txBody>
      </p:sp>
      <p:sp>
        <p:nvSpPr>
          <p:cNvPr id="20" name="Прямоугольник 19"/>
          <p:cNvSpPr/>
          <p:nvPr/>
        </p:nvSpPr>
        <p:spPr>
          <a:xfrm>
            <a:off x="4781566" y="3789357"/>
            <a:ext cx="115898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Градострои</a:t>
            </a:r>
            <a:r>
              <a:rPr lang="ru-RU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  <a:br>
              <a:rPr lang="ru-RU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2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тельство</a:t>
            </a:r>
            <a:endParaRPr lang="ru-RU" sz="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8303744" y="3046784"/>
            <a:ext cx="177360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dirty="0">
                <a:solidFill>
                  <a:srgbClr val="00B050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АИС</a:t>
            </a:r>
            <a:br>
              <a:rPr lang="ru-RU" sz="1400" b="1" dirty="0">
                <a:solidFill>
                  <a:srgbClr val="00B050"/>
                </a:solidFill>
                <a:latin typeface="Arial Black" panose="020B0A04020102020204" pitchFamily="34" charset="0"/>
                <a:cs typeface="Arial" panose="020B0604020202020204" pitchFamily="34" charset="0"/>
              </a:rPr>
            </a:br>
            <a:r>
              <a:rPr lang="ru-RU" sz="1400" b="1" dirty="0">
                <a:solidFill>
                  <a:srgbClr val="00B050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«ИМУЩЕСТВО»</a:t>
            </a:r>
          </a:p>
        </p:txBody>
      </p:sp>
      <p:sp>
        <p:nvSpPr>
          <p:cNvPr id="22" name="Прямоугольник 21"/>
          <p:cNvSpPr/>
          <p:nvPr/>
        </p:nvSpPr>
        <p:spPr>
          <a:xfrm>
            <a:off x="6599640" y="3046784"/>
            <a:ext cx="136326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dirty="0">
                <a:solidFill>
                  <a:srgbClr val="00B050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АИС «ГКО»</a:t>
            </a:r>
          </a:p>
        </p:txBody>
      </p:sp>
      <p:sp>
        <p:nvSpPr>
          <p:cNvPr id="101" name="Прямоугольник 100"/>
          <p:cNvSpPr/>
          <p:nvPr/>
        </p:nvSpPr>
        <p:spPr>
          <a:xfrm>
            <a:off x="8303744" y="3772048"/>
            <a:ext cx="169715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Управление гос./</a:t>
            </a:r>
          </a:p>
          <a:p>
            <a:r>
              <a:rPr lang="ru-RU" sz="12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мун</a:t>
            </a:r>
            <a:r>
              <a:rPr lang="ru-RU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имуществом</a:t>
            </a:r>
          </a:p>
        </p:txBody>
      </p:sp>
      <p:sp>
        <p:nvSpPr>
          <p:cNvPr id="102" name="Прямоугольник 101"/>
          <p:cNvSpPr/>
          <p:nvPr/>
        </p:nvSpPr>
        <p:spPr>
          <a:xfrm>
            <a:off x="6593634" y="3789357"/>
            <a:ext cx="109985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Кадастровая</a:t>
            </a:r>
            <a:br>
              <a:rPr lang="ru-RU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оценка</a:t>
            </a:r>
          </a:p>
        </p:txBody>
      </p:sp>
      <p:sp>
        <p:nvSpPr>
          <p:cNvPr id="103" name="Скругленный прямоугольник 102"/>
          <p:cNvSpPr/>
          <p:nvPr/>
        </p:nvSpPr>
        <p:spPr>
          <a:xfrm>
            <a:off x="1759135" y="4710391"/>
            <a:ext cx="8165740" cy="651235"/>
          </a:xfrm>
          <a:prstGeom prst="roundRect">
            <a:avLst>
              <a:gd name="adj" fmla="val 50000"/>
            </a:avLst>
          </a:prstGeom>
          <a:solidFill>
            <a:srgbClr val="FFFFFF">
              <a:alpha val="1098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solidFill>
                  <a:srgbClr val="2A1B87"/>
                </a:solidFill>
                <a:latin typeface="PT Sans Narrow" panose="020B0506020203020204" pitchFamily="34" charset="-52"/>
                <a:cs typeface="Arial" panose="020B0604020202020204" pitchFamily="34" charset="0"/>
              </a:rPr>
              <a:t> </a:t>
            </a:r>
            <a:endParaRPr lang="ru-RU" sz="16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08" name="Прямая соединительная линия 107"/>
          <p:cNvCxnSpPr/>
          <p:nvPr/>
        </p:nvCxnSpPr>
        <p:spPr>
          <a:xfrm>
            <a:off x="4709160" y="3119334"/>
            <a:ext cx="0" cy="1467599"/>
          </a:xfrm>
          <a:prstGeom prst="line">
            <a:avLst/>
          </a:prstGeom>
          <a:ln w="12700">
            <a:solidFill>
              <a:srgbClr val="16CBC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9" name="Прямая соединительная линия 108"/>
          <p:cNvCxnSpPr/>
          <p:nvPr/>
        </p:nvCxnSpPr>
        <p:spPr>
          <a:xfrm>
            <a:off x="6447130" y="3093462"/>
            <a:ext cx="0" cy="1493471"/>
          </a:xfrm>
          <a:prstGeom prst="line">
            <a:avLst/>
          </a:prstGeom>
          <a:ln w="12700">
            <a:solidFill>
              <a:srgbClr val="16CBC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0" name="Прямая соединительная линия 109"/>
          <p:cNvCxnSpPr/>
          <p:nvPr/>
        </p:nvCxnSpPr>
        <p:spPr>
          <a:xfrm>
            <a:off x="8200072" y="3093462"/>
            <a:ext cx="1" cy="1493471"/>
          </a:xfrm>
          <a:prstGeom prst="line">
            <a:avLst/>
          </a:prstGeom>
          <a:ln w="12700">
            <a:solidFill>
              <a:srgbClr val="16CBC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5" name="Прямоугольник 114"/>
          <p:cNvSpPr/>
          <p:nvPr/>
        </p:nvSpPr>
        <p:spPr>
          <a:xfrm rot="16200000">
            <a:off x="1034143" y="3622750"/>
            <a:ext cx="108395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b="1" dirty="0">
                <a:solidFill>
                  <a:srgbClr val="16CBC8"/>
                </a:solidFill>
                <a:latin typeface="Arial Black" panose="020B0A040201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1300</a:t>
            </a:r>
            <a:br>
              <a:rPr lang="ru-RU" b="1" dirty="0">
                <a:solidFill>
                  <a:srgbClr val="16CBC8"/>
                </a:solidFill>
                <a:latin typeface="Arial Black" panose="020B0A040201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</a:br>
            <a:r>
              <a:rPr lang="ru-RU" sz="1000" dirty="0">
                <a:solidFill>
                  <a:srgbClr val="16CBC8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пользователей</a:t>
            </a:r>
          </a:p>
        </p:txBody>
      </p:sp>
      <p:sp>
        <p:nvSpPr>
          <p:cNvPr id="116" name="Прямоугольник 115"/>
          <p:cNvSpPr/>
          <p:nvPr/>
        </p:nvSpPr>
        <p:spPr>
          <a:xfrm rot="16200000">
            <a:off x="3881486" y="3622750"/>
            <a:ext cx="108395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b="1" dirty="0">
                <a:solidFill>
                  <a:srgbClr val="16CBC8"/>
                </a:solidFill>
                <a:latin typeface="Arial Black" panose="020B0A040201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1000</a:t>
            </a:r>
            <a:br>
              <a:rPr lang="ru-RU" b="1" dirty="0">
                <a:solidFill>
                  <a:srgbClr val="16CBC8"/>
                </a:solidFill>
                <a:latin typeface="Arial Black" panose="020B0A040201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</a:br>
            <a:r>
              <a:rPr lang="ru-RU" sz="1000" dirty="0">
                <a:solidFill>
                  <a:srgbClr val="16CBC8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пользователей</a:t>
            </a:r>
          </a:p>
        </p:txBody>
      </p:sp>
      <p:sp>
        <p:nvSpPr>
          <p:cNvPr id="117" name="Прямоугольник 116"/>
          <p:cNvSpPr/>
          <p:nvPr/>
        </p:nvSpPr>
        <p:spPr>
          <a:xfrm rot="16200000">
            <a:off x="5615902" y="3622750"/>
            <a:ext cx="108395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b="1" dirty="0">
                <a:solidFill>
                  <a:srgbClr val="16CBC8"/>
                </a:solidFill>
                <a:latin typeface="Arial Black" panose="020B0A040201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200</a:t>
            </a:r>
          </a:p>
          <a:p>
            <a:pPr>
              <a:defRPr/>
            </a:pPr>
            <a:r>
              <a:rPr lang="ru-RU" sz="1000" dirty="0">
                <a:solidFill>
                  <a:srgbClr val="16CBC8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пользователей</a:t>
            </a:r>
          </a:p>
        </p:txBody>
      </p:sp>
      <p:sp>
        <p:nvSpPr>
          <p:cNvPr id="118" name="Прямоугольник 117"/>
          <p:cNvSpPr/>
          <p:nvPr/>
        </p:nvSpPr>
        <p:spPr>
          <a:xfrm rot="16200000">
            <a:off x="7374925" y="3622750"/>
            <a:ext cx="108395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b="1" dirty="0">
                <a:solidFill>
                  <a:srgbClr val="16CBC8"/>
                </a:solidFill>
                <a:latin typeface="Arial Black" panose="020B0A040201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900</a:t>
            </a:r>
          </a:p>
          <a:p>
            <a:pPr>
              <a:defRPr/>
            </a:pPr>
            <a:r>
              <a:rPr lang="ru-RU" sz="1000" dirty="0">
                <a:solidFill>
                  <a:srgbClr val="16CBC8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пользователей</a:t>
            </a:r>
          </a:p>
        </p:txBody>
      </p:sp>
      <p:sp>
        <p:nvSpPr>
          <p:cNvPr id="119" name="Правая фигурная скобка 118"/>
          <p:cNvSpPr/>
          <p:nvPr/>
        </p:nvSpPr>
        <p:spPr>
          <a:xfrm rot="16200000" flipH="1">
            <a:off x="5706287" y="1635264"/>
            <a:ext cx="274574" cy="7901808"/>
          </a:xfrm>
          <a:prstGeom prst="rightBrace">
            <a:avLst>
              <a:gd name="adj1" fmla="val 62390"/>
              <a:gd name="adj2" fmla="val 50000"/>
            </a:avLst>
          </a:prstGeom>
          <a:ln w="19050">
            <a:solidFill>
              <a:srgbClr val="16CBC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0" name="Прямоугольник 119"/>
          <p:cNvSpPr/>
          <p:nvPr/>
        </p:nvSpPr>
        <p:spPr>
          <a:xfrm>
            <a:off x="5123381" y="5809682"/>
            <a:ext cx="14122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200" dirty="0">
                <a:solidFill>
                  <a:srgbClr val="16CBC8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Муниципалитеты</a:t>
            </a:r>
            <a:endParaRPr lang="ru-RU" sz="1200" dirty="0">
              <a:solidFill>
                <a:srgbClr val="16CBC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2" name="Прямоугольник 121"/>
          <p:cNvSpPr/>
          <p:nvPr/>
        </p:nvSpPr>
        <p:spPr>
          <a:xfrm>
            <a:off x="1822330" y="4848890"/>
            <a:ext cx="796175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Базовые цифровые карты</a:t>
            </a:r>
          </a:p>
        </p:txBody>
      </p:sp>
      <p:cxnSp>
        <p:nvCxnSpPr>
          <p:cNvPr id="126" name="Прямая соединительная линия 125"/>
          <p:cNvCxnSpPr/>
          <p:nvPr/>
        </p:nvCxnSpPr>
        <p:spPr>
          <a:xfrm>
            <a:off x="1829410" y="3101082"/>
            <a:ext cx="0" cy="1493471"/>
          </a:xfrm>
          <a:prstGeom prst="line">
            <a:avLst/>
          </a:prstGeom>
          <a:ln w="12700">
            <a:solidFill>
              <a:srgbClr val="16CBC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7" name="Прямоугольник 126">
            <a:extLst>
              <a:ext uri="{FF2B5EF4-FFF2-40B4-BE49-F238E27FC236}">
                <a16:creationId xmlns:a16="http://schemas.microsoft.com/office/drawing/2014/main" xmlns="" id="{E8DEB643-3097-9CB7-3972-17F4C45CA7BD}"/>
              </a:ext>
            </a:extLst>
          </p:cNvPr>
          <p:cNvSpPr/>
          <p:nvPr/>
        </p:nvSpPr>
        <p:spPr>
          <a:xfrm>
            <a:off x="225761" y="4075580"/>
            <a:ext cx="842033" cy="548690"/>
          </a:xfrm>
          <a:prstGeom prst="rect">
            <a:avLst/>
          </a:prstGeom>
          <a:noFill/>
          <a:ln w="12700">
            <a:noFill/>
          </a:ln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t"/>
          <a:lstStyle/>
          <a:p>
            <a:pPr eaLnBrk="1" hangingPunct="1">
              <a:defRPr/>
            </a:pPr>
            <a:r>
              <a:rPr lang="ru-RU" sz="1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ФНС (ГАР)</a:t>
            </a:r>
          </a:p>
        </p:txBody>
      </p:sp>
      <p:sp>
        <p:nvSpPr>
          <p:cNvPr id="128" name="Прямоугольник 127">
            <a:extLst>
              <a:ext uri="{FF2B5EF4-FFF2-40B4-BE49-F238E27FC236}">
                <a16:creationId xmlns:a16="http://schemas.microsoft.com/office/drawing/2014/main" xmlns="" id="{A43C4890-D1C0-12C3-5152-3B4F484A7C5E}"/>
              </a:ext>
            </a:extLst>
          </p:cNvPr>
          <p:cNvSpPr/>
          <p:nvPr/>
        </p:nvSpPr>
        <p:spPr>
          <a:xfrm>
            <a:off x="258701" y="3000605"/>
            <a:ext cx="1017823" cy="431953"/>
          </a:xfrm>
          <a:prstGeom prst="rect">
            <a:avLst/>
          </a:prstGeom>
          <a:noFill/>
          <a:ln w="12700">
            <a:noFill/>
          </a:ln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t"/>
          <a:lstStyle/>
          <a:p>
            <a:pPr eaLnBrk="1" hangingPunct="1">
              <a:defRPr/>
            </a:pPr>
            <a:r>
              <a:rPr lang="ru-RU" sz="1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Портал </a:t>
            </a:r>
            <a:r>
              <a:rPr lang="ru-RU" sz="10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Госуслуг</a:t>
            </a:r>
            <a:endParaRPr lang="ru-RU" sz="1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1" name="Прямоугольник 130">
            <a:extLst>
              <a:ext uri="{FF2B5EF4-FFF2-40B4-BE49-F238E27FC236}">
                <a16:creationId xmlns:a16="http://schemas.microsoft.com/office/drawing/2014/main" xmlns="" id="{147B01C8-816E-ED44-159B-F45E945D1CE1}"/>
              </a:ext>
            </a:extLst>
          </p:cNvPr>
          <p:cNvSpPr/>
          <p:nvPr/>
        </p:nvSpPr>
        <p:spPr>
          <a:xfrm>
            <a:off x="258701" y="4937668"/>
            <a:ext cx="1028614" cy="467733"/>
          </a:xfrm>
          <a:prstGeom prst="rect">
            <a:avLst/>
          </a:prstGeom>
          <a:noFill/>
          <a:ln w="12700">
            <a:noFill/>
          </a:ln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t"/>
          <a:lstStyle/>
          <a:p>
            <a:pPr eaLnBrk="1" hangingPunct="1">
              <a:defRPr/>
            </a:pPr>
            <a:r>
              <a:rPr lang="ru-RU" sz="1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Росреестр ЕГРН</a:t>
            </a:r>
          </a:p>
        </p:txBody>
      </p:sp>
      <p:sp>
        <p:nvSpPr>
          <p:cNvPr id="133" name="Овал 132"/>
          <p:cNvSpPr/>
          <p:nvPr/>
        </p:nvSpPr>
        <p:spPr>
          <a:xfrm>
            <a:off x="206236" y="5728777"/>
            <a:ext cx="961661" cy="961661"/>
          </a:xfrm>
          <a:prstGeom prst="ellipse">
            <a:avLst/>
          </a:prstGeom>
          <a:solidFill>
            <a:srgbClr val="FFFFFF">
              <a:alpha val="1098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0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5" name="Прямоугольник 134"/>
          <p:cNvSpPr/>
          <p:nvPr/>
        </p:nvSpPr>
        <p:spPr>
          <a:xfrm>
            <a:off x="256860" y="5870380"/>
            <a:ext cx="104593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9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БПЛА,</a:t>
            </a:r>
            <a:br>
              <a:rPr lang="ru-RU" sz="9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9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векторизация,</a:t>
            </a:r>
          </a:p>
          <a:p>
            <a:pPr>
              <a:defRPr/>
            </a:pPr>
            <a:r>
              <a:rPr lang="ru-RU" sz="9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геодезическая</a:t>
            </a:r>
            <a:br>
              <a:rPr lang="ru-RU" sz="9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9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съемка</a:t>
            </a:r>
          </a:p>
        </p:txBody>
      </p:sp>
      <p:cxnSp>
        <p:nvCxnSpPr>
          <p:cNvPr id="140" name="Прямая соединительная линия 139">
            <a:extLst>
              <a:ext uri="{FF2B5EF4-FFF2-40B4-BE49-F238E27FC236}">
                <a16:creationId xmlns:a16="http://schemas.microsoft.com/office/drawing/2014/main" xmlns="" id="{61465496-9DBE-F657-3504-181C98EE282B}"/>
              </a:ext>
            </a:extLst>
          </p:cNvPr>
          <p:cNvCxnSpPr>
            <a:cxnSpLocks/>
          </p:cNvCxnSpPr>
          <p:nvPr/>
        </p:nvCxnSpPr>
        <p:spPr>
          <a:xfrm>
            <a:off x="1829410" y="2993923"/>
            <a:ext cx="8105351" cy="6682"/>
          </a:xfrm>
          <a:prstGeom prst="line">
            <a:avLst/>
          </a:prstGeom>
          <a:ln w="19050" cap="rnd">
            <a:solidFill>
              <a:schemeClr val="bg1"/>
            </a:solidFill>
            <a:prstDash val="sysDot"/>
            <a:round/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4" name="Группа 13"/>
          <p:cNvGrpSpPr/>
          <p:nvPr/>
        </p:nvGrpSpPr>
        <p:grpSpPr>
          <a:xfrm>
            <a:off x="1051273" y="3148606"/>
            <a:ext cx="779437" cy="2838062"/>
            <a:chOff x="1332258" y="3187516"/>
            <a:chExt cx="424502" cy="2838062"/>
          </a:xfrm>
        </p:grpSpPr>
        <p:cxnSp>
          <p:nvCxnSpPr>
            <p:cNvPr id="146" name="Прямая соединительная линия 145">
              <a:extLst>
                <a:ext uri="{FF2B5EF4-FFF2-40B4-BE49-F238E27FC236}">
                  <a16:creationId xmlns:a16="http://schemas.microsoft.com/office/drawing/2014/main" xmlns="" id="{61465496-9DBE-F657-3504-181C98EE282B}"/>
                </a:ext>
              </a:extLst>
            </p:cNvPr>
            <p:cNvCxnSpPr>
              <a:cxnSpLocks/>
            </p:cNvCxnSpPr>
            <p:nvPr/>
          </p:nvCxnSpPr>
          <p:spPr>
            <a:xfrm>
              <a:off x="1332258" y="3187516"/>
              <a:ext cx="339646" cy="0"/>
            </a:xfrm>
            <a:prstGeom prst="line">
              <a:avLst/>
            </a:prstGeom>
            <a:ln w="19050" cap="rnd">
              <a:solidFill>
                <a:schemeClr val="bg1"/>
              </a:solidFill>
              <a:prstDash val="sysDot"/>
              <a:round/>
              <a:headEnd type="triangl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9" name="Прямая соединительная линия 148">
              <a:extLst>
                <a:ext uri="{FF2B5EF4-FFF2-40B4-BE49-F238E27FC236}">
                  <a16:creationId xmlns:a16="http://schemas.microsoft.com/office/drawing/2014/main" xmlns="" id="{61465496-9DBE-F657-3504-181C98EE282B}"/>
                </a:ext>
              </a:extLst>
            </p:cNvPr>
            <p:cNvCxnSpPr>
              <a:cxnSpLocks/>
            </p:cNvCxnSpPr>
            <p:nvPr/>
          </p:nvCxnSpPr>
          <p:spPr>
            <a:xfrm>
              <a:off x="1332258" y="4508316"/>
              <a:ext cx="339646" cy="0"/>
            </a:xfrm>
            <a:prstGeom prst="line">
              <a:avLst/>
            </a:prstGeom>
            <a:ln w="19050" cap="rnd">
              <a:solidFill>
                <a:schemeClr val="bg1"/>
              </a:solidFill>
              <a:prstDash val="sysDot"/>
              <a:round/>
              <a:headEnd type="triangl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0" name="Прямая соединительная линия 149">
              <a:extLst>
                <a:ext uri="{FF2B5EF4-FFF2-40B4-BE49-F238E27FC236}">
                  <a16:creationId xmlns:a16="http://schemas.microsoft.com/office/drawing/2014/main" xmlns="" id="{61465496-9DBE-F657-3504-181C98EE282B}"/>
                </a:ext>
              </a:extLst>
            </p:cNvPr>
            <p:cNvCxnSpPr>
              <a:cxnSpLocks/>
            </p:cNvCxnSpPr>
            <p:nvPr/>
          </p:nvCxnSpPr>
          <p:spPr>
            <a:xfrm>
              <a:off x="1359694" y="5034930"/>
              <a:ext cx="339646" cy="0"/>
            </a:xfrm>
            <a:prstGeom prst="line">
              <a:avLst/>
            </a:prstGeom>
            <a:ln w="19050" cap="rnd">
              <a:solidFill>
                <a:schemeClr val="bg1"/>
              </a:solidFill>
              <a:prstDash val="sysDot"/>
              <a:round/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1" name="Прямая соединительная линия 150">
              <a:extLst>
                <a:ext uri="{FF2B5EF4-FFF2-40B4-BE49-F238E27FC236}">
                  <a16:creationId xmlns:a16="http://schemas.microsoft.com/office/drawing/2014/main" xmlns="" id="{61465496-9DBE-F657-3504-181C98EE282B}"/>
                </a:ext>
              </a:extLst>
            </p:cNvPr>
            <p:cNvCxnSpPr>
              <a:cxnSpLocks/>
            </p:cNvCxnSpPr>
            <p:nvPr/>
          </p:nvCxnSpPr>
          <p:spPr>
            <a:xfrm>
              <a:off x="1417114" y="6025578"/>
              <a:ext cx="339646" cy="0"/>
            </a:xfrm>
            <a:prstGeom prst="line">
              <a:avLst/>
            </a:prstGeom>
            <a:ln w="19050" cap="rnd">
              <a:solidFill>
                <a:schemeClr val="bg1"/>
              </a:solidFill>
              <a:prstDash val="sysDot"/>
              <a:round/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74" name="Рисунок 73">
            <a:extLst>
              <a:ext uri="{FF2B5EF4-FFF2-40B4-BE49-F238E27FC236}">
                <a16:creationId xmlns:a16="http://schemas.microsoft.com/office/drawing/2014/main" xmlns="" id="{53D44BD9-D256-0526-39CB-4D34BDD9A449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44920" y="2023589"/>
            <a:ext cx="1274705" cy="702061"/>
          </a:xfrm>
          <a:prstGeom prst="rect">
            <a:avLst/>
          </a:prstGeom>
          <a:noFill/>
          <a:ln>
            <a:noFill/>
          </a:ln>
          <a:effectLst/>
        </p:spPr>
      </p:pic>
      <p:pic>
        <p:nvPicPr>
          <p:cNvPr id="75" name="Рисунок 74">
            <a:extLst>
              <a:ext uri="{FF2B5EF4-FFF2-40B4-BE49-F238E27FC236}">
                <a16:creationId xmlns:a16="http://schemas.microsoft.com/office/drawing/2014/main" xmlns="" id="{A5F2F0D1-5A3F-9ADA-CFF9-536AADC0BFE2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350430" y="2033655"/>
            <a:ext cx="1156078" cy="691996"/>
          </a:xfrm>
          <a:prstGeom prst="rect">
            <a:avLst/>
          </a:prstGeom>
          <a:noFill/>
          <a:ln>
            <a:noFill/>
          </a:ln>
          <a:effectLst/>
        </p:spPr>
      </p:pic>
      <p:pic>
        <p:nvPicPr>
          <p:cNvPr id="76" name="Рисунок 75">
            <a:extLst>
              <a:ext uri="{FF2B5EF4-FFF2-40B4-BE49-F238E27FC236}">
                <a16:creationId xmlns:a16="http://schemas.microsoft.com/office/drawing/2014/main" xmlns="" id="{0B161336-ED00-19D2-664E-1DCD1446AAB6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029142" y="2033919"/>
            <a:ext cx="1211773" cy="691731"/>
          </a:xfrm>
          <a:prstGeom prst="rect">
            <a:avLst/>
          </a:prstGeom>
          <a:noFill/>
          <a:ln>
            <a:noFill/>
          </a:ln>
          <a:effectLst/>
        </p:spPr>
      </p:pic>
      <p:pic>
        <p:nvPicPr>
          <p:cNvPr id="77" name="Рисунок 76">
            <a:extLst>
              <a:ext uri="{FF2B5EF4-FFF2-40B4-BE49-F238E27FC236}">
                <a16:creationId xmlns:a16="http://schemas.microsoft.com/office/drawing/2014/main" xmlns="" id="{B2580821-1BF0-378E-176B-FE38BE845CF8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265737" y="2022189"/>
            <a:ext cx="1269670" cy="685664"/>
          </a:xfrm>
          <a:prstGeom prst="rect">
            <a:avLst/>
          </a:prstGeom>
          <a:noFill/>
          <a:ln>
            <a:noFill/>
          </a:ln>
          <a:effectLst/>
        </p:spPr>
      </p:pic>
      <p:pic>
        <p:nvPicPr>
          <p:cNvPr id="78" name="Рисунок 77">
            <a:extLst>
              <a:ext uri="{FF2B5EF4-FFF2-40B4-BE49-F238E27FC236}">
                <a16:creationId xmlns:a16="http://schemas.microsoft.com/office/drawing/2014/main" xmlns="" id="{22D0B2FE-7C27-48AC-469C-D1452EBD1068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616023" y="2034633"/>
            <a:ext cx="1211772" cy="691018"/>
          </a:xfrm>
          <a:prstGeom prst="rect">
            <a:avLst/>
          </a:prstGeom>
          <a:noFill/>
          <a:ln>
            <a:noFill/>
          </a:ln>
          <a:effectLst/>
        </p:spPr>
      </p:pic>
      <p:pic>
        <p:nvPicPr>
          <p:cNvPr id="80" name="Рисунок 79">
            <a:extLst>
              <a:ext uri="{FF2B5EF4-FFF2-40B4-BE49-F238E27FC236}">
                <a16:creationId xmlns:a16="http://schemas.microsoft.com/office/drawing/2014/main" xmlns="" id="{4F2C63D0-CCBA-173A-5D25-4B150437FDC5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8937308" y="2037463"/>
            <a:ext cx="1155521" cy="688187"/>
          </a:xfrm>
          <a:prstGeom prst="rect">
            <a:avLst/>
          </a:prstGeom>
          <a:noFill/>
          <a:ln>
            <a:noFill/>
          </a:ln>
          <a:effectLst/>
        </p:spPr>
      </p:pic>
      <p:pic>
        <p:nvPicPr>
          <p:cNvPr id="81" name="Рисунок 80">
            <a:extLst>
              <a:ext uri="{FF2B5EF4-FFF2-40B4-BE49-F238E27FC236}">
                <a16:creationId xmlns:a16="http://schemas.microsoft.com/office/drawing/2014/main" xmlns="" id="{8CF2BADD-975C-28D4-754E-09D67E6FB368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925096" y="2034867"/>
            <a:ext cx="1231126" cy="681683"/>
          </a:xfrm>
          <a:prstGeom prst="rect">
            <a:avLst/>
          </a:prstGeom>
          <a:noFill/>
          <a:ln>
            <a:noFill/>
          </a:ln>
          <a:effectLst/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60798" y="6149705"/>
            <a:ext cx="491837" cy="461135"/>
          </a:xfrm>
          <a:prstGeom prst="rect">
            <a:avLst/>
          </a:prstGeom>
        </p:spPr>
      </p:pic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xmlns="" id="{8AD1D4AE-C2FF-9BC6-7EA4-1FCCB2E4A019}"/>
              </a:ext>
            </a:extLst>
          </p:cNvPr>
          <p:cNvSpPr/>
          <p:nvPr/>
        </p:nvSpPr>
        <p:spPr>
          <a:xfrm>
            <a:off x="11615672" y="6247668"/>
            <a:ext cx="53443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800" b="1" dirty="0">
                <a:solidFill>
                  <a:schemeClr val="bg1"/>
                </a:solidFill>
                <a:latin typeface="Impact" panose="020B080603090205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8</a:t>
            </a:r>
            <a:endParaRPr lang="ru-RU" sz="2800" dirty="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7243295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08472B"/>
            </a:gs>
            <a:gs pos="100000">
              <a:srgbClr val="061218"/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Прямоугольник: скругленные углы 79">
            <a:extLst>
              <a:ext uri="{FF2B5EF4-FFF2-40B4-BE49-F238E27FC236}">
                <a16:creationId xmlns:a16="http://schemas.microsoft.com/office/drawing/2014/main" xmlns="" id="{5CA636C6-1A7B-9937-AA7A-F74CD19F1447}"/>
              </a:ext>
            </a:extLst>
          </p:cNvPr>
          <p:cNvSpPr/>
          <p:nvPr/>
        </p:nvSpPr>
        <p:spPr>
          <a:xfrm rot="5400000">
            <a:off x="9155554" y="2885481"/>
            <a:ext cx="1896484" cy="3252547"/>
          </a:xfrm>
          <a:prstGeom prst="roundRect">
            <a:avLst>
              <a:gd name="adj" fmla="val 4093"/>
            </a:avLst>
          </a:prstGeom>
          <a:solidFill>
            <a:srgbClr val="FFFFFF">
              <a:alpha val="16078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78" name="Прямоугольник: скругленные углы 79">
            <a:extLst>
              <a:ext uri="{FF2B5EF4-FFF2-40B4-BE49-F238E27FC236}">
                <a16:creationId xmlns:a16="http://schemas.microsoft.com/office/drawing/2014/main" xmlns="" id="{5CA636C6-1A7B-9937-AA7A-F74CD19F1447}"/>
              </a:ext>
            </a:extLst>
          </p:cNvPr>
          <p:cNvSpPr/>
          <p:nvPr/>
        </p:nvSpPr>
        <p:spPr>
          <a:xfrm rot="5400000">
            <a:off x="9155554" y="707492"/>
            <a:ext cx="1896484" cy="3252547"/>
          </a:xfrm>
          <a:prstGeom prst="roundRect">
            <a:avLst>
              <a:gd name="adj" fmla="val 4093"/>
            </a:avLst>
          </a:prstGeom>
          <a:solidFill>
            <a:srgbClr val="FFFFFF">
              <a:alpha val="16078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27" name="Рисунок 26">
            <a:extLst>
              <a:ext uri="{FF2B5EF4-FFF2-40B4-BE49-F238E27FC236}">
                <a16:creationId xmlns:a16="http://schemas.microsoft.com/office/drawing/2014/main" xmlns="" id="{7FD3A40C-3CB1-70E5-213F-53121B1C15D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40794" y="1403344"/>
            <a:ext cx="3056284" cy="1860844"/>
          </a:xfrm>
          <a:prstGeom prst="roundRect">
            <a:avLst>
              <a:gd name="adj" fmla="val 4439"/>
            </a:avLst>
          </a:prstGeom>
          <a:ln>
            <a:noFill/>
          </a:ln>
        </p:spPr>
      </p:pic>
      <p:grpSp>
        <p:nvGrpSpPr>
          <p:cNvPr id="6" name="Группа 5"/>
          <p:cNvGrpSpPr/>
          <p:nvPr/>
        </p:nvGrpSpPr>
        <p:grpSpPr>
          <a:xfrm>
            <a:off x="66065" y="194310"/>
            <a:ext cx="5404279" cy="6537960"/>
            <a:chOff x="890508" y="1319141"/>
            <a:chExt cx="4862592" cy="5882640"/>
          </a:xfrm>
        </p:grpSpPr>
        <p:pic>
          <p:nvPicPr>
            <p:cNvPr id="49" name="Рисунок 48"/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2581" t="5880" r="9417" b="7137"/>
            <a:stretch/>
          </p:blipFill>
          <p:spPr>
            <a:xfrm>
              <a:off x="890508" y="1319141"/>
              <a:ext cx="4862592" cy="5882640"/>
            </a:xfrm>
            <a:prstGeom prst="rect">
              <a:avLst/>
            </a:prstGeom>
            <a:effectLst>
              <a:outerShdw blurRad="533400" dist="50800" dir="5400000" sx="96000" sy="96000" algn="ctr" rotWithShape="0">
                <a:schemeClr val="tx1">
                  <a:alpha val="0"/>
                </a:schemeClr>
              </a:outerShdw>
            </a:effectLst>
          </p:spPr>
        </p:pic>
        <p:pic>
          <p:nvPicPr>
            <p:cNvPr id="31" name="Рисунок 30">
              <a:extLst>
                <a:ext uri="{FF2B5EF4-FFF2-40B4-BE49-F238E27FC236}">
                  <a16:creationId xmlns:a16="http://schemas.microsoft.com/office/drawing/2014/main" xmlns="" id="{1B997EE1-20D0-8656-EAD4-B64605ACF15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15961"/>
            <a:stretch/>
          </p:blipFill>
          <p:spPr>
            <a:xfrm>
              <a:off x="1972561" y="1972272"/>
              <a:ext cx="619888" cy="520949"/>
            </a:xfrm>
            <a:prstGeom prst="rect">
              <a:avLst/>
            </a:prstGeom>
            <a:effectLst>
              <a:outerShdw blurRad="50800" dist="38100" dir="2700000" algn="tl" rotWithShape="0">
                <a:schemeClr val="bg2">
                  <a:lumMod val="25000"/>
                  <a:alpha val="40000"/>
                </a:schemeClr>
              </a:outerShdw>
            </a:effectLst>
          </p:spPr>
        </p:pic>
        <p:pic>
          <p:nvPicPr>
            <p:cNvPr id="44" name="Рисунок 43">
              <a:extLst>
                <a:ext uri="{FF2B5EF4-FFF2-40B4-BE49-F238E27FC236}">
                  <a16:creationId xmlns:a16="http://schemas.microsoft.com/office/drawing/2014/main" xmlns="" id="{1B997EE1-20D0-8656-EAD4-B64605ACF15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15961"/>
            <a:stretch/>
          </p:blipFill>
          <p:spPr>
            <a:xfrm>
              <a:off x="2436111" y="2504910"/>
              <a:ext cx="619888" cy="520949"/>
            </a:xfrm>
            <a:prstGeom prst="rect">
              <a:avLst/>
            </a:prstGeom>
            <a:effectLst>
              <a:outerShdw blurRad="50800" dist="38100" dir="2700000" algn="tl" rotWithShape="0">
                <a:schemeClr val="bg2">
                  <a:lumMod val="25000"/>
                  <a:alpha val="40000"/>
                </a:schemeClr>
              </a:outerShdw>
            </a:effectLst>
          </p:spPr>
        </p:pic>
        <p:pic>
          <p:nvPicPr>
            <p:cNvPr id="48" name="Рисунок 47">
              <a:extLst>
                <a:ext uri="{FF2B5EF4-FFF2-40B4-BE49-F238E27FC236}">
                  <a16:creationId xmlns:a16="http://schemas.microsoft.com/office/drawing/2014/main" xmlns="" id="{1B997EE1-20D0-8656-EAD4-B64605ACF15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15961"/>
            <a:stretch/>
          </p:blipFill>
          <p:spPr>
            <a:xfrm>
              <a:off x="3521961" y="2033357"/>
              <a:ext cx="619888" cy="520949"/>
            </a:xfrm>
            <a:prstGeom prst="rect">
              <a:avLst/>
            </a:prstGeom>
            <a:effectLst>
              <a:outerShdw blurRad="50800" dist="38100" dir="2700000" algn="tl" rotWithShape="0">
                <a:schemeClr val="bg2">
                  <a:lumMod val="25000"/>
                  <a:alpha val="40000"/>
                </a:schemeClr>
              </a:outerShdw>
            </a:effectLst>
          </p:spPr>
        </p:pic>
        <p:pic>
          <p:nvPicPr>
            <p:cNvPr id="50" name="Рисунок 49">
              <a:extLst>
                <a:ext uri="{FF2B5EF4-FFF2-40B4-BE49-F238E27FC236}">
                  <a16:creationId xmlns:a16="http://schemas.microsoft.com/office/drawing/2014/main" xmlns="" id="{1B997EE1-20D0-8656-EAD4-B64605ACF15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15961"/>
            <a:stretch/>
          </p:blipFill>
          <p:spPr>
            <a:xfrm>
              <a:off x="1606712" y="3013654"/>
              <a:ext cx="619888" cy="520949"/>
            </a:xfrm>
            <a:prstGeom prst="rect">
              <a:avLst/>
            </a:prstGeom>
            <a:effectLst>
              <a:outerShdw blurRad="50800" dist="38100" dir="2700000" algn="tl" rotWithShape="0">
                <a:schemeClr val="bg2">
                  <a:lumMod val="25000"/>
                  <a:alpha val="40000"/>
                </a:schemeClr>
              </a:outerShdw>
            </a:effectLst>
          </p:spPr>
        </p:pic>
        <p:pic>
          <p:nvPicPr>
            <p:cNvPr id="52" name="Рисунок 51">
              <a:extLst>
                <a:ext uri="{FF2B5EF4-FFF2-40B4-BE49-F238E27FC236}">
                  <a16:creationId xmlns:a16="http://schemas.microsoft.com/office/drawing/2014/main" xmlns="" id="{1B997EE1-20D0-8656-EAD4-B64605ACF15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15961"/>
            <a:stretch/>
          </p:blipFill>
          <p:spPr>
            <a:xfrm>
              <a:off x="2088134" y="4013046"/>
              <a:ext cx="619888" cy="520949"/>
            </a:xfrm>
            <a:prstGeom prst="rect">
              <a:avLst/>
            </a:prstGeom>
            <a:effectLst>
              <a:outerShdw blurRad="50800" dist="38100" dir="2700000" algn="tl" rotWithShape="0">
                <a:schemeClr val="bg2">
                  <a:lumMod val="25000"/>
                  <a:alpha val="40000"/>
                </a:schemeClr>
              </a:outerShdw>
            </a:effectLst>
          </p:spPr>
        </p:pic>
        <p:pic>
          <p:nvPicPr>
            <p:cNvPr id="56" name="Рисунок 55">
              <a:extLst>
                <a:ext uri="{FF2B5EF4-FFF2-40B4-BE49-F238E27FC236}">
                  <a16:creationId xmlns:a16="http://schemas.microsoft.com/office/drawing/2014/main" xmlns="" id="{1B997EE1-20D0-8656-EAD4-B64605ACF15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15961"/>
            <a:stretch/>
          </p:blipFill>
          <p:spPr>
            <a:xfrm>
              <a:off x="2961542" y="4749460"/>
              <a:ext cx="619888" cy="520949"/>
            </a:xfrm>
            <a:prstGeom prst="rect">
              <a:avLst/>
            </a:prstGeom>
            <a:effectLst>
              <a:outerShdw blurRad="50800" dist="38100" dir="2700000" algn="tl" rotWithShape="0">
                <a:schemeClr val="bg2">
                  <a:lumMod val="25000"/>
                  <a:alpha val="40000"/>
                </a:schemeClr>
              </a:outerShdw>
            </a:effectLst>
          </p:spPr>
        </p:pic>
        <p:pic>
          <p:nvPicPr>
            <p:cNvPr id="58" name="Рисунок 57">
              <a:extLst>
                <a:ext uri="{FF2B5EF4-FFF2-40B4-BE49-F238E27FC236}">
                  <a16:creationId xmlns:a16="http://schemas.microsoft.com/office/drawing/2014/main" xmlns="" id="{1B997EE1-20D0-8656-EAD4-B64605ACF15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15961"/>
            <a:stretch/>
          </p:blipFill>
          <p:spPr>
            <a:xfrm>
              <a:off x="3871211" y="4193973"/>
              <a:ext cx="619888" cy="520949"/>
            </a:xfrm>
            <a:prstGeom prst="rect">
              <a:avLst/>
            </a:prstGeom>
            <a:effectLst>
              <a:outerShdw blurRad="50800" dist="38100" dir="2700000" algn="tl" rotWithShape="0">
                <a:schemeClr val="bg2">
                  <a:lumMod val="25000"/>
                  <a:alpha val="40000"/>
                </a:schemeClr>
              </a:outerShdw>
            </a:effectLst>
          </p:spPr>
        </p:pic>
        <p:pic>
          <p:nvPicPr>
            <p:cNvPr id="59" name="Рисунок 58">
              <a:extLst>
                <a:ext uri="{FF2B5EF4-FFF2-40B4-BE49-F238E27FC236}">
                  <a16:creationId xmlns:a16="http://schemas.microsoft.com/office/drawing/2014/main" xmlns="" id="{1B997EE1-20D0-8656-EAD4-B64605ACF15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15961"/>
            <a:stretch/>
          </p:blipFill>
          <p:spPr>
            <a:xfrm>
              <a:off x="3703396" y="3113665"/>
              <a:ext cx="619888" cy="520949"/>
            </a:xfrm>
            <a:prstGeom prst="rect">
              <a:avLst/>
            </a:prstGeom>
            <a:effectLst>
              <a:outerShdw blurRad="50800" dist="38100" dir="2700000" algn="tl" rotWithShape="0">
                <a:schemeClr val="bg2">
                  <a:lumMod val="25000"/>
                  <a:alpha val="40000"/>
                </a:schemeClr>
              </a:outerShdw>
            </a:effectLst>
          </p:spPr>
        </p:pic>
      </p:grpSp>
      <p:sp>
        <p:nvSpPr>
          <p:cNvPr id="74" name="Прямоугольник: скругленные углы 79">
            <a:extLst>
              <a:ext uri="{FF2B5EF4-FFF2-40B4-BE49-F238E27FC236}">
                <a16:creationId xmlns:a16="http://schemas.microsoft.com/office/drawing/2014/main" xmlns="" id="{5CA636C6-1A7B-9937-AA7A-F74CD19F1447}"/>
              </a:ext>
            </a:extLst>
          </p:cNvPr>
          <p:cNvSpPr/>
          <p:nvPr/>
        </p:nvSpPr>
        <p:spPr>
          <a:xfrm rot="5400000">
            <a:off x="5811643" y="2974562"/>
            <a:ext cx="1896485" cy="3074383"/>
          </a:xfrm>
          <a:prstGeom prst="roundRect">
            <a:avLst>
              <a:gd name="adj" fmla="val 4093"/>
            </a:avLst>
          </a:prstGeom>
          <a:solidFill>
            <a:srgbClr val="FFFFFF">
              <a:alpha val="16078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xmlns="" id="{99B28DDA-0DFD-CF58-231A-96E4714D8EBE}"/>
              </a:ext>
            </a:extLst>
          </p:cNvPr>
          <p:cNvSpPr txBox="1"/>
          <p:nvPr/>
        </p:nvSpPr>
        <p:spPr>
          <a:xfrm>
            <a:off x="8621751" y="1799801"/>
            <a:ext cx="2472195" cy="1145234"/>
          </a:xfrm>
          <a:prstGeom prst="rect">
            <a:avLst/>
          </a:prstGeom>
          <a:noFill/>
          <a:ln>
            <a:noFill/>
          </a:ln>
        </p:spPr>
        <p:txBody>
          <a:bodyPr wrap="square">
            <a:normAutofit/>
          </a:bodyPr>
          <a:lstStyle/>
          <a:p>
            <a:pPr marL="0" lvl="2">
              <a:spcBef>
                <a:spcPts val="1200"/>
              </a:spcBef>
              <a:spcAft>
                <a:spcPts val="1200"/>
              </a:spcAft>
            </a:pPr>
            <a:r>
              <a:rPr lang="ru-RU" sz="15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Все региональные</a:t>
            </a:r>
            <a:br>
              <a:rPr lang="ru-RU" sz="15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5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системы имеют</a:t>
            </a:r>
            <a:br>
              <a:rPr lang="ru-RU" sz="15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5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централизованную</a:t>
            </a:r>
            <a:br>
              <a:rPr lang="ru-RU" sz="15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5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структуру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xmlns="" id="{77194F9B-20C6-2B40-3290-447338D69BCA}"/>
              </a:ext>
            </a:extLst>
          </p:cNvPr>
          <p:cNvSpPr txBox="1"/>
          <p:nvPr/>
        </p:nvSpPr>
        <p:spPr>
          <a:xfrm>
            <a:off x="5298757" y="3771733"/>
            <a:ext cx="3053618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5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Пользователи органов власти работают с системами в рамках</a:t>
            </a:r>
            <a:br>
              <a:rPr lang="ru-RU" sz="15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5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защищенной государственной мультисервисной сети,</a:t>
            </a:r>
            <a:br>
              <a:rPr lang="ru-RU" sz="15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5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 которой подключены</a:t>
            </a:r>
            <a:br>
              <a:rPr lang="ru-RU" sz="15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5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все муниципалитеты</a:t>
            </a:r>
          </a:p>
        </p:txBody>
      </p:sp>
      <p:pic>
        <p:nvPicPr>
          <p:cNvPr id="43" name="Рисунок 42">
            <a:extLst>
              <a:ext uri="{FF2B5EF4-FFF2-40B4-BE49-F238E27FC236}">
                <a16:creationId xmlns:a16="http://schemas.microsoft.com/office/drawing/2014/main" xmlns="" id="{1B997EE1-20D0-8656-EAD4-B64605ACF150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961"/>
          <a:stretch/>
        </p:blipFill>
        <p:spPr>
          <a:xfrm>
            <a:off x="7448501" y="4680367"/>
            <a:ext cx="676701" cy="568694"/>
          </a:xfrm>
          <a:prstGeom prst="rect">
            <a:avLst/>
          </a:prstGeom>
          <a:effectLst>
            <a:outerShdw blurRad="50800" dist="38100" dir="2700000" algn="tl" rotWithShape="0">
              <a:schemeClr val="tx1">
                <a:alpha val="40000"/>
              </a:schemeClr>
            </a:outerShdw>
          </a:effectLst>
        </p:spPr>
      </p:pic>
      <p:sp>
        <p:nvSpPr>
          <p:cNvPr id="25" name="Прямоугольник 24">
            <a:extLst>
              <a:ext uri="{FF2B5EF4-FFF2-40B4-BE49-F238E27FC236}">
                <a16:creationId xmlns:a16="http://schemas.microsoft.com/office/drawing/2014/main" xmlns="" id="{F8632F80-429A-7955-A652-E3F501562ED0}"/>
              </a:ext>
            </a:extLst>
          </p:cNvPr>
          <p:cNvSpPr/>
          <p:nvPr/>
        </p:nvSpPr>
        <p:spPr>
          <a:xfrm>
            <a:off x="8562335" y="3771733"/>
            <a:ext cx="3082922" cy="124649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r>
              <a:rPr lang="ru-RU" sz="15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Информационные системы</a:t>
            </a:r>
            <a:br>
              <a:rPr lang="ru-RU" sz="15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5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комплекса «территория»</a:t>
            </a:r>
          </a:p>
          <a:p>
            <a:r>
              <a:rPr lang="ru-RU" sz="15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размещены на вычислительных</a:t>
            </a:r>
            <a:br>
              <a:rPr lang="ru-RU" sz="15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5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средствах регионального</a:t>
            </a:r>
            <a:br>
              <a:rPr lang="ru-RU" sz="15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5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Центра обработки данных</a:t>
            </a:r>
          </a:p>
        </p:txBody>
      </p:sp>
      <p:sp>
        <p:nvSpPr>
          <p:cNvPr id="77" name="Дуга 76">
            <a:extLst>
              <a:ext uri="{FF2B5EF4-FFF2-40B4-BE49-F238E27FC236}">
                <a16:creationId xmlns:a16="http://schemas.microsoft.com/office/drawing/2014/main" xmlns="" id="{1230D7C0-9889-6F32-2074-F3A924C1D024}"/>
              </a:ext>
            </a:extLst>
          </p:cNvPr>
          <p:cNvSpPr/>
          <p:nvPr/>
        </p:nvSpPr>
        <p:spPr>
          <a:xfrm rot="2232226" flipH="1">
            <a:off x="1953389" y="1754139"/>
            <a:ext cx="4644757" cy="4502037"/>
          </a:xfrm>
          <a:prstGeom prst="arc">
            <a:avLst>
              <a:gd name="adj1" fmla="val 16146371"/>
              <a:gd name="adj2" fmla="val 21270174"/>
            </a:avLst>
          </a:prstGeom>
          <a:ln w="38100" cap="rnd">
            <a:solidFill>
              <a:schemeClr val="bg1"/>
            </a:solidFill>
            <a:prstDash val="sysDot"/>
            <a:round/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5222694" y="653095"/>
            <a:ext cx="399821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b="1" dirty="0">
                <a:solidFill>
                  <a:schemeClr val="bg1"/>
                </a:solidFill>
                <a:latin typeface="Arial Black" panose="020B0A040201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ИНФРАСТРУКТУРА</a:t>
            </a:r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03471" y="4699988"/>
            <a:ext cx="472723" cy="52646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80" name="Рисунок 79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6364" y="2374725"/>
            <a:ext cx="472723" cy="52646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7" name="Рисунок 16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43108" y="2532709"/>
            <a:ext cx="533086" cy="533086"/>
          </a:xfrm>
          <a:prstGeom prst="rect">
            <a:avLst/>
          </a:prstGeom>
        </p:spPr>
      </p:pic>
      <p:sp>
        <p:nvSpPr>
          <p:cNvPr id="81" name="Прямоугольник 80"/>
          <p:cNvSpPr/>
          <p:nvPr/>
        </p:nvSpPr>
        <p:spPr>
          <a:xfrm>
            <a:off x="11615672" y="6247668"/>
            <a:ext cx="534433" cy="523220"/>
          </a:xfrm>
          <a:prstGeom prst="rect">
            <a:avLst/>
          </a:prstGeom>
          <a:solidFill>
            <a:srgbClr val="000000">
              <a:alpha val="10196"/>
            </a:srgbClr>
          </a:solidFill>
        </p:spPr>
        <p:txBody>
          <a:bodyPr wrap="square">
            <a:spAutoFit/>
          </a:bodyPr>
          <a:lstStyle/>
          <a:p>
            <a:r>
              <a:rPr lang="ru-RU" sz="2800" b="1" dirty="0">
                <a:solidFill>
                  <a:schemeClr val="bg1"/>
                </a:solidFill>
                <a:latin typeface="Impact" panose="020B080603090205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9</a:t>
            </a:r>
            <a:endParaRPr lang="ru-RU" sz="2800" dirty="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678277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xmlns="" id="{4177944E-A8DB-ECC1-EF2D-4B145E064D77}"/>
              </a:ext>
            </a:extLst>
          </p:cNvPr>
          <p:cNvSpPr/>
          <p:nvPr/>
        </p:nvSpPr>
        <p:spPr>
          <a:xfrm>
            <a:off x="-9525" y="0"/>
            <a:ext cx="6105525" cy="3467100"/>
          </a:xfrm>
          <a:prstGeom prst="rect">
            <a:avLst/>
          </a:prstGeom>
          <a:solidFill>
            <a:srgbClr val="0A4A3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ru-RU" dirty="0">
              <a:solidFill>
                <a:srgbClr val="083B27"/>
              </a:solidFill>
            </a:endParaRPr>
          </a:p>
        </p:txBody>
      </p:sp>
      <p:sp>
        <p:nvSpPr>
          <p:cNvPr id="7" name="TextBox 1">
            <a:extLst>
              <a:ext uri="{FF2B5EF4-FFF2-40B4-BE49-F238E27FC236}">
                <a16:creationId xmlns:a16="http://schemas.microsoft.com/office/drawing/2014/main" xmlns="" id="{147176C6-8613-933E-F9EA-B52232706772}"/>
              </a:ext>
            </a:extLst>
          </p:cNvPr>
          <p:cNvSpPr txBox="1"/>
          <p:nvPr/>
        </p:nvSpPr>
        <p:spPr>
          <a:xfrm>
            <a:off x="282423" y="210528"/>
            <a:ext cx="511660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2800" b="1" dirty="0">
                <a:solidFill>
                  <a:schemeClr val="bg1"/>
                </a:solidFill>
                <a:latin typeface="Arial Black" panose="020B0A040201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ЭФФЕКТЫ</a:t>
            </a: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xmlns="" id="{FDA061E8-7C40-1C82-511C-E5BAD26F9A6D}"/>
              </a:ext>
            </a:extLst>
          </p:cNvPr>
          <p:cNvSpPr/>
          <p:nvPr/>
        </p:nvSpPr>
        <p:spPr>
          <a:xfrm>
            <a:off x="6096000" y="3467100"/>
            <a:ext cx="6105525" cy="3390900"/>
          </a:xfrm>
          <a:prstGeom prst="rect">
            <a:avLst/>
          </a:prstGeom>
          <a:solidFill>
            <a:srgbClr val="0A4A3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ru-RU" dirty="0">
              <a:solidFill>
                <a:srgbClr val="083B27"/>
              </a:solidFill>
            </a:endParaRP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xmlns="" id="{21C11241-D154-7E22-046D-52FB9C7A648C}"/>
              </a:ext>
            </a:extLst>
          </p:cNvPr>
          <p:cNvSpPr/>
          <p:nvPr/>
        </p:nvSpPr>
        <p:spPr>
          <a:xfrm>
            <a:off x="1590675" y="3625393"/>
            <a:ext cx="4238625" cy="2723823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1700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Сокращение сроков предоставления услуг в сфере строительства и управления объектами. Высокое качество документов</a:t>
            </a:r>
          </a:p>
          <a:p>
            <a:pPr marL="285750" indent="-285750">
              <a:buFontTx/>
              <a:buChar char="-"/>
            </a:pPr>
            <a:endParaRPr lang="ru-RU" sz="1700" dirty="0">
              <a:solidFill>
                <a:schemeClr val="tx1">
                  <a:lumMod val="95000"/>
                  <a:lumOff val="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Tx/>
              <a:buChar char="-"/>
            </a:pPr>
            <a:endParaRPr lang="ru-RU" sz="1700" dirty="0">
              <a:solidFill>
                <a:schemeClr val="tx1">
                  <a:lumMod val="95000"/>
                  <a:lumOff val="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1700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Объективная автоматизированная оценка инвестиционных проектов, повышение доходных частей бюджетов</a:t>
            </a:r>
          </a:p>
          <a:p>
            <a:endParaRPr lang="ru-RU" dirty="0">
              <a:solidFill>
                <a:schemeClr val="tx1">
                  <a:lumMod val="95000"/>
                  <a:lumOff val="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extBox 4">
            <a:extLst>
              <a:ext uri="{FF2B5EF4-FFF2-40B4-BE49-F238E27FC236}">
                <a16:creationId xmlns:a16="http://schemas.microsoft.com/office/drawing/2014/main" xmlns="" id="{AD58BD16-4176-CD4A-BF49-97A33D6644BC}"/>
              </a:ext>
            </a:extLst>
          </p:cNvPr>
          <p:cNvSpPr txBox="1"/>
          <p:nvPr/>
        </p:nvSpPr>
        <p:spPr>
          <a:xfrm>
            <a:off x="7519119" y="4807180"/>
            <a:ext cx="4682406" cy="1400383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17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Снижение потерь от ошибок в оценках перспектив размещения своих бизнес- объектов на территориях (автоматизированная оценка через инвесткарту)</a:t>
            </a:r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xmlns="" id="{E572FE8A-4918-186A-8023-C49520A2CAD9}"/>
              </a:ext>
            </a:extLst>
          </p:cNvPr>
          <p:cNvSpPr/>
          <p:nvPr/>
        </p:nvSpPr>
        <p:spPr>
          <a:xfrm>
            <a:off x="7519119" y="596720"/>
            <a:ext cx="4240167" cy="2308324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Получение федеральных трансфертов за обоснованные качественные планы развития инфраструктуры  городских агломераций (федеральный уровень предоставляет транши под хорошо «рассчитанные» обоснованные планы развития территорий)</a:t>
            </a:r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xmlns="" id="{23283598-1A52-7B23-51E1-04B881D02E28}"/>
              </a:ext>
            </a:extLst>
          </p:cNvPr>
          <p:cNvSpPr/>
          <p:nvPr/>
        </p:nvSpPr>
        <p:spPr>
          <a:xfrm>
            <a:off x="1590675" y="810660"/>
            <a:ext cx="4505325" cy="877163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17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Увеличение управляемости</a:t>
            </a:r>
            <a:br>
              <a:rPr lang="ru-RU" sz="17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7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территориями (о территории</a:t>
            </a:r>
            <a:br>
              <a:rPr lang="ru-RU" sz="17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7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известно всё или почти всё)</a:t>
            </a:r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xmlns="" id="{1912994F-54B5-E9E2-D4C4-252AF3DA3C7A}"/>
              </a:ext>
            </a:extLst>
          </p:cNvPr>
          <p:cNvSpPr/>
          <p:nvPr/>
        </p:nvSpPr>
        <p:spPr>
          <a:xfrm>
            <a:off x="1602099" y="1848290"/>
            <a:ext cx="4636209" cy="1200329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Исключение тяжелых последствий</a:t>
            </a:r>
            <a:br>
              <a:rPr lang="ru-RU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градостроительных ошибок и потери </a:t>
            </a:r>
            <a:br>
              <a:rPr lang="ru-RU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бюджетов при реализации некачественных сценариев развития</a:t>
            </a:r>
          </a:p>
        </p:txBody>
      </p: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xmlns="" id="{603F12C8-C4DB-29AD-8D9A-687714CE2DB8}"/>
              </a:ext>
            </a:extLst>
          </p:cNvPr>
          <p:cNvSpPr/>
          <p:nvPr/>
        </p:nvSpPr>
        <p:spPr>
          <a:xfrm>
            <a:off x="7519119" y="3625393"/>
            <a:ext cx="4682406" cy="923330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Сокращение длительности</a:t>
            </a:r>
            <a:br>
              <a:rPr lang="ru-RU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инвестпроцессов в 2-4 раза</a:t>
            </a:r>
            <a:br>
              <a:rPr lang="ru-RU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(с 2-4 лет до 1 года и меньше)</a:t>
            </a:r>
          </a:p>
        </p:txBody>
      </p:sp>
      <p:pic>
        <p:nvPicPr>
          <p:cNvPr id="18" name="Рисунок 17">
            <a:extLst>
              <a:ext uri="{FF2B5EF4-FFF2-40B4-BE49-F238E27FC236}">
                <a16:creationId xmlns:a16="http://schemas.microsoft.com/office/drawing/2014/main" xmlns="" id="{33ED677E-5065-98F4-F8BA-D88612BAFE9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7466" y="942975"/>
            <a:ext cx="726509" cy="72650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9" name="Рисунок 18">
            <a:extLst>
              <a:ext uri="{FF2B5EF4-FFF2-40B4-BE49-F238E27FC236}">
                <a16:creationId xmlns:a16="http://schemas.microsoft.com/office/drawing/2014/main" xmlns="" id="{2E537007-167D-7692-EAD6-372B3390991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7466" y="2148789"/>
            <a:ext cx="731356" cy="731356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0" name="Рисунок 19">
            <a:extLst>
              <a:ext uri="{FF2B5EF4-FFF2-40B4-BE49-F238E27FC236}">
                <a16:creationId xmlns:a16="http://schemas.microsoft.com/office/drawing/2014/main" xmlns="" id="{46EE3F65-9472-BCD4-FD4C-EB489333A844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4574" y="5162550"/>
            <a:ext cx="869348" cy="87130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1" name="Рисунок 20">
            <a:extLst>
              <a:ext uri="{FF2B5EF4-FFF2-40B4-BE49-F238E27FC236}">
                <a16:creationId xmlns:a16="http://schemas.microsoft.com/office/drawing/2014/main" xmlns="" id="{4C947E10-D33B-2FE7-8922-68A27E377C81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17714" y="1279120"/>
            <a:ext cx="780727" cy="78072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2" name="Рисунок 21">
            <a:extLst>
              <a:ext uri="{FF2B5EF4-FFF2-40B4-BE49-F238E27FC236}">
                <a16:creationId xmlns:a16="http://schemas.microsoft.com/office/drawing/2014/main" xmlns="" id="{F1EBD0A9-F792-EBA0-00F7-B654838DC66F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13028" y="4935256"/>
            <a:ext cx="641578" cy="85463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3" name="Рисунок 22">
            <a:extLst>
              <a:ext uri="{FF2B5EF4-FFF2-40B4-BE49-F238E27FC236}">
                <a16:creationId xmlns:a16="http://schemas.microsoft.com/office/drawing/2014/main" xmlns="" id="{0EA46858-29F7-8091-854E-50760A4CEF20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060" y="3753798"/>
            <a:ext cx="889862" cy="89027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6" name="Рисунок 25">
            <a:extLst>
              <a:ext uri="{FF2B5EF4-FFF2-40B4-BE49-F238E27FC236}">
                <a16:creationId xmlns:a16="http://schemas.microsoft.com/office/drawing/2014/main" xmlns="" id="{ECD2766D-D3DE-4375-86C2-7D73690CB36C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6513028" y="3753798"/>
            <a:ext cx="694092" cy="69441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27" name="Прямоугольник 26">
            <a:extLst>
              <a:ext uri="{FF2B5EF4-FFF2-40B4-BE49-F238E27FC236}">
                <a16:creationId xmlns:a16="http://schemas.microsoft.com/office/drawing/2014/main" xmlns="" id="{0C60F239-BC75-0F33-8B84-D516B1A208E9}"/>
              </a:ext>
            </a:extLst>
          </p:cNvPr>
          <p:cNvSpPr/>
          <p:nvPr/>
        </p:nvSpPr>
        <p:spPr>
          <a:xfrm>
            <a:off x="11625197" y="6247668"/>
            <a:ext cx="53443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2800" b="1" dirty="0">
                <a:solidFill>
                  <a:schemeClr val="bg1"/>
                </a:solidFill>
                <a:latin typeface="Impact" panose="020B080603090205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10</a:t>
            </a:r>
            <a:endParaRPr lang="ru-RU" sz="2800" dirty="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7997257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08472B"/>
            </a:gs>
            <a:gs pos="100000">
              <a:srgbClr val="061218"/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E2EF02E2-7B39-2880-A4E6-3E50AC4812E3}"/>
              </a:ext>
            </a:extLst>
          </p:cNvPr>
          <p:cNvSpPr txBox="1"/>
          <p:nvPr/>
        </p:nvSpPr>
        <p:spPr>
          <a:xfrm>
            <a:off x="3343275" y="2950458"/>
            <a:ext cx="6096000" cy="12618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ru-RU" sz="3800" dirty="0">
                <a:solidFill>
                  <a:schemeClr val="bg1"/>
                </a:solidFill>
                <a:effectLst/>
                <a:latin typeface="Arial Black" panose="020B0A040201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Спасибо</a:t>
            </a:r>
            <a:br>
              <a:rPr lang="ru-RU" sz="3800" dirty="0">
                <a:solidFill>
                  <a:schemeClr val="bg1"/>
                </a:solidFill>
                <a:effectLst/>
                <a:latin typeface="Arial Black" panose="020B0A040201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</a:br>
            <a:r>
              <a:rPr lang="ru-RU" sz="3800" dirty="0">
                <a:solidFill>
                  <a:schemeClr val="bg1"/>
                </a:solidFill>
                <a:effectLst/>
                <a:latin typeface="Arial Black" panose="020B0A040201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за внимание</a:t>
            </a:r>
            <a:endParaRPr lang="ru-RU" sz="3800" dirty="0">
              <a:solidFill>
                <a:schemeClr val="bg1"/>
              </a:solidFill>
              <a:effectLst/>
              <a:latin typeface="Arial Black" panose="020B0A040201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3343275" y="5002649"/>
            <a:ext cx="1535036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200" dirty="0">
                <a:solidFill>
                  <a:schemeClr val="bg1"/>
                </a:solidFill>
              </a:rPr>
              <a:t>@</a:t>
            </a:r>
            <a:r>
              <a:rPr lang="en-US" sz="2200" dirty="0" err="1">
                <a:solidFill>
                  <a:schemeClr val="bg1"/>
                </a:solidFill>
              </a:rPr>
              <a:t>oranjman</a:t>
            </a:r>
            <a:endParaRPr lang="ru-RU" sz="2200" dirty="0">
              <a:solidFill>
                <a:schemeClr val="bg1"/>
              </a:solidFill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58137" y="3097655"/>
            <a:ext cx="142263" cy="967489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F0763737-AF8A-56C4-209E-9B7A61F1010D}"/>
              </a:ext>
            </a:extLst>
          </p:cNvPr>
          <p:cNvSpPr txBox="1"/>
          <p:nvPr/>
        </p:nvSpPr>
        <p:spPr>
          <a:xfrm>
            <a:off x="3341371" y="4629031"/>
            <a:ext cx="609790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ДИНАР ШАРАФУТДИНОВ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90467124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5377</TotalTime>
  <Words>534</Words>
  <PresentationFormat>Широкоэкранный</PresentationFormat>
  <Paragraphs>176</Paragraphs>
  <Slides>11</Slides>
  <Notes>11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9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21" baseType="lpstr">
      <vt:lpstr>Arial</vt:lpstr>
      <vt:lpstr>Arial Black</vt:lpstr>
      <vt:lpstr>Calibri</vt:lpstr>
      <vt:lpstr>Calibri Light</vt:lpstr>
      <vt:lpstr>Impact</vt:lpstr>
      <vt:lpstr>PT Sans Narrow</vt:lpstr>
      <vt:lpstr>Times New Roman</vt:lpstr>
      <vt:lpstr>Verdana</vt:lpstr>
      <vt:lpstr>Wingdings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2022-08-02T06:36:24Z</dcterms:created>
  <dcterms:modified xsi:type="dcterms:W3CDTF">2022-10-04T07:27:56Z</dcterms:modified>
</cp:coreProperties>
</file>