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9" r:id="rId3"/>
    <p:sldId id="258" r:id="rId4"/>
    <p:sldId id="295" r:id="rId5"/>
    <p:sldId id="297" r:id="rId6"/>
    <p:sldId id="261" r:id="rId7"/>
    <p:sldId id="262" r:id="rId8"/>
    <p:sldId id="306" r:id="rId9"/>
    <p:sldId id="286" r:id="rId10"/>
    <p:sldId id="273" r:id="rId11"/>
    <p:sldId id="301" r:id="rId12"/>
    <p:sldId id="271" r:id="rId13"/>
    <p:sldId id="303" r:id="rId14"/>
    <p:sldId id="30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72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Фролова Екатерина Васильевна" initials="ФЕВ" lastIdx="2" clrIdx="1">
    <p:extLst>
      <p:ext uri="{19B8F6BF-5375-455C-9EA6-DF929625EA0E}">
        <p15:presenceInfo xmlns:p15="http://schemas.microsoft.com/office/powerpoint/2012/main" userId="S-1-5-21-3210910915-2755529328-1879487246-10042" providerId="AD"/>
      </p:ext>
    </p:extLst>
  </p:cmAuthor>
  <p:cmAuthor id="2" name="Фомина Яна Сергеевна" initials="ФЯС" lastIdx="18" clrIdx="0">
    <p:extLst>
      <p:ext uri="{19B8F6BF-5375-455C-9EA6-DF929625EA0E}">
        <p15:presenceInfo xmlns:p15="http://schemas.microsoft.com/office/powerpoint/2012/main" userId="Фомина Яна Сергеевна" providerId="None"/>
      </p:ext>
    </p:extLst>
  </p:cmAuthor>
  <p:cmAuthor id="3" name="Ковин Максим Иванович" initials="КМИ" lastIdx="2" clrIdx="2">
    <p:extLst>
      <p:ext uri="{19B8F6BF-5375-455C-9EA6-DF929625EA0E}">
        <p15:presenceInfo xmlns:p15="http://schemas.microsoft.com/office/powerpoint/2012/main" userId="S-1-5-21-3210910915-2755529328-1879487246-243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9FA7"/>
    <a:srgbClr val="F4F8FA"/>
    <a:srgbClr val="C23531"/>
    <a:srgbClr val="EEAE5C"/>
    <a:srgbClr val="D1877E"/>
    <a:srgbClr val="9F6BB4"/>
    <a:srgbClr val="E6E6E6"/>
    <a:srgbClr val="6E91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6395" autoAdjust="0"/>
  </p:normalViewPr>
  <p:slideViewPr>
    <p:cSldViewPr snapToGrid="0" showGuides="1">
      <p:cViewPr varScale="1">
        <p:scale>
          <a:sx n="115" d="100"/>
          <a:sy n="115" d="100"/>
        </p:scale>
        <p:origin x="432" y="114"/>
      </p:cViewPr>
      <p:guideLst>
        <p:guide orient="horz" pos="459"/>
        <p:guide pos="438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04CB5-DC15-41E2-B860-FDD3AFA2B454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E3172B-CDBD-4B34-97C6-8054A0BD8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359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Предпосылки проекта связаны с отсутствием ведомственной автоматизации.</a:t>
            </a:r>
            <a:br>
              <a:rPr lang="ru-RU" baseline="0" dirty="0"/>
            </a:br>
            <a:r>
              <a:rPr lang="ru-RU" baseline="0" dirty="0"/>
              <a:t>Проект обеспечил автоматизацию всех процессов работы ветеринарных служб региона, позволил повысить качество и прозрачность процессов, сократить сроки подготовки и предоставления отчетности.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3172B-CDBD-4B34-97C6-8054A0BD801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058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/>
              <a:t>Программное решение является одной из важнейших частей комплексной системы автоматизации региона, сформированной на базе архитектуры платформы «АРМ Ведомство 2.0»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Решение модульное, гибкое – может подстроиться под самые разные запросы ведомств и унифицировать отчетность и предоставление услуг для граждан. Было проведено исследование работы отраслевых ведомств, и система разрабатывалась с учетом региональной специфики и особенностей бизнес-процессов.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проекте применены открытые программные библиотеки. Например,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JasperReports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подсистеме технологических документов;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JBPM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ActiveMQ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Quartz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в подсистеме автоматизированных процессов,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Spring Security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в подсистеме разграничения доступа,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Apache CXF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Angular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Jquery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в подсистеме отображения пользовательского интерфейса.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системе внедрены различные контрольные механизмы проверки данных, исключающие ошибки пользователей.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Работа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велась по ключевым направлениям ветеринарной деятельности: </a:t>
            </a:r>
          </a:p>
          <a:p>
            <a:endParaRPr lang="ru-RU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Сведения о поголовье животных</a:t>
            </a:r>
          </a:p>
          <a:p>
            <a:pPr lvl="0">
              <a:spcBef>
                <a:spcPts val="1200"/>
              </a:spcBef>
            </a:pPr>
            <a:r>
              <a:rPr lang="ru-RU" dirty="0"/>
              <a:t>Планы ветеринарных исследований и противоэпизоотических мероприятий</a:t>
            </a:r>
          </a:p>
          <a:p>
            <a:pPr lvl="0">
              <a:spcBef>
                <a:spcPts val="1200"/>
              </a:spcBef>
            </a:pPr>
            <a:r>
              <a:rPr lang="ru-RU" dirty="0"/>
              <a:t>Предоставление информации о противоэпизоотических мероприятиях и заболеваниях животных в систему государственного информационного обеспечения в сфере сельского хозяйства</a:t>
            </a:r>
          </a:p>
          <a:p>
            <a:pPr lvl="0">
              <a:spcBef>
                <a:spcPts val="1800"/>
              </a:spcBef>
            </a:pPr>
            <a:r>
              <a:rPr lang="ru-RU" dirty="0"/>
              <a:t>Сведения об использования биопрепаратов </a:t>
            </a:r>
          </a:p>
          <a:p>
            <a:pPr lvl="0">
              <a:spcBef>
                <a:spcPts val="1800"/>
              </a:spcBef>
            </a:pPr>
            <a:r>
              <a:rPr lang="ru-RU" dirty="0"/>
              <a:t>Сведения о ветеринарно-санитарной экспертизе сырья и продуктов животного происхождения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3172B-CDBD-4B34-97C6-8054A0BD801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159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Наша главная задача – повышение эффективности работы ведомств. </a:t>
            </a:r>
          </a:p>
          <a:p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411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рамках работ по проекту было проведено полномасштабное исследование существующих бизнес-процессов командой аналитиков для изучения специфики деятельности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управления ветеринарии по Ростовской области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Были выявлены наиболее узкие места, требующие автоматизации.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Проведен анализ и расчет потребностей в инфраструктуре с учетом прогнозов по ежегодному увеличению таких потребностей. Были проанализированы и учтены требования к безопасности.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Выстроена структура данных с учетом наличия в большого объема чувствительных данных. Установлены необходимые контроли внутри системы. Сопровождение системы оказывается круглосуточно.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Над проектами работало несколько команд. Разработка и техническая поддержка – команда РТ Цифровые решения –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РТЛабс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(разработчик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Госуслуг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Команды ведомств готовили необходимые требования для разработчиков. Кроме того, работники ведомств обучались работать в новой системе.</a:t>
            </a:r>
          </a:p>
          <a:p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dirty="0"/>
              <a:t>Подключение к системе региональных ветеринарных служб для ведения отчетности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Запись посетителей среди граждан на прием </a:t>
            </a:r>
            <a:br>
              <a:rPr lang="ru-RU" dirty="0"/>
            </a:br>
            <a:r>
              <a:rPr lang="ru-RU" dirty="0"/>
              <a:t>и отслеживание выдачи ветеринарных сертификатов государственного образца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Стоимость проекта составила более 19 млн рублей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850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системе реализована возможность ГБУ подачи электронных форм отчетности по направлениям:</a:t>
            </a: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деятельности управления ветеринарии Ростовской области в части сведений о поголовье животных</a:t>
            </a: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части выполнения планов ветеринарных исследований и противоэпизоотических мероприятий</a:t>
            </a: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части формирования отчетов для предоставления информации о противоэпизоотических мероприятиях и заболеваниях животных в систему государственного информационного обеспечения в сфере сельского хозяйства</a:t>
            </a: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части использования биопрепаратов </a:t>
            </a: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части сведений о ветеринарно-санитарной экспертизе сырья и продуктов животного происхождения</a:t>
            </a:r>
          </a:p>
          <a:p>
            <a:pPr lvl="0"/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Управление ветеринарии может отслеживать дату подачи отчетности. Строить статистику, настраивать рассылку уведомлений как на почту, так и внутри системы.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Сами формы отчетности предусматривают блокировку изменений после подачи.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Предусмотрена автоматической валидация информации. Предусмотрен ретроспективный анализ со сравнением показателей текущего периода с прошлыми.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3172B-CDBD-4B34-97C6-8054A0BD801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730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Новый шаг в работе ведомств</a:t>
            </a:r>
            <a:r>
              <a:rPr lang="ru-RU" baseline="0" dirty="0"/>
              <a:t> – работа с интерактивными формами ввода отчетности, облегчающие работу пользователей в части контроля корректности и необходимости вводимых сведений</a:t>
            </a:r>
            <a:endParaRPr lang="ru-RU" dirty="0"/>
          </a:p>
          <a:p>
            <a:r>
              <a:rPr lang="ru-RU" dirty="0"/>
              <a:t>Благодаря гибкости решения возможна реализация различных настроек доступа при работе с данными.</a:t>
            </a:r>
            <a:r>
              <a:rPr lang="ru-RU" baseline="0" dirty="0"/>
              <a:t> </a:t>
            </a:r>
          </a:p>
          <a:p>
            <a:endParaRPr lang="ru-RU" baseline="0" dirty="0"/>
          </a:p>
          <a:p>
            <a:r>
              <a:rPr lang="ru-RU" baseline="0" dirty="0"/>
              <a:t>Решение насчитывает более 30 форм отчетности, </a:t>
            </a:r>
          </a:p>
          <a:p>
            <a:r>
              <a:rPr lang="ru-RU" baseline="0" dirty="0"/>
              <a:t>К системе подключено 16 ГБУ и более 200 лиц, ответвленных за внесение сведений.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3172B-CDBD-4B34-97C6-8054A0BD801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614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Обеспечение возможности реестрового хранения данных в части сведений о поголовье крупного рогатого скота, мелкого рогатого скота, свиней, других видов животных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Обеспечение возможности реестрового хранения в части выполнения планов ветеринарных исследований и противоэпизоотических мероприятий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Обеспечение возможности реестрового хранения данных в части отчетности для предоставления информации о противоэпизоотических мероприятиях и заболеваниях животных в систему государственного информационного обеспечения в сфере сельского хозяйства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Обеспечение возможности реестрового хранения данных в части сведений о движении и расходовании биопрепаратов на противоэпизоотические мероприятия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Обеспечение возможности реестрового хранения данных в части сведений о ветеринарно-санитарной экспертизе сырья и продуктов животного происхождения</a:t>
            </a:r>
          </a:p>
          <a:p>
            <a:endParaRPr lang="ru-RU" dirty="0"/>
          </a:p>
          <a:p>
            <a:r>
              <a:rPr lang="ru-RU" dirty="0"/>
              <a:t>В настоящий момент система позволяет хранить более 600 показателей</a:t>
            </a:r>
            <a:r>
              <a:rPr lang="ru-RU" baseline="0" dirty="0"/>
              <a:t> и справочных данных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3172B-CDBD-4B34-97C6-8054A0BD801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585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Разработка и настройка отображения аналитической отчетности по деятельности управления ветеринарии Ростовской области в части сведений о поголовье животных</a:t>
            </a:r>
          </a:p>
          <a:p>
            <a:pPr lvl="0">
              <a:spcBef>
                <a:spcPts val="1200"/>
              </a:spcBef>
            </a:pPr>
            <a:r>
              <a:rPr lang="ru-RU" dirty="0"/>
              <a:t>Разработка и настройка отображения аналитической отчетности в части выполнения планов ветеринарных исследований и противоэпизоотических мероприятий</a:t>
            </a:r>
          </a:p>
          <a:p>
            <a:pPr lvl="0">
              <a:spcBef>
                <a:spcPts val="1200"/>
              </a:spcBef>
            </a:pPr>
            <a:r>
              <a:rPr lang="ru-RU" dirty="0"/>
              <a:t>Разработка и настройка отображения аналитической отчетности в части формирования отчетов для предоставления информации о противоэпизоотических мероприятиях и заболеваниях животных в систему государственного информационного обеспечения в сфере сельского хозяйства</a:t>
            </a:r>
          </a:p>
          <a:p>
            <a:pPr lvl="0">
              <a:spcBef>
                <a:spcPts val="1800"/>
              </a:spcBef>
            </a:pPr>
            <a:r>
              <a:rPr lang="ru-RU" dirty="0"/>
              <a:t>Разработка и настройка отображения аналитической отчетности в части использования биопрепаратов </a:t>
            </a:r>
          </a:p>
          <a:p>
            <a:pPr lvl="0">
              <a:spcBef>
                <a:spcPts val="1800"/>
              </a:spcBef>
            </a:pPr>
            <a:r>
              <a:rPr lang="ru-RU" dirty="0"/>
              <a:t>Разработка и настройка отображения аналитической отчетности в части сведений о ветеринарно-санитарной экспертизе сырья и продуктов животного происхождения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lvl="0"/>
            <a:r>
              <a:rPr lang="ru-RU" dirty="0"/>
              <a:t>Возможность формирования </a:t>
            </a:r>
            <a:r>
              <a:rPr lang="ru-RU" dirty="0" err="1"/>
              <a:t>инфографики</a:t>
            </a:r>
            <a:r>
              <a:rPr lang="ru-RU" dirty="0"/>
              <a:t> по все направлениям 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Система</a:t>
            </a:r>
            <a:r>
              <a:rPr lang="ru-RU" baseline="0" dirty="0"/>
              <a:t> позволяет формировать 23 аналитических отчета и 17 типов диаграмм. 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3172B-CDBD-4B34-97C6-8054A0BD801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456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Возможность как ручного ввода данных, так и загрузки  массивов</a:t>
            </a:r>
            <a:r>
              <a:rPr lang="ru-RU" baseline="0" dirty="0"/>
              <a:t> сведений</a:t>
            </a:r>
          </a:p>
          <a:p>
            <a:r>
              <a:rPr lang="ru-RU" baseline="0" dirty="0"/>
              <a:t>Организация многопользовательской работы с реестрами с учетом четкого разделения по правам доступа. </a:t>
            </a:r>
          </a:p>
          <a:p>
            <a:endParaRPr lang="ru-RU" baseline="0" dirty="0"/>
          </a:p>
          <a:p>
            <a:r>
              <a:rPr lang="ru-RU" baseline="0" dirty="0"/>
              <a:t>Гибкая ролевая модель включает в себя 8 ролей пользователей</a:t>
            </a:r>
          </a:p>
          <a:p>
            <a:r>
              <a:rPr lang="ru-RU" baseline="0" dirty="0"/>
              <a:t>В рамках проекта было настроено около 40 видов уведомлений.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3172B-CDBD-4B34-97C6-8054A0BD801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910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Результаты проекты оценивали согласно прогнозу. Практически по всем показателям результат превысил прогноз. Доля услуг без нарушения регламентных сроков составила 98,7%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Также удалось значительно повысить скорость предоставления и передачи данных – в 2 раза, высвободить до 60% рабочего времени сотрудников на решение других задач.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Удалось вывести в отчеты более 600 показателей.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Объем отправки уведомлений превысил порог в 10 </a:t>
            </a:r>
            <a:r>
              <a:rPr lang="ru-R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тыс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2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3172B-CDBD-4B34-97C6-8054A0BD801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421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перспективах развития планируется новые опции в работе модуля</a:t>
            </a:r>
            <a:r>
              <a:rPr lang="ru-RU" baseline="0" dirty="0"/>
              <a:t> ветеринарии. </a:t>
            </a:r>
            <a:r>
              <a:rPr lang="ru-RU" dirty="0"/>
              <a:t/>
            </a:r>
            <a:br>
              <a:rPr lang="ru-RU" dirty="0"/>
            </a:b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2023 году у нас серьезные планы: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Сделать интеграцию с НСУД и внедрить возможность работы с витринами в качестве поставщика и потребителя данных</a:t>
            </a: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Внедрение автоматических межведомственных запросов</a:t>
            </a:r>
          </a:p>
          <a:p>
            <a:pPr lvl="0"/>
            <a:r>
              <a:rPr lang="ru-RU" dirty="0"/>
              <a:t>Подключить к системе региональные ветеринарные клиники</a:t>
            </a:r>
            <a:r>
              <a:rPr lang="ru-RU" baseline="0" dirty="0"/>
              <a:t> с целью обеспечения полноты данных для отчетности</a:t>
            </a:r>
          </a:p>
          <a:p>
            <a:pPr lvl="0"/>
            <a:r>
              <a:rPr lang="ru-RU" baseline="0" dirty="0"/>
              <a:t>Формирование предиктивной аналитики с целью оценки возможных вариантов развития событий и выработки способов реагирования</a:t>
            </a:r>
            <a:endParaRPr lang="ru-RU" dirty="0"/>
          </a:p>
          <a:p>
            <a:pPr lvl="0"/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3172B-CDBD-4B34-97C6-8054A0BD801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658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41C04B-2DE4-A63F-51CA-9BD6DA4973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304C06-35AA-BB1A-BB2D-C63F2E691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3B0014-815B-E007-021F-DB4992EB0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3C08E9-E004-1F04-07AD-8230E1DBE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19DAE5-CB2A-71ED-DD2E-03291887B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783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FD284-58E5-9DEA-21C7-D5946C4C7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734457-CB81-4CCF-0AB1-38E439D0D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C3C8BB-2FB9-2491-9CAE-53C289971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84DE87-ED1F-793D-61D8-22E97A91C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A0262F-969F-EA46-C650-F6753284C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590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9B40A6-FA23-1558-F64A-E21C916AB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B0F5B1-E0FF-1CF6-9F6C-1B30DCF52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33DE6F-5073-3EBD-806D-DD0093F1E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F5AC6C-B8E2-6662-E33E-73686B0BD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89E465-F08C-F752-1727-897275562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80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7D3656-45DD-39B5-52EC-295A3F986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93E767-EB79-C9C2-E671-96176E033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08DFA3-868A-3DA9-2541-FBF984AE3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47BD99-9E31-068D-81D2-7AFE7B594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B9ED558-6171-036D-4C16-343A89F79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7D971A-6C3C-EAC6-E6D0-8102CF6E7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435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5DE6FC-6DE3-DF99-7B73-B2BA71F95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DAD2FA-3299-E16E-9122-B04625E07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DD6604-463A-09E8-4B0C-65BFB8795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417FF1-5F6D-6B63-771B-6C7071CA5F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517947E-4105-771F-3BA9-66A78837B5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725D3A-6CCE-2D22-3DF0-25520BC22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703CBB7-5E52-2552-07D9-FB11117C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6FEBF27-88C8-DC0C-B37B-309BA3A4F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706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47F3C6-8485-8714-2314-FE1503EE2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5928962-DA53-D4A6-7471-D3202E6D2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B70B4A3-A20A-396A-E016-70F6EA54C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B87EA9-BC83-503E-46D1-577279DA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00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E53D559-E418-6518-201F-13B95C717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747F392-2162-98FC-D278-56CE84C80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9153B6-C89F-911E-CEE6-2A48DBA77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E947A7-3E24-624C-38CA-093FD8ED6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F49ADB-F6F1-BA3B-A699-84568EE6E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48F22C-487A-26F9-FD00-FB715143B3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94D736-6C06-6F88-BFC9-83AFC24B8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D200AB-4FAE-18F4-E3F2-1A851BDE4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3E77C3-5D69-4BA5-2BD5-CA238AB5A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09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5879DB-8263-DE9F-2AC6-D2BFD713F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5ED65EB-6D41-4FA8-24B3-DD01464A7E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521CAF-ACE3-E5AB-1F06-53EA709DC0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5EF6A8-2D65-4822-92B4-F89C888B4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2B3BD5-A3A1-0447-A242-6CFCA9A6E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93D8EE-297D-A90D-B4B2-B3B2AFE6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305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8482E-FCC2-1659-C093-734716DE8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57F515-1713-8344-7807-33793FA1E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45D7C5-4468-1DFD-232D-FFCBF1CCB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3B9EC0-D8B0-2523-B292-B081ADD24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4E51B9-49AA-320C-E18B-FFCFFBBB5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880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EBADBD0-16BD-359C-7A45-28AFC10C32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870F71-0B37-C93C-B9AE-AF9ABA1F5A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87B4C8-4FAF-BF59-618D-C73A6AE86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A5007E-37CB-FAFC-A222-ABCFBEA41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287B2F-AC53-F0D4-213B-50148E0C7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59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590306-CCB8-9BC9-5959-1F738E6B4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24F0D8-8919-FAF6-2AAF-80AA5E61B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C36FF9-D70A-22AB-FCD5-AADA3F9D18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89349-FF25-4C68-A4DA-D4C92D03C374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FFC320-1D27-37B8-2299-420B3627AE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14F448-988E-CB87-3D6B-52C9056E3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78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7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61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9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44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3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19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1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9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3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7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81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1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4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РТЛАБ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CDC"/>
      </a:accent1>
      <a:accent2>
        <a:srgbClr val="E6501E"/>
      </a:accent2>
      <a:accent3>
        <a:srgbClr val="6E2382"/>
      </a:accent3>
      <a:accent4>
        <a:srgbClr val="FAB900"/>
      </a:accent4>
      <a:accent5>
        <a:srgbClr val="D296B4"/>
      </a:accent5>
      <a:accent6>
        <a:srgbClr val="F09100"/>
      </a:accent6>
      <a:hlink>
        <a:srgbClr val="0563C1"/>
      </a:hlink>
      <a:folHlink>
        <a:srgbClr val="954F72"/>
      </a:folHlink>
    </a:clrScheme>
    <a:fontScheme name="Другая 8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3178</TotalTime>
  <Words>941</Words>
  <PresentationFormat>Широкоэкранный</PresentationFormat>
  <Paragraphs>85</Paragraphs>
  <Slides>14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2022-07-28T08:38:38Z</dcterms:created>
  <dcterms:modified xsi:type="dcterms:W3CDTF">2022-09-27T12:47:29Z</dcterms:modified>
</cp:coreProperties>
</file>