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511" r:id="rId2"/>
    <p:sldId id="503" r:id="rId3"/>
    <p:sldId id="518" r:id="rId4"/>
    <p:sldId id="527" r:id="rId5"/>
    <p:sldId id="526" r:id="rId6"/>
    <p:sldId id="523" r:id="rId7"/>
    <p:sldId id="504" r:id="rId8"/>
    <p:sldId id="524" r:id="rId9"/>
    <p:sldId id="525" r:id="rId10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52FE"/>
    <a:srgbClr val="FF776B"/>
    <a:srgbClr val="6F72FE"/>
    <a:srgbClr val="FFC954"/>
    <a:srgbClr val="635AD7"/>
    <a:srgbClr val="DCDCDC"/>
    <a:srgbClr val="4042E2"/>
    <a:srgbClr val="1A0F91"/>
    <a:srgbClr val="BDD0FB"/>
    <a:srgbClr val="4A4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handoutMaster" Target="handoutMasters/handout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184" cy="497441"/>
          </a:xfrm>
          <a:prstGeom prst="rect">
            <a:avLst/>
          </a:prstGeom>
        </p:spPr>
        <p:txBody>
          <a:bodyPr vert="horz" lIns="91230" tIns="45615" rIns="91230" bIns="456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907" y="0"/>
            <a:ext cx="2945184" cy="497441"/>
          </a:xfrm>
          <a:prstGeom prst="rect">
            <a:avLst/>
          </a:prstGeom>
        </p:spPr>
        <p:txBody>
          <a:bodyPr vert="horz" lIns="91230" tIns="45615" rIns="91230" bIns="45615" rtlCol="0"/>
          <a:lstStyle>
            <a:lvl1pPr algn="r">
              <a:defRPr sz="1200"/>
            </a:lvl1pPr>
          </a:lstStyle>
          <a:p>
            <a:fld id="{6D96F693-D9AB-478F-84E4-62035099A34B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198"/>
            <a:ext cx="2945184" cy="497441"/>
          </a:xfrm>
          <a:prstGeom prst="rect">
            <a:avLst/>
          </a:prstGeom>
        </p:spPr>
        <p:txBody>
          <a:bodyPr vert="horz" lIns="91230" tIns="45615" rIns="91230" bIns="456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907" y="9429198"/>
            <a:ext cx="2945184" cy="497441"/>
          </a:xfrm>
          <a:prstGeom prst="rect">
            <a:avLst/>
          </a:prstGeom>
        </p:spPr>
        <p:txBody>
          <a:bodyPr vert="horz" lIns="91230" tIns="45615" rIns="91230" bIns="45615" rtlCol="0" anchor="b"/>
          <a:lstStyle>
            <a:lvl1pPr algn="r">
              <a:defRPr sz="1200"/>
            </a:lvl1pPr>
          </a:lstStyle>
          <a:p>
            <a:fld id="{D3968CDC-CA95-4311-AD16-85224E3A0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774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8056"/>
          </a:xfrm>
          <a:prstGeom prst="rect">
            <a:avLst/>
          </a:prstGeom>
        </p:spPr>
        <p:txBody>
          <a:bodyPr vert="horz" lIns="95558" tIns="47780" rIns="95558" bIns="477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60" cy="498056"/>
          </a:xfrm>
          <a:prstGeom prst="rect">
            <a:avLst/>
          </a:prstGeom>
        </p:spPr>
        <p:txBody>
          <a:bodyPr vert="horz" lIns="95558" tIns="47780" rIns="95558" bIns="47780" rtlCol="0"/>
          <a:lstStyle>
            <a:lvl1pPr algn="r">
              <a:defRPr sz="1200"/>
            </a:lvl1pPr>
          </a:lstStyle>
          <a:p>
            <a:fld id="{4C7A7455-5F55-4CE0-90ED-FCBE6D02A00E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80" rIns="95558" bIns="477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5558" tIns="47780" rIns="95558" bIns="4778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5"/>
          </a:xfrm>
          <a:prstGeom prst="rect">
            <a:avLst/>
          </a:prstGeom>
        </p:spPr>
        <p:txBody>
          <a:bodyPr vert="horz" lIns="95558" tIns="47780" rIns="95558" bIns="477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60" cy="498055"/>
          </a:xfrm>
          <a:prstGeom prst="rect">
            <a:avLst/>
          </a:prstGeom>
        </p:spPr>
        <p:txBody>
          <a:bodyPr vert="horz" lIns="95558" tIns="47780" rIns="95558" bIns="47780" rtlCol="0" anchor="b"/>
          <a:lstStyle>
            <a:lvl1pPr algn="r">
              <a:defRPr sz="1200"/>
            </a:lvl1pPr>
          </a:lstStyle>
          <a:p>
            <a:fld id="{48242105-E83C-4632-A413-FC1D3338B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40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3E941-22FD-429A-95BC-5872575915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18DC8-D69B-4DD4-B705-BAB4D55822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1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C8F38-968D-45AB-B905-C32C6118723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203EE-5A49-4316-A1E6-2B88028E4D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556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15971-210F-4469-BB74-04A5BA119D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28155-2C58-4376-9E9F-B37F8CBA56B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899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07734-B3F2-4885-A131-3C1B4CB239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A2EFB-B466-4B93-8DD8-6B8D17B459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2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3BDB3-17F5-459F-B573-7C5A407F413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2DFC3-A927-4FD5-998D-5FEF529FDC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925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13B9C-048D-4F90-AEDE-4FDE3D9E502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E66FA-4276-447F-A3C7-9121683CB1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808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C643B-FD3C-48B7-AF5F-A840469FAC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ECE58-DD8F-41A7-82C0-941C977FA5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437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41B5D-381A-4C1A-BB63-3AAC43D9AD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71D5-AFD1-4600-87B8-EC0E16363B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8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5396A-038E-4134-AB74-F291DF87E3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6B163-F42F-4558-B02B-D3FE901361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808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99D90-8BDB-4D42-8F4F-CB21BD1E142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C4B0C-5B1C-4D2D-BC6C-401DA1BA2BE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69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AC633-6CD7-405E-A796-9E27F9E3499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BA8B8-A5A1-467E-AAA9-A273952E32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10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B2EC00B1-7274-4A89-94D4-66918C4C87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CBC122BA-4C5C-4491-A08D-C4920A45C1F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003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7" Type="http://schemas.openxmlformats.org/officeDocument/2006/relationships/image" Target="../media/image3.sv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6.xml" /><Relationship Id="rId6" Type="http://schemas.openxmlformats.org/officeDocument/2006/relationships/image" Target="../media/image2.png" /><Relationship Id="rId5" Type="http://schemas.openxmlformats.org/officeDocument/2006/relationships/image" Target="../media/image7.png" /><Relationship Id="rId4" Type="http://schemas.openxmlformats.org/officeDocument/2006/relationships/image" Target="../media/image6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.svg" /><Relationship Id="rId4" Type="http://schemas.openxmlformats.org/officeDocument/2006/relationships/image" Target="../media/image2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3.sv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sv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3.sv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3.sv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7" Type="http://schemas.openxmlformats.org/officeDocument/2006/relationships/image" Target="../media/image3.sv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6.xml" /><Relationship Id="rId6" Type="http://schemas.openxmlformats.org/officeDocument/2006/relationships/image" Target="../media/image2.png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3.sv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DEA57D-AF20-B15F-D91E-CC5CD02AE1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45360"/>
            <a:ext cx="12191999" cy="4206738"/>
          </a:xfrm>
        </p:spPr>
        <p:txBody>
          <a:bodyPr/>
          <a:lstStyle/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Narrow" panose="020B0506020203020204" pitchFamily="34" charset="-52"/>
              </a:rPr>
              <a:t>ИНФОРМАЦИОННАЯ СИСТЕМА </a:t>
            </a:r>
            <a:b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Narrow" panose="020B0506020203020204" pitchFamily="34" charset="-52"/>
              </a:rPr>
            </a:b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Narrow" panose="020B0506020203020204" pitchFamily="34" charset="-52"/>
              </a:rPr>
              <a:t>СОГЛАСОВАНИЯ ИСХОДНО-РАЗРЕШИТЕЛЬНОЙ ДОКУМЕНТАЦИИ </a:t>
            </a:r>
            <a:b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Narrow" panose="020B0506020203020204" pitchFamily="34" charset="-52"/>
              </a:rPr>
            </a:b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Narrow" panose="020B0506020203020204" pitchFamily="34" charset="-52"/>
              </a:rPr>
              <a:t>РЕСПУБЛИКИ БАШКОРТОСТАН</a:t>
            </a:r>
            <a:b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 Narrow" panose="020B0506020203020204" pitchFamily="34" charset="-52"/>
              </a:rPr>
            </a:br>
            <a:r>
              <a:rPr lang="ru-RU" sz="6600" b="1" dirty="0">
                <a:solidFill>
                  <a:srgbClr val="4F52FE"/>
                </a:solidFill>
                <a:latin typeface="PT Sans Narrow" panose="020B0506020203020204" pitchFamily="34" charset="-52"/>
              </a:rPr>
              <a:t>СИРД</a:t>
            </a:r>
            <a:endParaRPr lang="ru-RU" b="1" dirty="0">
              <a:solidFill>
                <a:srgbClr val="4F52FE"/>
              </a:solidFill>
              <a:latin typeface="PT Sans Narrow" panose="020B0506020203020204" pitchFamily="34" charset="-52"/>
            </a:endParaRPr>
          </a:p>
        </p:txBody>
      </p:sp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48C44760-4405-FB52-0618-AA0ADAE03ABC}"/>
              </a:ext>
            </a:extLst>
          </p:cNvPr>
          <p:cNvSpPr/>
          <p:nvPr/>
        </p:nvSpPr>
        <p:spPr>
          <a:xfrm>
            <a:off x="4174435" y="0"/>
            <a:ext cx="8017565" cy="32221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id="{480E9779-56D5-51E5-7B01-D66FD40BA4B8}"/>
              </a:ext>
            </a:extLst>
          </p:cNvPr>
          <p:cNvSpPr/>
          <p:nvPr/>
        </p:nvSpPr>
        <p:spPr>
          <a:xfrm>
            <a:off x="0" y="6535783"/>
            <a:ext cx="8017565" cy="32221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E8E5C5E-8E96-D12A-B16F-24189701A642}"/>
              </a:ext>
            </a:extLst>
          </p:cNvPr>
          <p:cNvSpPr txBox="1">
            <a:spLocks/>
          </p:cNvSpPr>
          <p:nvPr/>
        </p:nvSpPr>
        <p:spPr bwMode="auto">
          <a:xfrm>
            <a:off x="6763265" y="4415493"/>
            <a:ext cx="5428734" cy="167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400" b="1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ГИРФАНОВ НАИЛЬ ИЛЬДУСОВИЧ</a:t>
            </a:r>
          </a:p>
          <a:p>
            <a:pPr algn="l"/>
            <a:r>
              <a:rPr lang="ru-RU" sz="2000" b="1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заместитель директора</a:t>
            </a:r>
          </a:p>
          <a:p>
            <a:pPr algn="l"/>
            <a:endParaRPr lang="ru-RU" sz="2400" b="1" dirty="0">
              <a:solidFill>
                <a:srgbClr val="4F52FE"/>
              </a:solidFill>
              <a:latin typeface="PT Sans Narrow" panose="020B0506020203020204" pitchFamily="34" charset="-52"/>
              <a:ea typeface="+mn-ea"/>
              <a:cs typeface="Arial" charset="0"/>
            </a:endParaRPr>
          </a:p>
          <a:p>
            <a:pPr algn="l"/>
            <a:r>
              <a:rPr lang="ru-RU" sz="1600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Министерство строительства и архитектуры Республики Башкортостан</a:t>
            </a:r>
          </a:p>
          <a:p>
            <a:pPr algn="l"/>
            <a:r>
              <a:rPr lang="ru-RU" sz="1600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ГБУ «Республиканский градостроительный центр»</a:t>
            </a:r>
          </a:p>
        </p:txBody>
      </p:sp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E6499F40-4A92-8E25-06AC-52BEABCFD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21782" y="382997"/>
            <a:ext cx="1092760" cy="4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0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067" y="339758"/>
            <a:ext cx="10670650" cy="443802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ПРЕДПОСЫЛКИ СОЗДАНИЯ СИРД</a:t>
            </a:r>
          </a:p>
        </p:txBody>
      </p:sp>
      <p:sp>
        <p:nvSpPr>
          <p:cNvPr id="40" name="Прямоугольник: скругленные противолежащие углы 39">
            <a:extLst>
              <a:ext uri="{FF2B5EF4-FFF2-40B4-BE49-F238E27FC236}">
                <a16:creationId xmlns:a16="http://schemas.microsoft.com/office/drawing/2014/main" id="{8595C75F-20A9-0AED-8B11-1EDDA053D125}"/>
              </a:ext>
            </a:extLst>
          </p:cNvPr>
          <p:cNvSpPr/>
          <p:nvPr/>
        </p:nvSpPr>
        <p:spPr>
          <a:xfrm>
            <a:off x="4174435" y="1"/>
            <a:ext cx="8017565" cy="33092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41" name="Прямоугольник: скругленные противолежащие углы 40">
            <a:extLst>
              <a:ext uri="{FF2B5EF4-FFF2-40B4-BE49-F238E27FC236}">
                <a16:creationId xmlns:a16="http://schemas.microsoft.com/office/drawing/2014/main" id="{B61467A2-5BC8-C3FC-210F-6AD8141D1250}"/>
              </a:ext>
            </a:extLst>
          </p:cNvPr>
          <p:cNvSpPr/>
          <p:nvPr/>
        </p:nvSpPr>
        <p:spPr>
          <a:xfrm>
            <a:off x="-1" y="6585192"/>
            <a:ext cx="8017565" cy="285626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CD12D53C-00BD-DC9B-94DB-F173C7EC95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613" y="817962"/>
            <a:ext cx="5244547" cy="349636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0B866C7C-C714-208B-7CBB-15E001A00EEB}"/>
              </a:ext>
            </a:extLst>
          </p:cNvPr>
          <p:cNvSpPr txBox="1"/>
          <p:nvPr/>
        </p:nvSpPr>
        <p:spPr>
          <a:xfrm>
            <a:off x="357067" y="2350702"/>
            <a:ext cx="25806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ЗАЯВКА НА ТЕХНОЛОГИЧЕСКОЕ ПРИСОЕДИНЕНИЕ </a:t>
            </a:r>
            <a:br>
              <a:rPr lang="ru-RU" sz="1400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</a:br>
            <a:r>
              <a:rPr lang="ru-RU" sz="1400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К ИНЖЕНЕРНЫМ СЕТЯМ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F6CDBF9-C99B-2F01-5BF7-C7094BD7C7EE}"/>
              </a:ext>
            </a:extLst>
          </p:cNvPr>
          <p:cNvSpPr txBox="1"/>
          <p:nvPr/>
        </p:nvSpPr>
        <p:spPr>
          <a:xfrm>
            <a:off x="9399884" y="2350702"/>
            <a:ext cx="25806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4A4CF6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ВЫПОЛНЕНИЕ ТЕХНОЛОГИЧЕСКОГО ПРИСОЕДИНЕНИЯ К ИНЖЕНЕРНЫМ СЕТЯМ С ПОДАЧЕЙ РЕСУРСА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BF03EC88-8564-B141-2DD1-140B5328C3EC}"/>
              </a:ext>
            </a:extLst>
          </p:cNvPr>
          <p:cNvCxnSpPr>
            <a:cxnSpLocks/>
          </p:cNvCxnSpPr>
          <p:nvPr/>
        </p:nvCxnSpPr>
        <p:spPr>
          <a:xfrm>
            <a:off x="3027809" y="2566145"/>
            <a:ext cx="980972" cy="0"/>
          </a:xfrm>
          <a:prstGeom prst="straightConnector1">
            <a:avLst/>
          </a:prstGeom>
          <a:ln>
            <a:solidFill>
              <a:srgbClr val="FF776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ACB9EF44-6BAD-040D-1BF4-83928A96AE0D}"/>
              </a:ext>
            </a:extLst>
          </p:cNvPr>
          <p:cNvCxnSpPr>
            <a:cxnSpLocks/>
          </p:cNvCxnSpPr>
          <p:nvPr/>
        </p:nvCxnSpPr>
        <p:spPr>
          <a:xfrm>
            <a:off x="8418912" y="2566145"/>
            <a:ext cx="980972" cy="0"/>
          </a:xfrm>
          <a:prstGeom prst="straightConnector1">
            <a:avLst/>
          </a:prstGeom>
          <a:ln>
            <a:solidFill>
              <a:srgbClr val="FF776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15CDF163-A42E-EF3B-B620-53E88FEC8BEA}"/>
              </a:ext>
            </a:extLst>
          </p:cNvPr>
          <p:cNvGrpSpPr/>
          <p:nvPr/>
        </p:nvGrpSpPr>
        <p:grpSpPr>
          <a:xfrm>
            <a:off x="604958" y="4843256"/>
            <a:ext cx="3427880" cy="738664"/>
            <a:chOff x="605183" y="4534632"/>
            <a:chExt cx="3427880" cy="73866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ACFD9FD-2B8E-6D3F-24C8-E39EEEA46957}"/>
                </a:ext>
              </a:extLst>
            </p:cNvPr>
            <p:cNvSpPr txBox="1"/>
            <p:nvPr/>
          </p:nvSpPr>
          <p:spPr>
            <a:xfrm>
              <a:off x="1126174" y="4534632"/>
              <a:ext cx="290688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rgbClr val="FF776B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ВРЕМЕННЫЕ ЗАТРАТЫ </a:t>
              </a:r>
              <a:br>
                <a:rPr lang="ru-RU" sz="1400" b="1" dirty="0">
                  <a:solidFill>
                    <a:srgbClr val="FF776B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</a:br>
              <a:r>
                <a:rPr lang="ru-RU" sz="1400" b="1" dirty="0">
                  <a:solidFill>
                    <a:srgbClr val="FF776B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НА ТЕХНОЛОГИЧЕСКОЕ ПРИСОЕДИНЕНИЕ </a:t>
              </a:r>
              <a:br>
                <a:rPr lang="ru-RU" sz="1400" b="1" dirty="0">
                  <a:solidFill>
                    <a:srgbClr val="FF776B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</a:br>
              <a:r>
                <a:rPr lang="ru-RU" sz="1400" b="1" dirty="0">
                  <a:solidFill>
                    <a:srgbClr val="4042E2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ОТ </a:t>
              </a:r>
              <a:r>
                <a:rPr lang="en-US" sz="1400" b="1" dirty="0">
                  <a:solidFill>
                    <a:srgbClr val="4042E2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&gt;</a:t>
              </a:r>
              <a:r>
                <a:rPr lang="ru-RU" sz="1400" b="1" dirty="0">
                  <a:solidFill>
                    <a:srgbClr val="4042E2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60 ДО </a:t>
              </a:r>
              <a:r>
                <a:rPr lang="en-US" sz="1400" b="1" dirty="0">
                  <a:solidFill>
                    <a:srgbClr val="4042E2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&gt;500 </a:t>
              </a:r>
              <a:r>
                <a:rPr lang="ru-RU" sz="1400" b="1" dirty="0">
                  <a:solidFill>
                    <a:srgbClr val="4042E2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ДНЕЙ</a:t>
              </a: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40B5B1FB-1574-929F-FE6F-75465A681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rgbClr val="4F52F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183" y="4688520"/>
              <a:ext cx="430888" cy="430888"/>
            </a:xfrm>
            <a:prstGeom prst="rect">
              <a:avLst/>
            </a:prstGeom>
          </p:spPr>
        </p:pic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A94D6302-A059-5527-6E71-DB3A5686E145}"/>
              </a:ext>
            </a:extLst>
          </p:cNvPr>
          <p:cNvGrpSpPr/>
          <p:nvPr/>
        </p:nvGrpSpPr>
        <p:grpSpPr>
          <a:xfrm>
            <a:off x="4469350" y="4938065"/>
            <a:ext cx="3945017" cy="738664"/>
            <a:chOff x="4613843" y="4570320"/>
            <a:chExt cx="3945017" cy="738664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F43EFA09-6A4F-F253-4FAF-4C70FE40E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rgbClr val="4F52F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3843" y="4629399"/>
              <a:ext cx="430888" cy="430888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53031EF-5EA4-5AFE-CA09-84BE4E65C99D}"/>
                </a:ext>
              </a:extLst>
            </p:cNvPr>
            <p:cNvSpPr txBox="1"/>
            <p:nvPr/>
          </p:nvSpPr>
          <p:spPr>
            <a:xfrm>
              <a:off x="5087253" y="4570320"/>
              <a:ext cx="347160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4042E2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~</a:t>
              </a:r>
              <a:r>
                <a:rPr lang="ru-RU" sz="1400" b="1" dirty="0">
                  <a:solidFill>
                    <a:srgbClr val="4042E2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 26 ПРОЦЕССОВ </a:t>
              </a:r>
              <a:r>
                <a:rPr lang="ru-RU" sz="1400" b="1" dirty="0">
                  <a:solidFill>
                    <a:srgbClr val="FF776B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СОГЛАСОВАНИЯ </a:t>
              </a:r>
              <a:br>
                <a:rPr lang="ru-RU" sz="1400" b="1" dirty="0">
                  <a:solidFill>
                    <a:srgbClr val="FF776B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</a:br>
              <a:r>
                <a:rPr lang="ru-RU" sz="1400" b="1" dirty="0">
                  <a:solidFill>
                    <a:srgbClr val="FF776B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ИСХОДНО-РАЗРЕШИТЕЛЬНОЙ ДОКУМЕНТАЦИИ </a:t>
              </a:r>
              <a:br>
                <a:rPr lang="ru-RU" sz="1400" b="1" dirty="0">
                  <a:solidFill>
                    <a:srgbClr val="FF776B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</a:br>
              <a:r>
                <a:rPr lang="ru-RU" sz="1400" b="1" dirty="0">
                  <a:solidFill>
                    <a:srgbClr val="FF776B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ПРИ ТЕХНОЛОГИЧЕСКОМ ПРИСОЕДИНЕНИИ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E0D11C8C-A90F-E45E-0A71-40B28C8FE302}"/>
              </a:ext>
            </a:extLst>
          </p:cNvPr>
          <p:cNvGrpSpPr/>
          <p:nvPr/>
        </p:nvGrpSpPr>
        <p:grpSpPr>
          <a:xfrm>
            <a:off x="8633552" y="4938065"/>
            <a:ext cx="3304454" cy="1384995"/>
            <a:chOff x="8887546" y="4570320"/>
            <a:chExt cx="3304454" cy="1384995"/>
          </a:xfrm>
        </p:grpSpPr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D36826A8-8E10-6D2F-30F0-E59E5D195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4042E2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546" y="4570320"/>
              <a:ext cx="397565" cy="397565"/>
            </a:xfrm>
            <a:prstGeom prst="rect">
              <a:avLst/>
            </a:prstGeom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166FE71-B213-CA4F-D9EB-7B4ED5F43549}"/>
                </a:ext>
              </a:extLst>
            </p:cNvPr>
            <p:cNvSpPr txBox="1"/>
            <p:nvPr/>
          </p:nvSpPr>
          <p:spPr>
            <a:xfrm>
              <a:off x="9285111" y="4570320"/>
              <a:ext cx="290688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rgbClr val="4042E2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ОТСУТСТВИЕ ИНФОРМАЦИОННОГО ВЗАИМОДЕЙСТВИЯ </a:t>
              </a:r>
              <a:r>
                <a:rPr lang="ru-RU" sz="1400" b="1" dirty="0">
                  <a:solidFill>
                    <a:srgbClr val="FF776B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В ЭЛЕКТРОННОМ ВИДЕ МЕЖДУ РЕСУРСОСНАБЖАЮЩИМИ ОРГАНИЗАЦИЯМИ, ОРГАНАМИ ИСПОЛНИТЕЛЬНОЙ ВЛАСТИ И МЕСТНОГО САМОУПРАВЛЕНИЯ</a:t>
              </a:r>
            </a:p>
          </p:txBody>
        </p:sp>
      </p:grpSp>
      <p:sp>
        <p:nvSpPr>
          <p:cNvPr id="56" name="Левая фигурная скобка 55">
            <a:extLst>
              <a:ext uri="{FF2B5EF4-FFF2-40B4-BE49-F238E27FC236}">
                <a16:creationId xmlns:a16="http://schemas.microsoft.com/office/drawing/2014/main" id="{D097673C-638F-B63E-694C-02D92E2AA2F5}"/>
              </a:ext>
            </a:extLst>
          </p:cNvPr>
          <p:cNvSpPr/>
          <p:nvPr/>
        </p:nvSpPr>
        <p:spPr>
          <a:xfrm rot="16200000">
            <a:off x="6072699" y="-1090855"/>
            <a:ext cx="397565" cy="11333048"/>
          </a:xfrm>
          <a:prstGeom prst="leftBrace">
            <a:avLst/>
          </a:prstGeom>
          <a:ln>
            <a:solidFill>
              <a:srgbClr val="1A0F9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8">
            <a:extLst>
              <a:ext uri="{FF2B5EF4-FFF2-40B4-BE49-F238E27FC236}">
                <a16:creationId xmlns:a16="http://schemas.microsoft.com/office/drawing/2014/main" id="{598C24CC-0BEF-0F9D-48FD-3E45207F3E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21782" y="382997"/>
            <a:ext cx="1092760" cy="4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695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08E198-3DC3-C261-C3CF-8F8E5E5309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642" y="2538047"/>
            <a:ext cx="4824884" cy="48248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E58556-F91A-2A80-9988-B2CB7AC3035E}"/>
              </a:ext>
            </a:extLst>
          </p:cNvPr>
          <p:cNvSpPr txBox="1"/>
          <p:nvPr/>
        </p:nvSpPr>
        <p:spPr>
          <a:xfrm>
            <a:off x="387624" y="349243"/>
            <a:ext cx="8748919" cy="48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7000"/>
              </a:lnSpc>
              <a:spcAft>
                <a:spcPts val="375"/>
              </a:spcAft>
            </a:pPr>
            <a:r>
              <a:rPr lang="ru-RU" sz="2400" b="1" dirty="0">
                <a:solidFill>
                  <a:srgbClr val="4F52FE"/>
                </a:solidFill>
                <a:effectLst/>
                <a:latin typeface="PT Sans Narrow" panose="020B0506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ЦЕЛИ И ЗАДАЧИ ПРОЕКТА</a:t>
            </a:r>
            <a:endParaRPr lang="ru-RU" dirty="0">
              <a:solidFill>
                <a:srgbClr val="4F52F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id="{6A3C31A2-DFF1-43F3-D46A-C62DAE98F1C1}"/>
              </a:ext>
            </a:extLst>
          </p:cNvPr>
          <p:cNvSpPr/>
          <p:nvPr/>
        </p:nvSpPr>
        <p:spPr>
          <a:xfrm>
            <a:off x="4174435" y="0"/>
            <a:ext cx="8017565" cy="349243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8" name="Прямоугольник: скругленные противолежащие углы 7">
            <a:extLst>
              <a:ext uri="{FF2B5EF4-FFF2-40B4-BE49-F238E27FC236}">
                <a16:creationId xmlns:a16="http://schemas.microsoft.com/office/drawing/2014/main" id="{5A5ED8CC-4E5D-390F-5804-1039B9CB2CCA}"/>
              </a:ext>
            </a:extLst>
          </p:cNvPr>
          <p:cNvSpPr/>
          <p:nvPr/>
        </p:nvSpPr>
        <p:spPr>
          <a:xfrm>
            <a:off x="0" y="6556660"/>
            <a:ext cx="8017565" cy="30134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BA72CF-1DA1-FBC0-DFD0-D855F5BC062F}"/>
              </a:ext>
            </a:extLst>
          </p:cNvPr>
          <p:cNvSpPr txBox="1"/>
          <p:nvPr/>
        </p:nvSpPr>
        <p:spPr>
          <a:xfrm>
            <a:off x="387624" y="1732793"/>
            <a:ext cx="7629941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T Sans Narrow" panose="020B0506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32754D-339E-FC70-7966-1D71FA63FB13}"/>
              </a:ext>
            </a:extLst>
          </p:cNvPr>
          <p:cNvSpPr txBox="1"/>
          <p:nvPr/>
        </p:nvSpPr>
        <p:spPr>
          <a:xfrm>
            <a:off x="387624" y="933393"/>
            <a:ext cx="11708582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7000"/>
              </a:lnSpc>
              <a:spcAft>
                <a:spcPts val="375"/>
              </a:spcAft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T Sans Narrow" panose="020B0506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ЦЕЛ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Narrow" panose="020B0506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T Sans Narrow" panose="020B0506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Narrow" panose="020B0506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T Sans Narrow" panose="020B0506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окращение сроков технологического присоединения к инженерным сетям на территории Республики Башкортостан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670F2FB9-E7D4-8A48-A934-901F605418B1}"/>
              </a:ext>
            </a:extLst>
          </p:cNvPr>
          <p:cNvGrpSpPr/>
          <p:nvPr/>
        </p:nvGrpSpPr>
        <p:grpSpPr>
          <a:xfrm>
            <a:off x="444375" y="2217536"/>
            <a:ext cx="8129359" cy="3140957"/>
            <a:chOff x="457292" y="1886610"/>
            <a:chExt cx="8129359" cy="3140957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4244C2EC-CEC2-8C02-E9E7-8460EEA9C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rgbClr val="4042E2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92" y="2027075"/>
              <a:ext cx="301340" cy="30134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EB2CCF7-CAC4-7675-FDC8-A7D7F453881E}"/>
                </a:ext>
              </a:extLst>
            </p:cNvPr>
            <p:cNvSpPr txBox="1"/>
            <p:nvPr/>
          </p:nvSpPr>
          <p:spPr>
            <a:xfrm>
              <a:off x="758632" y="1886610"/>
              <a:ext cx="7828018" cy="5533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t"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 dirty="0">
                  <a:solidFill>
                    <a:srgbClr val="4042E2"/>
                  </a:solidFill>
                  <a:effectLst/>
                  <a:latin typeface="PT Sans Narrow" panose="020B0506020203020204" pitchFamily="34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ОПТИМИЗАЦИЯ И АВТОМАТИЗАЦИЯ ПРОЦЕССА СОГЛАСОВАНИЯ ИСХОДНО-РАЗРЕШИТЕЛЬНОЙ ДОКУМЕНТАЦИИ ПРИ ТЕХНОЛОГИЧЕСКОМ ПРИСОЕДИНЕНИИ К ИНЖЕНЕРНЫМ СЕТЯМ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BC49313-27D0-3B23-2971-D03650D1DBCE}"/>
                </a:ext>
              </a:extLst>
            </p:cNvPr>
            <p:cNvSpPr txBox="1"/>
            <p:nvPr/>
          </p:nvSpPr>
          <p:spPr>
            <a:xfrm>
              <a:off x="758632" y="2834602"/>
              <a:ext cx="782801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4042E2"/>
                  </a:solidFill>
                  <a:effectLst/>
                  <a:latin typeface="PT Sans Narrow" panose="020B0506020203020204" pitchFamily="34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ФОРМИРОВАНИЕ ЕДИНОГО ИНФОРМАЦИОННОГО ПРОСТРАНСТВА ДЛЯ СОГЛАСОВАНИЯ ИСХОДНО-РАЗРЕШИТЕЛЬНОЙ ДОКУМЕНТАЦИИ ПРИ ТЕХНОЛОГИЧЕСКОМ ПРИСОЕДИНЕНИИ К ИНЖЕНЕРНЫМ СЕТЯМ</a:t>
              </a:r>
              <a:endParaRPr lang="ru-RU" sz="1400" dirty="0">
                <a:solidFill>
                  <a:srgbClr val="4042E2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1786497-D614-8D5E-1EAE-B3D410A71CE7}"/>
                </a:ext>
              </a:extLst>
            </p:cNvPr>
            <p:cNvSpPr txBox="1"/>
            <p:nvPr/>
          </p:nvSpPr>
          <p:spPr>
            <a:xfrm>
              <a:off x="758632" y="3692514"/>
              <a:ext cx="782801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4042E2"/>
                  </a:solidFill>
                  <a:effectLst/>
                  <a:latin typeface="PT Sans Narrow" panose="020B0506020203020204" pitchFamily="34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ОБЕСПЕЧЕНИЕ ЭЛЕКТРОННОГО ВЗАИМОДЕЙСТВИЯ МЕЖДУ УЧАСТНИКАМИ СОГЛАСОВАНИИ ИСХОДНО-РАЗРЕШИТЕЛЬНОЙ ДОКУМЕНТАЦИИ ПРИ ТЕХНОЛОГИЧЕСКОМ ПРИСОЕДИНЕНИИ К ИНЖЕНЕРНЫМ СЕТЯМ</a:t>
              </a:r>
              <a:endParaRPr lang="ru-RU" sz="1400" dirty="0">
                <a:solidFill>
                  <a:srgbClr val="4042E2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A93696B-E327-18AC-7871-8DBBC4F9EEA7}"/>
                </a:ext>
              </a:extLst>
            </p:cNvPr>
            <p:cNvSpPr txBox="1"/>
            <p:nvPr/>
          </p:nvSpPr>
          <p:spPr>
            <a:xfrm>
              <a:off x="758633" y="4504347"/>
              <a:ext cx="773264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t">
                <a:spcAft>
                  <a:spcPts val="375"/>
                </a:spcAft>
              </a:pPr>
              <a:r>
                <a:rPr lang="ru-RU" sz="1400" dirty="0">
                  <a:solidFill>
                    <a:srgbClr val="4042E2"/>
                  </a:solidFill>
                  <a:effectLst/>
                  <a:latin typeface="PT Sans Narrow" panose="020B0506020203020204" pitchFamily="34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ВОЗМОЖНОСТЬ МОНИТОРИНГА И КОНТРОЛЯ СРОКОВ СОГЛАСОВАНИЯ ИСХОДНО-РАЗРЕШИТЕЛЬНОЙ ДОКУМЕНТАЦИИ ПРИ ТЕХНОЛОГИЧЕСКОМ ПРИСОЕДИНЕНИИ К ИНЖЕНЕРНЫМ СЕТЯМ</a:t>
              </a:r>
              <a:endParaRPr lang="ru-RU" sz="1100" dirty="0">
                <a:solidFill>
                  <a:srgbClr val="4042E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D65BD3D6-AEA4-15D8-0BAA-2060741D2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rgbClr val="4042E2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92" y="2909675"/>
              <a:ext cx="301340" cy="301340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9FF2064-FD32-3D21-B4C3-5829CF514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rgbClr val="4042E2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92" y="3786059"/>
              <a:ext cx="301340" cy="301340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07F46C38-EB59-2558-C5F0-7F670C3B3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rgbClr val="4042E2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92" y="4619563"/>
              <a:ext cx="301340" cy="301340"/>
            </a:xfrm>
            <a:prstGeom prst="rect">
              <a:avLst/>
            </a:prstGeom>
          </p:spPr>
        </p:pic>
      </p:grp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F8A06E43-C212-CF33-16E0-9CFF490872B3}"/>
              </a:ext>
            </a:extLst>
          </p:cNvPr>
          <p:cNvCxnSpPr>
            <a:cxnSpLocks/>
          </p:cNvCxnSpPr>
          <p:nvPr/>
        </p:nvCxnSpPr>
        <p:spPr>
          <a:xfrm>
            <a:off x="444375" y="1425322"/>
            <a:ext cx="10841934" cy="0"/>
          </a:xfrm>
          <a:prstGeom prst="straightConnector1">
            <a:avLst/>
          </a:prstGeom>
          <a:ln w="12700">
            <a:solidFill>
              <a:srgbClr val="FF776B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8">
            <a:extLst>
              <a:ext uri="{FF2B5EF4-FFF2-40B4-BE49-F238E27FC236}">
                <a16:creationId xmlns:a16="http://schemas.microsoft.com/office/drawing/2014/main" id="{85128E33-B4DA-353F-88B4-07CAD25437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21782" y="382997"/>
            <a:ext cx="1092760" cy="4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39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DC25B5E0-9161-B1FB-1458-7D779B7B6A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B8D0FF"/>
              </a:clrFrom>
              <a:clrTo>
                <a:srgbClr val="B8D0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" t="2478" b="22749"/>
          <a:stretch/>
        </p:blipFill>
        <p:spPr>
          <a:xfrm>
            <a:off x="1293341" y="3130322"/>
            <a:ext cx="5705159" cy="364568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8D0A969-0A28-9FB0-B250-6E647FC3E04A}"/>
              </a:ext>
            </a:extLst>
          </p:cNvPr>
          <p:cNvSpPr txBox="1"/>
          <p:nvPr/>
        </p:nvSpPr>
        <p:spPr>
          <a:xfrm>
            <a:off x="6742381" y="1849188"/>
            <a:ext cx="12970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 НА </a:t>
            </a:r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25%</a:t>
            </a:r>
            <a:endParaRPr lang="ru-RU" sz="2800" b="1" dirty="0">
              <a:solidFill>
                <a:srgbClr val="FF776B"/>
              </a:solidFill>
              <a:latin typeface="PT Sans Narrow" panose="020B0506020203020204" pitchFamily="34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067" y="339758"/>
            <a:ext cx="10670650" cy="443802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АКТУАЛЬНОСТЬ </a:t>
            </a:r>
            <a:r>
              <a:rPr lang="ru-RU" sz="2400" b="1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СИРД</a:t>
            </a:r>
          </a:p>
        </p:txBody>
      </p:sp>
      <p:sp>
        <p:nvSpPr>
          <p:cNvPr id="40" name="Прямоугольник: скругленные противолежащие углы 39">
            <a:extLst>
              <a:ext uri="{FF2B5EF4-FFF2-40B4-BE49-F238E27FC236}">
                <a16:creationId xmlns:a16="http://schemas.microsoft.com/office/drawing/2014/main" id="{8595C75F-20A9-0AED-8B11-1EDDA053D125}"/>
              </a:ext>
            </a:extLst>
          </p:cNvPr>
          <p:cNvSpPr/>
          <p:nvPr/>
        </p:nvSpPr>
        <p:spPr>
          <a:xfrm>
            <a:off x="4174435" y="1"/>
            <a:ext cx="8017565" cy="33092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41" name="Прямоугольник: скругленные противолежащие углы 40">
            <a:extLst>
              <a:ext uri="{FF2B5EF4-FFF2-40B4-BE49-F238E27FC236}">
                <a16:creationId xmlns:a16="http://schemas.microsoft.com/office/drawing/2014/main" id="{B61467A2-5BC8-C3FC-210F-6AD8141D1250}"/>
              </a:ext>
            </a:extLst>
          </p:cNvPr>
          <p:cNvSpPr/>
          <p:nvPr/>
        </p:nvSpPr>
        <p:spPr>
          <a:xfrm>
            <a:off x="-1" y="6585192"/>
            <a:ext cx="8017565" cy="285626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B866C7C-C714-208B-7CBB-15E001A00EEB}"/>
              </a:ext>
            </a:extLst>
          </p:cNvPr>
          <p:cNvSpPr txBox="1"/>
          <p:nvPr/>
        </p:nvSpPr>
        <p:spPr>
          <a:xfrm>
            <a:off x="6508694" y="940961"/>
            <a:ext cx="1890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ПЛАНОВЫЕ ПОКАЗАТЕЛИ</a:t>
            </a:r>
            <a:endParaRPr lang="ru-RU" sz="1400" dirty="0">
              <a:solidFill>
                <a:srgbClr val="4F52FE"/>
              </a:solidFill>
              <a:latin typeface="PT Sans Narrow" panose="020B0506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CBBB0E-D7EA-DD24-3C6D-1508BA8ACA25}"/>
              </a:ext>
            </a:extLst>
          </p:cNvPr>
          <p:cNvSpPr txBox="1"/>
          <p:nvPr/>
        </p:nvSpPr>
        <p:spPr>
          <a:xfrm>
            <a:off x="357068" y="939799"/>
            <a:ext cx="4797526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4F52FE"/>
                </a:solidFill>
                <a:latin typeface="PT Sans Narrow" panose="020B0506020203020204" pitchFamily="34" charset="-52"/>
              </a:rPr>
              <a:t>ПРАВИТЕЛЬСТВО</a:t>
            </a:r>
            <a:r>
              <a:rPr lang="en-US" dirty="0">
                <a:solidFill>
                  <a:srgbClr val="4F52FE"/>
                </a:solidFill>
                <a:latin typeface="PT Sans Narrow" panose="020B0506020203020204" pitchFamily="34" charset="-52"/>
              </a:rPr>
              <a:t> РОССИЙСКОЙ ФЕДЕРАЦИИ </a:t>
            </a:r>
            <a:r>
              <a:rPr lang="ru-RU" b="1" dirty="0">
                <a:solidFill>
                  <a:srgbClr val="4F52FE"/>
                </a:solidFill>
                <a:latin typeface="PT Sans Narrow" panose="020B0506020203020204" pitchFamily="34" charset="-52"/>
              </a:rPr>
              <a:t>СОКРАТИЛО</a:t>
            </a:r>
            <a:r>
              <a:rPr lang="en-US" b="1" dirty="0">
                <a:solidFill>
                  <a:srgbClr val="4F52FE"/>
                </a:solidFill>
                <a:latin typeface="PT Sans Narrow" panose="020B0506020203020204" pitchFamily="34" charset="-52"/>
              </a:rPr>
              <a:t> </a:t>
            </a:r>
            <a:r>
              <a:rPr lang="ru-RU" b="1" dirty="0">
                <a:solidFill>
                  <a:srgbClr val="4F52FE"/>
                </a:solidFill>
                <a:latin typeface="PT Sans Narrow" panose="020B0506020203020204" pitchFamily="34" charset="-52"/>
              </a:rPr>
              <a:t>ЧИСЛО АДМИНИСТРАТИВНЫХ ПРОЦЕДУР</a:t>
            </a:r>
            <a:r>
              <a:rPr lang="ru-RU" dirty="0">
                <a:solidFill>
                  <a:srgbClr val="4F52FE"/>
                </a:solidFill>
                <a:latin typeface="PT Sans Narrow" panose="020B0506020203020204" pitchFamily="34" charset="-52"/>
              </a:rPr>
              <a:t>, КОТОРЫЕ ЗАСТРОЙЩИК ДОЛЖЕН ПРОЙТИ В ХОДЕ РЕАЛИЗАЦИИ ИНВЕСТИЦИОННЫХ ПРОЕКТОВ</a:t>
            </a:r>
            <a:endParaRPr lang="en-US" dirty="0">
              <a:solidFill>
                <a:srgbClr val="4F52FE"/>
              </a:solidFill>
              <a:latin typeface="PT Sans Narrow" panose="020B0506020203020204" pitchFamily="34" charset="-52"/>
            </a:endParaRPr>
          </a:p>
          <a:p>
            <a:endParaRPr lang="en-US" sz="1400" dirty="0">
              <a:latin typeface="PT Sans Narrow" panose="020B0506020203020204" pitchFamily="34" charset="-5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807AA8-17DA-6184-7A12-183AB27DEC2D}"/>
              </a:ext>
            </a:extLst>
          </p:cNvPr>
          <p:cNvSpPr txBox="1"/>
          <p:nvPr/>
        </p:nvSpPr>
        <p:spPr>
          <a:xfrm>
            <a:off x="6508694" y="1208248"/>
            <a:ext cx="3147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С </a:t>
            </a:r>
            <a:r>
              <a:rPr lang="ru-RU" sz="2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989</a:t>
            </a:r>
            <a:r>
              <a:rPr lang="en-US" sz="2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 ДО </a:t>
            </a:r>
            <a:r>
              <a:rPr lang="ru-RU" sz="2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751</a:t>
            </a:r>
            <a:r>
              <a:rPr lang="en-US" sz="2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 ЕД.</a:t>
            </a:r>
            <a:r>
              <a:rPr lang="ru-RU" sz="2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 </a:t>
            </a: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4EF14D53-5762-A823-1531-90FDE8144A31}"/>
              </a:ext>
            </a:extLst>
          </p:cNvPr>
          <p:cNvCxnSpPr>
            <a:cxnSpLocks/>
          </p:cNvCxnSpPr>
          <p:nvPr/>
        </p:nvCxnSpPr>
        <p:spPr>
          <a:xfrm>
            <a:off x="6670350" y="1849188"/>
            <a:ext cx="0" cy="408271"/>
          </a:xfrm>
          <a:prstGeom prst="straightConnector1">
            <a:avLst/>
          </a:prstGeom>
          <a:ln>
            <a:solidFill>
              <a:srgbClr val="FF776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2DAF5D4-11A9-06AF-4C21-B112F351D14E}"/>
              </a:ext>
            </a:extLst>
          </p:cNvPr>
          <p:cNvSpPr txBox="1"/>
          <p:nvPr/>
        </p:nvSpPr>
        <p:spPr>
          <a:xfrm>
            <a:off x="357067" y="203501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FF776B"/>
                </a:solidFill>
                <a:latin typeface="PT Sans Narrow" panose="020B0506020203020204" pitchFamily="34" charset="-52"/>
              </a:rPr>
              <a:t>ПОСТАНОВЛЕНИЕ ОТ 28 ИЮЛЯ 2022 ГОДА № 1348 </a:t>
            </a:r>
            <a:endParaRPr lang="en-US" sz="1400" dirty="0">
              <a:solidFill>
                <a:srgbClr val="FF776B"/>
              </a:solidFill>
              <a:latin typeface="PT Sans Narrow" panose="020B0506020203020204" pitchFamily="34" charset="-5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22D97C-CB38-78A3-FC84-B9D15A8CE560}"/>
              </a:ext>
            </a:extLst>
          </p:cNvPr>
          <p:cNvSpPr txBox="1"/>
          <p:nvPr/>
        </p:nvSpPr>
        <p:spPr>
          <a:xfrm>
            <a:off x="9602376" y="936099"/>
            <a:ext cx="1612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НАЧАЛО ДЕЙСТВИЯ</a:t>
            </a:r>
            <a:endParaRPr lang="ru-RU" sz="1400" dirty="0">
              <a:solidFill>
                <a:srgbClr val="4F52FE"/>
              </a:solidFill>
              <a:latin typeface="PT Sans Narrow" panose="020B0506020203020204" pitchFamily="34" charset="-52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5DC3BD-DCD3-2755-A635-46098AFDA1F6}"/>
              </a:ext>
            </a:extLst>
          </p:cNvPr>
          <p:cNvSpPr txBox="1"/>
          <p:nvPr/>
        </p:nvSpPr>
        <p:spPr>
          <a:xfrm>
            <a:off x="9602376" y="1220814"/>
            <a:ext cx="25149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АВГУСТ 2022</a:t>
            </a:r>
            <a:endParaRPr lang="ru-RU" b="1" dirty="0">
              <a:solidFill>
                <a:srgbClr val="FF776B"/>
              </a:solidFill>
              <a:latin typeface="PT Sans Narrow" panose="020B0506020203020204" pitchFamily="34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D0676DF-B991-9FAA-1C23-B92B60F98CDD}"/>
              </a:ext>
            </a:extLst>
          </p:cNvPr>
          <p:cNvSpPr txBox="1"/>
          <p:nvPr/>
        </p:nvSpPr>
        <p:spPr>
          <a:xfrm>
            <a:off x="7454007" y="4911803"/>
            <a:ext cx="3990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4F52FE"/>
                </a:solidFill>
                <a:latin typeface="PT Sans Narrow" panose="020B0506020203020204" pitchFamily="34" charset="-52"/>
              </a:rPr>
              <a:t>СОКРАЩЕНИЕ АДМИНИСТРАТИВНЫХ ПРОЦЕДУР В СТРОИТЕЛЬСТВЕ</a:t>
            </a:r>
            <a:r>
              <a:rPr lang="en-US" dirty="0">
                <a:solidFill>
                  <a:srgbClr val="4F52FE"/>
                </a:solidFill>
                <a:latin typeface="PT Sans Narrow" panose="020B0506020203020204" pitchFamily="34" charset="-52"/>
              </a:rPr>
              <a:t> </a:t>
            </a:r>
            <a:br>
              <a:rPr lang="en-US" dirty="0">
                <a:solidFill>
                  <a:srgbClr val="4F52FE"/>
                </a:solidFill>
                <a:latin typeface="PT Sans Narrow" panose="020B0506020203020204" pitchFamily="34" charset="-52"/>
              </a:rPr>
            </a:br>
            <a:r>
              <a:rPr lang="en-US" dirty="0">
                <a:solidFill>
                  <a:srgbClr val="4F52FE"/>
                </a:solidFill>
                <a:latin typeface="PT Sans Narrow" panose="020B0506020203020204" pitchFamily="34" charset="-52"/>
              </a:rPr>
              <a:t>И ИНВЕСТИЦИОННО-СТРОИТЕЛЬНОГО ЦИКЛА</a:t>
            </a:r>
            <a:r>
              <a:rPr lang="ru-RU" dirty="0">
                <a:solidFill>
                  <a:srgbClr val="4F52FE"/>
                </a:solidFill>
                <a:latin typeface="PT Sans Narrow" panose="020B0506020203020204" pitchFamily="34" charset="-52"/>
              </a:rPr>
              <a:t> ИДЁТ </a:t>
            </a:r>
            <a:r>
              <a:rPr lang="ru-RU" b="1" dirty="0">
                <a:solidFill>
                  <a:srgbClr val="4F52FE"/>
                </a:solidFill>
                <a:latin typeface="PT Sans Narrow" panose="020B0506020203020204" pitchFamily="34" charset="-52"/>
              </a:rPr>
              <a:t>ПО ПОРУЧЕНИЮ ПРЕЗИДЕНТА РОССИИ</a:t>
            </a:r>
          </a:p>
        </p:txBody>
      </p: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D41C73A7-73F7-50A0-BBA2-17D3ED3802CC}"/>
              </a:ext>
            </a:extLst>
          </p:cNvPr>
          <p:cNvCxnSpPr>
            <a:cxnSpLocks/>
          </p:cNvCxnSpPr>
          <p:nvPr/>
        </p:nvCxnSpPr>
        <p:spPr>
          <a:xfrm>
            <a:off x="457201" y="2463009"/>
            <a:ext cx="11300778" cy="0"/>
          </a:xfrm>
          <a:prstGeom prst="straightConnector1">
            <a:avLst/>
          </a:prstGeom>
          <a:ln>
            <a:solidFill>
              <a:srgbClr val="FF776B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9063DAC-AA0E-DBCA-CECE-E9D453A93E78}"/>
              </a:ext>
            </a:extLst>
          </p:cNvPr>
          <p:cNvSpPr txBox="1"/>
          <p:nvPr/>
        </p:nvSpPr>
        <p:spPr>
          <a:xfrm>
            <a:off x="357067" y="2660312"/>
            <a:ext cx="5326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F52FE"/>
                </a:solidFill>
                <a:latin typeface="PT Sans Narrow" panose="020B0506020203020204" pitchFamily="34" charset="-52"/>
              </a:rPr>
              <a:t>СОКРАЩЕНИЕ ИНВЕСТИЦИОННО</a:t>
            </a:r>
            <a:r>
              <a:rPr lang="en-US" b="1" dirty="0">
                <a:solidFill>
                  <a:srgbClr val="4F52FE"/>
                </a:solidFill>
                <a:latin typeface="PT Sans Narrow" panose="020B0506020203020204" pitchFamily="34" charset="-52"/>
              </a:rPr>
              <a:t>-</a:t>
            </a:r>
            <a:r>
              <a:rPr lang="ru-RU" b="1" dirty="0">
                <a:solidFill>
                  <a:srgbClr val="4F52FE"/>
                </a:solidFill>
                <a:latin typeface="PT Sans Narrow" panose="020B0506020203020204" pitchFamily="34" charset="-52"/>
              </a:rPr>
              <a:t>СТРОИТЕЛЬНОГО ЦИКЛА</a:t>
            </a:r>
            <a:endParaRPr lang="en-US" dirty="0">
              <a:solidFill>
                <a:srgbClr val="4F52FE"/>
              </a:solidFill>
              <a:latin typeface="PT Sans Narrow" panose="020B0506020203020204" pitchFamily="34" charset="-52"/>
            </a:endParaRPr>
          </a:p>
          <a:p>
            <a:r>
              <a:rPr lang="ru-RU" sz="1400" dirty="0">
                <a:solidFill>
                  <a:srgbClr val="FF776B"/>
                </a:solidFill>
                <a:latin typeface="PT Sans Narrow" panose="020B0506020203020204" pitchFamily="34" charset="-52"/>
              </a:rPr>
              <a:t>СТАТЬЯ 5</a:t>
            </a:r>
            <a:r>
              <a:rPr lang="en-US" sz="1400" dirty="0">
                <a:solidFill>
                  <a:srgbClr val="FF776B"/>
                </a:solidFill>
                <a:latin typeface="PT Sans Narrow" panose="020B0506020203020204" pitchFamily="34" charset="-52"/>
              </a:rPr>
              <a:t>.2</a:t>
            </a:r>
            <a:r>
              <a:rPr lang="ru-RU" sz="1400" dirty="0">
                <a:solidFill>
                  <a:srgbClr val="FF776B"/>
                </a:solidFill>
                <a:latin typeface="PT Sans Narrow" panose="020B0506020203020204" pitchFamily="34" charset="-52"/>
              </a:rPr>
              <a:t> ГРАДКОДЕКСА РФ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EE5B155-2144-1843-3377-2429AE893AE1}"/>
              </a:ext>
            </a:extLst>
          </p:cNvPr>
          <p:cNvSpPr txBox="1"/>
          <p:nvPr/>
        </p:nvSpPr>
        <p:spPr>
          <a:xfrm>
            <a:off x="6508694" y="2707860"/>
            <a:ext cx="2066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ПЛАНОВЫЕ ПОКАЗАТЕЛИ</a:t>
            </a:r>
            <a:endParaRPr lang="ru-RU" sz="1400" dirty="0">
              <a:solidFill>
                <a:srgbClr val="4F52FE"/>
              </a:solidFill>
              <a:latin typeface="PT Sans Narrow" panose="020B0506020203020204" pitchFamily="34" charset="-52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8EF3A6-F443-47FA-0DCB-96101BE8EE91}"/>
              </a:ext>
            </a:extLst>
          </p:cNvPr>
          <p:cNvSpPr txBox="1"/>
          <p:nvPr/>
        </p:nvSpPr>
        <p:spPr>
          <a:xfrm>
            <a:off x="6685542" y="3530816"/>
            <a:ext cx="12970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 НА </a:t>
            </a:r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30%</a:t>
            </a:r>
            <a:endParaRPr lang="ru-RU" sz="2800" b="1" dirty="0">
              <a:solidFill>
                <a:srgbClr val="FF776B"/>
              </a:solidFill>
              <a:latin typeface="PT Sans Narrow" panose="020B0506020203020204" pitchFamily="34" charset="-52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A65709B-FD4C-6155-0480-25797E86C2DA}"/>
              </a:ext>
            </a:extLst>
          </p:cNvPr>
          <p:cNvSpPr txBox="1"/>
          <p:nvPr/>
        </p:nvSpPr>
        <p:spPr>
          <a:xfrm>
            <a:off x="6508694" y="3014092"/>
            <a:ext cx="3093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С </a:t>
            </a:r>
            <a:r>
              <a:rPr lang="ru-RU" sz="2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9</a:t>
            </a:r>
            <a:r>
              <a:rPr lang="en-US" sz="2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6 ДО 32 ЕД.</a:t>
            </a:r>
            <a:r>
              <a:rPr lang="ru-RU" sz="2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 </a:t>
            </a:r>
          </a:p>
        </p:txBody>
      </p: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B2F92351-BAD8-8722-535D-FD7D05517AB7}"/>
              </a:ext>
            </a:extLst>
          </p:cNvPr>
          <p:cNvCxnSpPr>
            <a:cxnSpLocks/>
          </p:cNvCxnSpPr>
          <p:nvPr/>
        </p:nvCxnSpPr>
        <p:spPr>
          <a:xfrm>
            <a:off x="6616991" y="3598602"/>
            <a:ext cx="0" cy="398794"/>
          </a:xfrm>
          <a:prstGeom prst="straightConnector1">
            <a:avLst/>
          </a:prstGeom>
          <a:ln>
            <a:solidFill>
              <a:srgbClr val="FF776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2CC24F1C-2804-77DD-EEA5-B8C7D101D477}"/>
              </a:ext>
            </a:extLst>
          </p:cNvPr>
          <p:cNvCxnSpPr>
            <a:cxnSpLocks/>
          </p:cNvCxnSpPr>
          <p:nvPr/>
        </p:nvCxnSpPr>
        <p:spPr>
          <a:xfrm flipV="1">
            <a:off x="9788559" y="3056096"/>
            <a:ext cx="0" cy="346518"/>
          </a:xfrm>
          <a:prstGeom prst="straightConnector1">
            <a:avLst/>
          </a:prstGeom>
          <a:ln>
            <a:solidFill>
              <a:srgbClr val="FF776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971BE6D9-8CA1-AA6D-B580-F49A1AE66897}"/>
              </a:ext>
            </a:extLst>
          </p:cNvPr>
          <p:cNvSpPr txBox="1"/>
          <p:nvPr/>
        </p:nvSpPr>
        <p:spPr>
          <a:xfrm>
            <a:off x="9779224" y="3030658"/>
            <a:ext cx="20839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ПРОЗРАЧНОСТИ ПРОЦЕССА СТРОИТЕЛЬСТВА</a:t>
            </a:r>
          </a:p>
        </p:txBody>
      </p:sp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id="{F0A2891F-AD4A-CB83-4787-FC7BB23D4F64}"/>
              </a:ext>
            </a:extLst>
          </p:cNvPr>
          <p:cNvCxnSpPr>
            <a:cxnSpLocks/>
          </p:cNvCxnSpPr>
          <p:nvPr/>
        </p:nvCxnSpPr>
        <p:spPr>
          <a:xfrm>
            <a:off x="9788104" y="3598602"/>
            <a:ext cx="0" cy="401825"/>
          </a:xfrm>
          <a:prstGeom prst="straightConnector1">
            <a:avLst/>
          </a:prstGeom>
          <a:ln>
            <a:solidFill>
              <a:srgbClr val="FF776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F39BAA8-9CCF-5120-B544-EBD6E850B56D}"/>
              </a:ext>
            </a:extLst>
          </p:cNvPr>
          <p:cNvSpPr txBox="1"/>
          <p:nvPr/>
        </p:nvSpPr>
        <p:spPr>
          <a:xfrm>
            <a:off x="9763306" y="3537904"/>
            <a:ext cx="2528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СРОКОВ РЕАЛИЗАЦИИ ПРОЕКТОВ НЕ </a:t>
            </a:r>
            <a:r>
              <a:rPr lang="ru-RU" sz="1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&lt;</a:t>
            </a:r>
            <a:r>
              <a:rPr lang="en-US" sz="1400" b="1" dirty="0">
                <a:solidFill>
                  <a:srgbClr val="FF776B"/>
                </a:solidFill>
                <a:latin typeface="PT Sans Narrow" panose="020B0506020203020204" pitchFamily="34" charset="-52"/>
              </a:rPr>
              <a:t> ЧЕМ НА 1,5 ГОДА</a:t>
            </a: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C1674C-8CF7-B760-4EF8-A479124C3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1782" y="382997"/>
            <a:ext cx="1092760" cy="4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62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90D0B3-76DB-A2B1-E6D9-6DA000D345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8306" y="1595622"/>
            <a:ext cx="6054814" cy="4405697"/>
          </a:xfrm>
          <a:prstGeom prst="rect">
            <a:avLst/>
          </a:prstGeom>
        </p:spPr>
      </p:pic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id="{D407C000-B5B5-8C75-BB9C-98355EEFE8A4}"/>
              </a:ext>
            </a:extLst>
          </p:cNvPr>
          <p:cNvSpPr/>
          <p:nvPr/>
        </p:nvSpPr>
        <p:spPr>
          <a:xfrm>
            <a:off x="4174435" y="0"/>
            <a:ext cx="8017565" cy="30306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6" name="Прямоугольник: скругленные противолежащие углы 5">
            <a:extLst>
              <a:ext uri="{FF2B5EF4-FFF2-40B4-BE49-F238E27FC236}">
                <a16:creationId xmlns:a16="http://schemas.microsoft.com/office/drawing/2014/main" id="{7FB88440-2203-4104-28EF-72F2A1ED27E8}"/>
              </a:ext>
            </a:extLst>
          </p:cNvPr>
          <p:cNvSpPr/>
          <p:nvPr/>
        </p:nvSpPr>
        <p:spPr>
          <a:xfrm>
            <a:off x="-1" y="6540137"/>
            <a:ext cx="8017565" cy="32197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A62988E-26B5-786F-2AC7-ED7D0AFB5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567" y="291169"/>
            <a:ext cx="11492865" cy="529881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АРХИТЕКТУРА СИРД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3842453-3440-880C-1D44-839E8E99B925}"/>
              </a:ext>
            </a:extLst>
          </p:cNvPr>
          <p:cNvGrpSpPr/>
          <p:nvPr/>
        </p:nvGrpSpPr>
        <p:grpSpPr>
          <a:xfrm>
            <a:off x="3557179" y="946634"/>
            <a:ext cx="8017470" cy="5153882"/>
            <a:chOff x="1350233" y="1379425"/>
            <a:chExt cx="8017470" cy="5153882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B7EDCC82-5214-DC43-A1A2-FD1197185805}"/>
                </a:ext>
              </a:extLst>
            </p:cNvPr>
            <p:cNvSpPr/>
            <p:nvPr/>
          </p:nvSpPr>
          <p:spPr>
            <a:xfrm>
              <a:off x="3480791" y="1379425"/>
              <a:ext cx="5886912" cy="42962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F52FE"/>
              </a:solidFill>
              <a:prstDash val="soli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ru-RU" sz="2000" b="1" dirty="0">
                  <a:solidFill>
                    <a:srgbClr val="4F52FE"/>
                  </a:solidFill>
                  <a:latin typeface="PT Sans Narrow" panose="020B0506020203020204" pitchFamily="34" charset="-52"/>
                </a:rPr>
                <a:t>ГИСОГД РБ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A0DDB1B-9D8E-A301-7DE0-617AE685EF69}"/>
                </a:ext>
              </a:extLst>
            </p:cNvPr>
            <p:cNvSpPr/>
            <p:nvPr/>
          </p:nvSpPr>
          <p:spPr>
            <a:xfrm>
              <a:off x="3823089" y="1979396"/>
              <a:ext cx="2622955" cy="3228423"/>
            </a:xfrm>
            <a:prstGeom prst="rect">
              <a:avLst/>
            </a:prstGeom>
            <a:noFill/>
            <a:ln w="19050">
              <a:solidFill>
                <a:srgbClr val="FF776B"/>
              </a:solidFill>
              <a:prstDash val="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ru-RU" sz="1400" b="1" dirty="0">
                  <a:solidFill>
                    <a:srgbClr val="4F52FE"/>
                  </a:solidFill>
                  <a:latin typeface="PT Sans Narrow" panose="020B0506020203020204" pitchFamily="34" charset="-52"/>
                </a:rPr>
                <a:t>СИСТЕМА ПОДГОТОВКИ ИСХОДНО-РАЗРЕШИТЕЛЬНОЙ ДОКУМЕНТАЦИИ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5D6DC9F-3C32-4FCE-5158-789CE46FB18B}"/>
                </a:ext>
              </a:extLst>
            </p:cNvPr>
            <p:cNvSpPr/>
            <p:nvPr/>
          </p:nvSpPr>
          <p:spPr>
            <a:xfrm>
              <a:off x="1350233" y="1733151"/>
              <a:ext cx="1858585" cy="1105744"/>
            </a:xfrm>
            <a:prstGeom prst="rect">
              <a:avLst/>
            </a:prstGeom>
            <a:noFill/>
            <a:ln>
              <a:solidFill>
                <a:srgbClr val="4F52FE"/>
              </a:solidFill>
              <a:prstDash val="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solidFill>
                    <a:srgbClr val="4F52FE"/>
                  </a:solidFill>
                  <a:latin typeface="PT Sans Narrow" panose="020B0506020203020204" pitchFamily="34" charset="-52"/>
                </a:rPr>
                <a:t>РЕГИОНАЛЬНЫЙ ПОРТАЛ ГОСУДАРСТВЕННЫХ И МУНИЦИПАЛЬНЫХ УСЛУГ</a:t>
              </a:r>
            </a:p>
            <a:p>
              <a:pPr algn="ctr"/>
              <a:r>
                <a:rPr lang="ru-RU" sz="1200" b="1" dirty="0">
                  <a:solidFill>
                    <a:srgbClr val="4F52FE"/>
                  </a:solidFill>
                  <a:latin typeface="PT Sans Narrow" panose="020B0506020203020204" pitchFamily="34" charset="-52"/>
                </a:rPr>
                <a:t>(РПГУ)</a:t>
              </a: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49D4C9C-DACB-DACE-8B70-169E41E89BBC}"/>
                </a:ext>
              </a:extLst>
            </p:cNvPr>
            <p:cNvSpPr/>
            <p:nvPr/>
          </p:nvSpPr>
          <p:spPr>
            <a:xfrm>
              <a:off x="6914850" y="2306496"/>
              <a:ext cx="2327946" cy="1733379"/>
            </a:xfrm>
            <a:prstGeom prst="rect">
              <a:avLst/>
            </a:prstGeom>
            <a:noFill/>
            <a:ln w="19050">
              <a:solidFill>
                <a:srgbClr val="4F52FE"/>
              </a:solidFill>
              <a:prstDash val="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ru-RU" sz="1400" b="1" dirty="0">
                  <a:solidFill>
                    <a:srgbClr val="4F52FE"/>
                  </a:solidFill>
                  <a:latin typeface="PT Sans Narrow" panose="020B0506020203020204" pitchFamily="34" charset="-52"/>
                </a:rPr>
                <a:t>СИСТЕМА АВТОМАТИЗАЦИИ ПРОЦЕССОВ ОКАЗАНИЯ УСЛУГ В СФЕРЕ ГРАДОСТРОИТЕЛЬСТВА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68444E6-795B-3BC1-8C08-97426EDA6A5F}"/>
                </a:ext>
              </a:extLst>
            </p:cNvPr>
            <p:cNvSpPr txBox="1"/>
            <p:nvPr/>
          </p:nvSpPr>
          <p:spPr>
            <a:xfrm>
              <a:off x="3845152" y="2560950"/>
              <a:ext cx="2201261" cy="12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Tx/>
                <a:buChar char="-"/>
              </a:pPr>
              <a:r>
                <a:rPr lang="ru-RU" sz="1050" dirty="0">
                  <a:solidFill>
                    <a:srgbClr val="FF776B"/>
                  </a:solidFill>
                  <a:latin typeface="PT Sans Narrow" panose="020B0506020203020204" pitchFamily="34" charset="-52"/>
                </a:rPr>
                <a:t>ОКАЗАНИЕ УСЛУГ ПО ЗАЯВЛЕНИЯМ ОТ ЗАСТРОЙЩИКОВ, ПОДАННЫХ С ИСПОЛЬЗОВАНИЕМ РПГУ</a:t>
              </a:r>
            </a:p>
            <a:p>
              <a:pPr marL="171450" indent="-171450">
                <a:buFontTx/>
                <a:buChar char="-"/>
              </a:pPr>
              <a:r>
                <a:rPr lang="ru-RU" sz="1050" dirty="0">
                  <a:solidFill>
                    <a:srgbClr val="FF776B"/>
                  </a:solidFill>
                  <a:latin typeface="PT Sans Narrow" panose="020B0506020203020204" pitchFamily="34" charset="-52"/>
                </a:rPr>
                <a:t>ПОДГОТОВКА ИСХОДНО-РАЗРЕШИТЕЛЬНОЙ ДОКУМЕНТАЦИИ</a:t>
              </a:r>
            </a:p>
            <a:p>
              <a:pPr marL="171450" indent="-171450">
                <a:buFontTx/>
                <a:buChar char="-"/>
              </a:pPr>
              <a:r>
                <a:rPr lang="ru-RU" sz="1050" dirty="0">
                  <a:solidFill>
                    <a:srgbClr val="FF776B"/>
                  </a:solidFill>
                  <a:latin typeface="PT Sans Narrow" panose="020B0506020203020204" pitchFamily="34" charset="-52"/>
                </a:rPr>
                <a:t>СОГЛАСОВАНИЕ ИСХОДНО-РАЗРЕШИТЕЛЬНОЙ ДОКУМЕНТАЦИИ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8EBA356-A106-ACF9-5FEB-CCD3182309AC}"/>
                </a:ext>
              </a:extLst>
            </p:cNvPr>
            <p:cNvSpPr txBox="1"/>
            <p:nvPr/>
          </p:nvSpPr>
          <p:spPr>
            <a:xfrm>
              <a:off x="6912253" y="3008472"/>
              <a:ext cx="2273902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Tx/>
                <a:buChar char="-"/>
              </a:pPr>
              <a:r>
                <a:rPr lang="ru-RU" sz="1050" dirty="0">
                  <a:solidFill>
                    <a:srgbClr val="FF776B"/>
                  </a:solidFill>
                  <a:latin typeface="PT Sans Narrow" panose="020B0506020203020204" pitchFamily="34" charset="-52"/>
                </a:rPr>
                <a:t>СОГЛАСОВАНИЕ ИСХОДНО-РАЗРЕШИТЕЛЬНОЙ ДОКУМЕНТАЦИИ</a:t>
              </a:r>
            </a:p>
            <a:p>
              <a:pPr marL="171450" indent="-171450">
                <a:buFontTx/>
                <a:buChar char="-"/>
              </a:pPr>
              <a:r>
                <a:rPr lang="ru-RU" sz="1050" dirty="0">
                  <a:solidFill>
                    <a:srgbClr val="FF776B"/>
                  </a:solidFill>
                  <a:latin typeface="PT Sans Narrow" panose="020B0506020203020204" pitchFamily="34" charset="-52"/>
                </a:rPr>
                <a:t>ОКАЗАНИЯ ГОСУДАРСТВЕННЫХ И МУНИЦИПАЛЬНЫХ УСЛУГ В РАМКАХ ПРОЦЕССА СИРД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1487D93-EB75-A298-5CD0-F44ECD03E7D9}"/>
                </a:ext>
              </a:extLst>
            </p:cNvPr>
            <p:cNvSpPr txBox="1"/>
            <p:nvPr/>
          </p:nvSpPr>
          <p:spPr>
            <a:xfrm>
              <a:off x="3823089" y="3809358"/>
              <a:ext cx="2015469" cy="12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>
                  <a:solidFill>
                    <a:srgbClr val="4F52FE"/>
                  </a:solidFill>
                  <a:latin typeface="PT Sans Narrow" panose="020B0506020203020204" pitchFamily="34" charset="-52"/>
                </a:rPr>
                <a:t>ПОДСИСТЕМА ИСПОЛНЕНИЯ МЕЖВЕДОМСТВЕННЫХ ПРОЦЕССОВ</a:t>
              </a:r>
              <a:r>
                <a:rPr lang="en-US" sz="1050" b="1" dirty="0">
                  <a:solidFill>
                    <a:srgbClr val="4F52FE"/>
                  </a:solidFill>
                  <a:latin typeface="PT Sans Narrow" panose="020B0506020203020204" pitchFamily="34" charset="-52"/>
                </a:rPr>
                <a:t>:</a:t>
              </a:r>
            </a:p>
            <a:p>
              <a:pPr marL="171450" indent="-171450">
                <a:buFontTx/>
                <a:buChar char="-"/>
              </a:pPr>
              <a:r>
                <a:rPr lang="ru-RU" sz="1050" dirty="0">
                  <a:solidFill>
                    <a:srgbClr val="FF776B"/>
                  </a:solidFill>
                  <a:latin typeface="PT Sans Narrow" panose="020B0506020203020204" pitchFamily="34" charset="-52"/>
                </a:rPr>
                <a:t>КОНТРОЛЬ СОСТАВА И ПОРЯДКА ОКАЗАНИЯ УСЛУГ В РАМКАХ МАКРОПРОЦЕССА ПОДГОТОВКИ ИСХОДНО-РАЗРЕШИТЕЛЬНОЙ ДОКУМЕНТАЦИИ</a:t>
              </a: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329512D2-6296-8D43-36C2-BBF65032C5E7}"/>
                </a:ext>
              </a:extLst>
            </p:cNvPr>
            <p:cNvSpPr/>
            <p:nvPr/>
          </p:nvSpPr>
          <p:spPr>
            <a:xfrm>
              <a:off x="3480789" y="6170198"/>
              <a:ext cx="5886912" cy="363109"/>
            </a:xfrm>
            <a:prstGeom prst="rect">
              <a:avLst/>
            </a:prstGeom>
            <a:noFill/>
            <a:ln w="12700">
              <a:solidFill>
                <a:srgbClr val="FF776B"/>
              </a:solidFill>
              <a:prstDash val="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rgbClr val="4F52FE"/>
                  </a:solidFill>
                  <a:latin typeface="PT Sans Narrow" panose="020B0506020203020204" pitchFamily="34" charset="-52"/>
                </a:rPr>
                <a:t>ДРУГИЕ ГОСУДАРСТВЕННЫЕ И МУНИЦИПАЛЬНЫЕ ИНФОРМАЦИОННЫЕ СИСТЕМЫ, УЧАСТВУЮЩИЕ В ПРОЦЕССЕ СИРД</a:t>
              </a: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A3C5BB0C-F8EF-4B2D-50AB-FCCB3A5390DA}"/>
                </a:ext>
              </a:extLst>
            </p:cNvPr>
            <p:cNvSpPr/>
            <p:nvPr/>
          </p:nvSpPr>
          <p:spPr>
            <a:xfrm>
              <a:off x="1524118" y="4678260"/>
              <a:ext cx="1684700" cy="1360444"/>
            </a:xfrm>
            <a:prstGeom prst="rect">
              <a:avLst/>
            </a:prstGeom>
            <a:noFill/>
            <a:ln>
              <a:solidFill>
                <a:srgbClr val="4F52FE"/>
              </a:solidFill>
              <a:prstDash val="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solidFill>
                    <a:srgbClr val="4F52FE"/>
                  </a:solidFill>
                  <a:latin typeface="PT Sans Narrow" panose="020B0506020203020204" pitchFamily="34" charset="-52"/>
                </a:rPr>
                <a:t>ЕДИНЫЙ ПОРТАЛ ГОСУДАРСТВЕННЫХ И МУНИЦИПАЛЬНЫХ УСЛУГ</a:t>
              </a:r>
            </a:p>
            <a:p>
              <a:pPr algn="ctr"/>
              <a:r>
                <a:rPr lang="ru-RU" sz="1200" b="1" dirty="0">
                  <a:solidFill>
                    <a:srgbClr val="4F52FE"/>
                  </a:solidFill>
                  <a:latin typeface="PT Sans Narrow" panose="020B0506020203020204" pitchFamily="34" charset="-52"/>
                </a:rPr>
                <a:t>(ЕПГУ)</a:t>
              </a:r>
            </a:p>
          </p:txBody>
        </p:sp>
      </p:grp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07B06C12-E3FF-3E86-BCD3-D56672C2FBDA}"/>
              </a:ext>
            </a:extLst>
          </p:cNvPr>
          <p:cNvCxnSpPr>
            <a:cxnSpLocks/>
          </p:cNvCxnSpPr>
          <p:nvPr/>
        </p:nvCxnSpPr>
        <p:spPr>
          <a:xfrm>
            <a:off x="2444453" y="1629633"/>
            <a:ext cx="1035330" cy="1195"/>
          </a:xfrm>
          <a:prstGeom prst="straightConnector1">
            <a:avLst/>
          </a:prstGeom>
          <a:ln w="19050">
            <a:solidFill>
              <a:srgbClr val="4F52F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439ED53-1ED8-1B03-84DD-CE9B81243F1B}"/>
              </a:ext>
            </a:extLst>
          </p:cNvPr>
          <p:cNvCxnSpPr>
            <a:cxnSpLocks/>
          </p:cNvCxnSpPr>
          <p:nvPr/>
        </p:nvCxnSpPr>
        <p:spPr>
          <a:xfrm>
            <a:off x="2445222" y="1618701"/>
            <a:ext cx="0" cy="507617"/>
          </a:xfrm>
          <a:prstGeom prst="line">
            <a:avLst/>
          </a:prstGeom>
          <a:ln w="19050">
            <a:solidFill>
              <a:srgbClr val="4F5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36DEFE6-3E51-9CF7-A06B-6487B61A1EB3}"/>
              </a:ext>
            </a:extLst>
          </p:cNvPr>
          <p:cNvSpPr txBox="1"/>
          <p:nvPr/>
        </p:nvSpPr>
        <p:spPr>
          <a:xfrm>
            <a:off x="2137318" y="2035909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776B"/>
                </a:solidFill>
                <a:latin typeface="PT Sans Narrow" panose="020B0506020203020204" pitchFamily="34" charset="-52"/>
              </a:rPr>
              <a:t>ЗАЯВКА</a:t>
            </a:r>
            <a:endParaRPr lang="ru-RU" sz="1200" dirty="0">
              <a:solidFill>
                <a:srgbClr val="FF776B"/>
              </a:solidFill>
              <a:latin typeface="PT Sans Narrow" panose="020B0506020203020204" pitchFamily="34" charset="-52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BD04600-4006-E4F5-474F-1AB6C2E07076}"/>
              </a:ext>
            </a:extLst>
          </p:cNvPr>
          <p:cNvSpPr txBox="1"/>
          <p:nvPr/>
        </p:nvSpPr>
        <p:spPr>
          <a:xfrm>
            <a:off x="3557179" y="3343590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776B"/>
                </a:solidFill>
                <a:latin typeface="PT Sans Narrow" panose="020B0506020203020204" pitchFamily="34" charset="-52"/>
              </a:rPr>
              <a:t>ЗАЯВКА</a:t>
            </a:r>
            <a:endParaRPr lang="ru-RU" sz="1200" dirty="0">
              <a:solidFill>
                <a:srgbClr val="FF776B"/>
              </a:solidFill>
              <a:latin typeface="PT Sans Narrow" panose="020B0506020203020204" pitchFamily="34" charset="-52"/>
            </a:endParaRPr>
          </a:p>
        </p:txBody>
      </p: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561C400F-A739-9056-6FFF-BBE1CE797C6A}"/>
              </a:ext>
            </a:extLst>
          </p:cNvPr>
          <p:cNvCxnSpPr>
            <a:cxnSpLocks/>
          </p:cNvCxnSpPr>
          <p:nvPr/>
        </p:nvCxnSpPr>
        <p:spPr>
          <a:xfrm>
            <a:off x="4171450" y="3465421"/>
            <a:ext cx="597257" cy="0"/>
          </a:xfrm>
          <a:prstGeom prst="line">
            <a:avLst/>
          </a:prstGeom>
          <a:ln w="19050">
            <a:solidFill>
              <a:srgbClr val="4F5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2691F278-CD57-C8E8-4D07-A480D204EA55}"/>
              </a:ext>
            </a:extLst>
          </p:cNvPr>
          <p:cNvCxnSpPr>
            <a:cxnSpLocks/>
          </p:cNvCxnSpPr>
          <p:nvPr/>
        </p:nvCxnSpPr>
        <p:spPr>
          <a:xfrm>
            <a:off x="4768707" y="3455897"/>
            <a:ext cx="0" cy="701936"/>
          </a:xfrm>
          <a:prstGeom prst="straightConnector1">
            <a:avLst/>
          </a:prstGeom>
          <a:ln w="19050">
            <a:solidFill>
              <a:srgbClr val="4F52F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>
            <a:extLst>
              <a:ext uri="{FF2B5EF4-FFF2-40B4-BE49-F238E27FC236}">
                <a16:creationId xmlns:a16="http://schemas.microsoft.com/office/drawing/2014/main" id="{1A1A5222-B2BC-844F-3967-43AB9AD740E7}"/>
              </a:ext>
            </a:extLst>
          </p:cNvPr>
          <p:cNvCxnSpPr>
            <a:cxnSpLocks/>
          </p:cNvCxnSpPr>
          <p:nvPr/>
        </p:nvCxnSpPr>
        <p:spPr>
          <a:xfrm>
            <a:off x="5415763" y="1629633"/>
            <a:ext cx="271973" cy="0"/>
          </a:xfrm>
          <a:prstGeom prst="straightConnector1">
            <a:avLst/>
          </a:prstGeom>
          <a:ln w="19050">
            <a:solidFill>
              <a:srgbClr val="4F52FE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>
            <a:extLst>
              <a:ext uri="{FF2B5EF4-FFF2-40B4-BE49-F238E27FC236}">
                <a16:creationId xmlns:a16="http://schemas.microsoft.com/office/drawing/2014/main" id="{15A2E03F-9470-EF8F-6024-2DBB373299F6}"/>
              </a:ext>
            </a:extLst>
          </p:cNvPr>
          <p:cNvCxnSpPr>
            <a:cxnSpLocks/>
          </p:cNvCxnSpPr>
          <p:nvPr/>
        </p:nvCxnSpPr>
        <p:spPr>
          <a:xfrm>
            <a:off x="5415762" y="4925691"/>
            <a:ext cx="271973" cy="0"/>
          </a:xfrm>
          <a:prstGeom prst="straightConnector1">
            <a:avLst/>
          </a:prstGeom>
          <a:ln w="19050">
            <a:solidFill>
              <a:srgbClr val="4F52FE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>
            <a:extLst>
              <a:ext uri="{FF2B5EF4-FFF2-40B4-BE49-F238E27FC236}">
                <a16:creationId xmlns:a16="http://schemas.microsoft.com/office/drawing/2014/main" id="{04A8F4DA-86A9-D927-A8ED-33096183EE23}"/>
              </a:ext>
            </a:extLst>
          </p:cNvPr>
          <p:cNvCxnSpPr>
            <a:cxnSpLocks/>
          </p:cNvCxnSpPr>
          <p:nvPr/>
        </p:nvCxnSpPr>
        <p:spPr>
          <a:xfrm>
            <a:off x="8646134" y="2126318"/>
            <a:ext cx="439509" cy="0"/>
          </a:xfrm>
          <a:prstGeom prst="straightConnector1">
            <a:avLst/>
          </a:prstGeom>
          <a:ln w="19050">
            <a:solidFill>
              <a:srgbClr val="4F52FE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>
            <a:extLst>
              <a:ext uri="{FF2B5EF4-FFF2-40B4-BE49-F238E27FC236}">
                <a16:creationId xmlns:a16="http://schemas.microsoft.com/office/drawing/2014/main" id="{E80A9883-1ACA-6B71-5F08-69CE5ABFA121}"/>
              </a:ext>
            </a:extLst>
          </p:cNvPr>
          <p:cNvCxnSpPr>
            <a:cxnSpLocks/>
          </p:cNvCxnSpPr>
          <p:nvPr/>
        </p:nvCxnSpPr>
        <p:spPr>
          <a:xfrm>
            <a:off x="8646134" y="2740394"/>
            <a:ext cx="439509" cy="0"/>
          </a:xfrm>
          <a:prstGeom prst="straightConnector1">
            <a:avLst/>
          </a:prstGeom>
          <a:ln w="19050">
            <a:solidFill>
              <a:srgbClr val="4F52FE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>
            <a:extLst>
              <a:ext uri="{FF2B5EF4-FFF2-40B4-BE49-F238E27FC236}">
                <a16:creationId xmlns:a16="http://schemas.microsoft.com/office/drawing/2014/main" id="{D14C11C2-68F3-854D-67E9-27CBA34DE6FB}"/>
              </a:ext>
            </a:extLst>
          </p:cNvPr>
          <p:cNvCxnSpPr>
            <a:cxnSpLocks/>
          </p:cNvCxnSpPr>
          <p:nvPr/>
        </p:nvCxnSpPr>
        <p:spPr>
          <a:xfrm>
            <a:off x="8631193" y="3343590"/>
            <a:ext cx="439509" cy="0"/>
          </a:xfrm>
          <a:prstGeom prst="straightConnector1">
            <a:avLst/>
          </a:prstGeom>
          <a:ln w="19050">
            <a:solidFill>
              <a:srgbClr val="4F52FE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>
            <a:extLst>
              <a:ext uri="{FF2B5EF4-FFF2-40B4-BE49-F238E27FC236}">
                <a16:creationId xmlns:a16="http://schemas.microsoft.com/office/drawing/2014/main" id="{D43ECABC-7A80-2487-AA32-B9BC32FC048B}"/>
              </a:ext>
            </a:extLst>
          </p:cNvPr>
          <p:cNvCxnSpPr>
            <a:cxnSpLocks/>
          </p:cNvCxnSpPr>
          <p:nvPr/>
        </p:nvCxnSpPr>
        <p:spPr>
          <a:xfrm>
            <a:off x="6923474" y="5252840"/>
            <a:ext cx="0" cy="418118"/>
          </a:xfrm>
          <a:prstGeom prst="straightConnector1">
            <a:avLst/>
          </a:prstGeom>
          <a:ln w="19050">
            <a:solidFill>
              <a:srgbClr val="4F52FE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>
            <a:extLst>
              <a:ext uri="{FF2B5EF4-FFF2-40B4-BE49-F238E27FC236}">
                <a16:creationId xmlns:a16="http://schemas.microsoft.com/office/drawing/2014/main" id="{BA63272B-1218-172F-D1B7-D5669B803685}"/>
              </a:ext>
            </a:extLst>
          </p:cNvPr>
          <p:cNvCxnSpPr>
            <a:cxnSpLocks/>
          </p:cNvCxnSpPr>
          <p:nvPr/>
        </p:nvCxnSpPr>
        <p:spPr>
          <a:xfrm>
            <a:off x="8160607" y="5242860"/>
            <a:ext cx="0" cy="418118"/>
          </a:xfrm>
          <a:prstGeom prst="straightConnector1">
            <a:avLst/>
          </a:prstGeom>
          <a:ln w="19050">
            <a:solidFill>
              <a:srgbClr val="4F52FE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>
            <a:extLst>
              <a:ext uri="{FF2B5EF4-FFF2-40B4-BE49-F238E27FC236}">
                <a16:creationId xmlns:a16="http://schemas.microsoft.com/office/drawing/2014/main" id="{1BE4BC8A-7F54-2006-5644-5AE581934141}"/>
              </a:ext>
            </a:extLst>
          </p:cNvPr>
          <p:cNvCxnSpPr>
            <a:cxnSpLocks/>
          </p:cNvCxnSpPr>
          <p:nvPr/>
        </p:nvCxnSpPr>
        <p:spPr>
          <a:xfrm>
            <a:off x="9209231" y="5251915"/>
            <a:ext cx="0" cy="418118"/>
          </a:xfrm>
          <a:prstGeom prst="straightConnector1">
            <a:avLst/>
          </a:prstGeom>
          <a:ln w="19050">
            <a:solidFill>
              <a:srgbClr val="4F52FE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>
            <a:extLst>
              <a:ext uri="{FF2B5EF4-FFF2-40B4-BE49-F238E27FC236}">
                <a16:creationId xmlns:a16="http://schemas.microsoft.com/office/drawing/2014/main" id="{3F4CEFFF-4CC6-33EC-3637-9900A4741433}"/>
              </a:ext>
            </a:extLst>
          </p:cNvPr>
          <p:cNvCxnSpPr>
            <a:cxnSpLocks/>
          </p:cNvCxnSpPr>
          <p:nvPr/>
        </p:nvCxnSpPr>
        <p:spPr>
          <a:xfrm>
            <a:off x="10285769" y="5262378"/>
            <a:ext cx="0" cy="418118"/>
          </a:xfrm>
          <a:prstGeom prst="straightConnector1">
            <a:avLst/>
          </a:prstGeom>
          <a:ln w="19050">
            <a:solidFill>
              <a:srgbClr val="4F52FE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8">
            <a:extLst>
              <a:ext uri="{FF2B5EF4-FFF2-40B4-BE49-F238E27FC236}">
                <a16:creationId xmlns:a16="http://schemas.microsoft.com/office/drawing/2014/main" id="{C547E8D4-B083-4A35-8589-0D25245FF7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1782" y="382997"/>
            <a:ext cx="1092760" cy="4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31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56" y="304819"/>
            <a:ext cx="11492865" cy="529881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ЭФФЕКТЫ ОТ ВНЕДРЕНИЯ СИРД: </a:t>
            </a:r>
            <a:r>
              <a:rPr lang="ru-RU" sz="2400" b="1" dirty="0">
                <a:solidFill>
                  <a:srgbClr val="FF776B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ЭКОНОМИЧЕСКИЙ</a:t>
            </a:r>
          </a:p>
        </p:txBody>
      </p:sp>
      <p:sp>
        <p:nvSpPr>
          <p:cNvPr id="21" name="Прямоугольник: скругленные противолежащие углы 20">
            <a:extLst>
              <a:ext uri="{FF2B5EF4-FFF2-40B4-BE49-F238E27FC236}">
                <a16:creationId xmlns:a16="http://schemas.microsoft.com/office/drawing/2014/main" id="{F935C7D1-35FB-E4EB-23CC-60E2EA81A6DE}"/>
              </a:ext>
            </a:extLst>
          </p:cNvPr>
          <p:cNvSpPr/>
          <p:nvPr/>
        </p:nvSpPr>
        <p:spPr>
          <a:xfrm>
            <a:off x="4174435" y="0"/>
            <a:ext cx="8017565" cy="30306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24" name="Прямоугольник: скругленные противолежащие углы 23">
            <a:extLst>
              <a:ext uri="{FF2B5EF4-FFF2-40B4-BE49-F238E27FC236}">
                <a16:creationId xmlns:a16="http://schemas.microsoft.com/office/drawing/2014/main" id="{C643B001-F8FA-1DC1-5FD3-F0D1467F8546}"/>
              </a:ext>
            </a:extLst>
          </p:cNvPr>
          <p:cNvSpPr/>
          <p:nvPr/>
        </p:nvSpPr>
        <p:spPr>
          <a:xfrm>
            <a:off x="-1" y="6540137"/>
            <a:ext cx="8017565" cy="32197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DD843D2-50AB-7977-10F0-61EB9BA975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245" y="632619"/>
            <a:ext cx="6134100" cy="408940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6414F38-ABB3-D75B-4177-7DD4DC5573F6}"/>
              </a:ext>
            </a:extLst>
          </p:cNvPr>
          <p:cNvSpPr txBox="1"/>
          <p:nvPr/>
        </p:nvSpPr>
        <p:spPr>
          <a:xfrm>
            <a:off x="248356" y="1828204"/>
            <a:ext cx="2906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«ЛЕГКИЙ» ПРОЕКТ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276A39-6FD5-3E3E-4AF4-58CE4504A595}"/>
              </a:ext>
            </a:extLst>
          </p:cNvPr>
          <p:cNvSpPr txBox="1"/>
          <p:nvPr/>
        </p:nvSpPr>
        <p:spPr>
          <a:xfrm>
            <a:off x="10570634" y="1723729"/>
            <a:ext cx="2906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«СЛОЖНЫЙ» ПРОЕКТ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4925017-6860-A4D1-75CC-8F6B408E044E}"/>
              </a:ext>
            </a:extLst>
          </p:cNvPr>
          <p:cNvSpPr txBox="1"/>
          <p:nvPr/>
        </p:nvSpPr>
        <p:spPr>
          <a:xfrm>
            <a:off x="248356" y="2319661"/>
            <a:ext cx="39204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ДОКУМЕНТАЦИЯ ПО ПЛАНИРОВКЕ ТЕРРИТОРИИ </a:t>
            </a:r>
            <a:b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</a:br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И РАЗРЕШЕНИЕ НА СТРОИТЕЛЬСТВО НЕ ТРЕБУЮТСЯ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ПОЛУЧИТЬ РАЗРЕШЕНИЕ НА ИСПОЛЬЗОВАНИЕ ЗЕМЕЛЬ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СОГЛАСОВАТЬ «КОРИДОР» СТРОИТЕЛЬСТВА ИНЖЕНЕРНЫХ СЕТЕЙ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СОГЛАСОВАТЬ ПРОЕКТНУЮ ДОКУМЕНТАЦИЮ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НЕТ ДОРОГ И ЛЕСА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ПРОВЕСТИ ЗЕМЛЯНЫЕ РАБОТЫ И ПОЛУЧИТЬ ПОРУБОЧНЫЙ БИЛЕТ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04FB5AB-9430-4098-C5B1-9A1EDF23FB71}"/>
              </a:ext>
            </a:extLst>
          </p:cNvPr>
          <p:cNvSpPr txBox="1"/>
          <p:nvPr/>
        </p:nvSpPr>
        <p:spPr>
          <a:xfrm>
            <a:off x="8770055" y="2266834"/>
            <a:ext cx="34600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РАЗРАБОТАТЬ И СОГЛАСОВАТЬ ДПТ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ПРОЙТИ ГОСЭКСПЕРТИЗУ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ЕСТЬ ОХРАННЫЕ ЗОНЫ, ОКН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УСТАНОВИТЬ СЕРВИТУТЫ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ЕСТЬ ДОРОГИ И ЛЕС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ПЕРЕКРЫТЬ ДОРОЖНОЕ ДВИЖЕНИЕ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ПРОВЕСТИ ЗЕМЛЯНЫЕ РАБОТЫ И ПОЛУЧИТЬ ПОРУБОЧНЫЙ БИЛЕТ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ПОЛУЧИТЬ РАЗРЕШЕНИЕ НА СТРОИТЕЛЬСТВО</a:t>
            </a:r>
          </a:p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- ПРОЙТИ СОГЛАСОВАНИЯ С ГОССТРОЙНАДЗОРОМ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3F53F4-37D6-DEED-E602-5DC9C14F91D5}"/>
              </a:ext>
            </a:extLst>
          </p:cNvPr>
          <p:cNvSpPr txBox="1"/>
          <p:nvPr/>
        </p:nvSpPr>
        <p:spPr>
          <a:xfrm>
            <a:off x="1621366" y="1720380"/>
            <a:ext cx="2906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&gt;</a:t>
            </a:r>
            <a:r>
              <a:rPr lang="ru-RU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 60 ДНЕЙ*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10F445-F575-CD7D-9806-2344BA6F52DB}"/>
              </a:ext>
            </a:extLst>
          </p:cNvPr>
          <p:cNvSpPr txBox="1"/>
          <p:nvPr/>
        </p:nvSpPr>
        <p:spPr>
          <a:xfrm>
            <a:off x="8831614" y="1628091"/>
            <a:ext cx="2906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&gt;</a:t>
            </a:r>
            <a:r>
              <a:rPr lang="ru-RU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 500 ДНЕЙ*</a:t>
            </a: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FBC827E0-3C86-CF3E-3697-30D772E014FB}"/>
              </a:ext>
            </a:extLst>
          </p:cNvPr>
          <p:cNvCxnSpPr>
            <a:cxnSpLocks/>
          </p:cNvCxnSpPr>
          <p:nvPr/>
        </p:nvCxnSpPr>
        <p:spPr>
          <a:xfrm>
            <a:off x="248356" y="4632363"/>
            <a:ext cx="11800769" cy="0"/>
          </a:xfrm>
          <a:prstGeom prst="straightConnector1">
            <a:avLst/>
          </a:prstGeom>
          <a:ln w="12700">
            <a:solidFill>
              <a:srgbClr val="4F52FE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95F49F7-161D-32D8-ED99-249E3DFB16DF}"/>
              </a:ext>
            </a:extLst>
          </p:cNvPr>
          <p:cNvSpPr txBox="1"/>
          <p:nvPr/>
        </p:nvSpPr>
        <p:spPr>
          <a:xfrm>
            <a:off x="8831614" y="6545655"/>
            <a:ext cx="33369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4F52FE"/>
                </a:solidFill>
                <a:latin typeface="PT Sans Narrow" panose="020B0506020203020204" pitchFamily="34" charset="-52"/>
              </a:rPr>
              <a:t>*за исключением сроков на проектирование и строительство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0152F8-39AC-7BA6-49F6-A0944702566F}"/>
              </a:ext>
            </a:extLst>
          </p:cNvPr>
          <p:cNvSpPr txBox="1"/>
          <p:nvPr/>
        </p:nvSpPr>
        <p:spPr>
          <a:xfrm>
            <a:off x="4768850" y="4934293"/>
            <a:ext cx="2906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ЗАПУСК ПАРАЛЛЕЛЬНЫХ ПРОЦЕССОВ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1D4F2A7-75B6-6523-14F9-336BCEACFA73}"/>
              </a:ext>
            </a:extLst>
          </p:cNvPr>
          <p:cNvSpPr txBox="1"/>
          <p:nvPr/>
        </p:nvSpPr>
        <p:spPr>
          <a:xfrm>
            <a:off x="1701798" y="4952684"/>
            <a:ext cx="2906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~</a:t>
            </a:r>
            <a:r>
              <a:rPr lang="ru-RU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4</a:t>
            </a:r>
            <a:r>
              <a:rPr lang="ru-RU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0 ДНЕЙ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9B0DB8A-2D2B-05A1-9E01-DABBDCF41F97}"/>
              </a:ext>
            </a:extLst>
          </p:cNvPr>
          <p:cNvSpPr txBox="1"/>
          <p:nvPr/>
        </p:nvSpPr>
        <p:spPr>
          <a:xfrm>
            <a:off x="1701798" y="5536618"/>
            <a:ext cx="2906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~</a:t>
            </a:r>
            <a:r>
              <a:rPr lang="ru-RU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3</a:t>
            </a:r>
            <a:r>
              <a:rPr lang="ru-RU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0 ДНЕЙ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5AA2931-FDE3-BFED-09B5-F10904DBD0BF}"/>
              </a:ext>
            </a:extLst>
          </p:cNvPr>
          <p:cNvSpPr txBox="1"/>
          <p:nvPr/>
        </p:nvSpPr>
        <p:spPr>
          <a:xfrm>
            <a:off x="8770055" y="4894696"/>
            <a:ext cx="2906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~</a:t>
            </a:r>
            <a:r>
              <a:rPr lang="ru-RU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38</a:t>
            </a:r>
            <a:r>
              <a:rPr lang="ru-RU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0 ДНЕЙ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F65F70-F393-DEB5-5B64-4F8C1E53EF90}"/>
              </a:ext>
            </a:extLst>
          </p:cNvPr>
          <p:cNvSpPr txBox="1"/>
          <p:nvPr/>
        </p:nvSpPr>
        <p:spPr>
          <a:xfrm>
            <a:off x="8770054" y="5536618"/>
            <a:ext cx="2906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~</a:t>
            </a:r>
            <a:r>
              <a:rPr lang="ru-RU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32</a:t>
            </a:r>
            <a:r>
              <a:rPr lang="ru-RU" sz="2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0 ДНЕЙ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ACA1861-2FA0-69D8-39A4-6CFA362FA93D}"/>
              </a:ext>
            </a:extLst>
          </p:cNvPr>
          <p:cNvSpPr txBox="1"/>
          <p:nvPr/>
        </p:nvSpPr>
        <p:spPr>
          <a:xfrm>
            <a:off x="4608688" y="5428896"/>
            <a:ext cx="36590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ВНЕСЕНИЕ ИЗМЕНЕНИЙ ПО СОКРАЩЕНИЮ СРОКОВ В РЕГИОНАЛЬНЫЕ И МУНИЦИПАЛЬНЫЕ НПА </a:t>
            </a:r>
            <a:br>
              <a:rPr lang="en-US" sz="1400" b="1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(без изменений в федеральные НПА)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7F44068-FE70-0BBB-8012-C45501AA657D}"/>
              </a:ext>
            </a:extLst>
          </p:cNvPr>
          <p:cNvGrpSpPr/>
          <p:nvPr/>
        </p:nvGrpSpPr>
        <p:grpSpPr>
          <a:xfrm>
            <a:off x="685800" y="4905676"/>
            <a:ext cx="855835" cy="523220"/>
            <a:chOff x="685800" y="4667128"/>
            <a:chExt cx="855835" cy="523220"/>
          </a:xfrm>
        </p:grpSpPr>
        <p:cxnSp>
          <p:nvCxnSpPr>
            <p:cNvPr id="18" name="Прямая со стрелкой 17">
              <a:extLst>
                <a:ext uri="{FF2B5EF4-FFF2-40B4-BE49-F238E27FC236}">
                  <a16:creationId xmlns:a16="http://schemas.microsoft.com/office/drawing/2014/main" id="{DDACEB68-A6F6-8765-521B-1D09779B6DD5}"/>
                </a:ext>
              </a:extLst>
            </p:cNvPr>
            <p:cNvCxnSpPr/>
            <p:nvPr/>
          </p:nvCxnSpPr>
          <p:spPr>
            <a:xfrm>
              <a:off x="685800" y="4743793"/>
              <a:ext cx="0" cy="375736"/>
            </a:xfrm>
            <a:prstGeom prst="straightConnector1">
              <a:avLst/>
            </a:prstGeom>
            <a:ln w="12700">
              <a:solidFill>
                <a:srgbClr val="4F52FE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AD1C668-E65F-6915-FBE4-73CC674885EE}"/>
                </a:ext>
              </a:extLst>
            </p:cNvPr>
            <p:cNvSpPr txBox="1"/>
            <p:nvPr/>
          </p:nvSpPr>
          <p:spPr>
            <a:xfrm>
              <a:off x="724961" y="4667128"/>
              <a:ext cx="8166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4F52FE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34%</a:t>
              </a:r>
              <a:endParaRPr lang="ru-RU" sz="2800" b="1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DEF919FB-F3D4-E38D-F289-7750032F7B3D}"/>
              </a:ext>
            </a:extLst>
          </p:cNvPr>
          <p:cNvGrpSpPr/>
          <p:nvPr/>
        </p:nvGrpSpPr>
        <p:grpSpPr>
          <a:xfrm>
            <a:off x="695325" y="5505806"/>
            <a:ext cx="855835" cy="523220"/>
            <a:chOff x="685800" y="4667128"/>
            <a:chExt cx="855835" cy="523220"/>
          </a:xfrm>
        </p:grpSpPr>
        <p:cxnSp>
          <p:nvCxnSpPr>
            <p:cNvPr id="48" name="Прямая со стрелкой 47">
              <a:extLst>
                <a:ext uri="{FF2B5EF4-FFF2-40B4-BE49-F238E27FC236}">
                  <a16:creationId xmlns:a16="http://schemas.microsoft.com/office/drawing/2014/main" id="{DCCEC45A-8539-94B8-8446-383B0918BEB1}"/>
                </a:ext>
              </a:extLst>
            </p:cNvPr>
            <p:cNvCxnSpPr/>
            <p:nvPr/>
          </p:nvCxnSpPr>
          <p:spPr>
            <a:xfrm>
              <a:off x="685800" y="4743793"/>
              <a:ext cx="0" cy="375736"/>
            </a:xfrm>
            <a:prstGeom prst="straightConnector1">
              <a:avLst/>
            </a:prstGeom>
            <a:ln w="12700">
              <a:solidFill>
                <a:srgbClr val="4F52FE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08CB194-5E30-53B5-015D-C03A32A37F8C}"/>
                </a:ext>
              </a:extLst>
            </p:cNvPr>
            <p:cNvSpPr txBox="1"/>
            <p:nvPr/>
          </p:nvSpPr>
          <p:spPr>
            <a:xfrm>
              <a:off x="724961" y="4667128"/>
              <a:ext cx="8166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4F52FE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50%</a:t>
              </a:r>
              <a:endParaRPr lang="ru-RU" sz="2800" b="1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endParaRP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7FFCF0D2-9B6D-4D18-70E7-DFC3FF6DC9E3}"/>
              </a:ext>
            </a:extLst>
          </p:cNvPr>
          <p:cNvGrpSpPr/>
          <p:nvPr/>
        </p:nvGrpSpPr>
        <p:grpSpPr>
          <a:xfrm>
            <a:off x="10742792" y="4949885"/>
            <a:ext cx="855835" cy="523220"/>
            <a:chOff x="685800" y="4667128"/>
            <a:chExt cx="855835" cy="523220"/>
          </a:xfrm>
        </p:grpSpPr>
        <p:cxnSp>
          <p:nvCxnSpPr>
            <p:cNvPr id="51" name="Прямая со стрелкой 50">
              <a:extLst>
                <a:ext uri="{FF2B5EF4-FFF2-40B4-BE49-F238E27FC236}">
                  <a16:creationId xmlns:a16="http://schemas.microsoft.com/office/drawing/2014/main" id="{FFF4AE16-BE2E-3EC0-B43B-0ABE11EDF9B3}"/>
                </a:ext>
              </a:extLst>
            </p:cNvPr>
            <p:cNvCxnSpPr/>
            <p:nvPr/>
          </p:nvCxnSpPr>
          <p:spPr>
            <a:xfrm>
              <a:off x="685800" y="4743793"/>
              <a:ext cx="0" cy="375736"/>
            </a:xfrm>
            <a:prstGeom prst="straightConnector1">
              <a:avLst/>
            </a:prstGeom>
            <a:ln w="12700">
              <a:solidFill>
                <a:srgbClr val="4F52FE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FA50ECE-071D-6614-E105-26344FEE7F69}"/>
                </a:ext>
              </a:extLst>
            </p:cNvPr>
            <p:cNvSpPr txBox="1"/>
            <p:nvPr/>
          </p:nvSpPr>
          <p:spPr>
            <a:xfrm>
              <a:off x="724961" y="4667128"/>
              <a:ext cx="8166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4F52FE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24%</a:t>
              </a:r>
              <a:endParaRPr lang="ru-RU" sz="2800" b="1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2E9FEBD-9CC2-B293-EFCD-5F4199C8A38C}"/>
              </a:ext>
            </a:extLst>
          </p:cNvPr>
          <p:cNvGrpSpPr/>
          <p:nvPr/>
        </p:nvGrpSpPr>
        <p:grpSpPr>
          <a:xfrm>
            <a:off x="10742792" y="5509245"/>
            <a:ext cx="855835" cy="523220"/>
            <a:chOff x="685800" y="4667128"/>
            <a:chExt cx="855835" cy="523220"/>
          </a:xfrm>
        </p:grpSpPr>
        <p:cxnSp>
          <p:nvCxnSpPr>
            <p:cNvPr id="54" name="Прямая со стрелкой 53">
              <a:extLst>
                <a:ext uri="{FF2B5EF4-FFF2-40B4-BE49-F238E27FC236}">
                  <a16:creationId xmlns:a16="http://schemas.microsoft.com/office/drawing/2014/main" id="{0FC98A64-9402-E16D-F46E-0408D9E9013D}"/>
                </a:ext>
              </a:extLst>
            </p:cNvPr>
            <p:cNvCxnSpPr/>
            <p:nvPr/>
          </p:nvCxnSpPr>
          <p:spPr>
            <a:xfrm>
              <a:off x="685800" y="4743793"/>
              <a:ext cx="0" cy="375736"/>
            </a:xfrm>
            <a:prstGeom prst="straightConnector1">
              <a:avLst/>
            </a:prstGeom>
            <a:ln w="12700">
              <a:solidFill>
                <a:srgbClr val="4F52FE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675905B-2B96-39FD-7A81-20AE021C6061}"/>
                </a:ext>
              </a:extLst>
            </p:cNvPr>
            <p:cNvSpPr txBox="1"/>
            <p:nvPr/>
          </p:nvSpPr>
          <p:spPr>
            <a:xfrm>
              <a:off x="724961" y="4667128"/>
              <a:ext cx="8166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4F52FE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36%</a:t>
              </a:r>
              <a:endParaRPr lang="ru-RU" sz="2800" b="1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10C93495-7B64-C1A2-B590-FEBFBD8596E0}"/>
              </a:ext>
            </a:extLst>
          </p:cNvPr>
          <p:cNvGrpSpPr/>
          <p:nvPr/>
        </p:nvGrpSpPr>
        <p:grpSpPr>
          <a:xfrm>
            <a:off x="695325" y="4905676"/>
            <a:ext cx="855835" cy="523220"/>
            <a:chOff x="685800" y="4667128"/>
            <a:chExt cx="855835" cy="523220"/>
          </a:xfrm>
        </p:grpSpPr>
        <p:cxnSp>
          <p:nvCxnSpPr>
            <p:cNvPr id="34" name="Прямая со стрелкой 33">
              <a:extLst>
                <a:ext uri="{FF2B5EF4-FFF2-40B4-BE49-F238E27FC236}">
                  <a16:creationId xmlns:a16="http://schemas.microsoft.com/office/drawing/2014/main" id="{82F3B311-9152-2F7F-67BB-57D019E0CD68}"/>
                </a:ext>
              </a:extLst>
            </p:cNvPr>
            <p:cNvCxnSpPr/>
            <p:nvPr/>
          </p:nvCxnSpPr>
          <p:spPr>
            <a:xfrm>
              <a:off x="685800" y="4743793"/>
              <a:ext cx="0" cy="375736"/>
            </a:xfrm>
            <a:prstGeom prst="straightConnector1">
              <a:avLst/>
            </a:prstGeom>
            <a:ln w="12700">
              <a:solidFill>
                <a:srgbClr val="4F52FE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36EB95-A947-B153-C43B-AE3D3FBC3084}"/>
                </a:ext>
              </a:extLst>
            </p:cNvPr>
            <p:cNvSpPr txBox="1"/>
            <p:nvPr/>
          </p:nvSpPr>
          <p:spPr>
            <a:xfrm>
              <a:off x="724961" y="4667128"/>
              <a:ext cx="8166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4F52FE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34%</a:t>
              </a:r>
              <a:endParaRPr lang="ru-RU" sz="2800" b="1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endParaRPr>
            </a:p>
          </p:txBody>
        </p:sp>
      </p:grpSp>
      <p:pic>
        <p:nvPicPr>
          <p:cNvPr id="4" name="Рисунок 8">
            <a:extLst>
              <a:ext uri="{FF2B5EF4-FFF2-40B4-BE49-F238E27FC236}">
                <a16:creationId xmlns:a16="http://schemas.microsoft.com/office/drawing/2014/main" id="{8AC7E2B6-A989-4936-786F-6CF4EA1D9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1782" y="382997"/>
            <a:ext cx="1092760" cy="4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56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00" y="320891"/>
            <a:ext cx="11492865" cy="529881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ЭФФЕКТ ОТ ВНЕДРЕНИЯ СИРД: </a:t>
            </a:r>
            <a:r>
              <a:rPr lang="ru-RU" sz="2400" b="1" dirty="0">
                <a:solidFill>
                  <a:srgbClr val="FF776B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СОЦИАЛЬНЫЙ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04ED33-0D62-73FE-F37C-D17FE99E9105}"/>
              </a:ext>
            </a:extLst>
          </p:cNvPr>
          <p:cNvSpPr txBox="1"/>
          <p:nvPr/>
        </p:nvSpPr>
        <p:spPr>
          <a:xfrm>
            <a:off x="276608" y="1841805"/>
            <a:ext cx="29068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ОБЪЕДИНЕНИЕ УЧАСТНИКОВ СОГЛАСОВАНИЯ ИСХОДНО-РАЗРЕШИТЕЛЬНОЙ ДОКУМЕНТАЦИИ В ЕДИНОМ ИНФОРМАЦИОННОМ ПОЛЕ </a:t>
            </a:r>
          </a:p>
          <a:p>
            <a:r>
              <a:rPr lang="ru-RU" sz="14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996 ПОЛЬЗОВАТЕЛЕЙ</a:t>
            </a:r>
            <a:endParaRPr lang="ru-RU" sz="1400" b="1" dirty="0">
              <a:solidFill>
                <a:srgbClr val="4042E2"/>
              </a:solidFill>
              <a:latin typeface="PT Sans Narrow" panose="020B0506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A23F93-4956-C59C-B112-B38D160EF737}"/>
              </a:ext>
            </a:extLst>
          </p:cNvPr>
          <p:cNvSpPr txBox="1"/>
          <p:nvPr/>
        </p:nvSpPr>
        <p:spPr>
          <a:xfrm>
            <a:off x="4016994" y="1243015"/>
            <a:ext cx="24308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ИНФОРМАЦИОННОЕ ВЗАИМОДЕЙСТВИЕ МЕЖДУ УЧАСТНИКАМИ </a:t>
            </a:r>
            <a:r>
              <a:rPr lang="ru-RU" sz="14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ИСКЛЮЧИТЕЛЬНО В ЭЛЕКТРОННОМ ВИДЕ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EEDAD2-636C-0770-A862-7E8D2C58C36C}"/>
              </a:ext>
            </a:extLst>
          </p:cNvPr>
          <p:cNvSpPr txBox="1"/>
          <p:nvPr/>
        </p:nvSpPr>
        <p:spPr>
          <a:xfrm>
            <a:off x="7876703" y="1808317"/>
            <a:ext cx="26897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ПОВЫШЕНИЕ </a:t>
            </a:r>
            <a:r>
              <a:rPr lang="ru-RU" sz="14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ИСПОЛНИТЕЛЬСКОЙ ДИСЦИПЛИНЫ </a:t>
            </a:r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И СНИЖЕНИЕ ОПЕРАЦИОННЫХ </a:t>
            </a:r>
            <a:r>
              <a:rPr lang="ru-RU" sz="14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ОШИБОК </a:t>
            </a:r>
          </a:p>
        </p:txBody>
      </p:sp>
      <p:sp>
        <p:nvSpPr>
          <p:cNvPr id="26" name="Прямоугольник: скругленные противолежащие углы 25">
            <a:extLst>
              <a:ext uri="{FF2B5EF4-FFF2-40B4-BE49-F238E27FC236}">
                <a16:creationId xmlns:a16="http://schemas.microsoft.com/office/drawing/2014/main" id="{958A6AA0-1005-A96A-3800-49C2E79D869B}"/>
              </a:ext>
            </a:extLst>
          </p:cNvPr>
          <p:cNvSpPr/>
          <p:nvPr/>
        </p:nvSpPr>
        <p:spPr>
          <a:xfrm>
            <a:off x="4174435" y="1"/>
            <a:ext cx="8017565" cy="33092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27" name="Прямоугольник: скругленные противолежащие углы 26">
            <a:extLst>
              <a:ext uri="{FF2B5EF4-FFF2-40B4-BE49-F238E27FC236}">
                <a16:creationId xmlns:a16="http://schemas.microsoft.com/office/drawing/2014/main" id="{F3E65EF4-E638-8738-A7B1-A94F40BAC8D9}"/>
              </a:ext>
            </a:extLst>
          </p:cNvPr>
          <p:cNvSpPr/>
          <p:nvPr/>
        </p:nvSpPr>
        <p:spPr>
          <a:xfrm>
            <a:off x="0" y="6527801"/>
            <a:ext cx="8017565" cy="33092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8E4A18-310C-4354-42BE-F79C1FC4BE28}"/>
              </a:ext>
            </a:extLst>
          </p:cNvPr>
          <p:cNvSpPr txBox="1"/>
          <p:nvPr/>
        </p:nvSpPr>
        <p:spPr>
          <a:xfrm>
            <a:off x="9502222" y="3932191"/>
            <a:ext cx="25751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СОКРАЩЕНИЕ СРОКОВ </a:t>
            </a:r>
            <a:r>
              <a:rPr lang="ru-RU" sz="14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ИСПОЛНЕНИЯ ОБЯЗАТЕЛЬСТВ</a:t>
            </a:r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 ПЕРЕД ЗАЯВИТЕЛЕМ ПО ДОГОВОРАМ </a:t>
            </a:r>
            <a:r>
              <a:rPr lang="ru-RU" sz="1400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НА ТЕХНОЛОГИЧЕСКОЕ ПРИСОЕДИНЕНИЕ </a:t>
            </a:r>
            <a:endParaRPr lang="ru-RU" sz="1400" b="1" dirty="0">
              <a:solidFill>
                <a:srgbClr val="FF776B"/>
              </a:solidFill>
              <a:latin typeface="PT Sans Narrow" panose="020B0506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A60934-6F62-8019-689A-0FA35A67EBFB}"/>
              </a:ext>
            </a:extLst>
          </p:cNvPr>
          <p:cNvSpPr txBox="1"/>
          <p:nvPr/>
        </p:nvSpPr>
        <p:spPr>
          <a:xfrm>
            <a:off x="385163" y="5472188"/>
            <a:ext cx="2689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ВОЗМОЖНОСТЬ </a:t>
            </a:r>
            <a:r>
              <a:rPr lang="ru-RU" sz="14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ПРОГНОЗИРОВАНИЯ И ПЛАНИРОВАНИЯ РАБОТ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97B748-EA8A-A5BC-8751-0DCE38DEC8A4}"/>
              </a:ext>
            </a:extLst>
          </p:cNvPr>
          <p:cNvSpPr txBox="1"/>
          <p:nvPr/>
        </p:nvSpPr>
        <p:spPr>
          <a:xfrm>
            <a:off x="254000" y="3815471"/>
            <a:ext cx="2689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042E2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ВЫСВОБОЖДЕНИЕ РЕСУРСОВ ДЛЯ </a:t>
            </a:r>
            <a:r>
              <a:rPr lang="ru-RU" sz="14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УВЕЛИЧЕНИЯ КОЛИЧЕСТВА ДОГОВОРОВ </a:t>
            </a:r>
            <a:r>
              <a:rPr lang="ru-RU" sz="1400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НА ТЕХНОЛОГИЧЕСКОЕ ПРИСОЕДИНЕНИЕ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C15F8F-A275-44AC-02F3-53F23BA02E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350" y="2053166"/>
            <a:ext cx="7391400" cy="4927600"/>
          </a:xfrm>
          <a:prstGeom prst="rect">
            <a:avLst/>
          </a:prstGeom>
        </p:spPr>
      </p:pic>
      <p:pic>
        <p:nvPicPr>
          <p:cNvPr id="4" name="Рисунок 8">
            <a:extLst>
              <a:ext uri="{FF2B5EF4-FFF2-40B4-BE49-F238E27FC236}">
                <a16:creationId xmlns:a16="http://schemas.microsoft.com/office/drawing/2014/main" id="{54A26482-FEE2-E832-90DA-69F4F3F24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1782" y="382997"/>
            <a:ext cx="1092760" cy="4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84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4C1AAA-D01A-3FD8-E6E4-0E11362A83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5933" y="579469"/>
            <a:ext cx="6855938" cy="68559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306" y="306367"/>
            <a:ext cx="11492865" cy="529881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ИННОВАЦИОННОСТЬ/УНИКАЛЬНОСТЬ ПРОЕКТА</a:t>
            </a:r>
          </a:p>
        </p:txBody>
      </p:sp>
      <p:sp>
        <p:nvSpPr>
          <p:cNvPr id="21" name="Прямоугольник: скругленные противолежащие углы 20">
            <a:extLst>
              <a:ext uri="{FF2B5EF4-FFF2-40B4-BE49-F238E27FC236}">
                <a16:creationId xmlns:a16="http://schemas.microsoft.com/office/drawing/2014/main" id="{F935C7D1-35FB-E4EB-23CC-60E2EA81A6DE}"/>
              </a:ext>
            </a:extLst>
          </p:cNvPr>
          <p:cNvSpPr/>
          <p:nvPr/>
        </p:nvSpPr>
        <p:spPr>
          <a:xfrm>
            <a:off x="4174435" y="0"/>
            <a:ext cx="8017565" cy="30306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24" name="Прямоугольник: скругленные противолежащие углы 23">
            <a:extLst>
              <a:ext uri="{FF2B5EF4-FFF2-40B4-BE49-F238E27FC236}">
                <a16:creationId xmlns:a16="http://schemas.microsoft.com/office/drawing/2014/main" id="{C643B001-F8FA-1DC1-5FD3-F0D1467F8546}"/>
              </a:ext>
            </a:extLst>
          </p:cNvPr>
          <p:cNvSpPr/>
          <p:nvPr/>
        </p:nvSpPr>
        <p:spPr>
          <a:xfrm>
            <a:off x="-1" y="6540137"/>
            <a:ext cx="8017565" cy="32197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220907-97B0-20CD-0ECE-8DC4027B7F00}"/>
              </a:ext>
            </a:extLst>
          </p:cNvPr>
          <p:cNvSpPr txBox="1"/>
          <p:nvPr/>
        </p:nvSpPr>
        <p:spPr>
          <a:xfrm>
            <a:off x="5202530" y="1545690"/>
            <a:ext cx="5987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ПРЯМОЕ ВЗАИМОДЕЙСТВИЕ МЕЖДУ УЧАСТНИКАМИ </a:t>
            </a:r>
            <a:br>
              <a:rPr lang="ru-RU" sz="16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РЕГЛАМЕНТИРОВАННОЕ СРОКАМИ В ЭЛЕКТРОННОМ ВИДЕ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4484786-8C49-1B5B-2D71-2D17D6F11A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4F52F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724" y="2241944"/>
            <a:ext cx="637365" cy="637365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BD70667E-09B2-1AE5-6C13-56D6D6BFEADA}"/>
              </a:ext>
            </a:extLst>
          </p:cNvPr>
          <p:cNvSpPr txBox="1"/>
          <p:nvPr/>
        </p:nvSpPr>
        <p:spPr>
          <a:xfrm>
            <a:off x="5202530" y="3176441"/>
            <a:ext cx="5987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ПРОЗРАЧНОСТЬ ПРОЦЕССА </a:t>
            </a:r>
            <a:br>
              <a:rPr lang="ru-RU" sz="16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ТЕХНОЛОГИЧЕСКОГО ПОДКЛЮЧЕНИЯ </a:t>
            </a:r>
            <a:br>
              <a:rPr lang="ru-RU" sz="16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К ИНЖЕНЕРНЫМ СЕТЯМ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9AB2EA4-1146-5F47-6D7E-2762C4D7EFAC}"/>
              </a:ext>
            </a:extLst>
          </p:cNvPr>
          <p:cNvSpPr txBox="1"/>
          <p:nvPr/>
        </p:nvSpPr>
        <p:spPr>
          <a:xfrm>
            <a:off x="5344475" y="2304996"/>
            <a:ext cx="1829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4F52FE"/>
                </a:solidFill>
                <a:latin typeface="PT Sans Narrow" panose="020B0506020203020204" pitchFamily="34" charset="-52"/>
                <a:cs typeface="Arial" panose="020B0604020202020204" pitchFamily="34" charset="0"/>
              </a:rPr>
              <a:t>РЕСУРСОСНАБЖАЮЩИЕ ОРГАНИЗАЦИИ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4716AC2-BBEA-BD7B-2A86-3B43177D117F}"/>
              </a:ext>
            </a:extLst>
          </p:cNvPr>
          <p:cNvGrpSpPr/>
          <p:nvPr/>
        </p:nvGrpSpPr>
        <p:grpSpPr>
          <a:xfrm>
            <a:off x="8017564" y="2183743"/>
            <a:ext cx="3567044" cy="808714"/>
            <a:chOff x="6588416" y="1780327"/>
            <a:chExt cx="5457067" cy="65069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4B3E268-A10A-FE12-B582-0A49D9FB5FE2}"/>
                </a:ext>
              </a:extLst>
            </p:cNvPr>
            <p:cNvSpPr txBox="1"/>
            <p:nvPr/>
          </p:nvSpPr>
          <p:spPr>
            <a:xfrm>
              <a:off x="6588416" y="1780327"/>
              <a:ext cx="5457067" cy="247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4F52FE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ОРГАНЫ ИСПОЛНИТЕЛЬНОЙ ВЛАСТИ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ED64761-907B-0184-28D4-AE6DC0D8FEA1}"/>
                </a:ext>
              </a:extLst>
            </p:cNvPr>
            <p:cNvSpPr txBox="1"/>
            <p:nvPr/>
          </p:nvSpPr>
          <p:spPr>
            <a:xfrm>
              <a:off x="7249805" y="1987047"/>
              <a:ext cx="4342158" cy="247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4F52FE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ОРГАНЫ МЕСТНОГО САМОУПРАВЛЕНИЯ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BC71036-C1FC-8383-D3C8-19AA435845FE}"/>
                </a:ext>
              </a:extLst>
            </p:cNvPr>
            <p:cNvSpPr txBox="1"/>
            <p:nvPr/>
          </p:nvSpPr>
          <p:spPr>
            <a:xfrm>
              <a:off x="7268700" y="2183384"/>
              <a:ext cx="4342158" cy="247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4F52FE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РЕСУРСОСНАБЖАЮЩИЕ ОРГАНИЗАЦИИ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B2FCF07-197D-7499-55DE-DBDBB6719830}"/>
              </a:ext>
            </a:extLst>
          </p:cNvPr>
          <p:cNvGrpSpPr/>
          <p:nvPr/>
        </p:nvGrpSpPr>
        <p:grpSpPr>
          <a:xfrm>
            <a:off x="5538889" y="4387719"/>
            <a:ext cx="6144161" cy="1766517"/>
            <a:chOff x="5622010" y="4509570"/>
            <a:chExt cx="6144161" cy="1766517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CD46DB8-5F3E-BCDB-8201-E058A3854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rgbClr val="4F52F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2010" y="4532276"/>
              <a:ext cx="637366" cy="637366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6A45FCB-3DC6-8D26-A8AC-6CE85A5BE4ED}"/>
                </a:ext>
              </a:extLst>
            </p:cNvPr>
            <p:cNvSpPr txBox="1"/>
            <p:nvPr/>
          </p:nvSpPr>
          <p:spPr>
            <a:xfrm>
              <a:off x="6259376" y="4509570"/>
              <a:ext cx="5506795" cy="6656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="1" dirty="0">
                  <a:solidFill>
                    <a:srgbClr val="4F52FE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ПРОЕКТ РЕАЛИЗУЕТСЯ ПРИ ПОДДЕРЖКЕ </a:t>
              </a:r>
            </a:p>
            <a:p>
              <a:r>
                <a:rPr lang="ru-RU" sz="1800" b="1" dirty="0">
                  <a:solidFill>
                    <a:srgbClr val="4F52FE"/>
                  </a:solidFill>
                  <a:effectLst/>
                  <a:latin typeface="PT Sans Narrow" panose="020B0506020203020204" pitchFamily="34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ПРАВИТЕЛЬСТВА РЕСПУБЛИКИ БАШКОРТОСТАН</a:t>
              </a:r>
              <a:endParaRPr lang="ru-RU" sz="1800" b="1" dirty="0">
                <a:solidFill>
                  <a:srgbClr val="4F52F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D126941-E6BE-A299-4F03-67ADBBABD58D}"/>
                </a:ext>
              </a:extLst>
            </p:cNvPr>
            <p:cNvSpPr txBox="1"/>
            <p:nvPr/>
          </p:nvSpPr>
          <p:spPr>
            <a:xfrm>
              <a:off x="6253177" y="5629756"/>
              <a:ext cx="55067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="1" dirty="0">
                  <a:solidFill>
                    <a:srgbClr val="4F52FE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ФИНАНСОВЫЕ ЗАТРАТЫ НА РЕАЛИЗАЦИЮ ПРОЕКТА</a:t>
              </a:r>
            </a:p>
            <a:p>
              <a:r>
                <a:rPr lang="ru-RU" b="1" dirty="0">
                  <a:solidFill>
                    <a:srgbClr val="FF776B"/>
                  </a:solidFill>
                  <a:latin typeface="PT Sans Narrow" panose="020B0506020203020204" pitchFamily="34" charset="-52"/>
                  <a:cs typeface="Arial" panose="020B0604020202020204" pitchFamily="34" charset="0"/>
                </a:rPr>
                <a:t>12 000 000 РУБЛЕЙ</a:t>
              </a:r>
              <a:endParaRPr lang="ru-RU" sz="1800" b="1" dirty="0">
                <a:solidFill>
                  <a:srgbClr val="FF776B"/>
                </a:solidFill>
                <a:latin typeface="PT Sans Narrow" panose="020B0506020203020204" pitchFamily="34" charset="-52"/>
                <a:cs typeface="Arial" panose="020B0604020202020204" pitchFamily="34" charset="0"/>
              </a:endParaRPr>
            </a:p>
          </p:txBody>
        </p:sp>
      </p:grp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14A563BB-F453-C600-AFA2-F35AC4D58EFD}"/>
              </a:ext>
            </a:extLst>
          </p:cNvPr>
          <p:cNvCxnSpPr>
            <a:cxnSpLocks/>
          </p:cNvCxnSpPr>
          <p:nvPr/>
        </p:nvCxnSpPr>
        <p:spPr>
          <a:xfrm>
            <a:off x="5538889" y="4168522"/>
            <a:ext cx="6227282" cy="0"/>
          </a:xfrm>
          <a:prstGeom prst="straightConnector1">
            <a:avLst/>
          </a:prstGeom>
          <a:ln w="12700">
            <a:solidFill>
              <a:srgbClr val="FF776B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B77953F-295D-4B36-BBB4-78342D058C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4F52F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690" y="5475281"/>
            <a:ext cx="637366" cy="637366"/>
          </a:xfrm>
          <a:prstGeom prst="rect">
            <a:avLst/>
          </a:prstGeom>
        </p:spPr>
      </p:pic>
      <p:pic>
        <p:nvPicPr>
          <p:cNvPr id="4" name="Рисунок 8">
            <a:extLst>
              <a:ext uri="{FF2B5EF4-FFF2-40B4-BE49-F238E27FC236}">
                <a16:creationId xmlns:a16="http://schemas.microsoft.com/office/drawing/2014/main" id="{91C43804-0D51-3C79-6DD1-E971530B30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21782" y="382997"/>
            <a:ext cx="1092760" cy="4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43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354" y="3164059"/>
            <a:ext cx="8136497" cy="529881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БЛАГОДАРЮ ЗА ВНИМАНИЕ!</a:t>
            </a:r>
          </a:p>
        </p:txBody>
      </p:sp>
      <p:sp>
        <p:nvSpPr>
          <p:cNvPr id="21" name="Прямоугольник: скругленные противолежащие углы 20">
            <a:extLst>
              <a:ext uri="{FF2B5EF4-FFF2-40B4-BE49-F238E27FC236}">
                <a16:creationId xmlns:a16="http://schemas.microsoft.com/office/drawing/2014/main" id="{F935C7D1-35FB-E4EB-23CC-60E2EA81A6DE}"/>
              </a:ext>
            </a:extLst>
          </p:cNvPr>
          <p:cNvSpPr/>
          <p:nvPr/>
        </p:nvSpPr>
        <p:spPr>
          <a:xfrm>
            <a:off x="4174435" y="0"/>
            <a:ext cx="8017565" cy="30306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24" name="Прямоугольник: скругленные противолежащие углы 23">
            <a:extLst>
              <a:ext uri="{FF2B5EF4-FFF2-40B4-BE49-F238E27FC236}">
                <a16:creationId xmlns:a16="http://schemas.microsoft.com/office/drawing/2014/main" id="{C643B001-F8FA-1DC1-5FD3-F0D1467F8546}"/>
              </a:ext>
            </a:extLst>
          </p:cNvPr>
          <p:cNvSpPr/>
          <p:nvPr/>
        </p:nvSpPr>
        <p:spPr>
          <a:xfrm>
            <a:off x="-1" y="6540137"/>
            <a:ext cx="8017565" cy="32197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F5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21FD4E57-609D-1110-EE3C-98080D9F941F}"/>
              </a:ext>
            </a:extLst>
          </p:cNvPr>
          <p:cNvSpPr txBox="1">
            <a:spLocks/>
          </p:cNvSpPr>
          <p:nvPr/>
        </p:nvSpPr>
        <p:spPr bwMode="auto">
          <a:xfrm>
            <a:off x="5363603" y="4852098"/>
            <a:ext cx="8136497" cy="142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400" b="1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ГИРФАНОВ НАИЛЬ ИЛЬДУСОВИЧ</a:t>
            </a:r>
          </a:p>
          <a:p>
            <a:r>
              <a:rPr lang="ru-RU" sz="2400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+7-987-242-05-66</a:t>
            </a:r>
          </a:p>
          <a:p>
            <a:r>
              <a:rPr lang="en-US" sz="2400" dirty="0">
                <a:solidFill>
                  <a:srgbClr val="4F52FE"/>
                </a:solidFill>
                <a:latin typeface="PT Sans Narrow" panose="020B0506020203020204" pitchFamily="34" charset="-52"/>
                <a:ea typeface="+mn-ea"/>
                <a:cs typeface="Arial" charset="0"/>
              </a:rPr>
              <a:t>girfanov.n@bashkortostan.ru</a:t>
            </a:r>
            <a:endParaRPr lang="ru-RU" sz="2400" dirty="0">
              <a:solidFill>
                <a:srgbClr val="4F52FE"/>
              </a:solidFill>
              <a:latin typeface="PT Sans Narrow" panose="020B0506020203020204" pitchFamily="34" charset="-52"/>
              <a:ea typeface="+mn-ea"/>
              <a:cs typeface="Arial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71C74E-4199-EEFB-E565-A24CACD677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476" y="2276853"/>
            <a:ext cx="2952750" cy="2952750"/>
          </a:xfrm>
          <a:prstGeom prst="rect">
            <a:avLst/>
          </a:prstGeom>
        </p:spPr>
      </p:pic>
      <p:pic>
        <p:nvPicPr>
          <p:cNvPr id="4" name="Рисунок 8">
            <a:extLst>
              <a:ext uri="{FF2B5EF4-FFF2-40B4-BE49-F238E27FC236}">
                <a16:creationId xmlns:a16="http://schemas.microsoft.com/office/drawing/2014/main" id="{D5936DC2-EB64-5391-C67C-1C13A87C1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1782" y="382997"/>
            <a:ext cx="1092760" cy="4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71749"/>
      </p:ext>
    </p:extLst>
  </p:cSld>
  <p:clrMapOvr>
    <a:masterClrMapping/>
  </p:clrMapOvr>
</p:sld>
</file>

<file path=ppt/theme/theme1.xml><?xml version="1.0" encoding="utf-8"?>
<a:theme xmlns:a="http://schemas.openxmlformats.org/drawingml/2006/main" name="Zased_W_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9447</TotalTime>
  <Words>766</Words>
  <PresentationFormat>Широкоэкранный</PresentationFormat>
  <Paragraphs>128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Zased_W_1</vt:lpstr>
      <vt:lpstr>ИНФОРМАЦИОННАЯ СИСТЕМА  СОГЛАСОВАНИЯ ИСХОДНО-РАЗРЕШИТЕЛЬНОЙ ДОКУМЕНТАЦИИ  РЕСПУБЛИКИ БАШКОРТОСТАН СИРД</vt:lpstr>
      <vt:lpstr>ПРЕДПОСЫЛКИ СОЗДАНИЯ СИРД</vt:lpstr>
      <vt:lpstr>Презентация PowerPoint</vt:lpstr>
      <vt:lpstr>АКТУАЛЬНОСТЬ СИРД</vt:lpstr>
      <vt:lpstr>АРХИТЕКТУРА СИРД</vt:lpstr>
      <vt:lpstr>ЭФФЕКТЫ ОТ ВНЕДРЕНИЯ СИРД: ЭКОНОМИЧЕСКИЙ</vt:lpstr>
      <vt:lpstr>ЭФФЕКТ ОТ ВНЕДРЕНИЯ СИРД: СОЦИАЛЬНЫЙ</vt:lpstr>
      <vt:lpstr>ИННОВАЦИОННОСТЬ/УНИКАЛЬНОСТЬ ПРОЕКТА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2021-07-29T03:06:11Z</cp:lastPrinted>
  <dcterms:created xsi:type="dcterms:W3CDTF">2018-10-16T05:25:51Z</dcterms:created>
  <dcterms:modified xsi:type="dcterms:W3CDTF">2022-10-04T10:34:03Z</dcterms:modified>
</cp:coreProperties>
</file>