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93" r:id="rId9"/>
    <p:sldId id="265" r:id="rId10"/>
    <p:sldId id="260" r:id="rId11"/>
    <p:sldId id="294" r:id="rId12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libri Light" panose="020F0302020204030204" pitchFamily="34" charset="0"/>
      <p:regular r:id="rId17"/>
      <p:italic r:id="rId18"/>
    </p:embeddedFont>
    <p:embeddedFont>
      <p:font typeface="Jost" panose="020B0604020202020204" charset="-52"/>
      <p:regular r:id="rId19"/>
      <p:bold r:id="rId20"/>
      <p:italic r:id="rId21"/>
    </p:embeddedFont>
    <p:embeddedFont>
      <p:font typeface="Jost Medium" panose="020B0604020202020204" charset="-52"/>
      <p:regular r:id="rId22"/>
      <p:italic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BA64"/>
    <a:srgbClr val="419DE6"/>
    <a:srgbClr val="F1FFFF"/>
    <a:srgbClr val="FED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281"/>
  </p:normalViewPr>
  <p:slideViewPr>
    <p:cSldViewPr snapToGrid="0" snapToObjects="1">
      <p:cViewPr varScale="1">
        <p:scale>
          <a:sx n="106" d="100"/>
          <a:sy n="106" d="100"/>
        </p:scale>
        <p:origin x="86" y="7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041B98-D559-FB4D-8158-CC6AF126D5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F614521-838A-234C-B71A-9A90CCBAA2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B17171-39C4-2A45-A4C0-86D06D6FF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B26CF-3383-8043-B1F7-7C015459116D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0ED5AE-C5F1-C94C-8FF4-F120A0A4D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0C373D-2711-984B-B27F-257AA4B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95E4-1308-C948-8578-EFD6E09F4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596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248661-5B80-4C44-945E-A60BBFE3D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2A52EC-9502-A649-900C-79075B2B4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8D3207-A7F3-EE45-92D1-B609B822D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B26CF-3383-8043-B1F7-7C015459116D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18A481-05B7-A74B-B565-0B337B8F7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D934DC-2425-8347-8037-32A40779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95E4-1308-C948-8578-EFD6E09F4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88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D7C046-E54F-D043-9CF8-F90ADFC66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EC33A0-BB9B-784A-980C-DEBBA0B89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35B850-3E0F-ED43-95E2-D30AA5052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B26CF-3383-8043-B1F7-7C015459116D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7F1484-4EC8-564F-BA82-69F64C895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2A0B2E-60C0-F744-B0CE-7315D5AFC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95E4-1308-C948-8578-EFD6E09F4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20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046F0C-165E-CF49-ACC5-6560C994A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72239A-8163-6643-A18D-E1B7979FB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FE4449-3417-EF47-BA64-4442228486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383291-49AA-6C4F-B24D-6A1730D6E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B26CF-3383-8043-B1F7-7C015459116D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7676D98-791E-4E41-93D8-4B06BE543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3A87BE-D181-2547-9673-EC4F35E25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95E4-1308-C948-8578-EFD6E09F4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605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FEFB9E-D0D9-5040-AE4E-78B145ABC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AC7263-5C32-3E43-B7C0-6B7A1578BE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49BCF57-E505-8E4C-A136-D655BECF44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453CF38-5295-F041-A5E3-9BC90C6FC6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11416C4-11B8-EF47-B711-4E8CB5FAEF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E38562F-37F8-0D46-938C-8039F0BFC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B26CF-3383-8043-B1F7-7C015459116D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0A4C237-803D-4F47-B5C5-777CA4B4E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BB32041-7DF0-3347-8023-65AA8F2B1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95E4-1308-C948-8578-EFD6E09F4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746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3E9AB9-BC57-644C-93E8-468A4C44A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EF1427C-AD54-7741-97CD-27BF8B8D5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B26CF-3383-8043-B1F7-7C015459116D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664161-14CF-7845-84A4-5B088AA65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2B353B6-155C-904E-84C6-D6E88EBE0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95E4-1308-C948-8578-EFD6E09F4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633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1C12EF9-BDCC-8D49-BD34-112F8E7B5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B26CF-3383-8043-B1F7-7C015459116D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79FA1AE-A8C9-C740-9E0F-FCF7D8160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52A2629-F750-6A44-8B13-FEE97E4DE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95E4-1308-C948-8578-EFD6E09F4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250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A6481C-1D06-4E49-BE96-5ACC803B0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A04DED-31B4-264D-A2EC-84426FB82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C193CC6-E43E-1045-B0BB-B54526AF1A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417044E-AD65-ED40-8063-97B98DED6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B26CF-3383-8043-B1F7-7C015459116D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CD39614-2F12-4C49-A3B8-18DE33E4E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7EBAB6-543B-674D-BBDE-9603E54BD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95E4-1308-C948-8578-EFD6E09F4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043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08C7E7-E48B-8F4B-845E-6538DF50E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D6BB86B-FE55-A34C-8C57-D611BD66D3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4609F8-5140-4648-B56C-F3A18B9D2E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C2F7FE-D009-7A42-B53C-C6EE3E50E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B26CF-3383-8043-B1F7-7C015459116D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DBA714-AAF4-DB42-A8FD-92ED453F2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D75269-787A-3440-9383-ECDC5477A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95E4-1308-C948-8578-EFD6E09F4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708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6DDDF-5338-8F49-A74B-FE9F5E5A8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2E0D41-178E-9140-AFBA-C3C0CA10BE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AE0F8A-CCB6-AB43-BF8E-9D444B7F7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B26CF-3383-8043-B1F7-7C015459116D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16314E-87D6-E44D-BD88-EC02B266A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A6AF49-8487-E24A-A588-DE5D86E64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95E4-1308-C948-8578-EFD6E09F4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164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986B22D-21A2-EF44-82FF-D999955AAB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946EE8-0FD2-834B-B4D0-4C3E4B44B1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3D8CAE-DA0E-1946-82DF-E100EDAED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B26CF-3383-8043-B1F7-7C015459116D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80AF48-A07D-3741-8DBA-8F2E850CA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6ED03D-8A65-9F4C-8B27-4661609F8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95E4-1308-C948-8578-EFD6E09F4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415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193C2-BA1A-C844-982D-9126F4856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A2BE81-ACE7-E640-9D53-514D0D2CB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3F7C56-1175-2D4C-99A6-6E572F85D3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B26CF-3383-8043-B1F7-7C015459116D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C1200A-8631-CE4E-A4CE-32B3206DFF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E1F931-0232-1541-AE6F-6099B0673E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F95E4-1308-C948-8578-EFD6E09F4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905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A521DC-1949-D04B-AAC4-3D0FDA2B13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9FF088A-4A31-AD43-BA57-147C093FE3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585B3F-4BB7-B44B-9E25-B4FAB449D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744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513E31-1D01-B543-B339-7C01808CD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73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4C4128-260C-844B-A38C-F79055CC4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471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7ADD59-2D73-E14A-A10D-943FAFC07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838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F15A94-CD4E-FB4A-90D7-C78F0A423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051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3FC284-A6BB-1B41-A2B2-4EC989CAC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399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E72DEC-63AA-A54E-A3F4-F5B2A15ED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197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/>
          <p:cNvSpPr/>
          <p:nvPr/>
        </p:nvSpPr>
        <p:spPr>
          <a:xfrm>
            <a:off x="3881463" y="420946"/>
            <a:ext cx="4894168" cy="4831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84200" dir="4500000" sx="107000" sy="107000" algn="tr" rotWithShape="0">
              <a:srgbClr val="2BBA64">
                <a:alpha val="5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Ситуационный центр в сфере образования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355781" y="5378639"/>
            <a:ext cx="1361661" cy="432000"/>
          </a:xfrm>
          <a:prstGeom prst="rect">
            <a:avLst/>
          </a:prstGeom>
          <a:solidFill>
            <a:schemeClr val="bg1"/>
          </a:solidFill>
          <a:ln w="15875">
            <a:solidFill>
              <a:srgbClr val="2BBA6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Родитель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67814" y="5378639"/>
            <a:ext cx="2100752" cy="432000"/>
          </a:xfrm>
          <a:prstGeom prst="rect">
            <a:avLst/>
          </a:prstGeom>
          <a:solidFill>
            <a:schemeClr val="bg1"/>
          </a:solidFill>
          <a:ln w="15875">
            <a:solidFill>
              <a:srgbClr val="2BBA6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Организатор питания/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Поставщики продукции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881397" y="5378639"/>
            <a:ext cx="1279800" cy="432000"/>
          </a:xfrm>
          <a:prstGeom prst="rect">
            <a:avLst/>
          </a:prstGeom>
          <a:solidFill>
            <a:schemeClr val="bg1"/>
          </a:solidFill>
          <a:ln w="15875">
            <a:solidFill>
              <a:srgbClr val="2BBA6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Учитель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547620" y="3475743"/>
            <a:ext cx="2176669" cy="710647"/>
          </a:xfrm>
          <a:prstGeom prst="roundRect">
            <a:avLst>
              <a:gd name="adj" fmla="val 0"/>
            </a:avLst>
          </a:prstGeom>
          <a:solidFill>
            <a:srgbClr val="419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Система контроля качества питания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68566" y="1305624"/>
            <a:ext cx="6519963" cy="589628"/>
          </a:xfrm>
          <a:prstGeom prst="roundRect">
            <a:avLst>
              <a:gd name="adj" fmla="val 0"/>
            </a:avLst>
          </a:prstGeom>
          <a:solidFill>
            <a:srgbClr val="2BBA6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Цифровая образовательная платформа общеобразовательных организаций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Ханты-Мансийского автономного округа – Югры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002511" y="4250695"/>
            <a:ext cx="780050" cy="47314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875">
            <a:solidFill>
              <a:srgbClr val="2BBA6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Банки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9425562" y="2699492"/>
            <a:ext cx="1430564" cy="47314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875">
            <a:solidFill>
              <a:srgbClr val="2BBA6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Портал закупок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5505060" y="1999581"/>
            <a:ext cx="1773822" cy="413306"/>
          </a:xfrm>
          <a:prstGeom prst="roundRect">
            <a:avLst>
              <a:gd name="adj" fmla="val 0"/>
            </a:avLst>
          </a:prstGeom>
          <a:solidFill>
            <a:srgbClr val="FED9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Образовательные сервисы</a:t>
            </a:r>
          </a:p>
        </p:txBody>
      </p:sp>
      <p:cxnSp>
        <p:nvCxnSpPr>
          <p:cNvPr id="71" name="Прямая со стрелкой 70"/>
          <p:cNvCxnSpPr/>
          <p:nvPr/>
        </p:nvCxnSpPr>
        <p:spPr>
          <a:xfrm flipV="1">
            <a:off x="5676810" y="2533293"/>
            <a:ext cx="0" cy="85115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Прямоугольник 72"/>
          <p:cNvSpPr/>
          <p:nvPr/>
        </p:nvSpPr>
        <p:spPr>
          <a:xfrm>
            <a:off x="5801237" y="2522584"/>
            <a:ext cx="1707030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Информация о кол-ве:</a:t>
            </a:r>
          </a:p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Образовательных организаций</a:t>
            </a:r>
          </a:p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Классов</a:t>
            </a:r>
          </a:p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Учащихся</a:t>
            </a:r>
          </a:p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Учителей</a:t>
            </a:r>
          </a:p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Родителей</a:t>
            </a:r>
          </a:p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Льгот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6579373" y="4556000"/>
            <a:ext cx="104202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Заказ блюд</a:t>
            </a:r>
          </a:p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Подача заявлений</a:t>
            </a:r>
          </a:p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Оценка качества</a:t>
            </a:r>
            <a:endParaRPr lang="en-US" sz="700" dirty="0">
              <a:latin typeface="Jost" pitchFamily="2" charset="0"/>
              <a:ea typeface="Jost" pitchFamily="2" charset="0"/>
              <a:cs typeface="Open Sans" panose="020B060603050402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5532147" y="919166"/>
            <a:ext cx="1592800" cy="383490"/>
            <a:chOff x="4886017" y="1098788"/>
            <a:chExt cx="1592800" cy="307777"/>
          </a:xfrm>
        </p:grpSpPr>
        <p:cxnSp>
          <p:nvCxnSpPr>
            <p:cNvPr id="40" name="Прямая со стрелкой 39"/>
            <p:cNvCxnSpPr/>
            <p:nvPr/>
          </p:nvCxnSpPr>
          <p:spPr>
            <a:xfrm flipV="1">
              <a:off x="4893372" y="1143919"/>
              <a:ext cx="0" cy="2175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 стрелкой 42"/>
            <p:cNvCxnSpPr/>
            <p:nvPr/>
          </p:nvCxnSpPr>
          <p:spPr>
            <a:xfrm flipV="1">
              <a:off x="6471463" y="1143919"/>
              <a:ext cx="0" cy="2175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4886017" y="1098788"/>
              <a:ext cx="1592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latin typeface="Jost" pitchFamily="2" charset="0"/>
                  <a:ea typeface="Jost" pitchFamily="2" charset="0"/>
                  <a:cs typeface="Open Sans" panose="020B0606030504020204" pitchFamily="34" charset="0"/>
                </a:rPr>
                <a:t>Аналитика</a:t>
              </a:r>
            </a:p>
          </p:txBody>
        </p:sp>
      </p:grpSp>
      <p:sp>
        <p:nvSpPr>
          <p:cNvPr id="82" name="Прямоугольник 81"/>
          <p:cNvSpPr/>
          <p:nvPr/>
        </p:nvSpPr>
        <p:spPr>
          <a:xfrm>
            <a:off x="5229958" y="4556000"/>
            <a:ext cx="115255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Заказ блюд</a:t>
            </a:r>
          </a:p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Оценка качества</a:t>
            </a:r>
            <a:endParaRPr lang="en-US" sz="700" dirty="0">
              <a:latin typeface="Jost" pitchFamily="2" charset="0"/>
              <a:ea typeface="Jost" pitchFamily="2" charset="0"/>
              <a:cs typeface="Open Sans" panose="020B0606030504020204" pitchFamily="34" charset="0"/>
            </a:endParaRPr>
          </a:p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Формирование отчетов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3263150" y="5378639"/>
            <a:ext cx="1423663" cy="432000"/>
          </a:xfrm>
          <a:prstGeom prst="rect">
            <a:avLst/>
          </a:prstGeom>
          <a:solidFill>
            <a:schemeClr val="bg1"/>
          </a:solidFill>
          <a:ln w="15875">
            <a:solidFill>
              <a:srgbClr val="2BBA6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Администратор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3171973" y="4556000"/>
            <a:ext cx="1545266" cy="523220"/>
          </a:xfrm>
          <a:prstGeom prst="rect">
            <a:avLst/>
          </a:prstGeom>
          <a:solidFill>
            <a:srgbClr val="F1FFFF"/>
          </a:solidFill>
        </p:spPr>
        <p:txBody>
          <a:bodyPr wrap="square">
            <a:spAutoFit/>
          </a:bodyPr>
          <a:lstStyle/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Ведение справочников и карточек </a:t>
            </a:r>
          </a:p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Просмотр заявок</a:t>
            </a:r>
          </a:p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Контроль пополнений баланса </a:t>
            </a:r>
          </a:p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Формирование отчетности</a:t>
            </a:r>
          </a:p>
        </p:txBody>
      </p:sp>
      <p:cxnSp>
        <p:nvCxnSpPr>
          <p:cNvPr id="118" name="Прямая со стрелкой 117"/>
          <p:cNvCxnSpPr/>
          <p:nvPr/>
        </p:nvCxnSpPr>
        <p:spPr>
          <a:xfrm flipH="1">
            <a:off x="8499565" y="6569934"/>
            <a:ext cx="436831" cy="7524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Прямоугольник 125"/>
          <p:cNvSpPr/>
          <p:nvPr/>
        </p:nvSpPr>
        <p:spPr>
          <a:xfrm>
            <a:off x="8986612" y="6470745"/>
            <a:ext cx="1321170" cy="200055"/>
          </a:xfrm>
          <a:prstGeom prst="rect">
            <a:avLst/>
          </a:prstGeom>
          <a:solidFill>
            <a:srgbClr val="F1FFFF"/>
          </a:solidFill>
        </p:spPr>
        <p:txBody>
          <a:bodyPr wrap="square">
            <a:spAutoFit/>
          </a:bodyPr>
          <a:lstStyle/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Перспектива развития</a:t>
            </a:r>
          </a:p>
        </p:txBody>
      </p:sp>
      <p:sp>
        <p:nvSpPr>
          <p:cNvPr id="128" name="Прямоугольник 127"/>
          <p:cNvSpPr/>
          <p:nvPr/>
        </p:nvSpPr>
        <p:spPr>
          <a:xfrm>
            <a:off x="359200" y="485384"/>
            <a:ext cx="31099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Jost Medium" pitchFamily="2" charset="0"/>
                <a:ea typeface="Jost Medium" pitchFamily="2" charset="0"/>
                <a:cs typeface="Open Sans" panose="020B0606030504020204" pitchFamily="34" charset="0"/>
              </a:rPr>
              <a:t>ВЗАИМОДЕЙСТВИЕ УЧАСТНИКОВ </a:t>
            </a:r>
            <a:br>
              <a:rPr lang="ru-RU" dirty="0">
                <a:latin typeface="Jost Medium" pitchFamily="2" charset="0"/>
                <a:ea typeface="Jost Medium" pitchFamily="2" charset="0"/>
                <a:cs typeface="Open Sans" panose="020B0606030504020204" pitchFamily="34" charset="0"/>
              </a:rPr>
            </a:br>
            <a:r>
              <a:rPr lang="ru-RU" dirty="0">
                <a:latin typeface="Jost Medium" pitchFamily="2" charset="0"/>
                <a:ea typeface="Jost Medium" pitchFamily="2" charset="0"/>
                <a:cs typeface="Open Sans" panose="020B0606030504020204" pitchFamily="34" charset="0"/>
              </a:rPr>
              <a:t>И ПЕРСПЕКТИВЫ РАЗВИТИЯ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423476" y="2081555"/>
            <a:ext cx="1013993" cy="41385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875">
            <a:solidFill>
              <a:srgbClr val="2BBA6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СКУД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9200806" y="2025348"/>
            <a:ext cx="2574981" cy="4656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875">
            <a:solidFill>
              <a:srgbClr val="2BBA6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Дошкольные образовательные организации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4810831" y="1982341"/>
            <a:ext cx="0" cy="1402109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Прямоугольник 96"/>
          <p:cNvSpPr/>
          <p:nvPr/>
        </p:nvSpPr>
        <p:spPr>
          <a:xfrm>
            <a:off x="4259705" y="2341520"/>
            <a:ext cx="1089636" cy="307777"/>
          </a:xfrm>
          <a:prstGeom prst="rect">
            <a:avLst/>
          </a:prstGeom>
          <a:solidFill>
            <a:srgbClr val="F1FFFF"/>
          </a:solidFill>
        </p:spPr>
        <p:txBody>
          <a:bodyPr wrap="square">
            <a:spAutoFit/>
          </a:bodyPr>
          <a:lstStyle/>
          <a:p>
            <a:pPr algn="ctr"/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Данные о  качестве питания учащихся </a:t>
            </a: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36806" y="2786060"/>
            <a:ext cx="1883307" cy="509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875">
            <a:solidFill>
              <a:srgbClr val="2BBA6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Система бухгалтерского учета</a:t>
            </a:r>
          </a:p>
        </p:txBody>
      </p:sp>
      <p:cxnSp>
        <p:nvCxnSpPr>
          <p:cNvPr id="34" name="Соединительная линия уступом 33"/>
          <p:cNvCxnSpPr>
            <a:stCxn id="64" idx="3"/>
            <a:endCxn id="5" idx="1"/>
          </p:cNvCxnSpPr>
          <p:nvPr/>
        </p:nvCxnSpPr>
        <p:spPr>
          <a:xfrm>
            <a:off x="1437469" y="2288482"/>
            <a:ext cx="3110151" cy="154258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124905" y="2086305"/>
            <a:ext cx="1637354" cy="415498"/>
          </a:xfrm>
          <a:prstGeom prst="rect">
            <a:avLst/>
          </a:prstGeom>
          <a:solidFill>
            <a:srgbClr val="F1FFFF"/>
          </a:solidFill>
        </p:spPr>
        <p:txBody>
          <a:bodyPr wrap="square">
            <a:spAutoFit/>
          </a:bodyPr>
          <a:lstStyle/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Автоматизации процесса отметки о присутствии в школе для табеля посещаемости</a:t>
            </a:r>
          </a:p>
        </p:txBody>
      </p:sp>
      <p:cxnSp>
        <p:nvCxnSpPr>
          <p:cNvPr id="41" name="Прямая со стрелкой 40"/>
          <p:cNvCxnSpPr/>
          <p:nvPr/>
        </p:nvCxnSpPr>
        <p:spPr>
          <a:xfrm flipH="1">
            <a:off x="2477322" y="3010826"/>
            <a:ext cx="155834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>
            <a:cxnSpLocks/>
          </p:cNvCxnSpPr>
          <p:nvPr/>
        </p:nvCxnSpPr>
        <p:spPr>
          <a:xfrm flipH="1">
            <a:off x="2027960" y="3831708"/>
            <a:ext cx="1441173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Скругленный прямоугольник 91"/>
          <p:cNvSpPr/>
          <p:nvPr/>
        </p:nvSpPr>
        <p:spPr>
          <a:xfrm>
            <a:off x="436807" y="3585859"/>
            <a:ext cx="1477360" cy="509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875">
            <a:solidFill>
              <a:srgbClr val="2BBA6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Медицинский кабинет</a:t>
            </a:r>
          </a:p>
        </p:txBody>
      </p:sp>
      <p:sp>
        <p:nvSpPr>
          <p:cNvPr id="2" name="Прямоугольник 1"/>
          <p:cNvSpPr/>
          <p:nvPr/>
        </p:nvSpPr>
        <p:spPr>
          <a:xfrm rot="10800000" flipV="1">
            <a:off x="2379927" y="3525987"/>
            <a:ext cx="1382332" cy="630942"/>
          </a:xfrm>
          <a:prstGeom prst="rect">
            <a:avLst/>
          </a:prstGeom>
          <a:solidFill>
            <a:srgbClr val="F1FFFF"/>
          </a:solidFill>
        </p:spPr>
        <p:txBody>
          <a:bodyPr wrap="square">
            <a:spAutoFit/>
          </a:bodyPr>
          <a:lstStyle/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Синхронизация данных о состоянии здоровья, перенесенных или хронических заболеваний, аллергических реакциях</a:t>
            </a:r>
          </a:p>
        </p:txBody>
      </p:sp>
      <p:cxnSp>
        <p:nvCxnSpPr>
          <p:cNvPr id="57" name="Соединительная линия уступом 56"/>
          <p:cNvCxnSpPr/>
          <p:nvPr/>
        </p:nvCxnSpPr>
        <p:spPr>
          <a:xfrm flipV="1">
            <a:off x="6724289" y="2253480"/>
            <a:ext cx="2476517" cy="1429892"/>
          </a:xfrm>
          <a:prstGeom prst="bentConnector3">
            <a:avLst>
              <a:gd name="adj1" fmla="val 39231"/>
            </a:avLst>
          </a:prstGeom>
          <a:ln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7890511" y="2066219"/>
            <a:ext cx="1095775" cy="415498"/>
          </a:xfrm>
          <a:prstGeom prst="rect">
            <a:avLst/>
          </a:prstGeom>
          <a:solidFill>
            <a:srgbClr val="F1FFFF"/>
          </a:solidFill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chemeClr val="tx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Развитие модуля питания в детских садах </a:t>
            </a:r>
          </a:p>
        </p:txBody>
      </p:sp>
      <p:cxnSp>
        <p:nvCxnSpPr>
          <p:cNvPr id="61" name="Соединительная линия уступом 60"/>
          <p:cNvCxnSpPr/>
          <p:nvPr/>
        </p:nvCxnSpPr>
        <p:spPr>
          <a:xfrm flipV="1">
            <a:off x="6724289" y="2951346"/>
            <a:ext cx="2701273" cy="813639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Прямоугольник 113"/>
          <p:cNvSpPr/>
          <p:nvPr/>
        </p:nvSpPr>
        <p:spPr>
          <a:xfrm>
            <a:off x="8249834" y="2846643"/>
            <a:ext cx="897245" cy="184666"/>
          </a:xfrm>
          <a:prstGeom prst="rect">
            <a:avLst/>
          </a:prstGeom>
          <a:solidFill>
            <a:srgbClr val="F1FFFF"/>
          </a:solidFill>
        </p:spPr>
        <p:txBody>
          <a:bodyPr wrap="square">
            <a:spAutoFit/>
          </a:bodyPr>
          <a:lstStyle/>
          <a:p>
            <a:r>
              <a:rPr lang="ru-RU" sz="6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Контроль закупок</a:t>
            </a:r>
          </a:p>
        </p:txBody>
      </p:sp>
      <p:cxnSp>
        <p:nvCxnSpPr>
          <p:cNvPr id="93" name="Прямая со стрелкой 92"/>
          <p:cNvCxnSpPr>
            <a:stCxn id="5" idx="3"/>
          </p:cNvCxnSpPr>
          <p:nvPr/>
        </p:nvCxnSpPr>
        <p:spPr>
          <a:xfrm>
            <a:off x="6724289" y="3831067"/>
            <a:ext cx="2701273" cy="26949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Скругленный прямоугольник 106"/>
          <p:cNvSpPr/>
          <p:nvPr/>
        </p:nvSpPr>
        <p:spPr>
          <a:xfrm>
            <a:off x="9425561" y="3626609"/>
            <a:ext cx="1594575" cy="47314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875">
            <a:solidFill>
              <a:srgbClr val="2BBA6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Роспотребнадзор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8168505" y="3214846"/>
            <a:ext cx="1053956" cy="923330"/>
          </a:xfrm>
          <a:prstGeom prst="rect">
            <a:avLst/>
          </a:prstGeom>
          <a:solidFill>
            <a:srgbClr val="F1FFFF"/>
          </a:solidFill>
        </p:spPr>
        <p:txBody>
          <a:bodyPr wrap="square">
            <a:spAutoFit/>
          </a:bodyPr>
          <a:lstStyle/>
          <a:p>
            <a:r>
              <a:rPr lang="ru-RU" sz="6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Оперативная проверка поставщика продуктов</a:t>
            </a:r>
          </a:p>
          <a:p>
            <a:r>
              <a:rPr lang="ru-RU" sz="6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Направления заявок на выездные проверки</a:t>
            </a:r>
          </a:p>
          <a:p>
            <a:r>
              <a:rPr lang="ru-RU" sz="6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Направления информации о несоответствии поставляемой продукции соответствующим нормам</a:t>
            </a:r>
          </a:p>
        </p:txBody>
      </p:sp>
      <p:cxnSp>
        <p:nvCxnSpPr>
          <p:cNvPr id="111" name="Соединительная линия уступом 110"/>
          <p:cNvCxnSpPr/>
          <p:nvPr/>
        </p:nvCxnSpPr>
        <p:spPr>
          <a:xfrm>
            <a:off x="6724289" y="3920489"/>
            <a:ext cx="3278222" cy="578914"/>
          </a:xfrm>
          <a:prstGeom prst="bentConnector3">
            <a:avLst>
              <a:gd name="adj1" fmla="val 42329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Прямоугольник 112"/>
          <p:cNvSpPr/>
          <p:nvPr/>
        </p:nvSpPr>
        <p:spPr>
          <a:xfrm>
            <a:off x="8336863" y="4360074"/>
            <a:ext cx="1407559" cy="307777"/>
          </a:xfrm>
          <a:prstGeom prst="rect">
            <a:avLst/>
          </a:prstGeom>
          <a:solidFill>
            <a:srgbClr val="F1FFFF"/>
          </a:solidFill>
        </p:spPr>
        <p:txBody>
          <a:bodyPr wrap="square">
            <a:spAutoFit/>
          </a:bodyPr>
          <a:lstStyle/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Перечисление денежных средств на лицевые счета</a:t>
            </a:r>
            <a:endParaRPr lang="en-US" sz="700" dirty="0">
              <a:latin typeface="Jost" pitchFamily="2" charset="0"/>
              <a:ea typeface="Jost" pitchFamily="2" charset="0"/>
              <a:cs typeface="Open Sans" panose="020B0606030504020204" pitchFamily="34" charset="0"/>
            </a:endParaRPr>
          </a:p>
        </p:txBody>
      </p:sp>
      <p:cxnSp>
        <p:nvCxnSpPr>
          <p:cNvPr id="119" name="Прямая со стрелкой 118"/>
          <p:cNvCxnSpPr/>
          <p:nvPr/>
        </p:nvCxnSpPr>
        <p:spPr>
          <a:xfrm flipV="1">
            <a:off x="6560730" y="4235471"/>
            <a:ext cx="0" cy="10299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/>
          <p:cNvCxnSpPr/>
          <p:nvPr/>
        </p:nvCxnSpPr>
        <p:spPr>
          <a:xfrm flipV="1">
            <a:off x="5235041" y="4235471"/>
            <a:ext cx="0" cy="10299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Соединительная линия уступом 108"/>
          <p:cNvCxnSpPr/>
          <p:nvPr/>
        </p:nvCxnSpPr>
        <p:spPr>
          <a:xfrm rot="10800000" flipV="1">
            <a:off x="1981744" y="4368948"/>
            <a:ext cx="2090438" cy="96949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рямоугольник 88"/>
          <p:cNvSpPr/>
          <p:nvPr/>
        </p:nvSpPr>
        <p:spPr>
          <a:xfrm>
            <a:off x="1287601" y="4556000"/>
            <a:ext cx="1706158" cy="523220"/>
          </a:xfrm>
          <a:prstGeom prst="rect">
            <a:avLst/>
          </a:prstGeom>
          <a:solidFill>
            <a:srgbClr val="F1FFFF"/>
          </a:solidFill>
        </p:spPr>
        <p:txBody>
          <a:bodyPr wrap="square">
            <a:spAutoFit/>
          </a:bodyPr>
          <a:lstStyle/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 Добавление блюд</a:t>
            </a:r>
          </a:p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Формирование плана</a:t>
            </a:r>
          </a:p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Получение денежных средств</a:t>
            </a:r>
          </a:p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Формирование отчетности</a:t>
            </a:r>
          </a:p>
        </p:txBody>
      </p:sp>
      <p:cxnSp>
        <p:nvCxnSpPr>
          <p:cNvPr id="127" name="Соединительная линия уступом 126"/>
          <p:cNvCxnSpPr/>
          <p:nvPr/>
        </p:nvCxnSpPr>
        <p:spPr>
          <a:xfrm rot="5400000" flipH="1" flipV="1">
            <a:off x="4096187" y="3921099"/>
            <a:ext cx="437195" cy="484721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Соединительная линия уступом 130"/>
          <p:cNvCxnSpPr>
            <a:stCxn id="19" idx="3"/>
            <a:endCxn id="9" idx="2"/>
          </p:cNvCxnSpPr>
          <p:nvPr/>
        </p:nvCxnSpPr>
        <p:spPr>
          <a:xfrm flipV="1">
            <a:off x="7717442" y="4723839"/>
            <a:ext cx="2675094" cy="870800"/>
          </a:xfrm>
          <a:prstGeom prst="bentConnector2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Прямоугольник 101"/>
          <p:cNvSpPr/>
          <p:nvPr/>
        </p:nvSpPr>
        <p:spPr>
          <a:xfrm>
            <a:off x="8363400" y="5423145"/>
            <a:ext cx="1288062" cy="307777"/>
          </a:xfrm>
          <a:prstGeom prst="rect">
            <a:avLst/>
          </a:prstGeom>
          <a:solidFill>
            <a:srgbClr val="F1FFFF"/>
          </a:solidFill>
        </p:spPr>
        <p:txBody>
          <a:bodyPr wrap="square">
            <a:spAutoFit/>
          </a:bodyPr>
          <a:lstStyle/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Пополнение лицевого счета на питание</a:t>
            </a:r>
            <a:endParaRPr lang="en-US" sz="700" dirty="0">
              <a:latin typeface="Jost" pitchFamily="2" charset="0"/>
              <a:ea typeface="Jost" pitchFamily="2" charset="0"/>
              <a:cs typeface="Open Sans" panose="020B0606030504020204" pitchFamily="34" charset="0"/>
            </a:endParaRPr>
          </a:p>
        </p:txBody>
      </p:sp>
      <p:cxnSp>
        <p:nvCxnSpPr>
          <p:cNvPr id="133" name="Соединительная линия уступом 132"/>
          <p:cNvCxnSpPr>
            <a:endCxn id="26" idx="3"/>
          </p:cNvCxnSpPr>
          <p:nvPr/>
        </p:nvCxnSpPr>
        <p:spPr>
          <a:xfrm flipV="1">
            <a:off x="2379925" y="2936064"/>
            <a:ext cx="8476201" cy="3162602"/>
          </a:xfrm>
          <a:prstGeom prst="bentConnector3">
            <a:avLst>
              <a:gd name="adj1" fmla="val 102697"/>
            </a:avLst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Прямоугольник 111"/>
          <p:cNvSpPr/>
          <p:nvPr/>
        </p:nvSpPr>
        <p:spPr>
          <a:xfrm>
            <a:off x="6724289" y="5998639"/>
            <a:ext cx="1073223" cy="200055"/>
          </a:xfrm>
          <a:prstGeom prst="rect">
            <a:avLst/>
          </a:prstGeom>
          <a:solidFill>
            <a:srgbClr val="F1FFFF"/>
          </a:solidFill>
        </p:spPr>
        <p:txBody>
          <a:bodyPr wrap="square">
            <a:spAutoFit/>
          </a:bodyPr>
          <a:lstStyle/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Участие в закупках</a:t>
            </a:r>
          </a:p>
        </p:txBody>
      </p:sp>
      <p:cxnSp>
        <p:nvCxnSpPr>
          <p:cNvPr id="136" name="Соединительная линия уступом 135"/>
          <p:cNvCxnSpPr>
            <a:stCxn id="17" idx="2"/>
            <a:endCxn id="9" idx="2"/>
          </p:cNvCxnSpPr>
          <p:nvPr/>
        </p:nvCxnSpPr>
        <p:spPr>
          <a:xfrm rot="5400000" flipH="1" flipV="1">
            <a:off x="5661963" y="1080066"/>
            <a:ext cx="1086800" cy="8374346"/>
          </a:xfrm>
          <a:prstGeom prst="bentConnector3">
            <a:avLst>
              <a:gd name="adj1" fmla="val -21034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Прямоугольник 102"/>
          <p:cNvSpPr/>
          <p:nvPr/>
        </p:nvSpPr>
        <p:spPr>
          <a:xfrm>
            <a:off x="5003141" y="6268905"/>
            <a:ext cx="1545053" cy="200055"/>
          </a:xfrm>
          <a:prstGeom prst="rect">
            <a:avLst/>
          </a:prstGeom>
          <a:solidFill>
            <a:srgbClr val="F1FFFF"/>
          </a:solidFill>
        </p:spPr>
        <p:txBody>
          <a:bodyPr wrap="square">
            <a:spAutoFit/>
          </a:bodyPr>
          <a:lstStyle/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Получение денежных средств</a:t>
            </a:r>
          </a:p>
        </p:txBody>
      </p:sp>
      <p:cxnSp>
        <p:nvCxnSpPr>
          <p:cNvPr id="144" name="Прямая со стрелкой 143"/>
          <p:cNvCxnSpPr/>
          <p:nvPr/>
        </p:nvCxnSpPr>
        <p:spPr>
          <a:xfrm flipV="1">
            <a:off x="4653150" y="4235471"/>
            <a:ext cx="0" cy="10299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V="1">
            <a:off x="2379925" y="5810639"/>
            <a:ext cx="0" cy="281344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 flipV="1">
            <a:off x="9425561" y="919165"/>
            <a:ext cx="1" cy="383491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9115873" y="420946"/>
            <a:ext cx="2553326" cy="4831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84200" dir="4500000" sx="107000" sy="107000" algn="tr" rotWithShape="0">
              <a:srgbClr val="2BBA64">
                <a:alpha val="5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ФГИС «Моя школа»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9454623" y="1031069"/>
            <a:ext cx="109577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latin typeface="Jost" pitchFamily="2" charset="0"/>
                <a:ea typeface="Jost" pitchFamily="2" charset="0"/>
                <a:cs typeface="Open Sans" panose="020B0606030504020204" pitchFamily="34" charset="0"/>
              </a:rPr>
              <a:t>Обмен данными</a:t>
            </a:r>
            <a:endParaRPr lang="ru-RU" sz="700" dirty="0">
              <a:solidFill>
                <a:schemeClr val="tx1"/>
              </a:solidFill>
              <a:latin typeface="Jost" pitchFamily="2" charset="0"/>
              <a:ea typeface="Jost" pitchFamily="2" charset="0"/>
              <a:cs typeface="Open Sans" panose="020B0606030504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CAFE5E-7906-244F-A2F4-9420B021D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979" y="5768767"/>
            <a:ext cx="1200329" cy="120032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A415D3A-F0A5-8E40-8CA1-45F021C2E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6161" y="5735602"/>
            <a:ext cx="1009173" cy="1344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07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AF170B-84B0-E04B-9A0A-F95417F3D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689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extLst>
              <a:ext uri="{FF2B5EF4-FFF2-40B4-BE49-F238E27FC236}">
                <a16:creationId xmlns:a16="http://schemas.microsoft.com/office/drawing/2014/main" id="{98EEC7D0-E4E4-5C44-9093-15671C74EEF0}"/>
              </a:ext>
            </a:extLst>
          </p:cNvPr>
          <p:cNvSpPr/>
          <p:nvPr/>
        </p:nvSpPr>
        <p:spPr>
          <a:xfrm>
            <a:off x="655945" y="2124032"/>
            <a:ext cx="57406" cy="57406"/>
          </a:xfrm>
          <a:prstGeom prst="ellipse">
            <a:avLst/>
          </a:prstGeom>
          <a:solidFill>
            <a:srgbClr val="F1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CA39E2A4-2204-584C-82FA-D5166DC07F55}"/>
              </a:ext>
            </a:extLst>
          </p:cNvPr>
          <p:cNvSpPr/>
          <p:nvPr/>
        </p:nvSpPr>
        <p:spPr>
          <a:xfrm>
            <a:off x="655945" y="2923620"/>
            <a:ext cx="57406" cy="57406"/>
          </a:xfrm>
          <a:prstGeom prst="ellipse">
            <a:avLst/>
          </a:prstGeom>
          <a:solidFill>
            <a:srgbClr val="F1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569626CD-45D7-1642-BCEA-9F40D9FEB784}"/>
              </a:ext>
            </a:extLst>
          </p:cNvPr>
          <p:cNvSpPr/>
          <p:nvPr/>
        </p:nvSpPr>
        <p:spPr>
          <a:xfrm>
            <a:off x="655945" y="3485381"/>
            <a:ext cx="57406" cy="57406"/>
          </a:xfrm>
          <a:prstGeom prst="ellipse">
            <a:avLst/>
          </a:prstGeom>
          <a:solidFill>
            <a:srgbClr val="F1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8AC2EB19-0682-F444-B557-F1FC69EB8BA6}"/>
              </a:ext>
            </a:extLst>
          </p:cNvPr>
          <p:cNvSpPr/>
          <p:nvPr/>
        </p:nvSpPr>
        <p:spPr>
          <a:xfrm>
            <a:off x="655945" y="4067645"/>
            <a:ext cx="57406" cy="57406"/>
          </a:xfrm>
          <a:prstGeom prst="ellipse">
            <a:avLst/>
          </a:prstGeom>
          <a:solidFill>
            <a:srgbClr val="F1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93C67570-78A2-A149-B759-F8D8DCB367DB}"/>
              </a:ext>
            </a:extLst>
          </p:cNvPr>
          <p:cNvSpPr/>
          <p:nvPr/>
        </p:nvSpPr>
        <p:spPr>
          <a:xfrm>
            <a:off x="655945" y="4625306"/>
            <a:ext cx="57406" cy="57406"/>
          </a:xfrm>
          <a:prstGeom prst="ellipse">
            <a:avLst/>
          </a:prstGeom>
          <a:solidFill>
            <a:srgbClr val="F1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7420129-3723-D748-966B-90CD183D1818}"/>
              </a:ext>
            </a:extLst>
          </p:cNvPr>
          <p:cNvSpPr/>
          <p:nvPr/>
        </p:nvSpPr>
        <p:spPr>
          <a:xfrm>
            <a:off x="655945" y="5207570"/>
            <a:ext cx="57406" cy="57406"/>
          </a:xfrm>
          <a:prstGeom prst="ellipse">
            <a:avLst/>
          </a:prstGeom>
          <a:solidFill>
            <a:srgbClr val="F1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39B24587-815F-DA44-AF21-5918DCB2ECF2}"/>
              </a:ext>
            </a:extLst>
          </p:cNvPr>
          <p:cNvSpPr/>
          <p:nvPr/>
        </p:nvSpPr>
        <p:spPr>
          <a:xfrm>
            <a:off x="4000225" y="2124032"/>
            <a:ext cx="57406" cy="57406"/>
          </a:xfrm>
          <a:prstGeom prst="ellipse">
            <a:avLst/>
          </a:prstGeom>
          <a:solidFill>
            <a:srgbClr val="F1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54F5A5DB-C408-E748-81B3-101FDEB96980}"/>
              </a:ext>
            </a:extLst>
          </p:cNvPr>
          <p:cNvSpPr/>
          <p:nvPr/>
        </p:nvSpPr>
        <p:spPr>
          <a:xfrm>
            <a:off x="4000225" y="2916083"/>
            <a:ext cx="57406" cy="57406"/>
          </a:xfrm>
          <a:prstGeom prst="ellipse">
            <a:avLst/>
          </a:prstGeom>
          <a:solidFill>
            <a:srgbClr val="F1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CBE70563-955E-4D4F-BC46-60DF27260DB2}"/>
              </a:ext>
            </a:extLst>
          </p:cNvPr>
          <p:cNvSpPr/>
          <p:nvPr/>
        </p:nvSpPr>
        <p:spPr>
          <a:xfrm>
            <a:off x="4000225" y="3702056"/>
            <a:ext cx="57406" cy="57406"/>
          </a:xfrm>
          <a:prstGeom prst="ellipse">
            <a:avLst/>
          </a:prstGeom>
          <a:solidFill>
            <a:srgbClr val="F1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AA779C5D-DD6C-2E48-B78D-A08716310939}"/>
              </a:ext>
            </a:extLst>
          </p:cNvPr>
          <p:cNvSpPr/>
          <p:nvPr/>
        </p:nvSpPr>
        <p:spPr>
          <a:xfrm>
            <a:off x="4000225" y="4482892"/>
            <a:ext cx="57406" cy="57406"/>
          </a:xfrm>
          <a:prstGeom prst="ellipse">
            <a:avLst/>
          </a:prstGeom>
          <a:solidFill>
            <a:srgbClr val="F1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FA8A9D4B-F083-D64C-87A0-0FC1E91A3CDE}"/>
              </a:ext>
            </a:extLst>
          </p:cNvPr>
          <p:cNvSpPr/>
          <p:nvPr/>
        </p:nvSpPr>
        <p:spPr>
          <a:xfrm>
            <a:off x="4000225" y="5248317"/>
            <a:ext cx="57406" cy="57406"/>
          </a:xfrm>
          <a:prstGeom prst="ellipse">
            <a:avLst/>
          </a:prstGeom>
          <a:solidFill>
            <a:srgbClr val="F1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D0185304-EF4A-8B41-9A84-7504415AFADF}"/>
              </a:ext>
            </a:extLst>
          </p:cNvPr>
          <p:cNvSpPr/>
          <p:nvPr/>
        </p:nvSpPr>
        <p:spPr>
          <a:xfrm>
            <a:off x="4000225" y="6018879"/>
            <a:ext cx="57406" cy="57406"/>
          </a:xfrm>
          <a:prstGeom prst="ellipse">
            <a:avLst/>
          </a:prstGeom>
          <a:solidFill>
            <a:srgbClr val="F1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EA38D1FF-03F3-7046-8862-570DE48C87F3}"/>
              </a:ext>
            </a:extLst>
          </p:cNvPr>
          <p:cNvSpPr/>
          <p:nvPr/>
        </p:nvSpPr>
        <p:spPr>
          <a:xfrm>
            <a:off x="8001157" y="2142134"/>
            <a:ext cx="57406" cy="57406"/>
          </a:xfrm>
          <a:prstGeom prst="ellipse">
            <a:avLst/>
          </a:prstGeom>
          <a:solidFill>
            <a:srgbClr val="2BBA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19DE6"/>
              </a:solidFill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F6116A57-708B-AB49-82F8-E6816770E165}"/>
              </a:ext>
            </a:extLst>
          </p:cNvPr>
          <p:cNvSpPr/>
          <p:nvPr/>
        </p:nvSpPr>
        <p:spPr>
          <a:xfrm>
            <a:off x="8001157" y="2712823"/>
            <a:ext cx="57406" cy="57406"/>
          </a:xfrm>
          <a:prstGeom prst="ellipse">
            <a:avLst/>
          </a:prstGeom>
          <a:solidFill>
            <a:srgbClr val="2BBA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19DE6"/>
              </a:solidFill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5CD0F492-17D8-3C4F-8509-26AA1A090C8B}"/>
              </a:ext>
            </a:extLst>
          </p:cNvPr>
          <p:cNvSpPr/>
          <p:nvPr/>
        </p:nvSpPr>
        <p:spPr>
          <a:xfrm>
            <a:off x="8001157" y="3487442"/>
            <a:ext cx="57406" cy="57406"/>
          </a:xfrm>
          <a:prstGeom prst="ellipse">
            <a:avLst/>
          </a:prstGeom>
          <a:solidFill>
            <a:srgbClr val="2BBA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19DE6"/>
              </a:solidFill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1D8FF6B5-81EF-C943-B50F-4843B99B9AD0}"/>
              </a:ext>
            </a:extLst>
          </p:cNvPr>
          <p:cNvSpPr/>
          <p:nvPr/>
        </p:nvSpPr>
        <p:spPr>
          <a:xfrm>
            <a:off x="8001157" y="4262061"/>
            <a:ext cx="57406" cy="57406"/>
          </a:xfrm>
          <a:prstGeom prst="ellipse">
            <a:avLst/>
          </a:prstGeom>
          <a:solidFill>
            <a:srgbClr val="2BBA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19DE6"/>
              </a:solidFill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76DE6BCE-C758-8047-A3C7-E5447DB38F85}"/>
              </a:ext>
            </a:extLst>
          </p:cNvPr>
          <p:cNvSpPr/>
          <p:nvPr/>
        </p:nvSpPr>
        <p:spPr>
          <a:xfrm>
            <a:off x="8001157" y="4832833"/>
            <a:ext cx="57406" cy="57406"/>
          </a:xfrm>
          <a:prstGeom prst="ellipse">
            <a:avLst/>
          </a:prstGeom>
          <a:solidFill>
            <a:srgbClr val="2BBA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19DE6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4C28BAB4-6BAC-8F4C-AFDF-F292903AF1D9}"/>
              </a:ext>
            </a:extLst>
          </p:cNvPr>
          <p:cNvSpPr/>
          <p:nvPr/>
        </p:nvSpPr>
        <p:spPr>
          <a:xfrm>
            <a:off x="8001157" y="5822948"/>
            <a:ext cx="57406" cy="57406"/>
          </a:xfrm>
          <a:prstGeom prst="ellipse">
            <a:avLst/>
          </a:prstGeom>
          <a:solidFill>
            <a:srgbClr val="2BBA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19DE6"/>
              </a:solidFill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D6328E51-C30C-EF4F-A0B2-5F9D79AF0C4D}"/>
              </a:ext>
            </a:extLst>
          </p:cNvPr>
          <p:cNvSpPr/>
          <p:nvPr/>
        </p:nvSpPr>
        <p:spPr>
          <a:xfrm>
            <a:off x="8001157" y="6218994"/>
            <a:ext cx="57406" cy="57406"/>
          </a:xfrm>
          <a:prstGeom prst="ellipse">
            <a:avLst/>
          </a:prstGeom>
          <a:solidFill>
            <a:srgbClr val="2BBA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19DE6"/>
              </a:solidFill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22E2191E-5417-324B-8859-773BB071A765}"/>
              </a:ext>
            </a:extLst>
          </p:cNvPr>
          <p:cNvSpPr/>
          <p:nvPr/>
        </p:nvSpPr>
        <p:spPr>
          <a:xfrm>
            <a:off x="8001157" y="6428665"/>
            <a:ext cx="57406" cy="57406"/>
          </a:xfrm>
          <a:prstGeom prst="ellipse">
            <a:avLst/>
          </a:prstGeom>
          <a:solidFill>
            <a:srgbClr val="2BBA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19DE6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D18F67-56E0-BB7D-AAFF-E5DAB9E7A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EC95456-8F32-2966-2FE7-7C6DA32797A1}"/>
              </a:ext>
            </a:extLst>
          </p:cNvPr>
          <p:cNvSpPr txBox="1"/>
          <p:nvPr/>
        </p:nvSpPr>
        <p:spPr>
          <a:xfrm>
            <a:off x="684648" y="1225523"/>
            <a:ext cx="20233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/>
              <a:t>Эффекты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2A27117-BBE1-DD52-00E6-FDFA2BA0A9E6}"/>
              </a:ext>
            </a:extLst>
          </p:cNvPr>
          <p:cNvSpPr txBox="1"/>
          <p:nvPr/>
        </p:nvSpPr>
        <p:spPr>
          <a:xfrm>
            <a:off x="1944745" y="1984021"/>
            <a:ext cx="30101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Экономические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90F7067-5ABE-E7D0-CF50-C959BFF53B77}"/>
              </a:ext>
            </a:extLst>
          </p:cNvPr>
          <p:cNvSpPr txBox="1"/>
          <p:nvPr/>
        </p:nvSpPr>
        <p:spPr>
          <a:xfrm>
            <a:off x="8676396" y="1981981"/>
            <a:ext cx="2428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/>
              <a:t>Социальные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1208F58-01DF-8C09-72FE-97F5CB4D6505}"/>
              </a:ext>
            </a:extLst>
          </p:cNvPr>
          <p:cNvSpPr txBox="1"/>
          <p:nvPr/>
        </p:nvSpPr>
        <p:spPr>
          <a:xfrm>
            <a:off x="620389" y="3062206"/>
            <a:ext cx="59248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1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bg1"/>
                </a:solidFill>
              </a:rPr>
              <a:t>Оценка соотношения затрат на основе учета дельты утилизации продуктов</a:t>
            </a:r>
          </a:p>
          <a:p>
            <a:endParaRPr lang="ru-RU" sz="1600" b="1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bg1"/>
                </a:solidFill>
              </a:rPr>
              <a:t>Контроль расхода средств по четырем направлениям</a:t>
            </a:r>
            <a:r>
              <a:rPr lang="en-US" sz="1600" b="1" dirty="0">
                <a:solidFill>
                  <a:schemeClr val="bg1"/>
                </a:solidFill>
              </a:rPr>
              <a:t>:</a:t>
            </a:r>
          </a:p>
          <a:p>
            <a:pPr marL="342900" indent="-342900">
              <a:buFontTx/>
              <a:buChar char="-"/>
            </a:pPr>
            <a:r>
              <a:rPr lang="ru-RU" sz="1600" b="1" dirty="0">
                <a:solidFill>
                  <a:schemeClr val="bg1"/>
                </a:solidFill>
              </a:rPr>
              <a:t>Федеральных средств</a:t>
            </a:r>
          </a:p>
          <a:p>
            <a:pPr marL="342900" indent="-342900">
              <a:buFontTx/>
              <a:buChar char="-"/>
            </a:pPr>
            <a:r>
              <a:rPr lang="ru-RU" sz="1600" b="1" dirty="0">
                <a:solidFill>
                  <a:schemeClr val="bg1"/>
                </a:solidFill>
              </a:rPr>
              <a:t>Региональных</a:t>
            </a:r>
          </a:p>
          <a:p>
            <a:pPr marL="342900" indent="-342900">
              <a:buFontTx/>
              <a:buChar char="-"/>
            </a:pPr>
            <a:r>
              <a:rPr lang="ru-RU" sz="1600" b="1" dirty="0">
                <a:solidFill>
                  <a:schemeClr val="bg1"/>
                </a:solidFill>
              </a:rPr>
              <a:t>Муниципальных</a:t>
            </a:r>
          </a:p>
          <a:p>
            <a:pPr marL="342900" indent="-342900">
              <a:buFontTx/>
              <a:buChar char="-"/>
            </a:pPr>
            <a:r>
              <a:rPr lang="ru-RU" sz="1600" b="1" dirty="0">
                <a:solidFill>
                  <a:schemeClr val="bg1"/>
                </a:solidFill>
              </a:rPr>
              <a:t>Родительской оплаты</a:t>
            </a:r>
          </a:p>
          <a:p>
            <a:endParaRPr lang="ru-RU" sz="1600" b="1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bg1"/>
                </a:solidFill>
              </a:rPr>
              <a:t>Сокращение финансовых затрат образовательных организаций, за счет стандартизации подходов и процессов учета и контроля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3EB4A1A-041A-C1D7-7202-1AFE4E4DD69C}"/>
              </a:ext>
            </a:extLst>
          </p:cNvPr>
          <p:cNvSpPr txBox="1"/>
          <p:nvPr/>
        </p:nvSpPr>
        <p:spPr>
          <a:xfrm>
            <a:off x="7817344" y="3062206"/>
            <a:ext cx="415806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SzPct val="150000"/>
              <a:buFont typeface="Wingdings" panose="05000000000000000000" pitchFamily="2" charset="2"/>
              <a:buChar char="ü"/>
            </a:pPr>
            <a:r>
              <a:rPr lang="ru-RU" sz="1400" b="1" dirty="0"/>
              <a:t>Вовлеченность родителей в процесс, за счет вариативности формирования и выбора основного и дополнительного меню питания</a:t>
            </a:r>
          </a:p>
          <a:p>
            <a:pPr marL="285750" indent="-285750">
              <a:buSzPct val="150000"/>
              <a:buFont typeface="Wingdings" panose="05000000000000000000" pitchFamily="2" charset="2"/>
              <a:buChar char="ü"/>
            </a:pPr>
            <a:endParaRPr lang="ru-RU" sz="1400" b="1" dirty="0"/>
          </a:p>
          <a:p>
            <a:pPr marL="285750" indent="-285750">
              <a:buSzPct val="150000"/>
              <a:buFont typeface="Wingdings" panose="05000000000000000000" pitchFamily="2" charset="2"/>
              <a:buChar char="ü"/>
            </a:pPr>
            <a:r>
              <a:rPr lang="ru-RU" sz="1400" b="1" dirty="0"/>
              <a:t>Повышение уровня качества, за счет прозрачного общественного контроля</a:t>
            </a:r>
          </a:p>
          <a:p>
            <a:pPr marL="285750" indent="-285750">
              <a:buSzPct val="150000"/>
              <a:buFont typeface="Wingdings" panose="05000000000000000000" pitchFamily="2" charset="2"/>
              <a:buChar char="ü"/>
            </a:pPr>
            <a:endParaRPr lang="ru-RU" sz="1400" b="1" dirty="0"/>
          </a:p>
          <a:p>
            <a:pPr marL="285750" indent="-285750">
              <a:buSzPct val="150000"/>
              <a:buFont typeface="Wingdings" panose="05000000000000000000" pitchFamily="2" charset="2"/>
              <a:buChar char="ü"/>
            </a:pPr>
            <a:r>
              <a:rPr lang="ru-RU" sz="1400" b="1" dirty="0"/>
              <a:t>Объективность выбора поставщиков питания, за счет введения рейтинга на основе прозрачных механизмов контроля оказания услуг</a:t>
            </a:r>
          </a:p>
        </p:txBody>
      </p:sp>
      <p:sp>
        <p:nvSpPr>
          <p:cNvPr id="31" name="Звезда: 4 точки 30">
            <a:extLst>
              <a:ext uri="{FF2B5EF4-FFF2-40B4-BE49-F238E27FC236}">
                <a16:creationId xmlns:a16="http://schemas.microsoft.com/office/drawing/2014/main" id="{1E429B54-0C5E-9AE9-F972-2C57E74F0D68}"/>
              </a:ext>
            </a:extLst>
          </p:cNvPr>
          <p:cNvSpPr/>
          <p:nvPr/>
        </p:nvSpPr>
        <p:spPr>
          <a:xfrm rot="19568425">
            <a:off x="10832362" y="171503"/>
            <a:ext cx="1195288" cy="953794"/>
          </a:xfrm>
          <a:prstGeom prst="star4">
            <a:avLst>
              <a:gd name="adj" fmla="val 16439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457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C469E7F-8A31-F182-903E-78AA08D48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157E229-3383-A06B-C794-551830F32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08" y="2078906"/>
            <a:ext cx="5710193" cy="2553973"/>
          </a:xfrm>
          <a:prstGeom prst="rect">
            <a:avLst/>
          </a:prstGeom>
          <a:effectLst>
            <a:outerShdw blurRad="127000" dist="114300" dir="2220000" algn="tl" rotWithShape="0">
              <a:schemeClr val="bg2">
                <a:lumMod val="50000"/>
                <a:alpha val="40000"/>
              </a:scheme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9C38853-D3F7-AFC6-A1E1-79AD88078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0819" y="187066"/>
            <a:ext cx="1758620" cy="3810343"/>
          </a:xfrm>
          <a:prstGeom prst="rect">
            <a:avLst/>
          </a:prstGeom>
          <a:effectLst>
            <a:outerShdw blurRad="127000" dist="114300" dir="2220000" algn="tl" rotWithShape="0">
              <a:schemeClr val="bg2">
                <a:lumMod val="50000"/>
                <a:alpha val="40000"/>
              </a:scheme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DE5045B-5B22-446A-DD84-58AA48159F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0182" y="187066"/>
            <a:ext cx="1865794" cy="4045081"/>
          </a:xfrm>
          <a:prstGeom prst="rect">
            <a:avLst/>
          </a:prstGeom>
          <a:effectLst>
            <a:outerShdw blurRad="127000" dist="114300" dir="2220000" algn="tl" rotWithShape="0">
              <a:schemeClr val="bg2">
                <a:lumMod val="50000"/>
                <a:alpha val="40000"/>
              </a:scheme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8F3C89D-2A06-7D76-53CD-5D76B860A4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5239" y="3808499"/>
            <a:ext cx="4394943" cy="2832678"/>
          </a:xfrm>
          <a:prstGeom prst="rect">
            <a:avLst/>
          </a:prstGeom>
          <a:effectLst>
            <a:outerShdw blurRad="127000" dist="114300" dir="2220000" algn="tl" rotWithShape="0">
              <a:schemeClr val="bg2">
                <a:lumMod val="50000"/>
                <a:alpha val="40000"/>
              </a:scheme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DD313C4-BE91-275C-25E7-C4DD20143A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5443" y="2887133"/>
            <a:ext cx="5251180" cy="3790450"/>
          </a:xfrm>
          <a:prstGeom prst="rect">
            <a:avLst/>
          </a:prstGeom>
          <a:effectLst>
            <a:outerShdw blurRad="127000" dist="114300" dir="2220000" algn="tl" rotWithShape="0">
              <a:schemeClr val="bg2">
                <a:lumMod val="50000"/>
                <a:alpha val="40000"/>
              </a:schemeClr>
            </a:outerShdw>
          </a:effectLst>
        </p:spPr>
      </p:pic>
      <p:sp>
        <p:nvSpPr>
          <p:cNvPr id="14" name="Звезда: 4 точки 13">
            <a:extLst>
              <a:ext uri="{FF2B5EF4-FFF2-40B4-BE49-F238E27FC236}">
                <a16:creationId xmlns:a16="http://schemas.microsoft.com/office/drawing/2014/main" id="{F9662129-5A44-A82D-F6E0-E6F4B48DCC69}"/>
              </a:ext>
            </a:extLst>
          </p:cNvPr>
          <p:cNvSpPr/>
          <p:nvPr/>
        </p:nvSpPr>
        <p:spPr>
          <a:xfrm rot="19568425">
            <a:off x="4457805" y="523695"/>
            <a:ext cx="1195288" cy="953794"/>
          </a:xfrm>
          <a:prstGeom prst="star4">
            <a:avLst>
              <a:gd name="adj" fmla="val 1643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1437DF-EEC4-71E9-66B6-4409A1D3C246}"/>
              </a:ext>
            </a:extLst>
          </p:cNvPr>
          <p:cNvSpPr txBox="1"/>
          <p:nvPr/>
        </p:nvSpPr>
        <p:spPr>
          <a:xfrm>
            <a:off x="742248" y="1230534"/>
            <a:ext cx="3370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/>
              <a:t>Удобно и точка!</a:t>
            </a:r>
          </a:p>
        </p:txBody>
      </p:sp>
      <p:sp>
        <p:nvSpPr>
          <p:cNvPr id="18" name="Звезда: 4 точки 17">
            <a:extLst>
              <a:ext uri="{FF2B5EF4-FFF2-40B4-BE49-F238E27FC236}">
                <a16:creationId xmlns:a16="http://schemas.microsoft.com/office/drawing/2014/main" id="{19381DD6-B41E-0609-958B-6EC106698C3D}"/>
              </a:ext>
            </a:extLst>
          </p:cNvPr>
          <p:cNvSpPr/>
          <p:nvPr/>
        </p:nvSpPr>
        <p:spPr>
          <a:xfrm rot="19568425">
            <a:off x="553797" y="5378722"/>
            <a:ext cx="1195288" cy="953794"/>
          </a:xfrm>
          <a:prstGeom prst="star4">
            <a:avLst>
              <a:gd name="adj" fmla="val 16439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4818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257</Words>
  <PresentationFormat>Широкоэкранный</PresentationFormat>
  <Paragraphs>73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Calibri</vt:lpstr>
      <vt:lpstr>Jost Medium</vt:lpstr>
      <vt:lpstr>Jost</vt:lpstr>
      <vt:lpstr>Calibri Light</vt:lpstr>
      <vt:lpstr>Wingdings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2022-08-01T04:42:38Z</dcterms:created>
  <dcterms:modified xsi:type="dcterms:W3CDTF">2022-10-04T09:35:46Z</dcterms:modified>
</cp:coreProperties>
</file>