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bookmarkIdSeed="3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33" r:id="rId2"/>
    <p:sldId id="359" r:id="rId3"/>
    <p:sldId id="352" r:id="rId4"/>
    <p:sldId id="354" r:id="rId5"/>
    <p:sldId id="360" r:id="rId6"/>
    <p:sldId id="361" r:id="rId7"/>
  </p:sldIdLst>
  <p:sldSz cx="12192000" cy="6858000"/>
  <p:notesSz cx="9929813" cy="6797675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PT Sans" panose="020B0503020203020204" pitchFamily="34" charset="-52"/>
      <p:regular r:id="rId16"/>
      <p:bold r:id="rId17"/>
      <p: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98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069" userDrawn="1">
          <p15:clr>
            <a:srgbClr val="A4A3A4"/>
          </p15:clr>
        </p15:guide>
        <p15:guide id="5" pos="1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3D3D3D"/>
    <a:srgbClr val="1D285A"/>
    <a:srgbClr val="F5B01B"/>
    <a:srgbClr val="0F9DC0"/>
    <a:srgbClr val="92D050"/>
    <a:srgbClr val="C5D6A2"/>
    <a:srgbClr val="FF0000"/>
    <a:srgbClr val="D99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08" y="114"/>
      </p:cViewPr>
      <p:guideLst>
        <p:guide orient="horz" pos="3498"/>
        <p:guide pos="3840"/>
        <p:guide pos="597"/>
        <p:guide orient="horz" pos="2069"/>
        <p:guide pos="1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919" cy="341064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4597" y="0"/>
            <a:ext cx="4302919" cy="341064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r">
              <a:defRPr sz="1200"/>
            </a:lvl1pPr>
          </a:lstStyle>
          <a:p>
            <a:fld id="{EBE3B38F-5DD7-48D4-BA7C-19B76BB453CE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2919" cy="341064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4597" y="6456612"/>
            <a:ext cx="4302919" cy="341064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r">
              <a:defRPr sz="1200"/>
            </a:lvl1pPr>
          </a:lstStyle>
          <a:p>
            <a:fld id="{C7D077CB-00B5-46C9-A9E7-1F3255A5E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095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919" cy="341064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597" y="0"/>
            <a:ext cx="4302919" cy="341064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r">
              <a:defRPr sz="1200"/>
            </a:lvl1pPr>
          </a:lstStyle>
          <a:p>
            <a:fld id="{98AF64DE-9AE5-4DA0-B60A-4D3FFCDDDD6A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828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2" tIns="46081" rIns="92162" bIns="4608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2" y="3271381"/>
            <a:ext cx="7943850" cy="2676585"/>
          </a:xfrm>
          <a:prstGeom prst="rect">
            <a:avLst/>
          </a:prstGeom>
        </p:spPr>
        <p:txBody>
          <a:bodyPr vert="horz" lIns="92162" tIns="46081" rIns="92162" bIns="4608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919" cy="341064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597" y="6456612"/>
            <a:ext cx="4302919" cy="341064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r">
              <a:defRPr sz="1200"/>
            </a:lvl1pPr>
          </a:lstStyle>
          <a:p>
            <a:fld id="{5A6A7556-5537-40B0-95AB-9A886BB6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155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4270-E274-4789-9515-6115727D26F4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84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8CFD-4F70-4C71-89B3-72D1CACA5B1F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48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1464-4BE9-4D01-A8F9-6117F8971046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716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27F0-F85D-4729-9160-0486C0FC215B}" type="datetime1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71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D27B-DE2A-4E4A-8017-B05A15862EE9}" type="datetime1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6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4CA7C-75FF-4CC2-B165-89D6AE5C94CE}" type="datetime1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53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D4F9-3649-4846-BB98-0ED63A6DF501}" type="datetime1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26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2C04-4941-4592-814E-8454F2406CD9}" type="datetime1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605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133-DEAC-4036-A45B-1DA6A01C2209}" type="datetime1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86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CB98-0B56-49F2-8857-78F76392FE77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545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4A62-9E1E-462F-A65E-53BEF2042207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513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D340C-1B8F-4013-90A2-0F7E87FEE0E7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FFE92-9EF7-401A-8EA5-1F115C414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69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967" y="74815"/>
            <a:ext cx="9667702" cy="90608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Риски, реализовавшиеся с момента начала СВО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1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9FA01-6EFC-A541-AF3E-976BE728DE4B}"/>
              </a:ext>
            </a:extLst>
          </p:cNvPr>
          <p:cNvSpPr txBox="1"/>
          <p:nvPr/>
        </p:nvSpPr>
        <p:spPr>
          <a:xfrm>
            <a:off x="1088966" y="1332411"/>
            <a:ext cx="10680668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Массированные атаки на корневые DNS-серверы</a:t>
            </a:r>
          </a:p>
          <a:p>
            <a:pPr lvl="0">
              <a:lnSpc>
                <a:spcPct val="120000"/>
              </a:lnSpc>
              <a:spcAft>
                <a:spcPts val="0"/>
              </a:spcAft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Отключение провайдеров от крупных магистральных каналов</a:t>
            </a:r>
          </a:p>
          <a:p>
            <a:pPr lvl="0">
              <a:lnSpc>
                <a:spcPct val="120000"/>
              </a:lnSpc>
              <a:spcAft>
                <a:spcPts val="0"/>
              </a:spcAft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Встраивание вредоносного контента в широко используемые элементы веб-страниц</a:t>
            </a: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Массовые отзывы сертификатов</a:t>
            </a:r>
          </a:p>
          <a:p>
            <a:pPr lvl="0">
              <a:lnSpc>
                <a:spcPct val="120000"/>
              </a:lnSpc>
              <a:spcAft>
                <a:spcPts val="0"/>
              </a:spcAft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Прекращение функционирования СЗИ зарубежных производителей</a:t>
            </a: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Появление вредоносного кода в обновлениях ПО</a:t>
            </a:r>
            <a:endParaRPr 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>
            <a:off x="800227" y="1553158"/>
            <a:ext cx="209057" cy="18022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5400000">
            <a:off x="800227" y="2376118"/>
            <a:ext cx="209057" cy="18022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>
            <a:off x="800225" y="3411964"/>
            <a:ext cx="209057" cy="18022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5400000">
            <a:off x="800226" y="4531438"/>
            <a:ext cx="209057" cy="18022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 rot="5400000">
            <a:off x="800226" y="5432827"/>
            <a:ext cx="209057" cy="18022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5400000">
            <a:off x="800225" y="6334216"/>
            <a:ext cx="209057" cy="18022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5881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967" y="74815"/>
            <a:ext cx="9667702" cy="90608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Тенденции 2022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2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955963" y="1630126"/>
            <a:ext cx="6716684" cy="461665"/>
            <a:chOff x="883471" y="2249489"/>
            <a:chExt cx="6716684" cy="461665"/>
          </a:xfrm>
        </p:grpSpPr>
        <p:sp>
          <p:nvSpPr>
            <p:cNvPr id="6" name="TextBox 5"/>
            <p:cNvSpPr txBox="1"/>
            <p:nvPr/>
          </p:nvSpPr>
          <p:spPr>
            <a:xfrm>
              <a:off x="1106494" y="2249489"/>
              <a:ext cx="64936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Скорость реализации угроз</a:t>
              </a: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5400000">
              <a:off x="869053" y="2390212"/>
              <a:ext cx="209057" cy="18022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T Sans" panose="020B0503020203020204" pitchFamily="34" charset="-52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955963" y="2976128"/>
            <a:ext cx="5685906" cy="461665"/>
            <a:chOff x="883471" y="2249489"/>
            <a:chExt cx="5685906" cy="461665"/>
          </a:xfrm>
        </p:grpSpPr>
        <p:sp>
          <p:nvSpPr>
            <p:cNvPr id="9" name="TextBox 8"/>
            <p:cNvSpPr txBox="1"/>
            <p:nvPr/>
          </p:nvSpPr>
          <p:spPr>
            <a:xfrm>
              <a:off x="1106494" y="2249489"/>
              <a:ext cx="54628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Доступность средств нападения </a:t>
              </a: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 rot="5400000">
              <a:off x="869053" y="2390212"/>
              <a:ext cx="209057" cy="18022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T Sans" panose="020B0503020203020204" pitchFamily="34" charset="-52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955963" y="4322130"/>
            <a:ext cx="7032568" cy="461665"/>
            <a:chOff x="883471" y="2249489"/>
            <a:chExt cx="7032568" cy="461665"/>
          </a:xfrm>
        </p:grpSpPr>
        <p:sp>
          <p:nvSpPr>
            <p:cNvPr id="12" name="TextBox 11"/>
            <p:cNvSpPr txBox="1"/>
            <p:nvPr/>
          </p:nvSpPr>
          <p:spPr>
            <a:xfrm>
              <a:off x="1106494" y="2249489"/>
              <a:ext cx="68095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Растущая квалификация злоумышленников </a:t>
              </a:r>
            </a:p>
          </p:txBody>
        </p:sp>
        <p:sp>
          <p:nvSpPr>
            <p:cNvPr id="13" name="Равнобедренный треугольник 12"/>
            <p:cNvSpPr/>
            <p:nvPr/>
          </p:nvSpPr>
          <p:spPr>
            <a:xfrm rot="5400000">
              <a:off x="869053" y="2390212"/>
              <a:ext cx="209057" cy="18022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T Sans" panose="020B0503020203020204" pitchFamily="34" charset="-52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02" y="1394083"/>
            <a:ext cx="1890524" cy="11428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40" t="8654" r="28730" b="73485"/>
          <a:stretch/>
        </p:blipFill>
        <p:spPr>
          <a:xfrm>
            <a:off x="8826256" y="2816048"/>
            <a:ext cx="858616" cy="114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64" y="4386035"/>
            <a:ext cx="1141200" cy="1141200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955963" y="5527235"/>
            <a:ext cx="7032568" cy="461665"/>
            <a:chOff x="883471" y="2249489"/>
            <a:chExt cx="7032568" cy="461665"/>
          </a:xfrm>
        </p:grpSpPr>
        <p:sp>
          <p:nvSpPr>
            <p:cNvPr id="17" name="TextBox 16"/>
            <p:cNvSpPr txBox="1"/>
            <p:nvPr/>
          </p:nvSpPr>
          <p:spPr>
            <a:xfrm>
              <a:off x="1106494" y="2249489"/>
              <a:ext cx="68095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Новые упрощенные методы</a:t>
              </a:r>
            </a:p>
          </p:txBody>
        </p:sp>
        <p:sp>
          <p:nvSpPr>
            <p:cNvPr id="18" name="Равнобедренный треугольник 17"/>
            <p:cNvSpPr/>
            <p:nvPr/>
          </p:nvSpPr>
          <p:spPr>
            <a:xfrm rot="5400000">
              <a:off x="869053" y="2390212"/>
              <a:ext cx="209057" cy="18022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T Sans" panose="020B0503020203020204" pitchFamily="3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4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1218380" y="1310854"/>
            <a:ext cx="4877620" cy="5311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>
                <a:solidFill>
                  <a:srgbClr val="0000FF"/>
                </a:solidFill>
                <a:latin typeface="PT Sans" panose="020B0503020203020204" pitchFamily="34" charset="-52"/>
              </a:rPr>
              <a:t>https://www.safe-surf.ru</a:t>
            </a:r>
            <a:endParaRPr lang="ru-RU" sz="1100" u="sng" dirty="0">
              <a:solidFill>
                <a:srgbClr val="0000FF"/>
              </a:solidFill>
              <a:latin typeface="PT Sans" panose="020B0503020203020204" pitchFamily="34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67" y="1221638"/>
            <a:ext cx="719520" cy="709627"/>
          </a:xfrm>
          <a:prstGeom prst="rect">
            <a:avLst/>
          </a:prstGeom>
        </p:spPr>
      </p:pic>
      <p:sp>
        <p:nvSpPr>
          <p:cNvPr id="35" name="Заголовок 1"/>
          <p:cNvSpPr txBox="1">
            <a:spLocks/>
          </p:cNvSpPr>
          <p:nvPr/>
        </p:nvSpPr>
        <p:spPr>
          <a:xfrm>
            <a:off x="631440" y="3312755"/>
            <a:ext cx="6366119" cy="8816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Практические рекомендации по обеспечению базовой защиты ПК и безопасному поведению в сети Интернет в доступной форме (инфографика, видеоролики)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631440" y="2192749"/>
            <a:ext cx="6738975" cy="6630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СООБЩЕНИЯ ОБ АКТУАЛЬНЫХ УГРОЗАХ, ВКЛЮЧАЯ БЮЛЛЕТЕНИ НКЦКИ</a:t>
            </a:r>
            <a:endParaRPr lang="ru-RU" sz="9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695718" y="4795960"/>
            <a:ext cx="6623261" cy="406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Мнения экспертов отрасли (интервью со специалистами)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718705" y="5414972"/>
            <a:ext cx="6722336" cy="9355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600"/>
              </a:spcBef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Перечень нормативных правовых актов</a:t>
            </a:r>
            <a:b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Российской Федерации, регулирующих отношения в области обеспечения информационной безопасности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521" y="3262571"/>
            <a:ext cx="2234854" cy="15715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336" y="4103368"/>
            <a:ext cx="2186071" cy="152362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45136" y="4827816"/>
            <a:ext cx="2128086" cy="1534804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7628445" y="1179583"/>
            <a:ext cx="4249701" cy="1846489"/>
            <a:chOff x="7628445" y="1179583"/>
            <a:chExt cx="4249701" cy="1846489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7628445" y="1179583"/>
              <a:ext cx="4249701" cy="1846489"/>
              <a:chOff x="7814464" y="1014607"/>
              <a:chExt cx="4249701" cy="1846489"/>
            </a:xfrm>
          </p:grpSpPr>
          <p:pic>
            <p:nvPicPr>
              <p:cNvPr id="47" name="Рисунок 46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59" t="-4643" r="-3559" b="4643"/>
              <a:stretch/>
            </p:blipFill>
            <p:spPr>
              <a:xfrm>
                <a:off x="7814464" y="1014607"/>
                <a:ext cx="1338168" cy="1846489"/>
              </a:xfrm>
              <a:prstGeom prst="rect">
                <a:avLst/>
              </a:prstGeom>
            </p:spPr>
          </p:pic>
          <p:pic>
            <p:nvPicPr>
              <p:cNvPr id="42" name="Рисунок 4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367"/>
              <a:stretch/>
            </p:blipFill>
            <p:spPr>
              <a:xfrm>
                <a:off x="9219256" y="1185479"/>
                <a:ext cx="1646613" cy="1056681"/>
              </a:xfrm>
              <a:prstGeom prst="rect">
                <a:avLst/>
              </a:prstGeom>
            </p:spPr>
          </p:pic>
          <p:pic>
            <p:nvPicPr>
              <p:cNvPr id="48" name="Рисунок 47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0458496" y="1780940"/>
                <a:ext cx="1605669" cy="1074171"/>
              </a:xfrm>
              <a:prstGeom prst="rect">
                <a:avLst/>
              </a:prstGeom>
            </p:spPr>
          </p:pic>
        </p:grpSp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33237" y="1350455"/>
              <a:ext cx="186963" cy="205659"/>
            </a:xfrm>
            <a:prstGeom prst="rect">
              <a:avLst/>
            </a:prstGeom>
          </p:spPr>
        </p:pic>
      </p:grpSp>
      <p:sp>
        <p:nvSpPr>
          <p:cNvPr id="26" name="Равнобедренный треугольник 25"/>
          <p:cNvSpPr/>
          <p:nvPr/>
        </p:nvSpPr>
        <p:spPr>
          <a:xfrm rot="5400000">
            <a:off x="436801" y="2377467"/>
            <a:ext cx="209057" cy="180221"/>
          </a:xfrm>
          <a:prstGeom prst="triangle">
            <a:avLst/>
          </a:prstGeom>
          <a:solidFill>
            <a:srgbClr val="1F2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  <p:sp>
        <p:nvSpPr>
          <p:cNvPr id="28" name="Равнобедренный треугольник 27"/>
          <p:cNvSpPr/>
          <p:nvPr/>
        </p:nvSpPr>
        <p:spPr>
          <a:xfrm rot="5400000">
            <a:off x="436801" y="3505159"/>
            <a:ext cx="209057" cy="180221"/>
          </a:xfrm>
          <a:prstGeom prst="triangle">
            <a:avLst/>
          </a:prstGeom>
          <a:solidFill>
            <a:srgbClr val="1F2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  <p:sp>
        <p:nvSpPr>
          <p:cNvPr id="29" name="Равнобедренный треугольник 28"/>
          <p:cNvSpPr/>
          <p:nvPr/>
        </p:nvSpPr>
        <p:spPr>
          <a:xfrm rot="5400000">
            <a:off x="422149" y="4803151"/>
            <a:ext cx="209057" cy="180221"/>
          </a:xfrm>
          <a:prstGeom prst="triangle">
            <a:avLst/>
          </a:prstGeom>
          <a:solidFill>
            <a:srgbClr val="1F2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  <p:sp>
        <p:nvSpPr>
          <p:cNvPr id="30" name="Равнобедренный треугольник 29"/>
          <p:cNvSpPr/>
          <p:nvPr/>
        </p:nvSpPr>
        <p:spPr>
          <a:xfrm rot="5400000">
            <a:off x="422149" y="5792643"/>
            <a:ext cx="209057" cy="180221"/>
          </a:xfrm>
          <a:prstGeom prst="triangle">
            <a:avLst/>
          </a:prstGeom>
          <a:solidFill>
            <a:srgbClr val="1F2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T Sans" panose="020B0503020203020204" pitchFamily="34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30283" y="267174"/>
            <a:ext cx="876233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000"/>
              </a:lnSpc>
            </a:pPr>
            <a:r>
              <a:rPr lang="ru-RU" sz="2800" b="1" dirty="0">
                <a:solidFill>
                  <a:schemeClr val="bg1"/>
                </a:solidFill>
                <a:latin typeface="PT Sans" panose="020B0503020203020204"/>
                <a:ea typeface="Times New Roman" panose="02020603050405020304" pitchFamily="18" charset="0"/>
                <a:cs typeface="Symbol" panose="05050102010706020507" pitchFamily="18" charset="2"/>
              </a:rPr>
              <a:t>Портал</a:t>
            </a:r>
            <a:r>
              <a:rPr lang="en-US" sz="2800" b="1" dirty="0">
                <a:solidFill>
                  <a:schemeClr val="bg1"/>
                </a:solidFill>
                <a:latin typeface="PT Sans" panose="020B0503020203020204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PT Sans" panose="020B0503020203020204"/>
                <a:ea typeface="Times New Roman" panose="02020603050405020304" pitchFamily="18" charset="0"/>
                <a:cs typeface="Symbol" panose="05050102010706020507" pitchFamily="18" charset="2"/>
              </a:rPr>
              <a:t>«Безопасность пользователей в сети Интернет»</a:t>
            </a:r>
            <a:endParaRPr lang="ru-RU" sz="2800" dirty="0">
              <a:solidFill>
                <a:schemeClr val="bg1"/>
              </a:solidFill>
              <a:latin typeface="PT Sans" panose="020B0503020203020204"/>
            </a:endParaRPr>
          </a:p>
        </p:txBody>
      </p:sp>
    </p:spTree>
    <p:extLst>
      <p:ext uri="{BB962C8B-B14F-4D97-AF65-F5344CB8AC3E}">
        <p14:creationId xmlns:p14="http://schemas.microsoft.com/office/powerpoint/2010/main" val="111361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967" y="74815"/>
            <a:ext cx="9667702" cy="90608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Оперативный штаб при НКЦКИ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4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9FA01-6EFC-A541-AF3E-976BE728DE4B}"/>
              </a:ext>
            </a:extLst>
          </p:cNvPr>
          <p:cNvSpPr txBox="1"/>
          <p:nvPr/>
        </p:nvSpPr>
        <p:spPr>
          <a:xfrm>
            <a:off x="1088967" y="2103996"/>
            <a:ext cx="5578870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НКЦКИ</a:t>
            </a:r>
          </a:p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ФСТЭК России</a:t>
            </a:r>
          </a:p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ФГУП «ГРЧЦ» </a:t>
            </a:r>
          </a:p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АО «Лаборатория Касперского»</a:t>
            </a:r>
          </a:p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Солар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Секьюрити»</a:t>
            </a:r>
          </a:p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БИЗон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АО «Позитив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Текнолоджиз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129" y="2967759"/>
            <a:ext cx="1045053" cy="10911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807" y="4435447"/>
            <a:ext cx="906936" cy="9069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799" y="1902918"/>
            <a:ext cx="906936" cy="9069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201" y="4055740"/>
            <a:ext cx="906936" cy="9069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212" y="4067034"/>
            <a:ext cx="906936" cy="9069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916" y="2904149"/>
            <a:ext cx="906936" cy="9069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647" y="2904149"/>
            <a:ext cx="906936" cy="90693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602" y="1902918"/>
            <a:ext cx="906936" cy="90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23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967" y="74815"/>
            <a:ext cx="9667702" cy="90608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нормативной правовой базы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5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2467" y="1195954"/>
            <a:ext cx="7129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Указ Президента Российской Федерации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от 1 мая 2022 г. № 250 определяет меры, которые необходимо выполнить руководителям: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7606448" y="1400175"/>
            <a:ext cx="3506281" cy="4956175"/>
            <a:chOff x="7157258" y="1364493"/>
            <a:chExt cx="3531524" cy="4991857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/>
            <a:srcRect l="58519" t="8981" r="7222" b="4928"/>
            <a:stretch/>
          </p:blipFill>
          <p:spPr>
            <a:xfrm>
              <a:off x="7157258" y="1364493"/>
              <a:ext cx="3531524" cy="499185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7322127" y="2844280"/>
              <a:ext cx="3168535" cy="33668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05749" y="3076125"/>
              <a:ext cx="3434542" cy="1952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 1 мая 2022 г.</a:t>
              </a:r>
            </a:p>
            <a:p>
              <a:pPr algn="ctr"/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№ 250</a:t>
              </a:r>
            </a:p>
            <a:p>
              <a:pPr algn="ctr"/>
              <a:endPara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 дополнительных мерах </a:t>
              </a:r>
              <a:b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обеспечению </a:t>
              </a:r>
              <a:b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информационной безопасности </a:t>
              </a:r>
              <a:b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17541" y="2668685"/>
            <a:ext cx="6590087" cy="430887"/>
            <a:chOff x="417541" y="3249128"/>
            <a:chExt cx="6590087" cy="430887"/>
          </a:xfrm>
        </p:grpSpPr>
        <p:sp>
          <p:nvSpPr>
            <p:cNvPr id="10" name="TextBox 9"/>
            <p:cNvSpPr txBox="1"/>
            <p:nvPr/>
          </p:nvSpPr>
          <p:spPr>
            <a:xfrm>
              <a:off x="623885" y="3249128"/>
              <a:ext cx="638374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федеральных органов исполнительной власти</a:t>
              </a:r>
            </a:p>
          </p:txBody>
        </p:sp>
        <p:sp>
          <p:nvSpPr>
            <p:cNvPr id="11" name="Равнобедренный треугольник 10"/>
            <p:cNvSpPr/>
            <p:nvPr/>
          </p:nvSpPr>
          <p:spPr>
            <a:xfrm rot="5400000">
              <a:off x="403123" y="3379845"/>
              <a:ext cx="209057" cy="180221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>
                <a:solidFill>
                  <a:srgbClr val="FF0000"/>
                </a:solidFill>
                <a:latin typeface="PT Sans" panose="020B0503020203020204" pitchFamily="34" charset="-52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17541" y="3192717"/>
            <a:ext cx="6922595" cy="769441"/>
            <a:chOff x="417541" y="3249128"/>
            <a:chExt cx="6922595" cy="769441"/>
          </a:xfrm>
        </p:grpSpPr>
        <p:sp>
          <p:nvSpPr>
            <p:cNvPr id="14" name="TextBox 13"/>
            <p:cNvSpPr txBox="1"/>
            <p:nvPr/>
          </p:nvSpPr>
          <p:spPr>
            <a:xfrm>
              <a:off x="623886" y="3249128"/>
              <a:ext cx="67162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высших исполнительных органов государственной власти субъектов РФ</a:t>
              </a:r>
            </a:p>
          </p:txBody>
        </p:sp>
        <p:sp>
          <p:nvSpPr>
            <p:cNvPr id="15" name="Равнобедренный треугольник 14"/>
            <p:cNvSpPr/>
            <p:nvPr/>
          </p:nvSpPr>
          <p:spPr>
            <a:xfrm rot="5400000">
              <a:off x="403123" y="3400487"/>
              <a:ext cx="209057" cy="180221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>
                <a:latin typeface="PT Sans" panose="020B0503020203020204" pitchFamily="34" charset="-52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417541" y="4055303"/>
            <a:ext cx="6191077" cy="430887"/>
            <a:chOff x="417541" y="3249128"/>
            <a:chExt cx="6191077" cy="430887"/>
          </a:xfrm>
        </p:grpSpPr>
        <p:sp>
          <p:nvSpPr>
            <p:cNvPr id="18" name="TextBox 17"/>
            <p:cNvSpPr txBox="1"/>
            <p:nvPr/>
          </p:nvSpPr>
          <p:spPr>
            <a:xfrm>
              <a:off x="623886" y="3249128"/>
              <a:ext cx="598473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государственных фондов</a:t>
              </a:r>
            </a:p>
          </p:txBody>
        </p:sp>
        <p:sp>
          <p:nvSpPr>
            <p:cNvPr id="19" name="Равнобедренный треугольник 18"/>
            <p:cNvSpPr/>
            <p:nvPr/>
          </p:nvSpPr>
          <p:spPr>
            <a:xfrm rot="5400000">
              <a:off x="403123" y="3398711"/>
              <a:ext cx="209057" cy="180221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>
                <a:latin typeface="PT Sans" panose="020B0503020203020204" pitchFamily="34" charset="-52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417541" y="4579335"/>
            <a:ext cx="6191077" cy="430887"/>
            <a:chOff x="417541" y="3249128"/>
            <a:chExt cx="6191077" cy="430887"/>
          </a:xfrm>
        </p:grpSpPr>
        <p:sp>
          <p:nvSpPr>
            <p:cNvPr id="21" name="TextBox 20"/>
            <p:cNvSpPr txBox="1"/>
            <p:nvPr/>
          </p:nvSpPr>
          <p:spPr>
            <a:xfrm>
              <a:off x="623886" y="3249128"/>
              <a:ext cx="598473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госкорпораций</a:t>
              </a:r>
            </a:p>
          </p:txBody>
        </p:sp>
        <p:sp>
          <p:nvSpPr>
            <p:cNvPr id="22" name="Равнобедренный треугольник 21"/>
            <p:cNvSpPr/>
            <p:nvPr/>
          </p:nvSpPr>
          <p:spPr>
            <a:xfrm rot="5400000">
              <a:off x="403123" y="3407024"/>
              <a:ext cx="209057" cy="180221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>
                <a:latin typeface="PT Sans" panose="020B0503020203020204" pitchFamily="34" charset="-52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17541" y="5103367"/>
            <a:ext cx="5678459" cy="769441"/>
            <a:chOff x="417541" y="3249128"/>
            <a:chExt cx="5678459" cy="769441"/>
          </a:xfrm>
        </p:grpSpPr>
        <p:sp>
          <p:nvSpPr>
            <p:cNvPr id="24" name="TextBox 23"/>
            <p:cNvSpPr txBox="1"/>
            <p:nvPr/>
          </p:nvSpPr>
          <p:spPr>
            <a:xfrm>
              <a:off x="623886" y="3249128"/>
              <a:ext cx="54721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стратегических предприятий </a:t>
              </a:r>
              <a:b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и системообразующих организаций</a:t>
              </a:r>
            </a:p>
          </p:txBody>
        </p:sp>
        <p:sp>
          <p:nvSpPr>
            <p:cNvPr id="25" name="Равнобедренный треугольник 24"/>
            <p:cNvSpPr/>
            <p:nvPr/>
          </p:nvSpPr>
          <p:spPr>
            <a:xfrm rot="5400000">
              <a:off x="403123" y="3398711"/>
              <a:ext cx="209057" cy="180221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>
                <a:latin typeface="PT Sans" panose="020B0503020203020204" pitchFamily="34" charset="-52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417541" y="5965954"/>
            <a:ext cx="6191077" cy="430887"/>
            <a:chOff x="417541" y="3249128"/>
            <a:chExt cx="6191077" cy="430887"/>
          </a:xfrm>
        </p:grpSpPr>
        <p:sp>
          <p:nvSpPr>
            <p:cNvPr id="27" name="TextBox 26"/>
            <p:cNvSpPr txBox="1"/>
            <p:nvPr/>
          </p:nvSpPr>
          <p:spPr>
            <a:xfrm>
              <a:off x="623886" y="3249128"/>
              <a:ext cx="598473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субъектов КИИ</a:t>
              </a:r>
            </a:p>
          </p:txBody>
        </p:sp>
        <p:sp>
          <p:nvSpPr>
            <p:cNvPr id="28" name="Равнобедренный треугольник 27"/>
            <p:cNvSpPr/>
            <p:nvPr/>
          </p:nvSpPr>
          <p:spPr>
            <a:xfrm rot="5400000">
              <a:off x="403123" y="3398711"/>
              <a:ext cx="209057" cy="180221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>
                <a:latin typeface="PT Sans" panose="020B0503020203020204" pitchFamily="3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78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967" y="74815"/>
            <a:ext cx="9667702" cy="90608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 Президента Российской Федерации от 1 мая 2022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FFE92-9EF7-401A-8EA5-1F115C414E89}" type="slidenum">
              <a:rPr lang="ru-RU" smtClean="0"/>
              <a:t>6</a:t>
            </a:fld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7606448" y="1400175"/>
            <a:ext cx="3506281" cy="4956175"/>
            <a:chOff x="7157258" y="1364493"/>
            <a:chExt cx="3531524" cy="4991857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/>
            <a:srcRect l="58519" t="8981" r="7222" b="4928"/>
            <a:stretch/>
          </p:blipFill>
          <p:spPr>
            <a:xfrm>
              <a:off x="7157258" y="1364493"/>
              <a:ext cx="3531524" cy="499185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7322127" y="2844280"/>
              <a:ext cx="3168535" cy="33668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05749" y="3076125"/>
              <a:ext cx="3434542" cy="1952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 1 мая 2022 г.</a:t>
              </a:r>
            </a:p>
            <a:p>
              <a:pPr algn="ctr"/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№ 250</a:t>
              </a:r>
            </a:p>
            <a:p>
              <a:pPr algn="ctr"/>
              <a:endPara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 дополнительных мерах </a:t>
              </a:r>
              <a:b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обеспечению </a:t>
              </a:r>
              <a:b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информационной безопасности </a:t>
              </a:r>
              <a:b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60947" y="2637907"/>
            <a:ext cx="6383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Аккредитация центров ГосСОПКА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778633" y="3925580"/>
            <a:ext cx="6484316" cy="830997"/>
            <a:chOff x="417541" y="3249128"/>
            <a:chExt cx="6590087" cy="830997"/>
          </a:xfrm>
        </p:grpSpPr>
        <p:sp>
          <p:nvSpPr>
            <p:cNvPr id="32" name="TextBox 31"/>
            <p:cNvSpPr txBox="1"/>
            <p:nvPr/>
          </p:nvSpPr>
          <p:spPr>
            <a:xfrm>
              <a:off x="623885" y="3249128"/>
              <a:ext cx="63837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/>
                <a:t>До введения в действие аккредитованных центров будет определен переходный период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Равнобедренный треугольник 32"/>
            <p:cNvSpPr/>
            <p:nvPr/>
          </p:nvSpPr>
          <p:spPr>
            <a:xfrm rot="5400000">
              <a:off x="403123" y="3421410"/>
              <a:ext cx="209057" cy="180221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latin typeface="PT Sans" panose="020B0503020203020204" pitchFamily="3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577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</Words>
  <PresentationFormat>Широкоэкранный</PresentationFormat>
  <Paragraphs>58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PT Sans</vt:lpstr>
      <vt:lpstr>Times New Roman</vt:lpstr>
      <vt:lpstr>Calibri</vt:lpstr>
      <vt:lpstr>Arial</vt:lpstr>
      <vt:lpstr>Calibri Light</vt:lpstr>
      <vt:lpstr>Тема Office</vt:lpstr>
      <vt:lpstr>Риски, реализовавшиеся с момента начала СВО</vt:lpstr>
      <vt:lpstr>Тенденции 2022</vt:lpstr>
      <vt:lpstr>Презентация PowerPoint</vt:lpstr>
      <vt:lpstr>Оперативный штаб при НКЦКИ</vt:lpstr>
      <vt:lpstr>Совершенствование нормативной правовой базы</vt:lpstr>
      <vt:lpstr>Указ Президента Российской Федерации от 1 мая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2022-09-01T10:20:42Z</dcterms:created>
  <dcterms:modified xsi:type="dcterms:W3CDTF">2022-10-04T08:51:22Z</dcterms:modified>
</cp:coreProperties>
</file>