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2" r:id="rId4"/>
    <p:sldId id="268" r:id="rId5"/>
    <p:sldId id="267" r:id="rId6"/>
    <p:sldId id="257" r:id="rId7"/>
    <p:sldId id="258" r:id="rId8"/>
    <p:sldId id="281" r:id="rId9"/>
    <p:sldId id="287" r:id="rId10"/>
    <p:sldId id="288" r:id="rId11"/>
    <p:sldId id="289" r:id="rId12"/>
    <p:sldId id="290" r:id="rId13"/>
    <p:sldId id="291" r:id="rId14"/>
    <p:sldId id="292" r:id="rId15"/>
    <p:sldId id="293" r:id="rId16"/>
  </p:sldIdLst>
  <p:sldSz cx="18288000" cy="10287000"/>
  <p:notesSz cx="6858000" cy="9144000"/>
  <p:embeddedFontLst>
    <p:embeddedFont>
      <p:font typeface="Bahnschrift Light SemiCondensed" panose="020F0302020204030204" pitchFamily="3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entury Gothic" panose="020B0502020202020204" pitchFamily="34" charset="0"/>
      <p:regular r:id="rId23"/>
      <p:bold r:id="rId24"/>
      <p:italic r:id="rId25"/>
      <p:boldItalic r:id="rId26"/>
    </p:embeddedFont>
    <p:embeddedFont>
      <p:font typeface="Evolventa" panose="020B0502020202020204" pitchFamily="34" charset="0"/>
      <p:regular r:id="rId27"/>
    </p:embeddedFont>
    <p:embeddedFont>
      <p:font typeface="Evolventa Bold" panose="020B0702020202020204" pitchFamily="34" charset="0"/>
      <p:regular r:id="rId28"/>
      <p:bold r:id="rId29"/>
    </p:embeddedFont>
    <p:embeddedFont>
      <p:font typeface="Open Sans" panose="020B0606030504020204" pitchFamily="34" charset="0"/>
      <p:regular r:id="rId30"/>
      <p:bold r:id="rId31"/>
    </p:embeddedFont>
    <p:embeddedFont>
      <p:font typeface="Open Sans Bold" panose="020B0806030504020204" pitchFamily="34" charset="0"/>
      <p:regular r:id="rId32"/>
      <p:bold r:id="rId33"/>
    </p:embeddedFont>
    <p:embeddedFont>
      <p:font typeface="Open Sans Extra Bold" panose="020B0906030804020204" pitchFamily="34" charset="0"/>
      <p:regular r:id="rId34"/>
      <p:bold r:id="rId35"/>
    </p:embeddedFont>
    <p:embeddedFont>
      <p:font typeface="Open Sans Italics" panose="020B0606030504020204" pitchFamily="34" charset="0"/>
      <p:regular r:id="rId36"/>
      <p: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40" autoAdjust="0"/>
  </p:normalViewPr>
  <p:slideViewPr>
    <p:cSldViewPr>
      <p:cViewPr varScale="1">
        <p:scale>
          <a:sx n="68" d="100"/>
          <a:sy n="68" d="100"/>
        </p:scale>
        <p:origin x="10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CC5704-9DCF-4E33-967E-87EA1B3A8CFB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99A39-5E18-40DB-90F0-2BD90860A7F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99A39-5E18-40DB-90F0-2BD90860A7F5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435059" y="3017447"/>
            <a:ext cx="1914486" cy="172662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04757" y="2941247"/>
            <a:ext cx="10001086" cy="2192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0"/>
              </a:lnSpc>
            </a:pPr>
            <a:r>
              <a:rPr lang="ru-RU" sz="4100" dirty="0">
                <a:solidFill>
                  <a:schemeClr val="tx2"/>
                </a:solidFill>
                <a:latin typeface="Open Sans Extra Bold"/>
              </a:rPr>
              <a:t>ЕДИНЫЙ КОНТАКТ ЦЕНТР КАК ИНСТРУМЕНТ УПРОЩЕНИЯ РАБОТЫ С СООБЩЕНИЯМИ ГОРОЖАН</a:t>
            </a:r>
            <a:endParaRPr lang="en-US" sz="4100" dirty="0">
              <a:solidFill>
                <a:schemeClr val="tx2"/>
              </a:solidFill>
              <a:latin typeface="Open Sans Extr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04757" y="5335220"/>
            <a:ext cx="11605772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 err="1">
                <a:solidFill>
                  <a:schemeClr val="tx2"/>
                </a:solidFill>
                <a:latin typeface="Open Sans Italics"/>
              </a:rPr>
              <a:t>Докладчик</a:t>
            </a:r>
            <a:r>
              <a:rPr lang="en-US" sz="3000" dirty="0">
                <a:solidFill>
                  <a:schemeClr val="tx2"/>
                </a:solidFill>
                <a:latin typeface="Open Sans Italics"/>
              </a:rPr>
              <a:t>.</a:t>
            </a:r>
            <a:r>
              <a:rPr lang="en-US" sz="3000" dirty="0">
                <a:solidFill>
                  <a:schemeClr val="tx2"/>
                </a:solidFill>
                <a:latin typeface="Open Sans"/>
              </a:rPr>
              <a:t> </a:t>
            </a:r>
            <a:r>
              <a:rPr lang="ru-RU" sz="3000" dirty="0">
                <a:solidFill>
                  <a:schemeClr val="tx2"/>
                </a:solidFill>
                <a:latin typeface="Open Sans"/>
              </a:rPr>
              <a:t>Начальник пресс-службы администрации города Хабаровска, Николай Эдуардович Нагорный</a:t>
            </a:r>
            <a:endParaRPr lang="en-US" sz="3000" dirty="0">
              <a:solidFill>
                <a:schemeClr val="tx2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34110" y="1222263"/>
            <a:ext cx="14331855" cy="967400"/>
            <a:chOff x="0" y="0"/>
            <a:chExt cx="5228300" cy="352910"/>
          </a:xfrm>
          <a:solidFill>
            <a:schemeClr val="tx2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228299" cy="352910"/>
            </a:xfrm>
            <a:custGeom>
              <a:avLst/>
              <a:gdLst/>
              <a:ahLst/>
              <a:cxnLst/>
              <a:rect l="l" t="t" r="r" b="b"/>
              <a:pathLst>
                <a:path w="5228299" h="352910">
                  <a:moveTo>
                    <a:pt x="0" y="0"/>
                  </a:moveTo>
                  <a:lnTo>
                    <a:pt x="5228299" y="0"/>
                  </a:lnTo>
                  <a:lnTo>
                    <a:pt x="5228299" y="352910"/>
                  </a:lnTo>
                  <a:lnTo>
                    <a:pt x="0" y="352910"/>
                  </a:lnTo>
                  <a:close/>
                </a:path>
              </a:pathLst>
            </a:custGeom>
            <a:grpFill/>
          </p:spPr>
        </p:sp>
      </p:grpSp>
      <p:sp>
        <p:nvSpPr>
          <p:cNvPr id="6" name="TextBox 6"/>
          <p:cNvSpPr txBox="1"/>
          <p:nvPr/>
        </p:nvSpPr>
        <p:spPr>
          <a:xfrm>
            <a:off x="1729173" y="1303980"/>
            <a:ext cx="14829654" cy="695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 dirty="0">
                <a:solidFill>
                  <a:srgbClr val="FFFFFF"/>
                </a:solidFill>
                <a:latin typeface="Open Sans Bold"/>
              </a:rPr>
              <a:t>ПОЭТАПНОЕ РАЗВИТИЕ РАБОТЫ В СЕТИ ИНТЕРНЕТ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34110" y="3264150"/>
            <a:ext cx="6178690" cy="944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5"/>
              </a:lnSpc>
              <a:spcBef>
                <a:spcPct val="0"/>
              </a:spcBef>
            </a:pPr>
            <a:r>
              <a:rPr lang="en-US" sz="2504" dirty="0">
                <a:solidFill>
                  <a:srgbClr val="000000"/>
                </a:solidFill>
                <a:latin typeface="Evolventa Bold"/>
              </a:rPr>
              <a:t>СОЗДАНИЕ ОТДЕЛА ПО РАБОТЕ                   В СЕТИ ИНТЕРНЕТ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34110" y="5259225"/>
            <a:ext cx="7165928" cy="1229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1"/>
              </a:lnSpc>
            </a:pPr>
            <a:r>
              <a:rPr lang="en-US" sz="2222">
                <a:solidFill>
                  <a:srgbClr val="000000"/>
                </a:solidFill>
                <a:latin typeface="Evolventa Bold"/>
              </a:rPr>
              <a:t>УВЕЛИЧЕНИЕ ПОТОКА ОБРАТНОЙ СВЯЗИ </a:t>
            </a:r>
          </a:p>
          <a:p>
            <a:pPr>
              <a:lnSpc>
                <a:spcPts val="3111"/>
              </a:lnSpc>
              <a:spcBef>
                <a:spcPct val="0"/>
              </a:spcBef>
            </a:pPr>
            <a:r>
              <a:rPr lang="en-US" sz="2222">
                <a:solidFill>
                  <a:srgbClr val="000000"/>
                </a:solidFill>
                <a:latin typeface="Evolventa Bold"/>
              </a:rPr>
              <a:t>ОТ ЖИТЕЛЕЙ, ОСОЗНАНИЕ ОСТРОЙ ПОТРЕБНОСТИ В НАЛАЖИВАНИИ СИСТЕМНОЙ РАБОТЫ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34110" y="7689668"/>
            <a:ext cx="4492605" cy="82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94"/>
              </a:lnSpc>
            </a:pPr>
            <a:r>
              <a:rPr lang="en-US" sz="2210">
                <a:solidFill>
                  <a:srgbClr val="000000"/>
                </a:solidFill>
                <a:latin typeface="Evolventa Bold"/>
              </a:rPr>
              <a:t>СОЗДАНИЕ ПЕРВЫХ СТРАНИЦ </a:t>
            </a:r>
          </a:p>
          <a:p>
            <a:pPr>
              <a:lnSpc>
                <a:spcPts val="3094"/>
              </a:lnSpc>
              <a:spcBef>
                <a:spcPct val="0"/>
              </a:spcBef>
            </a:pPr>
            <a:r>
              <a:rPr lang="en-US" sz="2210">
                <a:solidFill>
                  <a:srgbClr val="000000"/>
                </a:solidFill>
                <a:latin typeface="Evolventa Bold"/>
              </a:rPr>
              <a:t>В СОЦИАЛЬНЫХ СЕТЯХ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05000" y="2504290"/>
            <a:ext cx="1493788" cy="756617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6"/>
              </a:lnSpc>
            </a:pPr>
            <a:r>
              <a:rPr lang="en-US" sz="4197" dirty="0">
                <a:solidFill>
                  <a:srgbClr val="FFFFFF"/>
                </a:solidFill>
                <a:latin typeface="Open Sans Bold"/>
              </a:rPr>
              <a:t>2020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05000" y="4637345"/>
            <a:ext cx="1399861" cy="645882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197" dirty="0">
                <a:solidFill>
                  <a:srgbClr val="FFFFFF"/>
                </a:solidFill>
                <a:latin typeface="Open Sans Bold"/>
              </a:rPr>
              <a:t>2019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27994" y="6988976"/>
            <a:ext cx="1676397" cy="706412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6"/>
              </a:lnSpc>
            </a:pPr>
            <a:r>
              <a:rPr lang="en-US" sz="4197" dirty="0">
                <a:solidFill>
                  <a:srgbClr val="FFFFFF"/>
                </a:solidFill>
                <a:latin typeface="Open Sans Bold"/>
              </a:rPr>
              <a:t>2017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839727" y="3989226"/>
            <a:ext cx="5144136" cy="0"/>
          </a:xfrm>
          <a:prstGeom prst="line">
            <a:avLst/>
          </a:prstGeom>
          <a:ln w="28575" cap="flat">
            <a:solidFill>
              <a:srgbClr val="00206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rot="5400000">
            <a:off x="6630950" y="7342182"/>
            <a:ext cx="6734399" cy="0"/>
          </a:xfrm>
          <a:prstGeom prst="line">
            <a:avLst/>
          </a:prstGeom>
          <a:ln w="28575" cap="flat">
            <a:solidFill>
              <a:srgbClr val="00206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TextBox 19"/>
          <p:cNvSpPr txBox="1"/>
          <p:nvPr/>
        </p:nvSpPr>
        <p:spPr>
          <a:xfrm>
            <a:off x="10451227" y="4804128"/>
            <a:ext cx="6236573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49"/>
              </a:lnSpc>
              <a:spcBef>
                <a:spcPct val="0"/>
              </a:spcBef>
            </a:pPr>
            <a:r>
              <a:rPr lang="ru-RU" sz="3600" dirty="0">
                <a:solidFill>
                  <a:srgbClr val="000000"/>
                </a:solidFill>
                <a:latin typeface="Evolventa"/>
              </a:rPr>
              <a:t>Глава Хабаровска поручил обеспечить возможность жителям заявить о своей проблеме в течение минуты в любой из доступных горожанам социальных сетей</a:t>
            </a:r>
            <a:endParaRPr lang="en-US" sz="3600" dirty="0">
              <a:solidFill>
                <a:srgbClr val="000000"/>
              </a:solidFill>
              <a:latin typeface="Evolvent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4490" y="1028700"/>
            <a:ext cx="15123171" cy="1600583"/>
            <a:chOff x="0" y="0"/>
            <a:chExt cx="5516974" cy="583897"/>
          </a:xfrm>
          <a:solidFill>
            <a:schemeClr val="tx2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516974" cy="583897"/>
            </a:xfrm>
            <a:custGeom>
              <a:avLst/>
              <a:gdLst/>
              <a:ahLst/>
              <a:cxnLst/>
              <a:rect l="l" t="t" r="r" b="b"/>
              <a:pathLst>
                <a:path w="5516974" h="583897">
                  <a:moveTo>
                    <a:pt x="0" y="0"/>
                  </a:moveTo>
                  <a:lnTo>
                    <a:pt x="5516974" y="0"/>
                  </a:lnTo>
                  <a:lnTo>
                    <a:pt x="5516974" y="583897"/>
                  </a:lnTo>
                  <a:lnTo>
                    <a:pt x="0" y="583897"/>
                  </a:lnTo>
                  <a:close/>
                </a:path>
              </a:pathLst>
            </a:custGeom>
            <a:grpFill/>
          </p:spPr>
        </p:sp>
      </p:grpSp>
      <p:grpSp>
        <p:nvGrpSpPr>
          <p:cNvPr id="4" name="Group 4"/>
          <p:cNvGrpSpPr/>
          <p:nvPr/>
        </p:nvGrpSpPr>
        <p:grpSpPr>
          <a:xfrm>
            <a:off x="1494490" y="3016078"/>
            <a:ext cx="3832204" cy="5321042"/>
            <a:chOff x="0" y="0"/>
            <a:chExt cx="5109605" cy="7094722"/>
          </a:xfrm>
          <a:solidFill>
            <a:schemeClr val="tx2"/>
          </a:solidFill>
        </p:grpSpPr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0" y="0"/>
              <a:ext cx="5109605" cy="7094722"/>
              <a:chOff x="0" y="0"/>
              <a:chExt cx="5524486" cy="7670788"/>
            </a:xfrm>
            <a:grpFill/>
          </p:grpSpPr>
          <p:sp>
            <p:nvSpPr>
              <p:cNvPr id="6" name="Freeform 6"/>
              <p:cNvSpPr/>
              <p:nvPr/>
            </p:nvSpPr>
            <p:spPr>
              <a:xfrm>
                <a:off x="0" y="6826788"/>
                <a:ext cx="2486019" cy="844000"/>
              </a:xfrm>
              <a:custGeom>
                <a:avLst/>
                <a:gdLst/>
                <a:ahLst/>
                <a:cxnLst/>
                <a:rect l="l" t="t" r="r" b="b"/>
                <a:pathLst>
                  <a:path w="2486019" h="844000">
                    <a:moveTo>
                      <a:pt x="0" y="844000"/>
                    </a:moveTo>
                    <a:lnTo>
                      <a:pt x="0" y="198881"/>
                    </a:lnTo>
                    <a:cubicBezTo>
                      <a:pt x="0" y="89042"/>
                      <a:pt x="89043" y="0"/>
                      <a:pt x="198882" y="0"/>
                    </a:cubicBezTo>
                    <a:lnTo>
                      <a:pt x="2287137" y="0"/>
                    </a:lnTo>
                    <a:cubicBezTo>
                      <a:pt x="2396976" y="0"/>
                      <a:pt x="2486019" y="89042"/>
                      <a:pt x="2486019" y="198881"/>
                    </a:cubicBezTo>
                    <a:lnTo>
                      <a:pt x="2486019" y="844000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7" name="Freeform 7"/>
              <p:cNvSpPr/>
              <p:nvPr/>
            </p:nvSpPr>
            <p:spPr>
              <a:xfrm>
                <a:off x="3038468" y="955055"/>
                <a:ext cx="2486019" cy="6715732"/>
              </a:xfrm>
              <a:custGeom>
                <a:avLst/>
                <a:gdLst/>
                <a:ahLst/>
                <a:cxnLst/>
                <a:rect l="l" t="t" r="r" b="b"/>
                <a:pathLst>
                  <a:path w="2486019" h="6715732">
                    <a:moveTo>
                      <a:pt x="0" y="6715733"/>
                    </a:moveTo>
                    <a:lnTo>
                      <a:pt x="0" y="198882"/>
                    </a:lnTo>
                    <a:cubicBezTo>
                      <a:pt x="0" y="146135"/>
                      <a:pt x="20953" y="95549"/>
                      <a:pt x="58251" y="58251"/>
                    </a:cubicBezTo>
                    <a:cubicBezTo>
                      <a:pt x="95548" y="20954"/>
                      <a:pt x="146135" y="0"/>
                      <a:pt x="198881" y="0"/>
                    </a:cubicBezTo>
                    <a:lnTo>
                      <a:pt x="2287137" y="0"/>
                    </a:lnTo>
                    <a:cubicBezTo>
                      <a:pt x="2396976" y="0"/>
                      <a:pt x="2486018" y="89043"/>
                      <a:pt x="2486018" y="198882"/>
                    </a:cubicBezTo>
                    <a:lnTo>
                      <a:pt x="2486018" y="6715733"/>
                    </a:lnTo>
                    <a:close/>
                  </a:path>
                </a:pathLst>
              </a:custGeom>
              <a:grpFill/>
            </p:spPr>
          </p:sp>
        </p:grpSp>
      </p:grpSp>
      <p:sp>
        <p:nvSpPr>
          <p:cNvPr id="8" name="AutoShape 8"/>
          <p:cNvSpPr/>
          <p:nvPr/>
        </p:nvSpPr>
        <p:spPr>
          <a:xfrm rot="-4002587">
            <a:off x="773612" y="4944632"/>
            <a:ext cx="3594191" cy="0"/>
          </a:xfrm>
          <a:prstGeom prst="line">
            <a:avLst/>
          </a:prstGeom>
          <a:ln w="76200" cap="rnd">
            <a:solidFill>
              <a:schemeClr val="tx2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" name="AutoShape 9"/>
          <p:cNvSpPr/>
          <p:nvPr/>
        </p:nvSpPr>
        <p:spPr>
          <a:xfrm rot="-10800000">
            <a:off x="8948002" y="5880579"/>
            <a:ext cx="1502561" cy="0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450564" y="3080374"/>
            <a:ext cx="5917761" cy="5917761"/>
            <a:chOff x="0" y="0"/>
            <a:chExt cx="6355080" cy="6355080"/>
          </a:xfrm>
          <a:solidFill>
            <a:schemeClr val="tx2"/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2" name="TextBox 12"/>
          <p:cNvSpPr txBox="1"/>
          <p:nvPr/>
        </p:nvSpPr>
        <p:spPr>
          <a:xfrm>
            <a:off x="1714519" y="1098824"/>
            <a:ext cx="14653806" cy="141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dirty="0">
                <a:solidFill>
                  <a:srgbClr val="FFFFFF"/>
                </a:solidFill>
                <a:latin typeface="Open Sans Bold"/>
              </a:rPr>
              <a:t>ПОВЫШЕНИЕ ЭФФЕКТИВНОСТИ РАБОТЫ </a:t>
            </a:r>
          </a:p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 dirty="0">
                <a:solidFill>
                  <a:srgbClr val="FFFFFF"/>
                </a:solidFill>
                <a:latin typeface="Open Sans Bold"/>
              </a:rPr>
              <a:t>В ИНТЕРНЕТ РЕСУРСАХ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74207" y="6813212"/>
            <a:ext cx="1372373" cy="813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6"/>
              </a:lnSpc>
            </a:pPr>
            <a:r>
              <a:rPr lang="en-US" sz="4733">
                <a:solidFill>
                  <a:srgbClr val="000000"/>
                </a:solidFill>
                <a:latin typeface="Open Sans Bold"/>
              </a:rPr>
              <a:t>1638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624553" y="2707367"/>
            <a:ext cx="1785647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4"/>
              </a:lnSpc>
            </a:pPr>
            <a:r>
              <a:rPr lang="en-US" sz="4395" dirty="0">
                <a:solidFill>
                  <a:srgbClr val="000000"/>
                </a:solidFill>
                <a:latin typeface="Open Sans Bold"/>
              </a:rPr>
              <a:t>18670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24447" y="8491413"/>
            <a:ext cx="1071893" cy="62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6"/>
              </a:lnSpc>
            </a:pPr>
            <a:r>
              <a:rPr lang="en-US" sz="3600" dirty="0">
                <a:solidFill>
                  <a:srgbClr val="000000"/>
                </a:solidFill>
                <a:latin typeface="Open Sans"/>
              </a:rPr>
              <a:t>2019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55602" y="8451065"/>
            <a:ext cx="1130928" cy="663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1"/>
              </a:lnSpc>
            </a:pPr>
            <a:r>
              <a:rPr lang="en-US" sz="3894">
                <a:solidFill>
                  <a:srgbClr val="000000"/>
                </a:solidFill>
                <a:latin typeface="Open Sans"/>
              </a:rPr>
              <a:t>2021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58525" y="4667250"/>
            <a:ext cx="1882328" cy="4330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413"/>
              </a:lnSpc>
            </a:pPr>
            <a:r>
              <a:rPr lang="en-US" sz="25295">
                <a:solidFill>
                  <a:srgbClr val="000000"/>
                </a:solidFill>
                <a:latin typeface="Open Sans Extra Bold"/>
              </a:rPr>
              <a:t>9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658525" y="4043767"/>
            <a:ext cx="3450842" cy="17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39"/>
              </a:lnSpc>
              <a:spcBef>
                <a:spcPct val="0"/>
              </a:spcBef>
            </a:pPr>
            <a:r>
              <a:rPr lang="en-US" sz="3099" dirty="0">
                <a:solidFill>
                  <a:srgbClr val="000000"/>
                </a:solidFill>
                <a:latin typeface="Evolventa"/>
              </a:rPr>
              <a:t>КОЛИЧЕСТВО СООБЩЕНИЙ УВЕЛИЧЕНО В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40852" y="7709658"/>
            <a:ext cx="777734" cy="627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99"/>
              </a:lnSpc>
              <a:spcBef>
                <a:spcPct val="0"/>
              </a:spcBef>
            </a:pPr>
            <a:r>
              <a:rPr lang="en-US" sz="3142">
                <a:solidFill>
                  <a:srgbClr val="000000"/>
                </a:solidFill>
                <a:latin typeface="Evolventa"/>
              </a:rPr>
              <a:t>РАЗ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325696" y="3731641"/>
            <a:ext cx="4167497" cy="2653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7"/>
              </a:lnSpc>
            </a:pPr>
            <a:r>
              <a:rPr lang="en-US" sz="15477">
                <a:solidFill>
                  <a:srgbClr val="000000"/>
                </a:solidFill>
                <a:latin typeface="Open Sans Extra Bold"/>
              </a:rPr>
              <a:t>69%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567487" y="6227498"/>
            <a:ext cx="3361526" cy="137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4"/>
              </a:lnSpc>
              <a:spcBef>
                <a:spcPct val="0"/>
              </a:spcBef>
            </a:pPr>
            <a:r>
              <a:rPr lang="en-US" sz="2503">
                <a:solidFill>
                  <a:srgbClr val="000000"/>
                </a:solidFill>
                <a:latin typeface="Evolventa"/>
              </a:rPr>
              <a:t>БЫЛИ ПОСВЯЩЕНЫ ВОПРОСАМ ЖКХ И БЛАГОУСТРОЙСТВА</a:t>
            </a:r>
          </a:p>
        </p:txBody>
      </p:sp>
      <p:sp>
        <p:nvSpPr>
          <p:cNvPr id="22" name="AutoShape 22"/>
          <p:cNvSpPr/>
          <p:nvPr/>
        </p:nvSpPr>
        <p:spPr>
          <a:xfrm rot="5400000">
            <a:off x="5803079" y="6113376"/>
            <a:ext cx="6242222" cy="0"/>
          </a:xfrm>
          <a:prstGeom prst="line">
            <a:avLst/>
          </a:prstGeom>
          <a:ln w="4762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4490" y="1028700"/>
            <a:ext cx="15123171" cy="1600583"/>
            <a:chOff x="0" y="0"/>
            <a:chExt cx="5516974" cy="583897"/>
          </a:xfrm>
          <a:solidFill>
            <a:schemeClr val="tx2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516974" cy="583897"/>
            </a:xfrm>
            <a:custGeom>
              <a:avLst/>
              <a:gdLst/>
              <a:ahLst/>
              <a:cxnLst/>
              <a:rect l="l" t="t" r="r" b="b"/>
              <a:pathLst>
                <a:path w="5516974" h="583897">
                  <a:moveTo>
                    <a:pt x="0" y="0"/>
                  </a:moveTo>
                  <a:lnTo>
                    <a:pt x="5516974" y="0"/>
                  </a:lnTo>
                  <a:lnTo>
                    <a:pt x="5516974" y="583897"/>
                  </a:lnTo>
                  <a:lnTo>
                    <a:pt x="0" y="583897"/>
                  </a:lnTo>
                  <a:close/>
                </a:path>
              </a:pathLst>
            </a:custGeom>
            <a:grpFill/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714519" y="3021758"/>
            <a:ext cx="5917761" cy="5917761"/>
            <a:chOff x="0" y="0"/>
            <a:chExt cx="6355080" cy="6355080"/>
          </a:xfrm>
          <a:solidFill>
            <a:schemeClr val="tx2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6" name="TextBox 6"/>
          <p:cNvSpPr txBox="1"/>
          <p:nvPr/>
        </p:nvSpPr>
        <p:spPr>
          <a:xfrm>
            <a:off x="1714519" y="1098824"/>
            <a:ext cx="14653806" cy="141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FFFFFF"/>
                </a:solidFill>
                <a:latin typeface="Open Sans Bold"/>
              </a:rPr>
              <a:t>ПОВЫШЕНИЕ ЭФФЕКТИВНОСТИ РАБОТЫ </a:t>
            </a:r>
          </a:p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>
                <a:solidFill>
                  <a:srgbClr val="FFFFFF"/>
                </a:solidFill>
                <a:latin typeface="Open Sans Bold"/>
              </a:rPr>
              <a:t>В ИНТЕРНЕТ РЕСУРСАХ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89651" y="4506122"/>
            <a:ext cx="4167497" cy="2653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7"/>
              </a:lnSpc>
            </a:pPr>
            <a:r>
              <a:rPr lang="en-US" sz="15477" dirty="0">
                <a:solidFill>
                  <a:srgbClr val="000000"/>
                </a:solidFill>
                <a:latin typeface="Open Sans Extra Bold"/>
              </a:rPr>
              <a:t>36%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53247" y="4127586"/>
            <a:ext cx="8315078" cy="426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54"/>
              </a:lnSpc>
            </a:pPr>
            <a:r>
              <a:rPr lang="en-US" sz="2967" dirty="0">
                <a:solidFill>
                  <a:srgbClr val="000000"/>
                </a:solidFill>
                <a:latin typeface="Evolventa"/>
              </a:rPr>
              <a:t>КОНВЕРСИЯ С ПРЕДЫДУЩИХ ПЛАТФОРМ СОСТАВИЛА ОКОЛО 36 %. КЛЮЧЕВЫМ ФАКТОРОМ ПЕРЕХОДА ПОДПИСЧИКОВ ЯВЛЯЕТСЯ ПОТРЕБНОСТЬ В ПОЛУЧЕНИИ ДОСТОВЕРНОЙ ИНФОРМАЦИИ, А ТАКЖЕ ВОЗМОЖНОСТЬ ПОЛУЧЕНИЯ ОБРАТНОЙ СВЯЗИ ОТ ОРГАНОВ ВЛАСТИ</a:t>
            </a:r>
          </a:p>
          <a:p>
            <a:pPr>
              <a:lnSpc>
                <a:spcPts val="4154"/>
              </a:lnSpc>
              <a:spcBef>
                <a:spcPct val="0"/>
              </a:spcBef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7800" y="800100"/>
            <a:ext cx="15773400" cy="1600583"/>
            <a:chOff x="0" y="0"/>
            <a:chExt cx="5516974" cy="583897"/>
          </a:xfrm>
          <a:solidFill>
            <a:schemeClr val="tx2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516974" cy="583897"/>
            </a:xfrm>
            <a:custGeom>
              <a:avLst/>
              <a:gdLst/>
              <a:ahLst/>
              <a:cxnLst/>
              <a:rect l="l" t="t" r="r" b="b"/>
              <a:pathLst>
                <a:path w="5516974" h="583897">
                  <a:moveTo>
                    <a:pt x="0" y="0"/>
                  </a:moveTo>
                  <a:lnTo>
                    <a:pt x="5516974" y="0"/>
                  </a:lnTo>
                  <a:lnTo>
                    <a:pt x="5516974" y="583897"/>
                  </a:lnTo>
                  <a:lnTo>
                    <a:pt x="0" y="583897"/>
                  </a:lnTo>
                  <a:close/>
                </a:path>
              </a:pathLst>
            </a:custGeom>
            <a:grpFill/>
          </p:spPr>
        </p:sp>
      </p:grpSp>
      <p:grpSp>
        <p:nvGrpSpPr>
          <p:cNvPr id="4" name="Group 4"/>
          <p:cNvGrpSpPr/>
          <p:nvPr/>
        </p:nvGrpSpPr>
        <p:grpSpPr>
          <a:xfrm>
            <a:off x="1494490" y="3062513"/>
            <a:ext cx="5275678" cy="5275678"/>
            <a:chOff x="0" y="0"/>
            <a:chExt cx="1913890" cy="1913890"/>
          </a:xfrm>
          <a:solidFill>
            <a:schemeClr val="tx2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grpFill/>
          </p:spPr>
        </p:sp>
      </p:grpSp>
      <p:sp>
        <p:nvSpPr>
          <p:cNvPr id="6" name="TextBox 6"/>
          <p:cNvSpPr txBox="1"/>
          <p:nvPr/>
        </p:nvSpPr>
        <p:spPr>
          <a:xfrm>
            <a:off x="1820229" y="870224"/>
            <a:ext cx="14653806" cy="141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dirty="0">
                <a:solidFill>
                  <a:srgbClr val="FFFFFF"/>
                </a:solidFill>
                <a:latin typeface="Open Sans Bold"/>
              </a:rPr>
              <a:t>ПОВЫШЕНИЕ ЭФФЕКТИВНОСТИ РАБОТЫ </a:t>
            </a:r>
          </a:p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 dirty="0">
                <a:solidFill>
                  <a:srgbClr val="FFFFFF"/>
                </a:solidFill>
                <a:latin typeface="Open Sans Bold"/>
              </a:rPr>
              <a:t>В ИНТЕРНЕТ РЕСУРСАХ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47800" y="3314700"/>
            <a:ext cx="5058680" cy="35137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350"/>
              </a:lnSpc>
            </a:pPr>
            <a:r>
              <a:rPr lang="en-US" sz="19535" dirty="0">
                <a:solidFill>
                  <a:srgbClr val="FFFFFF"/>
                </a:solidFill>
                <a:latin typeface="Open Sans Extra Bold"/>
              </a:rPr>
              <a:t>113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95865" y="6190396"/>
            <a:ext cx="4272929" cy="163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3"/>
              </a:lnSpc>
            </a:pPr>
            <a:r>
              <a:rPr lang="en-US" sz="2535" spc="-45" dirty="0">
                <a:solidFill>
                  <a:srgbClr val="FFFFFF"/>
                </a:solidFill>
                <a:latin typeface="Evolventa Bold"/>
              </a:rPr>
              <a:t>АККАУНТОВ АДМИНИСТРАЦИИ ХАБАРОВСКА СОЗДАНО               В СОЦИАЛЬНЫХ СЕТЯХ</a:t>
            </a:r>
          </a:p>
        </p:txBody>
      </p:sp>
      <p:sp>
        <p:nvSpPr>
          <p:cNvPr id="9" name="AutoShape 9"/>
          <p:cNvSpPr/>
          <p:nvPr/>
        </p:nvSpPr>
        <p:spPr>
          <a:xfrm>
            <a:off x="6674469" y="3651817"/>
            <a:ext cx="1070632" cy="0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7872122" y="3345024"/>
            <a:ext cx="2318134" cy="585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3466">
                <a:solidFill>
                  <a:srgbClr val="000000"/>
                </a:solidFill>
                <a:latin typeface="Open Sans Bold"/>
              </a:rPr>
              <a:t>ТЕЛЕГРАМ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781800" y="5372100"/>
            <a:ext cx="974933" cy="0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7872122" y="5099858"/>
            <a:ext cx="2664259" cy="600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7"/>
              </a:lnSpc>
            </a:pPr>
            <a:r>
              <a:rPr lang="en-US" sz="3505">
                <a:solidFill>
                  <a:srgbClr val="000000"/>
                </a:solidFill>
                <a:latin typeface="Open Sans Bold"/>
              </a:rPr>
              <a:t>ВКОНТАКТЕ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770168" y="7338887"/>
            <a:ext cx="974933" cy="0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7696200" y="7124700"/>
            <a:ext cx="4319878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31"/>
              </a:lnSpc>
            </a:pPr>
            <a:r>
              <a:rPr lang="en-US" sz="3308" dirty="0">
                <a:solidFill>
                  <a:srgbClr val="000000"/>
                </a:solidFill>
                <a:latin typeface="Open Sans Bold"/>
              </a:rPr>
              <a:t>ОДНОКЛАССНИКИ</a:t>
            </a:r>
          </a:p>
        </p:txBody>
      </p:sp>
      <p:sp>
        <p:nvSpPr>
          <p:cNvPr id="17" name="AutoShape 17"/>
          <p:cNvSpPr/>
          <p:nvPr/>
        </p:nvSpPr>
        <p:spPr>
          <a:xfrm rot="-3779993" flipV="1">
            <a:off x="10085207" y="4647693"/>
            <a:ext cx="4346893" cy="2210816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18"/>
          <p:cNvSpPr txBox="1"/>
          <p:nvPr/>
        </p:nvSpPr>
        <p:spPr>
          <a:xfrm>
            <a:off x="12496800" y="3086100"/>
            <a:ext cx="4451439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49"/>
              </a:lnSpc>
            </a:pPr>
            <a:r>
              <a:rPr lang="en-US" sz="9107" dirty="0">
                <a:solidFill>
                  <a:srgbClr val="000000"/>
                </a:solidFill>
                <a:latin typeface="Open Sans Bold"/>
              </a:rPr>
              <a:t>55 000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877800" y="4457700"/>
            <a:ext cx="4247418" cy="74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10"/>
              </a:lnSpc>
            </a:pPr>
            <a:r>
              <a:rPr lang="en-US" sz="2150" dirty="0">
                <a:solidFill>
                  <a:srgbClr val="000000"/>
                </a:solidFill>
                <a:latin typeface="Open Sans"/>
              </a:rPr>
              <a:t>ОБЩИЙ ОХВАТ РЕСУРСОВ СОЦИАЛЬНЫХ СЕТЕЙ</a:t>
            </a: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2801600" y="5524500"/>
            <a:ext cx="5943600" cy="240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cap="all" dirty="0">
                <a:solidFill>
                  <a:srgbClr val="000000"/>
                </a:solidFill>
                <a:latin typeface="Open Sans"/>
              </a:rPr>
              <a:t>За сентябрь </a:t>
            </a:r>
          </a:p>
          <a:p>
            <a:pPr marL="0" marR="0" lvl="0" indent="0" defTabSz="914400" rtl="0" eaLnBrk="1" fontAlgn="base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cap="all" dirty="0">
                <a:solidFill>
                  <a:srgbClr val="000000"/>
                </a:solidFill>
                <a:latin typeface="Open Sans"/>
              </a:rPr>
              <a:t>текущего года </a:t>
            </a:r>
          </a:p>
          <a:p>
            <a:pPr marL="0" marR="0" lvl="0" indent="0" defTabSz="914400" rtl="0" eaLnBrk="1" fontAlgn="base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cap="all" dirty="0">
                <a:solidFill>
                  <a:srgbClr val="000000"/>
                </a:solidFill>
                <a:latin typeface="Open Sans"/>
              </a:rPr>
              <a:t>даны ответы на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8800" u="sng" cap="all" spc="-45" dirty="0">
                <a:latin typeface="Evolventa Bold"/>
              </a:rPr>
              <a:t>1135</a:t>
            </a:r>
            <a:endParaRPr lang="ru-RU" sz="3600" cap="all" spc="-45" dirty="0">
              <a:latin typeface="Century Gothic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877800" y="7886700"/>
            <a:ext cx="19127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cap="all" dirty="0">
                <a:solidFill>
                  <a:srgbClr val="000000"/>
                </a:solidFill>
                <a:latin typeface="Open Sans"/>
              </a:rPr>
              <a:t>ообщений</a:t>
            </a:r>
          </a:p>
        </p:txBody>
      </p:sp>
      <p:sp>
        <p:nvSpPr>
          <p:cNvPr id="22" name="AutoShape 11"/>
          <p:cNvSpPr/>
          <p:nvPr/>
        </p:nvSpPr>
        <p:spPr>
          <a:xfrm>
            <a:off x="12268200" y="5372100"/>
            <a:ext cx="974933" cy="0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/>
          <p:cNvSpPr txBox="1"/>
          <p:nvPr/>
        </p:nvSpPr>
        <p:spPr>
          <a:xfrm>
            <a:off x="914400" y="1866900"/>
            <a:ext cx="876300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cap="all" dirty="0">
                <a:solidFill>
                  <a:schemeClr val="tx2"/>
                </a:solidFill>
                <a:latin typeface="Open Sans Bold"/>
              </a:rPr>
              <a:t>Открытость и быстрое реагирование на вопросы жителей сближают людей </a:t>
            </a:r>
          </a:p>
          <a:p>
            <a:r>
              <a:rPr lang="ru-RU" sz="3600" cap="all" dirty="0">
                <a:solidFill>
                  <a:schemeClr val="tx2"/>
                </a:solidFill>
                <a:latin typeface="Open Sans Bold"/>
              </a:rPr>
              <a:t>и власти, создавая атмосферу </a:t>
            </a:r>
            <a:r>
              <a:rPr lang="ru-RU" sz="3600" u="sng" cap="all" dirty="0">
                <a:solidFill>
                  <a:schemeClr val="tx2"/>
                </a:solidFill>
                <a:latin typeface="Open Sans Bold"/>
              </a:rPr>
              <a:t>добрососедских отношений </a:t>
            </a:r>
          </a:p>
        </p:txBody>
      </p:sp>
      <p:pic>
        <p:nvPicPr>
          <p:cNvPr id="13" name="Рисунок 12" descr="9025e61c-8611-4fc1-884a-9e5858580eed.jpg"/>
          <p:cNvPicPr>
            <a:picLocks noChangeAspect="1"/>
          </p:cNvPicPr>
          <p:nvPr/>
        </p:nvPicPr>
        <p:blipFill>
          <a:blip r:embed="rId2" cstate="print"/>
          <a:srcRect l="25654" r="24025"/>
          <a:stretch>
            <a:fillRect/>
          </a:stretch>
        </p:blipFill>
        <p:spPr>
          <a:xfrm>
            <a:off x="10515600" y="0"/>
            <a:ext cx="7772400" cy="10287000"/>
          </a:xfrm>
          <a:prstGeom prst="rect">
            <a:avLst/>
          </a:prstGeom>
        </p:spPr>
      </p:pic>
      <p:sp>
        <p:nvSpPr>
          <p:cNvPr id="14" name="AutoShape 17"/>
          <p:cNvSpPr/>
          <p:nvPr/>
        </p:nvSpPr>
        <p:spPr>
          <a:xfrm>
            <a:off x="0" y="1409700"/>
            <a:ext cx="5144136" cy="0"/>
          </a:xfrm>
          <a:prstGeom prst="line">
            <a:avLst/>
          </a:prstGeom>
          <a:ln w="28575" cap="flat">
            <a:solidFill>
              <a:srgbClr val="00206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7"/>
          <p:cNvSpPr/>
          <p:nvPr/>
        </p:nvSpPr>
        <p:spPr>
          <a:xfrm>
            <a:off x="5410200" y="5524500"/>
            <a:ext cx="5144136" cy="0"/>
          </a:xfrm>
          <a:prstGeom prst="line">
            <a:avLst/>
          </a:prstGeom>
          <a:ln w="28575" cap="flat">
            <a:solidFill>
              <a:srgbClr val="00206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Прямоугольник 15"/>
          <p:cNvSpPr/>
          <p:nvPr/>
        </p:nvSpPr>
        <p:spPr>
          <a:xfrm>
            <a:off x="838200" y="6210300"/>
            <a:ext cx="8534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i="1" dirty="0"/>
              <a:t>Вместе с тем, с увеличением количества сообщений становится сложнее контролировать потоки поступления информации, возрастает нагрузка на специалистов структурных подразделений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9601200" y="6438900"/>
            <a:ext cx="0" cy="220980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34110" y="1222263"/>
            <a:ext cx="14331855" cy="967400"/>
            <a:chOff x="0" y="0"/>
            <a:chExt cx="5228300" cy="352910"/>
          </a:xfrm>
          <a:solidFill>
            <a:schemeClr val="tx2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228299" cy="352910"/>
            </a:xfrm>
            <a:custGeom>
              <a:avLst/>
              <a:gdLst/>
              <a:ahLst/>
              <a:cxnLst/>
              <a:rect l="l" t="t" r="r" b="b"/>
              <a:pathLst>
                <a:path w="5228299" h="352910">
                  <a:moveTo>
                    <a:pt x="0" y="0"/>
                  </a:moveTo>
                  <a:lnTo>
                    <a:pt x="5228299" y="0"/>
                  </a:lnTo>
                  <a:lnTo>
                    <a:pt x="5228299" y="352910"/>
                  </a:lnTo>
                  <a:lnTo>
                    <a:pt x="0" y="352910"/>
                  </a:lnTo>
                  <a:close/>
                </a:path>
              </a:pathLst>
            </a:custGeom>
            <a:grpFill/>
          </p:spPr>
        </p:sp>
      </p:grpSp>
      <p:sp>
        <p:nvSpPr>
          <p:cNvPr id="8" name="TextBox 8"/>
          <p:cNvSpPr txBox="1"/>
          <p:nvPr/>
        </p:nvSpPr>
        <p:spPr>
          <a:xfrm>
            <a:off x="1729173" y="1303980"/>
            <a:ext cx="14829654" cy="667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ru-RU" sz="3400" dirty="0">
                <a:solidFill>
                  <a:srgbClr val="FFFFFF"/>
                </a:solidFill>
                <a:latin typeface="Open Sans Bold"/>
              </a:rPr>
              <a:t>РАБОТА МУНИЦИПАЛЬНОГО ЦЕНТРА УПРАВЛЕНИЯ ГОРОДОМ</a:t>
            </a:r>
            <a:endParaRPr lang="en-US" sz="3400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905000" y="2628900"/>
            <a:ext cx="5207327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49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Evolventa Bold"/>
              </a:rPr>
              <a:t>МУНИЦИПАЛЬНЫЙ ЦЕНТР УПРАВЛЕНИЯ</a:t>
            </a:r>
          </a:p>
        </p:txBody>
      </p:sp>
      <p:sp>
        <p:nvSpPr>
          <p:cNvPr id="13" name="AutoShape 13"/>
          <p:cNvSpPr/>
          <p:nvPr/>
        </p:nvSpPr>
        <p:spPr>
          <a:xfrm>
            <a:off x="2041198" y="5903373"/>
            <a:ext cx="16545037" cy="0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399999">
            <a:off x="1021664" y="4881924"/>
            <a:ext cx="2069560" cy="1914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>
            <a:off x="2069773" y="6356289"/>
            <a:ext cx="14976457" cy="1967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Open Sans"/>
              </a:rPr>
              <a:t>ПРИ ФОРМИРОВАНИИ МУНИЦИПАЛЬНОГО ЦЕНТРА УПРАВЛЕНИЯ ГОРОДА  ИСХОДИЛИ ИЗ НЕОБХОДИМОСТИ МАКСИМАЛЬНО БЫСТРОГО РЕШЕНИЯ ЗАПРОСОВ ГРАЖДАН, ИХ ВОВЛЕЧЕНИЯ В УПРАВЛЕНИЕ ТЕРРИТОРИЯМИ, ПОВЫШЕНИЯ СОЦИАЛЬНОГО САМОЧУВСТВИЯ И РАЗВИТИЯ ДИАЛОГА ВЛАСТИ И ОБЩЕСТВА</a:t>
            </a:r>
          </a:p>
        </p:txBody>
      </p:sp>
      <p:sp>
        <p:nvSpPr>
          <p:cNvPr id="16" name="TextBox 7"/>
          <p:cNvSpPr txBox="1"/>
          <p:nvPr/>
        </p:nvSpPr>
        <p:spPr>
          <a:xfrm>
            <a:off x="2286000" y="3086100"/>
            <a:ext cx="2971800" cy="2599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67"/>
              </a:lnSpc>
            </a:pPr>
            <a:r>
              <a:rPr lang="ru-RU" sz="15477" dirty="0">
                <a:solidFill>
                  <a:schemeClr val="tx2"/>
                </a:solidFill>
                <a:latin typeface="Open Sans Extra Bold"/>
              </a:rPr>
              <a:t>42</a:t>
            </a:r>
            <a:endParaRPr lang="en-US" sz="15477" dirty="0">
              <a:solidFill>
                <a:schemeClr val="tx2"/>
              </a:solidFill>
              <a:latin typeface="Open Sans Extra Bold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90800" y="5295900"/>
            <a:ext cx="26356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Open Sans Bold"/>
              </a:rPr>
              <a:t>СПЕЦИАЛИСТА</a:t>
            </a:r>
            <a:r>
              <a:rPr lang="en-US" sz="2400" dirty="0">
                <a:solidFill>
                  <a:schemeClr val="tx2"/>
                </a:solidFill>
                <a:latin typeface="Open Sans Bold"/>
              </a:rPr>
              <a:t> 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981200" y="8496300"/>
            <a:ext cx="15011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 работает в тесном взаимодействии с Центром управления регионом Хабаровского края</a:t>
            </a:r>
            <a:endParaRPr kumimoji="0" lang="ru-RU" sz="4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2414" y="876299"/>
            <a:ext cx="15123171" cy="1219201"/>
            <a:chOff x="0" y="0"/>
            <a:chExt cx="5516974" cy="583897"/>
          </a:xfrm>
          <a:solidFill>
            <a:schemeClr val="tx2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516974" cy="583897"/>
            </a:xfrm>
            <a:custGeom>
              <a:avLst/>
              <a:gdLst/>
              <a:ahLst/>
              <a:cxnLst/>
              <a:rect l="l" t="t" r="r" b="b"/>
              <a:pathLst>
                <a:path w="5516974" h="583897">
                  <a:moveTo>
                    <a:pt x="0" y="0"/>
                  </a:moveTo>
                  <a:lnTo>
                    <a:pt x="5516974" y="0"/>
                  </a:lnTo>
                  <a:lnTo>
                    <a:pt x="5516974" y="583897"/>
                  </a:lnTo>
                  <a:lnTo>
                    <a:pt x="0" y="583897"/>
                  </a:lnTo>
                  <a:close/>
                </a:path>
              </a:pathLst>
            </a:custGeom>
            <a:grpFill/>
          </p:spPr>
        </p:sp>
      </p:grpSp>
      <p:sp>
        <p:nvSpPr>
          <p:cNvPr id="4" name="TextBox 4"/>
          <p:cNvSpPr txBox="1"/>
          <p:nvPr/>
        </p:nvSpPr>
        <p:spPr>
          <a:xfrm>
            <a:off x="1817097" y="1135233"/>
            <a:ext cx="14653806" cy="695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ru-RU" sz="4100" dirty="0">
                <a:solidFill>
                  <a:srgbClr val="FFFFFF"/>
                </a:solidFill>
                <a:latin typeface="Open Sans Bold"/>
              </a:rPr>
              <a:t>УПРОЩЕНИЕ РАБОТЫ СПЕЦИАЛИСТОВ НА МЕСТАХ</a:t>
            </a:r>
            <a:endParaRPr lang="en-US" sz="4100" dirty="0">
              <a:solidFill>
                <a:srgbClr val="FFFFFF"/>
              </a:solidFill>
              <a:latin typeface="Open Sa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582414" y="2710817"/>
            <a:ext cx="2760986" cy="618542"/>
            <a:chOff x="0" y="0"/>
            <a:chExt cx="556051" cy="225646"/>
          </a:xfrm>
          <a:solidFill>
            <a:schemeClr val="tx2"/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556051" cy="225646"/>
            </a:xfrm>
            <a:custGeom>
              <a:avLst/>
              <a:gdLst/>
              <a:ahLst/>
              <a:cxnLst/>
              <a:rect l="l" t="t" r="r" b="b"/>
              <a:pathLst>
                <a:path w="556051" h="225646">
                  <a:moveTo>
                    <a:pt x="0" y="0"/>
                  </a:moveTo>
                  <a:lnTo>
                    <a:pt x="556051" y="0"/>
                  </a:lnTo>
                  <a:lnTo>
                    <a:pt x="556051" y="225646"/>
                  </a:lnTo>
                  <a:lnTo>
                    <a:pt x="0" y="225646"/>
                  </a:lnTo>
                  <a:close/>
                </a:path>
              </a:pathLst>
            </a:custGeom>
            <a:grpFill/>
          </p:spPr>
        </p:sp>
      </p:grpSp>
      <p:sp>
        <p:nvSpPr>
          <p:cNvPr id="7" name="TextBox 7"/>
          <p:cNvSpPr txBox="1"/>
          <p:nvPr/>
        </p:nvSpPr>
        <p:spPr>
          <a:xfrm>
            <a:off x="1582415" y="3395303"/>
            <a:ext cx="7256786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</a:pPr>
            <a:endParaRPr sz="2000" cap="all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Для создания комфортной среды общения жителей и органов власти мы должны задумываться и об облегчении работы сотрудников на местах</a:t>
            </a:r>
            <a:endParaRPr lang="en-US" sz="2400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24000" y="6819900"/>
            <a:ext cx="6690198" cy="149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специалист должен затрачивать время </a:t>
            </a:r>
            <a:r>
              <a:rPr lang="ru-RU" sz="2400" b="1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 решение проблемы жителя, а не впопыхах формировать </a:t>
            </a:r>
            <a:r>
              <a:rPr lang="ru-RU" sz="2400" b="1" cap="all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отписочный</a:t>
            </a:r>
            <a:r>
              <a:rPr lang="ru-RU" sz="2400" b="1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ответ</a:t>
            </a:r>
            <a:endParaRPr lang="en-US" sz="2400" b="1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524000" y="5753100"/>
            <a:ext cx="2743200" cy="618542"/>
            <a:chOff x="0" y="0"/>
            <a:chExt cx="556051" cy="225646"/>
          </a:xfrm>
          <a:solidFill>
            <a:schemeClr val="tx2"/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556051" cy="225646"/>
            </a:xfrm>
            <a:custGeom>
              <a:avLst/>
              <a:gdLst/>
              <a:ahLst/>
              <a:cxnLst/>
              <a:rect l="l" t="t" r="r" b="b"/>
              <a:pathLst>
                <a:path w="556051" h="225646">
                  <a:moveTo>
                    <a:pt x="0" y="0"/>
                  </a:moveTo>
                  <a:lnTo>
                    <a:pt x="556051" y="0"/>
                  </a:lnTo>
                  <a:lnTo>
                    <a:pt x="556051" y="225646"/>
                  </a:lnTo>
                  <a:lnTo>
                    <a:pt x="0" y="225646"/>
                  </a:lnTo>
                  <a:close/>
                </a:path>
              </a:pathLst>
            </a:custGeom>
            <a:grpFill/>
          </p:spPr>
        </p:sp>
      </p:grpSp>
      <p:sp>
        <p:nvSpPr>
          <p:cNvPr id="13" name="AutoShape 13"/>
          <p:cNvSpPr/>
          <p:nvPr/>
        </p:nvSpPr>
        <p:spPr>
          <a:xfrm flipV="1">
            <a:off x="4114800" y="2979704"/>
            <a:ext cx="6129258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400000">
            <a:off x="7042114" y="6193456"/>
            <a:ext cx="6375312" cy="0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3"/>
          <p:cNvSpPr/>
          <p:nvPr/>
        </p:nvSpPr>
        <p:spPr>
          <a:xfrm flipV="1">
            <a:off x="4114800" y="5981700"/>
            <a:ext cx="6129258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1049000" y="5295900"/>
            <a:ext cx="5715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 основе анализа имеющихся программных комплексов мы приняли решение о внедрении в администрации города Хабаровска системы «Единый контакт центр»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7" descr="partnery-rosat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96800" y="3390900"/>
            <a:ext cx="2991103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photo_5321144260323557123_y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rcRect t="3102" r="1852" b="5191"/>
          <a:stretch>
            <a:fillRect/>
          </a:stretch>
        </p:blipFill>
        <p:spPr>
          <a:xfrm>
            <a:off x="1371600" y="800100"/>
            <a:ext cx="4191000" cy="838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6096000" y="876300"/>
            <a:ext cx="10058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u="none" strike="noStrike" cap="all" normalizeH="0" dirty="0">
                <a:ln>
                  <a:noFill/>
                </a:ln>
                <a:solidFill>
                  <a:schemeClr val="tx2"/>
                </a:solidFill>
                <a:effectLst/>
                <a:latin typeface="Bahnschrift Light SemiCondensed" pitchFamily="34" charset="0"/>
                <a:ea typeface="Calibri" pitchFamily="34" charset="0"/>
                <a:cs typeface="Arial" pitchFamily="34" charset="0"/>
              </a:rPr>
              <a:t>Нам понравилось, как устроена система обратной связи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u="none" strike="noStrike" cap="all" normalizeH="0" dirty="0">
                <a:ln>
                  <a:noFill/>
                </a:ln>
                <a:solidFill>
                  <a:schemeClr val="tx2"/>
                </a:solidFill>
                <a:effectLst/>
                <a:latin typeface="Bahnschrift Light SemiCondensed" pitchFamily="34" charset="0"/>
                <a:ea typeface="Calibri" pitchFamily="34" charset="0"/>
                <a:cs typeface="Arial" pitchFamily="34" charset="0"/>
              </a:rPr>
              <a:t>с гражданами. Её уникальность в том, что обращения, направленные гражданами через разные </a:t>
            </a:r>
            <a:r>
              <a:rPr kumimoji="0" lang="ru-RU" sz="2400" b="0" u="none" strike="noStrike" cap="all" normalizeH="0" dirty="0" err="1">
                <a:ln>
                  <a:noFill/>
                </a:ln>
                <a:solidFill>
                  <a:schemeClr val="tx2"/>
                </a:solidFill>
                <a:effectLst/>
                <a:latin typeface="Bahnschrift Light SemiCondensed" pitchFamily="34" charset="0"/>
                <a:ea typeface="Calibri" pitchFamily="34" charset="0"/>
                <a:cs typeface="Arial" pitchFamily="34" charset="0"/>
              </a:rPr>
              <a:t>соцсети</a:t>
            </a:r>
            <a:r>
              <a:rPr kumimoji="0" lang="ru-RU" sz="2400" b="0" u="none" strike="noStrike" cap="all" normalizeH="0" dirty="0">
                <a:ln>
                  <a:noFill/>
                </a:ln>
                <a:solidFill>
                  <a:schemeClr val="tx2"/>
                </a:solidFill>
                <a:effectLst/>
                <a:latin typeface="Bahnschrift Light SemiCondensed" pitchFamily="34" charset="0"/>
                <a:ea typeface="Calibri" pitchFamily="34" charset="0"/>
                <a:cs typeface="Arial" pitchFamily="34" charset="0"/>
              </a:rPr>
              <a:t>, поступают в единое приложение, там их фиксируют </a:t>
            </a:r>
            <a:r>
              <a:rPr kumimoji="0" lang="ru-RU" sz="2400" b="1" u="none" strike="noStrike" cap="all" normalizeH="0" dirty="0">
                <a:ln>
                  <a:noFill/>
                </a:ln>
                <a:solidFill>
                  <a:schemeClr val="tx2"/>
                </a:solidFill>
                <a:effectLst/>
                <a:latin typeface="Bahnschrift Light SemiCondensed" pitchFamily="34" charset="0"/>
                <a:ea typeface="Calibri" pitchFamily="34" charset="0"/>
                <a:cs typeface="Arial" pitchFamily="34" charset="0"/>
              </a:rPr>
              <a:t>специалисты пресс-службы и через телеграмм-бот рассылают в те структуры и подразделения администрации города, которых касается вопрос: управление ЖКХ, управление дорог и внешнего благоустройства</a:t>
            </a:r>
            <a:endParaRPr kumimoji="0" lang="ru-RU" sz="3200" b="1" u="none" strike="noStrike" cap="all" normalizeH="0" dirty="0">
              <a:ln>
                <a:noFill/>
              </a:ln>
              <a:solidFill>
                <a:schemeClr val="tx2"/>
              </a:solidFill>
              <a:effectLst/>
              <a:latin typeface="Bahnschrift Light SemiCondensed" pitchFamily="34" charset="0"/>
              <a:cs typeface="Arial" pitchFamily="34" charset="0"/>
            </a:endParaRPr>
          </a:p>
        </p:txBody>
      </p:sp>
      <p:pic>
        <p:nvPicPr>
          <p:cNvPr id="20" name="Рисунок 19" descr="telegram-icon-on-transparent-background-p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495300"/>
            <a:ext cx="680408" cy="680408"/>
          </a:xfrm>
          <a:prstGeom prst="rect">
            <a:avLst/>
          </a:prstGeom>
        </p:spPr>
      </p:pic>
      <p:pic>
        <p:nvPicPr>
          <p:cNvPr id="21" name="Рисунок 20" descr="18-05-20-Kontrol-v-torgovykh-tochkakh-_35-of-61_.jpg"/>
          <p:cNvPicPr>
            <a:picLocks noChangeAspect="1"/>
          </p:cNvPicPr>
          <p:nvPr/>
        </p:nvPicPr>
        <p:blipFill>
          <a:blip r:embed="rId4" cstate="print"/>
          <a:srcRect l="839" t="13836" r="-629" b="30031"/>
          <a:stretch>
            <a:fillRect/>
          </a:stretch>
        </p:blipFill>
        <p:spPr>
          <a:xfrm>
            <a:off x="6248400" y="3771900"/>
            <a:ext cx="9753600" cy="3657600"/>
          </a:xfrm>
          <a:prstGeom prst="rect">
            <a:avLst/>
          </a:prstGeom>
        </p:spPr>
      </p:pic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6248400" y="7685412"/>
            <a:ext cx="9677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cap="all" dirty="0">
                <a:solidFill>
                  <a:schemeClr val="tx2"/>
                </a:solidFill>
                <a:latin typeface="Bahnschrift Light SemiCondensed" pitchFamily="34" charset="0"/>
                <a:ea typeface="Calibri" pitchFamily="34" charset="0"/>
                <a:cs typeface="Arial" pitchFamily="34" charset="0"/>
              </a:rPr>
              <a:t>У специалистов отсутствует постоянная привязка к рабочему месту</a:t>
            </a:r>
            <a:r>
              <a:rPr lang="ru-RU" sz="2400" cap="all" dirty="0">
                <a:solidFill>
                  <a:schemeClr val="tx2"/>
                </a:solidFill>
                <a:latin typeface="Bahnschrift Light SemiCondensed" pitchFamily="34" charset="0"/>
                <a:ea typeface="Calibri" pitchFamily="34" charset="0"/>
                <a:cs typeface="Arial" pitchFamily="34" charset="0"/>
              </a:rPr>
              <a:t>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cap="all" dirty="0">
                <a:solidFill>
                  <a:schemeClr val="tx2"/>
                </a:solidFill>
                <a:latin typeface="Bahnschrift Light SemiCondensed" pitchFamily="34" charset="0"/>
                <a:ea typeface="Calibri" pitchFamily="34" charset="0"/>
                <a:cs typeface="Arial" pitchFamily="34" charset="0"/>
              </a:rPr>
              <a:t>что позволяет им выезжать на проблемные объекты, фиксировать нарушения в режиме </a:t>
            </a:r>
            <a:r>
              <a:rPr lang="ru-RU" sz="2400" cap="all" dirty="0" err="1">
                <a:solidFill>
                  <a:schemeClr val="tx2"/>
                </a:solidFill>
                <a:latin typeface="Bahnschrift Light SemiCondensed" pitchFamily="34" charset="0"/>
                <a:ea typeface="Calibri" pitchFamily="34" charset="0"/>
                <a:cs typeface="Arial" pitchFamily="34" charset="0"/>
              </a:rPr>
              <a:t>онлайн</a:t>
            </a:r>
            <a:r>
              <a:rPr lang="ru-RU" sz="2400" cap="all" dirty="0">
                <a:solidFill>
                  <a:schemeClr val="tx2"/>
                </a:solidFill>
                <a:latin typeface="Bahnschrift Light SemiCondensed" pitchFamily="34" charset="0"/>
                <a:ea typeface="Calibri" pitchFamily="34" charset="0"/>
                <a:cs typeface="Arial" pitchFamily="34" charset="0"/>
              </a:rPr>
              <a:t>. Хабаровск занял первое место в регионе по оценке деятельности органов местного самоуправления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ж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1638300"/>
            <a:ext cx="9677400" cy="6114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11277600" y="2095500"/>
            <a:ext cx="5943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chemeClr val="tx2"/>
                </a:solidFill>
                <a:latin typeface="Bahnschrift Light SemiCondensed" pitchFamily="34" charset="0"/>
              </a:rPr>
              <a:t>Программа позволила отойти от сложных официальных ответов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3600" b="1" dirty="0">
              <a:solidFill>
                <a:schemeClr val="tx2"/>
              </a:solidFill>
              <a:latin typeface="Bahnschrift Light SemiCondensed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>
                <a:solidFill>
                  <a:schemeClr val="tx2"/>
                </a:solidFill>
                <a:latin typeface="Bahnschrift Light SemiCondensed" pitchFamily="34" charset="0"/>
              </a:rPr>
              <a:t>В настоящее время жителям предоставляется информация простым языком, что сделало образ мэрии в социальных сетях более человечным</a:t>
            </a:r>
            <a:endParaRPr lang="ru-RU" sz="3600" cap="all" dirty="0">
              <a:solidFill>
                <a:schemeClr val="tx2"/>
              </a:solidFill>
              <a:latin typeface="Bahnschrift Light SemiCondensed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9" name="AutoShape 13"/>
          <p:cNvSpPr/>
          <p:nvPr/>
        </p:nvSpPr>
        <p:spPr>
          <a:xfrm flipV="1">
            <a:off x="12158742" y="4076700"/>
            <a:ext cx="6129258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600" y="647700"/>
            <a:ext cx="725678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</a:pPr>
            <a:endParaRPr sz="2000" cap="all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ОДНОКЛАССНИКИ МЭРА ГОРОДА</a:t>
            </a:r>
            <a:endParaRPr lang="en-US" sz="2400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990600" y="1409700"/>
            <a:ext cx="2743200" cy="457200"/>
            <a:chOff x="0" y="0"/>
            <a:chExt cx="556051" cy="225646"/>
          </a:xfrm>
          <a:solidFill>
            <a:schemeClr val="tx2"/>
          </a:solidFill>
        </p:grpSpPr>
        <p:sp>
          <p:nvSpPr>
            <p:cNvPr id="12" name="Freeform 11"/>
            <p:cNvSpPr/>
            <p:nvPr/>
          </p:nvSpPr>
          <p:spPr>
            <a:xfrm>
              <a:off x="0" y="0"/>
              <a:ext cx="556051" cy="225646"/>
            </a:xfrm>
            <a:custGeom>
              <a:avLst/>
              <a:gdLst/>
              <a:ahLst/>
              <a:cxnLst/>
              <a:rect l="l" t="t" r="r" b="b"/>
              <a:pathLst>
                <a:path w="556051" h="225646">
                  <a:moveTo>
                    <a:pt x="0" y="0"/>
                  </a:moveTo>
                  <a:lnTo>
                    <a:pt x="556051" y="0"/>
                  </a:lnTo>
                  <a:lnTo>
                    <a:pt x="556051" y="225646"/>
                  </a:lnTo>
                  <a:lnTo>
                    <a:pt x="0" y="225646"/>
                  </a:lnTo>
                  <a:close/>
                </a:path>
              </a:pathLst>
            </a:custGeom>
            <a:grpFill/>
          </p:spPr>
        </p:sp>
      </p:grpSp>
      <p:sp>
        <p:nvSpPr>
          <p:cNvPr id="13" name="AutoShape 13"/>
          <p:cNvSpPr/>
          <p:nvPr/>
        </p:nvSpPr>
        <p:spPr>
          <a:xfrm flipV="1">
            <a:off x="3581400" y="647700"/>
            <a:ext cx="6129258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400000">
            <a:off x="5508933" y="4816167"/>
            <a:ext cx="8355904" cy="18970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3"/>
          <p:cNvSpPr/>
          <p:nvPr/>
        </p:nvSpPr>
        <p:spPr>
          <a:xfrm flipV="1">
            <a:off x="3581400" y="1638300"/>
            <a:ext cx="6129258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5"/>
          <p:cNvSpPr txBox="1"/>
          <p:nvPr/>
        </p:nvSpPr>
        <p:spPr>
          <a:xfrm>
            <a:off x="990600" y="1562100"/>
            <a:ext cx="725678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</a:pPr>
            <a:endParaRPr sz="2000" cap="all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ОДНОКЛАССНИКИ АДМИНИСТРАЦИИ ГОРОДА</a:t>
            </a:r>
            <a:endParaRPr lang="en-US" sz="2400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" name="Group 10"/>
          <p:cNvGrpSpPr/>
          <p:nvPr/>
        </p:nvGrpSpPr>
        <p:grpSpPr>
          <a:xfrm>
            <a:off x="990600" y="495300"/>
            <a:ext cx="2743200" cy="457200"/>
            <a:chOff x="0" y="0"/>
            <a:chExt cx="556051" cy="225646"/>
          </a:xfrm>
          <a:solidFill>
            <a:schemeClr val="tx2"/>
          </a:solidFill>
        </p:grpSpPr>
        <p:sp>
          <p:nvSpPr>
            <p:cNvPr id="18" name="Freeform 11"/>
            <p:cNvSpPr/>
            <p:nvPr/>
          </p:nvSpPr>
          <p:spPr>
            <a:xfrm>
              <a:off x="0" y="0"/>
              <a:ext cx="556051" cy="225646"/>
            </a:xfrm>
            <a:custGeom>
              <a:avLst/>
              <a:gdLst/>
              <a:ahLst/>
              <a:cxnLst/>
              <a:rect l="l" t="t" r="r" b="b"/>
              <a:pathLst>
                <a:path w="556051" h="225646">
                  <a:moveTo>
                    <a:pt x="0" y="0"/>
                  </a:moveTo>
                  <a:lnTo>
                    <a:pt x="556051" y="0"/>
                  </a:lnTo>
                  <a:lnTo>
                    <a:pt x="556051" y="225646"/>
                  </a:lnTo>
                  <a:lnTo>
                    <a:pt x="0" y="225646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9" name="Group 10"/>
          <p:cNvGrpSpPr/>
          <p:nvPr/>
        </p:nvGrpSpPr>
        <p:grpSpPr>
          <a:xfrm>
            <a:off x="990600" y="2400300"/>
            <a:ext cx="2743200" cy="457200"/>
            <a:chOff x="0" y="0"/>
            <a:chExt cx="556051" cy="225646"/>
          </a:xfrm>
          <a:solidFill>
            <a:schemeClr val="tx2"/>
          </a:solidFill>
        </p:grpSpPr>
        <p:sp>
          <p:nvSpPr>
            <p:cNvPr id="20" name="Freeform 11"/>
            <p:cNvSpPr/>
            <p:nvPr/>
          </p:nvSpPr>
          <p:spPr>
            <a:xfrm>
              <a:off x="0" y="0"/>
              <a:ext cx="556051" cy="225646"/>
            </a:xfrm>
            <a:custGeom>
              <a:avLst/>
              <a:gdLst/>
              <a:ahLst/>
              <a:cxnLst/>
              <a:rect l="l" t="t" r="r" b="b"/>
              <a:pathLst>
                <a:path w="556051" h="225646">
                  <a:moveTo>
                    <a:pt x="0" y="0"/>
                  </a:moveTo>
                  <a:lnTo>
                    <a:pt x="556051" y="0"/>
                  </a:lnTo>
                  <a:lnTo>
                    <a:pt x="556051" y="225646"/>
                  </a:lnTo>
                  <a:lnTo>
                    <a:pt x="0" y="225646"/>
                  </a:lnTo>
                  <a:close/>
                </a:path>
              </a:pathLst>
            </a:custGeom>
            <a:grpFill/>
          </p:spPr>
        </p:sp>
      </p:grpSp>
      <p:sp>
        <p:nvSpPr>
          <p:cNvPr id="21" name="AutoShape 13"/>
          <p:cNvSpPr/>
          <p:nvPr/>
        </p:nvSpPr>
        <p:spPr>
          <a:xfrm flipV="1">
            <a:off x="3581400" y="2628900"/>
            <a:ext cx="6129258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TextBox 21"/>
          <p:cNvSpPr txBox="1"/>
          <p:nvPr/>
        </p:nvSpPr>
        <p:spPr>
          <a:xfrm>
            <a:off x="990600" y="2552700"/>
            <a:ext cx="725678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</a:pPr>
            <a:endParaRPr sz="2000" cap="all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ВКОНТАКТЕ АДМИНИСТРАЦИИ ГОРОДА</a:t>
            </a:r>
            <a:endParaRPr lang="en-US" sz="2400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3" name="Group 10"/>
          <p:cNvGrpSpPr/>
          <p:nvPr/>
        </p:nvGrpSpPr>
        <p:grpSpPr>
          <a:xfrm>
            <a:off x="990600" y="3390900"/>
            <a:ext cx="2743200" cy="457200"/>
            <a:chOff x="0" y="0"/>
            <a:chExt cx="556051" cy="225646"/>
          </a:xfrm>
          <a:solidFill>
            <a:schemeClr val="tx2"/>
          </a:solidFill>
        </p:grpSpPr>
        <p:sp>
          <p:nvSpPr>
            <p:cNvPr id="24" name="Freeform 11"/>
            <p:cNvSpPr/>
            <p:nvPr/>
          </p:nvSpPr>
          <p:spPr>
            <a:xfrm>
              <a:off x="0" y="0"/>
              <a:ext cx="556051" cy="225646"/>
            </a:xfrm>
            <a:custGeom>
              <a:avLst/>
              <a:gdLst/>
              <a:ahLst/>
              <a:cxnLst/>
              <a:rect l="l" t="t" r="r" b="b"/>
              <a:pathLst>
                <a:path w="556051" h="225646">
                  <a:moveTo>
                    <a:pt x="0" y="0"/>
                  </a:moveTo>
                  <a:lnTo>
                    <a:pt x="556051" y="0"/>
                  </a:lnTo>
                  <a:lnTo>
                    <a:pt x="556051" y="225646"/>
                  </a:lnTo>
                  <a:lnTo>
                    <a:pt x="0" y="225646"/>
                  </a:lnTo>
                  <a:close/>
                </a:path>
              </a:pathLst>
            </a:custGeom>
            <a:grpFill/>
          </p:spPr>
        </p:sp>
      </p:grpSp>
      <p:sp>
        <p:nvSpPr>
          <p:cNvPr id="25" name="AutoShape 13"/>
          <p:cNvSpPr/>
          <p:nvPr/>
        </p:nvSpPr>
        <p:spPr>
          <a:xfrm flipV="1">
            <a:off x="3581400" y="3619500"/>
            <a:ext cx="6129258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TextBox 25"/>
          <p:cNvSpPr txBox="1"/>
          <p:nvPr/>
        </p:nvSpPr>
        <p:spPr>
          <a:xfrm>
            <a:off x="990600" y="3543300"/>
            <a:ext cx="725678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</a:pPr>
            <a:endParaRPr sz="2000" cap="all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ВКОНТАКТЕ АДМИНИСТРАЦИИ ГОРОДА</a:t>
            </a:r>
            <a:endParaRPr lang="en-US" sz="2400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" name="Group 10"/>
          <p:cNvGrpSpPr/>
          <p:nvPr/>
        </p:nvGrpSpPr>
        <p:grpSpPr>
          <a:xfrm>
            <a:off x="990600" y="4305300"/>
            <a:ext cx="2743200" cy="457200"/>
            <a:chOff x="0" y="0"/>
            <a:chExt cx="556051" cy="225646"/>
          </a:xfrm>
          <a:solidFill>
            <a:schemeClr val="tx2"/>
          </a:solidFill>
        </p:grpSpPr>
        <p:sp>
          <p:nvSpPr>
            <p:cNvPr id="28" name="Freeform 11"/>
            <p:cNvSpPr/>
            <p:nvPr/>
          </p:nvSpPr>
          <p:spPr>
            <a:xfrm>
              <a:off x="0" y="0"/>
              <a:ext cx="556051" cy="225646"/>
            </a:xfrm>
            <a:custGeom>
              <a:avLst/>
              <a:gdLst/>
              <a:ahLst/>
              <a:cxnLst/>
              <a:rect l="l" t="t" r="r" b="b"/>
              <a:pathLst>
                <a:path w="556051" h="225646">
                  <a:moveTo>
                    <a:pt x="0" y="0"/>
                  </a:moveTo>
                  <a:lnTo>
                    <a:pt x="556051" y="0"/>
                  </a:lnTo>
                  <a:lnTo>
                    <a:pt x="556051" y="225646"/>
                  </a:lnTo>
                  <a:lnTo>
                    <a:pt x="0" y="225646"/>
                  </a:lnTo>
                  <a:close/>
                </a:path>
              </a:pathLst>
            </a:custGeom>
            <a:grpFill/>
          </p:spPr>
        </p:sp>
      </p:grpSp>
      <p:sp>
        <p:nvSpPr>
          <p:cNvPr id="29" name="AutoShape 13"/>
          <p:cNvSpPr/>
          <p:nvPr/>
        </p:nvSpPr>
        <p:spPr>
          <a:xfrm flipV="1">
            <a:off x="3581400" y="4533899"/>
            <a:ext cx="8534400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TextBox 29"/>
          <p:cNvSpPr txBox="1"/>
          <p:nvPr/>
        </p:nvSpPr>
        <p:spPr>
          <a:xfrm>
            <a:off x="990600" y="4457700"/>
            <a:ext cx="725678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</a:pPr>
            <a:endParaRPr sz="2000" cap="all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ДИРЕКТЫ ГУБЕРНАТОРА</a:t>
            </a:r>
            <a:endParaRPr lang="en-US" sz="2400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" name="Group 10"/>
          <p:cNvGrpSpPr/>
          <p:nvPr/>
        </p:nvGrpSpPr>
        <p:grpSpPr>
          <a:xfrm>
            <a:off x="990600" y="5295900"/>
            <a:ext cx="2743200" cy="457200"/>
            <a:chOff x="0" y="0"/>
            <a:chExt cx="556051" cy="225646"/>
          </a:xfrm>
          <a:solidFill>
            <a:schemeClr val="tx2"/>
          </a:solidFill>
        </p:grpSpPr>
        <p:sp>
          <p:nvSpPr>
            <p:cNvPr id="32" name="Freeform 11"/>
            <p:cNvSpPr/>
            <p:nvPr/>
          </p:nvSpPr>
          <p:spPr>
            <a:xfrm>
              <a:off x="0" y="0"/>
              <a:ext cx="556051" cy="225646"/>
            </a:xfrm>
            <a:custGeom>
              <a:avLst/>
              <a:gdLst/>
              <a:ahLst/>
              <a:cxnLst/>
              <a:rect l="l" t="t" r="r" b="b"/>
              <a:pathLst>
                <a:path w="556051" h="225646">
                  <a:moveTo>
                    <a:pt x="0" y="0"/>
                  </a:moveTo>
                  <a:lnTo>
                    <a:pt x="556051" y="0"/>
                  </a:lnTo>
                  <a:lnTo>
                    <a:pt x="556051" y="225646"/>
                  </a:lnTo>
                  <a:lnTo>
                    <a:pt x="0" y="225646"/>
                  </a:lnTo>
                  <a:close/>
                </a:path>
              </a:pathLst>
            </a:custGeom>
            <a:grpFill/>
          </p:spPr>
        </p:sp>
      </p:grpSp>
      <p:sp>
        <p:nvSpPr>
          <p:cNvPr id="33" name="AutoShape 13"/>
          <p:cNvSpPr/>
          <p:nvPr/>
        </p:nvSpPr>
        <p:spPr>
          <a:xfrm flipV="1">
            <a:off x="3581400" y="5524500"/>
            <a:ext cx="6084000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TextBox 33"/>
          <p:cNvSpPr txBox="1"/>
          <p:nvPr/>
        </p:nvSpPr>
        <p:spPr>
          <a:xfrm>
            <a:off x="990600" y="5448300"/>
            <a:ext cx="725678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</a:pPr>
            <a:endParaRPr sz="2000" cap="all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ЧАТ-БОТ В ТЕЛЕГРАММ</a:t>
            </a:r>
            <a:endParaRPr lang="en-US" sz="2400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990600" y="6210300"/>
            <a:ext cx="2743200" cy="457200"/>
            <a:chOff x="0" y="0"/>
            <a:chExt cx="556051" cy="225646"/>
          </a:xfrm>
          <a:solidFill>
            <a:schemeClr val="tx2"/>
          </a:solidFill>
        </p:grpSpPr>
        <p:sp>
          <p:nvSpPr>
            <p:cNvPr id="36" name="Freeform 11"/>
            <p:cNvSpPr/>
            <p:nvPr/>
          </p:nvSpPr>
          <p:spPr>
            <a:xfrm>
              <a:off x="0" y="0"/>
              <a:ext cx="556051" cy="225646"/>
            </a:xfrm>
            <a:custGeom>
              <a:avLst/>
              <a:gdLst/>
              <a:ahLst/>
              <a:cxnLst/>
              <a:rect l="l" t="t" r="r" b="b"/>
              <a:pathLst>
                <a:path w="556051" h="225646">
                  <a:moveTo>
                    <a:pt x="0" y="0"/>
                  </a:moveTo>
                  <a:lnTo>
                    <a:pt x="556051" y="0"/>
                  </a:lnTo>
                  <a:lnTo>
                    <a:pt x="556051" y="225646"/>
                  </a:lnTo>
                  <a:lnTo>
                    <a:pt x="0" y="225646"/>
                  </a:lnTo>
                  <a:close/>
                </a:path>
              </a:pathLst>
            </a:custGeom>
            <a:grpFill/>
          </p:spPr>
        </p:sp>
      </p:grpSp>
      <p:sp>
        <p:nvSpPr>
          <p:cNvPr id="37" name="AutoShape 13"/>
          <p:cNvSpPr/>
          <p:nvPr/>
        </p:nvSpPr>
        <p:spPr>
          <a:xfrm flipV="1">
            <a:off x="3581400" y="6438900"/>
            <a:ext cx="6129258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TextBox 37"/>
          <p:cNvSpPr txBox="1"/>
          <p:nvPr/>
        </p:nvSpPr>
        <p:spPr>
          <a:xfrm>
            <a:off x="990600" y="6362700"/>
            <a:ext cx="725678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</a:pPr>
            <a:endParaRPr sz="2000" cap="all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ТЕЛЕГРАММ АДМИНИСТРАЦИИ ГОРОДА</a:t>
            </a:r>
            <a:endParaRPr lang="en-US" sz="2400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" name="Group 10"/>
          <p:cNvGrpSpPr/>
          <p:nvPr/>
        </p:nvGrpSpPr>
        <p:grpSpPr>
          <a:xfrm>
            <a:off x="990600" y="7200900"/>
            <a:ext cx="2743200" cy="457200"/>
            <a:chOff x="0" y="0"/>
            <a:chExt cx="556051" cy="225646"/>
          </a:xfrm>
          <a:solidFill>
            <a:schemeClr val="tx2"/>
          </a:solidFill>
        </p:grpSpPr>
        <p:sp>
          <p:nvSpPr>
            <p:cNvPr id="44" name="Freeform 11"/>
            <p:cNvSpPr/>
            <p:nvPr/>
          </p:nvSpPr>
          <p:spPr>
            <a:xfrm>
              <a:off x="0" y="0"/>
              <a:ext cx="556051" cy="225646"/>
            </a:xfrm>
            <a:custGeom>
              <a:avLst/>
              <a:gdLst/>
              <a:ahLst/>
              <a:cxnLst/>
              <a:rect l="l" t="t" r="r" b="b"/>
              <a:pathLst>
                <a:path w="556051" h="225646">
                  <a:moveTo>
                    <a:pt x="0" y="0"/>
                  </a:moveTo>
                  <a:lnTo>
                    <a:pt x="556051" y="0"/>
                  </a:lnTo>
                  <a:lnTo>
                    <a:pt x="556051" y="225646"/>
                  </a:lnTo>
                  <a:lnTo>
                    <a:pt x="0" y="225646"/>
                  </a:lnTo>
                  <a:close/>
                </a:path>
              </a:pathLst>
            </a:custGeom>
            <a:grpFill/>
          </p:spPr>
        </p:sp>
      </p:grpSp>
      <p:sp>
        <p:nvSpPr>
          <p:cNvPr id="45" name="AutoShape 13"/>
          <p:cNvSpPr/>
          <p:nvPr/>
        </p:nvSpPr>
        <p:spPr>
          <a:xfrm flipV="1">
            <a:off x="3581400" y="7429500"/>
            <a:ext cx="6084000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TextBox 45"/>
          <p:cNvSpPr txBox="1"/>
          <p:nvPr/>
        </p:nvSpPr>
        <p:spPr>
          <a:xfrm>
            <a:off x="990600" y="7353300"/>
            <a:ext cx="725678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</a:pPr>
            <a:endParaRPr sz="2000" cap="all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Телеграмм МЭРА ГОРОДА</a:t>
            </a:r>
            <a:endParaRPr lang="en-US" sz="2400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7" name="Group 10"/>
          <p:cNvGrpSpPr/>
          <p:nvPr/>
        </p:nvGrpSpPr>
        <p:grpSpPr>
          <a:xfrm>
            <a:off x="990600" y="8191500"/>
            <a:ext cx="2743200" cy="457200"/>
            <a:chOff x="0" y="0"/>
            <a:chExt cx="556051" cy="225646"/>
          </a:xfrm>
          <a:solidFill>
            <a:schemeClr val="tx2"/>
          </a:solidFill>
        </p:grpSpPr>
        <p:sp>
          <p:nvSpPr>
            <p:cNvPr id="48" name="Freeform 11"/>
            <p:cNvSpPr/>
            <p:nvPr/>
          </p:nvSpPr>
          <p:spPr>
            <a:xfrm>
              <a:off x="0" y="0"/>
              <a:ext cx="556051" cy="225646"/>
            </a:xfrm>
            <a:custGeom>
              <a:avLst/>
              <a:gdLst/>
              <a:ahLst/>
              <a:cxnLst/>
              <a:rect l="l" t="t" r="r" b="b"/>
              <a:pathLst>
                <a:path w="556051" h="225646">
                  <a:moveTo>
                    <a:pt x="0" y="0"/>
                  </a:moveTo>
                  <a:lnTo>
                    <a:pt x="556051" y="0"/>
                  </a:lnTo>
                  <a:lnTo>
                    <a:pt x="556051" y="225646"/>
                  </a:lnTo>
                  <a:lnTo>
                    <a:pt x="0" y="225646"/>
                  </a:lnTo>
                  <a:close/>
                </a:path>
              </a:pathLst>
            </a:custGeom>
            <a:grpFill/>
          </p:spPr>
        </p:sp>
      </p:grpSp>
      <p:sp>
        <p:nvSpPr>
          <p:cNvPr id="49" name="AutoShape 13"/>
          <p:cNvSpPr/>
          <p:nvPr/>
        </p:nvSpPr>
        <p:spPr>
          <a:xfrm flipV="1">
            <a:off x="3581400" y="8420100"/>
            <a:ext cx="6084000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TextBox 49"/>
          <p:cNvSpPr txBox="1"/>
          <p:nvPr/>
        </p:nvSpPr>
        <p:spPr>
          <a:xfrm>
            <a:off x="990600" y="8343900"/>
            <a:ext cx="725678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</a:pPr>
            <a:endParaRPr sz="2000" cap="all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Внешние </a:t>
            </a:r>
            <a:r>
              <a:rPr lang="ru-RU" sz="2400" cap="all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паблики</a:t>
            </a:r>
            <a:endParaRPr lang="en-US" sz="2400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" name="Рисунок 50" descr="partnery-rosat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44400" y="3543300"/>
            <a:ext cx="2991103" cy="17526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6400800" y="10287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/>
              <a:t>Директы</a:t>
            </a:r>
            <a:r>
              <a:rPr lang="ru-RU" i="1" dirty="0"/>
              <a:t>, комментарии</a:t>
            </a:r>
          </a:p>
        </p:txBody>
      </p:sp>
      <p:pic>
        <p:nvPicPr>
          <p:cNvPr id="54" name="Рисунок 53" descr="telegram-icon-on-transparent-background-p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0" y="3009900"/>
            <a:ext cx="1066800" cy="1066800"/>
          </a:xfrm>
          <a:prstGeom prst="rect">
            <a:avLst/>
          </a:prstGeom>
        </p:spPr>
      </p:pic>
      <p:sp>
        <p:nvSpPr>
          <p:cNvPr id="55" name="TextBox 8"/>
          <p:cNvSpPr txBox="1"/>
          <p:nvPr/>
        </p:nvSpPr>
        <p:spPr>
          <a:xfrm>
            <a:off x="12573000" y="5448300"/>
            <a:ext cx="2514600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b="1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ПЛАНИРУЕТСЯ</a:t>
            </a:r>
            <a:endParaRPr lang="en-US" sz="2400" b="1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0" y="5600700"/>
            <a:ext cx="420878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</a:pPr>
            <a:endParaRPr sz="2000" cap="all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ИНЦИДЕНТ-МЕНЕДЖМЕНТ</a:t>
            </a:r>
            <a:endParaRPr lang="en-US" sz="2400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1734800" y="6057900"/>
            <a:ext cx="420878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3"/>
              </a:lnSpc>
            </a:pPr>
            <a:endParaRPr sz="2000" cap="all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2993"/>
              </a:lnSpc>
              <a:spcBef>
                <a:spcPct val="0"/>
              </a:spcBef>
            </a:pPr>
            <a:r>
              <a:rPr lang="ru-RU" sz="24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ПОС</a:t>
            </a:r>
            <a:endParaRPr lang="en-US" sz="2400" cap="all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10"/>
          <p:cNvSpPr txBox="1"/>
          <p:nvPr/>
        </p:nvSpPr>
        <p:spPr>
          <a:xfrm>
            <a:off x="12268200" y="1638300"/>
            <a:ext cx="2309266" cy="2049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666"/>
              </a:lnSpc>
            </a:pPr>
            <a:r>
              <a:rPr lang="ru-RU" sz="10500" dirty="0">
                <a:solidFill>
                  <a:schemeClr val="tx2"/>
                </a:solidFill>
                <a:latin typeface="Open Sans Extra Bold"/>
              </a:rPr>
              <a:t>11</a:t>
            </a:r>
            <a:endParaRPr lang="en-US" sz="10500" dirty="0">
              <a:solidFill>
                <a:schemeClr val="tx2"/>
              </a:solidFill>
              <a:latin typeface="Open Sans Extra Bold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4173200" y="2628900"/>
            <a:ext cx="13292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Bahnschrift Light SemiCondensed" pitchFamily="34" charset="0"/>
              </a:rPr>
              <a:t>потоков</a:t>
            </a: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Рисунок 52" descr="Снимок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t="28615" b="19204"/>
          <a:stretch>
            <a:fillRect/>
          </a:stretch>
        </p:blipFill>
        <p:spPr>
          <a:xfrm>
            <a:off x="1066800" y="3543300"/>
            <a:ext cx="9144000" cy="26801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6" name="Прямоугольник 55"/>
          <p:cNvSpPr/>
          <p:nvPr/>
        </p:nvSpPr>
        <p:spPr>
          <a:xfrm>
            <a:off x="990600" y="723900"/>
            <a:ext cx="9144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cap="all" dirty="0">
                <a:solidFill>
                  <a:srgbClr val="000000"/>
                </a:solidFill>
                <a:latin typeface="Open Sans Bold"/>
              </a:rPr>
              <a:t>Программа позволяет собирать статистические данные для проведения анализа по всем категориям поступающих сообщений, а также ускорить отработку сообщений граждан и принятие управленческих решений на основе полученных сведений</a:t>
            </a:r>
          </a:p>
        </p:txBody>
      </p:sp>
      <p:sp>
        <p:nvSpPr>
          <p:cNvPr id="61" name="AutoShape 13"/>
          <p:cNvSpPr/>
          <p:nvPr/>
        </p:nvSpPr>
        <p:spPr>
          <a:xfrm flipV="1">
            <a:off x="0" y="6591299"/>
            <a:ext cx="10210800" cy="30194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2" name="TextBox 10"/>
          <p:cNvSpPr txBox="1"/>
          <p:nvPr/>
        </p:nvSpPr>
        <p:spPr>
          <a:xfrm>
            <a:off x="1066800" y="6972300"/>
            <a:ext cx="2766466" cy="2166467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66"/>
              </a:lnSpc>
            </a:pPr>
            <a:r>
              <a:rPr lang="ru-RU" sz="12618" dirty="0">
                <a:solidFill>
                  <a:schemeClr val="bg1"/>
                </a:solidFill>
                <a:latin typeface="Open Sans Extra Bold"/>
              </a:rPr>
              <a:t>5</a:t>
            </a:r>
            <a:endParaRPr lang="en-US" sz="12618" dirty="0">
              <a:solidFill>
                <a:schemeClr val="bg1"/>
              </a:solidFill>
              <a:latin typeface="Open Sans Extra Bold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4343401" y="7124700"/>
            <a:ext cx="51053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cap="all" dirty="0">
                <a:solidFill>
                  <a:srgbClr val="000000"/>
                </a:solidFill>
                <a:latin typeface="Open Sans Bold"/>
              </a:rPr>
              <a:t>Во столько раз сократилось время на обработку и исполнение сообщений</a:t>
            </a:r>
          </a:p>
        </p:txBody>
      </p:sp>
      <p:pic>
        <p:nvPicPr>
          <p:cNvPr id="64" name="Picture 2" descr="C:\Users\prutovihmm\Desktop\Screenshot_20220609_103122_org.telegram.messenger.jpg"/>
          <p:cNvPicPr>
            <a:picLocks noChangeAspect="1" noChangeArrowheads="1"/>
          </p:cNvPicPr>
          <p:nvPr/>
        </p:nvPicPr>
        <p:blipFill>
          <a:blip r:embed="rId3" cstate="print"/>
          <a:srcRect l="3272" t="28186" r="21173" b="28907"/>
          <a:stretch>
            <a:fillRect/>
          </a:stretch>
        </p:blipFill>
        <p:spPr bwMode="auto">
          <a:xfrm>
            <a:off x="10515600" y="952500"/>
            <a:ext cx="7086600" cy="8615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400" y="1028700"/>
            <a:ext cx="15955312" cy="1600583"/>
            <a:chOff x="0" y="0"/>
            <a:chExt cx="5820541" cy="583897"/>
          </a:xfrm>
          <a:solidFill>
            <a:schemeClr val="tx2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820541" cy="583897"/>
            </a:xfrm>
            <a:custGeom>
              <a:avLst/>
              <a:gdLst/>
              <a:ahLst/>
              <a:cxnLst/>
              <a:rect l="l" t="t" r="r" b="b"/>
              <a:pathLst>
                <a:path w="5820541" h="583897">
                  <a:moveTo>
                    <a:pt x="0" y="0"/>
                  </a:moveTo>
                  <a:lnTo>
                    <a:pt x="5820541" y="0"/>
                  </a:lnTo>
                  <a:lnTo>
                    <a:pt x="5820541" y="583897"/>
                  </a:lnTo>
                  <a:lnTo>
                    <a:pt x="0" y="583897"/>
                  </a:lnTo>
                  <a:close/>
                </a:path>
              </a:pathLst>
            </a:custGeom>
            <a:grpFill/>
          </p:spPr>
        </p:sp>
      </p:grpSp>
      <p:grpSp>
        <p:nvGrpSpPr>
          <p:cNvPr id="4" name="Group 4"/>
          <p:cNvGrpSpPr/>
          <p:nvPr/>
        </p:nvGrpSpPr>
        <p:grpSpPr>
          <a:xfrm>
            <a:off x="1303988" y="3202631"/>
            <a:ext cx="9085720" cy="5275678"/>
            <a:chOff x="0" y="0"/>
            <a:chExt cx="3296082" cy="1913890"/>
          </a:xfrm>
          <a:solidFill>
            <a:schemeClr val="tx2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3296082" cy="1913890"/>
            </a:xfrm>
            <a:custGeom>
              <a:avLst/>
              <a:gdLst/>
              <a:ahLst/>
              <a:cxnLst/>
              <a:rect l="l" t="t" r="r" b="b"/>
              <a:pathLst>
                <a:path w="3296082" h="1913890">
                  <a:moveTo>
                    <a:pt x="0" y="0"/>
                  </a:moveTo>
                  <a:lnTo>
                    <a:pt x="3296082" y="0"/>
                  </a:lnTo>
                  <a:lnTo>
                    <a:pt x="3296082" y="1913890"/>
                  </a:lnTo>
                  <a:lnTo>
                    <a:pt x="0" y="1913890"/>
                  </a:lnTo>
                  <a:close/>
                </a:path>
              </a:pathLst>
            </a:custGeom>
            <a:grpFill/>
          </p:spPr>
        </p:sp>
      </p:grpSp>
      <p:sp>
        <p:nvSpPr>
          <p:cNvPr id="6" name="TextBox 6"/>
          <p:cNvSpPr txBox="1"/>
          <p:nvPr/>
        </p:nvSpPr>
        <p:spPr>
          <a:xfrm>
            <a:off x="1752600" y="1181100"/>
            <a:ext cx="15212916" cy="1246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100" dirty="0">
                <a:solidFill>
                  <a:srgbClr val="FFFFFF"/>
                </a:solidFill>
                <a:latin typeface="Open Sans Bold"/>
              </a:rPr>
              <a:t>ЕДИНЫЙ КОНТАКТ ЦЕНТР РЕЗУЛЬТАТЫ</a:t>
            </a:r>
            <a:br>
              <a:rPr lang="ru-RU" sz="4100" dirty="0">
                <a:solidFill>
                  <a:srgbClr val="FFFFFF"/>
                </a:solidFill>
                <a:latin typeface="Open Sans Bold"/>
              </a:rPr>
            </a:br>
            <a:r>
              <a:rPr lang="ru-RU" sz="2000" i="1" dirty="0">
                <a:solidFill>
                  <a:srgbClr val="FFFFFF"/>
                </a:solidFill>
                <a:latin typeface="Open Sans Bold"/>
              </a:rPr>
              <a:t>Мы научились собирать и систематизировать сообщения из различных источников и давать оперативные ответы. Началось систематическое общение жителей с Мэром города в прямом эфире через социальные сети.</a:t>
            </a:r>
            <a:endParaRPr lang="en-US" sz="2000" i="1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597068" y="3700938"/>
            <a:ext cx="8314191" cy="4069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13"/>
              </a:lnSpc>
            </a:pPr>
            <a:r>
              <a:rPr lang="ru-RU" sz="23723" dirty="0">
                <a:solidFill>
                  <a:srgbClr val="FFFFFF"/>
                </a:solidFill>
                <a:latin typeface="Open Sans Extra Bold"/>
              </a:rPr>
              <a:t>6634</a:t>
            </a:r>
            <a:endParaRPr lang="en-US" sz="23723" dirty="0">
              <a:solidFill>
                <a:srgbClr val="FFFFFF"/>
              </a:solidFill>
              <a:latin typeface="Open Sans Extra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344944" y="7204877"/>
            <a:ext cx="6573609" cy="773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3"/>
              </a:lnSpc>
            </a:pPr>
            <a:r>
              <a:rPr lang="en-US" sz="2535" spc="-45" dirty="0">
                <a:solidFill>
                  <a:srgbClr val="FFFFFF"/>
                </a:solidFill>
                <a:latin typeface="Evolventa Bold"/>
              </a:rPr>
              <a:t>СООБЩЕНИЙ В СОЦИАЛЬНЫХ СЕТЯХ</a:t>
            </a:r>
            <a:r>
              <a:rPr lang="ru-RU" sz="2535" spc="-45" dirty="0">
                <a:solidFill>
                  <a:srgbClr val="FFFFFF"/>
                </a:solidFill>
                <a:latin typeface="Evolventa Bold"/>
              </a:rPr>
              <a:t> </a:t>
            </a:r>
          </a:p>
          <a:p>
            <a:pPr algn="ctr">
              <a:lnSpc>
                <a:spcPts val="3143"/>
              </a:lnSpc>
            </a:pPr>
            <a:r>
              <a:rPr lang="ru-RU" sz="2535" spc="-45" dirty="0">
                <a:solidFill>
                  <a:srgbClr val="FFFFFF"/>
                </a:solidFill>
                <a:latin typeface="Evolventa Bold"/>
              </a:rPr>
              <a:t>за период с декабря по июнь</a:t>
            </a:r>
            <a:endParaRPr lang="en-US" sz="2535" spc="-45" dirty="0">
              <a:solidFill>
                <a:srgbClr val="FFFFFF"/>
              </a:solidFill>
              <a:latin typeface="Evolventa Bold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10917253" y="5811895"/>
            <a:ext cx="1092055" cy="0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2362200" y="3619500"/>
            <a:ext cx="6687221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3"/>
              </a:lnSpc>
            </a:pPr>
            <a:r>
              <a:rPr lang="ru-RU" sz="2535" spc="-45" dirty="0">
                <a:solidFill>
                  <a:srgbClr val="FFFFFF"/>
                </a:solidFill>
                <a:latin typeface="Evolventa Bold"/>
              </a:rPr>
              <a:t>ПО ИТОГАМ </a:t>
            </a:r>
            <a:r>
              <a:rPr lang="en-US" sz="2535" spc="-45" dirty="0">
                <a:solidFill>
                  <a:srgbClr val="FFFFFF"/>
                </a:solidFill>
                <a:latin typeface="Evolventa Bold"/>
              </a:rPr>
              <a:t>РАБОТЫ </a:t>
            </a:r>
            <a:r>
              <a:rPr lang="ru-RU" sz="2535" spc="-45" dirty="0">
                <a:solidFill>
                  <a:srgbClr val="FFFFFF"/>
                </a:solidFill>
                <a:latin typeface="Evolventa Bold"/>
              </a:rPr>
              <a:t>ЕДИНОГО КОНТАКТ </a:t>
            </a:r>
            <a:r>
              <a:rPr lang="en-US" sz="2535" spc="-45" dirty="0">
                <a:solidFill>
                  <a:srgbClr val="FFFFFF"/>
                </a:solidFill>
                <a:latin typeface="Evolventa Bold"/>
              </a:rPr>
              <a:t>ЦЕНТРА ГОРОДОМ БЫЛИ ДАНЫ ОТВЕТЫ НА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156834" y="5838852"/>
            <a:ext cx="3265859" cy="2269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666"/>
              </a:lnSpc>
            </a:pPr>
            <a:r>
              <a:rPr lang="ru-RU" sz="12618" dirty="0">
                <a:solidFill>
                  <a:srgbClr val="000000"/>
                </a:solidFill>
                <a:latin typeface="Open Sans Extra Bold"/>
              </a:rPr>
              <a:t>739</a:t>
            </a:r>
            <a:endParaRPr lang="en-US" sz="12618" dirty="0">
              <a:solidFill>
                <a:srgbClr val="000000"/>
              </a:solidFill>
              <a:latin typeface="Open Sans Extra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039600" y="3238500"/>
            <a:ext cx="4422368" cy="2166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66"/>
              </a:lnSpc>
            </a:pPr>
            <a:r>
              <a:rPr lang="ru-RU" sz="12618" dirty="0">
                <a:solidFill>
                  <a:srgbClr val="000000"/>
                </a:solidFill>
                <a:latin typeface="Open Sans Extra Bold"/>
              </a:rPr>
              <a:t>2521</a:t>
            </a:r>
            <a:endParaRPr lang="en-US" sz="12618" dirty="0">
              <a:solidFill>
                <a:srgbClr val="000000"/>
              </a:solidFill>
              <a:latin typeface="Open Sans Extra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530736" y="5250129"/>
            <a:ext cx="5141313" cy="359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10"/>
              </a:lnSpc>
            </a:pPr>
            <a:r>
              <a:rPr lang="ru-RU" sz="2150" cap="all" dirty="0">
                <a:solidFill>
                  <a:srgbClr val="000000"/>
                </a:solidFill>
                <a:latin typeface="Open Sans"/>
              </a:rPr>
              <a:t>В сфере благоустройства</a:t>
            </a:r>
            <a:endParaRPr lang="en-US" sz="2150" cap="all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530736" y="7845172"/>
            <a:ext cx="5141313" cy="359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10"/>
              </a:lnSpc>
            </a:pPr>
            <a:r>
              <a:rPr lang="ru-RU" sz="2150" dirty="0">
                <a:solidFill>
                  <a:srgbClr val="000000"/>
                </a:solidFill>
                <a:latin typeface="Open Sans"/>
              </a:rPr>
              <a:t>СООБЩЕНИЙ ПО БЛОКУ ЖКХ</a:t>
            </a:r>
            <a:endParaRPr lang="en-US" sz="2150" dirty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400" y="1028700"/>
            <a:ext cx="15955312" cy="1600583"/>
            <a:chOff x="0" y="0"/>
            <a:chExt cx="5820541" cy="583897"/>
          </a:xfrm>
          <a:solidFill>
            <a:schemeClr val="tx2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820541" cy="583897"/>
            </a:xfrm>
            <a:custGeom>
              <a:avLst/>
              <a:gdLst/>
              <a:ahLst/>
              <a:cxnLst/>
              <a:rect l="l" t="t" r="r" b="b"/>
              <a:pathLst>
                <a:path w="5820541" h="583897">
                  <a:moveTo>
                    <a:pt x="0" y="0"/>
                  </a:moveTo>
                  <a:lnTo>
                    <a:pt x="5820541" y="0"/>
                  </a:lnTo>
                  <a:lnTo>
                    <a:pt x="5820541" y="583897"/>
                  </a:lnTo>
                  <a:lnTo>
                    <a:pt x="0" y="583897"/>
                  </a:lnTo>
                  <a:close/>
                </a:path>
              </a:pathLst>
            </a:custGeom>
            <a:grpFill/>
          </p:spPr>
        </p:sp>
      </p:grpSp>
      <p:sp>
        <p:nvSpPr>
          <p:cNvPr id="6" name="TextBox 6"/>
          <p:cNvSpPr txBox="1"/>
          <p:nvPr/>
        </p:nvSpPr>
        <p:spPr>
          <a:xfrm>
            <a:off x="1752600" y="1181100"/>
            <a:ext cx="15212916" cy="1246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100" dirty="0">
                <a:solidFill>
                  <a:srgbClr val="FFFFFF"/>
                </a:solidFill>
                <a:latin typeface="Open Sans Bold"/>
              </a:rPr>
              <a:t>ЕДИНЫЙ КОНТАКТ ЦЕНТР РЕЗУЛЬТАТЫ</a:t>
            </a:r>
            <a:br>
              <a:rPr lang="ru-RU" sz="4100" dirty="0">
                <a:solidFill>
                  <a:srgbClr val="FFFFFF"/>
                </a:solidFill>
                <a:latin typeface="Open Sans Bold"/>
              </a:rPr>
            </a:br>
            <a:r>
              <a:rPr lang="ru-RU" sz="2000" i="1" dirty="0">
                <a:solidFill>
                  <a:srgbClr val="FFFFFF"/>
                </a:solidFill>
                <a:latin typeface="Open Sans Bold"/>
              </a:rPr>
              <a:t>Мы научились собирать и систематизировать сообщения из различных источников и давать оперативные ответы. Началось систематическое общение жителей с Мэром города в прямом эфире через социальные сети.</a:t>
            </a:r>
            <a:endParaRPr lang="en-US" sz="2000" i="1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391400" y="3086100"/>
            <a:ext cx="3124200" cy="394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10"/>
              </a:lnSpc>
            </a:pPr>
            <a:r>
              <a:rPr lang="ru-RU" sz="3200" b="1" cap="all" dirty="0">
                <a:solidFill>
                  <a:srgbClr val="000000"/>
                </a:solidFill>
                <a:latin typeface="Open Sans Extra Bold" charset="0"/>
                <a:ea typeface="Open Sans Extra Bold" charset="0"/>
                <a:cs typeface="Open Sans Extra Bold" charset="0"/>
              </a:rPr>
              <a:t>ПЕРСПЕКТИВЫ</a:t>
            </a:r>
            <a:endParaRPr lang="en-US" sz="3200" b="1" cap="all" dirty="0">
              <a:solidFill>
                <a:srgbClr val="000000"/>
              </a:solidFill>
              <a:latin typeface="Open Sans Extra Bold" charset="0"/>
              <a:ea typeface="Open Sans Extra Bold" charset="0"/>
              <a:cs typeface="Open Sans Extra Bold" charset="0"/>
            </a:endParaRPr>
          </a:p>
        </p:txBody>
      </p:sp>
      <p:sp>
        <p:nvSpPr>
          <p:cNvPr id="48130" name="AutoShape 2" descr="https://dasiz.khabarovskadm.ru/town-planning/gen_plan/2006/investment/doc/prom_rajonykopirovanie_op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 descr="omz.png"/>
          <p:cNvPicPr>
            <a:picLocks noChangeAspect="1"/>
          </p:cNvPicPr>
          <p:nvPr/>
        </p:nvPicPr>
        <p:blipFill>
          <a:blip r:embed="rId2" cstate="print"/>
          <a:srcRect l="1297" t="6296"/>
          <a:stretch>
            <a:fillRect/>
          </a:stretch>
        </p:blipFill>
        <p:spPr>
          <a:xfrm>
            <a:off x="1371600" y="2857500"/>
            <a:ext cx="5022307" cy="71247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371600" y="8039100"/>
            <a:ext cx="838200" cy="190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562600" y="9182100"/>
            <a:ext cx="8382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219200" y="2857500"/>
            <a:ext cx="9906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315200" y="3619500"/>
            <a:ext cx="7848600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ru-RU" sz="2400" i="1" dirty="0"/>
              <a:t>добавление возможности тегирования улиц и объектов для более детализированного и глубокого отображения отчетности с выстраиванием тепловой карты обращений граждан в городе и по районам</a:t>
            </a:r>
          </a:p>
        </p:txBody>
      </p:sp>
      <p:pic>
        <p:nvPicPr>
          <p:cNvPr id="22" name="Рисунок 21" descr="60446749342567.58b1e23d0071d.png"/>
          <p:cNvPicPr>
            <a:picLocks noChangeAspect="1"/>
          </p:cNvPicPr>
          <p:nvPr/>
        </p:nvPicPr>
        <p:blipFill>
          <a:blip r:embed="rId3" cstate="print"/>
          <a:srcRect l="286" t="22082" r="286" b="33634"/>
          <a:stretch>
            <a:fillRect/>
          </a:stretch>
        </p:blipFill>
        <p:spPr>
          <a:xfrm>
            <a:off x="7391400" y="4991100"/>
            <a:ext cx="10896600" cy="2880711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9525000" y="8115300"/>
            <a:ext cx="7848600" cy="9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300"/>
              </a:lnSpc>
            </a:pPr>
            <a:r>
              <a:rPr lang="ru-RU" sz="2400" i="1" dirty="0"/>
              <a:t>Внедрение личного кабинета сотрудника и системы поощрения специалистов за качественные ответы жителям</a:t>
            </a:r>
          </a:p>
        </p:txBody>
      </p:sp>
      <p:sp>
        <p:nvSpPr>
          <p:cNvPr id="24" name="AutoShape 13"/>
          <p:cNvSpPr/>
          <p:nvPr/>
        </p:nvSpPr>
        <p:spPr>
          <a:xfrm flipV="1">
            <a:off x="15392400" y="4076700"/>
            <a:ext cx="2895600" cy="0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13"/>
          <p:cNvSpPr/>
          <p:nvPr/>
        </p:nvSpPr>
        <p:spPr>
          <a:xfrm flipV="1">
            <a:off x="5791200" y="8953500"/>
            <a:ext cx="6129258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9200" y="1028700"/>
            <a:ext cx="15955312" cy="1600583"/>
            <a:chOff x="0" y="0"/>
            <a:chExt cx="5820541" cy="583897"/>
          </a:xfrm>
          <a:solidFill>
            <a:schemeClr val="tx2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820541" cy="583897"/>
            </a:xfrm>
            <a:custGeom>
              <a:avLst/>
              <a:gdLst/>
              <a:ahLst/>
              <a:cxnLst/>
              <a:rect l="l" t="t" r="r" b="b"/>
              <a:pathLst>
                <a:path w="5820541" h="583897">
                  <a:moveTo>
                    <a:pt x="0" y="0"/>
                  </a:moveTo>
                  <a:lnTo>
                    <a:pt x="5820541" y="0"/>
                  </a:lnTo>
                  <a:lnTo>
                    <a:pt x="5820541" y="583897"/>
                  </a:lnTo>
                  <a:lnTo>
                    <a:pt x="0" y="583897"/>
                  </a:lnTo>
                  <a:close/>
                </a:path>
              </a:pathLst>
            </a:custGeom>
            <a:grpFill/>
          </p:spPr>
        </p:sp>
      </p:grpSp>
      <p:sp>
        <p:nvSpPr>
          <p:cNvPr id="6" name="TextBox 6"/>
          <p:cNvSpPr txBox="1"/>
          <p:nvPr/>
        </p:nvSpPr>
        <p:spPr>
          <a:xfrm>
            <a:off x="1676400" y="1181100"/>
            <a:ext cx="15212916" cy="1246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100" dirty="0">
                <a:solidFill>
                  <a:srgbClr val="FFFFFF"/>
                </a:solidFill>
                <a:latin typeface="Open Sans Bold"/>
              </a:rPr>
              <a:t>ЕДИНЫЙ КОНТАКТ ЦЕНТР РЕЗУЛЬТАТЫ</a:t>
            </a:r>
            <a:br>
              <a:rPr lang="ru-RU" sz="4100" dirty="0">
                <a:solidFill>
                  <a:srgbClr val="FFFFFF"/>
                </a:solidFill>
                <a:latin typeface="Open Sans Bold"/>
              </a:rPr>
            </a:br>
            <a:r>
              <a:rPr lang="ru-RU" sz="2000" i="1" dirty="0">
                <a:solidFill>
                  <a:srgbClr val="FFFFFF"/>
                </a:solidFill>
                <a:latin typeface="Open Sans Bold"/>
              </a:rPr>
              <a:t>Мы научились собирать и систематизировать сообщения из различных источников и давать оперативные ответы. Началось систематическое общение жителей с Мэром города в прямом эфире через социальные сети.</a:t>
            </a:r>
            <a:endParaRPr lang="en-US" sz="2000" i="1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48130" name="AutoShape 2" descr="https://dasiz.khabarovskadm.ru/town-planning/gen_plan/2006/investment/doc/prom_rajonykopirovanie_op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371600" y="8039100"/>
            <a:ext cx="838200" cy="190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562600" y="9182100"/>
            <a:ext cx="8382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143000" y="2857500"/>
            <a:ext cx="9906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AutoShape 13"/>
          <p:cNvSpPr/>
          <p:nvPr/>
        </p:nvSpPr>
        <p:spPr>
          <a:xfrm flipV="1">
            <a:off x="7467600" y="3467100"/>
            <a:ext cx="2895600" cy="0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13"/>
          <p:cNvSpPr/>
          <p:nvPr/>
        </p:nvSpPr>
        <p:spPr>
          <a:xfrm flipV="1">
            <a:off x="6019800" y="7810500"/>
            <a:ext cx="6129258" cy="30195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4114800" y="4000500"/>
            <a:ext cx="105918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Убеждены, что добиться снижения критической активности жителей можно только за счет установления баланса между запросом населения на улучшение городской среды и процессом </a:t>
            </a:r>
            <a:r>
              <a:rPr kumimoji="0" lang="ru-RU" sz="2800" b="1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цифровизации</a:t>
            </a:r>
            <a:r>
              <a:rPr kumimoji="0" lang="ru-RU" sz="2800" b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 городского хозяйства. Выстраивание эффективной системы коммуникацией между населением </a:t>
            </a:r>
            <a:r>
              <a:rPr kumimoji="0" lang="ru-RU" sz="2800" b="1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                     </a:t>
            </a:r>
            <a:r>
              <a:rPr kumimoji="0" lang="ru-RU" sz="2800" b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и муниципалитетом для принятия управленческих решений является залогом повышения лояльности граждан к представителям власти.</a:t>
            </a:r>
            <a:endParaRPr kumimoji="0" lang="ru-RU" sz="3600" b="1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Bahnschrift Light SemiCondensed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725</Words>
  <PresentationFormat>Произвольный</PresentationFormat>
  <Paragraphs>107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Open Sans Extra Bold</vt:lpstr>
      <vt:lpstr>Open Sans Bold</vt:lpstr>
      <vt:lpstr>Evolventa</vt:lpstr>
      <vt:lpstr>Open Sans Italics</vt:lpstr>
      <vt:lpstr>Calibri</vt:lpstr>
      <vt:lpstr>Evolventa Bold</vt:lpstr>
      <vt:lpstr>Open Sans</vt:lpstr>
      <vt:lpstr>Times New Roman</vt:lpstr>
      <vt:lpstr>Arial</vt:lpstr>
      <vt:lpstr>Century Gothic</vt:lpstr>
      <vt:lpstr>Bahnschrift Light SemiCondensed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terms:modified xsi:type="dcterms:W3CDTF">2022-10-03T11:45:15Z</dcterms:modified>
  <dc:identifier>DAE9_vPSM-A</dc:identifier>
</cp:coreProperties>
</file>