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sldIdLst>
    <p:sldId id="449" r:id="rId2"/>
    <p:sldId id="392" r:id="rId3"/>
    <p:sldId id="450" r:id="rId4"/>
    <p:sldId id="463" r:id="rId5"/>
    <p:sldId id="464" r:id="rId6"/>
    <p:sldId id="462" r:id="rId7"/>
    <p:sldId id="461" r:id="rId8"/>
    <p:sldId id="453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pos="619" userDrawn="1">
          <p15:clr>
            <a:srgbClr val="A4A3A4"/>
          </p15:clr>
        </p15:guide>
        <p15:guide id="3" orient="horz" pos="482" userDrawn="1">
          <p15:clr>
            <a:srgbClr val="A4A3A4"/>
          </p15:clr>
        </p15:guide>
        <p15:guide id="4" pos="914" userDrawn="1">
          <p15:clr>
            <a:srgbClr val="A4A3A4"/>
          </p15:clr>
        </p15:guide>
        <p15:guide id="5" orient="horz" pos="1185" userDrawn="1">
          <p15:clr>
            <a:srgbClr val="A4A3A4"/>
          </p15:clr>
        </p15:guide>
        <p15:guide id="6" pos="2479" userDrawn="1">
          <p15:clr>
            <a:srgbClr val="A4A3A4"/>
          </p15:clr>
        </p15:guide>
        <p15:guide id="7" pos="744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умахер Евгения Андреевна" initials="ШЕА" lastIdx="1" clrIdx="0">
    <p:extLst>
      <p:ext uri="{19B8F6BF-5375-455C-9EA6-DF929625EA0E}">
        <p15:presenceInfo xmlns:p15="http://schemas.microsoft.com/office/powerpoint/2012/main" userId="S-1-5-21-2069189360-1364823632-3355504445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1F0"/>
    <a:srgbClr val="F0F2FF"/>
    <a:srgbClr val="FAD665"/>
    <a:srgbClr val="353535"/>
    <a:srgbClr val="FFFFFF"/>
    <a:srgbClr val="F0CF53"/>
    <a:srgbClr val="FDD854"/>
    <a:srgbClr val="2A2D33"/>
    <a:srgbClr val="FFDF57"/>
    <a:srgbClr val="FED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1" autoAdjust="0"/>
    <p:restoredTop sz="69596" autoAdjust="0"/>
  </p:normalViewPr>
  <p:slideViewPr>
    <p:cSldViewPr snapToGrid="0">
      <p:cViewPr varScale="1">
        <p:scale>
          <a:sx n="54" d="100"/>
          <a:sy n="54" d="100"/>
        </p:scale>
        <p:origin x="1146" y="30"/>
      </p:cViewPr>
      <p:guideLst>
        <p:guide orient="horz" pos="4110"/>
        <p:guide pos="619"/>
        <p:guide orient="horz" pos="482"/>
        <p:guide pos="914"/>
        <p:guide orient="horz" pos="1185"/>
        <p:guide pos="2479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5EF3D-00CB-44BA-BA16-E703A1857EE7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AC35D-0173-4E2F-A2AD-D546589C75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082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F4AB23-8291-4999-85C6-3200203D842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169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/>
            <a:r>
              <a:rPr lang="ru-RU" sz="1200" dirty="0">
                <a:latin typeface="+mj-lt"/>
              </a:rPr>
              <a:t>Ограничение рабочих часов, занятые линии, человеческий фактор – это известные факты, с которыми каждый из нас сталкивается в своей жизни.</a:t>
            </a:r>
          </a:p>
          <a:p>
            <a:pPr lvl="0" algn="l"/>
            <a:r>
              <a:rPr lang="ru-RU" sz="1200" dirty="0">
                <a:latin typeface="+mj-lt"/>
              </a:rPr>
              <a:t>Распознавание естественной устной речи, автоматическое определение тематики звонка и ведение диалога с гражданами.</a:t>
            </a:r>
          </a:p>
          <a:p>
            <a:pPr lvl="0" algn="l"/>
            <a:r>
              <a:rPr lang="ru-RU" sz="1200" dirty="0">
                <a:latin typeface="+mj-lt"/>
              </a:rPr>
              <a:t>Организация приема заявок по любым событиям с реализацией обратной связи.</a:t>
            </a:r>
          </a:p>
          <a:p>
            <a:pPr algn="l"/>
            <a:r>
              <a:rPr lang="ru-RU" sz="1200" dirty="0">
                <a:latin typeface="+mj-lt"/>
              </a:rPr>
              <a:t>Информирование и консультация граждан по актуальным вопросам с использованием официальных источников информации.</a:t>
            </a:r>
          </a:p>
          <a:p>
            <a:pPr algn="l"/>
            <a:r>
              <a:rPr lang="ru-RU" sz="1200" dirty="0">
                <a:latin typeface="+mj-lt"/>
              </a:rPr>
              <a:t>Запись речи и стенографирование обращений для сбора и последующего анализа обращений граждан.</a:t>
            </a:r>
          </a:p>
          <a:p>
            <a:pPr algn="l"/>
            <a:r>
              <a:rPr lang="ru-RU" sz="1200" dirty="0">
                <a:latin typeface="+mj-lt"/>
              </a:rPr>
              <a:t>Подключение к разговору операторов и экспертов с учетом специфики обращения.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5AC35D-0173-4E2F-A2AD-D546589C753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050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urbota" panose="02000503000000000000" pitchFamily="50" charset="0"/>
              </a:rPr>
              <a:t>Пространство взаимодействия жителя и города – это: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urbota" panose="02000503000000000000" pitchFamily="50" charset="0"/>
              </a:rPr>
              <a:t>Дежурные службы по </a:t>
            </a:r>
            <a:r>
              <a:rPr lang="ru-RU" sz="1200" dirty="0">
                <a:solidFill>
                  <a:prstClr val="black"/>
                </a:solidFill>
                <a:latin typeface="+mj-lt"/>
              </a:rPr>
              <a:t>транспорту или ЖКХ, Запись на прием или вызов врача</a:t>
            </a:r>
          </a:p>
          <a:p>
            <a:pPr algn="l">
              <a:defRPr/>
            </a:pPr>
            <a:r>
              <a:rPr lang="ru-RU" sz="1600" dirty="0">
                <a:solidFill>
                  <a:prstClr val="black"/>
                </a:solidFill>
                <a:latin typeface="Turbota" panose="02000503000000000000" pitchFamily="50" charset="0"/>
              </a:rPr>
              <a:t>Обращение к Публичной власти, агиткампании, вакансии и </a:t>
            </a:r>
            <a:r>
              <a:rPr lang="ru-RU" sz="1600" dirty="0" err="1">
                <a:solidFill>
                  <a:prstClr val="black"/>
                </a:solidFill>
                <a:latin typeface="Turbota" panose="02000503000000000000" pitchFamily="50" charset="0"/>
              </a:rPr>
              <a:t>пр</a:t>
            </a:r>
            <a:r>
              <a:rPr lang="ru-RU" sz="1600" dirty="0">
                <a:solidFill>
                  <a:prstClr val="black"/>
                </a:solidFill>
                <a:latin typeface="Turbota" panose="02000503000000000000" pitchFamily="50" charset="0"/>
              </a:rPr>
              <a:t>, </a:t>
            </a:r>
            <a:r>
              <a:rPr lang="ru-RU" sz="2000" dirty="0">
                <a:solidFill>
                  <a:prstClr val="black"/>
                </a:solidFill>
                <a:latin typeface="Turbota" panose="02000503000000000000" pitchFamily="50" charset="0"/>
              </a:rPr>
              <a:t>Контроль-надзорные мероприятия, Телефоны доверия, МФЦ, общественные пространства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+mj-lt"/>
              </a:rPr>
              <a:t>И мы имеем опыт таких проектов как: Роботизация горячей линии по COVID 19, Комплексная роботизация контакт-центра в здравоохранении,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+mj-lt"/>
              </a:rPr>
              <a:t>Цифровая трансформация единой дежурно-диспетчерской службы АПК «Безопасный город» и контакт центров МФЦ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+mj-lt"/>
              </a:rPr>
              <a:t>Опыт в Белгороде, Новосибирске, </a:t>
            </a:r>
            <a:r>
              <a:rPr lang="ru-RU" sz="2000" dirty="0" err="1">
                <a:latin typeface="+mj-lt"/>
              </a:rPr>
              <a:t>Владивовостоке</a:t>
            </a:r>
            <a:r>
              <a:rPr lang="ru-RU" sz="2000" dirty="0">
                <a:latin typeface="+mj-lt"/>
              </a:rPr>
              <a:t>,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5AC35D-0173-4E2F-A2AD-D546589C753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705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Сегодня мы призываем смотреть на задачу более комплексно и начинать роботизацию не с отдельных ведомств, а через создание и роботизацию единого контакт центра региона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5AC35D-0173-4E2F-A2AD-D546589C753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985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38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887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591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59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20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295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26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092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083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27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680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952B8-F168-43CF-804D-D2FC0F2B9CE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C48CC-963F-4339-8921-A5C348FEA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590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5.png"/><Relationship Id="rId18" Type="http://schemas.openxmlformats.org/officeDocument/2006/relationships/image" Target="../media/image12.png"/><Relationship Id="rId3" Type="http://schemas.openxmlformats.org/officeDocument/2006/relationships/image" Target="../media/image11.png"/><Relationship Id="rId21" Type="http://schemas.openxmlformats.org/officeDocument/2006/relationships/image" Target="../media/image30.png"/><Relationship Id="rId7" Type="http://schemas.openxmlformats.org/officeDocument/2006/relationships/image" Target="../media/image24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13.png"/><Relationship Id="rId5" Type="http://schemas.openxmlformats.org/officeDocument/2006/relationships/image" Target="../media/image22.png"/><Relationship Id="rId15" Type="http://schemas.openxmlformats.org/officeDocument/2006/relationships/image" Target="../media/image17.png"/><Relationship Id="rId10" Type="http://schemas.openxmlformats.org/officeDocument/2006/relationships/image" Target="../media/image27.png"/><Relationship Id="rId19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16.png"/><Relationship Id="rId22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811696" y="779308"/>
            <a:ext cx="7100043" cy="2800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ts val="1200"/>
              </a:spcBef>
              <a:tabLst>
                <a:tab pos="5022850" algn="l"/>
              </a:tabLst>
            </a:pPr>
            <a:r>
              <a:rPr lang="ru-RU" sz="6600" dirty="0">
                <a:solidFill>
                  <a:srgbClr val="F0CF53"/>
                </a:solidFill>
                <a:latin typeface="Turbota" panose="02000503000000000000" pitchFamily="50" charset="0"/>
              </a:rPr>
              <a:t>Цифровая трансформация региона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27C2F44-F516-44F8-BE59-1FB0DED83BAB}"/>
              </a:ext>
            </a:extLst>
          </p:cNvPr>
          <p:cNvSpPr txBox="1">
            <a:spLocks/>
          </p:cNvSpPr>
          <p:nvPr/>
        </p:nvSpPr>
        <p:spPr>
          <a:xfrm>
            <a:off x="888925" y="3559003"/>
            <a:ext cx="6510358" cy="5020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3200" i="1" dirty="0">
                <a:solidFill>
                  <a:schemeClr val="bg1"/>
                </a:solidFill>
                <a:latin typeface="+mj-lt"/>
              </a:rPr>
              <a:t>с помощью голосовых технологий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18218327-8976-4A54-B4FF-875A2E112C18}"/>
              </a:ext>
            </a:extLst>
          </p:cNvPr>
          <p:cNvSpPr txBox="1">
            <a:spLocks/>
          </p:cNvSpPr>
          <p:nvPr/>
        </p:nvSpPr>
        <p:spPr>
          <a:xfrm>
            <a:off x="2338964" y="5402765"/>
            <a:ext cx="4303574" cy="926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+mj-lt"/>
              </a:rPr>
              <a:t>Алексей Нечипорук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i="1" dirty="0">
                <a:solidFill>
                  <a:schemeClr val="bg1"/>
                </a:solidFill>
                <a:latin typeface="+mj-lt"/>
              </a:rPr>
              <a:t>Директор по работе с ключевыми клиентами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5053BB-18D1-4BB9-ABB1-DF6A2A6BD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18" y="5312229"/>
            <a:ext cx="1108041" cy="110804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769CFED-06E3-431C-8B99-F96CACA95A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896" y="5866249"/>
            <a:ext cx="1312866" cy="30333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5A4AAC9-BC7F-4EF0-B4FC-ECF3B909E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0" r="7895" b="11651"/>
          <a:stretch/>
        </p:blipFill>
        <p:spPr>
          <a:xfrm>
            <a:off x="7357621" y="941823"/>
            <a:ext cx="4665595" cy="471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9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EA8627EE-9063-4230-98C9-D66BBF3FF8AC}"/>
              </a:ext>
            </a:extLst>
          </p:cNvPr>
          <p:cNvSpPr txBox="1">
            <a:spLocks/>
          </p:cNvSpPr>
          <p:nvPr/>
        </p:nvSpPr>
        <p:spPr>
          <a:xfrm>
            <a:off x="1818526" y="2360610"/>
            <a:ext cx="5603000" cy="1081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400"/>
              </a:lnSpc>
            </a:pPr>
            <a:r>
              <a:rPr lang="ru-RU" sz="1800" b="1" dirty="0">
                <a:latin typeface="+mj-lt"/>
              </a:rPr>
              <a:t>Аккредитованная IT компания Лексиком </a:t>
            </a:r>
            <a:r>
              <a:rPr lang="ru-RU" sz="1800" dirty="0">
                <a:latin typeface="+mj-lt"/>
              </a:rPr>
              <a:t>– российский разработчик отечественного программного обеспечения. </a:t>
            </a:r>
            <a:r>
              <a:rPr lang="ru-RU" sz="1800" b="1" dirty="0">
                <a:latin typeface="+mj-lt"/>
              </a:rPr>
              <a:t>Резидент </a:t>
            </a:r>
            <a:r>
              <a:rPr lang="ru-RU" sz="1800" b="1" dirty="0" err="1">
                <a:latin typeface="+mj-lt"/>
              </a:rPr>
              <a:t>Сколково</a:t>
            </a:r>
            <a:r>
              <a:rPr lang="ru-RU" sz="1800" dirty="0">
                <a:latin typeface="+mj-lt"/>
              </a:rPr>
              <a:t>.</a:t>
            </a:r>
          </a:p>
        </p:txBody>
      </p: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EA8627EE-9063-4230-98C9-D66BBF3FF8AC}"/>
              </a:ext>
            </a:extLst>
          </p:cNvPr>
          <p:cNvSpPr txBox="1">
            <a:spLocks/>
          </p:cNvSpPr>
          <p:nvPr/>
        </p:nvSpPr>
        <p:spPr>
          <a:xfrm>
            <a:off x="904127" y="4338973"/>
            <a:ext cx="7414373" cy="1473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800" dirty="0">
                <a:latin typeface="+mj-lt"/>
              </a:rPr>
              <a:t>Основное направление разработки – системы искусственного интеллекта в области синтеза и распознавания речи, и интерфейсы для них.</a:t>
            </a:r>
          </a:p>
          <a:p>
            <a:pPr algn="l">
              <a:lnSpc>
                <a:spcPct val="100000"/>
              </a:lnSpc>
            </a:pPr>
            <a:r>
              <a:rPr lang="ru-RU" sz="1800" dirty="0">
                <a:latin typeface="+mj-lt"/>
              </a:rPr>
              <a:t>Программный продукт </a:t>
            </a:r>
            <a:r>
              <a:rPr lang="ru-RU" sz="1800" b="1" dirty="0">
                <a:latin typeface="+mj-lt"/>
              </a:rPr>
              <a:t>Lexicom Omnichannel </a:t>
            </a:r>
            <a:r>
              <a:rPr lang="ru-RU" sz="1800" b="1" dirty="0" err="1">
                <a:latin typeface="+mj-lt"/>
              </a:rPr>
              <a:t>Platform</a:t>
            </a:r>
            <a:r>
              <a:rPr lang="ru-RU" sz="1800" b="1" dirty="0">
                <a:latin typeface="+mj-lt"/>
              </a:rPr>
              <a:t> </a:t>
            </a:r>
            <a:r>
              <a:rPr lang="ru-RU" sz="1800" dirty="0">
                <a:latin typeface="+mj-lt"/>
              </a:rPr>
              <a:t>включен в реестр отечественного ПО №11115 от 20.07.2021.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5" y="2417091"/>
            <a:ext cx="746746" cy="752969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CD499B0B-2061-4818-8B53-5F3D42487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155" y="682834"/>
            <a:ext cx="4512825" cy="649032"/>
          </a:xfrm>
        </p:spPr>
        <p:txBody>
          <a:bodyPr>
            <a:noAutofit/>
          </a:bodyPr>
          <a:lstStyle/>
          <a:p>
            <a:pPr algn="l"/>
            <a:r>
              <a:rPr lang="ru-RU" sz="4000" dirty="0">
                <a:latin typeface="Turbota" panose="02000503000000000000" pitchFamily="50" charset="0"/>
              </a:rPr>
              <a:t>О компании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0"/>
            <a:ext cx="31242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326" y="1641006"/>
            <a:ext cx="2455147" cy="355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04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0"/>
            <a:ext cx="3124200" cy="6858000"/>
          </a:xfrm>
          <a:prstGeom prst="rect">
            <a:avLst/>
          </a:prstGeom>
        </p:spPr>
      </p:pic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CD499B0B-2061-4818-8B53-5F3D42487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939" y="605767"/>
            <a:ext cx="11512990" cy="1154006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ru-RU" sz="3900" dirty="0">
                <a:latin typeface="Turbota" panose="02000503000000000000" pitchFamily="50" charset="0"/>
              </a:rPr>
              <a:t>Современное решение задачи коммуникаций с гражданами — КЦ с голосовым нейроботом</a:t>
            </a: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7128DD20-DC3A-4699-B28A-FEE3EDAF75F7}"/>
              </a:ext>
            </a:extLst>
          </p:cNvPr>
          <p:cNvSpPr txBox="1">
            <a:spLocks/>
          </p:cNvSpPr>
          <p:nvPr/>
        </p:nvSpPr>
        <p:spPr>
          <a:xfrm>
            <a:off x="1361259" y="2901883"/>
            <a:ext cx="3124200" cy="5283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ru-RU" sz="1600" dirty="0">
                <a:latin typeface="+mj-lt"/>
              </a:rPr>
              <a:t>В режиме 24</a:t>
            </a:r>
            <a:r>
              <a:rPr lang="en-US" sz="1600" dirty="0">
                <a:latin typeface="+mj-lt"/>
              </a:rPr>
              <a:t>/7 </a:t>
            </a:r>
            <a:r>
              <a:rPr lang="ru-RU" sz="1600" dirty="0">
                <a:latin typeface="+mj-lt"/>
              </a:rPr>
              <a:t>распознает и обрабатывает естественную речь</a:t>
            </a:r>
            <a:r>
              <a:rPr lang="en-US" sz="1600" dirty="0">
                <a:latin typeface="+mj-lt"/>
              </a:rPr>
              <a:t> </a:t>
            </a:r>
            <a:endParaRPr lang="ru-RU" sz="1600" dirty="0">
              <a:highlight>
                <a:srgbClr val="FDD854"/>
              </a:highlight>
              <a:latin typeface="+mj-lt"/>
            </a:endParaRPr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F8728898-F44D-41FA-A760-9F3C40E4A582}"/>
              </a:ext>
            </a:extLst>
          </p:cNvPr>
          <p:cNvSpPr txBox="1">
            <a:spLocks/>
          </p:cNvSpPr>
          <p:nvPr/>
        </p:nvSpPr>
        <p:spPr>
          <a:xfrm>
            <a:off x="1346906" y="4626751"/>
            <a:ext cx="2943091" cy="510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ru-RU" sz="1600" dirty="0">
                <a:latin typeface="+mj-lt"/>
              </a:rPr>
              <a:t>Исключает человеческий фактор ошибки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100EE9CB-CDD2-46AC-B6FC-36D9D8ECD0C7}"/>
              </a:ext>
            </a:extLst>
          </p:cNvPr>
          <p:cNvSpPr txBox="1">
            <a:spLocks/>
          </p:cNvSpPr>
          <p:nvPr/>
        </p:nvSpPr>
        <p:spPr>
          <a:xfrm>
            <a:off x="5180805" y="2875850"/>
            <a:ext cx="3394447" cy="916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+mj-lt"/>
              </a:rPr>
              <a:t>Осуществит запись на прием и напомнит о времени посещения</a:t>
            </a:r>
          </a:p>
        </p:txBody>
      </p:sp>
      <p:sp>
        <p:nvSpPr>
          <p:cNvPr id="26" name="Подзаголовок 2">
            <a:extLst>
              <a:ext uri="{FF2B5EF4-FFF2-40B4-BE49-F238E27FC236}">
                <a16:creationId xmlns:a16="http://schemas.microsoft.com/office/drawing/2014/main" id="{03F616F0-31B0-469E-A583-A977A8792285}"/>
              </a:ext>
            </a:extLst>
          </p:cNvPr>
          <p:cNvSpPr txBox="1">
            <a:spLocks/>
          </p:cNvSpPr>
          <p:nvPr/>
        </p:nvSpPr>
        <p:spPr>
          <a:xfrm>
            <a:off x="1368172" y="5529568"/>
            <a:ext cx="3117287" cy="871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ru-RU" sz="1600" dirty="0">
                <a:latin typeface="+mj-lt"/>
              </a:rPr>
              <a:t>Легко и быстро масштабируется для обработки пиковых нагрузок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8692D8B-1D08-4D5C-9E5F-58D546C62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56" y="2998546"/>
            <a:ext cx="356315" cy="35631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AF4029A-5B09-4537-99A4-34D15881C5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977989"/>
            <a:ext cx="356315" cy="35631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F5E1C3B-BE92-4C8A-BBB8-1220ADD02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56" y="3812749"/>
            <a:ext cx="356315" cy="35631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0CE0790-E580-448D-8A4B-FC5A20F20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832163"/>
            <a:ext cx="356315" cy="35631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306811C-B09C-4872-BAF1-915B530BF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55" y="4693343"/>
            <a:ext cx="356315" cy="356315"/>
          </a:xfrm>
          <a:prstGeom prst="rect">
            <a:avLst/>
          </a:prstGeom>
        </p:spPr>
      </p:pic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0E5CC51B-E7F8-4874-8EC5-CD48C564E09E}"/>
              </a:ext>
            </a:extLst>
          </p:cNvPr>
          <p:cNvSpPr txBox="1">
            <a:spLocks/>
          </p:cNvSpPr>
          <p:nvPr/>
        </p:nvSpPr>
        <p:spPr>
          <a:xfrm>
            <a:off x="5169526" y="3833048"/>
            <a:ext cx="2699165" cy="44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ru-RU" sz="1600" dirty="0">
                <a:latin typeface="+mj-lt"/>
              </a:rPr>
              <a:t>Примет обращение и жалобу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10A85F2-B015-4290-9D5A-A19D308B5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767" y="4693341"/>
            <a:ext cx="356315" cy="356315"/>
          </a:xfrm>
          <a:prstGeom prst="rect">
            <a:avLst/>
          </a:prstGeom>
        </p:spPr>
      </p:pic>
      <p:sp>
        <p:nvSpPr>
          <p:cNvPr id="34" name="Подзаголовок 2">
            <a:extLst>
              <a:ext uri="{FF2B5EF4-FFF2-40B4-BE49-F238E27FC236}">
                <a16:creationId xmlns:a16="http://schemas.microsoft.com/office/drawing/2014/main" id="{14E2CBA7-9D06-4F63-9A42-5E1D3A2F0730}"/>
              </a:ext>
            </a:extLst>
          </p:cNvPr>
          <p:cNvSpPr txBox="1">
            <a:spLocks/>
          </p:cNvSpPr>
          <p:nvPr/>
        </p:nvSpPr>
        <p:spPr>
          <a:xfrm>
            <a:off x="1357758" y="3772935"/>
            <a:ext cx="3027089" cy="440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ru-RU" sz="1600" dirty="0">
                <a:latin typeface="+mj-lt"/>
              </a:rPr>
              <a:t>Устойчив к эмоциональному состоянию гражданина</a:t>
            </a:r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BAF80C1-FE3E-4CC2-BBE1-97CC7EE22B00}"/>
              </a:ext>
            </a:extLst>
          </p:cNvPr>
          <p:cNvSpPr txBox="1">
            <a:spLocks/>
          </p:cNvSpPr>
          <p:nvPr/>
        </p:nvSpPr>
        <p:spPr>
          <a:xfrm>
            <a:off x="5161800" y="4601835"/>
            <a:ext cx="3217239" cy="916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+mj-lt"/>
              </a:rPr>
              <a:t>Предоставит справочную информацию по часто задаваемым вопросам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6BCF00B-1503-483F-BFEE-6794F36D46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28" y="5595205"/>
            <a:ext cx="356315" cy="35631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16445AA-9A40-4023-95A3-5244DD6BA4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370" y="2568849"/>
            <a:ext cx="3069347" cy="23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45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2D4B651C-9A78-4AFC-B9B9-8B5B649C0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264" y="-10633"/>
            <a:ext cx="3187700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6C3BE74-D438-4703-8217-D308FBD8EBAB}"/>
              </a:ext>
            </a:extLst>
          </p:cNvPr>
          <p:cNvSpPr/>
          <p:nvPr/>
        </p:nvSpPr>
        <p:spPr>
          <a:xfrm>
            <a:off x="-1" y="-10633"/>
            <a:ext cx="3530009" cy="6858000"/>
          </a:xfrm>
          <a:prstGeom prst="rect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8007B65-3B07-41F3-BD33-2B70EC9EA5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63" y="5928314"/>
            <a:ext cx="1340056" cy="315686"/>
          </a:xfrm>
          <a:prstGeom prst="rect">
            <a:avLst/>
          </a:prstGeom>
        </p:spPr>
      </p:pic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A93A2544-D388-4BA8-8AB0-7271A1F8F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460" y="1805835"/>
            <a:ext cx="3551364" cy="2711535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00000"/>
              </a:lnSpc>
            </a:pPr>
            <a:r>
              <a:rPr lang="ru-RU" sz="4800" dirty="0">
                <a:latin typeface="Turbota" panose="02000503000000000000" pitchFamily="50" charset="0"/>
              </a:rPr>
              <a:t>Голосовой </a:t>
            </a:r>
            <a:br>
              <a:rPr lang="ru-RU" sz="4800" dirty="0">
                <a:latin typeface="Turbota" panose="02000503000000000000" pitchFamily="50" charset="0"/>
              </a:rPr>
            </a:br>
            <a:r>
              <a:rPr lang="ru-RU" sz="4800" dirty="0">
                <a:latin typeface="Turbota" panose="02000503000000000000" pitchFamily="50" charset="0"/>
              </a:rPr>
              <a:t>нейробот </a:t>
            </a:r>
            <a:br>
              <a:rPr lang="ru-RU" sz="4600" dirty="0">
                <a:latin typeface="Turbota" panose="02000503000000000000" pitchFamily="50" charset="0"/>
              </a:rPr>
            </a:br>
            <a:r>
              <a:rPr lang="ru-RU" sz="3100" dirty="0">
                <a:latin typeface="+mj-lt"/>
              </a:rPr>
              <a:t>как компонент единой цифровой платформы региона</a:t>
            </a:r>
          </a:p>
          <a:p>
            <a:pPr algn="l">
              <a:lnSpc>
                <a:spcPct val="110000"/>
              </a:lnSpc>
            </a:pPr>
            <a:endParaRPr lang="ru-RU" sz="1600" dirty="0">
              <a:latin typeface="TurbotaBold" panose="02000803000000000000" pitchFamily="50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DE867578-0D04-423A-9582-AC5DEF4CE1D3}"/>
              </a:ext>
            </a:extLst>
          </p:cNvPr>
          <p:cNvGrpSpPr/>
          <p:nvPr/>
        </p:nvGrpSpPr>
        <p:grpSpPr>
          <a:xfrm>
            <a:off x="4812964" y="525343"/>
            <a:ext cx="1917180" cy="1595332"/>
            <a:chOff x="1062919" y="2392222"/>
            <a:chExt cx="1917180" cy="1595332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D3A94E2D-C8F9-4C26-A01E-E42CE94CBB44}"/>
                </a:ext>
              </a:extLst>
            </p:cNvPr>
            <p:cNvSpPr/>
            <p:nvPr/>
          </p:nvSpPr>
          <p:spPr>
            <a:xfrm>
              <a:off x="1062919" y="2397914"/>
              <a:ext cx="1429406" cy="1429406"/>
            </a:xfrm>
            <a:prstGeom prst="ellipse">
              <a:avLst/>
            </a:prstGeom>
            <a:solidFill>
              <a:srgbClr val="F0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EE011D86-24EF-4DD6-A9E7-D01510CEA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747" y="2392222"/>
              <a:ext cx="1547352" cy="1595332"/>
            </a:xfrm>
            <a:prstGeom prst="rect">
              <a:avLst/>
            </a:prstGeom>
          </p:spPr>
        </p:pic>
        <p:sp>
          <p:nvSpPr>
            <p:cNvPr id="30" name="Подзаголовок 2">
              <a:extLst>
                <a:ext uri="{FF2B5EF4-FFF2-40B4-BE49-F238E27FC236}">
                  <a16:creationId xmlns:a16="http://schemas.microsoft.com/office/drawing/2014/main" id="{0376DFA8-DD85-4140-B49F-DCEF251016DC}"/>
                </a:ext>
              </a:extLst>
            </p:cNvPr>
            <p:cNvSpPr txBox="1">
              <a:spLocks/>
            </p:cNvSpPr>
            <p:nvPr/>
          </p:nvSpPr>
          <p:spPr>
            <a:xfrm>
              <a:off x="1154973" y="2696617"/>
              <a:ext cx="746791" cy="3365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ru-RU" sz="1800" dirty="0">
                  <a:latin typeface="+mj-lt"/>
                </a:rPr>
                <a:t>МФЦ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F42472D1-5787-492C-B48F-B027B0B1BD0A}"/>
              </a:ext>
            </a:extLst>
          </p:cNvPr>
          <p:cNvGrpSpPr/>
          <p:nvPr/>
        </p:nvGrpSpPr>
        <p:grpSpPr>
          <a:xfrm>
            <a:off x="4957244" y="2683431"/>
            <a:ext cx="1617011" cy="1438881"/>
            <a:chOff x="3384768" y="3472185"/>
            <a:chExt cx="1617011" cy="1438881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436E46E1-F032-4563-8CE1-C20CF3679F1F}"/>
                </a:ext>
              </a:extLst>
            </p:cNvPr>
            <p:cNvGrpSpPr/>
            <p:nvPr/>
          </p:nvGrpSpPr>
          <p:grpSpPr>
            <a:xfrm>
              <a:off x="3460733" y="3472185"/>
              <a:ext cx="1429406" cy="1429406"/>
              <a:chOff x="1062919" y="2397914"/>
              <a:chExt cx="1429406" cy="1429406"/>
            </a:xfrm>
          </p:grpSpPr>
          <p:sp>
            <p:nvSpPr>
              <p:cNvPr id="36" name="Овал 35">
                <a:extLst>
                  <a:ext uri="{FF2B5EF4-FFF2-40B4-BE49-F238E27FC236}">
                    <a16:creationId xmlns:a16="http://schemas.microsoft.com/office/drawing/2014/main" id="{8D036D10-D4FE-432A-BD17-36B5BCA17350}"/>
                  </a:ext>
                </a:extLst>
              </p:cNvPr>
              <p:cNvSpPr/>
              <p:nvPr/>
            </p:nvSpPr>
            <p:spPr>
              <a:xfrm>
                <a:off x="1062919" y="2397914"/>
                <a:ext cx="1429406" cy="1429406"/>
              </a:xfrm>
              <a:prstGeom prst="ellipse">
                <a:avLst/>
              </a:prstGeom>
              <a:solidFill>
                <a:srgbClr val="F0F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Подзаголовок 2">
                <a:extLst>
                  <a:ext uri="{FF2B5EF4-FFF2-40B4-BE49-F238E27FC236}">
                    <a16:creationId xmlns:a16="http://schemas.microsoft.com/office/drawing/2014/main" id="{578009BF-2D45-45CE-B1FA-9A4EEB4BC85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4973" y="2696617"/>
                <a:ext cx="1337352" cy="55456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80000"/>
                  </a:lnSpc>
                  <a:spcBef>
                    <a:spcPts val="0"/>
                  </a:spcBef>
                </a:pPr>
                <a:r>
                  <a:rPr lang="ru-RU" sz="1800" dirty="0">
                    <a:latin typeface="+mj-lt"/>
                  </a:rPr>
                  <a:t>Здраво-</a:t>
                </a:r>
              </a:p>
              <a:p>
                <a:pPr algn="l">
                  <a:lnSpc>
                    <a:spcPct val="80000"/>
                  </a:lnSpc>
                  <a:spcBef>
                    <a:spcPts val="0"/>
                  </a:spcBef>
                </a:pPr>
                <a:r>
                  <a:rPr lang="ru-RU" sz="1800" dirty="0">
                    <a:latin typeface="+mj-lt"/>
                  </a:rPr>
                  <a:t>охранение</a:t>
                </a:r>
              </a:p>
            </p:txBody>
          </p:sp>
        </p:grp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584BF36-AF00-4F08-8C1E-EAD438BED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9746" y="4338697"/>
              <a:ext cx="772033" cy="572369"/>
            </a:xfrm>
            <a:prstGeom prst="rect">
              <a:avLst/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E45ACEA1-2FE4-4330-9F2C-E4E753D0A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4768" y="4361709"/>
              <a:ext cx="420032" cy="396953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BA672D4E-477D-465A-8C5A-7390A9FE4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5004" y="3522539"/>
              <a:ext cx="301515" cy="306805"/>
            </a:xfrm>
            <a:prstGeom prst="rect">
              <a:avLst/>
            </a:prstGeom>
          </p:spPr>
        </p:pic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846F6B91-72F2-4482-9A6E-90905B137711}"/>
              </a:ext>
            </a:extLst>
          </p:cNvPr>
          <p:cNvGrpSpPr/>
          <p:nvPr/>
        </p:nvGrpSpPr>
        <p:grpSpPr>
          <a:xfrm>
            <a:off x="4857177" y="4965967"/>
            <a:ext cx="1713454" cy="1470462"/>
            <a:chOff x="915530" y="4526276"/>
            <a:chExt cx="1713454" cy="1470462"/>
          </a:xfrm>
        </p:grpSpPr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E5528F0A-0E7A-45EB-81BC-569B88005D5E}"/>
                </a:ext>
              </a:extLst>
            </p:cNvPr>
            <p:cNvGrpSpPr/>
            <p:nvPr/>
          </p:nvGrpSpPr>
          <p:grpSpPr>
            <a:xfrm>
              <a:off x="1004005" y="4526276"/>
              <a:ext cx="1429406" cy="1429406"/>
              <a:chOff x="1062919" y="2397914"/>
              <a:chExt cx="1429406" cy="1429406"/>
            </a:xfrm>
          </p:grpSpPr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id="{79241419-0B71-4B89-878C-98CBC576EDBD}"/>
                  </a:ext>
                </a:extLst>
              </p:cNvPr>
              <p:cNvSpPr/>
              <p:nvPr/>
            </p:nvSpPr>
            <p:spPr>
              <a:xfrm>
                <a:off x="1062919" y="2397914"/>
                <a:ext cx="1429406" cy="1429406"/>
              </a:xfrm>
              <a:prstGeom prst="ellipse">
                <a:avLst/>
              </a:prstGeom>
              <a:solidFill>
                <a:srgbClr val="F0F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Подзаголовок 2">
                <a:extLst>
                  <a:ext uri="{FF2B5EF4-FFF2-40B4-BE49-F238E27FC236}">
                    <a16:creationId xmlns:a16="http://schemas.microsoft.com/office/drawing/2014/main" id="{E7E45E1D-06D1-4381-8EFF-651E722E283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4973" y="2696617"/>
                <a:ext cx="746791" cy="3365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ru-RU" sz="1800" dirty="0">
                    <a:latin typeface="+mj-lt"/>
                  </a:rPr>
                  <a:t>ЖКХ</a:t>
                </a:r>
              </a:p>
            </p:txBody>
          </p:sp>
        </p:grp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5B87B699-CA04-4E12-942F-BE4D799B5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279" y="4738215"/>
              <a:ext cx="881705" cy="1258523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ADBDE501-974A-4120-A1DE-199B77CC8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9543" y="5306936"/>
              <a:ext cx="322358" cy="286540"/>
            </a:xfrm>
            <a:prstGeom prst="rect">
              <a:avLst/>
            </a:prstGeom>
          </p:spPr>
        </p:pic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25B2CB92-EF62-408E-BB1B-8FF940EA9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530" y="5403027"/>
              <a:ext cx="440491" cy="417609"/>
            </a:xfrm>
            <a:prstGeom prst="rect">
              <a:avLst/>
            </a:prstGeom>
          </p:spPr>
        </p:pic>
      </p:grpSp>
      <p:sp>
        <p:nvSpPr>
          <p:cNvPr id="45" name="Подзаголовок 2">
            <a:extLst>
              <a:ext uri="{FF2B5EF4-FFF2-40B4-BE49-F238E27FC236}">
                <a16:creationId xmlns:a16="http://schemas.microsoft.com/office/drawing/2014/main" id="{E413CFD5-7B91-44C7-A12F-3D16F81F8DA6}"/>
              </a:ext>
            </a:extLst>
          </p:cNvPr>
          <p:cNvSpPr txBox="1">
            <a:spLocks/>
          </p:cNvSpPr>
          <p:nvPr/>
        </p:nvSpPr>
        <p:spPr>
          <a:xfrm>
            <a:off x="6998393" y="574658"/>
            <a:ext cx="1639330" cy="1471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Информирование об услугах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Статус исполнения заявления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Запись на прием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D2E5CD0C-89EB-42BA-9743-3A882A442CD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836" y="668290"/>
            <a:ext cx="235480" cy="23548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3B2D752-99C5-4195-BE92-49AF52D0CB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424" y="1233587"/>
            <a:ext cx="235480" cy="23548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0D4C8D85-C9E1-4F0B-8D67-EBC1D2ECC95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101" y="1706401"/>
            <a:ext cx="235480" cy="235480"/>
          </a:xfrm>
          <a:prstGeom prst="rect">
            <a:avLst/>
          </a:prstGeom>
        </p:spPr>
      </p:pic>
      <p:sp>
        <p:nvSpPr>
          <p:cNvPr id="54" name="Подзаголовок 2">
            <a:extLst>
              <a:ext uri="{FF2B5EF4-FFF2-40B4-BE49-F238E27FC236}">
                <a16:creationId xmlns:a16="http://schemas.microsoft.com/office/drawing/2014/main" id="{F04D31CE-71F2-49A5-9F30-5509D704984A}"/>
              </a:ext>
            </a:extLst>
          </p:cNvPr>
          <p:cNvSpPr txBox="1">
            <a:spLocks/>
          </p:cNvSpPr>
          <p:nvPr/>
        </p:nvSpPr>
        <p:spPr>
          <a:xfrm>
            <a:off x="9373813" y="574659"/>
            <a:ext cx="2306636" cy="1595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Обзвон граждан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Оценка качества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Проактивное взаимодействие с гражданами и бизнесом по телефонным и цифровым каналам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31E09B05-E72C-41AB-8427-F84F1F9CE64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257" y="604492"/>
            <a:ext cx="235480" cy="23548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AF2C3672-D626-450B-9260-17D1FE7119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845" y="967766"/>
            <a:ext cx="235480" cy="23548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39118B9-6E3F-418E-AA2E-A4E9B22C71B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522" y="1408687"/>
            <a:ext cx="235480" cy="235480"/>
          </a:xfrm>
          <a:prstGeom prst="rect">
            <a:avLst/>
          </a:prstGeom>
        </p:spPr>
      </p:pic>
      <p:sp>
        <p:nvSpPr>
          <p:cNvPr id="63" name="Подзаголовок 2">
            <a:extLst>
              <a:ext uri="{FF2B5EF4-FFF2-40B4-BE49-F238E27FC236}">
                <a16:creationId xmlns:a16="http://schemas.microsoft.com/office/drawing/2014/main" id="{A34E844B-0979-4FA1-A3E5-1B34E694DACF}"/>
              </a:ext>
            </a:extLst>
          </p:cNvPr>
          <p:cNvSpPr txBox="1">
            <a:spLocks/>
          </p:cNvSpPr>
          <p:nvPr/>
        </p:nvSpPr>
        <p:spPr>
          <a:xfrm>
            <a:off x="7040859" y="2683431"/>
            <a:ext cx="1922185" cy="1935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Вызов врача на дом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Запись на прием к врачу, подтверждение приема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Консультации по интересующим вопросам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1234D274-E8C8-4E67-BB0F-D304DFBD688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303" y="2745164"/>
            <a:ext cx="235480" cy="23548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796DE3CD-E9D1-465A-A50D-E38642D7E57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891" y="3161603"/>
            <a:ext cx="235480" cy="23548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A8FD36EC-C549-4C22-AEA2-CF451181191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68" y="3708848"/>
            <a:ext cx="235480" cy="235480"/>
          </a:xfrm>
          <a:prstGeom prst="rect">
            <a:avLst/>
          </a:prstGeom>
        </p:spPr>
      </p:pic>
      <p:sp>
        <p:nvSpPr>
          <p:cNvPr id="67" name="Подзаголовок 2">
            <a:extLst>
              <a:ext uri="{FF2B5EF4-FFF2-40B4-BE49-F238E27FC236}">
                <a16:creationId xmlns:a16="http://schemas.microsoft.com/office/drawing/2014/main" id="{0825CC64-8B72-4FE6-A81E-CDBB1AA6D8AC}"/>
              </a:ext>
            </a:extLst>
          </p:cNvPr>
          <p:cNvSpPr txBox="1">
            <a:spLocks/>
          </p:cNvSpPr>
          <p:nvPr/>
        </p:nvSpPr>
        <p:spPr>
          <a:xfrm>
            <a:off x="9384381" y="2683432"/>
            <a:ext cx="2264169" cy="1565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Сервисы голосовой регистратуры для медицинских учреждений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Голосовое описание рентгенограмм, КТ и МРТ томограмм, заполнение карт обследований болезней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B8CB4C89-985A-410B-BCFB-7C48DA5F393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825" y="2766430"/>
            <a:ext cx="235480" cy="23548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574A17B2-A818-4B09-A1F4-477C6FF433E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090" y="3506827"/>
            <a:ext cx="235480" cy="235480"/>
          </a:xfrm>
          <a:prstGeom prst="rect">
            <a:avLst/>
          </a:prstGeom>
        </p:spPr>
      </p:pic>
      <p:sp>
        <p:nvSpPr>
          <p:cNvPr id="75" name="Подзаголовок 2">
            <a:extLst>
              <a:ext uri="{FF2B5EF4-FFF2-40B4-BE49-F238E27FC236}">
                <a16:creationId xmlns:a16="http://schemas.microsoft.com/office/drawing/2014/main" id="{13541862-3BE2-478F-ABAF-035CEAC07E1D}"/>
              </a:ext>
            </a:extLst>
          </p:cNvPr>
          <p:cNvSpPr txBox="1">
            <a:spLocks/>
          </p:cNvSpPr>
          <p:nvPr/>
        </p:nvSpPr>
        <p:spPr>
          <a:xfrm>
            <a:off x="7076252" y="4911707"/>
            <a:ext cx="1639330" cy="17751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Приемная губернатора и органов власти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Общественные приемные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Диспетчерские службы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300" dirty="0">
              <a:latin typeface="+mj-lt"/>
            </a:endParaRP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3D8E5DFD-4F8B-4A51-AA78-EEDA68B6DFB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695" y="5005339"/>
            <a:ext cx="235480" cy="23548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E3C659F3-266E-41A7-8569-A7905F72C0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83" y="5740758"/>
            <a:ext cx="235480" cy="23548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BF2B3BEB-7588-4DF0-9CD3-A05A1875432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960" y="6288003"/>
            <a:ext cx="235480" cy="235480"/>
          </a:xfrm>
          <a:prstGeom prst="rect">
            <a:avLst/>
          </a:prstGeom>
        </p:spPr>
      </p:pic>
      <p:sp>
        <p:nvSpPr>
          <p:cNvPr id="79" name="Подзаголовок 2">
            <a:extLst>
              <a:ext uri="{FF2B5EF4-FFF2-40B4-BE49-F238E27FC236}">
                <a16:creationId xmlns:a16="http://schemas.microsoft.com/office/drawing/2014/main" id="{FD2C28A4-DF75-440C-B35D-D4A396700C86}"/>
              </a:ext>
            </a:extLst>
          </p:cNvPr>
          <p:cNvSpPr txBox="1">
            <a:spLocks/>
          </p:cNvSpPr>
          <p:nvPr/>
        </p:nvSpPr>
        <p:spPr>
          <a:xfrm>
            <a:off x="9377242" y="4911708"/>
            <a:ext cx="2501182" cy="1611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Информирование граждан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Прием жалоб и обращений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Предоставление актуальной информации</a:t>
            </a: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+mj-lt"/>
            </a:endParaRPr>
          </a:p>
          <a:p>
            <a:pPr marL="107025" algn="l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+mj-lt"/>
              </a:rPr>
              <a:t>Осведомление о статусе обращений</a:t>
            </a: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9D4EE825-3461-457D-A850-3B58B3A508A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686" y="4909644"/>
            <a:ext cx="235480" cy="23548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19524772-2314-4B16-9267-FF7E25D7662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274" y="5315448"/>
            <a:ext cx="235480" cy="23548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F45E1A3D-463A-4928-9F18-1BD56A81C96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951" y="5788268"/>
            <a:ext cx="235480" cy="23548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31800B51-AAD7-400D-9BDD-2D1756D0CB7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110" y="6277850"/>
            <a:ext cx="235480" cy="23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64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BB6C24A0-A25A-4D7A-85DE-1D8764738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387" y="6619"/>
            <a:ext cx="3187700" cy="6858000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F7D4F9E-CBB8-459B-977A-1CC139F99425}"/>
              </a:ext>
            </a:extLst>
          </p:cNvPr>
          <p:cNvSpPr/>
          <p:nvPr/>
        </p:nvSpPr>
        <p:spPr>
          <a:xfrm>
            <a:off x="-1" y="-10633"/>
            <a:ext cx="3530009" cy="6858000"/>
          </a:xfrm>
          <a:prstGeom prst="rect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4" name="Скругленная соединительная линия 121">
            <a:extLst>
              <a:ext uri="{FF2B5EF4-FFF2-40B4-BE49-F238E27FC236}">
                <a16:creationId xmlns:a16="http://schemas.microsoft.com/office/drawing/2014/main" id="{73EB8BD0-AFE1-46CD-95F2-58EE1D846B88}"/>
              </a:ext>
            </a:extLst>
          </p:cNvPr>
          <p:cNvCxnSpPr>
            <a:cxnSpLocks/>
            <a:stCxn id="49" idx="4"/>
            <a:endCxn id="69" idx="3"/>
          </p:cNvCxnSpPr>
          <p:nvPr/>
        </p:nvCxnSpPr>
        <p:spPr>
          <a:xfrm rot="5400000" flipH="1">
            <a:off x="10102431" y="2087048"/>
            <a:ext cx="94642" cy="2148724"/>
          </a:xfrm>
          <a:prstGeom prst="curvedConnector4">
            <a:avLst>
              <a:gd name="adj1" fmla="val -241542"/>
              <a:gd name="adj2" fmla="val 62184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одзаголовок 2">
            <a:extLst>
              <a:ext uri="{FF2B5EF4-FFF2-40B4-BE49-F238E27FC236}">
                <a16:creationId xmlns:a16="http://schemas.microsoft.com/office/drawing/2014/main" id="{33DF0FA5-24C3-42F7-AC4A-B8ECCAE1C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871" y="1759789"/>
            <a:ext cx="4005686" cy="3062377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ru-RU" sz="4100" dirty="0">
                <a:latin typeface="Turbota" panose="02000503000000000000" pitchFamily="50" charset="0"/>
              </a:rPr>
              <a:t>Цифровая трансформация региона </a:t>
            </a:r>
          </a:p>
          <a:p>
            <a:pPr algn="l">
              <a:lnSpc>
                <a:spcPct val="80000"/>
              </a:lnSpc>
            </a:pPr>
            <a:r>
              <a:rPr lang="ru-RU" sz="2900" dirty="0">
                <a:latin typeface="+mj-lt"/>
              </a:rPr>
              <a:t>через единый централизованный контакт центр ИИ</a:t>
            </a:r>
          </a:p>
        </p:txBody>
      </p: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73A039D5-8DC3-4923-9470-C50D250821FF}"/>
              </a:ext>
            </a:extLst>
          </p:cNvPr>
          <p:cNvGrpSpPr/>
          <p:nvPr/>
        </p:nvGrpSpPr>
        <p:grpSpPr>
          <a:xfrm>
            <a:off x="7781385" y="2467086"/>
            <a:ext cx="1294005" cy="1294005"/>
            <a:chOff x="3177611" y="3492613"/>
            <a:chExt cx="1294005" cy="1294005"/>
          </a:xfrm>
        </p:grpSpPr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3C0BA2F7-B328-4030-A8DF-0DACD871F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7611" y="3492613"/>
              <a:ext cx="1294005" cy="1294005"/>
            </a:xfrm>
            <a:prstGeom prst="rect">
              <a:avLst/>
            </a:prstGeom>
          </p:spPr>
        </p:pic>
        <p:sp>
          <p:nvSpPr>
            <p:cNvPr id="54" name="Подзаголовок 2">
              <a:extLst>
                <a:ext uri="{FF2B5EF4-FFF2-40B4-BE49-F238E27FC236}">
                  <a16:creationId xmlns:a16="http://schemas.microsoft.com/office/drawing/2014/main" id="{14397CDD-9F47-4D24-B038-9243137564B0}"/>
                </a:ext>
              </a:extLst>
            </p:cNvPr>
            <p:cNvSpPr txBox="1">
              <a:spLocks/>
            </p:cNvSpPr>
            <p:nvPr/>
          </p:nvSpPr>
          <p:spPr>
            <a:xfrm>
              <a:off x="3364249" y="4357276"/>
              <a:ext cx="983788" cy="36988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1600" dirty="0">
                  <a:solidFill>
                    <a:srgbClr val="363636"/>
                  </a:solidFill>
                  <a:latin typeface="TurbotaBook" panose="02000503000000000000" pitchFamily="50" charset="0"/>
                </a:rPr>
                <a:t>Le</a:t>
              </a:r>
              <a:r>
                <a:rPr lang="en-US" sz="1600" dirty="0">
                  <a:solidFill>
                    <a:schemeClr val="bg1"/>
                  </a:solidFill>
                  <a:latin typeface="TurbotaBold" panose="02000803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x</a:t>
              </a:r>
              <a:r>
                <a:rPr lang="en-US" sz="1600" dirty="0">
                  <a:solidFill>
                    <a:srgbClr val="363636"/>
                  </a:solidFill>
                  <a:latin typeface="TurbotaBook" panose="02000503000000000000" pitchFamily="50" charset="0"/>
                </a:rPr>
                <a:t>icom</a:t>
              </a:r>
              <a:endParaRPr lang="ru-RU" sz="1600" dirty="0">
                <a:solidFill>
                  <a:srgbClr val="363636"/>
                </a:solidFill>
                <a:latin typeface="TurbotaBook" panose="02000503000000000000" pitchFamily="50" charset="0"/>
              </a:endParaRPr>
            </a:p>
          </p:txBody>
        </p:sp>
      </p:grpSp>
      <p:cxnSp>
        <p:nvCxnSpPr>
          <p:cNvPr id="78" name="Скругленная соединительная линия 121">
            <a:extLst>
              <a:ext uri="{FF2B5EF4-FFF2-40B4-BE49-F238E27FC236}">
                <a16:creationId xmlns:a16="http://schemas.microsoft.com/office/drawing/2014/main" id="{58BB2DCA-BF2C-46A7-ADD0-6F5DAEE41C09}"/>
              </a:ext>
            </a:extLst>
          </p:cNvPr>
          <p:cNvCxnSpPr>
            <a:cxnSpLocks/>
            <a:stCxn id="8" idx="3"/>
          </p:cNvCxnSpPr>
          <p:nvPr/>
        </p:nvCxnSpPr>
        <p:spPr>
          <a:xfrm rot="5400000">
            <a:off x="9187250" y="913729"/>
            <a:ext cx="1063940" cy="2173876"/>
          </a:xfrm>
          <a:prstGeom prst="curvedConnector2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Скругленная соединительная линия 121">
            <a:extLst>
              <a:ext uri="{FF2B5EF4-FFF2-40B4-BE49-F238E27FC236}">
                <a16:creationId xmlns:a16="http://schemas.microsoft.com/office/drawing/2014/main" id="{75C6C33B-371B-4822-8FB7-7DD6AAB202BD}"/>
              </a:ext>
            </a:extLst>
          </p:cNvPr>
          <p:cNvCxnSpPr>
            <a:cxnSpLocks/>
          </p:cNvCxnSpPr>
          <p:nvPr/>
        </p:nvCxnSpPr>
        <p:spPr>
          <a:xfrm rot="10800000">
            <a:off x="8951813" y="3435623"/>
            <a:ext cx="1794660" cy="653513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>
            <a:extLst>
              <a:ext uri="{FF2B5EF4-FFF2-40B4-BE49-F238E27FC236}">
                <a16:creationId xmlns:a16="http://schemas.microsoft.com/office/drawing/2014/main" id="{2971E7D6-47C7-4A7A-A070-BFADCDEBBF4D}"/>
              </a:ext>
            </a:extLst>
          </p:cNvPr>
          <p:cNvSpPr/>
          <p:nvPr/>
        </p:nvSpPr>
        <p:spPr>
          <a:xfrm>
            <a:off x="10645120" y="530099"/>
            <a:ext cx="1099636" cy="1099636"/>
          </a:xfrm>
          <a:prstGeom prst="ellipse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CF0040B7-14BC-403A-97A7-95484CF241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321" y="822722"/>
            <a:ext cx="911810" cy="373108"/>
          </a:xfrm>
          <a:prstGeom prst="rect">
            <a:avLst/>
          </a:prstGeom>
        </p:spPr>
      </p:pic>
      <p:sp>
        <p:nvSpPr>
          <p:cNvPr id="49" name="Овал 48">
            <a:extLst>
              <a:ext uri="{FF2B5EF4-FFF2-40B4-BE49-F238E27FC236}">
                <a16:creationId xmlns:a16="http://schemas.microsoft.com/office/drawing/2014/main" id="{90B1000E-6F3D-4B31-A316-ED43CD643B3C}"/>
              </a:ext>
            </a:extLst>
          </p:cNvPr>
          <p:cNvSpPr/>
          <p:nvPr/>
        </p:nvSpPr>
        <p:spPr>
          <a:xfrm>
            <a:off x="10700496" y="2161495"/>
            <a:ext cx="1047236" cy="1047236"/>
          </a:xfrm>
          <a:prstGeom prst="ellipse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29356A23-9493-4C0F-B11C-BD2C65BD2D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10" y="2455166"/>
            <a:ext cx="866390" cy="3545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8317EE0-239F-472A-A370-1F96DD3F92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238" y="737872"/>
            <a:ext cx="641095" cy="616267"/>
          </a:xfrm>
          <a:prstGeom prst="rect">
            <a:avLst/>
          </a:prstGeom>
        </p:spPr>
      </p:pic>
      <p:sp>
        <p:nvSpPr>
          <p:cNvPr id="58" name="Овал 57">
            <a:extLst>
              <a:ext uri="{FF2B5EF4-FFF2-40B4-BE49-F238E27FC236}">
                <a16:creationId xmlns:a16="http://schemas.microsoft.com/office/drawing/2014/main" id="{35C2BD50-3404-4B2D-8FC8-8AB9501724FA}"/>
              </a:ext>
            </a:extLst>
          </p:cNvPr>
          <p:cNvSpPr/>
          <p:nvPr/>
        </p:nvSpPr>
        <p:spPr>
          <a:xfrm>
            <a:off x="10711365" y="3746140"/>
            <a:ext cx="1099635" cy="1099636"/>
          </a:xfrm>
          <a:prstGeom prst="ellipse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FF1CDF5F-6F51-4682-A68C-F573CF5BBD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759" y="4155831"/>
            <a:ext cx="782977" cy="32039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208C5F6-AA2F-4D3C-97BD-1C85FA9EE8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59238" y="2286266"/>
            <a:ext cx="709406" cy="68188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066AB23-5AED-481C-8C24-15E78DB5630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82682" y="3880388"/>
            <a:ext cx="792108" cy="762906"/>
          </a:xfrm>
          <a:prstGeom prst="rect">
            <a:avLst/>
          </a:prstGeom>
        </p:spPr>
      </p:pic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F0D9A1E1-CFCC-4F3D-9529-3E7F6AD58C2F}"/>
              </a:ext>
            </a:extLst>
          </p:cNvPr>
          <p:cNvGrpSpPr/>
          <p:nvPr/>
        </p:nvGrpSpPr>
        <p:grpSpPr>
          <a:xfrm>
            <a:off x="5841476" y="350046"/>
            <a:ext cx="1917180" cy="1595332"/>
            <a:chOff x="1062919" y="2392222"/>
            <a:chExt cx="1917180" cy="1595332"/>
          </a:xfrm>
        </p:grpSpPr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A5034337-22EA-483E-B538-2AAEE7ED4DFA}"/>
                </a:ext>
              </a:extLst>
            </p:cNvPr>
            <p:cNvSpPr/>
            <p:nvPr/>
          </p:nvSpPr>
          <p:spPr>
            <a:xfrm>
              <a:off x="1062919" y="2397914"/>
              <a:ext cx="1429406" cy="1429406"/>
            </a:xfrm>
            <a:prstGeom prst="ellipse">
              <a:avLst/>
            </a:prstGeom>
            <a:solidFill>
              <a:srgbClr val="F0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C7A4D1B3-CF89-411A-A0FD-C8610FB53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747" y="2392222"/>
              <a:ext cx="1547352" cy="1595332"/>
            </a:xfrm>
            <a:prstGeom prst="rect">
              <a:avLst/>
            </a:prstGeom>
          </p:spPr>
        </p:pic>
        <p:sp>
          <p:nvSpPr>
            <p:cNvPr id="57" name="Подзаголовок 2">
              <a:extLst>
                <a:ext uri="{FF2B5EF4-FFF2-40B4-BE49-F238E27FC236}">
                  <a16:creationId xmlns:a16="http://schemas.microsoft.com/office/drawing/2014/main" id="{2C0E3CE1-5D07-4F57-945C-14D172ACEFE8}"/>
                </a:ext>
              </a:extLst>
            </p:cNvPr>
            <p:cNvSpPr txBox="1">
              <a:spLocks/>
            </p:cNvSpPr>
            <p:nvPr/>
          </p:nvSpPr>
          <p:spPr>
            <a:xfrm>
              <a:off x="1154973" y="2696617"/>
              <a:ext cx="746791" cy="3365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ru-RU" sz="1800" dirty="0">
                  <a:latin typeface="+mj-lt"/>
                </a:rPr>
                <a:t>МФЦ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2B5AF5B4-7A55-4EC4-801F-D0B267F5163B}"/>
              </a:ext>
            </a:extLst>
          </p:cNvPr>
          <p:cNvGrpSpPr/>
          <p:nvPr/>
        </p:nvGrpSpPr>
        <p:grpSpPr>
          <a:xfrm>
            <a:off x="5386085" y="2453545"/>
            <a:ext cx="1617011" cy="1438881"/>
            <a:chOff x="3384768" y="3472185"/>
            <a:chExt cx="1617011" cy="1438881"/>
          </a:xfrm>
        </p:grpSpPr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794B14A2-7FEB-487A-B6A7-AE786211E023}"/>
                </a:ext>
              </a:extLst>
            </p:cNvPr>
            <p:cNvGrpSpPr/>
            <p:nvPr/>
          </p:nvGrpSpPr>
          <p:grpSpPr>
            <a:xfrm>
              <a:off x="3460733" y="3472185"/>
              <a:ext cx="1429406" cy="1429406"/>
              <a:chOff x="1062919" y="2397914"/>
              <a:chExt cx="1429406" cy="1429406"/>
            </a:xfrm>
          </p:grpSpPr>
          <p:sp>
            <p:nvSpPr>
              <p:cNvPr id="68" name="Овал 67">
                <a:extLst>
                  <a:ext uri="{FF2B5EF4-FFF2-40B4-BE49-F238E27FC236}">
                    <a16:creationId xmlns:a16="http://schemas.microsoft.com/office/drawing/2014/main" id="{AB266B5D-775A-496E-A4EC-8B26D3AA55C1}"/>
                  </a:ext>
                </a:extLst>
              </p:cNvPr>
              <p:cNvSpPr/>
              <p:nvPr/>
            </p:nvSpPr>
            <p:spPr>
              <a:xfrm>
                <a:off x="1062919" y="2397914"/>
                <a:ext cx="1429406" cy="1429406"/>
              </a:xfrm>
              <a:prstGeom prst="ellipse">
                <a:avLst/>
              </a:prstGeom>
              <a:solidFill>
                <a:srgbClr val="F0F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Подзаголовок 2">
                <a:extLst>
                  <a:ext uri="{FF2B5EF4-FFF2-40B4-BE49-F238E27FC236}">
                    <a16:creationId xmlns:a16="http://schemas.microsoft.com/office/drawing/2014/main" id="{90EC70A5-16CE-462E-A002-31503BFBA60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4973" y="2696617"/>
                <a:ext cx="1337352" cy="55456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80000"/>
                  </a:lnSpc>
                  <a:spcBef>
                    <a:spcPts val="0"/>
                  </a:spcBef>
                </a:pPr>
                <a:r>
                  <a:rPr lang="ru-RU" sz="1800" dirty="0">
                    <a:latin typeface="+mj-lt"/>
                  </a:rPr>
                  <a:t>Здраво-</a:t>
                </a:r>
              </a:p>
              <a:p>
                <a:pPr algn="l">
                  <a:lnSpc>
                    <a:spcPct val="80000"/>
                  </a:lnSpc>
                  <a:spcBef>
                    <a:spcPts val="0"/>
                  </a:spcBef>
                </a:pPr>
                <a:r>
                  <a:rPr lang="ru-RU" sz="1800" dirty="0">
                    <a:latin typeface="+mj-lt"/>
                  </a:rPr>
                  <a:t>охранение</a:t>
                </a:r>
              </a:p>
            </p:txBody>
          </p:sp>
        </p:grpSp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DD409466-2895-47AC-9E2A-9F4624171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9746" y="4338697"/>
              <a:ext cx="772033" cy="572369"/>
            </a:xfrm>
            <a:prstGeom prst="rect">
              <a:avLst/>
            </a:prstGeom>
          </p:spPr>
        </p:pic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88711C79-2380-4268-A19B-F769952A3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4768" y="4361709"/>
              <a:ext cx="420032" cy="396953"/>
            </a:xfrm>
            <a:prstGeom prst="rect">
              <a:avLst/>
            </a:prstGeom>
          </p:spPr>
        </p:pic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E85525D3-7023-4336-A1EB-FA9B79D58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5004" y="3522539"/>
              <a:ext cx="301515" cy="306805"/>
            </a:xfrm>
            <a:prstGeom prst="rect">
              <a:avLst/>
            </a:prstGeom>
          </p:spPr>
        </p:pic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933D00C4-B912-4B4E-9A92-ABAE14860181}"/>
              </a:ext>
            </a:extLst>
          </p:cNvPr>
          <p:cNvGrpSpPr/>
          <p:nvPr/>
        </p:nvGrpSpPr>
        <p:grpSpPr>
          <a:xfrm>
            <a:off x="7464047" y="4598442"/>
            <a:ext cx="1713454" cy="1470462"/>
            <a:chOff x="915530" y="4526276"/>
            <a:chExt cx="1713454" cy="1470462"/>
          </a:xfrm>
        </p:grpSpPr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id="{775E28E6-AA59-443B-B2E6-E1A751999E41}"/>
                </a:ext>
              </a:extLst>
            </p:cNvPr>
            <p:cNvGrpSpPr/>
            <p:nvPr/>
          </p:nvGrpSpPr>
          <p:grpSpPr>
            <a:xfrm>
              <a:off x="1004005" y="4526276"/>
              <a:ext cx="1429406" cy="1429406"/>
              <a:chOff x="1062919" y="2397914"/>
              <a:chExt cx="1429406" cy="1429406"/>
            </a:xfrm>
          </p:grpSpPr>
          <p:sp>
            <p:nvSpPr>
              <p:cNvPr id="77" name="Овал 76">
                <a:extLst>
                  <a:ext uri="{FF2B5EF4-FFF2-40B4-BE49-F238E27FC236}">
                    <a16:creationId xmlns:a16="http://schemas.microsoft.com/office/drawing/2014/main" id="{0853F9C5-402C-44C8-9143-4FACC332E87D}"/>
                  </a:ext>
                </a:extLst>
              </p:cNvPr>
              <p:cNvSpPr/>
              <p:nvPr/>
            </p:nvSpPr>
            <p:spPr>
              <a:xfrm>
                <a:off x="1062919" y="2397914"/>
                <a:ext cx="1429406" cy="1429406"/>
              </a:xfrm>
              <a:prstGeom prst="ellipse">
                <a:avLst/>
              </a:prstGeom>
              <a:solidFill>
                <a:srgbClr val="F0F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Подзаголовок 2">
                <a:extLst>
                  <a:ext uri="{FF2B5EF4-FFF2-40B4-BE49-F238E27FC236}">
                    <a16:creationId xmlns:a16="http://schemas.microsoft.com/office/drawing/2014/main" id="{6B108D2E-8BA6-4374-AF5B-30CD4630BC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4973" y="2696617"/>
                <a:ext cx="746791" cy="3365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ru-RU" sz="1800" dirty="0">
                    <a:latin typeface="+mj-lt"/>
                  </a:rPr>
                  <a:t>ЖКХ</a:t>
                </a:r>
              </a:p>
            </p:txBody>
          </p:sp>
        </p:grp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4568FEAC-A463-4EDF-A2A9-EA3EFCE7D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279" y="4738215"/>
              <a:ext cx="881705" cy="1258523"/>
            </a:xfrm>
            <a:prstGeom prst="rect">
              <a:avLst/>
            </a:prstGeom>
          </p:spPr>
        </p:pic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F0A09BB3-A007-401D-A6C3-FA4EBFC2F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9543" y="5306936"/>
              <a:ext cx="322358" cy="286540"/>
            </a:xfrm>
            <a:prstGeom prst="rect">
              <a:avLst/>
            </a:prstGeom>
          </p:spPr>
        </p:pic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DD38B6AF-515A-487B-A480-331477F83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530" y="5403027"/>
              <a:ext cx="440491" cy="417609"/>
            </a:xfrm>
            <a:prstGeom prst="rect">
              <a:avLst/>
            </a:prstGeom>
          </p:spPr>
        </p:pic>
      </p:grpSp>
      <p:cxnSp>
        <p:nvCxnSpPr>
          <p:cNvPr id="80" name="Скругленная соединительная линия 121">
            <a:extLst>
              <a:ext uri="{FF2B5EF4-FFF2-40B4-BE49-F238E27FC236}">
                <a16:creationId xmlns:a16="http://schemas.microsoft.com/office/drawing/2014/main" id="{E1BD8498-AF81-4FF3-A889-C9FDF8A44D74}"/>
              </a:ext>
            </a:extLst>
          </p:cNvPr>
          <p:cNvCxnSpPr>
            <a:cxnSpLocks/>
            <a:stCxn id="69" idx="0"/>
            <a:endCxn id="56" idx="3"/>
          </p:cNvCxnSpPr>
          <p:nvPr/>
        </p:nvCxnSpPr>
        <p:spPr>
          <a:xfrm rot="16200000" flipV="1">
            <a:off x="7433835" y="1472533"/>
            <a:ext cx="1319374" cy="669732"/>
          </a:xfrm>
          <a:prstGeom prst="curvedConnector2">
            <a:avLst/>
          </a:prstGeom>
          <a:ln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597D9051-B805-4961-98E9-A48662A597A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63" y="5928314"/>
            <a:ext cx="1340056" cy="315686"/>
          </a:xfrm>
          <a:prstGeom prst="rect">
            <a:avLst/>
          </a:prstGeom>
        </p:spPr>
      </p:pic>
      <p:cxnSp>
        <p:nvCxnSpPr>
          <p:cNvPr id="82" name="Скругленная соединительная линия 121">
            <a:extLst>
              <a:ext uri="{FF2B5EF4-FFF2-40B4-BE49-F238E27FC236}">
                <a16:creationId xmlns:a16="http://schemas.microsoft.com/office/drawing/2014/main" id="{59058714-FC08-40A4-9ED4-2C7D7F45EF47}"/>
              </a:ext>
            </a:extLst>
          </p:cNvPr>
          <p:cNvCxnSpPr>
            <a:cxnSpLocks/>
            <a:endCxn id="67" idx="3"/>
          </p:cNvCxnSpPr>
          <p:nvPr/>
        </p:nvCxnSpPr>
        <p:spPr>
          <a:xfrm rot="10800000">
            <a:off x="6767837" y="2657303"/>
            <a:ext cx="1013549" cy="621699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Скругленная соединительная линия 121">
            <a:extLst>
              <a:ext uri="{FF2B5EF4-FFF2-40B4-BE49-F238E27FC236}">
                <a16:creationId xmlns:a16="http://schemas.microsoft.com/office/drawing/2014/main" id="{D3D039C3-ED6E-459F-9C6A-249E858B16C5}"/>
              </a:ext>
            </a:extLst>
          </p:cNvPr>
          <p:cNvCxnSpPr>
            <a:cxnSpLocks/>
          </p:cNvCxnSpPr>
          <p:nvPr/>
        </p:nvCxnSpPr>
        <p:spPr>
          <a:xfrm rot="5400000">
            <a:off x="7832224" y="3864930"/>
            <a:ext cx="903896" cy="696218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C7FCA68-CBCC-412C-97A5-759308AD15E3}"/>
              </a:ext>
            </a:extLst>
          </p:cNvPr>
          <p:cNvGrpSpPr/>
          <p:nvPr/>
        </p:nvGrpSpPr>
        <p:grpSpPr>
          <a:xfrm>
            <a:off x="5186592" y="5065426"/>
            <a:ext cx="1429406" cy="1429406"/>
            <a:chOff x="1062919" y="2397914"/>
            <a:chExt cx="1429406" cy="1429406"/>
          </a:xfrm>
        </p:grpSpPr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4015E5F7-4671-403C-B29F-4DCDAB2B89BE}"/>
                </a:ext>
              </a:extLst>
            </p:cNvPr>
            <p:cNvSpPr/>
            <p:nvPr/>
          </p:nvSpPr>
          <p:spPr>
            <a:xfrm>
              <a:off x="1062919" y="2397914"/>
              <a:ext cx="1429406" cy="1429406"/>
            </a:xfrm>
            <a:prstGeom prst="ellipse">
              <a:avLst/>
            </a:prstGeom>
            <a:solidFill>
              <a:srgbClr val="F0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Подзаголовок 2">
              <a:extLst>
                <a:ext uri="{FF2B5EF4-FFF2-40B4-BE49-F238E27FC236}">
                  <a16:creationId xmlns:a16="http://schemas.microsoft.com/office/drawing/2014/main" id="{CFFAD554-C46A-4AB0-BA3F-FC755C82654A}"/>
                </a:ext>
              </a:extLst>
            </p:cNvPr>
            <p:cNvSpPr txBox="1">
              <a:spLocks/>
            </p:cNvSpPr>
            <p:nvPr/>
          </p:nvSpPr>
          <p:spPr>
            <a:xfrm>
              <a:off x="1154973" y="2696617"/>
              <a:ext cx="746791" cy="3365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ru-RU" sz="1800" dirty="0">
                  <a:latin typeface="+mj-lt"/>
                </a:rPr>
                <a:t>ЕДДС</a:t>
              </a:r>
            </a:p>
          </p:txBody>
        </p:sp>
      </p:grpSp>
      <p:cxnSp>
        <p:nvCxnSpPr>
          <p:cNvPr id="99" name="Скругленная соединительная линия 121">
            <a:extLst>
              <a:ext uri="{FF2B5EF4-FFF2-40B4-BE49-F238E27FC236}">
                <a16:creationId xmlns:a16="http://schemas.microsoft.com/office/drawing/2014/main" id="{F8D87002-E782-4D4A-B916-8A533C4D95BD}"/>
              </a:ext>
            </a:extLst>
          </p:cNvPr>
          <p:cNvCxnSpPr>
            <a:cxnSpLocks/>
          </p:cNvCxnSpPr>
          <p:nvPr/>
        </p:nvCxnSpPr>
        <p:spPr>
          <a:xfrm rot="10800000" flipV="1">
            <a:off x="6148550" y="3585897"/>
            <a:ext cx="1816092" cy="1549099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Овал 100">
            <a:extLst>
              <a:ext uri="{FF2B5EF4-FFF2-40B4-BE49-F238E27FC236}">
                <a16:creationId xmlns:a16="http://schemas.microsoft.com/office/drawing/2014/main" id="{30BAD3AD-2EF9-4B4A-905A-8443A700BC33}"/>
              </a:ext>
            </a:extLst>
          </p:cNvPr>
          <p:cNvSpPr/>
          <p:nvPr/>
        </p:nvSpPr>
        <p:spPr>
          <a:xfrm>
            <a:off x="10689691" y="5276067"/>
            <a:ext cx="1099635" cy="1099636"/>
          </a:xfrm>
          <a:prstGeom prst="ellipse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4" name="Скругленная соединительная линия 121">
            <a:extLst>
              <a:ext uri="{FF2B5EF4-FFF2-40B4-BE49-F238E27FC236}">
                <a16:creationId xmlns:a16="http://schemas.microsoft.com/office/drawing/2014/main" id="{23133BE3-1DD0-492B-823B-18125C73B112}"/>
              </a:ext>
            </a:extLst>
          </p:cNvPr>
          <p:cNvCxnSpPr>
            <a:cxnSpLocks/>
          </p:cNvCxnSpPr>
          <p:nvPr/>
        </p:nvCxnSpPr>
        <p:spPr>
          <a:xfrm rot="16200000" flipV="1">
            <a:off x="8779235" y="3707833"/>
            <a:ext cx="2079744" cy="183587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A9392D52-BE83-47B4-A4EF-0524171070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508" y="5711015"/>
            <a:ext cx="782977" cy="32039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F489A29-80E6-4C29-8326-670E0774A1F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474" y="5405985"/>
            <a:ext cx="756337" cy="758801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F21D536-2806-451A-B86D-B691AC42BD9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57" y="5304713"/>
            <a:ext cx="254939" cy="247655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D54DB1B-CDD5-4883-BF94-DF0C7638C95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184" y="5723992"/>
            <a:ext cx="286398" cy="276522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A099D02B-7CA1-4404-9259-BD195D58227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40086" y="5728112"/>
            <a:ext cx="1245054" cy="59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4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972881-2AAA-40C1-9CFF-87F35625979A}"/>
              </a:ext>
            </a:extLst>
          </p:cNvPr>
          <p:cNvSpPr/>
          <p:nvPr/>
        </p:nvSpPr>
        <p:spPr>
          <a:xfrm>
            <a:off x="-1" y="0"/>
            <a:ext cx="3530009" cy="6858000"/>
          </a:xfrm>
          <a:prstGeom prst="rect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49A3FE-DE57-445A-8AAF-D8DFDA96F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259" y="0"/>
            <a:ext cx="31877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6103" y="1521807"/>
            <a:ext cx="4476054" cy="1515208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ct val="100000"/>
              </a:lnSpc>
            </a:pPr>
            <a:r>
              <a:rPr lang="ru-RU" sz="6900" dirty="0">
                <a:latin typeface="Turbota" panose="02000503000000000000" pitchFamily="50" charset="0"/>
              </a:rPr>
              <a:t>Единый централизованный контакт центр ИИ</a:t>
            </a:r>
            <a:endParaRPr lang="ru-RU" sz="1600" dirty="0">
              <a:latin typeface="TurbotaBold" panose="02000803000000000000" pitchFamily="50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386BCE0-9DA2-4765-9F7B-62B84F1045EF}"/>
              </a:ext>
            </a:extLst>
          </p:cNvPr>
          <p:cNvSpPr/>
          <p:nvPr/>
        </p:nvSpPr>
        <p:spPr>
          <a:xfrm>
            <a:off x="7034610" y="1362139"/>
            <a:ext cx="32912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+mj-lt"/>
              </a:rPr>
              <a:t>Повышение качества обслуживания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124604-2E8D-4C70-86C6-D1ED79DC2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944" y="6171900"/>
            <a:ext cx="1340056" cy="31568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ED42E7-A686-4E5E-A341-722D52FE7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55" y="1362139"/>
            <a:ext cx="356315" cy="35631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8A8C74-1224-4FCF-8CAA-3370F80EA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54" y="1919049"/>
            <a:ext cx="356315" cy="35631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1BF2941-986E-423F-89D1-5CB5D2AD35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54" y="2482572"/>
            <a:ext cx="356315" cy="35631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A86E61-4B11-493D-8023-805D12BCA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53" y="3050109"/>
            <a:ext cx="356315" cy="35631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D1B51F-7847-48BA-A78E-AB7C36FAE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53" y="3664197"/>
            <a:ext cx="356315" cy="35631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B1B2DC-0A4A-419B-A247-4436A7FA5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53" y="4280887"/>
            <a:ext cx="356315" cy="35631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B1AD580-BFAF-4FB3-9FDA-7DC3E1137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52" y="4880328"/>
            <a:ext cx="356315" cy="356315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56C7FBD-123F-465C-98DD-6F6CCEDD5D29}"/>
              </a:ext>
            </a:extLst>
          </p:cNvPr>
          <p:cNvSpPr/>
          <p:nvPr/>
        </p:nvSpPr>
        <p:spPr>
          <a:xfrm>
            <a:off x="7034610" y="1868663"/>
            <a:ext cx="2630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+mj-lt"/>
              </a:rPr>
              <a:t>Выявление проблемных зон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7D98D29-665A-47F3-A5DB-88DFA3B9AEDD}"/>
              </a:ext>
            </a:extLst>
          </p:cNvPr>
          <p:cNvSpPr/>
          <p:nvPr/>
        </p:nvSpPr>
        <p:spPr>
          <a:xfrm>
            <a:off x="7034609" y="3541215"/>
            <a:ext cx="41827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Получение обратной связи от незащищенных групп населения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8CDC262-8EA2-4B30-AF1D-672F7701CAD8}"/>
              </a:ext>
            </a:extLst>
          </p:cNvPr>
          <p:cNvSpPr/>
          <p:nvPr/>
        </p:nvSpPr>
        <p:spPr>
          <a:xfrm>
            <a:off x="7034610" y="2448298"/>
            <a:ext cx="28151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+mj-lt"/>
              </a:rPr>
              <a:t>Повышение доступности услуг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D876699-9005-40B0-B76D-520661101BD3}"/>
              </a:ext>
            </a:extLst>
          </p:cNvPr>
          <p:cNvSpPr/>
          <p:nvPr/>
        </p:nvSpPr>
        <p:spPr>
          <a:xfrm>
            <a:off x="7034610" y="3027933"/>
            <a:ext cx="3525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+mj-lt"/>
              </a:rPr>
              <a:t>Снижение нагрузки на контакт-центры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0CA1D04-C966-45E8-9105-ECA9464ABE7D}"/>
              </a:ext>
            </a:extLst>
          </p:cNvPr>
          <p:cNvSpPr/>
          <p:nvPr/>
        </p:nvSpPr>
        <p:spPr>
          <a:xfrm>
            <a:off x="7034610" y="4281314"/>
            <a:ext cx="43767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Аналитика обращений, планирование нагрузки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A638056-6179-4BBF-83C2-6E5C6440D4B6}"/>
              </a:ext>
            </a:extLst>
          </p:cNvPr>
          <p:cNvSpPr/>
          <p:nvPr/>
        </p:nvSpPr>
        <p:spPr>
          <a:xfrm>
            <a:off x="7034610" y="4884220"/>
            <a:ext cx="35125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+mj-lt"/>
              </a:rPr>
              <a:t>Анализ географии проблем населения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42E1B3A-FBAC-47AC-B10D-5A6DC785C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10" y="4507568"/>
            <a:ext cx="3039593" cy="2017057"/>
          </a:xfrm>
          <a:prstGeom prst="rect">
            <a:avLst/>
          </a:prstGeom>
        </p:spPr>
      </p:pic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1DD17ADC-2356-4800-9CD1-A7EA70850544}"/>
              </a:ext>
            </a:extLst>
          </p:cNvPr>
          <p:cNvSpPr txBox="1">
            <a:spLocks/>
          </p:cNvSpPr>
          <p:nvPr/>
        </p:nvSpPr>
        <p:spPr>
          <a:xfrm>
            <a:off x="781110" y="3249493"/>
            <a:ext cx="4112548" cy="103139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1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6" indent="0" algn="ctr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11" indent="0" algn="ctr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17" indent="0" algn="ctr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23" indent="0" algn="ctr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29" indent="0" algn="ctr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34" indent="0" algn="ctr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40" indent="0" algn="ctr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46" indent="0" algn="ctr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3800" dirty="0">
                <a:latin typeface="+mj-lt"/>
              </a:rPr>
              <a:t>как инструмент повышения эффективности и качества предоставления услуг населению</a:t>
            </a:r>
          </a:p>
          <a:p>
            <a:pPr algn="l">
              <a:lnSpc>
                <a:spcPct val="110000"/>
              </a:lnSpc>
            </a:pPr>
            <a:endParaRPr lang="ru-RU" sz="1600" dirty="0">
              <a:latin typeface="TurbotaBold" panose="020008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345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0974" y="669553"/>
            <a:ext cx="5914334" cy="564057"/>
          </a:xfrm>
        </p:spPr>
        <p:txBody>
          <a:bodyPr>
            <a:noAutofit/>
          </a:bodyPr>
          <a:lstStyle/>
          <a:p>
            <a:pPr algn="l"/>
            <a:r>
              <a:rPr lang="ru-RU" sz="4000" dirty="0">
                <a:latin typeface="Turbota" panose="02000503000000000000" pitchFamily="50" charset="0"/>
              </a:rPr>
              <a:t>Экономическая польза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26C9F1-C8A6-49CB-820C-09423EFB6DD5}"/>
              </a:ext>
            </a:extLst>
          </p:cNvPr>
          <p:cNvSpPr txBox="1"/>
          <p:nvPr/>
        </p:nvSpPr>
        <p:spPr>
          <a:xfrm>
            <a:off x="482273" y="10221140"/>
            <a:ext cx="875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F9CE00"/>
                </a:solidFill>
                <a:latin typeface="TurbotaBook" panose="02000503000000000000" pitchFamily="50" charset="0"/>
              </a:rPr>
              <a:t>5</a:t>
            </a:r>
          </a:p>
        </p:txBody>
      </p:sp>
      <p:sp>
        <p:nvSpPr>
          <p:cNvPr id="21" name="Подзаголовок 2">
            <a:extLst>
              <a:ext uri="{FF2B5EF4-FFF2-40B4-BE49-F238E27FC236}">
                <a16:creationId xmlns:a16="http://schemas.microsoft.com/office/drawing/2014/main" id="{A7467C66-DB05-4339-9C9C-0C25B9C51ABA}"/>
              </a:ext>
            </a:extLst>
          </p:cNvPr>
          <p:cNvSpPr txBox="1">
            <a:spLocks/>
          </p:cNvSpPr>
          <p:nvPr/>
        </p:nvSpPr>
        <p:spPr>
          <a:xfrm>
            <a:off x="1407934" y="10544684"/>
            <a:ext cx="2177605" cy="662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63636"/>
                </a:solidFill>
                <a:latin typeface="TurbotaBook" panose="02000503000000000000" pitchFamily="50" charset="0"/>
              </a:rPr>
              <a:t>Срок окупаемости вложений</a:t>
            </a:r>
          </a:p>
          <a:p>
            <a:pPr algn="l"/>
            <a:endParaRPr lang="ru-RU" sz="1100" dirty="0">
              <a:solidFill>
                <a:srgbClr val="363636"/>
              </a:solidFill>
              <a:latin typeface="TurbotaBook" panose="02000503000000000000" pitchFamily="50" charset="0"/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B68DEAEB-BA70-4758-862F-6818E8163748}"/>
              </a:ext>
            </a:extLst>
          </p:cNvPr>
          <p:cNvSpPr txBox="1">
            <a:spLocks/>
          </p:cNvSpPr>
          <p:nvPr/>
        </p:nvSpPr>
        <p:spPr>
          <a:xfrm>
            <a:off x="576255" y="11216449"/>
            <a:ext cx="555065" cy="3334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63636"/>
                </a:solidFill>
                <a:latin typeface="TurbotaBook" panose="02000503000000000000" pitchFamily="50" charset="0"/>
              </a:rPr>
              <a:t>лет</a:t>
            </a:r>
            <a:endParaRPr lang="ru-RU" sz="1100" dirty="0">
              <a:solidFill>
                <a:srgbClr val="363636"/>
              </a:solidFill>
              <a:latin typeface="TurbotaBook" panose="02000503000000000000" pitchFamily="50" charset="0"/>
            </a:endParaRPr>
          </a:p>
        </p:txBody>
      </p:sp>
      <p:sp>
        <p:nvSpPr>
          <p:cNvPr id="31" name="Подзаголовок 2">
            <a:extLst>
              <a:ext uri="{FF2B5EF4-FFF2-40B4-BE49-F238E27FC236}">
                <a16:creationId xmlns:a16="http://schemas.microsoft.com/office/drawing/2014/main" id="{C65869FA-66D0-4AA9-9BDD-18DD3BBEDEA4}"/>
              </a:ext>
            </a:extLst>
          </p:cNvPr>
          <p:cNvSpPr txBox="1">
            <a:spLocks/>
          </p:cNvSpPr>
          <p:nvPr/>
        </p:nvSpPr>
        <p:spPr>
          <a:xfrm>
            <a:off x="4218584" y="10528363"/>
            <a:ext cx="6806414" cy="12939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ru-RU" sz="1600" dirty="0">
                <a:solidFill>
                  <a:srgbClr val="363636"/>
                </a:solidFill>
                <a:latin typeface="Turbota" panose="02000503000000000000" pitchFamily="50" charset="0"/>
              </a:rPr>
              <a:t>Период окупаемости не более 5 лет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CC28A4D-ACE3-4971-ABA9-736C73E9D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944" y="6171900"/>
            <a:ext cx="1340056" cy="315686"/>
          </a:xfrm>
          <a:prstGeom prst="rect">
            <a:avLst/>
          </a:prstGeom>
        </p:spPr>
      </p:pic>
      <p:sp>
        <p:nvSpPr>
          <p:cNvPr id="33" name="Скругленный прямоугольник 29">
            <a:extLst>
              <a:ext uri="{FF2B5EF4-FFF2-40B4-BE49-F238E27FC236}">
                <a16:creationId xmlns:a16="http://schemas.microsoft.com/office/drawing/2014/main" id="{C62C7CE0-C5B8-4A62-B14C-F105A3F2924D}"/>
              </a:ext>
            </a:extLst>
          </p:cNvPr>
          <p:cNvSpPr/>
          <p:nvPr/>
        </p:nvSpPr>
        <p:spPr>
          <a:xfrm>
            <a:off x="1112020" y="1840852"/>
            <a:ext cx="3106564" cy="39538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AD665"/>
              </a:solidFill>
            </a:endParaRPr>
          </a:p>
        </p:txBody>
      </p:sp>
      <p:sp>
        <p:nvSpPr>
          <p:cNvPr id="34" name="Скругленный прямоугольник 30">
            <a:extLst>
              <a:ext uri="{FF2B5EF4-FFF2-40B4-BE49-F238E27FC236}">
                <a16:creationId xmlns:a16="http://schemas.microsoft.com/office/drawing/2014/main" id="{6CA1016B-97BE-4DAE-B237-D1B67FA5138B}"/>
              </a:ext>
            </a:extLst>
          </p:cNvPr>
          <p:cNvSpPr/>
          <p:nvPr/>
        </p:nvSpPr>
        <p:spPr>
          <a:xfrm>
            <a:off x="974790" y="1700356"/>
            <a:ext cx="3106564" cy="3953889"/>
          </a:xfrm>
          <a:prstGeom prst="roundRect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дзаголовок 2">
            <a:extLst>
              <a:ext uri="{FF2B5EF4-FFF2-40B4-BE49-F238E27FC236}">
                <a16:creationId xmlns:a16="http://schemas.microsoft.com/office/drawing/2014/main" id="{114EBE24-E28F-4D1C-8796-03B55010C64E}"/>
              </a:ext>
            </a:extLst>
          </p:cNvPr>
          <p:cNvSpPr txBox="1">
            <a:spLocks/>
          </p:cNvSpPr>
          <p:nvPr/>
        </p:nvSpPr>
        <p:spPr>
          <a:xfrm>
            <a:off x="1247319" y="2000846"/>
            <a:ext cx="2516607" cy="5640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4000" dirty="0">
                <a:solidFill>
                  <a:srgbClr val="363636"/>
                </a:solidFill>
                <a:latin typeface="+mj-lt"/>
              </a:rPr>
              <a:t>5 недель</a:t>
            </a:r>
          </a:p>
        </p:txBody>
      </p:sp>
      <p:sp>
        <p:nvSpPr>
          <p:cNvPr id="41" name="Подзаголовок 2">
            <a:extLst>
              <a:ext uri="{FF2B5EF4-FFF2-40B4-BE49-F238E27FC236}">
                <a16:creationId xmlns:a16="http://schemas.microsoft.com/office/drawing/2014/main" id="{5EBFAF4C-5A4D-4229-87A9-212DD2C6CF84}"/>
              </a:ext>
            </a:extLst>
          </p:cNvPr>
          <p:cNvSpPr txBox="1">
            <a:spLocks/>
          </p:cNvSpPr>
          <p:nvPr/>
        </p:nvSpPr>
        <p:spPr>
          <a:xfrm>
            <a:off x="1247321" y="3871391"/>
            <a:ext cx="2804562" cy="1242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+mj-lt"/>
              </a:rPr>
              <a:t>Экономия времени, общение 24/7, взаимодействие с государством через привычные современные средства общения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47319" y="3552533"/>
            <a:ext cx="2815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highlight>
                  <a:srgbClr val="FDD854"/>
                </a:highlight>
                <a:latin typeface="+mj-lt"/>
              </a:rPr>
              <a:t>Польза для населения и бизнеса</a:t>
            </a:r>
          </a:p>
        </p:txBody>
      </p:sp>
      <p:sp>
        <p:nvSpPr>
          <p:cNvPr id="40" name="Подзаголовок 2">
            <a:extLst>
              <a:ext uri="{FF2B5EF4-FFF2-40B4-BE49-F238E27FC236}">
                <a16:creationId xmlns:a16="http://schemas.microsoft.com/office/drawing/2014/main" id="{EA8627EE-9063-4230-98C9-D66BBF3FF8AC}"/>
              </a:ext>
            </a:extLst>
          </p:cNvPr>
          <p:cNvSpPr txBox="1">
            <a:spLocks/>
          </p:cNvSpPr>
          <p:nvPr/>
        </p:nvSpPr>
        <p:spPr>
          <a:xfrm>
            <a:off x="1253809" y="2636893"/>
            <a:ext cx="2344876" cy="641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latin typeface="+mj-lt"/>
              </a:rPr>
              <a:t>Средняя скорость внедрения в регион</a:t>
            </a:r>
          </a:p>
        </p:txBody>
      </p:sp>
      <p:sp>
        <p:nvSpPr>
          <p:cNvPr id="42" name="Скругленный прямоугольник 29">
            <a:extLst>
              <a:ext uri="{FF2B5EF4-FFF2-40B4-BE49-F238E27FC236}">
                <a16:creationId xmlns:a16="http://schemas.microsoft.com/office/drawing/2014/main" id="{B2D4B372-0F74-4E4D-9D4F-7126B22153EB}"/>
              </a:ext>
            </a:extLst>
          </p:cNvPr>
          <p:cNvSpPr/>
          <p:nvPr/>
        </p:nvSpPr>
        <p:spPr>
          <a:xfrm>
            <a:off x="4868858" y="1840852"/>
            <a:ext cx="3106564" cy="39538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AD665"/>
              </a:solidFill>
            </a:endParaRPr>
          </a:p>
        </p:txBody>
      </p:sp>
      <p:sp>
        <p:nvSpPr>
          <p:cNvPr id="43" name="Скругленный прямоугольник 30">
            <a:extLst>
              <a:ext uri="{FF2B5EF4-FFF2-40B4-BE49-F238E27FC236}">
                <a16:creationId xmlns:a16="http://schemas.microsoft.com/office/drawing/2014/main" id="{84EB3469-EE24-4A19-9B38-9F99268E7E7C}"/>
              </a:ext>
            </a:extLst>
          </p:cNvPr>
          <p:cNvSpPr/>
          <p:nvPr/>
        </p:nvSpPr>
        <p:spPr>
          <a:xfrm>
            <a:off x="4731628" y="1700356"/>
            <a:ext cx="3106564" cy="3953889"/>
          </a:xfrm>
          <a:prstGeom prst="roundRect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одзаголовок 2">
            <a:extLst>
              <a:ext uri="{FF2B5EF4-FFF2-40B4-BE49-F238E27FC236}">
                <a16:creationId xmlns:a16="http://schemas.microsoft.com/office/drawing/2014/main" id="{78BD80F8-4ECA-493F-AAA5-0692E4C1D4DA}"/>
              </a:ext>
            </a:extLst>
          </p:cNvPr>
          <p:cNvSpPr txBox="1">
            <a:spLocks/>
          </p:cNvSpPr>
          <p:nvPr/>
        </p:nvSpPr>
        <p:spPr>
          <a:xfrm>
            <a:off x="5004157" y="2000846"/>
            <a:ext cx="2516607" cy="5640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4000" dirty="0">
                <a:solidFill>
                  <a:srgbClr val="363636"/>
                </a:solidFill>
                <a:latin typeface="+mj-lt"/>
              </a:rPr>
              <a:t>8 месяцев</a:t>
            </a:r>
          </a:p>
        </p:txBody>
      </p:sp>
      <p:sp>
        <p:nvSpPr>
          <p:cNvPr id="45" name="Подзаголовок 2">
            <a:extLst>
              <a:ext uri="{FF2B5EF4-FFF2-40B4-BE49-F238E27FC236}">
                <a16:creationId xmlns:a16="http://schemas.microsoft.com/office/drawing/2014/main" id="{05961E6B-BDC2-4F38-90B1-B6EA4AAA00E9}"/>
              </a:ext>
            </a:extLst>
          </p:cNvPr>
          <p:cNvSpPr txBox="1">
            <a:spLocks/>
          </p:cNvSpPr>
          <p:nvPr/>
        </p:nvSpPr>
        <p:spPr>
          <a:xfrm>
            <a:off x="5004159" y="3871391"/>
            <a:ext cx="2815828" cy="1242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+mj-lt"/>
              </a:rPr>
              <a:t>Повышение доверия к власти. Эффективное расходование бюджетных средств. Быстрое получение обратной связи.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83E943-F080-4ACC-8327-519D3572C9C3}"/>
              </a:ext>
            </a:extLst>
          </p:cNvPr>
          <p:cNvSpPr txBox="1"/>
          <p:nvPr/>
        </p:nvSpPr>
        <p:spPr>
          <a:xfrm>
            <a:off x="5004157" y="3552533"/>
            <a:ext cx="2815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highlight>
                  <a:srgbClr val="FDD854"/>
                </a:highlight>
                <a:latin typeface="+mj-lt"/>
              </a:rPr>
              <a:t>Польза для органов и власти</a:t>
            </a:r>
          </a:p>
        </p:txBody>
      </p:sp>
      <p:sp>
        <p:nvSpPr>
          <p:cNvPr id="47" name="Подзаголовок 2">
            <a:extLst>
              <a:ext uri="{FF2B5EF4-FFF2-40B4-BE49-F238E27FC236}">
                <a16:creationId xmlns:a16="http://schemas.microsoft.com/office/drawing/2014/main" id="{8794F30E-ECF5-4444-983F-C37437A55586}"/>
              </a:ext>
            </a:extLst>
          </p:cNvPr>
          <p:cNvSpPr txBox="1">
            <a:spLocks/>
          </p:cNvSpPr>
          <p:nvPr/>
        </p:nvSpPr>
        <p:spPr>
          <a:xfrm>
            <a:off x="5010647" y="2636893"/>
            <a:ext cx="2697958" cy="641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latin typeface="+mj-lt"/>
              </a:rPr>
              <a:t>Выход на максимальную пользу от внедрения</a:t>
            </a:r>
          </a:p>
        </p:txBody>
      </p:sp>
      <p:sp>
        <p:nvSpPr>
          <p:cNvPr id="48" name="Скругленный прямоугольник 29">
            <a:extLst>
              <a:ext uri="{FF2B5EF4-FFF2-40B4-BE49-F238E27FC236}">
                <a16:creationId xmlns:a16="http://schemas.microsoft.com/office/drawing/2014/main" id="{5F3524F5-CCA8-4083-B2CC-A8A77BA79725}"/>
              </a:ext>
            </a:extLst>
          </p:cNvPr>
          <p:cNvSpPr/>
          <p:nvPr/>
        </p:nvSpPr>
        <p:spPr>
          <a:xfrm>
            <a:off x="8615067" y="1840853"/>
            <a:ext cx="2993913" cy="395388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AD665"/>
              </a:solidFill>
            </a:endParaRPr>
          </a:p>
        </p:txBody>
      </p:sp>
      <p:sp>
        <p:nvSpPr>
          <p:cNvPr id="49" name="Скругленный прямоугольник 30">
            <a:extLst>
              <a:ext uri="{FF2B5EF4-FFF2-40B4-BE49-F238E27FC236}">
                <a16:creationId xmlns:a16="http://schemas.microsoft.com/office/drawing/2014/main" id="{D8AF9C6D-D70C-4C39-B928-69D4EDED0BBE}"/>
              </a:ext>
            </a:extLst>
          </p:cNvPr>
          <p:cNvSpPr/>
          <p:nvPr/>
        </p:nvSpPr>
        <p:spPr>
          <a:xfrm>
            <a:off x="8477837" y="1700357"/>
            <a:ext cx="2993913" cy="3953887"/>
          </a:xfrm>
          <a:prstGeom prst="roundRect">
            <a:avLst/>
          </a:prstGeom>
          <a:solidFill>
            <a:srgbClr val="F0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одзаголовок 2">
            <a:extLst>
              <a:ext uri="{FF2B5EF4-FFF2-40B4-BE49-F238E27FC236}">
                <a16:creationId xmlns:a16="http://schemas.microsoft.com/office/drawing/2014/main" id="{D2240BF6-C5F8-4AFF-A92B-332D111E5C1D}"/>
              </a:ext>
            </a:extLst>
          </p:cNvPr>
          <p:cNvSpPr txBox="1">
            <a:spLocks/>
          </p:cNvSpPr>
          <p:nvPr/>
        </p:nvSpPr>
        <p:spPr>
          <a:xfrm>
            <a:off x="8750367" y="2000846"/>
            <a:ext cx="2516607" cy="5640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4000" dirty="0">
                <a:solidFill>
                  <a:srgbClr val="363636"/>
                </a:solidFill>
                <a:latin typeface="+mj-lt"/>
              </a:rPr>
              <a:t>5 лет</a:t>
            </a:r>
          </a:p>
        </p:txBody>
      </p:sp>
      <p:sp>
        <p:nvSpPr>
          <p:cNvPr id="53" name="Подзаголовок 2">
            <a:extLst>
              <a:ext uri="{FF2B5EF4-FFF2-40B4-BE49-F238E27FC236}">
                <a16:creationId xmlns:a16="http://schemas.microsoft.com/office/drawing/2014/main" id="{4F269B37-EF4B-41AA-9C7E-3B2F2DFB4A85}"/>
              </a:ext>
            </a:extLst>
          </p:cNvPr>
          <p:cNvSpPr txBox="1">
            <a:spLocks/>
          </p:cNvSpPr>
          <p:nvPr/>
        </p:nvSpPr>
        <p:spPr>
          <a:xfrm>
            <a:off x="8756857" y="2636893"/>
            <a:ext cx="1875701" cy="641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latin typeface="+mj-lt"/>
              </a:rPr>
              <a:t>Срок окупаемости вложений</a:t>
            </a:r>
          </a:p>
        </p:txBody>
      </p:sp>
      <p:sp>
        <p:nvSpPr>
          <p:cNvPr id="26" name="Подзаголовок 2">
            <a:extLst>
              <a:ext uri="{FF2B5EF4-FFF2-40B4-BE49-F238E27FC236}">
                <a16:creationId xmlns:a16="http://schemas.microsoft.com/office/drawing/2014/main" id="{263C1631-1B00-4D86-9D3A-B83C51EBCBE2}"/>
              </a:ext>
            </a:extLst>
          </p:cNvPr>
          <p:cNvSpPr txBox="1">
            <a:spLocks/>
          </p:cNvSpPr>
          <p:nvPr/>
        </p:nvSpPr>
        <p:spPr>
          <a:xfrm>
            <a:off x="8756856" y="3797135"/>
            <a:ext cx="2375431" cy="1554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latin typeface="+mj-lt"/>
              </a:rPr>
              <a:t>Расчетный период окупаемости составляет 60 месяцев при полномасштабном развертывании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1996832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880394" y="684120"/>
            <a:ext cx="5782438" cy="904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1200"/>
              </a:spcBef>
            </a:pPr>
            <a:r>
              <a:rPr lang="ru-RU" sz="4000" dirty="0">
                <a:solidFill>
                  <a:srgbClr val="FED854"/>
                </a:solidFill>
                <a:latin typeface="Turbota" panose="02000503000000000000" pitchFamily="50" charset="0"/>
              </a:rPr>
              <a:t>Спасибо за внимание!</a:t>
            </a:r>
            <a:endParaRPr lang="ru-RU" sz="4000" dirty="0">
              <a:solidFill>
                <a:srgbClr val="FED854"/>
              </a:solidFill>
              <a:latin typeface="Turbota" panose="02000503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142" y="6100011"/>
            <a:ext cx="1312866" cy="3033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938" y="1952127"/>
            <a:ext cx="4466378" cy="3693229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916490" y="3358333"/>
            <a:ext cx="5782438" cy="904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800"/>
              </a:lnSpc>
              <a:spcBef>
                <a:spcPts val="1200"/>
              </a:spcBef>
            </a:pPr>
            <a:r>
              <a:rPr lang="ru-RU" sz="3600" dirty="0">
                <a:solidFill>
                  <a:schemeClr val="bg1"/>
                </a:solidFill>
                <a:latin typeface="+mj-lt"/>
              </a:rPr>
              <a:t>Алексей Нечипорук</a:t>
            </a:r>
          </a:p>
          <a:p>
            <a:pPr algn="l">
              <a:lnSpc>
                <a:spcPts val="800"/>
              </a:lnSpc>
              <a:spcBef>
                <a:spcPts val="1200"/>
              </a:spcBef>
            </a:pPr>
            <a:r>
              <a:rPr lang="ru-RU" sz="1800" dirty="0">
                <a:solidFill>
                  <a:schemeClr val="bg1"/>
                </a:solidFill>
                <a:latin typeface="+mj-lt"/>
              </a:rPr>
              <a:t>Директор по работе с ключевыми клиентами</a:t>
            </a:r>
            <a:endParaRPr lang="ru-RU" sz="18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263438" y="4433797"/>
            <a:ext cx="4022406" cy="1309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00"/>
              </a:lnSpc>
              <a:spcBef>
                <a:spcPts val="1200"/>
              </a:spcBef>
            </a:pPr>
            <a:r>
              <a:rPr lang="en-US" sz="1800" dirty="0">
                <a:solidFill>
                  <a:schemeClr val="bg1"/>
                </a:solidFill>
                <a:latin typeface="+mj-lt"/>
              </a:rPr>
              <a:t>+7 (90</a:t>
            </a:r>
            <a:r>
              <a:rPr lang="ru-RU" sz="1800" dirty="0">
                <a:solidFill>
                  <a:schemeClr val="bg1"/>
                </a:solidFill>
                <a:latin typeface="+mj-lt"/>
              </a:rPr>
              <a:t>6</a:t>
            </a:r>
            <a:r>
              <a:rPr lang="en-US" sz="1800" dirty="0">
                <a:solidFill>
                  <a:schemeClr val="bg1"/>
                </a:solidFill>
                <a:latin typeface="+mj-lt"/>
              </a:rPr>
              <a:t>) </a:t>
            </a:r>
            <a:r>
              <a:rPr lang="ru-RU" sz="1800" dirty="0">
                <a:solidFill>
                  <a:schemeClr val="bg1"/>
                </a:solidFill>
                <a:latin typeface="+mj-lt"/>
              </a:rPr>
              <a:t>582-582-2</a:t>
            </a:r>
          </a:p>
          <a:p>
            <a:pPr algn="l">
              <a:lnSpc>
                <a:spcPts val="800"/>
              </a:lnSpc>
              <a:spcBef>
                <a:spcPts val="1200"/>
              </a:spcBef>
            </a:pPr>
            <a:endParaRPr lang="en-US" sz="1800" dirty="0">
              <a:solidFill>
                <a:schemeClr val="bg1"/>
              </a:solidFill>
              <a:latin typeface="+mj-lt"/>
            </a:endParaRPr>
          </a:p>
          <a:p>
            <a:pPr algn="l">
              <a:lnSpc>
                <a:spcPts val="800"/>
              </a:lnSpc>
              <a:spcBef>
                <a:spcPts val="1200"/>
              </a:spcBef>
            </a:pPr>
            <a:r>
              <a:rPr lang="en-US" sz="1800" dirty="0">
                <a:solidFill>
                  <a:schemeClr val="bg1"/>
                </a:solidFill>
                <a:latin typeface="+mj-lt"/>
              </a:rPr>
              <a:t>an@lexicom.ai</a:t>
            </a:r>
            <a:endParaRPr lang="ru-RU" sz="1800" dirty="0">
              <a:solidFill>
                <a:schemeClr val="bg1"/>
              </a:solidFill>
              <a:latin typeface="+mj-lt"/>
            </a:endParaRPr>
          </a:p>
          <a:p>
            <a:pPr algn="l">
              <a:lnSpc>
                <a:spcPts val="800"/>
              </a:lnSpc>
              <a:spcBef>
                <a:spcPts val="1200"/>
              </a:spcBef>
            </a:pPr>
            <a:endParaRPr lang="en-US" sz="1800" dirty="0">
              <a:solidFill>
                <a:schemeClr val="bg1"/>
              </a:solidFill>
              <a:latin typeface="+mj-lt"/>
            </a:endParaRPr>
          </a:p>
          <a:p>
            <a:pPr algn="l">
              <a:lnSpc>
                <a:spcPts val="800"/>
              </a:lnSpc>
              <a:spcBef>
                <a:spcPts val="1200"/>
              </a:spcBef>
            </a:pPr>
            <a:r>
              <a:rPr lang="en-US" sz="1800" dirty="0">
                <a:solidFill>
                  <a:schemeClr val="bg1"/>
                </a:solidFill>
                <a:latin typeface="+mj-lt"/>
              </a:rPr>
              <a:t>lexicom.ai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745" y="4341820"/>
            <a:ext cx="286644" cy="28664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695" y="4861465"/>
            <a:ext cx="270742" cy="27074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695" y="5349829"/>
            <a:ext cx="270742" cy="299750"/>
          </a:xfrm>
          <a:prstGeom prst="rect">
            <a:avLst/>
          </a:prstGeom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916490" y="2869192"/>
            <a:ext cx="2175053" cy="488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800"/>
              </a:lnSpc>
              <a:spcBef>
                <a:spcPts val="1200"/>
              </a:spcBef>
            </a:pPr>
            <a:r>
              <a:rPr lang="ru-RU" b="1" dirty="0">
                <a:solidFill>
                  <a:srgbClr val="FDD854"/>
                </a:solidFill>
                <a:latin typeface="+mj-lt"/>
              </a:rPr>
              <a:t>Контакты:</a:t>
            </a:r>
          </a:p>
        </p:txBody>
      </p:sp>
    </p:spTree>
    <p:extLst>
      <p:ext uri="{BB962C8B-B14F-4D97-AF65-F5344CB8AC3E}">
        <p14:creationId xmlns:p14="http://schemas.microsoft.com/office/powerpoint/2010/main" val="1379384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4138</TotalTime>
  <Words>588</Words>
  <PresentationFormat>Широкоэкранный</PresentationFormat>
  <Paragraphs>109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Calibri Light</vt:lpstr>
      <vt:lpstr>Arial</vt:lpstr>
      <vt:lpstr>Turbota</vt:lpstr>
      <vt:lpstr>TurbotaBold</vt:lpstr>
      <vt:lpstr>Calibri</vt:lpstr>
      <vt:lpstr>TurbotaBook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2020-01-28T12:34:50Z</dcterms:created>
  <dcterms:modified xsi:type="dcterms:W3CDTF">2022-10-04T08:55:07Z</dcterms:modified>
</cp:coreProperties>
</file>