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3665" r:id="rId2"/>
    <p:sldId id="3674" r:id="rId3"/>
    <p:sldId id="3675" r:id="rId4"/>
    <p:sldId id="3746" r:id="rId5"/>
    <p:sldId id="270" r:id="rId6"/>
    <p:sldId id="3742" r:id="rId7"/>
    <p:sldId id="3743" r:id="rId8"/>
    <p:sldId id="3747" r:id="rId9"/>
    <p:sldId id="3738" r:id="rId10"/>
  </p:sldIdLst>
  <p:sldSz cx="12192000" cy="6858000"/>
  <p:notesSz cx="6858000" cy="9144000"/>
  <p:embeddedFontLst>
    <p:embeddedFont>
      <p:font typeface="Open Sans" pitchFamily="2" charset="0"/>
      <p:regular r:id="rId12"/>
      <p:bold r:id="rId13"/>
      <p:italic r:id="rId14"/>
      <p:boldItalic r:id="rId15"/>
    </p:embeddedFont>
    <p:embeddedFont>
      <p:font typeface="Open Sans Light" pitchFamily="2" charset="0"/>
      <p:regular r:id="rId16"/>
      <p:bold r:id="rId17"/>
      <p:italic r:id="rId18"/>
      <p:boldItalic r:id="rId19"/>
    </p:embeddedFont>
    <p:embeddedFont>
      <p:font typeface="Open Sans SemiBold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gzAhhLSkmytgRxrpaCVgb3mOqo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/>
              <a:t>Количество вошедших посетителей с разбивкой по входам за 9 мая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7A-4035-B43E-E18F011BB8DC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7A-4035-B43E-E18F011BB8DC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7A-4035-B43E-E18F011BB8DC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7A-4035-B43E-E18F011BB8DC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77A-4035-B43E-E18F011BB8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Центральный вход</c:v>
                </c:pt>
                <c:pt idx="1">
                  <c:v>Северный вход </c:v>
                </c:pt>
                <c:pt idx="2">
                  <c:v>Западный вход </c:v>
                </c:pt>
                <c:pt idx="3">
                  <c:v>Южный вход </c:v>
                </c:pt>
                <c:pt idx="4">
                  <c:v>Северо-восточный вход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7105</c:v>
                </c:pt>
                <c:pt idx="1">
                  <c:v>3399</c:v>
                </c:pt>
                <c:pt idx="2">
                  <c:v>3002</c:v>
                </c:pt>
                <c:pt idx="3">
                  <c:v>942</c:v>
                </c:pt>
                <c:pt idx="4">
                  <c:v>2145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77A-4035-B43E-E18F011BB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41629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6" name="Google Shape;5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416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5">
            <a:hlinkClick r:id="" action="ppaction://noaction"/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500" y="6161730"/>
            <a:ext cx="638288" cy="251128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5"/>
          <p:cNvSpPr txBox="1">
            <a:spLocks noGrp="1"/>
          </p:cNvSpPr>
          <p:nvPr>
            <p:ph type="dt" idx="10"/>
          </p:nvPr>
        </p:nvSpPr>
        <p:spPr>
          <a:xfrm>
            <a:off x="8763000" y="6097588"/>
            <a:ext cx="762000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ftr" idx="11"/>
          </p:nvPr>
        </p:nvSpPr>
        <p:spPr>
          <a:xfrm>
            <a:off x="1523999" y="6097588"/>
            <a:ext cx="2409371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sldNum" idx="12"/>
          </p:nvPr>
        </p:nvSpPr>
        <p:spPr>
          <a:xfrm>
            <a:off x="11049000" y="6097589"/>
            <a:ext cx="571500" cy="37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bg>
      <p:bgPr>
        <a:solidFill>
          <a:srgbClr val="374E75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7"/>
          <p:cNvGrpSpPr/>
          <p:nvPr/>
        </p:nvGrpSpPr>
        <p:grpSpPr>
          <a:xfrm>
            <a:off x="571093" y="6161730"/>
            <a:ext cx="639182" cy="251685"/>
            <a:chOff x="571093" y="6161730"/>
            <a:chExt cx="639182" cy="251685"/>
          </a:xfrm>
        </p:grpSpPr>
        <p:sp>
          <p:nvSpPr>
            <p:cNvPr id="58" name="Google Shape;58;p17"/>
            <p:cNvSpPr/>
            <p:nvPr/>
          </p:nvSpPr>
          <p:spPr>
            <a:xfrm>
              <a:off x="877599" y="6162811"/>
              <a:ext cx="62747" cy="111403"/>
            </a:xfrm>
            <a:custGeom>
              <a:avLst/>
              <a:gdLst/>
              <a:ahLst/>
              <a:cxnLst/>
              <a:rect l="l" t="t" r="r" b="b"/>
              <a:pathLst>
                <a:path w="62747" h="111403" extrusionOk="0">
                  <a:moveTo>
                    <a:pt x="45831" y="111403"/>
                  </a:moveTo>
                  <a:lnTo>
                    <a:pt x="22358" y="54585"/>
                  </a:lnTo>
                  <a:lnTo>
                    <a:pt x="18765" y="44610"/>
                  </a:lnTo>
                  <a:lnTo>
                    <a:pt x="19253" y="55388"/>
                  </a:lnTo>
                  <a:lnTo>
                    <a:pt x="19253" y="111403"/>
                  </a:lnTo>
                  <a:lnTo>
                    <a:pt x="0" y="111403"/>
                  </a:lnTo>
                  <a:lnTo>
                    <a:pt x="0" y="0"/>
                  </a:lnTo>
                  <a:lnTo>
                    <a:pt x="17056" y="0"/>
                  </a:lnTo>
                  <a:lnTo>
                    <a:pt x="40530" y="56783"/>
                  </a:lnTo>
                  <a:lnTo>
                    <a:pt x="43948" y="66967"/>
                  </a:lnTo>
                  <a:lnTo>
                    <a:pt x="43669" y="55876"/>
                  </a:lnTo>
                  <a:lnTo>
                    <a:pt x="43669" y="0"/>
                  </a:lnTo>
                  <a:lnTo>
                    <a:pt x="62748" y="0"/>
                  </a:lnTo>
                  <a:lnTo>
                    <a:pt x="62748" y="111403"/>
                  </a:lnTo>
                  <a:lnTo>
                    <a:pt x="45831" y="11140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9" name="Google Shape;59;p17"/>
            <p:cNvSpPr/>
            <p:nvPr/>
          </p:nvSpPr>
          <p:spPr>
            <a:xfrm>
              <a:off x="950636" y="6162811"/>
              <a:ext cx="59294" cy="111403"/>
            </a:xfrm>
            <a:custGeom>
              <a:avLst/>
              <a:gdLst/>
              <a:ahLst/>
              <a:cxnLst/>
              <a:rect l="l" t="t" r="r" b="b"/>
              <a:pathLst>
                <a:path w="59294" h="111403" extrusionOk="0">
                  <a:moveTo>
                    <a:pt x="40041" y="18939"/>
                  </a:moveTo>
                  <a:lnTo>
                    <a:pt x="40041" y="111403"/>
                  </a:lnTo>
                  <a:lnTo>
                    <a:pt x="19567" y="111403"/>
                  </a:lnTo>
                  <a:lnTo>
                    <a:pt x="19567" y="18939"/>
                  </a:lnTo>
                  <a:lnTo>
                    <a:pt x="0" y="18939"/>
                  </a:lnTo>
                  <a:lnTo>
                    <a:pt x="0" y="0"/>
                  </a:lnTo>
                  <a:lnTo>
                    <a:pt x="59295" y="0"/>
                  </a:lnTo>
                  <a:lnTo>
                    <a:pt x="59295" y="18939"/>
                  </a:lnTo>
                  <a:lnTo>
                    <a:pt x="40041" y="189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0" name="Google Shape;60;p17"/>
            <p:cNvSpPr/>
            <p:nvPr/>
          </p:nvSpPr>
          <p:spPr>
            <a:xfrm>
              <a:off x="1019487" y="6162811"/>
              <a:ext cx="51655" cy="111403"/>
            </a:xfrm>
            <a:custGeom>
              <a:avLst/>
              <a:gdLst/>
              <a:ahLst/>
              <a:cxnLst/>
              <a:rect l="l" t="t" r="r" b="b"/>
              <a:pathLst>
                <a:path w="51655" h="111403" extrusionOk="0">
                  <a:moveTo>
                    <a:pt x="0" y="111403"/>
                  </a:moveTo>
                  <a:lnTo>
                    <a:pt x="0" y="0"/>
                  </a:lnTo>
                  <a:lnTo>
                    <a:pt x="51656" y="0"/>
                  </a:lnTo>
                  <a:lnTo>
                    <a:pt x="51656" y="18939"/>
                  </a:lnTo>
                  <a:lnTo>
                    <a:pt x="20509" y="18939"/>
                  </a:lnTo>
                  <a:lnTo>
                    <a:pt x="20509" y="45866"/>
                  </a:lnTo>
                  <a:lnTo>
                    <a:pt x="46808" y="45866"/>
                  </a:lnTo>
                  <a:lnTo>
                    <a:pt x="46808" y="64631"/>
                  </a:lnTo>
                  <a:lnTo>
                    <a:pt x="20509" y="64631"/>
                  </a:lnTo>
                  <a:lnTo>
                    <a:pt x="20509" y="92464"/>
                  </a:lnTo>
                  <a:lnTo>
                    <a:pt x="51656" y="92464"/>
                  </a:lnTo>
                  <a:lnTo>
                    <a:pt x="51656" y="111403"/>
                  </a:lnTo>
                  <a:lnTo>
                    <a:pt x="0" y="11140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1" name="Google Shape;61;p17"/>
            <p:cNvSpPr/>
            <p:nvPr/>
          </p:nvSpPr>
          <p:spPr>
            <a:xfrm>
              <a:off x="1079584" y="6161730"/>
              <a:ext cx="59782" cy="113565"/>
            </a:xfrm>
            <a:custGeom>
              <a:avLst/>
              <a:gdLst/>
              <a:ahLst/>
              <a:cxnLst/>
              <a:rect l="l" t="t" r="r" b="b"/>
              <a:pathLst>
                <a:path w="59782" h="113565" extrusionOk="0">
                  <a:moveTo>
                    <a:pt x="30066" y="113566"/>
                  </a:moveTo>
                  <a:cubicBezTo>
                    <a:pt x="13324" y="113566"/>
                    <a:pt x="0" y="105439"/>
                    <a:pt x="0" y="79315"/>
                  </a:cubicBezTo>
                  <a:lnTo>
                    <a:pt x="0" y="34251"/>
                  </a:lnTo>
                  <a:cubicBezTo>
                    <a:pt x="0" y="8127"/>
                    <a:pt x="13324" y="0"/>
                    <a:pt x="30066" y="0"/>
                  </a:cubicBezTo>
                  <a:cubicBezTo>
                    <a:pt x="46808" y="0"/>
                    <a:pt x="59469" y="8127"/>
                    <a:pt x="59783" y="35193"/>
                  </a:cubicBezTo>
                  <a:lnTo>
                    <a:pt x="38855" y="35193"/>
                  </a:lnTo>
                  <a:cubicBezTo>
                    <a:pt x="38855" y="22985"/>
                    <a:pt x="36693" y="18939"/>
                    <a:pt x="29961" y="18939"/>
                  </a:cubicBezTo>
                  <a:cubicBezTo>
                    <a:pt x="24485" y="18939"/>
                    <a:pt x="20544" y="21416"/>
                    <a:pt x="20544" y="34739"/>
                  </a:cubicBezTo>
                  <a:lnTo>
                    <a:pt x="20544" y="78687"/>
                  </a:lnTo>
                  <a:cubicBezTo>
                    <a:pt x="20544" y="92011"/>
                    <a:pt x="24625" y="94661"/>
                    <a:pt x="29787" y="94661"/>
                  </a:cubicBezTo>
                  <a:cubicBezTo>
                    <a:pt x="35891" y="94661"/>
                    <a:pt x="38716" y="91173"/>
                    <a:pt x="38855" y="78233"/>
                  </a:cubicBezTo>
                  <a:lnTo>
                    <a:pt x="59783" y="78233"/>
                  </a:lnTo>
                  <a:cubicBezTo>
                    <a:pt x="59329" y="103416"/>
                    <a:pt x="48029" y="113566"/>
                    <a:pt x="30066" y="113566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2" name="Google Shape;62;p17"/>
            <p:cNvSpPr/>
            <p:nvPr/>
          </p:nvSpPr>
          <p:spPr>
            <a:xfrm>
              <a:off x="1150493" y="6162811"/>
              <a:ext cx="59782" cy="111403"/>
            </a:xfrm>
            <a:custGeom>
              <a:avLst/>
              <a:gdLst/>
              <a:ahLst/>
              <a:cxnLst/>
              <a:rect l="l" t="t" r="r" b="b"/>
              <a:pathLst>
                <a:path w="59782" h="111403" extrusionOk="0">
                  <a:moveTo>
                    <a:pt x="39274" y="111403"/>
                  </a:moveTo>
                  <a:lnTo>
                    <a:pt x="39274" y="64770"/>
                  </a:lnTo>
                  <a:lnTo>
                    <a:pt x="20509" y="64770"/>
                  </a:lnTo>
                  <a:lnTo>
                    <a:pt x="20509" y="111403"/>
                  </a:lnTo>
                  <a:lnTo>
                    <a:pt x="0" y="111403"/>
                  </a:lnTo>
                  <a:lnTo>
                    <a:pt x="0" y="0"/>
                  </a:lnTo>
                  <a:lnTo>
                    <a:pt x="20509" y="0"/>
                  </a:lnTo>
                  <a:lnTo>
                    <a:pt x="20509" y="45517"/>
                  </a:lnTo>
                  <a:lnTo>
                    <a:pt x="39274" y="45517"/>
                  </a:lnTo>
                  <a:lnTo>
                    <a:pt x="39274" y="0"/>
                  </a:lnTo>
                  <a:lnTo>
                    <a:pt x="59783" y="0"/>
                  </a:lnTo>
                  <a:lnTo>
                    <a:pt x="59783" y="111403"/>
                  </a:lnTo>
                  <a:lnTo>
                    <a:pt x="39274" y="11140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3" name="Google Shape;63;p17"/>
            <p:cNvSpPr/>
            <p:nvPr/>
          </p:nvSpPr>
          <p:spPr>
            <a:xfrm>
              <a:off x="877599" y="6301838"/>
              <a:ext cx="52562" cy="111403"/>
            </a:xfrm>
            <a:custGeom>
              <a:avLst/>
              <a:gdLst/>
              <a:ahLst/>
              <a:cxnLst/>
              <a:rect l="l" t="t" r="r" b="b"/>
              <a:pathLst>
                <a:path w="52562" h="111403" extrusionOk="0">
                  <a:moveTo>
                    <a:pt x="0" y="111403"/>
                  </a:moveTo>
                  <a:lnTo>
                    <a:pt x="0" y="0"/>
                  </a:lnTo>
                  <a:lnTo>
                    <a:pt x="20509" y="0"/>
                  </a:lnTo>
                  <a:lnTo>
                    <a:pt x="20509" y="92464"/>
                  </a:lnTo>
                  <a:lnTo>
                    <a:pt x="52563" y="92464"/>
                  </a:lnTo>
                  <a:lnTo>
                    <a:pt x="52563" y="111403"/>
                  </a:lnTo>
                  <a:lnTo>
                    <a:pt x="0" y="11140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4" name="Google Shape;64;p17"/>
            <p:cNvSpPr/>
            <p:nvPr/>
          </p:nvSpPr>
          <p:spPr>
            <a:xfrm>
              <a:off x="937033" y="6302012"/>
              <a:ext cx="70246" cy="111403"/>
            </a:xfrm>
            <a:custGeom>
              <a:avLst/>
              <a:gdLst/>
              <a:ahLst/>
              <a:cxnLst/>
              <a:rect l="l" t="t" r="r" b="b"/>
              <a:pathLst>
                <a:path w="70246" h="111403" extrusionOk="0">
                  <a:moveTo>
                    <a:pt x="49773" y="111229"/>
                  </a:moveTo>
                  <a:lnTo>
                    <a:pt x="46040" y="93406"/>
                  </a:lnTo>
                  <a:lnTo>
                    <a:pt x="23648" y="93406"/>
                  </a:lnTo>
                  <a:lnTo>
                    <a:pt x="20160" y="111403"/>
                  </a:lnTo>
                  <a:lnTo>
                    <a:pt x="0" y="111403"/>
                  </a:lnTo>
                  <a:lnTo>
                    <a:pt x="25811" y="0"/>
                  </a:lnTo>
                  <a:lnTo>
                    <a:pt x="43948" y="0"/>
                  </a:lnTo>
                  <a:lnTo>
                    <a:pt x="70247" y="111403"/>
                  </a:lnTo>
                  <a:close/>
                  <a:moveTo>
                    <a:pt x="36797" y="48656"/>
                  </a:moveTo>
                  <a:lnTo>
                    <a:pt x="34600" y="36448"/>
                  </a:lnTo>
                  <a:lnTo>
                    <a:pt x="32577" y="48656"/>
                  </a:lnTo>
                  <a:cubicBezTo>
                    <a:pt x="32577" y="48656"/>
                    <a:pt x="27101" y="76315"/>
                    <a:pt x="26962" y="76315"/>
                  </a:cubicBezTo>
                  <a:lnTo>
                    <a:pt x="42553" y="763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" name="Google Shape;65;p17"/>
            <p:cNvSpPr/>
            <p:nvPr/>
          </p:nvSpPr>
          <p:spPr>
            <a:xfrm>
              <a:off x="1014464" y="6301838"/>
              <a:ext cx="61177" cy="111403"/>
            </a:xfrm>
            <a:custGeom>
              <a:avLst/>
              <a:gdLst/>
              <a:ahLst/>
              <a:cxnLst/>
              <a:rect l="l" t="t" r="r" b="b"/>
              <a:pathLst>
                <a:path w="61177" h="111403" extrusionOk="0">
                  <a:moveTo>
                    <a:pt x="30763" y="111403"/>
                  </a:moveTo>
                  <a:lnTo>
                    <a:pt x="0" y="111403"/>
                  </a:lnTo>
                  <a:lnTo>
                    <a:pt x="0" y="0"/>
                  </a:lnTo>
                  <a:lnTo>
                    <a:pt x="30031" y="0"/>
                  </a:lnTo>
                  <a:cubicBezTo>
                    <a:pt x="50540" y="0"/>
                    <a:pt x="59922" y="9696"/>
                    <a:pt x="59922" y="30519"/>
                  </a:cubicBezTo>
                  <a:lnTo>
                    <a:pt x="59922" y="32682"/>
                  </a:lnTo>
                  <a:cubicBezTo>
                    <a:pt x="59922" y="45377"/>
                    <a:pt x="53679" y="51795"/>
                    <a:pt x="48203" y="54306"/>
                  </a:cubicBezTo>
                  <a:cubicBezTo>
                    <a:pt x="53679" y="56329"/>
                    <a:pt x="61178" y="62887"/>
                    <a:pt x="61178" y="77606"/>
                  </a:cubicBezTo>
                  <a:lnTo>
                    <a:pt x="61178" y="79803"/>
                  </a:lnTo>
                  <a:cubicBezTo>
                    <a:pt x="61178" y="102649"/>
                    <a:pt x="48482" y="111403"/>
                    <a:pt x="30833" y="111403"/>
                  </a:cubicBezTo>
                  <a:moveTo>
                    <a:pt x="28461" y="18625"/>
                  </a:moveTo>
                  <a:lnTo>
                    <a:pt x="20474" y="18625"/>
                  </a:lnTo>
                  <a:lnTo>
                    <a:pt x="20474" y="45377"/>
                  </a:lnTo>
                  <a:lnTo>
                    <a:pt x="28775" y="45377"/>
                  </a:lnTo>
                  <a:cubicBezTo>
                    <a:pt x="37251" y="45377"/>
                    <a:pt x="39413" y="40215"/>
                    <a:pt x="39413" y="32089"/>
                  </a:cubicBezTo>
                  <a:cubicBezTo>
                    <a:pt x="39413" y="23160"/>
                    <a:pt x="36623" y="18625"/>
                    <a:pt x="28461" y="18625"/>
                  </a:cubicBezTo>
                  <a:moveTo>
                    <a:pt x="29403" y="63968"/>
                  </a:moveTo>
                  <a:lnTo>
                    <a:pt x="20474" y="63968"/>
                  </a:lnTo>
                  <a:lnTo>
                    <a:pt x="20474" y="92917"/>
                  </a:lnTo>
                  <a:lnTo>
                    <a:pt x="29403" y="92917"/>
                  </a:lnTo>
                  <a:cubicBezTo>
                    <a:pt x="38332" y="92917"/>
                    <a:pt x="40669" y="87581"/>
                    <a:pt x="40669" y="78373"/>
                  </a:cubicBezTo>
                  <a:cubicBezTo>
                    <a:pt x="40669" y="69165"/>
                    <a:pt x="38472" y="63968"/>
                    <a:pt x="29403" y="63968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" name="Google Shape;66;p17"/>
            <p:cNvSpPr/>
            <p:nvPr/>
          </p:nvSpPr>
          <p:spPr>
            <a:xfrm>
              <a:off x="684124" y="6387535"/>
              <a:ext cx="25322" cy="25322"/>
            </a:xfrm>
            <a:custGeom>
              <a:avLst/>
              <a:gdLst/>
              <a:ahLst/>
              <a:cxnLst/>
              <a:rect l="l" t="t" r="r" b="b"/>
              <a:pathLst>
                <a:path w="25322" h="25322" extrusionOk="0">
                  <a:moveTo>
                    <a:pt x="12661" y="0"/>
                  </a:moveTo>
                  <a:cubicBezTo>
                    <a:pt x="5669" y="0"/>
                    <a:pt x="0" y="5669"/>
                    <a:pt x="0" y="12661"/>
                  </a:cubicBezTo>
                  <a:cubicBezTo>
                    <a:pt x="0" y="19654"/>
                    <a:pt x="5669" y="25322"/>
                    <a:pt x="12661" y="25322"/>
                  </a:cubicBezTo>
                  <a:cubicBezTo>
                    <a:pt x="19654" y="25322"/>
                    <a:pt x="25322" y="19654"/>
                    <a:pt x="25322" y="12661"/>
                  </a:cubicBezTo>
                  <a:cubicBezTo>
                    <a:pt x="25303" y="5677"/>
                    <a:pt x="19646" y="19"/>
                    <a:pt x="12661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7" name="Google Shape;67;p17"/>
            <p:cNvSpPr/>
            <p:nvPr/>
          </p:nvSpPr>
          <p:spPr>
            <a:xfrm>
              <a:off x="796714" y="6274946"/>
              <a:ext cx="25322" cy="25322"/>
            </a:xfrm>
            <a:custGeom>
              <a:avLst/>
              <a:gdLst/>
              <a:ahLst/>
              <a:cxnLst/>
              <a:rect l="l" t="t" r="r" b="b"/>
              <a:pathLst>
                <a:path w="25322" h="25322" extrusionOk="0">
                  <a:moveTo>
                    <a:pt x="12661" y="0"/>
                  </a:moveTo>
                  <a:cubicBezTo>
                    <a:pt x="5669" y="0"/>
                    <a:pt x="0" y="5669"/>
                    <a:pt x="0" y="12661"/>
                  </a:cubicBezTo>
                  <a:cubicBezTo>
                    <a:pt x="0" y="19654"/>
                    <a:pt x="5669" y="25322"/>
                    <a:pt x="12661" y="25322"/>
                  </a:cubicBezTo>
                  <a:cubicBezTo>
                    <a:pt x="19654" y="25322"/>
                    <a:pt x="25322" y="19654"/>
                    <a:pt x="25322" y="12661"/>
                  </a:cubicBezTo>
                  <a:cubicBezTo>
                    <a:pt x="25322" y="5669"/>
                    <a:pt x="19654" y="0"/>
                    <a:pt x="12661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8" name="Google Shape;68;p17"/>
            <p:cNvSpPr/>
            <p:nvPr/>
          </p:nvSpPr>
          <p:spPr>
            <a:xfrm>
              <a:off x="571500" y="6274946"/>
              <a:ext cx="25322" cy="25322"/>
            </a:xfrm>
            <a:custGeom>
              <a:avLst/>
              <a:gdLst/>
              <a:ahLst/>
              <a:cxnLst/>
              <a:rect l="l" t="t" r="r" b="b"/>
              <a:pathLst>
                <a:path w="25322" h="25322" extrusionOk="0">
                  <a:moveTo>
                    <a:pt x="25322" y="12661"/>
                  </a:moveTo>
                  <a:cubicBezTo>
                    <a:pt x="25322" y="5669"/>
                    <a:pt x="19654" y="0"/>
                    <a:pt x="12661" y="0"/>
                  </a:cubicBezTo>
                  <a:cubicBezTo>
                    <a:pt x="5669" y="0"/>
                    <a:pt x="0" y="5669"/>
                    <a:pt x="0" y="12661"/>
                  </a:cubicBezTo>
                  <a:cubicBezTo>
                    <a:pt x="0" y="19654"/>
                    <a:pt x="5669" y="25322"/>
                    <a:pt x="12661" y="25322"/>
                  </a:cubicBezTo>
                  <a:cubicBezTo>
                    <a:pt x="19654" y="25322"/>
                    <a:pt x="25322" y="19654"/>
                    <a:pt x="25322" y="1266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9" name="Google Shape;69;p17"/>
            <p:cNvSpPr/>
            <p:nvPr/>
          </p:nvSpPr>
          <p:spPr>
            <a:xfrm>
              <a:off x="684089" y="6162357"/>
              <a:ext cx="25322" cy="25322"/>
            </a:xfrm>
            <a:custGeom>
              <a:avLst/>
              <a:gdLst/>
              <a:ahLst/>
              <a:cxnLst/>
              <a:rect l="l" t="t" r="r" b="b"/>
              <a:pathLst>
                <a:path w="25322" h="25322" extrusionOk="0">
                  <a:moveTo>
                    <a:pt x="12661" y="25322"/>
                  </a:moveTo>
                  <a:cubicBezTo>
                    <a:pt x="19654" y="25322"/>
                    <a:pt x="25322" y="19654"/>
                    <a:pt x="25322" y="12661"/>
                  </a:cubicBezTo>
                  <a:cubicBezTo>
                    <a:pt x="25322" y="5669"/>
                    <a:pt x="19654" y="0"/>
                    <a:pt x="12661" y="0"/>
                  </a:cubicBezTo>
                  <a:cubicBezTo>
                    <a:pt x="5669" y="0"/>
                    <a:pt x="0" y="5669"/>
                    <a:pt x="0" y="12661"/>
                  </a:cubicBezTo>
                  <a:cubicBezTo>
                    <a:pt x="19" y="19646"/>
                    <a:pt x="5677" y="25303"/>
                    <a:pt x="12661" y="25322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0" name="Google Shape;70;p17"/>
            <p:cNvSpPr/>
            <p:nvPr/>
          </p:nvSpPr>
          <p:spPr>
            <a:xfrm>
              <a:off x="740367" y="6162311"/>
              <a:ext cx="81665" cy="81837"/>
            </a:xfrm>
            <a:custGeom>
              <a:avLst/>
              <a:gdLst/>
              <a:ahLst/>
              <a:cxnLst/>
              <a:rect l="l" t="t" r="r" b="b"/>
              <a:pathLst>
                <a:path w="81665" h="81837" extrusionOk="0">
                  <a:moveTo>
                    <a:pt x="20003" y="58713"/>
                  </a:moveTo>
                  <a:cubicBezTo>
                    <a:pt x="17877" y="57192"/>
                    <a:pt x="15327" y="56375"/>
                    <a:pt x="12713" y="56376"/>
                  </a:cubicBezTo>
                  <a:cubicBezTo>
                    <a:pt x="5682" y="56386"/>
                    <a:pt x="-10" y="62093"/>
                    <a:pt x="0" y="69124"/>
                  </a:cubicBezTo>
                  <a:cubicBezTo>
                    <a:pt x="10" y="76155"/>
                    <a:pt x="5718" y="81847"/>
                    <a:pt x="12749" y="81837"/>
                  </a:cubicBezTo>
                  <a:cubicBezTo>
                    <a:pt x="19780" y="81828"/>
                    <a:pt x="25472" y="76120"/>
                    <a:pt x="25462" y="69089"/>
                  </a:cubicBezTo>
                  <a:cubicBezTo>
                    <a:pt x="25458" y="66370"/>
                    <a:pt x="24584" y="63724"/>
                    <a:pt x="22968" y="61538"/>
                  </a:cubicBezTo>
                  <a:lnTo>
                    <a:pt x="61544" y="22892"/>
                  </a:lnTo>
                  <a:cubicBezTo>
                    <a:pt x="67194" y="27012"/>
                    <a:pt x="75114" y="25772"/>
                    <a:pt x="79234" y="20122"/>
                  </a:cubicBezTo>
                  <a:cubicBezTo>
                    <a:pt x="83354" y="14472"/>
                    <a:pt x="82113" y="6552"/>
                    <a:pt x="76463" y="2432"/>
                  </a:cubicBezTo>
                  <a:cubicBezTo>
                    <a:pt x="70813" y="-1688"/>
                    <a:pt x="62893" y="-448"/>
                    <a:pt x="58773" y="5202"/>
                  </a:cubicBezTo>
                  <a:cubicBezTo>
                    <a:pt x="55566" y="9602"/>
                    <a:pt x="55529" y="15559"/>
                    <a:pt x="58684" y="199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1" name="Google Shape;71;p17"/>
            <p:cNvSpPr/>
            <p:nvPr/>
          </p:nvSpPr>
          <p:spPr>
            <a:xfrm>
              <a:off x="571883" y="6331034"/>
              <a:ext cx="81580" cy="81823"/>
            </a:xfrm>
            <a:custGeom>
              <a:avLst/>
              <a:gdLst/>
              <a:ahLst/>
              <a:cxnLst/>
              <a:rect l="l" t="t" r="r" b="b"/>
              <a:pathLst>
                <a:path w="81580" h="81823" extrusionOk="0">
                  <a:moveTo>
                    <a:pt x="61806" y="23541"/>
                  </a:moveTo>
                  <a:cubicBezTo>
                    <a:pt x="63825" y="24838"/>
                    <a:pt x="66173" y="25528"/>
                    <a:pt x="68573" y="25529"/>
                  </a:cubicBezTo>
                  <a:cubicBezTo>
                    <a:pt x="75622" y="25663"/>
                    <a:pt x="81445" y="20057"/>
                    <a:pt x="81578" y="13008"/>
                  </a:cubicBezTo>
                  <a:cubicBezTo>
                    <a:pt x="81712" y="5959"/>
                    <a:pt x="76106" y="136"/>
                    <a:pt x="69057" y="2"/>
                  </a:cubicBezTo>
                  <a:cubicBezTo>
                    <a:pt x="62008" y="-131"/>
                    <a:pt x="56185" y="5474"/>
                    <a:pt x="56051" y="12524"/>
                  </a:cubicBezTo>
                  <a:cubicBezTo>
                    <a:pt x="55994" y="15540"/>
                    <a:pt x="57008" y="18480"/>
                    <a:pt x="58911" y="20820"/>
                  </a:cubicBezTo>
                  <a:lnTo>
                    <a:pt x="20544" y="59362"/>
                  </a:lnTo>
                  <a:cubicBezTo>
                    <a:pt x="15112" y="54989"/>
                    <a:pt x="7164" y="55848"/>
                    <a:pt x="2791" y="61280"/>
                  </a:cubicBezTo>
                  <a:cubicBezTo>
                    <a:pt x="-1581" y="66711"/>
                    <a:pt x="-723" y="74660"/>
                    <a:pt x="4709" y="79032"/>
                  </a:cubicBezTo>
                  <a:cubicBezTo>
                    <a:pt x="10141" y="83405"/>
                    <a:pt x="18089" y="82546"/>
                    <a:pt x="22462" y="77114"/>
                  </a:cubicBezTo>
                  <a:cubicBezTo>
                    <a:pt x="24276" y="74862"/>
                    <a:pt x="25261" y="72055"/>
                    <a:pt x="25253" y="69163"/>
                  </a:cubicBezTo>
                  <a:cubicBezTo>
                    <a:pt x="25252" y="66763"/>
                    <a:pt x="24562" y="64415"/>
                    <a:pt x="23265" y="623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" name="Google Shape;72;p17"/>
            <p:cNvSpPr/>
            <p:nvPr/>
          </p:nvSpPr>
          <p:spPr>
            <a:xfrm>
              <a:off x="740445" y="6218512"/>
              <a:ext cx="81787" cy="138051"/>
            </a:xfrm>
            <a:custGeom>
              <a:avLst/>
              <a:gdLst/>
              <a:ahLst/>
              <a:cxnLst/>
              <a:rect l="l" t="t" r="r" b="b"/>
              <a:pathLst>
                <a:path w="81787" h="138051" extrusionOk="0">
                  <a:moveTo>
                    <a:pt x="68930" y="25461"/>
                  </a:moveTo>
                  <a:cubicBezTo>
                    <a:pt x="75961" y="25500"/>
                    <a:pt x="81692" y="19832"/>
                    <a:pt x="81730" y="12801"/>
                  </a:cubicBezTo>
                  <a:cubicBezTo>
                    <a:pt x="81769" y="5770"/>
                    <a:pt x="76100" y="39"/>
                    <a:pt x="69069" y="0"/>
                  </a:cubicBezTo>
                  <a:cubicBezTo>
                    <a:pt x="62039" y="-39"/>
                    <a:pt x="56308" y="5630"/>
                    <a:pt x="56269" y="12661"/>
                  </a:cubicBezTo>
                  <a:cubicBezTo>
                    <a:pt x="56254" y="15439"/>
                    <a:pt x="57148" y="18146"/>
                    <a:pt x="58815" y="20369"/>
                  </a:cubicBezTo>
                  <a:lnTo>
                    <a:pt x="20203" y="59015"/>
                  </a:lnTo>
                  <a:cubicBezTo>
                    <a:pt x="14625" y="54831"/>
                    <a:pt x="6711" y="55961"/>
                    <a:pt x="2526" y="61539"/>
                  </a:cubicBezTo>
                  <a:cubicBezTo>
                    <a:pt x="-1658" y="67117"/>
                    <a:pt x="-528" y="75031"/>
                    <a:pt x="5051" y="79216"/>
                  </a:cubicBezTo>
                  <a:cubicBezTo>
                    <a:pt x="9438" y="82507"/>
                    <a:pt x="15448" y="82589"/>
                    <a:pt x="19924" y="79419"/>
                  </a:cubicBezTo>
                  <a:lnTo>
                    <a:pt x="58605" y="118100"/>
                  </a:lnTo>
                  <a:cubicBezTo>
                    <a:pt x="54559" y="123779"/>
                    <a:pt x="55884" y="131663"/>
                    <a:pt x="61563" y="135709"/>
                  </a:cubicBezTo>
                  <a:cubicBezTo>
                    <a:pt x="63752" y="137269"/>
                    <a:pt x="66382" y="138089"/>
                    <a:pt x="69069" y="138051"/>
                  </a:cubicBezTo>
                  <a:cubicBezTo>
                    <a:pt x="76062" y="138082"/>
                    <a:pt x="81756" y="132440"/>
                    <a:pt x="81787" y="125447"/>
                  </a:cubicBezTo>
                  <a:cubicBezTo>
                    <a:pt x="81819" y="118454"/>
                    <a:pt x="76176" y="112761"/>
                    <a:pt x="69184" y="112729"/>
                  </a:cubicBezTo>
                  <a:cubicBezTo>
                    <a:pt x="66457" y="112716"/>
                    <a:pt x="63799" y="113585"/>
                    <a:pt x="61605" y="115205"/>
                  </a:cubicBezTo>
                  <a:lnTo>
                    <a:pt x="22889" y="76559"/>
                  </a:lnTo>
                  <a:cubicBezTo>
                    <a:pt x="24488" y="74398"/>
                    <a:pt x="25356" y="71783"/>
                    <a:pt x="25366" y="69095"/>
                  </a:cubicBezTo>
                  <a:cubicBezTo>
                    <a:pt x="25329" y="66465"/>
                    <a:pt x="24462" y="63914"/>
                    <a:pt x="22889" y="61805"/>
                  </a:cubicBezTo>
                  <a:lnTo>
                    <a:pt x="61605" y="23090"/>
                  </a:lnTo>
                  <a:cubicBezTo>
                    <a:pt x="63706" y="24573"/>
                    <a:pt x="66218" y="25366"/>
                    <a:pt x="68790" y="2535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" name="Google Shape;73;p17"/>
            <p:cNvSpPr/>
            <p:nvPr/>
          </p:nvSpPr>
          <p:spPr>
            <a:xfrm>
              <a:off x="571093" y="6217988"/>
              <a:ext cx="82035" cy="138574"/>
            </a:xfrm>
            <a:custGeom>
              <a:avLst/>
              <a:gdLst/>
              <a:ahLst/>
              <a:cxnLst/>
              <a:rect l="l" t="t" r="r" b="b"/>
              <a:pathLst>
                <a:path w="82035" h="138574" extrusionOk="0">
                  <a:moveTo>
                    <a:pt x="13068" y="138575"/>
                  </a:moveTo>
                  <a:cubicBezTo>
                    <a:pt x="20061" y="138610"/>
                    <a:pt x="25757" y="132969"/>
                    <a:pt x="25792" y="125977"/>
                  </a:cubicBezTo>
                  <a:cubicBezTo>
                    <a:pt x="25805" y="123375"/>
                    <a:pt x="25016" y="120832"/>
                    <a:pt x="23532" y="118694"/>
                  </a:cubicBezTo>
                  <a:lnTo>
                    <a:pt x="62143" y="80013"/>
                  </a:lnTo>
                  <a:cubicBezTo>
                    <a:pt x="67883" y="84006"/>
                    <a:pt x="75774" y="82589"/>
                    <a:pt x="79767" y="76849"/>
                  </a:cubicBezTo>
                  <a:cubicBezTo>
                    <a:pt x="83760" y="71109"/>
                    <a:pt x="82343" y="63218"/>
                    <a:pt x="76602" y="59225"/>
                  </a:cubicBezTo>
                  <a:cubicBezTo>
                    <a:pt x="74478" y="57748"/>
                    <a:pt x="71951" y="56956"/>
                    <a:pt x="69363" y="56958"/>
                  </a:cubicBezTo>
                  <a:cubicBezTo>
                    <a:pt x="66775" y="56950"/>
                    <a:pt x="64249" y="57755"/>
                    <a:pt x="62143" y="59260"/>
                  </a:cubicBezTo>
                  <a:lnTo>
                    <a:pt x="23462" y="20475"/>
                  </a:lnTo>
                  <a:cubicBezTo>
                    <a:pt x="27623" y="14664"/>
                    <a:pt x="26286" y="6581"/>
                    <a:pt x="20475" y="2420"/>
                  </a:cubicBezTo>
                  <a:cubicBezTo>
                    <a:pt x="14664" y="-1740"/>
                    <a:pt x="6581" y="-403"/>
                    <a:pt x="2420" y="5407"/>
                  </a:cubicBezTo>
                  <a:cubicBezTo>
                    <a:pt x="-1741" y="11218"/>
                    <a:pt x="-403" y="19301"/>
                    <a:pt x="5407" y="23462"/>
                  </a:cubicBezTo>
                  <a:cubicBezTo>
                    <a:pt x="9959" y="26721"/>
                    <a:pt x="16090" y="26684"/>
                    <a:pt x="20602" y="23370"/>
                  </a:cubicBezTo>
                  <a:lnTo>
                    <a:pt x="59248" y="62085"/>
                  </a:lnTo>
                  <a:cubicBezTo>
                    <a:pt x="55853" y="66534"/>
                    <a:pt x="55853" y="72704"/>
                    <a:pt x="59248" y="77153"/>
                  </a:cubicBezTo>
                  <a:lnTo>
                    <a:pt x="20637" y="115799"/>
                  </a:lnTo>
                  <a:cubicBezTo>
                    <a:pt x="15050" y="111593"/>
                    <a:pt x="7112" y="112712"/>
                    <a:pt x="2907" y="118299"/>
                  </a:cubicBezTo>
                  <a:cubicBezTo>
                    <a:pt x="-1299" y="123885"/>
                    <a:pt x="-180" y="131823"/>
                    <a:pt x="5407" y="136029"/>
                  </a:cubicBezTo>
                  <a:cubicBezTo>
                    <a:pt x="7614" y="137691"/>
                    <a:pt x="10305" y="138585"/>
                    <a:pt x="13068" y="13857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4" name="Google Shape;74;p17"/>
            <p:cNvSpPr/>
            <p:nvPr/>
          </p:nvSpPr>
          <p:spPr>
            <a:xfrm>
              <a:off x="627969" y="6331222"/>
              <a:ext cx="137772" cy="81635"/>
            </a:xfrm>
            <a:custGeom>
              <a:avLst/>
              <a:gdLst/>
              <a:ahLst/>
              <a:cxnLst/>
              <a:rect l="l" t="t" r="r" b="b"/>
              <a:pathLst>
                <a:path w="137772" h="81635" extrusionOk="0">
                  <a:moveTo>
                    <a:pt x="125111" y="56313"/>
                  </a:moveTo>
                  <a:cubicBezTo>
                    <a:pt x="122767" y="56324"/>
                    <a:pt x="120472" y="56988"/>
                    <a:pt x="118484" y="58232"/>
                  </a:cubicBezTo>
                  <a:lnTo>
                    <a:pt x="79559" y="19307"/>
                  </a:lnTo>
                  <a:cubicBezTo>
                    <a:pt x="83229" y="13355"/>
                    <a:pt x="81378" y="5555"/>
                    <a:pt x="75426" y="1885"/>
                  </a:cubicBezTo>
                  <a:cubicBezTo>
                    <a:pt x="69474" y="-1784"/>
                    <a:pt x="61674" y="66"/>
                    <a:pt x="58004" y="6018"/>
                  </a:cubicBezTo>
                  <a:cubicBezTo>
                    <a:pt x="56770" y="8021"/>
                    <a:pt x="56117" y="10328"/>
                    <a:pt x="56121" y="12680"/>
                  </a:cubicBezTo>
                  <a:cubicBezTo>
                    <a:pt x="56155" y="15170"/>
                    <a:pt x="56919" y="17595"/>
                    <a:pt x="58318" y="19656"/>
                  </a:cubicBezTo>
                  <a:lnTo>
                    <a:pt x="19602" y="58371"/>
                  </a:lnTo>
                  <a:cubicBezTo>
                    <a:pt x="17549" y="56957"/>
                    <a:pt x="15119" y="56192"/>
                    <a:pt x="12626" y="56174"/>
                  </a:cubicBezTo>
                  <a:cubicBezTo>
                    <a:pt x="5634" y="56193"/>
                    <a:pt x="-19" y="61877"/>
                    <a:pt x="0" y="68870"/>
                  </a:cubicBezTo>
                  <a:cubicBezTo>
                    <a:pt x="19" y="75862"/>
                    <a:pt x="5703" y="81515"/>
                    <a:pt x="12696" y="81496"/>
                  </a:cubicBezTo>
                  <a:cubicBezTo>
                    <a:pt x="19675" y="81477"/>
                    <a:pt x="25322" y="75814"/>
                    <a:pt x="25322" y="68835"/>
                  </a:cubicBezTo>
                  <a:cubicBezTo>
                    <a:pt x="25308" y="66066"/>
                    <a:pt x="24375" y="63380"/>
                    <a:pt x="22671" y="61196"/>
                  </a:cubicBezTo>
                  <a:lnTo>
                    <a:pt x="61143" y="22725"/>
                  </a:lnTo>
                  <a:cubicBezTo>
                    <a:pt x="63340" y="24424"/>
                    <a:pt x="66039" y="25344"/>
                    <a:pt x="68817" y="25341"/>
                  </a:cubicBezTo>
                  <a:cubicBezTo>
                    <a:pt x="71770" y="25314"/>
                    <a:pt x="74622" y="24253"/>
                    <a:pt x="76874" y="22341"/>
                  </a:cubicBezTo>
                  <a:lnTo>
                    <a:pt x="115415" y="60917"/>
                  </a:lnTo>
                  <a:cubicBezTo>
                    <a:pt x="113503" y="63167"/>
                    <a:pt x="112452" y="66022"/>
                    <a:pt x="112450" y="68974"/>
                  </a:cubicBezTo>
                  <a:cubicBezTo>
                    <a:pt x="112450" y="75967"/>
                    <a:pt x="118119" y="81636"/>
                    <a:pt x="125111" y="81636"/>
                  </a:cubicBezTo>
                  <a:cubicBezTo>
                    <a:pt x="132104" y="81636"/>
                    <a:pt x="137773" y="75967"/>
                    <a:pt x="137773" y="68974"/>
                  </a:cubicBezTo>
                  <a:cubicBezTo>
                    <a:pt x="137773" y="61982"/>
                    <a:pt x="132104" y="56313"/>
                    <a:pt x="125111" y="56313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5" name="Google Shape;75;p17"/>
            <p:cNvSpPr/>
            <p:nvPr/>
          </p:nvSpPr>
          <p:spPr>
            <a:xfrm>
              <a:off x="740442" y="6331244"/>
              <a:ext cx="81733" cy="81614"/>
            </a:xfrm>
            <a:custGeom>
              <a:avLst/>
              <a:gdLst/>
              <a:ahLst/>
              <a:cxnLst/>
              <a:rect l="l" t="t" r="r" b="b"/>
              <a:pathLst>
                <a:path w="81733" h="81614" extrusionOk="0">
                  <a:moveTo>
                    <a:pt x="68933" y="56291"/>
                  </a:moveTo>
                  <a:cubicBezTo>
                    <a:pt x="66245" y="56301"/>
                    <a:pt x="63630" y="57169"/>
                    <a:pt x="61469" y="58768"/>
                  </a:cubicBezTo>
                  <a:lnTo>
                    <a:pt x="22892" y="20122"/>
                  </a:lnTo>
                  <a:cubicBezTo>
                    <a:pt x="27012" y="14472"/>
                    <a:pt x="25772" y="6552"/>
                    <a:pt x="20122" y="2432"/>
                  </a:cubicBezTo>
                  <a:cubicBezTo>
                    <a:pt x="14472" y="-1688"/>
                    <a:pt x="6552" y="-448"/>
                    <a:pt x="2432" y="5202"/>
                  </a:cubicBezTo>
                  <a:cubicBezTo>
                    <a:pt x="-1688" y="10852"/>
                    <a:pt x="-448" y="18772"/>
                    <a:pt x="5202" y="22892"/>
                  </a:cubicBezTo>
                  <a:cubicBezTo>
                    <a:pt x="9602" y="26100"/>
                    <a:pt x="15559" y="26136"/>
                    <a:pt x="19997" y="22982"/>
                  </a:cubicBezTo>
                  <a:lnTo>
                    <a:pt x="58608" y="61662"/>
                  </a:lnTo>
                  <a:cubicBezTo>
                    <a:pt x="54562" y="67342"/>
                    <a:pt x="55887" y="75226"/>
                    <a:pt x="61566" y="79272"/>
                  </a:cubicBezTo>
                  <a:cubicBezTo>
                    <a:pt x="63755" y="80831"/>
                    <a:pt x="66385" y="81652"/>
                    <a:pt x="69072" y="81613"/>
                  </a:cubicBezTo>
                  <a:cubicBezTo>
                    <a:pt x="76065" y="81613"/>
                    <a:pt x="81733" y="75945"/>
                    <a:pt x="81733" y="68952"/>
                  </a:cubicBezTo>
                  <a:cubicBezTo>
                    <a:pt x="81733" y="61960"/>
                    <a:pt x="76065" y="56291"/>
                    <a:pt x="69072" y="5629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6" name="Google Shape;76;p17"/>
            <p:cNvSpPr/>
            <p:nvPr/>
          </p:nvSpPr>
          <p:spPr>
            <a:xfrm>
              <a:off x="571501" y="6162357"/>
              <a:ext cx="81810" cy="81547"/>
            </a:xfrm>
            <a:custGeom>
              <a:avLst/>
              <a:gdLst/>
              <a:ahLst/>
              <a:cxnLst/>
              <a:rect l="l" t="t" r="r" b="b"/>
              <a:pathLst>
                <a:path w="81810" h="81547" extrusionOk="0">
                  <a:moveTo>
                    <a:pt x="12660" y="25322"/>
                  </a:moveTo>
                  <a:cubicBezTo>
                    <a:pt x="15534" y="25313"/>
                    <a:pt x="18317" y="24316"/>
                    <a:pt x="20542" y="22497"/>
                  </a:cubicBezTo>
                  <a:lnTo>
                    <a:pt x="59293" y="61073"/>
                  </a:lnTo>
                  <a:cubicBezTo>
                    <a:pt x="54959" y="66536"/>
                    <a:pt x="55874" y="74478"/>
                    <a:pt x="61337" y="78812"/>
                  </a:cubicBezTo>
                  <a:cubicBezTo>
                    <a:pt x="66799" y="83146"/>
                    <a:pt x="74741" y="82231"/>
                    <a:pt x="79075" y="76768"/>
                  </a:cubicBezTo>
                  <a:cubicBezTo>
                    <a:pt x="83410" y="71306"/>
                    <a:pt x="82495" y="63364"/>
                    <a:pt x="77032" y="59030"/>
                  </a:cubicBezTo>
                  <a:cubicBezTo>
                    <a:pt x="74785" y="57247"/>
                    <a:pt x="71997" y="56282"/>
                    <a:pt x="69129" y="56295"/>
                  </a:cubicBezTo>
                  <a:cubicBezTo>
                    <a:pt x="66657" y="56280"/>
                    <a:pt x="64233" y="56982"/>
                    <a:pt x="62153" y="58318"/>
                  </a:cubicBezTo>
                  <a:lnTo>
                    <a:pt x="23298" y="19533"/>
                  </a:lnTo>
                  <a:cubicBezTo>
                    <a:pt x="27092" y="13659"/>
                    <a:pt x="25406" y="5822"/>
                    <a:pt x="19533" y="2027"/>
                  </a:cubicBezTo>
                  <a:cubicBezTo>
                    <a:pt x="13659" y="-1767"/>
                    <a:pt x="5822" y="-81"/>
                    <a:pt x="2027" y="5793"/>
                  </a:cubicBezTo>
                  <a:cubicBezTo>
                    <a:pt x="-1767" y="11666"/>
                    <a:pt x="-81" y="19503"/>
                    <a:pt x="5793" y="23298"/>
                  </a:cubicBezTo>
                  <a:cubicBezTo>
                    <a:pt x="7889" y="24652"/>
                    <a:pt x="10339" y="25356"/>
                    <a:pt x="12834" y="25322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7" name="Google Shape;77;p17"/>
            <p:cNvSpPr/>
            <p:nvPr/>
          </p:nvSpPr>
          <p:spPr>
            <a:xfrm>
              <a:off x="627759" y="6162288"/>
              <a:ext cx="137842" cy="81692"/>
            </a:xfrm>
            <a:custGeom>
              <a:avLst/>
              <a:gdLst/>
              <a:ahLst/>
              <a:cxnLst/>
              <a:rect l="l" t="t" r="r" b="b"/>
              <a:pathLst>
                <a:path w="137842" h="81692" extrusionOk="0">
                  <a:moveTo>
                    <a:pt x="12696" y="25392"/>
                  </a:moveTo>
                  <a:cubicBezTo>
                    <a:pt x="15189" y="25374"/>
                    <a:pt x="17619" y="24609"/>
                    <a:pt x="19672" y="23194"/>
                  </a:cubicBezTo>
                  <a:lnTo>
                    <a:pt x="58388" y="61910"/>
                  </a:lnTo>
                  <a:cubicBezTo>
                    <a:pt x="56973" y="63963"/>
                    <a:pt x="56208" y="66393"/>
                    <a:pt x="56190" y="68886"/>
                  </a:cubicBezTo>
                  <a:cubicBezTo>
                    <a:pt x="56129" y="75897"/>
                    <a:pt x="61763" y="81631"/>
                    <a:pt x="68775" y="81692"/>
                  </a:cubicBezTo>
                  <a:cubicBezTo>
                    <a:pt x="75786" y="81754"/>
                    <a:pt x="81520" y="76119"/>
                    <a:pt x="81581" y="69108"/>
                  </a:cubicBezTo>
                  <a:cubicBezTo>
                    <a:pt x="81604" y="66545"/>
                    <a:pt x="80850" y="64036"/>
                    <a:pt x="79420" y="61910"/>
                  </a:cubicBezTo>
                  <a:lnTo>
                    <a:pt x="118136" y="23264"/>
                  </a:lnTo>
                  <a:cubicBezTo>
                    <a:pt x="123945" y="27155"/>
                    <a:pt x="131810" y="25600"/>
                    <a:pt x="135701" y="19790"/>
                  </a:cubicBezTo>
                  <a:cubicBezTo>
                    <a:pt x="137087" y="17722"/>
                    <a:pt x="137832" y="15290"/>
                    <a:pt x="137842" y="12801"/>
                  </a:cubicBezTo>
                  <a:cubicBezTo>
                    <a:pt x="137475" y="5798"/>
                    <a:pt x="131501" y="420"/>
                    <a:pt x="124499" y="787"/>
                  </a:cubicBezTo>
                  <a:cubicBezTo>
                    <a:pt x="118010" y="1128"/>
                    <a:pt x="112826" y="6312"/>
                    <a:pt x="112485" y="12801"/>
                  </a:cubicBezTo>
                  <a:cubicBezTo>
                    <a:pt x="112567" y="15572"/>
                    <a:pt x="113574" y="18236"/>
                    <a:pt x="115345" y="20369"/>
                  </a:cubicBezTo>
                  <a:lnTo>
                    <a:pt x="76734" y="59050"/>
                  </a:lnTo>
                  <a:cubicBezTo>
                    <a:pt x="74529" y="57309"/>
                    <a:pt x="71801" y="56363"/>
                    <a:pt x="68991" y="56364"/>
                  </a:cubicBezTo>
                  <a:cubicBezTo>
                    <a:pt x="66228" y="56382"/>
                    <a:pt x="63546" y="57300"/>
                    <a:pt x="61352" y="58980"/>
                  </a:cubicBezTo>
                  <a:lnTo>
                    <a:pt x="22741" y="20369"/>
                  </a:lnTo>
                  <a:cubicBezTo>
                    <a:pt x="24450" y="18189"/>
                    <a:pt x="25383" y="15501"/>
                    <a:pt x="25392" y="12731"/>
                  </a:cubicBezTo>
                  <a:cubicBezTo>
                    <a:pt x="25411" y="5719"/>
                    <a:pt x="19743" y="19"/>
                    <a:pt x="12731" y="0"/>
                  </a:cubicBezTo>
                  <a:cubicBezTo>
                    <a:pt x="5719" y="-19"/>
                    <a:pt x="20" y="5649"/>
                    <a:pt x="0" y="12661"/>
                  </a:cubicBezTo>
                  <a:cubicBezTo>
                    <a:pt x="-19" y="19673"/>
                    <a:pt x="5649" y="25373"/>
                    <a:pt x="12661" y="25392"/>
                  </a:cubicBezTo>
                  <a:cubicBezTo>
                    <a:pt x="12673" y="25392"/>
                    <a:pt x="12685" y="25392"/>
                    <a:pt x="12696" y="25392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1523999" y="6097588"/>
            <a:ext cx="2569029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3" descr="A group of people in a room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r="14031" b="224"/>
          <a:stretch/>
        </p:blipFill>
        <p:spPr>
          <a:xfrm>
            <a:off x="0" y="-3176"/>
            <a:ext cx="12192000" cy="575590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3"/>
          <p:cNvSpPr txBox="1">
            <a:spLocks noGrp="1"/>
          </p:cNvSpPr>
          <p:nvPr>
            <p:ph type="ctrTitle"/>
          </p:nvPr>
        </p:nvSpPr>
        <p:spPr>
          <a:xfrm>
            <a:off x="1524000" y="1143001"/>
            <a:ext cx="9144000" cy="228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6000"/>
              <a:buFont typeface="Open Sans Light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subTitle" idx="1"/>
          </p:nvPr>
        </p:nvSpPr>
        <p:spPr>
          <a:xfrm>
            <a:off x="1524000" y="3619501"/>
            <a:ext cx="91440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2400"/>
              <a:buNone/>
              <a:defRPr sz="2400"/>
            </a:lvl1pPr>
            <a:lvl2pPr lvl="1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dt" idx="10"/>
          </p:nvPr>
        </p:nvSpPr>
        <p:spPr>
          <a:xfrm>
            <a:off x="8763000" y="6097589"/>
            <a:ext cx="762000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ftr" idx="11"/>
          </p:nvPr>
        </p:nvSpPr>
        <p:spPr>
          <a:xfrm>
            <a:off x="1524000" y="6097589"/>
            <a:ext cx="2286000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sldNum" idx="12"/>
          </p:nvPr>
        </p:nvSpPr>
        <p:spPr>
          <a:xfrm>
            <a:off x="11049001" y="6097589"/>
            <a:ext cx="571500" cy="37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Google Shape;22;p33"/>
          <p:cNvSpPr/>
          <p:nvPr/>
        </p:nvSpPr>
        <p:spPr>
          <a:xfrm>
            <a:off x="0" y="5715000"/>
            <a:ext cx="12192000" cy="11430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" name="Google Shape;2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791" y="6098343"/>
            <a:ext cx="959619" cy="3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/>
          <p:nvPr/>
        </p:nvSpPr>
        <p:spPr>
          <a:xfrm>
            <a:off x="2286001" y="6059499"/>
            <a:ext cx="64770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en-US" sz="1551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TECHNOLOGICAL PLATFORM FOR MULTI-OBJECT</a:t>
            </a:r>
            <a:br>
              <a:rPr lang="en-US" sz="1551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551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VIDEO ANALYTICS AND BIOMETRIC IDENTIFICATION </a:t>
            </a:r>
            <a:endParaRPr sz="15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25;p33"/>
          <p:cNvCxnSpPr/>
          <p:nvPr/>
        </p:nvCxnSpPr>
        <p:spPr>
          <a:xfrm>
            <a:off x="1905000" y="6096000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67624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685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571500" y="381000"/>
            <a:ext cx="110490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200"/>
              <a:buFont typeface="Open Sans Light"/>
              <a:buNone/>
              <a:defRPr sz="3200" b="0" i="0" u="none" strike="noStrike" cap="non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762000" y="1905000"/>
            <a:ext cx="106680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984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984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763000" y="6097588"/>
            <a:ext cx="762000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1524000" y="6097588"/>
            <a:ext cx="2286000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11049000" y="6097589"/>
            <a:ext cx="571500" cy="37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CCCCCC"/>
          </p15:clr>
        </p15:guide>
        <p15:guide id="2" pos="7680">
          <p15:clr>
            <a:srgbClr val="CCCCCC"/>
          </p15:clr>
        </p15:guide>
        <p15:guide id="3" pos="120">
          <p15:clr>
            <a:srgbClr val="CCCCCC"/>
          </p15:clr>
        </p15:guide>
        <p15:guide id="4" pos="240">
          <p15:clr>
            <a:srgbClr val="CCCCCC"/>
          </p15:clr>
        </p15:guide>
        <p15:guide id="5" pos="360">
          <p15:clr>
            <a:srgbClr val="CCCCCC"/>
          </p15:clr>
        </p15:guide>
        <p15:guide id="6" pos="480">
          <p15:clr>
            <a:srgbClr val="CCCCCC"/>
          </p15:clr>
        </p15:guide>
        <p15:guide id="7" pos="600">
          <p15:clr>
            <a:srgbClr val="CCCCCC"/>
          </p15:clr>
        </p15:guide>
        <p15:guide id="8" pos="720">
          <p15:clr>
            <a:srgbClr val="CCCCCC"/>
          </p15:clr>
        </p15:guide>
        <p15:guide id="9" pos="840">
          <p15:clr>
            <a:srgbClr val="CCCCCC"/>
          </p15:clr>
        </p15:guide>
        <p15:guide id="10" pos="960">
          <p15:clr>
            <a:srgbClr val="CCCCCC"/>
          </p15:clr>
        </p15:guide>
        <p15:guide id="11" pos="1080">
          <p15:clr>
            <a:srgbClr val="CCCCCC"/>
          </p15:clr>
        </p15:guide>
        <p15:guide id="12" pos="1200">
          <p15:clr>
            <a:srgbClr val="CCCCCC"/>
          </p15:clr>
        </p15:guide>
        <p15:guide id="13" pos="1320">
          <p15:clr>
            <a:srgbClr val="CCCCCC"/>
          </p15:clr>
        </p15:guide>
        <p15:guide id="14" pos="1440">
          <p15:clr>
            <a:srgbClr val="CCCCCC"/>
          </p15:clr>
        </p15:guide>
        <p15:guide id="15" pos="1560">
          <p15:clr>
            <a:srgbClr val="CCCCCC"/>
          </p15:clr>
        </p15:guide>
        <p15:guide id="16" pos="1680">
          <p15:clr>
            <a:srgbClr val="CCCCCC"/>
          </p15:clr>
        </p15:guide>
        <p15:guide id="17" pos="1800">
          <p15:clr>
            <a:srgbClr val="CCCCCC"/>
          </p15:clr>
        </p15:guide>
        <p15:guide id="18" pos="1920">
          <p15:clr>
            <a:srgbClr val="CCCCCC"/>
          </p15:clr>
        </p15:guide>
        <p15:guide id="19" pos="2040">
          <p15:clr>
            <a:srgbClr val="CCCCCC"/>
          </p15:clr>
        </p15:guide>
        <p15:guide id="20" pos="2160">
          <p15:clr>
            <a:srgbClr val="CCCCCC"/>
          </p15:clr>
        </p15:guide>
        <p15:guide id="21" pos="2280">
          <p15:clr>
            <a:srgbClr val="CCCCCC"/>
          </p15:clr>
        </p15:guide>
        <p15:guide id="22" pos="2400">
          <p15:clr>
            <a:srgbClr val="CCCCCC"/>
          </p15:clr>
        </p15:guide>
        <p15:guide id="23" pos="2525">
          <p15:clr>
            <a:srgbClr val="CCCCCC"/>
          </p15:clr>
        </p15:guide>
        <p15:guide id="24" pos="2640">
          <p15:clr>
            <a:srgbClr val="CCCCCC"/>
          </p15:clr>
        </p15:guide>
        <p15:guide id="25" pos="2760">
          <p15:clr>
            <a:srgbClr val="CCCCCC"/>
          </p15:clr>
        </p15:guide>
        <p15:guide id="26" pos="2880">
          <p15:clr>
            <a:srgbClr val="CCCCCC"/>
          </p15:clr>
        </p15:guide>
        <p15:guide id="27" pos="3000">
          <p15:clr>
            <a:srgbClr val="CCCCCC"/>
          </p15:clr>
        </p15:guide>
        <p15:guide id="28" pos="3120">
          <p15:clr>
            <a:srgbClr val="CCCCCC"/>
          </p15:clr>
        </p15:guide>
        <p15:guide id="29" pos="3240">
          <p15:clr>
            <a:srgbClr val="CCCCCC"/>
          </p15:clr>
        </p15:guide>
        <p15:guide id="30" pos="3360">
          <p15:clr>
            <a:srgbClr val="CCCCCC"/>
          </p15:clr>
        </p15:guide>
        <p15:guide id="31" pos="3480">
          <p15:clr>
            <a:srgbClr val="CCCCCC"/>
          </p15:clr>
        </p15:guide>
        <p15:guide id="32" pos="3600">
          <p15:clr>
            <a:srgbClr val="CCCCCC"/>
          </p15:clr>
        </p15:guide>
        <p15:guide id="33" pos="3720">
          <p15:clr>
            <a:srgbClr val="CCCCCC"/>
          </p15:clr>
        </p15:guide>
        <p15:guide id="34" pos="3840">
          <p15:clr>
            <a:srgbClr val="CCCCCC"/>
          </p15:clr>
        </p15:guide>
        <p15:guide id="35" pos="3960">
          <p15:clr>
            <a:srgbClr val="CCCCCC"/>
          </p15:clr>
        </p15:guide>
        <p15:guide id="36" pos="4080">
          <p15:clr>
            <a:srgbClr val="CCCCCC"/>
          </p15:clr>
        </p15:guide>
        <p15:guide id="37" pos="4200">
          <p15:clr>
            <a:srgbClr val="CCCCCC"/>
          </p15:clr>
        </p15:guide>
        <p15:guide id="38" pos="4320">
          <p15:clr>
            <a:srgbClr val="CCCCCC"/>
          </p15:clr>
        </p15:guide>
        <p15:guide id="39" pos="4440">
          <p15:clr>
            <a:srgbClr val="CCCCCC"/>
          </p15:clr>
        </p15:guide>
        <p15:guide id="40" pos="4560">
          <p15:clr>
            <a:srgbClr val="CCCCCC"/>
          </p15:clr>
        </p15:guide>
        <p15:guide id="41" pos="4680">
          <p15:clr>
            <a:srgbClr val="CCCCCC"/>
          </p15:clr>
        </p15:guide>
        <p15:guide id="42" pos="4800">
          <p15:clr>
            <a:srgbClr val="CCCCCC"/>
          </p15:clr>
        </p15:guide>
        <p15:guide id="43" pos="4920">
          <p15:clr>
            <a:srgbClr val="CCCCCC"/>
          </p15:clr>
        </p15:guide>
        <p15:guide id="44" pos="5040">
          <p15:clr>
            <a:srgbClr val="CCCCCC"/>
          </p15:clr>
        </p15:guide>
        <p15:guide id="45" pos="5160">
          <p15:clr>
            <a:srgbClr val="CCCCCC"/>
          </p15:clr>
        </p15:guide>
        <p15:guide id="46" pos="5280">
          <p15:clr>
            <a:srgbClr val="CCCCCC"/>
          </p15:clr>
        </p15:guide>
        <p15:guide id="47" pos="5400">
          <p15:clr>
            <a:srgbClr val="CCCCCC"/>
          </p15:clr>
        </p15:guide>
        <p15:guide id="48" pos="5520">
          <p15:clr>
            <a:srgbClr val="CCCCCC"/>
          </p15:clr>
        </p15:guide>
        <p15:guide id="49" pos="5640">
          <p15:clr>
            <a:srgbClr val="CCCCCC"/>
          </p15:clr>
        </p15:guide>
        <p15:guide id="50" pos="5760">
          <p15:clr>
            <a:srgbClr val="CCCCCC"/>
          </p15:clr>
        </p15:guide>
        <p15:guide id="51" pos="5880">
          <p15:clr>
            <a:srgbClr val="CCCCCC"/>
          </p15:clr>
        </p15:guide>
        <p15:guide id="52" pos="6000">
          <p15:clr>
            <a:srgbClr val="CCCCCC"/>
          </p15:clr>
        </p15:guide>
        <p15:guide id="53" pos="6120">
          <p15:clr>
            <a:srgbClr val="CCCCCC"/>
          </p15:clr>
        </p15:guide>
        <p15:guide id="54" pos="6240">
          <p15:clr>
            <a:srgbClr val="CCCCCC"/>
          </p15:clr>
        </p15:guide>
        <p15:guide id="55" pos="6360">
          <p15:clr>
            <a:srgbClr val="CCCCCC"/>
          </p15:clr>
        </p15:guide>
        <p15:guide id="56" pos="6480">
          <p15:clr>
            <a:srgbClr val="CCCCCC"/>
          </p15:clr>
        </p15:guide>
        <p15:guide id="57" pos="6600">
          <p15:clr>
            <a:srgbClr val="CCCCCC"/>
          </p15:clr>
        </p15:guide>
        <p15:guide id="58" pos="6720">
          <p15:clr>
            <a:srgbClr val="CCCCCC"/>
          </p15:clr>
        </p15:guide>
        <p15:guide id="59" pos="6840">
          <p15:clr>
            <a:srgbClr val="CCCCCC"/>
          </p15:clr>
        </p15:guide>
        <p15:guide id="60" pos="6960">
          <p15:clr>
            <a:srgbClr val="CCCCCC"/>
          </p15:clr>
        </p15:guide>
        <p15:guide id="61" pos="7080">
          <p15:clr>
            <a:srgbClr val="CCCCCC"/>
          </p15:clr>
        </p15:guide>
        <p15:guide id="62" pos="7200">
          <p15:clr>
            <a:srgbClr val="CCCCCC"/>
          </p15:clr>
        </p15:guide>
        <p15:guide id="63" pos="7320">
          <p15:clr>
            <a:srgbClr val="CCCCCC"/>
          </p15:clr>
        </p15:guide>
        <p15:guide id="64" pos="7440">
          <p15:clr>
            <a:srgbClr val="CCCCCC"/>
          </p15:clr>
        </p15:guide>
        <p15:guide id="65" pos="7560">
          <p15:clr>
            <a:srgbClr val="CCCCCC"/>
          </p15:clr>
        </p15:guide>
        <p15:guide id="66" orient="horz">
          <p15:clr>
            <a:srgbClr val="CCCCCC"/>
          </p15:clr>
        </p15:guide>
        <p15:guide id="67" orient="horz" pos="4320">
          <p15:clr>
            <a:srgbClr val="CCCCCC"/>
          </p15:clr>
        </p15:guide>
        <p15:guide id="68" orient="horz" pos="120">
          <p15:clr>
            <a:srgbClr val="CCCCCC"/>
          </p15:clr>
        </p15:guide>
        <p15:guide id="69" orient="horz" pos="240">
          <p15:clr>
            <a:srgbClr val="CCCCCC"/>
          </p15:clr>
        </p15:guide>
        <p15:guide id="70" orient="horz" pos="360">
          <p15:clr>
            <a:srgbClr val="CCCCCC"/>
          </p15:clr>
        </p15:guide>
        <p15:guide id="71" orient="horz" pos="480">
          <p15:clr>
            <a:srgbClr val="CCCCCC"/>
          </p15:clr>
        </p15:guide>
        <p15:guide id="72" orient="horz" pos="600">
          <p15:clr>
            <a:srgbClr val="CCCCCC"/>
          </p15:clr>
        </p15:guide>
        <p15:guide id="73" orient="horz" pos="720">
          <p15:clr>
            <a:srgbClr val="CCCCCC"/>
          </p15:clr>
        </p15:guide>
        <p15:guide id="74" orient="horz" pos="840">
          <p15:clr>
            <a:srgbClr val="CCCCCC"/>
          </p15:clr>
        </p15:guide>
        <p15:guide id="75" orient="horz" pos="960">
          <p15:clr>
            <a:srgbClr val="CCCCCC"/>
          </p15:clr>
        </p15:guide>
        <p15:guide id="76" orient="horz" pos="1080">
          <p15:clr>
            <a:srgbClr val="CCCCCC"/>
          </p15:clr>
        </p15:guide>
        <p15:guide id="77" orient="horz" pos="1200">
          <p15:clr>
            <a:srgbClr val="CCCCCC"/>
          </p15:clr>
        </p15:guide>
        <p15:guide id="78" orient="horz" pos="1320">
          <p15:clr>
            <a:srgbClr val="CCCCCC"/>
          </p15:clr>
        </p15:guide>
        <p15:guide id="79" orient="horz" pos="1440">
          <p15:clr>
            <a:srgbClr val="CCCCCC"/>
          </p15:clr>
        </p15:guide>
        <p15:guide id="80" orient="horz" pos="1560">
          <p15:clr>
            <a:srgbClr val="CCCCCC"/>
          </p15:clr>
        </p15:guide>
        <p15:guide id="81" orient="horz" pos="1680">
          <p15:clr>
            <a:srgbClr val="CCCCCC"/>
          </p15:clr>
        </p15:guide>
        <p15:guide id="82" orient="horz" pos="1800">
          <p15:clr>
            <a:srgbClr val="CCCCCC"/>
          </p15:clr>
        </p15:guide>
        <p15:guide id="83" orient="horz" pos="1920">
          <p15:clr>
            <a:srgbClr val="CCCCCC"/>
          </p15:clr>
        </p15:guide>
        <p15:guide id="84" orient="horz" pos="2040">
          <p15:clr>
            <a:srgbClr val="CCCCCC"/>
          </p15:clr>
        </p15:guide>
        <p15:guide id="85" orient="horz" pos="2160">
          <p15:clr>
            <a:srgbClr val="CCCCCC"/>
          </p15:clr>
        </p15:guide>
        <p15:guide id="86" orient="horz" pos="2280">
          <p15:clr>
            <a:srgbClr val="CCCCCC"/>
          </p15:clr>
        </p15:guide>
        <p15:guide id="87" orient="horz" pos="2400">
          <p15:clr>
            <a:srgbClr val="CCCCCC"/>
          </p15:clr>
        </p15:guide>
        <p15:guide id="88" orient="horz" pos="2520">
          <p15:clr>
            <a:srgbClr val="CCCCCC"/>
          </p15:clr>
        </p15:guide>
        <p15:guide id="89" orient="horz" pos="2640">
          <p15:clr>
            <a:srgbClr val="CCCCCC"/>
          </p15:clr>
        </p15:guide>
        <p15:guide id="90" orient="horz" pos="2760">
          <p15:clr>
            <a:srgbClr val="CCCCCC"/>
          </p15:clr>
        </p15:guide>
        <p15:guide id="91" orient="horz" pos="2880">
          <p15:clr>
            <a:srgbClr val="CCCCCC"/>
          </p15:clr>
        </p15:guide>
        <p15:guide id="92" orient="horz" pos="3000">
          <p15:clr>
            <a:srgbClr val="CCCCCC"/>
          </p15:clr>
        </p15:guide>
        <p15:guide id="93" orient="horz" pos="3120">
          <p15:clr>
            <a:srgbClr val="CCCCCC"/>
          </p15:clr>
        </p15:guide>
        <p15:guide id="94" orient="horz" pos="3240">
          <p15:clr>
            <a:srgbClr val="CCCCCC"/>
          </p15:clr>
        </p15:guide>
        <p15:guide id="95" orient="horz" pos="3360">
          <p15:clr>
            <a:srgbClr val="CCCCCC"/>
          </p15:clr>
        </p15:guide>
        <p15:guide id="96" orient="horz" pos="3480">
          <p15:clr>
            <a:srgbClr val="CCCCCC"/>
          </p15:clr>
        </p15:guide>
        <p15:guide id="97" orient="horz" pos="3600">
          <p15:clr>
            <a:srgbClr val="CCCCCC"/>
          </p15:clr>
        </p15:guide>
        <p15:guide id="98" orient="horz" pos="3720">
          <p15:clr>
            <a:srgbClr val="CCCCCC"/>
          </p15:clr>
        </p15:guide>
        <p15:guide id="99" orient="horz" pos="3840">
          <p15:clr>
            <a:srgbClr val="CCCCCC"/>
          </p15:clr>
        </p15:guide>
        <p15:guide id="100" orient="horz" pos="3960">
          <p15:clr>
            <a:srgbClr val="CCCCCC"/>
          </p15:clr>
        </p15:guide>
        <p15:guide id="101" orient="horz" pos="4080">
          <p15:clr>
            <a:srgbClr val="CCCCCC"/>
          </p15:clr>
        </p15:guide>
        <p15:guide id="102" orient="horz" pos="4200">
          <p15:clr>
            <a:srgbClr val="CCCCCC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slide" Target="slide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"/>
          <p:cNvPicPr preferRelativeResize="0"/>
          <p:nvPr/>
        </p:nvPicPr>
        <p:blipFill rotWithShape="1">
          <a:blip r:embed="rId3"/>
          <a:srcRect l="137" r="137"/>
          <a:stretch/>
        </p:blipFill>
        <p:spPr>
          <a:xfrm>
            <a:off x="0" y="-79799"/>
            <a:ext cx="12192000" cy="581297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"/>
          <p:cNvSpPr/>
          <p:nvPr/>
        </p:nvSpPr>
        <p:spPr>
          <a:xfrm>
            <a:off x="0" y="5715000"/>
            <a:ext cx="12192000" cy="11430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1" name="Google Shape;14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3513" y="6097500"/>
            <a:ext cx="959619" cy="3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"/>
          <p:cNvSpPr txBox="1"/>
          <p:nvPr/>
        </p:nvSpPr>
        <p:spPr>
          <a:xfrm>
            <a:off x="2286001" y="6061676"/>
            <a:ext cx="5519052" cy="46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95000"/>
              </a:lnSpc>
              <a:buSzPts val="1600"/>
            </a:pPr>
            <a:r>
              <a:rPr lang="ru-RU" sz="16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ПЛАТФОРМА МУЛЬТИОБЪЕКТНОЙ ВИДЕОАНАЛИТИКИ И БИОМЕТРИЧЕСКОЙ ИДЕНТИФИКАЦИИ</a:t>
            </a:r>
            <a:endParaRPr lang="en-US" sz="2000" dirty="0"/>
          </a:p>
        </p:txBody>
      </p:sp>
      <p:cxnSp>
        <p:nvCxnSpPr>
          <p:cNvPr id="143" name="Google Shape;143;p1"/>
          <p:cNvCxnSpPr/>
          <p:nvPr/>
        </p:nvCxnSpPr>
        <p:spPr>
          <a:xfrm>
            <a:off x="1905000" y="6096000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Rectangle">
            <a:extLst>
              <a:ext uri="{FF2B5EF4-FFF2-40B4-BE49-F238E27FC236}">
                <a16:creationId xmlns:a16="http://schemas.microsoft.com/office/drawing/2014/main" id="{6467E840-FC31-AFFA-94A8-BCD1F2972EAB}"/>
              </a:ext>
            </a:extLst>
          </p:cNvPr>
          <p:cNvSpPr/>
          <p:nvPr/>
        </p:nvSpPr>
        <p:spPr>
          <a:xfrm>
            <a:off x="0" y="-88884"/>
            <a:ext cx="12192000" cy="5812971"/>
          </a:xfrm>
          <a:prstGeom prst="rect">
            <a:avLst/>
          </a:prstGeom>
          <a:solidFill>
            <a:srgbClr val="374E75">
              <a:alpha val="65000"/>
            </a:srgbClr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endParaRPr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38A440C-DCFF-21BB-80A4-E5782E257DAC}"/>
              </a:ext>
            </a:extLst>
          </p:cNvPr>
          <p:cNvSpPr txBox="1"/>
          <p:nvPr/>
        </p:nvSpPr>
        <p:spPr>
          <a:xfrm>
            <a:off x="573515" y="577031"/>
            <a:ext cx="10977364" cy="134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80000"/>
              </a:lnSpc>
              <a:defRPr sz="8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>
              <a:spcBef>
                <a:spcPts val="1200"/>
              </a:spcBef>
            </a:pPr>
            <a:r>
              <a:rPr lang="ru-RU" sz="5400" b="1" dirty="0"/>
              <a:t>Видеоаналитика </a:t>
            </a:r>
            <a:br>
              <a:rPr lang="ru-RU" sz="5400" b="1" dirty="0"/>
            </a:br>
            <a:r>
              <a:rPr lang="ru-RU" sz="5400" b="1" dirty="0"/>
              <a:t>для умного и безопасного города</a:t>
            </a:r>
            <a:endParaRPr lang="en-US" sz="5400" b="1" dirty="0"/>
          </a:p>
        </p:txBody>
      </p:sp>
      <p:sp>
        <p:nvSpPr>
          <p:cNvPr id="10" name="Rectangle: Rounded Corners 17">
            <a:extLst>
              <a:ext uri="{FF2B5EF4-FFF2-40B4-BE49-F238E27FC236}">
                <a16:creationId xmlns:a16="http://schemas.microsoft.com/office/drawing/2014/main" id="{1F77802C-CF3D-2DFC-B491-5C7B2A6BA83F}"/>
              </a:ext>
            </a:extLst>
          </p:cNvPr>
          <p:cNvSpPr/>
          <p:nvPr/>
        </p:nvSpPr>
        <p:spPr>
          <a:xfrm>
            <a:off x="573514" y="2143925"/>
            <a:ext cx="1522801" cy="72001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44CAB9-F017-97B3-EBB3-FF059834D27D}"/>
              </a:ext>
            </a:extLst>
          </p:cNvPr>
          <p:cNvSpPr txBox="1"/>
          <p:nvPr/>
        </p:nvSpPr>
        <p:spPr>
          <a:xfrm>
            <a:off x="458553" y="4314872"/>
            <a:ext cx="113785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Спикер</a:t>
            </a:r>
            <a:r>
              <a:rPr lang="en-US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</a:t>
            </a:r>
            <a:br>
              <a:rPr lang="ru-RU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Дмитрий Рогулин, </a:t>
            </a:r>
            <a:br>
              <a:rPr lang="ru-RU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руководитель отдела продаж бюджетным учреждениям  </a:t>
            </a:r>
            <a:endParaRPr lang="ru-RU" sz="1867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8E8F3D-F178-368D-B197-A58DD1AAA704}"/>
              </a:ext>
            </a:extLst>
          </p:cNvPr>
          <p:cNvSpPr/>
          <p:nvPr/>
        </p:nvSpPr>
        <p:spPr>
          <a:xfrm>
            <a:off x="-12700" y="0"/>
            <a:ext cx="5587054" cy="6924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0" name="Google Shape;540;p12"/>
          <p:cNvSpPr txBox="1"/>
          <p:nvPr/>
        </p:nvSpPr>
        <p:spPr>
          <a:xfrm>
            <a:off x="6104216" y="4812576"/>
            <a:ext cx="2487497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Платформу создают лучшие в мире молодые учёные, разработчики, инженеры и аналитики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12"/>
          <p:cNvSpPr txBox="1"/>
          <p:nvPr/>
        </p:nvSpPr>
        <p:spPr>
          <a:xfrm>
            <a:off x="9156696" y="4812575"/>
            <a:ext cx="2626725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уже подключено заказчиками </a:t>
            </a:r>
            <a:b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 решениям на платформе </a:t>
            </a:r>
            <a:b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NtechLab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2"/>
          <p:cNvSpPr txBox="1"/>
          <p:nvPr/>
        </p:nvSpPr>
        <p:spPr>
          <a:xfrm>
            <a:off x="6104216" y="2133794"/>
            <a:ext cx="2725817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Проекты в России, странах СНГ, Ближнего Востока, Латинской Америки, </a:t>
            </a:r>
            <a:br>
              <a:rPr lang="en-US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Юго-Восточной Азии</a:t>
            </a:r>
          </a:p>
        </p:txBody>
      </p:sp>
      <p:sp>
        <p:nvSpPr>
          <p:cNvPr id="543" name="Google Shape;543;p12"/>
          <p:cNvSpPr txBox="1"/>
          <p:nvPr/>
        </p:nvSpPr>
        <p:spPr>
          <a:xfrm>
            <a:off x="9156697" y="2133794"/>
            <a:ext cx="2721243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Высокие показатели </a:t>
            </a:r>
            <a:b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сравнительных тестированиях по технологиям видеоаналитики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4" name="Google Shape;544;p12"/>
          <p:cNvGrpSpPr/>
          <p:nvPr/>
        </p:nvGrpSpPr>
        <p:grpSpPr>
          <a:xfrm>
            <a:off x="9156697" y="1058866"/>
            <a:ext cx="2210398" cy="736601"/>
            <a:chOff x="0" y="0"/>
            <a:chExt cx="2210396" cy="736600"/>
          </a:xfrm>
        </p:grpSpPr>
        <p:sp>
          <p:nvSpPr>
            <p:cNvPr id="545" name="Google Shape;545;p12"/>
            <p:cNvSpPr txBox="1"/>
            <p:nvPr/>
          </p:nvSpPr>
          <p:spPr>
            <a:xfrm>
              <a:off x="0" y="0"/>
              <a:ext cx="1242061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ru-RU" sz="4800" b="0" i="0" u="none" strike="noStrike" cap="none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#1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2"/>
            <p:cNvSpPr txBox="1"/>
            <p:nvPr/>
          </p:nvSpPr>
          <p:spPr>
            <a:xfrm>
              <a:off x="774699" y="146700"/>
              <a:ext cx="1435697" cy="443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200" dirty="0">
                  <a:solidFill>
                    <a:srgbClr val="00AEEF"/>
                  </a:solidFill>
                  <a:latin typeface="Open Sans"/>
                  <a:ea typeface="Open Sans"/>
                  <a:cs typeface="Open Sans"/>
                  <a:sym typeface="Open Sans"/>
                </a:rPr>
                <a:t>в</a:t>
              </a:r>
              <a:r>
                <a:rPr lang="ru-RU" sz="1200" b="0" i="0" u="none" strike="noStrike" cap="none" dirty="0">
                  <a:solidFill>
                    <a:srgbClr val="00AEEF"/>
                  </a:solidFill>
                  <a:latin typeface="Open Sans"/>
                  <a:ea typeface="Open Sans"/>
                  <a:cs typeface="Open Sans"/>
                  <a:sym typeface="Open Sans"/>
                </a:rPr>
                <a:t> международных рейтингах</a:t>
              </a: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7" name="Google Shape;547;p12"/>
          <p:cNvGrpSpPr/>
          <p:nvPr/>
        </p:nvGrpSpPr>
        <p:grpSpPr>
          <a:xfrm>
            <a:off x="6104216" y="1058866"/>
            <a:ext cx="2540969" cy="736601"/>
            <a:chOff x="0" y="0"/>
            <a:chExt cx="2540968" cy="736600"/>
          </a:xfrm>
        </p:grpSpPr>
        <p:sp>
          <p:nvSpPr>
            <p:cNvPr id="548" name="Google Shape;548;p12"/>
            <p:cNvSpPr txBox="1"/>
            <p:nvPr/>
          </p:nvSpPr>
          <p:spPr>
            <a:xfrm>
              <a:off x="0" y="0"/>
              <a:ext cx="1435698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ru-RU" sz="4800" b="0" i="0" u="none" strike="noStrike" cap="none" dirty="0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20+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2"/>
            <p:cNvSpPr txBox="1"/>
            <p:nvPr/>
          </p:nvSpPr>
          <p:spPr>
            <a:xfrm>
              <a:off x="1161374" y="124276"/>
              <a:ext cx="1379594" cy="443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00AEEF"/>
                  </a:solidFill>
                  <a:latin typeface="Open Sans"/>
                  <a:ea typeface="Open Sans"/>
                  <a:cs typeface="Open Sans"/>
                  <a:sym typeface="Open Sans"/>
                </a:rPr>
                <a:t>стран по всему миру</a:t>
              </a: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0" name="Google Shape;550;p12"/>
          <p:cNvGrpSpPr/>
          <p:nvPr/>
        </p:nvGrpSpPr>
        <p:grpSpPr>
          <a:xfrm>
            <a:off x="6104216" y="3725865"/>
            <a:ext cx="2900081" cy="736601"/>
            <a:chOff x="0" y="0"/>
            <a:chExt cx="2900080" cy="736600"/>
          </a:xfrm>
        </p:grpSpPr>
        <p:sp>
          <p:nvSpPr>
            <p:cNvPr id="551" name="Google Shape;551;p12"/>
            <p:cNvSpPr txBox="1"/>
            <p:nvPr/>
          </p:nvSpPr>
          <p:spPr>
            <a:xfrm>
              <a:off x="0" y="0"/>
              <a:ext cx="18288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ru-RU" sz="4800" b="0" i="0" u="none" strike="noStrike" cap="none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150+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2"/>
            <p:cNvSpPr txBox="1"/>
            <p:nvPr/>
          </p:nvSpPr>
          <p:spPr>
            <a:xfrm>
              <a:off x="1527137" y="164366"/>
              <a:ext cx="1372943" cy="443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00AEEF"/>
                  </a:solidFill>
                  <a:latin typeface="Open Sans"/>
                  <a:ea typeface="Open Sans"/>
                  <a:cs typeface="Open Sans"/>
                  <a:sym typeface="Open Sans"/>
                </a:rPr>
                <a:t>экспертов мирового уровня </a:t>
              </a: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3" name="Google Shape;553;p12"/>
          <p:cNvGrpSpPr/>
          <p:nvPr/>
        </p:nvGrpSpPr>
        <p:grpSpPr>
          <a:xfrm>
            <a:off x="9156697" y="3725865"/>
            <a:ext cx="2563589" cy="736601"/>
            <a:chOff x="0" y="0"/>
            <a:chExt cx="2563588" cy="736600"/>
          </a:xfrm>
        </p:grpSpPr>
        <p:sp>
          <p:nvSpPr>
            <p:cNvPr id="554" name="Google Shape;554;p12"/>
            <p:cNvSpPr txBox="1"/>
            <p:nvPr/>
          </p:nvSpPr>
          <p:spPr>
            <a:xfrm>
              <a:off x="0" y="0"/>
              <a:ext cx="2004061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ru-RU" sz="4800" b="0" i="0" u="none" strike="noStrike" cap="none" dirty="0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400K+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2"/>
            <p:cNvSpPr txBox="1"/>
            <p:nvPr/>
          </p:nvSpPr>
          <p:spPr>
            <a:xfrm>
              <a:off x="1826262" y="146701"/>
              <a:ext cx="737326" cy="221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00AEEF"/>
                  </a:solidFill>
                  <a:latin typeface="Open Sans"/>
                  <a:ea typeface="Open Sans"/>
                  <a:cs typeface="Open Sans"/>
                  <a:sym typeface="Open Sans"/>
                </a:rPr>
                <a:t>камер</a:t>
              </a: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160;p3">
            <a:extLst>
              <a:ext uri="{FF2B5EF4-FFF2-40B4-BE49-F238E27FC236}">
                <a16:creationId xmlns:a16="http://schemas.microsoft.com/office/drawing/2014/main" id="{63AE2B49-519C-FAAF-1FD8-080C157EE836}"/>
              </a:ext>
            </a:extLst>
          </p:cNvPr>
          <p:cNvSpPr txBox="1"/>
          <p:nvPr/>
        </p:nvSpPr>
        <p:spPr>
          <a:xfrm>
            <a:off x="570878" y="567319"/>
            <a:ext cx="4666580" cy="7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О компании</a:t>
            </a:r>
          </a:p>
        </p:txBody>
      </p:sp>
      <p:sp>
        <p:nvSpPr>
          <p:cNvPr id="21" name="Google Shape;194;p55">
            <a:extLst>
              <a:ext uri="{FF2B5EF4-FFF2-40B4-BE49-F238E27FC236}">
                <a16:creationId xmlns:a16="http://schemas.microsoft.com/office/drawing/2014/main" id="{E1510169-5109-7C1F-2756-67E66C131A03}"/>
              </a:ext>
            </a:extLst>
          </p:cNvPr>
          <p:cNvSpPr/>
          <p:nvPr/>
        </p:nvSpPr>
        <p:spPr>
          <a:xfrm>
            <a:off x="1997395" y="3813559"/>
            <a:ext cx="3162461" cy="622991"/>
          </a:xfrm>
          <a:custGeom>
            <a:avLst/>
            <a:gdLst/>
            <a:ahLst/>
            <a:cxnLst/>
            <a:rect l="l" t="t" r="r" b="b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Лучший в мире алгоритм распознавания лиц по версии NIST FRVT, 2021</a:t>
            </a:r>
            <a:endParaRPr lang="ru-RU" sz="16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04;p55" descr="Рисунок 93">
            <a:extLst>
              <a:ext uri="{FF2B5EF4-FFF2-40B4-BE49-F238E27FC236}">
                <a16:creationId xmlns:a16="http://schemas.microsoft.com/office/drawing/2014/main" id="{F68D2FE5-A110-B364-603F-938F0F7359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878" y="4044789"/>
            <a:ext cx="1113529" cy="2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06;p55">
            <a:extLst>
              <a:ext uri="{FF2B5EF4-FFF2-40B4-BE49-F238E27FC236}">
                <a16:creationId xmlns:a16="http://schemas.microsoft.com/office/drawing/2014/main" id="{4DB466CC-C96A-D86F-C5BE-E697AC942A35}"/>
              </a:ext>
            </a:extLst>
          </p:cNvPr>
          <p:cNvSpPr/>
          <p:nvPr/>
        </p:nvSpPr>
        <p:spPr>
          <a:xfrm>
            <a:off x="1997395" y="4900673"/>
            <a:ext cx="3246486" cy="443198"/>
          </a:xfrm>
          <a:custGeom>
            <a:avLst/>
            <a:gdLst/>
            <a:ahLst/>
            <a:cxnLst/>
            <a:rect l="l" t="t" r="r" b="b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Лучший стартап в области искусственного интеллекта в странах G20, 2021</a:t>
            </a:r>
            <a:endParaRPr lang="ru-RU" sz="14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" name="Google Shape;208;p55">
            <a:extLst>
              <a:ext uri="{FF2B5EF4-FFF2-40B4-BE49-F238E27FC236}">
                <a16:creationId xmlns:a16="http://schemas.microsoft.com/office/drawing/2014/main" id="{DFE1D797-80A8-3A7B-DCDA-B74131380F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985" y="4833440"/>
            <a:ext cx="1274713" cy="605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1;p70" descr="Graphic 12">
            <a:hlinkClick r:id="rId5" action="ppaction://hlinksldjump"/>
            <a:extLst>
              <a:ext uri="{FF2B5EF4-FFF2-40B4-BE49-F238E27FC236}">
                <a16:creationId xmlns:a16="http://schemas.microsoft.com/office/drawing/2014/main" id="{192375C2-81C3-9A9A-4539-15EE1E75A1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6161730"/>
            <a:ext cx="638288" cy="25112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62;p3">
            <a:extLst>
              <a:ext uri="{FF2B5EF4-FFF2-40B4-BE49-F238E27FC236}">
                <a16:creationId xmlns:a16="http://schemas.microsoft.com/office/drawing/2014/main" id="{65ED0241-D619-B292-282B-AFFC9C7EAD51}"/>
              </a:ext>
            </a:extLst>
          </p:cNvPr>
          <p:cNvSpPr txBox="1"/>
          <p:nvPr/>
        </p:nvSpPr>
        <p:spPr>
          <a:xfrm>
            <a:off x="629246" y="1768290"/>
            <a:ext cx="4666579" cy="11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NtechLab – ведущий мировой поставщик систем видеоаналитики на основе нейронных сетей. Наши технологии, такие как распознавание лиц и отслеживание силуэтов, признаны лучшими на многих авторитетных международных соревнованиях.</a:t>
            </a:r>
            <a:endParaRPr lang="ru-RU"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17;p5">
            <a:extLst>
              <a:ext uri="{FF2B5EF4-FFF2-40B4-BE49-F238E27FC236}">
                <a16:creationId xmlns:a16="http://schemas.microsoft.com/office/drawing/2014/main" id="{B898A74B-8199-E230-817E-2AEFF4F8EAAB}"/>
              </a:ext>
            </a:extLst>
          </p:cNvPr>
          <p:cNvSpPr/>
          <p:nvPr/>
        </p:nvSpPr>
        <p:spPr>
          <a:xfrm>
            <a:off x="567912" y="1334280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05A4707-232B-6854-A566-C3F9FDD16785}"/>
              </a:ext>
            </a:extLst>
          </p:cNvPr>
          <p:cNvSpPr txBox="1"/>
          <p:nvPr/>
        </p:nvSpPr>
        <p:spPr>
          <a:xfrm>
            <a:off x="501217" y="1498409"/>
            <a:ext cx="3443818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00AEE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ПОЧЕМУ </a:t>
            </a:r>
            <a:r>
              <a:rPr lang="en-US" b="1" dirty="0">
                <a:solidFill>
                  <a:srgbClr val="00AEE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NTECHLAB?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Высочайший уровень точности и скорости работы, признанный профессиональным сообществом</a:t>
            </a:r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Лидер в России по числу внедрений и подключенных камер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Опыт внедрений масштаба города, региона, крупного предприятия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0AB5BF-5D79-2E02-3849-C026AD6884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74004" y="2152967"/>
            <a:ext cx="2099668" cy="13997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77E46B-C4B3-448D-A139-D95FB2A4E52A}"/>
              </a:ext>
            </a:extLst>
          </p:cNvPr>
          <p:cNvSpPr txBox="1"/>
          <p:nvPr/>
        </p:nvSpPr>
        <p:spPr>
          <a:xfrm>
            <a:off x="5195130" y="1656070"/>
            <a:ext cx="30170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AEE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РАСПОЗНАВАНИЕ ЛИЦ</a:t>
            </a:r>
          </a:p>
        </p:txBody>
      </p:sp>
      <p:sp>
        <p:nvSpPr>
          <p:cNvPr id="17" name="Google Shape;582;p35">
            <a:extLst>
              <a:ext uri="{FF2B5EF4-FFF2-40B4-BE49-F238E27FC236}">
                <a16:creationId xmlns:a16="http://schemas.microsoft.com/office/drawing/2014/main" id="{15D4F5AF-7254-C12D-A79A-090FBCFED24D}"/>
              </a:ext>
            </a:extLst>
          </p:cNvPr>
          <p:cNvSpPr/>
          <p:nvPr/>
        </p:nvSpPr>
        <p:spPr>
          <a:xfrm>
            <a:off x="6270197" y="2194493"/>
            <a:ext cx="179287" cy="226975"/>
          </a:xfrm>
          <a:prstGeom prst="roundRect">
            <a:avLst>
              <a:gd name="adj" fmla="val 41135"/>
            </a:avLst>
          </a:prstGeom>
          <a:noFill/>
          <a:ln w="28575" cap="flat" cmpd="sng">
            <a:solidFill>
              <a:srgbClr val="46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4BA7A5-FE76-B78E-A8CF-AD5244573CBE}"/>
              </a:ext>
            </a:extLst>
          </p:cNvPr>
          <p:cNvCxnSpPr>
            <a:cxnSpLocks/>
          </p:cNvCxnSpPr>
          <p:nvPr/>
        </p:nvCxnSpPr>
        <p:spPr>
          <a:xfrm>
            <a:off x="8565356" y="2879067"/>
            <a:ext cx="1547222" cy="0"/>
          </a:xfrm>
          <a:prstGeom prst="straightConnector1">
            <a:avLst/>
          </a:prstGeom>
          <a:ln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376A718-2433-1586-7B37-ABDBC4825B8C}"/>
              </a:ext>
            </a:extLst>
          </p:cNvPr>
          <p:cNvCxnSpPr>
            <a:cxnSpLocks/>
          </p:cNvCxnSpPr>
          <p:nvPr/>
        </p:nvCxnSpPr>
        <p:spPr>
          <a:xfrm>
            <a:off x="4462881" y="2879067"/>
            <a:ext cx="234950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Овал 51">
            <a:extLst>
              <a:ext uri="{FF2B5EF4-FFF2-40B4-BE49-F238E27FC236}">
                <a16:creationId xmlns:a16="http://schemas.microsoft.com/office/drawing/2014/main" id="{CE6B26A4-1D4A-2391-A72D-817B6E8F09C3}"/>
              </a:ext>
            </a:extLst>
          </p:cNvPr>
          <p:cNvSpPr/>
          <p:nvPr/>
        </p:nvSpPr>
        <p:spPr>
          <a:xfrm>
            <a:off x="4835130" y="1626543"/>
            <a:ext cx="360000" cy="36000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A1AFE47-C0F2-B422-B000-63432B51B4E3}"/>
              </a:ext>
            </a:extLst>
          </p:cNvPr>
          <p:cNvSpPr txBox="1"/>
          <p:nvPr/>
        </p:nvSpPr>
        <p:spPr>
          <a:xfrm>
            <a:off x="4942757" y="1629425"/>
            <a:ext cx="222567" cy="33836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buClr>
                <a:srgbClr val="00AEEF"/>
              </a:buClr>
            </a:pPr>
            <a:r>
              <a:rPr lang="ru-RU" sz="1467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4" name="Google Shape;396;p53">
            <a:extLst>
              <a:ext uri="{FF2B5EF4-FFF2-40B4-BE49-F238E27FC236}">
                <a16:creationId xmlns:a16="http://schemas.microsoft.com/office/drawing/2014/main" id="{A339255A-2F2E-F8BE-04AB-31D77FBBB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24678" y="2292301"/>
            <a:ext cx="518979" cy="51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97;p53">
            <a:extLst>
              <a:ext uri="{FF2B5EF4-FFF2-40B4-BE49-F238E27FC236}">
                <a16:creationId xmlns:a16="http://schemas.microsoft.com/office/drawing/2014/main" id="{720AAA14-3344-9153-6C33-1847D186F42B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9852760" y="2975694"/>
            <a:ext cx="527315" cy="534743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</p:pic>
      <p:pic>
        <p:nvPicPr>
          <p:cNvPr id="7" name="Google Shape;398;p53">
            <a:extLst>
              <a:ext uri="{FF2B5EF4-FFF2-40B4-BE49-F238E27FC236}">
                <a16:creationId xmlns:a16="http://schemas.microsoft.com/office/drawing/2014/main" id="{C529749B-ABCA-BA7F-2CA2-A4717966BF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9494" y="2289707"/>
            <a:ext cx="518979" cy="518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99;p53">
            <a:extLst>
              <a:ext uri="{FF2B5EF4-FFF2-40B4-BE49-F238E27FC236}">
                <a16:creationId xmlns:a16="http://schemas.microsoft.com/office/drawing/2014/main" id="{21DB33D2-157E-C291-684B-D14C1E8F967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92128" y="2289707"/>
            <a:ext cx="518979" cy="518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00;p53">
            <a:extLst>
              <a:ext uri="{FF2B5EF4-FFF2-40B4-BE49-F238E27FC236}">
                <a16:creationId xmlns:a16="http://schemas.microsoft.com/office/drawing/2014/main" id="{0CD37A68-D56A-B755-7E73-EAE8040D2D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65596" y="2291727"/>
            <a:ext cx="527445" cy="52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01;p53">
            <a:extLst>
              <a:ext uri="{FF2B5EF4-FFF2-40B4-BE49-F238E27FC236}">
                <a16:creationId xmlns:a16="http://schemas.microsoft.com/office/drawing/2014/main" id="{42966659-C12A-E098-7A26-1B8937838D1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20238" y="3005481"/>
            <a:ext cx="521548" cy="52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03;p53">
            <a:extLst>
              <a:ext uri="{FF2B5EF4-FFF2-40B4-BE49-F238E27FC236}">
                <a16:creationId xmlns:a16="http://schemas.microsoft.com/office/drawing/2014/main" id="{C4E99230-6C82-419E-F1A1-0FC1D7C04767}"/>
              </a:ext>
            </a:extLst>
          </p:cNvPr>
          <p:cNvPicPr preferRelativeResize="0"/>
          <p:nvPr/>
        </p:nvPicPr>
        <p:blipFill rotWithShape="1">
          <a:blip r:embed="rId9"/>
          <a:srcRect/>
          <a:stretch/>
        </p:blipFill>
        <p:spPr>
          <a:xfrm>
            <a:off x="7500439" y="2402085"/>
            <a:ext cx="925727" cy="92572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E0194A-8D1D-FE8D-83A1-BC2D7139B8B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9746"/>
          <a:stretch/>
        </p:blipFill>
        <p:spPr>
          <a:xfrm>
            <a:off x="11180228" y="2982761"/>
            <a:ext cx="527445" cy="5117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D94536D-A9A9-5EDF-6FE5-61AD5F75C78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1873"/>
          <a:stretch/>
        </p:blipFill>
        <p:spPr>
          <a:xfrm>
            <a:off x="10510530" y="2998708"/>
            <a:ext cx="500577" cy="511729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472868D-B2A6-60C4-9EF3-0419F7B954C7}"/>
              </a:ext>
            </a:extLst>
          </p:cNvPr>
          <p:cNvSpPr/>
          <p:nvPr/>
        </p:nvSpPr>
        <p:spPr>
          <a:xfrm>
            <a:off x="9003311" y="2152967"/>
            <a:ext cx="2849600" cy="152812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sp>
        <p:nvSpPr>
          <p:cNvPr id="39" name="Google Shape;409;p53">
            <a:extLst>
              <a:ext uri="{FF2B5EF4-FFF2-40B4-BE49-F238E27FC236}">
                <a16:creationId xmlns:a16="http://schemas.microsoft.com/office/drawing/2014/main" id="{8FC36DEF-F0A6-7A44-83A1-B79C3A7EBFB5}"/>
              </a:ext>
            </a:extLst>
          </p:cNvPr>
          <p:cNvSpPr txBox="1"/>
          <p:nvPr/>
        </p:nvSpPr>
        <p:spPr>
          <a:xfrm>
            <a:off x="572736" y="573102"/>
            <a:ext cx="10953315" cy="590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3200"/>
            </a:pPr>
            <a:r>
              <a:rPr lang="ru-RU" sz="3200" dirty="0">
                <a:solidFill>
                  <a:srgbClr val="00B0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Как работает </a:t>
            </a:r>
            <a:r>
              <a:rPr lang="ru-RU" sz="3200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видеоаналитика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F47CF1C-1950-C089-3E4C-0D87DE508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056008" y="2657372"/>
            <a:ext cx="342512" cy="34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>
            <a:extLst>
              <a:ext uri="{FF2B5EF4-FFF2-40B4-BE49-F238E27FC236}">
                <a16:creationId xmlns:a16="http://schemas.microsoft.com/office/drawing/2014/main" id="{36156913-0F3F-7E36-8C78-B2F332938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670" y="2155819"/>
            <a:ext cx="385111" cy="38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rtrait - Free interface icons">
            <a:extLst>
              <a:ext uri="{FF2B5EF4-FFF2-40B4-BE49-F238E27FC236}">
                <a16:creationId xmlns:a16="http://schemas.microsoft.com/office/drawing/2014/main" id="{645D02A4-80EB-84F4-AD57-44CF12B5A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278" y="3147929"/>
            <a:ext cx="385112" cy="38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D532579-561E-27B0-AB7F-F2D903CDB2F7}"/>
              </a:ext>
            </a:extLst>
          </p:cNvPr>
          <p:cNvCxnSpPr>
            <a:cxnSpLocks/>
          </p:cNvCxnSpPr>
          <p:nvPr/>
        </p:nvCxnSpPr>
        <p:spPr>
          <a:xfrm>
            <a:off x="666052" y="3903401"/>
            <a:ext cx="11105153" cy="0"/>
          </a:xfrm>
          <a:prstGeom prst="line">
            <a:avLst/>
          </a:prstGeom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A1EE101-5CE2-FBBE-7359-8A8BFFFA6B17}"/>
              </a:ext>
            </a:extLst>
          </p:cNvPr>
          <p:cNvCxnSpPr>
            <a:cxnSpLocks/>
          </p:cNvCxnSpPr>
          <p:nvPr/>
        </p:nvCxnSpPr>
        <p:spPr>
          <a:xfrm>
            <a:off x="10108296" y="2879067"/>
            <a:ext cx="0" cy="11964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4C3451-B2FE-7277-27DF-088447DB66D0}"/>
              </a:ext>
            </a:extLst>
          </p:cNvPr>
          <p:cNvCxnSpPr>
            <a:cxnSpLocks/>
          </p:cNvCxnSpPr>
          <p:nvPr/>
        </p:nvCxnSpPr>
        <p:spPr>
          <a:xfrm>
            <a:off x="7110831" y="2872717"/>
            <a:ext cx="234950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7E5BAB5-71E6-3C8D-920E-0DE6A00EDF8B}"/>
              </a:ext>
            </a:extLst>
          </p:cNvPr>
          <p:cNvSpPr txBox="1"/>
          <p:nvPr/>
        </p:nvSpPr>
        <p:spPr>
          <a:xfrm>
            <a:off x="965575" y="4151762"/>
            <a:ext cx="50304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AEE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РАСПОЗНАВАНИЕ СИЛУЭТОВ И АВТОМОБИЛЕЙ</a:t>
            </a:r>
          </a:p>
        </p:txBody>
      </p:sp>
      <p:sp>
        <p:nvSpPr>
          <p:cNvPr id="50" name="Овал 51">
            <a:extLst>
              <a:ext uri="{FF2B5EF4-FFF2-40B4-BE49-F238E27FC236}">
                <a16:creationId xmlns:a16="http://schemas.microsoft.com/office/drawing/2014/main" id="{B84A3DE9-57A9-2A9F-F41C-376DDFE8C0C3}"/>
              </a:ext>
            </a:extLst>
          </p:cNvPr>
          <p:cNvSpPr/>
          <p:nvPr/>
        </p:nvSpPr>
        <p:spPr>
          <a:xfrm>
            <a:off x="605575" y="4122235"/>
            <a:ext cx="360000" cy="36000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5317A1-1F02-FCD1-BE03-4F643CF8C6CB}"/>
              </a:ext>
            </a:extLst>
          </p:cNvPr>
          <p:cNvSpPr txBox="1"/>
          <p:nvPr/>
        </p:nvSpPr>
        <p:spPr>
          <a:xfrm>
            <a:off x="713202" y="4125117"/>
            <a:ext cx="222567" cy="33836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buClr>
                <a:srgbClr val="00AEEF"/>
              </a:buClr>
            </a:pPr>
            <a:r>
              <a:rPr lang="ru-RU" sz="1467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0" name="Рисунок 20">
            <a:extLst>
              <a:ext uri="{FF2B5EF4-FFF2-40B4-BE49-F238E27FC236}">
                <a16:creationId xmlns:a16="http://schemas.microsoft.com/office/drawing/2014/main" id="{A20DD00F-2FE0-E2F4-AA9A-40E1336D3157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9641927" y="4758726"/>
            <a:ext cx="2065746" cy="1279402"/>
          </a:xfrm>
          <a:prstGeom prst="rect">
            <a:avLst/>
          </a:prstGeom>
        </p:spPr>
      </p:pic>
      <p:pic>
        <p:nvPicPr>
          <p:cNvPr id="61" name="Рисунок 6">
            <a:extLst>
              <a:ext uri="{FF2B5EF4-FFF2-40B4-BE49-F238E27FC236}">
                <a16:creationId xmlns:a16="http://schemas.microsoft.com/office/drawing/2014/main" id="{19DDF1FC-3759-B03B-11CC-2BDA7A43B53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alphaModFix/>
          </a:blip>
          <a:srcRect l="40346" b="44803"/>
          <a:stretch/>
        </p:blipFill>
        <p:spPr>
          <a:xfrm>
            <a:off x="6629971" y="4766817"/>
            <a:ext cx="2247725" cy="1300960"/>
          </a:xfrm>
          <a:prstGeom prst="rect">
            <a:avLst/>
          </a:prstGeom>
        </p:spPr>
      </p:pic>
      <p:pic>
        <p:nvPicPr>
          <p:cNvPr id="62" name="Рисунок 8">
            <a:extLst>
              <a:ext uri="{FF2B5EF4-FFF2-40B4-BE49-F238E27FC236}">
                <a16:creationId xmlns:a16="http://schemas.microsoft.com/office/drawing/2014/main" id="{96834CAB-D49B-DA64-C231-2F6D5243CCC2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70809" y="4782348"/>
            <a:ext cx="2192312" cy="1334256"/>
          </a:xfrm>
          <a:prstGeom prst="rect">
            <a:avLst/>
          </a:prstGeom>
        </p:spPr>
      </p:pic>
      <p:pic>
        <p:nvPicPr>
          <p:cNvPr id="64" name="Рисунок 14">
            <a:extLst>
              <a:ext uri="{FF2B5EF4-FFF2-40B4-BE49-F238E27FC236}">
                <a16:creationId xmlns:a16="http://schemas.microsoft.com/office/drawing/2014/main" id="{1869D14A-66BE-9A61-C4E3-C49E10065107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627351" y="4775417"/>
            <a:ext cx="2238390" cy="1334256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11EE7844-E64E-0DB2-2425-D244CB5A8EF6}"/>
              </a:ext>
            </a:extLst>
          </p:cNvPr>
          <p:cNvSpPr txBox="1"/>
          <p:nvPr/>
        </p:nvSpPr>
        <p:spPr>
          <a:xfrm>
            <a:off x="574090" y="6285524"/>
            <a:ext cx="56093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Отслеживание перемещений по силуэту…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5C5DDC7-D009-6323-F13C-72216E9F1707}"/>
              </a:ext>
            </a:extLst>
          </p:cNvPr>
          <p:cNvSpPr txBox="1"/>
          <p:nvPr/>
        </p:nvSpPr>
        <p:spPr>
          <a:xfrm>
            <a:off x="6529385" y="6250401"/>
            <a:ext cx="2690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…до момента, когда в кадре видно лицо…</a:t>
            </a:r>
          </a:p>
        </p:txBody>
      </p:sp>
      <p:sp>
        <p:nvSpPr>
          <p:cNvPr id="69" name="Google Shape;582;p35">
            <a:extLst>
              <a:ext uri="{FF2B5EF4-FFF2-40B4-BE49-F238E27FC236}">
                <a16:creationId xmlns:a16="http://schemas.microsoft.com/office/drawing/2014/main" id="{E5D4C634-F5EB-F097-0E0D-23E0F65B94AE}"/>
              </a:ext>
            </a:extLst>
          </p:cNvPr>
          <p:cNvSpPr/>
          <p:nvPr/>
        </p:nvSpPr>
        <p:spPr>
          <a:xfrm>
            <a:off x="7873658" y="4974955"/>
            <a:ext cx="279742" cy="362855"/>
          </a:xfrm>
          <a:prstGeom prst="roundRect">
            <a:avLst>
              <a:gd name="adj" fmla="val 41135"/>
            </a:avLst>
          </a:prstGeom>
          <a:noFill/>
          <a:ln w="28575" cap="flat" cmpd="sng">
            <a:solidFill>
              <a:srgbClr val="46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0" name="Google Shape;582;p35">
            <a:extLst>
              <a:ext uri="{FF2B5EF4-FFF2-40B4-BE49-F238E27FC236}">
                <a16:creationId xmlns:a16="http://schemas.microsoft.com/office/drawing/2014/main" id="{FCB62BB8-022D-59C9-9EDB-FD2E959DA8A9}"/>
              </a:ext>
            </a:extLst>
          </p:cNvPr>
          <p:cNvSpPr/>
          <p:nvPr/>
        </p:nvSpPr>
        <p:spPr>
          <a:xfrm>
            <a:off x="3805164" y="4895474"/>
            <a:ext cx="519186" cy="1100969"/>
          </a:xfrm>
          <a:prstGeom prst="roundRect">
            <a:avLst>
              <a:gd name="adj" fmla="val 41135"/>
            </a:avLst>
          </a:prstGeom>
          <a:noFill/>
          <a:ln w="28575" cap="flat" cmpd="sng">
            <a:solidFill>
              <a:srgbClr val="46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1" name="Google Shape;582;p35">
            <a:extLst>
              <a:ext uri="{FF2B5EF4-FFF2-40B4-BE49-F238E27FC236}">
                <a16:creationId xmlns:a16="http://schemas.microsoft.com/office/drawing/2014/main" id="{3CCB4504-99AC-33E2-148E-EAB8E03AFA6D}"/>
              </a:ext>
            </a:extLst>
          </p:cNvPr>
          <p:cNvSpPr/>
          <p:nvPr/>
        </p:nvSpPr>
        <p:spPr>
          <a:xfrm>
            <a:off x="824485" y="4822048"/>
            <a:ext cx="404708" cy="884644"/>
          </a:xfrm>
          <a:prstGeom prst="roundRect">
            <a:avLst>
              <a:gd name="adj" fmla="val 41135"/>
            </a:avLst>
          </a:prstGeom>
          <a:noFill/>
          <a:ln w="28575" cap="flat" cmpd="sng">
            <a:solidFill>
              <a:srgbClr val="46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88B1536-401F-D7DF-1F26-9D72070AD856}"/>
              </a:ext>
            </a:extLst>
          </p:cNvPr>
          <p:cNvSpPr txBox="1"/>
          <p:nvPr/>
        </p:nvSpPr>
        <p:spPr>
          <a:xfrm>
            <a:off x="9566181" y="6234454"/>
            <a:ext cx="2690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Open Sans" pitchFamily="2" charset="0"/>
                <a:ea typeface="Open Sans" pitchFamily="2" charset="0"/>
                <a:cs typeface="Open Sans" pitchFamily="2" charset="0"/>
              </a:rPr>
              <a:t>…и автомобиль</a:t>
            </a:r>
          </a:p>
        </p:txBody>
      </p:sp>
      <p:sp>
        <p:nvSpPr>
          <p:cNvPr id="73" name="Google Shape;582;p35">
            <a:extLst>
              <a:ext uri="{FF2B5EF4-FFF2-40B4-BE49-F238E27FC236}">
                <a16:creationId xmlns:a16="http://schemas.microsoft.com/office/drawing/2014/main" id="{80231361-551E-FFD5-942E-887DC03A1527}"/>
              </a:ext>
            </a:extLst>
          </p:cNvPr>
          <p:cNvSpPr/>
          <p:nvPr/>
        </p:nvSpPr>
        <p:spPr>
          <a:xfrm>
            <a:off x="9879493" y="4872908"/>
            <a:ext cx="1250469" cy="789705"/>
          </a:xfrm>
          <a:prstGeom prst="roundRect">
            <a:avLst>
              <a:gd name="adj" fmla="val 41135"/>
            </a:avLst>
          </a:prstGeom>
          <a:noFill/>
          <a:ln w="28575" cap="flat" cmpd="sng">
            <a:solidFill>
              <a:srgbClr val="46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4" name="Google Shape;582;p35">
            <a:extLst>
              <a:ext uri="{FF2B5EF4-FFF2-40B4-BE49-F238E27FC236}">
                <a16:creationId xmlns:a16="http://schemas.microsoft.com/office/drawing/2014/main" id="{AB79E02B-4BBB-8DC8-F550-90F7D46FB28B}"/>
              </a:ext>
            </a:extLst>
          </p:cNvPr>
          <p:cNvSpPr/>
          <p:nvPr/>
        </p:nvSpPr>
        <p:spPr>
          <a:xfrm>
            <a:off x="10731365" y="5261118"/>
            <a:ext cx="279742" cy="166178"/>
          </a:xfrm>
          <a:prstGeom prst="roundRect">
            <a:avLst>
              <a:gd name="adj" fmla="val 41135"/>
            </a:avLst>
          </a:prstGeom>
          <a:noFill/>
          <a:ln w="28575" cap="flat" cmpd="sng">
            <a:solidFill>
              <a:srgbClr val="46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67E7B4F-EBC5-795F-739C-8C69DE195135}"/>
              </a:ext>
            </a:extLst>
          </p:cNvPr>
          <p:cNvCxnSpPr>
            <a:cxnSpLocks/>
          </p:cNvCxnSpPr>
          <p:nvPr/>
        </p:nvCxnSpPr>
        <p:spPr>
          <a:xfrm>
            <a:off x="3118450" y="5490999"/>
            <a:ext cx="234950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B6E2C3F-AD0D-F52A-3463-C4971CB27AC9}"/>
              </a:ext>
            </a:extLst>
          </p:cNvPr>
          <p:cNvCxnSpPr>
            <a:cxnSpLocks/>
          </p:cNvCxnSpPr>
          <p:nvPr/>
        </p:nvCxnSpPr>
        <p:spPr>
          <a:xfrm>
            <a:off x="6148413" y="5401915"/>
            <a:ext cx="234950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8B9B305-222D-3B12-C416-8D6318B4C538}"/>
              </a:ext>
            </a:extLst>
          </p:cNvPr>
          <p:cNvCxnSpPr>
            <a:cxnSpLocks/>
          </p:cNvCxnSpPr>
          <p:nvPr/>
        </p:nvCxnSpPr>
        <p:spPr>
          <a:xfrm>
            <a:off x="9093318" y="5427296"/>
            <a:ext cx="234950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8775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"/>
          <p:cNvSpPr txBox="1"/>
          <p:nvPr/>
        </p:nvSpPr>
        <p:spPr>
          <a:xfrm>
            <a:off x="571500" y="572400"/>
            <a:ext cx="7860574" cy="138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AEE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Проект «Безопасный город» </a:t>
            </a:r>
            <a:r>
              <a:rPr lang="ru-RU" sz="3200" b="0" i="0" u="none" strike="noStrike" cap="none" dirty="0">
                <a:solidFill>
                  <a:srgbClr val="231F2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 одном из крупнейших городов России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"/>
          <p:cNvSpPr/>
          <p:nvPr/>
        </p:nvSpPr>
        <p:spPr>
          <a:xfrm>
            <a:off x="571500" y="1742970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" name="Google Shape;175;p3"/>
          <p:cNvSpPr txBox="1"/>
          <p:nvPr/>
        </p:nvSpPr>
        <p:spPr>
          <a:xfrm>
            <a:off x="571500" y="2026621"/>
            <a:ext cx="6829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Уникальное внедрение масштаба мегаполиса помогло значительно снизить количество правонарушений. Время расследования ряда преступлений снизилось с нескольких недель до менее чем одних суток.</a:t>
            </a:r>
          </a:p>
        </p:txBody>
      </p:sp>
      <p:sp>
        <p:nvSpPr>
          <p:cNvPr id="22" name="Google Shape;523;p12">
            <a:extLst>
              <a:ext uri="{FF2B5EF4-FFF2-40B4-BE49-F238E27FC236}">
                <a16:creationId xmlns:a16="http://schemas.microsoft.com/office/drawing/2014/main" id="{7FE217F1-C75F-06C6-D2C1-AC641CD03D33}"/>
              </a:ext>
            </a:extLst>
          </p:cNvPr>
          <p:cNvSpPr txBox="1"/>
          <p:nvPr/>
        </p:nvSpPr>
        <p:spPr>
          <a:xfrm>
            <a:off x="4284560" y="4650151"/>
            <a:ext cx="1192805" cy="701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3249</a:t>
            </a:r>
            <a:endParaRPr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Google Shape;524;p12">
            <a:extLst>
              <a:ext uri="{FF2B5EF4-FFF2-40B4-BE49-F238E27FC236}">
                <a16:creationId xmlns:a16="http://schemas.microsoft.com/office/drawing/2014/main" id="{3C239131-8BE0-508E-F499-38E06CA24463}"/>
              </a:ext>
            </a:extLst>
          </p:cNvPr>
          <p:cNvSpPr txBox="1"/>
          <p:nvPr/>
        </p:nvSpPr>
        <p:spPr>
          <a:xfrm>
            <a:off x="4284560" y="5258406"/>
            <a:ext cx="316598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человек с действующими ограничениями передвижения были идентифицированы на массовых мероприятиях</a:t>
            </a:r>
          </a:p>
        </p:txBody>
      </p:sp>
      <p:sp>
        <p:nvSpPr>
          <p:cNvPr id="25" name="Google Shape;526;p12">
            <a:extLst>
              <a:ext uri="{FF2B5EF4-FFF2-40B4-BE49-F238E27FC236}">
                <a16:creationId xmlns:a16="http://schemas.microsoft.com/office/drawing/2014/main" id="{2B0C87E8-EA11-CE5B-549E-C98BC3B6F924}"/>
              </a:ext>
            </a:extLst>
          </p:cNvPr>
          <p:cNvSpPr txBox="1"/>
          <p:nvPr/>
        </p:nvSpPr>
        <p:spPr>
          <a:xfrm>
            <a:off x="571500" y="4647828"/>
            <a:ext cx="2145817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&gt;</a:t>
            </a:r>
            <a:r>
              <a:rPr lang="ru-RU" sz="3800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1200</a:t>
            </a:r>
            <a:endParaRPr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Google Shape;527;p12">
            <a:extLst>
              <a:ext uri="{FF2B5EF4-FFF2-40B4-BE49-F238E27FC236}">
                <a16:creationId xmlns:a16="http://schemas.microsoft.com/office/drawing/2014/main" id="{0791FC72-789C-D4DF-D2D7-B6265FCE1CFE}"/>
              </a:ext>
            </a:extLst>
          </p:cNvPr>
          <p:cNvSpPr txBox="1"/>
          <p:nvPr/>
        </p:nvSpPr>
        <p:spPr>
          <a:xfrm>
            <a:off x="571500" y="5258406"/>
            <a:ext cx="315309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объектов интереса выявлено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по результатам обработки 4000+ видеозаписей</a:t>
            </a:r>
          </a:p>
        </p:txBody>
      </p:sp>
      <p:sp>
        <p:nvSpPr>
          <p:cNvPr id="28" name="Google Shape;523;p12">
            <a:extLst>
              <a:ext uri="{FF2B5EF4-FFF2-40B4-BE49-F238E27FC236}">
                <a16:creationId xmlns:a16="http://schemas.microsoft.com/office/drawing/2014/main" id="{21F5A1DB-0EAF-F36F-4CAA-090A0E762745}"/>
              </a:ext>
            </a:extLst>
          </p:cNvPr>
          <p:cNvSpPr txBox="1"/>
          <p:nvPr/>
        </p:nvSpPr>
        <p:spPr>
          <a:xfrm>
            <a:off x="4271544" y="3311424"/>
            <a:ext cx="1192805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170</a:t>
            </a:r>
            <a:endParaRPr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Google Shape;524;p12">
            <a:extLst>
              <a:ext uri="{FF2B5EF4-FFF2-40B4-BE49-F238E27FC236}">
                <a16:creationId xmlns:a16="http://schemas.microsoft.com/office/drawing/2014/main" id="{7BC1EF8F-B257-063F-FA70-032F09DBFF3F}"/>
              </a:ext>
            </a:extLst>
          </p:cNvPr>
          <p:cNvSpPr txBox="1"/>
          <p:nvPr/>
        </p:nvSpPr>
        <p:spPr>
          <a:xfrm>
            <a:off x="4271544" y="3973615"/>
            <a:ext cx="30500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пропавших детей удалось найти с помощью системы распознавания лиц</a:t>
            </a:r>
          </a:p>
        </p:txBody>
      </p:sp>
      <p:sp>
        <p:nvSpPr>
          <p:cNvPr id="31" name="Google Shape;526;p12">
            <a:extLst>
              <a:ext uri="{FF2B5EF4-FFF2-40B4-BE49-F238E27FC236}">
                <a16:creationId xmlns:a16="http://schemas.microsoft.com/office/drawing/2014/main" id="{CE7E2EE8-6DA4-D65F-C9C2-A3B3BBE1400E}"/>
              </a:ext>
            </a:extLst>
          </p:cNvPr>
          <p:cNvSpPr txBox="1"/>
          <p:nvPr/>
        </p:nvSpPr>
        <p:spPr>
          <a:xfrm>
            <a:off x="539144" y="3308937"/>
            <a:ext cx="1435698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&gt;</a:t>
            </a:r>
            <a:r>
              <a:rPr lang="ru-RU" sz="3800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Light"/>
              </a:rPr>
              <a:t>5000</a:t>
            </a:r>
            <a:endParaRPr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Google Shape;527;p12">
            <a:extLst>
              <a:ext uri="{FF2B5EF4-FFF2-40B4-BE49-F238E27FC236}">
                <a16:creationId xmlns:a16="http://schemas.microsoft.com/office/drawing/2014/main" id="{56C839C7-2767-EF02-CA42-E4CA8B31DF2D}"/>
              </a:ext>
            </a:extLst>
          </p:cNvPr>
          <p:cNvSpPr txBox="1"/>
          <p:nvPr/>
        </p:nvSpPr>
        <p:spPr>
          <a:xfrm>
            <a:off x="574357" y="3976147"/>
            <a:ext cx="315309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лиц, находящихся в поле зрения правоохранительных органов удалось найти и задержать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DA1447-EBDB-B6C0-0024-582377F85120}"/>
              </a:ext>
            </a:extLst>
          </p:cNvPr>
          <p:cNvSpPr txBox="1"/>
          <p:nvPr/>
        </p:nvSpPr>
        <p:spPr>
          <a:xfrm>
            <a:off x="8065180" y="2090057"/>
            <a:ext cx="3819816" cy="4475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00AEE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УРОВЕНЬ ПРЕСТУПНОСТИ: СТАТИСТИКА</a:t>
            </a:r>
            <a:endParaRPr lang="ru-RU" sz="1800" b="1" dirty="0">
              <a:solidFill>
                <a:srgbClr val="00AEEF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Обработка данных видеонаблюдения</a:t>
            </a:r>
            <a:r>
              <a:rPr lang="en-US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</a:t>
            </a:r>
            <a:r>
              <a:rPr lang="en-US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систем</a:t>
            </a:r>
            <a:r>
              <a:rPr lang="ru-RU" sz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видеоаналитики снижает уровень преступности. Злоумышленники понимают, что распознавание лиц делает ничтожными шансы избежать наказания.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</a:t>
            </a:r>
            <a:r>
              <a:rPr lang="ru-RU" sz="1600" b="1" dirty="0">
                <a:solidFill>
                  <a:srgbClr val="00AEE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 85%</a:t>
            </a:r>
            <a:r>
              <a:rPr lang="ru-RU" sz="16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сократилось 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количество квартирных краж и угонов автомобилей.*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</a:t>
            </a:r>
            <a:r>
              <a:rPr lang="ru-RU" sz="1600" b="1" dirty="0">
                <a:solidFill>
                  <a:srgbClr val="00AEE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 75% 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снизилось число разбойных нападений.*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</a:t>
            </a:r>
            <a:r>
              <a:rPr lang="ru-RU" sz="1600" b="1" dirty="0">
                <a:solidFill>
                  <a:srgbClr val="00AEE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 9%</a:t>
            </a:r>
            <a:r>
              <a:rPr lang="ru-RU" sz="16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сократилось количество преступлений в жилом секторе.**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AEE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</a:t>
            </a:r>
            <a:r>
              <a:rPr lang="ru-RU" sz="1600" b="1" dirty="0">
                <a:solidFill>
                  <a:srgbClr val="00AEE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 22%</a:t>
            </a:r>
            <a:r>
              <a:rPr lang="ru-RU" sz="16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снизилось число преступлений, совершенных по бытовым мотивам.**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ru-RU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За последние 5 лет.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** За пять первых месяцев 2022 года.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3DB239C4-AD56-F645-C408-4B50FF217D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pic>
        <p:nvPicPr>
          <p:cNvPr id="3" name="Google Shape;47;p15">
            <a:hlinkClick r:id="" action="ppaction://noaction"/>
            <a:extLst>
              <a:ext uri="{FF2B5EF4-FFF2-40B4-BE49-F238E27FC236}">
                <a16:creationId xmlns:a16="http://schemas.microsoft.com/office/drawing/2014/main" id="{23F6AD9D-CF60-9A65-04A5-1911A90F5B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6161730"/>
            <a:ext cx="638288" cy="2511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F8A257-8269-FE42-539A-F509623DBAA2}"/>
              </a:ext>
            </a:extLst>
          </p:cNvPr>
          <p:cNvCxnSpPr>
            <a:cxnSpLocks/>
          </p:cNvCxnSpPr>
          <p:nvPr/>
        </p:nvCxnSpPr>
        <p:spPr>
          <a:xfrm>
            <a:off x="7865644" y="2090057"/>
            <a:ext cx="0" cy="438694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450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607397" y="1892569"/>
            <a:ext cx="540000" cy="540000"/>
            <a:chOff x="9957790" y="711177"/>
            <a:chExt cx="504000" cy="504000"/>
          </a:xfrm>
        </p:grpSpPr>
        <p:sp>
          <p:nvSpPr>
            <p:cNvPr id="57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58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1382126" y="1836875"/>
            <a:ext cx="4598833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ЧИСТЫЕ ПЛОЩАДКИ ДЛЯ СБОРА ТБО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за состоянием контейнерных площадок и наполняемостью контейнеров</a:t>
            </a:r>
            <a:endParaRPr lang="ru-RU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2" name="Google Shape;308;p5">
            <a:extLst>
              <a:ext uri="{FF2B5EF4-FFF2-40B4-BE49-F238E27FC236}">
                <a16:creationId xmlns:a16="http://schemas.microsoft.com/office/drawing/2014/main" id="{B57709D0-A172-458E-956D-AB74E6B720F8}"/>
              </a:ext>
            </a:extLst>
          </p:cNvPr>
          <p:cNvGrpSpPr/>
          <p:nvPr/>
        </p:nvGrpSpPr>
        <p:grpSpPr>
          <a:xfrm>
            <a:off x="607397" y="2899982"/>
            <a:ext cx="540000" cy="540000"/>
            <a:chOff x="9957790" y="711177"/>
            <a:chExt cx="504000" cy="504000"/>
          </a:xfrm>
        </p:grpSpPr>
        <p:sp>
          <p:nvSpPr>
            <p:cNvPr id="63" name="Google Shape;309;p5">
              <a:extLst>
                <a:ext uri="{FF2B5EF4-FFF2-40B4-BE49-F238E27FC236}">
                  <a16:creationId xmlns:a16="http://schemas.microsoft.com/office/drawing/2014/main" id="{20A62AAC-47C5-D5C6-4D08-4BD03956BCEE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4" name="Google Shape;310;p5">
              <a:extLst>
                <a:ext uri="{FF2B5EF4-FFF2-40B4-BE49-F238E27FC236}">
                  <a16:creationId xmlns:a16="http://schemas.microsoft.com/office/drawing/2014/main" id="{D931930C-D2E5-F08F-8208-5E79E82827F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311;p5">
            <a:extLst>
              <a:ext uri="{FF2B5EF4-FFF2-40B4-BE49-F238E27FC236}">
                <a16:creationId xmlns:a16="http://schemas.microsoft.com/office/drawing/2014/main" id="{4FA7BFCC-1F18-ED6E-438E-A6EDA34E7B64}"/>
              </a:ext>
            </a:extLst>
          </p:cNvPr>
          <p:cNvSpPr txBox="1"/>
          <p:nvPr/>
        </p:nvSpPr>
        <p:spPr>
          <a:xfrm>
            <a:off x="1382126" y="2844288"/>
            <a:ext cx="4598833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ВЫВОЗ МУСОРА ПО ГРАФИКУ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соблюдения графика вывоза мусора операторами, оперативная корректировка графика</a:t>
            </a:r>
            <a:endParaRPr lang="ru-RU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6" name="Google Shape;308;p5">
            <a:extLst>
              <a:ext uri="{FF2B5EF4-FFF2-40B4-BE49-F238E27FC236}">
                <a16:creationId xmlns:a16="http://schemas.microsoft.com/office/drawing/2014/main" id="{656A4972-CA18-819F-AD9E-4BE80D7853B7}"/>
              </a:ext>
            </a:extLst>
          </p:cNvPr>
          <p:cNvGrpSpPr/>
          <p:nvPr/>
        </p:nvGrpSpPr>
        <p:grpSpPr>
          <a:xfrm>
            <a:off x="607397" y="3905701"/>
            <a:ext cx="540000" cy="540000"/>
            <a:chOff x="9957790" y="711177"/>
            <a:chExt cx="504000" cy="504000"/>
          </a:xfrm>
        </p:grpSpPr>
        <p:sp>
          <p:nvSpPr>
            <p:cNvPr id="67" name="Google Shape;309;p5">
              <a:extLst>
                <a:ext uri="{FF2B5EF4-FFF2-40B4-BE49-F238E27FC236}">
                  <a16:creationId xmlns:a16="http://schemas.microsoft.com/office/drawing/2014/main" id="{8CC8EF1F-CD6C-2D65-0C1B-3D987A9F5C0E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8" name="Google Shape;310;p5">
              <a:extLst>
                <a:ext uri="{FF2B5EF4-FFF2-40B4-BE49-F238E27FC236}">
                  <a16:creationId xmlns:a16="http://schemas.microsoft.com/office/drawing/2014/main" id="{5BBD0612-D1BA-E189-A923-23BF7082D047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" name="Google Shape;311;p5">
            <a:extLst>
              <a:ext uri="{FF2B5EF4-FFF2-40B4-BE49-F238E27FC236}">
                <a16:creationId xmlns:a16="http://schemas.microsoft.com/office/drawing/2014/main" id="{5F5E9503-DED1-D5D7-B151-8C2807678FC2}"/>
              </a:ext>
            </a:extLst>
          </p:cNvPr>
          <p:cNvSpPr txBox="1"/>
          <p:nvPr/>
        </p:nvSpPr>
        <p:spPr>
          <a:xfrm>
            <a:off x="1382126" y="3850007"/>
            <a:ext cx="4598833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КАЧЕСТВЕННАЯ РАБОТА ДВОРНИКОВ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периодичности и качества уборки мусорных площадок дворниками</a:t>
            </a:r>
            <a:endParaRPr lang="ru-RU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0" name="Google Shape;308;p5">
            <a:extLst>
              <a:ext uri="{FF2B5EF4-FFF2-40B4-BE49-F238E27FC236}">
                <a16:creationId xmlns:a16="http://schemas.microsoft.com/office/drawing/2014/main" id="{323C6893-5B73-B8A6-F9C2-0F7AAB21C3E2}"/>
              </a:ext>
            </a:extLst>
          </p:cNvPr>
          <p:cNvGrpSpPr/>
          <p:nvPr/>
        </p:nvGrpSpPr>
        <p:grpSpPr>
          <a:xfrm>
            <a:off x="607397" y="4855726"/>
            <a:ext cx="540000" cy="540000"/>
            <a:chOff x="9957790" y="711177"/>
            <a:chExt cx="504000" cy="504000"/>
          </a:xfrm>
        </p:grpSpPr>
        <p:sp>
          <p:nvSpPr>
            <p:cNvPr id="71" name="Google Shape;309;p5">
              <a:extLst>
                <a:ext uri="{FF2B5EF4-FFF2-40B4-BE49-F238E27FC236}">
                  <a16:creationId xmlns:a16="http://schemas.microsoft.com/office/drawing/2014/main" id="{4577358C-ADDC-CE33-703F-7D5FE52A4CF9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72" name="Google Shape;310;p5">
              <a:extLst>
                <a:ext uri="{FF2B5EF4-FFF2-40B4-BE49-F238E27FC236}">
                  <a16:creationId xmlns:a16="http://schemas.microsoft.com/office/drawing/2014/main" id="{9EBAADC2-9736-5F3C-8124-BE7785C99BA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" name="Google Shape;311;p5">
            <a:extLst>
              <a:ext uri="{FF2B5EF4-FFF2-40B4-BE49-F238E27FC236}">
                <a16:creationId xmlns:a16="http://schemas.microsoft.com/office/drawing/2014/main" id="{4395817B-6C92-AF69-D67F-E7FDCBCA6857}"/>
              </a:ext>
            </a:extLst>
          </p:cNvPr>
          <p:cNvSpPr txBox="1"/>
          <p:nvPr/>
        </p:nvSpPr>
        <p:spPr>
          <a:xfrm>
            <a:off x="1382126" y="4800032"/>
            <a:ext cx="4598833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АДМИНИСТРИРОВАНИЕ ШТРАФОВ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Обоснованное применение штрафных санкций к УК, ТСЖ, региональным операторам в автоматическом режиме</a:t>
            </a:r>
            <a:endParaRPr lang="ru-RU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Google Shape;160;p3">
            <a:extLst>
              <a:ext uri="{FF2B5EF4-FFF2-40B4-BE49-F238E27FC236}">
                <a16:creationId xmlns:a16="http://schemas.microsoft.com/office/drawing/2014/main" id="{F29C928A-4A67-B9D1-7A84-28DF26ADB9E7}"/>
              </a:ext>
            </a:extLst>
          </p:cNvPr>
          <p:cNvSpPr txBox="1"/>
          <p:nvPr/>
        </p:nvSpPr>
        <p:spPr>
          <a:xfrm>
            <a:off x="570877" y="567319"/>
            <a:ext cx="9770551" cy="7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B0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Мониторинг</a:t>
            </a:r>
            <a:r>
              <a:rPr lang="ru-RU" sz="3200" b="0" i="0" u="none" strike="noStrike" cap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уборки и вывоза мусора </a:t>
            </a:r>
          </a:p>
        </p:txBody>
      </p:sp>
      <p:sp>
        <p:nvSpPr>
          <p:cNvPr id="5" name="Google Shape;317;p5">
            <a:extLst>
              <a:ext uri="{FF2B5EF4-FFF2-40B4-BE49-F238E27FC236}">
                <a16:creationId xmlns:a16="http://schemas.microsoft.com/office/drawing/2014/main" id="{80461A3E-EA6D-2A30-4149-3CAFE10F9448}"/>
              </a:ext>
            </a:extLst>
          </p:cNvPr>
          <p:cNvSpPr/>
          <p:nvPr/>
        </p:nvSpPr>
        <p:spPr>
          <a:xfrm>
            <a:off x="570878" y="1263629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08335" y="5395726"/>
            <a:ext cx="547566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800"/>
            </a:pPr>
            <a:r>
              <a:rPr lang="ru-RU" sz="18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</a:t>
            </a:r>
            <a:endParaRPr lang="en-US" sz="1800" b="1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Повышение удовлетворённости граждан, снижение жалоб на работу служб ЖКХ</a:t>
            </a:r>
            <a:endParaRPr lang="ru-RU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" name="Picture 23" descr="A picture containing text, outdoor, car, way&#10;&#10;Description automatically generated">
            <a:extLst>
              <a:ext uri="{FF2B5EF4-FFF2-40B4-BE49-F238E27FC236}">
                <a16:creationId xmlns:a16="http://schemas.microsoft.com/office/drawing/2014/main" id="{6281E48B-5708-FD5E-E888-173CBBD9C2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0" t="6354" b="23866"/>
          <a:stretch/>
        </p:blipFill>
        <p:spPr>
          <a:xfrm>
            <a:off x="6215688" y="1530007"/>
            <a:ext cx="4333922" cy="1805123"/>
          </a:xfrm>
          <a:prstGeom prst="roundRect">
            <a:avLst>
              <a:gd name="adj" fmla="val 5058"/>
            </a:avLst>
          </a:prstGeom>
        </p:spPr>
      </p:pic>
      <p:pic>
        <p:nvPicPr>
          <p:cNvPr id="27" name="Рисунок 15">
            <a:extLst>
              <a:ext uri="{FF2B5EF4-FFF2-40B4-BE49-F238E27FC236}">
                <a16:creationId xmlns:a16="http://schemas.microsoft.com/office/drawing/2014/main" id="{633D704A-E88B-8498-E16E-13092202F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3289" y="3067841"/>
            <a:ext cx="3711178" cy="2264752"/>
          </a:xfrm>
          <a:prstGeom prst="roundRect">
            <a:avLst>
              <a:gd name="adj" fmla="val 3840"/>
            </a:avLst>
          </a:prstGeom>
          <a:ln w="12700">
            <a:solidFill>
              <a:schemeClr val="bg1">
                <a:lumMod val="95000"/>
              </a:schemeClr>
            </a:solidFill>
          </a:ln>
        </p:spPr>
      </p:pic>
      <p:cxnSp>
        <p:nvCxnSpPr>
          <p:cNvPr id="28" name="Прямая со стрелкой 10">
            <a:extLst>
              <a:ext uri="{FF2B5EF4-FFF2-40B4-BE49-F238E27FC236}">
                <a16:creationId xmlns:a16="http://schemas.microsoft.com/office/drawing/2014/main" id="{54DA3441-602E-C783-4947-14A862D798A4}"/>
              </a:ext>
            </a:extLst>
          </p:cNvPr>
          <p:cNvCxnSpPr>
            <a:cxnSpLocks/>
          </p:cNvCxnSpPr>
          <p:nvPr/>
        </p:nvCxnSpPr>
        <p:spPr>
          <a:xfrm flipH="1">
            <a:off x="8587841" y="3972543"/>
            <a:ext cx="207032" cy="587241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Прямая со стрелкой 11">
            <a:extLst>
              <a:ext uri="{FF2B5EF4-FFF2-40B4-BE49-F238E27FC236}">
                <a16:creationId xmlns:a16="http://schemas.microsoft.com/office/drawing/2014/main" id="{3AFF1081-039E-66F3-8C54-2010054FD08E}"/>
              </a:ext>
            </a:extLst>
          </p:cNvPr>
          <p:cNvCxnSpPr>
            <a:cxnSpLocks/>
          </p:cNvCxnSpPr>
          <p:nvPr/>
        </p:nvCxnSpPr>
        <p:spPr>
          <a:xfrm flipH="1">
            <a:off x="9761209" y="4247122"/>
            <a:ext cx="148960" cy="481766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Прямая со стрелкой 13">
            <a:extLst>
              <a:ext uri="{FF2B5EF4-FFF2-40B4-BE49-F238E27FC236}">
                <a16:creationId xmlns:a16="http://schemas.microsoft.com/office/drawing/2014/main" id="{D22A59F7-D848-46ED-C8BB-CCDAF5019E1C}"/>
              </a:ext>
            </a:extLst>
          </p:cNvPr>
          <p:cNvCxnSpPr>
            <a:cxnSpLocks/>
          </p:cNvCxnSpPr>
          <p:nvPr/>
        </p:nvCxnSpPr>
        <p:spPr>
          <a:xfrm flipH="1">
            <a:off x="9112724" y="3835567"/>
            <a:ext cx="151125" cy="623398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3BE558C-ECA0-170B-783B-D7CF88F701D3}"/>
              </a:ext>
            </a:extLst>
          </p:cNvPr>
          <p:cNvSpPr txBox="1"/>
          <p:nvPr/>
        </p:nvSpPr>
        <p:spPr>
          <a:xfrm>
            <a:off x="9632035" y="3906557"/>
            <a:ext cx="175155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</a:rPr>
              <a:t>Очистка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Open San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0624DF-A88A-F047-BC3B-CC48A8A7A08A}"/>
              </a:ext>
            </a:extLst>
          </p:cNvPr>
          <p:cNvSpPr txBox="1"/>
          <p:nvPr/>
        </p:nvSpPr>
        <p:spPr>
          <a:xfrm>
            <a:off x="9051060" y="3537227"/>
            <a:ext cx="175155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</a:rPr>
              <a:t>Наполнение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322D0E-410D-91F3-224A-F3E80D276E2D}"/>
              </a:ext>
            </a:extLst>
          </p:cNvPr>
          <p:cNvSpPr txBox="1"/>
          <p:nvPr/>
        </p:nvSpPr>
        <p:spPr>
          <a:xfrm>
            <a:off x="8283660" y="3563890"/>
            <a:ext cx="82906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</a:rPr>
              <a:t>Очистка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9462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570754" y="2105166"/>
            <a:ext cx="540000" cy="540000"/>
            <a:chOff x="9957790" y="711177"/>
            <a:chExt cx="504000" cy="504000"/>
          </a:xfrm>
        </p:grpSpPr>
        <p:sp>
          <p:nvSpPr>
            <p:cNvPr id="57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58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1364534" y="2105166"/>
            <a:ext cx="5064842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ТОЧНЫЙ ПОДСЧЕТ И ДЕМОГРАФИЧЕСКИЙ СРЕЗ ПОСЕТИТЕЛЕЙ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Подсчет количества входящих, выходящих и находящихся на объекте посетителей, их пол и возраст</a:t>
            </a:r>
          </a:p>
        </p:txBody>
      </p:sp>
      <p:grpSp>
        <p:nvGrpSpPr>
          <p:cNvPr id="62" name="Google Shape;308;p5">
            <a:extLst>
              <a:ext uri="{FF2B5EF4-FFF2-40B4-BE49-F238E27FC236}">
                <a16:creationId xmlns:a16="http://schemas.microsoft.com/office/drawing/2014/main" id="{B57709D0-A172-458E-956D-AB74E6B720F8}"/>
              </a:ext>
            </a:extLst>
          </p:cNvPr>
          <p:cNvGrpSpPr/>
          <p:nvPr/>
        </p:nvGrpSpPr>
        <p:grpSpPr>
          <a:xfrm>
            <a:off x="570754" y="3145624"/>
            <a:ext cx="540000" cy="540000"/>
            <a:chOff x="9957790" y="711177"/>
            <a:chExt cx="504000" cy="504000"/>
          </a:xfrm>
        </p:grpSpPr>
        <p:sp>
          <p:nvSpPr>
            <p:cNvPr id="63" name="Google Shape;309;p5">
              <a:extLst>
                <a:ext uri="{FF2B5EF4-FFF2-40B4-BE49-F238E27FC236}">
                  <a16:creationId xmlns:a16="http://schemas.microsoft.com/office/drawing/2014/main" id="{20A62AAC-47C5-D5C6-4D08-4BD03956BCEE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4" name="Google Shape;310;p5">
              <a:extLst>
                <a:ext uri="{FF2B5EF4-FFF2-40B4-BE49-F238E27FC236}">
                  <a16:creationId xmlns:a16="http://schemas.microsoft.com/office/drawing/2014/main" id="{D931930C-D2E5-F08F-8208-5E79E82827F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311;p5">
            <a:extLst>
              <a:ext uri="{FF2B5EF4-FFF2-40B4-BE49-F238E27FC236}">
                <a16:creationId xmlns:a16="http://schemas.microsoft.com/office/drawing/2014/main" id="{4FA7BFCC-1F18-ED6E-438E-A6EDA34E7B64}"/>
              </a:ext>
            </a:extLst>
          </p:cNvPr>
          <p:cNvSpPr txBox="1"/>
          <p:nvPr/>
        </p:nvSpPr>
        <p:spPr>
          <a:xfrm>
            <a:off x="1364533" y="3145624"/>
            <a:ext cx="5304401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АНАЛИЗ ПОСЕЩАЕМОСТИ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Сведения о загруженности разных зон и инфраструктурных объектов с учетом демографической составляющей, траектория перемещения</a:t>
            </a:r>
          </a:p>
        </p:txBody>
      </p:sp>
      <p:grpSp>
        <p:nvGrpSpPr>
          <p:cNvPr id="66" name="Google Shape;308;p5">
            <a:extLst>
              <a:ext uri="{FF2B5EF4-FFF2-40B4-BE49-F238E27FC236}">
                <a16:creationId xmlns:a16="http://schemas.microsoft.com/office/drawing/2014/main" id="{656A4972-CA18-819F-AD9E-4BE80D7853B7}"/>
              </a:ext>
            </a:extLst>
          </p:cNvPr>
          <p:cNvGrpSpPr/>
          <p:nvPr/>
        </p:nvGrpSpPr>
        <p:grpSpPr>
          <a:xfrm>
            <a:off x="570754" y="4185747"/>
            <a:ext cx="540000" cy="540000"/>
            <a:chOff x="9957790" y="711177"/>
            <a:chExt cx="504000" cy="504000"/>
          </a:xfrm>
        </p:grpSpPr>
        <p:sp>
          <p:nvSpPr>
            <p:cNvPr id="67" name="Google Shape;309;p5">
              <a:extLst>
                <a:ext uri="{FF2B5EF4-FFF2-40B4-BE49-F238E27FC236}">
                  <a16:creationId xmlns:a16="http://schemas.microsoft.com/office/drawing/2014/main" id="{8CC8EF1F-CD6C-2D65-0C1B-3D987A9F5C0E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8" name="Google Shape;310;p5">
              <a:extLst>
                <a:ext uri="{FF2B5EF4-FFF2-40B4-BE49-F238E27FC236}">
                  <a16:creationId xmlns:a16="http://schemas.microsoft.com/office/drawing/2014/main" id="{5BBD0612-D1BA-E189-A923-23BF7082D047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" name="Google Shape;311;p5">
            <a:extLst>
              <a:ext uri="{FF2B5EF4-FFF2-40B4-BE49-F238E27FC236}">
                <a16:creationId xmlns:a16="http://schemas.microsoft.com/office/drawing/2014/main" id="{5F5E9503-DED1-D5D7-B151-8C2807678FC2}"/>
              </a:ext>
            </a:extLst>
          </p:cNvPr>
          <p:cNvSpPr txBox="1"/>
          <p:nvPr/>
        </p:nvSpPr>
        <p:spPr>
          <a:xfrm>
            <a:off x="1364533" y="4154933"/>
            <a:ext cx="5304401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ПОДДЕРЖКА РАЗЫСКНОЙ ДЕЯТЕЛЬНОСТИ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Возможность быстрого расследования противоправных действий на основе данных с камер наблюдения</a:t>
            </a:r>
            <a:endParaRPr lang="ru-RU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0" name="Google Shape;308;p5">
            <a:extLst>
              <a:ext uri="{FF2B5EF4-FFF2-40B4-BE49-F238E27FC236}">
                <a16:creationId xmlns:a16="http://schemas.microsoft.com/office/drawing/2014/main" id="{323C6893-5B73-B8A6-F9C2-0F7AAB21C3E2}"/>
              </a:ext>
            </a:extLst>
          </p:cNvPr>
          <p:cNvGrpSpPr/>
          <p:nvPr/>
        </p:nvGrpSpPr>
        <p:grpSpPr>
          <a:xfrm>
            <a:off x="570754" y="5068323"/>
            <a:ext cx="540000" cy="540000"/>
            <a:chOff x="9957790" y="711177"/>
            <a:chExt cx="504000" cy="504000"/>
          </a:xfrm>
        </p:grpSpPr>
        <p:sp>
          <p:nvSpPr>
            <p:cNvPr id="71" name="Google Shape;309;p5">
              <a:extLst>
                <a:ext uri="{FF2B5EF4-FFF2-40B4-BE49-F238E27FC236}">
                  <a16:creationId xmlns:a16="http://schemas.microsoft.com/office/drawing/2014/main" id="{4577358C-ADDC-CE33-703F-7D5FE52A4CF9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72" name="Google Shape;310;p5">
              <a:extLst>
                <a:ext uri="{FF2B5EF4-FFF2-40B4-BE49-F238E27FC236}">
                  <a16:creationId xmlns:a16="http://schemas.microsoft.com/office/drawing/2014/main" id="{9EBAADC2-9736-5F3C-8124-BE7785C99BA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" name="Google Shape;311;p5">
            <a:extLst>
              <a:ext uri="{FF2B5EF4-FFF2-40B4-BE49-F238E27FC236}">
                <a16:creationId xmlns:a16="http://schemas.microsoft.com/office/drawing/2014/main" id="{4395817B-6C92-AF69-D67F-E7FDCBCA6857}"/>
              </a:ext>
            </a:extLst>
          </p:cNvPr>
          <p:cNvSpPr txBox="1"/>
          <p:nvPr/>
        </p:nvSpPr>
        <p:spPr>
          <a:xfrm>
            <a:off x="1364533" y="5037509"/>
            <a:ext cx="5304401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ОПЫТ МАСШТАБНОГО ВНЕДРЕНИЯ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 на 250+ камер в 40 парках и 84 социальных объектах в одном из регионов России</a:t>
            </a:r>
            <a:endParaRPr lang="ru-RU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311;p5">
            <a:extLst>
              <a:ext uri="{FF2B5EF4-FFF2-40B4-BE49-F238E27FC236}">
                <a16:creationId xmlns:a16="http://schemas.microsoft.com/office/drawing/2014/main" id="{78BC5990-B297-BC05-B878-F68C489DAAC6}"/>
              </a:ext>
            </a:extLst>
          </p:cNvPr>
          <p:cNvSpPr txBox="1"/>
          <p:nvPr/>
        </p:nvSpPr>
        <p:spPr>
          <a:xfrm>
            <a:off x="7271593" y="5224492"/>
            <a:ext cx="4180178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</a:t>
            </a:r>
            <a:endParaRPr lang="en-US" sz="18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Повышение привлекательности для населения объектов рекреационной инфраструктуры</a:t>
            </a: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endParaRPr lang="ru-RU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оценка проведения мероприятий</a:t>
            </a:r>
          </a:p>
        </p:txBody>
      </p:sp>
      <p:sp>
        <p:nvSpPr>
          <p:cNvPr id="3" name="Google Shape;160;p3">
            <a:extLst>
              <a:ext uri="{FF2B5EF4-FFF2-40B4-BE49-F238E27FC236}">
                <a16:creationId xmlns:a16="http://schemas.microsoft.com/office/drawing/2014/main" id="{F29C928A-4A67-B9D1-7A84-28DF26ADB9E7}"/>
              </a:ext>
            </a:extLst>
          </p:cNvPr>
          <p:cNvSpPr txBox="1"/>
          <p:nvPr/>
        </p:nvSpPr>
        <p:spPr>
          <a:xfrm>
            <a:off x="570755" y="384378"/>
            <a:ext cx="8338296" cy="7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B0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Анализ посещаемости </a:t>
            </a:r>
            <a:r>
              <a:rPr lang="ru-RU" sz="3200" b="0" i="0" u="none" strike="noStrike" cap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парков, скверов и других общественных мест</a:t>
            </a:r>
          </a:p>
        </p:txBody>
      </p:sp>
      <p:sp>
        <p:nvSpPr>
          <p:cNvPr id="5" name="Google Shape;317;p5">
            <a:extLst>
              <a:ext uri="{FF2B5EF4-FFF2-40B4-BE49-F238E27FC236}">
                <a16:creationId xmlns:a16="http://schemas.microsoft.com/office/drawing/2014/main" id="{80461A3E-EA6D-2A30-4149-3CAFE10F9448}"/>
              </a:ext>
            </a:extLst>
          </p:cNvPr>
          <p:cNvSpPr/>
          <p:nvPr/>
        </p:nvSpPr>
        <p:spPr>
          <a:xfrm>
            <a:off x="570754" y="1549349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" name="Google Shape;1020;p18">
            <a:extLst>
              <a:ext uri="{FF2B5EF4-FFF2-40B4-BE49-F238E27FC236}">
                <a16:creationId xmlns:a16="http://schemas.microsoft.com/office/drawing/2014/main" id="{F683AA21-DB2E-9CB2-0A35-ACF1513C2A14}"/>
              </a:ext>
            </a:extLst>
          </p:cNvPr>
          <p:cNvPicPr preferRelativeResize="0"/>
          <p:nvPr/>
        </p:nvPicPr>
        <p:blipFill rotWithShape="1">
          <a:blip r:embed="rId3"/>
          <a:srcRect l="13590" t="43873" r="43209" b="25875"/>
          <a:stretch/>
        </p:blipFill>
        <p:spPr>
          <a:xfrm>
            <a:off x="6995367" y="2067314"/>
            <a:ext cx="4241653" cy="1845972"/>
          </a:xfrm>
          <a:prstGeom prst="roundRect">
            <a:avLst>
              <a:gd name="adj" fmla="val 2714"/>
            </a:avLst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073347-250C-376B-F9DC-E9F5CE3948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224"/>
          <a:stretch/>
        </p:blipFill>
        <p:spPr>
          <a:xfrm>
            <a:off x="9180338" y="3633979"/>
            <a:ext cx="2798911" cy="1403891"/>
          </a:xfrm>
          <a:prstGeom prst="roundRect">
            <a:avLst>
              <a:gd name="adj" fmla="val 3776"/>
            </a:avLst>
          </a:prstGeom>
          <a:ln w="19050"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1320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3">
            <a:extLst>
              <a:ext uri="{FF2B5EF4-FFF2-40B4-BE49-F238E27FC236}">
                <a16:creationId xmlns:a16="http://schemas.microsoft.com/office/drawing/2014/main" id="{F29C928A-4A67-B9D1-7A84-28DF26ADB9E7}"/>
              </a:ext>
            </a:extLst>
          </p:cNvPr>
          <p:cNvSpPr txBox="1"/>
          <p:nvPr/>
        </p:nvSpPr>
        <p:spPr>
          <a:xfrm>
            <a:off x="506546" y="313901"/>
            <a:ext cx="10801973" cy="7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B0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Анализ посещаемости </a:t>
            </a:r>
            <a:r>
              <a:rPr lang="ru-RU" sz="3200" b="0" i="0" u="none" strike="noStrike" cap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социальных объектов. Оптимизация потока посетителей</a:t>
            </a:r>
          </a:p>
        </p:txBody>
      </p:sp>
      <p:sp>
        <p:nvSpPr>
          <p:cNvPr id="5" name="Google Shape;317;p5">
            <a:extLst>
              <a:ext uri="{FF2B5EF4-FFF2-40B4-BE49-F238E27FC236}">
                <a16:creationId xmlns:a16="http://schemas.microsoft.com/office/drawing/2014/main" id="{80461A3E-EA6D-2A30-4149-3CAFE10F9448}"/>
              </a:ext>
            </a:extLst>
          </p:cNvPr>
          <p:cNvSpPr/>
          <p:nvPr/>
        </p:nvSpPr>
        <p:spPr>
          <a:xfrm>
            <a:off x="506546" y="1388392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D7084007-D38E-093A-182C-03B95770B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46" y="1661639"/>
            <a:ext cx="5465317" cy="2938391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0F601C0-03BB-C1A5-F708-0AE75264F5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1941257"/>
              </p:ext>
            </p:extLst>
          </p:nvPr>
        </p:nvGraphicFramePr>
        <p:xfrm>
          <a:off x="1694096" y="4363312"/>
          <a:ext cx="5309413" cy="2046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Google Shape;311;p5">
            <a:extLst>
              <a:ext uri="{FF2B5EF4-FFF2-40B4-BE49-F238E27FC236}">
                <a16:creationId xmlns:a16="http://schemas.microsoft.com/office/drawing/2014/main" id="{78BC5990-B297-BC05-B878-F68C489DAAC6}"/>
              </a:ext>
            </a:extLst>
          </p:cNvPr>
          <p:cNvSpPr txBox="1"/>
          <p:nvPr/>
        </p:nvSpPr>
        <p:spPr>
          <a:xfrm>
            <a:off x="7384996" y="5002658"/>
            <a:ext cx="4172003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</a:t>
            </a:r>
            <a:endParaRPr lang="en-US" sz="18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работы социальных объектов, повышение удовлетворённости граждан</a:t>
            </a:r>
          </a:p>
        </p:txBody>
      </p:sp>
      <p:grpSp>
        <p:nvGrpSpPr>
          <p:cNvPr id="11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6228779" y="1688641"/>
            <a:ext cx="540000" cy="540000"/>
            <a:chOff x="9957790" y="711177"/>
            <a:chExt cx="504000" cy="504000"/>
          </a:xfrm>
        </p:grpSpPr>
        <p:sp>
          <p:nvSpPr>
            <p:cNvPr id="13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4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7003509" y="1632947"/>
            <a:ext cx="4793539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ТОЧНЫЙ ПОДСЧЕТ ПОСЕТИТЕЛЕЙ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buSzPts val="1800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Пересечение виртуальной линии для подсчёта входящих и выходящих, контроля числа посетителей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" name="Google Shape;308;p5">
            <a:extLst>
              <a:ext uri="{FF2B5EF4-FFF2-40B4-BE49-F238E27FC236}">
                <a16:creationId xmlns:a16="http://schemas.microsoft.com/office/drawing/2014/main" id="{B57709D0-A172-458E-956D-AB74E6B720F8}"/>
              </a:ext>
            </a:extLst>
          </p:cNvPr>
          <p:cNvGrpSpPr/>
          <p:nvPr/>
        </p:nvGrpSpPr>
        <p:grpSpPr>
          <a:xfrm>
            <a:off x="6228779" y="2639823"/>
            <a:ext cx="540000" cy="540000"/>
            <a:chOff x="9957790" y="711177"/>
            <a:chExt cx="504000" cy="504000"/>
          </a:xfrm>
        </p:grpSpPr>
        <p:sp>
          <p:nvSpPr>
            <p:cNvPr id="17" name="Google Shape;309;p5">
              <a:extLst>
                <a:ext uri="{FF2B5EF4-FFF2-40B4-BE49-F238E27FC236}">
                  <a16:creationId xmlns:a16="http://schemas.microsoft.com/office/drawing/2014/main" id="{20A62AAC-47C5-D5C6-4D08-4BD03956BCEE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8" name="Google Shape;310;p5">
              <a:extLst>
                <a:ext uri="{FF2B5EF4-FFF2-40B4-BE49-F238E27FC236}">
                  <a16:creationId xmlns:a16="http://schemas.microsoft.com/office/drawing/2014/main" id="{D931930C-D2E5-F08F-8208-5E79E82827F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Google Shape;311;p5">
            <a:extLst>
              <a:ext uri="{FF2B5EF4-FFF2-40B4-BE49-F238E27FC236}">
                <a16:creationId xmlns:a16="http://schemas.microsoft.com/office/drawing/2014/main" id="{4FA7BFCC-1F18-ED6E-438E-A6EDA34E7B64}"/>
              </a:ext>
            </a:extLst>
          </p:cNvPr>
          <p:cNvSpPr txBox="1"/>
          <p:nvPr/>
        </p:nvSpPr>
        <p:spPr>
          <a:xfrm>
            <a:off x="7003509" y="2584129"/>
            <a:ext cx="4793540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ДЕМОГРАФИЧЕСКИЙ АНАЛИЗ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Сведения о возрасте и поле посетителей, а также распознавание их эмоций</a:t>
            </a:r>
          </a:p>
        </p:txBody>
      </p:sp>
      <p:grpSp>
        <p:nvGrpSpPr>
          <p:cNvPr id="20" name="Google Shape;308;p5">
            <a:extLst>
              <a:ext uri="{FF2B5EF4-FFF2-40B4-BE49-F238E27FC236}">
                <a16:creationId xmlns:a16="http://schemas.microsoft.com/office/drawing/2014/main" id="{B57709D0-A172-458E-956D-AB74E6B720F8}"/>
              </a:ext>
            </a:extLst>
          </p:cNvPr>
          <p:cNvGrpSpPr/>
          <p:nvPr/>
        </p:nvGrpSpPr>
        <p:grpSpPr>
          <a:xfrm>
            <a:off x="6228779" y="3591005"/>
            <a:ext cx="540000" cy="540000"/>
            <a:chOff x="9957790" y="711177"/>
            <a:chExt cx="504000" cy="504000"/>
          </a:xfrm>
        </p:grpSpPr>
        <p:sp>
          <p:nvSpPr>
            <p:cNvPr id="21" name="Google Shape;309;p5">
              <a:extLst>
                <a:ext uri="{FF2B5EF4-FFF2-40B4-BE49-F238E27FC236}">
                  <a16:creationId xmlns:a16="http://schemas.microsoft.com/office/drawing/2014/main" id="{20A62AAC-47C5-D5C6-4D08-4BD03956BCEE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22" name="Google Shape;310;p5">
              <a:extLst>
                <a:ext uri="{FF2B5EF4-FFF2-40B4-BE49-F238E27FC236}">
                  <a16:creationId xmlns:a16="http://schemas.microsoft.com/office/drawing/2014/main" id="{D931930C-D2E5-F08F-8208-5E79E82827F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" name="Google Shape;311;p5">
            <a:extLst>
              <a:ext uri="{FF2B5EF4-FFF2-40B4-BE49-F238E27FC236}">
                <a16:creationId xmlns:a16="http://schemas.microsoft.com/office/drawing/2014/main" id="{4FA7BFCC-1F18-ED6E-438E-A6EDA34E7B64}"/>
              </a:ext>
            </a:extLst>
          </p:cNvPr>
          <p:cNvSpPr txBox="1"/>
          <p:nvPr/>
        </p:nvSpPr>
        <p:spPr>
          <a:xfrm>
            <a:off x="7003509" y="3535311"/>
            <a:ext cx="4793540" cy="76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БОРЬБА С ОЧЕРЕДЯМИ</a:t>
            </a:r>
            <a:endParaRPr lang="en-US" sz="1600" b="1" i="0" u="none" strike="noStrike" cap="none" dirty="0">
              <a:solidFill>
                <a:srgbClr val="00B0F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buSzPts val="18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образования очередей, оптимизация работы персонала</a:t>
            </a:r>
          </a:p>
        </p:txBody>
      </p:sp>
    </p:spTree>
    <p:extLst>
      <p:ext uri="{BB962C8B-B14F-4D97-AF65-F5344CB8AC3E}">
        <p14:creationId xmlns:p14="http://schemas.microsoft.com/office/powerpoint/2010/main" val="282215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3">
            <a:extLst>
              <a:ext uri="{FF2B5EF4-FFF2-40B4-BE49-F238E27FC236}">
                <a16:creationId xmlns:a16="http://schemas.microsoft.com/office/drawing/2014/main" id="{F29C928A-4A67-B9D1-7A84-28DF26ADB9E7}"/>
              </a:ext>
            </a:extLst>
          </p:cNvPr>
          <p:cNvSpPr txBox="1"/>
          <p:nvPr/>
        </p:nvSpPr>
        <p:spPr>
          <a:xfrm>
            <a:off x="429259" y="349176"/>
            <a:ext cx="10801973" cy="7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B0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Безопасность и комфорт </a:t>
            </a:r>
            <a:r>
              <a:rPr lang="ru-RU" sz="3200" b="0" i="0" u="none" strike="noStrike" cap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на транспортных объектах</a:t>
            </a:r>
          </a:p>
        </p:txBody>
      </p:sp>
      <p:sp>
        <p:nvSpPr>
          <p:cNvPr id="5" name="Google Shape;317;p5">
            <a:extLst>
              <a:ext uri="{FF2B5EF4-FFF2-40B4-BE49-F238E27FC236}">
                <a16:creationId xmlns:a16="http://schemas.microsoft.com/office/drawing/2014/main" id="{80461A3E-EA6D-2A30-4149-3CAFE10F9448}"/>
              </a:ext>
            </a:extLst>
          </p:cNvPr>
          <p:cNvSpPr/>
          <p:nvPr/>
        </p:nvSpPr>
        <p:spPr>
          <a:xfrm>
            <a:off x="429259" y="989299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4727223" y="1332733"/>
            <a:ext cx="540000" cy="540000"/>
            <a:chOff x="9957790" y="711177"/>
            <a:chExt cx="504000" cy="504000"/>
          </a:xfrm>
        </p:grpSpPr>
        <p:sp>
          <p:nvSpPr>
            <p:cNvPr id="7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8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5501952" y="1385039"/>
            <a:ext cx="5304401" cy="48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входа и выхода в здания, на перроны и платформы</a:t>
            </a:r>
            <a:endParaRPr lang="ru-RU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4723750" y="2001872"/>
            <a:ext cx="540000" cy="540000"/>
            <a:chOff x="9957790" y="711177"/>
            <a:chExt cx="504000" cy="504000"/>
          </a:xfrm>
        </p:grpSpPr>
        <p:sp>
          <p:nvSpPr>
            <p:cNvPr id="11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2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5501948" y="2054520"/>
            <a:ext cx="5304401" cy="48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Контроль пересечения линий в зонах ограниченного доступа, пропуск в </a:t>
            </a: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VIP</a:t>
            </a: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-залы</a:t>
            </a:r>
            <a:endParaRPr lang="ru-RU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4723749" y="2753474"/>
            <a:ext cx="540000" cy="540000"/>
            <a:chOff x="9957790" y="711177"/>
            <a:chExt cx="504000" cy="504000"/>
          </a:xfrm>
        </p:grpSpPr>
        <p:sp>
          <p:nvSpPr>
            <p:cNvPr id="15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6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5501948" y="2727010"/>
            <a:ext cx="5304401" cy="48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Подсчёт пассажиров с помощью распознавания силуэтов, контроль образования очередей, аналитика пассажиропотока</a:t>
            </a:r>
            <a:endParaRPr lang="ru-RU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" name="Google Shape;308;p5">
            <a:extLst>
              <a:ext uri="{FF2B5EF4-FFF2-40B4-BE49-F238E27FC236}">
                <a16:creationId xmlns:a16="http://schemas.microsoft.com/office/drawing/2014/main" id="{0C48B123-A90F-8038-C52B-F88BE8D74884}"/>
              </a:ext>
            </a:extLst>
          </p:cNvPr>
          <p:cNvGrpSpPr/>
          <p:nvPr/>
        </p:nvGrpSpPr>
        <p:grpSpPr>
          <a:xfrm>
            <a:off x="4723749" y="3497265"/>
            <a:ext cx="540000" cy="540000"/>
            <a:chOff x="9957790" y="711177"/>
            <a:chExt cx="504000" cy="504000"/>
          </a:xfrm>
        </p:grpSpPr>
        <p:sp>
          <p:nvSpPr>
            <p:cNvPr id="19" name="Google Shape;309;p5">
              <a:extLst>
                <a:ext uri="{FF2B5EF4-FFF2-40B4-BE49-F238E27FC236}">
                  <a16:creationId xmlns:a16="http://schemas.microsoft.com/office/drawing/2014/main" id="{01785B8F-AB49-AC75-1D76-A8C3B0B80F13}"/>
                </a:ext>
              </a:extLst>
            </p:cNvPr>
            <p:cNvSpPr/>
            <p:nvPr/>
          </p:nvSpPr>
          <p:spPr>
            <a:xfrm>
              <a:off x="9957790" y="711177"/>
              <a:ext cx="504000" cy="504000"/>
            </a:xfrm>
            <a:prstGeom prst="roundRect">
              <a:avLst>
                <a:gd name="adj" fmla="val 50000"/>
              </a:avLst>
            </a:prstGeom>
            <a:solidFill>
              <a:srgbClr val="374E7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20" name="Google Shape;310;p5">
              <a:extLst>
                <a:ext uri="{FF2B5EF4-FFF2-40B4-BE49-F238E27FC236}">
                  <a16:creationId xmlns:a16="http://schemas.microsoft.com/office/drawing/2014/main" id="{344317A8-F449-9DB8-19D7-821C45DBAC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58590" y="811977"/>
              <a:ext cx="302400" cy="30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Google Shape;311;p5">
            <a:extLst>
              <a:ext uri="{FF2B5EF4-FFF2-40B4-BE49-F238E27FC236}">
                <a16:creationId xmlns:a16="http://schemas.microsoft.com/office/drawing/2014/main" id="{ABEBFD7C-E1B8-1159-C36B-310C4C72EB89}"/>
              </a:ext>
            </a:extLst>
          </p:cNvPr>
          <p:cNvSpPr txBox="1"/>
          <p:nvPr/>
        </p:nvSpPr>
        <p:spPr>
          <a:xfrm>
            <a:off x="5501947" y="3643426"/>
            <a:ext cx="5304401" cy="48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18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Выявление разыскиваемых и пропавших людей</a:t>
            </a:r>
            <a:endParaRPr lang="ru-RU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1021;p18">
            <a:extLst>
              <a:ext uri="{FF2B5EF4-FFF2-40B4-BE49-F238E27FC236}">
                <a16:creationId xmlns:a16="http://schemas.microsoft.com/office/drawing/2014/main" id="{209AC2EE-DD00-C098-3166-21562EC7424D}"/>
              </a:ext>
            </a:extLst>
          </p:cNvPr>
          <p:cNvSpPr txBox="1"/>
          <p:nvPr/>
        </p:nvSpPr>
        <p:spPr>
          <a:xfrm>
            <a:off x="4745431" y="4308460"/>
            <a:ext cx="7064496" cy="71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3200"/>
            </a:pPr>
            <a:r>
              <a:rPr lang="ru-RU" b="1" dirty="0">
                <a:solidFill>
                  <a:srgbClr val="00B0F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ПРОЕКТ В ИНДИИ.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Оператор одной из самых загруженных железнодорожных сетей Индии использует нашу систему видеоаналитики на станциях в штатах Гуджарат и Махараштра, включая город Мумбаи, для выявления разыскиваемых преступников и пропавших без вести. </a:t>
            </a:r>
          </a:p>
          <a:p>
            <a:pPr>
              <a:buSzPts val="3200"/>
            </a:pPr>
            <a:endParaRPr lang="ru-RU" sz="19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grpSp>
        <p:nvGrpSpPr>
          <p:cNvPr id="25" name="Google Shape;525;p12">
            <a:extLst>
              <a:ext uri="{FF2B5EF4-FFF2-40B4-BE49-F238E27FC236}">
                <a16:creationId xmlns:a16="http://schemas.microsoft.com/office/drawing/2014/main" id="{434B2AC4-E724-4F56-BBFE-92ECBC54F78B}"/>
              </a:ext>
            </a:extLst>
          </p:cNvPr>
          <p:cNvGrpSpPr/>
          <p:nvPr/>
        </p:nvGrpSpPr>
        <p:grpSpPr>
          <a:xfrm>
            <a:off x="4745431" y="5182112"/>
            <a:ext cx="3444261" cy="913210"/>
            <a:chOff x="0" y="26124"/>
            <a:chExt cx="3858754" cy="1051813"/>
          </a:xfrm>
        </p:grpSpPr>
        <p:sp>
          <p:nvSpPr>
            <p:cNvPr id="26" name="Google Shape;526;p12">
              <a:extLst>
                <a:ext uri="{FF2B5EF4-FFF2-40B4-BE49-F238E27FC236}">
                  <a16:creationId xmlns:a16="http://schemas.microsoft.com/office/drawing/2014/main" id="{24D26926-149F-4316-8FB1-77B75B371D60}"/>
                </a:ext>
              </a:extLst>
            </p:cNvPr>
            <p:cNvSpPr txBox="1"/>
            <p:nvPr/>
          </p:nvSpPr>
          <p:spPr>
            <a:xfrm>
              <a:off x="0" y="26124"/>
              <a:ext cx="792669" cy="9783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600" dirty="0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&lt;2</a:t>
              </a:r>
              <a:endParaRPr sz="4600" dirty="0"/>
            </a:p>
          </p:txBody>
        </p:sp>
        <p:sp>
          <p:nvSpPr>
            <p:cNvPr id="27" name="Google Shape;527;p12">
              <a:extLst>
                <a:ext uri="{FF2B5EF4-FFF2-40B4-BE49-F238E27FC236}">
                  <a16:creationId xmlns:a16="http://schemas.microsoft.com/office/drawing/2014/main" id="{6D6A5C5E-D77B-4B6F-9FD7-75C8C85B61F5}"/>
                </a:ext>
              </a:extLst>
            </p:cNvPr>
            <p:cNvSpPr txBox="1"/>
            <p:nvPr/>
          </p:nvSpPr>
          <p:spPr>
            <a:xfrm>
              <a:off x="847557" y="227162"/>
              <a:ext cx="3011197" cy="850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Open Sans"/>
                  <a:ea typeface="Open Sans"/>
                  <a:cs typeface="Open Sans"/>
                  <a:sym typeface="Open Sans"/>
                </a:rPr>
                <a:t>секунд нужно FindFace, чтобы идентифицировать 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Open Sans"/>
                  <a:ea typeface="Open Sans"/>
                  <a:cs typeface="Open Sans"/>
                  <a:sym typeface="Open Sans"/>
                </a:rPr>
                <a:t>подозрительное лицо и уведомить об этом сотрудников СБ</a:t>
              </a:r>
            </a:p>
          </p:txBody>
        </p:sp>
      </p:grpSp>
      <p:grpSp>
        <p:nvGrpSpPr>
          <p:cNvPr id="28" name="Google Shape;522;p12">
            <a:extLst>
              <a:ext uri="{FF2B5EF4-FFF2-40B4-BE49-F238E27FC236}">
                <a16:creationId xmlns:a16="http://schemas.microsoft.com/office/drawing/2014/main" id="{EAF6BE86-7ED9-4B72-9061-6071BA4B6965}"/>
              </a:ext>
            </a:extLst>
          </p:cNvPr>
          <p:cNvGrpSpPr/>
          <p:nvPr/>
        </p:nvGrpSpPr>
        <p:grpSpPr>
          <a:xfrm>
            <a:off x="8459565" y="5204440"/>
            <a:ext cx="3282281" cy="891981"/>
            <a:chOff x="213992" y="0"/>
            <a:chExt cx="4847683" cy="956261"/>
          </a:xfrm>
        </p:grpSpPr>
        <p:sp>
          <p:nvSpPr>
            <p:cNvPr id="29" name="Google Shape;523;p12">
              <a:extLst>
                <a:ext uri="{FF2B5EF4-FFF2-40B4-BE49-F238E27FC236}">
                  <a16:creationId xmlns:a16="http://schemas.microsoft.com/office/drawing/2014/main" id="{EC393459-5CA6-4D4F-B3BA-6C1074F3F051}"/>
                </a:ext>
              </a:extLst>
            </p:cNvPr>
            <p:cNvSpPr txBox="1"/>
            <p:nvPr/>
          </p:nvSpPr>
          <p:spPr>
            <a:xfrm>
              <a:off x="213992" y="0"/>
              <a:ext cx="1435695" cy="950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600" dirty="0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30</a:t>
              </a:r>
              <a:r>
                <a:rPr lang="ru-RU" sz="4800" dirty="0">
                  <a:solidFill>
                    <a:srgbClr val="00AEE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</a:t>
              </a:r>
              <a:endParaRPr dirty="0"/>
            </a:p>
          </p:txBody>
        </p:sp>
        <p:sp>
          <p:nvSpPr>
            <p:cNvPr id="30" name="Google Shape;524;p12">
              <a:extLst>
                <a:ext uri="{FF2B5EF4-FFF2-40B4-BE49-F238E27FC236}">
                  <a16:creationId xmlns:a16="http://schemas.microsoft.com/office/drawing/2014/main" id="{BCBC0670-70DD-4B49-A4E2-A3D0B6BBB07D}"/>
                </a:ext>
              </a:extLst>
            </p:cNvPr>
            <p:cNvSpPr txBox="1"/>
            <p:nvPr/>
          </p:nvSpPr>
          <p:spPr>
            <a:xfrm>
              <a:off x="1335916" y="164366"/>
              <a:ext cx="3725759" cy="7918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Open Sans"/>
                  <a:ea typeface="Open Sans"/>
                  <a:cs typeface="Open Sans"/>
                  <a:sym typeface="Open Sans"/>
                </a:rPr>
                <a:t>станций одной из самых загруженных железнодорожных сетей Индии оснащены системой видеоаналитики </a:t>
              </a:r>
              <a:r>
                <a:rPr lang="en-US" sz="1200" dirty="0" err="1">
                  <a:latin typeface="Open Sans"/>
                  <a:ea typeface="Open Sans"/>
                  <a:cs typeface="Open Sans"/>
                  <a:sym typeface="Open Sans"/>
                </a:rPr>
                <a:t>NtechLab</a:t>
              </a:r>
              <a:endParaRPr lang="ru-RU" sz="1200" dirty="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34" name="Google Shape;428;p39" descr="Graphical user interface&#10;&#10;Description automatically generated">
            <a:extLst>
              <a:ext uri="{FF2B5EF4-FFF2-40B4-BE49-F238E27FC236}">
                <a16:creationId xmlns:a16="http://schemas.microsoft.com/office/drawing/2014/main" id="{97BA70AE-2228-4767-A4B4-435911BFC6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59" y="1338583"/>
            <a:ext cx="3866799" cy="2242817"/>
          </a:xfrm>
          <a:prstGeom prst="roundRect">
            <a:avLst>
              <a:gd name="adj" fmla="val 3453"/>
            </a:avLst>
          </a:prstGeom>
          <a:noFill/>
          <a:ln>
            <a:noFill/>
          </a:ln>
        </p:spPr>
      </p:pic>
      <p:pic>
        <p:nvPicPr>
          <p:cNvPr id="38" name="Google Shape;427;p39" descr="Graphical user interface&#10;&#10;Description automatically generated">
            <a:extLst>
              <a:ext uri="{FF2B5EF4-FFF2-40B4-BE49-F238E27FC236}">
                <a16:creationId xmlns:a16="http://schemas.microsoft.com/office/drawing/2014/main" id="{71B0D3C0-499A-4DBB-943E-183A53CBEC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259" y="3716718"/>
            <a:ext cx="3866799" cy="2192986"/>
          </a:xfrm>
          <a:prstGeom prst="roundRect">
            <a:avLst>
              <a:gd name="adj" fmla="val 3786"/>
            </a:avLst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40727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63">
            <a:extLst>
              <a:ext uri="{FF2B5EF4-FFF2-40B4-BE49-F238E27FC236}">
                <a16:creationId xmlns:a16="http://schemas.microsoft.com/office/drawing/2014/main" id="{559D6EBA-100E-DE6B-0DF3-4FF9DEABB92C}"/>
              </a:ext>
            </a:extLst>
          </p:cNvPr>
          <p:cNvSpPr/>
          <p:nvPr/>
        </p:nvSpPr>
        <p:spPr>
          <a:xfrm>
            <a:off x="370224" y="3039812"/>
            <a:ext cx="3235722" cy="3519341"/>
          </a:xfrm>
          <a:prstGeom prst="roundRect">
            <a:avLst>
              <a:gd name="adj" fmla="val 6340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sp>
        <p:nvSpPr>
          <p:cNvPr id="5" name="Google Shape;160;p3">
            <a:extLst>
              <a:ext uri="{FF2B5EF4-FFF2-40B4-BE49-F238E27FC236}">
                <a16:creationId xmlns:a16="http://schemas.microsoft.com/office/drawing/2014/main" id="{6516FC24-AC27-DA15-B273-1D603F47198D}"/>
              </a:ext>
            </a:extLst>
          </p:cNvPr>
          <p:cNvSpPr txBox="1"/>
          <p:nvPr/>
        </p:nvSpPr>
        <p:spPr>
          <a:xfrm>
            <a:off x="570878" y="567319"/>
            <a:ext cx="11050244" cy="73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B0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Видеоаналитика </a:t>
            </a:r>
            <a:r>
              <a:rPr lang="ru-RU" sz="3200" b="0" i="0" u="none" strike="noStrike" cap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с максимальной отдачей: внедрение масштаба региона</a:t>
            </a:r>
          </a:p>
        </p:txBody>
      </p:sp>
      <p:sp>
        <p:nvSpPr>
          <p:cNvPr id="7" name="Google Shape;317;p5">
            <a:extLst>
              <a:ext uri="{FF2B5EF4-FFF2-40B4-BE49-F238E27FC236}">
                <a16:creationId xmlns:a16="http://schemas.microsoft.com/office/drawing/2014/main" id="{AA7FFA7D-C03B-B11F-1589-5D7DC76BEFB1}"/>
              </a:ext>
            </a:extLst>
          </p:cNvPr>
          <p:cNvSpPr/>
          <p:nvPr/>
        </p:nvSpPr>
        <p:spPr>
          <a:xfrm>
            <a:off x="570878" y="1731895"/>
            <a:ext cx="381600" cy="72000"/>
          </a:xfrm>
          <a:prstGeom prst="roundRect">
            <a:avLst>
              <a:gd name="adj" fmla="val 50000"/>
            </a:avLst>
          </a:prstGeom>
          <a:solidFill>
            <a:srgbClr val="00AE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Скругленный прямоугольник 63">
            <a:extLst>
              <a:ext uri="{FF2B5EF4-FFF2-40B4-BE49-F238E27FC236}">
                <a16:creationId xmlns:a16="http://schemas.microsoft.com/office/drawing/2014/main" id="{603AF527-2D40-6E39-B637-6A1C14C64E78}"/>
              </a:ext>
            </a:extLst>
          </p:cNvPr>
          <p:cNvSpPr/>
          <p:nvPr/>
        </p:nvSpPr>
        <p:spPr>
          <a:xfrm>
            <a:off x="558618" y="4822384"/>
            <a:ext cx="2905824" cy="642230"/>
          </a:xfrm>
          <a:prstGeom prst="roundRect">
            <a:avLst>
              <a:gd name="adj" fmla="val 6102"/>
            </a:avLst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b="1" dirty="0"/>
              <a:t>Функциональное решение 2</a:t>
            </a:r>
            <a:br>
              <a:rPr lang="en-US" b="1" dirty="0"/>
            </a:br>
            <a:r>
              <a:rPr lang="ru-RU" sz="1200" dirty="0"/>
              <a:t>мониторинг вывоза ТБО</a:t>
            </a:r>
          </a:p>
        </p:txBody>
      </p:sp>
      <p:sp>
        <p:nvSpPr>
          <p:cNvPr id="4" name="Скругленный прямоугольник 63">
            <a:extLst>
              <a:ext uri="{FF2B5EF4-FFF2-40B4-BE49-F238E27FC236}">
                <a16:creationId xmlns:a16="http://schemas.microsoft.com/office/drawing/2014/main" id="{5C766738-C789-69D4-C08A-61F04E9DCA7C}"/>
              </a:ext>
            </a:extLst>
          </p:cNvPr>
          <p:cNvSpPr/>
          <p:nvPr/>
        </p:nvSpPr>
        <p:spPr>
          <a:xfrm>
            <a:off x="4374563" y="4411616"/>
            <a:ext cx="3339783" cy="2147538"/>
          </a:xfrm>
          <a:prstGeom prst="roundRect">
            <a:avLst>
              <a:gd name="adj" fmla="val 6340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1D4282-B0AF-4658-5696-258691550206}"/>
              </a:ext>
            </a:extLst>
          </p:cNvPr>
          <p:cNvSpPr txBox="1"/>
          <p:nvPr/>
        </p:nvSpPr>
        <p:spPr>
          <a:xfrm>
            <a:off x="4522397" y="4699907"/>
            <a:ext cx="3078378" cy="143975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lnSpc>
                <a:spcPct val="120000"/>
              </a:lnSpc>
              <a:spcBef>
                <a:spcPts val="1600"/>
              </a:spcBef>
              <a:buClr>
                <a:srgbClr val="00AEEF"/>
              </a:buClr>
            </a:pPr>
            <a:r>
              <a:rPr lang="ru-RU" sz="1867" b="1" dirty="0">
                <a:solidFill>
                  <a:schemeClr val="tx1"/>
                </a:solidFill>
              </a:rPr>
              <a:t>Централизованная платформа видеоаналитики масштаба региона</a:t>
            </a:r>
            <a:endParaRPr lang="ru-RU" sz="1333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8">
            <a:extLst>
              <a:ext uri="{FF2B5EF4-FFF2-40B4-BE49-F238E27FC236}">
                <a16:creationId xmlns:a16="http://schemas.microsoft.com/office/drawing/2014/main" id="{9D8899F2-233B-5758-BBF1-5C312C3BAD2F}"/>
              </a:ext>
            </a:extLst>
          </p:cNvPr>
          <p:cNvCxnSpPr>
            <a:cxnSpLocks/>
          </p:cNvCxnSpPr>
          <p:nvPr/>
        </p:nvCxnSpPr>
        <p:spPr>
          <a:xfrm>
            <a:off x="3621137" y="4521464"/>
            <a:ext cx="658464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63">
            <a:extLst>
              <a:ext uri="{FF2B5EF4-FFF2-40B4-BE49-F238E27FC236}">
                <a16:creationId xmlns:a16="http://schemas.microsoft.com/office/drawing/2014/main" id="{241F776F-2816-FF9F-F8A5-3A60B7688EA0}"/>
              </a:ext>
            </a:extLst>
          </p:cNvPr>
          <p:cNvSpPr/>
          <p:nvPr/>
        </p:nvSpPr>
        <p:spPr>
          <a:xfrm>
            <a:off x="558618" y="5570343"/>
            <a:ext cx="2905824" cy="642230"/>
          </a:xfrm>
          <a:prstGeom prst="roundRect">
            <a:avLst>
              <a:gd name="adj" fmla="val 6102"/>
            </a:avLst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b="1" dirty="0"/>
              <a:t>Функциональное решение 3</a:t>
            </a:r>
            <a:br>
              <a:rPr lang="en-US" b="1" dirty="0"/>
            </a:br>
            <a:r>
              <a:rPr lang="ru-RU" sz="1200" dirty="0"/>
              <a:t>мониторинг посещаемости городских объектов</a:t>
            </a:r>
          </a:p>
        </p:txBody>
      </p:sp>
      <p:cxnSp>
        <p:nvCxnSpPr>
          <p:cNvPr id="10" name="Прямая со стрелкой 78">
            <a:extLst>
              <a:ext uri="{FF2B5EF4-FFF2-40B4-BE49-F238E27FC236}">
                <a16:creationId xmlns:a16="http://schemas.microsoft.com/office/drawing/2014/main" id="{B45CC598-55F6-680B-E6F8-5F70510166A6}"/>
              </a:ext>
            </a:extLst>
          </p:cNvPr>
          <p:cNvCxnSpPr>
            <a:cxnSpLocks/>
          </p:cNvCxnSpPr>
          <p:nvPr/>
        </p:nvCxnSpPr>
        <p:spPr>
          <a:xfrm>
            <a:off x="3621137" y="5236351"/>
            <a:ext cx="658464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63">
            <a:extLst>
              <a:ext uri="{FF2B5EF4-FFF2-40B4-BE49-F238E27FC236}">
                <a16:creationId xmlns:a16="http://schemas.microsoft.com/office/drawing/2014/main" id="{0D92E0DA-E342-9573-C8EF-B7003450CBE1}"/>
              </a:ext>
            </a:extLst>
          </p:cNvPr>
          <p:cNvSpPr/>
          <p:nvPr/>
        </p:nvSpPr>
        <p:spPr>
          <a:xfrm>
            <a:off x="564524" y="4099484"/>
            <a:ext cx="2905824" cy="642230"/>
          </a:xfrm>
          <a:prstGeom prst="roundRect">
            <a:avLst>
              <a:gd name="adj" fmla="val 6102"/>
            </a:avLst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b="1" dirty="0"/>
              <a:t>Функциональное решение 1</a:t>
            </a:r>
            <a:br>
              <a:rPr lang="en-US" b="1" dirty="0"/>
            </a:br>
            <a:r>
              <a:rPr lang="ru-RU" sz="1200" dirty="0"/>
              <a:t>анализ данных с камер на подъездах жилых домов</a:t>
            </a:r>
            <a:endParaRPr lang="ru-RU" b="1" dirty="0"/>
          </a:p>
        </p:txBody>
      </p:sp>
      <p:cxnSp>
        <p:nvCxnSpPr>
          <p:cNvPr id="12" name="Прямая со стрелкой 78">
            <a:extLst>
              <a:ext uri="{FF2B5EF4-FFF2-40B4-BE49-F238E27FC236}">
                <a16:creationId xmlns:a16="http://schemas.microsoft.com/office/drawing/2014/main" id="{9EAC2567-A067-88BA-9112-543B68ABE9D4}"/>
              </a:ext>
            </a:extLst>
          </p:cNvPr>
          <p:cNvCxnSpPr>
            <a:cxnSpLocks/>
          </p:cNvCxnSpPr>
          <p:nvPr/>
        </p:nvCxnSpPr>
        <p:spPr>
          <a:xfrm>
            <a:off x="3621137" y="5951107"/>
            <a:ext cx="658464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Buy Sampton Security CCTV False Outdoor Camera Fake Dummy Security Camera  Waterproof IR Wireless Blinking Flashing Dummy Camera for Home,Shop,  Warehouse. Online at Low Price in India | Sampton Camera Reviews &amp;">
            <a:extLst>
              <a:ext uri="{FF2B5EF4-FFF2-40B4-BE49-F238E27FC236}">
                <a16:creationId xmlns:a16="http://schemas.microsoft.com/office/drawing/2014/main" id="{2D89FFC4-AB33-DBC5-327C-CC8D1BB66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69922" y="5524071"/>
            <a:ext cx="247793" cy="2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D5770668-FD10-AB75-FD9C-443DF8064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 flipH="1">
            <a:off x="8671652" y="5819515"/>
            <a:ext cx="246063" cy="24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D198240C-7DC5-7EF5-BD16-DD85CFBE8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 flipH="1">
            <a:off x="8670812" y="6163958"/>
            <a:ext cx="246903" cy="24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Прямая со стрелкой 78">
            <a:extLst>
              <a:ext uri="{FF2B5EF4-FFF2-40B4-BE49-F238E27FC236}">
                <a16:creationId xmlns:a16="http://schemas.microsoft.com/office/drawing/2014/main" id="{E622BC6B-F46F-D81F-0E5F-08B1AB535876}"/>
              </a:ext>
            </a:extLst>
          </p:cNvPr>
          <p:cNvCxnSpPr>
            <a:cxnSpLocks/>
          </p:cNvCxnSpPr>
          <p:nvPr/>
        </p:nvCxnSpPr>
        <p:spPr>
          <a:xfrm flipH="1">
            <a:off x="7786063" y="6345630"/>
            <a:ext cx="527749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78">
            <a:extLst>
              <a:ext uri="{FF2B5EF4-FFF2-40B4-BE49-F238E27FC236}">
                <a16:creationId xmlns:a16="http://schemas.microsoft.com/office/drawing/2014/main" id="{6667169A-A487-F78B-CDD0-FEF3D27FD3B4}"/>
              </a:ext>
            </a:extLst>
          </p:cNvPr>
          <p:cNvCxnSpPr>
            <a:cxnSpLocks/>
          </p:cNvCxnSpPr>
          <p:nvPr/>
        </p:nvCxnSpPr>
        <p:spPr>
          <a:xfrm flipH="1">
            <a:off x="7798763" y="5962753"/>
            <a:ext cx="515049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78">
            <a:extLst>
              <a:ext uri="{FF2B5EF4-FFF2-40B4-BE49-F238E27FC236}">
                <a16:creationId xmlns:a16="http://schemas.microsoft.com/office/drawing/2014/main" id="{8711FA18-F86B-8807-D43A-325ACA8D9B43}"/>
              </a:ext>
            </a:extLst>
          </p:cNvPr>
          <p:cNvCxnSpPr>
            <a:cxnSpLocks/>
          </p:cNvCxnSpPr>
          <p:nvPr/>
        </p:nvCxnSpPr>
        <p:spPr>
          <a:xfrm flipH="1">
            <a:off x="7811463" y="5601463"/>
            <a:ext cx="502349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63">
            <a:extLst>
              <a:ext uri="{FF2B5EF4-FFF2-40B4-BE49-F238E27FC236}">
                <a16:creationId xmlns:a16="http://schemas.microsoft.com/office/drawing/2014/main" id="{230CE7AE-8DDA-DEAA-449A-DD3CACA27C3D}"/>
              </a:ext>
            </a:extLst>
          </p:cNvPr>
          <p:cNvSpPr/>
          <p:nvPr/>
        </p:nvSpPr>
        <p:spPr>
          <a:xfrm>
            <a:off x="4626498" y="3062494"/>
            <a:ext cx="1865611" cy="800559"/>
          </a:xfrm>
          <a:prstGeom prst="roundRect">
            <a:avLst>
              <a:gd name="adj" fmla="val 610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Функциональный заказчик 1</a:t>
            </a:r>
            <a:br>
              <a:rPr lang="en-US" sz="1200" b="1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Служба мониторинга ЖКХ</a:t>
            </a:r>
          </a:p>
        </p:txBody>
      </p:sp>
      <p:sp>
        <p:nvSpPr>
          <p:cNvPr id="24" name="Скругленный прямоугольник 63">
            <a:extLst>
              <a:ext uri="{FF2B5EF4-FFF2-40B4-BE49-F238E27FC236}">
                <a16:creationId xmlns:a16="http://schemas.microsoft.com/office/drawing/2014/main" id="{0DB0000A-7CC8-818A-96B2-3455941EDC33}"/>
              </a:ext>
            </a:extLst>
          </p:cNvPr>
          <p:cNvSpPr/>
          <p:nvPr/>
        </p:nvSpPr>
        <p:spPr>
          <a:xfrm>
            <a:off x="7052104" y="3028873"/>
            <a:ext cx="1865611" cy="800559"/>
          </a:xfrm>
          <a:prstGeom prst="roundRect">
            <a:avLst>
              <a:gd name="adj" fmla="val 610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Функциональный заказчик 2</a:t>
            </a:r>
            <a:br>
              <a:rPr lang="en-US" sz="1200" b="1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Следственный орган МВД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CBEBD5A-3C44-91F2-CE03-C342AECC6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8269" y="3147873"/>
            <a:ext cx="404574" cy="52870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326910F-6F3B-501D-170A-FA4FD3F02A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68662" y="3217049"/>
            <a:ext cx="491446" cy="4914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02521C9-701D-641C-8BFA-996CCCD73EB5}"/>
              </a:ext>
            </a:extLst>
          </p:cNvPr>
          <p:cNvSpPr txBox="1"/>
          <p:nvPr/>
        </p:nvSpPr>
        <p:spPr>
          <a:xfrm>
            <a:off x="296899" y="3147587"/>
            <a:ext cx="330904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1615" algn="just" rtl="0" fontAlgn="base">
              <a:spcBef>
                <a:spcPts val="0"/>
              </a:spcBef>
              <a:spcAft>
                <a:spcPts val="600"/>
              </a:spcAft>
            </a:pPr>
            <a:r>
              <a:rPr lang="ru-RU" sz="1400" b="1" i="0" u="none" strike="noStrike" dirty="0">
                <a:solidFill>
                  <a:srgbClr val="00B0F0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ФУНКЦИОНАЛЬНЫЕ РЕШЕНИЯ</a:t>
            </a:r>
          </a:p>
          <a:p>
            <a:pPr marL="221615" rtl="0" fontAlgn="base"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Обеспечивают обработку «сырых» данных, превращая их в выходные данные в нужном виде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69804E-3607-9862-7D9B-C7BE0E68F831}"/>
              </a:ext>
            </a:extLst>
          </p:cNvPr>
          <p:cNvSpPr txBox="1"/>
          <p:nvPr/>
        </p:nvSpPr>
        <p:spPr>
          <a:xfrm>
            <a:off x="268548" y="6146880"/>
            <a:ext cx="33090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1615" algn="just" rtl="0" fontAlgn="base">
              <a:spcBef>
                <a:spcPts val="0"/>
              </a:spcBef>
              <a:spcAft>
                <a:spcPts val="600"/>
              </a:spcAft>
            </a:pPr>
            <a:r>
              <a:rPr lang="ru-RU" sz="1400" b="1" i="0" u="none" strike="noStrike" dirty="0">
                <a:solidFill>
                  <a:srgbClr val="00B0F0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E6C260-4EE3-C9A6-8F0C-F5EDE9723CC7}"/>
              </a:ext>
            </a:extLst>
          </p:cNvPr>
          <p:cNvSpPr txBox="1"/>
          <p:nvPr/>
        </p:nvSpPr>
        <p:spPr>
          <a:xfrm>
            <a:off x="8348737" y="4524144"/>
            <a:ext cx="330904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1615" algn="just" rtl="0" fontAlgn="base">
              <a:spcBef>
                <a:spcPts val="0"/>
              </a:spcBef>
              <a:spcAft>
                <a:spcPts val="600"/>
              </a:spcAft>
            </a:pPr>
            <a:r>
              <a:rPr lang="ru-RU" sz="1400" b="1" i="0" u="none" strike="noStrike" dirty="0">
                <a:solidFill>
                  <a:srgbClr val="00B0F0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ИСТОЧНИКИ ДАННЫХ</a:t>
            </a:r>
          </a:p>
          <a:p>
            <a:pPr marL="221615" rtl="0" fontAlgn="base">
              <a:spcBef>
                <a:spcPts val="0"/>
              </a:spcBef>
              <a:spcAft>
                <a:spcPts val="600"/>
              </a:spcAft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Фото- или видеоизображения можно получать с камер, по интеграции с VMS и другими системами</a:t>
            </a:r>
          </a:p>
        </p:txBody>
      </p:sp>
      <p:sp>
        <p:nvSpPr>
          <p:cNvPr id="37" name="Скругленный прямоугольник 63">
            <a:extLst>
              <a:ext uri="{FF2B5EF4-FFF2-40B4-BE49-F238E27FC236}">
                <a16:creationId xmlns:a16="http://schemas.microsoft.com/office/drawing/2014/main" id="{134C4A27-5FF1-8B65-A3EF-4D334985CE09}"/>
              </a:ext>
            </a:extLst>
          </p:cNvPr>
          <p:cNvSpPr/>
          <p:nvPr/>
        </p:nvSpPr>
        <p:spPr>
          <a:xfrm>
            <a:off x="8385400" y="4403055"/>
            <a:ext cx="3235722" cy="2134989"/>
          </a:xfrm>
          <a:prstGeom prst="roundRect">
            <a:avLst>
              <a:gd name="adj" fmla="val 6340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FDA9B5-12FB-3865-977A-B3C44F46C7E5}"/>
              </a:ext>
            </a:extLst>
          </p:cNvPr>
          <p:cNvSpPr txBox="1"/>
          <p:nvPr/>
        </p:nvSpPr>
        <p:spPr>
          <a:xfrm>
            <a:off x="9236097" y="5418700"/>
            <a:ext cx="2403356" cy="1027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Прямые видеопотоки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Системы </a:t>
            </a:r>
            <a:r>
              <a:rPr lang="en-US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VMS</a:t>
            </a:r>
            <a:endParaRPr lang="ru-RU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Другие системы</a:t>
            </a:r>
          </a:p>
        </p:txBody>
      </p:sp>
      <p:sp>
        <p:nvSpPr>
          <p:cNvPr id="30" name="Скругленный прямоугольник 63">
            <a:extLst>
              <a:ext uri="{FF2B5EF4-FFF2-40B4-BE49-F238E27FC236}">
                <a16:creationId xmlns:a16="http://schemas.microsoft.com/office/drawing/2014/main" id="{952D7314-2804-A723-8147-1CC03C0ABA14}"/>
              </a:ext>
            </a:extLst>
          </p:cNvPr>
          <p:cNvSpPr/>
          <p:nvPr/>
        </p:nvSpPr>
        <p:spPr>
          <a:xfrm>
            <a:off x="9577878" y="3028873"/>
            <a:ext cx="1865611" cy="800559"/>
          </a:xfrm>
          <a:prstGeom prst="roundRect">
            <a:avLst>
              <a:gd name="adj" fmla="val 610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Функциональный заказчик 3</a:t>
            </a:r>
            <a:br>
              <a:rPr lang="en-US" sz="1200" b="1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Эксплуатационная группа РОСАВТОДОР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F71A0DC-9DDD-FD9C-D787-D36D8F7ADA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44043" y="3208116"/>
            <a:ext cx="404574" cy="408218"/>
          </a:xfrm>
          <a:prstGeom prst="rect">
            <a:avLst/>
          </a:prstGeom>
        </p:spPr>
      </p:pic>
      <p:sp>
        <p:nvSpPr>
          <p:cNvPr id="34" name="Google Shape;175;p3">
            <a:extLst>
              <a:ext uri="{FF2B5EF4-FFF2-40B4-BE49-F238E27FC236}">
                <a16:creationId xmlns:a16="http://schemas.microsoft.com/office/drawing/2014/main" id="{0BE06A2B-88B7-C663-DD56-3CF9BCC6F3EA}"/>
              </a:ext>
            </a:extLst>
          </p:cNvPr>
          <p:cNvSpPr txBox="1"/>
          <p:nvPr/>
        </p:nvSpPr>
        <p:spPr>
          <a:xfrm>
            <a:off x="571500" y="2026621"/>
            <a:ext cx="10183586" cy="88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dirty="0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Система с точечными внедрениями и без единого владельца не может работать эффективно. Архитектура решения </a:t>
            </a:r>
            <a:r>
              <a:rPr lang="en-US" sz="1800" dirty="0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NtechLab </a:t>
            </a:r>
            <a:r>
              <a:rPr lang="ru-RU" sz="1800" dirty="0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позволяет построить централизованное решение масштаба региона.</a:t>
            </a:r>
            <a:endParaRPr lang="ru-RU" sz="1800" b="0" i="0" u="none" strike="noStrike" cap="none" dirty="0">
              <a:solidFill>
                <a:srgbClr val="231F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" name="Прямая со стрелкой 78">
            <a:extLst>
              <a:ext uri="{FF2B5EF4-FFF2-40B4-BE49-F238E27FC236}">
                <a16:creationId xmlns:a16="http://schemas.microsoft.com/office/drawing/2014/main" id="{5C70254A-384C-6726-E527-105F56862810}"/>
              </a:ext>
            </a:extLst>
          </p:cNvPr>
          <p:cNvCxnSpPr>
            <a:cxnSpLocks/>
          </p:cNvCxnSpPr>
          <p:nvPr/>
        </p:nvCxnSpPr>
        <p:spPr>
          <a:xfrm>
            <a:off x="5569815" y="3952875"/>
            <a:ext cx="0" cy="392089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78">
            <a:extLst>
              <a:ext uri="{FF2B5EF4-FFF2-40B4-BE49-F238E27FC236}">
                <a16:creationId xmlns:a16="http://schemas.microsoft.com/office/drawing/2014/main" id="{E205CF94-5E49-141A-9610-8846E6B38854}"/>
              </a:ext>
            </a:extLst>
          </p:cNvPr>
          <p:cNvCxnSpPr>
            <a:cxnSpLocks/>
          </p:cNvCxnSpPr>
          <p:nvPr/>
        </p:nvCxnSpPr>
        <p:spPr>
          <a:xfrm>
            <a:off x="6564769" y="4066596"/>
            <a:ext cx="0" cy="278368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78">
            <a:extLst>
              <a:ext uri="{FF2B5EF4-FFF2-40B4-BE49-F238E27FC236}">
                <a16:creationId xmlns:a16="http://schemas.microsoft.com/office/drawing/2014/main" id="{D11AA0CE-3050-E5F9-DB66-1EA938E87116}"/>
              </a:ext>
            </a:extLst>
          </p:cNvPr>
          <p:cNvCxnSpPr>
            <a:cxnSpLocks/>
          </p:cNvCxnSpPr>
          <p:nvPr/>
        </p:nvCxnSpPr>
        <p:spPr>
          <a:xfrm flipV="1">
            <a:off x="6564769" y="4066596"/>
            <a:ext cx="3946069" cy="0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78">
            <a:extLst>
              <a:ext uri="{FF2B5EF4-FFF2-40B4-BE49-F238E27FC236}">
                <a16:creationId xmlns:a16="http://schemas.microsoft.com/office/drawing/2014/main" id="{13B02DE2-79D4-34B0-F926-E535DB3CFB67}"/>
              </a:ext>
            </a:extLst>
          </p:cNvPr>
          <p:cNvCxnSpPr>
            <a:cxnSpLocks/>
          </p:cNvCxnSpPr>
          <p:nvPr/>
        </p:nvCxnSpPr>
        <p:spPr>
          <a:xfrm flipV="1">
            <a:off x="7984910" y="3863053"/>
            <a:ext cx="0" cy="203543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78">
            <a:extLst>
              <a:ext uri="{FF2B5EF4-FFF2-40B4-BE49-F238E27FC236}">
                <a16:creationId xmlns:a16="http://schemas.microsoft.com/office/drawing/2014/main" id="{3C56C5A9-9941-7DF1-2DBE-509AB369603F}"/>
              </a:ext>
            </a:extLst>
          </p:cNvPr>
          <p:cNvCxnSpPr>
            <a:cxnSpLocks/>
          </p:cNvCxnSpPr>
          <p:nvPr/>
        </p:nvCxnSpPr>
        <p:spPr>
          <a:xfrm flipV="1">
            <a:off x="10510838" y="3863053"/>
            <a:ext cx="0" cy="203543"/>
          </a:xfrm>
          <a:prstGeom prst="straightConnector1">
            <a:avLst/>
          </a:prstGeom>
          <a:ln>
            <a:solidFill>
              <a:srgbClr val="00AEE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015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4994</TotalTime>
  <Words>841</Words>
  <PresentationFormat>Widescreen</PresentationFormat>
  <Paragraphs>115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Open Sans Light</vt:lpstr>
      <vt:lpstr>Open Sans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2021-08-11T19:46:30Z</dcterms:created>
  <dcterms:modified xsi:type="dcterms:W3CDTF">2022-09-30T12:39:37Z</dcterms:modified>
</cp:coreProperties>
</file>