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69" r:id="rId3"/>
    <p:sldId id="257" r:id="rId4"/>
    <p:sldId id="268" r:id="rId5"/>
    <p:sldId id="263" r:id="rId6"/>
    <p:sldId id="258" r:id="rId7"/>
    <p:sldId id="259" r:id="rId8"/>
    <p:sldId id="260" r:id="rId9"/>
    <p:sldId id="261" r:id="rId10"/>
    <p:sldId id="262" r:id="rId11"/>
    <p:sldId id="264" r:id="rId12"/>
    <p:sldId id="265" r:id="rId13"/>
    <p:sldId id="266" r:id="rId14"/>
    <p:sldId id="267" r:id="rId15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254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254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1113" y="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Автор и дат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98500" y="8657488"/>
            <a:ext cx="11607801" cy="461060"/>
          </a:xfrm>
          <a:prstGeom prst="rect">
            <a:avLst/>
          </a:prstGeom>
        </p:spPr>
        <p:txBody>
          <a:bodyPr anchor="b"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sz="2304" b="1"/>
            </a:lvl1pPr>
          </a:lstStyle>
          <a:p>
            <a:r>
              <a:t>Автор и дата</a:t>
            </a:r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698500" y="1854200"/>
            <a:ext cx="11609057" cy="3302000"/>
          </a:xfrm>
          <a:prstGeom prst="rect">
            <a:avLst/>
          </a:prstGeom>
        </p:spPr>
        <p:txBody>
          <a:bodyPr anchor="b"/>
          <a:lstStyle>
            <a:lvl1pPr>
              <a:defRPr sz="8200" spc="-164"/>
            </a:lvl1pPr>
          </a:lstStyle>
          <a:p>
            <a:r>
              <a:t>Заголовок презентации</a:t>
            </a:r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98500" y="5105400"/>
            <a:ext cx="11607800" cy="1456399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5pPr>
          </a:lstStyle>
          <a:p>
            <a:r>
              <a:t>Подзаголовок презентации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353454" y="9220199"/>
            <a:ext cx="297892" cy="28747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 (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Тарелка с рублеными котлетами из лосося, салатом и хумусом "/>
          <p:cNvSpPr>
            <a:spLocks noGrp="1"/>
          </p:cNvSpPr>
          <p:nvPr>
            <p:ph type="pic" idx="21"/>
          </p:nvPr>
        </p:nvSpPr>
        <p:spPr>
          <a:xfrm>
            <a:off x="5319129" y="495299"/>
            <a:ext cx="7543801" cy="878005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98500" y="5003800"/>
            <a:ext cx="5105400" cy="4044566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4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698500" y="692534"/>
            <a:ext cx="5105400" cy="4387466"/>
          </a:xfrm>
          <a:prstGeom prst="rect">
            <a:avLst/>
          </a:prstGeom>
        </p:spPr>
        <p:txBody>
          <a:bodyPr anchor="b"/>
          <a:lstStyle/>
          <a:p>
            <a:r>
              <a:t>Заголовок слайда</a:t>
            </a:r>
          </a:p>
        </p:txBody>
      </p:sp>
      <p:sp>
        <p:nvSpPr>
          <p:cNvPr id="3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3" name="По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1pPr>
          </a:lstStyle>
          <a:p>
            <a:r>
              <a:t>Подзаголовок слайда</a:t>
            </a:r>
          </a:p>
        </p:txBody>
      </p:sp>
      <p:sp>
        <p:nvSpPr>
          <p:cNvPr id="44" name="Заголовок слайда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4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589358"/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Тарелка пасты папарделле с зелёным маслом из петрушки, жареным фундуком и стружкой сыра пармезан"/>
          <p:cNvSpPr>
            <a:spLocks noGrp="1"/>
          </p:cNvSpPr>
          <p:nvPr>
            <p:ph type="pic" idx="21"/>
          </p:nvPr>
        </p:nvSpPr>
        <p:spPr>
          <a:xfrm>
            <a:off x="6172200" y="596900"/>
            <a:ext cx="6448425" cy="8597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1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698500" y="444500"/>
            <a:ext cx="5105400" cy="1016000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62" name="Подзаголовок слайда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698500" y="1412977"/>
            <a:ext cx="5105400" cy="671803"/>
          </a:xfrm>
          <a:prstGeom prst="rect">
            <a:avLst/>
          </a:prstGeom>
        </p:spPr>
        <p:txBody>
          <a:bodyPr/>
          <a:lstStyle>
            <a:lvl1pPr marL="0" indent="0" defTabSz="551800">
              <a:lnSpc>
                <a:spcPct val="100000"/>
              </a:lnSpc>
              <a:spcBef>
                <a:spcPts val="0"/>
              </a:spcBef>
              <a:buSzTx/>
              <a:buNone/>
              <a:defRPr sz="3572" b="1"/>
            </a:lvl1pPr>
          </a:lstStyle>
          <a:p>
            <a:r>
              <a:t>Подзаголовок слайда</a:t>
            </a:r>
          </a:p>
        </p:txBody>
      </p:sp>
      <p:sp>
        <p:nvSpPr>
          <p:cNvPr id="63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98500" y="3480196"/>
            <a:ext cx="5105400" cy="5593161"/>
          </a:xfrm>
          <a:prstGeom prst="rect">
            <a:avLst/>
          </a:prstGeom>
        </p:spPr>
        <p:txBody>
          <a:bodyPr/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Заголовок раздела"/>
          <p:cNvSpPr txBox="1">
            <a:spLocks noGrp="1"/>
          </p:cNvSpPr>
          <p:nvPr>
            <p:ph type="title" hasCustomPrompt="1"/>
          </p:nvPr>
        </p:nvSpPr>
        <p:spPr>
          <a:xfrm>
            <a:off x="698500" y="3225800"/>
            <a:ext cx="11607800" cy="3302000"/>
          </a:xfrm>
          <a:prstGeom prst="rect">
            <a:avLst/>
          </a:prstGeom>
        </p:spPr>
        <p:txBody>
          <a:bodyPr anchor="ctr"/>
          <a:lstStyle>
            <a:lvl1pPr>
              <a:defRPr sz="8200" b="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Заголовок раздела</a:t>
            </a:r>
          </a:p>
        </p:txBody>
      </p:sp>
      <p:sp>
        <p:nvSpPr>
          <p:cNvPr id="7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Заголовок слайда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80" name="По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1pPr>
          </a:lstStyle>
          <a:p>
            <a:r>
              <a:t>Подзаголовок слайда</a:t>
            </a:r>
          </a:p>
        </p:txBody>
      </p:sp>
      <p:sp>
        <p:nvSpPr>
          <p:cNvPr id="8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Заголовок повестки дня"/>
          <p:cNvSpPr txBox="1">
            <a:spLocks noGrp="1"/>
          </p:cNvSpPr>
          <p:nvPr>
            <p:ph type="title" hasCustomPrompt="1"/>
          </p:nvPr>
        </p:nvSpPr>
        <p:spPr>
          <a:xfrm>
            <a:off x="698500" y="444500"/>
            <a:ext cx="11607800" cy="1016000"/>
          </a:xfrm>
          <a:prstGeom prst="rect">
            <a:avLst/>
          </a:prstGeom>
        </p:spPr>
        <p:txBody>
          <a:bodyPr/>
          <a:lstStyle/>
          <a:p>
            <a:r>
              <a:t>Заголовок повестки дня</a:t>
            </a:r>
          </a:p>
        </p:txBody>
      </p:sp>
      <p:sp>
        <p:nvSpPr>
          <p:cNvPr id="89" name="Подзаголовок повестки дня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98500" y="1409700"/>
            <a:ext cx="11607801" cy="671802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1pPr>
          </a:lstStyle>
          <a:p>
            <a:r>
              <a:t>Подзаголовок повестки дня</a:t>
            </a:r>
          </a:p>
        </p:txBody>
      </p:sp>
      <p:sp>
        <p:nvSpPr>
          <p:cNvPr id="90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1300"/>
              </a:spcBef>
              <a:buSzTx/>
              <a:buNone/>
              <a:defRPr sz="3800" spc="-38"/>
            </a:lvl1pPr>
            <a:lvl2pPr marL="0" indent="457200">
              <a:spcBef>
                <a:spcPts val="1300"/>
              </a:spcBef>
              <a:buSzTx/>
              <a:buNone/>
              <a:defRPr sz="3800" spc="-38"/>
            </a:lvl2pPr>
            <a:lvl3pPr marL="0" indent="914400">
              <a:spcBef>
                <a:spcPts val="1300"/>
              </a:spcBef>
              <a:buSzTx/>
              <a:buNone/>
              <a:defRPr sz="3800" spc="-38"/>
            </a:lvl3pPr>
            <a:lvl4pPr marL="0" indent="1371600">
              <a:spcBef>
                <a:spcPts val="1300"/>
              </a:spcBef>
              <a:buSzTx/>
              <a:buNone/>
              <a:defRPr sz="3800" spc="-38"/>
            </a:lvl4pPr>
            <a:lvl5pPr marL="0" indent="1828800">
              <a:spcBef>
                <a:spcPts val="1300"/>
              </a:spcBef>
              <a:buSzTx/>
              <a:buNone/>
              <a:defRPr sz="3800" spc="-38"/>
            </a:lvl5pPr>
          </a:lstStyle>
          <a:p>
            <a:r>
              <a:t>Темы повестки дня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Информационное сообщ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98500" y="3568700"/>
            <a:ext cx="11607800" cy="26177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820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820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820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820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820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Информационное сообщение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ажный фа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Информация о факте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98500" y="6209979"/>
            <a:ext cx="11607800" cy="67180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1pPr>
          </a:lstStyle>
          <a:p>
            <a:r>
              <a:t>Информация о факте</a:t>
            </a:r>
          </a:p>
        </p:txBody>
      </p:sp>
      <p:sp>
        <p:nvSpPr>
          <p:cNvPr id="107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698500" y="999066"/>
            <a:ext cx="11607800" cy="521091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7600" b="1" spc="-176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7600" b="1" spc="-176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7600" b="1" spc="-176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7600" b="1" spc="-176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7600" b="1" spc="-176"/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736600" y="3721100"/>
            <a:ext cx="11531600" cy="2324100"/>
          </a:xfrm>
          <a:prstGeom prst="rect">
            <a:avLst/>
          </a:prstGeom>
        </p:spPr>
        <p:txBody>
          <a:bodyPr anchor="ctr"/>
          <a:lstStyle>
            <a:lvl1pPr marL="457200" indent="-342900">
              <a:spcBef>
                <a:spcPts val="0"/>
              </a:spcBef>
              <a:buSzTx/>
              <a:buNone/>
              <a:defRPr sz="6000" spc="-11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457200" indent="114300">
              <a:spcBef>
                <a:spcPts val="0"/>
              </a:spcBef>
              <a:buSzTx/>
              <a:buNone/>
              <a:defRPr sz="6000" spc="-11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457200" indent="571500">
              <a:spcBef>
                <a:spcPts val="0"/>
              </a:spcBef>
              <a:buSzTx/>
              <a:buNone/>
              <a:defRPr sz="6000" spc="-11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457200" indent="1028700">
              <a:spcBef>
                <a:spcPts val="0"/>
              </a:spcBef>
              <a:buSzTx/>
              <a:buNone/>
              <a:defRPr sz="6000" spc="-11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457200" indent="1485900">
              <a:spcBef>
                <a:spcPts val="0"/>
              </a:spcBef>
              <a:buSzTx/>
              <a:buNone/>
              <a:defRPr sz="6000" spc="-11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«Важная цитата»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6" name="Авторство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6426200"/>
            <a:ext cx="11049000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sz="2304" b="1"/>
            </a:lvl1pPr>
          </a:lstStyle>
          <a:p>
            <a:r>
              <a:t>Авторство</a:t>
            </a:r>
          </a:p>
        </p:txBody>
      </p: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Тарелка пасты папарделле с зелёным маслом из петрушки, жареным фундуком и стружкой сыра пармезан"/>
          <p:cNvSpPr>
            <a:spLocks noGrp="1"/>
          </p:cNvSpPr>
          <p:nvPr>
            <p:ph type="pic" idx="21"/>
          </p:nvPr>
        </p:nvSpPr>
        <p:spPr>
          <a:xfrm>
            <a:off x="-2082800" y="687558"/>
            <a:ext cx="11165190" cy="837389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Миска салата с жареным рисом, варёными яйцами и палочками для еды"/>
          <p:cNvSpPr>
            <a:spLocks noGrp="1"/>
          </p:cNvSpPr>
          <p:nvPr>
            <p:ph type="pic" sz="half" idx="22"/>
          </p:nvPr>
        </p:nvSpPr>
        <p:spPr>
          <a:xfrm>
            <a:off x="6597650" y="292100"/>
            <a:ext cx="5740400" cy="45923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Тарелка с рублеными котлетами из лосося, салатом и хумусом"/>
          <p:cNvSpPr>
            <a:spLocks noGrp="1"/>
          </p:cNvSpPr>
          <p:nvPr>
            <p:ph type="pic" idx="23"/>
          </p:nvPr>
        </p:nvSpPr>
        <p:spPr>
          <a:xfrm>
            <a:off x="4984750" y="2749413"/>
            <a:ext cx="7937500" cy="923827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Миска салата с жареным рисом, варёными яйцами и палочками для еды"/>
          <p:cNvSpPr>
            <a:spLocks noGrp="1"/>
          </p:cNvSpPr>
          <p:nvPr>
            <p:ph type="pic" idx="21"/>
          </p:nvPr>
        </p:nvSpPr>
        <p:spPr>
          <a:xfrm>
            <a:off x="-1016000" y="-1054100"/>
            <a:ext cx="14427200" cy="1154176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353454" y="9220199"/>
            <a:ext cx="297892" cy="28747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698500" y="2959100"/>
            <a:ext cx="11607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698500" y="440266"/>
            <a:ext cx="1160780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Заголовок слайда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350067" y="9220199"/>
            <a:ext cx="297892" cy="28747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3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transition spd="med"/>
  <p:txStyles>
    <p:titleStyle>
      <a:lvl1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81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762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143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1524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1905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2286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2667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3048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3429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vks.gov.ru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9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g"/><Relationship Id="rId11" Type="http://schemas.openxmlformats.org/officeDocument/2006/relationships/image" Target="../media/image12.png"/><Relationship Id="rId5" Type="http://schemas.openxmlformats.org/officeDocument/2006/relationships/image" Target="../media/image7.jpeg"/><Relationship Id="rId10" Type="http://schemas.openxmlformats.org/officeDocument/2006/relationships/image" Target="../media/image11.jpeg"/><Relationship Id="rId4" Type="http://schemas.openxmlformats.org/officeDocument/2006/relationships/image" Target="../media/image6.png"/><Relationship Id="rId9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tif"/><Relationship Id="rId13" Type="http://schemas.openxmlformats.org/officeDocument/2006/relationships/image" Target="../media/image24.jpeg"/><Relationship Id="rId18" Type="http://schemas.openxmlformats.org/officeDocument/2006/relationships/image" Target="../media/image29.png"/><Relationship Id="rId26" Type="http://schemas.openxmlformats.org/officeDocument/2006/relationships/image" Target="../media/image37.png"/><Relationship Id="rId3" Type="http://schemas.openxmlformats.org/officeDocument/2006/relationships/image" Target="../media/image6.png"/><Relationship Id="rId21" Type="http://schemas.openxmlformats.org/officeDocument/2006/relationships/image" Target="../media/image32.tif"/><Relationship Id="rId7" Type="http://schemas.openxmlformats.org/officeDocument/2006/relationships/image" Target="../media/image18.tif"/><Relationship Id="rId12" Type="http://schemas.openxmlformats.org/officeDocument/2006/relationships/image" Target="../media/image23.jpeg"/><Relationship Id="rId17" Type="http://schemas.openxmlformats.org/officeDocument/2006/relationships/image" Target="../media/image28.png"/><Relationship Id="rId25" Type="http://schemas.openxmlformats.org/officeDocument/2006/relationships/image" Target="../media/image36.tif"/><Relationship Id="rId2" Type="http://schemas.openxmlformats.org/officeDocument/2006/relationships/image" Target="../media/image2.png"/><Relationship Id="rId16" Type="http://schemas.openxmlformats.org/officeDocument/2006/relationships/image" Target="../media/image27.jpeg"/><Relationship Id="rId20" Type="http://schemas.openxmlformats.org/officeDocument/2006/relationships/image" Target="../media/image31.t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tif"/><Relationship Id="rId11" Type="http://schemas.openxmlformats.org/officeDocument/2006/relationships/image" Target="../media/image22.tif"/><Relationship Id="rId24" Type="http://schemas.openxmlformats.org/officeDocument/2006/relationships/image" Target="../media/image35.jpeg"/><Relationship Id="rId5" Type="http://schemas.openxmlformats.org/officeDocument/2006/relationships/image" Target="../media/image16.png"/><Relationship Id="rId15" Type="http://schemas.openxmlformats.org/officeDocument/2006/relationships/image" Target="../media/image26.jpeg"/><Relationship Id="rId23" Type="http://schemas.openxmlformats.org/officeDocument/2006/relationships/image" Target="../media/image34.jpeg"/><Relationship Id="rId10" Type="http://schemas.openxmlformats.org/officeDocument/2006/relationships/image" Target="../media/image21.tif"/><Relationship Id="rId19" Type="http://schemas.openxmlformats.org/officeDocument/2006/relationships/image" Target="../media/image30.tif"/><Relationship Id="rId4" Type="http://schemas.openxmlformats.org/officeDocument/2006/relationships/image" Target="../media/image15.jpeg"/><Relationship Id="rId9" Type="http://schemas.openxmlformats.org/officeDocument/2006/relationships/image" Target="../media/image20.tif"/><Relationship Id="rId14" Type="http://schemas.openxmlformats.org/officeDocument/2006/relationships/image" Target="../media/image25.png"/><Relationship Id="rId22" Type="http://schemas.openxmlformats.org/officeDocument/2006/relationships/image" Target="../media/image33.tif"/><Relationship Id="rId27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Рисунок 133">
            <a:extLst>
              <a:ext uri="{FF2B5EF4-FFF2-40B4-BE49-F238E27FC236}">
                <a16:creationId xmlns:a16="http://schemas.microsoft.com/office/drawing/2014/main" id="{7A40079E-4E42-B6D8-0D17-9456FEED6B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40"/>
          <a:stretch/>
        </p:blipFill>
        <p:spPr>
          <a:xfrm>
            <a:off x="0" y="1282753"/>
            <a:ext cx="13004800" cy="7246966"/>
          </a:xfrm>
          <a:prstGeom prst="rect">
            <a:avLst/>
          </a:prstGeom>
        </p:spPr>
      </p:pic>
      <p:pic>
        <p:nvPicPr>
          <p:cNvPr id="136" name="Рисунок 135">
            <a:extLst>
              <a:ext uri="{FF2B5EF4-FFF2-40B4-BE49-F238E27FC236}">
                <a16:creationId xmlns:a16="http://schemas.microsoft.com/office/drawing/2014/main" id="{2F39F404-2585-F9CE-B3D4-59EFE49F89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50"/>
          <a:stretch/>
        </p:blipFill>
        <p:spPr>
          <a:xfrm>
            <a:off x="0" y="6096076"/>
            <a:ext cx="7980218" cy="4004324"/>
          </a:xfrm>
          <a:prstGeom prst="rect">
            <a:avLst/>
          </a:prstGeom>
        </p:spPr>
      </p:pic>
      <p:pic>
        <p:nvPicPr>
          <p:cNvPr id="4" name="Рисунок 8" descr="Рисунок 8">
            <a:extLst>
              <a:ext uri="{FF2B5EF4-FFF2-40B4-BE49-F238E27FC236}">
                <a16:creationId xmlns:a16="http://schemas.microsoft.com/office/drawing/2014/main" id="{46956131-5103-4897-C900-8162301E51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9695" y="6745914"/>
            <a:ext cx="1512904" cy="363507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Рисунок 10" descr="Рисунок 10">
            <a:extLst>
              <a:ext uri="{FF2B5EF4-FFF2-40B4-BE49-F238E27FC236}">
                <a16:creationId xmlns:a16="http://schemas.microsoft.com/office/drawing/2014/main" id="{46AD9FD5-ABFE-D3CF-9B53-65C29B6C16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38534" y="7290713"/>
            <a:ext cx="1124065" cy="1057714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Специальная программа имортозамещения  видеоконференцсвязи"/>
          <p:cNvSpPr txBox="1">
            <a:spLocks noGrp="1"/>
          </p:cNvSpPr>
          <p:nvPr>
            <p:ph type="ctrTitle"/>
          </p:nvPr>
        </p:nvSpPr>
        <p:spPr>
          <a:xfrm>
            <a:off x="1559144" y="5252015"/>
            <a:ext cx="9144311" cy="3351307"/>
          </a:xfrm>
          <a:prstGeom prst="rect">
            <a:avLst/>
          </a:prstGeom>
        </p:spPr>
        <p:txBody>
          <a:bodyPr>
            <a:normAutofit/>
          </a:bodyPr>
          <a:lstStyle>
            <a:lvl1pPr defTabSz="1595215">
              <a:defRPr sz="7544" spc="-150"/>
            </a:lvl1pPr>
          </a:lstStyle>
          <a:p>
            <a:r>
              <a:rPr lang="ru-RU" sz="4800" dirty="0">
                <a:solidFill>
                  <a:schemeClr val="accent1"/>
                </a:solidFill>
              </a:rPr>
              <a:t>СПЕЦИАЛЬНАЯ ПРОГРАММА ИМОРТОЗАМЕЩЕНИЯ  ВИДЕОКОНФЕРЕНЦСВЯЗИ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B639B5B1-5AC3-A2DD-12C5-AF0A24FEDF0B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Рисунок 132">
            <a:extLst>
              <a:ext uri="{FF2B5EF4-FFF2-40B4-BE49-F238E27FC236}">
                <a16:creationId xmlns:a16="http://schemas.microsoft.com/office/drawing/2014/main" id="{B495E6A7-036C-ED8E-AB3B-60E07BE224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560" y="6024387"/>
            <a:ext cx="4671119" cy="2627504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377BBA7-F658-3D19-CB3B-8905D16977F7}"/>
              </a:ext>
            </a:extLst>
          </p:cNvPr>
          <p:cNvSpPr/>
          <p:nvPr/>
        </p:nvSpPr>
        <p:spPr>
          <a:xfrm>
            <a:off x="0" y="0"/>
            <a:ext cx="13004800" cy="295689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186" name="Рисунок 185">
            <a:extLst>
              <a:ext uri="{FF2B5EF4-FFF2-40B4-BE49-F238E27FC236}">
                <a16:creationId xmlns:a16="http://schemas.microsoft.com/office/drawing/2014/main" id="{926685AE-3466-FFED-C7C6-1F127238AA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50"/>
          <a:stretch/>
        </p:blipFill>
        <p:spPr>
          <a:xfrm flipH="1">
            <a:off x="-1" y="-1123102"/>
            <a:ext cx="12953753" cy="420349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521AE56-7DAB-784E-EF41-2DE3DB1D01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6891" y="815288"/>
            <a:ext cx="871730" cy="826010"/>
          </a:xfrm>
          <a:prstGeom prst="rect">
            <a:avLst/>
          </a:prstGeom>
        </p:spPr>
      </p:pic>
      <p:sp>
        <p:nvSpPr>
          <p:cNvPr id="158" name="С огромным опытом в гос секторе"/>
          <p:cNvSpPr txBox="1"/>
          <p:nvPr/>
        </p:nvSpPr>
        <p:spPr>
          <a:xfrm>
            <a:off x="1429555" y="1957290"/>
            <a:ext cx="11524198" cy="1214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algn="l" defTabSz="866965">
              <a:lnSpc>
                <a:spcPct val="80000"/>
              </a:lnSpc>
              <a:defRPr sz="3000" b="1" spc="-59">
                <a:solidFill>
                  <a:srgbClr val="000000"/>
                </a:solidFill>
              </a:defRPr>
            </a:lvl1pPr>
          </a:lstStyle>
          <a:p>
            <a:r>
              <a:rPr lang="ru-RU" sz="3200" dirty="0">
                <a:solidFill>
                  <a:schemeClr val="bg1"/>
                </a:solidFill>
              </a:rPr>
              <a:t>ЛИДЕР С ОГРОМНЫМ  ДОВЕРИЕМ                                            НА КЛЮЧЕВЫХ ПЛОЩАДКАХ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1778529-4DBE-D3B7-0916-2B38273981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001" y="2941660"/>
            <a:ext cx="4715272" cy="291707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1FAEC4D-2597-7ADC-725B-6B0B323F2A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41661"/>
            <a:ext cx="4506001" cy="289671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47334E-0E02-CDE4-3DBD-66E97504CF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002" y="5858735"/>
            <a:ext cx="4721866" cy="2656049"/>
          </a:xfrm>
          <a:prstGeom prst="rect">
            <a:avLst/>
          </a:prstGeom>
        </p:spPr>
      </p:pic>
      <p:sp>
        <p:nvSpPr>
          <p:cNvPr id="136" name="TextBox 135">
            <a:extLst>
              <a:ext uri="{FF2B5EF4-FFF2-40B4-BE49-F238E27FC236}">
                <a16:creationId xmlns:a16="http://schemas.microsoft.com/office/drawing/2014/main" id="{5C4A46E6-B182-15B6-AA87-60C63894411C}"/>
              </a:ext>
            </a:extLst>
          </p:cNvPr>
          <p:cNvSpPr txBox="1"/>
          <p:nvPr/>
        </p:nvSpPr>
        <p:spPr>
          <a:xfrm>
            <a:off x="8362485" y="1840788"/>
            <a:ext cx="4554588" cy="9159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5400" b="0" i="0" u="none" strike="noStrike" dirty="0">
                <a:solidFill>
                  <a:schemeClr val="bg1"/>
                </a:solidFill>
                <a:effectLst/>
                <a:latin typeface="Roboto" panose="020B0604020202020204" pitchFamily="2" charset="0"/>
                <a:hlinkClick r:id="rId8" tooltip="http://vks.gov.r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vks.gov.ru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138" name="Рисунок 137">
            <a:extLst>
              <a:ext uri="{FF2B5EF4-FFF2-40B4-BE49-F238E27FC236}">
                <a16:creationId xmlns:a16="http://schemas.microsoft.com/office/drawing/2014/main" id="{24C362B2-F603-BD01-BA55-F6C5A2A92F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518" y="3467015"/>
            <a:ext cx="3087372" cy="1876007"/>
          </a:xfrm>
          <a:prstGeom prst="rect">
            <a:avLst/>
          </a:prstGeom>
        </p:spPr>
      </p:pic>
      <p:pic>
        <p:nvPicPr>
          <p:cNvPr id="142" name="Рисунок 141">
            <a:extLst>
              <a:ext uri="{FF2B5EF4-FFF2-40B4-BE49-F238E27FC236}">
                <a16:creationId xmlns:a16="http://schemas.microsoft.com/office/drawing/2014/main" id="{E97845DF-C872-2DFF-E628-65653547E95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5" r="6320"/>
          <a:stretch/>
        </p:blipFill>
        <p:spPr>
          <a:xfrm>
            <a:off x="9227869" y="5858735"/>
            <a:ext cx="3776932" cy="262750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8EE19F4-DDE5-928F-BFC2-C933C562911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995" y="39817"/>
            <a:ext cx="7549620" cy="181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60466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Рисунок 137">
            <a:extLst>
              <a:ext uri="{FF2B5EF4-FFF2-40B4-BE49-F238E27FC236}">
                <a16:creationId xmlns:a16="http://schemas.microsoft.com/office/drawing/2014/main" id="{B1028CED-F482-E3C7-221B-6E6C3606CE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279" y="2951489"/>
            <a:ext cx="8461519" cy="3740768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377BBA7-F658-3D19-CB3B-8905D16977F7}"/>
              </a:ext>
            </a:extLst>
          </p:cNvPr>
          <p:cNvSpPr/>
          <p:nvPr/>
        </p:nvSpPr>
        <p:spPr>
          <a:xfrm>
            <a:off x="0" y="0"/>
            <a:ext cx="13004800" cy="295689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186" name="Рисунок 185">
            <a:extLst>
              <a:ext uri="{FF2B5EF4-FFF2-40B4-BE49-F238E27FC236}">
                <a16:creationId xmlns:a16="http://schemas.microsoft.com/office/drawing/2014/main" id="{926685AE-3466-FFED-C7C6-1F127238AA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50" r="15778"/>
          <a:stretch/>
        </p:blipFill>
        <p:spPr>
          <a:xfrm>
            <a:off x="4527067" y="-1133505"/>
            <a:ext cx="8477731" cy="420349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521AE56-7DAB-784E-EF41-2DE3DB1D01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6891" y="815288"/>
            <a:ext cx="871730" cy="826010"/>
          </a:xfrm>
          <a:prstGeom prst="rect">
            <a:avLst/>
          </a:prstGeom>
        </p:spPr>
      </p:pic>
      <p:sp>
        <p:nvSpPr>
          <p:cNvPr id="157" name="Технологического лидера в России"/>
          <p:cNvSpPr txBox="1"/>
          <p:nvPr/>
        </p:nvSpPr>
        <p:spPr>
          <a:xfrm>
            <a:off x="1805610" y="2142032"/>
            <a:ext cx="10519471" cy="1059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algn="l" defTabSz="953661">
              <a:lnSpc>
                <a:spcPct val="80000"/>
              </a:lnSpc>
              <a:defRPr sz="3300" b="1" spc="-66">
                <a:solidFill>
                  <a:srgbClr val="000000"/>
                </a:solidFill>
              </a:defRPr>
            </a:lvl1pPr>
          </a:lstStyle>
          <a:p>
            <a:r>
              <a:rPr lang="ru-RU" dirty="0">
                <a:solidFill>
                  <a:schemeClr val="bg1"/>
                </a:solidFill>
              </a:rPr>
              <a:t>ТЕХНОЛОГИЧЕСКИЙ  ЛИДЕР В РОССИИ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FCD2713-40B4-BCE4-BD14-F81F518308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112" y="2165560"/>
            <a:ext cx="3638529" cy="579469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73E281D-1F09-E860-FC56-AA759A4F140F}"/>
              </a:ext>
            </a:extLst>
          </p:cNvPr>
          <p:cNvSpPr txBox="1"/>
          <p:nvPr/>
        </p:nvSpPr>
        <p:spPr>
          <a:xfrm>
            <a:off x="3219009" y="4874796"/>
            <a:ext cx="4031973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70509" indent="-270509" algn="l" defTabSz="1231090">
              <a:spcBef>
                <a:spcPts val="2200"/>
              </a:spcBef>
              <a:defRPr sz="2130"/>
            </a:pPr>
            <a:r>
              <a:rPr lang="ru-RU" sz="2400" dirty="0">
                <a:solidFill>
                  <a:schemeClr val="bg2">
                    <a:lumMod val="10000"/>
                  </a:schemeClr>
                </a:solidFill>
              </a:rPr>
              <a:t>   НА ПРОФИЛЬНОМ РЫНКЕ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8424FC-A15F-8899-8595-B069C02741AC}"/>
              </a:ext>
            </a:extLst>
          </p:cNvPr>
          <p:cNvSpPr txBox="1"/>
          <p:nvPr/>
        </p:nvSpPr>
        <p:spPr>
          <a:xfrm>
            <a:off x="210265" y="7204444"/>
            <a:ext cx="4187961" cy="1815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0" algn="l"/>
            <a:r>
              <a:rPr lang="ru-RU" sz="2800" b="1" i="0" baseline="0" dirty="0">
                <a:solidFill>
                  <a:schemeClr val="tx1"/>
                </a:solidFill>
              </a:rPr>
              <a:t>ЛИЦЕНЗИРОВАННАЯ,  СОБСТВЕННАЯ РАЗРАБОТКА                </a:t>
            </a:r>
            <a:r>
              <a:rPr lang="ru-RU" sz="2800" i="0" baseline="0" dirty="0">
                <a:solidFill>
                  <a:schemeClr val="tx1"/>
                </a:solidFill>
              </a:rPr>
              <a:t>(г. Краснодар 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E08958-4B0C-EBC6-5FCE-1F4281B7E851}"/>
              </a:ext>
            </a:extLst>
          </p:cNvPr>
          <p:cNvSpPr txBox="1"/>
          <p:nvPr/>
        </p:nvSpPr>
        <p:spPr>
          <a:xfrm>
            <a:off x="4481672" y="8475763"/>
            <a:ext cx="3303104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1600" dirty="0">
                <a:solidFill>
                  <a:schemeClr val="tx1">
                    <a:lumMod val="50000"/>
                  </a:schemeClr>
                </a:solidFill>
              </a:rPr>
              <a:t>ИЗНАЧАЛЬНО, РАЗРАБОТКА КАК «ОДНОКЛАССНИКИ» POLYCOM И CISCO/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BA65ADD-FD98-45B5-E2D0-01CAB2A8DB4A}"/>
              </a:ext>
            </a:extLst>
          </p:cNvPr>
          <p:cNvSpPr txBox="1"/>
          <p:nvPr/>
        </p:nvSpPr>
        <p:spPr>
          <a:xfrm>
            <a:off x="4481672" y="7204071"/>
            <a:ext cx="4041456" cy="1077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1600" dirty="0">
                <a:solidFill>
                  <a:schemeClr val="tx1">
                    <a:lumMod val="50000"/>
                  </a:schemeClr>
                </a:solidFill>
              </a:rPr>
              <a:t>РЕШЕНИЯ ПОДДЕРЖИВАЮТ КАК ЦЕНТРАЛИЗОВАННЫЕ, ТАК  И ДЕЦЕНТРАЛИЗОВАННЫЕ  АРХИТЕКТУРЫ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05DA41-D2BF-7445-FA08-7AFACC7EA587}"/>
              </a:ext>
            </a:extLst>
          </p:cNvPr>
          <p:cNvSpPr txBox="1"/>
          <p:nvPr/>
        </p:nvSpPr>
        <p:spPr>
          <a:xfrm>
            <a:off x="8523128" y="6949848"/>
            <a:ext cx="4162202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0" algn="l"/>
            <a:r>
              <a:rPr lang="ru-RU" sz="1600" b="1" i="0" baseline="0" dirty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ru-RU" sz="1600" dirty="0">
                <a:solidFill>
                  <a:schemeClr val="tx1"/>
                </a:solidFill>
              </a:rPr>
              <a:t>ИСПОЛЬЗУЮТСЯ ИИ-ТЕХНОЛОГИИ ДЛЯ ПОВЫШЕНИЯ КАЧЕСТВА (НАПРИМЕР, СОБСТВЕННЫЕ АЛГОРИТМЫ ШУМОПОДАВЛЕНИЯ)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60AE1C6B-6661-E84A-6878-79FA602062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388" y="41123"/>
            <a:ext cx="7549620" cy="181395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665BFA9-7C09-5DDD-380B-78421C9CDFE2}"/>
              </a:ext>
            </a:extLst>
          </p:cNvPr>
          <p:cNvSpPr txBox="1"/>
          <p:nvPr/>
        </p:nvSpPr>
        <p:spPr>
          <a:xfrm>
            <a:off x="8559921" y="8424514"/>
            <a:ext cx="3556280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1600" dirty="0">
                <a:solidFill>
                  <a:schemeClr val="tx1">
                    <a:lumMod val="50000"/>
                  </a:schemeClr>
                </a:solidFill>
              </a:rPr>
              <a:t>РЕШЕНИЯ МОГУТ РАБОТАТЬ        С ВЫСОЧАЙШИМИ НАГРУЗКАМИ ДАЖЕ НА"СЛАБЫХ" КАНАЛАХ/</a:t>
            </a:r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36D3D9A2-FCDE-844F-5735-3CF82D758E66}"/>
              </a:ext>
            </a:extLst>
          </p:cNvPr>
          <p:cNvCxnSpPr/>
          <p:nvPr/>
        </p:nvCxnSpPr>
        <p:spPr>
          <a:xfrm>
            <a:off x="4543279" y="8386051"/>
            <a:ext cx="3241497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F2E22DDD-220A-BF00-2F90-FFC964E135B7}"/>
              </a:ext>
            </a:extLst>
          </p:cNvPr>
          <p:cNvCxnSpPr/>
          <p:nvPr/>
        </p:nvCxnSpPr>
        <p:spPr>
          <a:xfrm>
            <a:off x="8642519" y="8385809"/>
            <a:ext cx="3241497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377BBA7-F658-3D19-CB3B-8905D16977F7}"/>
              </a:ext>
            </a:extLst>
          </p:cNvPr>
          <p:cNvSpPr/>
          <p:nvPr/>
        </p:nvSpPr>
        <p:spPr>
          <a:xfrm>
            <a:off x="0" y="0"/>
            <a:ext cx="13004800" cy="295689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186" name="Рисунок 185">
            <a:extLst>
              <a:ext uri="{FF2B5EF4-FFF2-40B4-BE49-F238E27FC236}">
                <a16:creationId xmlns:a16="http://schemas.microsoft.com/office/drawing/2014/main" id="{926685AE-3466-FFED-C7C6-1F127238AA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50"/>
          <a:stretch/>
        </p:blipFill>
        <p:spPr>
          <a:xfrm flipH="1">
            <a:off x="-272343" y="-1282981"/>
            <a:ext cx="13277143" cy="420349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521AE56-7DAB-784E-EF41-2DE3DB1D01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6891" y="815288"/>
            <a:ext cx="871730" cy="826010"/>
          </a:xfrm>
          <a:prstGeom prst="rect">
            <a:avLst/>
          </a:prstGeom>
        </p:spPr>
      </p:pic>
      <p:pic>
        <p:nvPicPr>
          <p:cNvPr id="18" name="Рисунок 2" descr="Рисунок 2">
            <a:extLst>
              <a:ext uri="{FF2B5EF4-FFF2-40B4-BE49-F238E27FC236}">
                <a16:creationId xmlns:a16="http://schemas.microsoft.com/office/drawing/2014/main" id="{640E6651-70FF-5093-5871-A94194FBFE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854" r="25673" b="31088"/>
          <a:stretch>
            <a:fillRect/>
          </a:stretch>
        </p:blipFill>
        <p:spPr>
          <a:xfrm>
            <a:off x="11028537" y="6966965"/>
            <a:ext cx="681581" cy="68158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Рисунок 7" descr="Рисунок 7">
            <a:extLst>
              <a:ext uri="{FF2B5EF4-FFF2-40B4-BE49-F238E27FC236}">
                <a16:creationId xmlns:a16="http://schemas.microsoft.com/office/drawing/2014/main" id="{AB187353-7A68-2AF2-5B02-6F21968353A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1298" t="13425" r="30143" b="43033"/>
          <a:stretch>
            <a:fillRect/>
          </a:stretch>
        </p:blipFill>
        <p:spPr>
          <a:xfrm>
            <a:off x="1746924" y="3146207"/>
            <a:ext cx="1013808" cy="858615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TextBox 31">
            <a:extLst>
              <a:ext uri="{FF2B5EF4-FFF2-40B4-BE49-F238E27FC236}">
                <a16:creationId xmlns:a16="http://schemas.microsoft.com/office/drawing/2014/main" id="{8E7CBF18-C14F-DCDC-9C4C-EFB0D3C14630}"/>
              </a:ext>
            </a:extLst>
          </p:cNvPr>
          <p:cNvSpPr txBox="1"/>
          <p:nvPr/>
        </p:nvSpPr>
        <p:spPr>
          <a:xfrm>
            <a:off x="10450972" y="7618786"/>
            <a:ext cx="2011861" cy="486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8767" tIns="48767" rIns="48767" bIns="48767">
            <a:spAutoFit/>
          </a:bodyPr>
          <a:lstStyle>
            <a:lvl1pPr defTabSz="1300480">
              <a:lnSpc>
                <a:spcPct val="90000"/>
              </a:lnSpc>
              <a:defRPr sz="1600" b="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400" dirty="0" err="1"/>
              <a:t>Правительство</a:t>
            </a:r>
            <a:r>
              <a:rPr sz="1400" dirty="0"/>
              <a:t> </a:t>
            </a:r>
            <a:r>
              <a:rPr sz="1400" dirty="0" err="1"/>
              <a:t>Ставропольского</a:t>
            </a:r>
            <a:r>
              <a:rPr sz="1400" dirty="0"/>
              <a:t> </a:t>
            </a:r>
            <a:r>
              <a:rPr sz="1400" dirty="0" err="1"/>
              <a:t>края</a:t>
            </a:r>
            <a:endParaRPr sz="1400" dirty="0"/>
          </a:p>
        </p:txBody>
      </p:sp>
      <p:pic>
        <p:nvPicPr>
          <p:cNvPr id="134" name="Изображение" descr="Изображение">
            <a:extLst>
              <a:ext uri="{FF2B5EF4-FFF2-40B4-BE49-F238E27FC236}">
                <a16:creationId xmlns:a16="http://schemas.microsoft.com/office/drawing/2014/main" id="{E686831A-1B18-5BFC-6264-0971308B3D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0380" y="3062076"/>
            <a:ext cx="1868878" cy="2300154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Изображение" descr="Изображение">
            <a:extLst>
              <a:ext uri="{FF2B5EF4-FFF2-40B4-BE49-F238E27FC236}">
                <a16:creationId xmlns:a16="http://schemas.microsoft.com/office/drawing/2014/main" id="{D29D80B0-90A8-E71A-9A52-8019F0EFDFB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73378"/>
          <a:stretch>
            <a:fillRect/>
          </a:stretch>
        </p:blipFill>
        <p:spPr>
          <a:xfrm>
            <a:off x="11096145" y="3186024"/>
            <a:ext cx="661893" cy="75457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Изображение" descr="Изображение">
            <a:extLst>
              <a:ext uri="{FF2B5EF4-FFF2-40B4-BE49-F238E27FC236}">
                <a16:creationId xmlns:a16="http://schemas.microsoft.com/office/drawing/2014/main" id="{81F386C2-CB94-3040-C5E2-96452B466B9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49702"/>
          <a:stretch>
            <a:fillRect/>
          </a:stretch>
        </p:blipFill>
        <p:spPr>
          <a:xfrm>
            <a:off x="10923451" y="4226732"/>
            <a:ext cx="1059956" cy="101747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Изображение" descr="Изображение">
            <a:extLst>
              <a:ext uri="{FF2B5EF4-FFF2-40B4-BE49-F238E27FC236}">
                <a16:creationId xmlns:a16="http://schemas.microsoft.com/office/drawing/2014/main" id="{390D128C-36C8-2F1A-E8EF-2461014A05A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70849"/>
          <a:stretch>
            <a:fillRect/>
          </a:stretch>
        </p:blipFill>
        <p:spPr>
          <a:xfrm>
            <a:off x="8745671" y="3141728"/>
            <a:ext cx="724772" cy="94236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Изображение" descr="Изображение">
            <a:extLst>
              <a:ext uri="{FF2B5EF4-FFF2-40B4-BE49-F238E27FC236}">
                <a16:creationId xmlns:a16="http://schemas.microsoft.com/office/drawing/2014/main" id="{46576668-76CD-54C6-9360-F29F4CCEAE1C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2996" t="2398" r="22975" b="34851"/>
          <a:stretch>
            <a:fillRect/>
          </a:stretch>
        </p:blipFill>
        <p:spPr>
          <a:xfrm>
            <a:off x="11028537" y="5659066"/>
            <a:ext cx="729501" cy="7547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45" extrusionOk="0">
                <a:moveTo>
                  <a:pt x="8288" y="0"/>
                </a:moveTo>
                <a:cubicBezTo>
                  <a:pt x="8261" y="11"/>
                  <a:pt x="8152" y="12"/>
                  <a:pt x="8138" y="24"/>
                </a:cubicBezTo>
                <a:cubicBezTo>
                  <a:pt x="8018" y="127"/>
                  <a:pt x="7261" y="443"/>
                  <a:pt x="6455" y="726"/>
                </a:cubicBezTo>
                <a:cubicBezTo>
                  <a:pt x="3822" y="1652"/>
                  <a:pt x="1533" y="4413"/>
                  <a:pt x="766" y="7591"/>
                </a:cubicBezTo>
                <a:cubicBezTo>
                  <a:pt x="575" y="8383"/>
                  <a:pt x="331" y="9134"/>
                  <a:pt x="213" y="9250"/>
                </a:cubicBezTo>
                <a:cubicBezTo>
                  <a:pt x="96" y="9366"/>
                  <a:pt x="0" y="9885"/>
                  <a:pt x="0" y="10412"/>
                </a:cubicBezTo>
                <a:cubicBezTo>
                  <a:pt x="0" y="11230"/>
                  <a:pt x="75" y="11407"/>
                  <a:pt x="565" y="11587"/>
                </a:cubicBezTo>
                <a:cubicBezTo>
                  <a:pt x="1212" y="11824"/>
                  <a:pt x="1238" y="11882"/>
                  <a:pt x="904" y="12482"/>
                </a:cubicBezTo>
                <a:cubicBezTo>
                  <a:pt x="743" y="12774"/>
                  <a:pt x="744" y="12906"/>
                  <a:pt x="904" y="12906"/>
                </a:cubicBezTo>
                <a:cubicBezTo>
                  <a:pt x="1034" y="12906"/>
                  <a:pt x="1444" y="13537"/>
                  <a:pt x="1808" y="14299"/>
                </a:cubicBezTo>
                <a:cubicBezTo>
                  <a:pt x="2172" y="15060"/>
                  <a:pt x="2885" y="16072"/>
                  <a:pt x="3403" y="16551"/>
                </a:cubicBezTo>
                <a:cubicBezTo>
                  <a:pt x="4149" y="17239"/>
                  <a:pt x="4289" y="17483"/>
                  <a:pt x="4081" y="17725"/>
                </a:cubicBezTo>
                <a:cubicBezTo>
                  <a:pt x="3660" y="18215"/>
                  <a:pt x="4813" y="19168"/>
                  <a:pt x="6015" y="19323"/>
                </a:cubicBezTo>
                <a:cubicBezTo>
                  <a:pt x="6948" y="19444"/>
                  <a:pt x="6994" y="19487"/>
                  <a:pt x="6920" y="20098"/>
                </a:cubicBezTo>
                <a:cubicBezTo>
                  <a:pt x="6861" y="20574"/>
                  <a:pt x="6988" y="20851"/>
                  <a:pt x="7384" y="21139"/>
                </a:cubicBezTo>
                <a:cubicBezTo>
                  <a:pt x="7723" y="21386"/>
                  <a:pt x="8000" y="21453"/>
                  <a:pt x="8138" y="21321"/>
                </a:cubicBezTo>
                <a:cubicBezTo>
                  <a:pt x="8449" y="21022"/>
                  <a:pt x="9797" y="21057"/>
                  <a:pt x="10335" y="21381"/>
                </a:cubicBezTo>
                <a:cubicBezTo>
                  <a:pt x="10699" y="21600"/>
                  <a:pt x="10889" y="21600"/>
                  <a:pt x="11252" y="21381"/>
                </a:cubicBezTo>
                <a:cubicBezTo>
                  <a:pt x="11797" y="21053"/>
                  <a:pt x="13239" y="21012"/>
                  <a:pt x="13437" y="21321"/>
                </a:cubicBezTo>
                <a:cubicBezTo>
                  <a:pt x="13523" y="21455"/>
                  <a:pt x="13801" y="21398"/>
                  <a:pt x="14153" y="21175"/>
                </a:cubicBezTo>
                <a:cubicBezTo>
                  <a:pt x="14599" y="20894"/>
                  <a:pt x="14710" y="20665"/>
                  <a:pt x="14655" y="20134"/>
                </a:cubicBezTo>
                <a:cubicBezTo>
                  <a:pt x="14588" y="19479"/>
                  <a:pt x="14628" y="19444"/>
                  <a:pt x="15572" y="19323"/>
                </a:cubicBezTo>
                <a:cubicBezTo>
                  <a:pt x="16773" y="19168"/>
                  <a:pt x="17927" y="18214"/>
                  <a:pt x="17506" y="17725"/>
                </a:cubicBezTo>
                <a:cubicBezTo>
                  <a:pt x="17299" y="17484"/>
                  <a:pt x="17454" y="17216"/>
                  <a:pt x="18247" y="16466"/>
                </a:cubicBezTo>
                <a:cubicBezTo>
                  <a:pt x="18799" y="15943"/>
                  <a:pt x="19440" y="15106"/>
                  <a:pt x="19666" y="14601"/>
                </a:cubicBezTo>
                <a:cubicBezTo>
                  <a:pt x="19892" y="14096"/>
                  <a:pt x="20280" y="13460"/>
                  <a:pt x="20533" y="13185"/>
                </a:cubicBezTo>
                <a:cubicBezTo>
                  <a:pt x="20887" y="12798"/>
                  <a:pt x="20931" y="12625"/>
                  <a:pt x="20721" y="12422"/>
                </a:cubicBezTo>
                <a:cubicBezTo>
                  <a:pt x="20311" y="12027"/>
                  <a:pt x="20387" y="11819"/>
                  <a:pt x="21022" y="11587"/>
                </a:cubicBezTo>
                <a:cubicBezTo>
                  <a:pt x="21517" y="11405"/>
                  <a:pt x="21600" y="11227"/>
                  <a:pt x="21600" y="10376"/>
                </a:cubicBezTo>
                <a:cubicBezTo>
                  <a:pt x="21600" y="9832"/>
                  <a:pt x="21508" y="9339"/>
                  <a:pt x="21399" y="9274"/>
                </a:cubicBezTo>
                <a:cubicBezTo>
                  <a:pt x="21290" y="9209"/>
                  <a:pt x="21078" y="8585"/>
                  <a:pt x="20934" y="7882"/>
                </a:cubicBezTo>
                <a:cubicBezTo>
                  <a:pt x="20332" y="4929"/>
                  <a:pt x="18254" y="2108"/>
                  <a:pt x="15899" y="1053"/>
                </a:cubicBezTo>
                <a:cubicBezTo>
                  <a:pt x="15178" y="730"/>
                  <a:pt x="14281" y="316"/>
                  <a:pt x="13914" y="145"/>
                </a:cubicBezTo>
                <a:cubicBezTo>
                  <a:pt x="13783" y="84"/>
                  <a:pt x="13429" y="45"/>
                  <a:pt x="13098" y="0"/>
                </a:cubicBezTo>
                <a:lnTo>
                  <a:pt x="8288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49" name="TextBox 24">
            <a:extLst>
              <a:ext uri="{FF2B5EF4-FFF2-40B4-BE49-F238E27FC236}">
                <a16:creationId xmlns:a16="http://schemas.microsoft.com/office/drawing/2014/main" id="{61760767-A845-A0D6-399A-F9D5A22E722E}"/>
              </a:ext>
            </a:extLst>
          </p:cNvPr>
          <p:cNvSpPr txBox="1"/>
          <p:nvPr/>
        </p:nvSpPr>
        <p:spPr>
          <a:xfrm>
            <a:off x="10176144" y="6396456"/>
            <a:ext cx="2308558" cy="486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8767" tIns="48767" rIns="48767" bIns="48767">
            <a:spAutoFit/>
          </a:bodyPr>
          <a:lstStyle>
            <a:lvl1pPr defTabSz="1300480">
              <a:lnSpc>
                <a:spcPct val="90000"/>
              </a:lnSpc>
              <a:defRPr sz="900" b="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400" dirty="0" err="1"/>
              <a:t>Правительство</a:t>
            </a:r>
            <a:r>
              <a:rPr sz="1400" dirty="0"/>
              <a:t> </a:t>
            </a:r>
            <a:r>
              <a:rPr sz="1400" dirty="0" err="1"/>
              <a:t>Республики</a:t>
            </a:r>
            <a:r>
              <a:rPr sz="1400" dirty="0"/>
              <a:t> </a:t>
            </a:r>
            <a:r>
              <a:rPr sz="1400" dirty="0" err="1"/>
              <a:t>Дагестан</a:t>
            </a:r>
            <a:endParaRPr sz="1400" dirty="0"/>
          </a:p>
        </p:txBody>
      </p:sp>
      <p:sp>
        <p:nvSpPr>
          <p:cNvPr id="150" name="TextBox 24">
            <a:extLst>
              <a:ext uri="{FF2B5EF4-FFF2-40B4-BE49-F238E27FC236}">
                <a16:creationId xmlns:a16="http://schemas.microsoft.com/office/drawing/2014/main" id="{90F1209C-0823-443B-9C66-1F86879DE45F}"/>
              </a:ext>
            </a:extLst>
          </p:cNvPr>
          <p:cNvSpPr txBox="1"/>
          <p:nvPr/>
        </p:nvSpPr>
        <p:spPr>
          <a:xfrm>
            <a:off x="10331588" y="5089773"/>
            <a:ext cx="1971050" cy="486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8767" tIns="48767" rIns="48767" bIns="48767">
            <a:spAutoFit/>
          </a:bodyPr>
          <a:lstStyle>
            <a:lvl1pPr defTabSz="1300480">
              <a:lnSpc>
                <a:spcPct val="90000"/>
              </a:lnSpc>
              <a:defRPr sz="900" b="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400" dirty="0" err="1"/>
              <a:t>Правительство</a:t>
            </a:r>
            <a:r>
              <a:rPr sz="1400" dirty="0"/>
              <a:t> </a:t>
            </a:r>
            <a:r>
              <a:rPr sz="1400" dirty="0" err="1"/>
              <a:t>Ивановской</a:t>
            </a:r>
            <a:r>
              <a:rPr sz="1400" dirty="0"/>
              <a:t> </a:t>
            </a:r>
            <a:r>
              <a:rPr sz="1400" dirty="0" err="1"/>
              <a:t>области</a:t>
            </a:r>
            <a:endParaRPr sz="1400" dirty="0"/>
          </a:p>
        </p:txBody>
      </p:sp>
      <p:sp>
        <p:nvSpPr>
          <p:cNvPr id="151" name="TextBox 24">
            <a:extLst>
              <a:ext uri="{FF2B5EF4-FFF2-40B4-BE49-F238E27FC236}">
                <a16:creationId xmlns:a16="http://schemas.microsoft.com/office/drawing/2014/main" id="{8644C1E8-4BDF-F5EB-C934-B35755C4E742}"/>
              </a:ext>
            </a:extLst>
          </p:cNvPr>
          <p:cNvSpPr txBox="1"/>
          <p:nvPr/>
        </p:nvSpPr>
        <p:spPr>
          <a:xfrm>
            <a:off x="7837480" y="7633171"/>
            <a:ext cx="2521431" cy="486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8767" tIns="48767" rIns="48767" bIns="48767">
            <a:spAutoFit/>
          </a:bodyPr>
          <a:lstStyle/>
          <a:p>
            <a:pPr defTabSz="1300480">
              <a:lnSpc>
                <a:spcPct val="90000"/>
              </a:lnSpc>
              <a:defRPr sz="9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sz="1400" dirty="0" err="1"/>
              <a:t>Правительство</a:t>
            </a:r>
            <a:r>
              <a:rPr sz="1400" dirty="0"/>
              <a:t> </a:t>
            </a:r>
            <a:r>
              <a:rPr lang="ru-RU" sz="1400" dirty="0"/>
              <a:t>     </a:t>
            </a:r>
            <a:r>
              <a:rPr sz="1400" dirty="0" err="1"/>
              <a:t>Самарской</a:t>
            </a:r>
            <a:r>
              <a:rPr lang="ru-RU" sz="1400" dirty="0"/>
              <a:t> </a:t>
            </a:r>
            <a:r>
              <a:rPr sz="1400" dirty="0" err="1"/>
              <a:t>области</a:t>
            </a:r>
            <a:endParaRPr sz="1400" dirty="0"/>
          </a:p>
        </p:txBody>
      </p:sp>
      <p:sp>
        <p:nvSpPr>
          <p:cNvPr id="152" name="TextBox 24">
            <a:extLst>
              <a:ext uri="{FF2B5EF4-FFF2-40B4-BE49-F238E27FC236}">
                <a16:creationId xmlns:a16="http://schemas.microsoft.com/office/drawing/2014/main" id="{EF3189D5-299F-EEFF-8412-59F593FD1F5B}"/>
              </a:ext>
            </a:extLst>
          </p:cNvPr>
          <p:cNvSpPr txBox="1"/>
          <p:nvPr/>
        </p:nvSpPr>
        <p:spPr>
          <a:xfrm>
            <a:off x="10156257" y="3960352"/>
            <a:ext cx="2541670" cy="486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8767" tIns="48767" rIns="48767" bIns="48767">
            <a:spAutoFit/>
          </a:bodyPr>
          <a:lstStyle/>
          <a:p>
            <a:pPr defTabSz="1300480">
              <a:lnSpc>
                <a:spcPct val="90000"/>
              </a:lnSpc>
              <a:defRPr sz="9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sz="1400" dirty="0" err="1"/>
              <a:t>Правительство</a:t>
            </a:r>
            <a:r>
              <a:rPr sz="1400" dirty="0"/>
              <a:t> </a:t>
            </a:r>
            <a:r>
              <a:rPr sz="1400" dirty="0" err="1"/>
              <a:t>Псковской</a:t>
            </a:r>
            <a:endParaRPr sz="1400" dirty="0"/>
          </a:p>
          <a:p>
            <a:pPr defTabSz="1300480">
              <a:lnSpc>
                <a:spcPct val="90000"/>
              </a:lnSpc>
              <a:defRPr sz="9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sz="1400" dirty="0" err="1"/>
              <a:t>области</a:t>
            </a:r>
            <a:endParaRPr sz="1400" dirty="0"/>
          </a:p>
        </p:txBody>
      </p:sp>
      <p:sp>
        <p:nvSpPr>
          <p:cNvPr id="153" name="TextBox 24">
            <a:extLst>
              <a:ext uri="{FF2B5EF4-FFF2-40B4-BE49-F238E27FC236}">
                <a16:creationId xmlns:a16="http://schemas.microsoft.com/office/drawing/2014/main" id="{6FB3E4FC-A527-8B00-CAD9-65B178DC8817}"/>
              </a:ext>
            </a:extLst>
          </p:cNvPr>
          <p:cNvSpPr txBox="1"/>
          <p:nvPr/>
        </p:nvSpPr>
        <p:spPr>
          <a:xfrm>
            <a:off x="7790039" y="6398812"/>
            <a:ext cx="2521431" cy="486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8767" tIns="48767" rIns="48767" bIns="48767">
            <a:spAutoFit/>
          </a:bodyPr>
          <a:lstStyle/>
          <a:p>
            <a:pPr defTabSz="1300480">
              <a:lnSpc>
                <a:spcPct val="90000"/>
              </a:lnSpc>
              <a:defRPr sz="9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sz="1400" dirty="0" err="1"/>
              <a:t>Правительство</a:t>
            </a:r>
            <a:r>
              <a:rPr sz="1400" dirty="0"/>
              <a:t> </a:t>
            </a:r>
            <a:r>
              <a:rPr lang="ru-RU" sz="1400" dirty="0"/>
              <a:t>          </a:t>
            </a:r>
            <a:r>
              <a:rPr sz="1400" dirty="0" err="1"/>
              <a:t>Удмуртской</a:t>
            </a:r>
            <a:r>
              <a:rPr lang="ru-RU" sz="1400" dirty="0"/>
              <a:t>  </a:t>
            </a:r>
            <a:r>
              <a:rPr sz="1400" dirty="0" err="1"/>
              <a:t>Республики</a:t>
            </a:r>
            <a:endParaRPr sz="1400" dirty="0"/>
          </a:p>
        </p:txBody>
      </p:sp>
      <p:sp>
        <p:nvSpPr>
          <p:cNvPr id="161" name="TextBox 24">
            <a:extLst>
              <a:ext uri="{FF2B5EF4-FFF2-40B4-BE49-F238E27FC236}">
                <a16:creationId xmlns:a16="http://schemas.microsoft.com/office/drawing/2014/main" id="{060B368B-35F5-B508-764B-8527D2686A4E}"/>
              </a:ext>
            </a:extLst>
          </p:cNvPr>
          <p:cNvSpPr txBox="1"/>
          <p:nvPr/>
        </p:nvSpPr>
        <p:spPr>
          <a:xfrm>
            <a:off x="8068328" y="8900234"/>
            <a:ext cx="2103432" cy="486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8767" tIns="48767" rIns="48767" bIns="48767">
            <a:spAutoFit/>
          </a:bodyPr>
          <a:lstStyle>
            <a:lvl1pPr defTabSz="1300480">
              <a:lnSpc>
                <a:spcPct val="90000"/>
              </a:lnSpc>
              <a:defRPr sz="900" b="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400" dirty="0" err="1"/>
              <a:t>Правительство</a:t>
            </a:r>
            <a:r>
              <a:rPr sz="1400" dirty="0"/>
              <a:t> </a:t>
            </a:r>
            <a:r>
              <a:rPr sz="1400" dirty="0" err="1"/>
              <a:t>Свердловской</a:t>
            </a:r>
            <a:r>
              <a:rPr sz="1400" dirty="0"/>
              <a:t> </a:t>
            </a:r>
            <a:r>
              <a:rPr sz="1400" dirty="0" err="1"/>
              <a:t>области</a:t>
            </a:r>
            <a:endParaRPr sz="1400" dirty="0"/>
          </a:p>
        </p:txBody>
      </p:sp>
      <p:pic>
        <p:nvPicPr>
          <p:cNvPr id="164" name="Изображение" descr="Изображение">
            <a:extLst>
              <a:ext uri="{FF2B5EF4-FFF2-40B4-BE49-F238E27FC236}">
                <a16:creationId xmlns:a16="http://schemas.microsoft.com/office/drawing/2014/main" id="{16EC7760-E4A6-DC75-0701-1F4A49CED4BD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7591" t="19065" r="17591" b="4470"/>
          <a:stretch>
            <a:fillRect/>
          </a:stretch>
        </p:blipFill>
        <p:spPr>
          <a:xfrm>
            <a:off x="6253107" y="8117001"/>
            <a:ext cx="709331" cy="836796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TextBox 31">
            <a:extLst>
              <a:ext uri="{FF2B5EF4-FFF2-40B4-BE49-F238E27FC236}">
                <a16:creationId xmlns:a16="http://schemas.microsoft.com/office/drawing/2014/main" id="{24186F59-AD24-7CA5-6824-84F68032FF9A}"/>
              </a:ext>
            </a:extLst>
          </p:cNvPr>
          <p:cNvSpPr txBox="1"/>
          <p:nvPr/>
        </p:nvSpPr>
        <p:spPr>
          <a:xfrm>
            <a:off x="5537221" y="8916932"/>
            <a:ext cx="2165514" cy="486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8767" tIns="48767" rIns="48767" bIns="48767">
            <a:spAutoFit/>
          </a:bodyPr>
          <a:lstStyle>
            <a:lvl1pPr defTabSz="1300480">
              <a:lnSpc>
                <a:spcPct val="90000"/>
              </a:lnSpc>
              <a:defRPr sz="1600" b="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400" dirty="0" err="1"/>
              <a:t>Федеральная</a:t>
            </a:r>
            <a:r>
              <a:rPr sz="1400" dirty="0"/>
              <a:t> </a:t>
            </a:r>
            <a:r>
              <a:rPr sz="1400" dirty="0" err="1"/>
              <a:t>нотариальная</a:t>
            </a:r>
            <a:r>
              <a:rPr sz="1400" dirty="0"/>
              <a:t> </a:t>
            </a:r>
            <a:r>
              <a:rPr sz="1400" dirty="0" err="1"/>
              <a:t>палата</a:t>
            </a:r>
            <a:endParaRPr sz="1400" dirty="0"/>
          </a:p>
        </p:txBody>
      </p:sp>
      <p:sp>
        <p:nvSpPr>
          <p:cNvPr id="158" name="С огромным опытом в гос секторе"/>
          <p:cNvSpPr txBox="1"/>
          <p:nvPr/>
        </p:nvSpPr>
        <p:spPr>
          <a:xfrm>
            <a:off x="1429555" y="1957290"/>
            <a:ext cx="12395432" cy="1214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 defTabSz="866965">
              <a:lnSpc>
                <a:spcPct val="80000"/>
              </a:lnSpc>
              <a:defRPr sz="3000" b="1" spc="-59">
                <a:solidFill>
                  <a:srgbClr val="000000"/>
                </a:solidFill>
              </a:defRPr>
            </a:lvl1pPr>
          </a:lstStyle>
          <a:p>
            <a:r>
              <a:rPr lang="ru-RU" sz="3200" dirty="0">
                <a:solidFill>
                  <a:schemeClr val="bg1"/>
                </a:solidFill>
              </a:rPr>
              <a:t>ЛИДЕР С ОГРОМНЫМ ОПЫТОМ  </a:t>
            </a:r>
          </a:p>
          <a:p>
            <a:r>
              <a:rPr lang="ru-RU" sz="3200" dirty="0">
                <a:solidFill>
                  <a:schemeClr val="bg1"/>
                </a:solidFill>
              </a:rPr>
              <a:t>РАБОТЫ В ГОС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ru-RU" sz="3200" dirty="0">
                <a:solidFill>
                  <a:schemeClr val="bg1"/>
                </a:solidFill>
              </a:rPr>
              <a:t>СЕКТОРЕ</a:t>
            </a:r>
          </a:p>
        </p:txBody>
      </p:sp>
      <p:pic>
        <p:nvPicPr>
          <p:cNvPr id="19" name="Рисунок 3" descr="Рисунок 3">
            <a:extLst>
              <a:ext uri="{FF2B5EF4-FFF2-40B4-BE49-F238E27FC236}">
                <a16:creationId xmlns:a16="http://schemas.microsoft.com/office/drawing/2014/main" id="{77925428-49F8-B46F-40B5-B777A912D7CD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b="25769"/>
          <a:stretch>
            <a:fillRect/>
          </a:stretch>
        </p:blipFill>
        <p:spPr>
          <a:xfrm>
            <a:off x="6074584" y="6859218"/>
            <a:ext cx="1013807" cy="758579"/>
          </a:xfrm>
          <a:prstGeom prst="rect">
            <a:avLst/>
          </a:prstGeom>
          <a:ln w="12700">
            <a:miter lim="400000"/>
          </a:ln>
        </p:spPr>
      </p:pic>
      <p:pic>
        <p:nvPicPr>
          <p:cNvPr id="20" name="Рисунок 4" descr="Рисунок 4">
            <a:extLst>
              <a:ext uri="{FF2B5EF4-FFF2-40B4-BE49-F238E27FC236}">
                <a16:creationId xmlns:a16="http://schemas.microsoft.com/office/drawing/2014/main" id="{813EE8A7-580E-5981-6803-A8974C6085C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24965" y="7979448"/>
            <a:ext cx="1088480" cy="108848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Верховный суд РФ.png" descr="Верховный суд РФ.png">
            <a:extLst>
              <a:ext uri="{FF2B5EF4-FFF2-40B4-BE49-F238E27FC236}">
                <a16:creationId xmlns:a16="http://schemas.microsoft.com/office/drawing/2014/main" id="{20155D13-1B4C-E8AF-5C5A-8C7684B1FB1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71773" y="4451341"/>
            <a:ext cx="589118" cy="646928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Picture 15" descr="Picture 15">
            <a:extLst>
              <a:ext uri="{FF2B5EF4-FFF2-40B4-BE49-F238E27FC236}">
                <a16:creationId xmlns:a16="http://schemas.microsoft.com/office/drawing/2014/main" id="{6840B07D-1466-019B-1A93-639790481361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26908" r="30122" b="31974"/>
          <a:stretch>
            <a:fillRect/>
          </a:stretch>
        </p:blipFill>
        <p:spPr>
          <a:xfrm>
            <a:off x="3912818" y="6885953"/>
            <a:ext cx="882976" cy="747863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Рисунок 8" descr="Рисунок 8">
            <a:extLst>
              <a:ext uri="{FF2B5EF4-FFF2-40B4-BE49-F238E27FC236}">
                <a16:creationId xmlns:a16="http://schemas.microsoft.com/office/drawing/2014/main" id="{D2B01426-CCD5-662E-4C70-6FFD87C312A7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11711" t="8279" r="12482" b="12396"/>
          <a:stretch>
            <a:fillRect/>
          </a:stretch>
        </p:blipFill>
        <p:spPr>
          <a:xfrm>
            <a:off x="1864074" y="6867549"/>
            <a:ext cx="783135" cy="7956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5" name="Рисунок 9" descr="Рисунок 9">
            <a:extLst>
              <a:ext uri="{FF2B5EF4-FFF2-40B4-BE49-F238E27FC236}">
                <a16:creationId xmlns:a16="http://schemas.microsoft.com/office/drawing/2014/main" id="{51E1B3DE-0061-CF36-7101-EC77DB79ACF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920545" y="5606509"/>
            <a:ext cx="666565" cy="734327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TextBox 11">
            <a:extLst>
              <a:ext uri="{FF2B5EF4-FFF2-40B4-BE49-F238E27FC236}">
                <a16:creationId xmlns:a16="http://schemas.microsoft.com/office/drawing/2014/main" id="{2F47CDBA-69F4-DD8A-4F5C-4AC01AA6DA1E}"/>
              </a:ext>
            </a:extLst>
          </p:cNvPr>
          <p:cNvSpPr txBox="1"/>
          <p:nvPr/>
        </p:nvSpPr>
        <p:spPr>
          <a:xfrm>
            <a:off x="1458387" y="6399240"/>
            <a:ext cx="1590882" cy="486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8767" tIns="48767" rIns="48767" bIns="48767">
            <a:spAutoFit/>
          </a:bodyPr>
          <a:lstStyle/>
          <a:p>
            <a:pPr defTabSz="1300480">
              <a:lnSpc>
                <a:spcPct val="90000"/>
              </a:lnSpc>
              <a:defRPr sz="16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sz="1400" dirty="0" err="1"/>
              <a:t>Министерство</a:t>
            </a:r>
            <a:r>
              <a:rPr sz="1400" dirty="0"/>
              <a:t> </a:t>
            </a:r>
          </a:p>
          <a:p>
            <a:pPr defTabSz="1300480">
              <a:lnSpc>
                <a:spcPct val="90000"/>
              </a:lnSpc>
              <a:defRPr sz="16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sz="1400" dirty="0" err="1"/>
              <a:t>Здравоохранения</a:t>
            </a:r>
            <a:endParaRPr sz="1400" dirty="0"/>
          </a:p>
        </p:txBody>
      </p:sp>
      <p:pic>
        <p:nvPicPr>
          <p:cNvPr id="27" name="Рисунок 17" descr="Рисунок 17">
            <a:extLst>
              <a:ext uri="{FF2B5EF4-FFF2-40B4-BE49-F238E27FC236}">
                <a16:creationId xmlns:a16="http://schemas.microsoft.com/office/drawing/2014/main" id="{62B337AB-D9C7-D28A-108E-30C07C7378E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028729" y="8163048"/>
            <a:ext cx="757020" cy="801280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TextBox 19">
            <a:extLst>
              <a:ext uri="{FF2B5EF4-FFF2-40B4-BE49-F238E27FC236}">
                <a16:creationId xmlns:a16="http://schemas.microsoft.com/office/drawing/2014/main" id="{E3C28468-2C32-9063-5DA8-612D2E3CCE55}"/>
              </a:ext>
            </a:extLst>
          </p:cNvPr>
          <p:cNvSpPr txBox="1"/>
          <p:nvPr/>
        </p:nvSpPr>
        <p:spPr>
          <a:xfrm>
            <a:off x="5913485" y="7598913"/>
            <a:ext cx="1336005" cy="486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8767" tIns="48767" rIns="48767" bIns="48767">
            <a:spAutoFit/>
          </a:bodyPr>
          <a:lstStyle/>
          <a:p>
            <a:pPr defTabSz="1300480">
              <a:lnSpc>
                <a:spcPct val="90000"/>
              </a:lnSpc>
              <a:defRPr sz="16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sz="1400" dirty="0" err="1"/>
              <a:t>Министерство</a:t>
            </a:r>
            <a:r>
              <a:rPr sz="1400" dirty="0"/>
              <a:t> </a:t>
            </a:r>
          </a:p>
          <a:p>
            <a:pPr defTabSz="1300480">
              <a:lnSpc>
                <a:spcPct val="90000"/>
              </a:lnSpc>
              <a:defRPr sz="16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sz="1400" dirty="0" err="1"/>
              <a:t>Юстиций</a:t>
            </a:r>
            <a:endParaRPr sz="1400" dirty="0"/>
          </a:p>
        </p:txBody>
      </p:sp>
      <p:sp>
        <p:nvSpPr>
          <p:cNvPr id="29" name="TextBox 21">
            <a:extLst>
              <a:ext uri="{FF2B5EF4-FFF2-40B4-BE49-F238E27FC236}">
                <a16:creationId xmlns:a16="http://schemas.microsoft.com/office/drawing/2014/main" id="{E7544279-6DC9-5F23-D067-30BB78664BAC}"/>
              </a:ext>
            </a:extLst>
          </p:cNvPr>
          <p:cNvSpPr txBox="1"/>
          <p:nvPr/>
        </p:nvSpPr>
        <p:spPr>
          <a:xfrm>
            <a:off x="3504432" y="8901167"/>
            <a:ext cx="1900262" cy="486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8767" tIns="48767" rIns="48767" bIns="48767">
            <a:spAutoFit/>
          </a:bodyPr>
          <a:lstStyle/>
          <a:p>
            <a:pPr defTabSz="1300480">
              <a:lnSpc>
                <a:spcPct val="90000"/>
              </a:lnSpc>
              <a:defRPr sz="16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sz="1400" dirty="0" err="1"/>
              <a:t>Министерство</a:t>
            </a:r>
            <a:r>
              <a:rPr sz="1400" dirty="0"/>
              <a:t> </a:t>
            </a:r>
          </a:p>
          <a:p>
            <a:pPr defTabSz="1300480">
              <a:lnSpc>
                <a:spcPct val="90000"/>
              </a:lnSpc>
              <a:defRPr sz="16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sz="1400" dirty="0" err="1"/>
              <a:t>Природопользования</a:t>
            </a:r>
            <a:endParaRPr sz="1400" dirty="0"/>
          </a:p>
        </p:txBody>
      </p:sp>
      <p:sp>
        <p:nvSpPr>
          <p:cNvPr id="30" name="TextBox 23">
            <a:extLst>
              <a:ext uri="{FF2B5EF4-FFF2-40B4-BE49-F238E27FC236}">
                <a16:creationId xmlns:a16="http://schemas.microsoft.com/office/drawing/2014/main" id="{671842B0-1B34-2D80-6EE1-299BD4C77D54}"/>
              </a:ext>
            </a:extLst>
          </p:cNvPr>
          <p:cNvSpPr txBox="1"/>
          <p:nvPr/>
        </p:nvSpPr>
        <p:spPr>
          <a:xfrm>
            <a:off x="1519299" y="3918857"/>
            <a:ext cx="1469054" cy="486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8767" tIns="48767" rIns="48767" bIns="48767">
            <a:spAutoFit/>
          </a:bodyPr>
          <a:lstStyle/>
          <a:p>
            <a:pPr defTabSz="1300480">
              <a:lnSpc>
                <a:spcPct val="90000"/>
              </a:lnSpc>
              <a:defRPr sz="16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sz="1400" dirty="0" err="1"/>
              <a:t>Администрация</a:t>
            </a:r>
            <a:r>
              <a:rPr sz="1400" dirty="0"/>
              <a:t> </a:t>
            </a:r>
          </a:p>
          <a:p>
            <a:pPr defTabSz="1300480">
              <a:lnSpc>
                <a:spcPct val="90000"/>
              </a:lnSpc>
              <a:defRPr sz="16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sz="1400" dirty="0" err="1"/>
              <a:t>Президента</a:t>
            </a:r>
            <a:r>
              <a:rPr sz="1400" dirty="0"/>
              <a:t> РФ</a:t>
            </a:r>
          </a:p>
        </p:txBody>
      </p:sp>
      <p:sp>
        <p:nvSpPr>
          <p:cNvPr id="31" name="TextBox 24">
            <a:extLst>
              <a:ext uri="{FF2B5EF4-FFF2-40B4-BE49-F238E27FC236}">
                <a16:creationId xmlns:a16="http://schemas.microsoft.com/office/drawing/2014/main" id="{901FE877-6D8F-C5B5-6139-6F62FD8D9524}"/>
              </a:ext>
            </a:extLst>
          </p:cNvPr>
          <p:cNvSpPr txBox="1"/>
          <p:nvPr/>
        </p:nvSpPr>
        <p:spPr>
          <a:xfrm>
            <a:off x="1405768" y="7619678"/>
            <a:ext cx="1699748" cy="486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8767" tIns="48767" rIns="48767" bIns="48767">
            <a:spAutoFit/>
          </a:bodyPr>
          <a:lstStyle>
            <a:lvl1pPr defTabSz="1300480">
              <a:lnSpc>
                <a:spcPct val="90000"/>
              </a:lnSpc>
              <a:defRPr sz="1600" b="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400" dirty="0" err="1"/>
              <a:t>Федеральная</a:t>
            </a:r>
            <a:r>
              <a:rPr sz="1400" dirty="0"/>
              <a:t> </a:t>
            </a:r>
            <a:r>
              <a:rPr sz="1400" dirty="0" err="1"/>
              <a:t>служба</a:t>
            </a:r>
            <a:r>
              <a:rPr sz="1400" dirty="0"/>
              <a:t> </a:t>
            </a:r>
            <a:r>
              <a:rPr sz="1400" dirty="0" err="1"/>
              <a:t>охраны</a:t>
            </a:r>
            <a:endParaRPr sz="1400" dirty="0"/>
          </a:p>
        </p:txBody>
      </p:sp>
      <p:sp>
        <p:nvSpPr>
          <p:cNvPr id="128" name="TextBox 25">
            <a:extLst>
              <a:ext uri="{FF2B5EF4-FFF2-40B4-BE49-F238E27FC236}">
                <a16:creationId xmlns:a16="http://schemas.microsoft.com/office/drawing/2014/main" id="{4BF910F4-2EF6-8CDE-7A5B-15375BF3F7B3}"/>
              </a:ext>
            </a:extLst>
          </p:cNvPr>
          <p:cNvSpPr txBox="1"/>
          <p:nvPr/>
        </p:nvSpPr>
        <p:spPr>
          <a:xfrm>
            <a:off x="1724965" y="5125309"/>
            <a:ext cx="1082730" cy="486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8767" tIns="48767" rIns="48767" bIns="48767">
            <a:spAutoFit/>
          </a:bodyPr>
          <a:lstStyle/>
          <a:p>
            <a:pPr defTabSz="1300480">
              <a:lnSpc>
                <a:spcPct val="90000"/>
              </a:lnSpc>
              <a:defRPr sz="16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sz="1400" dirty="0" err="1"/>
              <a:t>Верховный</a:t>
            </a:r>
            <a:r>
              <a:rPr sz="1400" dirty="0"/>
              <a:t> </a:t>
            </a:r>
          </a:p>
          <a:p>
            <a:pPr defTabSz="1300480">
              <a:lnSpc>
                <a:spcPct val="90000"/>
              </a:lnSpc>
              <a:defRPr sz="16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sz="1400" dirty="0" err="1"/>
              <a:t>суд</a:t>
            </a:r>
            <a:r>
              <a:rPr sz="1400" dirty="0"/>
              <a:t> РФ</a:t>
            </a:r>
          </a:p>
        </p:txBody>
      </p:sp>
      <p:sp>
        <p:nvSpPr>
          <p:cNvPr id="129" name="TextBox 26">
            <a:extLst>
              <a:ext uri="{FF2B5EF4-FFF2-40B4-BE49-F238E27FC236}">
                <a16:creationId xmlns:a16="http://schemas.microsoft.com/office/drawing/2014/main" id="{0DA47FC0-5989-FA37-E3BE-BFFC4DAA1AD2}"/>
              </a:ext>
            </a:extLst>
          </p:cNvPr>
          <p:cNvSpPr txBox="1"/>
          <p:nvPr/>
        </p:nvSpPr>
        <p:spPr>
          <a:xfrm>
            <a:off x="3504432" y="7639432"/>
            <a:ext cx="1699748" cy="486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8767" tIns="48767" rIns="48767" bIns="48767">
            <a:spAutoFit/>
          </a:bodyPr>
          <a:lstStyle>
            <a:lvl1pPr defTabSz="1300480">
              <a:lnSpc>
                <a:spcPct val="90000"/>
              </a:lnSpc>
              <a:defRPr sz="1600" b="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400" dirty="0" err="1"/>
              <a:t>Российский</a:t>
            </a:r>
            <a:r>
              <a:rPr sz="1400" dirty="0"/>
              <a:t> </a:t>
            </a:r>
            <a:r>
              <a:rPr sz="1400" dirty="0" err="1"/>
              <a:t>финмониторинг</a:t>
            </a:r>
            <a:endParaRPr sz="1400" dirty="0"/>
          </a:p>
        </p:txBody>
      </p:sp>
      <p:sp>
        <p:nvSpPr>
          <p:cNvPr id="130" name="TextBox 30">
            <a:extLst>
              <a:ext uri="{FF2B5EF4-FFF2-40B4-BE49-F238E27FC236}">
                <a16:creationId xmlns:a16="http://schemas.microsoft.com/office/drawing/2014/main" id="{25ED7BD5-5A9E-CD35-EFAE-B6E23336D6C5}"/>
              </a:ext>
            </a:extLst>
          </p:cNvPr>
          <p:cNvSpPr txBox="1"/>
          <p:nvPr/>
        </p:nvSpPr>
        <p:spPr>
          <a:xfrm>
            <a:off x="1247897" y="8879623"/>
            <a:ext cx="2011861" cy="486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8767" tIns="48767" rIns="48767" bIns="48767">
            <a:spAutoFit/>
          </a:bodyPr>
          <a:lstStyle>
            <a:lvl1pPr defTabSz="1300480">
              <a:lnSpc>
                <a:spcPct val="90000"/>
              </a:lnSpc>
              <a:defRPr sz="1600" b="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400" dirty="0" err="1"/>
              <a:t>Федеральное</a:t>
            </a:r>
            <a:r>
              <a:rPr sz="1400" dirty="0"/>
              <a:t> </a:t>
            </a:r>
            <a:r>
              <a:rPr sz="1400" dirty="0" err="1"/>
              <a:t>управление</a:t>
            </a:r>
            <a:r>
              <a:rPr sz="1400" dirty="0"/>
              <a:t> </a:t>
            </a:r>
            <a:r>
              <a:rPr sz="1400" dirty="0" err="1"/>
              <a:t>автодорог</a:t>
            </a:r>
            <a:endParaRPr sz="1400" dirty="0"/>
          </a:p>
        </p:txBody>
      </p:sp>
      <p:pic>
        <p:nvPicPr>
          <p:cNvPr id="143" name="Изображение" descr="Изображение">
            <a:extLst>
              <a:ext uri="{FF2B5EF4-FFF2-40B4-BE49-F238E27FC236}">
                <a16:creationId xmlns:a16="http://schemas.microsoft.com/office/drawing/2014/main" id="{ADBB8AA5-E833-714B-5F65-D9C2DD466B14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r="71458"/>
          <a:stretch>
            <a:fillRect/>
          </a:stretch>
        </p:blipFill>
        <p:spPr>
          <a:xfrm>
            <a:off x="8755316" y="5705599"/>
            <a:ext cx="665335" cy="63523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Изображение" descr="Изображение">
            <a:extLst>
              <a:ext uri="{FF2B5EF4-FFF2-40B4-BE49-F238E27FC236}">
                <a16:creationId xmlns:a16="http://schemas.microsoft.com/office/drawing/2014/main" id="{C1A0B1C4-C212-E5E1-FA72-072DA1F84219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 l="5476" t="29777" r="65065" b="29777"/>
          <a:stretch>
            <a:fillRect/>
          </a:stretch>
        </p:blipFill>
        <p:spPr>
          <a:xfrm>
            <a:off x="8773979" y="6885097"/>
            <a:ext cx="711537" cy="732700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TextBox 24">
            <a:extLst>
              <a:ext uri="{FF2B5EF4-FFF2-40B4-BE49-F238E27FC236}">
                <a16:creationId xmlns:a16="http://schemas.microsoft.com/office/drawing/2014/main" id="{1D43626B-D108-0313-B726-8158E41E7BC4}"/>
              </a:ext>
            </a:extLst>
          </p:cNvPr>
          <p:cNvSpPr txBox="1"/>
          <p:nvPr/>
        </p:nvSpPr>
        <p:spPr>
          <a:xfrm>
            <a:off x="7899992" y="4007451"/>
            <a:ext cx="2308939" cy="430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8767" tIns="48767" rIns="48767" bIns="48767">
            <a:spAutoFit/>
          </a:bodyPr>
          <a:lstStyle>
            <a:lvl1pPr defTabSz="1300480">
              <a:lnSpc>
                <a:spcPct val="90000"/>
              </a:lnSpc>
              <a:defRPr sz="900" b="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200" dirty="0" err="1"/>
              <a:t>Правительство</a:t>
            </a:r>
            <a:r>
              <a:rPr sz="1200" dirty="0"/>
              <a:t> </a:t>
            </a:r>
            <a:r>
              <a:rPr sz="1200" dirty="0" err="1"/>
              <a:t>Ямало-Ненецкого</a:t>
            </a:r>
            <a:r>
              <a:rPr sz="1200" dirty="0"/>
              <a:t> </a:t>
            </a:r>
            <a:r>
              <a:rPr sz="1200" dirty="0" err="1"/>
              <a:t>автономного</a:t>
            </a:r>
            <a:r>
              <a:rPr sz="1200" dirty="0"/>
              <a:t> </a:t>
            </a:r>
            <a:r>
              <a:rPr sz="1200" dirty="0" err="1"/>
              <a:t>округа</a:t>
            </a:r>
            <a:endParaRPr sz="1200" dirty="0"/>
          </a:p>
        </p:txBody>
      </p:sp>
      <p:pic>
        <p:nvPicPr>
          <p:cNvPr id="160" name="Image" descr="Image">
            <a:extLst>
              <a:ext uri="{FF2B5EF4-FFF2-40B4-BE49-F238E27FC236}">
                <a16:creationId xmlns:a16="http://schemas.microsoft.com/office/drawing/2014/main" id="{69AD9C26-A2E5-EFD8-90C3-FA94566A1D5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610568" y="8064295"/>
            <a:ext cx="954832" cy="954832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Image" descr="Image">
            <a:extLst>
              <a:ext uri="{FF2B5EF4-FFF2-40B4-BE49-F238E27FC236}">
                <a16:creationId xmlns:a16="http://schemas.microsoft.com/office/drawing/2014/main" id="{05BCDE7B-F863-329F-B126-11ECE185C72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728133" y="4517887"/>
            <a:ext cx="611294" cy="611294"/>
          </a:xfrm>
          <a:prstGeom prst="rect">
            <a:avLst/>
          </a:prstGeom>
          <a:ln w="12700">
            <a:miter lim="400000"/>
          </a:ln>
        </p:spPr>
      </p:pic>
      <p:sp>
        <p:nvSpPr>
          <p:cNvPr id="163" name="TextBox 24">
            <a:extLst>
              <a:ext uri="{FF2B5EF4-FFF2-40B4-BE49-F238E27FC236}">
                <a16:creationId xmlns:a16="http://schemas.microsoft.com/office/drawing/2014/main" id="{E7086D15-2657-AD3E-2181-358D1F77F591}"/>
              </a:ext>
            </a:extLst>
          </p:cNvPr>
          <p:cNvSpPr txBox="1"/>
          <p:nvPr/>
        </p:nvSpPr>
        <p:spPr>
          <a:xfrm>
            <a:off x="8105448" y="5080508"/>
            <a:ext cx="1900262" cy="486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8767" tIns="48767" rIns="48767" bIns="48767">
            <a:spAutoFit/>
          </a:bodyPr>
          <a:lstStyle>
            <a:lvl1pPr defTabSz="1300480">
              <a:lnSpc>
                <a:spcPct val="90000"/>
              </a:lnSpc>
              <a:defRPr sz="900" b="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400" dirty="0" err="1"/>
              <a:t>Правительство</a:t>
            </a:r>
            <a:r>
              <a:rPr sz="1400" dirty="0"/>
              <a:t> </a:t>
            </a:r>
            <a:r>
              <a:rPr sz="1400" dirty="0" err="1"/>
              <a:t>Мурманской</a:t>
            </a:r>
            <a:r>
              <a:rPr sz="1400" dirty="0"/>
              <a:t> </a:t>
            </a:r>
            <a:r>
              <a:rPr sz="1400" dirty="0" err="1"/>
              <a:t>области</a:t>
            </a:r>
            <a:endParaRPr sz="1400" dirty="0"/>
          </a:p>
        </p:txBody>
      </p:sp>
      <p:sp>
        <p:nvSpPr>
          <p:cNvPr id="2" name="TextBox 24">
            <a:extLst>
              <a:ext uri="{FF2B5EF4-FFF2-40B4-BE49-F238E27FC236}">
                <a16:creationId xmlns:a16="http://schemas.microsoft.com/office/drawing/2014/main" id="{FB68B134-5054-445D-BE41-052E1412D4E4}"/>
              </a:ext>
            </a:extLst>
          </p:cNvPr>
          <p:cNvSpPr txBox="1"/>
          <p:nvPr/>
        </p:nvSpPr>
        <p:spPr>
          <a:xfrm>
            <a:off x="3235931" y="6465705"/>
            <a:ext cx="2164129" cy="3477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8767" tIns="48767" rIns="48767" bIns="48767">
            <a:spAutoFit/>
          </a:bodyPr>
          <a:lstStyle>
            <a:lvl1pPr defTabSz="1300480">
              <a:lnSpc>
                <a:spcPct val="90000"/>
              </a:lnSpc>
              <a:defRPr sz="900" b="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ru-RU" sz="1800" dirty="0"/>
              <a:t>МЧС РОССИИ</a:t>
            </a:r>
            <a:endParaRPr sz="1800" dirty="0"/>
          </a:p>
        </p:txBody>
      </p:sp>
      <p:pic>
        <p:nvPicPr>
          <p:cNvPr id="7" name="Рисунок 35" descr="Рисунок 35">
            <a:extLst>
              <a:ext uri="{FF2B5EF4-FFF2-40B4-BE49-F238E27FC236}">
                <a16:creationId xmlns:a16="http://schemas.microsoft.com/office/drawing/2014/main" id="{B7084110-BE14-6E36-87A2-E887A271CB82}"/>
              </a:ext>
            </a:extLst>
          </p:cNvPr>
          <p:cNvPicPr>
            <a:picLocks noChangeAspect="1"/>
          </p:cNvPicPr>
          <p:nvPr/>
        </p:nvPicPr>
        <p:blipFill>
          <a:blip r:embed="rId23"/>
          <a:srcRect l="13291" r="12938" b="6319"/>
          <a:stretch>
            <a:fillRect/>
          </a:stretch>
        </p:blipFill>
        <p:spPr>
          <a:xfrm>
            <a:off x="6049908" y="5524135"/>
            <a:ext cx="1005233" cy="9846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6" h="21539" extrusionOk="0">
                <a:moveTo>
                  <a:pt x="10689" y="0"/>
                </a:moveTo>
                <a:cubicBezTo>
                  <a:pt x="10258" y="0"/>
                  <a:pt x="10166" y="38"/>
                  <a:pt x="10197" y="226"/>
                </a:cubicBezTo>
                <a:cubicBezTo>
                  <a:pt x="10230" y="421"/>
                  <a:pt x="10118" y="464"/>
                  <a:pt x="9460" y="477"/>
                </a:cubicBezTo>
                <a:cubicBezTo>
                  <a:pt x="8711" y="493"/>
                  <a:pt x="8404" y="554"/>
                  <a:pt x="7967" y="790"/>
                </a:cubicBezTo>
                <a:cubicBezTo>
                  <a:pt x="7838" y="860"/>
                  <a:pt x="7696" y="843"/>
                  <a:pt x="7594" y="747"/>
                </a:cubicBezTo>
                <a:cubicBezTo>
                  <a:pt x="7465" y="624"/>
                  <a:pt x="7446" y="648"/>
                  <a:pt x="7509" y="833"/>
                </a:cubicBezTo>
                <a:cubicBezTo>
                  <a:pt x="7604" y="1109"/>
                  <a:pt x="7135" y="1344"/>
                  <a:pt x="6721" y="1233"/>
                </a:cubicBezTo>
                <a:cubicBezTo>
                  <a:pt x="6580" y="1195"/>
                  <a:pt x="6423" y="1237"/>
                  <a:pt x="6373" y="1320"/>
                </a:cubicBezTo>
                <a:cubicBezTo>
                  <a:pt x="6306" y="1431"/>
                  <a:pt x="6237" y="1426"/>
                  <a:pt x="6102" y="1311"/>
                </a:cubicBezTo>
                <a:cubicBezTo>
                  <a:pt x="6002" y="1226"/>
                  <a:pt x="5913" y="1213"/>
                  <a:pt x="5907" y="1276"/>
                </a:cubicBezTo>
                <a:cubicBezTo>
                  <a:pt x="5901" y="1340"/>
                  <a:pt x="5887" y="1558"/>
                  <a:pt x="5873" y="1762"/>
                </a:cubicBezTo>
                <a:cubicBezTo>
                  <a:pt x="5855" y="2010"/>
                  <a:pt x="5696" y="2246"/>
                  <a:pt x="5398" y="2483"/>
                </a:cubicBezTo>
                <a:cubicBezTo>
                  <a:pt x="5153" y="2678"/>
                  <a:pt x="4709" y="3094"/>
                  <a:pt x="4415" y="3403"/>
                </a:cubicBezTo>
                <a:cubicBezTo>
                  <a:pt x="4120" y="3712"/>
                  <a:pt x="3821" y="3967"/>
                  <a:pt x="3745" y="3967"/>
                </a:cubicBezTo>
                <a:cubicBezTo>
                  <a:pt x="3668" y="3967"/>
                  <a:pt x="3618" y="4095"/>
                  <a:pt x="3634" y="4254"/>
                </a:cubicBezTo>
                <a:cubicBezTo>
                  <a:pt x="3657" y="4464"/>
                  <a:pt x="3581" y="4559"/>
                  <a:pt x="3346" y="4618"/>
                </a:cubicBezTo>
                <a:cubicBezTo>
                  <a:pt x="3054" y="4692"/>
                  <a:pt x="3046" y="4712"/>
                  <a:pt x="3270" y="4801"/>
                </a:cubicBezTo>
                <a:cubicBezTo>
                  <a:pt x="3458" y="4875"/>
                  <a:pt x="3478" y="4935"/>
                  <a:pt x="3363" y="5052"/>
                </a:cubicBezTo>
                <a:cubicBezTo>
                  <a:pt x="3280" y="5137"/>
                  <a:pt x="3219" y="5345"/>
                  <a:pt x="3219" y="5513"/>
                </a:cubicBezTo>
                <a:cubicBezTo>
                  <a:pt x="3219" y="5680"/>
                  <a:pt x="3114" y="5926"/>
                  <a:pt x="2990" y="6059"/>
                </a:cubicBezTo>
                <a:cubicBezTo>
                  <a:pt x="2679" y="6394"/>
                  <a:pt x="2664" y="6492"/>
                  <a:pt x="2685" y="8047"/>
                </a:cubicBezTo>
                <a:cubicBezTo>
                  <a:pt x="2696" y="8900"/>
                  <a:pt x="2648" y="9490"/>
                  <a:pt x="2558" y="9601"/>
                </a:cubicBezTo>
                <a:cubicBezTo>
                  <a:pt x="2449" y="9736"/>
                  <a:pt x="2450" y="9823"/>
                  <a:pt x="2566" y="9966"/>
                </a:cubicBezTo>
                <a:cubicBezTo>
                  <a:pt x="2651" y="10072"/>
                  <a:pt x="2685" y="10272"/>
                  <a:pt x="2642" y="10409"/>
                </a:cubicBezTo>
                <a:cubicBezTo>
                  <a:pt x="2593" y="10569"/>
                  <a:pt x="2681" y="10779"/>
                  <a:pt x="2880" y="10999"/>
                </a:cubicBezTo>
                <a:cubicBezTo>
                  <a:pt x="3100" y="11242"/>
                  <a:pt x="3188" y="11507"/>
                  <a:pt x="3194" y="11902"/>
                </a:cubicBezTo>
                <a:cubicBezTo>
                  <a:pt x="3199" y="12277"/>
                  <a:pt x="3290" y="12552"/>
                  <a:pt x="3473" y="12753"/>
                </a:cubicBezTo>
                <a:cubicBezTo>
                  <a:pt x="3623" y="12916"/>
                  <a:pt x="3754" y="13220"/>
                  <a:pt x="3770" y="13430"/>
                </a:cubicBezTo>
                <a:cubicBezTo>
                  <a:pt x="3786" y="13639"/>
                  <a:pt x="3853" y="13811"/>
                  <a:pt x="3923" y="13812"/>
                </a:cubicBezTo>
                <a:cubicBezTo>
                  <a:pt x="4145" y="13815"/>
                  <a:pt x="4381" y="14023"/>
                  <a:pt x="4304" y="14150"/>
                </a:cubicBezTo>
                <a:cubicBezTo>
                  <a:pt x="4264" y="14218"/>
                  <a:pt x="4323" y="14272"/>
                  <a:pt x="4440" y="14272"/>
                </a:cubicBezTo>
                <a:cubicBezTo>
                  <a:pt x="4557" y="14272"/>
                  <a:pt x="4683" y="14387"/>
                  <a:pt x="4720" y="14532"/>
                </a:cubicBezTo>
                <a:cubicBezTo>
                  <a:pt x="4758" y="14684"/>
                  <a:pt x="4896" y="14801"/>
                  <a:pt x="5042" y="14801"/>
                </a:cubicBezTo>
                <a:cubicBezTo>
                  <a:pt x="5189" y="14801"/>
                  <a:pt x="5333" y="14908"/>
                  <a:pt x="5373" y="15062"/>
                </a:cubicBezTo>
                <a:cubicBezTo>
                  <a:pt x="5412" y="15214"/>
                  <a:pt x="5524" y="15316"/>
                  <a:pt x="5644" y="15296"/>
                </a:cubicBezTo>
                <a:cubicBezTo>
                  <a:pt x="5777" y="15274"/>
                  <a:pt x="5872" y="15368"/>
                  <a:pt x="5898" y="15557"/>
                </a:cubicBezTo>
                <a:cubicBezTo>
                  <a:pt x="5932" y="15801"/>
                  <a:pt x="6017" y="15861"/>
                  <a:pt x="6390" y="15861"/>
                </a:cubicBezTo>
                <a:cubicBezTo>
                  <a:pt x="6736" y="15861"/>
                  <a:pt x="6865" y="15920"/>
                  <a:pt x="6916" y="16121"/>
                </a:cubicBezTo>
                <a:cubicBezTo>
                  <a:pt x="6970" y="16332"/>
                  <a:pt x="7086" y="16381"/>
                  <a:pt x="7518" y="16381"/>
                </a:cubicBezTo>
                <a:cubicBezTo>
                  <a:pt x="8052" y="16381"/>
                  <a:pt x="8547" y="16625"/>
                  <a:pt x="8578" y="16902"/>
                </a:cubicBezTo>
                <a:cubicBezTo>
                  <a:pt x="8587" y="16981"/>
                  <a:pt x="8603" y="17074"/>
                  <a:pt x="8612" y="17111"/>
                </a:cubicBezTo>
                <a:cubicBezTo>
                  <a:pt x="8641" y="17232"/>
                  <a:pt x="11573" y="17182"/>
                  <a:pt x="11647" y="17059"/>
                </a:cubicBezTo>
                <a:cubicBezTo>
                  <a:pt x="11688" y="16991"/>
                  <a:pt x="12037" y="16945"/>
                  <a:pt x="12419" y="16954"/>
                </a:cubicBezTo>
                <a:cubicBezTo>
                  <a:pt x="12801" y="16964"/>
                  <a:pt x="13188" y="16897"/>
                  <a:pt x="13284" y="16815"/>
                </a:cubicBezTo>
                <a:cubicBezTo>
                  <a:pt x="13379" y="16734"/>
                  <a:pt x="13663" y="16649"/>
                  <a:pt x="13911" y="16624"/>
                </a:cubicBezTo>
                <a:cubicBezTo>
                  <a:pt x="14159" y="16600"/>
                  <a:pt x="14361" y="16510"/>
                  <a:pt x="14361" y="16425"/>
                </a:cubicBezTo>
                <a:cubicBezTo>
                  <a:pt x="14361" y="16164"/>
                  <a:pt x="14532" y="16077"/>
                  <a:pt x="14996" y="16095"/>
                </a:cubicBezTo>
                <a:cubicBezTo>
                  <a:pt x="15448" y="16112"/>
                  <a:pt x="15699" y="15946"/>
                  <a:pt x="15454" y="15791"/>
                </a:cubicBezTo>
                <a:cubicBezTo>
                  <a:pt x="15265" y="15671"/>
                  <a:pt x="15429" y="15461"/>
                  <a:pt x="15709" y="15461"/>
                </a:cubicBezTo>
                <a:cubicBezTo>
                  <a:pt x="15839" y="15461"/>
                  <a:pt x="15973" y="15371"/>
                  <a:pt x="16014" y="15262"/>
                </a:cubicBezTo>
                <a:cubicBezTo>
                  <a:pt x="16055" y="15152"/>
                  <a:pt x="16176" y="15062"/>
                  <a:pt x="16277" y="15062"/>
                </a:cubicBezTo>
                <a:cubicBezTo>
                  <a:pt x="16378" y="15062"/>
                  <a:pt x="16491" y="14979"/>
                  <a:pt x="16531" y="14871"/>
                </a:cubicBezTo>
                <a:cubicBezTo>
                  <a:pt x="16577" y="14749"/>
                  <a:pt x="16684" y="14705"/>
                  <a:pt x="16819" y="14758"/>
                </a:cubicBezTo>
                <a:cubicBezTo>
                  <a:pt x="16962" y="14814"/>
                  <a:pt x="17012" y="14791"/>
                  <a:pt x="16955" y="14697"/>
                </a:cubicBezTo>
                <a:cubicBezTo>
                  <a:pt x="16875" y="14565"/>
                  <a:pt x="17047" y="14370"/>
                  <a:pt x="17286" y="14324"/>
                </a:cubicBezTo>
                <a:cubicBezTo>
                  <a:pt x="17554" y="14273"/>
                  <a:pt x="17552" y="14246"/>
                  <a:pt x="17277" y="14133"/>
                </a:cubicBezTo>
                <a:cubicBezTo>
                  <a:pt x="16968" y="14006"/>
                  <a:pt x="17003" y="13742"/>
                  <a:pt x="17328" y="13742"/>
                </a:cubicBezTo>
                <a:cubicBezTo>
                  <a:pt x="17430" y="13742"/>
                  <a:pt x="17515" y="13632"/>
                  <a:pt x="17515" y="13499"/>
                </a:cubicBezTo>
                <a:cubicBezTo>
                  <a:pt x="17515" y="13367"/>
                  <a:pt x="17657" y="13126"/>
                  <a:pt x="17829" y="12961"/>
                </a:cubicBezTo>
                <a:cubicBezTo>
                  <a:pt x="18039" y="12759"/>
                  <a:pt x="18126" y="12546"/>
                  <a:pt x="18100" y="12310"/>
                </a:cubicBezTo>
                <a:cubicBezTo>
                  <a:pt x="18061" y="11966"/>
                  <a:pt x="18365" y="11452"/>
                  <a:pt x="18541" y="11563"/>
                </a:cubicBezTo>
                <a:cubicBezTo>
                  <a:pt x="18590" y="11595"/>
                  <a:pt x="18643" y="11275"/>
                  <a:pt x="18659" y="10860"/>
                </a:cubicBezTo>
                <a:cubicBezTo>
                  <a:pt x="18675" y="10446"/>
                  <a:pt x="18763" y="9990"/>
                  <a:pt x="18854" y="9844"/>
                </a:cubicBezTo>
                <a:cubicBezTo>
                  <a:pt x="19111" y="9437"/>
                  <a:pt x="19206" y="7962"/>
                  <a:pt x="18982" y="7874"/>
                </a:cubicBezTo>
                <a:cubicBezTo>
                  <a:pt x="18883" y="7835"/>
                  <a:pt x="18804" y="7654"/>
                  <a:pt x="18804" y="7474"/>
                </a:cubicBezTo>
                <a:cubicBezTo>
                  <a:pt x="18804" y="7295"/>
                  <a:pt x="18741" y="7113"/>
                  <a:pt x="18668" y="7066"/>
                </a:cubicBezTo>
                <a:cubicBezTo>
                  <a:pt x="18595" y="7020"/>
                  <a:pt x="18547" y="6917"/>
                  <a:pt x="18558" y="6832"/>
                </a:cubicBezTo>
                <a:cubicBezTo>
                  <a:pt x="18568" y="6747"/>
                  <a:pt x="18566" y="6339"/>
                  <a:pt x="18558" y="5929"/>
                </a:cubicBezTo>
                <a:cubicBezTo>
                  <a:pt x="18545" y="5288"/>
                  <a:pt x="18506" y="5177"/>
                  <a:pt x="18269" y="5113"/>
                </a:cubicBezTo>
                <a:cubicBezTo>
                  <a:pt x="18083" y="5063"/>
                  <a:pt x="18021" y="4969"/>
                  <a:pt x="18074" y="4827"/>
                </a:cubicBezTo>
                <a:cubicBezTo>
                  <a:pt x="18128" y="4683"/>
                  <a:pt x="18056" y="4573"/>
                  <a:pt x="17837" y="4488"/>
                </a:cubicBezTo>
                <a:cubicBezTo>
                  <a:pt x="17661" y="4420"/>
                  <a:pt x="17509" y="4261"/>
                  <a:pt x="17498" y="4132"/>
                </a:cubicBezTo>
                <a:cubicBezTo>
                  <a:pt x="17487" y="4003"/>
                  <a:pt x="17471" y="3820"/>
                  <a:pt x="17464" y="3724"/>
                </a:cubicBezTo>
                <a:cubicBezTo>
                  <a:pt x="17456" y="3628"/>
                  <a:pt x="17350" y="3491"/>
                  <a:pt x="17226" y="3420"/>
                </a:cubicBezTo>
                <a:cubicBezTo>
                  <a:pt x="17103" y="3350"/>
                  <a:pt x="16998" y="3205"/>
                  <a:pt x="16998" y="3099"/>
                </a:cubicBezTo>
                <a:cubicBezTo>
                  <a:pt x="16998" y="2994"/>
                  <a:pt x="16915" y="2908"/>
                  <a:pt x="16811" y="2908"/>
                </a:cubicBezTo>
                <a:cubicBezTo>
                  <a:pt x="16595" y="2908"/>
                  <a:pt x="16322" y="2463"/>
                  <a:pt x="16455" y="2327"/>
                </a:cubicBezTo>
                <a:cubicBezTo>
                  <a:pt x="16503" y="2277"/>
                  <a:pt x="16451" y="2273"/>
                  <a:pt x="16336" y="2318"/>
                </a:cubicBezTo>
                <a:cubicBezTo>
                  <a:pt x="16206" y="2369"/>
                  <a:pt x="16053" y="2297"/>
                  <a:pt x="15938" y="2127"/>
                </a:cubicBezTo>
                <a:cubicBezTo>
                  <a:pt x="15835" y="1977"/>
                  <a:pt x="15561" y="1810"/>
                  <a:pt x="15327" y="1762"/>
                </a:cubicBezTo>
                <a:cubicBezTo>
                  <a:pt x="15069" y="1709"/>
                  <a:pt x="14882" y="1581"/>
                  <a:pt x="14844" y="1432"/>
                </a:cubicBezTo>
                <a:cubicBezTo>
                  <a:pt x="14805" y="1281"/>
                  <a:pt x="14661" y="1189"/>
                  <a:pt x="14471" y="1189"/>
                </a:cubicBezTo>
                <a:cubicBezTo>
                  <a:pt x="14302" y="1189"/>
                  <a:pt x="14064" y="1082"/>
                  <a:pt x="13937" y="955"/>
                </a:cubicBezTo>
                <a:cubicBezTo>
                  <a:pt x="13810" y="828"/>
                  <a:pt x="13616" y="718"/>
                  <a:pt x="13513" y="703"/>
                </a:cubicBezTo>
                <a:cubicBezTo>
                  <a:pt x="13409" y="689"/>
                  <a:pt x="12873" y="615"/>
                  <a:pt x="12317" y="538"/>
                </a:cubicBezTo>
                <a:cubicBezTo>
                  <a:pt x="11228" y="388"/>
                  <a:pt x="11032" y="313"/>
                  <a:pt x="11147" y="122"/>
                </a:cubicBezTo>
                <a:cubicBezTo>
                  <a:pt x="11188" y="53"/>
                  <a:pt x="10982" y="0"/>
                  <a:pt x="10689" y="0"/>
                </a:cubicBezTo>
                <a:close/>
                <a:moveTo>
                  <a:pt x="5042" y="17718"/>
                </a:moveTo>
                <a:cubicBezTo>
                  <a:pt x="4980" y="17700"/>
                  <a:pt x="4901" y="17749"/>
                  <a:pt x="4796" y="17857"/>
                </a:cubicBezTo>
                <a:cubicBezTo>
                  <a:pt x="4716" y="17939"/>
                  <a:pt x="4506" y="18020"/>
                  <a:pt x="4330" y="18039"/>
                </a:cubicBezTo>
                <a:cubicBezTo>
                  <a:pt x="3542" y="18128"/>
                  <a:pt x="3204" y="18278"/>
                  <a:pt x="2948" y="18647"/>
                </a:cubicBezTo>
                <a:cubicBezTo>
                  <a:pt x="2652" y="19074"/>
                  <a:pt x="2380" y="19090"/>
                  <a:pt x="2380" y="18682"/>
                </a:cubicBezTo>
                <a:cubicBezTo>
                  <a:pt x="2380" y="18541"/>
                  <a:pt x="2249" y="18247"/>
                  <a:pt x="2091" y="18031"/>
                </a:cubicBezTo>
                <a:cubicBezTo>
                  <a:pt x="1851" y="17702"/>
                  <a:pt x="1782" y="17674"/>
                  <a:pt x="1676" y="17840"/>
                </a:cubicBezTo>
                <a:cubicBezTo>
                  <a:pt x="1603" y="17953"/>
                  <a:pt x="1344" y="18040"/>
                  <a:pt x="1065" y="18048"/>
                </a:cubicBezTo>
                <a:cubicBezTo>
                  <a:pt x="-80" y="18081"/>
                  <a:pt x="28" y="17918"/>
                  <a:pt x="5" y="19672"/>
                </a:cubicBezTo>
                <a:cubicBezTo>
                  <a:pt x="-13" y="21103"/>
                  <a:pt x="6" y="21245"/>
                  <a:pt x="226" y="21304"/>
                </a:cubicBezTo>
                <a:cubicBezTo>
                  <a:pt x="571" y="21396"/>
                  <a:pt x="871" y="21123"/>
                  <a:pt x="921" y="20670"/>
                </a:cubicBezTo>
                <a:cubicBezTo>
                  <a:pt x="960" y="20321"/>
                  <a:pt x="1017" y="20282"/>
                  <a:pt x="1464" y="20244"/>
                </a:cubicBezTo>
                <a:cubicBezTo>
                  <a:pt x="1739" y="20221"/>
                  <a:pt x="2024" y="20262"/>
                  <a:pt x="2100" y="20340"/>
                </a:cubicBezTo>
                <a:cubicBezTo>
                  <a:pt x="2175" y="20418"/>
                  <a:pt x="2366" y="20479"/>
                  <a:pt x="2524" y="20479"/>
                </a:cubicBezTo>
                <a:cubicBezTo>
                  <a:pt x="2860" y="20479"/>
                  <a:pt x="3364" y="21072"/>
                  <a:pt x="3261" y="21347"/>
                </a:cubicBezTo>
                <a:cubicBezTo>
                  <a:pt x="3204" y="21502"/>
                  <a:pt x="3368" y="21538"/>
                  <a:pt x="4160" y="21538"/>
                </a:cubicBezTo>
                <a:cubicBezTo>
                  <a:pt x="5214" y="21538"/>
                  <a:pt x="5189" y="21555"/>
                  <a:pt x="5652" y="20514"/>
                </a:cubicBezTo>
                <a:cubicBezTo>
                  <a:pt x="5823" y="20130"/>
                  <a:pt x="6024" y="20138"/>
                  <a:pt x="6170" y="20531"/>
                </a:cubicBezTo>
                <a:cubicBezTo>
                  <a:pt x="6233" y="20703"/>
                  <a:pt x="6384" y="20876"/>
                  <a:pt x="6500" y="20922"/>
                </a:cubicBezTo>
                <a:cubicBezTo>
                  <a:pt x="6617" y="20967"/>
                  <a:pt x="6680" y="21053"/>
                  <a:pt x="6645" y="21113"/>
                </a:cubicBezTo>
                <a:cubicBezTo>
                  <a:pt x="6609" y="21172"/>
                  <a:pt x="6870" y="21234"/>
                  <a:pt x="7230" y="21243"/>
                </a:cubicBezTo>
                <a:cubicBezTo>
                  <a:pt x="7589" y="21252"/>
                  <a:pt x="7951" y="21322"/>
                  <a:pt x="8027" y="21399"/>
                </a:cubicBezTo>
                <a:cubicBezTo>
                  <a:pt x="8223" y="21600"/>
                  <a:pt x="9746" y="21578"/>
                  <a:pt x="9875" y="21373"/>
                </a:cubicBezTo>
                <a:cubicBezTo>
                  <a:pt x="9932" y="21282"/>
                  <a:pt x="9977" y="21002"/>
                  <a:pt x="9977" y="20748"/>
                </a:cubicBezTo>
                <a:cubicBezTo>
                  <a:pt x="9977" y="20322"/>
                  <a:pt x="10011" y="20279"/>
                  <a:pt x="10367" y="20279"/>
                </a:cubicBezTo>
                <a:cubicBezTo>
                  <a:pt x="10738" y="20279"/>
                  <a:pt x="10749" y="20303"/>
                  <a:pt x="10731" y="20835"/>
                </a:cubicBezTo>
                <a:cubicBezTo>
                  <a:pt x="10715" y="21333"/>
                  <a:pt x="10739" y="21374"/>
                  <a:pt x="10943" y="21243"/>
                </a:cubicBezTo>
                <a:cubicBezTo>
                  <a:pt x="11076" y="21158"/>
                  <a:pt x="11268" y="21146"/>
                  <a:pt x="11410" y="21208"/>
                </a:cubicBezTo>
                <a:cubicBezTo>
                  <a:pt x="11799" y="21379"/>
                  <a:pt x="11973" y="21387"/>
                  <a:pt x="12054" y="21252"/>
                </a:cubicBezTo>
                <a:cubicBezTo>
                  <a:pt x="12101" y="21174"/>
                  <a:pt x="12191" y="21185"/>
                  <a:pt x="12300" y="21278"/>
                </a:cubicBezTo>
                <a:cubicBezTo>
                  <a:pt x="12437" y="21394"/>
                  <a:pt x="12568" y="21369"/>
                  <a:pt x="12860" y="21156"/>
                </a:cubicBezTo>
                <a:cubicBezTo>
                  <a:pt x="13335" y="20809"/>
                  <a:pt x="13784" y="20798"/>
                  <a:pt x="13869" y="21130"/>
                </a:cubicBezTo>
                <a:cubicBezTo>
                  <a:pt x="13916" y="21314"/>
                  <a:pt x="14035" y="21369"/>
                  <a:pt x="14335" y="21356"/>
                </a:cubicBezTo>
                <a:cubicBezTo>
                  <a:pt x="14559" y="21346"/>
                  <a:pt x="14807" y="21264"/>
                  <a:pt x="14878" y="21173"/>
                </a:cubicBezTo>
                <a:cubicBezTo>
                  <a:pt x="14980" y="21043"/>
                  <a:pt x="15079" y="21057"/>
                  <a:pt x="15378" y="21217"/>
                </a:cubicBezTo>
                <a:cubicBezTo>
                  <a:pt x="15586" y="21328"/>
                  <a:pt x="15852" y="21371"/>
                  <a:pt x="15963" y="21321"/>
                </a:cubicBezTo>
                <a:cubicBezTo>
                  <a:pt x="16074" y="21270"/>
                  <a:pt x="16215" y="21246"/>
                  <a:pt x="16277" y="21260"/>
                </a:cubicBezTo>
                <a:cubicBezTo>
                  <a:pt x="16339" y="21275"/>
                  <a:pt x="16358" y="21198"/>
                  <a:pt x="16319" y="21095"/>
                </a:cubicBezTo>
                <a:cubicBezTo>
                  <a:pt x="16281" y="20992"/>
                  <a:pt x="16311" y="20844"/>
                  <a:pt x="16387" y="20765"/>
                </a:cubicBezTo>
                <a:cubicBezTo>
                  <a:pt x="16487" y="20663"/>
                  <a:pt x="16478" y="20569"/>
                  <a:pt x="16370" y="20435"/>
                </a:cubicBezTo>
                <a:cubicBezTo>
                  <a:pt x="16253" y="20291"/>
                  <a:pt x="16263" y="20216"/>
                  <a:pt x="16412" y="20088"/>
                </a:cubicBezTo>
                <a:cubicBezTo>
                  <a:pt x="16724" y="19823"/>
                  <a:pt x="16998" y="20025"/>
                  <a:pt x="16998" y="20522"/>
                </a:cubicBezTo>
                <a:cubicBezTo>
                  <a:pt x="16998" y="20968"/>
                  <a:pt x="17233" y="21290"/>
                  <a:pt x="17676" y="21451"/>
                </a:cubicBezTo>
                <a:cubicBezTo>
                  <a:pt x="17845" y="21513"/>
                  <a:pt x="17915" y="21443"/>
                  <a:pt x="17973" y="21173"/>
                </a:cubicBezTo>
                <a:cubicBezTo>
                  <a:pt x="18120" y="20481"/>
                  <a:pt x="18122" y="20482"/>
                  <a:pt x="18524" y="20687"/>
                </a:cubicBezTo>
                <a:cubicBezTo>
                  <a:pt x="18823" y="20841"/>
                  <a:pt x="18887" y="20945"/>
                  <a:pt x="18838" y="21208"/>
                </a:cubicBezTo>
                <a:lnTo>
                  <a:pt x="18770" y="21538"/>
                </a:lnTo>
                <a:lnTo>
                  <a:pt x="20008" y="21538"/>
                </a:lnTo>
                <a:cubicBezTo>
                  <a:pt x="20981" y="21538"/>
                  <a:pt x="21254" y="21500"/>
                  <a:pt x="21254" y="21356"/>
                </a:cubicBezTo>
                <a:cubicBezTo>
                  <a:pt x="21254" y="21254"/>
                  <a:pt x="21161" y="21139"/>
                  <a:pt x="21051" y="21095"/>
                </a:cubicBezTo>
                <a:cubicBezTo>
                  <a:pt x="20882" y="21029"/>
                  <a:pt x="20899" y="20943"/>
                  <a:pt x="21186" y="20557"/>
                </a:cubicBezTo>
                <a:cubicBezTo>
                  <a:pt x="21482" y="20159"/>
                  <a:pt x="21520" y="20014"/>
                  <a:pt x="21441" y="19524"/>
                </a:cubicBezTo>
                <a:cubicBezTo>
                  <a:pt x="21390" y="19213"/>
                  <a:pt x="21273" y="18803"/>
                  <a:pt x="21178" y="18612"/>
                </a:cubicBezTo>
                <a:cubicBezTo>
                  <a:pt x="21083" y="18422"/>
                  <a:pt x="21043" y="18218"/>
                  <a:pt x="21093" y="18161"/>
                </a:cubicBezTo>
                <a:cubicBezTo>
                  <a:pt x="21143" y="18104"/>
                  <a:pt x="21110" y="18106"/>
                  <a:pt x="21017" y="18161"/>
                </a:cubicBezTo>
                <a:cubicBezTo>
                  <a:pt x="20904" y="18228"/>
                  <a:pt x="20826" y="18171"/>
                  <a:pt x="20779" y="17987"/>
                </a:cubicBezTo>
                <a:cubicBezTo>
                  <a:pt x="20706" y="17698"/>
                  <a:pt x="20489" y="17626"/>
                  <a:pt x="20279" y="17822"/>
                </a:cubicBezTo>
                <a:cubicBezTo>
                  <a:pt x="20212" y="17885"/>
                  <a:pt x="19869" y="18004"/>
                  <a:pt x="19516" y="18092"/>
                </a:cubicBezTo>
                <a:cubicBezTo>
                  <a:pt x="18783" y="18274"/>
                  <a:pt x="18568" y="18425"/>
                  <a:pt x="18405" y="18864"/>
                </a:cubicBezTo>
                <a:cubicBezTo>
                  <a:pt x="18277" y="19211"/>
                  <a:pt x="18032" y="19149"/>
                  <a:pt x="18032" y="18769"/>
                </a:cubicBezTo>
                <a:cubicBezTo>
                  <a:pt x="18032" y="18309"/>
                  <a:pt x="17876" y="18107"/>
                  <a:pt x="17532" y="18109"/>
                </a:cubicBezTo>
                <a:cubicBezTo>
                  <a:pt x="17063" y="18112"/>
                  <a:pt x="16938" y="18237"/>
                  <a:pt x="16938" y="18699"/>
                </a:cubicBezTo>
                <a:cubicBezTo>
                  <a:pt x="16938" y="19005"/>
                  <a:pt x="16878" y="19090"/>
                  <a:pt x="16684" y="19090"/>
                </a:cubicBezTo>
                <a:cubicBezTo>
                  <a:pt x="16502" y="19090"/>
                  <a:pt x="16407" y="18971"/>
                  <a:pt x="16345" y="18656"/>
                </a:cubicBezTo>
                <a:cubicBezTo>
                  <a:pt x="16243" y="18145"/>
                  <a:pt x="16250" y="18164"/>
                  <a:pt x="15836" y="18066"/>
                </a:cubicBezTo>
                <a:cubicBezTo>
                  <a:pt x="15297" y="17937"/>
                  <a:pt x="15066" y="18235"/>
                  <a:pt x="15047" y="19081"/>
                </a:cubicBezTo>
                <a:cubicBezTo>
                  <a:pt x="15038" y="19493"/>
                  <a:pt x="14975" y="19860"/>
                  <a:pt x="14903" y="19906"/>
                </a:cubicBezTo>
                <a:cubicBezTo>
                  <a:pt x="14754" y="20000"/>
                  <a:pt x="14400" y="19570"/>
                  <a:pt x="14496" y="19411"/>
                </a:cubicBezTo>
                <a:cubicBezTo>
                  <a:pt x="14531" y="19354"/>
                  <a:pt x="14500" y="19274"/>
                  <a:pt x="14428" y="19229"/>
                </a:cubicBezTo>
                <a:cubicBezTo>
                  <a:pt x="14356" y="19183"/>
                  <a:pt x="14293" y="18936"/>
                  <a:pt x="14293" y="18682"/>
                </a:cubicBezTo>
                <a:cubicBezTo>
                  <a:pt x="14293" y="18428"/>
                  <a:pt x="14240" y="18249"/>
                  <a:pt x="14174" y="18291"/>
                </a:cubicBezTo>
                <a:cubicBezTo>
                  <a:pt x="14108" y="18333"/>
                  <a:pt x="14015" y="18313"/>
                  <a:pt x="13971" y="18239"/>
                </a:cubicBezTo>
                <a:cubicBezTo>
                  <a:pt x="13926" y="18165"/>
                  <a:pt x="13690" y="18100"/>
                  <a:pt x="13445" y="18100"/>
                </a:cubicBezTo>
                <a:cubicBezTo>
                  <a:pt x="13087" y="18100"/>
                  <a:pt x="12975" y="18165"/>
                  <a:pt x="12877" y="18430"/>
                </a:cubicBezTo>
                <a:cubicBezTo>
                  <a:pt x="12809" y="18612"/>
                  <a:pt x="12691" y="18760"/>
                  <a:pt x="12614" y="18760"/>
                </a:cubicBezTo>
                <a:cubicBezTo>
                  <a:pt x="12537" y="18760"/>
                  <a:pt x="12509" y="18823"/>
                  <a:pt x="12554" y="18899"/>
                </a:cubicBezTo>
                <a:cubicBezTo>
                  <a:pt x="12600" y="18975"/>
                  <a:pt x="12583" y="19115"/>
                  <a:pt x="12512" y="19203"/>
                </a:cubicBezTo>
                <a:cubicBezTo>
                  <a:pt x="12441" y="19290"/>
                  <a:pt x="12366" y="19540"/>
                  <a:pt x="12343" y="19758"/>
                </a:cubicBezTo>
                <a:cubicBezTo>
                  <a:pt x="12316" y="20003"/>
                  <a:pt x="12224" y="20149"/>
                  <a:pt x="12105" y="20149"/>
                </a:cubicBezTo>
                <a:cubicBezTo>
                  <a:pt x="11958" y="20149"/>
                  <a:pt x="11905" y="19950"/>
                  <a:pt x="11876" y="19324"/>
                </a:cubicBezTo>
                <a:cubicBezTo>
                  <a:pt x="11855" y="18872"/>
                  <a:pt x="11767" y="18365"/>
                  <a:pt x="11681" y="18196"/>
                </a:cubicBezTo>
                <a:cubicBezTo>
                  <a:pt x="11545" y="17927"/>
                  <a:pt x="11466" y="17900"/>
                  <a:pt x="11105" y="17996"/>
                </a:cubicBezTo>
                <a:cubicBezTo>
                  <a:pt x="10781" y="18082"/>
                  <a:pt x="10700" y="18170"/>
                  <a:pt x="10723" y="18395"/>
                </a:cubicBezTo>
                <a:cubicBezTo>
                  <a:pt x="10743" y="18589"/>
                  <a:pt x="10670" y="18707"/>
                  <a:pt x="10503" y="18743"/>
                </a:cubicBezTo>
                <a:cubicBezTo>
                  <a:pt x="10171" y="18813"/>
                  <a:pt x="9938" y="18454"/>
                  <a:pt x="10019" y="18005"/>
                </a:cubicBezTo>
                <a:cubicBezTo>
                  <a:pt x="10081" y="17659"/>
                  <a:pt x="10065" y="17653"/>
                  <a:pt x="9833" y="17857"/>
                </a:cubicBezTo>
                <a:cubicBezTo>
                  <a:pt x="9452" y="18192"/>
                  <a:pt x="8672" y="18288"/>
                  <a:pt x="8527" y="18022"/>
                </a:cubicBezTo>
                <a:cubicBezTo>
                  <a:pt x="8431" y="17847"/>
                  <a:pt x="8352" y="17834"/>
                  <a:pt x="8137" y="17953"/>
                </a:cubicBezTo>
                <a:cubicBezTo>
                  <a:pt x="7989" y="18034"/>
                  <a:pt x="7677" y="18099"/>
                  <a:pt x="7442" y="18100"/>
                </a:cubicBezTo>
                <a:cubicBezTo>
                  <a:pt x="6759" y="18103"/>
                  <a:pt x="6481" y="18236"/>
                  <a:pt x="6314" y="18612"/>
                </a:cubicBezTo>
                <a:lnTo>
                  <a:pt x="6153" y="18960"/>
                </a:lnTo>
                <a:lnTo>
                  <a:pt x="5839" y="18569"/>
                </a:lnTo>
                <a:cubicBezTo>
                  <a:pt x="5667" y="18351"/>
                  <a:pt x="5465" y="18184"/>
                  <a:pt x="5390" y="18204"/>
                </a:cubicBezTo>
                <a:cubicBezTo>
                  <a:pt x="5314" y="18225"/>
                  <a:pt x="5224" y="18117"/>
                  <a:pt x="5186" y="17970"/>
                </a:cubicBezTo>
                <a:cubicBezTo>
                  <a:pt x="5147" y="17818"/>
                  <a:pt x="5103" y="17737"/>
                  <a:pt x="5042" y="17718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0" name="Рисунок 48" descr="Рисунок 48">
            <a:extLst>
              <a:ext uri="{FF2B5EF4-FFF2-40B4-BE49-F238E27FC236}">
                <a16:creationId xmlns:a16="http://schemas.microsoft.com/office/drawing/2014/main" id="{45637B63-E497-1EC1-262B-0BEC05329BA0}"/>
              </a:ext>
            </a:extLst>
          </p:cNvPr>
          <p:cNvPicPr>
            <a:picLocks noChangeAspect="1"/>
          </p:cNvPicPr>
          <p:nvPr/>
        </p:nvPicPr>
        <p:blipFill>
          <a:blip r:embed="rId24"/>
          <a:srcRect l="5889" r="3158" b="10"/>
          <a:stretch>
            <a:fillRect/>
          </a:stretch>
        </p:blipFill>
        <p:spPr>
          <a:xfrm>
            <a:off x="5826539" y="3308239"/>
            <a:ext cx="1509896" cy="9485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3" h="21600" extrusionOk="0">
                <a:moveTo>
                  <a:pt x="5613" y="0"/>
                </a:moveTo>
                <a:cubicBezTo>
                  <a:pt x="5538" y="0"/>
                  <a:pt x="5483" y="121"/>
                  <a:pt x="5483" y="289"/>
                </a:cubicBezTo>
                <a:cubicBezTo>
                  <a:pt x="5483" y="533"/>
                  <a:pt x="5505" y="559"/>
                  <a:pt x="5613" y="416"/>
                </a:cubicBezTo>
                <a:cubicBezTo>
                  <a:pt x="5683" y="322"/>
                  <a:pt x="5743" y="184"/>
                  <a:pt x="5743" y="117"/>
                </a:cubicBezTo>
                <a:cubicBezTo>
                  <a:pt x="5743" y="51"/>
                  <a:pt x="5683" y="0"/>
                  <a:pt x="5613" y="0"/>
                </a:cubicBezTo>
                <a:close/>
                <a:moveTo>
                  <a:pt x="6415" y="0"/>
                </a:moveTo>
                <a:cubicBezTo>
                  <a:pt x="6235" y="0"/>
                  <a:pt x="6236" y="4"/>
                  <a:pt x="6387" y="271"/>
                </a:cubicBezTo>
                <a:cubicBezTo>
                  <a:pt x="6472" y="422"/>
                  <a:pt x="6557" y="551"/>
                  <a:pt x="6573" y="551"/>
                </a:cubicBezTo>
                <a:cubicBezTo>
                  <a:pt x="6590" y="551"/>
                  <a:pt x="6602" y="422"/>
                  <a:pt x="6602" y="271"/>
                </a:cubicBezTo>
                <a:cubicBezTo>
                  <a:pt x="6602" y="81"/>
                  <a:pt x="6543" y="0"/>
                  <a:pt x="6415" y="0"/>
                </a:cubicBezTo>
                <a:close/>
                <a:moveTo>
                  <a:pt x="5499" y="1545"/>
                </a:moveTo>
                <a:cubicBezTo>
                  <a:pt x="5472" y="1551"/>
                  <a:pt x="5466" y="1643"/>
                  <a:pt x="5454" y="1826"/>
                </a:cubicBezTo>
                <a:cubicBezTo>
                  <a:pt x="5448" y="1920"/>
                  <a:pt x="5309" y="2012"/>
                  <a:pt x="5143" y="2033"/>
                </a:cubicBezTo>
                <a:cubicBezTo>
                  <a:pt x="4978" y="2055"/>
                  <a:pt x="4785" y="2114"/>
                  <a:pt x="4714" y="2160"/>
                </a:cubicBezTo>
                <a:cubicBezTo>
                  <a:pt x="4643" y="2206"/>
                  <a:pt x="4466" y="2237"/>
                  <a:pt x="4324" y="2232"/>
                </a:cubicBezTo>
                <a:lnTo>
                  <a:pt x="4070" y="2223"/>
                </a:lnTo>
                <a:lnTo>
                  <a:pt x="4092" y="3931"/>
                </a:lnTo>
                <a:cubicBezTo>
                  <a:pt x="4123" y="6084"/>
                  <a:pt x="4061" y="6526"/>
                  <a:pt x="3719" y="6579"/>
                </a:cubicBezTo>
                <a:cubicBezTo>
                  <a:pt x="3580" y="6601"/>
                  <a:pt x="3380" y="6683"/>
                  <a:pt x="3273" y="6769"/>
                </a:cubicBezTo>
                <a:cubicBezTo>
                  <a:pt x="3125" y="6888"/>
                  <a:pt x="3050" y="6892"/>
                  <a:pt x="2973" y="6769"/>
                </a:cubicBezTo>
                <a:cubicBezTo>
                  <a:pt x="2910" y="6669"/>
                  <a:pt x="2580" y="6607"/>
                  <a:pt x="2114" y="6607"/>
                </a:cubicBezTo>
                <a:cubicBezTo>
                  <a:pt x="1430" y="6607"/>
                  <a:pt x="1357" y="6625"/>
                  <a:pt x="1357" y="6860"/>
                </a:cubicBezTo>
                <a:cubicBezTo>
                  <a:pt x="1357" y="7007"/>
                  <a:pt x="1435" y="7151"/>
                  <a:pt x="1537" y="7194"/>
                </a:cubicBezTo>
                <a:cubicBezTo>
                  <a:pt x="1748" y="7282"/>
                  <a:pt x="1679" y="7565"/>
                  <a:pt x="1447" y="7565"/>
                </a:cubicBezTo>
                <a:cubicBezTo>
                  <a:pt x="1323" y="7565"/>
                  <a:pt x="1296" y="7667"/>
                  <a:pt x="1306" y="8016"/>
                </a:cubicBezTo>
                <a:cubicBezTo>
                  <a:pt x="1317" y="8432"/>
                  <a:pt x="1296" y="8462"/>
                  <a:pt x="1017" y="8504"/>
                </a:cubicBezTo>
                <a:cubicBezTo>
                  <a:pt x="852" y="8530"/>
                  <a:pt x="675" y="8607"/>
                  <a:pt x="627" y="8667"/>
                </a:cubicBezTo>
                <a:cubicBezTo>
                  <a:pt x="580" y="8727"/>
                  <a:pt x="420" y="8755"/>
                  <a:pt x="271" y="8739"/>
                </a:cubicBezTo>
                <a:lnTo>
                  <a:pt x="0" y="8712"/>
                </a:lnTo>
                <a:lnTo>
                  <a:pt x="11" y="13014"/>
                </a:lnTo>
                <a:cubicBezTo>
                  <a:pt x="24" y="17220"/>
                  <a:pt x="31" y="17324"/>
                  <a:pt x="198" y="17298"/>
                </a:cubicBezTo>
                <a:cubicBezTo>
                  <a:pt x="325" y="17278"/>
                  <a:pt x="380" y="17372"/>
                  <a:pt x="418" y="17678"/>
                </a:cubicBezTo>
                <a:cubicBezTo>
                  <a:pt x="521" y="18492"/>
                  <a:pt x="600" y="18717"/>
                  <a:pt x="791" y="18717"/>
                </a:cubicBezTo>
                <a:cubicBezTo>
                  <a:pt x="895" y="18717"/>
                  <a:pt x="1021" y="18648"/>
                  <a:pt x="1074" y="18563"/>
                </a:cubicBezTo>
                <a:cubicBezTo>
                  <a:pt x="1229" y="18315"/>
                  <a:pt x="1381" y="18574"/>
                  <a:pt x="1328" y="18997"/>
                </a:cubicBezTo>
                <a:cubicBezTo>
                  <a:pt x="1282" y="19365"/>
                  <a:pt x="1296" y="19382"/>
                  <a:pt x="1684" y="19467"/>
                </a:cubicBezTo>
                <a:cubicBezTo>
                  <a:pt x="1907" y="19516"/>
                  <a:pt x="2333" y="19560"/>
                  <a:pt x="2628" y="19567"/>
                </a:cubicBezTo>
                <a:cubicBezTo>
                  <a:pt x="2991" y="19574"/>
                  <a:pt x="3195" y="19646"/>
                  <a:pt x="3267" y="19783"/>
                </a:cubicBezTo>
                <a:cubicBezTo>
                  <a:pt x="3408" y="20056"/>
                  <a:pt x="3452" y="21173"/>
                  <a:pt x="3329" y="21410"/>
                </a:cubicBezTo>
                <a:cubicBezTo>
                  <a:pt x="3246" y="21571"/>
                  <a:pt x="4412" y="21600"/>
                  <a:pt x="11005" y="21600"/>
                </a:cubicBezTo>
                <a:lnTo>
                  <a:pt x="18782" y="21600"/>
                </a:lnTo>
                <a:lnTo>
                  <a:pt x="18793" y="21094"/>
                </a:lnTo>
                <a:cubicBezTo>
                  <a:pt x="18800" y="20816"/>
                  <a:pt x="18835" y="20539"/>
                  <a:pt x="18872" y="20479"/>
                </a:cubicBezTo>
                <a:cubicBezTo>
                  <a:pt x="18909" y="20420"/>
                  <a:pt x="19318" y="20359"/>
                  <a:pt x="19777" y="20344"/>
                </a:cubicBezTo>
                <a:cubicBezTo>
                  <a:pt x="20618" y="20316"/>
                  <a:pt x="20722" y="20253"/>
                  <a:pt x="20743" y="19729"/>
                </a:cubicBezTo>
                <a:cubicBezTo>
                  <a:pt x="20756" y="19416"/>
                  <a:pt x="20977" y="19121"/>
                  <a:pt x="21088" y="19268"/>
                </a:cubicBezTo>
                <a:cubicBezTo>
                  <a:pt x="21319" y="19576"/>
                  <a:pt x="21600" y="19102"/>
                  <a:pt x="21388" y="18762"/>
                </a:cubicBezTo>
                <a:cubicBezTo>
                  <a:pt x="21274" y="18581"/>
                  <a:pt x="21315" y="17258"/>
                  <a:pt x="21433" y="17289"/>
                </a:cubicBezTo>
                <a:cubicBezTo>
                  <a:pt x="21513" y="17310"/>
                  <a:pt x="21520" y="15787"/>
                  <a:pt x="21478" y="8848"/>
                </a:cubicBezTo>
                <a:cubicBezTo>
                  <a:pt x="21472" y="7841"/>
                  <a:pt x="21434" y="6987"/>
                  <a:pt x="21388" y="6941"/>
                </a:cubicBezTo>
                <a:cubicBezTo>
                  <a:pt x="21342" y="6896"/>
                  <a:pt x="21321" y="6802"/>
                  <a:pt x="21348" y="6733"/>
                </a:cubicBezTo>
                <a:cubicBezTo>
                  <a:pt x="21377" y="6658"/>
                  <a:pt x="18586" y="6609"/>
                  <a:pt x="14418" y="6607"/>
                </a:cubicBezTo>
                <a:cubicBezTo>
                  <a:pt x="10581" y="6604"/>
                  <a:pt x="7407" y="6567"/>
                  <a:pt x="7365" y="6525"/>
                </a:cubicBezTo>
                <a:cubicBezTo>
                  <a:pt x="7323" y="6484"/>
                  <a:pt x="7291" y="5986"/>
                  <a:pt x="7291" y="5423"/>
                </a:cubicBezTo>
                <a:lnTo>
                  <a:pt x="7291" y="4401"/>
                </a:lnTo>
                <a:lnTo>
                  <a:pt x="7031" y="4401"/>
                </a:lnTo>
                <a:cubicBezTo>
                  <a:pt x="6716" y="4401"/>
                  <a:pt x="6692" y="4332"/>
                  <a:pt x="6653" y="3028"/>
                </a:cubicBezTo>
                <a:cubicBezTo>
                  <a:pt x="6635" y="2461"/>
                  <a:pt x="6618" y="1914"/>
                  <a:pt x="6613" y="1817"/>
                </a:cubicBezTo>
                <a:cubicBezTo>
                  <a:pt x="6606" y="1694"/>
                  <a:pt x="6559" y="1676"/>
                  <a:pt x="6455" y="1762"/>
                </a:cubicBezTo>
                <a:cubicBezTo>
                  <a:pt x="6372" y="1830"/>
                  <a:pt x="6250" y="1860"/>
                  <a:pt x="6189" y="1826"/>
                </a:cubicBezTo>
                <a:cubicBezTo>
                  <a:pt x="6128" y="1791"/>
                  <a:pt x="6020" y="1845"/>
                  <a:pt x="5946" y="1943"/>
                </a:cubicBezTo>
                <a:cubicBezTo>
                  <a:pt x="5833" y="2093"/>
                  <a:pt x="5789" y="2065"/>
                  <a:pt x="5652" y="1780"/>
                </a:cubicBezTo>
                <a:cubicBezTo>
                  <a:pt x="5574" y="1617"/>
                  <a:pt x="5527" y="1540"/>
                  <a:pt x="5499" y="1545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D7DA9788-0DA8-677B-7C41-EFC7BB03E887}"/>
              </a:ext>
            </a:extLst>
          </p:cNvPr>
          <p:cNvPicPr>
            <a:picLocks noChangeAspect="1"/>
          </p:cNvPicPr>
          <p:nvPr/>
        </p:nvPicPr>
        <p:blipFill>
          <a:blip r:embed="rId25"/>
          <a:srcRect t="32013" b="32013"/>
          <a:stretch>
            <a:fillRect/>
          </a:stretch>
        </p:blipFill>
        <p:spPr>
          <a:xfrm>
            <a:off x="5736105" y="4614240"/>
            <a:ext cx="1591555" cy="5725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6FBC8F7-4188-3B2B-DFB2-B0B9800B47C9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200" y="5482408"/>
            <a:ext cx="702970" cy="96463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E7E0645-BA91-E63F-1C75-0F9B3EDF8ED9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388" y="41123"/>
            <a:ext cx="7549620" cy="181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640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E6B011B-01C7-D2B3-0BF5-85B7BD2765FF}"/>
              </a:ext>
            </a:extLst>
          </p:cNvPr>
          <p:cNvSpPr/>
          <p:nvPr/>
        </p:nvSpPr>
        <p:spPr>
          <a:xfrm>
            <a:off x="9069049" y="2956892"/>
            <a:ext cx="3935751" cy="679670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B8A45EC-3EDF-D983-E969-AFC2D9EB6C1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" t="25070" r="8" b="10101"/>
          <a:stretch/>
        </p:blipFill>
        <p:spPr>
          <a:xfrm>
            <a:off x="-1074" y="-51585"/>
            <a:ext cx="13005873" cy="4005399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D05FFE9-6AED-3B5E-185A-359CB072B1AD}"/>
              </a:ext>
            </a:extLst>
          </p:cNvPr>
          <p:cNvSpPr/>
          <p:nvPr/>
        </p:nvSpPr>
        <p:spPr>
          <a:xfrm>
            <a:off x="-1075" y="1044871"/>
            <a:ext cx="13005875" cy="236005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5" name="Цифровой суверенитет не возможен на иностранных прдуктах">
            <a:extLst>
              <a:ext uri="{FF2B5EF4-FFF2-40B4-BE49-F238E27FC236}">
                <a16:creationId xmlns:a16="http://schemas.microsoft.com/office/drawing/2014/main" id="{AA32122E-9265-1509-601C-14DCFEC2BDE7}"/>
              </a:ext>
            </a:extLst>
          </p:cNvPr>
          <p:cNvSpPr txBox="1">
            <a:spLocks/>
          </p:cNvSpPr>
          <p:nvPr/>
        </p:nvSpPr>
        <p:spPr>
          <a:xfrm>
            <a:off x="819822" y="1301094"/>
            <a:ext cx="11766968" cy="2513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l" defTabSz="953661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-66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ru-RU" sz="6000" dirty="0">
                <a:solidFill>
                  <a:schemeClr val="bg1"/>
                </a:solidFill>
              </a:rPr>
              <a:t>ПОВЫШЕНИЕ </a:t>
            </a:r>
            <a:r>
              <a:rPr lang="en-US" sz="6000" dirty="0">
                <a:solidFill>
                  <a:schemeClr val="bg1"/>
                </a:solidFill>
              </a:rPr>
              <a:t>           </a:t>
            </a:r>
            <a:r>
              <a:rPr lang="ru-RU" sz="6000" dirty="0">
                <a:solidFill>
                  <a:schemeClr val="bg1"/>
                </a:solidFill>
              </a:rPr>
              <a:t>КАЧЕСТВА ОКАЗАНИЯ ГОСУДАРСТВЕННЫХ УСЛУГ</a:t>
            </a:r>
          </a:p>
        </p:txBody>
      </p:sp>
      <p:pic>
        <p:nvPicPr>
          <p:cNvPr id="6" name="Рисунок 8" descr="Рисунок 8">
            <a:extLst>
              <a:ext uri="{FF2B5EF4-FFF2-40B4-BE49-F238E27FC236}">
                <a16:creationId xmlns:a16="http://schemas.microsoft.com/office/drawing/2014/main" id="{52E72BAF-7046-7D02-1478-85C7BD368F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0160" y="8354126"/>
            <a:ext cx="1400475" cy="33649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Рисунок 6" descr="Рисунок 10">
            <a:extLst>
              <a:ext uri="{FF2B5EF4-FFF2-40B4-BE49-F238E27FC236}">
                <a16:creationId xmlns:a16="http://schemas.microsoft.com/office/drawing/2014/main" id="{A923DD44-A273-E06A-ED74-CEA26F20F4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5428" y="8172653"/>
            <a:ext cx="901704" cy="848478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223D5410-7818-679F-3B82-DE7577DF2BE9}"/>
              </a:ext>
            </a:extLst>
          </p:cNvPr>
          <p:cNvCxnSpPr>
            <a:cxnSpLocks/>
          </p:cNvCxnSpPr>
          <p:nvPr/>
        </p:nvCxnSpPr>
        <p:spPr>
          <a:xfrm>
            <a:off x="10178324" y="7929797"/>
            <a:ext cx="1558977" cy="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BE3BCC1-E330-2AFA-4FB2-B87F339062C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50"/>
          <a:stretch/>
        </p:blipFill>
        <p:spPr>
          <a:xfrm>
            <a:off x="0" y="1994081"/>
            <a:ext cx="13147964" cy="456082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DB2A7C0-52EE-1954-76BC-3E60B07E7DE6}"/>
              </a:ext>
            </a:extLst>
          </p:cNvPr>
          <p:cNvSpPr txBox="1"/>
          <p:nvPr/>
        </p:nvSpPr>
        <p:spPr>
          <a:xfrm>
            <a:off x="749106" y="4064813"/>
            <a:ext cx="8056852" cy="42473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457200" indent="-457200" algn="l" defTabSz="1664572">
              <a:spcBef>
                <a:spcPts val="3000"/>
              </a:spcBef>
              <a:buFont typeface="Arial" panose="020B0604020202020204" pitchFamily="34" charset="0"/>
              <a:buChar char="•"/>
              <a:defRPr sz="2880"/>
            </a:pPr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Наличие технических средств в регионе позволяет 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</a:rPr>
              <a:t>            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менять мышления с формата «</a:t>
            </a:r>
            <a:r>
              <a:rPr lang="ru-RU" sz="2000" i="1" dirty="0">
                <a:solidFill>
                  <a:schemeClr val="tx1">
                    <a:lumMod val="50000"/>
                  </a:schemeClr>
                </a:solidFill>
              </a:rPr>
              <a:t>зачем это делать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» 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</a:rPr>
              <a:t>                           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на «</a:t>
            </a:r>
            <a:r>
              <a:rPr lang="ru-RU" sz="2000" i="1" dirty="0">
                <a:solidFill>
                  <a:schemeClr val="tx1">
                    <a:lumMod val="50000"/>
                  </a:schemeClr>
                </a:solidFill>
              </a:rPr>
              <a:t>как применить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».</a:t>
            </a:r>
          </a:p>
          <a:p>
            <a:pPr marL="457200" indent="-457200" algn="l" defTabSz="1664572">
              <a:spcBef>
                <a:spcPts val="3000"/>
              </a:spcBef>
              <a:buFont typeface="Arial" panose="020B0604020202020204" pitchFamily="34" charset="0"/>
              <a:buChar char="•"/>
              <a:defRPr sz="2880"/>
            </a:pPr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Решения </a:t>
            </a:r>
            <a:r>
              <a:rPr lang="ru-RU" sz="2000" b="1" dirty="0">
                <a:solidFill>
                  <a:schemeClr val="tx1">
                    <a:lumMod val="50000"/>
                  </a:schemeClr>
                </a:solidFill>
              </a:rPr>
              <a:t>VINTEO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 позволяют реализовать все необходимые сценарии - селекторные совещания, вебинары, трансляции, совещания «на лету», управление очередями, конференции  с синхронными переводчиками и т.д.</a:t>
            </a:r>
          </a:p>
          <a:p>
            <a:pPr marL="457200" indent="-457200" algn="l" defTabSz="1664572">
              <a:spcBef>
                <a:spcPts val="3000"/>
              </a:spcBef>
              <a:buFont typeface="Arial" panose="020B0604020202020204" pitchFamily="34" charset="0"/>
              <a:buChar char="•"/>
              <a:defRPr sz="2880"/>
            </a:pPr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Решения </a:t>
            </a:r>
            <a:r>
              <a:rPr lang="ru-RU" sz="2000" b="1" dirty="0">
                <a:solidFill>
                  <a:schemeClr val="tx1">
                    <a:lumMod val="50000"/>
                  </a:schemeClr>
                </a:solidFill>
              </a:rPr>
              <a:t>VINTEO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 имеют необходимые средства для необходимой интеграции с другими системами - авторизация через ЕСИА, интеграция с контакт-центрами, встраивание             в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</a:rPr>
              <a:t>web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-порталы и т.д.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3C367A7-99F0-49CF-A5D6-BA709B1F1787}"/>
              </a:ext>
            </a:extLst>
          </p:cNvPr>
          <p:cNvSpPr txBox="1"/>
          <p:nvPr/>
        </p:nvSpPr>
        <p:spPr>
          <a:xfrm>
            <a:off x="9415767" y="5450877"/>
            <a:ext cx="3449736" cy="2031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1800" b="0" dirty="0">
                <a:solidFill>
                  <a:schemeClr val="tx1"/>
                </a:solidFill>
              </a:rPr>
              <a:t>НАЛИЧИЕ БОЛЬШОЙ БАЗЫ ПРОФИЛЬНЫХ ЗАКАЗЧИКОВ ПОЗВОЛЯЕТ </a:t>
            </a:r>
            <a:r>
              <a:rPr lang="ru-RU" sz="1800" dirty="0">
                <a:solidFill>
                  <a:schemeClr val="tx1"/>
                </a:solidFill>
              </a:rPr>
              <a:t>VINTEO</a:t>
            </a:r>
            <a:r>
              <a:rPr lang="ru-RU" sz="1800" b="0" dirty="0">
                <a:solidFill>
                  <a:schemeClr val="tx1"/>
                </a:solidFill>
              </a:rPr>
              <a:t> ПОСТОЯННО РАСШИРЯТЬ ФУНКЦИОНАЛ И УЛУЧШАТЬ ПРОДУКТЫ, ВНОСЯ ЛУЧШИЕ ПРАКТИКИ РЫНКА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6EF4544D-E31B-BF38-C2DB-BB8CCC6E57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562" y="0"/>
            <a:ext cx="13043764" cy="469388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A1F3BD-BF68-2FDC-7315-501218AAFA9F}"/>
              </a:ext>
            </a:extLst>
          </p:cNvPr>
          <p:cNvSpPr txBox="1"/>
          <p:nvPr/>
        </p:nvSpPr>
        <p:spPr>
          <a:xfrm>
            <a:off x="9271081" y="3107616"/>
            <a:ext cx="3237252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08609" indent="-308609" defTabSz="1404483">
              <a:spcBef>
                <a:spcPts val="2500"/>
              </a:spcBef>
              <a:defRPr sz="2430"/>
            </a:pPr>
            <a:r>
              <a:rPr lang="ru-RU" sz="2400" dirty="0">
                <a:solidFill>
                  <a:schemeClr val="bg1"/>
                </a:solidFill>
              </a:rPr>
              <a:t>    ЛЮБЫЕ </a:t>
            </a:r>
            <a:r>
              <a:rPr lang="en-US" sz="2400" dirty="0">
                <a:solidFill>
                  <a:schemeClr val="bg1"/>
                </a:solidFill>
              </a:rPr>
              <a:t>      </a:t>
            </a:r>
            <a:r>
              <a:rPr lang="ru-RU" sz="2400" dirty="0">
                <a:solidFill>
                  <a:schemeClr val="bg1"/>
                </a:solidFill>
              </a:rPr>
              <a:t>ОРГАНЫ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ВЛАСТИ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ОБЛАСТИ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A6902F-0026-4E2B-EFCF-284F11BDD181}"/>
              </a:ext>
            </a:extLst>
          </p:cNvPr>
          <p:cNvSpPr txBox="1"/>
          <p:nvPr/>
        </p:nvSpPr>
        <p:spPr>
          <a:xfrm>
            <a:off x="9901977" y="2281836"/>
            <a:ext cx="2181069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УЧАСТНИКИ </a:t>
            </a:r>
            <a:endParaRPr lang="en-US" b="1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ПРОГРАММЫ  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103E2544-3CAB-B386-446E-C0CFF2BAF21E}"/>
              </a:ext>
            </a:extLst>
          </p:cNvPr>
          <p:cNvCxnSpPr/>
          <p:nvPr/>
        </p:nvCxnSpPr>
        <p:spPr>
          <a:xfrm>
            <a:off x="9812104" y="2952704"/>
            <a:ext cx="2286888" cy="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Суть программы"/>
          <p:cNvSpPr txBox="1">
            <a:spLocks noGrp="1"/>
          </p:cNvSpPr>
          <p:nvPr>
            <p:ph type="title"/>
          </p:nvPr>
        </p:nvSpPr>
        <p:spPr>
          <a:xfrm>
            <a:off x="460169" y="4312397"/>
            <a:ext cx="3543602" cy="791373"/>
          </a:xfrm>
          <a:prstGeom prst="rect">
            <a:avLst/>
          </a:prstGeom>
        </p:spPr>
        <p:txBody>
          <a:bodyPr>
            <a:noAutofit/>
          </a:bodyPr>
          <a:lstStyle>
            <a:lvl1pPr defTabSz="1716590">
              <a:defRPr sz="5940" spc="-118"/>
            </a:lvl1pPr>
          </a:lstStyle>
          <a:p>
            <a:r>
              <a:rPr lang="ru-RU" sz="3200" dirty="0">
                <a:solidFill>
                  <a:schemeClr val="bg1"/>
                </a:solidFill>
              </a:rPr>
              <a:t>ИМПОРТО</a:t>
            </a:r>
            <a:r>
              <a:rPr lang="ru-RU" sz="3200" dirty="0">
                <a:solidFill>
                  <a:schemeClr val="tx2">
                    <a:lumMod val="50000"/>
                  </a:schemeClr>
                </a:solidFill>
              </a:rPr>
              <a:t> ЗАМЕЩЕНИЕ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FA7ECB-2B01-3245-0859-7C12B86A5C0C}"/>
              </a:ext>
            </a:extLst>
          </p:cNvPr>
          <p:cNvSpPr txBox="1"/>
          <p:nvPr/>
        </p:nvSpPr>
        <p:spPr>
          <a:xfrm>
            <a:off x="133054" y="5168732"/>
            <a:ext cx="4438425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08609" indent="-308609" algn="l" defTabSz="1404483">
              <a:spcBef>
                <a:spcPts val="2500"/>
              </a:spcBef>
              <a:defRPr sz="2430"/>
            </a:pPr>
            <a:r>
              <a:rPr lang="ru-RU" sz="2000" dirty="0">
                <a:solidFill>
                  <a:schemeClr val="tx1"/>
                </a:solidFill>
              </a:rPr>
              <a:t>    </a:t>
            </a:r>
            <a:r>
              <a:rPr lang="ru-RU" sz="2000" b="1" dirty="0">
                <a:solidFill>
                  <a:schemeClr val="tx1"/>
                </a:solidFill>
              </a:rPr>
              <a:t>VINTEO</a:t>
            </a:r>
            <a:r>
              <a:rPr lang="ru-RU" sz="2000" dirty="0">
                <a:solidFill>
                  <a:schemeClr val="tx1"/>
                </a:solidFill>
              </a:rPr>
              <a:t> ПРЕДОСТАВЛЯЕТ БЕЗВОЗМЕЗДНЫЕ ЛИЦЕНЗИИ ДЛЯ ЗАМЕНЫ ИМЕЮЩИХСЯ ИНОСТРАННЫХ АНАЛОГОВ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D36C755-FC31-9ECD-4E17-048BEF19E45E}"/>
              </a:ext>
            </a:extLst>
          </p:cNvPr>
          <p:cNvSpPr txBox="1"/>
          <p:nvPr/>
        </p:nvSpPr>
        <p:spPr>
          <a:xfrm>
            <a:off x="4828649" y="4917205"/>
            <a:ext cx="5705293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08609" indent="-308609" algn="l" defTabSz="1404483">
              <a:spcBef>
                <a:spcPts val="2500"/>
              </a:spcBef>
              <a:defRPr sz="2430"/>
            </a:pPr>
            <a:r>
              <a:rPr lang="ru-RU" sz="1400" dirty="0">
                <a:solidFill>
                  <a:schemeClr val="tx1"/>
                </a:solidFill>
              </a:rPr>
              <a:t>    УЧИТЫВАЕМЫЕ ИНОСТРАННЫЕ АНАЛОГИ:</a:t>
            </a:r>
          </a:p>
        </p:txBody>
      </p:sp>
      <p:grpSp>
        <p:nvGrpSpPr>
          <p:cNvPr id="188" name="Группа 187">
            <a:extLst>
              <a:ext uri="{FF2B5EF4-FFF2-40B4-BE49-F238E27FC236}">
                <a16:creationId xmlns:a16="http://schemas.microsoft.com/office/drawing/2014/main" id="{4564DD62-1C56-AA52-37A9-12511CFF76E3}"/>
              </a:ext>
            </a:extLst>
          </p:cNvPr>
          <p:cNvGrpSpPr/>
          <p:nvPr/>
        </p:nvGrpSpPr>
        <p:grpSpPr>
          <a:xfrm>
            <a:off x="5064673" y="5231056"/>
            <a:ext cx="6142280" cy="1264048"/>
            <a:chOff x="1670551" y="3925452"/>
            <a:chExt cx="6739223" cy="1568723"/>
          </a:xfrm>
        </p:grpSpPr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FA61CF04-C681-D168-3DB1-B65A92CA97B8}"/>
                </a:ext>
              </a:extLst>
            </p:cNvPr>
            <p:cNvSpPr txBox="1"/>
            <p:nvPr/>
          </p:nvSpPr>
          <p:spPr>
            <a:xfrm>
              <a:off x="2500477" y="3925452"/>
              <a:ext cx="5909297" cy="5729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/>
              <a:r>
                <a:rPr lang="en-US" sz="2400" dirty="0">
                  <a:solidFill>
                    <a:schemeClr val="tx1"/>
                  </a:solidFill>
                </a:rPr>
                <a:t>Cisco, Poly (</a:t>
              </a:r>
              <a:r>
                <a:rPr lang="ru-RU" sz="2400" dirty="0">
                  <a:solidFill>
                    <a:schemeClr val="tx1"/>
                  </a:solidFill>
                </a:rPr>
                <a:t>ранее </a:t>
              </a:r>
              <a:r>
                <a:rPr lang="en-US" sz="2400" dirty="0">
                  <a:solidFill>
                    <a:schemeClr val="tx1"/>
                  </a:solidFill>
                </a:rPr>
                <a:t>Polycom), Avaya</a:t>
              </a:r>
              <a:r>
                <a:rPr lang="ru-RU" sz="2400" dirty="0">
                  <a:solidFill>
                    <a:schemeClr val="tx1"/>
                  </a:solidFill>
                </a:rPr>
                <a:t>.</a:t>
              </a:r>
            </a:p>
          </p:txBody>
        </p:sp>
        <p:pic>
          <p:nvPicPr>
            <p:cNvPr id="179" name="Рисунок 178">
              <a:extLst>
                <a:ext uri="{FF2B5EF4-FFF2-40B4-BE49-F238E27FC236}">
                  <a16:creationId xmlns:a16="http://schemas.microsoft.com/office/drawing/2014/main" id="{AD605086-73A9-6433-E1BB-A8E2B18B4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0551" y="3957050"/>
              <a:ext cx="742541" cy="445525"/>
            </a:xfrm>
            <a:prstGeom prst="rect">
              <a:avLst/>
            </a:prstGeom>
          </p:spPr>
        </p:pic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B9D94990-93F5-AB2F-608C-6457CD200D0A}"/>
                </a:ext>
              </a:extLst>
            </p:cNvPr>
            <p:cNvSpPr txBox="1"/>
            <p:nvPr/>
          </p:nvSpPr>
          <p:spPr>
            <a:xfrm>
              <a:off x="2498585" y="4459569"/>
              <a:ext cx="5224093" cy="5729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/>
              <a:r>
                <a:rPr lang="en-US" sz="2400" dirty="0">
                  <a:solidFill>
                    <a:schemeClr val="tx1"/>
                  </a:solidFill>
                </a:rPr>
                <a:t>Yealink, Huawei</a:t>
              </a:r>
              <a:r>
                <a:rPr lang="ru-RU" sz="2400" dirty="0">
                  <a:solidFill>
                    <a:schemeClr val="tx1"/>
                  </a:solidFill>
                </a:rPr>
                <a:t>.</a:t>
              </a:r>
            </a:p>
          </p:txBody>
        </p:sp>
        <p:pic>
          <p:nvPicPr>
            <p:cNvPr id="183" name="Рисунок 182">
              <a:extLst>
                <a:ext uri="{FF2B5EF4-FFF2-40B4-BE49-F238E27FC236}">
                  <a16:creationId xmlns:a16="http://schemas.microsoft.com/office/drawing/2014/main" id="{2EB5A3D6-1340-935D-4254-660E2569CD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866" b="19099"/>
            <a:stretch/>
          </p:blipFill>
          <p:spPr>
            <a:xfrm>
              <a:off x="1670987" y="4494190"/>
              <a:ext cx="742105" cy="445525"/>
            </a:xfrm>
            <a:prstGeom prst="rect">
              <a:avLst/>
            </a:prstGeom>
          </p:spPr>
        </p:pic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49EC9328-AAF3-D1D2-93EE-A0BCD424EE56}"/>
                </a:ext>
              </a:extLst>
            </p:cNvPr>
            <p:cNvSpPr txBox="1"/>
            <p:nvPr/>
          </p:nvSpPr>
          <p:spPr>
            <a:xfrm>
              <a:off x="2447264" y="4921234"/>
              <a:ext cx="5224092" cy="5729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/>
              <a:r>
                <a:rPr lang="ru-RU" sz="2400" dirty="0">
                  <a:solidFill>
                    <a:schemeClr val="tx1"/>
                  </a:solidFill>
                </a:rPr>
                <a:t> </a:t>
              </a:r>
              <a:r>
                <a:rPr lang="en-US" sz="2400" dirty="0">
                  <a:solidFill>
                    <a:schemeClr val="tx1"/>
                  </a:solidFill>
                </a:rPr>
                <a:t>Pexip</a:t>
              </a:r>
              <a:r>
                <a:rPr lang="ru-RU" sz="2400" dirty="0">
                  <a:solidFill>
                    <a:schemeClr val="tx1"/>
                  </a:solidFill>
                </a:rPr>
                <a:t>.</a:t>
              </a:r>
            </a:p>
          </p:txBody>
        </p:sp>
        <p:pic>
          <p:nvPicPr>
            <p:cNvPr id="187" name="Рисунок 186">
              <a:extLst>
                <a:ext uri="{FF2B5EF4-FFF2-40B4-BE49-F238E27FC236}">
                  <a16:creationId xmlns:a16="http://schemas.microsoft.com/office/drawing/2014/main" id="{01F8F4C3-C7EF-3F9C-BBC4-ABB3D8947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5752" y="5032746"/>
              <a:ext cx="727340" cy="408983"/>
            </a:xfrm>
            <a:prstGeom prst="rect">
              <a:avLst/>
            </a:prstGeom>
          </p:spPr>
        </p:pic>
      </p:grpSp>
      <p:sp>
        <p:nvSpPr>
          <p:cNvPr id="161" name="Vinteo предоставляет безвозмездные лицензии для замены имеющихся иностранных аналогов…"/>
          <p:cNvSpPr txBox="1">
            <a:spLocks noGrp="1"/>
          </p:cNvSpPr>
          <p:nvPr>
            <p:ph type="body" idx="1"/>
          </p:nvPr>
        </p:nvSpPr>
        <p:spPr>
          <a:xfrm>
            <a:off x="5568674" y="7788407"/>
            <a:ext cx="4016886" cy="10772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defTabSz="1404483">
              <a:spcBef>
                <a:spcPts val="2500"/>
              </a:spcBef>
              <a:buNone/>
              <a:defRPr sz="2430"/>
            </a:pPr>
            <a:r>
              <a:rPr lang="ru-RU" sz="1800" dirty="0"/>
              <a:t>НАПРИМЕР, вы купили 2 года назад  </a:t>
            </a:r>
            <a:r>
              <a:rPr lang="ru-RU" sz="1800" dirty="0" err="1"/>
              <a:t>Polycom</a:t>
            </a:r>
            <a:r>
              <a:rPr lang="ru-RU" sz="1800" dirty="0"/>
              <a:t> - </a:t>
            </a:r>
            <a:r>
              <a:rPr lang="ru-RU" sz="1800" b="1" dirty="0"/>
              <a:t>VINTEO</a:t>
            </a:r>
            <a:r>
              <a:rPr lang="ru-RU" sz="1800" dirty="0"/>
              <a:t> предоставит         на 5 лет бессрочные лицензии.</a:t>
            </a:r>
            <a:endParaRPr sz="1800" dirty="0"/>
          </a:p>
        </p:txBody>
      </p:sp>
      <p:sp>
        <p:nvSpPr>
          <p:cNvPr id="3" name="Суть программы">
            <a:extLst>
              <a:ext uri="{FF2B5EF4-FFF2-40B4-BE49-F238E27FC236}">
                <a16:creationId xmlns:a16="http://schemas.microsoft.com/office/drawing/2014/main" id="{8DA61176-165F-F552-0031-999A1C6BE771}"/>
              </a:ext>
            </a:extLst>
          </p:cNvPr>
          <p:cNvSpPr txBox="1">
            <a:spLocks/>
          </p:cNvSpPr>
          <p:nvPr/>
        </p:nvSpPr>
        <p:spPr>
          <a:xfrm>
            <a:off x="460169" y="863167"/>
            <a:ext cx="9215503" cy="2372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l" defTabSz="171659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940" b="1" i="0" u="none" strike="noStrike" cap="none" spc="-118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ru-RU" sz="8000" dirty="0">
                <a:solidFill>
                  <a:schemeClr val="bg1"/>
                </a:solidFill>
              </a:rPr>
              <a:t>СУТЬ ПРОГРАММЫ</a:t>
            </a:r>
          </a:p>
        </p:txBody>
      </p:sp>
      <p:sp>
        <p:nvSpPr>
          <p:cNvPr id="4" name="Суть программы">
            <a:extLst>
              <a:ext uri="{FF2B5EF4-FFF2-40B4-BE49-F238E27FC236}">
                <a16:creationId xmlns:a16="http://schemas.microsoft.com/office/drawing/2014/main" id="{6922BB53-61EB-6F5B-B541-2FAD15FB1A5B}"/>
              </a:ext>
            </a:extLst>
          </p:cNvPr>
          <p:cNvSpPr txBox="1">
            <a:spLocks/>
          </p:cNvSpPr>
          <p:nvPr/>
        </p:nvSpPr>
        <p:spPr>
          <a:xfrm>
            <a:off x="399184" y="7192987"/>
            <a:ext cx="3906166" cy="11137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l" defTabSz="171659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940" b="1" i="0" u="none" strike="noStrike" cap="none" spc="-118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ru-RU" sz="3200" dirty="0">
                <a:solidFill>
                  <a:schemeClr val="tx2">
                    <a:lumMod val="50000"/>
                  </a:schemeClr>
                </a:solidFill>
              </a:rPr>
              <a:t>ОБСЛУЖИВАНИЕ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86263E-933D-96F6-62E0-804A683874DC}"/>
              </a:ext>
            </a:extLst>
          </p:cNvPr>
          <p:cNvSpPr txBox="1"/>
          <p:nvPr/>
        </p:nvSpPr>
        <p:spPr>
          <a:xfrm>
            <a:off x="433293" y="7766684"/>
            <a:ext cx="5308148" cy="1077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indent="0" algn="l" defTabSz="1404483">
              <a:spcBef>
                <a:spcPts val="2500"/>
              </a:spcBef>
              <a:buNone/>
              <a:defRPr sz="2430"/>
            </a:pPr>
            <a:r>
              <a:rPr lang="ru-RU" sz="1600" dirty="0">
                <a:solidFill>
                  <a:schemeClr val="tx1"/>
                </a:solidFill>
              </a:rPr>
              <a:t>СРОК ДЕЙСТВИЯ ЛИЦЕНЗИЙ                                           СРОК ДЕЙСТВИЯ ЛИЦЕНЗИИ СЧИТАЕТСЯ ИСХОДЯ ИЗ  СРОКА ДЕЙСТВИЯ СИСТЕМЫ              7 ЛЕТ  С МОМЕНТА ПОКУПКИ. </a:t>
            </a:r>
          </a:p>
        </p:txBody>
      </p:sp>
      <p:sp>
        <p:nvSpPr>
          <p:cNvPr id="163" name="Полилиния: фигура 162">
            <a:extLst>
              <a:ext uri="{FF2B5EF4-FFF2-40B4-BE49-F238E27FC236}">
                <a16:creationId xmlns:a16="http://schemas.microsoft.com/office/drawing/2014/main" id="{8719D96C-A785-FE64-01C6-ECBE605DE4B0}"/>
              </a:ext>
            </a:extLst>
          </p:cNvPr>
          <p:cNvSpPr/>
          <p:nvPr/>
        </p:nvSpPr>
        <p:spPr>
          <a:xfrm>
            <a:off x="-32562" y="6412237"/>
            <a:ext cx="12177644" cy="1753346"/>
          </a:xfrm>
          <a:custGeom>
            <a:avLst/>
            <a:gdLst>
              <a:gd name="connsiteX0" fmla="*/ 4803819 w 13323696"/>
              <a:gd name="connsiteY0" fmla="*/ 1285323 h 2151246"/>
              <a:gd name="connsiteX1" fmla="*/ 7431110 w 13323696"/>
              <a:gd name="connsiteY1" fmla="*/ 499712 h 2151246"/>
              <a:gd name="connsiteX2" fmla="*/ 13290997 w 13323696"/>
              <a:gd name="connsiteY2" fmla="*/ 2148208 h 2151246"/>
              <a:gd name="connsiteX3" fmla="*/ 9607639 w 13323696"/>
              <a:gd name="connsiteY3" fmla="*/ 10315 h 2151246"/>
              <a:gd name="connsiteX4" fmla="*/ 5499279 w 13323696"/>
              <a:gd name="connsiteY4" fmla="*/ 1349718 h 2151246"/>
              <a:gd name="connsiteX5" fmla="*/ 0 w 13323696"/>
              <a:gd name="connsiteY5" fmla="*/ 1684568 h 2151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323696" h="2151246">
                <a:moveTo>
                  <a:pt x="4803819" y="1285323"/>
                </a:moveTo>
                <a:cubicBezTo>
                  <a:pt x="5410199" y="820610"/>
                  <a:pt x="6016580" y="355898"/>
                  <a:pt x="7431110" y="499712"/>
                </a:cubicBezTo>
                <a:cubicBezTo>
                  <a:pt x="8845640" y="643526"/>
                  <a:pt x="12928242" y="2229774"/>
                  <a:pt x="13290997" y="2148208"/>
                </a:cubicBezTo>
                <a:cubicBezTo>
                  <a:pt x="13653752" y="2066642"/>
                  <a:pt x="10906259" y="143397"/>
                  <a:pt x="9607639" y="10315"/>
                </a:cubicBezTo>
                <a:cubicBezTo>
                  <a:pt x="8309019" y="-122767"/>
                  <a:pt x="7100552" y="1070676"/>
                  <a:pt x="5499279" y="1349718"/>
                </a:cubicBezTo>
                <a:cubicBezTo>
                  <a:pt x="3898006" y="1628760"/>
                  <a:pt x="1949003" y="1656664"/>
                  <a:pt x="0" y="1684568"/>
                </a:cubicBezTo>
              </a:path>
            </a:pathLst>
          </a:cu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64" name="Полилиния: фигура 163">
            <a:extLst>
              <a:ext uri="{FF2B5EF4-FFF2-40B4-BE49-F238E27FC236}">
                <a16:creationId xmlns:a16="http://schemas.microsoft.com/office/drawing/2014/main" id="{FA2B38B3-0602-1493-E5BD-754B97B0CDC9}"/>
              </a:ext>
            </a:extLst>
          </p:cNvPr>
          <p:cNvSpPr/>
          <p:nvPr/>
        </p:nvSpPr>
        <p:spPr>
          <a:xfrm flipV="1">
            <a:off x="0" y="2643262"/>
            <a:ext cx="9901977" cy="1800085"/>
          </a:xfrm>
          <a:custGeom>
            <a:avLst/>
            <a:gdLst>
              <a:gd name="connsiteX0" fmla="*/ 4803819 w 13323696"/>
              <a:gd name="connsiteY0" fmla="*/ 1285323 h 2151246"/>
              <a:gd name="connsiteX1" fmla="*/ 7431110 w 13323696"/>
              <a:gd name="connsiteY1" fmla="*/ 499712 h 2151246"/>
              <a:gd name="connsiteX2" fmla="*/ 13290997 w 13323696"/>
              <a:gd name="connsiteY2" fmla="*/ 2148208 h 2151246"/>
              <a:gd name="connsiteX3" fmla="*/ 9607639 w 13323696"/>
              <a:gd name="connsiteY3" fmla="*/ 10315 h 2151246"/>
              <a:gd name="connsiteX4" fmla="*/ 5499279 w 13323696"/>
              <a:gd name="connsiteY4" fmla="*/ 1349718 h 2151246"/>
              <a:gd name="connsiteX5" fmla="*/ 0 w 13323696"/>
              <a:gd name="connsiteY5" fmla="*/ 1684568 h 2151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323696" h="2151246">
                <a:moveTo>
                  <a:pt x="4803819" y="1285323"/>
                </a:moveTo>
                <a:cubicBezTo>
                  <a:pt x="5410199" y="820610"/>
                  <a:pt x="6016580" y="355898"/>
                  <a:pt x="7431110" y="499712"/>
                </a:cubicBezTo>
                <a:cubicBezTo>
                  <a:pt x="8845640" y="643526"/>
                  <a:pt x="12928242" y="2229774"/>
                  <a:pt x="13290997" y="2148208"/>
                </a:cubicBezTo>
                <a:cubicBezTo>
                  <a:pt x="13653752" y="2066642"/>
                  <a:pt x="10906259" y="143397"/>
                  <a:pt x="9607639" y="10315"/>
                </a:cubicBezTo>
                <a:cubicBezTo>
                  <a:pt x="8309019" y="-122767"/>
                  <a:pt x="7100552" y="1070676"/>
                  <a:pt x="5499279" y="1349718"/>
                </a:cubicBezTo>
                <a:cubicBezTo>
                  <a:pt x="3898006" y="1628760"/>
                  <a:pt x="1949003" y="1656664"/>
                  <a:pt x="0" y="1684568"/>
                </a:cubicBezTo>
              </a:path>
            </a:pathLst>
          </a:cu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CBFC1B0-18B7-6881-BB6A-A888463C22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t="54802" r="-8" b="2944"/>
          <a:stretch/>
        </p:blipFill>
        <p:spPr>
          <a:xfrm>
            <a:off x="1" y="-13056"/>
            <a:ext cx="13005873" cy="4005399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340F75A-7A25-59A7-30C6-42006A463C79}"/>
              </a:ext>
            </a:extLst>
          </p:cNvPr>
          <p:cNvSpPr/>
          <p:nvPr/>
        </p:nvSpPr>
        <p:spPr>
          <a:xfrm>
            <a:off x="0" y="1083400"/>
            <a:ext cx="13005875" cy="236005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Суть программы">
            <a:extLst>
              <a:ext uri="{FF2B5EF4-FFF2-40B4-BE49-F238E27FC236}">
                <a16:creationId xmlns:a16="http://schemas.microsoft.com/office/drawing/2014/main" id="{E5CCD5B7-733D-FABE-7C2F-9C251B3CA943}"/>
              </a:ext>
            </a:extLst>
          </p:cNvPr>
          <p:cNvSpPr txBox="1">
            <a:spLocks/>
          </p:cNvSpPr>
          <p:nvPr/>
        </p:nvSpPr>
        <p:spPr>
          <a:xfrm>
            <a:off x="1278842" y="1619923"/>
            <a:ext cx="9215503" cy="2372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l" defTabSz="171659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940" b="1" i="0" u="none" strike="noStrike" cap="none" spc="-118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ru-RU" sz="8000" dirty="0">
                <a:solidFill>
                  <a:schemeClr val="bg1"/>
                </a:solidFill>
              </a:rPr>
              <a:t>ПРОГРАММА ПРИЗВАНА </a:t>
            </a:r>
          </a:p>
        </p:txBody>
      </p:sp>
      <p:pic>
        <p:nvPicPr>
          <p:cNvPr id="166" name="Рисунок 165">
            <a:extLst>
              <a:ext uri="{FF2B5EF4-FFF2-40B4-BE49-F238E27FC236}">
                <a16:creationId xmlns:a16="http://schemas.microsoft.com/office/drawing/2014/main" id="{F4F7443E-CF9F-656C-4EEC-A5E3C236D7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50"/>
          <a:stretch/>
        </p:blipFill>
        <p:spPr>
          <a:xfrm>
            <a:off x="0" y="1994081"/>
            <a:ext cx="13147964" cy="4560827"/>
          </a:xfrm>
          <a:prstGeom prst="rect">
            <a:avLst/>
          </a:prstGeom>
        </p:spPr>
      </p:pic>
      <p:sp>
        <p:nvSpPr>
          <p:cNvPr id="164" name="Обеспечить цифровой суверенитет в области систем видеоконференц связи во всем регионе…"/>
          <p:cNvSpPr txBox="1">
            <a:spLocks noGrp="1"/>
          </p:cNvSpPr>
          <p:nvPr>
            <p:ph type="body" idx="1"/>
          </p:nvPr>
        </p:nvSpPr>
        <p:spPr>
          <a:xfrm>
            <a:off x="2085495" y="4093136"/>
            <a:ext cx="6978876" cy="4915772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sz="2400" dirty="0" err="1"/>
              <a:t>Обеспечить</a:t>
            </a:r>
            <a:r>
              <a:rPr sz="2400" dirty="0"/>
              <a:t> </a:t>
            </a:r>
            <a:r>
              <a:rPr sz="2400" dirty="0" err="1"/>
              <a:t>цифровой</a:t>
            </a:r>
            <a:r>
              <a:rPr sz="2400" dirty="0"/>
              <a:t> </a:t>
            </a:r>
            <a:r>
              <a:rPr sz="2400" dirty="0" err="1"/>
              <a:t>суверенитет</a:t>
            </a:r>
            <a:r>
              <a:rPr sz="2400" dirty="0"/>
              <a:t> </a:t>
            </a:r>
            <a:r>
              <a:rPr lang="ru-RU" sz="2400" dirty="0"/>
              <a:t> </a:t>
            </a:r>
            <a:r>
              <a:rPr sz="2400" dirty="0"/>
              <a:t>в </a:t>
            </a:r>
            <a:r>
              <a:rPr sz="2400" dirty="0" err="1"/>
              <a:t>области</a:t>
            </a:r>
            <a:r>
              <a:rPr sz="2400" dirty="0"/>
              <a:t> </a:t>
            </a:r>
            <a:r>
              <a:rPr sz="2400" dirty="0" err="1"/>
              <a:t>систем</a:t>
            </a:r>
            <a:r>
              <a:rPr sz="2400" dirty="0"/>
              <a:t> </a:t>
            </a:r>
            <a:r>
              <a:rPr sz="2400" dirty="0" err="1"/>
              <a:t>видеоконференц</a:t>
            </a:r>
            <a:r>
              <a:rPr lang="ru-RU" sz="2400" dirty="0"/>
              <a:t> </a:t>
            </a:r>
            <a:r>
              <a:rPr sz="2400" dirty="0" err="1"/>
              <a:t>связи</a:t>
            </a:r>
            <a:r>
              <a:rPr sz="2400" dirty="0"/>
              <a:t> </a:t>
            </a:r>
            <a:r>
              <a:rPr sz="2400" dirty="0" err="1"/>
              <a:t>во</a:t>
            </a:r>
            <a:r>
              <a:rPr sz="2400" dirty="0"/>
              <a:t> </a:t>
            </a:r>
            <a:r>
              <a:rPr sz="2400" dirty="0" err="1"/>
              <a:t>всем</a:t>
            </a:r>
            <a:r>
              <a:rPr sz="2400" dirty="0"/>
              <a:t> </a:t>
            </a:r>
            <a:r>
              <a:rPr sz="2400" dirty="0" err="1"/>
              <a:t>регионе</a:t>
            </a:r>
            <a:r>
              <a:rPr lang="ru-RU" sz="2400" dirty="0"/>
              <a:t>.</a:t>
            </a:r>
            <a:endParaRPr sz="2400" dirty="0"/>
          </a:p>
          <a:p>
            <a:pPr marL="0" indent="0">
              <a:buNone/>
            </a:pPr>
            <a:r>
              <a:rPr sz="2400" dirty="0" err="1"/>
              <a:t>Снизить</a:t>
            </a:r>
            <a:r>
              <a:rPr sz="2400" dirty="0"/>
              <a:t> </a:t>
            </a:r>
            <a:r>
              <a:rPr sz="2400" dirty="0" err="1"/>
              <a:t>затраты</a:t>
            </a:r>
            <a:r>
              <a:rPr sz="2400" dirty="0"/>
              <a:t> </a:t>
            </a:r>
            <a:r>
              <a:rPr sz="2400" dirty="0" err="1"/>
              <a:t>при</a:t>
            </a:r>
            <a:r>
              <a:rPr sz="2400" dirty="0"/>
              <a:t> </a:t>
            </a:r>
            <a:r>
              <a:rPr sz="2400" dirty="0" err="1"/>
              <a:t>импортозамещении</a:t>
            </a:r>
            <a:r>
              <a:rPr lang="ru-RU" sz="2400" dirty="0"/>
              <a:t>.</a:t>
            </a:r>
            <a:endParaRPr sz="2400" dirty="0"/>
          </a:p>
          <a:p>
            <a:pPr marL="0" indent="0">
              <a:buNone/>
            </a:pPr>
            <a:r>
              <a:rPr sz="2400" dirty="0" err="1"/>
              <a:t>Обеспечить</a:t>
            </a:r>
            <a:r>
              <a:rPr sz="2400" dirty="0"/>
              <a:t> </a:t>
            </a:r>
            <a:r>
              <a:rPr sz="2400" dirty="0" err="1"/>
              <a:t>повышения</a:t>
            </a:r>
            <a:r>
              <a:rPr sz="2400" dirty="0"/>
              <a:t> </a:t>
            </a:r>
            <a:r>
              <a:rPr sz="2400" dirty="0" err="1"/>
              <a:t>эффективности</a:t>
            </a:r>
            <a:r>
              <a:rPr sz="2400" dirty="0"/>
              <a:t> </a:t>
            </a:r>
            <a:r>
              <a:rPr sz="2400" dirty="0" err="1"/>
              <a:t>использования</a:t>
            </a:r>
            <a:r>
              <a:rPr sz="2400" dirty="0"/>
              <a:t> </a:t>
            </a:r>
            <a:r>
              <a:rPr sz="2400" dirty="0" err="1"/>
              <a:t>средств</a:t>
            </a:r>
            <a:r>
              <a:rPr sz="2400" dirty="0"/>
              <a:t> </a:t>
            </a:r>
            <a:r>
              <a:rPr sz="2400" dirty="0" err="1"/>
              <a:t>за</a:t>
            </a:r>
            <a:r>
              <a:rPr sz="2400" dirty="0"/>
              <a:t> </a:t>
            </a:r>
            <a:r>
              <a:rPr sz="2400" dirty="0" err="1"/>
              <a:t>счет</a:t>
            </a:r>
            <a:r>
              <a:rPr sz="2400" dirty="0"/>
              <a:t> </a:t>
            </a:r>
            <a:r>
              <a:rPr lang="ru-RU" sz="2400" dirty="0"/>
              <a:t>                   </a:t>
            </a:r>
            <a:r>
              <a:rPr sz="2400" dirty="0" err="1"/>
              <a:t>централизации</a:t>
            </a:r>
            <a:r>
              <a:rPr sz="2400" dirty="0"/>
              <a:t> </a:t>
            </a:r>
            <a:r>
              <a:rPr sz="2400" dirty="0" err="1"/>
              <a:t>ресурсов</a:t>
            </a:r>
            <a:r>
              <a:rPr lang="ru-RU" sz="2400" dirty="0"/>
              <a:t>.</a:t>
            </a:r>
            <a:endParaRPr sz="2400" dirty="0"/>
          </a:p>
          <a:p>
            <a:pPr marL="0" indent="0">
              <a:buNone/>
            </a:pPr>
            <a:r>
              <a:rPr sz="2400" dirty="0" err="1"/>
              <a:t>Обеспечить</a:t>
            </a:r>
            <a:r>
              <a:rPr sz="2400" dirty="0"/>
              <a:t> </a:t>
            </a:r>
            <a:r>
              <a:rPr sz="2400" dirty="0" err="1"/>
              <a:t>повышение</a:t>
            </a:r>
            <a:r>
              <a:rPr sz="2400" dirty="0"/>
              <a:t> </a:t>
            </a:r>
            <a:r>
              <a:rPr sz="2400" dirty="0" err="1"/>
              <a:t>качества</a:t>
            </a:r>
            <a:r>
              <a:rPr sz="2400" dirty="0"/>
              <a:t> </a:t>
            </a:r>
            <a:r>
              <a:rPr sz="2400" dirty="0" err="1"/>
              <a:t>сервиса</a:t>
            </a:r>
            <a:r>
              <a:rPr sz="2400" dirty="0"/>
              <a:t> </a:t>
            </a:r>
            <a:r>
              <a:rPr sz="2400" dirty="0" err="1"/>
              <a:t>на</a:t>
            </a:r>
            <a:r>
              <a:rPr sz="2400" dirty="0"/>
              <a:t> </a:t>
            </a:r>
            <a:r>
              <a:rPr sz="2400" dirty="0" err="1"/>
              <a:t>всей</a:t>
            </a:r>
            <a:r>
              <a:rPr sz="2400" dirty="0"/>
              <a:t> </a:t>
            </a:r>
            <a:r>
              <a:rPr sz="2400" dirty="0" err="1"/>
              <a:t>территории</a:t>
            </a:r>
            <a:r>
              <a:rPr sz="2400" dirty="0"/>
              <a:t> </a:t>
            </a:r>
            <a:r>
              <a:rPr sz="2400" dirty="0" err="1"/>
              <a:t>региона</a:t>
            </a:r>
            <a:r>
              <a:rPr sz="2400" dirty="0"/>
              <a:t> </a:t>
            </a:r>
            <a:r>
              <a:rPr sz="2400" dirty="0" err="1"/>
              <a:t>за</a:t>
            </a:r>
            <a:r>
              <a:rPr sz="2400" dirty="0"/>
              <a:t> </a:t>
            </a:r>
            <a:r>
              <a:rPr sz="2400" dirty="0" err="1"/>
              <a:t>счет</a:t>
            </a:r>
            <a:r>
              <a:rPr sz="2400" dirty="0"/>
              <a:t> </a:t>
            </a:r>
            <a:r>
              <a:rPr sz="2400" dirty="0" err="1"/>
              <a:t>стандартизации</a:t>
            </a:r>
            <a:r>
              <a:rPr lang="ru-RU" sz="2400" dirty="0"/>
              <a:t>.</a:t>
            </a:r>
            <a:endParaRPr sz="2400" dirty="0"/>
          </a:p>
          <a:p>
            <a:pPr marL="0" indent="0">
              <a:buNone/>
            </a:pPr>
            <a:r>
              <a:rPr sz="2400" dirty="0" err="1"/>
              <a:t>Обеспечить</a:t>
            </a:r>
            <a:r>
              <a:rPr sz="2400" dirty="0"/>
              <a:t> </a:t>
            </a:r>
            <a:r>
              <a:rPr sz="2400" dirty="0" err="1"/>
              <a:t>техническими</a:t>
            </a:r>
            <a:r>
              <a:rPr sz="2400" dirty="0"/>
              <a:t> </a:t>
            </a:r>
            <a:r>
              <a:rPr sz="2400" dirty="0" err="1"/>
              <a:t>решениями</a:t>
            </a:r>
            <a:r>
              <a:rPr sz="2400" dirty="0"/>
              <a:t> </a:t>
            </a:r>
            <a:r>
              <a:rPr sz="2400" dirty="0" err="1"/>
              <a:t>регион</a:t>
            </a:r>
            <a:r>
              <a:rPr sz="2400" dirty="0"/>
              <a:t> </a:t>
            </a:r>
            <a:r>
              <a:rPr lang="ru-RU" sz="2400" dirty="0"/>
              <a:t>     </a:t>
            </a:r>
            <a:r>
              <a:rPr sz="2400" dirty="0" err="1"/>
              <a:t>для</a:t>
            </a:r>
            <a:r>
              <a:rPr sz="2400" dirty="0"/>
              <a:t> </a:t>
            </a:r>
            <a:r>
              <a:rPr sz="2400" dirty="0" err="1"/>
              <a:t>повышения</a:t>
            </a:r>
            <a:r>
              <a:rPr sz="2400" dirty="0"/>
              <a:t> </a:t>
            </a:r>
            <a:r>
              <a:rPr sz="2400" dirty="0" err="1"/>
              <a:t>оказания</a:t>
            </a:r>
            <a:r>
              <a:rPr sz="2400" dirty="0"/>
              <a:t> </a:t>
            </a:r>
            <a:r>
              <a:rPr sz="2400" dirty="0" err="1"/>
              <a:t>государственных</a:t>
            </a:r>
            <a:r>
              <a:rPr sz="2400" dirty="0"/>
              <a:t> </a:t>
            </a:r>
            <a:r>
              <a:rPr sz="2400" dirty="0" err="1"/>
              <a:t>услуг</a:t>
            </a:r>
            <a:r>
              <a:rPr lang="ru-RU" sz="2400" dirty="0"/>
              <a:t>.</a:t>
            </a:r>
            <a:endParaRPr sz="2400" dirty="0"/>
          </a:p>
        </p:txBody>
      </p:sp>
      <p:sp>
        <p:nvSpPr>
          <p:cNvPr id="16" name="Reconf…">
            <a:extLst>
              <a:ext uri="{FF2B5EF4-FFF2-40B4-BE49-F238E27FC236}">
                <a16:creationId xmlns:a16="http://schemas.microsoft.com/office/drawing/2014/main" id="{6554F3E3-8ADB-0759-BE1C-7B653D2B64D1}"/>
              </a:ext>
            </a:extLst>
          </p:cNvPr>
          <p:cNvSpPr txBox="1">
            <a:spLocks/>
          </p:cNvSpPr>
          <p:nvPr/>
        </p:nvSpPr>
        <p:spPr>
          <a:xfrm>
            <a:off x="1389905" y="8068999"/>
            <a:ext cx="842825" cy="8844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b">
            <a:noAutofit/>
          </a:bodyPr>
          <a:lstStyle>
            <a:lvl1pPr marL="0" marR="0" indent="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00" b="1" i="0" u="none" strike="noStrike" cap="none" spc="-164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9pPr>
          </a:lstStyle>
          <a:p>
            <a:pPr defTabSz="1560537" hangingPunct="1">
              <a:defRPr sz="7379" spc="-147"/>
            </a:pPr>
            <a:r>
              <a:rPr lang="ru-RU" sz="6000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5</a:t>
            </a:r>
            <a:endParaRPr lang="ru-RU" sz="6000" spc="-147" dirty="0"/>
          </a:p>
        </p:txBody>
      </p:sp>
      <p:sp>
        <p:nvSpPr>
          <p:cNvPr id="23" name="Reconf…">
            <a:extLst>
              <a:ext uri="{FF2B5EF4-FFF2-40B4-BE49-F238E27FC236}">
                <a16:creationId xmlns:a16="http://schemas.microsoft.com/office/drawing/2014/main" id="{352181B2-7895-24E5-964A-620FE9FAE1F2}"/>
              </a:ext>
            </a:extLst>
          </p:cNvPr>
          <p:cNvSpPr txBox="1">
            <a:spLocks/>
          </p:cNvSpPr>
          <p:nvPr/>
        </p:nvSpPr>
        <p:spPr>
          <a:xfrm>
            <a:off x="1389906" y="4855338"/>
            <a:ext cx="842825" cy="859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b">
            <a:noAutofit/>
          </a:bodyPr>
          <a:lstStyle>
            <a:lvl1pPr marL="0" marR="0" indent="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00" b="1" i="0" u="none" strike="noStrike" cap="none" spc="-164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9pPr>
          </a:lstStyle>
          <a:p>
            <a:pPr defTabSz="1560537" hangingPunct="1">
              <a:defRPr sz="7379" spc="-147"/>
            </a:pPr>
            <a:r>
              <a:rPr lang="en-US" sz="6000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2</a:t>
            </a:r>
            <a:endParaRPr lang="ru-RU" sz="6000" spc="-147" dirty="0"/>
          </a:p>
        </p:txBody>
      </p:sp>
      <p:sp>
        <p:nvSpPr>
          <p:cNvPr id="24" name="Reconf…">
            <a:extLst>
              <a:ext uri="{FF2B5EF4-FFF2-40B4-BE49-F238E27FC236}">
                <a16:creationId xmlns:a16="http://schemas.microsoft.com/office/drawing/2014/main" id="{0FC175F8-255E-F5BD-86FB-25F9E288CD95}"/>
              </a:ext>
            </a:extLst>
          </p:cNvPr>
          <p:cNvSpPr txBox="1">
            <a:spLocks/>
          </p:cNvSpPr>
          <p:nvPr/>
        </p:nvSpPr>
        <p:spPr>
          <a:xfrm>
            <a:off x="1334981" y="5904967"/>
            <a:ext cx="842825" cy="859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b">
            <a:noAutofit/>
          </a:bodyPr>
          <a:lstStyle>
            <a:lvl1pPr marL="0" marR="0" indent="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00" b="1" i="0" u="none" strike="noStrike" cap="none" spc="-164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9pPr>
          </a:lstStyle>
          <a:p>
            <a:pPr defTabSz="1560537" hangingPunct="1">
              <a:defRPr sz="7379" spc="-147"/>
            </a:pPr>
            <a:r>
              <a:rPr lang="en-US" sz="6000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3</a:t>
            </a:r>
            <a:endParaRPr lang="ru-RU" sz="6000" spc="-147" dirty="0"/>
          </a:p>
        </p:txBody>
      </p:sp>
      <p:sp>
        <p:nvSpPr>
          <p:cNvPr id="25" name="Reconf…">
            <a:extLst>
              <a:ext uri="{FF2B5EF4-FFF2-40B4-BE49-F238E27FC236}">
                <a16:creationId xmlns:a16="http://schemas.microsoft.com/office/drawing/2014/main" id="{534A780F-5892-F9CA-A7CB-182700AFC5A9}"/>
              </a:ext>
            </a:extLst>
          </p:cNvPr>
          <p:cNvSpPr txBox="1">
            <a:spLocks/>
          </p:cNvSpPr>
          <p:nvPr/>
        </p:nvSpPr>
        <p:spPr>
          <a:xfrm>
            <a:off x="1334981" y="7109240"/>
            <a:ext cx="842825" cy="859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b">
            <a:noAutofit/>
          </a:bodyPr>
          <a:lstStyle>
            <a:lvl1pPr marL="0" marR="0" indent="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00" b="1" i="0" u="none" strike="noStrike" cap="none" spc="-164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9pPr>
          </a:lstStyle>
          <a:p>
            <a:pPr defTabSz="1560537" hangingPunct="1">
              <a:defRPr sz="7379" spc="-147"/>
            </a:pPr>
            <a:r>
              <a:rPr lang="en-US" sz="6000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4</a:t>
            </a:r>
            <a:endParaRPr lang="ru-RU" sz="6000" spc="-147" dirty="0"/>
          </a:p>
        </p:txBody>
      </p:sp>
      <p:sp>
        <p:nvSpPr>
          <p:cNvPr id="22" name="Reconf…">
            <a:extLst>
              <a:ext uri="{FF2B5EF4-FFF2-40B4-BE49-F238E27FC236}">
                <a16:creationId xmlns:a16="http://schemas.microsoft.com/office/drawing/2014/main" id="{497C8722-E5E3-7B4F-A600-B334097E0384}"/>
              </a:ext>
            </a:extLst>
          </p:cNvPr>
          <p:cNvSpPr txBox="1">
            <a:spLocks/>
          </p:cNvSpPr>
          <p:nvPr/>
        </p:nvSpPr>
        <p:spPr>
          <a:xfrm>
            <a:off x="1318318" y="4061785"/>
            <a:ext cx="842825" cy="859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b">
            <a:noAutofit/>
          </a:bodyPr>
          <a:lstStyle>
            <a:lvl1pPr marL="0" marR="0" indent="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00" b="1" i="0" u="none" strike="noStrike" cap="none" spc="-164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9pPr>
          </a:lstStyle>
          <a:p>
            <a:pPr defTabSz="1560537" hangingPunct="1">
              <a:defRPr sz="7379" spc="-147"/>
            </a:pPr>
            <a:r>
              <a:rPr lang="ru-RU" sz="6000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1</a:t>
            </a:r>
            <a:endParaRPr lang="ru-RU" sz="6000" spc="-147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65B2869-957F-46D5-882D-9779E9EDAB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954" y="7968284"/>
            <a:ext cx="871730" cy="82601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A150F26-BB90-DDC8-E7CA-00F1D28A50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7885" y="8370818"/>
            <a:ext cx="1762496" cy="42347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95B7469-ED9C-D578-B3F7-8C1DFEADC894}"/>
              </a:ext>
            </a:extLst>
          </p:cNvPr>
          <p:cNvSpPr/>
          <p:nvPr/>
        </p:nvSpPr>
        <p:spPr>
          <a:xfrm>
            <a:off x="9069049" y="2956892"/>
            <a:ext cx="3935751" cy="679670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D28CCB2-28FE-DE88-EE5B-FBBBFB134B9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t="54802" r="-8" b="2944"/>
          <a:stretch/>
        </p:blipFill>
        <p:spPr>
          <a:xfrm>
            <a:off x="1" y="-13056"/>
            <a:ext cx="13005873" cy="4005399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7730C05-86FB-D7F1-73E1-934EFC582B4F}"/>
              </a:ext>
            </a:extLst>
          </p:cNvPr>
          <p:cNvSpPr/>
          <p:nvPr/>
        </p:nvSpPr>
        <p:spPr>
          <a:xfrm>
            <a:off x="0" y="1083400"/>
            <a:ext cx="13005875" cy="236005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68" name="Цифровой суверенитет не возможен на иностранных прдуктах"/>
          <p:cNvSpPr txBox="1">
            <a:spLocks noGrp="1"/>
          </p:cNvSpPr>
          <p:nvPr>
            <p:ph type="title"/>
          </p:nvPr>
        </p:nvSpPr>
        <p:spPr>
          <a:xfrm>
            <a:off x="887900" y="1316408"/>
            <a:ext cx="11975973" cy="2481928"/>
          </a:xfrm>
          <a:prstGeom prst="rect">
            <a:avLst/>
          </a:prstGeom>
        </p:spPr>
        <p:txBody>
          <a:bodyPr>
            <a:noAutofit/>
          </a:bodyPr>
          <a:lstStyle>
            <a:lvl1pPr defTabSz="953661">
              <a:defRPr sz="3300" spc="-66"/>
            </a:lvl1pPr>
          </a:lstStyle>
          <a:p>
            <a:r>
              <a:rPr lang="ru-RU" sz="5400" dirty="0">
                <a:solidFill>
                  <a:schemeClr val="bg1"/>
                </a:solidFill>
              </a:rPr>
              <a:t>ЦИФРОВОЙ СУВЕРЕНИТЕТ          НЕ ВОЗМОЖЕН </a:t>
            </a:r>
            <a:br>
              <a:rPr lang="ru-RU" sz="5400" dirty="0">
                <a:solidFill>
                  <a:schemeClr val="bg1"/>
                </a:solidFill>
              </a:rPr>
            </a:br>
            <a:r>
              <a:rPr lang="ru-RU" sz="5400" dirty="0">
                <a:solidFill>
                  <a:schemeClr val="bg1"/>
                </a:solidFill>
              </a:rPr>
              <a:t>НА ИНОСТРАННЫХ ПРОДУКТАХ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6A3B31-DDF0-BF16-D76C-133FF1F18E4A}"/>
              </a:ext>
            </a:extLst>
          </p:cNvPr>
          <p:cNvSpPr txBox="1"/>
          <p:nvPr/>
        </p:nvSpPr>
        <p:spPr>
          <a:xfrm>
            <a:off x="9740160" y="5278713"/>
            <a:ext cx="2766721" cy="2380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РЕШЕНИЕ  </a:t>
            </a:r>
            <a:r>
              <a:rPr lang="ru-RU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VINTEO</a:t>
            </a:r>
            <a:r>
              <a:rPr lang="ru-RU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ПОЛНОСТЬЮ РОССИЙСКАЯ  РАЗРАБОТКА             И НАХОДИТСЯ           В РЕЕСТРЕ МИНЦИФРЫ РФ</a:t>
            </a:r>
            <a:endParaRPr lang="ru-RU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D63A3262-76BC-FFB6-2418-73C6F4FF564E}"/>
              </a:ext>
            </a:extLst>
          </p:cNvPr>
          <p:cNvCxnSpPr>
            <a:cxnSpLocks/>
          </p:cNvCxnSpPr>
          <p:nvPr/>
        </p:nvCxnSpPr>
        <p:spPr>
          <a:xfrm>
            <a:off x="10272607" y="7902902"/>
            <a:ext cx="1558977" cy="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Рисунок 8" descr="Рисунок 8">
            <a:extLst>
              <a:ext uri="{FF2B5EF4-FFF2-40B4-BE49-F238E27FC236}">
                <a16:creationId xmlns:a16="http://schemas.microsoft.com/office/drawing/2014/main" id="{478BD51A-5D76-63A8-14A4-03A0E921DB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0160" y="8488596"/>
            <a:ext cx="1400475" cy="336494"/>
          </a:xfrm>
          <a:prstGeom prst="rect">
            <a:avLst/>
          </a:prstGeom>
          <a:ln w="12700">
            <a:miter lim="400000"/>
          </a:ln>
        </p:spPr>
      </p:pic>
      <p:pic>
        <p:nvPicPr>
          <p:cNvPr id="28" name="Рисунок 10" descr="Рисунок 10">
            <a:extLst>
              <a:ext uri="{FF2B5EF4-FFF2-40B4-BE49-F238E27FC236}">
                <a16:creationId xmlns:a16="http://schemas.microsoft.com/office/drawing/2014/main" id="{75A3A993-E61C-34B7-3BEA-FF8F0C659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5428" y="8307123"/>
            <a:ext cx="901704" cy="848478"/>
          </a:xfrm>
          <a:prstGeom prst="rect">
            <a:avLst/>
          </a:prstGeom>
          <a:ln w="12700">
            <a:miter lim="400000"/>
          </a:ln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6E8BCE4E-A843-3EA5-A2BB-C8DF5385791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50"/>
          <a:stretch/>
        </p:blipFill>
        <p:spPr>
          <a:xfrm>
            <a:off x="0" y="1994081"/>
            <a:ext cx="13147964" cy="4560827"/>
          </a:xfrm>
          <a:prstGeom prst="rect">
            <a:avLst/>
          </a:prstGeom>
        </p:spPr>
      </p:pic>
      <p:sp>
        <p:nvSpPr>
          <p:cNvPr id="167" name="Иностранные разработчики стараются аннулировать действующие лицензии…"/>
          <p:cNvSpPr txBox="1">
            <a:spLocks noGrp="1"/>
          </p:cNvSpPr>
          <p:nvPr>
            <p:ph type="body" idx="1"/>
          </p:nvPr>
        </p:nvSpPr>
        <p:spPr>
          <a:xfrm>
            <a:off x="1173216" y="4507611"/>
            <a:ext cx="7393728" cy="401484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2400" dirty="0" err="1"/>
              <a:t>Иностранные</a:t>
            </a:r>
            <a:r>
              <a:rPr sz="2400" dirty="0"/>
              <a:t> </a:t>
            </a:r>
            <a:r>
              <a:rPr sz="2400" dirty="0" err="1"/>
              <a:t>разработчики</a:t>
            </a:r>
            <a:r>
              <a:rPr sz="2400" dirty="0"/>
              <a:t> </a:t>
            </a:r>
            <a:r>
              <a:rPr lang="ru-RU" sz="2400" dirty="0"/>
              <a:t> </a:t>
            </a:r>
            <a:r>
              <a:rPr sz="2400" dirty="0" err="1"/>
              <a:t>стараются</a:t>
            </a:r>
            <a:r>
              <a:rPr sz="2400" dirty="0"/>
              <a:t> </a:t>
            </a:r>
            <a:r>
              <a:rPr lang="ru-RU" sz="2400" b="1" dirty="0"/>
              <a:t>АННУЛИРОВАТЬ </a:t>
            </a:r>
            <a:r>
              <a:rPr sz="2400" dirty="0" err="1"/>
              <a:t>действующие</a:t>
            </a:r>
            <a:r>
              <a:rPr sz="2400" dirty="0"/>
              <a:t> </a:t>
            </a:r>
            <a:r>
              <a:rPr sz="2400" dirty="0" err="1"/>
              <a:t>лицензии</a:t>
            </a:r>
            <a:r>
              <a:rPr lang="ru-RU" sz="2400" dirty="0"/>
              <a:t>.</a:t>
            </a:r>
            <a:endParaRPr sz="2400" dirty="0"/>
          </a:p>
          <a:p>
            <a:r>
              <a:rPr sz="2400" dirty="0" err="1"/>
              <a:t>Действующие</a:t>
            </a:r>
            <a:r>
              <a:rPr sz="2400" dirty="0"/>
              <a:t> </a:t>
            </a:r>
            <a:r>
              <a:rPr sz="2400" dirty="0" err="1"/>
              <a:t>контракты</a:t>
            </a:r>
            <a:r>
              <a:rPr lang="ru-RU" sz="2400" dirty="0"/>
              <a:t> </a:t>
            </a:r>
            <a:r>
              <a:rPr lang="ru-RU" sz="2400" b="1" dirty="0"/>
              <a:t>НЕВОЗМОЖНО</a:t>
            </a:r>
            <a:r>
              <a:rPr sz="2400" dirty="0"/>
              <a:t> </a:t>
            </a:r>
            <a:r>
              <a:rPr sz="2400" dirty="0" err="1"/>
              <a:t>расширить</a:t>
            </a:r>
            <a:r>
              <a:rPr lang="ru-RU" sz="2400" dirty="0"/>
              <a:t>.</a:t>
            </a:r>
            <a:endParaRPr sz="2400" dirty="0"/>
          </a:p>
          <a:p>
            <a:r>
              <a:rPr lang="ru-RU" sz="2400" b="1" dirty="0"/>
              <a:t>НЕ</a:t>
            </a:r>
            <a:r>
              <a:rPr sz="2400" dirty="0"/>
              <a:t> </a:t>
            </a:r>
            <a:r>
              <a:rPr lang="ru-RU" sz="2400" b="1" dirty="0"/>
              <a:t>ОКАЗЫВАЕТСЯ</a:t>
            </a:r>
            <a:r>
              <a:rPr sz="2400" dirty="0"/>
              <a:t> </a:t>
            </a:r>
            <a:r>
              <a:rPr sz="2400" dirty="0" err="1"/>
              <a:t>технической</a:t>
            </a:r>
            <a:r>
              <a:rPr sz="2400" dirty="0"/>
              <a:t> </a:t>
            </a:r>
            <a:r>
              <a:rPr sz="2400" dirty="0" err="1"/>
              <a:t>поддержки</a:t>
            </a:r>
            <a:r>
              <a:rPr lang="ru-RU" sz="2400" dirty="0"/>
              <a:t>.</a:t>
            </a:r>
            <a:endParaRPr sz="2400" dirty="0"/>
          </a:p>
          <a:p>
            <a:r>
              <a:rPr lang="ru-RU" sz="2400" b="1" dirty="0"/>
              <a:t>НЕ</a:t>
            </a:r>
            <a:r>
              <a:rPr sz="2400" dirty="0"/>
              <a:t> </a:t>
            </a:r>
            <a:r>
              <a:rPr lang="ru-RU" sz="2400" b="1" dirty="0"/>
              <a:t>ОСУЩЕСТВЛЯЕТСЯ</a:t>
            </a:r>
            <a:r>
              <a:rPr sz="2400" dirty="0"/>
              <a:t> </a:t>
            </a:r>
            <a:r>
              <a:rPr sz="2400" dirty="0" err="1"/>
              <a:t>обновление</a:t>
            </a:r>
            <a:r>
              <a:rPr sz="2400" dirty="0"/>
              <a:t> </a:t>
            </a:r>
            <a:r>
              <a:rPr sz="2400" dirty="0" err="1"/>
              <a:t>систем</a:t>
            </a:r>
            <a:r>
              <a:rPr sz="2400" dirty="0"/>
              <a:t>, </a:t>
            </a:r>
            <a:r>
              <a:rPr lang="ru-RU" sz="2400" dirty="0"/>
              <a:t>  </a:t>
            </a:r>
            <a:r>
              <a:rPr sz="2400" dirty="0"/>
              <a:t>в </a:t>
            </a:r>
            <a:r>
              <a:rPr sz="2400" dirty="0" err="1"/>
              <a:t>том</a:t>
            </a:r>
            <a:r>
              <a:rPr sz="2400" dirty="0"/>
              <a:t> </a:t>
            </a:r>
            <a:r>
              <a:rPr sz="2400" dirty="0" err="1"/>
              <a:t>числе</a:t>
            </a:r>
            <a:r>
              <a:rPr sz="2400" dirty="0"/>
              <a:t> </a:t>
            </a:r>
            <a:r>
              <a:rPr lang="ru-RU" sz="2400" dirty="0"/>
              <a:t> </a:t>
            </a:r>
            <a:r>
              <a:rPr sz="2400" dirty="0"/>
              <a:t>в </a:t>
            </a:r>
            <a:r>
              <a:rPr sz="2400" dirty="0" err="1"/>
              <a:t>области</a:t>
            </a:r>
            <a:r>
              <a:rPr sz="2400" dirty="0"/>
              <a:t> </a:t>
            </a:r>
            <a:r>
              <a:rPr sz="2400" dirty="0" err="1"/>
              <a:t>безопасности</a:t>
            </a:r>
            <a:r>
              <a:rPr lang="ru-RU" sz="2400" dirty="0"/>
              <a:t>.</a:t>
            </a:r>
            <a:endParaRPr sz="2400" dirty="0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80D64F-AF15-4646-F899-679455EC9ED9}"/>
              </a:ext>
            </a:extLst>
          </p:cNvPr>
          <p:cNvSpPr/>
          <p:nvPr/>
        </p:nvSpPr>
        <p:spPr>
          <a:xfrm>
            <a:off x="9069049" y="2956892"/>
            <a:ext cx="3935751" cy="679670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999380A-5037-9906-927A-067E980D445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" t="25070" r="8" b="10101"/>
          <a:stretch/>
        </p:blipFill>
        <p:spPr>
          <a:xfrm>
            <a:off x="-1074" y="-51585"/>
            <a:ext cx="13005873" cy="4005399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5B62AE4-4BEB-185D-C70F-5488CC601CD7}"/>
              </a:ext>
            </a:extLst>
          </p:cNvPr>
          <p:cNvSpPr/>
          <p:nvPr/>
        </p:nvSpPr>
        <p:spPr>
          <a:xfrm>
            <a:off x="-1075" y="1044871"/>
            <a:ext cx="13005875" cy="236005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E241000-25AE-D008-E421-38070910EA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50"/>
          <a:stretch/>
        </p:blipFill>
        <p:spPr>
          <a:xfrm>
            <a:off x="0" y="1994081"/>
            <a:ext cx="13147964" cy="45608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967E348-9E6A-3E8B-9AE0-527B174931E7}"/>
              </a:ext>
            </a:extLst>
          </p:cNvPr>
          <p:cNvSpPr txBox="1"/>
          <p:nvPr/>
        </p:nvSpPr>
        <p:spPr>
          <a:xfrm>
            <a:off x="9520139" y="4693270"/>
            <a:ext cx="3240992" cy="29416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БЕЗВОЗМЕЗДНЫЕ ЛИЦЕНЗИИ И ПОЛНАЯ СОВМЕСТИМОСТЬ         С СУЩЕСТВУЮЩИМ ПАРКОМ ОБОРУДОВАНИЯ ПОЗВОЛИТ МАКСИМАЛЬНО СНИЗИТЬ ЗАТРАТЫ !</a:t>
            </a:r>
          </a:p>
        </p:txBody>
      </p:sp>
      <p:sp>
        <p:nvSpPr>
          <p:cNvPr id="8" name="Цифровой суверенитет не возможен на иностранных прдуктах">
            <a:extLst>
              <a:ext uri="{FF2B5EF4-FFF2-40B4-BE49-F238E27FC236}">
                <a16:creationId xmlns:a16="http://schemas.microsoft.com/office/drawing/2014/main" id="{69B4DD61-037B-E87E-2124-04093EA829A4}"/>
              </a:ext>
            </a:extLst>
          </p:cNvPr>
          <p:cNvSpPr txBox="1">
            <a:spLocks/>
          </p:cNvSpPr>
          <p:nvPr/>
        </p:nvSpPr>
        <p:spPr>
          <a:xfrm>
            <a:off x="1051526" y="1092737"/>
            <a:ext cx="11174023" cy="2513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l" defTabSz="953661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-66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ru-RU" sz="6600" dirty="0">
                <a:solidFill>
                  <a:schemeClr val="bg1"/>
                </a:solidFill>
              </a:rPr>
              <a:t>СНИЖЕНИЕ </a:t>
            </a:r>
          </a:p>
          <a:p>
            <a:pPr hangingPunct="1"/>
            <a:r>
              <a:rPr lang="ru-RU" sz="6600" dirty="0">
                <a:solidFill>
                  <a:schemeClr val="bg1"/>
                </a:solidFill>
              </a:rPr>
              <a:t>ЗАТРАТ ПРИ ИМПОРТОЗАМЕЩЕНИИ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D423C3D6-2850-4C89-B9ED-6DB0DCFD2982}"/>
              </a:ext>
            </a:extLst>
          </p:cNvPr>
          <p:cNvCxnSpPr>
            <a:cxnSpLocks/>
          </p:cNvCxnSpPr>
          <p:nvPr/>
        </p:nvCxnSpPr>
        <p:spPr>
          <a:xfrm>
            <a:off x="10373194" y="8019737"/>
            <a:ext cx="1558977" cy="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Рисунок 8" descr="Рисунок 8">
            <a:extLst>
              <a:ext uri="{FF2B5EF4-FFF2-40B4-BE49-F238E27FC236}">
                <a16:creationId xmlns:a16="http://schemas.microsoft.com/office/drawing/2014/main" id="{1A8A9B60-1B8B-9C04-173A-5D5123CC0A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0160" y="8488596"/>
            <a:ext cx="1400475" cy="33649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Рисунок 10" descr="Рисунок 10">
            <a:extLst>
              <a:ext uri="{FF2B5EF4-FFF2-40B4-BE49-F238E27FC236}">
                <a16:creationId xmlns:a16="http://schemas.microsoft.com/office/drawing/2014/main" id="{37587533-4F7B-6B8D-1E06-5DBCFA7B10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55428" y="8307123"/>
            <a:ext cx="901704" cy="848478"/>
          </a:xfrm>
          <a:prstGeom prst="rect">
            <a:avLst/>
          </a:prstGeom>
          <a:ln w="12700">
            <a:miter lim="400000"/>
          </a:ln>
        </p:spPr>
      </p:pic>
      <p:sp>
        <p:nvSpPr>
          <p:cNvPr id="171" name="Средства видеоконференций широко распространены в регионах и являются один из ключевых ИТ сервисов для управления регионом…"/>
          <p:cNvSpPr txBox="1">
            <a:spLocks noGrp="1"/>
          </p:cNvSpPr>
          <p:nvPr>
            <p:ph type="body" idx="1"/>
          </p:nvPr>
        </p:nvSpPr>
        <p:spPr>
          <a:xfrm>
            <a:off x="951486" y="4693270"/>
            <a:ext cx="7873894" cy="361385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2400" dirty="0" err="1"/>
              <a:t>Средства</a:t>
            </a:r>
            <a:r>
              <a:rPr sz="2400" dirty="0"/>
              <a:t> </a:t>
            </a:r>
            <a:r>
              <a:rPr sz="2400" dirty="0" err="1"/>
              <a:t>видеоконференций</a:t>
            </a:r>
            <a:r>
              <a:rPr sz="2400" dirty="0"/>
              <a:t> </a:t>
            </a:r>
            <a:r>
              <a:rPr sz="2400" dirty="0" err="1"/>
              <a:t>широко</a:t>
            </a:r>
            <a:r>
              <a:rPr sz="2400" dirty="0"/>
              <a:t> </a:t>
            </a:r>
            <a:r>
              <a:rPr sz="2400" dirty="0" err="1"/>
              <a:t>распространены</a:t>
            </a:r>
            <a:r>
              <a:rPr sz="2400" dirty="0"/>
              <a:t> в </a:t>
            </a:r>
            <a:r>
              <a:rPr sz="2400" dirty="0" err="1"/>
              <a:t>регионах</a:t>
            </a:r>
            <a:r>
              <a:rPr sz="2400" dirty="0"/>
              <a:t> и </a:t>
            </a:r>
            <a:r>
              <a:rPr sz="2400" dirty="0" err="1"/>
              <a:t>являются</a:t>
            </a:r>
            <a:r>
              <a:rPr sz="2400" dirty="0"/>
              <a:t> </a:t>
            </a:r>
            <a:r>
              <a:rPr sz="2400" dirty="0" err="1"/>
              <a:t>один</a:t>
            </a:r>
            <a:r>
              <a:rPr sz="2400" dirty="0"/>
              <a:t> </a:t>
            </a:r>
            <a:r>
              <a:rPr sz="2400" dirty="0" err="1"/>
              <a:t>из</a:t>
            </a:r>
            <a:r>
              <a:rPr sz="2400" dirty="0"/>
              <a:t> </a:t>
            </a:r>
            <a:r>
              <a:rPr sz="2400" dirty="0" err="1"/>
              <a:t>ключевых</a:t>
            </a:r>
            <a:r>
              <a:rPr sz="2400" dirty="0"/>
              <a:t> </a:t>
            </a:r>
            <a:r>
              <a:rPr lang="en-US" sz="2400" dirty="0"/>
              <a:t>IT</a:t>
            </a:r>
            <a:r>
              <a:rPr sz="2400" dirty="0"/>
              <a:t> </a:t>
            </a:r>
            <a:r>
              <a:rPr sz="2400" dirty="0" err="1"/>
              <a:t>сервисов</a:t>
            </a:r>
            <a:r>
              <a:rPr sz="2400" dirty="0"/>
              <a:t> </a:t>
            </a:r>
            <a:r>
              <a:rPr sz="2400" dirty="0" err="1"/>
              <a:t>для</a:t>
            </a:r>
            <a:r>
              <a:rPr sz="2400" dirty="0"/>
              <a:t> </a:t>
            </a:r>
            <a:r>
              <a:rPr sz="2400" dirty="0" err="1"/>
              <a:t>управления</a:t>
            </a:r>
            <a:r>
              <a:rPr sz="2400" dirty="0"/>
              <a:t> </a:t>
            </a:r>
            <a:r>
              <a:rPr sz="2400" dirty="0" err="1"/>
              <a:t>регионом</a:t>
            </a:r>
            <a:r>
              <a:rPr lang="ru-RU" sz="2400" dirty="0"/>
              <a:t>.</a:t>
            </a:r>
            <a:endParaRPr sz="2400" dirty="0"/>
          </a:p>
          <a:p>
            <a:r>
              <a:rPr sz="2400" dirty="0" err="1"/>
              <a:t>Для</a:t>
            </a:r>
            <a:r>
              <a:rPr sz="2400" dirty="0"/>
              <a:t> </a:t>
            </a:r>
            <a:r>
              <a:rPr sz="2400" dirty="0" err="1"/>
              <a:t>замены</a:t>
            </a:r>
            <a:r>
              <a:rPr sz="2400" dirty="0"/>
              <a:t> «</a:t>
            </a:r>
            <a:r>
              <a:rPr sz="2400" i="1" dirty="0"/>
              <a:t>в </a:t>
            </a:r>
            <a:r>
              <a:rPr sz="2400" i="1" dirty="0" err="1"/>
              <a:t>лоб</a:t>
            </a:r>
            <a:r>
              <a:rPr sz="2400" dirty="0"/>
              <a:t>» </a:t>
            </a:r>
            <a:r>
              <a:rPr sz="2400" dirty="0" err="1"/>
              <a:t>требуются</a:t>
            </a:r>
            <a:r>
              <a:rPr sz="2400" dirty="0"/>
              <a:t> </a:t>
            </a:r>
            <a:r>
              <a:rPr sz="2400" dirty="0" err="1"/>
              <a:t>значительные</a:t>
            </a:r>
            <a:r>
              <a:rPr sz="2400" dirty="0"/>
              <a:t> </a:t>
            </a:r>
            <a:r>
              <a:rPr sz="2400" dirty="0" err="1"/>
              <a:t>бюджетные</a:t>
            </a:r>
            <a:r>
              <a:rPr sz="2400" dirty="0"/>
              <a:t> </a:t>
            </a:r>
            <a:r>
              <a:rPr sz="2400" dirty="0" err="1"/>
              <a:t>средства</a:t>
            </a:r>
            <a:r>
              <a:rPr lang="ru-RU" sz="2400" dirty="0"/>
              <a:t>.</a:t>
            </a:r>
            <a:endParaRPr sz="2400" dirty="0"/>
          </a:p>
          <a:p>
            <a:r>
              <a:rPr sz="2400" dirty="0"/>
              <a:t>В </a:t>
            </a:r>
            <a:r>
              <a:rPr sz="2400" dirty="0" err="1"/>
              <a:t>необходимом</a:t>
            </a:r>
            <a:r>
              <a:rPr sz="2400" dirty="0"/>
              <a:t> </a:t>
            </a:r>
            <a:r>
              <a:rPr sz="2400" dirty="0" err="1"/>
              <a:t>объеме</a:t>
            </a:r>
            <a:r>
              <a:rPr sz="2400" dirty="0"/>
              <a:t> </a:t>
            </a:r>
            <a:r>
              <a:rPr sz="2400" dirty="0" err="1"/>
              <a:t>средства</a:t>
            </a:r>
            <a:r>
              <a:rPr sz="2400" dirty="0"/>
              <a:t> </a:t>
            </a:r>
            <a:r>
              <a:rPr sz="2400" dirty="0" err="1"/>
              <a:t>для</a:t>
            </a:r>
            <a:r>
              <a:rPr sz="2400" dirty="0"/>
              <a:t> </a:t>
            </a:r>
            <a:r>
              <a:rPr sz="2400" dirty="0" err="1"/>
              <a:t>решения</a:t>
            </a:r>
            <a:r>
              <a:rPr sz="2400" dirty="0"/>
              <a:t> </a:t>
            </a:r>
            <a:r>
              <a:rPr sz="2400" dirty="0" err="1"/>
              <a:t>данной</a:t>
            </a:r>
            <a:r>
              <a:rPr sz="2400" dirty="0"/>
              <a:t> </a:t>
            </a:r>
            <a:r>
              <a:rPr sz="2400" dirty="0" err="1"/>
              <a:t>задачи</a:t>
            </a:r>
            <a:r>
              <a:rPr sz="2400" dirty="0"/>
              <a:t> </a:t>
            </a:r>
            <a:r>
              <a:rPr sz="2400" dirty="0" err="1"/>
              <a:t>отсутствуют</a:t>
            </a:r>
            <a:r>
              <a:rPr lang="ru-RU" sz="2400" dirty="0"/>
              <a:t>.</a:t>
            </a:r>
            <a:endParaRPr sz="2400" dirty="0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32B35D1-C5DF-B5F3-24AC-2B94040C44FD}"/>
              </a:ext>
            </a:extLst>
          </p:cNvPr>
          <p:cNvSpPr/>
          <p:nvPr/>
        </p:nvSpPr>
        <p:spPr>
          <a:xfrm>
            <a:off x="9069049" y="2956892"/>
            <a:ext cx="3935751" cy="679670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F065F3F-29C1-DD15-FC4C-98BA49770DA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t="54802" r="-8" b="2944"/>
          <a:stretch/>
        </p:blipFill>
        <p:spPr>
          <a:xfrm>
            <a:off x="1" y="-13056"/>
            <a:ext cx="13005873" cy="4005399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3636A21-D5E8-1EA1-8960-929E2FBA4A0F}"/>
              </a:ext>
            </a:extLst>
          </p:cNvPr>
          <p:cNvSpPr/>
          <p:nvPr/>
        </p:nvSpPr>
        <p:spPr>
          <a:xfrm>
            <a:off x="0" y="1083400"/>
            <a:ext cx="13005875" cy="236005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5E3C9AE-4FDB-10D0-E5B3-EDE2F8092E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50"/>
          <a:stretch/>
        </p:blipFill>
        <p:spPr>
          <a:xfrm>
            <a:off x="0" y="1994081"/>
            <a:ext cx="13147964" cy="4560827"/>
          </a:xfrm>
          <a:prstGeom prst="rect">
            <a:avLst/>
          </a:prstGeom>
        </p:spPr>
      </p:pic>
      <p:sp>
        <p:nvSpPr>
          <p:cNvPr id="6" name="Цифровой суверенитет не возможен на иностранных прдуктах">
            <a:extLst>
              <a:ext uri="{FF2B5EF4-FFF2-40B4-BE49-F238E27FC236}">
                <a16:creationId xmlns:a16="http://schemas.microsoft.com/office/drawing/2014/main" id="{AA8B47BD-36E5-DE17-D584-B2B9E426D0B8}"/>
              </a:ext>
            </a:extLst>
          </p:cNvPr>
          <p:cNvSpPr txBox="1">
            <a:spLocks/>
          </p:cNvSpPr>
          <p:nvPr/>
        </p:nvSpPr>
        <p:spPr>
          <a:xfrm>
            <a:off x="749332" y="1480080"/>
            <a:ext cx="11766968" cy="2513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l" defTabSz="953661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-66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ru-RU" sz="5400" dirty="0">
                <a:solidFill>
                  <a:schemeClr val="bg1"/>
                </a:solidFill>
              </a:rPr>
              <a:t>ЦЕНТРАЛИЗАЦИЯ И СТАНДАРТИЗАЦИЯ - СПОСОБ ПОВЫШЕНИЯ ЭФФЕКТИВНОСТИ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39A386-5253-1275-36CA-CCE59A192530}"/>
              </a:ext>
            </a:extLst>
          </p:cNvPr>
          <p:cNvSpPr txBox="1"/>
          <p:nvPr/>
        </p:nvSpPr>
        <p:spPr>
          <a:xfrm>
            <a:off x="9422776" y="4969402"/>
            <a:ext cx="3293711" cy="28623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АРХИТЕКТУРА </a:t>
            </a:r>
            <a:r>
              <a:rPr lang="ru-RU" sz="2000" b="1" dirty="0">
                <a:solidFill>
                  <a:schemeClr val="tx1"/>
                </a:solidFill>
              </a:rPr>
              <a:t>VINTEO</a:t>
            </a:r>
            <a:r>
              <a:rPr lang="ru-RU" sz="2000" dirty="0">
                <a:solidFill>
                  <a:schemeClr val="tx1"/>
                </a:solidFill>
              </a:rPr>
              <a:t> ПОЗВОЛЯЕТ ОБЕСПЕЧИВАТЬ ЦЕНТРАЛИЗАЦИЮ РЕСУРСОВ, ИХ ГИБКОЕ РАСПРЕДЕЛЕНИЕ </a:t>
            </a:r>
            <a:r>
              <a:rPr lang="en-US" sz="2000" dirty="0">
                <a:solidFill>
                  <a:schemeClr val="tx1"/>
                </a:solidFill>
              </a:rPr>
              <a:t>         </a:t>
            </a:r>
            <a:r>
              <a:rPr lang="ru-RU" sz="2000" dirty="0">
                <a:solidFill>
                  <a:schemeClr val="tx1"/>
                </a:solidFill>
              </a:rPr>
              <a:t>И ОБЕСПЕЧИВАТЬ</a:t>
            </a:r>
            <a:r>
              <a:rPr lang="en-US" sz="2000" dirty="0">
                <a:solidFill>
                  <a:schemeClr val="tx1"/>
                </a:solidFill>
              </a:rPr>
              <a:t>    </a:t>
            </a:r>
            <a:r>
              <a:rPr lang="ru-RU" sz="2000" dirty="0">
                <a:solidFill>
                  <a:schemeClr val="tx1"/>
                </a:solidFill>
              </a:rPr>
              <a:t> ПРИ ЭТОМ ВЫСОКУЮ БЕЗОПАСНОСТЬ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3716BD2C-E2D8-BCCF-7E0C-48392C80D76A}"/>
              </a:ext>
            </a:extLst>
          </p:cNvPr>
          <p:cNvCxnSpPr>
            <a:cxnSpLocks/>
          </p:cNvCxnSpPr>
          <p:nvPr/>
        </p:nvCxnSpPr>
        <p:spPr>
          <a:xfrm>
            <a:off x="10245559" y="8037373"/>
            <a:ext cx="1558977" cy="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Рисунок 8" descr="Рисунок 8">
            <a:extLst>
              <a:ext uri="{FF2B5EF4-FFF2-40B4-BE49-F238E27FC236}">
                <a16:creationId xmlns:a16="http://schemas.microsoft.com/office/drawing/2014/main" id="{AE1F7CE2-AADE-7CED-3649-78151D7986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0160" y="8488596"/>
            <a:ext cx="1400475" cy="336494"/>
          </a:xfrm>
          <a:prstGeom prst="rect">
            <a:avLst/>
          </a:prstGeom>
          <a:ln w="12700">
            <a:miter lim="400000"/>
          </a:ln>
        </p:spPr>
      </p:pic>
      <p:pic>
        <p:nvPicPr>
          <p:cNvPr id="20" name="Рисунок 10" descr="Рисунок 10">
            <a:extLst>
              <a:ext uri="{FF2B5EF4-FFF2-40B4-BE49-F238E27FC236}">
                <a16:creationId xmlns:a16="http://schemas.microsoft.com/office/drawing/2014/main" id="{ECA385BD-D24C-9BE1-F603-CD7A5F247C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55428" y="8307123"/>
            <a:ext cx="901704" cy="848478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B18B896-1240-5439-BB16-D6D14A515641}"/>
              </a:ext>
            </a:extLst>
          </p:cNvPr>
          <p:cNvSpPr txBox="1"/>
          <p:nvPr/>
        </p:nvSpPr>
        <p:spPr>
          <a:xfrm>
            <a:off x="503304" y="4796658"/>
            <a:ext cx="1038785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6000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1</a:t>
            </a:r>
            <a:endParaRPr lang="ru-RU" sz="6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48BAFCF-04E6-4121-63A7-CAB5DFDB6E32}"/>
              </a:ext>
            </a:extLst>
          </p:cNvPr>
          <p:cNvSpPr txBox="1"/>
          <p:nvPr/>
        </p:nvSpPr>
        <p:spPr>
          <a:xfrm>
            <a:off x="557091" y="5857029"/>
            <a:ext cx="1038785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6000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2</a:t>
            </a:r>
            <a:endParaRPr lang="ru-RU" sz="6000" dirty="0"/>
          </a:p>
        </p:txBody>
      </p:sp>
      <p:sp>
        <p:nvSpPr>
          <p:cNvPr id="175" name="Централизация ресурсов позволит…"/>
          <p:cNvSpPr txBox="1">
            <a:spLocks noGrp="1"/>
          </p:cNvSpPr>
          <p:nvPr>
            <p:ph type="body" idx="1"/>
          </p:nvPr>
        </p:nvSpPr>
        <p:spPr>
          <a:xfrm>
            <a:off x="851033" y="4180127"/>
            <a:ext cx="8025776" cy="47672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ЦЕНТРАЛИЗАЦИЯ РЕСУРСОВ ПОЗВОЛИТ: </a:t>
            </a:r>
          </a:p>
          <a:p>
            <a:pPr marL="762000" lvl="2" indent="0">
              <a:buNone/>
            </a:pPr>
            <a:r>
              <a:rPr sz="2400" dirty="0" err="1"/>
              <a:t>Значительно</a:t>
            </a:r>
            <a:r>
              <a:rPr sz="2400" dirty="0"/>
              <a:t> </a:t>
            </a:r>
            <a:r>
              <a:rPr sz="2400" dirty="0" err="1"/>
              <a:t>сократить</a:t>
            </a:r>
            <a:r>
              <a:rPr sz="2400" dirty="0"/>
              <a:t> </a:t>
            </a:r>
            <a:r>
              <a:rPr lang="ru-RU" sz="2400" dirty="0"/>
              <a:t>                                </a:t>
            </a:r>
            <a:r>
              <a:rPr sz="2400" dirty="0" err="1"/>
              <a:t>простои</a:t>
            </a:r>
            <a:r>
              <a:rPr sz="2400" dirty="0"/>
              <a:t> </a:t>
            </a:r>
            <a:r>
              <a:rPr sz="2400" dirty="0" err="1"/>
              <a:t>системы</a:t>
            </a:r>
            <a:r>
              <a:rPr lang="ru-RU" sz="2400" dirty="0"/>
              <a:t>;</a:t>
            </a:r>
            <a:endParaRPr sz="2400" dirty="0"/>
          </a:p>
          <a:p>
            <a:pPr marL="762000" lvl="2" indent="0">
              <a:buNone/>
            </a:pPr>
            <a:r>
              <a:rPr sz="2400" dirty="0" err="1"/>
              <a:t>Гибко</a:t>
            </a:r>
            <a:r>
              <a:rPr sz="2400" dirty="0"/>
              <a:t> </a:t>
            </a:r>
            <a:r>
              <a:rPr sz="2400" dirty="0" err="1"/>
              <a:t>перенаправлять</a:t>
            </a:r>
            <a:r>
              <a:rPr sz="2400" dirty="0"/>
              <a:t> </a:t>
            </a:r>
            <a:r>
              <a:rPr sz="2400" dirty="0" err="1"/>
              <a:t>ресурсы</a:t>
            </a:r>
            <a:r>
              <a:rPr sz="2400" dirty="0"/>
              <a:t> </a:t>
            </a:r>
            <a:r>
              <a:rPr lang="ru-RU" sz="2400" dirty="0"/>
              <a:t>                    </a:t>
            </a:r>
            <a:r>
              <a:rPr sz="2400" dirty="0" err="1"/>
              <a:t>исходя</a:t>
            </a:r>
            <a:r>
              <a:rPr sz="2400" dirty="0"/>
              <a:t> </a:t>
            </a:r>
            <a:r>
              <a:rPr sz="2400" dirty="0" err="1"/>
              <a:t>из</a:t>
            </a:r>
            <a:r>
              <a:rPr sz="2400" dirty="0"/>
              <a:t> </a:t>
            </a:r>
            <a:r>
              <a:rPr sz="2400" dirty="0" err="1"/>
              <a:t>актуальных</a:t>
            </a:r>
            <a:r>
              <a:rPr sz="2400" dirty="0"/>
              <a:t> </a:t>
            </a:r>
            <a:r>
              <a:rPr sz="2400" dirty="0" err="1"/>
              <a:t>задача</a:t>
            </a:r>
            <a:r>
              <a:rPr lang="ru-RU" sz="2400" dirty="0"/>
              <a:t>;</a:t>
            </a:r>
            <a:endParaRPr sz="2400" dirty="0"/>
          </a:p>
          <a:p>
            <a:pPr marL="0" indent="0">
              <a:buNone/>
            </a:pPr>
            <a:r>
              <a:rPr sz="2400" dirty="0" err="1"/>
              <a:t>Стандартизация</a:t>
            </a:r>
            <a:r>
              <a:rPr sz="2400" dirty="0"/>
              <a:t> </a:t>
            </a:r>
            <a:r>
              <a:rPr sz="2400" dirty="0" err="1"/>
              <a:t>позволит</a:t>
            </a:r>
            <a:r>
              <a:rPr sz="2400" dirty="0"/>
              <a:t> </a:t>
            </a:r>
            <a:r>
              <a:rPr sz="2400" dirty="0" err="1"/>
              <a:t>иметь</a:t>
            </a:r>
            <a:r>
              <a:rPr sz="2400" dirty="0"/>
              <a:t> </a:t>
            </a:r>
            <a:r>
              <a:rPr sz="2400" dirty="0" err="1"/>
              <a:t>всем</a:t>
            </a:r>
            <a:r>
              <a:rPr sz="2400" dirty="0"/>
              <a:t> </a:t>
            </a:r>
            <a:r>
              <a:rPr sz="2400" dirty="0" err="1"/>
              <a:t>государственным</a:t>
            </a:r>
            <a:r>
              <a:rPr sz="2400" dirty="0"/>
              <a:t> </a:t>
            </a:r>
            <a:r>
              <a:rPr sz="2400" dirty="0" err="1"/>
              <a:t>структурам</a:t>
            </a:r>
            <a:r>
              <a:rPr sz="2400" dirty="0"/>
              <a:t> </a:t>
            </a:r>
            <a:r>
              <a:rPr sz="2400" dirty="0" err="1"/>
              <a:t>региона</a:t>
            </a:r>
            <a:r>
              <a:rPr sz="2400" dirty="0"/>
              <a:t> </a:t>
            </a:r>
            <a:r>
              <a:rPr sz="2400" dirty="0" err="1"/>
              <a:t>необходимый</a:t>
            </a:r>
            <a:r>
              <a:rPr sz="2400" dirty="0"/>
              <a:t> </a:t>
            </a:r>
            <a:r>
              <a:rPr sz="2400" dirty="0" err="1"/>
              <a:t>функционал</a:t>
            </a:r>
            <a:r>
              <a:rPr sz="2400" dirty="0"/>
              <a:t>, а </a:t>
            </a:r>
            <a:r>
              <a:rPr sz="2400" dirty="0" err="1"/>
              <a:t>стоимость</a:t>
            </a:r>
            <a:r>
              <a:rPr sz="2400" dirty="0"/>
              <a:t> </a:t>
            </a:r>
            <a:r>
              <a:rPr sz="2400" dirty="0" err="1"/>
              <a:t>поддержки</a:t>
            </a:r>
            <a:r>
              <a:rPr sz="2400" dirty="0"/>
              <a:t> </a:t>
            </a:r>
            <a:r>
              <a:rPr sz="2400" dirty="0" err="1"/>
              <a:t>эко</a:t>
            </a:r>
            <a:r>
              <a:rPr lang="ru-RU" sz="2400" dirty="0"/>
              <a:t>-</a:t>
            </a:r>
            <a:r>
              <a:rPr sz="2400" dirty="0"/>
              <a:t>системы будет </a:t>
            </a:r>
            <a:r>
              <a:rPr sz="2400" dirty="0" err="1"/>
              <a:t>дешевле</a:t>
            </a:r>
            <a:r>
              <a:rPr lang="ru-RU" sz="2400" dirty="0"/>
              <a:t>!</a:t>
            </a:r>
            <a:endParaRPr sz="2400" dirty="0"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A0767C5-F62C-51E9-DB82-911E9603AF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71"/>
          <a:stretch/>
        </p:blipFill>
        <p:spPr>
          <a:xfrm>
            <a:off x="-1074" y="-51585"/>
            <a:ext cx="13005873" cy="4928385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11B93B4-C77A-12F9-A8AE-901968CC7EE3}"/>
              </a:ext>
            </a:extLst>
          </p:cNvPr>
          <p:cNvSpPr/>
          <p:nvPr/>
        </p:nvSpPr>
        <p:spPr>
          <a:xfrm>
            <a:off x="-1075" y="1044871"/>
            <a:ext cx="13005875" cy="236005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172" name="Рисунок 171">
            <a:extLst>
              <a:ext uri="{FF2B5EF4-FFF2-40B4-BE49-F238E27FC236}">
                <a16:creationId xmlns:a16="http://schemas.microsoft.com/office/drawing/2014/main" id="{30C19195-4835-FD78-D0ED-02783647F8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9" y="1681815"/>
            <a:ext cx="11402591" cy="9147067"/>
          </a:xfrm>
          <a:prstGeom prst="rect">
            <a:avLst/>
          </a:prstGeom>
        </p:spPr>
      </p:pic>
      <p:sp>
        <p:nvSpPr>
          <p:cNvPr id="5" name="Цифровой суверенитет не возможен на иностранных прдуктах">
            <a:extLst>
              <a:ext uri="{FF2B5EF4-FFF2-40B4-BE49-F238E27FC236}">
                <a16:creationId xmlns:a16="http://schemas.microsoft.com/office/drawing/2014/main" id="{6899B18A-600E-D9CD-E784-E92B095A8483}"/>
              </a:ext>
            </a:extLst>
          </p:cNvPr>
          <p:cNvSpPr txBox="1">
            <a:spLocks/>
          </p:cNvSpPr>
          <p:nvPr/>
        </p:nvSpPr>
        <p:spPr>
          <a:xfrm>
            <a:off x="746235" y="1591820"/>
            <a:ext cx="9630037" cy="253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l" defTabSz="953661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-66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ru-RU" sz="8000" dirty="0">
                <a:solidFill>
                  <a:schemeClr val="bg1"/>
                </a:solidFill>
              </a:rPr>
              <a:t>ЭТАПЫ РЕАЛИЗАЦИИ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8AE6CD2-9C0A-AF78-4BB5-F680FA4ADE76}"/>
              </a:ext>
            </a:extLst>
          </p:cNvPr>
          <p:cNvSpPr txBox="1"/>
          <p:nvPr/>
        </p:nvSpPr>
        <p:spPr>
          <a:xfrm>
            <a:off x="1213275" y="3695694"/>
            <a:ext cx="3534956" cy="18774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65759" indent="-365759" defTabSz="1664572">
              <a:spcBef>
                <a:spcPts val="3000"/>
              </a:spcBef>
              <a:defRPr sz="2880"/>
            </a:pP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     ЗАКЛЮЧЕНИЕ МЕМОРАНДУМА                О СОТРУДНИЧЕСТВЕ   </a:t>
            </a:r>
            <a:r>
              <a:rPr lang="ru-RU" sz="1400" dirty="0">
                <a:solidFill>
                  <a:schemeClr val="bg2">
                    <a:lumMod val="10000"/>
                  </a:schemeClr>
                </a:solidFill>
              </a:rPr>
              <a:t>между правительством    области и генеральным дистрибьютором    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</a:rPr>
              <a:t>ООО «НЕЙТРОНИКС»                             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&amp; </a:t>
            </a:r>
            <a:r>
              <a:rPr lang="ru-RU" sz="14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</a:rPr>
              <a:t>VINTEO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9A5887E-7FB2-0B02-0095-2086BE432EF0}"/>
              </a:ext>
            </a:extLst>
          </p:cNvPr>
          <p:cNvSpPr txBox="1"/>
          <p:nvPr/>
        </p:nvSpPr>
        <p:spPr>
          <a:xfrm>
            <a:off x="5204247" y="4100310"/>
            <a:ext cx="3534955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65759" indent="-365759" defTabSz="1664572">
              <a:spcBef>
                <a:spcPts val="3000"/>
              </a:spcBef>
              <a:defRPr sz="2880"/>
            </a:pP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    НАЗНАЧЕНИЕ ЕДИНОГО ОПЕРАТОРА 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СЕРВИСА ВКС               В РЕГИОНЕ.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6B74F69-AF74-4CE4-D002-B0FE2E1C43B0}"/>
              </a:ext>
            </a:extLst>
          </p:cNvPr>
          <p:cNvSpPr txBox="1"/>
          <p:nvPr/>
        </p:nvSpPr>
        <p:spPr>
          <a:xfrm>
            <a:off x="8943532" y="4017997"/>
            <a:ext cx="3699042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65759" indent="-365759" defTabSz="1664572">
              <a:spcBef>
                <a:spcPts val="3000"/>
              </a:spcBef>
              <a:defRPr sz="2880"/>
            </a:pP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      АУДИТ ДАННЫХ                    О ИМЕЮЩИХСЯ ИНОСТРАННЫХ              СИСТЕМАХ В РЕГИОНЕ.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FF70BFA-9E7C-7CC1-228C-CE61622FBE17}"/>
              </a:ext>
            </a:extLst>
          </p:cNvPr>
          <p:cNvSpPr txBox="1"/>
          <p:nvPr/>
        </p:nvSpPr>
        <p:spPr>
          <a:xfrm>
            <a:off x="326778" y="6132096"/>
            <a:ext cx="2934633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65759" indent="-365759" defTabSz="1664572">
              <a:spcBef>
                <a:spcPts val="3000"/>
              </a:spcBef>
              <a:defRPr sz="2880"/>
            </a:pP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   ПРЕДОСТАВЛЕНИЕ БЕЗВОЗМЕЗДНЫХ ЛИЦЕНЗИЙ.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D5FDB0E1-986C-9E9B-414B-992DAA379C13}"/>
              </a:ext>
            </a:extLst>
          </p:cNvPr>
          <p:cNvSpPr txBox="1"/>
          <p:nvPr/>
        </p:nvSpPr>
        <p:spPr>
          <a:xfrm>
            <a:off x="3343773" y="6079348"/>
            <a:ext cx="3073773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65759" indent="-365759" defTabSz="1664572">
              <a:spcBef>
                <a:spcPts val="3000"/>
              </a:spcBef>
              <a:defRPr sz="2880"/>
            </a:pP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    РАЗВЕРТЫВАНИЕ СИСТЕМЫ И ВВОД  В ЭКСПЛУАТАЦИЮ.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213D0419-5CC1-3647-267F-640B9074D742}"/>
              </a:ext>
            </a:extLst>
          </p:cNvPr>
          <p:cNvSpPr txBox="1"/>
          <p:nvPr/>
        </p:nvSpPr>
        <p:spPr>
          <a:xfrm>
            <a:off x="6502400" y="6003570"/>
            <a:ext cx="2462452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65759" indent="-365759" defTabSz="1664572">
              <a:spcBef>
                <a:spcPts val="3000"/>
              </a:spcBef>
              <a:defRPr sz="2880"/>
            </a:pP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     ЗАКЛЮЧЕНИЕ СЕРВИСНОГО КОНТРАКТА                                      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    </a:t>
            </a:r>
            <a:r>
              <a:rPr lang="ru-RU" sz="1200" dirty="0">
                <a:solidFill>
                  <a:schemeClr val="bg2">
                    <a:lumMod val="10000"/>
                  </a:schemeClr>
                </a:solidFill>
              </a:rPr>
              <a:t>(</a:t>
            </a:r>
            <a:r>
              <a:rPr lang="ru-RU" sz="1200" i="1" dirty="0">
                <a:solidFill>
                  <a:schemeClr val="bg2">
                    <a:lumMod val="10000"/>
                  </a:schemeClr>
                </a:solidFill>
              </a:rPr>
              <a:t>в случае необходимости</a:t>
            </a:r>
            <a:r>
              <a:rPr lang="ru-RU" sz="1200" dirty="0">
                <a:solidFill>
                  <a:schemeClr val="bg2">
                    <a:lumMod val="10000"/>
                  </a:schemeClr>
                </a:solidFill>
              </a:rPr>
              <a:t>)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6C69416C-206C-5E6B-8FD9-827E86059C06}"/>
              </a:ext>
            </a:extLst>
          </p:cNvPr>
          <p:cNvSpPr txBox="1"/>
          <p:nvPr/>
        </p:nvSpPr>
        <p:spPr>
          <a:xfrm>
            <a:off x="9076201" y="6152325"/>
            <a:ext cx="3380519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65759" indent="-365759" defTabSz="1664572">
              <a:spcBef>
                <a:spcPts val="3000"/>
              </a:spcBef>
              <a:defRPr sz="2880"/>
            </a:pP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       РАСШИРЕНИЕ ЕМКОСТИ СИСТЕМЫ                                          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       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1400" dirty="0">
                <a:solidFill>
                  <a:schemeClr val="bg2">
                    <a:lumMod val="10000"/>
                  </a:schemeClr>
                </a:solidFill>
              </a:rPr>
              <a:t>(</a:t>
            </a:r>
            <a:r>
              <a:rPr lang="ru-RU" sz="1400" i="1" dirty="0">
                <a:solidFill>
                  <a:schemeClr val="bg2">
                    <a:lumMod val="10000"/>
                  </a:schemeClr>
                </a:solidFill>
              </a:rPr>
              <a:t>в случае необходимости</a:t>
            </a:r>
            <a:r>
              <a:rPr lang="ru-RU" sz="1400" dirty="0">
                <a:solidFill>
                  <a:schemeClr val="bg2">
                    <a:lumMod val="10000"/>
                  </a:schemeClr>
                </a:solidFill>
              </a:rPr>
              <a:t>)</a:t>
            </a:r>
          </a:p>
        </p:txBody>
      </p:sp>
      <p:pic>
        <p:nvPicPr>
          <p:cNvPr id="169" name="Рисунок 168">
            <a:extLst>
              <a:ext uri="{FF2B5EF4-FFF2-40B4-BE49-F238E27FC236}">
                <a16:creationId xmlns:a16="http://schemas.microsoft.com/office/drawing/2014/main" id="{3344D898-C652-5583-B0CB-7C441DA7F6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46235" y="7353661"/>
            <a:ext cx="11592064" cy="1215581"/>
          </a:xfrm>
          <a:prstGeom prst="rect">
            <a:avLst/>
          </a:prstGeom>
        </p:spPr>
      </p:pic>
      <p:sp>
        <p:nvSpPr>
          <p:cNvPr id="170" name="TextBox 169">
            <a:extLst>
              <a:ext uri="{FF2B5EF4-FFF2-40B4-BE49-F238E27FC236}">
                <a16:creationId xmlns:a16="http://schemas.microsoft.com/office/drawing/2014/main" id="{D78B281D-B11D-2AA8-1EFC-9706C5E15782}"/>
              </a:ext>
            </a:extLst>
          </p:cNvPr>
          <p:cNvSpPr txBox="1"/>
          <p:nvPr/>
        </p:nvSpPr>
        <p:spPr>
          <a:xfrm>
            <a:off x="2472249" y="8522518"/>
            <a:ext cx="7387843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ПО ИТОГУ ВСЕХ ЭТАПОВ - РАБОТАЮЩИЙ РЕГИОНАЛЬНЫЙ КОМПЛЕКС ВКС, С ГАРАНТИЙНЫМ ОБСЛУЖИВАНИЕМ 5 ЛЕТ 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Рисунок 160">
            <a:extLst>
              <a:ext uri="{FF2B5EF4-FFF2-40B4-BE49-F238E27FC236}">
                <a16:creationId xmlns:a16="http://schemas.microsoft.com/office/drawing/2014/main" id="{2A339A1C-838B-38A7-A738-8EA7C2F8AC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1584"/>
            <a:ext cx="13004801" cy="508560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D435ED-DC60-5481-F4E7-F22617FB7D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9366" y="8199728"/>
            <a:ext cx="737187" cy="69852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091CE1-7DAB-29DA-C509-C5D7C41BBE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1971" y="8436178"/>
            <a:ext cx="1490469" cy="358116"/>
          </a:xfrm>
          <a:prstGeom prst="rect">
            <a:avLst/>
          </a:prstGeom>
        </p:spPr>
      </p:pic>
      <p:sp>
        <p:nvSpPr>
          <p:cNvPr id="187" name="Рамки программы"/>
          <p:cNvSpPr txBox="1">
            <a:spLocks noGrp="1"/>
          </p:cNvSpPr>
          <p:nvPr>
            <p:ph type="title"/>
          </p:nvPr>
        </p:nvSpPr>
        <p:spPr>
          <a:xfrm>
            <a:off x="801452" y="1593797"/>
            <a:ext cx="8655362" cy="1313583"/>
          </a:xfrm>
          <a:prstGeom prst="rect">
            <a:avLst/>
          </a:prstGeom>
        </p:spPr>
        <p:txBody>
          <a:bodyPr>
            <a:noAutofit/>
          </a:bodyPr>
          <a:lstStyle>
            <a:lvl1pPr defTabSz="1716590">
              <a:defRPr sz="5940" spc="-118"/>
            </a:lvl1pPr>
          </a:lstStyle>
          <a:p>
            <a:r>
              <a:rPr lang="ru-RU" sz="8000" dirty="0">
                <a:solidFill>
                  <a:schemeClr val="bg1"/>
                </a:solidFill>
              </a:rPr>
              <a:t>РАМКИ ПРОГРАММЫ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AD179D-910C-B6ED-60EF-2B27BBBC6D8E}"/>
              </a:ext>
            </a:extLst>
          </p:cNvPr>
          <p:cNvSpPr txBox="1"/>
          <p:nvPr/>
        </p:nvSpPr>
        <p:spPr>
          <a:xfrm>
            <a:off x="9360713" y="3445896"/>
            <a:ext cx="3237252" cy="12141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08609" indent="-308609" defTabSz="1404483">
              <a:spcBef>
                <a:spcPts val="2500"/>
              </a:spcBef>
              <a:defRPr sz="2430"/>
            </a:pPr>
            <a:r>
              <a:rPr lang="ru-RU" dirty="0">
                <a:solidFill>
                  <a:schemeClr val="bg1"/>
                </a:solidFill>
              </a:rPr>
              <a:t>    ЛЮБЫЕ </a:t>
            </a:r>
            <a:r>
              <a:rPr lang="en-US" dirty="0">
                <a:solidFill>
                  <a:schemeClr val="bg1"/>
                </a:solidFill>
              </a:rPr>
              <a:t>  </a:t>
            </a:r>
            <a:r>
              <a:rPr lang="ru-RU" dirty="0">
                <a:solidFill>
                  <a:schemeClr val="bg1"/>
                </a:solidFill>
              </a:rPr>
              <a:t>областные</a:t>
            </a:r>
            <a:r>
              <a:rPr lang="en-US" dirty="0">
                <a:solidFill>
                  <a:schemeClr val="bg1"/>
                </a:solidFill>
              </a:rPr>
              <a:t>    </a:t>
            </a:r>
            <a:r>
              <a:rPr lang="ru-RU" dirty="0">
                <a:solidFill>
                  <a:schemeClr val="bg1"/>
                </a:solidFill>
              </a:rPr>
              <a:t>ОРГАНЫ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ВЛАСТИ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5DC8671-D92E-AC41-91A2-1CBDCC9F73E4}"/>
              </a:ext>
            </a:extLst>
          </p:cNvPr>
          <p:cNvSpPr txBox="1"/>
          <p:nvPr/>
        </p:nvSpPr>
        <p:spPr>
          <a:xfrm>
            <a:off x="9991609" y="2620116"/>
            <a:ext cx="2181069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УЧАСТНИКИ 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ПРОГРАММЫ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13CC7F-0218-C1EE-40A7-6A9DB81644F9}"/>
              </a:ext>
            </a:extLst>
          </p:cNvPr>
          <p:cNvSpPr txBox="1"/>
          <p:nvPr/>
        </p:nvSpPr>
        <p:spPr>
          <a:xfrm>
            <a:off x="588247" y="5253681"/>
            <a:ext cx="5211423" cy="31085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0" algn="l"/>
            <a:r>
              <a:rPr lang="ru-RU" sz="2800" b="0" i="0" baseline="0" dirty="0">
                <a:solidFill>
                  <a:schemeClr val="bg2">
                    <a:lumMod val="10000"/>
                  </a:schemeClr>
                </a:solidFill>
              </a:rPr>
              <a:t>СРОК ДЕЙСТВИЯ ЛИЦЕНЗИЙ - СРОК ДЕЙСТВИЯ ЛИЦЕНЗИИ СЧИТАЕТСЯ ИСХОДЯ             ИЗ СРОКА ДЕЙСТВИЯ СИСТЕМЫ  </a:t>
            </a:r>
            <a:r>
              <a:rPr lang="ru-RU" sz="2800" b="1" i="0" baseline="0" dirty="0">
                <a:solidFill>
                  <a:schemeClr val="bg2">
                    <a:lumMod val="10000"/>
                  </a:schemeClr>
                </a:solidFill>
              </a:rPr>
              <a:t>7 ЛЕТ С МОМЕНТА ПОКУПКИ.</a:t>
            </a:r>
            <a:endParaRPr lang="ru-RU" sz="28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50DAE2-16C6-0A2C-D042-0BD0C9DB917A}"/>
              </a:ext>
            </a:extLst>
          </p:cNvPr>
          <p:cNvSpPr txBox="1"/>
          <p:nvPr/>
        </p:nvSpPr>
        <p:spPr>
          <a:xfrm>
            <a:off x="5960556" y="5257284"/>
            <a:ext cx="3301542" cy="1077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0"/>
            <a:r>
              <a:rPr lang="ru-RU" b="0" i="0" baseline="0" dirty="0">
                <a:solidFill>
                  <a:schemeClr val="bg2">
                    <a:lumMod val="10000"/>
                  </a:schemeClr>
                </a:solidFill>
              </a:rPr>
              <a:t>Например, вы купили 2 года назад </a:t>
            </a:r>
            <a:r>
              <a:rPr lang="ru-RU" b="0" i="0" baseline="0" dirty="0" err="1">
                <a:solidFill>
                  <a:schemeClr val="bg2">
                    <a:lumMod val="10000"/>
                  </a:schemeClr>
                </a:solidFill>
              </a:rPr>
              <a:t>Polycom</a:t>
            </a:r>
            <a:r>
              <a:rPr lang="ru-RU" b="0" i="0" baseline="0" dirty="0">
                <a:solidFill>
                  <a:schemeClr val="bg2">
                    <a:lumMod val="10000"/>
                  </a:schemeClr>
                </a:solidFill>
              </a:rPr>
              <a:t>.  VINTEO предоставит на 5 лет бессрочные лицензии.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2FE7EAA-0B78-B8D3-CD50-65FE949DA1DE}"/>
              </a:ext>
            </a:extLst>
          </p:cNvPr>
          <p:cNvSpPr txBox="1"/>
          <p:nvPr/>
        </p:nvSpPr>
        <p:spPr>
          <a:xfrm>
            <a:off x="5960556" y="6994104"/>
            <a:ext cx="3400157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0"/>
            <a:r>
              <a:rPr lang="ru-RU" b="0" i="0" baseline="0" dirty="0">
                <a:solidFill>
                  <a:schemeClr val="bg2">
                    <a:lumMod val="10000"/>
                  </a:schemeClr>
                </a:solidFill>
              </a:rPr>
              <a:t>Не учитываются   в программе приобретенные ранее российские системы, а также сервисы класса видеочаты (Zoom, </a:t>
            </a:r>
            <a:r>
              <a:rPr lang="ru-RU" b="0" i="0" baseline="0" dirty="0" err="1">
                <a:solidFill>
                  <a:schemeClr val="bg2">
                    <a:lumMod val="10000"/>
                  </a:schemeClr>
                </a:solidFill>
              </a:rPr>
              <a:t>Teams</a:t>
            </a:r>
            <a:r>
              <a:rPr lang="ru-RU" b="0" i="0" baseline="0" dirty="0">
                <a:solidFill>
                  <a:schemeClr val="bg2">
                    <a:lumMod val="10000"/>
                  </a:schemeClr>
                </a:solidFill>
              </a:rPr>
              <a:t>, Webex и т.д.)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160" name="Прямая соединительная линия 159">
            <a:extLst>
              <a:ext uri="{FF2B5EF4-FFF2-40B4-BE49-F238E27FC236}">
                <a16:creationId xmlns:a16="http://schemas.microsoft.com/office/drawing/2014/main" id="{A9726513-3EA9-CCD6-AF09-8CD527928992}"/>
              </a:ext>
            </a:extLst>
          </p:cNvPr>
          <p:cNvCxnSpPr/>
          <p:nvPr/>
        </p:nvCxnSpPr>
        <p:spPr>
          <a:xfrm>
            <a:off x="5615189" y="5253681"/>
            <a:ext cx="0" cy="3182497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3" name="Прямая соединительная линия 162">
            <a:extLst>
              <a:ext uri="{FF2B5EF4-FFF2-40B4-BE49-F238E27FC236}">
                <a16:creationId xmlns:a16="http://schemas.microsoft.com/office/drawing/2014/main" id="{D84A2491-1928-273A-9F9C-72CBCFF0147B}"/>
              </a:ext>
            </a:extLst>
          </p:cNvPr>
          <p:cNvCxnSpPr/>
          <p:nvPr/>
        </p:nvCxnSpPr>
        <p:spPr>
          <a:xfrm>
            <a:off x="6336406" y="6671256"/>
            <a:ext cx="2459864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B807A0F-C3A4-0D8E-C1CD-721975BBA4C5}"/>
              </a:ext>
            </a:extLst>
          </p:cNvPr>
          <p:cNvSpPr/>
          <p:nvPr/>
        </p:nvSpPr>
        <p:spPr>
          <a:xfrm>
            <a:off x="9069049" y="2956892"/>
            <a:ext cx="3935751" cy="679670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87063A7-5968-5134-6F02-8F97CE4E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0"/>
            <a:ext cx="13004800" cy="5592064"/>
          </a:xfrm>
          <a:prstGeom prst="rect">
            <a:avLst/>
          </a:prstGeom>
        </p:spPr>
      </p:pic>
      <p:pic>
        <p:nvPicPr>
          <p:cNvPr id="173" name="Рисунок 172">
            <a:extLst>
              <a:ext uri="{FF2B5EF4-FFF2-40B4-BE49-F238E27FC236}">
                <a16:creationId xmlns:a16="http://schemas.microsoft.com/office/drawing/2014/main" id="{95DB0583-C926-0516-2561-5182184F2B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50"/>
          <a:stretch/>
        </p:blipFill>
        <p:spPr>
          <a:xfrm>
            <a:off x="0" y="2699031"/>
            <a:ext cx="13004800" cy="4560827"/>
          </a:xfrm>
          <a:prstGeom prst="rect">
            <a:avLst/>
          </a:prstGeom>
        </p:spPr>
      </p:pic>
      <p:pic>
        <p:nvPicPr>
          <p:cNvPr id="5" name="Рисунок 8" descr="Рисунок 8">
            <a:extLst>
              <a:ext uri="{FF2B5EF4-FFF2-40B4-BE49-F238E27FC236}">
                <a16:creationId xmlns:a16="http://schemas.microsoft.com/office/drawing/2014/main" id="{88D52145-92B7-9040-EE97-94E097B73B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0160" y="639149"/>
            <a:ext cx="1400475" cy="33649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Рисунок 5" descr="Рисунок 10">
            <a:extLst>
              <a:ext uri="{FF2B5EF4-FFF2-40B4-BE49-F238E27FC236}">
                <a16:creationId xmlns:a16="http://schemas.microsoft.com/office/drawing/2014/main" id="{28AE54C6-5AFD-9BBB-E1EA-12DEDD9D69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55428" y="457676"/>
            <a:ext cx="901704" cy="848478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Обязательства"/>
          <p:cNvSpPr txBox="1">
            <a:spLocks noGrp="1"/>
          </p:cNvSpPr>
          <p:nvPr>
            <p:ph type="title"/>
          </p:nvPr>
        </p:nvSpPr>
        <p:spPr>
          <a:xfrm>
            <a:off x="0" y="4809757"/>
            <a:ext cx="11607800" cy="1016001"/>
          </a:xfrm>
          <a:prstGeom prst="rect">
            <a:avLst/>
          </a:prstGeom>
        </p:spPr>
        <p:txBody>
          <a:bodyPr>
            <a:noAutofit/>
          </a:bodyPr>
          <a:lstStyle>
            <a:lvl1pPr defTabSz="1716590">
              <a:defRPr sz="5940" spc="-118"/>
            </a:lvl1pPr>
          </a:lstStyle>
          <a:p>
            <a:r>
              <a:rPr lang="ru-RU" sz="8000" dirty="0">
                <a:solidFill>
                  <a:schemeClr val="bg1"/>
                </a:solidFill>
              </a:rPr>
              <a:t>ОБЯЗАТЕЛЬСТВА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1222990-F097-C71E-49F1-8B3AA27883A8}"/>
              </a:ext>
            </a:extLst>
          </p:cNvPr>
          <p:cNvSpPr txBox="1"/>
          <p:nvPr/>
        </p:nvSpPr>
        <p:spPr>
          <a:xfrm>
            <a:off x="9317781" y="7645211"/>
            <a:ext cx="3237252" cy="12141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08609" indent="-308609" defTabSz="1404483">
              <a:spcBef>
                <a:spcPts val="2500"/>
              </a:spcBef>
              <a:defRPr sz="2430"/>
            </a:pPr>
            <a:r>
              <a:rPr lang="ru-RU" dirty="0">
                <a:solidFill>
                  <a:schemeClr val="tx1"/>
                </a:solidFill>
              </a:rPr>
              <a:t>    ЛЮБЫЕ </a:t>
            </a:r>
            <a:r>
              <a:rPr lang="en-US" dirty="0">
                <a:solidFill>
                  <a:schemeClr val="tx1"/>
                </a:solidFill>
              </a:rPr>
              <a:t>      </a:t>
            </a:r>
            <a:r>
              <a:rPr lang="ru-RU" dirty="0">
                <a:solidFill>
                  <a:schemeClr val="tx1"/>
                </a:solidFill>
              </a:rPr>
              <a:t>ОРГАНЫ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ВЛАСТИ</a:t>
            </a:r>
            <a:r>
              <a:rPr lang="en-US" dirty="0">
                <a:solidFill>
                  <a:schemeClr val="tx1"/>
                </a:solidFill>
              </a:rPr>
              <a:t>  </a:t>
            </a:r>
            <a:r>
              <a:rPr lang="ru-RU" dirty="0">
                <a:solidFill>
                  <a:schemeClr val="tx1"/>
                </a:solidFill>
              </a:rPr>
              <a:t>ОБЛАСТИ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B25EAB5-B61D-46B7-4B1E-F420698B40B9}"/>
              </a:ext>
            </a:extLst>
          </p:cNvPr>
          <p:cNvSpPr txBox="1"/>
          <p:nvPr/>
        </p:nvSpPr>
        <p:spPr>
          <a:xfrm>
            <a:off x="9948677" y="6819431"/>
            <a:ext cx="2181069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УЧАСТНИКИ 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ПРОГРАММЫ  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3518C854-ECB2-8379-2AB1-FAB71A289EBC}"/>
              </a:ext>
            </a:extLst>
          </p:cNvPr>
          <p:cNvCxnSpPr/>
          <p:nvPr/>
        </p:nvCxnSpPr>
        <p:spPr>
          <a:xfrm>
            <a:off x="9858804" y="7490299"/>
            <a:ext cx="2286888" cy="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3651A274-36EE-5275-DB91-EA311D0E78D0}"/>
              </a:ext>
            </a:extLst>
          </p:cNvPr>
          <p:cNvSpPr txBox="1"/>
          <p:nvPr/>
        </p:nvSpPr>
        <p:spPr>
          <a:xfrm>
            <a:off x="266038" y="6756449"/>
            <a:ext cx="2469294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2000" dirty="0"/>
              <a:t>ЗАКЛЮЧЕНИЕ СЕРВИСНЫХ КОНТРАКТОВ 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83A83AF-F038-2E25-F492-C22AE89B8EA3}"/>
              </a:ext>
            </a:extLst>
          </p:cNvPr>
          <p:cNvSpPr txBox="1"/>
          <p:nvPr/>
        </p:nvSpPr>
        <p:spPr>
          <a:xfrm>
            <a:off x="2735332" y="6761225"/>
            <a:ext cx="2651900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2000" dirty="0"/>
              <a:t>ОТКАЗ ОТ ЭКСПЛУАТАЦИИ СУЩЕСТВУЮЩИХ СИСТЕМ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5669E79-6FCC-0A75-492D-7A1E7BBE33AA}"/>
              </a:ext>
            </a:extLst>
          </p:cNvPr>
          <p:cNvSpPr txBox="1"/>
          <p:nvPr/>
        </p:nvSpPr>
        <p:spPr>
          <a:xfrm>
            <a:off x="2735332" y="8499662"/>
            <a:ext cx="3991340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1600" b="1" dirty="0"/>
              <a:t>НА УСМОТРЕНИЕ ЗАКАЗЧИКА</a:t>
            </a:r>
            <a:endParaRPr lang="ru-RU" b="1" dirty="0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5DE1D614-2E00-FEF7-4845-3FF17208B9F1}"/>
              </a:ext>
            </a:extLst>
          </p:cNvPr>
          <p:cNvSpPr txBox="1"/>
          <p:nvPr/>
        </p:nvSpPr>
        <p:spPr>
          <a:xfrm>
            <a:off x="5666282" y="6730892"/>
            <a:ext cx="3136730" cy="1631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ru-RU" sz="2000" dirty="0"/>
              <a:t>ВЫКУП ПОСТОЯННЫХ ЛИЦЕНЗИЙ ПОСЛЕ ОКОНЧАНИЯ ВРЕМЕННЫХ ЛИЦЕНЗИЙ  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D817801E-F8F8-4041-54EC-D26BE7A6A1AB}"/>
              </a:ext>
            </a:extLst>
          </p:cNvPr>
          <p:cNvSpPr txBox="1"/>
          <p:nvPr/>
        </p:nvSpPr>
        <p:spPr>
          <a:xfrm>
            <a:off x="196006" y="5878031"/>
            <a:ext cx="1553545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6000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№1</a:t>
            </a:r>
            <a:endParaRPr lang="ru-RU" sz="6000" dirty="0"/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2E8F35FA-6686-FFC6-92F5-2D63AC37A6A4}"/>
              </a:ext>
            </a:extLst>
          </p:cNvPr>
          <p:cNvSpPr txBox="1"/>
          <p:nvPr/>
        </p:nvSpPr>
        <p:spPr>
          <a:xfrm>
            <a:off x="2509414" y="5851901"/>
            <a:ext cx="1671850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6000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№2</a:t>
            </a:r>
            <a:endParaRPr lang="ru-RU" sz="6000" dirty="0"/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3D636461-F257-D3F8-01B8-8535DFD6CAF1}"/>
              </a:ext>
            </a:extLst>
          </p:cNvPr>
          <p:cNvSpPr txBox="1"/>
          <p:nvPr/>
        </p:nvSpPr>
        <p:spPr>
          <a:xfrm>
            <a:off x="5432134" y="5822305"/>
            <a:ext cx="1799939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6000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№3</a:t>
            </a:r>
            <a:endParaRPr lang="ru-RU" sz="6000" dirty="0"/>
          </a:p>
        </p:txBody>
      </p:sp>
      <p:cxnSp>
        <p:nvCxnSpPr>
          <p:cNvPr id="171" name="Прямая соединительная линия 170">
            <a:extLst>
              <a:ext uri="{FF2B5EF4-FFF2-40B4-BE49-F238E27FC236}">
                <a16:creationId xmlns:a16="http://schemas.microsoft.com/office/drawing/2014/main" id="{013155E9-56E4-795F-CB5C-8EA59DF88637}"/>
              </a:ext>
            </a:extLst>
          </p:cNvPr>
          <p:cNvCxnSpPr>
            <a:cxnSpLocks/>
          </p:cNvCxnSpPr>
          <p:nvPr/>
        </p:nvCxnSpPr>
        <p:spPr>
          <a:xfrm>
            <a:off x="292600" y="8662867"/>
            <a:ext cx="229956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7" name="Прямая соединительная линия 176">
            <a:extLst>
              <a:ext uri="{FF2B5EF4-FFF2-40B4-BE49-F238E27FC236}">
                <a16:creationId xmlns:a16="http://schemas.microsoft.com/office/drawing/2014/main" id="{1F06ECE4-C4B5-7B51-EA41-E68EFF2D2A71}"/>
              </a:ext>
            </a:extLst>
          </p:cNvPr>
          <p:cNvCxnSpPr>
            <a:cxnSpLocks/>
          </p:cNvCxnSpPr>
          <p:nvPr/>
        </p:nvCxnSpPr>
        <p:spPr>
          <a:xfrm>
            <a:off x="6084863" y="8662867"/>
            <a:ext cx="229956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5466B94-05FC-7838-7725-D6AD51F18621}"/>
              </a:ext>
            </a:extLst>
          </p:cNvPr>
          <p:cNvSpPr/>
          <p:nvPr/>
        </p:nvSpPr>
        <p:spPr>
          <a:xfrm>
            <a:off x="-3" y="6805845"/>
            <a:ext cx="13004803" cy="294775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8" name="Безопасность…">
            <a:extLst>
              <a:ext uri="{FF2B5EF4-FFF2-40B4-BE49-F238E27FC236}">
                <a16:creationId xmlns:a16="http://schemas.microsoft.com/office/drawing/2014/main" id="{7D0290D5-D084-260E-532E-C3B0F563DAC8}"/>
              </a:ext>
            </a:extLst>
          </p:cNvPr>
          <p:cNvSpPr txBox="1"/>
          <p:nvPr/>
        </p:nvSpPr>
        <p:spPr>
          <a:xfrm>
            <a:off x="553718" y="7895454"/>
            <a:ext cx="5636567" cy="7140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8766" tIns="48766" rIns="48766" bIns="48766">
            <a:spAutoFit/>
          </a:bodyPr>
          <a:lstStyle/>
          <a:p>
            <a:pPr algn="l" defTabSz="1300480">
              <a:defRPr sz="2000">
                <a:solidFill>
                  <a:srgbClr val="FFFFFF"/>
                </a:solidFill>
              </a:defRPr>
            </a:pPr>
            <a:r>
              <a:rPr lang="en-US" dirty="0"/>
              <a:t>C</a:t>
            </a:r>
            <a:r>
              <a:rPr lang="ru-RU" dirty="0"/>
              <a:t>ПАСИБО ЗА ВНИМАНИЕ !</a:t>
            </a:r>
          </a:p>
          <a:p>
            <a:pPr algn="l" defTabSz="1300480">
              <a:defRPr sz="2000">
                <a:solidFill>
                  <a:srgbClr val="FFFFFF"/>
                </a:solidFill>
              </a:defRPr>
            </a:pPr>
            <a:r>
              <a:rPr lang="ru-RU" dirty="0"/>
              <a:t>ДОБРО ПОЖАЛОВАТЬ !</a:t>
            </a:r>
          </a:p>
        </p:txBody>
      </p:sp>
      <p:pic>
        <p:nvPicPr>
          <p:cNvPr id="14" name="Рисунок 8" descr="Рисунок 8">
            <a:extLst>
              <a:ext uri="{FF2B5EF4-FFF2-40B4-BE49-F238E27FC236}">
                <a16:creationId xmlns:a16="http://schemas.microsoft.com/office/drawing/2014/main" id="{3EA85A81-7842-AC56-6BB0-C8914BDFA4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6270" y="7839969"/>
            <a:ext cx="2856907" cy="68643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Рисунок 10" descr="Рисунок 10">
            <a:extLst>
              <a:ext uri="{FF2B5EF4-FFF2-40B4-BE49-F238E27FC236}">
                <a16:creationId xmlns:a16="http://schemas.microsoft.com/office/drawing/2014/main" id="{26A8BD67-7DBB-B7E0-5725-246B571A51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0526" y="7195872"/>
            <a:ext cx="1930556" cy="1816600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7BD22616-B326-E44F-DEA2-F674762DEF09}"/>
              </a:ext>
            </a:extLst>
          </p:cNvPr>
          <p:cNvCxnSpPr/>
          <p:nvPr/>
        </p:nvCxnSpPr>
        <p:spPr>
          <a:xfrm>
            <a:off x="6086007" y="7860336"/>
            <a:ext cx="0" cy="639962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1656E68C-D696-684C-AC6B-9CF545EFA74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50" r="-51"/>
          <a:stretch/>
        </p:blipFill>
        <p:spPr>
          <a:xfrm>
            <a:off x="7179" y="3674827"/>
            <a:ext cx="13097973" cy="4664446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CD82E67-2E4B-68A6-294E-B760111517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59" y="3867581"/>
            <a:ext cx="5928372" cy="381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60556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4684</TotalTime>
  <Words>737</Words>
  <PresentationFormat>Произвольный</PresentationFormat>
  <Paragraphs>116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Helvetica</vt:lpstr>
      <vt:lpstr>Helvetica Neue</vt:lpstr>
      <vt:lpstr>Helvetica Neue Medium</vt:lpstr>
      <vt:lpstr>Roboto</vt:lpstr>
      <vt:lpstr>21_BasicWhite</vt:lpstr>
      <vt:lpstr>СПЕЦИАЛЬНАЯ ПРОГРАММА ИМОРТОЗАМЕЩЕНИЯ  ВИДЕОКОНФЕРЕНЦСВЯЗИ</vt:lpstr>
      <vt:lpstr>Презентация PowerPoint</vt:lpstr>
      <vt:lpstr>Презентация PowerPoint</vt:lpstr>
      <vt:lpstr>Презентация PowerPoint</vt:lpstr>
      <vt:lpstr>Презентация PowerPoint</vt:lpstr>
      <vt:lpstr>ИМПОРТО ЗАМЕЩЕНИЕ</vt:lpstr>
      <vt:lpstr>Презентация PowerPoint</vt:lpstr>
      <vt:lpstr>ЦИФРОВОЙ СУВЕРЕНИТЕТ          НЕ ВОЗМОЖЕН  НА ИНОСТРАННЫХ ПРОДУКТАХ</vt:lpstr>
      <vt:lpstr>Презентация PowerPoint</vt:lpstr>
      <vt:lpstr>Презентация PowerPoint</vt:lpstr>
      <vt:lpstr>Презентация PowerPoint</vt:lpstr>
      <vt:lpstr>РАМКИ ПРОГРАММЫ</vt:lpstr>
      <vt:lpstr>ОБЯЗАТЕЛЬСТВА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2022-10-04T09:46:50Z</dcterms:modified>
</cp:coreProperties>
</file>