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263" r:id="rId3"/>
    <p:sldId id="264" r:id="rId4"/>
    <p:sldId id="261" r:id="rId5"/>
    <p:sldId id="260" r:id="rId6"/>
    <p:sldId id="265" r:id="rId7"/>
    <p:sldId id="269" r:id="rId8"/>
    <p:sldId id="270" r:id="rId9"/>
    <p:sldId id="266" r:id="rId10"/>
    <p:sldId id="259" r:id="rId11"/>
  </p:sldIdLst>
  <p:sldSz cx="9144000" cy="5143500" type="screen16x9"/>
  <p:notesSz cx="6858000" cy="9144000"/>
  <p:defaultTextStyle>
    <a:defPPr>
      <a:defRPr lang="ru-RU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A032"/>
    <a:srgbClr val="3250C8"/>
    <a:srgbClr val="F5F7FA"/>
    <a:srgbClr val="E6EB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77409" autoAdjust="0"/>
  </p:normalViewPr>
  <p:slideViewPr>
    <p:cSldViewPr snapToGrid="0">
      <p:cViewPr varScale="1">
        <p:scale>
          <a:sx n="79" d="100"/>
          <a:sy n="79" d="100"/>
        </p:scale>
        <p:origin x="82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D278A2-B5BC-4304-9F08-5811724FD915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6787DC-BEB5-41D1-BCCE-249FB2DF36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2282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CA4DB4-6802-45D2-8819-B6D96D7B168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590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ion/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220805C-AD7C-4B0C-AE5D-220CBA49B2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368C1BB-F45A-46F1-AEE7-C8E64503A6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000" y="162000"/>
            <a:ext cx="1511811" cy="252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900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000" y="162000"/>
            <a:ext cx="1511811" cy="252985"/>
          </a:xfrm>
          <a:prstGeom prst="rect">
            <a:avLst/>
          </a:prstGeom>
        </p:spPr>
      </p:pic>
      <p:sp>
        <p:nvSpPr>
          <p:cNvPr id="8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60000" y="180000"/>
            <a:ext cx="6696000" cy="648000"/>
          </a:xfrm>
          <a:prstGeom prst="rect">
            <a:avLst/>
          </a:prstGeom>
          <a:noFill/>
        </p:spPr>
        <p:txBody>
          <a:bodyPr lIns="0" tIns="0" rIns="0" bIns="0" anchor="t"/>
          <a:lstStyle>
            <a:lvl1pPr algn="l">
              <a:lnSpc>
                <a:spcPts val="2400"/>
              </a:lnSpc>
              <a:defRPr sz="2200" baseline="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слайда</a:t>
            </a:r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9E4D7A8D-6C22-4D47-AEC7-6E16E43FBBCE}"/>
              </a:ext>
            </a:extLst>
          </p:cNvPr>
          <p:cNvSpPr txBox="1">
            <a:spLocks/>
          </p:cNvSpPr>
          <p:nvPr userDrawn="1"/>
        </p:nvSpPr>
        <p:spPr>
          <a:xfrm>
            <a:off x="8568000" y="4572000"/>
            <a:ext cx="360000" cy="360000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080054F-2913-4884-8363-4B3BA77A1DB7}" type="slidenum">
              <a:rPr lang="ru-RU" sz="1000" smtClean="0">
                <a:solidFill>
                  <a:srgbClr val="8C919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pPr algn="r"/>
              <a:t>‹#›</a:t>
            </a:fld>
            <a:endParaRPr lang="ru-RU" sz="1000" dirty="0">
              <a:solidFill>
                <a:srgbClr val="8C9196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Равнобедренный треугольник 9">
            <a:extLst>
              <a:ext uri="{FF2B5EF4-FFF2-40B4-BE49-F238E27FC236}">
                <a16:creationId xmlns:a16="http://schemas.microsoft.com/office/drawing/2014/main" id="{B8FF7768-2670-4989-861A-E30485DC27E7}"/>
              </a:ext>
            </a:extLst>
          </p:cNvPr>
          <p:cNvSpPr/>
          <p:nvPr userDrawn="1"/>
        </p:nvSpPr>
        <p:spPr>
          <a:xfrm rot="5400000">
            <a:off x="0" y="234000"/>
            <a:ext cx="216000" cy="216000"/>
          </a:xfrm>
          <a:prstGeom prst="triangle">
            <a:avLst/>
          </a:prstGeom>
          <a:solidFill>
            <a:srgbClr val="007D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9150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986044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9F223FF-DEF2-4FCE-BD35-6DE3F390EF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180000"/>
            <a:ext cx="3852000" cy="648000"/>
          </a:xfrm>
          <a:prstGeom prst="rect">
            <a:avLst/>
          </a:prstGeom>
          <a:noFill/>
        </p:spPr>
        <p:txBody>
          <a:bodyPr lIns="0" tIns="0" rIns="0" bIns="0" anchor="t"/>
          <a:lstStyle>
            <a:lvl1pPr algn="l">
              <a:lnSpc>
                <a:spcPts val="2400"/>
              </a:lnSpc>
              <a:defRPr sz="2200" baseline="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слайда</a:t>
            </a:r>
          </a:p>
        </p:txBody>
      </p:sp>
      <p:sp>
        <p:nvSpPr>
          <p:cNvPr id="4" name="Равнобедренный треугольник 3">
            <a:extLst>
              <a:ext uri="{FF2B5EF4-FFF2-40B4-BE49-F238E27FC236}">
                <a16:creationId xmlns:a16="http://schemas.microsoft.com/office/drawing/2014/main" id="{DE582448-4E05-4726-A1B7-56CCD3B086B8}"/>
              </a:ext>
            </a:extLst>
          </p:cNvPr>
          <p:cNvSpPr/>
          <p:nvPr userDrawn="1"/>
        </p:nvSpPr>
        <p:spPr>
          <a:xfrm rot="5400000">
            <a:off x="0" y="234000"/>
            <a:ext cx="216000" cy="216000"/>
          </a:xfrm>
          <a:prstGeom prst="triangle">
            <a:avLst/>
          </a:prstGeom>
          <a:solidFill>
            <a:srgbClr val="007D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2769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 userDrawn="1"/>
        </p:nvSpPr>
        <p:spPr>
          <a:xfrm>
            <a:off x="1800000" y="1080000"/>
            <a:ext cx="5544000" cy="3816000"/>
          </a:xfrm>
          <a:prstGeom prst="roundRect">
            <a:avLst>
              <a:gd name="adj" fmla="val 5932"/>
            </a:avLst>
          </a:prstGeom>
          <a:solidFill>
            <a:srgbClr val="E6FA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000" y="162000"/>
            <a:ext cx="1511811" cy="252985"/>
          </a:xfrm>
          <a:prstGeom prst="rect">
            <a:avLst/>
          </a:prstGeom>
        </p:spPr>
      </p:pic>
      <p:sp>
        <p:nvSpPr>
          <p:cNvPr id="8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60000" y="180000"/>
            <a:ext cx="6696000" cy="648000"/>
          </a:xfrm>
          <a:prstGeom prst="rect">
            <a:avLst/>
          </a:prstGeom>
          <a:noFill/>
        </p:spPr>
        <p:txBody>
          <a:bodyPr lIns="0" tIns="0" rIns="0" bIns="0" anchor="t"/>
          <a:lstStyle>
            <a:lvl1pPr algn="l">
              <a:lnSpc>
                <a:spcPts val="2400"/>
              </a:lnSpc>
              <a:defRPr sz="2200" baseline="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слайда</a:t>
            </a:r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9E4D7A8D-6C22-4D47-AEC7-6E16E43FBBCE}"/>
              </a:ext>
            </a:extLst>
          </p:cNvPr>
          <p:cNvSpPr txBox="1">
            <a:spLocks/>
          </p:cNvSpPr>
          <p:nvPr userDrawn="1"/>
        </p:nvSpPr>
        <p:spPr>
          <a:xfrm>
            <a:off x="8568000" y="4572000"/>
            <a:ext cx="360000" cy="360000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080054F-2913-4884-8363-4B3BA77A1DB7}" type="slidenum">
              <a:rPr lang="ru-RU" sz="1000" smtClean="0">
                <a:solidFill>
                  <a:srgbClr val="8C919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pPr algn="r"/>
              <a:t>‹#›</a:t>
            </a:fld>
            <a:endParaRPr lang="ru-RU" sz="1000" dirty="0">
              <a:solidFill>
                <a:srgbClr val="8C9196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Равнобедренный треугольник 9">
            <a:extLst>
              <a:ext uri="{FF2B5EF4-FFF2-40B4-BE49-F238E27FC236}">
                <a16:creationId xmlns:a16="http://schemas.microsoft.com/office/drawing/2014/main" id="{B8FF7768-2670-4989-861A-E30485DC27E7}"/>
              </a:ext>
            </a:extLst>
          </p:cNvPr>
          <p:cNvSpPr/>
          <p:nvPr userDrawn="1"/>
        </p:nvSpPr>
        <p:spPr>
          <a:xfrm rot="5400000">
            <a:off x="0" y="234000"/>
            <a:ext cx="216000" cy="216000"/>
          </a:xfrm>
          <a:prstGeom prst="triangle">
            <a:avLst/>
          </a:prstGeom>
          <a:solidFill>
            <a:srgbClr val="007D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 userDrawn="1"/>
        </p:nvSpPr>
        <p:spPr>
          <a:xfrm>
            <a:off x="6624000" y="1908000"/>
            <a:ext cx="720000" cy="2160000"/>
          </a:xfrm>
          <a:prstGeom prst="rect">
            <a:avLst/>
          </a:prstGeom>
          <a:solidFill>
            <a:srgbClr val="E6FA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361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hous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4" cstate="print"/>
          <a:stretch/>
        </p:blipFill>
        <p:spPr bwMode="auto">
          <a:xfrm>
            <a:off x="7344000" y="162000"/>
            <a:ext cx="1511811" cy="252985"/>
          </a:xfrm>
          <a:prstGeom prst="rect">
            <a:avLst/>
          </a:prstGeom>
        </p:spPr>
      </p:pic>
      <p:sp>
        <p:nvSpPr>
          <p:cNvPr id="4" name="Номер слайда 5"/>
          <p:cNvSpPr txBox="1"/>
          <p:nvPr userDrawn="1"/>
        </p:nvSpPr>
        <p:spPr bwMode="auto">
          <a:xfrm>
            <a:off x="8568000" y="4572000"/>
            <a:ext cx="360000" cy="360000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6080054F-2913-4884-8363-4B3BA77A1DB7}" type="slidenum">
              <a:rPr lang="ru-RU" sz="1000">
                <a:solidFill>
                  <a:srgbClr val="8C9196"/>
                </a:solidFill>
                <a:latin typeface="Segoe UI"/>
                <a:ea typeface="Segoe UI"/>
                <a:cs typeface="Segoe UI"/>
              </a:rPr>
              <a:pPr algn="r">
                <a:defRPr/>
              </a:pPr>
              <a:t>‹#›</a:t>
            </a:fld>
            <a:endParaRPr lang="ru-RU" sz="1000">
              <a:solidFill>
                <a:srgbClr val="8C9196"/>
              </a:solidFill>
              <a:latin typeface="Segoe UI"/>
              <a:ea typeface="Segoe UI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1093869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368C1BB-F45A-46F1-AEE7-C8E64503A6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162000"/>
            <a:ext cx="1511811" cy="25298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81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6051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7" r:id="rId3"/>
    <p:sldLayoutId id="2147483664" r:id="rId4"/>
    <p:sldLayoutId id="2147483665" r:id="rId5"/>
    <p:sldLayoutId id="2147483666" r:id="rId6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79DE163-B6E6-4F20-B1A5-217C227CD91D}"/>
              </a:ext>
            </a:extLst>
          </p:cNvPr>
          <p:cNvSpPr/>
          <p:nvPr/>
        </p:nvSpPr>
        <p:spPr>
          <a:xfrm>
            <a:off x="359999" y="360000"/>
            <a:ext cx="5040000" cy="2016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>
              <a:lnSpc>
                <a:spcPts val="3200"/>
              </a:lnSpc>
              <a:buClr>
                <a:srgbClr val="14A032"/>
              </a:buClr>
            </a:pPr>
            <a:r>
              <a:rPr lang="ru-RU" sz="2800" dirty="0">
                <a:solidFill>
                  <a:schemeClr val="bg1"/>
                </a:solidFill>
                <a:latin typeface="Arial Black" panose="020B0A040201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ЗАЩИТА ДАННЫХ </a:t>
            </a:r>
          </a:p>
          <a:p>
            <a:pPr>
              <a:lnSpc>
                <a:spcPts val="3200"/>
              </a:lnSpc>
              <a:buClr>
                <a:srgbClr val="14A032"/>
              </a:buClr>
            </a:pPr>
            <a:r>
              <a:rPr lang="ru-RU" sz="2800" dirty="0">
                <a:solidFill>
                  <a:schemeClr val="bg1"/>
                </a:solidFill>
                <a:latin typeface="Arial Black" panose="020B0A040201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 ИНФРАСТРУКТУРЫ </a:t>
            </a:r>
          </a:p>
          <a:p>
            <a:pPr>
              <a:lnSpc>
                <a:spcPts val="3200"/>
              </a:lnSpc>
              <a:buClr>
                <a:srgbClr val="14A032"/>
              </a:buClr>
            </a:pPr>
            <a:r>
              <a:rPr lang="ru-RU" sz="2800" dirty="0">
                <a:solidFill>
                  <a:schemeClr val="bg1"/>
                </a:solidFill>
                <a:latin typeface="Arial Black" panose="020B0A040201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 УСЛОВИЯХ </a:t>
            </a:r>
          </a:p>
          <a:p>
            <a:pPr>
              <a:lnSpc>
                <a:spcPts val="3200"/>
              </a:lnSpc>
              <a:buClr>
                <a:srgbClr val="14A032"/>
              </a:buClr>
            </a:pPr>
            <a:r>
              <a:rPr lang="ru-RU" sz="2800" dirty="0">
                <a:solidFill>
                  <a:schemeClr val="bg1"/>
                </a:solidFill>
                <a:latin typeface="Arial Black" panose="020B0A040201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УСКОРЕННОГО </a:t>
            </a:r>
          </a:p>
          <a:p>
            <a:pPr>
              <a:lnSpc>
                <a:spcPts val="3200"/>
              </a:lnSpc>
              <a:buClr>
                <a:srgbClr val="14A032"/>
              </a:buClr>
            </a:pPr>
            <a:r>
              <a:rPr lang="ru-RU" sz="2800" dirty="0">
                <a:solidFill>
                  <a:schemeClr val="bg1"/>
                </a:solidFill>
                <a:latin typeface="Arial Black" panose="020B0A040201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ИМПОРТОЗАМЕЩЕНИЯ</a:t>
            </a:r>
            <a:endParaRPr lang="en-US" sz="2800" dirty="0">
              <a:solidFill>
                <a:schemeClr val="bg1"/>
              </a:solidFill>
              <a:latin typeface="Segoe UI Semibold" panose="020B07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14E0D9B-8B5F-4A54-8C43-38186B78739A}"/>
              </a:ext>
            </a:extLst>
          </p:cNvPr>
          <p:cNvSpPr/>
          <p:nvPr/>
        </p:nvSpPr>
        <p:spPr>
          <a:xfrm>
            <a:off x="6552000" y="756000"/>
            <a:ext cx="2304000" cy="10800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/>
          <a:p>
            <a:pPr>
              <a:spcBef>
                <a:spcPts val="600"/>
              </a:spcBef>
            </a:pPr>
            <a:r>
              <a:rPr lang="ru-RU" sz="2000" dirty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Татьяна </a:t>
            </a:r>
            <a:r>
              <a:rPr lang="ru-RU" sz="2000" dirty="0" err="1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Ксюнина</a:t>
            </a:r>
            <a:endParaRPr lang="ru-RU" sz="2000" dirty="0">
              <a:solidFill>
                <a:schemeClr val="bg1"/>
              </a:solidFill>
              <a:latin typeface="Segoe UI Semibold" panose="020B07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600"/>
              </a:spcBef>
            </a:pP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Руководитель направления по</a:t>
            </a:r>
            <a:r>
              <a:rPr lang="en-US" sz="1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 </a:t>
            </a: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развитию бизнеса на</a:t>
            </a:r>
            <a:r>
              <a:rPr lang="en-US" sz="1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 </a:t>
            </a: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территории СЗФО</a:t>
            </a:r>
          </a:p>
        </p:txBody>
      </p:sp>
    </p:spTree>
    <p:extLst>
      <p:ext uri="{BB962C8B-B14F-4D97-AF65-F5344CB8AC3E}">
        <p14:creationId xmlns:p14="http://schemas.microsoft.com/office/powerpoint/2010/main" val="667674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6696000" cy="360000"/>
          </a:xfrm>
          <a:noFill/>
          <a:ln>
            <a:noFill/>
          </a:ln>
        </p:spPr>
        <p:txBody>
          <a:bodyPr/>
          <a:lstStyle/>
          <a:p>
            <a:r>
              <a:rPr lang="ru-RU" dirty="0"/>
              <a:t>Ускорение импортозамещения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8904F18-0B21-4588-9484-81C02B815A48}"/>
              </a:ext>
            </a:extLst>
          </p:cNvPr>
          <p:cNvSpPr/>
          <p:nvPr/>
        </p:nvSpPr>
        <p:spPr>
          <a:xfrm>
            <a:off x="360000" y="864000"/>
            <a:ext cx="1152000" cy="360000"/>
          </a:xfrm>
          <a:prstGeom prst="rect">
            <a:avLst/>
          </a:prstGeom>
          <a:noFill/>
          <a:ln>
            <a:solidFill>
              <a:srgbClr val="BEC3C8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144000" tIns="0" rIns="0" bIns="0" rtlCol="0" anchor="ctr">
            <a:noAutofit/>
          </a:bodyPr>
          <a:lstStyle/>
          <a:p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2014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9A95E7F-A9F4-47B8-8E75-55AB8B45609E}"/>
              </a:ext>
            </a:extLst>
          </p:cNvPr>
          <p:cNvSpPr/>
          <p:nvPr/>
        </p:nvSpPr>
        <p:spPr>
          <a:xfrm>
            <a:off x="360000" y="1296000"/>
            <a:ext cx="2016000" cy="504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>
              <a:spcBef>
                <a:spcPts val="1200"/>
              </a:spcBef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Старт импортозамещения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9A95E7F-A9F4-47B8-8E75-55AB8B45609E}"/>
              </a:ext>
            </a:extLst>
          </p:cNvPr>
          <p:cNvSpPr/>
          <p:nvPr/>
        </p:nvSpPr>
        <p:spPr>
          <a:xfrm>
            <a:off x="360000" y="3150000"/>
            <a:ext cx="2016000" cy="756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>
              <a:spcBef>
                <a:spcPts val="1200"/>
              </a:spcBef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Россия впервые массово осознала риски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8904F18-0B21-4588-9484-81C02B815A48}"/>
              </a:ext>
            </a:extLst>
          </p:cNvPr>
          <p:cNvSpPr/>
          <p:nvPr/>
        </p:nvSpPr>
        <p:spPr>
          <a:xfrm>
            <a:off x="3024000" y="864000"/>
            <a:ext cx="1152000" cy="360000"/>
          </a:xfrm>
          <a:prstGeom prst="rect">
            <a:avLst/>
          </a:prstGeom>
          <a:noFill/>
          <a:ln>
            <a:solidFill>
              <a:srgbClr val="BEC3C8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144000" tIns="0" rIns="0" bIns="0" rtlCol="0" anchor="ctr">
            <a:noAutofit/>
          </a:bodyPr>
          <a:lstStyle/>
          <a:p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2022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19AE8221-984F-4EE3-AB84-B782072CE22A}"/>
              </a:ext>
            </a:extLst>
          </p:cNvPr>
          <p:cNvCxnSpPr/>
          <p:nvPr/>
        </p:nvCxnSpPr>
        <p:spPr>
          <a:xfrm>
            <a:off x="2664000" y="792000"/>
            <a:ext cx="0" cy="3996000"/>
          </a:xfrm>
          <a:prstGeom prst="line">
            <a:avLst/>
          </a:prstGeom>
          <a:ln w="12700">
            <a:solidFill>
              <a:srgbClr val="BEC3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F892C9F-8D58-4F7F-8E4A-B81B81B08019}"/>
              </a:ext>
            </a:extLst>
          </p:cNvPr>
          <p:cNvSpPr/>
          <p:nvPr/>
        </p:nvSpPr>
        <p:spPr>
          <a:xfrm>
            <a:off x="3024000" y="3150000"/>
            <a:ext cx="2448000" cy="756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>
              <a:spcBef>
                <a:spcPts val="1200"/>
              </a:spcBef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Риски использования зарубежных решений стремятся к 100%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56154B2C-9DB5-4562-A6CD-152D697F9E70}"/>
              </a:ext>
            </a:extLst>
          </p:cNvPr>
          <p:cNvSpPr>
            <a:spLocks noChangeAspect="1"/>
          </p:cNvSpPr>
          <p:nvPr/>
        </p:nvSpPr>
        <p:spPr>
          <a:xfrm>
            <a:off x="3024000" y="2034000"/>
            <a:ext cx="864000" cy="864000"/>
          </a:xfrm>
          <a:prstGeom prst="ellipse">
            <a:avLst/>
          </a:prstGeom>
          <a:solidFill>
            <a:srgbClr val="4637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Arial Black" panose="020B0A04020102020204" pitchFamily="34" charset="0"/>
              </a:rPr>
              <a:t>малый%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56154B2C-9DB5-4562-A6CD-152D697F9E70}"/>
              </a:ext>
            </a:extLst>
          </p:cNvPr>
          <p:cNvSpPr>
            <a:spLocks noChangeAspect="1"/>
          </p:cNvSpPr>
          <p:nvPr/>
        </p:nvSpPr>
        <p:spPr>
          <a:xfrm>
            <a:off x="4428000" y="1926000"/>
            <a:ext cx="1080000" cy="1080000"/>
          </a:xfrm>
          <a:prstGeom prst="ellipse">
            <a:avLst/>
          </a:prstGeom>
          <a:solidFill>
            <a:srgbClr val="FF3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Arial Black" panose="020B0A04020102020204" pitchFamily="34" charset="0"/>
              </a:rPr>
              <a:t>100%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3978000" y="2466000"/>
            <a:ext cx="360000" cy="0"/>
          </a:xfrm>
          <a:prstGeom prst="straightConnector1">
            <a:avLst/>
          </a:prstGeom>
          <a:ln w="12700">
            <a:solidFill>
              <a:srgbClr val="8C919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Овал 11">
            <a:extLst>
              <a:ext uri="{FF2B5EF4-FFF2-40B4-BE49-F238E27FC236}">
                <a16:creationId xmlns:a16="http://schemas.microsoft.com/office/drawing/2014/main" id="{56154B2C-9DB5-4562-A6CD-152D697F9E70}"/>
              </a:ext>
            </a:extLst>
          </p:cNvPr>
          <p:cNvSpPr>
            <a:spLocks noChangeAspect="1"/>
          </p:cNvSpPr>
          <p:nvPr/>
        </p:nvSpPr>
        <p:spPr>
          <a:xfrm>
            <a:off x="360000" y="2034000"/>
            <a:ext cx="864000" cy="864000"/>
          </a:xfrm>
          <a:prstGeom prst="ellipse">
            <a:avLst/>
          </a:prstGeom>
          <a:solidFill>
            <a:srgbClr val="4637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Arial Black" panose="020B0A04020102020204" pitchFamily="34" charset="0"/>
              </a:rPr>
              <a:t>малый%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E4BED1B-47F8-43BA-98FA-C92B82573A36}"/>
              </a:ext>
            </a:extLst>
          </p:cNvPr>
          <p:cNvSpPr/>
          <p:nvPr/>
        </p:nvSpPr>
        <p:spPr>
          <a:xfrm>
            <a:off x="6192000" y="792000"/>
            <a:ext cx="2592000" cy="360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324000" indent="-324000">
              <a:spcBef>
                <a:spcPts val="1600"/>
              </a:spcBef>
              <a:buClr>
                <a:srgbClr val="FF3C3C"/>
              </a:buClr>
              <a:buFont typeface="Segoe UI Semibold" panose="020B0702040204020203" pitchFamily="34" charset="0"/>
              <a:buChar char="→"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Внимание служб ИБ сейчас приковано к мониторингу внешних угроз</a:t>
            </a:r>
          </a:p>
          <a:p>
            <a:pPr marL="324000" indent="-324000">
              <a:spcBef>
                <a:spcPts val="1600"/>
              </a:spcBef>
              <a:buClr>
                <a:srgbClr val="FF3C3C"/>
              </a:buClr>
              <a:buFont typeface="Segoe UI Semibold" panose="020B0702040204020203" pitchFamily="34" charset="0"/>
              <a:buChar char="→"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Нестабильная обстановка сказывается на поведении сотрудников — растёт количество аномалий</a:t>
            </a:r>
          </a:p>
          <a:p>
            <a:pPr marL="324000" indent="-324000">
              <a:spcBef>
                <a:spcPts val="1600"/>
              </a:spcBef>
              <a:buClr>
                <a:srgbClr val="FF3C3C"/>
              </a:buClr>
              <a:buFont typeface="Segoe UI Semibold" panose="020B0702040204020203" pitchFamily="34" charset="0"/>
              <a:buChar char="→"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Ресурсов на предотвращение утечек критической информации не хватает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051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C90FD6-E90A-49BB-86C1-2DB3C247B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80000"/>
            <a:ext cx="6696000" cy="360000"/>
          </a:xfrm>
        </p:spPr>
        <p:txBody>
          <a:bodyPr/>
          <a:lstStyle/>
          <a:p>
            <a:r>
              <a:rPr lang="en-US" dirty="0" err="1"/>
              <a:t>InfoWatch</a:t>
            </a:r>
            <a:r>
              <a:rPr lang="ru-RU" dirty="0"/>
              <a:t> в фактах и цифрах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50FF64A3-3FBB-43D3-ABF5-BCFB47A12123}"/>
              </a:ext>
            </a:extLst>
          </p:cNvPr>
          <p:cNvSpPr/>
          <p:nvPr/>
        </p:nvSpPr>
        <p:spPr>
          <a:xfrm>
            <a:off x="144000" y="828000"/>
            <a:ext cx="8856000" cy="936000"/>
          </a:xfrm>
          <a:prstGeom prst="rect">
            <a:avLst/>
          </a:prstGeom>
          <a:solidFill>
            <a:srgbClr val="E6EBF0"/>
          </a:solidFill>
          <a:ln w="12700">
            <a:noFill/>
            <a:miter lim="800000"/>
          </a:ln>
        </p:spPr>
        <p:txBody>
          <a:bodyPr wrap="square" lIns="1080000" tIns="0" rIns="216000" bIns="36000" anchor="ctr">
            <a:noAutofit/>
          </a:bodyPr>
          <a:lstStyle/>
          <a:p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Наталья Касперская</a:t>
            </a: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— президент ГК </a:t>
            </a:r>
            <a:r>
              <a:rPr lang="en-US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InfoWatch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Президент АРПП «Отечественный софт»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2FDE56C4-C252-4A58-9886-17C2101EADE1}"/>
              </a:ext>
            </a:extLst>
          </p:cNvPr>
          <p:cNvSpPr/>
          <p:nvPr/>
        </p:nvSpPr>
        <p:spPr>
          <a:xfrm>
            <a:off x="144000" y="828000"/>
            <a:ext cx="936000" cy="936000"/>
          </a:xfrm>
          <a:prstGeom prst="rect">
            <a:avLst/>
          </a:prstGeom>
          <a:solidFill>
            <a:srgbClr val="14A0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16000" tIns="0" rIns="216000" bIns="36000" rtlCol="0" anchor="ctr">
            <a:noAutofit/>
          </a:bodyPr>
          <a:lstStyle/>
          <a:p>
            <a:pPr algn="ctr"/>
            <a:endParaRPr lang="ru-RU" sz="1200">
              <a:solidFill>
                <a:schemeClr val="tx1">
                  <a:lumMod val="85000"/>
                  <a:lumOff val="1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56154B2C-9DB5-4562-A6CD-152D697F9E70}"/>
              </a:ext>
            </a:extLst>
          </p:cNvPr>
          <p:cNvSpPr>
            <a:spLocks noChangeAspect="1"/>
          </p:cNvSpPr>
          <p:nvPr/>
        </p:nvSpPr>
        <p:spPr>
          <a:xfrm>
            <a:off x="216000" y="900000"/>
            <a:ext cx="792000" cy="792000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16000" tIns="0" rIns="216000" bIns="36000" rtlCol="0" anchor="ctr"/>
          <a:lstStyle/>
          <a:p>
            <a:pPr algn="ctr"/>
            <a:endParaRPr lang="ru-RU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6335CB0-C386-466A-A915-CC065B882AEF}"/>
              </a:ext>
            </a:extLst>
          </p:cNvPr>
          <p:cNvSpPr/>
          <p:nvPr/>
        </p:nvSpPr>
        <p:spPr>
          <a:xfrm>
            <a:off x="144000" y="2988000"/>
            <a:ext cx="4356000" cy="936000"/>
          </a:xfrm>
          <a:prstGeom prst="rect">
            <a:avLst/>
          </a:prstGeom>
          <a:solidFill>
            <a:srgbClr val="E6EBF0"/>
          </a:solidFill>
          <a:ln w="12700">
            <a:noFill/>
            <a:miter lim="800000"/>
          </a:ln>
        </p:spPr>
        <p:txBody>
          <a:bodyPr wrap="square" lIns="1080000" tIns="0" rIns="216000" bIns="36000" anchor="ctr">
            <a:noAutofit/>
          </a:bodyPr>
          <a:lstStyle/>
          <a:p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Награды и признание:</a:t>
            </a: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лучшее ИБ‑решение 2021 года в России*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BBA81AA-8848-41FF-9EB6-D7D693A421C7}"/>
              </a:ext>
            </a:extLst>
          </p:cNvPr>
          <p:cNvSpPr/>
          <p:nvPr/>
        </p:nvSpPr>
        <p:spPr>
          <a:xfrm>
            <a:off x="4644000" y="2988000"/>
            <a:ext cx="4356000" cy="936000"/>
          </a:xfrm>
          <a:prstGeom prst="rect">
            <a:avLst/>
          </a:prstGeom>
          <a:solidFill>
            <a:srgbClr val="E6EBF0"/>
          </a:solidFill>
          <a:ln w="12700">
            <a:noFill/>
            <a:miter lim="800000"/>
          </a:ln>
        </p:spPr>
        <p:txBody>
          <a:bodyPr wrap="square" lIns="1080000" tIns="0" rIns="216000" bIns="36000" anchor="ctr">
            <a:noAutofit/>
          </a:bodyPr>
          <a:lstStyle/>
          <a:p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28 патентов</a:t>
            </a: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в области контентного анализа и аналитики данных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0FF64A3-3FBB-43D3-ABF5-BCFB47A12123}"/>
              </a:ext>
            </a:extLst>
          </p:cNvPr>
          <p:cNvSpPr/>
          <p:nvPr/>
        </p:nvSpPr>
        <p:spPr>
          <a:xfrm>
            <a:off x="144000" y="4068000"/>
            <a:ext cx="4356000" cy="936000"/>
          </a:xfrm>
          <a:prstGeom prst="rect">
            <a:avLst/>
          </a:prstGeom>
          <a:solidFill>
            <a:srgbClr val="E6EBF0"/>
          </a:solidFill>
          <a:ln w="12700">
            <a:noFill/>
            <a:miter lim="800000"/>
          </a:ln>
        </p:spPr>
        <p:txBody>
          <a:bodyPr wrap="square" lIns="1080000" tIns="0" rIns="216000" bIns="36000" anchor="ctr">
            <a:noAutofit/>
          </a:bodyPr>
          <a:lstStyle/>
          <a:p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Работаем в 26 странах,</a:t>
            </a: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включая СНГ, Турцию, Индию, Южную Америку и Ближний Восток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1FA9C36-DA57-4133-9C97-2102EB7F9E9D}"/>
              </a:ext>
            </a:extLst>
          </p:cNvPr>
          <p:cNvSpPr/>
          <p:nvPr/>
        </p:nvSpPr>
        <p:spPr>
          <a:xfrm>
            <a:off x="4644000" y="4068000"/>
            <a:ext cx="4356000" cy="936000"/>
          </a:xfrm>
          <a:prstGeom prst="rect">
            <a:avLst/>
          </a:prstGeom>
          <a:solidFill>
            <a:srgbClr val="E6EBF0"/>
          </a:solidFill>
          <a:ln w="12700">
            <a:noFill/>
            <a:miter lim="800000"/>
          </a:ln>
        </p:spPr>
        <p:txBody>
          <a:bodyPr wrap="square" lIns="1080000" tIns="0" rIns="216000" bIns="36000" anchor="ctr">
            <a:noAutofit/>
          </a:bodyPr>
          <a:lstStyle/>
          <a:p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Сертификация</a:t>
            </a: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на соответствие требованиям ФСТЭК, ФСБ, отраслевых стандартов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8A765C0-9624-4FC6-A9B6-77BD1E5C7C4B}"/>
              </a:ext>
            </a:extLst>
          </p:cNvPr>
          <p:cNvSpPr/>
          <p:nvPr/>
        </p:nvSpPr>
        <p:spPr>
          <a:xfrm>
            <a:off x="144000" y="2988000"/>
            <a:ext cx="936000" cy="936000"/>
          </a:xfrm>
          <a:prstGeom prst="rect">
            <a:avLst/>
          </a:prstGeom>
          <a:solidFill>
            <a:srgbClr val="14A0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16000" tIns="0" rIns="216000" bIns="36000" rtlCol="0" anchor="ctr">
            <a:noAutofit/>
          </a:bodyPr>
          <a:lstStyle/>
          <a:p>
            <a:pPr algn="ctr"/>
            <a:endParaRPr lang="ru-RU" sz="1200">
              <a:solidFill>
                <a:schemeClr val="tx1">
                  <a:lumMod val="85000"/>
                  <a:lumOff val="1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0F8CC1B-C7FC-4451-8864-D64341206413}"/>
              </a:ext>
            </a:extLst>
          </p:cNvPr>
          <p:cNvSpPr/>
          <p:nvPr/>
        </p:nvSpPr>
        <p:spPr>
          <a:xfrm>
            <a:off x="4644000" y="4068000"/>
            <a:ext cx="936000" cy="936000"/>
          </a:xfrm>
          <a:prstGeom prst="rect">
            <a:avLst/>
          </a:prstGeom>
          <a:solidFill>
            <a:srgbClr val="14A0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16000" tIns="0" rIns="216000" bIns="36000" rtlCol="0" anchor="ctr">
            <a:noAutofit/>
          </a:bodyPr>
          <a:lstStyle/>
          <a:p>
            <a:pPr algn="ctr"/>
            <a:endParaRPr lang="ru-RU" sz="1200">
              <a:solidFill>
                <a:schemeClr val="tx1">
                  <a:lumMod val="85000"/>
                  <a:lumOff val="1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FDE56C4-C252-4A58-9886-17C2101EADE1}"/>
              </a:ext>
            </a:extLst>
          </p:cNvPr>
          <p:cNvSpPr/>
          <p:nvPr/>
        </p:nvSpPr>
        <p:spPr>
          <a:xfrm>
            <a:off x="144000" y="4068000"/>
            <a:ext cx="936000" cy="936000"/>
          </a:xfrm>
          <a:prstGeom prst="rect">
            <a:avLst/>
          </a:prstGeom>
          <a:solidFill>
            <a:srgbClr val="14A0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16000" tIns="0" rIns="216000" bIns="36000" rtlCol="0" anchor="ctr">
            <a:noAutofit/>
          </a:bodyPr>
          <a:lstStyle/>
          <a:p>
            <a:pPr algn="ctr"/>
            <a:endParaRPr lang="ru-RU" sz="1200">
              <a:solidFill>
                <a:schemeClr val="tx1">
                  <a:lumMod val="85000"/>
                  <a:lumOff val="1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CC52A14-5466-4BFF-B3A2-13578734F6F6}"/>
              </a:ext>
            </a:extLst>
          </p:cNvPr>
          <p:cNvSpPr/>
          <p:nvPr/>
        </p:nvSpPr>
        <p:spPr>
          <a:xfrm>
            <a:off x="4644000" y="2988000"/>
            <a:ext cx="936000" cy="936000"/>
          </a:xfrm>
          <a:prstGeom prst="rect">
            <a:avLst/>
          </a:prstGeom>
          <a:solidFill>
            <a:srgbClr val="14A0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16000" tIns="0" rIns="216000" bIns="36000" rtlCol="0" anchor="ctr">
            <a:noAutofit/>
          </a:bodyPr>
          <a:lstStyle/>
          <a:p>
            <a:pPr algn="ctr"/>
            <a:endParaRPr lang="ru-RU" sz="1200">
              <a:solidFill>
                <a:schemeClr val="tx1">
                  <a:lumMod val="85000"/>
                  <a:lumOff val="1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F77B3E4-29EE-4C0F-9666-0021F169D091}"/>
              </a:ext>
            </a:extLst>
          </p:cNvPr>
          <p:cNvSpPr/>
          <p:nvPr/>
        </p:nvSpPr>
        <p:spPr>
          <a:xfrm>
            <a:off x="144000" y="1908000"/>
            <a:ext cx="4356000" cy="936000"/>
          </a:xfrm>
          <a:prstGeom prst="rect">
            <a:avLst/>
          </a:prstGeom>
          <a:solidFill>
            <a:srgbClr val="E6EBF0"/>
          </a:solidFill>
          <a:ln w="12700">
            <a:noFill/>
            <a:miter lim="800000"/>
          </a:ln>
        </p:spPr>
        <p:txBody>
          <a:bodyPr wrap="square" lIns="1080000" tIns="0" rIns="216000" bIns="36000" anchor="ctr">
            <a:noAutofit/>
          </a:bodyPr>
          <a:lstStyle/>
          <a:p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Технологический </a:t>
            </a:r>
            <a:r>
              <a:rPr lang="ru-RU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инноватор</a:t>
            </a: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в области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предотвращения утечек и анализа информационных потоков с 2003 года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BE3E060-77D6-422A-9902-8FC8DCF5F14A}"/>
              </a:ext>
            </a:extLst>
          </p:cNvPr>
          <p:cNvSpPr/>
          <p:nvPr/>
        </p:nvSpPr>
        <p:spPr>
          <a:xfrm>
            <a:off x="144000" y="1908000"/>
            <a:ext cx="936000" cy="936000"/>
          </a:xfrm>
          <a:prstGeom prst="rect">
            <a:avLst/>
          </a:prstGeom>
          <a:solidFill>
            <a:srgbClr val="14A0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16000" tIns="0" rIns="216000" bIns="36000" rtlCol="0" anchor="ctr">
            <a:noAutofit/>
          </a:bodyPr>
          <a:lstStyle/>
          <a:p>
            <a:pPr algn="ctr"/>
            <a:endParaRPr lang="ru-RU" sz="1200">
              <a:solidFill>
                <a:schemeClr val="tx1">
                  <a:lumMod val="85000"/>
                  <a:lumOff val="1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AE7E99A-2B4D-4FA0-8D75-9B6521306DD8}"/>
              </a:ext>
            </a:extLst>
          </p:cNvPr>
          <p:cNvSpPr/>
          <p:nvPr/>
        </p:nvSpPr>
        <p:spPr>
          <a:xfrm>
            <a:off x="4644000" y="1908000"/>
            <a:ext cx="4356000" cy="936000"/>
          </a:xfrm>
          <a:prstGeom prst="rect">
            <a:avLst/>
          </a:prstGeom>
          <a:solidFill>
            <a:srgbClr val="E6EBF0"/>
          </a:solidFill>
          <a:ln w="12700">
            <a:noFill/>
            <a:miter lim="800000"/>
          </a:ln>
        </p:spPr>
        <p:txBody>
          <a:bodyPr wrap="square" lIns="1080000" tIns="0" rIns="216000" bIns="36000" anchor="ctr">
            <a:noAutofit/>
          </a:bodyPr>
          <a:lstStyle/>
          <a:p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3000+ успешных проектов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Segoe UI Semibold" panose="020B07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73F9D61-120E-47D0-B976-90C589BC979D}"/>
              </a:ext>
            </a:extLst>
          </p:cNvPr>
          <p:cNvSpPr/>
          <p:nvPr/>
        </p:nvSpPr>
        <p:spPr>
          <a:xfrm>
            <a:off x="4644000" y="1908000"/>
            <a:ext cx="936000" cy="936000"/>
          </a:xfrm>
          <a:prstGeom prst="rect">
            <a:avLst/>
          </a:prstGeom>
          <a:solidFill>
            <a:srgbClr val="14A0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16000" tIns="0" rIns="216000" bIns="36000" rtlCol="0" anchor="ctr">
            <a:noAutofit/>
          </a:bodyPr>
          <a:lstStyle/>
          <a:p>
            <a:pPr algn="ctr"/>
            <a:endParaRPr lang="ru-RU" sz="1200">
              <a:solidFill>
                <a:schemeClr val="tx1">
                  <a:lumMod val="85000"/>
                  <a:lumOff val="1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4BE3E060-77D6-422A-9902-8FC8DCF5F14A}"/>
              </a:ext>
            </a:extLst>
          </p:cNvPr>
          <p:cNvSpPr/>
          <p:nvPr/>
        </p:nvSpPr>
        <p:spPr>
          <a:xfrm>
            <a:off x="144000" y="1908000"/>
            <a:ext cx="936000" cy="9360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16000" tIns="0" rIns="216000" bIns="36000" rtlCol="0" anchor="ctr">
            <a:noAutofit/>
          </a:bodyPr>
          <a:lstStyle/>
          <a:p>
            <a:pPr algn="ctr"/>
            <a:endParaRPr lang="ru-RU" sz="1200">
              <a:solidFill>
                <a:schemeClr val="tx1">
                  <a:lumMod val="85000"/>
                  <a:lumOff val="1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C8A765C0-9624-4FC6-A9B6-77BD1E5C7C4B}"/>
              </a:ext>
            </a:extLst>
          </p:cNvPr>
          <p:cNvSpPr/>
          <p:nvPr/>
        </p:nvSpPr>
        <p:spPr>
          <a:xfrm>
            <a:off x="144000" y="2988000"/>
            <a:ext cx="936000" cy="9360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16000" tIns="0" rIns="216000" bIns="36000" rtlCol="0" anchor="ctr">
            <a:noAutofit/>
          </a:bodyPr>
          <a:lstStyle/>
          <a:p>
            <a:pPr algn="ctr"/>
            <a:endParaRPr lang="ru-RU" sz="1200">
              <a:solidFill>
                <a:schemeClr val="tx1">
                  <a:lumMod val="85000"/>
                  <a:lumOff val="1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C0F8CC1B-C7FC-4451-8864-D64341206413}"/>
              </a:ext>
            </a:extLst>
          </p:cNvPr>
          <p:cNvSpPr/>
          <p:nvPr/>
        </p:nvSpPr>
        <p:spPr>
          <a:xfrm>
            <a:off x="4644000" y="4068000"/>
            <a:ext cx="936000" cy="93600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16000" tIns="0" rIns="216000" bIns="36000" rtlCol="0" anchor="ctr">
            <a:noAutofit/>
          </a:bodyPr>
          <a:lstStyle/>
          <a:p>
            <a:pPr algn="ctr"/>
            <a:endParaRPr lang="ru-RU" sz="1200">
              <a:solidFill>
                <a:schemeClr val="tx1">
                  <a:lumMod val="85000"/>
                  <a:lumOff val="1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2FDE56C4-C252-4A58-9886-17C2101EADE1}"/>
              </a:ext>
            </a:extLst>
          </p:cNvPr>
          <p:cNvSpPr/>
          <p:nvPr/>
        </p:nvSpPr>
        <p:spPr>
          <a:xfrm>
            <a:off x="144000" y="4068000"/>
            <a:ext cx="936000" cy="93600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16000" tIns="0" rIns="216000" bIns="36000" rtlCol="0" anchor="ctr">
            <a:noAutofit/>
          </a:bodyPr>
          <a:lstStyle/>
          <a:p>
            <a:pPr algn="ctr"/>
            <a:endParaRPr lang="ru-RU" sz="1200">
              <a:solidFill>
                <a:schemeClr val="tx1">
                  <a:lumMod val="85000"/>
                  <a:lumOff val="1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DCC52A14-5466-4BFF-B3A2-13578734F6F6}"/>
              </a:ext>
            </a:extLst>
          </p:cNvPr>
          <p:cNvSpPr/>
          <p:nvPr/>
        </p:nvSpPr>
        <p:spPr>
          <a:xfrm>
            <a:off x="4644000" y="2988000"/>
            <a:ext cx="936000" cy="936000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16000" tIns="0" rIns="216000" bIns="36000" rtlCol="0" anchor="ctr">
            <a:noAutofit/>
          </a:bodyPr>
          <a:lstStyle/>
          <a:p>
            <a:pPr algn="ctr"/>
            <a:endParaRPr lang="ru-RU" sz="1200">
              <a:solidFill>
                <a:schemeClr val="tx1">
                  <a:lumMod val="85000"/>
                  <a:lumOff val="1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473F9D61-120E-47D0-B976-90C589BC979D}"/>
              </a:ext>
            </a:extLst>
          </p:cNvPr>
          <p:cNvSpPr/>
          <p:nvPr/>
        </p:nvSpPr>
        <p:spPr>
          <a:xfrm>
            <a:off x="4644000" y="1908000"/>
            <a:ext cx="936000" cy="936000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16000" tIns="0" rIns="216000" bIns="36000" rtlCol="0" anchor="ctr">
            <a:noAutofit/>
          </a:bodyPr>
          <a:lstStyle/>
          <a:p>
            <a:pPr algn="ctr"/>
            <a:endParaRPr lang="ru-RU" sz="1200">
              <a:solidFill>
                <a:schemeClr val="tx1">
                  <a:lumMod val="85000"/>
                  <a:lumOff val="1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935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F1DD78F-B3A1-44C5-816A-36D7FE5D29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73DB04-D0BA-4044-8DB8-23AB5F4C1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80000"/>
            <a:ext cx="6696000" cy="360000"/>
          </a:xfrm>
        </p:spPr>
        <p:txBody>
          <a:bodyPr/>
          <a:lstStyle/>
          <a:p>
            <a:r>
              <a:rPr lang="ru-RU" dirty="0"/>
              <a:t>Некоторые клиенты</a:t>
            </a:r>
          </a:p>
        </p:txBody>
      </p:sp>
    </p:spTree>
    <p:extLst>
      <p:ext uri="{BB962C8B-B14F-4D97-AF65-F5344CB8AC3E}">
        <p14:creationId xmlns:p14="http://schemas.microsoft.com/office/powerpoint/2010/main" val="1826401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6696000" cy="360000"/>
          </a:xfrm>
        </p:spPr>
        <p:txBody>
          <a:bodyPr/>
          <a:lstStyle/>
          <a:p>
            <a:r>
              <a:rPr lang="ru-RU" dirty="0"/>
              <a:t>Лицензии и сертификаты </a:t>
            </a:r>
            <a:r>
              <a:rPr lang="ru-RU" dirty="0" err="1"/>
              <a:t>InfoWatch</a:t>
            </a:r>
            <a:endParaRPr lang="ru-RU" dirty="0"/>
          </a:p>
        </p:txBody>
      </p:sp>
      <p:pic>
        <p:nvPicPr>
          <p:cNvPr id="6" name="Рисунок 7">
            <a:extLst>
              <a:ext uri="{FF2B5EF4-FFF2-40B4-BE49-F238E27FC236}">
                <a16:creationId xmlns:a16="http://schemas.microsoft.com/office/drawing/2014/main" id="{AC509BB2-A8C7-43DA-9FE7-AFE9C9EB351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9" t="1002" r="439" b="1002"/>
          <a:stretch/>
        </p:blipFill>
        <p:spPr>
          <a:xfrm>
            <a:off x="548684" y="1561256"/>
            <a:ext cx="1080000" cy="1620000"/>
          </a:xfrm>
          <a:prstGeom prst="rect">
            <a:avLst/>
          </a:prstGeom>
          <a:ln>
            <a:noFill/>
            <a:prstDash val="sysDot"/>
          </a:ln>
          <a:effectLst/>
        </p:spPr>
      </p:pic>
      <p:pic>
        <p:nvPicPr>
          <p:cNvPr id="7" name="Рисунок 9">
            <a:extLst>
              <a:ext uri="{FF2B5EF4-FFF2-40B4-BE49-F238E27FC236}">
                <a16:creationId xmlns:a16="http://schemas.microsoft.com/office/drawing/2014/main" id="{CBEBAF37-9AEF-4F97-BBE7-75D37F6CE83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63" t="1041" r="2416" b="1041"/>
          <a:stretch/>
        </p:blipFill>
        <p:spPr>
          <a:xfrm>
            <a:off x="3284685" y="1561257"/>
            <a:ext cx="1148355" cy="1620000"/>
          </a:xfrm>
          <a:prstGeom prst="rect">
            <a:avLst/>
          </a:prstGeom>
          <a:ln>
            <a:noFill/>
            <a:prstDash val="sysDot"/>
          </a:ln>
          <a:effectLst/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4DDFAC0C-957C-4DE2-8D0C-A3532904E6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83" t="2321" r="-3" b="-7473"/>
          <a:stretch/>
        </p:blipFill>
        <p:spPr bwMode="auto">
          <a:xfrm>
            <a:off x="1772685" y="2713257"/>
            <a:ext cx="1368000" cy="1127419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2B1E85C2-21BA-42D6-81BA-5831E264F86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2685" y="1561256"/>
            <a:ext cx="1368000" cy="1000000"/>
          </a:xfrm>
          <a:prstGeom prst="rect">
            <a:avLst/>
          </a:prstGeom>
          <a:ln>
            <a:noFill/>
            <a:prstDash val="sysDot"/>
          </a:ln>
          <a:effectLst/>
        </p:spPr>
      </p:pic>
      <p:graphicFrame>
        <p:nvGraphicFramePr>
          <p:cNvPr id="16" name="Таблица 15">
            <a:extLst>
              <a:ext uri="{FF2B5EF4-FFF2-40B4-BE49-F238E27FC236}">
                <a16:creationId xmlns:a16="http://schemas.microsoft.com/office/drawing/2014/main" id="{F073E227-B2E3-4586-B132-EE244E7E30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3428274"/>
              </p:ext>
            </p:extLst>
          </p:nvPr>
        </p:nvGraphicFramePr>
        <p:xfrm>
          <a:off x="4968000" y="864000"/>
          <a:ext cx="3816000" cy="3780000"/>
        </p:xfrm>
        <a:graphic>
          <a:graphicData uri="http://schemas.openxmlformats.org/drawingml/2006/table">
            <a:tbl>
              <a:tblPr/>
              <a:tblGrid>
                <a:gridCol w="288000">
                  <a:extLst>
                    <a:ext uri="{9D8B030D-6E8A-4147-A177-3AD203B41FA5}">
                      <a16:colId xmlns:a16="http://schemas.microsoft.com/office/drawing/2014/main" val="858086552"/>
                    </a:ext>
                  </a:extLst>
                </a:gridCol>
                <a:gridCol w="3528000">
                  <a:extLst>
                    <a:ext uri="{9D8B030D-6E8A-4147-A177-3AD203B41FA5}">
                      <a16:colId xmlns:a16="http://schemas.microsoft.com/office/drawing/2014/main" val="2403579400"/>
                    </a:ext>
                  </a:extLst>
                </a:gridCol>
              </a:tblGrid>
              <a:tr h="630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bg1"/>
                          </a:solidFill>
                          <a:latin typeface="Segoe UI Semibold" panose="020B07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</a:t>
                      </a:r>
                    </a:p>
                  </a:txBody>
                  <a:tcPr marL="0" marR="0" marT="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4A03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Аккредитация ЦБ РФ</a:t>
                      </a:r>
                    </a:p>
                  </a:txBody>
                  <a:tcPr marL="144000" marR="144000" marT="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B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0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bg1"/>
                          </a:solidFill>
                          <a:latin typeface="Segoe UI Semibold" panose="020B07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</a:t>
                      </a:r>
                    </a:p>
                  </a:txBody>
                  <a:tcPr marL="0" marR="0" marT="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4A03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Сертификат ФСТЭК России</a:t>
                      </a:r>
                    </a:p>
                  </a:txBody>
                  <a:tcPr marL="144000" marR="144000" marT="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0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bg1"/>
                          </a:solidFill>
                          <a:latin typeface="Segoe UI Semibold" panose="020B07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</a:t>
                      </a:r>
                    </a:p>
                  </a:txBody>
                  <a:tcPr marL="0" marR="0" marT="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4A03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Лицензия ФСБ России</a:t>
                      </a:r>
                    </a:p>
                  </a:txBody>
                  <a:tcPr marL="144000" marR="144000" marT="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B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8165226"/>
                  </a:ext>
                </a:extLst>
              </a:tr>
              <a:tr h="630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bg1"/>
                          </a:solidFill>
                          <a:latin typeface="Segoe UI Semibold" panose="020B07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4</a:t>
                      </a:r>
                    </a:p>
                  </a:txBody>
                  <a:tcPr marL="0" marR="0" marT="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4A03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НДВ4, НДВ2 Минобороны РФ</a:t>
                      </a:r>
                    </a:p>
                  </a:txBody>
                  <a:tcPr marL="144000" marR="144000" marT="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9613602"/>
                  </a:ext>
                </a:extLst>
              </a:tr>
              <a:tr h="630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bg1"/>
                          </a:solidFill>
                          <a:latin typeface="Segoe UI Semibold" panose="020B07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5</a:t>
                      </a:r>
                    </a:p>
                  </a:txBody>
                  <a:tcPr marL="0" marR="0" marT="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4A03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АРПП «Отечественный Софт»</a:t>
                      </a:r>
                    </a:p>
                  </a:txBody>
                  <a:tcPr marL="144000" marR="144000" marT="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B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9494006"/>
                  </a:ext>
                </a:extLst>
              </a:tr>
              <a:tr h="630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bg1"/>
                          </a:solidFill>
                          <a:latin typeface="Segoe UI Semibold" panose="020B07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6</a:t>
                      </a:r>
                    </a:p>
                  </a:txBody>
                  <a:tcPr marL="0" marR="0" marT="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4A03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5 класс защищённости (СВТ5)</a:t>
                      </a:r>
                    </a:p>
                  </a:txBody>
                  <a:tcPr marL="144000" marR="144000" marT="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86856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2188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Надёжная защита от утечек и прогнозирование рисков от </a:t>
            </a:r>
            <a:r>
              <a:rPr lang="en-US" dirty="0" err="1"/>
              <a:t>InfoWatch</a:t>
            </a:r>
            <a:endParaRPr lang="en-US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F463F25-9485-433F-A41D-D2B985F6CE6C}"/>
              </a:ext>
            </a:extLst>
          </p:cNvPr>
          <p:cNvSpPr/>
          <p:nvPr/>
        </p:nvSpPr>
        <p:spPr>
          <a:xfrm>
            <a:off x="2016000" y="1296000"/>
            <a:ext cx="2448000" cy="198000"/>
          </a:xfrm>
          <a:prstGeom prst="rect">
            <a:avLst/>
          </a:prstGeom>
          <a:solidFill>
            <a:srgbClr val="14A03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72000" tIns="0" rIns="108000" bIns="36000" rtlCol="0" anchor="ctr">
            <a:noAutofit/>
          </a:bodyPr>
          <a:lstStyle/>
          <a:p>
            <a:r>
              <a:rPr lang="ru-RU" sz="1100" dirty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Что случилось?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F463F25-9485-433F-A41D-D2B985F6CE6C}"/>
              </a:ext>
            </a:extLst>
          </p:cNvPr>
          <p:cNvSpPr/>
          <p:nvPr/>
        </p:nvSpPr>
        <p:spPr>
          <a:xfrm>
            <a:off x="2016000" y="1548000"/>
            <a:ext cx="2448000" cy="79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594000" tIns="0" rIns="72000" bIns="36000" rtlCol="0" anchor="ctr">
            <a:noAutofit/>
          </a:bodyPr>
          <a:lstStyle/>
          <a:p>
            <a:r>
              <a:rPr lang="en-US" sz="10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InfoWatch</a:t>
            </a:r>
            <a:r>
              <a:rPr 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Data Discovery</a:t>
            </a:r>
          </a:p>
          <a:p>
            <a:r>
              <a:rPr 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DCAP</a:t>
            </a:r>
            <a:r>
              <a:rPr lang="ru-RU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-система</a:t>
            </a:r>
          </a:p>
          <a:p>
            <a:pPr>
              <a:spcBef>
                <a:spcPts val="300"/>
              </a:spcBef>
            </a:pPr>
            <a:r>
              <a:rPr lang="ru-RU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Аудит хранения данных на файловых ресурсах организации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F463F25-9485-433F-A41D-D2B985F6CE6C}"/>
              </a:ext>
            </a:extLst>
          </p:cNvPr>
          <p:cNvSpPr/>
          <p:nvPr/>
        </p:nvSpPr>
        <p:spPr>
          <a:xfrm>
            <a:off x="2016000" y="3888000"/>
            <a:ext cx="2448000" cy="79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594000" tIns="0" rIns="72000" bIns="36000" rtlCol="0" anchor="ctr">
            <a:noAutofit/>
          </a:bodyPr>
          <a:lstStyle/>
          <a:p>
            <a:pPr>
              <a:spcBef>
                <a:spcPts val="300"/>
              </a:spcBef>
            </a:pPr>
            <a:r>
              <a:rPr lang="en-US" sz="10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InfoWatch</a:t>
            </a:r>
            <a:r>
              <a:rPr 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Employee Monitoring</a:t>
            </a:r>
          </a:p>
          <a:p>
            <a:pPr>
              <a:spcBef>
                <a:spcPts val="300"/>
              </a:spcBef>
            </a:pPr>
            <a:r>
              <a:rPr lang="ru-RU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Контроль действий и учёт рабочего времени сотрудников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F463F25-9485-433F-A41D-D2B985F6CE6C}"/>
              </a:ext>
            </a:extLst>
          </p:cNvPr>
          <p:cNvSpPr/>
          <p:nvPr/>
        </p:nvSpPr>
        <p:spPr>
          <a:xfrm>
            <a:off x="2016000" y="2718000"/>
            <a:ext cx="2448000" cy="79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594000" tIns="0" rIns="72000" bIns="36000" rtlCol="0" anchor="ctr">
            <a:noAutofit/>
          </a:bodyPr>
          <a:lstStyle/>
          <a:p>
            <a:r>
              <a:rPr lang="en-US" sz="10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InfoWatch</a:t>
            </a:r>
            <a:r>
              <a:rPr 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Traffic Monitor</a:t>
            </a:r>
          </a:p>
          <a:p>
            <a:r>
              <a:rPr 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DLP</a:t>
            </a:r>
            <a:r>
              <a:rPr lang="ru-RU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-система на основе ИИ</a:t>
            </a:r>
          </a:p>
          <a:p>
            <a:pPr>
              <a:spcBef>
                <a:spcPts val="300"/>
              </a:spcBef>
            </a:pPr>
            <a:r>
              <a:rPr lang="ru-RU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Надёжная защита от утечек и контроль трафика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F463F25-9485-433F-A41D-D2B985F6CE6C}"/>
              </a:ext>
            </a:extLst>
          </p:cNvPr>
          <p:cNvSpPr/>
          <p:nvPr/>
        </p:nvSpPr>
        <p:spPr>
          <a:xfrm>
            <a:off x="252000" y="1638000"/>
            <a:ext cx="1296000" cy="198000"/>
          </a:xfrm>
          <a:prstGeom prst="rect">
            <a:avLst/>
          </a:prstGeom>
          <a:solidFill>
            <a:srgbClr val="E6EBF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72000" tIns="0" rIns="108000" bIns="36000" rtlCol="0" anchor="ctr">
            <a:noAutofit/>
          </a:bodyPr>
          <a:lstStyle/>
          <a:p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Данные в покое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F463F25-9485-433F-A41D-D2B985F6CE6C}"/>
              </a:ext>
            </a:extLst>
          </p:cNvPr>
          <p:cNvSpPr/>
          <p:nvPr/>
        </p:nvSpPr>
        <p:spPr>
          <a:xfrm>
            <a:off x="252000" y="2808000"/>
            <a:ext cx="1296000" cy="198000"/>
          </a:xfrm>
          <a:prstGeom prst="rect">
            <a:avLst/>
          </a:prstGeom>
          <a:solidFill>
            <a:srgbClr val="E6EBF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72000" tIns="0" rIns="108000" bIns="36000" rtlCol="0" anchor="ctr">
            <a:noAutofit/>
          </a:bodyPr>
          <a:lstStyle/>
          <a:p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Трафик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F463F25-9485-433F-A41D-D2B985F6CE6C}"/>
              </a:ext>
            </a:extLst>
          </p:cNvPr>
          <p:cNvSpPr/>
          <p:nvPr/>
        </p:nvSpPr>
        <p:spPr>
          <a:xfrm>
            <a:off x="252000" y="3978000"/>
            <a:ext cx="1296000" cy="198000"/>
          </a:xfrm>
          <a:prstGeom prst="rect">
            <a:avLst/>
          </a:prstGeom>
          <a:solidFill>
            <a:srgbClr val="E6EBF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72000" tIns="0" rIns="108000" bIns="36000" rtlCol="0" anchor="ctr">
            <a:noAutofit/>
          </a:bodyPr>
          <a:lstStyle/>
          <a:p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Действия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F463F25-9485-433F-A41D-D2B985F6CE6C}"/>
              </a:ext>
            </a:extLst>
          </p:cNvPr>
          <p:cNvSpPr/>
          <p:nvPr/>
        </p:nvSpPr>
        <p:spPr>
          <a:xfrm>
            <a:off x="4680000" y="1890000"/>
            <a:ext cx="2448000" cy="198000"/>
          </a:xfrm>
          <a:prstGeom prst="rect">
            <a:avLst/>
          </a:prstGeom>
          <a:solidFill>
            <a:srgbClr val="14A03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72000" tIns="0" rIns="108000" bIns="36000" rtlCol="0" anchor="ctr">
            <a:noAutofit/>
          </a:bodyPr>
          <a:lstStyle/>
          <a:p>
            <a:r>
              <a:rPr lang="ru-RU" sz="1100" dirty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Почему это случилось?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F463F25-9485-433F-A41D-D2B985F6CE6C}"/>
              </a:ext>
            </a:extLst>
          </p:cNvPr>
          <p:cNvSpPr/>
          <p:nvPr/>
        </p:nvSpPr>
        <p:spPr>
          <a:xfrm>
            <a:off x="4680000" y="2142000"/>
            <a:ext cx="2448000" cy="79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522000" tIns="0" rIns="72000" bIns="36000" rtlCol="0" anchor="ctr">
            <a:noAutofit/>
          </a:bodyPr>
          <a:lstStyle/>
          <a:p>
            <a:r>
              <a:rPr lang="en-US" sz="10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InfoWatch</a:t>
            </a:r>
            <a:r>
              <a:rPr 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Vision</a:t>
            </a:r>
          </a:p>
          <a:p>
            <a:r>
              <a:rPr 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BI</a:t>
            </a:r>
            <a:r>
              <a:rPr lang="ru-RU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-система для </a:t>
            </a:r>
            <a:r>
              <a:rPr 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DLP</a:t>
            </a:r>
            <a:endParaRPr lang="ru-RU" sz="900" dirty="0">
              <a:solidFill>
                <a:schemeClr val="tx1">
                  <a:lumMod val="85000"/>
                  <a:lumOff val="15000"/>
                </a:schemeClr>
              </a:solidFill>
              <a:latin typeface="Segoe UI Semibold" panose="020B07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300"/>
              </a:spcBef>
            </a:pPr>
            <a:r>
              <a:rPr lang="ru-RU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Оперативная обстановка, ускорение расследований и отчёты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9F463F25-9485-433F-A41D-D2B985F6CE6C}"/>
              </a:ext>
            </a:extLst>
          </p:cNvPr>
          <p:cNvSpPr/>
          <p:nvPr/>
        </p:nvSpPr>
        <p:spPr>
          <a:xfrm>
            <a:off x="4680000" y="3312000"/>
            <a:ext cx="2448000" cy="79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522000" tIns="0" rIns="72000" bIns="36000" rtlCol="0" anchor="ctr">
            <a:noAutofit/>
          </a:bodyPr>
          <a:lstStyle/>
          <a:p>
            <a:r>
              <a:rPr lang="en-US" sz="10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InfoWatch</a:t>
            </a:r>
            <a:r>
              <a:rPr 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Prediction</a:t>
            </a:r>
          </a:p>
          <a:p>
            <a:r>
              <a:rPr 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DLP</a:t>
            </a:r>
            <a:r>
              <a:rPr lang="ru-RU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-система на основе ИИ</a:t>
            </a:r>
          </a:p>
          <a:p>
            <a:pPr>
              <a:spcBef>
                <a:spcPts val="300"/>
              </a:spcBef>
            </a:pPr>
            <a:r>
              <a:rPr lang="ru-RU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Автоматизация оценки рисков, рейтинг подозрительных сотрудников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F463F25-9485-433F-A41D-D2B985F6CE6C}"/>
              </a:ext>
            </a:extLst>
          </p:cNvPr>
          <p:cNvSpPr/>
          <p:nvPr/>
        </p:nvSpPr>
        <p:spPr>
          <a:xfrm>
            <a:off x="4680000" y="3060000"/>
            <a:ext cx="2448000" cy="198000"/>
          </a:xfrm>
          <a:prstGeom prst="rect">
            <a:avLst/>
          </a:prstGeom>
          <a:solidFill>
            <a:srgbClr val="14A03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72000" tIns="0" rIns="108000" bIns="36000" rtlCol="0" anchor="ctr">
            <a:noAutofit/>
          </a:bodyPr>
          <a:lstStyle/>
          <a:p>
            <a:r>
              <a:rPr lang="ru-RU" sz="1100" dirty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Что может произойти?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9F463F25-9485-433F-A41D-D2B985F6CE6C}"/>
              </a:ext>
            </a:extLst>
          </p:cNvPr>
          <p:cNvSpPr/>
          <p:nvPr/>
        </p:nvSpPr>
        <p:spPr>
          <a:xfrm>
            <a:off x="7596000" y="3060000"/>
            <a:ext cx="1296000" cy="198000"/>
          </a:xfrm>
          <a:prstGeom prst="rect">
            <a:avLst/>
          </a:prstGeom>
          <a:solidFill>
            <a:srgbClr val="E6EBF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72000" tIns="0" rIns="108000" bIns="36000" rtlCol="0" anchor="ctr">
            <a:noAutofit/>
          </a:bodyPr>
          <a:lstStyle/>
          <a:p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Интеграции</a:t>
            </a:r>
          </a:p>
        </p:txBody>
      </p:sp>
      <p:sp>
        <p:nvSpPr>
          <p:cNvPr id="26" name="Овал 25"/>
          <p:cNvSpPr>
            <a:spLocks noChangeAspect="1"/>
          </p:cNvSpPr>
          <p:nvPr/>
        </p:nvSpPr>
        <p:spPr>
          <a:xfrm>
            <a:off x="4914000" y="3762000"/>
            <a:ext cx="216000" cy="216000"/>
          </a:xfrm>
          <a:prstGeom prst="ellipse">
            <a:avLst/>
          </a:prstGeom>
          <a:solidFill>
            <a:srgbClr val="14A0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700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27" name="Прямоугольник 26"/>
          <p:cNvSpPr>
            <a:spLocks noChangeAspect="1"/>
          </p:cNvSpPr>
          <p:nvPr/>
        </p:nvSpPr>
        <p:spPr>
          <a:xfrm>
            <a:off x="4914000" y="3762000"/>
            <a:ext cx="216000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700" dirty="0">
                <a:solidFill>
                  <a:schemeClr val="bg1"/>
                </a:solidFill>
                <a:latin typeface="Segoe UI Semibold" panose="020B0702040204020203" pitchFamily="34" charset="0"/>
              </a:rPr>
              <a:t>ИИ</a:t>
            </a:r>
          </a:p>
        </p:txBody>
      </p:sp>
      <p:sp>
        <p:nvSpPr>
          <p:cNvPr id="31" name="Овал 30"/>
          <p:cNvSpPr>
            <a:spLocks noChangeAspect="1"/>
          </p:cNvSpPr>
          <p:nvPr/>
        </p:nvSpPr>
        <p:spPr>
          <a:xfrm>
            <a:off x="2340000" y="3166488"/>
            <a:ext cx="216000" cy="216000"/>
          </a:xfrm>
          <a:prstGeom prst="ellipse">
            <a:avLst/>
          </a:prstGeom>
          <a:solidFill>
            <a:srgbClr val="14A0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700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32" name="Прямоугольник 31"/>
          <p:cNvSpPr>
            <a:spLocks noChangeAspect="1"/>
          </p:cNvSpPr>
          <p:nvPr/>
        </p:nvSpPr>
        <p:spPr>
          <a:xfrm>
            <a:off x="2340000" y="3166488"/>
            <a:ext cx="216000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700" dirty="0">
                <a:solidFill>
                  <a:schemeClr val="bg1"/>
                </a:solidFill>
                <a:latin typeface="Segoe UI Semibold" panose="020B0702040204020203" pitchFamily="34" charset="0"/>
              </a:rPr>
              <a:t>ИИ</a:t>
            </a: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000" y="1638000"/>
            <a:ext cx="402546" cy="32400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000" y="2808000"/>
            <a:ext cx="426109" cy="324000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000" y="3960000"/>
            <a:ext cx="416291" cy="324000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00" y="3402000"/>
            <a:ext cx="341673" cy="324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000" y="2232000"/>
            <a:ext cx="355418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506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3852000" cy="936000"/>
          </a:xfrm>
        </p:spPr>
        <p:txBody>
          <a:bodyPr/>
          <a:lstStyle/>
          <a:p>
            <a:r>
              <a:rPr lang="ru-RU" dirty="0"/>
              <a:t>Эффективная работа с группами риска в органах государственной власти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220000" y="1368000"/>
            <a:ext cx="3564000" cy="13320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highlight>
                  <a:srgbClr val="000000"/>
                </a:highlight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Экстренное оповещение о проявлениях экстремизма, признаках мошенничества и утечках</a:t>
            </a:r>
            <a:r>
              <a:rPr lang="en-US" sz="1600" dirty="0">
                <a:solidFill>
                  <a:schemeClr val="bg1"/>
                </a:solidFill>
                <a:highlight>
                  <a:srgbClr val="000000"/>
                </a:highlight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highlight>
                  <a:srgbClr val="000000"/>
                </a:highlight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персональных данных населения и сотрудников</a:t>
            </a:r>
            <a:endParaRPr lang="ru-RU" sz="1600" dirty="0">
              <a:solidFill>
                <a:schemeClr val="bg1"/>
              </a:solidFill>
              <a:effectLst/>
              <a:latin typeface="Segoe UI Semibold" panose="020B07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20000" y="2790000"/>
            <a:ext cx="2520000" cy="288000"/>
          </a:xfrm>
          <a:prstGeom prst="rect">
            <a:avLst/>
          </a:prstGeom>
          <a:solidFill>
            <a:srgbClr val="14A032"/>
          </a:solidFill>
        </p:spPr>
        <p:txBody>
          <a:bodyPr wrap="square" lIns="108000" tIns="0" rIns="0" bIns="36000" anchor="ctr">
            <a:no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290+ отраслевых баз</a:t>
            </a:r>
            <a:endParaRPr lang="ru-RU" sz="1600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0000" y="1368000"/>
            <a:ext cx="3600000" cy="3384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Bef>
                <a:spcPts val="1600"/>
              </a:spcBef>
              <a:buClr>
                <a:srgbClr val="14A032"/>
              </a:buClr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Мониторинг файлов и переписки по почте, мессенджерам и любым другим каналам</a:t>
            </a:r>
          </a:p>
          <a:p>
            <a:pPr marL="288000" indent="-288000">
              <a:spcBef>
                <a:spcPts val="1600"/>
              </a:spcBef>
              <a:buClr>
                <a:srgbClr val="14A032"/>
              </a:buClr>
              <a:buFont typeface="Segoe UI" panose="020B0502040204020203" pitchFamily="34" charset="0"/>
              <a:buChar char="→"/>
            </a:pP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Геополитика и радикальные взгляды</a:t>
            </a:r>
          </a:p>
          <a:p>
            <a:pPr marL="288000" indent="-288000">
              <a:spcBef>
                <a:spcPts val="1200"/>
              </a:spcBef>
              <a:buClr>
                <a:srgbClr val="14A032"/>
              </a:buClr>
              <a:buFont typeface="Segoe UI" panose="020B0502040204020203" pitchFamily="34" charset="0"/>
              <a:buChar char="→"/>
            </a:pP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Мошенничество и угроза ИБ</a:t>
            </a:r>
          </a:p>
          <a:p>
            <a:pPr marL="288000" indent="-288000">
              <a:spcBef>
                <a:spcPts val="1200"/>
              </a:spcBef>
              <a:buClr>
                <a:srgbClr val="14A032"/>
              </a:buClr>
              <a:buFont typeface="Segoe UI" panose="020B0502040204020203" pitchFamily="34" charset="0"/>
              <a:buChar char="→"/>
            </a:pPr>
            <a:r>
              <a:rPr lang="ru-RU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Девиантное</a:t>
            </a: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поведение</a:t>
            </a:r>
          </a:p>
          <a:p>
            <a:pPr marL="288000" indent="-288000">
              <a:spcBef>
                <a:spcPts val="1200"/>
              </a:spcBef>
              <a:buClr>
                <a:srgbClr val="14A032"/>
              </a:buClr>
              <a:buFont typeface="Segoe UI" panose="020B0502040204020203" pitchFamily="34" charset="0"/>
              <a:buChar char="→"/>
            </a:pP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Пагубные привычки и зависимость</a:t>
            </a:r>
          </a:p>
          <a:p>
            <a:pPr marL="288000" indent="-288000">
              <a:spcBef>
                <a:spcPts val="1200"/>
              </a:spcBef>
              <a:buClr>
                <a:srgbClr val="14A032"/>
              </a:buClr>
              <a:buFont typeface="Segoe UI" panose="020B0502040204020203" pitchFamily="34" charset="0"/>
              <a:buChar char="→"/>
            </a:pP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Проблемы с законом, задолженности</a:t>
            </a:r>
          </a:p>
          <a:p>
            <a:pPr marL="288000" indent="-288000">
              <a:spcBef>
                <a:spcPts val="1200"/>
              </a:spcBef>
              <a:buClr>
                <a:srgbClr val="14A032"/>
              </a:buClr>
              <a:buFont typeface="Segoe UI" panose="020B0502040204020203" pitchFamily="34" charset="0"/>
              <a:buChar char="→"/>
            </a:pP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 пр.</a:t>
            </a:r>
          </a:p>
        </p:txBody>
      </p:sp>
    </p:spTree>
    <p:extLst>
      <p:ext uri="{BB962C8B-B14F-4D97-AF65-F5344CB8AC3E}">
        <p14:creationId xmlns:p14="http://schemas.microsoft.com/office/powerpoint/2010/main" val="762739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6696000" cy="360000"/>
          </a:xfrm>
          <a:noFill/>
          <a:ln>
            <a:noFill/>
          </a:ln>
        </p:spPr>
        <p:txBody>
          <a:bodyPr/>
          <a:lstStyle/>
          <a:p>
            <a:r>
              <a:rPr lang="ru-RU" dirty="0"/>
              <a:t>Соответствие требованиям импортозамещения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206CD34-B3E3-45DE-9269-7767EFF3A0D8}"/>
              </a:ext>
            </a:extLst>
          </p:cNvPr>
          <p:cNvSpPr/>
          <p:nvPr/>
        </p:nvSpPr>
        <p:spPr>
          <a:xfrm>
            <a:off x="360000" y="792000"/>
            <a:ext cx="8424000" cy="288000"/>
          </a:xfrm>
          <a:prstGeom prst="rect">
            <a:avLst/>
          </a:prstGeom>
          <a:solidFill>
            <a:srgbClr val="14A032"/>
          </a:solidFill>
        </p:spPr>
        <p:txBody>
          <a:bodyPr lIns="108000" tIns="0" rIns="0" bIns="36000" anchor="ctr">
            <a:no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Серверы и агенты поддерживают отечественные ОС</a:t>
            </a:r>
          </a:p>
        </p:txBody>
      </p:sp>
      <p:grpSp>
        <p:nvGrpSpPr>
          <p:cNvPr id="16" name="Группа 15"/>
          <p:cNvGrpSpPr/>
          <p:nvPr/>
        </p:nvGrpSpPr>
        <p:grpSpPr>
          <a:xfrm>
            <a:off x="1512000" y="1324800"/>
            <a:ext cx="5742000" cy="1033203"/>
            <a:chOff x="1512000" y="1342800"/>
            <a:chExt cx="5742000" cy="1033203"/>
          </a:xfrm>
        </p:grpSpPr>
        <p:pic>
          <p:nvPicPr>
            <p:cNvPr id="9" name="Picture 4" descr="Astra Linux — Википедия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25" t="8117" r="6025" b="16494"/>
            <a:stretch/>
          </p:blipFill>
          <p:spPr bwMode="auto">
            <a:xfrm>
              <a:off x="3492000" y="1620000"/>
              <a:ext cx="2160000" cy="694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 descr="Медиа-кит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1783"/>
            <a:stretch/>
          </p:blipFill>
          <p:spPr bwMode="auto">
            <a:xfrm>
              <a:off x="1512000" y="1764000"/>
              <a:ext cx="1512000" cy="6120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74000" y="1342800"/>
              <a:ext cx="1080000" cy="958128"/>
            </a:xfrm>
            <a:prstGeom prst="rect">
              <a:avLst/>
            </a:prstGeom>
          </p:spPr>
        </p:pic>
      </p:grpSp>
      <p:pic>
        <p:nvPicPr>
          <p:cNvPr id="14" name="Picture 4" descr="Rapid7 Extensions - FreeIP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000" y="4176000"/>
            <a:ext cx="1800000" cy="5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206CD34-B3E3-45DE-9269-7767EFF3A0D8}"/>
              </a:ext>
            </a:extLst>
          </p:cNvPr>
          <p:cNvSpPr/>
          <p:nvPr/>
        </p:nvSpPr>
        <p:spPr>
          <a:xfrm>
            <a:off x="360000" y="2790000"/>
            <a:ext cx="4140000" cy="288000"/>
          </a:xfrm>
          <a:prstGeom prst="rect">
            <a:avLst/>
          </a:prstGeom>
          <a:solidFill>
            <a:srgbClr val="14A032"/>
          </a:solidFill>
        </p:spPr>
        <p:txBody>
          <a:bodyPr lIns="108000" tIns="0" rIns="0" bIns="36000" anchor="ctr">
            <a:no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Поддержка БД с открытым исходным кодом</a:t>
            </a:r>
          </a:p>
        </p:txBody>
      </p:sp>
      <p:pic>
        <p:nvPicPr>
          <p:cNvPr id="7" name="Picture 6" descr="В Ria.ru поменяли Oracle на PostgreSQL : Компания Postgres Professional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70" b="12370"/>
          <a:stretch/>
        </p:blipFill>
        <p:spPr bwMode="auto">
          <a:xfrm>
            <a:off x="1080000" y="3528000"/>
            <a:ext cx="2304000" cy="795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206CD34-B3E3-45DE-9269-7767EFF3A0D8}"/>
              </a:ext>
            </a:extLst>
          </p:cNvPr>
          <p:cNvSpPr/>
          <p:nvPr/>
        </p:nvSpPr>
        <p:spPr>
          <a:xfrm>
            <a:off x="4644000" y="2790000"/>
            <a:ext cx="4140000" cy="288000"/>
          </a:xfrm>
          <a:prstGeom prst="rect">
            <a:avLst/>
          </a:prstGeom>
          <a:solidFill>
            <a:srgbClr val="14A032"/>
          </a:solidFill>
        </p:spPr>
        <p:txBody>
          <a:bodyPr lIns="108000" tIns="0" rIns="0" bIns="36000" anchor="ctr">
            <a:no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Поддержка служб каталогов под </a:t>
            </a:r>
            <a:r>
              <a:rPr lang="en-US" sz="1400" dirty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Linux</a:t>
            </a:r>
            <a:endParaRPr lang="ru-RU" sz="1400" dirty="0">
              <a:solidFill>
                <a:schemeClr val="bg1"/>
              </a:solidFill>
              <a:latin typeface="Segoe UI Semibold" panose="020B07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030" name="Picture 6" descr="Samba - Базовая установка и настройка Active Directory DC +SMB/CIFS -  Open-Networks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29074" r="5164" b="29077"/>
          <a:stretch/>
        </p:blipFill>
        <p:spPr bwMode="auto">
          <a:xfrm>
            <a:off x="6966000" y="3528000"/>
            <a:ext cx="1620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000" y="3528000"/>
            <a:ext cx="1656000" cy="347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429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6696000" cy="360000"/>
          </a:xfrm>
          <a:noFill/>
          <a:ln>
            <a:noFill/>
          </a:ln>
        </p:spPr>
        <p:txBody>
          <a:bodyPr/>
          <a:lstStyle/>
          <a:p>
            <a:r>
              <a:rPr lang="ru-RU" dirty="0"/>
              <a:t>Интеграция с российскими решениями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0000" y="792000"/>
            <a:ext cx="2520000" cy="288000"/>
          </a:xfrm>
          <a:prstGeom prst="rect">
            <a:avLst/>
          </a:prstGeom>
          <a:solidFill>
            <a:srgbClr val="14A032"/>
          </a:solidFill>
        </p:spPr>
        <p:txBody>
          <a:bodyPr wrap="square" lIns="108000" tIns="0" rIns="0" bIns="0" rtlCol="0" anchor="ctr">
            <a:no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Segoe UI Semibold" panose="020B0702040204020203" pitchFamily="34" charset="0"/>
              </a:rPr>
              <a:t>SIEM</a:t>
            </a:r>
            <a:endParaRPr lang="ru-RU" sz="1600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EAFBBFA-B6E8-4A0A-8CEF-9A0EFA84CB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2000" y="1296000"/>
            <a:ext cx="1440000" cy="38741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18F779F-EACE-4E0B-938A-B2EDA42DAA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8000" y="1313485"/>
            <a:ext cx="1368000" cy="31396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60000" y="2304000"/>
            <a:ext cx="2520000" cy="288000"/>
          </a:xfrm>
          <a:prstGeom prst="rect">
            <a:avLst/>
          </a:prstGeom>
          <a:solidFill>
            <a:srgbClr val="14A032"/>
          </a:solidFill>
        </p:spPr>
        <p:txBody>
          <a:bodyPr wrap="square" lIns="108000" tIns="0" rIns="0" bIns="0" anchor="ctr">
            <a:no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SOAR</a:t>
            </a:r>
            <a:r>
              <a:rPr lang="ru-RU" sz="1600" b="1" dirty="0">
                <a:solidFill>
                  <a:schemeClr val="bg1"/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/ </a:t>
            </a:r>
            <a:r>
              <a:rPr lang="en-US" sz="1600" b="1" dirty="0">
                <a:solidFill>
                  <a:schemeClr val="bg1"/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IRP SOC</a:t>
            </a:r>
            <a:endParaRPr lang="ru-RU" sz="1600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E6E0453-37AE-44B6-8468-F812E74646F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8000" y="3150000"/>
            <a:ext cx="1404000" cy="300735"/>
          </a:xfrm>
          <a:prstGeom prst="rect">
            <a:avLst/>
          </a:prstGeom>
        </p:spPr>
      </p:pic>
      <p:pic>
        <p:nvPicPr>
          <p:cNvPr id="12" name="Picture 10" descr="Security Vision автоматизировал управление инцидентами в СДМ-БАНКЕ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" t="7709" r="2421" b="7709"/>
          <a:stretch/>
        </p:blipFill>
        <p:spPr bwMode="auto">
          <a:xfrm>
            <a:off x="360000" y="2736000"/>
            <a:ext cx="108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6" descr="ОБЩЕСТВО С ОГРАНИЧЕННОЙ ОТВЕТСТВЕННОСТЬЮ «ФИШМАН» - вендор цифровых  платформ - Цифровой маркетплейс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5" b="8665"/>
          <a:stretch/>
        </p:blipFill>
        <p:spPr bwMode="auto">
          <a:xfrm>
            <a:off x="2196000" y="2772000"/>
            <a:ext cx="1260000" cy="6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Positive Technologies — Национальный Инновационный Центр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88" t="36943" r="20788" b="36943"/>
          <a:stretch/>
        </p:blipFill>
        <p:spPr bwMode="auto">
          <a:xfrm>
            <a:off x="360000" y="1296000"/>
            <a:ext cx="1548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Интеграция АССОИ «Матрица» и SIEM-системы «КОМРАД»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3" t="1" r="17243" b="31835"/>
          <a:stretch/>
        </p:blipFill>
        <p:spPr bwMode="auto">
          <a:xfrm>
            <a:off x="5760000" y="1188000"/>
            <a:ext cx="684000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Интеграция АССОИ «Матрица» и SIEM-системы «КОМРАД»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45" b="-123"/>
          <a:stretch/>
        </p:blipFill>
        <p:spPr bwMode="auto">
          <a:xfrm>
            <a:off x="6480000" y="1386000"/>
            <a:ext cx="1044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60000" y="3816000"/>
            <a:ext cx="2520000" cy="288000"/>
          </a:xfrm>
          <a:prstGeom prst="rect">
            <a:avLst/>
          </a:prstGeom>
          <a:solidFill>
            <a:srgbClr val="14A032"/>
          </a:solidFill>
        </p:spPr>
        <p:txBody>
          <a:bodyPr wrap="square" lIns="108000" tIns="0" rIns="0" bIns="36000" anchor="ctr">
            <a:no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Бизнес-приложения</a:t>
            </a:r>
            <a:endParaRPr lang="ru-RU" sz="1600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pic>
        <p:nvPicPr>
          <p:cNvPr id="9" name="Picture 6" descr="Защищенный корпоративный мессенджер eXpress">
            <a:extLst>
              <a:ext uri="{FF2B5EF4-FFF2-40B4-BE49-F238E27FC236}">
                <a16:creationId xmlns:a16="http://schemas.microsoft.com/office/drawing/2014/main" id="{3206896F-A452-404F-A32A-1C9A0A59F3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2" t="6605" r="67049" b="32215"/>
          <a:stretch/>
        </p:blipFill>
        <p:spPr bwMode="auto">
          <a:xfrm>
            <a:off x="2070000" y="4266000"/>
            <a:ext cx="792000" cy="6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7AE8B99-0BD4-4022-A249-0F080EFA188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000" y="4356000"/>
            <a:ext cx="1440000" cy="24654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000" y="4374000"/>
            <a:ext cx="1224000" cy="234052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136" y="4344608"/>
            <a:ext cx="1251728" cy="29283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0" y="4302000"/>
            <a:ext cx="1371603" cy="405385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000" y="4302000"/>
            <a:ext cx="1219202" cy="408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581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14E0D9B-8B5F-4A54-8C43-38186B78739A}"/>
              </a:ext>
            </a:extLst>
          </p:cNvPr>
          <p:cNvSpPr/>
          <p:nvPr/>
        </p:nvSpPr>
        <p:spPr>
          <a:xfrm>
            <a:off x="5220000" y="3078000"/>
            <a:ext cx="3600000" cy="12960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/>
          <a:p>
            <a:pPr>
              <a:spcBef>
                <a:spcPts val="600"/>
              </a:spcBef>
            </a:pPr>
            <a:r>
              <a:rPr lang="ru-RU" sz="1800" dirty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Татьяна </a:t>
            </a:r>
            <a:r>
              <a:rPr lang="ru-RU" sz="1800" dirty="0" err="1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Ксюнина</a:t>
            </a:r>
            <a:endParaRPr lang="ru-RU" sz="1800" dirty="0">
              <a:solidFill>
                <a:schemeClr val="bg1"/>
              </a:solidFill>
              <a:latin typeface="Segoe UI Semibold" panose="020B07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600"/>
              </a:spcBef>
            </a:pPr>
            <a:r>
              <a:rPr lang="ru-RU" sz="1400" dirty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Руководитель направления по</a:t>
            </a:r>
            <a:r>
              <a:rPr lang="en-US" sz="1400" dirty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 </a:t>
            </a:r>
            <a:r>
              <a:rPr lang="ru-RU" sz="1400" dirty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развитию бизнеса на</a:t>
            </a:r>
            <a:r>
              <a:rPr lang="en-US" sz="1400" dirty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 </a:t>
            </a:r>
            <a:r>
              <a:rPr lang="ru-RU" sz="1400" dirty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территории СЗФО</a:t>
            </a:r>
            <a:endParaRPr lang="en-US" sz="1400" dirty="0">
              <a:solidFill>
                <a:schemeClr val="bg1"/>
              </a:solidFill>
              <a:latin typeface="Segoe UI Semibold" panose="020B07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600"/>
              </a:spcBef>
            </a:pPr>
            <a:r>
              <a:rPr lang="en-US" sz="1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+7 911 237 07 55</a:t>
            </a:r>
          </a:p>
          <a:p>
            <a:r>
              <a:rPr lang="en-US" sz="1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Tatiana.Ksyunina@infowatch.com</a:t>
            </a:r>
            <a:endParaRPr lang="ru-RU" sz="14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14E0D9B-8B5F-4A54-8C43-38186B78739A}"/>
              </a:ext>
            </a:extLst>
          </p:cNvPr>
          <p:cNvSpPr/>
          <p:nvPr/>
        </p:nvSpPr>
        <p:spPr>
          <a:xfrm>
            <a:off x="4631267" y="792000"/>
            <a:ext cx="4188733" cy="19258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/>
          <a:p>
            <a:pPr>
              <a:spcBef>
                <a:spcPts val="600"/>
              </a:spcBef>
            </a:pPr>
            <a:r>
              <a:rPr lang="ru-RU" sz="2500" dirty="0">
                <a:solidFill>
                  <a:schemeClr val="bg1"/>
                </a:solidFill>
                <a:latin typeface="Arial Black" panose="020B0A040201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 ПРЕДЛАГАЕМ </a:t>
            </a:r>
          </a:p>
          <a:p>
            <a:pPr>
              <a:spcBef>
                <a:spcPts val="600"/>
              </a:spcBef>
            </a:pPr>
            <a:r>
              <a:rPr lang="ru-RU" sz="2500" dirty="0">
                <a:solidFill>
                  <a:schemeClr val="bg1"/>
                </a:solidFill>
                <a:latin typeface="Arial Black" panose="020B0A040201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НАШЕ РЕШЕНИЕ НА </a:t>
            </a:r>
          </a:p>
          <a:p>
            <a:pPr>
              <a:spcBef>
                <a:spcPts val="600"/>
              </a:spcBef>
            </a:pPr>
            <a:r>
              <a:rPr lang="ru-RU" sz="2500" dirty="0">
                <a:solidFill>
                  <a:schemeClr val="bg1"/>
                </a:solidFill>
                <a:latin typeface="Arial Black" panose="020B0A040201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ПИЛОТНЫЙ ПРОЕКТ</a:t>
            </a:r>
          </a:p>
          <a:p>
            <a:pPr>
              <a:spcBef>
                <a:spcPts val="600"/>
              </a:spcBef>
            </a:pPr>
            <a:r>
              <a:rPr lang="ru-RU" sz="2500" dirty="0">
                <a:solidFill>
                  <a:schemeClr val="bg1"/>
                </a:solidFill>
                <a:latin typeface="Arial Black" panose="020B0A040201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ru-RU" sz="18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B489964-0ACC-4590-B087-4E5BF3DB2853}"/>
              </a:ext>
            </a:extLst>
          </p:cNvPr>
          <p:cNvSpPr/>
          <p:nvPr/>
        </p:nvSpPr>
        <p:spPr>
          <a:xfrm>
            <a:off x="360000" y="4590000"/>
            <a:ext cx="1440000" cy="252000"/>
          </a:xfrm>
          <a:prstGeom prst="rect">
            <a:avLst/>
          </a:prstGeom>
          <a:solidFill>
            <a:srgbClr val="14A032"/>
          </a:solidFill>
          <a:ln>
            <a:noFill/>
          </a:ln>
        </p:spPr>
        <p:txBody>
          <a:bodyPr lIns="108000" tIns="0" rIns="0" bIns="36000" anchor="ctr">
            <a:noAutofit/>
          </a:bodyPr>
          <a:lstStyle/>
          <a:p>
            <a:pPr>
              <a:spcBef>
                <a:spcPts val="1200"/>
              </a:spcBef>
              <a:buClr>
                <a:srgbClr val="14A032"/>
              </a:buClr>
            </a:pPr>
            <a:r>
              <a:rPr lang="en-US" sz="1400" dirty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infowatch.ru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14E0D9B-8B5F-4A54-8C43-38186B78739A}"/>
              </a:ext>
            </a:extLst>
          </p:cNvPr>
          <p:cNvSpPr/>
          <p:nvPr/>
        </p:nvSpPr>
        <p:spPr>
          <a:xfrm>
            <a:off x="360000" y="792000"/>
            <a:ext cx="3600000" cy="576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>
            <a:noAutofit/>
          </a:bodyPr>
          <a:lstStyle/>
          <a:p>
            <a:pPr>
              <a:spcBef>
                <a:spcPts val="600"/>
              </a:spcBef>
            </a:pPr>
            <a:r>
              <a:rPr lang="en-US" sz="1800" dirty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DLP</a:t>
            </a:r>
            <a:r>
              <a:rPr lang="ru-RU" sz="1800" dirty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-система от </a:t>
            </a:r>
            <a:r>
              <a:rPr lang="en-US" sz="1800" dirty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InfoWatch</a:t>
            </a:r>
            <a:r>
              <a:rPr lang="ru-RU" sz="1800" dirty="0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 + дистрибутивы</a:t>
            </a:r>
            <a:endParaRPr lang="ru-RU" sz="18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0950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312</TotalTime>
  <Words>418</Words>
  <PresentationFormat>Экран (16:9)</PresentationFormat>
  <Paragraphs>94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Arial Black</vt:lpstr>
      <vt:lpstr>Calibri</vt:lpstr>
      <vt:lpstr>Segoe UI</vt:lpstr>
      <vt:lpstr>Segoe UI Semibold</vt:lpstr>
      <vt:lpstr>Тема Office</vt:lpstr>
      <vt:lpstr>Презентация PowerPoint</vt:lpstr>
      <vt:lpstr>Ускорение импортозамещения</vt:lpstr>
      <vt:lpstr>InfoWatch в фактах и цифрах</vt:lpstr>
      <vt:lpstr>Некоторые клиенты</vt:lpstr>
      <vt:lpstr>Лицензии и сертификаты InfoWatch</vt:lpstr>
      <vt:lpstr>Надёжная защита от утечек и прогнозирование рисков от InfoWatch</vt:lpstr>
      <vt:lpstr>Эффективная работа с группами риска в органах государственной власти</vt:lpstr>
      <vt:lpstr>Соответствие требованиям импортозамещения</vt:lpstr>
      <vt:lpstr>Интеграция с российскими решениями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2022-10-02T17:11:37Z</dcterms:created>
  <dcterms:modified xsi:type="dcterms:W3CDTF">2022-10-04T09:22:32Z</dcterms:modified>
</cp:coreProperties>
</file>