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36" r:id="rId3"/>
    <p:sldMasterId id="2147483748" r:id="rId4"/>
    <p:sldMasterId id="2147483820" r:id="rId5"/>
  </p:sldMasterIdLst>
  <p:notesMasterIdLst>
    <p:notesMasterId r:id="rId14"/>
  </p:notesMasterIdLst>
  <p:sldIdLst>
    <p:sldId id="256" r:id="rId6"/>
    <p:sldId id="312" r:id="rId7"/>
    <p:sldId id="319" r:id="rId8"/>
    <p:sldId id="322" r:id="rId9"/>
    <p:sldId id="462" r:id="rId10"/>
    <p:sldId id="466" r:id="rId11"/>
    <p:sldId id="468" r:id="rId12"/>
    <p:sldId id="31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7" autoAdjust="0"/>
    <p:restoredTop sz="96395" autoAdjust="0"/>
  </p:normalViewPr>
  <p:slideViewPr>
    <p:cSldViewPr snapToGrid="0">
      <p:cViewPr varScale="1">
        <p:scale>
          <a:sx n="127" d="100"/>
          <a:sy n="127" d="100"/>
        </p:scale>
        <p:origin x="248" y="-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F0755-9181-4EAF-8AEB-CD404968F896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C91B8-60E8-4E98-90A6-0A03ABB27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920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Подсистемы </a:t>
            </a:r>
            <a:r>
              <a:rPr lang="en-US" baseline="0" dirty="0"/>
              <a:t>SOC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C441E-C369-41FC-8579-0B38C9470C8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0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441E-C369-41FC-8579-0B38C9470C8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015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827839-784C-4445-98C2-22EDFC0CC99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spersky Sans" panose="020B0503050101040103" pitchFamily="34" charset="-5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spersky Sans" panose="020B0503050101040103" pitchFamily="3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591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5.sv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5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45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6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09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62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44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07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73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581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396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001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B90557-3980-4A1A-8DD1-169161BDA5D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tx1"/>
                </a:solidFill>
                <a:latin typeface="Kaspersky Sans" panose="020B0503050101040103" pitchFamily="34" charset="-52"/>
              </a:rPr>
              <a:t>Q</a:t>
            </a:r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6537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61403B-28BE-4E3E-92C0-F705B97746C7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78542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How-to-Deck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452669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20E0C0FE-FEC0-495E-BC7A-20DBC4A0AF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978" y="5920877"/>
            <a:ext cx="2488628" cy="937124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47F5EA05-B11A-4BC6-AD4C-61E46181C8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2198" y="3156497"/>
            <a:ext cx="3024404" cy="19198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4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191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these guidelin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This is where your big statement should be.</a:t>
            </a:r>
            <a:br>
              <a:rPr lang="ru-RU" dirty="0"/>
            </a:br>
            <a:r>
              <a:rPr lang="en-US" dirty="0"/>
              <a:t>Use light background</a:t>
            </a:r>
            <a:br>
              <a:rPr lang="ru-RU" dirty="0"/>
            </a:br>
            <a:r>
              <a:rPr lang="en-US" dirty="0"/>
              <a:t>for lighter points.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AC560601-56C7-44A1-9B1E-ABB9AE516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13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these guidelines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where your big statement should be.</a:t>
            </a:r>
            <a:r>
              <a:rPr lang="ru-RU" dirty="0"/>
              <a:t> </a:t>
            </a:r>
            <a:r>
              <a:rPr lang="en-US" dirty="0"/>
              <a:t>Use dark background for more meaningful points.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475DA-C2BB-40B7-897D-5C5ED675AD6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67B84E62-DE8F-4439-93FC-9D6697C300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358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D9317-49B3-4925-A0C5-F488C407CE03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76965EF-9460-4A27-BA06-36B9BD349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843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 1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0E916-3B57-44C7-B439-A9C47BC94014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DE9914E6-D8C6-4508-8316-D76851067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904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15930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If you need just 2 bullets instead of four, it’s okay. You don’t have to fill out the whole template.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Hit *</a:t>
            </a:r>
            <a:r>
              <a:rPr lang="en-US" dirty="0" err="1"/>
              <a:t>Shift+Enter</a:t>
            </a:r>
            <a:r>
              <a:rPr lang="en-US" dirty="0"/>
              <a:t>* if you want a new line under the same bullet.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815414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Think before you copy/paste this layout into your leave-behind. Is it really necessary?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Express one thought per sentence. If you need to show examples – visualize them.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3F2F7C68-D5C0-4733-A079-C810260A55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Dos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122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Examp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452669"/>
            <a:ext cx="883298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 layout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6BC9D-9DC7-4DDA-BC70-A24E74C875F4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2C78760-8541-46FF-8F29-E0080A751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1344" y="5061182"/>
            <a:ext cx="4944549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Ready-to-use layouts to save your time while preparing your presentation.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288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152232" y="5685251"/>
            <a:ext cx="10704409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Author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quote slide.</a:t>
            </a:r>
            <a:br>
              <a:rPr lang="ru-RU" dirty="0"/>
            </a:br>
            <a:r>
              <a:rPr lang="en-US" dirty="0"/>
              <a:t>Brevity is the soul of wit.</a:t>
            </a:r>
          </a:p>
        </p:txBody>
      </p:sp>
      <p:pic>
        <p:nvPicPr>
          <p:cNvPr id="8" name="Рисунок 7" descr="quote_blac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2275A2-A77A-4D4C-A6EF-A849A113332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5E952F53-342A-4888-B31F-5F34908F84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765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Everything should be as simple as possible, but not simpler.</a:t>
            </a:r>
          </a:p>
        </p:txBody>
      </p:sp>
      <p:pic>
        <p:nvPicPr>
          <p:cNvPr id="8" name="Рисунок 7" descr="quote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562C4-29CE-4F53-9C90-799D65CB2DF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13443387-14AC-4441-97FD-4593B682DA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3724B14-D8D7-4609-923C-E0238CC8E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Albert Einstein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926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C82C5-1719-4908-A848-AEFE6300661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6FAD44DE-21D5-4D45-BF67-7C57AD70D1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A0C4EAD-D7C1-4857-8CB2-814AD7A7F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1" y="5685251"/>
            <a:ext cx="10657184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2683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0B930-8A49-4629-9A75-D1E4D0C8F74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6897B5C4-D9B7-4050-B75B-B1417E1E70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E9C5BA9-B4F5-4332-9792-0062B490C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720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 on a keyboard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335360" y="788707"/>
            <a:ext cx="11521280" cy="4032448"/>
          </a:xfrm>
        </p:spPr>
        <p:txBody>
          <a:bodyPr>
            <a:noAutofit/>
          </a:bodyPr>
          <a:lstStyle>
            <a:lvl1pPr>
              <a:defRPr sz="32399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1997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4434" y="5973234"/>
            <a:ext cx="11523133" cy="33655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0" indent="0" algn="ctr">
              <a:spcBef>
                <a:spcPts val="0"/>
              </a:spcBef>
              <a:buNone/>
              <a:defRPr sz="2000"/>
            </a:lvl2pPr>
            <a:lvl3pPr marL="0" indent="0" algn="ctr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2"/>
            <a:r>
              <a:rPr lang="en-US" dirty="0"/>
              <a:t>The year Kaspersky was founded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94D4F-BC75-441F-A7BD-8C346D9B3A8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3529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state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Meaningful picture</a:t>
            </a:r>
          </a:p>
          <a:p>
            <a:r>
              <a:rPr lang="en-US" dirty="0"/>
              <a:t>inside the hexagon in</a:t>
            </a:r>
          </a:p>
          <a:p>
            <a:r>
              <a:rPr lang="en-US" dirty="0"/>
              <a:t>Freedom </a:t>
            </a:r>
            <a:r>
              <a:rPr lang="en-US" dirty="0" err="1"/>
              <a:t>photostyle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A74B2-2B96-4EB2-93BC-80EE0B9E7DC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5EF19D43-C2BB-4E81-A0A8-E218B1FD16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8828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A92E81D6-57D3-46D5-A88C-EBCC296572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D4606-FDF0-42A7-B38C-0F31B23CE40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7C453BD9-6D37-46DD-A199-0490E1C5E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Atmospheric</a:t>
            </a:r>
          </a:p>
          <a:p>
            <a:r>
              <a:rPr lang="en-US" dirty="0"/>
              <a:t>picture in Immersion</a:t>
            </a:r>
          </a:p>
          <a:p>
            <a:r>
              <a:rPr lang="en-US" dirty="0" err="1"/>
              <a:t>photostyle</a:t>
            </a:r>
            <a:r>
              <a:rPr lang="en-US" dirty="0"/>
              <a:t> used</a:t>
            </a:r>
          </a:p>
          <a:p>
            <a:r>
              <a:rPr lang="en-US" dirty="0"/>
              <a:t>as background.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A7E04C23-BEED-406A-BFED-583C80CC7A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1345" y="260649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269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A5E0E4-D5B5-47F1-A96A-D27FEA261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061181"/>
            <a:ext cx="3983567" cy="15361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b="0" dirty="0"/>
              <a:t>Practice summing up your points.</a:t>
            </a:r>
            <a:endParaRPr lang="x-none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EB597DF-B612-40EA-A124-4D70B2CA99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41133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8F929C4-60D8-401D-B382-ABA94CBBE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1220756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5930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A47FDF-C135-4A24-854A-D4BB620C25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1220755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  <a:endParaRPr lang="x-none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A6B88635-8180-49F6-8D44-297561A114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6336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  <a:endParaRPr lang="x-none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290C5E36-7805-4544-9ABB-20345A8BAE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506038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dirty="0"/>
              <a:t>Practice summing up your points.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8509373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</p:spTree>
    <p:extLst>
      <p:ext uri="{BB962C8B-B14F-4D97-AF65-F5344CB8AC3E}">
        <p14:creationId xmlns:p14="http://schemas.microsoft.com/office/powerpoint/2010/main" val="104561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</p:spTree>
    <p:extLst>
      <p:ext uri="{BB962C8B-B14F-4D97-AF65-F5344CB8AC3E}">
        <p14:creationId xmlns:p14="http://schemas.microsoft.com/office/powerpoint/2010/main" val="1566785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2163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4C3A584C-13B2-4C25-8174-CD921A161F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3140968"/>
            <a:ext cx="3983500" cy="139215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tabLst/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2B215A-33E2-4DCA-844E-5D549F962D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253203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E9A56E16-96D6-450E-9470-C4EBB4C2A0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1412776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05EB160D-F011-4AB1-845D-544A7E374E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42912830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45317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331096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28E02056-666B-414C-B285-992CEDE3D8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0266143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9"/>
            <a:ext cx="11712521" cy="7205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Deeper info slide title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56329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Questions for the audience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Asking questions is a great way of </a:t>
            </a:r>
            <a:r>
              <a:rPr lang="en-US" dirty="0" err="1"/>
              <a:t>inteaction</a:t>
            </a:r>
            <a:r>
              <a:rPr lang="en-US" dirty="0"/>
              <a:t> with your audience. Write them in the right column.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CE25C4E1-F9D5-4E85-8DB5-7276030C30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60097" y="1223191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Be short!</a:t>
            </a:r>
            <a:endParaRPr lang="ru-RU" dirty="0"/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5D2964EF-C3E5-440A-8A1E-1F09E74F43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0097" y="2201946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Two lines maximum.</a:t>
            </a:r>
            <a:endParaRPr lang="ru-RU" dirty="0"/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858053E9-B372-4120-9936-2DC102C75B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0097" y="3159617"/>
            <a:ext cx="3983567" cy="12481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You can have less than three questions.</a:t>
            </a:r>
            <a:endParaRPr lang="ru-RU" dirty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id="{BA0C568B-7113-42AD-8C3E-65BE59F5D8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6135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1 lineles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6403F528-8DA2-4132-94A4-02ECD65142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3033" y="1220754"/>
            <a:ext cx="3983500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</p:spTree>
    <p:extLst>
      <p:ext uri="{BB962C8B-B14F-4D97-AF65-F5344CB8AC3E}">
        <p14:creationId xmlns:p14="http://schemas.microsoft.com/office/powerpoint/2010/main" val="22394867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2 lineles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427993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3 lineles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1"/>
            <a:ext cx="3983500" cy="12961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855028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151451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Icons</a:t>
            </a:r>
            <a:endParaRPr lang="ru-RU" dirty="0"/>
          </a:p>
          <a:p>
            <a:pPr lvl="4"/>
            <a:r>
              <a:rPr lang="en-US" sz="1867" dirty="0"/>
              <a:t>Browse through our PPT Toolkit to look for the one you need.</a:t>
            </a:r>
            <a:endParaRPr lang="ru-RU" sz="1867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93576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7" name="Рисунок 2"/>
          <p:cNvSpPr>
            <a:spLocks noGrp="1"/>
          </p:cNvSpPr>
          <p:nvPr>
            <p:ph type="pic" sz="quarter" idx="21" hasCustomPrompt="1"/>
          </p:nvPr>
        </p:nvSpPr>
        <p:spPr>
          <a:xfrm>
            <a:off x="5135893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8" name="Рисунок 2"/>
          <p:cNvSpPr>
            <a:spLocks noGrp="1"/>
          </p:cNvSpPr>
          <p:nvPr>
            <p:ph type="pic" sz="quarter" idx="22" hasCustomPrompt="1"/>
          </p:nvPr>
        </p:nvSpPr>
        <p:spPr>
          <a:xfrm>
            <a:off x="8976748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8CF024-F58E-477E-A99B-B94DCBCE564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352FA027-CBA9-4EE1-AEEF-DA2ECEC25B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91727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Copy/Paste</a:t>
            </a:r>
            <a:endParaRPr lang="ru-RU" dirty="0"/>
          </a:p>
          <a:p>
            <a:pPr lvl="4"/>
            <a:r>
              <a:rPr lang="en-US" sz="1867" dirty="0"/>
              <a:t>You can copy and paste icons between PowerPoint files.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B6229EBE-BFE2-488A-B830-D0D28675D96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32003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Updates</a:t>
            </a:r>
            <a:endParaRPr lang="ru-RU" dirty="0"/>
          </a:p>
          <a:p>
            <a:pPr lvl="4"/>
            <a:r>
              <a:rPr lang="en-US" sz="1867" dirty="0"/>
              <a:t>We’ll keep you posted about updates to our custom icon set.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845465F-8662-4CB1-A76B-116DBC3F2B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3 icons with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6500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ons_blac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93875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sz="quarter" idx="21" hasCustomPrompt="1"/>
          </p:nvPr>
        </p:nvSpPr>
        <p:spPr>
          <a:xfrm>
            <a:off x="5136192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sz="quarter" idx="22" hasCustomPrompt="1"/>
          </p:nvPr>
        </p:nvSpPr>
        <p:spPr>
          <a:xfrm>
            <a:off x="8977047" y="2228867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3907CE-39B1-49E6-8ECD-7D2941BA5F3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1291941B-8C48-4CB3-BCF6-5CB5B8C136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1749" y="2660520"/>
            <a:ext cx="3024337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Icons</a:t>
            </a:r>
            <a:endParaRPr lang="ru-RU" dirty="0"/>
          </a:p>
          <a:p>
            <a:pPr lvl="4"/>
            <a:r>
              <a:rPr lang="en-US" sz="1867" dirty="0"/>
              <a:t>Browse through our PPT Toolkit to look for the one you need.</a:t>
            </a:r>
            <a:endParaRPr lang="ru-RU" sz="1867" dirty="0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79B5D136-9CE3-456F-BFA6-BEFC0115A4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92025" y="2660520"/>
            <a:ext cx="302433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Copy/Paste</a:t>
            </a:r>
            <a:endParaRPr lang="ru-RU" dirty="0"/>
          </a:p>
          <a:p>
            <a:pPr lvl="4"/>
            <a:r>
              <a:rPr lang="en-US" sz="1867" dirty="0"/>
              <a:t>You can copy and paste icons between PowerPoint files.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3FD3FF3C-2FE6-4C79-BD9F-893E4E2471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32301" y="2660520"/>
            <a:ext cx="302433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Updates</a:t>
            </a:r>
            <a:endParaRPr lang="ru-RU" dirty="0"/>
          </a:p>
          <a:p>
            <a:pPr lvl="4"/>
            <a:r>
              <a:rPr lang="en-US" sz="1867" dirty="0"/>
              <a:t>We’ll keep you posted about updates to our custom icon set.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AFDBAD48-C0A2-4E08-A530-6C5A0EFEC2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3 icons with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6726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93576" y="1749208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7" name="Рисунок 2"/>
          <p:cNvSpPr>
            <a:spLocks noGrp="1"/>
          </p:cNvSpPr>
          <p:nvPr>
            <p:ph type="pic" sz="quarter" idx="21" hasCustomPrompt="1"/>
          </p:nvPr>
        </p:nvSpPr>
        <p:spPr>
          <a:xfrm>
            <a:off x="7046908" y="1749208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5" name="Рисунок 2"/>
          <p:cNvSpPr>
            <a:spLocks noGrp="1"/>
          </p:cNvSpPr>
          <p:nvPr>
            <p:ph type="pic" sz="quarter" idx="24" hasCustomPrompt="1"/>
          </p:nvPr>
        </p:nvSpPr>
        <p:spPr>
          <a:xfrm>
            <a:off x="1293576" y="4622263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6" name="Рисунок 2"/>
          <p:cNvSpPr>
            <a:spLocks noGrp="1"/>
          </p:cNvSpPr>
          <p:nvPr>
            <p:ph type="pic" sz="quarter" idx="25" hasCustomPrompt="1"/>
          </p:nvPr>
        </p:nvSpPr>
        <p:spPr>
          <a:xfrm>
            <a:off x="7046908" y="4622263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6F97B2-1CC9-481A-BC7D-B1321F0589D9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919FA5C8-65CC-4EFD-AF31-1BF3F4019B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1</a:t>
            </a:r>
            <a:endParaRPr lang="ru-RU" dirty="0"/>
          </a:p>
          <a:p>
            <a:pPr lvl="4"/>
            <a:r>
              <a:rPr lang="en-US" sz="1867" dirty="0"/>
              <a:t>Icons represent content.</a:t>
            </a:r>
            <a:endParaRPr lang="ru-RU" sz="1867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479100E1-928B-4122-9A22-0B97703340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12089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2</a:t>
            </a:r>
            <a:endParaRPr lang="ru-RU" dirty="0"/>
          </a:p>
          <a:p>
            <a:pPr lvl="4"/>
            <a:r>
              <a:rPr lang="en-US" sz="1867" dirty="0"/>
              <a:t>Icons are visually simple and depict </a:t>
            </a:r>
            <a:br>
              <a:rPr lang="en-US" sz="1867" dirty="0"/>
            </a:br>
            <a:r>
              <a:rPr lang="en-US" sz="1867" dirty="0"/>
              <a:t>specific concepts.</a:t>
            </a:r>
            <a:endParaRPr lang="ru-RU" sz="1867" dirty="0"/>
          </a:p>
        </p:txBody>
      </p:sp>
      <p:sp>
        <p:nvSpPr>
          <p:cNvPr id="22" name="Текст 7">
            <a:extLst>
              <a:ext uri="{FF2B5EF4-FFF2-40B4-BE49-F238E27FC236}">
                <a16:creationId xmlns:a16="http://schemas.microsoft.com/office/drawing/2014/main" id="{7229CF3B-B185-4169-B59B-50FEE6DDAD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1451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3</a:t>
            </a:r>
            <a:endParaRPr lang="ru-RU" dirty="0"/>
          </a:p>
          <a:p>
            <a:pPr lvl="4"/>
            <a:r>
              <a:rPr lang="en-US" sz="1867" dirty="0"/>
              <a:t>One slide is not enough? Duplicate it </a:t>
            </a:r>
            <a:br>
              <a:rPr lang="en-US" sz="1867" dirty="0"/>
            </a:br>
            <a:r>
              <a:rPr lang="en-US" sz="1867" dirty="0"/>
              <a:t>and add “cont.” to your title.</a:t>
            </a:r>
            <a:endParaRPr lang="ru-RU" sz="1867" dirty="0"/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A3B3C620-BE07-42BA-AAFD-F2CA99148D4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2089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4</a:t>
            </a:r>
            <a:endParaRPr lang="ru-RU" dirty="0"/>
          </a:p>
          <a:p>
            <a:pPr lvl="4"/>
            <a:r>
              <a:rPr lang="en-US" sz="1867" dirty="0"/>
              <a:t>These layouts will make your slides </a:t>
            </a:r>
            <a:br>
              <a:rPr lang="en-US" sz="1867" dirty="0"/>
            </a:br>
            <a:r>
              <a:rPr lang="en-US" sz="1867" dirty="0"/>
              <a:t>more coherent. You’ll see!</a:t>
            </a:r>
            <a:endParaRPr lang="ru-RU" sz="1867" dirty="0"/>
          </a:p>
        </p:txBody>
      </p:sp>
      <p:sp>
        <p:nvSpPr>
          <p:cNvPr id="30" name="Текст 6">
            <a:extLst>
              <a:ext uri="{FF2B5EF4-FFF2-40B4-BE49-F238E27FC236}">
                <a16:creationId xmlns:a16="http://schemas.microsoft.com/office/drawing/2014/main" id="{1E008EA6-1158-4E6C-9D53-765A6B4530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4 icons with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3024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cons_blac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7">
            <a:extLst>
              <a:ext uri="{FF2B5EF4-FFF2-40B4-BE49-F238E27FC236}">
                <a16:creationId xmlns:a16="http://schemas.microsoft.com/office/drawing/2014/main" id="{33415CBF-9837-4179-BDCD-1B35FA34C4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1</a:t>
            </a:r>
            <a:endParaRPr lang="ru-RU" dirty="0"/>
          </a:p>
          <a:p>
            <a:pPr lvl="4"/>
            <a:r>
              <a:rPr lang="en-US" sz="1867" dirty="0"/>
              <a:t>Icons represent content.</a:t>
            </a:r>
            <a:endParaRPr lang="ru-RU" sz="1867" dirty="0"/>
          </a:p>
        </p:txBody>
      </p:sp>
      <p:sp>
        <p:nvSpPr>
          <p:cNvPr id="25" name="Текст 7">
            <a:extLst>
              <a:ext uri="{FF2B5EF4-FFF2-40B4-BE49-F238E27FC236}">
                <a16:creationId xmlns:a16="http://schemas.microsoft.com/office/drawing/2014/main" id="{BBF025E9-4374-4547-895D-6BBF71469A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12089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2</a:t>
            </a:r>
            <a:endParaRPr lang="ru-RU" dirty="0"/>
          </a:p>
          <a:p>
            <a:pPr lvl="4"/>
            <a:r>
              <a:rPr lang="en-US" sz="1867" dirty="0"/>
              <a:t>Icons are visually simple and depict </a:t>
            </a:r>
            <a:br>
              <a:rPr lang="en-US" sz="1867" dirty="0"/>
            </a:br>
            <a:r>
              <a:rPr lang="en-US" sz="1867" dirty="0"/>
              <a:t>specific concepts.</a:t>
            </a:r>
            <a:endParaRPr lang="ru-RU" sz="1867" dirty="0"/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DF486881-FC55-404E-998A-378C7A12A32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1451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3</a:t>
            </a:r>
            <a:endParaRPr lang="ru-RU" dirty="0"/>
          </a:p>
          <a:p>
            <a:pPr lvl="4"/>
            <a:r>
              <a:rPr lang="en-US" sz="1867" dirty="0"/>
              <a:t>One slide is not enough? Duplicate it </a:t>
            </a:r>
            <a:br>
              <a:rPr lang="en-US" sz="1867" dirty="0"/>
            </a:br>
            <a:r>
              <a:rPr lang="en-US" sz="1867" dirty="0"/>
              <a:t>and add “cont.” to your title.</a:t>
            </a:r>
            <a:endParaRPr lang="ru-RU" sz="1867" dirty="0"/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23445278-C00E-4DB5-9D15-3936CF078C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2089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4</a:t>
            </a:r>
            <a:endParaRPr lang="ru-RU" dirty="0"/>
          </a:p>
          <a:p>
            <a:pPr lvl="4"/>
            <a:r>
              <a:rPr lang="en-US" sz="1867" dirty="0"/>
              <a:t>These layouts will make your slides </a:t>
            </a:r>
            <a:br>
              <a:rPr lang="en-US" sz="1867" dirty="0"/>
            </a:br>
            <a:r>
              <a:rPr lang="en-US" sz="1867" dirty="0"/>
              <a:t>more coherent. You’ll see!</a:t>
            </a:r>
            <a:endParaRPr lang="ru-RU" sz="1867" dirty="0"/>
          </a:p>
        </p:txBody>
      </p:sp>
      <p:sp>
        <p:nvSpPr>
          <p:cNvPr id="27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93576" y="1749208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8" name="Рисунок 2"/>
          <p:cNvSpPr>
            <a:spLocks noGrp="1"/>
          </p:cNvSpPr>
          <p:nvPr>
            <p:ph type="pic" sz="quarter" idx="21" hasCustomPrompt="1"/>
          </p:nvPr>
        </p:nvSpPr>
        <p:spPr>
          <a:xfrm>
            <a:off x="7046908" y="1749208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36" name="Рисунок 2"/>
          <p:cNvSpPr>
            <a:spLocks noGrp="1"/>
          </p:cNvSpPr>
          <p:nvPr>
            <p:ph type="pic" sz="quarter" idx="24" hasCustomPrompt="1"/>
          </p:nvPr>
        </p:nvSpPr>
        <p:spPr>
          <a:xfrm>
            <a:off x="1293576" y="4622263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37" name="Рисунок 2"/>
          <p:cNvSpPr>
            <a:spLocks noGrp="1"/>
          </p:cNvSpPr>
          <p:nvPr>
            <p:ph type="pic" sz="quarter" idx="25" hasCustomPrompt="1"/>
          </p:nvPr>
        </p:nvSpPr>
        <p:spPr>
          <a:xfrm>
            <a:off x="7046908" y="4622263"/>
            <a:ext cx="480000" cy="4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580204-A267-49EB-B94D-F4D43DD41A9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0" name="Текст 6">
            <a:extLst>
              <a:ext uri="{FF2B5EF4-FFF2-40B4-BE49-F238E27FC236}">
                <a16:creationId xmlns:a16="http://schemas.microsoft.com/office/drawing/2014/main" id="{C9D3710C-5CD2-41EE-BA9E-3F5F021DF9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4 icons with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326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5062240C-E341-443E-93A5-4F63D7A6F9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72198" y="4101075"/>
            <a:ext cx="302327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>
                <a:latin typeface="Kaspersky Sans" panose="020B0503050101040103" pitchFamily="34" charset="-52"/>
              </a:defRPr>
            </a:lvl2pPr>
          </a:lstStyle>
          <a:p>
            <a:pPr lvl="0"/>
            <a:br>
              <a:rPr lang="ru-RU" dirty="0"/>
            </a:br>
            <a:r>
              <a:rPr lang="en-US" dirty="0"/>
              <a:t>Speaker person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en-US" dirty="0"/>
              <a:t>Speaker title</a:t>
            </a:r>
          </a:p>
          <a:p>
            <a:pPr lvl="1"/>
            <a:br>
              <a:rPr lang="en-US" dirty="0"/>
            </a:br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5904655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1151468" y="4101076"/>
            <a:ext cx="5904640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8015667" y="1508786"/>
            <a:ext cx="1919816" cy="1920213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024B81-98E0-4AC3-AA79-05A9E719595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324762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1" y="865288"/>
            <a:ext cx="11521280" cy="11235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4667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Thank you! 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2255574" y="2176175"/>
            <a:ext cx="7680852" cy="96010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67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dirty="0"/>
              <a:t>Subtitle 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person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5615947" y="342845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Текст 18"/>
          <p:cNvSpPr>
            <a:spLocks noGrp="1"/>
          </p:cNvSpPr>
          <p:nvPr>
            <p:ph type="body" sz="quarter" idx="17" hasCustomPrompt="1"/>
          </p:nvPr>
        </p:nvSpPr>
        <p:spPr>
          <a:xfrm>
            <a:off x="4175787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title</a:t>
            </a:r>
            <a:endParaRPr lang="ru-RU" dirty="0"/>
          </a:p>
        </p:txBody>
      </p:sp>
      <p:sp>
        <p:nvSpPr>
          <p:cNvPr id="13" name="Текст 18"/>
          <p:cNvSpPr>
            <a:spLocks noGrp="1"/>
          </p:cNvSpPr>
          <p:nvPr>
            <p:ph type="body" sz="quarter" idx="18" hasCustomPrompt="1"/>
          </p:nvPr>
        </p:nvSpPr>
        <p:spPr>
          <a:xfrm>
            <a:off x="8016213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E795FB51-92F8-48AC-A9E1-D48C5A5E94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145427" y="5864572"/>
            <a:ext cx="1901144" cy="7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281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Man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1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9" name="Рисунок 9"/>
          <p:cNvSpPr>
            <a:spLocks noGrp="1"/>
          </p:cNvSpPr>
          <p:nvPr>
            <p:ph type="pic" sz="quarter" idx="17" hasCustomPrompt="1"/>
          </p:nvPr>
        </p:nvSpPr>
        <p:spPr>
          <a:xfrm>
            <a:off x="705610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8" hasCustomPrompt="1"/>
          </p:nvPr>
        </p:nvSpPr>
        <p:spPr>
          <a:xfrm>
            <a:off x="801621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Рисунок 9"/>
          <p:cNvSpPr>
            <a:spLocks noGrp="1"/>
          </p:cNvSpPr>
          <p:nvPr>
            <p:ph type="pic" sz="quarter" idx="19" hasCustomPrompt="1"/>
          </p:nvPr>
        </p:nvSpPr>
        <p:spPr>
          <a:xfrm>
            <a:off x="8976320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Рисунок 9"/>
          <p:cNvSpPr>
            <a:spLocks noGrp="1"/>
          </p:cNvSpPr>
          <p:nvPr>
            <p:ph type="pic" sz="quarter" idx="20" hasCustomPrompt="1"/>
          </p:nvPr>
        </p:nvSpPr>
        <p:spPr>
          <a:xfrm>
            <a:off x="993642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9"/>
          <p:cNvSpPr>
            <a:spLocks noGrp="1"/>
          </p:cNvSpPr>
          <p:nvPr>
            <p:ph type="pic" sz="quarter" idx="21" hasCustomPrompt="1"/>
          </p:nvPr>
        </p:nvSpPr>
        <p:spPr>
          <a:xfrm>
            <a:off x="1089653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D991A3-27AA-4616-AE18-725747665553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72D04FD7-509C-42A3-BFA5-BABEC42B0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1469" y="410107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235EB5F8-8ABE-45BC-A3E6-3E2537B727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51985" y="4101075"/>
            <a:ext cx="590463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/>
            </a:lvl2pPr>
          </a:lstStyle>
          <a:p>
            <a:pPr lvl="0"/>
            <a:br>
              <a:rPr lang="ru-RU" dirty="0"/>
            </a:br>
            <a:r>
              <a:rPr lang="en-US" dirty="0"/>
              <a:t>Name of the team working on this subject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23850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Man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5467" y="862362"/>
            <a:ext cx="9601067" cy="96010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4667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Thank you! 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1295467" y="2180861"/>
            <a:ext cx="9601067" cy="96010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67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dirty="0"/>
              <a:t>Subtitle 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3" hasCustomPrompt="1"/>
          </p:nvPr>
        </p:nvSpPr>
        <p:spPr>
          <a:xfrm>
            <a:off x="2255574" y="5042132"/>
            <a:ext cx="7680853" cy="43204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Name of the team working on this subject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3215681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9" name="Рисунок 9"/>
          <p:cNvSpPr>
            <a:spLocks noGrp="1"/>
          </p:cNvSpPr>
          <p:nvPr>
            <p:ph type="pic" sz="quarter" idx="17" hasCustomPrompt="1"/>
          </p:nvPr>
        </p:nvSpPr>
        <p:spPr>
          <a:xfrm>
            <a:off x="4175787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8" hasCustomPrompt="1"/>
          </p:nvPr>
        </p:nvSpPr>
        <p:spPr>
          <a:xfrm>
            <a:off x="5135893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Рисунок 9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Рисунок 9"/>
          <p:cNvSpPr>
            <a:spLocks noGrp="1"/>
          </p:cNvSpPr>
          <p:nvPr>
            <p:ph type="pic" sz="quarter" idx="20" hasCustomPrompt="1"/>
          </p:nvPr>
        </p:nvSpPr>
        <p:spPr>
          <a:xfrm>
            <a:off x="7056107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9"/>
          <p:cNvSpPr>
            <a:spLocks noGrp="1"/>
          </p:cNvSpPr>
          <p:nvPr>
            <p:ph type="pic" sz="quarter" idx="21" hasCustomPrompt="1"/>
          </p:nvPr>
        </p:nvSpPr>
        <p:spPr>
          <a:xfrm>
            <a:off x="8016213" y="3429000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pic>
        <p:nvPicPr>
          <p:cNvPr id="20" name="Рисунок 19" descr="Kaspersky logo black.png_645E5772.png">
            <a:extLst>
              <a:ext uri="{FF2B5EF4-FFF2-40B4-BE49-F238E27FC236}">
                <a16:creationId xmlns:a16="http://schemas.microsoft.com/office/drawing/2014/main" id="{3400DF94-D797-4F91-B577-BA919644A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145427" y="5864572"/>
            <a:ext cx="1901144" cy="7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083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 &amp;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blac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5F70B2-80A5-42F9-983C-B873361449D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5C8B064D-84E2-4BD9-A496-946B192E8F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F2260ECF-D720-49DC-832A-EEEE9AAB12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367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 &amp; Comment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F98CC0-A7FB-4AB0-8943-F205CC77C58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D6AAFE-5057-4BD3-AEB2-FD839A9524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BB057C0E-3544-4B41-B747-7AB37DBAF7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70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/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  <a:p>
            <a:pPr lvl="2"/>
            <a:endParaRPr lang="en-US" dirty="0">
              <a:solidFill>
                <a:srgbClr val="A4A4A4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881488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7291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lin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AD93C213-4C69-4126-A37E-82A0CDBB68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Timeline example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8" name="Текст 6">
            <a:extLst>
              <a:ext uri="{FF2B5EF4-FFF2-40B4-BE49-F238E27FC236}">
                <a16:creationId xmlns:a16="http://schemas.microsoft.com/office/drawing/2014/main" id="{ABBB297D-0DED-4E6F-905F-B5FD47CD6E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</p:spTree>
    <p:extLst>
      <p:ext uri="{BB962C8B-B14F-4D97-AF65-F5344CB8AC3E}">
        <p14:creationId xmlns:p14="http://schemas.microsoft.com/office/powerpoint/2010/main" val="37717558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lin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4855E298-68EC-447D-839C-596CE9593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 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AB4D51C-E362-4E77-BD76-C8AEAA7D3F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Timeline example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8897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BAC44AA3-CDD7-43A1-98BA-9B4B04E09F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96BFB2-5EEF-44C9-B63F-D71AD205E249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315D1F-2F6D-447D-9DF7-BA6BE4ED8D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+mn-lt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Code sample with header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8012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lid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2E0D2B-D740-4772-8705-2D10F7C55E57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020DA850-2A0C-4D82-9051-124CA4C120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+mn-lt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Code sample with header</a:t>
            </a:r>
            <a:endParaRPr lang="ru-RU" dirty="0"/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F0F924C7-36B4-4308-915A-A25976A3704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6434116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Si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Use to show two sides of</a:t>
            </a:r>
            <a:br>
              <a:rPr lang="ru-RU" dirty="0"/>
            </a:br>
            <a:r>
              <a:rPr lang="en-US" dirty="0"/>
              <a:t>a point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91209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Make audience follow your line of thought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5223F4-6F17-4E91-AECC-76314429F3E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DA86666B-394B-4037-AB46-1692EBFA02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71694" y="259201"/>
            <a:ext cx="4940735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+mn-lt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One side</a:t>
            </a:r>
            <a:endParaRPr lang="ru-RU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AE446A9B-E029-4D50-940C-2952E70AB9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12091" y="259201"/>
            <a:ext cx="4940735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+mn-lt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The other side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2542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with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A09F60A8-1AF8-4625-AB2D-4CCE5FF6D26F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3B87395D-F994-4893-8AF7-CCEA98C94A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3698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support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4EEA333C-2C24-4ACA-8ABA-09C3F011544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AEFB55DC-B4D6-4AB3-A713-97E3402D22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7564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s with supp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Screenshots</a:t>
            </a:r>
            <a:endParaRPr lang="ru-RU" dirty="0"/>
          </a:p>
          <a:p>
            <a:pPr lvl="4"/>
            <a:r>
              <a:rPr lang="en-US" dirty="0"/>
              <a:t>Make a screenshot and paste on your slide to illustrate something.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Usage</a:t>
            </a:r>
          </a:p>
          <a:p>
            <a:pPr lvl="4"/>
            <a:r>
              <a:rPr lang="en-US" dirty="0"/>
              <a:t>Use it when referencing anything from a site </a:t>
            </a:r>
            <a:endParaRPr lang="ru-RU" dirty="0"/>
          </a:p>
          <a:p>
            <a:pPr lvl="4"/>
            <a:r>
              <a:rPr lang="en-US" dirty="0"/>
              <a:t>to a product.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Highlight</a:t>
            </a:r>
          </a:p>
          <a:p>
            <a:pPr lvl="4"/>
            <a:r>
              <a:rPr lang="en-US" dirty="0"/>
              <a:t>Highlight any area to draw attention to it.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BA6C0DA8-D963-4140-849B-B36CA74DA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576156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401B08FF-1FE7-47F5-B077-63DB94E7E5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Screenshots and call-outs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0138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C48D77-7EB5-4DDD-90EE-996EE548F0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5176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E8738A9C-56F0-4DE4-ADDD-99022CAE561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817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nel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690498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04407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аблица 9"/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93F185-748D-4142-B889-E9E2A48CD7E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22870F10-CD96-4CC0-882C-5F619135BB7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4051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19A15C6-1F75-49C7-9861-12821906450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аблица 9">
            <a:extLst>
              <a:ext uri="{FF2B5EF4-FFF2-40B4-BE49-F238E27FC236}">
                <a16:creationId xmlns:a16="http://schemas.microsoft.com/office/drawing/2014/main" id="{003C9678-E091-488B-9D3D-2CA02CA830D2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361A2C7-85F7-4CA2-B783-6935CBEE6D4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731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fore/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B05432-EAA9-43B3-8087-36403D00A5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" y="0"/>
            <a:ext cx="12116504" cy="6858000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255040C-0236-4524-972D-54ACDE8C0B2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08476" y="1518716"/>
            <a:ext cx="1910323" cy="19102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08EB97E7-AC24-4319-A780-C168E7F7B97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56091" y="1518716"/>
            <a:ext cx="1910323" cy="1910285"/>
          </a:xfrm>
          <a:prstGeom prst="rect">
            <a:avLst/>
          </a:prstGeom>
        </p:spPr>
        <p:txBody>
          <a:bodyPr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3885D-E9FA-4F2B-B974-4968CC5A4C9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C04570AE-0597-49CA-AC8A-4936C13755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0501" y="259201"/>
            <a:ext cx="11713633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609585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814FF5DE-0084-40F5-AB6D-2B4EFA756D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Before</a:t>
            </a:r>
            <a:endParaRPr lang="ru-RU" dirty="0"/>
          </a:p>
          <a:p>
            <a:pPr lvl="4"/>
            <a:r>
              <a:rPr lang="en-US" sz="1867" dirty="0"/>
              <a:t>Paste icon or image that supports your point here.</a:t>
            </a:r>
            <a:endParaRPr lang="ru-RU" sz="1867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4D397B2B-CA12-4452-BD16-4B05EC81EF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8278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After</a:t>
            </a:r>
            <a:endParaRPr lang="ru-RU" dirty="0"/>
          </a:p>
          <a:p>
            <a:pPr lvl="4"/>
            <a:r>
              <a:rPr lang="en-US" sz="1867" dirty="0"/>
              <a:t>Make sure your icons and pictures are consistent with Kaspersky graphics.</a:t>
            </a:r>
          </a:p>
        </p:txBody>
      </p:sp>
    </p:spTree>
    <p:extLst>
      <p:ext uri="{BB962C8B-B14F-4D97-AF65-F5344CB8AC3E}">
        <p14:creationId xmlns:p14="http://schemas.microsoft.com/office/powerpoint/2010/main" val="33422220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B90557-3980-4A1A-8DD1-169161BDA5DC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tx1"/>
                </a:solidFill>
                <a:latin typeface="Kaspersky Sans" panose="020B0503050101040103" pitchFamily="34" charset="-52"/>
              </a:rPr>
              <a:t>Q</a:t>
            </a:r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889885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How-to-Deck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40" y="452669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20E0C0FE-FEC0-495E-BC7A-20DBC4A0AF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44693" y="5349216"/>
            <a:ext cx="4145908" cy="1561193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47F5EA05-B11A-4BC6-AD4C-61E46181C8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2199" y="3156498"/>
            <a:ext cx="3024404" cy="19198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4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0126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these guidelin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4" y="1268764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This is where your big statement should be.</a:t>
            </a:r>
            <a:br>
              <a:rPr lang="ru-RU" dirty="0"/>
            </a:br>
            <a:r>
              <a:rPr lang="en-US" dirty="0"/>
              <a:t>Use light background</a:t>
            </a:r>
            <a:br>
              <a:rPr lang="ru-RU" dirty="0"/>
            </a:br>
            <a:r>
              <a:rPr lang="en-US" dirty="0"/>
              <a:t>for lighter points.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AC560601-56C7-44A1-9B1E-ABB9AE516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6" y="260650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61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Examp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40" y="452669"/>
            <a:ext cx="883298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 layout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6BC9D-9DC7-4DDA-BC70-A24E74C875F4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2C78760-8541-46FF-8F29-E0080A751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1344" y="5061183"/>
            <a:ext cx="4944549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Ready-to-use layouts to save your time while preparing your presentation.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3055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state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90500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Meaningful picture</a:t>
            </a:r>
          </a:p>
          <a:p>
            <a:r>
              <a:rPr lang="en-US" dirty="0"/>
              <a:t>inside the hexagon in</a:t>
            </a:r>
          </a:p>
          <a:p>
            <a:r>
              <a:rPr lang="en-US" dirty="0"/>
              <a:t>Freedom </a:t>
            </a:r>
            <a:r>
              <a:rPr lang="en-US" dirty="0" err="1"/>
              <a:t>photostyle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A74B2-2B96-4EB2-93BC-80EE0B9E7DC1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5EF19D43-C2BB-4E81-A0A8-E218B1FD16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6" y="260650"/>
            <a:ext cx="11712521" cy="7205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6779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1346" y="260648"/>
            <a:ext cx="1171252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Context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4" y="1268764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8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8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3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4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</p:spTree>
    <p:extLst>
      <p:ext uri="{BB962C8B-B14F-4D97-AF65-F5344CB8AC3E}">
        <p14:creationId xmlns:p14="http://schemas.microsoft.com/office/powerpoint/2010/main" val="9862800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1" y="865289"/>
            <a:ext cx="11521280" cy="11235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Thank you! 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2255575" y="2176176"/>
            <a:ext cx="7680852" cy="96010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67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dirty="0"/>
              <a:t>Subtitle 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1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person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5615948" y="342845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Текст 18"/>
          <p:cNvSpPr>
            <a:spLocks noGrp="1"/>
          </p:cNvSpPr>
          <p:nvPr>
            <p:ph type="body" sz="quarter" idx="17" hasCustomPrompt="1"/>
          </p:nvPr>
        </p:nvSpPr>
        <p:spPr>
          <a:xfrm>
            <a:off x="4175788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title</a:t>
            </a:r>
            <a:endParaRPr lang="ru-RU" dirty="0"/>
          </a:p>
        </p:txBody>
      </p:sp>
      <p:sp>
        <p:nvSpPr>
          <p:cNvPr id="13" name="Текст 18"/>
          <p:cNvSpPr>
            <a:spLocks noGrp="1"/>
          </p:cNvSpPr>
          <p:nvPr>
            <p:ph type="body" sz="quarter" idx="18" hasCustomPrompt="1"/>
          </p:nvPr>
        </p:nvSpPr>
        <p:spPr>
          <a:xfrm>
            <a:off x="8016213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E795FB51-92F8-48AC-A9E1-D48C5A5E94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145427" y="5864573"/>
            <a:ext cx="1901144" cy="7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283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/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  <a:p>
            <a:pPr lvl="2"/>
            <a:endParaRPr lang="en-US" dirty="0">
              <a:solidFill>
                <a:srgbClr val="A4A4A4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3" y="1268760"/>
            <a:ext cx="3983583" cy="22562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682127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Si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4" y="1268764"/>
            <a:ext cx="3984441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Use to show two sides of</a:t>
            </a:r>
            <a:br>
              <a:rPr lang="ru-RU" dirty="0"/>
            </a:br>
            <a:r>
              <a:rPr lang="en-US" dirty="0"/>
              <a:t>a point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912094" y="1268764"/>
            <a:ext cx="3984441" cy="3840425"/>
          </a:xfrm>
          <a:prstGeom prst="rect">
            <a:avLst/>
          </a:prstGeom>
        </p:spPr>
        <p:txBody>
          <a:bodyPr/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Make audience follow your line of thought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5223F4-6F17-4E91-AECC-76314429F3EA}"/>
              </a:ext>
            </a:extLst>
          </p:cNvPr>
          <p:cNvSpPr txBox="1"/>
          <p:nvPr userDrawn="1"/>
        </p:nvSpPr>
        <p:spPr>
          <a:xfrm>
            <a:off x="10207003" y="652435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DA86666B-394B-4037-AB46-1692EBFA02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71695" y="259202"/>
            <a:ext cx="4940735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+mn-lt"/>
              </a:defRPr>
            </a:lvl1pPr>
            <a:lvl2pPr marL="609570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One side</a:t>
            </a:r>
            <a:endParaRPr lang="ru-RU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AE446A9B-E029-4D50-940C-2952E70AB9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12093" y="259202"/>
            <a:ext cx="4940735" cy="72178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+mn-lt"/>
              </a:defRPr>
            </a:lvl1pPr>
            <a:lvl2pPr marL="609570" indent="0">
              <a:buNone/>
              <a:defRPr/>
            </a:lvl2pPr>
          </a:lstStyle>
          <a:p>
            <a:pPr lvl="0"/>
            <a:br>
              <a:rPr lang="en-US" dirty="0"/>
            </a:br>
            <a:r>
              <a:rPr lang="en-US" dirty="0"/>
              <a:t>The other side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8388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B90557-3980-4A1A-8DD1-169161BDA5DC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tx1"/>
                </a:solidFill>
                <a:latin typeface="Kaspersky Sans" panose="020B0503050101040103" pitchFamily="34" charset="-52"/>
              </a:rPr>
              <a:t>Q</a:t>
            </a:r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214743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Background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61403B-28BE-4E3E-92C0-F705B97746C7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555281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How-to-Deck Whi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1049828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20E0C0FE-FEC0-495E-BC7A-20DBC4A0AF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8" y="5920877"/>
            <a:ext cx="2488628" cy="937124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47F5EA05-B11A-4BC6-AD4C-61E46181C8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2198" y="3717033"/>
            <a:ext cx="3024404" cy="19198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4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5787D4D6-3870-E146-BB05-FB6F6BF71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9282" y="452670"/>
            <a:ext cx="3024404" cy="46442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1867" b="1" i="0">
                <a:solidFill>
                  <a:srgbClr val="000000"/>
                </a:solidFill>
                <a:latin typeface="Kaspersky Sans" panose="020B0503050101040103" pitchFamily="34" charset="77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Event name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3457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Kaspersky logo black.png_645E5772.png">
            <a:extLst>
              <a:ext uri="{FF2B5EF4-FFF2-40B4-BE49-F238E27FC236}">
                <a16:creationId xmlns:a16="http://schemas.microsoft.com/office/drawing/2014/main" id="{AB5E2CEC-964A-5B43-97EE-E5AAF76A88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8" y="5920877"/>
            <a:ext cx="2488628" cy="937124"/>
          </a:xfrm>
          <a:prstGeom prst="rect">
            <a:avLst/>
          </a:prstGeom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DD7641CF-A7D5-E349-97AA-2070ECBAB3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2198" y="3717033"/>
            <a:ext cx="3024404" cy="19198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4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3843130-46D5-C349-AE49-3F0C2D3E8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339" y="1049828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FB618A28-04EA-B243-ADDE-3108575CD7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9282" y="452670"/>
            <a:ext cx="3024404" cy="46442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1867" b="1" i="0">
                <a:solidFill>
                  <a:srgbClr val="000000"/>
                </a:solidFill>
                <a:latin typeface="Kaspersky Sans" panose="020B0503050101040103" pitchFamily="34" charset="77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Event name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6378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02C58D6-E2E9-E344-B46A-A7AFF92CA5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" y="5920877"/>
            <a:ext cx="2580999" cy="964329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A27581E8-54D9-4442-8599-F8B14D624F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72198" y="3717033"/>
            <a:ext cx="2928325" cy="19198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5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x-none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F2DE349-F63C-7E4F-B630-6552781E41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339" y="1049828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B3E9321E-BD16-C64B-A467-21BEFE0EBD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9282" y="452670"/>
            <a:ext cx="3024404" cy="46442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1867" b="1" i="0">
                <a:solidFill>
                  <a:schemeClr val="bg1"/>
                </a:solidFill>
                <a:latin typeface="Kaspersky Sans" panose="020B0503050101040103" pitchFamily="34" charset="77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Event name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6364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PPT_Backs_Dark_Green_HD.mp4">
            <a:hlinkClick r:id="" action="ppaction://media"/>
            <a:extLst>
              <a:ext uri="{FF2B5EF4-FFF2-40B4-BE49-F238E27FC236}">
                <a16:creationId xmlns:a16="http://schemas.microsoft.com/office/drawing/2014/main" id="{15B69C83-A6C0-A940-B860-DA251C2775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02C58D6-E2E9-E344-B46A-A7AFF92CA5B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" y="5920877"/>
            <a:ext cx="2580999" cy="964329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1267651C-3412-F047-8AD8-92E8C8E69C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72198" y="3717033"/>
            <a:ext cx="2928325" cy="19198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8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x-none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DF27BE7-574D-6A4A-9910-99A0945A1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339" y="1049828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BEAAC2BD-B9F0-D343-9E27-F98B1473BB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9282" y="452670"/>
            <a:ext cx="3024404" cy="46442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1867" b="1" i="0">
                <a:solidFill>
                  <a:schemeClr val="bg1"/>
                </a:solidFill>
                <a:latin typeface="Kaspersky Sans" panose="020B0503050101040103" pitchFamily="34" charset="77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Event name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20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these guidelin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FDABA6-3CBB-C74D-85A0-B7CEC7AB1F41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Текст 3">
            <a:extLst>
              <a:ext uri="{FF2B5EF4-FFF2-40B4-BE49-F238E27FC236}">
                <a16:creationId xmlns:a16="http://schemas.microsoft.com/office/drawing/2014/main" id="{AC560601-56C7-44A1-9B1E-ABB9AE516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0560"/>
            <a:ext cx="11712521" cy="43016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This is where your big statement should be.</a:t>
            </a:r>
            <a:br>
              <a:rPr lang="ru-RU" dirty="0"/>
            </a:br>
            <a:r>
              <a:rPr lang="en-US" dirty="0"/>
              <a:t>Use light background</a:t>
            </a:r>
            <a:br>
              <a:rPr lang="ru-RU" dirty="0"/>
            </a:br>
            <a:r>
              <a:rPr lang="en-US" dirty="0"/>
              <a:t>for lighter points.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40006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these guidelines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where your big statement should be.</a:t>
            </a:r>
            <a:r>
              <a:rPr lang="ru-RU" dirty="0"/>
              <a:t> </a:t>
            </a:r>
            <a:r>
              <a:rPr lang="en-US" dirty="0"/>
              <a:t>Use dark background for more meaningful points.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475DA-C2BB-40B7-897D-5C5ED675AD6E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3601E6B-2CC7-154D-A659-87D20DF6BD7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Текст 3">
            <a:extLst>
              <a:ext uri="{FF2B5EF4-FFF2-40B4-BE49-F238E27FC236}">
                <a16:creationId xmlns:a16="http://schemas.microsoft.com/office/drawing/2014/main" id="{6A872524-AE71-A24D-87BC-9594017C3C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33552"/>
            <a:ext cx="11712521" cy="4471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282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palet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D9317-49B3-4925-A0C5-F488C407CE03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76965EF-9460-4A27-BA06-36B9BD349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25C4B4-3E7C-C64C-A03C-164772A5870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B823B381-C4BB-C948-AC56-BC3A2131E3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352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 palet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D9317-49B3-4925-A0C5-F488C407CE03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76965EF-9460-4A27-BA06-36B9BD349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1754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palette 1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0E916-3B57-44C7-B439-A9C47BC94014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DE9914E6-D8C6-4508-8316-D76851067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E98D15-CAB8-2A4F-A373-87593CB23E18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627A55F4-D504-B04F-884A-C8E306417A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2778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6"/>
          <p:cNvSpPr>
            <a:spLocks noGrp="1"/>
          </p:cNvSpPr>
          <p:nvPr>
            <p:ph type="body" sz="quarter" idx="13" hasCustomPrompt="1"/>
          </p:nvPr>
        </p:nvSpPr>
        <p:spPr>
          <a:xfrm>
            <a:off x="5567925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380990" indent="-380990"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If you need just 2 bullets instead of four, it’s okay. You don’t have to fill out the whole template.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Hit *</a:t>
            </a:r>
            <a:r>
              <a:rPr lang="en-US" dirty="0" err="1"/>
              <a:t>Shift+Enter</a:t>
            </a:r>
            <a:r>
              <a:rPr lang="en-US" dirty="0"/>
              <a:t>* if you want a new line under the same bullet.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Think before you copy/paste this layout into your leave-behind. Is it really necessary?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Express one thought per sentence. If you need to show examples – visualize them.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B6D3D7-B1FC-4140-B466-DEE977CEBCEF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11F1F71F-2226-6545-8F7E-30BA1E81DF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70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2016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AA9BA8-61D8-074A-BA06-89A512AC1C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0902" y="3332991"/>
            <a:ext cx="5233079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E8B8D90-9157-934A-9CC7-CD56A3326D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8022" y="3332991"/>
            <a:ext cx="5233077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D2BCD7-49B4-B14E-906D-E70C827D456B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18168277-A13D-694D-85FE-2005897A9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9009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AA9BA8-61D8-074A-BA06-89A512AC1C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0902" y="3332991"/>
            <a:ext cx="5233079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E8B8D90-9157-934A-9CC7-CD56A3326D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8022" y="3332991"/>
            <a:ext cx="5233077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</p:spTree>
    <p:extLst>
      <p:ext uri="{BB962C8B-B14F-4D97-AF65-F5344CB8AC3E}">
        <p14:creationId xmlns:p14="http://schemas.microsoft.com/office/powerpoint/2010/main" val="15046928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Exampl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452669"/>
            <a:ext cx="883298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name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2C78760-8541-46FF-8F29-E0080A751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1344" y="5061182"/>
            <a:ext cx="4944549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Ready-to-use layouts to save your time while preparing your presentation.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5877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152232" y="5685251"/>
            <a:ext cx="10704409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Author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quote slide.</a:t>
            </a:r>
            <a:br>
              <a:rPr lang="ru-RU" dirty="0"/>
            </a:br>
            <a:r>
              <a:rPr lang="en-US" dirty="0"/>
              <a:t>Brevity is the soul of wit.</a:t>
            </a:r>
          </a:p>
        </p:txBody>
      </p:sp>
      <p:pic>
        <p:nvPicPr>
          <p:cNvPr id="8" name="Рисунок 7" descr="quote_black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2275A2-A77A-4D4C-A6EF-A849A113332C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10E96A-08B4-D546-9485-3EDB30147F55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C6F463AE-EC3C-F94B-A7B6-B14010FAE4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217"/>
            <a:ext cx="11712521" cy="4544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8141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152232" y="5685251"/>
            <a:ext cx="10704409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Author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quote slide.</a:t>
            </a:r>
            <a:br>
              <a:rPr lang="ru-RU" dirty="0"/>
            </a:br>
            <a:r>
              <a:rPr lang="en-US" dirty="0"/>
              <a:t>Brevity is the soul of wit.</a:t>
            </a:r>
          </a:p>
        </p:txBody>
      </p:sp>
      <p:pic>
        <p:nvPicPr>
          <p:cNvPr id="8" name="Рисунок 7" descr="quote_black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2275A2-A77A-4D4C-A6EF-A849A113332C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44627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Everything should be as simple as possible, but not simpler.</a:t>
            </a:r>
          </a:p>
        </p:txBody>
      </p:sp>
      <p:pic>
        <p:nvPicPr>
          <p:cNvPr id="8" name="Рисунок 7" descr="quote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562C4-29CE-4F53-9C90-799D65CB2DF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3724B14-D8D7-4609-923C-E0238CC8E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Albert Einstein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6754E-4C21-AD45-8BFE-A64993F6357C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CC4A26E7-BECE-4641-B014-90D8AB5F00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544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8337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Everything should be as simple as possible, but not simpler.</a:t>
            </a:r>
          </a:p>
        </p:txBody>
      </p:sp>
      <p:pic>
        <p:nvPicPr>
          <p:cNvPr id="8" name="Рисунок 7" descr="quote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562C4-29CE-4F53-9C90-799D65CB2DF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3724B14-D8D7-4609-923C-E0238CC8E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Albert Einstein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9927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C82C5-1719-4908-A848-AEFE6300661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A0C4EAD-D7C1-4857-8CB2-814AD7A7F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1" y="5685251"/>
            <a:ext cx="10657184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735D71-2819-294D-884E-1F99CD90E3C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Текст 3">
            <a:extLst>
              <a:ext uri="{FF2B5EF4-FFF2-40B4-BE49-F238E27FC236}">
                <a16:creationId xmlns:a16="http://schemas.microsoft.com/office/drawing/2014/main" id="{A02D7AD2-D51F-E74A-8671-79C400C71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8474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eferenc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C82C5-1719-4908-A848-AEFE6300661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A0C4EAD-D7C1-4857-8CB2-814AD7A7F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1" y="5685251"/>
            <a:ext cx="10657184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9175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0B930-8A49-4629-9A75-D1E4D0C8F746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E9C5BA9-B4F5-4332-9792-0062B490C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5F7946-C72F-0840-AFA7-A3AB2D3AA3CC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26D8AD16-EDB4-1D4C-98DE-52BD3FF31E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4390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eferenc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0B930-8A49-4629-9A75-D1E4D0C8F746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E9C5BA9-B4F5-4332-9792-0062B490C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6684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s on a keyboard Whi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335360" y="788707"/>
            <a:ext cx="11521280" cy="4032448"/>
          </a:xfrm>
        </p:spPr>
        <p:txBody>
          <a:bodyPr>
            <a:noAutofit/>
          </a:bodyPr>
          <a:lstStyle>
            <a:lvl1pPr>
              <a:defRPr sz="32399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1997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4434" y="5973234"/>
            <a:ext cx="11523133" cy="33655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0" indent="0" algn="ctr">
              <a:spcBef>
                <a:spcPts val="0"/>
              </a:spcBef>
              <a:buNone/>
              <a:defRPr sz="2000"/>
            </a:lvl2pPr>
            <a:lvl3pPr marL="0" indent="0" algn="ctr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2"/>
            <a:r>
              <a:rPr lang="en-US" dirty="0"/>
              <a:t>The year Kaspersky was founded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94D4F-BC75-441F-A7BD-8C346D9B3A86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5465037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state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Meaningful picture</a:t>
            </a:r>
          </a:p>
          <a:p>
            <a:r>
              <a:rPr lang="en-US" dirty="0"/>
              <a:t>inside the hexagon in</a:t>
            </a:r>
          </a:p>
          <a:p>
            <a:r>
              <a:rPr lang="en-US" dirty="0"/>
              <a:t>Freedom </a:t>
            </a:r>
            <a:r>
              <a:rPr lang="en-US" dirty="0" err="1"/>
              <a:t>photostyle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A74B2-2B96-4EB2-93BC-80EE0B9E7DC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F0CC36-A5A6-DB44-9503-B8B5D33AA101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36FE1121-9496-9147-9A90-9E62273119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0500" y="548216"/>
            <a:ext cx="11712521" cy="4325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6037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A92E81D6-57D3-46D5-A88C-EBCC296572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025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D4606-FDF0-42A7-B38C-0F31B23CE40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7C453BD9-6D37-46DD-A199-0490E1C5E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Atmospheric</a:t>
            </a:r>
          </a:p>
          <a:p>
            <a:r>
              <a:rPr lang="en-US" dirty="0"/>
              <a:t>picture in Immersion</a:t>
            </a:r>
          </a:p>
          <a:p>
            <a:r>
              <a:rPr lang="en-US" dirty="0" err="1"/>
              <a:t>photostyle</a:t>
            </a:r>
            <a:r>
              <a:rPr lang="en-US" dirty="0"/>
              <a:t> used</a:t>
            </a:r>
          </a:p>
          <a:p>
            <a:r>
              <a:rPr lang="en-US" dirty="0"/>
              <a:t>as background.</a:t>
            </a:r>
            <a:endParaRPr lang="ru-RU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095C65-4D58-3546-BE98-C7D7B80C209E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42533424-16AC-C846-802C-C70753CB94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0500" y="548216"/>
            <a:ext cx="11712521" cy="4325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84863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9834E3-0CB5-CF4D-A7B1-971F3BDB2BF6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08A63232-5F31-7F40-86A0-1F830F7121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A5E0E4-D5B5-47F1-A96A-D27FEA261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061181"/>
            <a:ext cx="3983567" cy="15361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b="0" dirty="0"/>
              <a:t>Practice summing up your points.</a:t>
            </a:r>
            <a:endParaRPr lang="x-none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EB597DF-B612-40EA-A124-4D70B2CA99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41133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8F929C4-60D8-401D-B382-ABA94CBBE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1220756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088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A5E0E4-D5B5-47F1-A96A-D27FEA261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061181"/>
            <a:ext cx="3983567" cy="15361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b="0" dirty="0"/>
              <a:t>Practice summing up your points.</a:t>
            </a:r>
            <a:endParaRPr lang="x-none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EB597DF-B612-40EA-A124-4D70B2CA99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41133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8F929C4-60D8-401D-B382-ABA94CBBE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1220756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5442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A47FDF-C135-4A24-854A-D4BB620C25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1220755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  <a:endParaRPr lang="x-none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A6B88635-8180-49F6-8D44-297561A114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6336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  <a:endParaRPr lang="x-none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290C5E36-7805-4544-9ABB-20345A8BAE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506038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dirty="0"/>
              <a:t>Practice summing up your points.</a:t>
            </a:r>
            <a:endParaRPr lang="x-non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83125-D7D3-1F4B-8D2C-7A0D949D1B6C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DCD95552-991B-0E4A-9D95-8974C0BF08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17899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92E273-37CE-2942-977F-F0DC39C94496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1902498-95FC-D947-9D82-50241CFAF6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1515947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</p:spTree>
    <p:extLst>
      <p:ext uri="{BB962C8B-B14F-4D97-AF65-F5344CB8AC3E}">
        <p14:creationId xmlns:p14="http://schemas.microsoft.com/office/powerpoint/2010/main" val="400592710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ED8711-A5DE-7F4D-8B45-9E47913FB1E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70F95D78-4C91-AE4E-9F2E-742634B3F2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9563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F56738-7939-D547-BD0C-B304AB6017E4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Текст 3">
            <a:extLst>
              <a:ext uri="{FF2B5EF4-FFF2-40B4-BE49-F238E27FC236}">
                <a16:creationId xmlns:a16="http://schemas.microsoft.com/office/drawing/2014/main" id="{80676B8F-4A84-6349-BEEC-13C889E96A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19572522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4C3A584C-13B2-4C25-8174-CD921A161F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3140968"/>
            <a:ext cx="3983500" cy="139215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tabLst/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2B215A-33E2-4DCA-844E-5D549F962D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253203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E9A56E16-96D6-450E-9470-C4EBB4C2A0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1412776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779F36-892E-1A44-8056-4376150E4BE4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28273247-F5D4-A743-AD14-0BAE024AE1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1531217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5684D1-E040-9945-8442-4FFC8C53B785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C11BF950-8B30-194B-BCD1-C9C553534F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17493670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Dark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24B0D-404D-0944-898C-3037D3FAFFE9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939F299A-DBB4-4F44-AAF6-CF30250E9D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1647032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Dar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7C6B1B6-C27D-4043-BA8F-2011157BB849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B3E37452-CE86-814C-93A5-93E58FA712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1862227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Dar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6F8C20-4635-7044-9329-5AB9D5E904C0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3E6B9D86-BB96-A947-B43E-50B081D1DC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4304802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cus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Questions for the audience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Asking questions is a great way of </a:t>
            </a:r>
            <a:r>
              <a:rPr lang="en-US" dirty="0" err="1"/>
              <a:t>inteaction</a:t>
            </a:r>
            <a:r>
              <a:rPr lang="en-US" dirty="0"/>
              <a:t> with your audience. Write them in the right column.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CE25C4E1-F9D5-4E85-8DB5-7276030C30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60097" y="1223191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Be short!</a:t>
            </a:r>
            <a:endParaRPr lang="ru-RU" dirty="0"/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5D2964EF-C3E5-440A-8A1E-1F09E74F43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0097" y="2201946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Two lines maximum.</a:t>
            </a:r>
            <a:endParaRPr lang="ru-RU" dirty="0"/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858053E9-B372-4120-9936-2DC102C75B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0097" y="3159617"/>
            <a:ext cx="3983567" cy="12481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You can have less than three questions.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65B1CC-9FF9-B843-8B05-45BC3E0A199C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1EB4FB02-14EB-D042-9F0E-3B18671669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74005462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1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6403F528-8DA2-4132-94A4-02ECD65142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3033" y="1220754"/>
            <a:ext cx="3983500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</p:spTree>
    <p:extLst>
      <p:ext uri="{BB962C8B-B14F-4D97-AF65-F5344CB8AC3E}">
        <p14:creationId xmlns:p14="http://schemas.microsoft.com/office/powerpoint/2010/main" val="7163729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2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448725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 Point 3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1"/>
            <a:ext cx="3983500" cy="12961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982768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151451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Icons</a:t>
            </a:r>
            <a:endParaRPr lang="ru-RU" dirty="0"/>
          </a:p>
          <a:p>
            <a:pPr lvl="4"/>
            <a:r>
              <a:rPr lang="en-US" sz="1867" dirty="0"/>
              <a:t>Browse through our PPT Toolkit to look for the one you need.</a:t>
            </a:r>
            <a:endParaRPr lang="ru-RU" sz="1867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8CF024-F58E-477E-A99B-B94DCBCE564E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352FA027-CBA9-4EE1-AEEF-DA2ECEC25B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91727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Copy/Paste</a:t>
            </a:r>
            <a:endParaRPr lang="ru-RU" dirty="0"/>
          </a:p>
          <a:p>
            <a:pPr lvl="4"/>
            <a:r>
              <a:rPr lang="en-US" sz="1867" dirty="0"/>
              <a:t>You can copy and paste icons between PowerPoint files.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B6229EBE-BFE2-488A-B830-D0D28675D96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32003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Updates</a:t>
            </a:r>
            <a:endParaRPr lang="ru-RU" dirty="0"/>
          </a:p>
          <a:p>
            <a:pPr lvl="4"/>
            <a:r>
              <a:rPr lang="en-US" sz="1867" dirty="0"/>
              <a:t>We’ll keep you posted about updates to our custom icon set.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F0B68F-A4EB-E940-A6BC-CF1765195505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C8C46590-0EE0-0A4E-A808-4A0D9AE794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3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3 icons with text</a:t>
            </a:r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1BDFF9C8-18D2-F642-81ED-B48D42D5032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274313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89BBF703-EF88-234C-A415-46B0D4F6FA7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117135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82807807-A630-8B4C-9E7A-03B00CE3A38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959957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3769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74313" y="1556424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6F97B2-1CC9-481A-BC7D-B1321F0589D9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919FA5C8-65CC-4EFD-AF31-1BF3F4019B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1</a:t>
            </a:r>
            <a:endParaRPr lang="ru-RU" dirty="0"/>
          </a:p>
          <a:p>
            <a:pPr lvl="4"/>
            <a:r>
              <a:rPr lang="en-US" sz="1867" dirty="0"/>
              <a:t>Icons represent content.</a:t>
            </a:r>
            <a:endParaRPr lang="ru-RU" sz="1867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479100E1-928B-4122-9A22-0B97703340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12089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2</a:t>
            </a:r>
            <a:endParaRPr lang="ru-RU" dirty="0"/>
          </a:p>
          <a:p>
            <a:pPr lvl="4"/>
            <a:r>
              <a:rPr lang="en-US" sz="1867" dirty="0"/>
              <a:t>Icons are visually simple and depict </a:t>
            </a:r>
            <a:br>
              <a:rPr lang="en-US" sz="1867" dirty="0"/>
            </a:br>
            <a:r>
              <a:rPr lang="en-US" sz="1867" dirty="0"/>
              <a:t>specific concepts.</a:t>
            </a:r>
            <a:endParaRPr lang="ru-RU" sz="1867" dirty="0"/>
          </a:p>
        </p:txBody>
      </p:sp>
      <p:sp>
        <p:nvSpPr>
          <p:cNvPr id="22" name="Текст 7">
            <a:extLst>
              <a:ext uri="{FF2B5EF4-FFF2-40B4-BE49-F238E27FC236}">
                <a16:creationId xmlns:a16="http://schemas.microsoft.com/office/drawing/2014/main" id="{7229CF3B-B185-4169-B59B-50FEE6DDAD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1451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3</a:t>
            </a:r>
            <a:endParaRPr lang="ru-RU" dirty="0"/>
          </a:p>
          <a:p>
            <a:pPr lvl="4"/>
            <a:r>
              <a:rPr lang="en-US" sz="1867" dirty="0"/>
              <a:t>One slide is not enough? Duplicate it </a:t>
            </a:r>
            <a:br>
              <a:rPr lang="en-US" sz="1867" dirty="0"/>
            </a:br>
            <a:r>
              <a:rPr lang="en-US" sz="1867" dirty="0"/>
              <a:t>and add “cont.” to your title.</a:t>
            </a:r>
            <a:endParaRPr lang="ru-RU" sz="1867" dirty="0"/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A3B3C620-BE07-42BA-AAFD-F2CA99148D4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2089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4</a:t>
            </a:r>
            <a:endParaRPr lang="ru-RU" dirty="0"/>
          </a:p>
          <a:p>
            <a:pPr lvl="4"/>
            <a:r>
              <a:rPr lang="en-US" sz="1867" dirty="0"/>
              <a:t>These layouts will make your slides </a:t>
            </a:r>
            <a:br>
              <a:rPr lang="en-US" sz="1867" dirty="0"/>
            </a:br>
            <a:r>
              <a:rPr lang="en-US" sz="1867" dirty="0"/>
              <a:t>more coherent. You’ll see!</a:t>
            </a:r>
            <a:endParaRPr lang="ru-RU" sz="1867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659B28-9C2C-D743-A68B-FA1081DF38D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Текст 3">
            <a:extLst>
              <a:ext uri="{FF2B5EF4-FFF2-40B4-BE49-F238E27FC236}">
                <a16:creationId xmlns:a16="http://schemas.microsoft.com/office/drawing/2014/main" id="{8CA5171C-0FE5-8A43-BFD3-142048D2F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3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ru-RU" dirty="0"/>
              <a:t>4</a:t>
            </a:r>
            <a:r>
              <a:rPr lang="en-US" dirty="0"/>
              <a:t> icons with text</a:t>
            </a:r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2EA28BFF-63EC-1E41-BDD9-5A909D8D9D1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046908" y="1544893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07C50448-5FA9-6540-A4C4-EB396E12260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274313" y="4437112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0A0F4EC9-7325-ED45-AF2E-852C575B0BD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046908" y="4437112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41286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 Title One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5062240C-E341-443E-93A5-4F63D7A6F9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72198" y="4101075"/>
            <a:ext cx="302327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>
                <a:latin typeface="Kaspersky Sans" panose="020B0503050101040103" pitchFamily="34" charset="-52"/>
              </a:defRPr>
            </a:lvl2pPr>
          </a:lstStyle>
          <a:p>
            <a:pPr lvl="0"/>
            <a:br>
              <a:rPr lang="ru-RU" dirty="0"/>
            </a:br>
            <a:r>
              <a:rPr lang="en-US" dirty="0"/>
              <a:t>Speaker person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en-US" dirty="0"/>
              <a:t>Speaker title</a:t>
            </a:r>
          </a:p>
          <a:p>
            <a:pPr lvl="1"/>
            <a:br>
              <a:rPr lang="en-US" dirty="0"/>
            </a:br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5904655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1151468" y="4101076"/>
            <a:ext cx="5904640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8015667" y="1508786"/>
            <a:ext cx="1919816" cy="1920213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024B81-98E0-4AC3-AA79-05A9E719595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487837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 Title Many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1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9" name="Рисунок 9"/>
          <p:cNvSpPr>
            <a:spLocks noGrp="1"/>
          </p:cNvSpPr>
          <p:nvPr>
            <p:ph type="pic" sz="quarter" idx="17" hasCustomPrompt="1"/>
          </p:nvPr>
        </p:nvSpPr>
        <p:spPr>
          <a:xfrm>
            <a:off x="705610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8" hasCustomPrompt="1"/>
          </p:nvPr>
        </p:nvSpPr>
        <p:spPr>
          <a:xfrm>
            <a:off x="801621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Рисунок 9"/>
          <p:cNvSpPr>
            <a:spLocks noGrp="1"/>
          </p:cNvSpPr>
          <p:nvPr>
            <p:ph type="pic" sz="quarter" idx="19" hasCustomPrompt="1"/>
          </p:nvPr>
        </p:nvSpPr>
        <p:spPr>
          <a:xfrm>
            <a:off x="8976320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Рисунок 9"/>
          <p:cNvSpPr>
            <a:spLocks noGrp="1"/>
          </p:cNvSpPr>
          <p:nvPr>
            <p:ph type="pic" sz="quarter" idx="20" hasCustomPrompt="1"/>
          </p:nvPr>
        </p:nvSpPr>
        <p:spPr>
          <a:xfrm>
            <a:off x="993642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9"/>
          <p:cNvSpPr>
            <a:spLocks noGrp="1"/>
          </p:cNvSpPr>
          <p:nvPr>
            <p:ph type="pic" sz="quarter" idx="21" hasCustomPrompt="1"/>
          </p:nvPr>
        </p:nvSpPr>
        <p:spPr>
          <a:xfrm>
            <a:off x="1089653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D991A3-27AA-4616-AE18-725747665553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72D04FD7-509C-42A3-BFA5-BABEC42B0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1469" y="410107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235EB5F8-8ABE-45BC-A3E6-3E2537B727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51985" y="4101075"/>
            <a:ext cx="590463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/>
            </a:lvl2pPr>
          </a:lstStyle>
          <a:p>
            <a:pPr lvl="0"/>
            <a:br>
              <a:rPr lang="ru-RU" dirty="0"/>
            </a:br>
            <a:r>
              <a:rPr lang="en-US" dirty="0"/>
              <a:t>Name of the team working on this subject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716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 Title On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1" y="865288"/>
            <a:ext cx="11521280" cy="11235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4667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Thank you! 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2255574" y="2176175"/>
            <a:ext cx="7680852" cy="96010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67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dirty="0"/>
              <a:t>Subtitle 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person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5615947" y="342845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Текст 18"/>
          <p:cNvSpPr>
            <a:spLocks noGrp="1"/>
          </p:cNvSpPr>
          <p:nvPr>
            <p:ph type="body" sz="quarter" idx="17" hasCustomPrompt="1"/>
          </p:nvPr>
        </p:nvSpPr>
        <p:spPr>
          <a:xfrm>
            <a:off x="4175787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title</a:t>
            </a:r>
            <a:endParaRPr lang="ru-RU" dirty="0"/>
          </a:p>
        </p:txBody>
      </p:sp>
      <p:sp>
        <p:nvSpPr>
          <p:cNvPr id="13" name="Текст 18"/>
          <p:cNvSpPr>
            <a:spLocks noGrp="1"/>
          </p:cNvSpPr>
          <p:nvPr>
            <p:ph type="body" sz="quarter" idx="18" hasCustomPrompt="1"/>
          </p:nvPr>
        </p:nvSpPr>
        <p:spPr>
          <a:xfrm>
            <a:off x="8016213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E795FB51-92F8-48AC-A9E1-D48C5A5E94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427" y="5864572"/>
            <a:ext cx="1901144" cy="7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0004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hite &amp;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black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5F70B2-80A5-42F9-983C-B873361449DE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5C8B064D-84E2-4BD9-A496-946B192E8F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F2260ECF-D720-49DC-832A-EEEE9AAB12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0686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Dark &amp; Comment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F98CC0-A7FB-4AB0-8943-F205CC77C582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D6AAFE-5057-4BD3-AEB2-FD839A9524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BB057C0E-3544-4B41-B747-7AB37DBAF7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3163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/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  <a:p>
            <a:pPr lvl="2"/>
            <a:endParaRPr lang="en-US" dirty="0">
              <a:solidFill>
                <a:srgbClr val="A4A4A4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051025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53053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3">
            <a:extLst>
              <a:ext uri="{FF2B5EF4-FFF2-40B4-BE49-F238E27FC236}">
                <a16:creationId xmlns:a16="http://schemas.microsoft.com/office/drawing/2014/main" id="{2EEB07CA-7227-4348-B859-B15BB51213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Timeline example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8" name="Текст 6">
            <a:extLst>
              <a:ext uri="{FF2B5EF4-FFF2-40B4-BE49-F238E27FC236}">
                <a16:creationId xmlns:a16="http://schemas.microsoft.com/office/drawing/2014/main" id="{ABBB297D-0DED-4E6F-905F-B5FD47CD6E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9B3016-CD37-A446-9F36-03FB2723F87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18414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4855E298-68EC-447D-839C-596CE9593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 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10E53F-18EA-DF47-8570-4752F7C5F3D3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Текст 3">
            <a:extLst>
              <a:ext uri="{FF2B5EF4-FFF2-40B4-BE49-F238E27FC236}">
                <a16:creationId xmlns:a16="http://schemas.microsoft.com/office/drawing/2014/main" id="{F3328871-8102-CE43-AE9F-3AF6E88487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Timeline example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0691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BAC44AA3-CDD7-43A1-98BA-9B4B04E09F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96BFB2-5EEF-44C9-B63F-D71AD205E249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A0A830-7D54-4843-B388-C745DDF1346C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4CC98431-881F-EB48-8C41-90FC7FC601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Code sample with header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3629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Slid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2E0D2B-D740-4772-8705-2D10F7C55E57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F0F924C7-36B4-4308-915A-A25976A3704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487832-64B6-754C-B0EB-B007177AF2B0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0A7151D2-2C68-7A4A-990D-DDF41A4923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Code sample with header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2792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Si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Use to show two sides of</a:t>
            </a:r>
            <a:br>
              <a:rPr lang="ru-RU" dirty="0"/>
            </a:br>
            <a:r>
              <a:rPr lang="en-US" dirty="0"/>
              <a:t>a point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91209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Make audience follow your line of thought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5223F4-6F17-4E91-AECC-76314429F3EA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985772-387F-3248-B78F-5F7A841164EF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639B2FA5-0B03-9A48-893E-F9D88179A7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5422695" cy="4405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One side</a:t>
            </a:r>
            <a:endParaRPr lang="ru-RU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8F33AF-2442-0845-9BD3-6B6C18D7B7F3}"/>
              </a:ext>
            </a:extLst>
          </p:cNvPr>
          <p:cNvCxnSpPr>
            <a:cxnSpLocks/>
          </p:cNvCxnSpPr>
          <p:nvPr/>
        </p:nvCxnSpPr>
        <p:spPr>
          <a:xfrm>
            <a:off x="6493353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Текст 3">
            <a:extLst>
              <a:ext uri="{FF2B5EF4-FFF2-40B4-BE49-F238E27FC236}">
                <a16:creationId xmlns:a16="http://schemas.microsoft.com/office/drawing/2014/main" id="{7505393F-7060-2E4A-9C44-B89271FB2B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9338" y="540229"/>
            <a:ext cx="5422695" cy="440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The other side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60758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s with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A09F60A8-1AF8-4625-AB2D-4CCE5FF6D26F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EDCEA4-1CC7-4145-8E33-1B4358C7AB40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7C9656FA-B843-5941-946F-F6245F0783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11712521" cy="4206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8982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support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4EEA333C-2C24-4ACA-8ABA-09C3F011544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2B97CB-6BE2-FF4F-83FA-F02C8E2E8787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AE464B73-E3A0-E44B-8E36-F16207B1F7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11712521" cy="4206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19903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shots with supp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Screenshots</a:t>
            </a:r>
            <a:endParaRPr lang="ru-RU" dirty="0"/>
          </a:p>
          <a:p>
            <a:pPr lvl="4"/>
            <a:r>
              <a:rPr lang="en-US" dirty="0"/>
              <a:t>Make a screenshot and paste on your slide to illustrate something.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Usage</a:t>
            </a:r>
          </a:p>
          <a:p>
            <a:pPr lvl="4"/>
            <a:r>
              <a:rPr lang="en-US" dirty="0"/>
              <a:t>Use it when referencing anything from a site </a:t>
            </a:r>
            <a:endParaRPr lang="ru-RU" dirty="0"/>
          </a:p>
          <a:p>
            <a:pPr lvl="4"/>
            <a:r>
              <a:rPr lang="en-US" dirty="0"/>
              <a:t>to a product.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Highlight</a:t>
            </a:r>
          </a:p>
          <a:p>
            <a:pPr lvl="4"/>
            <a:r>
              <a:rPr lang="en-US" dirty="0"/>
              <a:t>Highlight any area to draw attention to it.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BA6C0DA8-D963-4140-849B-B36CA74DA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576156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92F0A1-6FFF-A345-AD9D-6E4DF93B2A68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07E83DA4-CC02-C64E-953E-D19EFE985A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 and call-outs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40664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DE32AF-8865-A440-BDFB-4F7B357DF98D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Текст 3">
            <a:extLst>
              <a:ext uri="{FF2B5EF4-FFF2-40B4-BE49-F238E27FC236}">
                <a16:creationId xmlns:a16="http://schemas.microsoft.com/office/drawing/2014/main" id="{4634E280-E8F0-3848-8876-4708265051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97339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2E4188-B6A3-E348-883F-E08E56B3D93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E2FCB301-6D0F-7C4E-96A8-A735F9DCD9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0996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inel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160447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58718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аблица 9"/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93F185-748D-4142-B889-E9E2A48CD7EC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BEA037-C505-9F49-8B84-BB3063975238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7542F3FE-AFB7-9C44-BF44-05602B45C5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02069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19A15C6-1F75-49C7-9861-12821906450E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аблица 9">
            <a:extLst>
              <a:ext uri="{FF2B5EF4-FFF2-40B4-BE49-F238E27FC236}">
                <a16:creationId xmlns:a16="http://schemas.microsoft.com/office/drawing/2014/main" id="{003C9678-E091-488B-9D3D-2CA02CA830D2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45D20D-E6A3-3B4A-9ACB-DEAADC935D32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C0B0FDA1-306C-BF48-BD0C-E527E64532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763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fore/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B05432-EAA9-43B3-8087-36403D00A5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16504" cy="6858000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255040C-0236-4524-972D-54ACDE8C0B2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08476" y="1518716"/>
            <a:ext cx="1910323" cy="19102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08EB97E7-AC24-4319-A780-C168E7F7B97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56091" y="1518716"/>
            <a:ext cx="1910323" cy="1910285"/>
          </a:xfrm>
          <a:prstGeom prst="rect">
            <a:avLst/>
          </a:prstGeom>
        </p:spPr>
        <p:txBody>
          <a:bodyPr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3885D-E9FA-4F2B-B974-4968CC5A4C91}"/>
              </a:ext>
            </a:extLst>
          </p:cNvPr>
          <p:cNvSpPr txBox="1"/>
          <p:nvPr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814FF5DE-0084-40F5-AB6D-2B4EFA756D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Before</a:t>
            </a:r>
            <a:endParaRPr lang="ru-RU" dirty="0"/>
          </a:p>
          <a:p>
            <a:pPr lvl="4"/>
            <a:r>
              <a:rPr lang="en-US" sz="1867" dirty="0"/>
              <a:t>Paste icon or image that supports your point here.</a:t>
            </a:r>
            <a:endParaRPr lang="ru-RU" sz="1867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4D397B2B-CA12-4452-BD16-4B05EC81EF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8278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After</a:t>
            </a:r>
            <a:endParaRPr lang="ru-RU" dirty="0"/>
          </a:p>
          <a:p>
            <a:pPr lvl="4"/>
            <a:r>
              <a:rPr lang="en-US" sz="1867" dirty="0"/>
              <a:t>Make sure your icons and pictures are consistent with Kaspersky graphics.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DD1985-61C3-8B4C-8B2D-DA61644D150A}"/>
              </a:ext>
            </a:extLst>
          </p:cNvPr>
          <p:cNvCxnSpPr>
            <a:cxnSpLocks/>
          </p:cNvCxnSpPr>
          <p:nvPr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Текст 3">
            <a:extLst>
              <a:ext uri="{FF2B5EF4-FFF2-40B4-BE49-F238E27FC236}">
                <a16:creationId xmlns:a16="http://schemas.microsoft.com/office/drawing/2014/main" id="{99C6A21A-2FC8-EE4B-8395-BA7AA187A8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42642820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3796" y="616571"/>
            <a:ext cx="10440000" cy="707886"/>
          </a:xfrm>
        </p:spPr>
        <p:txBody>
          <a:bodyPr lIns="0" anchor="t">
            <a:spAutoFit/>
          </a:bodyPr>
          <a:lstStyle>
            <a:lvl1pPr algn="l">
              <a:lnSpc>
                <a:spcPct val="100000"/>
              </a:lnSpc>
              <a:defRPr sz="4000" baseline="0">
                <a:solidFill>
                  <a:schemeClr val="tx1"/>
                </a:solidFill>
                <a:latin typeface="Kaspersky Meduim" panose="020B060402020202020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 dirty="0"/>
              <a:t>Chapter Title</a:t>
            </a:r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796" y="5849256"/>
            <a:ext cx="10440000" cy="390973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Kaspersky Regular" panose="020B0604020202020204" charset="0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Kaspersky | Lorem ipsum dolor sit amet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3796" y="1727200"/>
            <a:ext cx="10440629" cy="3802063"/>
          </a:xfrm>
        </p:spPr>
        <p:txBody>
          <a:bodyPr lIns="0">
            <a:normAutofit/>
          </a:bodyPr>
          <a:lstStyle>
            <a:lvl1pPr algn="l">
              <a:lnSpc>
                <a:spcPct val="100000"/>
              </a:lnSpc>
              <a:defRPr sz="2400">
                <a:latin typeface="Kaspersky Regular" panose="020B0604020202020204" charset="0"/>
              </a:defRPr>
            </a:lvl1pPr>
          </a:lstStyle>
          <a:p>
            <a:pPr lvl="0"/>
            <a:r>
              <a:rPr lang="en-US" dirty="0"/>
              <a:t>Simple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7833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plus text on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>
                <a:latin typeface="Kaspersky Sans Beta" panose="020B06030501010401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3341" y="1497106"/>
            <a:ext cx="7680853" cy="5028238"/>
          </a:xfrm>
        </p:spPr>
        <p:txBody>
          <a:bodyPr/>
          <a:lstStyle>
            <a:lvl1pPr marL="346075" indent="-342900">
              <a:defRPr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68288" lvl="0" indent="-265113" algn="l" defTabSz="913996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33996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268288" lvl="1" indent="-265113" algn="l" defTabSz="913996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33996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marL="268288" lvl="2" indent="-265113" algn="l" defTabSz="913996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33996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268288" lvl="3" indent="-265113" algn="l" defTabSz="913996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33996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marL="268288" lvl="4" indent="-265113" algn="l" defTabSz="913996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33996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 hasCustomPrompt="1"/>
          </p:nvPr>
        </p:nvSpPr>
        <p:spPr/>
        <p:txBody>
          <a:bodyPr/>
          <a:lstStyle>
            <a:lvl1pPr>
              <a:defRPr>
                <a:latin typeface="Kaspersky Sans Beta Light" panose="020B0303050101040103" pitchFamily="34" charset="0"/>
              </a:defRPr>
            </a:lvl1pPr>
          </a:lstStyle>
          <a:p>
            <a:r>
              <a:rPr lang="en-US" dirty="0"/>
              <a:t>KL 021.02 Kaspersky Security </a:t>
            </a:r>
            <a:r>
              <a:rPr lang="en-US"/>
              <a:t>Integration </a:t>
            </a:r>
            <a:r>
              <a:rPr lang="ru-RU"/>
              <a:t>для</a:t>
            </a:r>
            <a:r>
              <a:rPr lang="en-US"/>
              <a:t> </a:t>
            </a:r>
            <a:r>
              <a:rPr lang="en-US" dirty="0"/>
              <a:t>MSP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015830" y="1496953"/>
            <a:ext cx="4032249" cy="5028398"/>
          </a:xfrm>
        </p:spPr>
        <p:txBody>
          <a:bodyPr>
            <a:normAutofit/>
          </a:bodyPr>
          <a:lstStyle>
            <a:lvl1pPr marL="361790" indent="-342748">
              <a:buClrTx/>
              <a:buSzPct val="100000"/>
              <a:buFont typeface="Calibri" pitchFamily="34" charset="0"/>
              <a:buChar char="—"/>
              <a:defRPr sz="1700">
                <a:latin typeface="Kaspersky Sans Beta Light" panose="020B0303050101040103" pitchFamily="34" charset="0"/>
              </a:defRPr>
            </a:lvl1pPr>
            <a:lvl2pPr marL="714059" indent="-285623">
              <a:defRPr sz="1600">
                <a:latin typeface="Kaspersky Sans Beta Light" panose="020B0303050101040103" pitchFamily="34" charset="0"/>
              </a:defRPr>
            </a:lvl2pPr>
            <a:lvl3pPr marL="990163" indent="-228499">
              <a:defRPr sz="1300">
                <a:latin typeface="Kaspersky Sans Beta Light" panose="020B0303050101040103" pitchFamily="34" charset="0"/>
              </a:defRPr>
            </a:lvl3pPr>
            <a:lvl4pPr marL="1256745" indent="-228499">
              <a:defRPr sz="1200">
                <a:latin typeface="Kaspersky Sans Beta Light" panose="020B0303050101040103" pitchFamily="34" charset="0"/>
              </a:defRPr>
            </a:lvl4pPr>
            <a:lvl5pPr marL="1618535" indent="-228499">
              <a:defRPr sz="1200">
                <a:latin typeface="Kaspersky Sans Beta Light" panose="020B03030501010401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749505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60757-399C-4E50-BBFC-F4A21443B448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0AB66-F098-4289-ADEC-87609AC95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0564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B90557-3980-4A1A-8DD1-169161BDA5D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tx1"/>
                </a:solidFill>
                <a:latin typeface="Kaspersky Sans" panose="020B0503050101040103" pitchFamily="34" charset="-52"/>
              </a:rPr>
              <a:t>Q</a:t>
            </a:r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383213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61403B-28BE-4E3E-92C0-F705B97746C7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470811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How-to-Deck Whi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1049828"/>
            <a:ext cx="783866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How-to Deck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20E0C0FE-FEC0-495E-BC7A-20DBC4A0AF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8" y="5920877"/>
            <a:ext cx="2488628" cy="937124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47F5EA05-B11A-4BC6-AD4C-61E46181C8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2198" y="3717033"/>
            <a:ext cx="3024404" cy="19198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4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how-to deck will help you create pre-</a:t>
            </a:r>
            <a:r>
              <a:rPr lang="en-US" dirty="0" err="1"/>
              <a:t>sentations</a:t>
            </a:r>
            <a:r>
              <a:rPr lang="en-US" dirty="0"/>
              <a:t> in tune with the new look and feel</a:t>
            </a:r>
            <a:br>
              <a:rPr lang="en-US" dirty="0"/>
            </a:br>
            <a:r>
              <a:rPr lang="en-US" dirty="0"/>
              <a:t>of our brand</a:t>
            </a:r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5787D4D6-3870-E146-BB05-FB6F6BF71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9282" y="452670"/>
            <a:ext cx="7742719" cy="464428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FontTx/>
              <a:buNone/>
              <a:defRPr sz="3200" b="1" i="0">
                <a:solidFill>
                  <a:srgbClr val="000000"/>
                </a:solidFill>
                <a:latin typeface="Kaspersky Sans" panose="020B0503050101040103" pitchFamily="34" charset="77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Event name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97310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these guidelin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FDABA6-3CBB-C74D-85A0-B7CEC7AB1F41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Текст 3">
            <a:extLst>
              <a:ext uri="{FF2B5EF4-FFF2-40B4-BE49-F238E27FC236}">
                <a16:creationId xmlns:a16="http://schemas.microsoft.com/office/drawing/2014/main" id="{AC560601-56C7-44A1-9B1E-ABB9AE516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0560"/>
            <a:ext cx="11712521" cy="43016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This is where your big statement should be.</a:t>
            </a:r>
            <a:br>
              <a:rPr lang="ru-RU" dirty="0"/>
            </a:br>
            <a:r>
              <a:rPr lang="en-US" dirty="0"/>
              <a:t>Use light background</a:t>
            </a:r>
            <a:br>
              <a:rPr lang="ru-RU" dirty="0"/>
            </a:br>
            <a:r>
              <a:rPr lang="en-US" dirty="0"/>
              <a:t>for lighter points.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49738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these guidelines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where your big statement should be.</a:t>
            </a:r>
            <a:r>
              <a:rPr lang="ru-RU" dirty="0"/>
              <a:t> </a:t>
            </a:r>
            <a:r>
              <a:rPr lang="en-US" dirty="0"/>
              <a:t>Use dark background for more meaningful points.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475DA-C2BB-40B7-897D-5C5ED675AD6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3601E6B-2CC7-154D-A659-87D20DF6BD7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Текст 3">
            <a:extLst>
              <a:ext uri="{FF2B5EF4-FFF2-40B4-BE49-F238E27FC236}">
                <a16:creationId xmlns:a16="http://schemas.microsoft.com/office/drawing/2014/main" id="{6A872524-AE71-A24D-87BC-9594017C3C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33552"/>
            <a:ext cx="11712521" cy="4471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43510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D9317-49B3-4925-A0C5-F488C407CE03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76965EF-9460-4A27-BA06-36B9BD349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25C4B4-3E7C-C64C-A03C-164772A5870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B823B381-C4BB-C948-AC56-BC3A2131E3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98312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 palet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1D9317-49B3-4925-A0C5-F488C407CE03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76965EF-9460-4A27-BA06-36B9BD349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7390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 1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lvl="0">
              <a:spcBef>
                <a:spcPct val="20000"/>
              </a:spcBef>
              <a:defRPr/>
            </a:pPr>
            <a:r>
              <a:rPr lang="en-US" dirty="0"/>
              <a:t>Empty slide for drop-in tables &amp; charts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0E916-3B57-44C7-B439-A9C47BC94014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DE9914E6-D8C6-4508-8316-D76851067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674" y="3092963"/>
            <a:ext cx="5904639" cy="15361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80000"/>
              <a:buFontTx/>
              <a:buBlip>
                <a:blip r:embed="rId2"/>
              </a:buBlip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This is an empty slide. Paste infographics, charts, and tables you create with other tools here.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E98D15-CAB8-2A4F-A373-87593CB23E18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627A55F4-D504-B04F-884A-C8E306417A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2647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6"/>
          <p:cNvSpPr>
            <a:spLocks noGrp="1"/>
          </p:cNvSpPr>
          <p:nvPr>
            <p:ph type="body" sz="quarter" idx="13" hasCustomPrompt="1"/>
          </p:nvPr>
        </p:nvSpPr>
        <p:spPr>
          <a:xfrm>
            <a:off x="5567925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380990" indent="-380990"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If you need just 2 bullets instead of four, it’s okay. You don’t have to fill out the whole template.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Hit *</a:t>
            </a:r>
            <a:r>
              <a:rPr lang="en-US" dirty="0" err="1"/>
              <a:t>Shift+Enter</a:t>
            </a:r>
            <a:r>
              <a:rPr lang="en-US" dirty="0"/>
              <a:t>* if you want a new line under the same bullet.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767409" y="3332989"/>
            <a:ext cx="4320497" cy="1536171"/>
          </a:xfrm>
          <a:prstGeom prst="rect">
            <a:avLst/>
          </a:prstGeom>
        </p:spPr>
        <p:txBody>
          <a:bodyPr/>
          <a:lstStyle>
            <a:lvl1pPr marL="380990" indent="-380990">
              <a:spcBef>
                <a:spcPts val="0"/>
              </a:spcBef>
              <a:buFont typeface="Arial" panose="020B0604020202020204" pitchFamily="34" charset="0"/>
              <a:buChar char="•"/>
              <a:defRPr sz="1867"/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Think before you copy/paste this layout into your leave-behind. Is it really necessary?</a:t>
            </a:r>
          </a:p>
          <a:p>
            <a:pPr marL="380990" lvl="4" indent="-380990">
              <a:buFont typeface="Arial" panose="020B0604020202020204" pitchFamily="34" charset="0"/>
              <a:buChar char="•"/>
            </a:pPr>
            <a:endParaRPr lang="en-US" dirty="0"/>
          </a:p>
          <a:p>
            <a:pPr marL="380990" lvl="4" indent="-380990">
              <a:buFont typeface="Arial" panose="020B0604020202020204" pitchFamily="34" charset="0"/>
              <a:buChar char="•"/>
            </a:pPr>
            <a:r>
              <a:rPr lang="en-US" dirty="0"/>
              <a:t>Express one thought per sentence. If you need to show examples – visualize them.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B6D3D7-B1FC-4140-B466-DEE977CEBCEF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11F1F71F-2226-6545-8F7E-30BA1E81DF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70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46166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AA9BA8-61D8-074A-BA06-89A512AC1C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0902" y="3332991"/>
            <a:ext cx="5233079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E8B8D90-9157-934A-9CC7-CD56A3326D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8022" y="3332991"/>
            <a:ext cx="5233077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D2BCD7-49B4-B14E-906D-E70C827D456B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18168277-A13D-694D-85FE-2005897A9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71076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AA9BA8-61D8-074A-BA06-89A512AC1C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0902" y="3332991"/>
            <a:ext cx="5233079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6864761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slide works for leave-behinds only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5C95E-572D-4516-94CA-044B31DF7D4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E8B8D90-9157-934A-9CC7-CD56A3326D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8022" y="3332991"/>
            <a:ext cx="5233077" cy="1248139"/>
          </a:xfrm>
          <a:prstGeom prst="rect">
            <a:avLst/>
          </a:prstGeom>
        </p:spPr>
        <p:txBody>
          <a:bodyPr/>
          <a:lstStyle>
            <a:lvl1pPr>
              <a:buSzPct val="120000"/>
              <a:defRPr sz="1867"/>
            </a:lvl1pPr>
            <a:lvl2pPr marL="990575" indent="-380990">
              <a:buSzPct val="120000"/>
              <a:buFont typeface="Arial" panose="020B0604020202020204" pitchFamily="34" charset="0"/>
              <a:buChar char="•"/>
              <a:defRPr sz="1867"/>
            </a:lvl2pPr>
            <a:lvl3pPr>
              <a:buSzPct val="120000"/>
              <a:defRPr sz="1600"/>
            </a:lvl3pPr>
            <a:lvl4pPr marL="2133547" indent="-304792">
              <a:buSzPct val="120000"/>
              <a:buFont typeface="Arial" panose="020B0604020202020204" pitchFamily="34" charset="0"/>
              <a:buChar char="•"/>
              <a:defRPr sz="1333"/>
            </a:lvl4pPr>
          </a:lstStyle>
          <a:p>
            <a:pPr lvl="0"/>
            <a:r>
              <a:rPr lang="en-US" dirty="0"/>
              <a:t>Hit *Enter* if you want to create </a:t>
            </a:r>
            <a:br>
              <a:rPr lang="en-US" dirty="0"/>
            </a:br>
            <a:r>
              <a:rPr lang="en-US" dirty="0"/>
              <a:t>a new bullet. </a:t>
            </a:r>
          </a:p>
          <a:p>
            <a:pPr lvl="1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second level bullet. </a:t>
            </a:r>
          </a:p>
          <a:p>
            <a:pPr lvl="2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third level bullet. </a:t>
            </a:r>
          </a:p>
          <a:p>
            <a:pPr lvl="3"/>
            <a:r>
              <a:rPr lang="en-US" dirty="0"/>
              <a:t>Hit *Tab* at the beginning if you </a:t>
            </a:r>
            <a:br>
              <a:rPr lang="en-US" dirty="0"/>
            </a:br>
            <a:r>
              <a:rPr lang="en-US" dirty="0"/>
              <a:t>want to create a fourth level bullet. </a:t>
            </a:r>
          </a:p>
        </p:txBody>
      </p:sp>
    </p:spTree>
    <p:extLst>
      <p:ext uri="{BB962C8B-B14F-4D97-AF65-F5344CB8AC3E}">
        <p14:creationId xmlns:p14="http://schemas.microsoft.com/office/powerpoint/2010/main" val="421549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Exampl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3339" y="452669"/>
            <a:ext cx="8832981" cy="2400267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333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name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2C78760-8541-46FF-8F29-E0080A751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1344" y="5061182"/>
            <a:ext cx="4944549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Ready-to-use layouts to save your time while preparing your presentation.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2645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152232" y="5685251"/>
            <a:ext cx="10704409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Author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quote slide.</a:t>
            </a:r>
            <a:br>
              <a:rPr lang="ru-RU" dirty="0"/>
            </a:br>
            <a:r>
              <a:rPr lang="en-US" dirty="0"/>
              <a:t>Brevity is the soul of wit.</a:t>
            </a:r>
          </a:p>
        </p:txBody>
      </p:sp>
      <p:pic>
        <p:nvPicPr>
          <p:cNvPr id="8" name="Рисунок 7" descr="quote_black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2275A2-A77A-4D4C-A6EF-A849A113332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10E96A-08B4-D546-9485-3EDB30147F55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C6F463AE-EC3C-F94B-A7B6-B14010FAE4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217"/>
            <a:ext cx="11712521" cy="4544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5550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152232" y="5685251"/>
            <a:ext cx="10704409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Author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quote slide.</a:t>
            </a:r>
            <a:br>
              <a:rPr lang="ru-RU" dirty="0"/>
            </a:br>
            <a:r>
              <a:rPr lang="en-US" dirty="0"/>
              <a:t>Brevity is the soul of wit.</a:t>
            </a:r>
          </a:p>
        </p:txBody>
      </p:sp>
      <p:pic>
        <p:nvPicPr>
          <p:cNvPr id="8" name="Рисунок 7" descr="quote_black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2275A2-A77A-4D4C-A6EF-A849A113332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53763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Everything should be as simple as possible, but not simpler.</a:t>
            </a:r>
          </a:p>
        </p:txBody>
      </p:sp>
      <p:pic>
        <p:nvPicPr>
          <p:cNvPr id="8" name="Рисунок 7" descr="quote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562C4-29CE-4F53-9C90-799D65CB2DF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3724B14-D8D7-4609-923C-E0238CC8E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Albert Einstein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6754E-4C21-AD45-8BFE-A64993F6357C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CC4A26E7-BECE-4641-B014-90D8AB5F00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544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2812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Everything should be as simple as possible, but not simpler.</a:t>
            </a:r>
          </a:p>
        </p:txBody>
      </p:sp>
      <p:pic>
        <p:nvPicPr>
          <p:cNvPr id="8" name="Рисунок 7" descr="quote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562C4-29CE-4F53-9C90-799D65CB2DF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3724B14-D8D7-4609-923C-E0238CC8E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Albert Einstein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05296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C82C5-1719-4908-A848-AEFE6300661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A0C4EAD-D7C1-4857-8CB2-814AD7A7F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1" y="5685251"/>
            <a:ext cx="10657184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735D71-2819-294D-884E-1F99CD90E3C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Текст 3">
            <a:extLst>
              <a:ext uri="{FF2B5EF4-FFF2-40B4-BE49-F238E27FC236}">
                <a16:creationId xmlns:a16="http://schemas.microsoft.com/office/drawing/2014/main" id="{A02D7AD2-D51F-E74A-8671-79C400C71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88288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ferenc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C82C5-1719-4908-A848-AEFE6300661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A0C4EAD-D7C1-4857-8CB2-814AD7A7F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1" y="5685251"/>
            <a:ext cx="10657184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9218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0B930-8A49-4629-9A75-D1E4D0C8F74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E9C5BA9-B4F5-4332-9792-0062B490C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5F7946-C72F-0840-AFA7-A3AB2D3AA3CC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26D8AD16-EDB4-1D4C-98DE-52BD3FF31E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97384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ferenc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1" y="1268762"/>
            <a:ext cx="8784975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This is a reference point slide. Be considerate and always mention the source.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0B930-8A49-4629-9A75-D1E4D0C8F74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E9C5BA9-B4F5-4332-9792-0062B490C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1453" y="5685251"/>
            <a:ext cx="10704411" cy="720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Source Book, Source Author, Other Relevant Info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98080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 on a keyboard Whi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335360" y="788707"/>
            <a:ext cx="11521280" cy="4032448"/>
          </a:xfrm>
        </p:spPr>
        <p:txBody>
          <a:bodyPr>
            <a:noAutofit/>
          </a:bodyPr>
          <a:lstStyle>
            <a:lvl1pPr>
              <a:defRPr sz="32399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1997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4434" y="5973234"/>
            <a:ext cx="11523133" cy="33655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0" indent="0" algn="ctr">
              <a:spcBef>
                <a:spcPts val="0"/>
              </a:spcBef>
              <a:buNone/>
              <a:defRPr sz="2000"/>
            </a:lvl2pPr>
            <a:lvl3pPr marL="0" indent="0" algn="ctr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2"/>
            <a:r>
              <a:rPr lang="en-US" dirty="0"/>
              <a:t>The year Kaspersky was founded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94D4F-BC75-441F-A7BD-8C346D9B3A8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8495131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state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Meaningful picture</a:t>
            </a:r>
          </a:p>
          <a:p>
            <a:r>
              <a:rPr lang="en-US" dirty="0"/>
              <a:t>inside the hexagon in</a:t>
            </a:r>
          </a:p>
          <a:p>
            <a:r>
              <a:rPr lang="en-US" dirty="0"/>
              <a:t>Freedom </a:t>
            </a:r>
            <a:r>
              <a:rPr lang="en-US" dirty="0" err="1"/>
              <a:t>photostyle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A74B2-2B96-4EB2-93BC-80EE0B9E7DC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F0CC36-A5A6-DB44-9503-B8B5D33AA101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36FE1121-9496-9147-9A90-9E62273119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0500" y="548216"/>
            <a:ext cx="11712521" cy="4325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4700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A92E81D6-57D3-46D5-A88C-EBCC296572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025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D4606-FDF0-42A7-B38C-0F31B23CE40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7C453BD9-6D37-46DD-A199-0490E1C5E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0499" y="1268760"/>
            <a:ext cx="5905501" cy="408045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Short statement.</a:t>
            </a:r>
          </a:p>
          <a:p>
            <a:r>
              <a:rPr lang="en-US" dirty="0"/>
              <a:t>Atmospheric</a:t>
            </a:r>
          </a:p>
          <a:p>
            <a:r>
              <a:rPr lang="en-US" dirty="0"/>
              <a:t>picture in Immersion</a:t>
            </a:r>
          </a:p>
          <a:p>
            <a:r>
              <a:rPr lang="en-US" dirty="0" err="1"/>
              <a:t>photostyle</a:t>
            </a:r>
            <a:r>
              <a:rPr lang="en-US" dirty="0"/>
              <a:t> used</a:t>
            </a:r>
          </a:p>
          <a:p>
            <a:r>
              <a:rPr lang="en-US" dirty="0"/>
              <a:t>as background.</a:t>
            </a:r>
            <a:endParaRPr lang="ru-RU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095C65-4D58-3546-BE98-C7D7B80C209E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42533424-16AC-C846-802C-C70753CB94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0500" y="548216"/>
            <a:ext cx="11712521" cy="4325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69926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9834E3-0CB5-CF4D-A7B1-971F3BDB2BF6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08A63232-5F31-7F40-86A0-1F830F7121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A5E0E4-D5B5-47F1-A96A-D27FEA261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061181"/>
            <a:ext cx="3983567" cy="15361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b="0" dirty="0"/>
              <a:t>Practice summing up your points.</a:t>
            </a:r>
            <a:endParaRPr lang="x-none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EB597DF-B612-40EA-A124-4D70B2CA99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41133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8F929C4-60D8-401D-B382-ABA94CBBE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1220756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4942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A5E0E4-D5B5-47F1-A96A-D27FEA261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061181"/>
            <a:ext cx="3983567" cy="15361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b="0" dirty="0"/>
              <a:t>Practice summing up your points.</a:t>
            </a:r>
            <a:endParaRPr lang="x-none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EB597DF-B612-40EA-A124-4D70B2CA99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41133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8F929C4-60D8-401D-B382-ABA94CBBE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1220756"/>
            <a:ext cx="3983567" cy="15841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tabLst/>
              <a:defRPr sz="2000" b="0">
                <a:latin typeface="Kaspersky Sans" panose="020B0503050101040103" pitchFamily="34" charset="-52"/>
              </a:defRPr>
            </a:lvl1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3121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3 talking points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489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Sub-Headlines Page-Title/Captions/Text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F69AD-879C-47DE-824E-20BCCAEB2385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A47FDF-C135-4A24-854A-D4BB620C25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1220755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Save time</a:t>
            </a:r>
            <a:br>
              <a:rPr lang="en-US" dirty="0"/>
            </a:br>
            <a:r>
              <a:rPr lang="en-US" dirty="0"/>
              <a:t>Use these layouts to save time for rehearsal.</a:t>
            </a:r>
            <a:endParaRPr lang="x-none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A6B88635-8180-49F6-8D44-297561A114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316336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Less is more</a:t>
            </a:r>
            <a:br>
              <a:rPr lang="en-US" dirty="0"/>
            </a:br>
            <a:r>
              <a:rPr lang="en-US" dirty="0"/>
              <a:t>Keep your texts short and focus on presenting.</a:t>
            </a:r>
            <a:endParaRPr lang="x-none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290C5E36-7805-4544-9ABB-20345A8BAE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5060387"/>
            <a:ext cx="3983567" cy="15621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en-US" dirty="0"/>
            </a:br>
            <a:r>
              <a:rPr lang="en-US" dirty="0"/>
              <a:t>Be smart</a:t>
            </a:r>
            <a:br>
              <a:rPr lang="en-US" dirty="0"/>
            </a:br>
            <a:r>
              <a:rPr lang="en-US" dirty="0"/>
              <a:t>Practice summing up your points.</a:t>
            </a:r>
            <a:endParaRPr lang="x-non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83125-D7D3-1F4B-8D2C-7A0D949D1B6C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DCD95552-991B-0E4A-9D95-8974C0BF08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76287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92E273-37CE-2942-977F-F0DC39C94496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61902498-95FC-D947-9D82-50241CFAF6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95337327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alking poin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2"/>
              </a:buBlip>
              <a:defRPr sz="2000"/>
            </a:lvl2pPr>
            <a:lvl3pPr marL="0" indent="0">
              <a:buFontTx/>
              <a:buBlip>
                <a:blip r:embed="rId2"/>
              </a:buBlip>
              <a:defRPr sz="2000"/>
            </a:lvl3pPr>
            <a:lvl4pPr marL="0" indent="0">
              <a:buFontTx/>
              <a:buBlip>
                <a:blip r:embed="rId2"/>
              </a:buBlip>
              <a:defRPr sz="2000"/>
            </a:lvl4pPr>
            <a:lvl5pPr marL="0" indent="0">
              <a:buFontTx/>
              <a:buBlip>
                <a:blip r:embed="rId2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</p:spTree>
    <p:extLst>
      <p:ext uri="{BB962C8B-B14F-4D97-AF65-F5344CB8AC3E}">
        <p14:creationId xmlns:p14="http://schemas.microsoft.com/office/powerpoint/2010/main" val="21383337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lking point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ru-RU" dirty="0"/>
              <a:t>4</a:t>
            </a:r>
            <a:r>
              <a:rPr lang="en-US" dirty="0"/>
              <a:t> talking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BA777-D408-4459-A7F6-3603D71F3C90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605AE-A45E-4504-8B0C-02452502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2067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Focus</a:t>
            </a:r>
            <a:br>
              <a:rPr lang="en-US" dirty="0"/>
            </a:br>
            <a:r>
              <a:rPr lang="en-US" dirty="0"/>
              <a:t>3 points are optimal to keep audience focused.</a:t>
            </a: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160FF622-0EC1-42C9-92DF-D38C8A8CA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2067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Be confident, and flaws will</a:t>
            </a:r>
            <a:br>
              <a:rPr lang="en-US" dirty="0"/>
            </a:br>
            <a:r>
              <a:rPr lang="en-US" dirty="0"/>
              <a:t>be overlooked.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7A420F3F-A7E6-4D3C-9BDD-68D1F9DCE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5058685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Rehearsal</a:t>
            </a:r>
            <a:br>
              <a:rPr lang="en-US" dirty="0"/>
            </a:br>
            <a:r>
              <a:rPr lang="en-US" dirty="0"/>
              <a:t>Record your voiceover and rehearse it.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1624BA17-FEF1-467A-BBF7-8CCE2BE8D6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1453" y="3141707"/>
            <a:ext cx="3983567" cy="1295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2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buFontTx/>
              <a:buBlip>
                <a:blip r:embed="rId3"/>
              </a:buBlip>
              <a:defRPr sz="2000"/>
            </a:lvl2pPr>
            <a:lvl3pPr marL="0" indent="0">
              <a:buFontTx/>
              <a:buBlip>
                <a:blip r:embed="rId3"/>
              </a:buBlip>
              <a:defRPr sz="2000"/>
            </a:lvl3pPr>
            <a:lvl4pPr marL="0" indent="0">
              <a:buFontTx/>
              <a:buBlip>
                <a:blip r:embed="rId3"/>
              </a:buBlip>
              <a:defRPr sz="2000"/>
            </a:lvl4pPr>
            <a:lvl5pPr marL="0" indent="0">
              <a:buFontTx/>
              <a:buBlip>
                <a:blip r:embed="rId3"/>
              </a:buBlip>
              <a:defRPr sz="2000"/>
            </a:lvl5pPr>
          </a:lstStyle>
          <a:p>
            <a:pPr lvl="0"/>
            <a:br>
              <a:rPr lang="en-US" dirty="0"/>
            </a:br>
            <a:r>
              <a:rPr lang="en-US" dirty="0"/>
              <a:t>Sub-heads</a:t>
            </a:r>
            <a:br>
              <a:rPr lang="en-US" dirty="0"/>
            </a:br>
            <a:r>
              <a:rPr lang="en-US" dirty="0" err="1"/>
              <a:t>Sub-heads</a:t>
            </a:r>
            <a:r>
              <a:rPr lang="en-US" dirty="0"/>
              <a:t> type size is optimized at 45 pt.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ED8711-A5DE-7F4D-8B45-9E47913FB1E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70F95D78-4C91-AE4E-9F2E-742634B3F2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06030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F56738-7939-D547-BD0C-B304AB6017E4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Текст 3">
            <a:extLst>
              <a:ext uri="{FF2B5EF4-FFF2-40B4-BE49-F238E27FC236}">
                <a16:creationId xmlns:a16="http://schemas.microsoft.com/office/drawing/2014/main" id="{80676B8F-4A84-6349-BEEC-13C889E96A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76253270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4C3A584C-13B2-4C25-8174-CD921A161F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091" y="3140968"/>
            <a:ext cx="3983500" cy="139215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tabLst/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2B215A-33E2-4DCA-844E-5D549F962D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2091" y="5253203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E9A56E16-96D6-450E-9470-C4EBB4C2A0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2091" y="1412776"/>
            <a:ext cx="3983500" cy="1056216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1219170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779F36-892E-1A44-8056-4376150E4BE4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28273247-F5D4-A743-AD14-0BAE024AE1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342261319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5684D1-E040-9945-8442-4FFC8C53B785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C11BF950-8B30-194B-BCD1-C9C553534F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68982713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220755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24B0D-404D-0944-898C-3037D3FAFFE9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939F299A-DBB4-4F44-AAF6-CF30250E9D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51635705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sz="2400" dirty="0"/>
              <a:t>This is how you visualize</a:t>
            </a:r>
            <a:br>
              <a:rPr lang="en-US" sz="2400" dirty="0"/>
            </a:br>
            <a:r>
              <a:rPr lang="en-US" sz="2400" dirty="0"/>
              <a:t>a talking point. Play with text and opacity but keep it short.</a:t>
            </a:r>
            <a:endParaRPr lang="ru-RU" sz="2400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Keep it short!</a:t>
            </a:r>
            <a:endParaRPr lang="ru-RU" dirty="0"/>
          </a:p>
          <a:p>
            <a:pPr lvl="1"/>
            <a:r>
              <a:rPr lang="en-US" dirty="0"/>
              <a:t>This is the most text you can put on one slide in your presentation.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7C6B1B6-C27D-4043-BA8F-2011157BB849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B3E37452-CE86-814C-93A5-93E58FA712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102679401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Dar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2160239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Talking Point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Are they reading or listening?</a:t>
            </a:r>
          </a:p>
          <a:p>
            <a:pPr lvl="1"/>
            <a:r>
              <a:rPr lang="en-US" dirty="0"/>
              <a:t>Live audience will focus on your speech rather than on your slides. Don’t make them read too much.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Play with transparency </a:t>
            </a:r>
          </a:p>
          <a:p>
            <a:pPr lvl="1"/>
            <a:r>
              <a:rPr lang="en-US" dirty="0"/>
              <a:t>If you want to say more about a specific talking point, make others considerably more transparent.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This is how you visualize</a:t>
            </a:r>
            <a:br>
              <a:rPr lang="en-US" dirty="0"/>
            </a:br>
            <a:r>
              <a:rPr lang="en-US" dirty="0"/>
              <a:t>a talking point. Play with text and opacity but keep it short.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2"/>
            <a:ext cx="3983500" cy="13441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bg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Keep it short!</a:t>
            </a:r>
          </a:p>
          <a:p>
            <a:pPr lvl="1"/>
            <a:r>
              <a:rPr lang="en-US" dirty="0"/>
              <a:t>This is the most text you can put on one slide in your presentation.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6F8C20-4635-7044-9329-5AB9D5E904C0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3E6B9D86-BB96-A947-B43E-50B081D1DC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7"/>
            <a:ext cx="11712521" cy="43251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Deeper info slide title</a:t>
            </a:r>
          </a:p>
        </p:txBody>
      </p:sp>
    </p:spTree>
    <p:extLst>
      <p:ext uri="{BB962C8B-B14F-4D97-AF65-F5344CB8AC3E}">
        <p14:creationId xmlns:p14="http://schemas.microsoft.com/office/powerpoint/2010/main" val="24180115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Questions for the audience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400" b="0"/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0"/>
            <a:r>
              <a:rPr lang="en-US" dirty="0"/>
              <a:t>Asking questions is a great way of </a:t>
            </a:r>
            <a:r>
              <a:rPr lang="en-US" dirty="0" err="1"/>
              <a:t>inteaction</a:t>
            </a:r>
            <a:r>
              <a:rPr lang="en-US" dirty="0"/>
              <a:t> with your audience. Write them in the right column.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CE25C4E1-F9D5-4E85-8DB5-7276030C30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60097" y="1223191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Be short!</a:t>
            </a:r>
            <a:endParaRPr lang="ru-RU" dirty="0"/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5D2964EF-C3E5-440A-8A1E-1F09E74F43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0097" y="2201946"/>
            <a:ext cx="3983567" cy="9576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Two lines maximum.</a:t>
            </a:r>
            <a:endParaRPr lang="ru-RU" dirty="0"/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858053E9-B372-4120-9936-2DC102C75B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0097" y="3159617"/>
            <a:ext cx="3983567" cy="12481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2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br>
              <a:rPr lang="ru-RU" dirty="0"/>
            </a:br>
            <a:r>
              <a:rPr lang="en-US" dirty="0"/>
              <a:t>You can have less than three questions.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65B1CC-9FF9-B843-8B05-45BC3E0A199C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1EB4FB02-14EB-D042-9F0E-3B18671669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15403457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1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67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>
                <a:solidFill>
                  <a:srgbClr val="A4A4A4"/>
                </a:solidFill>
              </a:rPr>
              <a:t>Talking point</a:t>
            </a:r>
          </a:p>
          <a:p>
            <a:pPr lvl="4"/>
            <a:r>
              <a:rPr lang="en-US" dirty="0">
                <a:solidFill>
                  <a:srgbClr val="A4A4A4"/>
                </a:solidFill>
              </a:rPr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6403F528-8DA2-4132-94A4-02ECD65142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3033" y="1220754"/>
            <a:ext cx="3983500" cy="1584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</p:spTree>
    <p:extLst>
      <p:ext uri="{BB962C8B-B14F-4D97-AF65-F5344CB8AC3E}">
        <p14:creationId xmlns:p14="http://schemas.microsoft.com/office/powerpoint/2010/main" val="146539491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2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140968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53204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980813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oint 3 linel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21602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Big statement with support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412776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</a:defRPr>
            </a:lvl1pPr>
            <a:lvl2pPr marL="0" indent="0">
              <a:spcBef>
                <a:spcPts val="0"/>
              </a:spcBef>
              <a:buNone/>
              <a:defRPr sz="1867" b="0">
                <a:solidFill>
                  <a:srgbClr val="A4A4A4"/>
                </a:solidFill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rgbClr val="A4A4A4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 your point with additional text, but keep it two lines maximum.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32990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A4A4A4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rgbClr val="A4A4A4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Talking point</a:t>
            </a:r>
          </a:p>
          <a:p>
            <a:pPr lvl="1"/>
            <a:r>
              <a:rPr lang="en-US" dirty="0"/>
              <a:t>Use A4A4A4 grey for some points to draw focus to the other ones.</a:t>
            </a:r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69" y="3292800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spcBef>
                <a:spcPts val="0"/>
              </a:spcBef>
              <a:buNone/>
              <a:defRPr sz="2400" b="0"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2400" b="1"/>
            </a:lvl3pPr>
            <a:lvl4pPr marL="0" indent="0">
              <a:spcBef>
                <a:spcPts val="0"/>
              </a:spcBef>
              <a:buNone/>
              <a:defRPr sz="2400" b="0"/>
            </a:lvl4pPr>
            <a:lvl5pPr marL="0" indent="0">
              <a:spcBef>
                <a:spcPts val="0"/>
              </a:spcBef>
              <a:buNone/>
              <a:defRPr sz="2400"/>
            </a:lvl5pPr>
          </a:lstStyle>
          <a:p>
            <a:pPr lvl="1"/>
            <a:r>
              <a:rPr lang="en-US" dirty="0"/>
              <a:t>This is the way to present your big statement.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061181"/>
            <a:ext cx="3983500" cy="12961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Kaspersky Sans" panose="020B0503050101040103" pitchFamily="34" charset="-52"/>
              </a:defRPr>
            </a:lvl2pPr>
            <a:lvl3pPr marL="0" indent="0">
              <a:spcBef>
                <a:spcPts val="0"/>
              </a:spcBef>
              <a:buNone/>
              <a:defRPr sz="1867"/>
            </a:lvl3pPr>
            <a:lvl4pPr marL="0" indent="0">
              <a:spcBef>
                <a:spcPts val="0"/>
              </a:spcBef>
              <a:buNone/>
              <a:defRPr sz="1867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Talking point</a:t>
            </a:r>
          </a:p>
          <a:p>
            <a:pPr lvl="1"/>
            <a:r>
              <a:rPr lang="en-US" dirty="0"/>
              <a:t>Stay consistent when playing with darkness and transparency.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FD8AF7-3190-418A-B395-5F844894484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7446960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151451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Icons</a:t>
            </a:r>
            <a:endParaRPr lang="ru-RU" dirty="0"/>
          </a:p>
          <a:p>
            <a:pPr lvl="4"/>
            <a:r>
              <a:rPr lang="en-US" sz="1867" dirty="0"/>
              <a:t>Browse through our PPT Toolkit to look for the one you need.</a:t>
            </a:r>
            <a:endParaRPr lang="ru-RU" sz="1867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8CF024-F58E-477E-A99B-B94DCBCE564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352FA027-CBA9-4EE1-AEEF-DA2ECEC25B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91727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Copy/Paste</a:t>
            </a:r>
            <a:endParaRPr lang="ru-RU" dirty="0"/>
          </a:p>
          <a:p>
            <a:pPr lvl="4"/>
            <a:r>
              <a:rPr lang="en-US" sz="1867" dirty="0"/>
              <a:t>You can copy and paste icons between PowerPoint files.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B6229EBE-BFE2-488A-B830-D0D28675D96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32003" y="2660520"/>
            <a:ext cx="3024336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Updates</a:t>
            </a:r>
            <a:endParaRPr lang="ru-RU" dirty="0"/>
          </a:p>
          <a:p>
            <a:pPr lvl="4"/>
            <a:r>
              <a:rPr lang="en-US" sz="1867" dirty="0"/>
              <a:t>We’ll keep you posted about updates to our custom icon set.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F0B68F-A4EB-E940-A6BC-CF1765195505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C8C46590-0EE0-0A4E-A808-4A0D9AE794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3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3 icons with text</a:t>
            </a:r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1BDFF9C8-18D2-F642-81ED-B48D42D5032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274313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89BBF703-EF88-234C-A415-46B0D4F6FA7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117135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82807807-A630-8B4C-9E7A-03B00CE3A38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959957" y="2036845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98850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1274313" y="1556424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6F97B2-1CC9-481A-BC7D-B1321F0589D9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919FA5C8-65CC-4EFD-AF31-1BF3F4019B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1</a:t>
            </a:r>
            <a:endParaRPr lang="ru-RU" dirty="0"/>
          </a:p>
          <a:p>
            <a:pPr lvl="4"/>
            <a:r>
              <a:rPr lang="en-US" sz="1867" dirty="0"/>
              <a:t>Icons represent content.</a:t>
            </a:r>
            <a:endParaRPr lang="ru-RU" sz="1867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479100E1-928B-4122-9A22-0B97703340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12089" y="2180860"/>
            <a:ext cx="4949792" cy="18722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2</a:t>
            </a:r>
            <a:endParaRPr lang="ru-RU" dirty="0"/>
          </a:p>
          <a:p>
            <a:pPr lvl="4"/>
            <a:r>
              <a:rPr lang="en-US" sz="1867" dirty="0"/>
              <a:t>Icons are visually simple and depict </a:t>
            </a:r>
            <a:br>
              <a:rPr lang="en-US" sz="1867" dirty="0"/>
            </a:br>
            <a:r>
              <a:rPr lang="en-US" sz="1867" dirty="0"/>
              <a:t>specific concepts.</a:t>
            </a:r>
            <a:endParaRPr lang="ru-RU" sz="1867" dirty="0"/>
          </a:p>
        </p:txBody>
      </p:sp>
      <p:sp>
        <p:nvSpPr>
          <p:cNvPr id="22" name="Текст 7">
            <a:extLst>
              <a:ext uri="{FF2B5EF4-FFF2-40B4-BE49-F238E27FC236}">
                <a16:creationId xmlns:a16="http://schemas.microsoft.com/office/drawing/2014/main" id="{7229CF3B-B185-4169-B59B-50FEE6DDAD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1451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3</a:t>
            </a:r>
            <a:endParaRPr lang="ru-RU" dirty="0"/>
          </a:p>
          <a:p>
            <a:pPr lvl="4"/>
            <a:r>
              <a:rPr lang="en-US" sz="1867" dirty="0"/>
              <a:t>One slide is not enough? Duplicate it </a:t>
            </a:r>
            <a:br>
              <a:rPr lang="en-US" sz="1867" dirty="0"/>
            </a:br>
            <a:r>
              <a:rPr lang="en-US" sz="1867" dirty="0"/>
              <a:t>and add “cont.” to your title.</a:t>
            </a:r>
            <a:endParaRPr lang="ru-RU" sz="1867" dirty="0"/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A3B3C620-BE07-42BA-AAFD-F2CA99148D4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2089" y="5061181"/>
            <a:ext cx="4949792" cy="124813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2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Point 4</a:t>
            </a:r>
            <a:endParaRPr lang="ru-RU" dirty="0"/>
          </a:p>
          <a:p>
            <a:pPr lvl="4"/>
            <a:r>
              <a:rPr lang="en-US" sz="1867" dirty="0"/>
              <a:t>These layouts will make your slides </a:t>
            </a:r>
            <a:br>
              <a:rPr lang="en-US" sz="1867" dirty="0"/>
            </a:br>
            <a:r>
              <a:rPr lang="en-US" sz="1867" dirty="0"/>
              <a:t>more coherent. You’ll see!</a:t>
            </a:r>
            <a:endParaRPr lang="ru-RU" sz="1867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659B28-9C2C-D743-A68B-FA1081DF38D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Текст 3">
            <a:extLst>
              <a:ext uri="{FF2B5EF4-FFF2-40B4-BE49-F238E27FC236}">
                <a16:creationId xmlns:a16="http://schemas.microsoft.com/office/drawing/2014/main" id="{8CA5171C-0FE5-8A43-BFD3-142048D2F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51024"/>
            <a:ext cx="11712521" cy="4293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ru-RU" dirty="0"/>
              <a:t>4</a:t>
            </a:r>
            <a:r>
              <a:rPr lang="en-US" dirty="0"/>
              <a:t> icons with text</a:t>
            </a:r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2EA28BFF-63EC-1E41-BDD9-5A909D8D9D1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046908" y="1544893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07C50448-5FA9-6540-A4C4-EB396E12260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274313" y="4437112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0A0F4EC9-7325-ED45-AF2E-852C575B0BD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046908" y="4437112"/>
            <a:ext cx="769976" cy="679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28552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One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5062240C-E341-443E-93A5-4F63D7A6F9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72198" y="4101075"/>
            <a:ext cx="302327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>
                <a:latin typeface="Kaspersky Sans" panose="020B0503050101040103" pitchFamily="34" charset="-52"/>
              </a:defRPr>
            </a:lvl2pPr>
          </a:lstStyle>
          <a:p>
            <a:pPr lvl="0"/>
            <a:br>
              <a:rPr lang="ru-RU" dirty="0"/>
            </a:br>
            <a:r>
              <a:rPr lang="en-US" dirty="0"/>
              <a:t>Speaker person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en-US" dirty="0"/>
              <a:t>Speaker title</a:t>
            </a:r>
          </a:p>
          <a:p>
            <a:pPr lvl="1"/>
            <a:br>
              <a:rPr lang="en-US" dirty="0"/>
            </a:br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5904655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1151468" y="4101076"/>
            <a:ext cx="5904640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8015667" y="1508786"/>
            <a:ext cx="1919816" cy="1920213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024B81-98E0-4AC3-AA79-05A9E719595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371676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Many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4944548" cy="19682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Talk Title</a:t>
            </a:r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1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9" name="Рисунок 9"/>
          <p:cNvSpPr>
            <a:spLocks noGrp="1"/>
          </p:cNvSpPr>
          <p:nvPr>
            <p:ph type="pic" sz="quarter" idx="17" hasCustomPrompt="1"/>
          </p:nvPr>
        </p:nvSpPr>
        <p:spPr>
          <a:xfrm>
            <a:off x="705610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8" hasCustomPrompt="1"/>
          </p:nvPr>
        </p:nvSpPr>
        <p:spPr>
          <a:xfrm>
            <a:off x="801621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Рисунок 9"/>
          <p:cNvSpPr>
            <a:spLocks noGrp="1"/>
          </p:cNvSpPr>
          <p:nvPr>
            <p:ph type="pic" sz="quarter" idx="19" hasCustomPrompt="1"/>
          </p:nvPr>
        </p:nvSpPr>
        <p:spPr>
          <a:xfrm>
            <a:off x="8976320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Рисунок 9"/>
          <p:cNvSpPr>
            <a:spLocks noGrp="1"/>
          </p:cNvSpPr>
          <p:nvPr>
            <p:ph type="pic" sz="quarter" idx="20" hasCustomPrompt="1"/>
          </p:nvPr>
        </p:nvSpPr>
        <p:spPr>
          <a:xfrm>
            <a:off x="9936427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6" name="Рисунок 9"/>
          <p:cNvSpPr>
            <a:spLocks noGrp="1"/>
          </p:cNvSpPr>
          <p:nvPr>
            <p:ph type="pic" sz="quarter" idx="21" hasCustomPrompt="1"/>
          </p:nvPr>
        </p:nvSpPr>
        <p:spPr>
          <a:xfrm>
            <a:off x="10896533" y="246889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D991A3-27AA-4616-AE18-725747665553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72D04FD7-509C-42A3-BFA5-BABEC42B0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1469" y="4101076"/>
            <a:ext cx="3984425" cy="22082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Pct val="108000"/>
              <a:buFontTx/>
              <a:buBlip>
                <a:blip r:embed="rId3"/>
              </a:buBlip>
              <a:defRPr sz="18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br>
              <a:rPr lang="ru-RU" dirty="0"/>
            </a:br>
            <a:r>
              <a:rPr lang="en-US" dirty="0"/>
              <a:t>Subtitle</a:t>
            </a:r>
            <a:endParaRPr lang="ru-RU" dirty="0"/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235EB5F8-8ABE-45BC-A3E6-3E2537B727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51985" y="4101075"/>
            <a:ext cx="5904639" cy="22082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buNone/>
              <a:defRPr sz="2000"/>
            </a:lvl2pPr>
          </a:lstStyle>
          <a:p>
            <a:pPr lvl="0"/>
            <a:br>
              <a:rPr lang="ru-RU" dirty="0"/>
            </a:br>
            <a:r>
              <a:rPr lang="en-US" dirty="0"/>
              <a:t>Name of the team working on this subject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28651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 Title On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1" y="865288"/>
            <a:ext cx="11521280" cy="11235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4667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Thank you! 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2255574" y="2176175"/>
            <a:ext cx="7680852" cy="96010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67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/>
            </a:lvl4pPr>
            <a:lvl5pPr marL="0" indent="0" algn="ctr">
              <a:spcBef>
                <a:spcPts val="0"/>
              </a:spcBef>
              <a:buNone/>
              <a:defRPr sz="1867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4"/>
            <a:r>
              <a:rPr lang="en-US" dirty="0"/>
              <a:t>Subtitle 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person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6" hasCustomPrompt="1"/>
          </p:nvPr>
        </p:nvSpPr>
        <p:spPr>
          <a:xfrm>
            <a:off x="5615947" y="3428453"/>
            <a:ext cx="960107" cy="96010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2" name="Текст 18"/>
          <p:cNvSpPr>
            <a:spLocks noGrp="1"/>
          </p:cNvSpPr>
          <p:nvPr>
            <p:ph type="body" sz="quarter" idx="17" hasCustomPrompt="1"/>
          </p:nvPr>
        </p:nvSpPr>
        <p:spPr>
          <a:xfrm>
            <a:off x="4175787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Speaker title</a:t>
            </a:r>
            <a:endParaRPr lang="ru-RU" dirty="0"/>
          </a:p>
        </p:txBody>
      </p:sp>
      <p:sp>
        <p:nvSpPr>
          <p:cNvPr id="13" name="Текст 18"/>
          <p:cNvSpPr>
            <a:spLocks noGrp="1"/>
          </p:cNvSpPr>
          <p:nvPr>
            <p:ph type="body" sz="quarter" idx="18" hasCustomPrompt="1"/>
          </p:nvPr>
        </p:nvSpPr>
        <p:spPr>
          <a:xfrm>
            <a:off x="8016213" y="5042132"/>
            <a:ext cx="3840427" cy="48005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/>
            </a:lvl1pPr>
            <a:lvl2pPr marL="0" indent="0" algn="ctr">
              <a:spcBef>
                <a:spcPts val="0"/>
              </a:spcBef>
              <a:buNone/>
              <a:defRPr sz="2000" b="1"/>
            </a:lvl2pPr>
            <a:lvl3pPr marL="0" indent="0" algn="ctr">
              <a:spcBef>
                <a:spcPts val="0"/>
              </a:spcBef>
              <a:buNone/>
              <a:defRPr sz="2000"/>
            </a:lvl3pPr>
            <a:lvl4pPr marL="0" indent="0" algn="ctr"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4pPr>
            <a:lvl5pPr marL="0" indent="0" algn="ctr">
              <a:spcBef>
                <a:spcPts val="0"/>
              </a:spcBef>
              <a:buNone/>
              <a:defRPr sz="1867"/>
            </a:lvl5pPr>
          </a:lstStyle>
          <a:p>
            <a:pPr lvl="3"/>
            <a:r>
              <a:rPr lang="en-US" dirty="0"/>
              <a:t>@</a:t>
            </a:r>
            <a:r>
              <a:rPr lang="en-US" dirty="0" err="1"/>
              <a:t>socialmediahandle</a:t>
            </a:r>
            <a:endParaRPr lang="ru-RU" dirty="0"/>
          </a:p>
        </p:txBody>
      </p:sp>
      <p:pic>
        <p:nvPicPr>
          <p:cNvPr id="9" name="Рисунок 8" descr="Kaspersky logo black.png_645E5772.png">
            <a:extLst>
              <a:ext uri="{FF2B5EF4-FFF2-40B4-BE49-F238E27FC236}">
                <a16:creationId xmlns:a16="http://schemas.microsoft.com/office/drawing/2014/main" id="{E795FB51-92F8-48AC-A9E1-D48C5A5E94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427" y="5864572"/>
            <a:ext cx="1901144" cy="7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8841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 &amp;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blac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5817"/>
            <a:ext cx="576063" cy="4544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5F70B2-80A5-42F9-983C-B873361449D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5C8B064D-84E2-4BD9-A496-946B192E8F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F2260ECF-D720-49DC-832A-EEEE9AAB12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5737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 &amp; Comment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867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You will never win</a:t>
            </a:r>
            <a:br>
              <a:rPr lang="ru-RU" dirty="0"/>
            </a:br>
            <a:r>
              <a:rPr lang="en-US" dirty="0"/>
              <a:t>if you never begin.</a:t>
            </a:r>
            <a:endParaRPr lang="ru-RU" dirty="0"/>
          </a:p>
        </p:txBody>
      </p:sp>
      <p:pic>
        <p:nvPicPr>
          <p:cNvPr id="8" name="Рисунок 7" descr="quote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1508788"/>
            <a:ext cx="576064" cy="4544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F98CC0-A7FB-4AB0-8943-F205CC77C58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D6AAFE-5057-4BD3-AEB2-FD839A9524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2198" y="3141134"/>
            <a:ext cx="3024716" cy="25442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Do you feel inspired </a:t>
            </a:r>
            <a:br>
              <a:rPr lang="uk-UA" dirty="0"/>
            </a:br>
            <a:r>
              <a:rPr lang="en-US" dirty="0"/>
              <a:t>to create your presentation?</a:t>
            </a:r>
            <a:br>
              <a:rPr lang="ru-RU" dirty="0"/>
            </a:br>
            <a:br>
              <a:rPr lang="ru-RU" dirty="0"/>
            </a:br>
            <a:r>
              <a:rPr lang="en-US" dirty="0"/>
              <a:t>Use powerful quotes </a:t>
            </a:r>
            <a:br>
              <a:rPr lang="uk-UA" dirty="0"/>
            </a:br>
            <a:r>
              <a:rPr lang="en-US" dirty="0"/>
              <a:t>to get your audience </a:t>
            </a:r>
            <a:br>
              <a:rPr lang="uk-UA" dirty="0"/>
            </a:br>
            <a:r>
              <a:rPr lang="en-US" dirty="0"/>
              <a:t>in the mood.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BB057C0E-3544-4B41-B747-7AB37DBAF7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5685367"/>
            <a:ext cx="10705188" cy="7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>
              <a:spcBef>
                <a:spcPts val="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Helen Rowland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8955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/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  <a:p>
            <a:pPr lvl="2"/>
            <a:endParaRPr lang="en-US" dirty="0">
              <a:solidFill>
                <a:srgbClr val="A4A4A4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lvl="0"/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9990211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9" hasCustomPrompt="1"/>
          </p:nvPr>
        </p:nvSpPr>
        <p:spPr>
          <a:xfrm>
            <a:off x="5951984" y="1412776"/>
            <a:ext cx="4944549" cy="48965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buNone/>
              <a:defRPr sz="2000" b="1"/>
            </a:lvl2pPr>
            <a:lvl3pPr marL="0" indent="0">
              <a:lnSpc>
                <a:spcPct val="117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3pPr>
            <a:lvl4pPr marL="0" indent="0">
              <a:spcBef>
                <a:spcPts val="400"/>
              </a:spcBef>
              <a:buNone/>
              <a:defRPr sz="2000" b="1"/>
            </a:lvl4pPr>
            <a:lvl5pPr marL="0" indent="0">
              <a:spcBef>
                <a:spcPts val="400"/>
              </a:spcBef>
              <a:buNone/>
              <a:defRPr sz="1867"/>
            </a:lvl5pPr>
          </a:lstStyle>
          <a:p>
            <a:pPr lvl="2"/>
            <a:r>
              <a:rPr lang="en-US" dirty="0"/>
              <a:t>Highlight parts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A4A4A4"/>
                </a:solidFill>
              </a:rPr>
              <a:t>As you introduce them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This text should be grey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en-US" dirty="0">
                <a:solidFill>
                  <a:srgbClr val="A4A4A4"/>
                </a:solidFill>
              </a:rPr>
              <a:t>A4A4A4 grey exactly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5</a:t>
            </a:r>
            <a:br>
              <a:rPr lang="ru-RU" dirty="0">
                <a:solidFill>
                  <a:srgbClr val="A4A4A4"/>
                </a:solidFill>
              </a:rPr>
            </a:br>
            <a:br>
              <a:rPr lang="ru-RU" dirty="0">
                <a:solidFill>
                  <a:srgbClr val="A4A4A4"/>
                </a:solidFill>
              </a:rPr>
            </a:br>
            <a:r>
              <a:rPr lang="pt-BR" dirty="0">
                <a:solidFill>
                  <a:srgbClr val="A4A4A4"/>
                </a:solidFill>
              </a:rPr>
              <a:t>Agenda item </a:t>
            </a:r>
            <a:r>
              <a:rPr lang="ru-RU" dirty="0">
                <a:solidFill>
                  <a:srgbClr val="A4A4A4"/>
                </a:solidFill>
              </a:rPr>
              <a:t>6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151451" y="1268760"/>
            <a:ext cx="3983583" cy="2256251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1867"/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Agenda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F02-8203-46B7-AA02-A1A1DADED496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7433332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lin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3">
            <a:extLst>
              <a:ext uri="{FF2B5EF4-FFF2-40B4-BE49-F238E27FC236}">
                <a16:creationId xmlns:a16="http://schemas.microsoft.com/office/drawing/2014/main" id="{2EEB07CA-7227-4348-B859-B15BB51213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Timeline example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38" name="Текст 6">
            <a:extLst>
              <a:ext uri="{FF2B5EF4-FFF2-40B4-BE49-F238E27FC236}">
                <a16:creationId xmlns:a16="http://schemas.microsoft.com/office/drawing/2014/main" id="{ABBB297D-0DED-4E6F-905F-B5FD47CD6E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9B3016-CD37-A446-9F36-03FB2723F87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24287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lin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3B8982-5999-43FF-9E23-75598DACA012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4855E298-68EC-447D-839C-596CE9593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7824868" cy="3120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pPr lvl="0"/>
            <a:r>
              <a:rPr lang="en-US" dirty="0"/>
              <a:t>Compose your timeline </a:t>
            </a:r>
            <a:br>
              <a:rPr lang="ru-RU" dirty="0"/>
            </a:br>
            <a:r>
              <a:rPr lang="en-US" dirty="0"/>
              <a:t>and paste it on this slide. Reference our toolkit for visual guidelines.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10E53F-18EA-DF47-8570-4752F7C5F3D3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Текст 3">
            <a:extLst>
              <a:ext uri="{FF2B5EF4-FFF2-40B4-BE49-F238E27FC236}">
                <a16:creationId xmlns:a16="http://schemas.microsoft.com/office/drawing/2014/main" id="{F3328871-8102-CE43-AE9F-3AF6E88487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218"/>
            <a:ext cx="11712521" cy="4325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Timeline example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82277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BAC44AA3-CDD7-43A1-98BA-9B4B04E09F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96BFB2-5EEF-44C9-B63F-D71AD205E249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A0A830-7D54-4843-B388-C745DDF1346C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Текст 3">
            <a:extLst>
              <a:ext uri="{FF2B5EF4-FFF2-40B4-BE49-F238E27FC236}">
                <a16:creationId xmlns:a16="http://schemas.microsoft.com/office/drawing/2014/main" id="{4CC98431-881F-EB48-8C41-90FC7FC601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Code sample with header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15709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lid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2E0D2B-D740-4772-8705-2D10F7C55E57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F0F924C7-36B4-4308-915A-A25976A3704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1467" y="1365252"/>
            <a:ext cx="7825317" cy="38396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"</a:t>
            </a:r>
            <a:r>
              <a:rPr lang="en-US" dirty="0" err="1"/>
              <a:t>contentBylineItems</a:t>
            </a:r>
            <a:r>
              <a:rPr lang="en-US" dirty="0"/>
              <a:t>": [</a:t>
            </a:r>
            <a:br>
              <a:rPr lang="en-US" dirty="0"/>
            </a:br>
            <a:r>
              <a:rPr lang="en-US" dirty="0"/>
              <a:t>  {</a:t>
            </a:r>
            <a:br>
              <a:rPr lang="en-US" dirty="0"/>
            </a:br>
            <a:r>
              <a:rPr lang="en-US" dirty="0"/>
              <a:t>    "context": "addon",</a:t>
            </a:r>
            <a:br>
              <a:rPr lang="en-US" dirty="0"/>
            </a:br>
            <a:r>
              <a:rPr lang="en-US" dirty="0"/>
              <a:t>    "target": { "type": "</a:t>
            </a:r>
            <a:r>
              <a:rPr lang="en-US" dirty="0" err="1"/>
              <a:t>inlinedialog</a:t>
            </a:r>
            <a:r>
              <a:rPr lang="en-US" dirty="0"/>
              <a:t>" },</a:t>
            </a:r>
            <a:br>
              <a:rPr lang="en-US" dirty="0"/>
            </a:br>
            <a:r>
              <a:rPr lang="en-US" dirty="0"/>
              <a:t>    "tooltip": { "value": "Approvals" },</a:t>
            </a:r>
            <a:br>
              <a:rPr lang="en-US" dirty="0"/>
            </a:br>
            <a:r>
              <a:rPr lang="en-US" dirty="0"/>
              <a:t>    "icon": { "</a:t>
            </a:r>
            <a:r>
              <a:rPr lang="en-US" dirty="0" err="1"/>
              <a:t>url</a:t>
            </a:r>
            <a:r>
              <a:rPr lang="en-US" dirty="0"/>
              <a:t>": "/images/approval.png" },</a:t>
            </a:r>
            <a:br>
              <a:rPr lang="en-US" dirty="0"/>
            </a:br>
            <a:r>
              <a:rPr lang="en-US" dirty="0"/>
              <a:t>    "name": { "value": "Page Approvals" },</a:t>
            </a:r>
            <a:br>
              <a:rPr lang="en-US" dirty="0"/>
            </a:br>
            <a:r>
              <a:rPr lang="en-US" dirty="0"/>
              <a:t>    "key": "byline-item",</a:t>
            </a:r>
            <a:br>
              <a:rPr lang="en-US" dirty="0"/>
            </a:br>
            <a:r>
              <a:rPr lang="en-US" dirty="0"/>
              <a:t>    "</a:t>
            </a:r>
            <a:r>
              <a:rPr lang="en-US" dirty="0" err="1"/>
              <a:t>url</a:t>
            </a:r>
            <a:r>
              <a:rPr lang="en-US" dirty="0"/>
              <a:t>": "/</a:t>
            </a:r>
            <a:r>
              <a:rPr lang="en-US" dirty="0" err="1"/>
              <a:t>approvals?contentId</a:t>
            </a:r>
            <a:r>
              <a:rPr lang="en-US" dirty="0"/>
              <a:t>={content.id}"</a:t>
            </a:r>
            <a:br>
              <a:rPr lang="en-US" dirty="0"/>
            </a:br>
            <a:r>
              <a:rPr lang="en-US" dirty="0"/>
              <a:t>  }</a:t>
            </a:r>
            <a:br>
              <a:rPr lang="en-US" dirty="0"/>
            </a:br>
            <a:r>
              <a:rPr lang="en-US" dirty="0"/>
              <a:t>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487832-64B6-754C-B0EB-B007177AF2B0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0A7151D2-2C68-7A4A-990D-DDF41A4923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Code sample with header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18969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Si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15145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667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/>
            </a:lvl2pPr>
            <a:lvl3pPr marL="0" indent="0">
              <a:spcBef>
                <a:spcPts val="0"/>
              </a:spcBef>
              <a:buNone/>
              <a:defRPr sz="4667"/>
            </a:lvl3pPr>
            <a:lvl4pPr marL="0" indent="0">
              <a:spcBef>
                <a:spcPts val="0"/>
              </a:spcBef>
              <a:buNone/>
              <a:defRPr sz="4667" b="1"/>
            </a:lvl4pPr>
            <a:lvl5pPr marL="0" indent="0">
              <a:spcBef>
                <a:spcPts val="0"/>
              </a:spcBef>
              <a:buNone/>
              <a:defRPr sz="4667"/>
            </a:lvl5pPr>
          </a:lstStyle>
          <a:p>
            <a:r>
              <a:rPr lang="en-US" dirty="0"/>
              <a:t>Use to show two sides of</a:t>
            </a:r>
            <a:br>
              <a:rPr lang="ru-RU" dirty="0"/>
            </a:br>
            <a:r>
              <a:rPr lang="en-US" dirty="0"/>
              <a:t>a point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912093" y="1268762"/>
            <a:ext cx="3984441" cy="3840425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667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4667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4667">
                <a:solidFill>
                  <a:schemeClr val="bg1"/>
                </a:solidFill>
              </a:defRPr>
            </a:lvl5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Make audience follow your line of thought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5223F4-6F17-4E91-AECC-76314429F3EA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985772-387F-3248-B78F-5F7A841164EF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Текст 3">
            <a:extLst>
              <a:ext uri="{FF2B5EF4-FFF2-40B4-BE49-F238E27FC236}">
                <a16:creationId xmlns:a16="http://schemas.microsoft.com/office/drawing/2014/main" id="{639B2FA5-0B03-9A48-893E-F9D88179A7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5422695" cy="4405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One side</a:t>
            </a:r>
            <a:endParaRPr lang="ru-RU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8F33AF-2442-0845-9BD3-6B6C18D7B7F3}"/>
              </a:ext>
            </a:extLst>
          </p:cNvPr>
          <p:cNvCxnSpPr>
            <a:cxnSpLocks/>
          </p:cNvCxnSpPr>
          <p:nvPr userDrawn="1"/>
        </p:nvCxnSpPr>
        <p:spPr>
          <a:xfrm>
            <a:off x="6493353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Текст 3">
            <a:extLst>
              <a:ext uri="{FF2B5EF4-FFF2-40B4-BE49-F238E27FC236}">
                <a16:creationId xmlns:a16="http://schemas.microsoft.com/office/drawing/2014/main" id="{7505393F-7060-2E4A-9C44-B89271FB2B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9338" y="540229"/>
            <a:ext cx="5422695" cy="440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The other side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90860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with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A09F60A8-1AF8-4625-AB2D-4CCE5FF6D26F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EDCEA4-1CC7-4145-8E33-1B4358C7AB40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7C9656FA-B843-5941-946F-F6245F0783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11712521" cy="4206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87494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support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Talking point</a:t>
            </a:r>
          </a:p>
          <a:p>
            <a:pPr lvl="4"/>
            <a:r>
              <a:rPr lang="en-US" dirty="0"/>
              <a:t>Supporting text for the talking point relevant to the whole data set.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Give it some space</a:t>
            </a:r>
          </a:p>
          <a:p>
            <a:pPr lvl="4"/>
            <a:r>
              <a:rPr lang="en-US" dirty="0"/>
              <a:t>You don’t need to put text here.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Think about it this way</a:t>
            </a:r>
          </a:p>
          <a:p>
            <a:pPr lvl="4"/>
            <a:r>
              <a:rPr lang="en-US" dirty="0"/>
              <a:t>If your info is important enough, it deserves its own slide.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6" name="Диаграмма 2">
            <a:extLst>
              <a:ext uri="{FF2B5EF4-FFF2-40B4-BE49-F238E27FC236}">
                <a16:creationId xmlns:a16="http://schemas.microsoft.com/office/drawing/2014/main" id="{4EEA333C-2C24-4ACA-8ABA-09C3F011544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40077" y="1509184"/>
            <a:ext cx="5761567" cy="480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Diagram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2B97CB-6BE2-FF4F-83FA-F02C8E2E8787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AE464B73-E3A0-E44B-8E36-F16207B1F7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0228"/>
            <a:ext cx="11712521" cy="4206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Chart with supporting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48743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s with supp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6912091" y="1392952"/>
            <a:ext cx="3984443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Screenshots</a:t>
            </a:r>
            <a:endParaRPr lang="ru-RU" dirty="0"/>
          </a:p>
          <a:p>
            <a:pPr lvl="4"/>
            <a:r>
              <a:rPr lang="en-US" dirty="0"/>
              <a:t>Make a screenshot and paste on your slide to illustrate something.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913034" y="3313166"/>
            <a:ext cx="3983500" cy="14881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Usage</a:t>
            </a:r>
          </a:p>
          <a:p>
            <a:pPr lvl="4"/>
            <a:r>
              <a:rPr lang="en-US" dirty="0"/>
              <a:t>Use it when referencing anything from a site </a:t>
            </a:r>
            <a:endParaRPr lang="ru-RU" dirty="0"/>
          </a:p>
          <a:p>
            <a:pPr lvl="4"/>
            <a:r>
              <a:rPr lang="en-US" dirty="0"/>
              <a:t>to a product. </a:t>
            </a:r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 hasCustomPrompt="1"/>
          </p:nvPr>
        </p:nvSpPr>
        <p:spPr>
          <a:xfrm>
            <a:off x="6913034" y="5233379"/>
            <a:ext cx="3983500" cy="11521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/>
            </a:lvl1pPr>
            <a:lvl2pPr marL="0" indent="0">
              <a:spcBef>
                <a:spcPts val="0"/>
              </a:spcBef>
              <a:buNone/>
              <a:defRPr sz="2000" b="0" i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>
                <a:latin typeface="Kaspersky Sans" panose="020B0503050101040103" pitchFamily="34" charset="-52"/>
              </a:defRPr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3"/>
            <a:r>
              <a:rPr lang="en-US" dirty="0"/>
              <a:t>Highlight</a:t>
            </a:r>
          </a:p>
          <a:p>
            <a:pPr lvl="4"/>
            <a:r>
              <a:rPr lang="en-US" dirty="0"/>
              <a:t>Highlight any area to draw attention to it.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81935-8B8F-46BC-AC58-6AE8618AD3E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BA6C0DA8-D963-4140-849B-B36CA74DA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576156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92F0A1-6FFF-A345-AD9D-6E4DF93B2A68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07E83DA4-CC02-C64E-953E-D19EFE985A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 and call-outs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3245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DE32AF-8865-A440-BDFB-4F7B357DF98D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Текст 3">
            <a:extLst>
              <a:ext uri="{FF2B5EF4-FFF2-40B4-BE49-F238E27FC236}">
                <a16:creationId xmlns:a16="http://schemas.microsoft.com/office/drawing/2014/main" id="{4634E280-E8F0-3848-8876-4708265051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4765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2E4188-B6A3-E348-883F-E08E56B3D93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E2FCB301-6D0F-7C4E-96A8-A735F9DCD9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Screenshots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46002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nel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436542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neless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6" hasCustomPrompt="1"/>
          </p:nvPr>
        </p:nvSpPr>
        <p:spPr>
          <a:xfrm>
            <a:off x="334434" y="1509184"/>
            <a:ext cx="11522207" cy="4800136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2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046ED-31B3-409B-B2F0-C4D44CF63658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19307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аблица 9"/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93F185-748D-4142-B889-E9E2A48CD7EC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BEA037-C505-9F49-8B84-BB3063975238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7542F3FE-AFB7-9C44-BF44-05602B45C5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1350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ark"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19A15C6-1F75-49C7-9861-12821906450E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bg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bg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8" name="Таблица 9">
            <a:extLst>
              <a:ext uri="{FF2B5EF4-FFF2-40B4-BE49-F238E27FC236}">
                <a16:creationId xmlns:a16="http://schemas.microsoft.com/office/drawing/2014/main" id="{003C9678-E091-488B-9D3D-2CA02CA830D2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334434" y="1508788"/>
            <a:ext cx="11523133" cy="4800997"/>
          </a:xfrm>
          <a:prstGeom prst="rect">
            <a:avLst/>
          </a:prstGeom>
        </p:spPr>
        <p:txBody>
          <a:bodyPr/>
          <a:lstStyle>
            <a:lvl1pPr algn="ctr">
              <a:buNone/>
              <a:defRPr sz="1333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Table</a:t>
            </a:r>
            <a:endParaRPr lang="ru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45D20D-E6A3-3B4A-9ACB-DEAADC935D32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C0B0FDA1-306C-BF48-BD0C-E527E64532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1345" y="548681"/>
            <a:ext cx="11712521" cy="4320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Table with titles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01057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fore/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B05432-EAA9-43B3-8087-36403D00A5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16504" cy="6858000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255040C-0236-4524-972D-54ACDE8C0B2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08476" y="1518716"/>
            <a:ext cx="1910323" cy="19102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08EB97E7-AC24-4319-A780-C168E7F7B97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56091" y="1518716"/>
            <a:ext cx="1910323" cy="1910285"/>
          </a:xfrm>
          <a:prstGeom prst="rect">
            <a:avLst/>
          </a:prstGeom>
        </p:spPr>
        <p:txBody>
          <a:bodyPr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33">
                <a:latin typeface="Kaspersky Sans" panose="020B0503050101040103" pitchFamily="34" charset="-52"/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3885D-E9FA-4F2B-B974-4968CC5A4C91}"/>
              </a:ext>
            </a:extLst>
          </p:cNvPr>
          <p:cNvSpPr txBox="1"/>
          <p:nvPr userDrawn="1"/>
        </p:nvSpPr>
        <p:spPr>
          <a:xfrm>
            <a:off x="10207003" y="652434"/>
            <a:ext cx="174564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DE9796-F46D-40D6-9BB0-BFBEA219EE85}" type="slidenum">
              <a:rPr lang="en-US" sz="1333" smtClean="0">
                <a:solidFill>
                  <a:schemeClr val="tx1"/>
                </a:solidFill>
                <a:latin typeface="Kaspersky Sans" panose="020B0503050101040103" pitchFamily="34" charset="-52"/>
              </a:rPr>
              <a:pPr algn="r"/>
              <a:t>‹#›</a:t>
            </a:fld>
            <a:endParaRPr lang="ru-RU" sz="1333" dirty="0">
              <a:solidFill>
                <a:schemeClr val="tx1"/>
              </a:solidFill>
              <a:latin typeface="Kaspersky Sans" panose="020B0503050101040103" pitchFamily="34" charset="-52"/>
            </a:endParaRP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814FF5DE-0084-40F5-AB6D-2B4EFA756D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1451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solidFill>
                  <a:srgbClr val="000000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solidFill>
                  <a:srgbClr val="000000"/>
                </a:solidFill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Before</a:t>
            </a:r>
            <a:endParaRPr lang="ru-RU" dirty="0"/>
          </a:p>
          <a:p>
            <a:pPr lvl="4"/>
            <a:r>
              <a:rPr lang="en-US" sz="1867" dirty="0"/>
              <a:t>Paste icon or image that supports your point here.</a:t>
            </a:r>
            <a:endParaRPr lang="ru-RU" sz="1867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4D397B2B-CA12-4452-BD16-4B05EC81EF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8278" y="3621021"/>
            <a:ext cx="3024319" cy="158417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Blip>
                <a:blip r:embed="rId3"/>
              </a:buBlip>
              <a:defRPr sz="2000" b="1"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1867" b="0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>
                <a:latin typeface="Kaspersky Sans" panose="020B0503050101040103" pitchFamily="34" charset="-52"/>
              </a:defRPr>
            </a:lvl5pPr>
          </a:lstStyle>
          <a:p>
            <a:pPr lvl="0"/>
            <a:br>
              <a:rPr lang="ru-RU" dirty="0"/>
            </a:br>
            <a:r>
              <a:rPr lang="en-US" dirty="0"/>
              <a:t>After</a:t>
            </a:r>
            <a:endParaRPr lang="ru-RU" dirty="0"/>
          </a:p>
          <a:p>
            <a:pPr lvl="4"/>
            <a:r>
              <a:rPr lang="en-US" sz="1867" dirty="0"/>
              <a:t>Make sure your icons and pictures are consistent with Kaspersky graphics.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DD1985-61C3-8B4C-8B2D-DA61644D150A}"/>
              </a:ext>
            </a:extLst>
          </p:cNvPr>
          <p:cNvCxnSpPr>
            <a:cxnSpLocks/>
          </p:cNvCxnSpPr>
          <p:nvPr userDrawn="1"/>
        </p:nvCxnSpPr>
        <p:spPr>
          <a:xfrm>
            <a:off x="335360" y="548680"/>
            <a:ext cx="6720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Текст 3">
            <a:extLst>
              <a:ext uri="{FF2B5EF4-FFF2-40B4-BE49-F238E27FC236}">
                <a16:creationId xmlns:a16="http://schemas.microsoft.com/office/drawing/2014/main" id="{99C6A21A-2FC8-EE4B-8395-BA7AA187A8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345" y="542615"/>
            <a:ext cx="11712521" cy="43811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  <a:latin typeface="Kaspersky Sans" panose="020B0503050101040103" pitchFamily="34" charset="-52"/>
              </a:defRPr>
            </a:lvl1pPr>
            <a:lvl2pPr marL="0" indent="0">
              <a:spcBef>
                <a:spcPts val="0"/>
              </a:spcBef>
              <a:buNone/>
              <a:defRPr sz="2000" b="1"/>
            </a:lvl2pPr>
            <a:lvl3pPr marL="0" indent="0">
              <a:spcBef>
                <a:spcPts val="0"/>
              </a:spcBef>
              <a:buNone/>
              <a:defRPr sz="2000"/>
            </a:lvl3pPr>
            <a:lvl4pPr marL="0" indent="0">
              <a:spcBef>
                <a:spcPts val="0"/>
              </a:spcBef>
              <a:buNone/>
              <a:defRPr sz="2000" b="1"/>
            </a:lvl4pPr>
            <a:lvl5pPr marL="0" indent="0">
              <a:spcBef>
                <a:spcPts val="0"/>
              </a:spcBef>
              <a:buNone/>
              <a:defRPr sz="2000"/>
            </a:lvl5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48122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19.xml"/><Relationship Id="rId47" Type="http://schemas.openxmlformats.org/officeDocument/2006/relationships/slideLayout" Target="../slideLayouts/slideLayout124.xml"/><Relationship Id="rId63" Type="http://schemas.openxmlformats.org/officeDocument/2006/relationships/slideLayout" Target="../slideLayouts/slideLayout140.xml"/><Relationship Id="rId68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37" Type="http://schemas.openxmlformats.org/officeDocument/2006/relationships/slideLayout" Target="../slideLayouts/slideLayout114.xml"/><Relationship Id="rId40" Type="http://schemas.openxmlformats.org/officeDocument/2006/relationships/slideLayout" Target="../slideLayouts/slideLayout117.xml"/><Relationship Id="rId45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30.xml"/><Relationship Id="rId58" Type="http://schemas.openxmlformats.org/officeDocument/2006/relationships/slideLayout" Target="../slideLayouts/slideLayout135.xml"/><Relationship Id="rId6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82.xml"/><Relationship Id="rId61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20.xml"/><Relationship Id="rId48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33.xml"/><Relationship Id="rId64" Type="http://schemas.openxmlformats.org/officeDocument/2006/relationships/slideLayout" Target="../slideLayouts/slideLayout141.xml"/><Relationship Id="rId69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85.xml"/><Relationship Id="rId51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38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23.xml"/><Relationship Id="rId59" Type="http://schemas.openxmlformats.org/officeDocument/2006/relationships/slideLayout" Target="../slideLayouts/slideLayout136.xml"/><Relationship Id="rId67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97.xml"/><Relationship Id="rId41" Type="http://schemas.openxmlformats.org/officeDocument/2006/relationships/slideLayout" Target="../slideLayouts/slideLayout118.xml"/><Relationship Id="rId54" Type="http://schemas.openxmlformats.org/officeDocument/2006/relationships/slideLayout" Target="../slideLayouts/slideLayout131.xml"/><Relationship Id="rId62" Type="http://schemas.openxmlformats.org/officeDocument/2006/relationships/slideLayout" Target="../slideLayouts/slideLayout139.xml"/><Relationship Id="rId70" Type="http://schemas.openxmlformats.org/officeDocument/2006/relationships/theme" Target="../theme/theme4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13.xml"/><Relationship Id="rId49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108.xml"/><Relationship Id="rId44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9.xml"/><Relationship Id="rId60" Type="http://schemas.openxmlformats.org/officeDocument/2006/relationships/slideLayout" Target="../slideLayouts/slideLayout137.xml"/><Relationship Id="rId65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9" Type="http://schemas.openxmlformats.org/officeDocument/2006/relationships/slideLayout" Target="../slideLayouts/slideLayout116.xml"/><Relationship Id="rId34" Type="http://schemas.openxmlformats.org/officeDocument/2006/relationships/slideLayout" Target="../slideLayouts/slideLayout111.xml"/><Relationship Id="rId50" Type="http://schemas.openxmlformats.org/officeDocument/2006/relationships/slideLayout" Target="../slideLayouts/slideLayout127.xml"/><Relationship Id="rId55" Type="http://schemas.openxmlformats.org/officeDocument/2006/relationships/slideLayout" Target="../slideLayouts/slideLayout13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9.xml"/><Relationship Id="rId18" Type="http://schemas.openxmlformats.org/officeDocument/2006/relationships/slideLayout" Target="../slideLayouts/slideLayout164.xml"/><Relationship Id="rId26" Type="http://schemas.openxmlformats.org/officeDocument/2006/relationships/slideLayout" Target="../slideLayouts/slideLayout172.xml"/><Relationship Id="rId39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167.xml"/><Relationship Id="rId34" Type="http://schemas.openxmlformats.org/officeDocument/2006/relationships/slideLayout" Target="../slideLayouts/slideLayout180.xml"/><Relationship Id="rId42" Type="http://schemas.openxmlformats.org/officeDocument/2006/relationships/slideLayout" Target="../slideLayouts/slideLayout188.xml"/><Relationship Id="rId47" Type="http://schemas.openxmlformats.org/officeDocument/2006/relationships/slideLayout" Target="../slideLayouts/slideLayout193.xml"/><Relationship Id="rId50" Type="http://schemas.openxmlformats.org/officeDocument/2006/relationships/slideLayout" Target="../slideLayouts/slideLayout196.xml"/><Relationship Id="rId55" Type="http://schemas.openxmlformats.org/officeDocument/2006/relationships/slideLayout" Target="../slideLayouts/slideLayout201.xml"/><Relationship Id="rId6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29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57.xml"/><Relationship Id="rId24" Type="http://schemas.openxmlformats.org/officeDocument/2006/relationships/slideLayout" Target="../slideLayouts/slideLayout170.xml"/><Relationship Id="rId32" Type="http://schemas.openxmlformats.org/officeDocument/2006/relationships/slideLayout" Target="../slideLayouts/slideLayout178.xml"/><Relationship Id="rId37" Type="http://schemas.openxmlformats.org/officeDocument/2006/relationships/slideLayout" Target="../slideLayouts/slideLayout183.xml"/><Relationship Id="rId40" Type="http://schemas.openxmlformats.org/officeDocument/2006/relationships/slideLayout" Target="../slideLayouts/slideLayout186.xml"/><Relationship Id="rId45" Type="http://schemas.openxmlformats.org/officeDocument/2006/relationships/slideLayout" Target="../slideLayouts/slideLayout191.xml"/><Relationship Id="rId53" Type="http://schemas.openxmlformats.org/officeDocument/2006/relationships/slideLayout" Target="../slideLayouts/slideLayout199.xml"/><Relationship Id="rId58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51.xml"/><Relationship Id="rId61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168.xml"/><Relationship Id="rId27" Type="http://schemas.openxmlformats.org/officeDocument/2006/relationships/slideLayout" Target="../slideLayouts/slideLayout173.xml"/><Relationship Id="rId30" Type="http://schemas.openxmlformats.org/officeDocument/2006/relationships/slideLayout" Target="../slideLayouts/slideLayout176.xml"/><Relationship Id="rId35" Type="http://schemas.openxmlformats.org/officeDocument/2006/relationships/slideLayout" Target="../slideLayouts/slideLayout181.xml"/><Relationship Id="rId43" Type="http://schemas.openxmlformats.org/officeDocument/2006/relationships/slideLayout" Target="../slideLayouts/slideLayout189.xml"/><Relationship Id="rId48" Type="http://schemas.openxmlformats.org/officeDocument/2006/relationships/slideLayout" Target="../slideLayouts/slideLayout194.xml"/><Relationship Id="rId56" Type="http://schemas.openxmlformats.org/officeDocument/2006/relationships/slideLayout" Target="../slideLayouts/slideLayout202.xml"/><Relationship Id="rId64" Type="http://schemas.openxmlformats.org/officeDocument/2006/relationships/theme" Target="../theme/theme5.xml"/><Relationship Id="rId8" Type="http://schemas.openxmlformats.org/officeDocument/2006/relationships/slideLayout" Target="../slideLayouts/slideLayout154.xml"/><Relationship Id="rId51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8.xml"/><Relationship Id="rId17" Type="http://schemas.openxmlformats.org/officeDocument/2006/relationships/slideLayout" Target="../slideLayouts/slideLayout163.xml"/><Relationship Id="rId25" Type="http://schemas.openxmlformats.org/officeDocument/2006/relationships/slideLayout" Target="../slideLayouts/slideLayout171.xml"/><Relationship Id="rId33" Type="http://schemas.openxmlformats.org/officeDocument/2006/relationships/slideLayout" Target="../slideLayouts/slideLayout179.xml"/><Relationship Id="rId38" Type="http://schemas.openxmlformats.org/officeDocument/2006/relationships/slideLayout" Target="../slideLayouts/slideLayout184.xml"/><Relationship Id="rId46" Type="http://schemas.openxmlformats.org/officeDocument/2006/relationships/slideLayout" Target="../slideLayouts/slideLayout192.xml"/><Relationship Id="rId59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166.xml"/><Relationship Id="rId41" Type="http://schemas.openxmlformats.org/officeDocument/2006/relationships/slideLayout" Target="../slideLayouts/slideLayout187.xml"/><Relationship Id="rId54" Type="http://schemas.openxmlformats.org/officeDocument/2006/relationships/slideLayout" Target="../slideLayouts/slideLayout200.xml"/><Relationship Id="rId6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1.xml"/><Relationship Id="rId23" Type="http://schemas.openxmlformats.org/officeDocument/2006/relationships/slideLayout" Target="../slideLayouts/slideLayout169.xml"/><Relationship Id="rId28" Type="http://schemas.openxmlformats.org/officeDocument/2006/relationships/slideLayout" Target="../slideLayouts/slideLayout174.xml"/><Relationship Id="rId36" Type="http://schemas.openxmlformats.org/officeDocument/2006/relationships/slideLayout" Target="../slideLayouts/slideLayout182.xml"/><Relationship Id="rId49" Type="http://schemas.openxmlformats.org/officeDocument/2006/relationships/slideLayout" Target="../slideLayouts/slideLayout195.xml"/><Relationship Id="rId57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56.xml"/><Relationship Id="rId31" Type="http://schemas.openxmlformats.org/officeDocument/2006/relationships/slideLayout" Target="../slideLayouts/slideLayout177.xml"/><Relationship Id="rId44" Type="http://schemas.openxmlformats.org/officeDocument/2006/relationships/slideLayout" Target="../slideLayouts/slideLayout190.xml"/><Relationship Id="rId52" Type="http://schemas.openxmlformats.org/officeDocument/2006/relationships/slideLayout" Target="../slideLayouts/slideLayout198.xml"/><Relationship Id="rId6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35B1-2EF2-4721-839E-9E18CE185E32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E63AA-853C-4197-B479-0E3CED8EA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83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0862"/>
            <a:ext cx="10972800" cy="1632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Template with </a:t>
            </a:r>
            <a:b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</a:br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primary color palette</a:t>
            </a:r>
            <a:endParaRPr lang="ru-RU" sz="5333" dirty="0"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581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lang="en-US" sz="5333" kern="1200" baseline="0" smtClean="0">
          <a:solidFill>
            <a:schemeClr val="tx1"/>
          </a:solidFill>
          <a:latin typeface="Kaspersky Sans" panose="020B0503050101040103" pitchFamily="34" charset="-52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0863"/>
            <a:ext cx="10972800" cy="1632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Template with </a:t>
            </a:r>
            <a:b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</a:br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primary color palette</a:t>
            </a:r>
            <a:endParaRPr lang="ru-RU" sz="5333" dirty="0"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1503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</p:sldLayoutIdLst>
  <p:hf hdr="0" ftr="0" dt="0"/>
  <p:txStyles>
    <p:titleStyle>
      <a:lvl1pPr algn="ctr" defTabSz="1219140" rtl="0" eaLnBrk="1" latinLnBrk="0" hangingPunct="1">
        <a:spcBef>
          <a:spcPct val="0"/>
        </a:spcBef>
        <a:buNone/>
        <a:defRPr lang="en-US" sz="5333" kern="1200" baseline="0" smtClean="0">
          <a:solidFill>
            <a:schemeClr val="tx1"/>
          </a:solidFill>
          <a:latin typeface="Kaspersky Sans" panose="020B0503050101040103" pitchFamily="34" charset="-52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0862"/>
            <a:ext cx="10972800" cy="1632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Template with </a:t>
            </a:r>
            <a:b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</a:br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primary color palette</a:t>
            </a:r>
            <a:endParaRPr lang="ru-RU" sz="5333" dirty="0"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19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  <p:sldLayoutId id="2147483774" r:id="rId26"/>
    <p:sldLayoutId id="2147483775" r:id="rId27"/>
    <p:sldLayoutId id="2147483776" r:id="rId28"/>
    <p:sldLayoutId id="2147483777" r:id="rId29"/>
    <p:sldLayoutId id="2147483778" r:id="rId30"/>
    <p:sldLayoutId id="2147483779" r:id="rId31"/>
    <p:sldLayoutId id="2147483780" r:id="rId32"/>
    <p:sldLayoutId id="2147483781" r:id="rId33"/>
    <p:sldLayoutId id="2147483782" r:id="rId34"/>
    <p:sldLayoutId id="2147483783" r:id="rId35"/>
    <p:sldLayoutId id="2147483784" r:id="rId36"/>
    <p:sldLayoutId id="2147483785" r:id="rId37"/>
    <p:sldLayoutId id="2147483786" r:id="rId38"/>
    <p:sldLayoutId id="2147483787" r:id="rId39"/>
    <p:sldLayoutId id="2147483788" r:id="rId40"/>
    <p:sldLayoutId id="2147483789" r:id="rId41"/>
    <p:sldLayoutId id="2147483790" r:id="rId42"/>
    <p:sldLayoutId id="2147483791" r:id="rId43"/>
    <p:sldLayoutId id="2147483792" r:id="rId44"/>
    <p:sldLayoutId id="2147483793" r:id="rId45"/>
    <p:sldLayoutId id="2147483794" r:id="rId46"/>
    <p:sldLayoutId id="2147483795" r:id="rId47"/>
    <p:sldLayoutId id="2147483796" r:id="rId48"/>
    <p:sldLayoutId id="2147483797" r:id="rId49"/>
    <p:sldLayoutId id="2147483798" r:id="rId50"/>
    <p:sldLayoutId id="2147483799" r:id="rId51"/>
    <p:sldLayoutId id="2147483800" r:id="rId52"/>
    <p:sldLayoutId id="2147483801" r:id="rId53"/>
    <p:sldLayoutId id="2147483802" r:id="rId54"/>
    <p:sldLayoutId id="2147483803" r:id="rId55"/>
    <p:sldLayoutId id="2147483804" r:id="rId56"/>
    <p:sldLayoutId id="2147483805" r:id="rId57"/>
    <p:sldLayoutId id="2147483806" r:id="rId58"/>
    <p:sldLayoutId id="2147483807" r:id="rId59"/>
    <p:sldLayoutId id="2147483808" r:id="rId60"/>
    <p:sldLayoutId id="2147483809" r:id="rId61"/>
    <p:sldLayoutId id="2147483810" r:id="rId62"/>
    <p:sldLayoutId id="2147483811" r:id="rId63"/>
    <p:sldLayoutId id="2147483812" r:id="rId64"/>
    <p:sldLayoutId id="2147483813" r:id="rId65"/>
    <p:sldLayoutId id="2147483814" r:id="rId66"/>
    <p:sldLayoutId id="2147483815" r:id="rId67"/>
    <p:sldLayoutId id="2147483816" r:id="rId68"/>
    <p:sldLayoutId id="2147483817" r:id="rId69"/>
  </p:sldLayoutIdLst>
  <p:txStyles>
    <p:titleStyle>
      <a:lvl1pPr algn="ctr" defTabSz="1219170" rtl="0" eaLnBrk="1" latinLnBrk="0" hangingPunct="1">
        <a:spcBef>
          <a:spcPct val="0"/>
        </a:spcBef>
        <a:buNone/>
        <a:defRPr lang="en-US" sz="5333" b="0" i="0" kern="1200" baseline="0" smtClean="0">
          <a:solidFill>
            <a:schemeClr val="tx1"/>
          </a:solidFill>
          <a:latin typeface="Kaspersky Sans" panose="020B0503050101040103" pitchFamily="34" charset="77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0862"/>
            <a:ext cx="10972800" cy="1632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Template with </a:t>
            </a:r>
            <a:b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</a:br>
            <a:r>
              <a:rPr lang="en-US" sz="5333" baseline="0" dirty="0">
                <a:solidFill>
                  <a:srgbClr val="1D1D1B"/>
                </a:solidFill>
                <a:latin typeface="Kaspersky Sans" panose="020B0503050101040103" pitchFamily="34" charset="-52"/>
              </a:rPr>
              <a:t>primary color palette</a:t>
            </a:r>
            <a:endParaRPr lang="ru-RU" sz="5333" dirty="0">
              <a:latin typeface="Kaspersky Sans" panose="020B05030501010401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0556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  <p:sldLayoutId id="2147483843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lang="en-US" sz="5333" b="0" i="0" kern="1200" baseline="0" smtClean="0">
          <a:solidFill>
            <a:schemeClr val="tx1"/>
          </a:solidFill>
          <a:latin typeface="Kaspersky Sans" panose="020B0503050101040103" pitchFamily="34" charset="77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71602" y="1312089"/>
            <a:ext cx="10540094" cy="2116911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KasperskySans"/>
              </a:rPr>
              <a:t>Экосистемный подход к защите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4419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91345" y="320643"/>
            <a:ext cx="11712521" cy="539448"/>
          </a:xfrm>
        </p:spPr>
        <p:txBody>
          <a:bodyPr/>
          <a:lstStyle/>
          <a:p>
            <a:pPr lvl="0">
              <a:buNone/>
            </a:pPr>
            <a:r>
              <a:rPr lang="ru-RU" dirty="0">
                <a:latin typeface="KasperskySans"/>
              </a:rPr>
              <a:t>Интегрированные между собой возможности защиты и управления </a:t>
            </a:r>
            <a:endParaRPr lang="en-US" dirty="0">
              <a:latin typeface="KasperskySans"/>
            </a:endParaRPr>
          </a:p>
        </p:txBody>
      </p:sp>
      <p:sp>
        <p:nvSpPr>
          <p:cNvPr id="109" name="object 4"/>
          <p:cNvSpPr/>
          <p:nvPr/>
        </p:nvSpPr>
        <p:spPr>
          <a:xfrm>
            <a:off x="17467342" y="7687171"/>
            <a:ext cx="630722" cy="7563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object 5"/>
          <p:cNvSpPr/>
          <p:nvPr/>
        </p:nvSpPr>
        <p:spPr>
          <a:xfrm>
            <a:off x="17484434" y="4213764"/>
            <a:ext cx="540260" cy="66338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object 13"/>
          <p:cNvSpPr txBox="1"/>
          <p:nvPr/>
        </p:nvSpPr>
        <p:spPr>
          <a:xfrm>
            <a:off x="17312565" y="8560562"/>
            <a:ext cx="919641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Android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12" name="object 14"/>
          <p:cNvSpPr txBox="1"/>
          <p:nvPr/>
        </p:nvSpPr>
        <p:spPr>
          <a:xfrm>
            <a:off x="17559529" y="4995896"/>
            <a:ext cx="468870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iOS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18273" y="2207785"/>
            <a:ext cx="11081982" cy="2968095"/>
          </a:xfrm>
          <a:prstGeom prst="roundRect">
            <a:avLst>
              <a:gd name="adj" fmla="val 3186"/>
            </a:avLst>
          </a:prstGeom>
          <a:noFill/>
          <a:ln w="6350">
            <a:solidFill>
              <a:srgbClr val="00A88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91345" y="1521842"/>
            <a:ext cx="9909203" cy="639529"/>
            <a:chOff x="188442" y="1286451"/>
            <a:chExt cx="9909203" cy="639529"/>
          </a:xfrm>
        </p:grpSpPr>
        <p:sp>
          <p:nvSpPr>
            <p:cNvPr id="29" name="Rectangle 28"/>
            <p:cNvSpPr/>
            <p:nvPr/>
          </p:nvSpPr>
          <p:spPr>
            <a:xfrm>
              <a:off x="7203134" y="1295038"/>
              <a:ext cx="2894511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all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Одна лицензия</a:t>
              </a:r>
              <a:b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ru-RU" sz="1100" b="0" i="0" u="none" strike="noStrike" kern="1200" cap="all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для множества приложений</a:t>
              </a:r>
              <a:endParaRPr kumimoji="0" lang="en-US" sz="1100" b="0" i="0" u="none" strike="noStrike" kern="1200" cap="all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8442" y="1286451"/>
              <a:ext cx="5315430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all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Единая консоль управления</a:t>
              </a:r>
              <a:b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ru-RU" sz="1100" b="0" i="0" u="none" strike="noStrike" kern="1200" cap="all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для управления всеми инструментами</a:t>
              </a:r>
              <a:endParaRPr kumimoji="0" lang="en-US" sz="1100" b="0" i="0" u="none" strike="noStrike" kern="1200" cap="all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38093" y="2829716"/>
            <a:ext cx="1494126" cy="1582737"/>
            <a:chOff x="10431464" y="4510088"/>
            <a:chExt cx="1494126" cy="1582737"/>
          </a:xfrm>
        </p:grpSpPr>
        <p:sp>
          <p:nvSpPr>
            <p:cNvPr id="37" name="TextBox 36"/>
            <p:cNvSpPr txBox="1"/>
            <p:nvPr/>
          </p:nvSpPr>
          <p:spPr>
            <a:xfrm>
              <a:off x="10431464" y="5438800"/>
              <a:ext cx="1494126" cy="6540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i="0" u="none" strike="noStrike" kern="1200" cap="none" spc="0" normalizeH="0" baseline="8000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</a:t>
              </a:r>
              <a:endParaRPr kumimoji="0" lang="ru-RU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Systems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Management</a:t>
              </a:r>
            </a:p>
          </p:txBody>
        </p:sp>
        <p:grpSp>
          <p:nvGrpSpPr>
            <p:cNvPr id="39" name="Группа 230"/>
            <p:cNvGrpSpPr/>
            <p:nvPr/>
          </p:nvGrpSpPr>
          <p:grpSpPr>
            <a:xfrm>
              <a:off x="10823576" y="4510088"/>
              <a:ext cx="711200" cy="819150"/>
              <a:chOff x="10823576" y="4510088"/>
              <a:chExt cx="711200" cy="819150"/>
            </a:xfrm>
          </p:grpSpPr>
          <p:sp>
            <p:nvSpPr>
              <p:cNvPr id="45" name="Freeform 157"/>
              <p:cNvSpPr>
                <a:spLocks noEditPoints="1"/>
              </p:cNvSpPr>
              <p:nvPr/>
            </p:nvSpPr>
            <p:spPr bwMode="auto">
              <a:xfrm>
                <a:off x="11102976" y="4845050"/>
                <a:ext cx="150813" cy="149225"/>
              </a:xfrm>
              <a:custGeom>
                <a:avLst/>
                <a:gdLst>
                  <a:gd name="T0" fmla="*/ 77 w 77"/>
                  <a:gd name="T1" fmla="*/ 46 h 77"/>
                  <a:gd name="T2" fmla="*/ 77 w 77"/>
                  <a:gd name="T3" fmla="*/ 31 h 77"/>
                  <a:gd name="T4" fmla="*/ 67 w 77"/>
                  <a:gd name="T5" fmla="*/ 31 h 77"/>
                  <a:gd name="T6" fmla="*/ 64 w 77"/>
                  <a:gd name="T7" fmla="*/ 24 h 77"/>
                  <a:gd name="T8" fmla="*/ 71 w 77"/>
                  <a:gd name="T9" fmla="*/ 17 h 77"/>
                  <a:gd name="T10" fmla="*/ 60 w 77"/>
                  <a:gd name="T11" fmla="*/ 6 h 77"/>
                  <a:gd name="T12" fmla="*/ 54 w 77"/>
                  <a:gd name="T13" fmla="*/ 13 h 77"/>
                  <a:gd name="T14" fmla="*/ 46 w 77"/>
                  <a:gd name="T15" fmla="*/ 10 h 77"/>
                  <a:gd name="T16" fmla="*/ 46 w 77"/>
                  <a:gd name="T17" fmla="*/ 0 h 77"/>
                  <a:gd name="T18" fmla="*/ 31 w 77"/>
                  <a:gd name="T19" fmla="*/ 0 h 77"/>
                  <a:gd name="T20" fmla="*/ 31 w 77"/>
                  <a:gd name="T21" fmla="*/ 10 h 77"/>
                  <a:gd name="T22" fmla="*/ 24 w 77"/>
                  <a:gd name="T23" fmla="*/ 13 h 77"/>
                  <a:gd name="T24" fmla="*/ 17 w 77"/>
                  <a:gd name="T25" fmla="*/ 6 h 77"/>
                  <a:gd name="T26" fmla="*/ 6 w 77"/>
                  <a:gd name="T27" fmla="*/ 17 h 77"/>
                  <a:gd name="T28" fmla="*/ 13 w 77"/>
                  <a:gd name="T29" fmla="*/ 24 h 77"/>
                  <a:gd name="T30" fmla="*/ 10 w 77"/>
                  <a:gd name="T31" fmla="*/ 31 h 77"/>
                  <a:gd name="T32" fmla="*/ 0 w 77"/>
                  <a:gd name="T33" fmla="*/ 31 h 77"/>
                  <a:gd name="T34" fmla="*/ 0 w 77"/>
                  <a:gd name="T35" fmla="*/ 46 h 77"/>
                  <a:gd name="T36" fmla="*/ 10 w 77"/>
                  <a:gd name="T37" fmla="*/ 46 h 77"/>
                  <a:gd name="T38" fmla="*/ 13 w 77"/>
                  <a:gd name="T39" fmla="*/ 54 h 77"/>
                  <a:gd name="T40" fmla="*/ 6 w 77"/>
                  <a:gd name="T41" fmla="*/ 61 h 77"/>
                  <a:gd name="T42" fmla="*/ 17 w 77"/>
                  <a:gd name="T43" fmla="*/ 71 h 77"/>
                  <a:gd name="T44" fmla="*/ 24 w 77"/>
                  <a:gd name="T45" fmla="*/ 64 h 77"/>
                  <a:gd name="T46" fmla="*/ 31 w 77"/>
                  <a:gd name="T47" fmla="*/ 67 h 77"/>
                  <a:gd name="T48" fmla="*/ 31 w 77"/>
                  <a:gd name="T49" fmla="*/ 77 h 77"/>
                  <a:gd name="T50" fmla="*/ 46 w 77"/>
                  <a:gd name="T51" fmla="*/ 77 h 77"/>
                  <a:gd name="T52" fmla="*/ 46 w 77"/>
                  <a:gd name="T53" fmla="*/ 67 h 77"/>
                  <a:gd name="T54" fmla="*/ 54 w 77"/>
                  <a:gd name="T55" fmla="*/ 64 h 77"/>
                  <a:gd name="T56" fmla="*/ 60 w 77"/>
                  <a:gd name="T57" fmla="*/ 71 h 77"/>
                  <a:gd name="T58" fmla="*/ 71 w 77"/>
                  <a:gd name="T59" fmla="*/ 61 h 77"/>
                  <a:gd name="T60" fmla="*/ 64 w 77"/>
                  <a:gd name="T61" fmla="*/ 54 h 77"/>
                  <a:gd name="T62" fmla="*/ 67 w 77"/>
                  <a:gd name="T63" fmla="*/ 46 h 77"/>
                  <a:gd name="T64" fmla="*/ 77 w 77"/>
                  <a:gd name="T65" fmla="*/ 46 h 77"/>
                  <a:gd name="T66" fmla="*/ 39 w 77"/>
                  <a:gd name="T67" fmla="*/ 54 h 77"/>
                  <a:gd name="T68" fmla="*/ 23 w 77"/>
                  <a:gd name="T69" fmla="*/ 39 h 77"/>
                  <a:gd name="T70" fmla="*/ 39 w 77"/>
                  <a:gd name="T71" fmla="*/ 23 h 77"/>
                  <a:gd name="T72" fmla="*/ 54 w 77"/>
                  <a:gd name="T73" fmla="*/ 39 h 77"/>
                  <a:gd name="T74" fmla="*/ 39 w 77"/>
                  <a:gd name="T75" fmla="*/ 5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77">
                    <a:moveTo>
                      <a:pt x="77" y="46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6" y="29"/>
                      <a:pt x="65" y="26"/>
                      <a:pt x="64" y="24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1" y="12"/>
                      <a:pt x="49" y="11"/>
                      <a:pt x="46" y="1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11"/>
                      <a:pt x="26" y="12"/>
                      <a:pt x="24" y="1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6"/>
                      <a:pt x="11" y="29"/>
                      <a:pt x="1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9"/>
                      <a:pt x="12" y="51"/>
                      <a:pt x="13" y="54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6" y="66"/>
                      <a:pt x="28" y="67"/>
                      <a:pt x="31" y="6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9" y="67"/>
                      <a:pt x="51" y="66"/>
                      <a:pt x="54" y="64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5" y="51"/>
                      <a:pt x="66" y="49"/>
                      <a:pt x="67" y="46"/>
                    </a:cubicBezTo>
                    <a:lnTo>
                      <a:pt x="77" y="46"/>
                    </a:lnTo>
                    <a:close/>
                    <a:moveTo>
                      <a:pt x="39" y="54"/>
                    </a:moveTo>
                    <a:cubicBezTo>
                      <a:pt x="30" y="54"/>
                      <a:pt x="23" y="47"/>
                      <a:pt x="23" y="39"/>
                    </a:cubicBezTo>
                    <a:cubicBezTo>
                      <a:pt x="23" y="30"/>
                      <a:pt x="30" y="23"/>
                      <a:pt x="39" y="23"/>
                    </a:cubicBezTo>
                    <a:cubicBezTo>
                      <a:pt x="47" y="23"/>
                      <a:pt x="54" y="30"/>
                      <a:pt x="54" y="39"/>
                    </a:cubicBezTo>
                    <a:cubicBezTo>
                      <a:pt x="54" y="47"/>
                      <a:pt x="47" y="54"/>
                      <a:pt x="39" y="54"/>
                    </a:cubicBez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58"/>
              <p:cNvSpPr>
                <a:spLocks noEditPoints="1"/>
              </p:cNvSpPr>
              <p:nvPr/>
            </p:nvSpPr>
            <p:spPr bwMode="auto">
              <a:xfrm>
                <a:off x="10823576" y="4510088"/>
                <a:ext cx="711200" cy="819150"/>
              </a:xfrm>
              <a:custGeom>
                <a:avLst/>
                <a:gdLst>
                  <a:gd name="T0" fmla="*/ 224 w 448"/>
                  <a:gd name="T1" fmla="*/ 20 h 516"/>
                  <a:gd name="T2" fmla="*/ 430 w 448"/>
                  <a:gd name="T3" fmla="*/ 139 h 516"/>
                  <a:gd name="T4" fmla="*/ 430 w 448"/>
                  <a:gd name="T5" fmla="*/ 378 h 516"/>
                  <a:gd name="T6" fmla="*/ 224 w 448"/>
                  <a:gd name="T7" fmla="*/ 498 h 516"/>
                  <a:gd name="T8" fmla="*/ 17 w 448"/>
                  <a:gd name="T9" fmla="*/ 378 h 516"/>
                  <a:gd name="T10" fmla="*/ 17 w 448"/>
                  <a:gd name="T11" fmla="*/ 139 h 516"/>
                  <a:gd name="T12" fmla="*/ 224 w 448"/>
                  <a:gd name="T13" fmla="*/ 20 h 516"/>
                  <a:gd name="T14" fmla="*/ 224 w 448"/>
                  <a:gd name="T15" fmla="*/ 0 h 516"/>
                  <a:gd name="T16" fmla="*/ 0 w 448"/>
                  <a:gd name="T17" fmla="*/ 129 h 516"/>
                  <a:gd name="T18" fmla="*/ 0 w 448"/>
                  <a:gd name="T19" fmla="*/ 387 h 516"/>
                  <a:gd name="T20" fmla="*/ 224 w 448"/>
                  <a:gd name="T21" fmla="*/ 516 h 516"/>
                  <a:gd name="T22" fmla="*/ 448 w 448"/>
                  <a:gd name="T23" fmla="*/ 387 h 516"/>
                  <a:gd name="T24" fmla="*/ 448 w 448"/>
                  <a:gd name="T25" fmla="*/ 129 h 516"/>
                  <a:gd name="T26" fmla="*/ 224 w 448"/>
                  <a:gd name="T27" fmla="*/ 0 h 516"/>
                  <a:gd name="T28" fmla="*/ 224 w 448"/>
                  <a:gd name="T2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8" h="516">
                    <a:moveTo>
                      <a:pt x="224" y="20"/>
                    </a:moveTo>
                    <a:lnTo>
                      <a:pt x="430" y="139"/>
                    </a:lnTo>
                    <a:lnTo>
                      <a:pt x="430" y="378"/>
                    </a:lnTo>
                    <a:lnTo>
                      <a:pt x="224" y="498"/>
                    </a:lnTo>
                    <a:lnTo>
                      <a:pt x="17" y="378"/>
                    </a:lnTo>
                    <a:lnTo>
                      <a:pt x="17" y="139"/>
                    </a:lnTo>
                    <a:lnTo>
                      <a:pt x="224" y="20"/>
                    </a:lnTo>
                    <a:close/>
                    <a:moveTo>
                      <a:pt x="224" y="0"/>
                    </a:moveTo>
                    <a:lnTo>
                      <a:pt x="0" y="129"/>
                    </a:lnTo>
                    <a:lnTo>
                      <a:pt x="0" y="387"/>
                    </a:lnTo>
                    <a:lnTo>
                      <a:pt x="224" y="516"/>
                    </a:lnTo>
                    <a:lnTo>
                      <a:pt x="448" y="387"/>
                    </a:lnTo>
                    <a:lnTo>
                      <a:pt x="448" y="129"/>
                    </a:lnTo>
                    <a:lnTo>
                      <a:pt x="224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A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59"/>
              <p:cNvSpPr>
                <a:spLocks noEditPoints="1"/>
              </p:cNvSpPr>
              <p:nvPr/>
            </p:nvSpPr>
            <p:spPr bwMode="auto">
              <a:xfrm>
                <a:off x="10823576" y="4510088"/>
                <a:ext cx="711200" cy="819150"/>
              </a:xfrm>
              <a:custGeom>
                <a:avLst/>
                <a:gdLst>
                  <a:gd name="T0" fmla="*/ 224 w 448"/>
                  <a:gd name="T1" fmla="*/ 20 h 516"/>
                  <a:gd name="T2" fmla="*/ 430 w 448"/>
                  <a:gd name="T3" fmla="*/ 139 h 516"/>
                  <a:gd name="T4" fmla="*/ 430 w 448"/>
                  <a:gd name="T5" fmla="*/ 378 h 516"/>
                  <a:gd name="T6" fmla="*/ 224 w 448"/>
                  <a:gd name="T7" fmla="*/ 498 h 516"/>
                  <a:gd name="T8" fmla="*/ 17 w 448"/>
                  <a:gd name="T9" fmla="*/ 378 h 516"/>
                  <a:gd name="T10" fmla="*/ 17 w 448"/>
                  <a:gd name="T11" fmla="*/ 139 h 516"/>
                  <a:gd name="T12" fmla="*/ 224 w 448"/>
                  <a:gd name="T13" fmla="*/ 20 h 516"/>
                  <a:gd name="T14" fmla="*/ 224 w 448"/>
                  <a:gd name="T15" fmla="*/ 0 h 516"/>
                  <a:gd name="T16" fmla="*/ 0 w 448"/>
                  <a:gd name="T17" fmla="*/ 129 h 516"/>
                  <a:gd name="T18" fmla="*/ 0 w 448"/>
                  <a:gd name="T19" fmla="*/ 387 h 516"/>
                  <a:gd name="T20" fmla="*/ 224 w 448"/>
                  <a:gd name="T21" fmla="*/ 516 h 516"/>
                  <a:gd name="T22" fmla="*/ 448 w 448"/>
                  <a:gd name="T23" fmla="*/ 387 h 516"/>
                  <a:gd name="T24" fmla="*/ 448 w 448"/>
                  <a:gd name="T25" fmla="*/ 129 h 516"/>
                  <a:gd name="T26" fmla="*/ 224 w 448"/>
                  <a:gd name="T27" fmla="*/ 0 h 516"/>
                  <a:gd name="T28" fmla="*/ 224 w 448"/>
                  <a:gd name="T2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8" h="516">
                    <a:moveTo>
                      <a:pt x="224" y="20"/>
                    </a:moveTo>
                    <a:lnTo>
                      <a:pt x="430" y="139"/>
                    </a:lnTo>
                    <a:lnTo>
                      <a:pt x="430" y="378"/>
                    </a:lnTo>
                    <a:lnTo>
                      <a:pt x="224" y="498"/>
                    </a:lnTo>
                    <a:lnTo>
                      <a:pt x="17" y="378"/>
                    </a:lnTo>
                    <a:lnTo>
                      <a:pt x="17" y="139"/>
                    </a:lnTo>
                    <a:lnTo>
                      <a:pt x="224" y="20"/>
                    </a:lnTo>
                    <a:moveTo>
                      <a:pt x="224" y="0"/>
                    </a:moveTo>
                    <a:lnTo>
                      <a:pt x="0" y="129"/>
                    </a:lnTo>
                    <a:lnTo>
                      <a:pt x="0" y="387"/>
                    </a:lnTo>
                    <a:lnTo>
                      <a:pt x="224" y="516"/>
                    </a:lnTo>
                    <a:lnTo>
                      <a:pt x="448" y="387"/>
                    </a:lnTo>
                    <a:lnTo>
                      <a:pt x="448" y="129"/>
                    </a:lnTo>
                    <a:lnTo>
                      <a:pt x="224" y="0"/>
                    </a:lnTo>
                    <a:lnTo>
                      <a:pt x="2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60"/>
              <p:cNvSpPr>
                <a:spLocks noEditPoints="1"/>
              </p:cNvSpPr>
              <p:nvPr/>
            </p:nvSpPr>
            <p:spPr bwMode="auto">
              <a:xfrm>
                <a:off x="10985501" y="4779963"/>
                <a:ext cx="385763" cy="319088"/>
              </a:xfrm>
              <a:custGeom>
                <a:avLst/>
                <a:gdLst>
                  <a:gd name="T0" fmla="*/ 197 w 197"/>
                  <a:gd name="T1" fmla="*/ 0 h 163"/>
                  <a:gd name="T2" fmla="*/ 0 w 197"/>
                  <a:gd name="T3" fmla="*/ 0 h 163"/>
                  <a:gd name="T4" fmla="*/ 0 w 197"/>
                  <a:gd name="T5" fmla="*/ 143 h 163"/>
                  <a:gd name="T6" fmla="*/ 59 w 197"/>
                  <a:gd name="T7" fmla="*/ 143 h 163"/>
                  <a:gd name="T8" fmla="*/ 59 w 197"/>
                  <a:gd name="T9" fmla="*/ 146 h 163"/>
                  <a:gd name="T10" fmla="*/ 99 w 197"/>
                  <a:gd name="T11" fmla="*/ 163 h 163"/>
                  <a:gd name="T12" fmla="*/ 138 w 197"/>
                  <a:gd name="T13" fmla="*/ 146 h 163"/>
                  <a:gd name="T14" fmla="*/ 138 w 197"/>
                  <a:gd name="T15" fmla="*/ 143 h 163"/>
                  <a:gd name="T16" fmla="*/ 197 w 197"/>
                  <a:gd name="T17" fmla="*/ 143 h 163"/>
                  <a:gd name="T18" fmla="*/ 197 w 197"/>
                  <a:gd name="T19" fmla="*/ 0 h 163"/>
                  <a:gd name="T20" fmla="*/ 183 w 197"/>
                  <a:gd name="T21" fmla="*/ 130 h 163"/>
                  <a:gd name="T22" fmla="*/ 14 w 197"/>
                  <a:gd name="T23" fmla="*/ 130 h 163"/>
                  <a:gd name="T24" fmla="*/ 14 w 197"/>
                  <a:gd name="T25" fmla="*/ 14 h 163"/>
                  <a:gd name="T26" fmla="*/ 183 w 197"/>
                  <a:gd name="T27" fmla="*/ 14 h 163"/>
                  <a:gd name="T28" fmla="*/ 183 w 197"/>
                  <a:gd name="T29" fmla="*/ 13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7" h="163">
                    <a:moveTo>
                      <a:pt x="19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59" y="143"/>
                      <a:pt x="59" y="143"/>
                      <a:pt x="59" y="143"/>
                    </a:cubicBezTo>
                    <a:cubicBezTo>
                      <a:pt x="59" y="144"/>
                      <a:pt x="59" y="145"/>
                      <a:pt x="59" y="146"/>
                    </a:cubicBezTo>
                    <a:cubicBezTo>
                      <a:pt x="59" y="155"/>
                      <a:pt x="77" y="163"/>
                      <a:pt x="99" y="163"/>
                    </a:cubicBezTo>
                    <a:cubicBezTo>
                      <a:pt x="120" y="163"/>
                      <a:pt x="138" y="155"/>
                      <a:pt x="138" y="146"/>
                    </a:cubicBezTo>
                    <a:cubicBezTo>
                      <a:pt x="138" y="145"/>
                      <a:pt x="138" y="144"/>
                      <a:pt x="138" y="143"/>
                    </a:cubicBezTo>
                    <a:cubicBezTo>
                      <a:pt x="197" y="143"/>
                      <a:pt x="197" y="143"/>
                      <a:pt x="197" y="143"/>
                    </a:cubicBezTo>
                    <a:lnTo>
                      <a:pt x="197" y="0"/>
                    </a:lnTo>
                    <a:close/>
                    <a:moveTo>
                      <a:pt x="183" y="130"/>
                    </a:moveTo>
                    <a:cubicBezTo>
                      <a:pt x="14" y="130"/>
                      <a:pt x="14" y="130"/>
                      <a:pt x="14" y="13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83" y="14"/>
                      <a:pt x="183" y="14"/>
                      <a:pt x="183" y="14"/>
                    </a:cubicBezTo>
                    <a:lnTo>
                      <a:pt x="183" y="130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2213481" y="2949815"/>
            <a:ext cx="1430916" cy="1783408"/>
            <a:chOff x="5370513" y="2724944"/>
            <a:chExt cx="1430916" cy="1783408"/>
          </a:xfrm>
        </p:grpSpPr>
        <p:sp>
          <p:nvSpPr>
            <p:cNvPr id="58" name="TextBox 57"/>
            <p:cNvSpPr txBox="1"/>
            <p:nvPr/>
          </p:nvSpPr>
          <p:spPr>
            <a:xfrm>
              <a:off x="5370513" y="3636318"/>
              <a:ext cx="1430916" cy="8720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i="0" u="none" strike="noStrike" kern="1200" cap="none" spc="0" normalizeH="0" baseline="8000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b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Security</a:t>
              </a:r>
              <a:r>
                <a:rPr kumimoji="0" lang="ru-RU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для мобильных устройств</a:t>
              </a:r>
              <a:endParaRPr kumimoji="0" lang="ru-RU" sz="2800" i="0" u="none" strike="noStrike" kern="1200" cap="none" spc="0" normalizeH="0" baseline="20000" noProof="0" dirty="0">
                <a:ln>
                  <a:noFill/>
                </a:ln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026DBE1-0992-451A-A7FD-A80D3FACF055}"/>
                </a:ext>
              </a:extLst>
            </p:cNvPr>
            <p:cNvGrpSpPr/>
            <p:nvPr/>
          </p:nvGrpSpPr>
          <p:grpSpPr>
            <a:xfrm>
              <a:off x="5726692" y="2724944"/>
              <a:ext cx="695325" cy="801687"/>
              <a:chOff x="9126538" y="958851"/>
              <a:chExt cx="695325" cy="801687"/>
            </a:xfrm>
          </p:grpSpPr>
          <p:sp>
            <p:nvSpPr>
              <p:cNvPr id="60" name="Freeform 35"/>
              <p:cNvSpPr>
                <a:spLocks noEditPoints="1"/>
              </p:cNvSpPr>
              <p:nvPr/>
            </p:nvSpPr>
            <p:spPr bwMode="auto">
              <a:xfrm>
                <a:off x="9126538" y="958851"/>
                <a:ext cx="695325" cy="801687"/>
              </a:xfrm>
              <a:custGeom>
                <a:avLst/>
                <a:gdLst>
                  <a:gd name="T0" fmla="*/ 219 w 438"/>
                  <a:gd name="T1" fmla="*/ 19 h 505"/>
                  <a:gd name="T2" fmla="*/ 421 w 438"/>
                  <a:gd name="T3" fmla="*/ 136 h 505"/>
                  <a:gd name="T4" fmla="*/ 421 w 438"/>
                  <a:gd name="T5" fmla="*/ 370 h 505"/>
                  <a:gd name="T6" fmla="*/ 219 w 438"/>
                  <a:gd name="T7" fmla="*/ 487 h 505"/>
                  <a:gd name="T8" fmla="*/ 16 w 438"/>
                  <a:gd name="T9" fmla="*/ 370 h 505"/>
                  <a:gd name="T10" fmla="*/ 16 w 438"/>
                  <a:gd name="T11" fmla="*/ 136 h 505"/>
                  <a:gd name="T12" fmla="*/ 219 w 438"/>
                  <a:gd name="T13" fmla="*/ 19 h 505"/>
                  <a:gd name="T14" fmla="*/ 219 w 438"/>
                  <a:gd name="T15" fmla="*/ 0 h 505"/>
                  <a:gd name="T16" fmla="*/ 0 w 438"/>
                  <a:gd name="T17" fmla="*/ 127 h 505"/>
                  <a:gd name="T18" fmla="*/ 0 w 438"/>
                  <a:gd name="T19" fmla="*/ 379 h 505"/>
                  <a:gd name="T20" fmla="*/ 219 w 438"/>
                  <a:gd name="T21" fmla="*/ 505 h 505"/>
                  <a:gd name="T22" fmla="*/ 438 w 438"/>
                  <a:gd name="T23" fmla="*/ 379 h 505"/>
                  <a:gd name="T24" fmla="*/ 438 w 438"/>
                  <a:gd name="T25" fmla="*/ 127 h 505"/>
                  <a:gd name="T26" fmla="*/ 219 w 438"/>
                  <a:gd name="T27" fmla="*/ 0 h 505"/>
                  <a:gd name="T28" fmla="*/ 219 w 438"/>
                  <a:gd name="T29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8" h="505">
                    <a:moveTo>
                      <a:pt x="219" y="19"/>
                    </a:moveTo>
                    <a:lnTo>
                      <a:pt x="421" y="136"/>
                    </a:lnTo>
                    <a:lnTo>
                      <a:pt x="421" y="370"/>
                    </a:lnTo>
                    <a:lnTo>
                      <a:pt x="219" y="487"/>
                    </a:lnTo>
                    <a:lnTo>
                      <a:pt x="16" y="370"/>
                    </a:lnTo>
                    <a:lnTo>
                      <a:pt x="16" y="136"/>
                    </a:lnTo>
                    <a:lnTo>
                      <a:pt x="219" y="19"/>
                    </a:lnTo>
                    <a:close/>
                    <a:moveTo>
                      <a:pt x="219" y="0"/>
                    </a:moveTo>
                    <a:lnTo>
                      <a:pt x="0" y="127"/>
                    </a:lnTo>
                    <a:lnTo>
                      <a:pt x="0" y="379"/>
                    </a:lnTo>
                    <a:lnTo>
                      <a:pt x="219" y="505"/>
                    </a:lnTo>
                    <a:lnTo>
                      <a:pt x="438" y="379"/>
                    </a:lnTo>
                    <a:lnTo>
                      <a:pt x="438" y="127"/>
                    </a:lnTo>
                    <a:lnTo>
                      <a:pt x="219" y="0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00A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37"/>
              <p:cNvSpPr>
                <a:spLocks noEditPoints="1"/>
              </p:cNvSpPr>
              <p:nvPr/>
            </p:nvSpPr>
            <p:spPr bwMode="auto">
              <a:xfrm>
                <a:off x="9339263" y="1160463"/>
                <a:ext cx="268288" cy="401637"/>
              </a:xfrm>
              <a:custGeom>
                <a:avLst/>
                <a:gdLst>
                  <a:gd name="T0" fmla="*/ 167 w 169"/>
                  <a:gd name="T1" fmla="*/ 0 h 253"/>
                  <a:gd name="T2" fmla="*/ 0 w 169"/>
                  <a:gd name="T3" fmla="*/ 0 h 253"/>
                  <a:gd name="T4" fmla="*/ 0 w 169"/>
                  <a:gd name="T5" fmla="*/ 253 h 253"/>
                  <a:gd name="T6" fmla="*/ 169 w 169"/>
                  <a:gd name="T7" fmla="*/ 253 h 253"/>
                  <a:gd name="T8" fmla="*/ 169 w 169"/>
                  <a:gd name="T9" fmla="*/ 0 h 253"/>
                  <a:gd name="T10" fmla="*/ 167 w 169"/>
                  <a:gd name="T11" fmla="*/ 0 h 253"/>
                  <a:gd name="T12" fmla="*/ 51 w 169"/>
                  <a:gd name="T13" fmla="*/ 238 h 253"/>
                  <a:gd name="T14" fmla="*/ 23 w 169"/>
                  <a:gd name="T15" fmla="*/ 238 h 253"/>
                  <a:gd name="T16" fmla="*/ 23 w 169"/>
                  <a:gd name="T17" fmla="*/ 225 h 253"/>
                  <a:gd name="T18" fmla="*/ 51 w 169"/>
                  <a:gd name="T19" fmla="*/ 225 h 253"/>
                  <a:gd name="T20" fmla="*/ 51 w 169"/>
                  <a:gd name="T21" fmla="*/ 238 h 253"/>
                  <a:gd name="T22" fmla="*/ 99 w 169"/>
                  <a:gd name="T23" fmla="*/ 238 h 253"/>
                  <a:gd name="T24" fmla="*/ 71 w 169"/>
                  <a:gd name="T25" fmla="*/ 238 h 253"/>
                  <a:gd name="T26" fmla="*/ 71 w 169"/>
                  <a:gd name="T27" fmla="*/ 225 h 253"/>
                  <a:gd name="T28" fmla="*/ 99 w 169"/>
                  <a:gd name="T29" fmla="*/ 225 h 253"/>
                  <a:gd name="T30" fmla="*/ 99 w 169"/>
                  <a:gd name="T31" fmla="*/ 238 h 253"/>
                  <a:gd name="T32" fmla="*/ 146 w 169"/>
                  <a:gd name="T33" fmla="*/ 238 h 253"/>
                  <a:gd name="T34" fmla="*/ 120 w 169"/>
                  <a:gd name="T35" fmla="*/ 238 h 253"/>
                  <a:gd name="T36" fmla="*/ 120 w 169"/>
                  <a:gd name="T37" fmla="*/ 225 h 253"/>
                  <a:gd name="T38" fmla="*/ 146 w 169"/>
                  <a:gd name="T39" fmla="*/ 225 h 253"/>
                  <a:gd name="T40" fmla="*/ 146 w 169"/>
                  <a:gd name="T41" fmla="*/ 238 h 253"/>
                  <a:gd name="T42" fmla="*/ 153 w 169"/>
                  <a:gd name="T43" fmla="*/ 212 h 253"/>
                  <a:gd name="T44" fmla="*/ 17 w 169"/>
                  <a:gd name="T45" fmla="*/ 212 h 253"/>
                  <a:gd name="T46" fmla="*/ 17 w 169"/>
                  <a:gd name="T47" fmla="*/ 15 h 253"/>
                  <a:gd name="T48" fmla="*/ 153 w 169"/>
                  <a:gd name="T49" fmla="*/ 15 h 253"/>
                  <a:gd name="T50" fmla="*/ 153 w 169"/>
                  <a:gd name="T51" fmla="*/ 21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9" h="253">
                    <a:moveTo>
                      <a:pt x="167" y="0"/>
                    </a:moveTo>
                    <a:lnTo>
                      <a:pt x="0" y="0"/>
                    </a:lnTo>
                    <a:lnTo>
                      <a:pt x="0" y="253"/>
                    </a:lnTo>
                    <a:lnTo>
                      <a:pt x="169" y="253"/>
                    </a:lnTo>
                    <a:lnTo>
                      <a:pt x="169" y="0"/>
                    </a:lnTo>
                    <a:lnTo>
                      <a:pt x="167" y="0"/>
                    </a:lnTo>
                    <a:close/>
                    <a:moveTo>
                      <a:pt x="51" y="238"/>
                    </a:moveTo>
                    <a:lnTo>
                      <a:pt x="23" y="238"/>
                    </a:lnTo>
                    <a:lnTo>
                      <a:pt x="23" y="225"/>
                    </a:lnTo>
                    <a:lnTo>
                      <a:pt x="51" y="225"/>
                    </a:lnTo>
                    <a:lnTo>
                      <a:pt x="51" y="238"/>
                    </a:lnTo>
                    <a:close/>
                    <a:moveTo>
                      <a:pt x="99" y="238"/>
                    </a:moveTo>
                    <a:lnTo>
                      <a:pt x="71" y="238"/>
                    </a:lnTo>
                    <a:lnTo>
                      <a:pt x="71" y="225"/>
                    </a:lnTo>
                    <a:lnTo>
                      <a:pt x="99" y="225"/>
                    </a:lnTo>
                    <a:lnTo>
                      <a:pt x="99" y="238"/>
                    </a:lnTo>
                    <a:close/>
                    <a:moveTo>
                      <a:pt x="146" y="238"/>
                    </a:moveTo>
                    <a:lnTo>
                      <a:pt x="120" y="238"/>
                    </a:lnTo>
                    <a:lnTo>
                      <a:pt x="120" y="225"/>
                    </a:lnTo>
                    <a:lnTo>
                      <a:pt x="146" y="225"/>
                    </a:lnTo>
                    <a:lnTo>
                      <a:pt x="146" y="238"/>
                    </a:lnTo>
                    <a:close/>
                    <a:moveTo>
                      <a:pt x="153" y="212"/>
                    </a:moveTo>
                    <a:lnTo>
                      <a:pt x="17" y="212"/>
                    </a:lnTo>
                    <a:lnTo>
                      <a:pt x="17" y="15"/>
                    </a:lnTo>
                    <a:lnTo>
                      <a:pt x="153" y="15"/>
                    </a:lnTo>
                    <a:lnTo>
                      <a:pt x="153" y="212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38"/>
              <p:cNvSpPr>
                <a:spLocks noEditPoints="1"/>
              </p:cNvSpPr>
              <p:nvPr/>
            </p:nvSpPr>
            <p:spPr bwMode="auto">
              <a:xfrm>
                <a:off x="9405938" y="1246188"/>
                <a:ext cx="136525" cy="184150"/>
              </a:xfrm>
              <a:custGeom>
                <a:avLst/>
                <a:gdLst>
                  <a:gd name="T0" fmla="*/ 35 w 71"/>
                  <a:gd name="T1" fmla="*/ 12 h 96"/>
                  <a:gd name="T2" fmla="*/ 61 w 71"/>
                  <a:gd name="T3" fmla="*/ 27 h 96"/>
                  <a:gd name="T4" fmla="*/ 61 w 71"/>
                  <a:gd name="T5" fmla="*/ 59 h 96"/>
                  <a:gd name="T6" fmla="*/ 35 w 71"/>
                  <a:gd name="T7" fmla="*/ 85 h 96"/>
                  <a:gd name="T8" fmla="*/ 10 w 71"/>
                  <a:gd name="T9" fmla="*/ 59 h 96"/>
                  <a:gd name="T10" fmla="*/ 10 w 71"/>
                  <a:gd name="T11" fmla="*/ 27 h 96"/>
                  <a:gd name="T12" fmla="*/ 35 w 71"/>
                  <a:gd name="T13" fmla="*/ 12 h 96"/>
                  <a:gd name="T14" fmla="*/ 35 w 71"/>
                  <a:gd name="T15" fmla="*/ 0 h 96"/>
                  <a:gd name="T16" fmla="*/ 0 w 71"/>
                  <a:gd name="T17" fmla="*/ 21 h 96"/>
                  <a:gd name="T18" fmla="*/ 0 w 71"/>
                  <a:gd name="T19" fmla="*/ 59 h 96"/>
                  <a:gd name="T20" fmla="*/ 35 w 71"/>
                  <a:gd name="T21" fmla="*/ 96 h 96"/>
                  <a:gd name="T22" fmla="*/ 71 w 71"/>
                  <a:gd name="T23" fmla="*/ 59 h 96"/>
                  <a:gd name="T24" fmla="*/ 71 w 71"/>
                  <a:gd name="T25" fmla="*/ 21 h 96"/>
                  <a:gd name="T26" fmla="*/ 35 w 71"/>
                  <a:gd name="T2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96">
                    <a:moveTo>
                      <a:pt x="35" y="12"/>
                    </a:moveTo>
                    <a:cubicBezTo>
                      <a:pt x="61" y="27"/>
                      <a:pt x="61" y="27"/>
                      <a:pt x="61" y="27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73"/>
                      <a:pt x="43" y="82"/>
                      <a:pt x="35" y="85"/>
                    </a:cubicBezTo>
                    <a:cubicBezTo>
                      <a:pt x="26" y="82"/>
                      <a:pt x="10" y="72"/>
                      <a:pt x="10" y="5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35" y="12"/>
                      <a:pt x="35" y="12"/>
                      <a:pt x="35" y="12"/>
                    </a:cubicBezTo>
                    <a:moveTo>
                      <a:pt x="35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38"/>
                      <a:pt x="0" y="59"/>
                    </a:cubicBezTo>
                    <a:cubicBezTo>
                      <a:pt x="0" y="84"/>
                      <a:pt x="35" y="96"/>
                      <a:pt x="35" y="96"/>
                    </a:cubicBezTo>
                    <a:cubicBezTo>
                      <a:pt x="35" y="96"/>
                      <a:pt x="71" y="84"/>
                      <a:pt x="71" y="59"/>
                    </a:cubicBezTo>
                    <a:cubicBezTo>
                      <a:pt x="71" y="39"/>
                      <a:pt x="71" y="21"/>
                      <a:pt x="71" y="21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567182" y="2929989"/>
            <a:ext cx="1598902" cy="1570317"/>
            <a:chOff x="3558886" y="2684463"/>
            <a:chExt cx="1598902" cy="1570317"/>
          </a:xfrm>
        </p:grpSpPr>
        <p:sp>
          <p:nvSpPr>
            <p:cNvPr id="64" name="TextBox 63"/>
            <p:cNvSpPr txBox="1"/>
            <p:nvPr/>
          </p:nvSpPr>
          <p:spPr>
            <a:xfrm>
              <a:off x="3558886" y="3600755"/>
              <a:ext cx="1598902" cy="6540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i="0" u="none" strike="noStrike" kern="1200" cap="none" spc="0" normalizeH="0" baseline="8000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b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Security </a:t>
              </a:r>
              <a:r>
                <a:rPr kumimoji="0" lang="ru-RU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для</a:t>
              </a: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Windows Servers</a:t>
              </a:r>
              <a:endParaRPr kumimoji="0" lang="ru-RU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E76082F-2402-45CA-901A-F59A9BC0A0AA}"/>
                </a:ext>
              </a:extLst>
            </p:cNvPr>
            <p:cNvGrpSpPr/>
            <p:nvPr/>
          </p:nvGrpSpPr>
          <p:grpSpPr>
            <a:xfrm>
              <a:off x="4010025" y="2684463"/>
              <a:ext cx="695325" cy="800100"/>
              <a:chOff x="4010025" y="2684463"/>
              <a:chExt cx="695325" cy="800100"/>
            </a:xfrm>
          </p:grpSpPr>
          <p:sp>
            <p:nvSpPr>
              <p:cNvPr id="66" name="Freeform 114"/>
              <p:cNvSpPr>
                <a:spLocks noEditPoints="1"/>
              </p:cNvSpPr>
              <p:nvPr/>
            </p:nvSpPr>
            <p:spPr bwMode="auto">
              <a:xfrm>
                <a:off x="4010025" y="2684463"/>
                <a:ext cx="695325" cy="800100"/>
              </a:xfrm>
              <a:custGeom>
                <a:avLst/>
                <a:gdLst>
                  <a:gd name="T0" fmla="*/ 220 w 438"/>
                  <a:gd name="T1" fmla="*/ 19 h 504"/>
                  <a:gd name="T2" fmla="*/ 422 w 438"/>
                  <a:gd name="T3" fmla="*/ 136 h 504"/>
                  <a:gd name="T4" fmla="*/ 422 w 438"/>
                  <a:gd name="T5" fmla="*/ 369 h 504"/>
                  <a:gd name="T6" fmla="*/ 220 w 438"/>
                  <a:gd name="T7" fmla="*/ 486 h 504"/>
                  <a:gd name="T8" fmla="*/ 17 w 438"/>
                  <a:gd name="T9" fmla="*/ 369 h 504"/>
                  <a:gd name="T10" fmla="*/ 17 w 438"/>
                  <a:gd name="T11" fmla="*/ 136 h 504"/>
                  <a:gd name="T12" fmla="*/ 220 w 438"/>
                  <a:gd name="T13" fmla="*/ 19 h 504"/>
                  <a:gd name="T14" fmla="*/ 220 w 438"/>
                  <a:gd name="T15" fmla="*/ 0 h 504"/>
                  <a:gd name="T16" fmla="*/ 0 w 438"/>
                  <a:gd name="T17" fmla="*/ 126 h 504"/>
                  <a:gd name="T18" fmla="*/ 0 w 438"/>
                  <a:gd name="T19" fmla="*/ 378 h 504"/>
                  <a:gd name="T20" fmla="*/ 220 w 438"/>
                  <a:gd name="T21" fmla="*/ 504 h 504"/>
                  <a:gd name="T22" fmla="*/ 438 w 438"/>
                  <a:gd name="T23" fmla="*/ 378 h 504"/>
                  <a:gd name="T24" fmla="*/ 438 w 438"/>
                  <a:gd name="T25" fmla="*/ 126 h 504"/>
                  <a:gd name="T26" fmla="*/ 220 w 438"/>
                  <a:gd name="T27" fmla="*/ 0 h 504"/>
                  <a:gd name="T28" fmla="*/ 220 w 438"/>
                  <a:gd name="T29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8" h="504">
                    <a:moveTo>
                      <a:pt x="220" y="19"/>
                    </a:moveTo>
                    <a:lnTo>
                      <a:pt x="422" y="136"/>
                    </a:lnTo>
                    <a:lnTo>
                      <a:pt x="422" y="369"/>
                    </a:lnTo>
                    <a:lnTo>
                      <a:pt x="220" y="486"/>
                    </a:lnTo>
                    <a:lnTo>
                      <a:pt x="17" y="369"/>
                    </a:lnTo>
                    <a:lnTo>
                      <a:pt x="17" y="136"/>
                    </a:lnTo>
                    <a:lnTo>
                      <a:pt x="220" y="19"/>
                    </a:lnTo>
                    <a:close/>
                    <a:moveTo>
                      <a:pt x="220" y="0"/>
                    </a:moveTo>
                    <a:lnTo>
                      <a:pt x="0" y="126"/>
                    </a:lnTo>
                    <a:lnTo>
                      <a:pt x="0" y="378"/>
                    </a:lnTo>
                    <a:lnTo>
                      <a:pt x="220" y="504"/>
                    </a:lnTo>
                    <a:lnTo>
                      <a:pt x="438" y="378"/>
                    </a:lnTo>
                    <a:lnTo>
                      <a:pt x="438" y="126"/>
                    </a:lnTo>
                    <a:lnTo>
                      <a:pt x="220" y="0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0A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116"/>
              <p:cNvSpPr>
                <a:spLocks noEditPoints="1"/>
              </p:cNvSpPr>
              <p:nvPr/>
            </p:nvSpPr>
            <p:spPr bwMode="auto">
              <a:xfrm>
                <a:off x="4222750" y="2898775"/>
                <a:ext cx="269875" cy="374650"/>
              </a:xfrm>
              <a:custGeom>
                <a:avLst/>
                <a:gdLst>
                  <a:gd name="T0" fmla="*/ 153 w 170"/>
                  <a:gd name="T1" fmla="*/ 15 h 236"/>
                  <a:gd name="T2" fmla="*/ 153 w 170"/>
                  <a:gd name="T3" fmla="*/ 219 h 236"/>
                  <a:gd name="T4" fmla="*/ 17 w 170"/>
                  <a:gd name="T5" fmla="*/ 219 h 236"/>
                  <a:gd name="T6" fmla="*/ 17 w 170"/>
                  <a:gd name="T7" fmla="*/ 15 h 236"/>
                  <a:gd name="T8" fmla="*/ 153 w 170"/>
                  <a:gd name="T9" fmla="*/ 15 h 236"/>
                  <a:gd name="T10" fmla="*/ 170 w 170"/>
                  <a:gd name="T11" fmla="*/ 0 h 236"/>
                  <a:gd name="T12" fmla="*/ 0 w 170"/>
                  <a:gd name="T13" fmla="*/ 0 h 236"/>
                  <a:gd name="T14" fmla="*/ 0 w 170"/>
                  <a:gd name="T15" fmla="*/ 236 h 236"/>
                  <a:gd name="T16" fmla="*/ 170 w 170"/>
                  <a:gd name="T17" fmla="*/ 236 h 236"/>
                  <a:gd name="T18" fmla="*/ 170 w 170"/>
                  <a:gd name="T19" fmla="*/ 0 h 236"/>
                  <a:gd name="T20" fmla="*/ 170 w 170"/>
                  <a:gd name="T21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36">
                    <a:moveTo>
                      <a:pt x="153" y="15"/>
                    </a:moveTo>
                    <a:lnTo>
                      <a:pt x="153" y="219"/>
                    </a:lnTo>
                    <a:lnTo>
                      <a:pt x="17" y="219"/>
                    </a:lnTo>
                    <a:lnTo>
                      <a:pt x="17" y="15"/>
                    </a:lnTo>
                    <a:lnTo>
                      <a:pt x="153" y="15"/>
                    </a:lnTo>
                    <a:close/>
                    <a:moveTo>
                      <a:pt x="170" y="0"/>
                    </a:moveTo>
                    <a:lnTo>
                      <a:pt x="0" y="0"/>
                    </a:lnTo>
                    <a:lnTo>
                      <a:pt x="0" y="236"/>
                    </a:lnTo>
                    <a:lnTo>
                      <a:pt x="170" y="236"/>
                    </a:lnTo>
                    <a:lnTo>
                      <a:pt x="170" y="0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117"/>
              <p:cNvSpPr>
                <a:spLocks noEditPoints="1"/>
              </p:cNvSpPr>
              <p:nvPr/>
            </p:nvSpPr>
            <p:spPr bwMode="auto">
              <a:xfrm>
                <a:off x="4222750" y="2898775"/>
                <a:ext cx="269875" cy="374650"/>
              </a:xfrm>
              <a:custGeom>
                <a:avLst/>
                <a:gdLst>
                  <a:gd name="T0" fmla="*/ 153 w 170"/>
                  <a:gd name="T1" fmla="*/ 15 h 236"/>
                  <a:gd name="T2" fmla="*/ 153 w 170"/>
                  <a:gd name="T3" fmla="*/ 219 h 236"/>
                  <a:gd name="T4" fmla="*/ 17 w 170"/>
                  <a:gd name="T5" fmla="*/ 219 h 236"/>
                  <a:gd name="T6" fmla="*/ 17 w 170"/>
                  <a:gd name="T7" fmla="*/ 15 h 236"/>
                  <a:gd name="T8" fmla="*/ 153 w 170"/>
                  <a:gd name="T9" fmla="*/ 15 h 236"/>
                  <a:gd name="T10" fmla="*/ 170 w 170"/>
                  <a:gd name="T11" fmla="*/ 0 h 236"/>
                  <a:gd name="T12" fmla="*/ 0 w 170"/>
                  <a:gd name="T13" fmla="*/ 0 h 236"/>
                  <a:gd name="T14" fmla="*/ 0 w 170"/>
                  <a:gd name="T15" fmla="*/ 236 h 236"/>
                  <a:gd name="T16" fmla="*/ 170 w 170"/>
                  <a:gd name="T17" fmla="*/ 236 h 236"/>
                  <a:gd name="T18" fmla="*/ 170 w 170"/>
                  <a:gd name="T19" fmla="*/ 0 h 236"/>
                  <a:gd name="T20" fmla="*/ 170 w 170"/>
                  <a:gd name="T21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236">
                    <a:moveTo>
                      <a:pt x="153" y="15"/>
                    </a:moveTo>
                    <a:lnTo>
                      <a:pt x="153" y="219"/>
                    </a:lnTo>
                    <a:lnTo>
                      <a:pt x="17" y="219"/>
                    </a:lnTo>
                    <a:lnTo>
                      <a:pt x="17" y="15"/>
                    </a:lnTo>
                    <a:lnTo>
                      <a:pt x="153" y="15"/>
                    </a:lnTo>
                    <a:moveTo>
                      <a:pt x="170" y="0"/>
                    </a:moveTo>
                    <a:lnTo>
                      <a:pt x="0" y="0"/>
                    </a:lnTo>
                    <a:lnTo>
                      <a:pt x="0" y="236"/>
                    </a:lnTo>
                    <a:lnTo>
                      <a:pt x="170" y="236"/>
                    </a:lnTo>
                    <a:lnTo>
                      <a:pt x="170" y="0"/>
                    </a:lnTo>
                    <a:lnTo>
                      <a:pt x="170" y="0"/>
                    </a:lnTo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118"/>
              <p:cNvSpPr>
                <a:spLocks noEditPoints="1"/>
              </p:cNvSpPr>
              <p:nvPr/>
            </p:nvSpPr>
            <p:spPr bwMode="auto">
              <a:xfrm>
                <a:off x="4262438" y="3032125"/>
                <a:ext cx="190500" cy="57150"/>
              </a:xfrm>
              <a:custGeom>
                <a:avLst/>
                <a:gdLst>
                  <a:gd name="T0" fmla="*/ 111 w 120"/>
                  <a:gd name="T1" fmla="*/ 7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7 h 36"/>
                  <a:gd name="T8" fmla="*/ 111 w 120"/>
                  <a:gd name="T9" fmla="*/ 7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7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7"/>
                    </a:lnTo>
                    <a:lnTo>
                      <a:pt x="111" y="7"/>
                    </a:lnTo>
                    <a:close/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119"/>
              <p:cNvSpPr>
                <a:spLocks noEditPoints="1"/>
              </p:cNvSpPr>
              <p:nvPr/>
            </p:nvSpPr>
            <p:spPr bwMode="auto">
              <a:xfrm>
                <a:off x="4262438" y="3032125"/>
                <a:ext cx="190500" cy="57150"/>
              </a:xfrm>
              <a:custGeom>
                <a:avLst/>
                <a:gdLst>
                  <a:gd name="T0" fmla="*/ 111 w 120"/>
                  <a:gd name="T1" fmla="*/ 7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7 h 36"/>
                  <a:gd name="T8" fmla="*/ 111 w 120"/>
                  <a:gd name="T9" fmla="*/ 7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7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7"/>
                    </a:lnTo>
                    <a:lnTo>
                      <a:pt x="111" y="7"/>
                    </a:lnTo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120"/>
              <p:cNvSpPr>
                <a:spLocks noEditPoints="1"/>
              </p:cNvSpPr>
              <p:nvPr/>
            </p:nvSpPr>
            <p:spPr bwMode="auto">
              <a:xfrm>
                <a:off x="4262438" y="3103563"/>
                <a:ext cx="190500" cy="57150"/>
              </a:xfrm>
              <a:custGeom>
                <a:avLst/>
                <a:gdLst>
                  <a:gd name="T0" fmla="*/ 111 w 120"/>
                  <a:gd name="T1" fmla="*/ 8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8 h 36"/>
                  <a:gd name="T8" fmla="*/ 111 w 120"/>
                  <a:gd name="T9" fmla="*/ 8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8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8"/>
                    </a:lnTo>
                    <a:lnTo>
                      <a:pt x="111" y="8"/>
                    </a:lnTo>
                    <a:close/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121"/>
              <p:cNvSpPr>
                <a:spLocks noEditPoints="1"/>
              </p:cNvSpPr>
              <p:nvPr/>
            </p:nvSpPr>
            <p:spPr bwMode="auto">
              <a:xfrm>
                <a:off x="4262438" y="3103563"/>
                <a:ext cx="190500" cy="57150"/>
              </a:xfrm>
              <a:custGeom>
                <a:avLst/>
                <a:gdLst>
                  <a:gd name="T0" fmla="*/ 111 w 120"/>
                  <a:gd name="T1" fmla="*/ 8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8 h 36"/>
                  <a:gd name="T8" fmla="*/ 111 w 120"/>
                  <a:gd name="T9" fmla="*/ 8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8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8"/>
                    </a:lnTo>
                    <a:lnTo>
                      <a:pt x="111" y="8"/>
                    </a:lnTo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3" name="Freeform 122"/>
              <p:cNvSpPr>
                <a:spLocks noEditPoints="1"/>
              </p:cNvSpPr>
              <p:nvPr/>
            </p:nvSpPr>
            <p:spPr bwMode="auto">
              <a:xfrm>
                <a:off x="4321175" y="2940050"/>
                <a:ext cx="76200" cy="74613"/>
              </a:xfrm>
              <a:custGeom>
                <a:avLst/>
                <a:gdLst>
                  <a:gd name="T0" fmla="*/ 48 w 48"/>
                  <a:gd name="T1" fmla="*/ 0 h 47"/>
                  <a:gd name="T2" fmla="*/ 24 w 48"/>
                  <a:gd name="T3" fmla="*/ 4 h 47"/>
                  <a:gd name="T4" fmla="*/ 24 w 48"/>
                  <a:gd name="T5" fmla="*/ 22 h 47"/>
                  <a:gd name="T6" fmla="*/ 48 w 48"/>
                  <a:gd name="T7" fmla="*/ 22 h 47"/>
                  <a:gd name="T8" fmla="*/ 48 w 48"/>
                  <a:gd name="T9" fmla="*/ 0 h 47"/>
                  <a:gd name="T10" fmla="*/ 48 w 48"/>
                  <a:gd name="T11" fmla="*/ 0 h 47"/>
                  <a:gd name="T12" fmla="*/ 19 w 48"/>
                  <a:gd name="T13" fmla="*/ 5 h 47"/>
                  <a:gd name="T14" fmla="*/ 0 w 48"/>
                  <a:gd name="T15" fmla="*/ 7 h 47"/>
                  <a:gd name="T16" fmla="*/ 0 w 48"/>
                  <a:gd name="T17" fmla="*/ 22 h 47"/>
                  <a:gd name="T18" fmla="*/ 19 w 48"/>
                  <a:gd name="T19" fmla="*/ 22 h 47"/>
                  <a:gd name="T20" fmla="*/ 19 w 48"/>
                  <a:gd name="T21" fmla="*/ 5 h 47"/>
                  <a:gd name="T22" fmla="*/ 19 w 48"/>
                  <a:gd name="T23" fmla="*/ 5 h 47"/>
                  <a:gd name="T24" fmla="*/ 0 w 48"/>
                  <a:gd name="T25" fmla="*/ 25 h 47"/>
                  <a:gd name="T26" fmla="*/ 0 w 48"/>
                  <a:gd name="T27" fmla="*/ 40 h 47"/>
                  <a:gd name="T28" fmla="*/ 19 w 48"/>
                  <a:gd name="T29" fmla="*/ 42 h 47"/>
                  <a:gd name="T30" fmla="*/ 19 w 48"/>
                  <a:gd name="T31" fmla="*/ 25 h 47"/>
                  <a:gd name="T32" fmla="*/ 0 w 48"/>
                  <a:gd name="T33" fmla="*/ 25 h 47"/>
                  <a:gd name="T34" fmla="*/ 0 w 48"/>
                  <a:gd name="T35" fmla="*/ 25 h 47"/>
                  <a:gd name="T36" fmla="*/ 24 w 48"/>
                  <a:gd name="T37" fmla="*/ 25 h 47"/>
                  <a:gd name="T38" fmla="*/ 24 w 48"/>
                  <a:gd name="T39" fmla="*/ 44 h 47"/>
                  <a:gd name="T40" fmla="*/ 48 w 48"/>
                  <a:gd name="T41" fmla="*/ 47 h 47"/>
                  <a:gd name="T42" fmla="*/ 48 w 48"/>
                  <a:gd name="T43" fmla="*/ 25 h 47"/>
                  <a:gd name="T44" fmla="*/ 24 w 48"/>
                  <a:gd name="T45" fmla="*/ 25 h 47"/>
                  <a:gd name="T46" fmla="*/ 24 w 48"/>
                  <a:gd name="T47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47">
                    <a:moveTo>
                      <a:pt x="48" y="0"/>
                    </a:moveTo>
                    <a:lnTo>
                      <a:pt x="24" y="4"/>
                    </a:lnTo>
                    <a:lnTo>
                      <a:pt x="24" y="22"/>
                    </a:lnTo>
                    <a:lnTo>
                      <a:pt x="48" y="22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  <a:moveTo>
                      <a:pt x="19" y="5"/>
                    </a:moveTo>
                    <a:lnTo>
                      <a:pt x="0" y="7"/>
                    </a:lnTo>
                    <a:lnTo>
                      <a:pt x="0" y="22"/>
                    </a:lnTo>
                    <a:lnTo>
                      <a:pt x="19" y="22"/>
                    </a:lnTo>
                    <a:lnTo>
                      <a:pt x="19" y="5"/>
                    </a:lnTo>
                    <a:lnTo>
                      <a:pt x="19" y="5"/>
                    </a:lnTo>
                    <a:close/>
                    <a:moveTo>
                      <a:pt x="0" y="25"/>
                    </a:moveTo>
                    <a:lnTo>
                      <a:pt x="0" y="40"/>
                    </a:lnTo>
                    <a:lnTo>
                      <a:pt x="19" y="42"/>
                    </a:lnTo>
                    <a:lnTo>
                      <a:pt x="19" y="25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  <a:moveTo>
                      <a:pt x="24" y="25"/>
                    </a:moveTo>
                    <a:lnTo>
                      <a:pt x="24" y="44"/>
                    </a:lnTo>
                    <a:lnTo>
                      <a:pt x="48" y="47"/>
                    </a:lnTo>
                    <a:lnTo>
                      <a:pt x="48" y="25"/>
                    </a:lnTo>
                    <a:lnTo>
                      <a:pt x="24" y="25"/>
                    </a:lnTo>
                    <a:lnTo>
                      <a:pt x="24" y="25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 123"/>
              <p:cNvSpPr>
                <a:spLocks noEditPoints="1"/>
              </p:cNvSpPr>
              <p:nvPr/>
            </p:nvSpPr>
            <p:spPr bwMode="auto">
              <a:xfrm>
                <a:off x="4262438" y="3175000"/>
                <a:ext cx="190500" cy="57150"/>
              </a:xfrm>
              <a:custGeom>
                <a:avLst/>
                <a:gdLst>
                  <a:gd name="T0" fmla="*/ 111 w 120"/>
                  <a:gd name="T1" fmla="*/ 7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7 h 36"/>
                  <a:gd name="T8" fmla="*/ 111 w 120"/>
                  <a:gd name="T9" fmla="*/ 7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7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7"/>
                    </a:lnTo>
                    <a:lnTo>
                      <a:pt x="111" y="7"/>
                    </a:lnTo>
                    <a:close/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124"/>
              <p:cNvSpPr>
                <a:spLocks noEditPoints="1"/>
              </p:cNvSpPr>
              <p:nvPr/>
            </p:nvSpPr>
            <p:spPr bwMode="auto">
              <a:xfrm>
                <a:off x="4262438" y="3175000"/>
                <a:ext cx="190500" cy="57150"/>
              </a:xfrm>
              <a:custGeom>
                <a:avLst/>
                <a:gdLst>
                  <a:gd name="T0" fmla="*/ 111 w 120"/>
                  <a:gd name="T1" fmla="*/ 7 h 36"/>
                  <a:gd name="T2" fmla="*/ 111 w 120"/>
                  <a:gd name="T3" fmla="*/ 28 h 36"/>
                  <a:gd name="T4" fmla="*/ 9 w 120"/>
                  <a:gd name="T5" fmla="*/ 28 h 36"/>
                  <a:gd name="T6" fmla="*/ 9 w 120"/>
                  <a:gd name="T7" fmla="*/ 7 h 36"/>
                  <a:gd name="T8" fmla="*/ 111 w 120"/>
                  <a:gd name="T9" fmla="*/ 7 h 36"/>
                  <a:gd name="T10" fmla="*/ 120 w 120"/>
                  <a:gd name="T11" fmla="*/ 0 h 36"/>
                  <a:gd name="T12" fmla="*/ 0 w 120"/>
                  <a:gd name="T13" fmla="*/ 0 h 36"/>
                  <a:gd name="T14" fmla="*/ 0 w 120"/>
                  <a:gd name="T15" fmla="*/ 36 h 36"/>
                  <a:gd name="T16" fmla="*/ 120 w 120"/>
                  <a:gd name="T17" fmla="*/ 36 h 36"/>
                  <a:gd name="T18" fmla="*/ 120 w 120"/>
                  <a:gd name="T19" fmla="*/ 0 h 36"/>
                  <a:gd name="T20" fmla="*/ 120 w 12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36">
                    <a:moveTo>
                      <a:pt x="111" y="7"/>
                    </a:moveTo>
                    <a:lnTo>
                      <a:pt x="111" y="28"/>
                    </a:lnTo>
                    <a:lnTo>
                      <a:pt x="9" y="28"/>
                    </a:lnTo>
                    <a:lnTo>
                      <a:pt x="9" y="7"/>
                    </a:lnTo>
                    <a:lnTo>
                      <a:pt x="111" y="7"/>
                    </a:lnTo>
                    <a:moveTo>
                      <a:pt x="12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120" y="36"/>
                    </a:lnTo>
                    <a:lnTo>
                      <a:pt x="120" y="0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6" name="Rectangle 125"/>
              <p:cNvSpPr>
                <a:spLocks noChangeArrowheads="1"/>
              </p:cNvSpPr>
              <p:nvPr/>
            </p:nvSpPr>
            <p:spPr bwMode="auto">
              <a:xfrm>
                <a:off x="4287838" y="3198813"/>
                <a:ext cx="104775" cy="11113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7" name="Rectangle 126"/>
              <p:cNvSpPr>
                <a:spLocks noChangeArrowheads="1"/>
              </p:cNvSpPr>
              <p:nvPr/>
            </p:nvSpPr>
            <p:spPr bwMode="auto">
              <a:xfrm>
                <a:off x="4416425" y="3198813"/>
                <a:ext cx="11113" cy="11113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8" name="Rectangle 127"/>
              <p:cNvSpPr>
                <a:spLocks noChangeArrowheads="1"/>
              </p:cNvSpPr>
              <p:nvPr/>
            </p:nvSpPr>
            <p:spPr bwMode="auto">
              <a:xfrm>
                <a:off x="4287838" y="3125788"/>
                <a:ext cx="104775" cy="11113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79" name="Rectangle 128"/>
              <p:cNvSpPr>
                <a:spLocks noChangeArrowheads="1"/>
              </p:cNvSpPr>
              <p:nvPr/>
            </p:nvSpPr>
            <p:spPr bwMode="auto">
              <a:xfrm>
                <a:off x="4416425" y="3125788"/>
                <a:ext cx="11113" cy="11113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80" name="Rectangle 129"/>
              <p:cNvSpPr>
                <a:spLocks noChangeArrowheads="1"/>
              </p:cNvSpPr>
              <p:nvPr/>
            </p:nvSpPr>
            <p:spPr bwMode="auto">
              <a:xfrm>
                <a:off x="4287838" y="3054350"/>
                <a:ext cx="104775" cy="12700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81" name="Rectangle 130"/>
              <p:cNvSpPr>
                <a:spLocks noChangeArrowheads="1"/>
              </p:cNvSpPr>
              <p:nvPr/>
            </p:nvSpPr>
            <p:spPr bwMode="auto">
              <a:xfrm>
                <a:off x="4416425" y="3054350"/>
                <a:ext cx="11113" cy="12700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8421139" y="2833839"/>
            <a:ext cx="1494126" cy="1592551"/>
            <a:chOff x="8617015" y="2598448"/>
            <a:chExt cx="1494126" cy="1592551"/>
          </a:xfrm>
        </p:grpSpPr>
        <p:pic>
          <p:nvPicPr>
            <p:cNvPr id="83" name="Picture 82"/>
            <p:cNvPicPr/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3225" t="28348" r="15262" b="57973"/>
            <a:stretch/>
          </p:blipFill>
          <p:spPr bwMode="auto">
            <a:xfrm>
              <a:off x="8945306" y="2598448"/>
              <a:ext cx="837543" cy="88229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4" name="TextBox 5"/>
            <p:cNvSpPr txBox="1"/>
            <p:nvPr/>
          </p:nvSpPr>
          <p:spPr>
            <a:xfrm>
              <a:off x="8617015" y="3536974"/>
              <a:ext cx="1494126" cy="6540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u="none" strike="noStrike" kern="1200" cap="none" spc="0" normalizeH="0" baseline="0" noProof="0" dirty="0">
                  <a:ln>
                    <a:noFill/>
                  </a:ln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u="none" strike="noStrike" kern="1200" cap="none" spc="0" normalizeH="0" baseline="80000" noProof="0" dirty="0">
                  <a:ln>
                    <a:noFill/>
                  </a:ln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r>
                <a:rPr kumimoji="0" lang="en-US" sz="1500" u="none" strike="noStrike" kern="1200" cap="none" spc="0" normalizeH="0" baseline="0" noProof="0" dirty="0">
                  <a:ln>
                    <a:noFill/>
                  </a:ln>
                  <a:uLnTx/>
                  <a:uFillTx/>
                  <a:latin typeface="KasperskySans"/>
                  <a:cs typeface="Arial" panose="020B0604020202020204" pitchFamily="34" charset="0"/>
                </a:rPr>
                <a:t> Endpoint Security </a:t>
              </a:r>
              <a:r>
                <a:rPr kumimoji="0" lang="ru-RU" sz="1500" u="none" strike="noStrike" kern="1200" cap="none" spc="0" normalizeH="0" baseline="0" noProof="0" dirty="0">
                  <a:ln>
                    <a:noFill/>
                  </a:ln>
                  <a:uLnTx/>
                  <a:uFillTx/>
                  <a:latin typeface="KasperskySans"/>
                  <a:cs typeface="Arial" panose="020B0604020202020204" pitchFamily="34" charset="0"/>
                </a:rPr>
                <a:t>для</a:t>
              </a:r>
              <a:r>
                <a:rPr kumimoji="0" lang="en-US" sz="1500" u="none" strike="noStrike" kern="1200" cap="none" spc="0" normalizeH="0" baseline="0" noProof="0" dirty="0">
                  <a:ln>
                    <a:noFill/>
                  </a:ln>
                  <a:uLnTx/>
                  <a:uFillTx/>
                  <a:latin typeface="KasperskySans"/>
                  <a:cs typeface="Arial" panose="020B0604020202020204" pitchFamily="34" charset="0"/>
                </a:rPr>
                <a:t> Mac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962662" y="2843653"/>
            <a:ext cx="1430916" cy="1586192"/>
            <a:chOff x="10172186" y="2151017"/>
            <a:chExt cx="1430916" cy="1586192"/>
          </a:xfrm>
        </p:grpSpPr>
        <p:sp>
          <p:nvSpPr>
            <p:cNvPr id="86" name="TextBox 85"/>
            <p:cNvSpPr txBox="1"/>
            <p:nvPr/>
          </p:nvSpPr>
          <p:spPr>
            <a:xfrm>
              <a:off x="10172186" y="3083184"/>
              <a:ext cx="1430916" cy="6540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b="0" i="0" u="none" strike="noStrike" kern="1200" cap="none" spc="0" normalizeH="0" baseline="8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endParaRPr kumimoji="0" lang="ru-RU" sz="2800" b="0" i="0" u="none" strike="noStrike" kern="1200" cap="none" spc="0" normalizeH="0" baseline="2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Security</a:t>
              </a:r>
              <a:b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Center</a:t>
              </a:r>
              <a:endParaRPr kumimoji="0" lang="ru-RU" sz="2800" b="0" i="0" u="none" strike="noStrike" kern="1200" cap="none" spc="0" normalizeH="0" baseline="2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6B27FAC-8CD8-4AEF-84FC-0BAFB0FA93F9}"/>
                </a:ext>
              </a:extLst>
            </p:cNvPr>
            <p:cNvGrpSpPr/>
            <p:nvPr/>
          </p:nvGrpSpPr>
          <p:grpSpPr>
            <a:xfrm>
              <a:off x="10529472" y="2151017"/>
              <a:ext cx="704850" cy="812800"/>
              <a:chOff x="10804525" y="2668588"/>
              <a:chExt cx="704850" cy="812800"/>
            </a:xfrm>
          </p:grpSpPr>
          <p:sp>
            <p:nvSpPr>
              <p:cNvPr id="88" name="Freeform 156"/>
              <p:cNvSpPr>
                <a:spLocks noEditPoints="1"/>
              </p:cNvSpPr>
              <p:nvPr/>
            </p:nvSpPr>
            <p:spPr bwMode="auto">
              <a:xfrm>
                <a:off x="10804525" y="2668588"/>
                <a:ext cx="704850" cy="812800"/>
              </a:xfrm>
              <a:custGeom>
                <a:avLst/>
                <a:gdLst>
                  <a:gd name="T0" fmla="*/ 223 w 444"/>
                  <a:gd name="T1" fmla="*/ 20 h 512"/>
                  <a:gd name="T2" fmla="*/ 428 w 444"/>
                  <a:gd name="T3" fmla="*/ 138 h 512"/>
                  <a:gd name="T4" fmla="*/ 428 w 444"/>
                  <a:gd name="T5" fmla="*/ 375 h 512"/>
                  <a:gd name="T6" fmla="*/ 223 w 444"/>
                  <a:gd name="T7" fmla="*/ 493 h 512"/>
                  <a:gd name="T8" fmla="*/ 17 w 444"/>
                  <a:gd name="T9" fmla="*/ 375 h 512"/>
                  <a:gd name="T10" fmla="*/ 17 w 444"/>
                  <a:gd name="T11" fmla="*/ 138 h 512"/>
                  <a:gd name="T12" fmla="*/ 223 w 444"/>
                  <a:gd name="T13" fmla="*/ 20 h 512"/>
                  <a:gd name="T14" fmla="*/ 223 w 444"/>
                  <a:gd name="T15" fmla="*/ 0 h 512"/>
                  <a:gd name="T16" fmla="*/ 0 w 444"/>
                  <a:gd name="T17" fmla="*/ 128 h 512"/>
                  <a:gd name="T18" fmla="*/ 0 w 444"/>
                  <a:gd name="T19" fmla="*/ 384 h 512"/>
                  <a:gd name="T20" fmla="*/ 223 w 444"/>
                  <a:gd name="T21" fmla="*/ 512 h 512"/>
                  <a:gd name="T22" fmla="*/ 444 w 444"/>
                  <a:gd name="T23" fmla="*/ 384 h 512"/>
                  <a:gd name="T24" fmla="*/ 444 w 444"/>
                  <a:gd name="T25" fmla="*/ 128 h 512"/>
                  <a:gd name="T26" fmla="*/ 223 w 444"/>
                  <a:gd name="T27" fmla="*/ 0 h 512"/>
                  <a:gd name="T28" fmla="*/ 223 w 444"/>
                  <a:gd name="T2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4" h="512">
                    <a:moveTo>
                      <a:pt x="223" y="20"/>
                    </a:moveTo>
                    <a:lnTo>
                      <a:pt x="428" y="138"/>
                    </a:lnTo>
                    <a:lnTo>
                      <a:pt x="428" y="375"/>
                    </a:lnTo>
                    <a:lnTo>
                      <a:pt x="223" y="493"/>
                    </a:lnTo>
                    <a:lnTo>
                      <a:pt x="17" y="375"/>
                    </a:lnTo>
                    <a:lnTo>
                      <a:pt x="17" y="138"/>
                    </a:lnTo>
                    <a:lnTo>
                      <a:pt x="223" y="20"/>
                    </a:lnTo>
                    <a:close/>
                    <a:moveTo>
                      <a:pt x="223" y="0"/>
                    </a:moveTo>
                    <a:lnTo>
                      <a:pt x="0" y="128"/>
                    </a:lnTo>
                    <a:lnTo>
                      <a:pt x="0" y="384"/>
                    </a:lnTo>
                    <a:lnTo>
                      <a:pt x="223" y="512"/>
                    </a:lnTo>
                    <a:lnTo>
                      <a:pt x="444" y="384"/>
                    </a:lnTo>
                    <a:lnTo>
                      <a:pt x="444" y="128"/>
                    </a:lnTo>
                    <a:lnTo>
                      <a:pt x="223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A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89" name="Rectangle 158"/>
              <p:cNvSpPr>
                <a:spLocks noChangeArrowheads="1"/>
              </p:cNvSpPr>
              <p:nvPr/>
            </p:nvSpPr>
            <p:spPr bwMode="auto">
              <a:xfrm>
                <a:off x="11056938" y="3030538"/>
                <a:ext cx="12700" cy="141288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0" name="Rectangle 159"/>
              <p:cNvSpPr>
                <a:spLocks noChangeArrowheads="1"/>
              </p:cNvSpPr>
              <p:nvPr/>
            </p:nvSpPr>
            <p:spPr bwMode="auto">
              <a:xfrm>
                <a:off x="11244263" y="3030538"/>
                <a:ext cx="14287" cy="141288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1" name="Rectangle 160"/>
              <p:cNvSpPr>
                <a:spLocks noChangeArrowheads="1"/>
              </p:cNvSpPr>
              <p:nvPr/>
            </p:nvSpPr>
            <p:spPr bwMode="auto">
              <a:xfrm>
                <a:off x="11150600" y="3030538"/>
                <a:ext cx="14287" cy="141288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2" name="Freeform 161"/>
              <p:cNvSpPr>
                <a:spLocks noEditPoints="1"/>
              </p:cNvSpPr>
              <p:nvPr/>
            </p:nvSpPr>
            <p:spPr bwMode="auto">
              <a:xfrm>
                <a:off x="10971213" y="2925763"/>
                <a:ext cx="374650" cy="300038"/>
              </a:xfrm>
              <a:custGeom>
                <a:avLst/>
                <a:gdLst>
                  <a:gd name="T0" fmla="*/ 0 w 236"/>
                  <a:gd name="T1" fmla="*/ 0 h 189"/>
                  <a:gd name="T2" fmla="*/ 0 w 236"/>
                  <a:gd name="T3" fmla="*/ 189 h 189"/>
                  <a:gd name="T4" fmla="*/ 236 w 236"/>
                  <a:gd name="T5" fmla="*/ 189 h 189"/>
                  <a:gd name="T6" fmla="*/ 236 w 236"/>
                  <a:gd name="T7" fmla="*/ 0 h 189"/>
                  <a:gd name="T8" fmla="*/ 0 w 236"/>
                  <a:gd name="T9" fmla="*/ 0 h 189"/>
                  <a:gd name="T10" fmla="*/ 16 w 236"/>
                  <a:gd name="T11" fmla="*/ 173 h 189"/>
                  <a:gd name="T12" fmla="*/ 16 w 236"/>
                  <a:gd name="T13" fmla="*/ 41 h 189"/>
                  <a:gd name="T14" fmla="*/ 218 w 236"/>
                  <a:gd name="T15" fmla="*/ 41 h 189"/>
                  <a:gd name="T16" fmla="*/ 218 w 236"/>
                  <a:gd name="T17" fmla="*/ 173 h 189"/>
                  <a:gd name="T18" fmla="*/ 16 w 236"/>
                  <a:gd name="T19" fmla="*/ 17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6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36" y="189"/>
                    </a:lnTo>
                    <a:lnTo>
                      <a:pt x="236" y="0"/>
                    </a:lnTo>
                    <a:lnTo>
                      <a:pt x="0" y="0"/>
                    </a:lnTo>
                    <a:close/>
                    <a:moveTo>
                      <a:pt x="16" y="173"/>
                    </a:moveTo>
                    <a:lnTo>
                      <a:pt x="16" y="41"/>
                    </a:lnTo>
                    <a:lnTo>
                      <a:pt x="218" y="41"/>
                    </a:lnTo>
                    <a:lnTo>
                      <a:pt x="218" y="173"/>
                    </a:lnTo>
                    <a:lnTo>
                      <a:pt x="16" y="173"/>
                    </a:lnTo>
                    <a:close/>
                  </a:path>
                </a:pathLst>
              </a:cu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3" name="Rectangle 162"/>
              <p:cNvSpPr>
                <a:spLocks noChangeArrowheads="1"/>
              </p:cNvSpPr>
              <p:nvPr/>
            </p:nvSpPr>
            <p:spPr bwMode="auto">
              <a:xfrm>
                <a:off x="11036300" y="3030538"/>
                <a:ext cx="53975" cy="28575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4" name="Rectangle 163"/>
              <p:cNvSpPr>
                <a:spLocks noChangeArrowheads="1"/>
              </p:cNvSpPr>
              <p:nvPr/>
            </p:nvSpPr>
            <p:spPr bwMode="auto">
              <a:xfrm>
                <a:off x="11129963" y="3124201"/>
                <a:ext cx="53975" cy="28575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  <p:sp>
            <p:nvSpPr>
              <p:cNvPr id="95" name="Rectangle 164"/>
              <p:cNvSpPr>
                <a:spLocks noChangeArrowheads="1"/>
              </p:cNvSpPr>
              <p:nvPr/>
            </p:nvSpPr>
            <p:spPr bwMode="auto">
              <a:xfrm>
                <a:off x="11223625" y="3059113"/>
                <a:ext cx="53975" cy="25400"/>
              </a:xfrm>
              <a:prstGeom prst="rect">
                <a:avLst/>
              </a:prstGeom>
              <a:solidFill>
                <a:srgbClr val="5757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asperskySans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5295924" y="1431210"/>
            <a:ext cx="1441420" cy="1446550"/>
            <a:chOff x="5491800" y="868273"/>
            <a:chExt cx="1441420" cy="1446550"/>
          </a:xfrm>
        </p:grpSpPr>
        <p:sp>
          <p:nvSpPr>
            <p:cNvPr id="97" name="Rectangle 96"/>
            <p:cNvSpPr/>
            <p:nvPr/>
          </p:nvSpPr>
          <p:spPr>
            <a:xfrm>
              <a:off x="5491800" y="868273"/>
              <a:ext cx="1441420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1" i="0" u="none" strike="noStrike" kern="1200" cap="all" spc="-1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71</a:t>
              </a:r>
              <a:endParaRPr kumimoji="0" lang="en-US" sz="4800" b="0" i="0" u="none" strike="noStrike" kern="1200" cap="all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6010587" y="1448770"/>
              <a:ext cx="4443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all" spc="0" normalizeH="0" baseline="0" noProof="0" dirty="0">
                  <a:ln>
                    <a:noFill/>
                  </a:ln>
                  <a:solidFill>
                    <a:srgbClr val="258D8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В</a:t>
              </a:r>
              <a:endParaRPr kumimoji="0" lang="en-US" sz="1200" b="0" i="0" u="none" strike="noStrike" kern="1200" cap="all" spc="0" normalizeH="0" baseline="0" noProof="0" dirty="0">
                <a:ln>
                  <a:noFill/>
                </a:ln>
                <a:solidFill>
                  <a:srgbClr val="258D8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13"/>
          <p:cNvGrpSpPr/>
          <p:nvPr/>
        </p:nvGrpSpPr>
        <p:grpSpPr>
          <a:xfrm>
            <a:off x="6879616" y="2807892"/>
            <a:ext cx="1494126" cy="1822570"/>
            <a:chOff x="7075492" y="2572501"/>
            <a:chExt cx="1494126" cy="1822570"/>
          </a:xfrm>
        </p:grpSpPr>
        <p:sp>
          <p:nvSpPr>
            <p:cNvPr id="100" name="TextBox 14"/>
            <p:cNvSpPr txBox="1"/>
            <p:nvPr/>
          </p:nvSpPr>
          <p:spPr>
            <a:xfrm>
              <a:off x="7075492" y="3523037"/>
              <a:ext cx="1494126" cy="8720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i="0" u="none" strike="noStrike" kern="1200" cap="none" spc="0" normalizeH="0" baseline="8000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Endpoint Security </a:t>
              </a:r>
              <a:r>
                <a:rPr kumimoji="0" lang="ru-RU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для</a:t>
              </a: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Windows</a:t>
              </a:r>
            </a:p>
          </p:txBody>
        </p:sp>
        <p:pic>
          <p:nvPicPr>
            <p:cNvPr id="101" name="Picture 100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1792" y="2572501"/>
              <a:ext cx="801525" cy="882298"/>
            </a:xfrm>
            <a:prstGeom prst="rect">
              <a:avLst/>
            </a:prstGeom>
          </p:spPr>
        </p:pic>
      </p:grpSp>
      <p:grpSp>
        <p:nvGrpSpPr>
          <p:cNvPr id="102" name="Group 16"/>
          <p:cNvGrpSpPr/>
          <p:nvPr/>
        </p:nvGrpSpPr>
        <p:grpSpPr>
          <a:xfrm>
            <a:off x="3691794" y="2840244"/>
            <a:ext cx="1598902" cy="1605294"/>
            <a:chOff x="3887670" y="2604853"/>
            <a:chExt cx="1598902" cy="1605294"/>
          </a:xfrm>
        </p:grpSpPr>
        <p:sp>
          <p:nvSpPr>
            <p:cNvPr id="103" name="TextBox 17"/>
            <p:cNvSpPr txBox="1"/>
            <p:nvPr/>
          </p:nvSpPr>
          <p:spPr>
            <a:xfrm>
              <a:off x="3887670" y="3556122"/>
              <a:ext cx="1598902" cy="6540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Kaspersky</a:t>
              </a:r>
              <a:r>
                <a:rPr kumimoji="0" lang="en-US" sz="700" i="0" u="none" strike="noStrike" kern="1200" cap="none" spc="0" normalizeH="0" baseline="8000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®</a:t>
              </a:r>
              <a:b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</a:b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Endpoint Security </a:t>
              </a:r>
              <a:r>
                <a:rPr kumimoji="0" lang="ru-RU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для</a:t>
              </a:r>
              <a:r>
                <a:rPr kumimoji="0" lang="en-US" sz="15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KasperskySans"/>
                  <a:cs typeface="Arial" panose="020B0604020202020204" pitchFamily="34" charset="0"/>
                </a:rPr>
                <a:t> Linux</a:t>
              </a:r>
              <a:endParaRPr kumimoji="0" lang="ru-RU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Arial" panose="020B0604020202020204" pitchFamily="34" charset="0"/>
              </a:endParaRPr>
            </a:p>
          </p:txBody>
        </p:sp>
        <p:pic>
          <p:nvPicPr>
            <p:cNvPr id="104" name="Picture 103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5372" y="2604853"/>
              <a:ext cx="834779" cy="870813"/>
            </a:xfrm>
            <a:prstGeom prst="rect">
              <a:avLst/>
            </a:prstGeom>
          </p:spPr>
        </p:pic>
      </p:grpSp>
      <p:sp>
        <p:nvSpPr>
          <p:cNvPr id="105" name="Rectangle 104"/>
          <p:cNvSpPr/>
          <p:nvPr/>
        </p:nvSpPr>
        <p:spPr>
          <a:xfrm>
            <a:off x="9981582" y="4942845"/>
            <a:ext cx="13276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cap="all" dirty="0">
                <a:solidFill>
                  <a:prstClr val="black"/>
                </a:solidFill>
                <a:latin typeface="KasperskySans"/>
                <a:cs typeface="Arial" panose="020B0604020202020204" pitchFamily="34" charset="0"/>
              </a:rPr>
              <a:t>И это не все…</a:t>
            </a:r>
            <a:endParaRPr kumimoji="0" lang="en-US" sz="11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sperskySans"/>
              <a:cs typeface="Arial" panose="020B0604020202020204" pitchFamily="34" charset="0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567182" y="5175870"/>
            <a:ext cx="11081982" cy="11079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12190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Kaspersky Sans" panose="020B0604020202020204" charset="0"/>
              </a:rPr>
              <a:t>КЛЮЧЕВОЕ ПРЕИМУЩЕСТВО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Kaspersky Sans" panose="020B0604020202020204" charset="0"/>
              </a:rPr>
              <a:t>:</a:t>
            </a:r>
          </a:p>
          <a:p>
            <a:pPr marL="0" marR="0" lvl="0" indent="0" algn="ctr" defTabSz="12190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Kaspersky Sans" panose="020B0604020202020204" charset="0"/>
              </a:rPr>
              <a:t>ГИБКОЕ, ПОЛНОСТЬЮ ГОТОВОЕ</a:t>
            </a:r>
          </a:p>
          <a:p>
            <a:pPr marL="0" marR="0" lvl="0" indent="0" algn="ctr" defTabSz="12190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sperskySans"/>
                <a:cs typeface="Kaspersky Sans" panose="020B0604020202020204" charset="0"/>
              </a:rPr>
              <a:t>К РАБОТЕ В СМЕШАННОЙ ИНФРАСТРУКТУРЕ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266513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13096" y="336716"/>
            <a:ext cx="11712521" cy="539134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KasperskySans"/>
              </a:rPr>
              <a:t>Проблемы независимых инсталляций</a:t>
            </a:r>
            <a:endParaRPr lang="en-US" dirty="0">
              <a:latin typeface="KasperskySans"/>
            </a:endParaRPr>
          </a:p>
        </p:txBody>
      </p:sp>
      <p:sp>
        <p:nvSpPr>
          <p:cNvPr id="109" name="object 4"/>
          <p:cNvSpPr/>
          <p:nvPr/>
        </p:nvSpPr>
        <p:spPr>
          <a:xfrm>
            <a:off x="17467342" y="7687171"/>
            <a:ext cx="630722" cy="7563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object 5"/>
          <p:cNvSpPr/>
          <p:nvPr/>
        </p:nvSpPr>
        <p:spPr>
          <a:xfrm>
            <a:off x="17484434" y="4213764"/>
            <a:ext cx="540260" cy="66338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object 13"/>
          <p:cNvSpPr txBox="1"/>
          <p:nvPr/>
        </p:nvSpPr>
        <p:spPr>
          <a:xfrm>
            <a:off x="17312565" y="8560562"/>
            <a:ext cx="919641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Android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12" name="object 14"/>
          <p:cNvSpPr txBox="1"/>
          <p:nvPr/>
        </p:nvSpPr>
        <p:spPr>
          <a:xfrm>
            <a:off x="17559529" y="4995896"/>
            <a:ext cx="468870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iOS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3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4739886" y="1232113"/>
            <a:ext cx="2435586" cy="970479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4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2679849" y="2488264"/>
            <a:ext cx="2060037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7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4910538" y="2488264"/>
            <a:ext cx="2060037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8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7136749" y="2488264"/>
            <a:ext cx="1995975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045" y="1407382"/>
            <a:ext cx="539530" cy="750234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080" y="2653809"/>
            <a:ext cx="539530" cy="750234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007" y="2570453"/>
            <a:ext cx="539530" cy="750234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534" y="2567687"/>
            <a:ext cx="539530" cy="75023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064" y="1480312"/>
            <a:ext cx="1023856" cy="542954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8335" y="2757449"/>
            <a:ext cx="1023856" cy="542954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255" y="2701220"/>
            <a:ext cx="1023856" cy="542954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012" y="2686969"/>
            <a:ext cx="1023856" cy="5429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BA44C1-AA0F-1767-0870-4D0E532FCB30}"/>
              </a:ext>
            </a:extLst>
          </p:cNvPr>
          <p:cNvSpPr txBox="1"/>
          <p:nvPr/>
        </p:nvSpPr>
        <p:spPr>
          <a:xfrm>
            <a:off x="237364" y="3815006"/>
            <a:ext cx="12045285" cy="2116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Отсутствие единых политик безопасности настройки антивирусных решений;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Отсутствие общей системы отчетности для всей смежных организации;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Дополнительные трудозатраты на мониторинг состояния защиты, соответствия стандартам безопасности</a:t>
            </a:r>
            <a:r>
              <a:rPr lang="en-US" dirty="0">
                <a:latin typeface="Kaspersky Sans Light" panose="020B0303050101040103" pitchFamily="34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Сложный процесс выявления комплексных атак</a:t>
            </a:r>
            <a:r>
              <a:rPr lang="en-US" dirty="0">
                <a:latin typeface="Kaspersky Sans Light" panose="020B0303050101040103" pitchFamily="34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Учет лицензий, контроль сроков окончания.</a:t>
            </a:r>
          </a:p>
        </p:txBody>
      </p:sp>
    </p:spTree>
    <p:extLst>
      <p:ext uri="{BB962C8B-B14F-4D97-AF65-F5344CB8AC3E}">
        <p14:creationId xmlns:p14="http://schemas.microsoft.com/office/powerpoint/2010/main" val="185186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82788" y="379284"/>
            <a:ext cx="11712521" cy="468856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KasperskySans"/>
              </a:rPr>
              <a:t>Централизация антивирусной защиты</a:t>
            </a:r>
            <a:endParaRPr lang="en-US" dirty="0">
              <a:latin typeface="KasperskySans"/>
            </a:endParaRPr>
          </a:p>
        </p:txBody>
      </p:sp>
      <p:sp>
        <p:nvSpPr>
          <p:cNvPr id="109" name="object 4"/>
          <p:cNvSpPr/>
          <p:nvPr/>
        </p:nvSpPr>
        <p:spPr>
          <a:xfrm>
            <a:off x="17467342" y="7687171"/>
            <a:ext cx="630722" cy="7563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object 5"/>
          <p:cNvSpPr/>
          <p:nvPr/>
        </p:nvSpPr>
        <p:spPr>
          <a:xfrm>
            <a:off x="17484434" y="4213764"/>
            <a:ext cx="540260" cy="66338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object 13"/>
          <p:cNvSpPr txBox="1"/>
          <p:nvPr/>
        </p:nvSpPr>
        <p:spPr>
          <a:xfrm>
            <a:off x="17312565" y="8560562"/>
            <a:ext cx="919641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Android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12" name="object 14"/>
          <p:cNvSpPr txBox="1"/>
          <p:nvPr/>
        </p:nvSpPr>
        <p:spPr>
          <a:xfrm>
            <a:off x="17559529" y="4995896"/>
            <a:ext cx="468870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iOS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9E53129-6583-4B62-899F-B5F304FBC20C}"/>
              </a:ext>
            </a:extLst>
          </p:cNvPr>
          <p:cNvSpPr txBox="1">
            <a:spLocks/>
          </p:cNvSpPr>
          <p:nvPr/>
        </p:nvSpPr>
        <p:spPr>
          <a:xfrm>
            <a:off x="6384232" y="836891"/>
            <a:ext cx="4487280" cy="653925"/>
          </a:xfrm>
          <a:prstGeom prst="rect">
            <a:avLst/>
          </a:prstGeom>
        </p:spPr>
        <p:txBody>
          <a:bodyPr vert="horz" lIns="91400" tIns="45700" rIns="91400" bIns="45700" rtlCol="0">
            <a:noAutofit/>
          </a:bodyPr>
          <a:lstStyle>
            <a:defPPr>
              <a:defRPr lang="en-US"/>
            </a:defPPr>
            <a:lvl1pPr indent="0" defTabSz="913996" fontAlgn="auto"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 3" pitchFamily="18" charset="2"/>
              <a:buNone/>
              <a:defRPr sz="1600"/>
            </a:lvl1pPr>
            <a:lvl2pPr marL="274320" lvl="1" indent="-285623" defTabSz="913996" fontAlgn="base">
              <a:spcBef>
                <a:spcPts val="600"/>
              </a:spcBef>
              <a:spcAft>
                <a:spcPts val="0"/>
              </a:spcAft>
              <a:buFont typeface="Calibri" pitchFamily="34" charset="0"/>
              <a:buChar char="—"/>
              <a:defRPr sz="1400"/>
            </a:lvl2pPr>
            <a:lvl3pPr marL="986989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700"/>
            </a:lvl3pPr>
            <a:lvl4pPr marL="1256745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4pPr>
            <a:lvl5pPr marL="1524914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5pPr>
            <a:lvl6pPr marL="2513489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0488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7485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4484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>
              <a:spcAft>
                <a:spcPts val="600"/>
              </a:spcAft>
            </a:pPr>
            <a:r>
              <a:rPr lang="ru-RU" b="1" dirty="0">
                <a:latin typeface="KasperskySans"/>
              </a:rPr>
              <a:t>Как устроена иерархия:</a:t>
            </a:r>
            <a:endParaRPr lang="en-US" b="1" dirty="0">
              <a:latin typeface="KasperskySans"/>
            </a:endParaRPr>
          </a:p>
        </p:txBody>
      </p:sp>
      <p:sp>
        <p:nvSpPr>
          <p:cNvPr id="13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1437238" y="1259387"/>
            <a:ext cx="3055284" cy="970479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4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382788" y="3027735"/>
            <a:ext cx="2060037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7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3257606" y="3027735"/>
            <a:ext cx="2060037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8" name="Скругленный прямоугольник 58">
            <a:extLst>
              <a:ext uri="{FF2B5EF4-FFF2-40B4-BE49-F238E27FC236}">
                <a16:creationId xmlns:a16="http://schemas.microsoft.com/office/drawing/2014/main" id="{01186304-ED6E-4E57-88F6-37AC44CA0AFC}"/>
              </a:ext>
            </a:extLst>
          </p:cNvPr>
          <p:cNvSpPr/>
          <p:nvPr/>
        </p:nvSpPr>
        <p:spPr>
          <a:xfrm>
            <a:off x="768570" y="4566389"/>
            <a:ext cx="2060037" cy="950942"/>
          </a:xfrm>
          <a:prstGeom prst="roundRect">
            <a:avLst>
              <a:gd name="adj" fmla="val 10360"/>
            </a:avLst>
          </a:prstGeom>
          <a:solidFill>
            <a:srgbClr val="00A88E">
              <a:alpha val="25098"/>
            </a:srgb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9" name="Pentagon 25"/>
          <p:cNvSpPr/>
          <p:nvPr/>
        </p:nvSpPr>
        <p:spPr>
          <a:xfrm>
            <a:off x="3423714" y="4545458"/>
            <a:ext cx="2088754" cy="950943"/>
          </a:xfrm>
          <a:prstGeom prst="homePlate">
            <a:avLst>
              <a:gd name="adj" fmla="val 22082"/>
            </a:avLst>
          </a:prstGeom>
          <a:solidFill>
            <a:srgbClr val="00A88E">
              <a:alpha val="25098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34289" tIns="34289" rIns="34289" bIns="34289" numCol="1" spcCol="28574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Kaspersky Sans" panose="020B0503050101040103" pitchFamily="34" charset="77"/>
              <a:ea typeface="Arial"/>
              <a:cs typeface="Arial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094" y="1434656"/>
            <a:ext cx="539530" cy="750234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019" y="3193280"/>
            <a:ext cx="539530" cy="750234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075" y="3109924"/>
            <a:ext cx="539530" cy="750234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417" y="4645812"/>
            <a:ext cx="539530" cy="75023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0738" y="1507586"/>
            <a:ext cx="1023856" cy="542954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74" y="3296920"/>
            <a:ext cx="1023856" cy="542954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3" y="4779345"/>
            <a:ext cx="1023856" cy="542954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080" y="3226440"/>
            <a:ext cx="1023856" cy="542954"/>
          </a:xfrm>
          <a:prstGeom prst="rect">
            <a:avLst/>
          </a:prstGeom>
        </p:spPr>
      </p:pic>
      <p:cxnSp>
        <p:nvCxnSpPr>
          <p:cNvPr id="96" name="Соединительная линия уступом 6">
            <a:extLst>
              <a:ext uri="{FF2B5EF4-FFF2-40B4-BE49-F238E27FC236}">
                <a16:creationId xmlns:a16="http://schemas.microsoft.com/office/drawing/2014/main" id="{EE2E99CE-1477-4A3F-B8D6-8BF497AA5E1D}"/>
              </a:ext>
            </a:extLst>
          </p:cNvPr>
          <p:cNvCxnSpPr>
            <a:cxnSpLocks/>
          </p:cNvCxnSpPr>
          <p:nvPr/>
        </p:nvCxnSpPr>
        <p:spPr>
          <a:xfrm flipH="1">
            <a:off x="1928784" y="2014500"/>
            <a:ext cx="1819311" cy="1090655"/>
          </a:xfrm>
          <a:prstGeom prst="straightConnector1">
            <a:avLst/>
          </a:prstGeom>
          <a:ln w="12700" cap="sq">
            <a:solidFill>
              <a:schemeClr val="accent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Соединительная линия уступом 6">
            <a:extLst>
              <a:ext uri="{FF2B5EF4-FFF2-40B4-BE49-F238E27FC236}">
                <a16:creationId xmlns:a16="http://schemas.microsoft.com/office/drawing/2014/main" id="{EE2E99CE-1477-4A3F-B8D6-8BF497AA5E1D}"/>
              </a:ext>
            </a:extLst>
          </p:cNvPr>
          <p:cNvCxnSpPr>
            <a:cxnSpLocks/>
          </p:cNvCxnSpPr>
          <p:nvPr/>
        </p:nvCxnSpPr>
        <p:spPr>
          <a:xfrm>
            <a:off x="4260360" y="2065737"/>
            <a:ext cx="540240" cy="1039418"/>
          </a:xfrm>
          <a:prstGeom prst="straightConnector1">
            <a:avLst/>
          </a:prstGeom>
          <a:ln w="12700" cap="sq">
            <a:solidFill>
              <a:schemeClr val="accent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Соединительная линия уступом 6">
            <a:extLst>
              <a:ext uri="{FF2B5EF4-FFF2-40B4-BE49-F238E27FC236}">
                <a16:creationId xmlns:a16="http://schemas.microsoft.com/office/drawing/2014/main" id="{8FAD9987-88CF-4732-B61C-1EF32A29CC6E}"/>
              </a:ext>
            </a:extLst>
          </p:cNvPr>
          <p:cNvCxnSpPr>
            <a:cxnSpLocks/>
          </p:cNvCxnSpPr>
          <p:nvPr/>
        </p:nvCxnSpPr>
        <p:spPr>
          <a:xfrm flipV="1">
            <a:off x="2174060" y="2075058"/>
            <a:ext cx="1711556" cy="1039418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6">
            <a:extLst>
              <a:ext uri="{FF2B5EF4-FFF2-40B4-BE49-F238E27FC236}">
                <a16:creationId xmlns:a16="http://schemas.microsoft.com/office/drawing/2014/main" id="{8FAD9987-88CF-4732-B61C-1EF32A29CC6E}"/>
              </a:ext>
            </a:extLst>
          </p:cNvPr>
          <p:cNvCxnSpPr>
            <a:cxnSpLocks/>
          </p:cNvCxnSpPr>
          <p:nvPr/>
        </p:nvCxnSpPr>
        <p:spPr>
          <a:xfrm flipH="1" flipV="1">
            <a:off x="4155961" y="2109375"/>
            <a:ext cx="539884" cy="1037513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6">
            <a:extLst>
              <a:ext uri="{FF2B5EF4-FFF2-40B4-BE49-F238E27FC236}">
                <a16:creationId xmlns:a16="http://schemas.microsoft.com/office/drawing/2014/main" id="{EE2E99CE-1477-4A3F-B8D6-8BF497AA5E1D}"/>
              </a:ext>
            </a:extLst>
          </p:cNvPr>
          <p:cNvCxnSpPr>
            <a:cxnSpLocks/>
          </p:cNvCxnSpPr>
          <p:nvPr/>
        </p:nvCxnSpPr>
        <p:spPr>
          <a:xfrm>
            <a:off x="2125158" y="3779869"/>
            <a:ext cx="410224" cy="864867"/>
          </a:xfrm>
          <a:prstGeom prst="straightConnector1">
            <a:avLst/>
          </a:prstGeom>
          <a:ln w="12700" cap="sq">
            <a:solidFill>
              <a:schemeClr val="accent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Соединительная линия уступом 6">
            <a:extLst>
              <a:ext uri="{FF2B5EF4-FFF2-40B4-BE49-F238E27FC236}">
                <a16:creationId xmlns:a16="http://schemas.microsoft.com/office/drawing/2014/main" id="{8FAD9987-88CF-4732-B61C-1EF32A29CC6E}"/>
              </a:ext>
            </a:extLst>
          </p:cNvPr>
          <p:cNvCxnSpPr>
            <a:cxnSpLocks/>
            <a:stCxn id="76" idx="0"/>
          </p:cNvCxnSpPr>
          <p:nvPr/>
        </p:nvCxnSpPr>
        <p:spPr>
          <a:xfrm flipH="1" flipV="1">
            <a:off x="2008261" y="3839563"/>
            <a:ext cx="399921" cy="806249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Соединительная линия уступом 6">
            <a:extLst>
              <a:ext uri="{FF2B5EF4-FFF2-40B4-BE49-F238E27FC236}">
                <a16:creationId xmlns:a16="http://schemas.microsoft.com/office/drawing/2014/main" id="{EE2E99CE-1477-4A3F-B8D6-8BF497AA5E1D}"/>
              </a:ext>
            </a:extLst>
          </p:cNvPr>
          <p:cNvCxnSpPr>
            <a:cxnSpLocks/>
          </p:cNvCxnSpPr>
          <p:nvPr/>
        </p:nvCxnSpPr>
        <p:spPr>
          <a:xfrm flipH="1" flipV="1">
            <a:off x="3640282" y="4900180"/>
            <a:ext cx="1655618" cy="18527"/>
          </a:xfrm>
          <a:prstGeom prst="straightConnector1">
            <a:avLst/>
          </a:prstGeom>
          <a:ln w="12700" cap="sq">
            <a:solidFill>
              <a:schemeClr val="accent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Соединительная линия уступом 6">
            <a:extLst>
              <a:ext uri="{FF2B5EF4-FFF2-40B4-BE49-F238E27FC236}">
                <a16:creationId xmlns:a16="http://schemas.microsoft.com/office/drawing/2014/main" id="{8FAD9987-88CF-4732-B61C-1EF32A29CC6E}"/>
              </a:ext>
            </a:extLst>
          </p:cNvPr>
          <p:cNvCxnSpPr>
            <a:cxnSpLocks/>
          </p:cNvCxnSpPr>
          <p:nvPr/>
        </p:nvCxnSpPr>
        <p:spPr>
          <a:xfrm>
            <a:off x="3660714" y="5273429"/>
            <a:ext cx="1556423" cy="0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Текст 29">
            <a:extLst>
              <a:ext uri="{FF2B5EF4-FFF2-40B4-BE49-F238E27FC236}">
                <a16:creationId xmlns:a16="http://schemas.microsoft.com/office/drawing/2014/main" id="{54EE672D-ED68-4459-AACC-D84A6B9E43E3}"/>
              </a:ext>
            </a:extLst>
          </p:cNvPr>
          <p:cNvSpPr txBox="1">
            <a:spLocks/>
          </p:cNvSpPr>
          <p:nvPr/>
        </p:nvSpPr>
        <p:spPr>
          <a:xfrm>
            <a:off x="3716939" y="4607693"/>
            <a:ext cx="1411914" cy="266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dirty="0">
                <a:solidFill>
                  <a:srgbClr val="1D1D1B"/>
                </a:solidFill>
                <a:latin typeface="Kaspersky Sans" panose="020B0503050101040103" pitchFamily="34" charset="77"/>
              </a:rPr>
              <a:t>Настройки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43" name="Текст 29">
            <a:extLst>
              <a:ext uri="{FF2B5EF4-FFF2-40B4-BE49-F238E27FC236}">
                <a16:creationId xmlns:a16="http://schemas.microsoft.com/office/drawing/2014/main" id="{54EE672D-ED68-4459-AACC-D84A6B9E43E3}"/>
              </a:ext>
            </a:extLst>
          </p:cNvPr>
          <p:cNvSpPr txBox="1">
            <a:spLocks/>
          </p:cNvSpPr>
          <p:nvPr/>
        </p:nvSpPr>
        <p:spPr>
          <a:xfrm>
            <a:off x="3703711" y="4965094"/>
            <a:ext cx="1411914" cy="266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dirty="0">
                <a:solidFill>
                  <a:srgbClr val="1D1D1B"/>
                </a:solidFill>
                <a:latin typeface="Kaspersky Sans" panose="020B0503050101040103" pitchFamily="34" charset="77"/>
              </a:rPr>
              <a:t>Отчеты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 panose="020B0503050101040103" pitchFamily="34" charset="77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692310" y="1357443"/>
            <a:ext cx="463592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 Sans Light" panose="020B0303050101040103" pitchFamily="34" charset="0"/>
              </a:rPr>
              <a:t>У каждого сервера </a:t>
            </a:r>
            <a:r>
              <a:rPr lang="en-US" sz="1400" dirty="0">
                <a:latin typeface="Kaspersky Sans Light" panose="020B0303050101040103" pitchFamily="34" charset="0"/>
              </a:rPr>
              <a:t>KSC </a:t>
            </a:r>
            <a:r>
              <a:rPr lang="ru-RU" sz="1400" dirty="0">
                <a:latin typeface="Kaspersky Sans Light" panose="020B0303050101040103" pitchFamily="34" charset="0"/>
              </a:rPr>
              <a:t>своя независимая база данных</a:t>
            </a:r>
            <a:r>
              <a:rPr lang="en-US" sz="1400" dirty="0">
                <a:latin typeface="Kaspersky Sans Light" panose="020B0303050101040103" pitchFamily="34" charset="0"/>
              </a:rPr>
              <a:t>;</a:t>
            </a:r>
            <a:endParaRPr lang="ru-RU" sz="1400" dirty="0">
              <a:latin typeface="Kaspersky Sans Light" panose="020B03030501010401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 Sans Light" panose="020B0303050101040103" pitchFamily="34" charset="0"/>
              </a:rPr>
              <a:t>Чтобы увидеть общую картину, серверы должны быть связаны в общую иерархию</a:t>
            </a:r>
            <a:r>
              <a:rPr lang="en-US" sz="1400" dirty="0">
                <a:latin typeface="Kaspersky Sans Light" panose="020B0303050101040103" pitchFamily="34" charset="0"/>
              </a:rPr>
              <a:t>;</a:t>
            </a:r>
            <a:endParaRPr lang="ru-RU" sz="1400" dirty="0">
              <a:latin typeface="Kaspersky Sans Light" panose="020B03030501010401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 Sans Light" panose="020B0303050101040103" pitchFamily="34" charset="0"/>
              </a:rPr>
              <a:t>Когда два сервера связаны, один является главным, а другой подчиненным</a:t>
            </a:r>
            <a:r>
              <a:rPr lang="en-US" sz="1400" dirty="0">
                <a:latin typeface="Kaspersky Sans Light" panose="020B0303050101040103" pitchFamily="34" charset="0"/>
              </a:rPr>
              <a:t>;</a:t>
            </a:r>
            <a:endParaRPr lang="ru-RU" sz="1400" dirty="0">
              <a:latin typeface="Kaspersky Sans Light" panose="020B03030501010401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 Sans Light" panose="020B0303050101040103" pitchFamily="34" charset="0"/>
              </a:rPr>
              <a:t>Главный сервер может собирать с подчиненных отчеты и списки компьютеров, и передавать на подчиненные задачи и политики</a:t>
            </a:r>
            <a:r>
              <a:rPr lang="en-US" sz="1400" dirty="0">
                <a:latin typeface="Kaspersky Sans Light" panose="020B0303050101040103" pitchFamily="34" charset="0"/>
              </a:rPr>
              <a:t>;</a:t>
            </a:r>
            <a:endParaRPr lang="ru-RU" sz="1400" dirty="0">
              <a:latin typeface="Kaspersky Sans Light" panose="020B03030501010401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 Sans Light" panose="020B0303050101040103" pitchFamily="34" charset="0"/>
              </a:rPr>
              <a:t>Иерархия может быть </a:t>
            </a:r>
            <a:r>
              <a:rPr lang="ru-RU" sz="1400" dirty="0" err="1">
                <a:latin typeface="Kaspersky Sans Light" panose="020B0303050101040103" pitchFamily="34" charset="0"/>
              </a:rPr>
              <a:t>многоуровненой</a:t>
            </a:r>
            <a:r>
              <a:rPr lang="ru-RU" sz="1400" dirty="0">
                <a:latin typeface="Kaspersky Sans Light" panose="020B0303050101040103" pitchFamily="34" charset="0"/>
              </a:rPr>
              <a:t> и гибким разграничение прав администраторов</a:t>
            </a:r>
            <a:r>
              <a:rPr lang="en-US" sz="1400" dirty="0">
                <a:latin typeface="Kaspersky Sans Light" panose="020B0303050101040103" pitchFamily="34" charset="0"/>
              </a:rPr>
              <a:t>.</a:t>
            </a:r>
            <a:endParaRPr lang="ru-RU" sz="1400" dirty="0">
              <a:latin typeface="Kaspersky Sans Light" panose="020B0303050101040103" pitchFamily="34" charset="0"/>
            </a:endParaRPr>
          </a:p>
          <a:p>
            <a:endParaRPr lang="ru-RU" sz="1600" dirty="0">
              <a:latin typeface="Kaspersky Sans Light" panose="020B0303050101040103" pitchFamily="34" charset="0"/>
            </a:endParaRPr>
          </a:p>
          <a:p>
            <a:endParaRPr lang="en-US" sz="1600" dirty="0">
              <a:latin typeface="Kaspersky Sans Light" panose="020B0303050101040103" pitchFamily="34" charset="0"/>
              <a:cs typeface="Kaspersky Sans" panose="020B0604020202020204" charset="0"/>
            </a:endParaRPr>
          </a:p>
        </p:txBody>
      </p:sp>
      <p:sp>
        <p:nvSpPr>
          <p:cNvPr id="147" name="Content Placeholder 3">
            <a:extLst>
              <a:ext uri="{FF2B5EF4-FFF2-40B4-BE49-F238E27FC236}">
                <a16:creationId xmlns:a16="http://schemas.microsoft.com/office/drawing/2014/main" id="{C9E53129-6583-4B62-899F-B5F304FBC20C}"/>
              </a:ext>
            </a:extLst>
          </p:cNvPr>
          <p:cNvSpPr txBox="1">
            <a:spLocks/>
          </p:cNvSpPr>
          <p:nvPr/>
        </p:nvSpPr>
        <p:spPr>
          <a:xfrm>
            <a:off x="6239048" y="3978677"/>
            <a:ext cx="4487280" cy="351160"/>
          </a:xfrm>
          <a:prstGeom prst="rect">
            <a:avLst/>
          </a:prstGeom>
        </p:spPr>
        <p:txBody>
          <a:bodyPr vert="horz" lIns="91400" tIns="45700" rIns="91400" bIns="45700" rtlCol="0">
            <a:noAutofit/>
          </a:bodyPr>
          <a:lstStyle>
            <a:defPPr>
              <a:defRPr lang="en-US"/>
            </a:defPPr>
            <a:lvl1pPr indent="0" defTabSz="913996" fontAlgn="auto"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 3" pitchFamily="18" charset="2"/>
              <a:buNone/>
              <a:defRPr sz="1600"/>
            </a:lvl1pPr>
            <a:lvl2pPr marL="274320" lvl="1" indent="-285623" defTabSz="913996" fontAlgn="base">
              <a:spcBef>
                <a:spcPts val="600"/>
              </a:spcBef>
              <a:spcAft>
                <a:spcPts val="0"/>
              </a:spcAft>
              <a:buFont typeface="Calibri" pitchFamily="34" charset="0"/>
              <a:buChar char="—"/>
              <a:defRPr sz="1400"/>
            </a:lvl2pPr>
            <a:lvl3pPr marL="986989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700"/>
            </a:lvl3pPr>
            <a:lvl4pPr marL="1256745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4pPr>
            <a:lvl5pPr marL="1524914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5pPr>
            <a:lvl6pPr marL="2513489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0488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7485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4484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>
              <a:spcAft>
                <a:spcPts val="600"/>
              </a:spcAft>
            </a:pPr>
            <a:r>
              <a:rPr lang="ru-RU" b="1" dirty="0">
                <a:latin typeface="KasperskySans"/>
              </a:rPr>
              <a:t>Сценарии иерархии:</a:t>
            </a:r>
            <a:endParaRPr lang="en-US" b="1" dirty="0">
              <a:latin typeface="KasperskySans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6787502" y="4553815"/>
            <a:ext cx="463592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KasperskySans"/>
              </a:rPr>
              <a:t>Сводные отчеты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KasperskySans"/>
              </a:rPr>
              <a:t>Главный сервер собирает отчеты для централизованного мониторинга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KasperskySans"/>
              </a:rPr>
              <a:t>Задачи, политики и прочие настройки на каждом сервере свои и независимые </a:t>
            </a:r>
            <a:endParaRPr lang="en-US" sz="900" dirty="0">
              <a:latin typeface="KasperskySan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900" dirty="0">
              <a:latin typeface="Kaspersky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D1D1B"/>
                </a:solidFill>
                <a:latin typeface="KasperskySans"/>
              </a:rPr>
              <a:t>Централизованные настройки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1D1D1B"/>
                </a:solidFill>
                <a:latin typeface="KasperskySans"/>
              </a:rPr>
              <a:t>Задачи и политики распространяет главный Сервер администрирования</a:t>
            </a:r>
            <a:endParaRPr lang="en-US" sz="900" dirty="0">
              <a:solidFill>
                <a:srgbClr val="1D1D1B"/>
              </a:solidFill>
              <a:latin typeface="KasperskySans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1D1D1B"/>
              </a:solidFill>
              <a:latin typeface="Kaspersky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D1D1B"/>
                </a:solidFill>
                <a:latin typeface="KasperskySans"/>
              </a:rPr>
              <a:t>Централизованные обновления</a:t>
            </a:r>
            <a:r>
              <a:rPr lang="en-US" sz="1400" dirty="0">
                <a:solidFill>
                  <a:srgbClr val="1D1D1B"/>
                </a:solidFill>
                <a:latin typeface="KasperskySans"/>
              </a:rPr>
              <a:t> </a:t>
            </a:r>
            <a:r>
              <a:rPr lang="ru-RU" sz="1400" dirty="0">
                <a:solidFill>
                  <a:srgbClr val="1D1D1B"/>
                </a:solidFill>
                <a:latin typeface="KasperskySans"/>
              </a:rPr>
              <a:t>и доступ к </a:t>
            </a:r>
            <a:r>
              <a:rPr lang="en-US" sz="1400" dirty="0">
                <a:solidFill>
                  <a:srgbClr val="1D1D1B"/>
                </a:solidFill>
                <a:latin typeface="KasperskySans"/>
              </a:rPr>
              <a:t>KSN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1D1D1B"/>
                </a:solidFill>
                <a:latin typeface="KasperskySans"/>
              </a:rPr>
              <a:t>Главный Сервер является источником обновлений и прокси-сервером KSN для подчиненных Серверов</a:t>
            </a:r>
            <a:endParaRPr lang="ru-RU" sz="1400" dirty="0">
              <a:solidFill>
                <a:srgbClr val="1D1D1B"/>
              </a:solidFill>
              <a:latin typeface="KasperskySans"/>
            </a:endParaRPr>
          </a:p>
          <a:p>
            <a:pPr lvl="0"/>
            <a:endParaRPr lang="ru-RU" sz="1400" dirty="0">
              <a:solidFill>
                <a:srgbClr val="1D1D1B"/>
              </a:solidFill>
              <a:latin typeface="KasperskySans"/>
            </a:endParaRPr>
          </a:p>
          <a:p>
            <a:endParaRPr lang="en-US" sz="1600" dirty="0">
              <a:latin typeface="KasperskySans"/>
              <a:cs typeface="Kaspersky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23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68662" y="1367966"/>
            <a:ext cx="2713761" cy="145247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28388" y="1210213"/>
            <a:ext cx="242193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604020202020204" charset="0"/>
                <a:ea typeface="+mn-ea"/>
                <a:cs typeface="Kaspersky Sans" panose="020B0604020202020204" charset="0"/>
              </a:rPr>
              <a:t>Обнаружение и реагирование</a:t>
            </a:r>
          </a:p>
        </p:txBody>
      </p:sp>
      <p:grpSp>
        <p:nvGrpSpPr>
          <p:cNvPr id="41" name="Группа 767">
            <a:extLst>
              <a:ext uri="{FF2B5EF4-FFF2-40B4-BE49-F238E27FC236}">
                <a16:creationId xmlns:a16="http://schemas.microsoft.com/office/drawing/2014/main" id="{2857B03B-36BF-4D24-9CAD-0740747CFAB5}"/>
              </a:ext>
            </a:extLst>
          </p:cNvPr>
          <p:cNvGrpSpPr/>
          <p:nvPr/>
        </p:nvGrpSpPr>
        <p:grpSpPr>
          <a:xfrm>
            <a:off x="4247061" y="1668190"/>
            <a:ext cx="653730" cy="864742"/>
            <a:chOff x="4966020" y="2348872"/>
            <a:chExt cx="653730" cy="864742"/>
          </a:xfrm>
        </p:grpSpPr>
        <p:sp>
          <p:nvSpPr>
            <p:cNvPr id="42" name="TextBox 237">
              <a:extLst>
                <a:ext uri="{FF2B5EF4-FFF2-40B4-BE49-F238E27FC236}">
                  <a16:creationId xmlns:a16="http://schemas.microsoft.com/office/drawing/2014/main" id="{68A3F54F-D8E0-4404-857A-94FC6F844B0F}"/>
                </a:ext>
              </a:extLst>
            </p:cNvPr>
            <p:cNvSpPr txBox="1"/>
            <p:nvPr/>
          </p:nvSpPr>
          <p:spPr>
            <a:xfrm>
              <a:off x="4966020" y="2936615"/>
              <a:ext cx="65373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Kaspersky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CyberTrace</a:t>
              </a:r>
            </a:p>
          </p:txBody>
        </p:sp>
        <p:grpSp>
          <p:nvGrpSpPr>
            <p:cNvPr id="43" name="Группа 766">
              <a:extLst>
                <a:ext uri="{FF2B5EF4-FFF2-40B4-BE49-F238E27FC236}">
                  <a16:creationId xmlns:a16="http://schemas.microsoft.com/office/drawing/2014/main" id="{A43CC17A-E364-4E36-8124-CC5C4CAD9E2E}"/>
                </a:ext>
              </a:extLst>
            </p:cNvPr>
            <p:cNvGrpSpPr/>
            <p:nvPr/>
          </p:nvGrpSpPr>
          <p:grpSpPr>
            <a:xfrm>
              <a:off x="5072223" y="2348872"/>
              <a:ext cx="441325" cy="487363"/>
              <a:chOff x="5072223" y="2348872"/>
              <a:chExt cx="441325" cy="487363"/>
            </a:xfrm>
          </p:grpSpPr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C8A9311E-0853-4133-BA0A-282137417B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2223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45" name="Рисунок 739">
                <a:extLst>
                  <a:ext uri="{FF2B5EF4-FFF2-40B4-BE49-F238E27FC236}">
                    <a16:creationId xmlns:a16="http://schemas.microsoft.com/office/drawing/2014/main" id="{7572D152-CBDA-4239-A487-03C35EB5AE45}"/>
                  </a:ext>
                </a:extLst>
              </p:cNvPr>
              <p:cNvGrpSpPr/>
              <p:nvPr/>
            </p:nvGrpSpPr>
            <p:grpSpPr>
              <a:xfrm>
                <a:off x="5141990" y="2445577"/>
                <a:ext cx="297871" cy="303162"/>
                <a:chOff x="5141990" y="2445577"/>
                <a:chExt cx="297871" cy="303162"/>
              </a:xfrm>
              <a:solidFill>
                <a:srgbClr val="58595B"/>
              </a:solidFill>
            </p:grpSpPr>
            <p:sp>
              <p:nvSpPr>
                <p:cNvPr id="46" name="Полилиния: фигура 741">
                  <a:extLst>
                    <a:ext uri="{FF2B5EF4-FFF2-40B4-BE49-F238E27FC236}">
                      <a16:creationId xmlns:a16="http://schemas.microsoft.com/office/drawing/2014/main" id="{73483B9E-8D78-4798-AF7A-40D7EFF7F1B6}"/>
                    </a:ext>
                  </a:extLst>
                </p:cNvPr>
                <p:cNvSpPr/>
                <p:nvPr/>
              </p:nvSpPr>
              <p:spPr>
                <a:xfrm>
                  <a:off x="5184907" y="2445577"/>
                  <a:ext cx="211645" cy="211645"/>
                </a:xfrm>
                <a:custGeom>
                  <a:avLst/>
                  <a:gdLst>
                    <a:gd name="connsiteX0" fmla="*/ 107978 w 211645"/>
                    <a:gd name="connsiteY0" fmla="*/ 21556 h 211645"/>
                    <a:gd name="connsiteX1" fmla="*/ 169120 w 211645"/>
                    <a:gd name="connsiteY1" fmla="*/ 46640 h 211645"/>
                    <a:gd name="connsiteX2" fmla="*/ 169120 w 211645"/>
                    <a:gd name="connsiteY2" fmla="*/ 168924 h 211645"/>
                    <a:gd name="connsiteX3" fmla="*/ 107978 w 211645"/>
                    <a:gd name="connsiteY3" fmla="*/ 194008 h 211645"/>
                    <a:gd name="connsiteX4" fmla="*/ 46836 w 211645"/>
                    <a:gd name="connsiteY4" fmla="*/ 168924 h 211645"/>
                    <a:gd name="connsiteX5" fmla="*/ 21752 w 211645"/>
                    <a:gd name="connsiteY5" fmla="*/ 107782 h 211645"/>
                    <a:gd name="connsiteX6" fmla="*/ 46836 w 211645"/>
                    <a:gd name="connsiteY6" fmla="*/ 46640 h 211645"/>
                    <a:gd name="connsiteX7" fmla="*/ 107978 w 211645"/>
                    <a:gd name="connsiteY7" fmla="*/ 21556 h 211645"/>
                    <a:gd name="connsiteX8" fmla="*/ 107978 w 211645"/>
                    <a:gd name="connsiteY8" fmla="*/ 5879 h 211645"/>
                    <a:gd name="connsiteX9" fmla="*/ 35862 w 211645"/>
                    <a:gd name="connsiteY9" fmla="*/ 35666 h 211645"/>
                    <a:gd name="connsiteX10" fmla="*/ 35862 w 211645"/>
                    <a:gd name="connsiteY10" fmla="*/ 179898 h 211645"/>
                    <a:gd name="connsiteX11" fmla="*/ 107978 w 211645"/>
                    <a:gd name="connsiteY11" fmla="*/ 209685 h 211645"/>
                    <a:gd name="connsiteX12" fmla="*/ 180094 w 211645"/>
                    <a:gd name="connsiteY12" fmla="*/ 179898 h 211645"/>
                    <a:gd name="connsiteX13" fmla="*/ 180094 w 211645"/>
                    <a:gd name="connsiteY13" fmla="*/ 35666 h 211645"/>
                    <a:gd name="connsiteX14" fmla="*/ 107978 w 211645"/>
                    <a:gd name="connsiteY14" fmla="*/ 5879 h 211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1645" h="211645">
                      <a:moveTo>
                        <a:pt x="107978" y="21556"/>
                      </a:moveTo>
                      <a:cubicBezTo>
                        <a:pt x="130711" y="21556"/>
                        <a:pt x="152659" y="30179"/>
                        <a:pt x="169120" y="46640"/>
                      </a:cubicBezTo>
                      <a:cubicBezTo>
                        <a:pt x="202827" y="80347"/>
                        <a:pt x="202827" y="135218"/>
                        <a:pt x="169120" y="168924"/>
                      </a:cubicBezTo>
                      <a:cubicBezTo>
                        <a:pt x="152659" y="184602"/>
                        <a:pt x="130711" y="194008"/>
                        <a:pt x="107978" y="194008"/>
                      </a:cubicBezTo>
                      <a:cubicBezTo>
                        <a:pt x="85246" y="194008"/>
                        <a:pt x="63298" y="185386"/>
                        <a:pt x="46836" y="168924"/>
                      </a:cubicBezTo>
                      <a:cubicBezTo>
                        <a:pt x="30375" y="152463"/>
                        <a:pt x="21752" y="130515"/>
                        <a:pt x="21752" y="107782"/>
                      </a:cubicBezTo>
                      <a:cubicBezTo>
                        <a:pt x="21752" y="85050"/>
                        <a:pt x="30375" y="63102"/>
                        <a:pt x="46836" y="46640"/>
                      </a:cubicBezTo>
                      <a:cubicBezTo>
                        <a:pt x="63298" y="30179"/>
                        <a:pt x="85246" y="21556"/>
                        <a:pt x="107978" y="21556"/>
                      </a:cubicBezTo>
                      <a:moveTo>
                        <a:pt x="107978" y="5879"/>
                      </a:moveTo>
                      <a:cubicBezTo>
                        <a:pt x="82111" y="5879"/>
                        <a:pt x="55459" y="16069"/>
                        <a:pt x="35862" y="35666"/>
                      </a:cubicBezTo>
                      <a:cubicBezTo>
                        <a:pt x="-4115" y="75644"/>
                        <a:pt x="-4115" y="139921"/>
                        <a:pt x="35862" y="179898"/>
                      </a:cubicBezTo>
                      <a:cubicBezTo>
                        <a:pt x="55459" y="199495"/>
                        <a:pt x="82111" y="209685"/>
                        <a:pt x="107978" y="209685"/>
                      </a:cubicBezTo>
                      <a:cubicBezTo>
                        <a:pt x="133846" y="209685"/>
                        <a:pt x="160498" y="199495"/>
                        <a:pt x="180094" y="179898"/>
                      </a:cubicBezTo>
                      <a:cubicBezTo>
                        <a:pt x="220072" y="139921"/>
                        <a:pt x="220072" y="75644"/>
                        <a:pt x="180094" y="35666"/>
                      </a:cubicBezTo>
                      <a:cubicBezTo>
                        <a:pt x="160498" y="15285"/>
                        <a:pt x="133846" y="5879"/>
                        <a:pt x="107978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Полилиния: фигура 742">
                  <a:extLst>
                    <a:ext uri="{FF2B5EF4-FFF2-40B4-BE49-F238E27FC236}">
                      <a16:creationId xmlns:a16="http://schemas.microsoft.com/office/drawing/2014/main" id="{99C74DCB-6E6F-4595-B5BC-32347942A75F}"/>
                    </a:ext>
                  </a:extLst>
                </p:cNvPr>
                <p:cNvSpPr/>
                <p:nvPr/>
              </p:nvSpPr>
              <p:spPr>
                <a:xfrm>
                  <a:off x="5141990" y="2530235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908 w 31354"/>
                    <a:gd name="connsiteY5" fmla="*/ 22340 h 39193"/>
                    <a:gd name="connsiteX6" fmla="*/ 17637 w 31354"/>
                    <a:gd name="connsiteY6" fmla="*/ 9798 h 39193"/>
                    <a:gd name="connsiteX7" fmla="*/ 11366 w 31354"/>
                    <a:gd name="connsiteY7" fmla="*/ 22340 h 39193"/>
                    <a:gd name="connsiteX8" fmla="*/ 17637 w 31354"/>
                    <a:gd name="connsiteY8" fmla="*/ 34882 h 39193"/>
                    <a:gd name="connsiteX9" fmla="*/ 23908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9015" y="38802"/>
                        <a:pt x="5879" y="31747"/>
                        <a:pt x="5879" y="22340"/>
                      </a:cubicBezTo>
                      <a:moveTo>
                        <a:pt x="23908" y="22340"/>
                      </a:moveTo>
                      <a:cubicBezTo>
                        <a:pt x="23908" y="15285"/>
                        <a:pt x="22340" y="9798"/>
                        <a:pt x="17637" y="9798"/>
                      </a:cubicBezTo>
                      <a:cubicBezTo>
                        <a:pt x="12150" y="9798"/>
                        <a:pt x="11366" y="15285"/>
                        <a:pt x="11366" y="22340"/>
                      </a:cubicBezTo>
                      <a:cubicBezTo>
                        <a:pt x="11366" y="29395"/>
                        <a:pt x="12934" y="34882"/>
                        <a:pt x="17637" y="34882"/>
                      </a:cubicBezTo>
                      <a:cubicBezTo>
                        <a:pt x="22340" y="34882"/>
                        <a:pt x="23908" y="29395"/>
                        <a:pt x="23908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Полилиния: фигура 743">
                  <a:extLst>
                    <a:ext uri="{FF2B5EF4-FFF2-40B4-BE49-F238E27FC236}">
                      <a16:creationId xmlns:a16="http://schemas.microsoft.com/office/drawing/2014/main" id="{7E6FDB5B-FD2F-47F0-B28F-836FFDC24200}"/>
                    </a:ext>
                  </a:extLst>
                </p:cNvPr>
                <p:cNvSpPr/>
                <p:nvPr/>
              </p:nvSpPr>
              <p:spPr>
                <a:xfrm>
                  <a:off x="5170993" y="2530235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908 w 31354"/>
                    <a:gd name="connsiteY5" fmla="*/ 22340 h 39193"/>
                    <a:gd name="connsiteX6" fmla="*/ 17637 w 31354"/>
                    <a:gd name="connsiteY6" fmla="*/ 9798 h 39193"/>
                    <a:gd name="connsiteX7" fmla="*/ 11366 w 31354"/>
                    <a:gd name="connsiteY7" fmla="*/ 22340 h 39193"/>
                    <a:gd name="connsiteX8" fmla="*/ 17637 w 31354"/>
                    <a:gd name="connsiteY8" fmla="*/ 34882 h 39193"/>
                    <a:gd name="connsiteX9" fmla="*/ 23908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9015" y="38802"/>
                        <a:pt x="5879" y="31747"/>
                        <a:pt x="5879" y="22340"/>
                      </a:cubicBezTo>
                      <a:moveTo>
                        <a:pt x="23908" y="22340"/>
                      </a:moveTo>
                      <a:cubicBezTo>
                        <a:pt x="23908" y="15285"/>
                        <a:pt x="22340" y="9798"/>
                        <a:pt x="17637" y="9798"/>
                      </a:cubicBezTo>
                      <a:cubicBezTo>
                        <a:pt x="12150" y="9798"/>
                        <a:pt x="11366" y="15285"/>
                        <a:pt x="11366" y="22340"/>
                      </a:cubicBezTo>
                      <a:cubicBezTo>
                        <a:pt x="11366" y="29395"/>
                        <a:pt x="12934" y="34882"/>
                        <a:pt x="17637" y="34882"/>
                      </a:cubicBezTo>
                      <a:cubicBezTo>
                        <a:pt x="22340" y="34882"/>
                        <a:pt x="23908" y="29395"/>
                        <a:pt x="23908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Полилиния: фигура 744">
                  <a:extLst>
                    <a:ext uri="{FF2B5EF4-FFF2-40B4-BE49-F238E27FC236}">
                      <a16:creationId xmlns:a16="http://schemas.microsoft.com/office/drawing/2014/main" id="{DD9CD9AE-41A3-46D3-B21D-C953BE40F472}"/>
                    </a:ext>
                  </a:extLst>
                </p:cNvPr>
                <p:cNvSpPr/>
                <p:nvPr/>
              </p:nvSpPr>
              <p:spPr>
                <a:xfrm>
                  <a:off x="5141990" y="2574916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5879 w 23516"/>
                    <a:gd name="connsiteY13" fmla="*/ 37234 h 39193"/>
                    <a:gd name="connsiteX14" fmla="*/ 5879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5879" y="37234"/>
                      </a:lnTo>
                      <a:lnTo>
                        <a:pt x="5879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Полилиния: фигура 745">
                  <a:extLst>
                    <a:ext uri="{FF2B5EF4-FFF2-40B4-BE49-F238E27FC236}">
                      <a16:creationId xmlns:a16="http://schemas.microsoft.com/office/drawing/2014/main" id="{382C9402-AE57-44E9-9CB7-1C6EA547DEC9}"/>
                    </a:ext>
                  </a:extLst>
                </p:cNvPr>
                <p:cNvSpPr/>
                <p:nvPr/>
              </p:nvSpPr>
              <p:spPr>
                <a:xfrm>
                  <a:off x="5165506" y="2574132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908 w 31354"/>
                    <a:gd name="connsiteY5" fmla="*/ 22340 h 39193"/>
                    <a:gd name="connsiteX6" fmla="*/ 17637 w 31354"/>
                    <a:gd name="connsiteY6" fmla="*/ 9798 h 39193"/>
                    <a:gd name="connsiteX7" fmla="*/ 11366 w 31354"/>
                    <a:gd name="connsiteY7" fmla="*/ 22340 h 39193"/>
                    <a:gd name="connsiteX8" fmla="*/ 17637 w 31354"/>
                    <a:gd name="connsiteY8" fmla="*/ 34882 h 39193"/>
                    <a:gd name="connsiteX9" fmla="*/ 23908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9015" y="38018"/>
                        <a:pt x="5879" y="30963"/>
                        <a:pt x="5879" y="22340"/>
                      </a:cubicBezTo>
                      <a:moveTo>
                        <a:pt x="23908" y="22340"/>
                      </a:moveTo>
                      <a:cubicBezTo>
                        <a:pt x="23908" y="15285"/>
                        <a:pt x="22340" y="9798"/>
                        <a:pt x="17637" y="9798"/>
                      </a:cubicBezTo>
                      <a:cubicBezTo>
                        <a:pt x="12150" y="9798"/>
                        <a:pt x="11366" y="15285"/>
                        <a:pt x="11366" y="22340"/>
                      </a:cubicBezTo>
                      <a:cubicBezTo>
                        <a:pt x="11366" y="29395"/>
                        <a:pt x="12934" y="34882"/>
                        <a:pt x="17637" y="34882"/>
                      </a:cubicBezTo>
                      <a:cubicBezTo>
                        <a:pt x="22340" y="34098"/>
                        <a:pt x="23908" y="28611"/>
                        <a:pt x="23908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Полилиния: фигура 746">
                  <a:extLst>
                    <a:ext uri="{FF2B5EF4-FFF2-40B4-BE49-F238E27FC236}">
                      <a16:creationId xmlns:a16="http://schemas.microsoft.com/office/drawing/2014/main" id="{4C402E14-7ED4-4B0D-8729-B736DFBFE791}"/>
                    </a:ext>
                  </a:extLst>
                </p:cNvPr>
                <p:cNvSpPr/>
                <p:nvPr/>
              </p:nvSpPr>
              <p:spPr>
                <a:xfrm>
                  <a:off x="5384990" y="2574132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908 w 31354"/>
                    <a:gd name="connsiteY5" fmla="*/ 22340 h 39193"/>
                    <a:gd name="connsiteX6" fmla="*/ 17637 w 31354"/>
                    <a:gd name="connsiteY6" fmla="*/ 9798 h 39193"/>
                    <a:gd name="connsiteX7" fmla="*/ 11366 w 31354"/>
                    <a:gd name="connsiteY7" fmla="*/ 22340 h 39193"/>
                    <a:gd name="connsiteX8" fmla="*/ 17637 w 31354"/>
                    <a:gd name="connsiteY8" fmla="*/ 34882 h 39193"/>
                    <a:gd name="connsiteX9" fmla="*/ 23908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8231" y="38018"/>
                        <a:pt x="5879" y="30963"/>
                        <a:pt x="5879" y="22340"/>
                      </a:cubicBezTo>
                      <a:moveTo>
                        <a:pt x="23908" y="22340"/>
                      </a:moveTo>
                      <a:cubicBezTo>
                        <a:pt x="23908" y="15285"/>
                        <a:pt x="22340" y="9798"/>
                        <a:pt x="17637" y="9798"/>
                      </a:cubicBezTo>
                      <a:cubicBezTo>
                        <a:pt x="12150" y="9798"/>
                        <a:pt x="11366" y="15285"/>
                        <a:pt x="11366" y="22340"/>
                      </a:cubicBezTo>
                      <a:cubicBezTo>
                        <a:pt x="11366" y="29395"/>
                        <a:pt x="12934" y="34882"/>
                        <a:pt x="17637" y="34882"/>
                      </a:cubicBezTo>
                      <a:cubicBezTo>
                        <a:pt x="22340" y="34098"/>
                        <a:pt x="23908" y="28611"/>
                        <a:pt x="23908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Полилиния: фигура 747">
                  <a:extLst>
                    <a:ext uri="{FF2B5EF4-FFF2-40B4-BE49-F238E27FC236}">
                      <a16:creationId xmlns:a16="http://schemas.microsoft.com/office/drawing/2014/main" id="{33CFBC4D-A2A1-4925-9D4E-06307B118BF3}"/>
                    </a:ext>
                  </a:extLst>
                </p:cNvPr>
                <p:cNvSpPr/>
                <p:nvPr/>
              </p:nvSpPr>
              <p:spPr>
                <a:xfrm>
                  <a:off x="5413993" y="2574916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6663 w 23516"/>
                    <a:gd name="connsiteY13" fmla="*/ 37234 h 39193"/>
                    <a:gd name="connsiteX14" fmla="*/ 6663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6663" y="37234"/>
                      </a:lnTo>
                      <a:lnTo>
                        <a:pt x="6663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Полилиния: фигура 748">
                  <a:extLst>
                    <a:ext uri="{FF2B5EF4-FFF2-40B4-BE49-F238E27FC236}">
                      <a16:creationId xmlns:a16="http://schemas.microsoft.com/office/drawing/2014/main" id="{65BC15D3-978A-4876-92C8-8536F2A7E91D}"/>
                    </a:ext>
                  </a:extLst>
                </p:cNvPr>
                <p:cNvSpPr/>
                <p:nvPr/>
              </p:nvSpPr>
              <p:spPr>
                <a:xfrm>
                  <a:off x="5141990" y="2487906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5879 w 23516"/>
                    <a:gd name="connsiteY13" fmla="*/ 37234 h 39193"/>
                    <a:gd name="connsiteX14" fmla="*/ 5879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5879" y="37234"/>
                      </a:lnTo>
                      <a:lnTo>
                        <a:pt x="5879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Полилиния: фигура 749">
                  <a:extLst>
                    <a:ext uri="{FF2B5EF4-FFF2-40B4-BE49-F238E27FC236}">
                      <a16:creationId xmlns:a16="http://schemas.microsoft.com/office/drawing/2014/main" id="{1013D5B1-050A-41B5-9B64-A2A4AB03C81B}"/>
                    </a:ext>
                  </a:extLst>
                </p:cNvPr>
                <p:cNvSpPr/>
                <p:nvPr/>
              </p:nvSpPr>
              <p:spPr>
                <a:xfrm>
                  <a:off x="5165506" y="2487122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908 w 31354"/>
                    <a:gd name="connsiteY5" fmla="*/ 22340 h 39193"/>
                    <a:gd name="connsiteX6" fmla="*/ 17637 w 31354"/>
                    <a:gd name="connsiteY6" fmla="*/ 9798 h 39193"/>
                    <a:gd name="connsiteX7" fmla="*/ 11366 w 31354"/>
                    <a:gd name="connsiteY7" fmla="*/ 22340 h 39193"/>
                    <a:gd name="connsiteX8" fmla="*/ 17637 w 31354"/>
                    <a:gd name="connsiteY8" fmla="*/ 34882 h 39193"/>
                    <a:gd name="connsiteX9" fmla="*/ 23908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9015" y="38802"/>
                        <a:pt x="5879" y="30963"/>
                        <a:pt x="5879" y="22340"/>
                      </a:cubicBezTo>
                      <a:moveTo>
                        <a:pt x="23908" y="22340"/>
                      </a:moveTo>
                      <a:cubicBezTo>
                        <a:pt x="23908" y="15285"/>
                        <a:pt x="22340" y="9798"/>
                        <a:pt x="17637" y="9798"/>
                      </a:cubicBezTo>
                      <a:cubicBezTo>
                        <a:pt x="12150" y="9798"/>
                        <a:pt x="11366" y="15285"/>
                        <a:pt x="11366" y="22340"/>
                      </a:cubicBezTo>
                      <a:cubicBezTo>
                        <a:pt x="11366" y="29395"/>
                        <a:pt x="12934" y="34882"/>
                        <a:pt x="17637" y="34882"/>
                      </a:cubicBezTo>
                      <a:cubicBezTo>
                        <a:pt x="22340" y="34882"/>
                        <a:pt x="23908" y="29395"/>
                        <a:pt x="23908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Полилиния: фигура 750">
                  <a:extLst>
                    <a:ext uri="{FF2B5EF4-FFF2-40B4-BE49-F238E27FC236}">
                      <a16:creationId xmlns:a16="http://schemas.microsoft.com/office/drawing/2014/main" id="{301A9F8F-23D5-4D12-A2CB-A28E5546955B}"/>
                    </a:ext>
                  </a:extLst>
                </p:cNvPr>
                <p:cNvSpPr/>
                <p:nvPr/>
              </p:nvSpPr>
              <p:spPr>
                <a:xfrm>
                  <a:off x="5384990" y="2487906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6663 w 23516"/>
                    <a:gd name="connsiteY13" fmla="*/ 37234 h 39193"/>
                    <a:gd name="connsiteX14" fmla="*/ 6663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6663" y="37234"/>
                      </a:lnTo>
                      <a:lnTo>
                        <a:pt x="6663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Полилиния: фигура 751">
                  <a:extLst>
                    <a:ext uri="{FF2B5EF4-FFF2-40B4-BE49-F238E27FC236}">
                      <a16:creationId xmlns:a16="http://schemas.microsoft.com/office/drawing/2014/main" id="{DF229048-F8E5-4797-A433-46914B5D1F46}"/>
                    </a:ext>
                  </a:extLst>
                </p:cNvPr>
                <p:cNvSpPr/>
                <p:nvPr/>
              </p:nvSpPr>
              <p:spPr>
                <a:xfrm>
                  <a:off x="5408506" y="2487122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124 w 31354"/>
                    <a:gd name="connsiteY5" fmla="*/ 22340 h 39193"/>
                    <a:gd name="connsiteX6" fmla="*/ 16853 w 31354"/>
                    <a:gd name="connsiteY6" fmla="*/ 9798 h 39193"/>
                    <a:gd name="connsiteX7" fmla="*/ 10582 w 31354"/>
                    <a:gd name="connsiteY7" fmla="*/ 22340 h 39193"/>
                    <a:gd name="connsiteX8" fmla="*/ 16853 w 31354"/>
                    <a:gd name="connsiteY8" fmla="*/ 34882 h 39193"/>
                    <a:gd name="connsiteX9" fmla="*/ 23124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8231" y="38802"/>
                        <a:pt x="5879" y="30963"/>
                        <a:pt x="5879" y="22340"/>
                      </a:cubicBezTo>
                      <a:moveTo>
                        <a:pt x="23124" y="22340"/>
                      </a:moveTo>
                      <a:cubicBezTo>
                        <a:pt x="23124" y="15285"/>
                        <a:pt x="21556" y="9798"/>
                        <a:pt x="16853" y="9798"/>
                      </a:cubicBezTo>
                      <a:cubicBezTo>
                        <a:pt x="11366" y="9798"/>
                        <a:pt x="10582" y="15285"/>
                        <a:pt x="10582" y="22340"/>
                      </a:cubicBezTo>
                      <a:cubicBezTo>
                        <a:pt x="10582" y="29395"/>
                        <a:pt x="12150" y="34882"/>
                        <a:pt x="16853" y="34882"/>
                      </a:cubicBezTo>
                      <a:cubicBezTo>
                        <a:pt x="21556" y="34882"/>
                        <a:pt x="23124" y="29395"/>
                        <a:pt x="23124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Полилиния: фигура 752">
                  <a:extLst>
                    <a:ext uri="{FF2B5EF4-FFF2-40B4-BE49-F238E27FC236}">
                      <a16:creationId xmlns:a16="http://schemas.microsoft.com/office/drawing/2014/main" id="{739FCD80-5DD9-405B-83D1-E26A8093FA7C}"/>
                    </a:ext>
                  </a:extLst>
                </p:cNvPr>
                <p:cNvSpPr/>
                <p:nvPr/>
              </p:nvSpPr>
              <p:spPr>
                <a:xfrm>
                  <a:off x="5384990" y="2531019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6663 w 23516"/>
                    <a:gd name="connsiteY13" fmla="*/ 37234 h 39193"/>
                    <a:gd name="connsiteX14" fmla="*/ 6663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6663" y="37234"/>
                      </a:lnTo>
                      <a:lnTo>
                        <a:pt x="6663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Полилиния: фигура 753">
                  <a:extLst>
                    <a:ext uri="{FF2B5EF4-FFF2-40B4-BE49-F238E27FC236}">
                      <a16:creationId xmlns:a16="http://schemas.microsoft.com/office/drawing/2014/main" id="{4C92A78A-CECF-4BEE-9750-3EE471A9C411}"/>
                    </a:ext>
                  </a:extLst>
                </p:cNvPr>
                <p:cNvSpPr/>
                <p:nvPr/>
              </p:nvSpPr>
              <p:spPr>
                <a:xfrm>
                  <a:off x="5408506" y="2530235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22340 h 39193"/>
                    <a:gd name="connsiteX1" fmla="*/ 16853 w 31354"/>
                    <a:gd name="connsiteY1" fmla="*/ 5879 h 39193"/>
                    <a:gd name="connsiteX2" fmla="*/ 27827 w 31354"/>
                    <a:gd name="connsiteY2" fmla="*/ 22340 h 39193"/>
                    <a:gd name="connsiteX3" fmla="*/ 16853 w 31354"/>
                    <a:gd name="connsiteY3" fmla="*/ 38802 h 39193"/>
                    <a:gd name="connsiteX4" fmla="*/ 5879 w 31354"/>
                    <a:gd name="connsiteY4" fmla="*/ 22340 h 39193"/>
                    <a:gd name="connsiteX5" fmla="*/ 23124 w 31354"/>
                    <a:gd name="connsiteY5" fmla="*/ 22340 h 39193"/>
                    <a:gd name="connsiteX6" fmla="*/ 16853 w 31354"/>
                    <a:gd name="connsiteY6" fmla="*/ 9798 h 39193"/>
                    <a:gd name="connsiteX7" fmla="*/ 10582 w 31354"/>
                    <a:gd name="connsiteY7" fmla="*/ 22340 h 39193"/>
                    <a:gd name="connsiteX8" fmla="*/ 16853 w 31354"/>
                    <a:gd name="connsiteY8" fmla="*/ 34882 h 39193"/>
                    <a:gd name="connsiteX9" fmla="*/ 23124 w 31354"/>
                    <a:gd name="connsiteY9" fmla="*/ 2234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39193">
                      <a:moveTo>
                        <a:pt x="5879" y="22340"/>
                      </a:moveTo>
                      <a:cubicBezTo>
                        <a:pt x="5879" y="12934"/>
                        <a:pt x="9015" y="5879"/>
                        <a:pt x="16853" y="5879"/>
                      </a:cubicBezTo>
                      <a:cubicBezTo>
                        <a:pt x="25476" y="5879"/>
                        <a:pt x="27827" y="12934"/>
                        <a:pt x="27827" y="22340"/>
                      </a:cubicBezTo>
                      <a:cubicBezTo>
                        <a:pt x="27827" y="31747"/>
                        <a:pt x="25476" y="38802"/>
                        <a:pt x="16853" y="38802"/>
                      </a:cubicBezTo>
                      <a:cubicBezTo>
                        <a:pt x="8231" y="38802"/>
                        <a:pt x="5879" y="31747"/>
                        <a:pt x="5879" y="22340"/>
                      </a:cubicBezTo>
                      <a:moveTo>
                        <a:pt x="23124" y="22340"/>
                      </a:moveTo>
                      <a:cubicBezTo>
                        <a:pt x="23124" y="15285"/>
                        <a:pt x="21556" y="9798"/>
                        <a:pt x="16853" y="9798"/>
                      </a:cubicBezTo>
                      <a:cubicBezTo>
                        <a:pt x="11366" y="9798"/>
                        <a:pt x="10582" y="15285"/>
                        <a:pt x="10582" y="22340"/>
                      </a:cubicBezTo>
                      <a:cubicBezTo>
                        <a:pt x="10582" y="29395"/>
                        <a:pt x="12150" y="34882"/>
                        <a:pt x="16853" y="34882"/>
                      </a:cubicBezTo>
                      <a:cubicBezTo>
                        <a:pt x="21556" y="34882"/>
                        <a:pt x="23124" y="29395"/>
                        <a:pt x="23124" y="22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Полилиния: фигура 754">
                  <a:extLst>
                    <a:ext uri="{FF2B5EF4-FFF2-40B4-BE49-F238E27FC236}">
                      <a16:creationId xmlns:a16="http://schemas.microsoft.com/office/drawing/2014/main" id="{16951EF0-51A1-420D-8490-0C1CB6DC34AB}"/>
                    </a:ext>
                  </a:extLst>
                </p:cNvPr>
                <p:cNvSpPr/>
                <p:nvPr/>
              </p:nvSpPr>
              <p:spPr>
                <a:xfrm>
                  <a:off x="5213322" y="2522397"/>
                  <a:ext cx="39194" cy="54871"/>
                </a:xfrm>
                <a:custGeom>
                  <a:avLst/>
                  <a:gdLst>
                    <a:gd name="connsiteX0" fmla="*/ 5879 w 39193"/>
                    <a:gd name="connsiteY0" fmla="*/ 29395 h 54870"/>
                    <a:gd name="connsiteX1" fmla="*/ 23124 w 39193"/>
                    <a:gd name="connsiteY1" fmla="*/ 5879 h 54870"/>
                    <a:gd name="connsiteX2" fmla="*/ 40369 w 39193"/>
                    <a:gd name="connsiteY2" fmla="*/ 29395 h 54870"/>
                    <a:gd name="connsiteX3" fmla="*/ 23124 w 39193"/>
                    <a:gd name="connsiteY3" fmla="*/ 53695 h 54870"/>
                    <a:gd name="connsiteX4" fmla="*/ 5879 w 39193"/>
                    <a:gd name="connsiteY4" fmla="*/ 29395 h 54870"/>
                    <a:gd name="connsiteX5" fmla="*/ 29395 w 39193"/>
                    <a:gd name="connsiteY5" fmla="*/ 29395 h 54870"/>
                    <a:gd name="connsiteX6" fmla="*/ 23908 w 39193"/>
                    <a:gd name="connsiteY6" fmla="*/ 16069 h 54870"/>
                    <a:gd name="connsiteX7" fmla="*/ 18421 w 39193"/>
                    <a:gd name="connsiteY7" fmla="*/ 29395 h 54870"/>
                    <a:gd name="connsiteX8" fmla="*/ 23908 w 39193"/>
                    <a:gd name="connsiteY8" fmla="*/ 42721 h 54870"/>
                    <a:gd name="connsiteX9" fmla="*/ 29395 w 39193"/>
                    <a:gd name="connsiteY9" fmla="*/ 2939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54870">
                      <a:moveTo>
                        <a:pt x="5879" y="29395"/>
                      </a:moveTo>
                      <a:cubicBezTo>
                        <a:pt x="5879" y="16069"/>
                        <a:pt x="9798" y="5879"/>
                        <a:pt x="23124" y="5879"/>
                      </a:cubicBezTo>
                      <a:cubicBezTo>
                        <a:pt x="36450" y="5879"/>
                        <a:pt x="40369" y="16069"/>
                        <a:pt x="40369" y="29395"/>
                      </a:cubicBezTo>
                      <a:cubicBezTo>
                        <a:pt x="40369" y="42721"/>
                        <a:pt x="36450" y="53695"/>
                        <a:pt x="23124" y="53695"/>
                      </a:cubicBezTo>
                      <a:cubicBezTo>
                        <a:pt x="9798" y="52911"/>
                        <a:pt x="5879" y="42721"/>
                        <a:pt x="5879" y="29395"/>
                      </a:cubicBezTo>
                      <a:moveTo>
                        <a:pt x="29395" y="29395"/>
                      </a:moveTo>
                      <a:cubicBezTo>
                        <a:pt x="29395" y="21556"/>
                        <a:pt x="27827" y="16069"/>
                        <a:pt x="23908" y="16069"/>
                      </a:cubicBezTo>
                      <a:cubicBezTo>
                        <a:pt x="19205" y="16069"/>
                        <a:pt x="18421" y="22340"/>
                        <a:pt x="18421" y="29395"/>
                      </a:cubicBezTo>
                      <a:cubicBezTo>
                        <a:pt x="18421" y="37234"/>
                        <a:pt x="19989" y="42721"/>
                        <a:pt x="23908" y="42721"/>
                      </a:cubicBezTo>
                      <a:cubicBezTo>
                        <a:pt x="27827" y="42721"/>
                        <a:pt x="29395" y="36450"/>
                        <a:pt x="29395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Полилиния: фигура 755">
                  <a:extLst>
                    <a:ext uri="{FF2B5EF4-FFF2-40B4-BE49-F238E27FC236}">
                      <a16:creationId xmlns:a16="http://schemas.microsoft.com/office/drawing/2014/main" id="{B3383A51-F323-45B7-ABD8-958A9DFC1A23}"/>
                    </a:ext>
                  </a:extLst>
                </p:cNvPr>
                <p:cNvSpPr/>
                <p:nvPr/>
              </p:nvSpPr>
              <p:spPr>
                <a:xfrm>
                  <a:off x="5253299" y="2522397"/>
                  <a:ext cx="39194" cy="54871"/>
                </a:xfrm>
                <a:custGeom>
                  <a:avLst/>
                  <a:gdLst>
                    <a:gd name="connsiteX0" fmla="*/ 5879 w 39193"/>
                    <a:gd name="connsiteY0" fmla="*/ 29395 h 54870"/>
                    <a:gd name="connsiteX1" fmla="*/ 23124 w 39193"/>
                    <a:gd name="connsiteY1" fmla="*/ 5879 h 54870"/>
                    <a:gd name="connsiteX2" fmla="*/ 40369 w 39193"/>
                    <a:gd name="connsiteY2" fmla="*/ 29395 h 54870"/>
                    <a:gd name="connsiteX3" fmla="*/ 23124 w 39193"/>
                    <a:gd name="connsiteY3" fmla="*/ 53695 h 54870"/>
                    <a:gd name="connsiteX4" fmla="*/ 5879 w 39193"/>
                    <a:gd name="connsiteY4" fmla="*/ 29395 h 54870"/>
                    <a:gd name="connsiteX5" fmla="*/ 28611 w 39193"/>
                    <a:gd name="connsiteY5" fmla="*/ 29395 h 54870"/>
                    <a:gd name="connsiteX6" fmla="*/ 23124 w 39193"/>
                    <a:gd name="connsiteY6" fmla="*/ 16069 h 54870"/>
                    <a:gd name="connsiteX7" fmla="*/ 17637 w 39193"/>
                    <a:gd name="connsiteY7" fmla="*/ 29395 h 54870"/>
                    <a:gd name="connsiteX8" fmla="*/ 23124 w 39193"/>
                    <a:gd name="connsiteY8" fmla="*/ 42721 h 54870"/>
                    <a:gd name="connsiteX9" fmla="*/ 28611 w 39193"/>
                    <a:gd name="connsiteY9" fmla="*/ 2939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54870">
                      <a:moveTo>
                        <a:pt x="5879" y="29395"/>
                      </a:moveTo>
                      <a:cubicBezTo>
                        <a:pt x="5879" y="16069"/>
                        <a:pt x="9798" y="5879"/>
                        <a:pt x="23124" y="5879"/>
                      </a:cubicBezTo>
                      <a:cubicBezTo>
                        <a:pt x="36450" y="5879"/>
                        <a:pt x="40369" y="16069"/>
                        <a:pt x="40369" y="29395"/>
                      </a:cubicBezTo>
                      <a:cubicBezTo>
                        <a:pt x="40369" y="42721"/>
                        <a:pt x="36450" y="53695"/>
                        <a:pt x="23124" y="53695"/>
                      </a:cubicBezTo>
                      <a:cubicBezTo>
                        <a:pt x="9798" y="53695"/>
                        <a:pt x="5879" y="42721"/>
                        <a:pt x="5879" y="29395"/>
                      </a:cubicBezTo>
                      <a:moveTo>
                        <a:pt x="28611" y="29395"/>
                      </a:moveTo>
                      <a:cubicBezTo>
                        <a:pt x="28611" y="21556"/>
                        <a:pt x="27044" y="16069"/>
                        <a:pt x="23124" y="16069"/>
                      </a:cubicBezTo>
                      <a:cubicBezTo>
                        <a:pt x="19205" y="16069"/>
                        <a:pt x="17637" y="22340"/>
                        <a:pt x="17637" y="29395"/>
                      </a:cubicBezTo>
                      <a:cubicBezTo>
                        <a:pt x="17637" y="37234"/>
                        <a:pt x="19205" y="42721"/>
                        <a:pt x="23124" y="42721"/>
                      </a:cubicBezTo>
                      <a:cubicBezTo>
                        <a:pt x="27044" y="42721"/>
                        <a:pt x="28611" y="36450"/>
                        <a:pt x="28611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Полилиния: фигура 756">
                  <a:extLst>
                    <a:ext uri="{FF2B5EF4-FFF2-40B4-BE49-F238E27FC236}">
                      <a16:creationId xmlns:a16="http://schemas.microsoft.com/office/drawing/2014/main" id="{EABB6C2F-9308-4B09-B15D-86352CEFFA32}"/>
                    </a:ext>
                  </a:extLst>
                </p:cNvPr>
                <p:cNvSpPr/>
                <p:nvPr/>
              </p:nvSpPr>
              <p:spPr>
                <a:xfrm>
                  <a:off x="5292493" y="2521613"/>
                  <a:ext cx="39194" cy="54871"/>
                </a:xfrm>
                <a:custGeom>
                  <a:avLst/>
                  <a:gdLst>
                    <a:gd name="connsiteX0" fmla="*/ 6663 w 39193"/>
                    <a:gd name="connsiteY0" fmla="*/ 43505 h 54870"/>
                    <a:gd name="connsiteX1" fmla="*/ 16853 w 39193"/>
                    <a:gd name="connsiteY1" fmla="*/ 43505 h 54870"/>
                    <a:gd name="connsiteX2" fmla="*/ 16853 w 39193"/>
                    <a:gd name="connsiteY2" fmla="*/ 23908 h 54870"/>
                    <a:gd name="connsiteX3" fmla="*/ 16853 w 39193"/>
                    <a:gd name="connsiteY3" fmla="*/ 19989 h 54870"/>
                    <a:gd name="connsiteX4" fmla="*/ 16853 w 39193"/>
                    <a:gd name="connsiteY4" fmla="*/ 19989 h 54870"/>
                    <a:gd name="connsiteX5" fmla="*/ 15285 w 39193"/>
                    <a:gd name="connsiteY5" fmla="*/ 22340 h 54870"/>
                    <a:gd name="connsiteX6" fmla="*/ 12150 w 39193"/>
                    <a:gd name="connsiteY6" fmla="*/ 24692 h 54870"/>
                    <a:gd name="connsiteX7" fmla="*/ 5879 w 39193"/>
                    <a:gd name="connsiteY7" fmla="*/ 17637 h 54870"/>
                    <a:gd name="connsiteX8" fmla="*/ 18421 w 39193"/>
                    <a:gd name="connsiteY8" fmla="*/ 5879 h 54870"/>
                    <a:gd name="connsiteX9" fmla="*/ 27827 w 39193"/>
                    <a:gd name="connsiteY9" fmla="*/ 5879 h 54870"/>
                    <a:gd name="connsiteX10" fmla="*/ 27827 w 39193"/>
                    <a:gd name="connsiteY10" fmla="*/ 42721 h 54870"/>
                    <a:gd name="connsiteX11" fmla="*/ 38018 w 39193"/>
                    <a:gd name="connsiteY11" fmla="*/ 42721 h 54870"/>
                    <a:gd name="connsiteX12" fmla="*/ 38018 w 39193"/>
                    <a:gd name="connsiteY12" fmla="*/ 52127 h 54870"/>
                    <a:gd name="connsiteX13" fmla="*/ 7447 w 39193"/>
                    <a:gd name="connsiteY13" fmla="*/ 52127 h 54870"/>
                    <a:gd name="connsiteX14" fmla="*/ 7447 w 39193"/>
                    <a:gd name="connsiteY14" fmla="*/ 4350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9193" h="54870">
                      <a:moveTo>
                        <a:pt x="6663" y="43505"/>
                      </a:moveTo>
                      <a:lnTo>
                        <a:pt x="16853" y="43505"/>
                      </a:lnTo>
                      <a:lnTo>
                        <a:pt x="16853" y="23908"/>
                      </a:lnTo>
                      <a:cubicBezTo>
                        <a:pt x="16853" y="22340"/>
                        <a:pt x="16853" y="19989"/>
                        <a:pt x="16853" y="19989"/>
                      </a:cubicBezTo>
                      <a:lnTo>
                        <a:pt x="16853" y="19989"/>
                      </a:lnTo>
                      <a:cubicBezTo>
                        <a:pt x="16853" y="19989"/>
                        <a:pt x="16069" y="21556"/>
                        <a:pt x="15285" y="22340"/>
                      </a:cubicBezTo>
                      <a:lnTo>
                        <a:pt x="12150" y="24692"/>
                      </a:lnTo>
                      <a:lnTo>
                        <a:pt x="5879" y="17637"/>
                      </a:lnTo>
                      <a:lnTo>
                        <a:pt x="18421" y="5879"/>
                      </a:lnTo>
                      <a:lnTo>
                        <a:pt x="27827" y="5879"/>
                      </a:lnTo>
                      <a:lnTo>
                        <a:pt x="27827" y="42721"/>
                      </a:lnTo>
                      <a:lnTo>
                        <a:pt x="38018" y="42721"/>
                      </a:lnTo>
                      <a:lnTo>
                        <a:pt x="38018" y="52127"/>
                      </a:lnTo>
                      <a:lnTo>
                        <a:pt x="7447" y="52127"/>
                      </a:lnTo>
                      <a:lnTo>
                        <a:pt x="7447" y="4350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Полилиния: фигура 757">
                  <a:extLst>
                    <a:ext uri="{FF2B5EF4-FFF2-40B4-BE49-F238E27FC236}">
                      <a16:creationId xmlns:a16="http://schemas.microsoft.com/office/drawing/2014/main" id="{0F9ED6DD-4BCD-4610-A60B-02E315B9C0A7}"/>
                    </a:ext>
                  </a:extLst>
                </p:cNvPr>
                <p:cNvSpPr/>
                <p:nvPr/>
              </p:nvSpPr>
              <p:spPr>
                <a:xfrm>
                  <a:off x="5326983" y="2522397"/>
                  <a:ext cx="39194" cy="54871"/>
                </a:xfrm>
                <a:custGeom>
                  <a:avLst/>
                  <a:gdLst>
                    <a:gd name="connsiteX0" fmla="*/ 5879 w 39193"/>
                    <a:gd name="connsiteY0" fmla="*/ 29395 h 54870"/>
                    <a:gd name="connsiteX1" fmla="*/ 23124 w 39193"/>
                    <a:gd name="connsiteY1" fmla="*/ 5879 h 54870"/>
                    <a:gd name="connsiteX2" fmla="*/ 40369 w 39193"/>
                    <a:gd name="connsiteY2" fmla="*/ 29395 h 54870"/>
                    <a:gd name="connsiteX3" fmla="*/ 23124 w 39193"/>
                    <a:gd name="connsiteY3" fmla="*/ 53695 h 54870"/>
                    <a:gd name="connsiteX4" fmla="*/ 5879 w 39193"/>
                    <a:gd name="connsiteY4" fmla="*/ 29395 h 54870"/>
                    <a:gd name="connsiteX5" fmla="*/ 29395 w 39193"/>
                    <a:gd name="connsiteY5" fmla="*/ 29395 h 54870"/>
                    <a:gd name="connsiteX6" fmla="*/ 23908 w 39193"/>
                    <a:gd name="connsiteY6" fmla="*/ 16069 h 54870"/>
                    <a:gd name="connsiteX7" fmla="*/ 18421 w 39193"/>
                    <a:gd name="connsiteY7" fmla="*/ 29395 h 54870"/>
                    <a:gd name="connsiteX8" fmla="*/ 23908 w 39193"/>
                    <a:gd name="connsiteY8" fmla="*/ 42721 h 54870"/>
                    <a:gd name="connsiteX9" fmla="*/ 29395 w 39193"/>
                    <a:gd name="connsiteY9" fmla="*/ 2939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54870">
                      <a:moveTo>
                        <a:pt x="5879" y="29395"/>
                      </a:moveTo>
                      <a:cubicBezTo>
                        <a:pt x="5879" y="16069"/>
                        <a:pt x="9798" y="5879"/>
                        <a:pt x="23124" y="5879"/>
                      </a:cubicBezTo>
                      <a:cubicBezTo>
                        <a:pt x="36450" y="5879"/>
                        <a:pt x="40369" y="16069"/>
                        <a:pt x="40369" y="29395"/>
                      </a:cubicBezTo>
                      <a:cubicBezTo>
                        <a:pt x="40369" y="42721"/>
                        <a:pt x="36450" y="53695"/>
                        <a:pt x="23124" y="53695"/>
                      </a:cubicBezTo>
                      <a:cubicBezTo>
                        <a:pt x="10582" y="52911"/>
                        <a:pt x="5879" y="42721"/>
                        <a:pt x="5879" y="29395"/>
                      </a:cubicBezTo>
                      <a:moveTo>
                        <a:pt x="29395" y="29395"/>
                      </a:moveTo>
                      <a:cubicBezTo>
                        <a:pt x="29395" y="21556"/>
                        <a:pt x="27827" y="16069"/>
                        <a:pt x="23908" y="16069"/>
                      </a:cubicBezTo>
                      <a:cubicBezTo>
                        <a:pt x="19989" y="16069"/>
                        <a:pt x="18421" y="22340"/>
                        <a:pt x="18421" y="29395"/>
                      </a:cubicBezTo>
                      <a:cubicBezTo>
                        <a:pt x="18421" y="37234"/>
                        <a:pt x="19989" y="42721"/>
                        <a:pt x="23908" y="42721"/>
                      </a:cubicBezTo>
                      <a:cubicBezTo>
                        <a:pt x="27827" y="42721"/>
                        <a:pt x="29395" y="36450"/>
                        <a:pt x="29395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Полилиния: фигура 758">
                  <a:extLst>
                    <a:ext uri="{FF2B5EF4-FFF2-40B4-BE49-F238E27FC236}">
                      <a16:creationId xmlns:a16="http://schemas.microsoft.com/office/drawing/2014/main" id="{EBF72AB3-5FF2-4668-B3A5-C317C1818093}"/>
                    </a:ext>
                  </a:extLst>
                </p:cNvPr>
                <p:cNvSpPr/>
                <p:nvPr/>
              </p:nvSpPr>
              <p:spPr>
                <a:xfrm>
                  <a:off x="5241541" y="2476148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38802 h 47032"/>
                    <a:gd name="connsiteX1" fmla="*/ 14502 w 31354"/>
                    <a:gd name="connsiteY1" fmla="*/ 38802 h 47032"/>
                    <a:gd name="connsiteX2" fmla="*/ 14502 w 31354"/>
                    <a:gd name="connsiteY2" fmla="*/ 14502 h 47032"/>
                    <a:gd name="connsiteX3" fmla="*/ 14502 w 31354"/>
                    <a:gd name="connsiteY3" fmla="*/ 12150 h 47032"/>
                    <a:gd name="connsiteX4" fmla="*/ 14502 w 31354"/>
                    <a:gd name="connsiteY4" fmla="*/ 12150 h 47032"/>
                    <a:gd name="connsiteX5" fmla="*/ 12934 w 31354"/>
                    <a:gd name="connsiteY5" fmla="*/ 14502 h 47032"/>
                    <a:gd name="connsiteX6" fmla="*/ 9798 w 31354"/>
                    <a:gd name="connsiteY6" fmla="*/ 17637 h 47032"/>
                    <a:gd name="connsiteX7" fmla="*/ 5879 w 31354"/>
                    <a:gd name="connsiteY7" fmla="*/ 14502 h 47032"/>
                    <a:gd name="connsiteX8" fmla="*/ 14502 w 31354"/>
                    <a:gd name="connsiteY8" fmla="*/ 5879 h 47032"/>
                    <a:gd name="connsiteX9" fmla="*/ 19205 w 31354"/>
                    <a:gd name="connsiteY9" fmla="*/ 5879 h 47032"/>
                    <a:gd name="connsiteX10" fmla="*/ 19205 w 31354"/>
                    <a:gd name="connsiteY10" fmla="*/ 38802 h 47032"/>
                    <a:gd name="connsiteX11" fmla="*/ 27827 w 31354"/>
                    <a:gd name="connsiteY11" fmla="*/ 38802 h 47032"/>
                    <a:gd name="connsiteX12" fmla="*/ 27827 w 31354"/>
                    <a:gd name="connsiteY12" fmla="*/ 43505 h 47032"/>
                    <a:gd name="connsiteX13" fmla="*/ 5879 w 31354"/>
                    <a:gd name="connsiteY13" fmla="*/ 43505 h 47032"/>
                    <a:gd name="connsiteX14" fmla="*/ 5879 w 31354"/>
                    <a:gd name="connsiteY14" fmla="*/ 38802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354" h="47032">
                      <a:moveTo>
                        <a:pt x="5879" y="38802"/>
                      </a:moveTo>
                      <a:lnTo>
                        <a:pt x="14502" y="38802"/>
                      </a:lnTo>
                      <a:lnTo>
                        <a:pt x="14502" y="14502"/>
                      </a:lnTo>
                      <a:cubicBezTo>
                        <a:pt x="14502" y="13718"/>
                        <a:pt x="14502" y="12150"/>
                        <a:pt x="14502" y="12150"/>
                      </a:cubicBezTo>
                      <a:lnTo>
                        <a:pt x="14502" y="12150"/>
                      </a:lnTo>
                      <a:cubicBezTo>
                        <a:pt x="14502" y="12150"/>
                        <a:pt x="13718" y="12934"/>
                        <a:pt x="12934" y="14502"/>
                      </a:cubicBezTo>
                      <a:lnTo>
                        <a:pt x="9798" y="17637"/>
                      </a:lnTo>
                      <a:lnTo>
                        <a:pt x="5879" y="14502"/>
                      </a:lnTo>
                      <a:lnTo>
                        <a:pt x="14502" y="5879"/>
                      </a:lnTo>
                      <a:lnTo>
                        <a:pt x="19205" y="5879"/>
                      </a:lnTo>
                      <a:lnTo>
                        <a:pt x="19205" y="38802"/>
                      </a:lnTo>
                      <a:lnTo>
                        <a:pt x="27827" y="38802"/>
                      </a:lnTo>
                      <a:lnTo>
                        <a:pt x="27827" y="43505"/>
                      </a:lnTo>
                      <a:lnTo>
                        <a:pt x="5879" y="43505"/>
                      </a:lnTo>
                      <a:lnTo>
                        <a:pt x="5879" y="3880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Полилиния: фигура 759">
                  <a:extLst>
                    <a:ext uri="{FF2B5EF4-FFF2-40B4-BE49-F238E27FC236}">
                      <a16:creationId xmlns:a16="http://schemas.microsoft.com/office/drawing/2014/main" id="{BDFEFBDA-E413-4462-B4E6-A56EAE0A835B}"/>
                    </a:ext>
                  </a:extLst>
                </p:cNvPr>
                <p:cNvSpPr/>
                <p:nvPr/>
              </p:nvSpPr>
              <p:spPr>
                <a:xfrm>
                  <a:off x="5269761" y="2474580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25476 h 47032"/>
                    <a:gd name="connsiteX1" fmla="*/ 19205 w 31354"/>
                    <a:gd name="connsiteY1" fmla="*/ 5879 h 47032"/>
                    <a:gd name="connsiteX2" fmla="*/ 32531 w 31354"/>
                    <a:gd name="connsiteY2" fmla="*/ 25476 h 47032"/>
                    <a:gd name="connsiteX3" fmla="*/ 19205 w 31354"/>
                    <a:gd name="connsiteY3" fmla="*/ 45073 h 47032"/>
                    <a:gd name="connsiteX4" fmla="*/ 5879 w 31354"/>
                    <a:gd name="connsiteY4" fmla="*/ 25476 h 47032"/>
                    <a:gd name="connsiteX5" fmla="*/ 27044 w 31354"/>
                    <a:gd name="connsiteY5" fmla="*/ 25476 h 47032"/>
                    <a:gd name="connsiteX6" fmla="*/ 19205 w 31354"/>
                    <a:gd name="connsiteY6" fmla="*/ 10582 h 47032"/>
                    <a:gd name="connsiteX7" fmla="*/ 11366 w 31354"/>
                    <a:gd name="connsiteY7" fmla="*/ 25476 h 47032"/>
                    <a:gd name="connsiteX8" fmla="*/ 19205 w 31354"/>
                    <a:gd name="connsiteY8" fmla="*/ 40369 h 47032"/>
                    <a:gd name="connsiteX9" fmla="*/ 27044 w 31354"/>
                    <a:gd name="connsiteY9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47032">
                      <a:moveTo>
                        <a:pt x="5879" y="25476"/>
                      </a:moveTo>
                      <a:cubicBezTo>
                        <a:pt x="5879" y="14502"/>
                        <a:pt x="9015" y="5879"/>
                        <a:pt x="19205" y="5879"/>
                      </a:cubicBezTo>
                      <a:cubicBezTo>
                        <a:pt x="29395" y="5879"/>
                        <a:pt x="32531" y="14502"/>
                        <a:pt x="32531" y="25476"/>
                      </a:cubicBezTo>
                      <a:cubicBezTo>
                        <a:pt x="32531" y="36450"/>
                        <a:pt x="29395" y="45073"/>
                        <a:pt x="19205" y="45073"/>
                      </a:cubicBezTo>
                      <a:cubicBezTo>
                        <a:pt x="9015" y="45073"/>
                        <a:pt x="5879" y="36450"/>
                        <a:pt x="5879" y="25476"/>
                      </a:cubicBezTo>
                      <a:moveTo>
                        <a:pt x="27044" y="25476"/>
                      </a:moveTo>
                      <a:cubicBezTo>
                        <a:pt x="27044" y="17637"/>
                        <a:pt x="25476" y="10582"/>
                        <a:pt x="19205" y="10582"/>
                      </a:cubicBezTo>
                      <a:cubicBezTo>
                        <a:pt x="12934" y="10582"/>
                        <a:pt x="11366" y="16853"/>
                        <a:pt x="11366" y="25476"/>
                      </a:cubicBezTo>
                      <a:cubicBezTo>
                        <a:pt x="11366" y="34098"/>
                        <a:pt x="12934" y="40369"/>
                        <a:pt x="19205" y="40369"/>
                      </a:cubicBezTo>
                      <a:cubicBezTo>
                        <a:pt x="25476" y="40369"/>
                        <a:pt x="27044" y="34098"/>
                        <a:pt x="27044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Полилиния: фигура 760">
                  <a:extLst>
                    <a:ext uri="{FF2B5EF4-FFF2-40B4-BE49-F238E27FC236}">
                      <a16:creationId xmlns:a16="http://schemas.microsoft.com/office/drawing/2014/main" id="{493F1EA4-E97A-4DCE-BAFD-6C8E0DC7F32F}"/>
                    </a:ext>
                  </a:extLst>
                </p:cNvPr>
                <p:cNvSpPr/>
                <p:nvPr/>
              </p:nvSpPr>
              <p:spPr>
                <a:xfrm>
                  <a:off x="5304251" y="2474580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25476 h 47032"/>
                    <a:gd name="connsiteX1" fmla="*/ 19205 w 31354"/>
                    <a:gd name="connsiteY1" fmla="*/ 5879 h 47032"/>
                    <a:gd name="connsiteX2" fmla="*/ 32531 w 31354"/>
                    <a:gd name="connsiteY2" fmla="*/ 25476 h 47032"/>
                    <a:gd name="connsiteX3" fmla="*/ 19205 w 31354"/>
                    <a:gd name="connsiteY3" fmla="*/ 45073 h 47032"/>
                    <a:gd name="connsiteX4" fmla="*/ 5879 w 31354"/>
                    <a:gd name="connsiteY4" fmla="*/ 25476 h 47032"/>
                    <a:gd name="connsiteX5" fmla="*/ 27044 w 31354"/>
                    <a:gd name="connsiteY5" fmla="*/ 25476 h 47032"/>
                    <a:gd name="connsiteX6" fmla="*/ 19205 w 31354"/>
                    <a:gd name="connsiteY6" fmla="*/ 10582 h 47032"/>
                    <a:gd name="connsiteX7" fmla="*/ 11366 w 31354"/>
                    <a:gd name="connsiteY7" fmla="*/ 25476 h 47032"/>
                    <a:gd name="connsiteX8" fmla="*/ 19205 w 31354"/>
                    <a:gd name="connsiteY8" fmla="*/ 40369 h 47032"/>
                    <a:gd name="connsiteX9" fmla="*/ 27044 w 31354"/>
                    <a:gd name="connsiteY9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47032">
                      <a:moveTo>
                        <a:pt x="5879" y="25476"/>
                      </a:moveTo>
                      <a:cubicBezTo>
                        <a:pt x="5879" y="14502"/>
                        <a:pt x="9015" y="5879"/>
                        <a:pt x="19205" y="5879"/>
                      </a:cubicBezTo>
                      <a:cubicBezTo>
                        <a:pt x="29395" y="5879"/>
                        <a:pt x="32531" y="14502"/>
                        <a:pt x="32531" y="25476"/>
                      </a:cubicBezTo>
                      <a:cubicBezTo>
                        <a:pt x="32531" y="36450"/>
                        <a:pt x="29395" y="45073"/>
                        <a:pt x="19205" y="45073"/>
                      </a:cubicBezTo>
                      <a:cubicBezTo>
                        <a:pt x="9015" y="45073"/>
                        <a:pt x="5879" y="36450"/>
                        <a:pt x="5879" y="25476"/>
                      </a:cubicBezTo>
                      <a:moveTo>
                        <a:pt x="27044" y="25476"/>
                      </a:moveTo>
                      <a:cubicBezTo>
                        <a:pt x="27044" y="17637"/>
                        <a:pt x="25476" y="10582"/>
                        <a:pt x="19205" y="10582"/>
                      </a:cubicBezTo>
                      <a:cubicBezTo>
                        <a:pt x="12934" y="10582"/>
                        <a:pt x="11366" y="16853"/>
                        <a:pt x="11366" y="25476"/>
                      </a:cubicBezTo>
                      <a:cubicBezTo>
                        <a:pt x="11366" y="34098"/>
                        <a:pt x="12934" y="40369"/>
                        <a:pt x="19205" y="40369"/>
                      </a:cubicBezTo>
                      <a:cubicBezTo>
                        <a:pt x="25476" y="40369"/>
                        <a:pt x="27044" y="34098"/>
                        <a:pt x="27044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Полилиния: фигура 761">
                  <a:extLst>
                    <a:ext uri="{FF2B5EF4-FFF2-40B4-BE49-F238E27FC236}">
                      <a16:creationId xmlns:a16="http://schemas.microsoft.com/office/drawing/2014/main" id="{709EECB6-EB19-4720-9127-E73BA7205837}"/>
                    </a:ext>
                  </a:extLst>
                </p:cNvPr>
                <p:cNvSpPr/>
                <p:nvPr/>
              </p:nvSpPr>
              <p:spPr>
                <a:xfrm>
                  <a:off x="5241541" y="2578835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25476 h 47032"/>
                    <a:gd name="connsiteX1" fmla="*/ 19205 w 31354"/>
                    <a:gd name="connsiteY1" fmla="*/ 5879 h 47032"/>
                    <a:gd name="connsiteX2" fmla="*/ 32531 w 31354"/>
                    <a:gd name="connsiteY2" fmla="*/ 25476 h 47032"/>
                    <a:gd name="connsiteX3" fmla="*/ 19205 w 31354"/>
                    <a:gd name="connsiteY3" fmla="*/ 45073 h 47032"/>
                    <a:gd name="connsiteX4" fmla="*/ 5879 w 31354"/>
                    <a:gd name="connsiteY4" fmla="*/ 25476 h 47032"/>
                    <a:gd name="connsiteX5" fmla="*/ 27827 w 31354"/>
                    <a:gd name="connsiteY5" fmla="*/ 25476 h 47032"/>
                    <a:gd name="connsiteX6" fmla="*/ 19989 w 31354"/>
                    <a:gd name="connsiteY6" fmla="*/ 10582 h 47032"/>
                    <a:gd name="connsiteX7" fmla="*/ 12150 w 31354"/>
                    <a:gd name="connsiteY7" fmla="*/ 25476 h 47032"/>
                    <a:gd name="connsiteX8" fmla="*/ 19989 w 31354"/>
                    <a:gd name="connsiteY8" fmla="*/ 40369 h 47032"/>
                    <a:gd name="connsiteX9" fmla="*/ 27827 w 31354"/>
                    <a:gd name="connsiteY9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47032">
                      <a:moveTo>
                        <a:pt x="5879" y="25476"/>
                      </a:moveTo>
                      <a:cubicBezTo>
                        <a:pt x="5879" y="14502"/>
                        <a:pt x="9015" y="5879"/>
                        <a:pt x="19205" y="5879"/>
                      </a:cubicBezTo>
                      <a:cubicBezTo>
                        <a:pt x="29395" y="5879"/>
                        <a:pt x="32531" y="14502"/>
                        <a:pt x="32531" y="25476"/>
                      </a:cubicBezTo>
                      <a:cubicBezTo>
                        <a:pt x="32531" y="36450"/>
                        <a:pt x="29395" y="45073"/>
                        <a:pt x="19205" y="45073"/>
                      </a:cubicBezTo>
                      <a:cubicBezTo>
                        <a:pt x="9798" y="45073"/>
                        <a:pt x="5879" y="36450"/>
                        <a:pt x="5879" y="25476"/>
                      </a:cubicBezTo>
                      <a:moveTo>
                        <a:pt x="27827" y="25476"/>
                      </a:moveTo>
                      <a:cubicBezTo>
                        <a:pt x="27827" y="17637"/>
                        <a:pt x="26260" y="10582"/>
                        <a:pt x="19989" y="10582"/>
                      </a:cubicBezTo>
                      <a:cubicBezTo>
                        <a:pt x="13718" y="10582"/>
                        <a:pt x="12150" y="16853"/>
                        <a:pt x="12150" y="25476"/>
                      </a:cubicBezTo>
                      <a:cubicBezTo>
                        <a:pt x="12150" y="34098"/>
                        <a:pt x="13718" y="40369"/>
                        <a:pt x="19989" y="40369"/>
                      </a:cubicBezTo>
                      <a:cubicBezTo>
                        <a:pt x="25476" y="39585"/>
                        <a:pt x="27827" y="33315"/>
                        <a:pt x="27827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Полилиния: фигура 762">
                  <a:extLst>
                    <a:ext uri="{FF2B5EF4-FFF2-40B4-BE49-F238E27FC236}">
                      <a16:creationId xmlns:a16="http://schemas.microsoft.com/office/drawing/2014/main" id="{C5A0DA5E-3F96-4DC7-97E1-DFE57AB1C8ED}"/>
                    </a:ext>
                  </a:extLst>
                </p:cNvPr>
                <p:cNvSpPr/>
                <p:nvPr/>
              </p:nvSpPr>
              <p:spPr>
                <a:xfrm>
                  <a:off x="5276032" y="2579619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38802 h 47032"/>
                    <a:gd name="connsiteX1" fmla="*/ 14502 w 31354"/>
                    <a:gd name="connsiteY1" fmla="*/ 38802 h 47032"/>
                    <a:gd name="connsiteX2" fmla="*/ 14502 w 31354"/>
                    <a:gd name="connsiteY2" fmla="*/ 14502 h 47032"/>
                    <a:gd name="connsiteX3" fmla="*/ 14502 w 31354"/>
                    <a:gd name="connsiteY3" fmla="*/ 12150 h 47032"/>
                    <a:gd name="connsiteX4" fmla="*/ 14502 w 31354"/>
                    <a:gd name="connsiteY4" fmla="*/ 12150 h 47032"/>
                    <a:gd name="connsiteX5" fmla="*/ 12934 w 31354"/>
                    <a:gd name="connsiteY5" fmla="*/ 14502 h 47032"/>
                    <a:gd name="connsiteX6" fmla="*/ 9015 w 31354"/>
                    <a:gd name="connsiteY6" fmla="*/ 17637 h 47032"/>
                    <a:gd name="connsiteX7" fmla="*/ 5879 w 31354"/>
                    <a:gd name="connsiteY7" fmla="*/ 14502 h 47032"/>
                    <a:gd name="connsiteX8" fmla="*/ 14502 w 31354"/>
                    <a:gd name="connsiteY8" fmla="*/ 5879 h 47032"/>
                    <a:gd name="connsiteX9" fmla="*/ 19205 w 31354"/>
                    <a:gd name="connsiteY9" fmla="*/ 5879 h 47032"/>
                    <a:gd name="connsiteX10" fmla="*/ 19205 w 31354"/>
                    <a:gd name="connsiteY10" fmla="*/ 38802 h 47032"/>
                    <a:gd name="connsiteX11" fmla="*/ 27827 w 31354"/>
                    <a:gd name="connsiteY11" fmla="*/ 38802 h 47032"/>
                    <a:gd name="connsiteX12" fmla="*/ 27827 w 31354"/>
                    <a:gd name="connsiteY12" fmla="*/ 43505 h 47032"/>
                    <a:gd name="connsiteX13" fmla="*/ 5879 w 31354"/>
                    <a:gd name="connsiteY13" fmla="*/ 43505 h 47032"/>
                    <a:gd name="connsiteX14" fmla="*/ 5879 w 31354"/>
                    <a:gd name="connsiteY14" fmla="*/ 38802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354" h="47032">
                      <a:moveTo>
                        <a:pt x="5879" y="38802"/>
                      </a:moveTo>
                      <a:lnTo>
                        <a:pt x="14502" y="38802"/>
                      </a:lnTo>
                      <a:lnTo>
                        <a:pt x="14502" y="14502"/>
                      </a:lnTo>
                      <a:cubicBezTo>
                        <a:pt x="14502" y="12934"/>
                        <a:pt x="14502" y="12150"/>
                        <a:pt x="14502" y="12150"/>
                      </a:cubicBezTo>
                      <a:lnTo>
                        <a:pt x="14502" y="12150"/>
                      </a:lnTo>
                      <a:cubicBezTo>
                        <a:pt x="14502" y="12150"/>
                        <a:pt x="13718" y="12934"/>
                        <a:pt x="12934" y="14502"/>
                      </a:cubicBezTo>
                      <a:lnTo>
                        <a:pt x="9015" y="17637"/>
                      </a:lnTo>
                      <a:lnTo>
                        <a:pt x="5879" y="14502"/>
                      </a:lnTo>
                      <a:lnTo>
                        <a:pt x="14502" y="5879"/>
                      </a:lnTo>
                      <a:lnTo>
                        <a:pt x="19205" y="5879"/>
                      </a:lnTo>
                      <a:lnTo>
                        <a:pt x="19205" y="38802"/>
                      </a:lnTo>
                      <a:lnTo>
                        <a:pt x="27827" y="38802"/>
                      </a:lnTo>
                      <a:lnTo>
                        <a:pt x="27827" y="43505"/>
                      </a:lnTo>
                      <a:lnTo>
                        <a:pt x="5879" y="43505"/>
                      </a:lnTo>
                      <a:lnTo>
                        <a:pt x="5879" y="3880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Полилиния: фигура 763">
                  <a:extLst>
                    <a:ext uri="{FF2B5EF4-FFF2-40B4-BE49-F238E27FC236}">
                      <a16:creationId xmlns:a16="http://schemas.microsoft.com/office/drawing/2014/main" id="{4F9353B4-FF37-4591-AE9F-8F7521B59FE0}"/>
                    </a:ext>
                  </a:extLst>
                </p:cNvPr>
                <p:cNvSpPr/>
                <p:nvPr/>
              </p:nvSpPr>
              <p:spPr>
                <a:xfrm>
                  <a:off x="5304251" y="2578835"/>
                  <a:ext cx="31355" cy="47032"/>
                </a:xfrm>
                <a:custGeom>
                  <a:avLst/>
                  <a:gdLst>
                    <a:gd name="connsiteX0" fmla="*/ 5879 w 31354"/>
                    <a:gd name="connsiteY0" fmla="*/ 25476 h 47032"/>
                    <a:gd name="connsiteX1" fmla="*/ 19205 w 31354"/>
                    <a:gd name="connsiteY1" fmla="*/ 5879 h 47032"/>
                    <a:gd name="connsiteX2" fmla="*/ 32531 w 31354"/>
                    <a:gd name="connsiteY2" fmla="*/ 25476 h 47032"/>
                    <a:gd name="connsiteX3" fmla="*/ 19205 w 31354"/>
                    <a:gd name="connsiteY3" fmla="*/ 45073 h 47032"/>
                    <a:gd name="connsiteX4" fmla="*/ 5879 w 31354"/>
                    <a:gd name="connsiteY4" fmla="*/ 25476 h 47032"/>
                    <a:gd name="connsiteX5" fmla="*/ 27044 w 31354"/>
                    <a:gd name="connsiteY5" fmla="*/ 25476 h 47032"/>
                    <a:gd name="connsiteX6" fmla="*/ 19205 w 31354"/>
                    <a:gd name="connsiteY6" fmla="*/ 10582 h 47032"/>
                    <a:gd name="connsiteX7" fmla="*/ 11366 w 31354"/>
                    <a:gd name="connsiteY7" fmla="*/ 25476 h 47032"/>
                    <a:gd name="connsiteX8" fmla="*/ 19205 w 31354"/>
                    <a:gd name="connsiteY8" fmla="*/ 40369 h 47032"/>
                    <a:gd name="connsiteX9" fmla="*/ 27044 w 31354"/>
                    <a:gd name="connsiteY9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47032">
                      <a:moveTo>
                        <a:pt x="5879" y="25476"/>
                      </a:moveTo>
                      <a:cubicBezTo>
                        <a:pt x="5879" y="14502"/>
                        <a:pt x="9015" y="5879"/>
                        <a:pt x="19205" y="5879"/>
                      </a:cubicBezTo>
                      <a:cubicBezTo>
                        <a:pt x="29395" y="5879"/>
                        <a:pt x="32531" y="14502"/>
                        <a:pt x="32531" y="25476"/>
                      </a:cubicBezTo>
                      <a:cubicBezTo>
                        <a:pt x="32531" y="36450"/>
                        <a:pt x="29395" y="45073"/>
                        <a:pt x="19205" y="45073"/>
                      </a:cubicBezTo>
                      <a:cubicBezTo>
                        <a:pt x="9015" y="45073"/>
                        <a:pt x="5879" y="36450"/>
                        <a:pt x="5879" y="25476"/>
                      </a:cubicBezTo>
                      <a:moveTo>
                        <a:pt x="27044" y="25476"/>
                      </a:moveTo>
                      <a:cubicBezTo>
                        <a:pt x="27044" y="17637"/>
                        <a:pt x="25476" y="10582"/>
                        <a:pt x="19205" y="10582"/>
                      </a:cubicBezTo>
                      <a:cubicBezTo>
                        <a:pt x="12934" y="10582"/>
                        <a:pt x="11366" y="16853"/>
                        <a:pt x="11366" y="25476"/>
                      </a:cubicBezTo>
                      <a:cubicBezTo>
                        <a:pt x="11366" y="34098"/>
                        <a:pt x="12934" y="40369"/>
                        <a:pt x="19205" y="40369"/>
                      </a:cubicBezTo>
                      <a:cubicBezTo>
                        <a:pt x="25476" y="39585"/>
                        <a:pt x="27044" y="33315"/>
                        <a:pt x="27044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Полилиния: фигура 764">
                  <a:extLst>
                    <a:ext uri="{FF2B5EF4-FFF2-40B4-BE49-F238E27FC236}">
                      <a16:creationId xmlns:a16="http://schemas.microsoft.com/office/drawing/2014/main" id="{4F70792C-8EF4-4F6C-BBEA-D2A70AF94629}"/>
                    </a:ext>
                  </a:extLst>
                </p:cNvPr>
                <p:cNvSpPr/>
                <p:nvPr/>
              </p:nvSpPr>
              <p:spPr>
                <a:xfrm>
                  <a:off x="5263490" y="2638997"/>
                  <a:ext cx="54871" cy="109742"/>
                </a:xfrm>
                <a:custGeom>
                  <a:avLst/>
                  <a:gdLst>
                    <a:gd name="connsiteX0" fmla="*/ 5879 w 54871"/>
                    <a:gd name="connsiteY0" fmla="*/ 12346 h 109741"/>
                    <a:gd name="connsiteX1" fmla="*/ 5879 w 54871"/>
                    <a:gd name="connsiteY1" fmla="*/ 92301 h 109741"/>
                    <a:gd name="connsiteX2" fmla="*/ 29395 w 54871"/>
                    <a:gd name="connsiteY2" fmla="*/ 105627 h 109741"/>
                    <a:gd name="connsiteX3" fmla="*/ 52911 w 54871"/>
                    <a:gd name="connsiteY3" fmla="*/ 92301 h 109741"/>
                    <a:gd name="connsiteX4" fmla="*/ 52911 w 54871"/>
                    <a:gd name="connsiteY4" fmla="*/ 12346 h 109741"/>
                    <a:gd name="connsiteX5" fmla="*/ 5879 w 54871"/>
                    <a:gd name="connsiteY5" fmla="*/ 12346 h 109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871" h="109741">
                      <a:moveTo>
                        <a:pt x="5879" y="12346"/>
                      </a:moveTo>
                      <a:lnTo>
                        <a:pt x="5879" y="92301"/>
                      </a:lnTo>
                      <a:lnTo>
                        <a:pt x="29395" y="105627"/>
                      </a:lnTo>
                      <a:lnTo>
                        <a:pt x="52911" y="92301"/>
                      </a:lnTo>
                      <a:lnTo>
                        <a:pt x="52911" y="12346"/>
                      </a:lnTo>
                      <a:cubicBezTo>
                        <a:pt x="52911" y="3723"/>
                        <a:pt x="5879" y="3723"/>
                        <a:pt x="5879" y="1234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75" name="Группа 155">
            <a:extLst>
              <a:ext uri="{FF2B5EF4-FFF2-40B4-BE49-F238E27FC236}">
                <a16:creationId xmlns:a16="http://schemas.microsoft.com/office/drawing/2014/main" id="{FC23716B-569D-4C04-AA6C-DC51C69C2339}"/>
              </a:ext>
            </a:extLst>
          </p:cNvPr>
          <p:cNvGrpSpPr/>
          <p:nvPr/>
        </p:nvGrpSpPr>
        <p:grpSpPr>
          <a:xfrm>
            <a:off x="3267465" y="5316984"/>
            <a:ext cx="578802" cy="1011179"/>
            <a:chOff x="2119948" y="2340934"/>
            <a:chExt cx="578802" cy="1011179"/>
          </a:xfrm>
        </p:grpSpPr>
        <p:sp>
          <p:nvSpPr>
            <p:cNvPr id="76" name="TextBox 235">
              <a:extLst>
                <a:ext uri="{FF2B5EF4-FFF2-40B4-BE49-F238E27FC236}">
                  <a16:creationId xmlns:a16="http://schemas.microsoft.com/office/drawing/2014/main" id="{A1270F63-195A-4B6A-A9FD-4B205286E16A}"/>
                </a:ext>
              </a:extLst>
            </p:cNvPr>
            <p:cNvSpPr txBox="1"/>
            <p:nvPr/>
          </p:nvSpPr>
          <p:spPr>
            <a:xfrm>
              <a:off x="2119948" y="2936615"/>
              <a:ext cx="578802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Kaspersky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Research Sandbox</a:t>
              </a:r>
            </a:p>
          </p:txBody>
        </p:sp>
        <p:grpSp>
          <p:nvGrpSpPr>
            <p:cNvPr id="77" name="Группа 154">
              <a:extLst>
                <a:ext uri="{FF2B5EF4-FFF2-40B4-BE49-F238E27FC236}">
                  <a16:creationId xmlns:a16="http://schemas.microsoft.com/office/drawing/2014/main" id="{92B0FB20-D1C3-4692-B72B-0D7C53400AF5}"/>
                </a:ext>
              </a:extLst>
            </p:cNvPr>
            <p:cNvGrpSpPr/>
            <p:nvPr/>
          </p:nvGrpSpPr>
          <p:grpSpPr>
            <a:xfrm>
              <a:off x="2187893" y="2340934"/>
              <a:ext cx="442912" cy="496094"/>
              <a:chOff x="2187893" y="2340934"/>
              <a:chExt cx="442912" cy="496094"/>
            </a:xfrm>
          </p:grpSpPr>
          <p:sp>
            <p:nvSpPr>
              <p:cNvPr id="78" name="AutoShape 9">
                <a:extLst>
                  <a:ext uri="{FF2B5EF4-FFF2-40B4-BE49-F238E27FC236}">
                    <a16:creationId xmlns:a16="http://schemas.microsoft.com/office/drawing/2014/main" id="{85943B26-6D3D-494B-870D-4B7B7AA92AB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187893" y="2340934"/>
                <a:ext cx="442912" cy="490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DA950537-9B2C-4DD4-84AA-3A39B41C93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8687" y="2348078"/>
                <a:ext cx="441325" cy="488950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80" name="Рисунок 145">
                <a:extLst>
                  <a:ext uri="{FF2B5EF4-FFF2-40B4-BE49-F238E27FC236}">
                    <a16:creationId xmlns:a16="http://schemas.microsoft.com/office/drawing/2014/main" id="{F91EC8E1-B679-4CC8-BF49-114D85DCABEC}"/>
                  </a:ext>
                </a:extLst>
              </p:cNvPr>
              <p:cNvGrpSpPr/>
              <p:nvPr/>
            </p:nvGrpSpPr>
            <p:grpSpPr>
              <a:xfrm>
                <a:off x="2262373" y="2445381"/>
                <a:ext cx="290032" cy="297871"/>
                <a:chOff x="2262373" y="2445381"/>
                <a:chExt cx="290032" cy="297871"/>
              </a:xfrm>
              <a:solidFill>
                <a:srgbClr val="58595B"/>
              </a:solidFill>
            </p:grpSpPr>
            <p:sp>
              <p:nvSpPr>
                <p:cNvPr id="81" name="Полилиния: фигура 147">
                  <a:extLst>
                    <a:ext uri="{FF2B5EF4-FFF2-40B4-BE49-F238E27FC236}">
                      <a16:creationId xmlns:a16="http://schemas.microsoft.com/office/drawing/2014/main" id="{4BBEE8AD-FACD-4265-82D6-5AA6584344D0}"/>
                    </a:ext>
                  </a:extLst>
                </p:cNvPr>
                <p:cNvSpPr/>
                <p:nvPr/>
              </p:nvSpPr>
              <p:spPr>
                <a:xfrm>
                  <a:off x="2262373" y="2445381"/>
                  <a:ext cx="290032" cy="297871"/>
                </a:xfrm>
                <a:custGeom>
                  <a:avLst/>
                  <a:gdLst>
                    <a:gd name="connsiteX0" fmla="*/ 288073 w 290032"/>
                    <a:gd name="connsiteY0" fmla="*/ 165201 h 297870"/>
                    <a:gd name="connsiteX1" fmla="*/ 235553 w 290032"/>
                    <a:gd name="connsiteY1" fmla="*/ 134630 h 297870"/>
                    <a:gd name="connsiteX2" fmla="*/ 214389 w 290032"/>
                    <a:gd name="connsiteY2" fmla="*/ 33510 h 297870"/>
                    <a:gd name="connsiteX3" fmla="*/ 80347 w 290032"/>
                    <a:gd name="connsiteY3" fmla="*/ 33510 h 297870"/>
                    <a:gd name="connsiteX4" fmla="*/ 59182 w 290032"/>
                    <a:gd name="connsiteY4" fmla="*/ 134630 h 297870"/>
                    <a:gd name="connsiteX5" fmla="*/ 5879 w 290032"/>
                    <a:gd name="connsiteY5" fmla="*/ 165201 h 297870"/>
                    <a:gd name="connsiteX6" fmla="*/ 5879 w 290032"/>
                    <a:gd name="connsiteY6" fmla="*/ 215369 h 297870"/>
                    <a:gd name="connsiteX7" fmla="*/ 146976 w 290032"/>
                    <a:gd name="connsiteY7" fmla="*/ 296107 h 297870"/>
                    <a:gd name="connsiteX8" fmla="*/ 205766 w 290032"/>
                    <a:gd name="connsiteY8" fmla="*/ 262401 h 297870"/>
                    <a:gd name="connsiteX9" fmla="*/ 211253 w 290032"/>
                    <a:gd name="connsiteY9" fmla="*/ 271807 h 297870"/>
                    <a:gd name="connsiteX10" fmla="*/ 245744 w 290032"/>
                    <a:gd name="connsiteY10" fmla="*/ 271807 h 297870"/>
                    <a:gd name="connsiteX11" fmla="*/ 262989 w 290032"/>
                    <a:gd name="connsiteY11" fmla="*/ 241236 h 297870"/>
                    <a:gd name="connsiteX12" fmla="*/ 257502 w 290032"/>
                    <a:gd name="connsiteY12" fmla="*/ 231830 h 297870"/>
                    <a:gd name="connsiteX13" fmla="*/ 287289 w 290032"/>
                    <a:gd name="connsiteY13" fmla="*/ 214585 h 297870"/>
                    <a:gd name="connsiteX14" fmla="*/ 287289 w 290032"/>
                    <a:gd name="connsiteY14" fmla="*/ 165201 h 297870"/>
                    <a:gd name="connsiteX15" fmla="*/ 272395 w 290032"/>
                    <a:gd name="connsiteY15" fmla="*/ 165201 h 297870"/>
                    <a:gd name="connsiteX16" fmla="*/ 232418 w 290032"/>
                    <a:gd name="connsiteY16" fmla="*/ 187933 h 297870"/>
                    <a:gd name="connsiteX17" fmla="*/ 218308 w 290032"/>
                    <a:gd name="connsiteY17" fmla="*/ 163633 h 297870"/>
                    <a:gd name="connsiteX18" fmla="*/ 232418 w 290032"/>
                    <a:gd name="connsiteY18" fmla="*/ 142469 h 297870"/>
                    <a:gd name="connsiteX19" fmla="*/ 272395 w 290032"/>
                    <a:gd name="connsiteY19" fmla="*/ 165201 h 297870"/>
                    <a:gd name="connsiteX20" fmla="*/ 244960 w 290032"/>
                    <a:gd name="connsiteY20" fmla="*/ 242020 h 297870"/>
                    <a:gd name="connsiteX21" fmla="*/ 237121 w 290032"/>
                    <a:gd name="connsiteY21" fmla="*/ 256130 h 297870"/>
                    <a:gd name="connsiteX22" fmla="*/ 220660 w 290032"/>
                    <a:gd name="connsiteY22" fmla="*/ 256130 h 297870"/>
                    <a:gd name="connsiteX23" fmla="*/ 182250 w 290032"/>
                    <a:gd name="connsiteY23" fmla="*/ 188717 h 297870"/>
                    <a:gd name="connsiteX24" fmla="*/ 207334 w 290032"/>
                    <a:gd name="connsiteY24" fmla="*/ 174607 h 297870"/>
                    <a:gd name="connsiteX25" fmla="*/ 244960 w 290032"/>
                    <a:gd name="connsiteY25" fmla="*/ 242020 h 297870"/>
                    <a:gd name="connsiteX26" fmla="*/ 69373 w 290032"/>
                    <a:gd name="connsiteY26" fmla="*/ 86030 h 297870"/>
                    <a:gd name="connsiteX27" fmla="*/ 91321 w 290032"/>
                    <a:gd name="connsiteY27" fmla="*/ 45269 h 297870"/>
                    <a:gd name="connsiteX28" fmla="*/ 110134 w 290032"/>
                    <a:gd name="connsiteY28" fmla="*/ 31159 h 297870"/>
                    <a:gd name="connsiteX29" fmla="*/ 139137 w 290032"/>
                    <a:gd name="connsiteY29" fmla="*/ 22536 h 297870"/>
                    <a:gd name="connsiteX30" fmla="*/ 146976 w 290032"/>
                    <a:gd name="connsiteY30" fmla="*/ 22536 h 297870"/>
                    <a:gd name="connsiteX31" fmla="*/ 183818 w 290032"/>
                    <a:gd name="connsiteY31" fmla="*/ 31943 h 297870"/>
                    <a:gd name="connsiteX32" fmla="*/ 202631 w 290032"/>
                    <a:gd name="connsiteY32" fmla="*/ 46052 h 297870"/>
                    <a:gd name="connsiteX33" fmla="*/ 219876 w 290032"/>
                    <a:gd name="connsiteY33" fmla="*/ 71920 h 297870"/>
                    <a:gd name="connsiteX34" fmla="*/ 222228 w 290032"/>
                    <a:gd name="connsiteY34" fmla="*/ 78975 h 297870"/>
                    <a:gd name="connsiteX35" fmla="*/ 225363 w 290032"/>
                    <a:gd name="connsiteY35" fmla="*/ 93869 h 297870"/>
                    <a:gd name="connsiteX36" fmla="*/ 202631 w 290032"/>
                    <a:gd name="connsiteY36" fmla="*/ 157362 h 297870"/>
                    <a:gd name="connsiteX37" fmla="*/ 199495 w 290032"/>
                    <a:gd name="connsiteY37" fmla="*/ 160498 h 297870"/>
                    <a:gd name="connsiteX38" fmla="*/ 150895 w 290032"/>
                    <a:gd name="connsiteY38" fmla="*/ 180878 h 297870"/>
                    <a:gd name="connsiteX39" fmla="*/ 150111 w 290032"/>
                    <a:gd name="connsiteY39" fmla="*/ 180878 h 297870"/>
                    <a:gd name="connsiteX40" fmla="*/ 139921 w 290032"/>
                    <a:gd name="connsiteY40" fmla="*/ 180878 h 297870"/>
                    <a:gd name="connsiteX41" fmla="*/ 134434 w 290032"/>
                    <a:gd name="connsiteY41" fmla="*/ 147172 h 297870"/>
                    <a:gd name="connsiteX42" fmla="*/ 146192 w 290032"/>
                    <a:gd name="connsiteY42" fmla="*/ 135414 h 297870"/>
                    <a:gd name="connsiteX43" fmla="*/ 132082 w 290032"/>
                    <a:gd name="connsiteY43" fmla="*/ 121304 h 297870"/>
                    <a:gd name="connsiteX44" fmla="*/ 148544 w 290032"/>
                    <a:gd name="connsiteY44" fmla="*/ 104843 h 297870"/>
                    <a:gd name="connsiteX45" fmla="*/ 143057 w 290032"/>
                    <a:gd name="connsiteY45" fmla="*/ 99356 h 297870"/>
                    <a:gd name="connsiteX46" fmla="*/ 126595 w 290032"/>
                    <a:gd name="connsiteY46" fmla="*/ 115817 h 297870"/>
                    <a:gd name="connsiteX47" fmla="*/ 112486 w 290032"/>
                    <a:gd name="connsiteY47" fmla="*/ 101707 h 297870"/>
                    <a:gd name="connsiteX48" fmla="*/ 100727 w 290032"/>
                    <a:gd name="connsiteY48" fmla="*/ 113465 h 297870"/>
                    <a:gd name="connsiteX49" fmla="*/ 73292 w 290032"/>
                    <a:gd name="connsiteY49" fmla="*/ 107194 h 297870"/>
                    <a:gd name="connsiteX50" fmla="*/ 67021 w 290032"/>
                    <a:gd name="connsiteY50" fmla="*/ 107978 h 297870"/>
                    <a:gd name="connsiteX51" fmla="*/ 67021 w 290032"/>
                    <a:gd name="connsiteY51" fmla="*/ 101707 h 297870"/>
                    <a:gd name="connsiteX52" fmla="*/ 69373 w 290032"/>
                    <a:gd name="connsiteY52" fmla="*/ 86030 h 297870"/>
                    <a:gd name="connsiteX53" fmla="*/ 130515 w 290032"/>
                    <a:gd name="connsiteY53" fmla="*/ 133846 h 297870"/>
                    <a:gd name="connsiteX54" fmla="*/ 127379 w 290032"/>
                    <a:gd name="connsiteY54" fmla="*/ 136981 h 297870"/>
                    <a:gd name="connsiteX55" fmla="*/ 121892 w 290032"/>
                    <a:gd name="connsiteY55" fmla="*/ 142469 h 297870"/>
                    <a:gd name="connsiteX56" fmla="*/ 125028 w 290032"/>
                    <a:gd name="connsiteY56" fmla="*/ 149523 h 297870"/>
                    <a:gd name="connsiteX57" fmla="*/ 129731 w 290032"/>
                    <a:gd name="connsiteY57" fmla="*/ 176959 h 297870"/>
                    <a:gd name="connsiteX58" fmla="*/ 128947 w 290032"/>
                    <a:gd name="connsiteY58" fmla="*/ 176959 h 297870"/>
                    <a:gd name="connsiteX59" fmla="*/ 120324 w 290032"/>
                    <a:gd name="connsiteY59" fmla="*/ 174607 h 297870"/>
                    <a:gd name="connsiteX60" fmla="*/ 118757 w 290032"/>
                    <a:gd name="connsiteY60" fmla="*/ 173823 h 297870"/>
                    <a:gd name="connsiteX61" fmla="*/ 109350 w 290032"/>
                    <a:gd name="connsiteY61" fmla="*/ 169904 h 297870"/>
                    <a:gd name="connsiteX62" fmla="*/ 107782 w 290032"/>
                    <a:gd name="connsiteY62" fmla="*/ 169120 h 297870"/>
                    <a:gd name="connsiteX63" fmla="*/ 100727 w 290032"/>
                    <a:gd name="connsiteY63" fmla="*/ 164417 h 297870"/>
                    <a:gd name="connsiteX64" fmla="*/ 98376 w 290032"/>
                    <a:gd name="connsiteY64" fmla="*/ 162849 h 297870"/>
                    <a:gd name="connsiteX65" fmla="*/ 90537 w 290032"/>
                    <a:gd name="connsiteY65" fmla="*/ 155794 h 297870"/>
                    <a:gd name="connsiteX66" fmla="*/ 69373 w 290032"/>
                    <a:gd name="connsiteY66" fmla="*/ 117385 h 297870"/>
                    <a:gd name="connsiteX67" fmla="*/ 74076 w 290032"/>
                    <a:gd name="connsiteY67" fmla="*/ 117385 h 297870"/>
                    <a:gd name="connsiteX68" fmla="*/ 96808 w 290032"/>
                    <a:gd name="connsiteY68" fmla="*/ 122088 h 297870"/>
                    <a:gd name="connsiteX69" fmla="*/ 103863 w 290032"/>
                    <a:gd name="connsiteY69" fmla="*/ 125223 h 297870"/>
                    <a:gd name="connsiteX70" fmla="*/ 109350 w 290032"/>
                    <a:gd name="connsiteY70" fmla="*/ 119736 h 297870"/>
                    <a:gd name="connsiteX71" fmla="*/ 112486 w 290032"/>
                    <a:gd name="connsiteY71" fmla="*/ 116601 h 297870"/>
                    <a:gd name="connsiteX72" fmla="*/ 130515 w 290032"/>
                    <a:gd name="connsiteY72" fmla="*/ 133846 h 297870"/>
                    <a:gd name="connsiteX73" fmla="*/ 61534 w 290032"/>
                    <a:gd name="connsiteY73" fmla="*/ 142469 h 297870"/>
                    <a:gd name="connsiteX74" fmla="*/ 79563 w 290032"/>
                    <a:gd name="connsiteY74" fmla="*/ 168336 h 297870"/>
                    <a:gd name="connsiteX75" fmla="*/ 165789 w 290032"/>
                    <a:gd name="connsiteY75" fmla="*/ 194204 h 297870"/>
                    <a:gd name="connsiteX76" fmla="*/ 179899 w 290032"/>
                    <a:gd name="connsiteY76" fmla="*/ 218504 h 297870"/>
                    <a:gd name="connsiteX77" fmla="*/ 146976 w 290032"/>
                    <a:gd name="connsiteY77" fmla="*/ 236533 h 297870"/>
                    <a:gd name="connsiteX78" fmla="*/ 21556 w 290032"/>
                    <a:gd name="connsiteY78" fmla="*/ 165201 h 297870"/>
                    <a:gd name="connsiteX79" fmla="*/ 61534 w 290032"/>
                    <a:gd name="connsiteY79" fmla="*/ 142469 h 297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290032" h="297870">
                      <a:moveTo>
                        <a:pt x="288073" y="165201"/>
                      </a:moveTo>
                      <a:lnTo>
                        <a:pt x="235553" y="134630"/>
                      </a:lnTo>
                      <a:cubicBezTo>
                        <a:pt x="248879" y="100923"/>
                        <a:pt x="241824" y="60946"/>
                        <a:pt x="214389" y="33510"/>
                      </a:cubicBezTo>
                      <a:cubicBezTo>
                        <a:pt x="177547" y="-3331"/>
                        <a:pt x="117189" y="-3331"/>
                        <a:pt x="80347" y="33510"/>
                      </a:cubicBezTo>
                      <a:cubicBezTo>
                        <a:pt x="52911" y="60946"/>
                        <a:pt x="45856" y="100923"/>
                        <a:pt x="59182" y="134630"/>
                      </a:cubicBezTo>
                      <a:lnTo>
                        <a:pt x="5879" y="165201"/>
                      </a:lnTo>
                      <a:lnTo>
                        <a:pt x="5879" y="215369"/>
                      </a:lnTo>
                      <a:lnTo>
                        <a:pt x="146976" y="296107"/>
                      </a:lnTo>
                      <a:lnTo>
                        <a:pt x="205766" y="262401"/>
                      </a:lnTo>
                      <a:lnTo>
                        <a:pt x="211253" y="271807"/>
                      </a:lnTo>
                      <a:lnTo>
                        <a:pt x="245744" y="271807"/>
                      </a:lnTo>
                      <a:lnTo>
                        <a:pt x="262989" y="241236"/>
                      </a:lnTo>
                      <a:lnTo>
                        <a:pt x="257502" y="231830"/>
                      </a:lnTo>
                      <a:lnTo>
                        <a:pt x="287289" y="214585"/>
                      </a:lnTo>
                      <a:lnTo>
                        <a:pt x="287289" y="165201"/>
                      </a:lnTo>
                      <a:close/>
                      <a:moveTo>
                        <a:pt x="272395" y="165201"/>
                      </a:moveTo>
                      <a:lnTo>
                        <a:pt x="232418" y="187933"/>
                      </a:lnTo>
                      <a:lnTo>
                        <a:pt x="218308" y="163633"/>
                      </a:lnTo>
                      <a:cubicBezTo>
                        <a:pt x="223795" y="157362"/>
                        <a:pt x="228499" y="150307"/>
                        <a:pt x="232418" y="142469"/>
                      </a:cubicBezTo>
                      <a:lnTo>
                        <a:pt x="272395" y="165201"/>
                      </a:lnTo>
                      <a:close/>
                      <a:moveTo>
                        <a:pt x="244960" y="242020"/>
                      </a:moveTo>
                      <a:lnTo>
                        <a:pt x="237121" y="256130"/>
                      </a:lnTo>
                      <a:lnTo>
                        <a:pt x="220660" y="256130"/>
                      </a:lnTo>
                      <a:lnTo>
                        <a:pt x="182250" y="188717"/>
                      </a:lnTo>
                      <a:cubicBezTo>
                        <a:pt x="190873" y="185581"/>
                        <a:pt x="199495" y="180878"/>
                        <a:pt x="207334" y="174607"/>
                      </a:cubicBezTo>
                      <a:lnTo>
                        <a:pt x="244960" y="242020"/>
                      </a:lnTo>
                      <a:close/>
                      <a:moveTo>
                        <a:pt x="69373" y="86030"/>
                      </a:moveTo>
                      <a:cubicBezTo>
                        <a:pt x="72508" y="71136"/>
                        <a:pt x="79563" y="57027"/>
                        <a:pt x="91321" y="45269"/>
                      </a:cubicBezTo>
                      <a:cubicBezTo>
                        <a:pt x="96808" y="39781"/>
                        <a:pt x="103863" y="35078"/>
                        <a:pt x="110134" y="31159"/>
                      </a:cubicBezTo>
                      <a:cubicBezTo>
                        <a:pt x="119540" y="26456"/>
                        <a:pt x="128947" y="23320"/>
                        <a:pt x="139137" y="22536"/>
                      </a:cubicBezTo>
                      <a:cubicBezTo>
                        <a:pt x="141489" y="22536"/>
                        <a:pt x="143840" y="22536"/>
                        <a:pt x="146976" y="22536"/>
                      </a:cubicBezTo>
                      <a:cubicBezTo>
                        <a:pt x="159518" y="22536"/>
                        <a:pt x="172060" y="25672"/>
                        <a:pt x="183818" y="31943"/>
                      </a:cubicBezTo>
                      <a:cubicBezTo>
                        <a:pt x="190873" y="35862"/>
                        <a:pt x="197144" y="40565"/>
                        <a:pt x="202631" y="46052"/>
                      </a:cubicBezTo>
                      <a:cubicBezTo>
                        <a:pt x="210469" y="53891"/>
                        <a:pt x="215957" y="62514"/>
                        <a:pt x="219876" y="71920"/>
                      </a:cubicBezTo>
                      <a:cubicBezTo>
                        <a:pt x="220660" y="74272"/>
                        <a:pt x="221444" y="76623"/>
                        <a:pt x="222228" y="78975"/>
                      </a:cubicBezTo>
                      <a:cubicBezTo>
                        <a:pt x="223795" y="83678"/>
                        <a:pt x="224579" y="89165"/>
                        <a:pt x="225363" y="93869"/>
                      </a:cubicBezTo>
                      <a:cubicBezTo>
                        <a:pt x="227715" y="116601"/>
                        <a:pt x="219876" y="140117"/>
                        <a:pt x="202631" y="157362"/>
                      </a:cubicBezTo>
                      <a:cubicBezTo>
                        <a:pt x="201847" y="158146"/>
                        <a:pt x="200279" y="158930"/>
                        <a:pt x="199495" y="160498"/>
                      </a:cubicBezTo>
                      <a:cubicBezTo>
                        <a:pt x="185386" y="173040"/>
                        <a:pt x="168924" y="179310"/>
                        <a:pt x="150895" y="180878"/>
                      </a:cubicBezTo>
                      <a:cubicBezTo>
                        <a:pt x="150895" y="180878"/>
                        <a:pt x="150895" y="180878"/>
                        <a:pt x="150111" y="180878"/>
                      </a:cubicBezTo>
                      <a:cubicBezTo>
                        <a:pt x="146976" y="180878"/>
                        <a:pt x="143840" y="180878"/>
                        <a:pt x="139921" y="180878"/>
                      </a:cubicBezTo>
                      <a:cubicBezTo>
                        <a:pt x="140705" y="169120"/>
                        <a:pt x="139137" y="157362"/>
                        <a:pt x="134434" y="147172"/>
                      </a:cubicBezTo>
                      <a:lnTo>
                        <a:pt x="146192" y="135414"/>
                      </a:lnTo>
                      <a:lnTo>
                        <a:pt x="132082" y="121304"/>
                      </a:lnTo>
                      <a:lnTo>
                        <a:pt x="148544" y="104843"/>
                      </a:lnTo>
                      <a:lnTo>
                        <a:pt x="143057" y="99356"/>
                      </a:lnTo>
                      <a:lnTo>
                        <a:pt x="126595" y="115817"/>
                      </a:lnTo>
                      <a:lnTo>
                        <a:pt x="112486" y="101707"/>
                      </a:lnTo>
                      <a:lnTo>
                        <a:pt x="100727" y="113465"/>
                      </a:lnTo>
                      <a:cubicBezTo>
                        <a:pt x="92105" y="109546"/>
                        <a:pt x="82698" y="107194"/>
                        <a:pt x="73292" y="107194"/>
                      </a:cubicBezTo>
                      <a:cubicBezTo>
                        <a:pt x="70940" y="107194"/>
                        <a:pt x="68589" y="107194"/>
                        <a:pt x="67021" y="107978"/>
                      </a:cubicBezTo>
                      <a:cubicBezTo>
                        <a:pt x="67021" y="105627"/>
                        <a:pt x="67021" y="104059"/>
                        <a:pt x="67021" y="101707"/>
                      </a:cubicBezTo>
                      <a:cubicBezTo>
                        <a:pt x="67805" y="95436"/>
                        <a:pt x="68589" y="90733"/>
                        <a:pt x="69373" y="86030"/>
                      </a:cubicBezTo>
                      <a:moveTo>
                        <a:pt x="130515" y="133846"/>
                      </a:moveTo>
                      <a:lnTo>
                        <a:pt x="127379" y="136981"/>
                      </a:lnTo>
                      <a:lnTo>
                        <a:pt x="121892" y="142469"/>
                      </a:lnTo>
                      <a:lnTo>
                        <a:pt x="125028" y="149523"/>
                      </a:lnTo>
                      <a:cubicBezTo>
                        <a:pt x="128947" y="158146"/>
                        <a:pt x="130515" y="167552"/>
                        <a:pt x="129731" y="176959"/>
                      </a:cubicBezTo>
                      <a:cubicBezTo>
                        <a:pt x="129731" y="176959"/>
                        <a:pt x="129731" y="176959"/>
                        <a:pt x="128947" y="176959"/>
                      </a:cubicBezTo>
                      <a:cubicBezTo>
                        <a:pt x="125811" y="176175"/>
                        <a:pt x="123460" y="175391"/>
                        <a:pt x="120324" y="174607"/>
                      </a:cubicBezTo>
                      <a:cubicBezTo>
                        <a:pt x="119540" y="174607"/>
                        <a:pt x="119540" y="174607"/>
                        <a:pt x="118757" y="173823"/>
                      </a:cubicBezTo>
                      <a:cubicBezTo>
                        <a:pt x="115621" y="172256"/>
                        <a:pt x="112486" y="171472"/>
                        <a:pt x="109350" y="169904"/>
                      </a:cubicBezTo>
                      <a:cubicBezTo>
                        <a:pt x="108566" y="169904"/>
                        <a:pt x="108566" y="169120"/>
                        <a:pt x="107782" y="169120"/>
                      </a:cubicBezTo>
                      <a:cubicBezTo>
                        <a:pt x="105431" y="167552"/>
                        <a:pt x="103079" y="165985"/>
                        <a:pt x="100727" y="164417"/>
                      </a:cubicBezTo>
                      <a:cubicBezTo>
                        <a:pt x="99944" y="163633"/>
                        <a:pt x="99160" y="163633"/>
                        <a:pt x="98376" y="162849"/>
                      </a:cubicBezTo>
                      <a:cubicBezTo>
                        <a:pt x="96024" y="160498"/>
                        <a:pt x="92889" y="158930"/>
                        <a:pt x="90537" y="155794"/>
                      </a:cubicBezTo>
                      <a:cubicBezTo>
                        <a:pt x="79563" y="144820"/>
                        <a:pt x="72508" y="131494"/>
                        <a:pt x="69373" y="117385"/>
                      </a:cubicBezTo>
                      <a:cubicBezTo>
                        <a:pt x="70940" y="117385"/>
                        <a:pt x="72508" y="117385"/>
                        <a:pt x="74076" y="117385"/>
                      </a:cubicBezTo>
                      <a:cubicBezTo>
                        <a:pt x="81915" y="117385"/>
                        <a:pt x="89753" y="118952"/>
                        <a:pt x="96808" y="122088"/>
                      </a:cubicBezTo>
                      <a:lnTo>
                        <a:pt x="103863" y="125223"/>
                      </a:lnTo>
                      <a:lnTo>
                        <a:pt x="109350" y="119736"/>
                      </a:lnTo>
                      <a:lnTo>
                        <a:pt x="112486" y="116601"/>
                      </a:lnTo>
                      <a:lnTo>
                        <a:pt x="130515" y="133846"/>
                      </a:lnTo>
                      <a:close/>
                      <a:moveTo>
                        <a:pt x="61534" y="142469"/>
                      </a:moveTo>
                      <a:cubicBezTo>
                        <a:pt x="66237" y="151875"/>
                        <a:pt x="71724" y="160498"/>
                        <a:pt x="79563" y="168336"/>
                      </a:cubicBezTo>
                      <a:cubicBezTo>
                        <a:pt x="103079" y="191852"/>
                        <a:pt x="136002" y="200475"/>
                        <a:pt x="165789" y="194204"/>
                      </a:cubicBezTo>
                      <a:lnTo>
                        <a:pt x="179899" y="218504"/>
                      </a:lnTo>
                      <a:lnTo>
                        <a:pt x="146976" y="236533"/>
                      </a:lnTo>
                      <a:lnTo>
                        <a:pt x="21556" y="165201"/>
                      </a:lnTo>
                      <a:lnTo>
                        <a:pt x="61534" y="14246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Полилиния: фигура 148">
                  <a:extLst>
                    <a:ext uri="{FF2B5EF4-FFF2-40B4-BE49-F238E27FC236}">
                      <a16:creationId xmlns:a16="http://schemas.microsoft.com/office/drawing/2014/main" id="{2DDEA658-D61A-4E04-BC97-C27BC84A933A}"/>
                    </a:ext>
                  </a:extLst>
                </p:cNvPr>
                <p:cNvSpPr/>
                <p:nvPr/>
              </p:nvSpPr>
              <p:spPr>
                <a:xfrm>
                  <a:off x="2419936" y="2490762"/>
                  <a:ext cx="39194" cy="39194"/>
                </a:xfrm>
                <a:custGeom>
                  <a:avLst/>
                  <a:gdLst>
                    <a:gd name="connsiteX0" fmla="*/ 8314 w 39193"/>
                    <a:gd name="connsiteY0" fmla="*/ 30485 h 39193"/>
                    <a:gd name="connsiteX1" fmla="*/ 30485 w 39193"/>
                    <a:gd name="connsiteY1" fmla="*/ 8314 h 39193"/>
                    <a:gd name="connsiteX2" fmla="*/ 36028 w 39193"/>
                    <a:gd name="connsiteY2" fmla="*/ 13857 h 39193"/>
                    <a:gd name="connsiteX3" fmla="*/ 13857 w 39193"/>
                    <a:gd name="connsiteY3" fmla="*/ 36028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93" h="39193">
                      <a:moveTo>
                        <a:pt x="8314" y="30485"/>
                      </a:moveTo>
                      <a:lnTo>
                        <a:pt x="30485" y="8314"/>
                      </a:lnTo>
                      <a:lnTo>
                        <a:pt x="36028" y="13857"/>
                      </a:lnTo>
                      <a:lnTo>
                        <a:pt x="13857" y="3602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Полилиния: фигура 149">
                  <a:extLst>
                    <a:ext uri="{FF2B5EF4-FFF2-40B4-BE49-F238E27FC236}">
                      <a16:creationId xmlns:a16="http://schemas.microsoft.com/office/drawing/2014/main" id="{2917598F-98DD-493A-8055-1D17C6F3797C}"/>
                    </a:ext>
                  </a:extLst>
                </p:cNvPr>
                <p:cNvSpPr/>
                <p:nvPr/>
              </p:nvSpPr>
              <p:spPr>
                <a:xfrm>
                  <a:off x="2413036" y="2541868"/>
                  <a:ext cx="23516" cy="39194"/>
                </a:xfrm>
                <a:custGeom>
                  <a:avLst/>
                  <a:gdLst>
                    <a:gd name="connsiteX0" fmla="*/ 7199 w 23516"/>
                    <a:gd name="connsiteY0" fmla="*/ 9227 h 39193"/>
                    <a:gd name="connsiteX1" fmla="*/ 14771 w 23516"/>
                    <a:gd name="connsiteY1" fmla="*/ 7199 h 39193"/>
                    <a:gd name="connsiteX2" fmla="*/ 22882 w 23516"/>
                    <a:gd name="connsiteY2" fmla="*/ 37485 h 39193"/>
                    <a:gd name="connsiteX3" fmla="*/ 15311 w 23516"/>
                    <a:gd name="connsiteY3" fmla="*/ 39513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39193">
                      <a:moveTo>
                        <a:pt x="7199" y="9227"/>
                      </a:moveTo>
                      <a:lnTo>
                        <a:pt x="14771" y="7199"/>
                      </a:lnTo>
                      <a:lnTo>
                        <a:pt x="22882" y="37485"/>
                      </a:lnTo>
                      <a:lnTo>
                        <a:pt x="15311" y="395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Полилиния: фигура 150">
                  <a:extLst>
                    <a:ext uri="{FF2B5EF4-FFF2-40B4-BE49-F238E27FC236}">
                      <a16:creationId xmlns:a16="http://schemas.microsoft.com/office/drawing/2014/main" id="{81FBBE31-F8E2-47A3-98B1-42D7D731543B}"/>
                    </a:ext>
                  </a:extLst>
                </p:cNvPr>
                <p:cNvSpPr/>
                <p:nvPr/>
              </p:nvSpPr>
              <p:spPr>
                <a:xfrm>
                  <a:off x="2397417" y="2481353"/>
                  <a:ext cx="23516" cy="39194"/>
                </a:xfrm>
                <a:custGeom>
                  <a:avLst/>
                  <a:gdLst>
                    <a:gd name="connsiteX0" fmla="*/ 7201 w 23516"/>
                    <a:gd name="connsiteY0" fmla="*/ 9231 h 39193"/>
                    <a:gd name="connsiteX1" fmla="*/ 14773 w 23516"/>
                    <a:gd name="connsiteY1" fmla="*/ 7201 h 39193"/>
                    <a:gd name="connsiteX2" fmla="*/ 22894 w 23516"/>
                    <a:gd name="connsiteY2" fmla="*/ 37487 h 39193"/>
                    <a:gd name="connsiteX3" fmla="*/ 15322 w 23516"/>
                    <a:gd name="connsiteY3" fmla="*/ 3951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39193">
                      <a:moveTo>
                        <a:pt x="7201" y="9231"/>
                      </a:moveTo>
                      <a:lnTo>
                        <a:pt x="14773" y="7201"/>
                      </a:lnTo>
                      <a:lnTo>
                        <a:pt x="22894" y="37487"/>
                      </a:lnTo>
                      <a:lnTo>
                        <a:pt x="15322" y="3951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Полилиния: фигура 151">
                  <a:extLst>
                    <a:ext uri="{FF2B5EF4-FFF2-40B4-BE49-F238E27FC236}">
                      <a16:creationId xmlns:a16="http://schemas.microsoft.com/office/drawing/2014/main" id="{B07C4D97-ED18-4754-A228-043DC4FE5CF8}"/>
                    </a:ext>
                  </a:extLst>
                </p:cNvPr>
                <p:cNvSpPr/>
                <p:nvPr/>
              </p:nvSpPr>
              <p:spPr>
                <a:xfrm>
                  <a:off x="2427317" y="2528011"/>
                  <a:ext cx="39194" cy="23516"/>
                </a:xfrm>
                <a:custGeom>
                  <a:avLst/>
                  <a:gdLst>
                    <a:gd name="connsiteX0" fmla="*/ 7200 w 39193"/>
                    <a:gd name="connsiteY0" fmla="*/ 14771 h 23516"/>
                    <a:gd name="connsiteX1" fmla="*/ 9229 w 39193"/>
                    <a:gd name="connsiteY1" fmla="*/ 7200 h 23516"/>
                    <a:gd name="connsiteX2" fmla="*/ 39514 w 39193"/>
                    <a:gd name="connsiteY2" fmla="*/ 15315 h 23516"/>
                    <a:gd name="connsiteX3" fmla="*/ 37486 w 39193"/>
                    <a:gd name="connsiteY3" fmla="*/ 22886 h 23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93" h="23516">
                      <a:moveTo>
                        <a:pt x="7200" y="14771"/>
                      </a:moveTo>
                      <a:lnTo>
                        <a:pt x="9229" y="7200"/>
                      </a:lnTo>
                      <a:lnTo>
                        <a:pt x="39514" y="15315"/>
                      </a:lnTo>
                      <a:lnTo>
                        <a:pt x="37486" y="2288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Полилиния: фигура 152">
                  <a:extLst>
                    <a:ext uri="{FF2B5EF4-FFF2-40B4-BE49-F238E27FC236}">
                      <a16:creationId xmlns:a16="http://schemas.microsoft.com/office/drawing/2014/main" id="{79ECB882-88DD-494E-B013-8F3409D42AD1}"/>
                    </a:ext>
                  </a:extLst>
                </p:cNvPr>
                <p:cNvSpPr/>
                <p:nvPr/>
              </p:nvSpPr>
              <p:spPr>
                <a:xfrm>
                  <a:off x="2366365" y="2512268"/>
                  <a:ext cx="39194" cy="23516"/>
                </a:xfrm>
                <a:custGeom>
                  <a:avLst/>
                  <a:gdLst>
                    <a:gd name="connsiteX0" fmla="*/ 7199 w 39193"/>
                    <a:gd name="connsiteY0" fmla="*/ 14771 h 23516"/>
                    <a:gd name="connsiteX1" fmla="*/ 9227 w 39193"/>
                    <a:gd name="connsiteY1" fmla="*/ 7199 h 23516"/>
                    <a:gd name="connsiteX2" fmla="*/ 39513 w 39193"/>
                    <a:gd name="connsiteY2" fmla="*/ 15311 h 23516"/>
                    <a:gd name="connsiteX3" fmla="*/ 37485 w 39193"/>
                    <a:gd name="connsiteY3" fmla="*/ 22882 h 23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93" h="23516">
                      <a:moveTo>
                        <a:pt x="7199" y="14771"/>
                      </a:moveTo>
                      <a:lnTo>
                        <a:pt x="9227" y="7199"/>
                      </a:lnTo>
                      <a:lnTo>
                        <a:pt x="39513" y="15311"/>
                      </a:lnTo>
                      <a:lnTo>
                        <a:pt x="37485" y="228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87" name="Группа 226">
            <a:extLst>
              <a:ext uri="{FF2B5EF4-FFF2-40B4-BE49-F238E27FC236}">
                <a16:creationId xmlns:a16="http://schemas.microsoft.com/office/drawing/2014/main" id="{C8EAC729-397E-476E-BA71-9ACEC8B7904E}"/>
              </a:ext>
            </a:extLst>
          </p:cNvPr>
          <p:cNvGrpSpPr/>
          <p:nvPr/>
        </p:nvGrpSpPr>
        <p:grpSpPr>
          <a:xfrm>
            <a:off x="1682537" y="1830206"/>
            <a:ext cx="552130" cy="1003241"/>
            <a:chOff x="5016820" y="2348872"/>
            <a:chExt cx="552130" cy="1003241"/>
          </a:xfrm>
        </p:grpSpPr>
        <p:sp>
          <p:nvSpPr>
            <p:cNvPr id="88" name="TextBox 237">
              <a:extLst>
                <a:ext uri="{FF2B5EF4-FFF2-40B4-BE49-F238E27FC236}">
                  <a16:creationId xmlns:a16="http://schemas.microsoft.com/office/drawing/2014/main" id="{68A3F54F-D8E0-4404-857A-94FC6F844B0F}"/>
                </a:ext>
              </a:extLst>
            </p:cNvPr>
            <p:cNvSpPr txBox="1"/>
            <p:nvPr/>
          </p:nvSpPr>
          <p:spPr>
            <a:xfrm>
              <a:off x="5016820" y="2936615"/>
              <a:ext cx="552130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Kaspersky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Threat Lookup</a:t>
              </a:r>
            </a:p>
          </p:txBody>
        </p:sp>
        <p:grpSp>
          <p:nvGrpSpPr>
            <p:cNvPr id="89" name="Группа 225">
              <a:extLst>
                <a:ext uri="{FF2B5EF4-FFF2-40B4-BE49-F238E27FC236}">
                  <a16:creationId xmlns:a16="http://schemas.microsoft.com/office/drawing/2014/main" id="{EE4EC87F-B059-479A-B5B2-97E5CC016179}"/>
                </a:ext>
              </a:extLst>
            </p:cNvPr>
            <p:cNvGrpSpPr/>
            <p:nvPr/>
          </p:nvGrpSpPr>
          <p:grpSpPr>
            <a:xfrm>
              <a:off x="5072223" y="2348872"/>
              <a:ext cx="441325" cy="487363"/>
              <a:chOff x="5072223" y="2348872"/>
              <a:chExt cx="441325" cy="487363"/>
            </a:xfrm>
          </p:grpSpPr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C8A9311E-0853-4133-BA0A-282137417B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2223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91" name="Рисунок 191">
                <a:extLst>
                  <a:ext uri="{FF2B5EF4-FFF2-40B4-BE49-F238E27FC236}">
                    <a16:creationId xmlns:a16="http://schemas.microsoft.com/office/drawing/2014/main" id="{EB7A147E-1364-4875-B5FD-0ECD254EE522}"/>
                  </a:ext>
                </a:extLst>
              </p:cNvPr>
              <p:cNvGrpSpPr/>
              <p:nvPr/>
            </p:nvGrpSpPr>
            <p:grpSpPr>
              <a:xfrm>
                <a:off x="5141990" y="2445577"/>
                <a:ext cx="299439" cy="303162"/>
                <a:chOff x="5141990" y="2445577"/>
                <a:chExt cx="299439" cy="303162"/>
              </a:xfrm>
              <a:solidFill>
                <a:srgbClr val="58595B"/>
              </a:solidFill>
            </p:grpSpPr>
            <p:sp>
              <p:nvSpPr>
                <p:cNvPr id="92" name="Полилиния: фигура 194">
                  <a:extLst>
                    <a:ext uri="{FF2B5EF4-FFF2-40B4-BE49-F238E27FC236}">
                      <a16:creationId xmlns:a16="http://schemas.microsoft.com/office/drawing/2014/main" id="{5C3A0803-1E2A-42A4-9D64-9C838593282F}"/>
                    </a:ext>
                  </a:extLst>
                </p:cNvPr>
                <p:cNvSpPr/>
                <p:nvPr/>
              </p:nvSpPr>
              <p:spPr>
                <a:xfrm>
                  <a:off x="5184907" y="2445577"/>
                  <a:ext cx="211645" cy="211645"/>
                </a:xfrm>
                <a:custGeom>
                  <a:avLst/>
                  <a:gdLst>
                    <a:gd name="connsiteX0" fmla="*/ 107978 w 211645"/>
                    <a:gd name="connsiteY0" fmla="*/ 21556 h 211645"/>
                    <a:gd name="connsiteX1" fmla="*/ 169120 w 211645"/>
                    <a:gd name="connsiteY1" fmla="*/ 46640 h 211645"/>
                    <a:gd name="connsiteX2" fmla="*/ 169120 w 211645"/>
                    <a:gd name="connsiteY2" fmla="*/ 168924 h 211645"/>
                    <a:gd name="connsiteX3" fmla="*/ 107978 w 211645"/>
                    <a:gd name="connsiteY3" fmla="*/ 194008 h 211645"/>
                    <a:gd name="connsiteX4" fmla="*/ 46836 w 211645"/>
                    <a:gd name="connsiteY4" fmla="*/ 168924 h 211645"/>
                    <a:gd name="connsiteX5" fmla="*/ 21752 w 211645"/>
                    <a:gd name="connsiteY5" fmla="*/ 107782 h 211645"/>
                    <a:gd name="connsiteX6" fmla="*/ 46836 w 211645"/>
                    <a:gd name="connsiteY6" fmla="*/ 46640 h 211645"/>
                    <a:gd name="connsiteX7" fmla="*/ 107978 w 211645"/>
                    <a:gd name="connsiteY7" fmla="*/ 21556 h 211645"/>
                    <a:gd name="connsiteX8" fmla="*/ 107978 w 211645"/>
                    <a:gd name="connsiteY8" fmla="*/ 5879 h 211645"/>
                    <a:gd name="connsiteX9" fmla="*/ 35862 w 211645"/>
                    <a:gd name="connsiteY9" fmla="*/ 35666 h 211645"/>
                    <a:gd name="connsiteX10" fmla="*/ 35862 w 211645"/>
                    <a:gd name="connsiteY10" fmla="*/ 179898 h 211645"/>
                    <a:gd name="connsiteX11" fmla="*/ 107978 w 211645"/>
                    <a:gd name="connsiteY11" fmla="*/ 209685 h 211645"/>
                    <a:gd name="connsiteX12" fmla="*/ 180094 w 211645"/>
                    <a:gd name="connsiteY12" fmla="*/ 179898 h 211645"/>
                    <a:gd name="connsiteX13" fmla="*/ 180094 w 211645"/>
                    <a:gd name="connsiteY13" fmla="*/ 35666 h 211645"/>
                    <a:gd name="connsiteX14" fmla="*/ 107978 w 211645"/>
                    <a:gd name="connsiteY14" fmla="*/ 5879 h 211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1645" h="211645">
                      <a:moveTo>
                        <a:pt x="107978" y="21556"/>
                      </a:moveTo>
                      <a:cubicBezTo>
                        <a:pt x="130711" y="21556"/>
                        <a:pt x="152659" y="30179"/>
                        <a:pt x="169120" y="46640"/>
                      </a:cubicBezTo>
                      <a:cubicBezTo>
                        <a:pt x="202827" y="80347"/>
                        <a:pt x="202827" y="135218"/>
                        <a:pt x="169120" y="168924"/>
                      </a:cubicBezTo>
                      <a:cubicBezTo>
                        <a:pt x="152659" y="184602"/>
                        <a:pt x="130711" y="194008"/>
                        <a:pt x="107978" y="194008"/>
                      </a:cubicBezTo>
                      <a:cubicBezTo>
                        <a:pt x="85246" y="194008"/>
                        <a:pt x="63298" y="185386"/>
                        <a:pt x="46836" y="168924"/>
                      </a:cubicBezTo>
                      <a:cubicBezTo>
                        <a:pt x="30375" y="152463"/>
                        <a:pt x="21752" y="130515"/>
                        <a:pt x="21752" y="107782"/>
                      </a:cubicBezTo>
                      <a:cubicBezTo>
                        <a:pt x="21752" y="85050"/>
                        <a:pt x="30375" y="63102"/>
                        <a:pt x="46836" y="46640"/>
                      </a:cubicBezTo>
                      <a:cubicBezTo>
                        <a:pt x="63298" y="30179"/>
                        <a:pt x="85246" y="21556"/>
                        <a:pt x="107978" y="21556"/>
                      </a:cubicBezTo>
                      <a:moveTo>
                        <a:pt x="107978" y="5879"/>
                      </a:moveTo>
                      <a:cubicBezTo>
                        <a:pt x="82111" y="5879"/>
                        <a:pt x="55459" y="16069"/>
                        <a:pt x="35862" y="35666"/>
                      </a:cubicBezTo>
                      <a:cubicBezTo>
                        <a:pt x="-4115" y="75644"/>
                        <a:pt x="-4115" y="139921"/>
                        <a:pt x="35862" y="179898"/>
                      </a:cubicBezTo>
                      <a:cubicBezTo>
                        <a:pt x="55459" y="199495"/>
                        <a:pt x="82111" y="209685"/>
                        <a:pt x="107978" y="209685"/>
                      </a:cubicBezTo>
                      <a:cubicBezTo>
                        <a:pt x="133846" y="209685"/>
                        <a:pt x="160498" y="199495"/>
                        <a:pt x="180094" y="179898"/>
                      </a:cubicBezTo>
                      <a:cubicBezTo>
                        <a:pt x="220072" y="139921"/>
                        <a:pt x="220072" y="75644"/>
                        <a:pt x="180094" y="35666"/>
                      </a:cubicBezTo>
                      <a:cubicBezTo>
                        <a:pt x="160498" y="15285"/>
                        <a:pt x="133846" y="5879"/>
                        <a:pt x="107978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Полилиния: фигура 195">
                  <a:extLst>
                    <a:ext uri="{FF2B5EF4-FFF2-40B4-BE49-F238E27FC236}">
                      <a16:creationId xmlns:a16="http://schemas.microsoft.com/office/drawing/2014/main" id="{61392CBD-62D7-4269-9EF0-D1F62A72609E}"/>
                    </a:ext>
                  </a:extLst>
                </p:cNvPr>
                <p:cNvSpPr/>
                <p:nvPr/>
              </p:nvSpPr>
              <p:spPr>
                <a:xfrm>
                  <a:off x="5263490" y="2638997"/>
                  <a:ext cx="54871" cy="109742"/>
                </a:xfrm>
                <a:custGeom>
                  <a:avLst/>
                  <a:gdLst>
                    <a:gd name="connsiteX0" fmla="*/ 5879 w 54871"/>
                    <a:gd name="connsiteY0" fmla="*/ 12346 h 109741"/>
                    <a:gd name="connsiteX1" fmla="*/ 5879 w 54871"/>
                    <a:gd name="connsiteY1" fmla="*/ 92301 h 109741"/>
                    <a:gd name="connsiteX2" fmla="*/ 29395 w 54871"/>
                    <a:gd name="connsiteY2" fmla="*/ 105627 h 109741"/>
                    <a:gd name="connsiteX3" fmla="*/ 52911 w 54871"/>
                    <a:gd name="connsiteY3" fmla="*/ 92301 h 109741"/>
                    <a:gd name="connsiteX4" fmla="*/ 52911 w 54871"/>
                    <a:gd name="connsiteY4" fmla="*/ 12346 h 109741"/>
                    <a:gd name="connsiteX5" fmla="*/ 5879 w 54871"/>
                    <a:gd name="connsiteY5" fmla="*/ 12346 h 109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871" h="109741">
                      <a:moveTo>
                        <a:pt x="5879" y="12346"/>
                      </a:moveTo>
                      <a:lnTo>
                        <a:pt x="5879" y="92301"/>
                      </a:lnTo>
                      <a:lnTo>
                        <a:pt x="29395" y="105627"/>
                      </a:lnTo>
                      <a:lnTo>
                        <a:pt x="52911" y="92301"/>
                      </a:lnTo>
                      <a:lnTo>
                        <a:pt x="52911" y="12346"/>
                      </a:lnTo>
                      <a:cubicBezTo>
                        <a:pt x="52911" y="3723"/>
                        <a:pt x="5879" y="3723"/>
                        <a:pt x="5879" y="1234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Полилиния: фигура 196">
                  <a:extLst>
                    <a:ext uri="{FF2B5EF4-FFF2-40B4-BE49-F238E27FC236}">
                      <a16:creationId xmlns:a16="http://schemas.microsoft.com/office/drawing/2014/main" id="{881A9C21-2F43-4471-B3EB-8B962EDACF32}"/>
                    </a:ext>
                  </a:extLst>
                </p:cNvPr>
                <p:cNvSpPr/>
                <p:nvPr/>
              </p:nvSpPr>
              <p:spPr>
                <a:xfrm>
                  <a:off x="5141990" y="2529451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36450 h 39193"/>
                    <a:gd name="connsiteX1" fmla="*/ 21556 w 31354"/>
                    <a:gd name="connsiteY1" fmla="*/ 16069 h 39193"/>
                    <a:gd name="connsiteX2" fmla="*/ 16069 w 31354"/>
                    <a:gd name="connsiteY2" fmla="*/ 10582 h 39193"/>
                    <a:gd name="connsiteX3" fmla="*/ 9798 w 31354"/>
                    <a:gd name="connsiteY3" fmla="*/ 14502 h 39193"/>
                    <a:gd name="connsiteX4" fmla="*/ 6663 w 31354"/>
                    <a:gd name="connsiteY4" fmla="*/ 12150 h 39193"/>
                    <a:gd name="connsiteX5" fmla="*/ 16853 w 31354"/>
                    <a:gd name="connsiteY5" fmla="*/ 5879 h 39193"/>
                    <a:gd name="connsiteX6" fmla="*/ 27044 w 31354"/>
                    <a:gd name="connsiteY6" fmla="*/ 15285 h 39193"/>
                    <a:gd name="connsiteX7" fmla="*/ 12150 w 31354"/>
                    <a:gd name="connsiteY7" fmla="*/ 34098 h 39193"/>
                    <a:gd name="connsiteX8" fmla="*/ 27827 w 31354"/>
                    <a:gd name="connsiteY8" fmla="*/ 34098 h 39193"/>
                    <a:gd name="connsiteX9" fmla="*/ 27827 w 31354"/>
                    <a:gd name="connsiteY9" fmla="*/ 38018 h 39193"/>
                    <a:gd name="connsiteX10" fmla="*/ 5879 w 31354"/>
                    <a:gd name="connsiteY10" fmla="*/ 38018 h 39193"/>
                    <a:gd name="connsiteX11" fmla="*/ 5879 w 31354"/>
                    <a:gd name="connsiteY11" fmla="*/ 3645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354" h="39193">
                      <a:moveTo>
                        <a:pt x="5879" y="36450"/>
                      </a:moveTo>
                      <a:cubicBezTo>
                        <a:pt x="5879" y="25476"/>
                        <a:pt x="21556" y="23908"/>
                        <a:pt x="21556" y="16069"/>
                      </a:cubicBezTo>
                      <a:cubicBezTo>
                        <a:pt x="21556" y="12934"/>
                        <a:pt x="19205" y="10582"/>
                        <a:pt x="16069" y="10582"/>
                      </a:cubicBezTo>
                      <a:cubicBezTo>
                        <a:pt x="13718" y="10582"/>
                        <a:pt x="11366" y="12150"/>
                        <a:pt x="9798" y="14502"/>
                      </a:cubicBezTo>
                      <a:lnTo>
                        <a:pt x="6663" y="12150"/>
                      </a:lnTo>
                      <a:cubicBezTo>
                        <a:pt x="8231" y="9015"/>
                        <a:pt x="12150" y="5879"/>
                        <a:pt x="16853" y="5879"/>
                      </a:cubicBezTo>
                      <a:cubicBezTo>
                        <a:pt x="22340" y="5879"/>
                        <a:pt x="27044" y="9798"/>
                        <a:pt x="27044" y="15285"/>
                      </a:cubicBezTo>
                      <a:cubicBezTo>
                        <a:pt x="27044" y="25476"/>
                        <a:pt x="12150" y="27044"/>
                        <a:pt x="12150" y="34098"/>
                      </a:cubicBezTo>
                      <a:lnTo>
                        <a:pt x="27827" y="34098"/>
                      </a:lnTo>
                      <a:lnTo>
                        <a:pt x="27827" y="38018"/>
                      </a:lnTo>
                      <a:lnTo>
                        <a:pt x="5879" y="38018"/>
                      </a:lnTo>
                      <a:cubicBezTo>
                        <a:pt x="5879" y="38018"/>
                        <a:pt x="5879" y="37234"/>
                        <a:pt x="5879" y="3645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Полилиния: фигура 197">
                  <a:extLst>
                    <a:ext uri="{FF2B5EF4-FFF2-40B4-BE49-F238E27FC236}">
                      <a16:creationId xmlns:a16="http://schemas.microsoft.com/office/drawing/2014/main" id="{4916DC53-D281-4854-B57B-EC5F7F4EA390}"/>
                    </a:ext>
                  </a:extLst>
                </p:cNvPr>
                <p:cNvSpPr/>
                <p:nvPr/>
              </p:nvSpPr>
              <p:spPr>
                <a:xfrm>
                  <a:off x="5172561" y="2531019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5879 h 39193"/>
                    <a:gd name="connsiteX1" fmla="*/ 16069 w 31354"/>
                    <a:gd name="connsiteY1" fmla="*/ 5879 h 39193"/>
                    <a:gd name="connsiteX2" fmla="*/ 31747 w 31354"/>
                    <a:gd name="connsiteY2" fmla="*/ 21556 h 39193"/>
                    <a:gd name="connsiteX3" fmla="*/ 16069 w 31354"/>
                    <a:gd name="connsiteY3" fmla="*/ 37234 h 39193"/>
                    <a:gd name="connsiteX4" fmla="*/ 5879 w 31354"/>
                    <a:gd name="connsiteY4" fmla="*/ 37234 h 39193"/>
                    <a:gd name="connsiteX5" fmla="*/ 5879 w 31354"/>
                    <a:gd name="connsiteY5" fmla="*/ 5879 h 39193"/>
                    <a:gd name="connsiteX6" fmla="*/ 16069 w 31354"/>
                    <a:gd name="connsiteY6" fmla="*/ 33315 h 39193"/>
                    <a:gd name="connsiteX7" fmla="*/ 27827 w 31354"/>
                    <a:gd name="connsiteY7" fmla="*/ 21556 h 39193"/>
                    <a:gd name="connsiteX8" fmla="*/ 16069 w 31354"/>
                    <a:gd name="connsiteY8" fmla="*/ 9798 h 39193"/>
                    <a:gd name="connsiteX9" fmla="*/ 10582 w 31354"/>
                    <a:gd name="connsiteY9" fmla="*/ 9798 h 39193"/>
                    <a:gd name="connsiteX10" fmla="*/ 10582 w 31354"/>
                    <a:gd name="connsiteY10" fmla="*/ 33315 h 39193"/>
                    <a:gd name="connsiteX11" fmla="*/ 16069 w 31354"/>
                    <a:gd name="connsiteY11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354" h="39193">
                      <a:moveTo>
                        <a:pt x="5879" y="5879"/>
                      </a:moveTo>
                      <a:lnTo>
                        <a:pt x="16069" y="5879"/>
                      </a:lnTo>
                      <a:cubicBezTo>
                        <a:pt x="25476" y="5879"/>
                        <a:pt x="31747" y="11366"/>
                        <a:pt x="31747" y="21556"/>
                      </a:cubicBezTo>
                      <a:cubicBezTo>
                        <a:pt x="31747" y="31747"/>
                        <a:pt x="25476" y="37234"/>
                        <a:pt x="16069" y="37234"/>
                      </a:cubicBezTo>
                      <a:lnTo>
                        <a:pt x="5879" y="37234"/>
                      </a:lnTo>
                      <a:lnTo>
                        <a:pt x="5879" y="5879"/>
                      </a:lnTo>
                      <a:close/>
                      <a:moveTo>
                        <a:pt x="16069" y="33315"/>
                      </a:moveTo>
                      <a:cubicBezTo>
                        <a:pt x="23124" y="33315"/>
                        <a:pt x="27827" y="29395"/>
                        <a:pt x="27827" y="21556"/>
                      </a:cubicBezTo>
                      <a:cubicBezTo>
                        <a:pt x="27827" y="13718"/>
                        <a:pt x="23124" y="9798"/>
                        <a:pt x="16069" y="9798"/>
                      </a:cubicBezTo>
                      <a:lnTo>
                        <a:pt x="10582" y="9798"/>
                      </a:lnTo>
                      <a:lnTo>
                        <a:pt x="10582" y="33315"/>
                      </a:lnTo>
                      <a:lnTo>
                        <a:pt x="16069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Полилиния: фигура 198">
                  <a:extLst>
                    <a:ext uri="{FF2B5EF4-FFF2-40B4-BE49-F238E27FC236}">
                      <a16:creationId xmlns:a16="http://schemas.microsoft.com/office/drawing/2014/main" id="{2EC0C1FD-8775-47A5-81F7-BF62AFEA68BD}"/>
                    </a:ext>
                  </a:extLst>
                </p:cNvPr>
                <p:cNvSpPr/>
                <p:nvPr/>
              </p:nvSpPr>
              <p:spPr>
                <a:xfrm>
                  <a:off x="5141990" y="2574132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33315 h 39193"/>
                    <a:gd name="connsiteX1" fmla="*/ 12934 w 23516"/>
                    <a:gd name="connsiteY1" fmla="*/ 33315 h 39193"/>
                    <a:gd name="connsiteX2" fmla="*/ 12934 w 23516"/>
                    <a:gd name="connsiteY2" fmla="*/ 12934 h 39193"/>
                    <a:gd name="connsiteX3" fmla="*/ 12934 w 23516"/>
                    <a:gd name="connsiteY3" fmla="*/ 11366 h 39193"/>
                    <a:gd name="connsiteX4" fmla="*/ 12934 w 23516"/>
                    <a:gd name="connsiteY4" fmla="*/ 11366 h 39193"/>
                    <a:gd name="connsiteX5" fmla="*/ 11366 w 23516"/>
                    <a:gd name="connsiteY5" fmla="*/ 12934 h 39193"/>
                    <a:gd name="connsiteX6" fmla="*/ 8231 w 23516"/>
                    <a:gd name="connsiteY6" fmla="*/ 16069 h 39193"/>
                    <a:gd name="connsiteX7" fmla="*/ 5879 w 23516"/>
                    <a:gd name="connsiteY7" fmla="*/ 12934 h 39193"/>
                    <a:gd name="connsiteX8" fmla="*/ 13718 w 23516"/>
                    <a:gd name="connsiteY8" fmla="*/ 5879 h 39193"/>
                    <a:gd name="connsiteX9" fmla="*/ 17637 w 23516"/>
                    <a:gd name="connsiteY9" fmla="*/ 5879 h 39193"/>
                    <a:gd name="connsiteX10" fmla="*/ 17637 w 23516"/>
                    <a:gd name="connsiteY10" fmla="*/ 33315 h 39193"/>
                    <a:gd name="connsiteX11" fmla="*/ 24692 w 23516"/>
                    <a:gd name="connsiteY11" fmla="*/ 33315 h 39193"/>
                    <a:gd name="connsiteX12" fmla="*/ 24692 w 23516"/>
                    <a:gd name="connsiteY12" fmla="*/ 37234 h 39193"/>
                    <a:gd name="connsiteX13" fmla="*/ 5879 w 23516"/>
                    <a:gd name="connsiteY13" fmla="*/ 37234 h 39193"/>
                    <a:gd name="connsiteX14" fmla="*/ 5879 w 23516"/>
                    <a:gd name="connsiteY14" fmla="*/ 3331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516" h="39193">
                      <a:moveTo>
                        <a:pt x="5879" y="33315"/>
                      </a:moveTo>
                      <a:lnTo>
                        <a:pt x="12934" y="33315"/>
                      </a:lnTo>
                      <a:lnTo>
                        <a:pt x="12934" y="12934"/>
                      </a:lnTo>
                      <a:cubicBezTo>
                        <a:pt x="12934" y="12150"/>
                        <a:pt x="12934" y="11366"/>
                        <a:pt x="12934" y="11366"/>
                      </a:cubicBezTo>
                      <a:lnTo>
                        <a:pt x="12934" y="11366"/>
                      </a:lnTo>
                      <a:cubicBezTo>
                        <a:pt x="12934" y="11366"/>
                        <a:pt x="12934" y="12150"/>
                        <a:pt x="11366" y="12934"/>
                      </a:cubicBezTo>
                      <a:lnTo>
                        <a:pt x="8231" y="16069"/>
                      </a:lnTo>
                      <a:lnTo>
                        <a:pt x="5879" y="12934"/>
                      </a:lnTo>
                      <a:lnTo>
                        <a:pt x="13718" y="5879"/>
                      </a:lnTo>
                      <a:lnTo>
                        <a:pt x="17637" y="5879"/>
                      </a:lnTo>
                      <a:lnTo>
                        <a:pt x="17637" y="33315"/>
                      </a:lnTo>
                      <a:lnTo>
                        <a:pt x="24692" y="33315"/>
                      </a:lnTo>
                      <a:lnTo>
                        <a:pt x="24692" y="37234"/>
                      </a:lnTo>
                      <a:lnTo>
                        <a:pt x="5879" y="37234"/>
                      </a:lnTo>
                      <a:lnTo>
                        <a:pt x="5879" y="333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Полилиния: фигура 199">
                  <a:extLst>
                    <a:ext uri="{FF2B5EF4-FFF2-40B4-BE49-F238E27FC236}">
                      <a16:creationId xmlns:a16="http://schemas.microsoft.com/office/drawing/2014/main" id="{1AA39459-9AA6-4674-94C6-181CB148BFC1}"/>
                    </a:ext>
                  </a:extLst>
                </p:cNvPr>
                <p:cNvSpPr/>
                <p:nvPr/>
              </p:nvSpPr>
              <p:spPr>
                <a:xfrm>
                  <a:off x="5167074" y="2574132"/>
                  <a:ext cx="31355" cy="39194"/>
                </a:xfrm>
                <a:custGeom>
                  <a:avLst/>
                  <a:gdLst>
                    <a:gd name="connsiteX0" fmla="*/ 6663 w 31354"/>
                    <a:gd name="connsiteY0" fmla="*/ 26260 h 39193"/>
                    <a:gd name="connsiteX1" fmla="*/ 21556 w 31354"/>
                    <a:gd name="connsiteY1" fmla="*/ 5879 h 39193"/>
                    <a:gd name="connsiteX2" fmla="*/ 26260 w 31354"/>
                    <a:gd name="connsiteY2" fmla="*/ 5879 h 39193"/>
                    <a:gd name="connsiteX3" fmla="*/ 26260 w 31354"/>
                    <a:gd name="connsiteY3" fmla="*/ 25476 h 39193"/>
                    <a:gd name="connsiteX4" fmla="*/ 30179 w 31354"/>
                    <a:gd name="connsiteY4" fmla="*/ 25476 h 39193"/>
                    <a:gd name="connsiteX5" fmla="*/ 30179 w 31354"/>
                    <a:gd name="connsiteY5" fmla="*/ 29395 h 39193"/>
                    <a:gd name="connsiteX6" fmla="*/ 26260 w 31354"/>
                    <a:gd name="connsiteY6" fmla="*/ 29395 h 39193"/>
                    <a:gd name="connsiteX7" fmla="*/ 26260 w 31354"/>
                    <a:gd name="connsiteY7" fmla="*/ 38018 h 39193"/>
                    <a:gd name="connsiteX8" fmla="*/ 21556 w 31354"/>
                    <a:gd name="connsiteY8" fmla="*/ 38018 h 39193"/>
                    <a:gd name="connsiteX9" fmla="*/ 21556 w 31354"/>
                    <a:gd name="connsiteY9" fmla="*/ 29395 h 39193"/>
                    <a:gd name="connsiteX10" fmla="*/ 5879 w 31354"/>
                    <a:gd name="connsiteY10" fmla="*/ 29395 h 39193"/>
                    <a:gd name="connsiteX11" fmla="*/ 5879 w 31354"/>
                    <a:gd name="connsiteY11" fmla="*/ 26260 h 39193"/>
                    <a:gd name="connsiteX12" fmla="*/ 22340 w 31354"/>
                    <a:gd name="connsiteY12" fmla="*/ 25476 h 39193"/>
                    <a:gd name="connsiteX13" fmla="*/ 22340 w 31354"/>
                    <a:gd name="connsiteY13" fmla="*/ 13718 h 39193"/>
                    <a:gd name="connsiteX14" fmla="*/ 22340 w 31354"/>
                    <a:gd name="connsiteY14" fmla="*/ 10582 h 39193"/>
                    <a:gd name="connsiteX15" fmla="*/ 22340 w 31354"/>
                    <a:gd name="connsiteY15" fmla="*/ 10582 h 39193"/>
                    <a:gd name="connsiteX16" fmla="*/ 20773 w 31354"/>
                    <a:gd name="connsiteY16" fmla="*/ 12934 h 39193"/>
                    <a:gd name="connsiteX17" fmla="*/ 12150 w 31354"/>
                    <a:gd name="connsiteY17" fmla="*/ 24692 h 39193"/>
                    <a:gd name="connsiteX18" fmla="*/ 12150 w 31354"/>
                    <a:gd name="connsiteY18" fmla="*/ 24692 h 39193"/>
                    <a:gd name="connsiteX19" fmla="*/ 22340 w 31354"/>
                    <a:gd name="connsiteY19" fmla="*/ 24692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354" h="39193">
                      <a:moveTo>
                        <a:pt x="6663" y="26260"/>
                      </a:moveTo>
                      <a:lnTo>
                        <a:pt x="21556" y="5879"/>
                      </a:lnTo>
                      <a:lnTo>
                        <a:pt x="26260" y="5879"/>
                      </a:lnTo>
                      <a:lnTo>
                        <a:pt x="26260" y="25476"/>
                      </a:lnTo>
                      <a:lnTo>
                        <a:pt x="30179" y="25476"/>
                      </a:lnTo>
                      <a:lnTo>
                        <a:pt x="30179" y="29395"/>
                      </a:lnTo>
                      <a:lnTo>
                        <a:pt x="26260" y="29395"/>
                      </a:lnTo>
                      <a:lnTo>
                        <a:pt x="26260" y="38018"/>
                      </a:lnTo>
                      <a:lnTo>
                        <a:pt x="21556" y="38018"/>
                      </a:lnTo>
                      <a:lnTo>
                        <a:pt x="21556" y="29395"/>
                      </a:lnTo>
                      <a:lnTo>
                        <a:pt x="5879" y="29395"/>
                      </a:lnTo>
                      <a:lnTo>
                        <a:pt x="5879" y="26260"/>
                      </a:lnTo>
                      <a:close/>
                      <a:moveTo>
                        <a:pt x="22340" y="25476"/>
                      </a:moveTo>
                      <a:lnTo>
                        <a:pt x="22340" y="13718"/>
                      </a:lnTo>
                      <a:cubicBezTo>
                        <a:pt x="22340" y="12150"/>
                        <a:pt x="22340" y="10582"/>
                        <a:pt x="22340" y="10582"/>
                      </a:cubicBezTo>
                      <a:lnTo>
                        <a:pt x="22340" y="10582"/>
                      </a:lnTo>
                      <a:cubicBezTo>
                        <a:pt x="22340" y="10582"/>
                        <a:pt x="21556" y="12150"/>
                        <a:pt x="20773" y="12934"/>
                      </a:cubicBezTo>
                      <a:lnTo>
                        <a:pt x="12150" y="24692"/>
                      </a:lnTo>
                      <a:lnTo>
                        <a:pt x="12150" y="24692"/>
                      </a:lnTo>
                      <a:lnTo>
                        <a:pt x="22340" y="24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Полилиния: фигура 200">
                  <a:extLst>
                    <a:ext uri="{FF2B5EF4-FFF2-40B4-BE49-F238E27FC236}">
                      <a16:creationId xmlns:a16="http://schemas.microsoft.com/office/drawing/2014/main" id="{9B15AC33-4F1B-4DBC-A91A-9DF4582649F7}"/>
                    </a:ext>
                  </a:extLst>
                </p:cNvPr>
                <p:cNvSpPr/>
                <p:nvPr/>
              </p:nvSpPr>
              <p:spPr>
                <a:xfrm>
                  <a:off x="5381854" y="2573348"/>
                  <a:ext cx="31355" cy="39194"/>
                </a:xfrm>
                <a:custGeom>
                  <a:avLst/>
                  <a:gdLst>
                    <a:gd name="connsiteX0" fmla="*/ 11366 w 31354"/>
                    <a:gd name="connsiteY0" fmla="*/ 20773 h 39193"/>
                    <a:gd name="connsiteX1" fmla="*/ 7447 w 31354"/>
                    <a:gd name="connsiteY1" fmla="*/ 14502 h 39193"/>
                    <a:gd name="connsiteX2" fmla="*/ 17637 w 31354"/>
                    <a:gd name="connsiteY2" fmla="*/ 5879 h 39193"/>
                    <a:gd name="connsiteX3" fmla="*/ 27827 w 31354"/>
                    <a:gd name="connsiteY3" fmla="*/ 14502 h 39193"/>
                    <a:gd name="connsiteX4" fmla="*/ 23908 w 31354"/>
                    <a:gd name="connsiteY4" fmla="*/ 23124 h 39193"/>
                    <a:gd name="connsiteX5" fmla="*/ 27827 w 31354"/>
                    <a:gd name="connsiteY5" fmla="*/ 30179 h 39193"/>
                    <a:gd name="connsiteX6" fmla="*/ 16853 w 31354"/>
                    <a:gd name="connsiteY6" fmla="*/ 39585 h 39193"/>
                    <a:gd name="connsiteX7" fmla="*/ 5879 w 31354"/>
                    <a:gd name="connsiteY7" fmla="*/ 30179 h 39193"/>
                    <a:gd name="connsiteX8" fmla="*/ 11366 w 31354"/>
                    <a:gd name="connsiteY8" fmla="*/ 20773 h 39193"/>
                    <a:gd name="connsiteX9" fmla="*/ 16853 w 31354"/>
                    <a:gd name="connsiteY9" fmla="*/ 34882 h 39193"/>
                    <a:gd name="connsiteX10" fmla="*/ 23124 w 31354"/>
                    <a:gd name="connsiteY10" fmla="*/ 29395 h 39193"/>
                    <a:gd name="connsiteX11" fmla="*/ 14502 w 31354"/>
                    <a:gd name="connsiteY11" fmla="*/ 22340 h 39193"/>
                    <a:gd name="connsiteX12" fmla="*/ 10582 w 31354"/>
                    <a:gd name="connsiteY12" fmla="*/ 28611 h 39193"/>
                    <a:gd name="connsiteX13" fmla="*/ 16853 w 31354"/>
                    <a:gd name="connsiteY13" fmla="*/ 34882 h 39193"/>
                    <a:gd name="connsiteX14" fmla="*/ 23124 w 31354"/>
                    <a:gd name="connsiteY14" fmla="*/ 14502 h 39193"/>
                    <a:gd name="connsiteX15" fmla="*/ 17637 w 31354"/>
                    <a:gd name="connsiteY15" fmla="*/ 9798 h 39193"/>
                    <a:gd name="connsiteX16" fmla="*/ 12150 w 31354"/>
                    <a:gd name="connsiteY16" fmla="*/ 14502 h 39193"/>
                    <a:gd name="connsiteX17" fmla="*/ 19989 w 31354"/>
                    <a:gd name="connsiteY17" fmla="*/ 20773 h 39193"/>
                    <a:gd name="connsiteX18" fmla="*/ 23124 w 31354"/>
                    <a:gd name="connsiteY18" fmla="*/ 14502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1354" h="39193">
                      <a:moveTo>
                        <a:pt x="11366" y="20773"/>
                      </a:moveTo>
                      <a:cubicBezTo>
                        <a:pt x="9015" y="19205"/>
                        <a:pt x="7447" y="17637"/>
                        <a:pt x="7447" y="14502"/>
                      </a:cubicBezTo>
                      <a:cubicBezTo>
                        <a:pt x="7447" y="9798"/>
                        <a:pt x="10582" y="5879"/>
                        <a:pt x="17637" y="5879"/>
                      </a:cubicBezTo>
                      <a:cubicBezTo>
                        <a:pt x="23124" y="5879"/>
                        <a:pt x="27827" y="9015"/>
                        <a:pt x="27827" y="14502"/>
                      </a:cubicBezTo>
                      <a:cubicBezTo>
                        <a:pt x="27827" y="18421"/>
                        <a:pt x="24692" y="21556"/>
                        <a:pt x="23908" y="23124"/>
                      </a:cubicBezTo>
                      <a:cubicBezTo>
                        <a:pt x="26260" y="24692"/>
                        <a:pt x="27827" y="26260"/>
                        <a:pt x="27827" y="30179"/>
                      </a:cubicBezTo>
                      <a:cubicBezTo>
                        <a:pt x="27827" y="34882"/>
                        <a:pt x="23908" y="39585"/>
                        <a:pt x="16853" y="39585"/>
                      </a:cubicBezTo>
                      <a:cubicBezTo>
                        <a:pt x="10582" y="39585"/>
                        <a:pt x="5879" y="35666"/>
                        <a:pt x="5879" y="30179"/>
                      </a:cubicBezTo>
                      <a:cubicBezTo>
                        <a:pt x="5879" y="24692"/>
                        <a:pt x="9798" y="21556"/>
                        <a:pt x="11366" y="20773"/>
                      </a:cubicBezTo>
                      <a:moveTo>
                        <a:pt x="16853" y="34882"/>
                      </a:moveTo>
                      <a:cubicBezTo>
                        <a:pt x="19989" y="34882"/>
                        <a:pt x="23124" y="32531"/>
                        <a:pt x="23124" y="29395"/>
                      </a:cubicBezTo>
                      <a:cubicBezTo>
                        <a:pt x="23124" y="25476"/>
                        <a:pt x="18421" y="24692"/>
                        <a:pt x="14502" y="22340"/>
                      </a:cubicBezTo>
                      <a:cubicBezTo>
                        <a:pt x="13718" y="23124"/>
                        <a:pt x="10582" y="25476"/>
                        <a:pt x="10582" y="28611"/>
                      </a:cubicBezTo>
                      <a:cubicBezTo>
                        <a:pt x="10582" y="32531"/>
                        <a:pt x="13718" y="34882"/>
                        <a:pt x="16853" y="34882"/>
                      </a:cubicBezTo>
                      <a:moveTo>
                        <a:pt x="23124" y="14502"/>
                      </a:moveTo>
                      <a:cubicBezTo>
                        <a:pt x="23124" y="11366"/>
                        <a:pt x="20773" y="9798"/>
                        <a:pt x="17637" y="9798"/>
                      </a:cubicBezTo>
                      <a:cubicBezTo>
                        <a:pt x="14502" y="9798"/>
                        <a:pt x="12150" y="12150"/>
                        <a:pt x="12150" y="14502"/>
                      </a:cubicBezTo>
                      <a:cubicBezTo>
                        <a:pt x="12150" y="18421"/>
                        <a:pt x="16069" y="19205"/>
                        <a:pt x="19989" y="20773"/>
                      </a:cubicBezTo>
                      <a:cubicBezTo>
                        <a:pt x="20773" y="20773"/>
                        <a:pt x="23124" y="17637"/>
                        <a:pt x="23124" y="1450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Полилиния: фигура 201">
                  <a:extLst>
                    <a:ext uri="{FF2B5EF4-FFF2-40B4-BE49-F238E27FC236}">
                      <a16:creationId xmlns:a16="http://schemas.microsoft.com/office/drawing/2014/main" id="{85BF6B86-D738-4AC2-A229-6BC48DDB6BAC}"/>
                    </a:ext>
                  </a:extLst>
                </p:cNvPr>
                <p:cNvSpPr/>
                <p:nvPr/>
              </p:nvSpPr>
              <p:spPr>
                <a:xfrm>
                  <a:off x="5414777" y="2574132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5879 h 39193"/>
                    <a:gd name="connsiteX1" fmla="*/ 23124 w 23516"/>
                    <a:gd name="connsiteY1" fmla="*/ 5879 h 39193"/>
                    <a:gd name="connsiteX2" fmla="*/ 23124 w 23516"/>
                    <a:gd name="connsiteY2" fmla="*/ 9798 h 39193"/>
                    <a:gd name="connsiteX3" fmla="*/ 9798 w 23516"/>
                    <a:gd name="connsiteY3" fmla="*/ 9798 h 39193"/>
                    <a:gd name="connsiteX4" fmla="*/ 9798 w 23516"/>
                    <a:gd name="connsiteY4" fmla="*/ 19989 h 39193"/>
                    <a:gd name="connsiteX5" fmla="*/ 21556 w 23516"/>
                    <a:gd name="connsiteY5" fmla="*/ 19989 h 39193"/>
                    <a:gd name="connsiteX6" fmla="*/ 21556 w 23516"/>
                    <a:gd name="connsiteY6" fmla="*/ 23908 h 39193"/>
                    <a:gd name="connsiteX7" fmla="*/ 9798 w 23516"/>
                    <a:gd name="connsiteY7" fmla="*/ 23908 h 39193"/>
                    <a:gd name="connsiteX8" fmla="*/ 9798 w 23516"/>
                    <a:gd name="connsiteY8" fmla="*/ 37234 h 39193"/>
                    <a:gd name="connsiteX9" fmla="*/ 5879 w 23516"/>
                    <a:gd name="connsiteY9" fmla="*/ 37234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3516" h="39193">
                      <a:moveTo>
                        <a:pt x="5879" y="5879"/>
                      </a:moveTo>
                      <a:lnTo>
                        <a:pt x="23124" y="5879"/>
                      </a:lnTo>
                      <a:lnTo>
                        <a:pt x="23124" y="9798"/>
                      </a:lnTo>
                      <a:lnTo>
                        <a:pt x="9798" y="9798"/>
                      </a:lnTo>
                      <a:lnTo>
                        <a:pt x="9798" y="19989"/>
                      </a:lnTo>
                      <a:lnTo>
                        <a:pt x="21556" y="19989"/>
                      </a:lnTo>
                      <a:lnTo>
                        <a:pt x="21556" y="23908"/>
                      </a:lnTo>
                      <a:lnTo>
                        <a:pt x="9798" y="23908"/>
                      </a:lnTo>
                      <a:lnTo>
                        <a:pt x="9798" y="37234"/>
                      </a:lnTo>
                      <a:lnTo>
                        <a:pt x="5879" y="372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Полилиния: фигура 202">
                  <a:extLst>
                    <a:ext uri="{FF2B5EF4-FFF2-40B4-BE49-F238E27FC236}">
                      <a16:creationId xmlns:a16="http://schemas.microsoft.com/office/drawing/2014/main" id="{044C95CF-2088-4E91-9C58-6554570CB567}"/>
                    </a:ext>
                  </a:extLst>
                </p:cNvPr>
                <p:cNvSpPr/>
                <p:nvPr/>
              </p:nvSpPr>
              <p:spPr>
                <a:xfrm>
                  <a:off x="5143557" y="2487122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5879 h 39193"/>
                    <a:gd name="connsiteX1" fmla="*/ 24692 w 31354"/>
                    <a:gd name="connsiteY1" fmla="*/ 5879 h 39193"/>
                    <a:gd name="connsiteX2" fmla="*/ 24692 w 31354"/>
                    <a:gd name="connsiteY2" fmla="*/ 9798 h 39193"/>
                    <a:gd name="connsiteX3" fmla="*/ 10582 w 31354"/>
                    <a:gd name="connsiteY3" fmla="*/ 9798 h 39193"/>
                    <a:gd name="connsiteX4" fmla="*/ 10582 w 31354"/>
                    <a:gd name="connsiteY4" fmla="*/ 19989 h 39193"/>
                    <a:gd name="connsiteX5" fmla="*/ 21556 w 31354"/>
                    <a:gd name="connsiteY5" fmla="*/ 19989 h 39193"/>
                    <a:gd name="connsiteX6" fmla="*/ 21556 w 31354"/>
                    <a:gd name="connsiteY6" fmla="*/ 23908 h 39193"/>
                    <a:gd name="connsiteX7" fmla="*/ 10582 w 31354"/>
                    <a:gd name="connsiteY7" fmla="*/ 23908 h 39193"/>
                    <a:gd name="connsiteX8" fmla="*/ 10582 w 31354"/>
                    <a:gd name="connsiteY8" fmla="*/ 34098 h 39193"/>
                    <a:gd name="connsiteX9" fmla="*/ 25476 w 31354"/>
                    <a:gd name="connsiteY9" fmla="*/ 34098 h 39193"/>
                    <a:gd name="connsiteX10" fmla="*/ 25476 w 31354"/>
                    <a:gd name="connsiteY10" fmla="*/ 38018 h 39193"/>
                    <a:gd name="connsiteX11" fmla="*/ 5879 w 31354"/>
                    <a:gd name="connsiteY11" fmla="*/ 38018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354" h="39193">
                      <a:moveTo>
                        <a:pt x="5879" y="5879"/>
                      </a:moveTo>
                      <a:lnTo>
                        <a:pt x="24692" y="5879"/>
                      </a:lnTo>
                      <a:lnTo>
                        <a:pt x="24692" y="9798"/>
                      </a:lnTo>
                      <a:lnTo>
                        <a:pt x="10582" y="9798"/>
                      </a:lnTo>
                      <a:lnTo>
                        <a:pt x="10582" y="19989"/>
                      </a:lnTo>
                      <a:lnTo>
                        <a:pt x="21556" y="19989"/>
                      </a:lnTo>
                      <a:lnTo>
                        <a:pt x="21556" y="23908"/>
                      </a:lnTo>
                      <a:lnTo>
                        <a:pt x="10582" y="23908"/>
                      </a:lnTo>
                      <a:lnTo>
                        <a:pt x="10582" y="34098"/>
                      </a:lnTo>
                      <a:lnTo>
                        <a:pt x="25476" y="34098"/>
                      </a:lnTo>
                      <a:lnTo>
                        <a:pt x="25476" y="38018"/>
                      </a:lnTo>
                      <a:lnTo>
                        <a:pt x="5879" y="3801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Полилиния: фигура 206">
                  <a:extLst>
                    <a:ext uri="{FF2B5EF4-FFF2-40B4-BE49-F238E27FC236}">
                      <a16:creationId xmlns:a16="http://schemas.microsoft.com/office/drawing/2014/main" id="{FD671444-E764-4F7E-A9FF-C54EB8CC88E9}"/>
                    </a:ext>
                  </a:extLst>
                </p:cNvPr>
                <p:cNvSpPr/>
                <p:nvPr/>
              </p:nvSpPr>
              <p:spPr>
                <a:xfrm>
                  <a:off x="5169425" y="2487122"/>
                  <a:ext cx="31355" cy="39194"/>
                </a:xfrm>
                <a:custGeom>
                  <a:avLst/>
                  <a:gdLst>
                    <a:gd name="connsiteX0" fmla="*/ 16853 w 31354"/>
                    <a:gd name="connsiteY0" fmla="*/ 5879 h 39193"/>
                    <a:gd name="connsiteX1" fmla="*/ 21556 w 31354"/>
                    <a:gd name="connsiteY1" fmla="*/ 5879 h 39193"/>
                    <a:gd name="connsiteX2" fmla="*/ 32531 w 31354"/>
                    <a:gd name="connsiteY2" fmla="*/ 37234 h 39193"/>
                    <a:gd name="connsiteX3" fmla="*/ 27827 w 31354"/>
                    <a:gd name="connsiteY3" fmla="*/ 37234 h 39193"/>
                    <a:gd name="connsiteX4" fmla="*/ 24692 w 31354"/>
                    <a:gd name="connsiteY4" fmla="*/ 27827 h 39193"/>
                    <a:gd name="connsiteX5" fmla="*/ 13718 w 31354"/>
                    <a:gd name="connsiteY5" fmla="*/ 27827 h 39193"/>
                    <a:gd name="connsiteX6" fmla="*/ 10582 w 31354"/>
                    <a:gd name="connsiteY6" fmla="*/ 37234 h 39193"/>
                    <a:gd name="connsiteX7" fmla="*/ 5879 w 31354"/>
                    <a:gd name="connsiteY7" fmla="*/ 37234 h 39193"/>
                    <a:gd name="connsiteX8" fmla="*/ 16853 w 31354"/>
                    <a:gd name="connsiteY8" fmla="*/ 5879 h 39193"/>
                    <a:gd name="connsiteX9" fmla="*/ 23908 w 31354"/>
                    <a:gd name="connsiteY9" fmla="*/ 24692 h 39193"/>
                    <a:gd name="connsiteX10" fmla="*/ 20773 w 31354"/>
                    <a:gd name="connsiteY10" fmla="*/ 14502 h 39193"/>
                    <a:gd name="connsiteX11" fmla="*/ 19205 w 31354"/>
                    <a:gd name="connsiteY11" fmla="*/ 9798 h 39193"/>
                    <a:gd name="connsiteX12" fmla="*/ 19205 w 31354"/>
                    <a:gd name="connsiteY12" fmla="*/ 9798 h 39193"/>
                    <a:gd name="connsiteX13" fmla="*/ 17637 w 31354"/>
                    <a:gd name="connsiteY13" fmla="*/ 14502 h 39193"/>
                    <a:gd name="connsiteX14" fmla="*/ 14502 w 31354"/>
                    <a:gd name="connsiteY14" fmla="*/ 24692 h 39193"/>
                    <a:gd name="connsiteX15" fmla="*/ 23908 w 31354"/>
                    <a:gd name="connsiteY15" fmla="*/ 24692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1354" h="39193">
                      <a:moveTo>
                        <a:pt x="16853" y="5879"/>
                      </a:moveTo>
                      <a:lnTo>
                        <a:pt x="21556" y="5879"/>
                      </a:lnTo>
                      <a:lnTo>
                        <a:pt x="32531" y="37234"/>
                      </a:lnTo>
                      <a:lnTo>
                        <a:pt x="27827" y="37234"/>
                      </a:lnTo>
                      <a:lnTo>
                        <a:pt x="24692" y="27827"/>
                      </a:lnTo>
                      <a:lnTo>
                        <a:pt x="13718" y="27827"/>
                      </a:lnTo>
                      <a:lnTo>
                        <a:pt x="10582" y="37234"/>
                      </a:lnTo>
                      <a:lnTo>
                        <a:pt x="5879" y="37234"/>
                      </a:lnTo>
                      <a:lnTo>
                        <a:pt x="16853" y="5879"/>
                      </a:lnTo>
                      <a:close/>
                      <a:moveTo>
                        <a:pt x="23908" y="24692"/>
                      </a:moveTo>
                      <a:lnTo>
                        <a:pt x="20773" y="14502"/>
                      </a:lnTo>
                      <a:cubicBezTo>
                        <a:pt x="19989" y="12934"/>
                        <a:pt x="19205" y="9798"/>
                        <a:pt x="19205" y="9798"/>
                      </a:cubicBezTo>
                      <a:lnTo>
                        <a:pt x="19205" y="9798"/>
                      </a:lnTo>
                      <a:cubicBezTo>
                        <a:pt x="19205" y="9798"/>
                        <a:pt x="18421" y="12934"/>
                        <a:pt x="17637" y="14502"/>
                      </a:cubicBezTo>
                      <a:lnTo>
                        <a:pt x="14502" y="24692"/>
                      </a:lnTo>
                      <a:lnTo>
                        <a:pt x="23908" y="24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Полилиния: фигура 209">
                  <a:extLst>
                    <a:ext uri="{FF2B5EF4-FFF2-40B4-BE49-F238E27FC236}">
                      <a16:creationId xmlns:a16="http://schemas.microsoft.com/office/drawing/2014/main" id="{426F9DD4-AD57-4AD7-B5CD-51C83E151062}"/>
                    </a:ext>
                  </a:extLst>
                </p:cNvPr>
                <p:cNvSpPr/>
                <p:nvPr/>
              </p:nvSpPr>
              <p:spPr>
                <a:xfrm>
                  <a:off x="5376367" y="2487122"/>
                  <a:ext cx="31355" cy="39194"/>
                </a:xfrm>
                <a:custGeom>
                  <a:avLst/>
                  <a:gdLst>
                    <a:gd name="connsiteX0" fmla="*/ 6663 w 31354"/>
                    <a:gd name="connsiteY0" fmla="*/ 26260 h 39193"/>
                    <a:gd name="connsiteX1" fmla="*/ 21556 w 31354"/>
                    <a:gd name="connsiteY1" fmla="*/ 5879 h 39193"/>
                    <a:gd name="connsiteX2" fmla="*/ 26260 w 31354"/>
                    <a:gd name="connsiteY2" fmla="*/ 5879 h 39193"/>
                    <a:gd name="connsiteX3" fmla="*/ 26260 w 31354"/>
                    <a:gd name="connsiteY3" fmla="*/ 25476 h 39193"/>
                    <a:gd name="connsiteX4" fmla="*/ 30179 w 31354"/>
                    <a:gd name="connsiteY4" fmla="*/ 25476 h 39193"/>
                    <a:gd name="connsiteX5" fmla="*/ 30179 w 31354"/>
                    <a:gd name="connsiteY5" fmla="*/ 29395 h 39193"/>
                    <a:gd name="connsiteX6" fmla="*/ 26260 w 31354"/>
                    <a:gd name="connsiteY6" fmla="*/ 29395 h 39193"/>
                    <a:gd name="connsiteX7" fmla="*/ 26260 w 31354"/>
                    <a:gd name="connsiteY7" fmla="*/ 38018 h 39193"/>
                    <a:gd name="connsiteX8" fmla="*/ 21556 w 31354"/>
                    <a:gd name="connsiteY8" fmla="*/ 38018 h 39193"/>
                    <a:gd name="connsiteX9" fmla="*/ 21556 w 31354"/>
                    <a:gd name="connsiteY9" fmla="*/ 29395 h 39193"/>
                    <a:gd name="connsiteX10" fmla="*/ 5879 w 31354"/>
                    <a:gd name="connsiteY10" fmla="*/ 29395 h 39193"/>
                    <a:gd name="connsiteX11" fmla="*/ 5879 w 31354"/>
                    <a:gd name="connsiteY11" fmla="*/ 26260 h 39193"/>
                    <a:gd name="connsiteX12" fmla="*/ 22340 w 31354"/>
                    <a:gd name="connsiteY12" fmla="*/ 25476 h 39193"/>
                    <a:gd name="connsiteX13" fmla="*/ 22340 w 31354"/>
                    <a:gd name="connsiteY13" fmla="*/ 13718 h 39193"/>
                    <a:gd name="connsiteX14" fmla="*/ 22340 w 31354"/>
                    <a:gd name="connsiteY14" fmla="*/ 10582 h 39193"/>
                    <a:gd name="connsiteX15" fmla="*/ 22340 w 31354"/>
                    <a:gd name="connsiteY15" fmla="*/ 10582 h 39193"/>
                    <a:gd name="connsiteX16" fmla="*/ 20773 w 31354"/>
                    <a:gd name="connsiteY16" fmla="*/ 12934 h 39193"/>
                    <a:gd name="connsiteX17" fmla="*/ 12150 w 31354"/>
                    <a:gd name="connsiteY17" fmla="*/ 24692 h 39193"/>
                    <a:gd name="connsiteX18" fmla="*/ 12150 w 31354"/>
                    <a:gd name="connsiteY18" fmla="*/ 24692 h 39193"/>
                    <a:gd name="connsiteX19" fmla="*/ 22340 w 31354"/>
                    <a:gd name="connsiteY19" fmla="*/ 24692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1354" h="39193">
                      <a:moveTo>
                        <a:pt x="6663" y="26260"/>
                      </a:moveTo>
                      <a:lnTo>
                        <a:pt x="21556" y="5879"/>
                      </a:lnTo>
                      <a:lnTo>
                        <a:pt x="26260" y="5879"/>
                      </a:lnTo>
                      <a:lnTo>
                        <a:pt x="26260" y="25476"/>
                      </a:lnTo>
                      <a:lnTo>
                        <a:pt x="30179" y="25476"/>
                      </a:lnTo>
                      <a:lnTo>
                        <a:pt x="30179" y="29395"/>
                      </a:lnTo>
                      <a:lnTo>
                        <a:pt x="26260" y="29395"/>
                      </a:lnTo>
                      <a:lnTo>
                        <a:pt x="26260" y="38018"/>
                      </a:lnTo>
                      <a:lnTo>
                        <a:pt x="21556" y="38018"/>
                      </a:lnTo>
                      <a:lnTo>
                        <a:pt x="21556" y="29395"/>
                      </a:lnTo>
                      <a:lnTo>
                        <a:pt x="5879" y="29395"/>
                      </a:lnTo>
                      <a:lnTo>
                        <a:pt x="5879" y="26260"/>
                      </a:lnTo>
                      <a:close/>
                      <a:moveTo>
                        <a:pt x="22340" y="25476"/>
                      </a:moveTo>
                      <a:lnTo>
                        <a:pt x="22340" y="13718"/>
                      </a:lnTo>
                      <a:cubicBezTo>
                        <a:pt x="22340" y="12150"/>
                        <a:pt x="22340" y="10582"/>
                        <a:pt x="22340" y="10582"/>
                      </a:cubicBezTo>
                      <a:lnTo>
                        <a:pt x="22340" y="10582"/>
                      </a:lnTo>
                      <a:cubicBezTo>
                        <a:pt x="22340" y="10582"/>
                        <a:pt x="21556" y="12150"/>
                        <a:pt x="20773" y="12934"/>
                      </a:cubicBezTo>
                      <a:lnTo>
                        <a:pt x="12150" y="24692"/>
                      </a:lnTo>
                      <a:lnTo>
                        <a:pt x="12150" y="24692"/>
                      </a:lnTo>
                      <a:lnTo>
                        <a:pt x="22340" y="246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Полилиния: фигура 210">
                  <a:extLst>
                    <a:ext uri="{FF2B5EF4-FFF2-40B4-BE49-F238E27FC236}">
                      <a16:creationId xmlns:a16="http://schemas.microsoft.com/office/drawing/2014/main" id="{2D10591C-9A23-4243-92AD-72901572FB8D}"/>
                    </a:ext>
                  </a:extLst>
                </p:cNvPr>
                <p:cNvSpPr/>
                <p:nvPr/>
              </p:nvSpPr>
              <p:spPr>
                <a:xfrm>
                  <a:off x="5408506" y="2487122"/>
                  <a:ext cx="31355" cy="39194"/>
                </a:xfrm>
                <a:custGeom>
                  <a:avLst/>
                  <a:gdLst>
                    <a:gd name="connsiteX0" fmla="*/ 9015 w 31354"/>
                    <a:gd name="connsiteY0" fmla="*/ 33315 h 39193"/>
                    <a:gd name="connsiteX1" fmla="*/ 13718 w 31354"/>
                    <a:gd name="connsiteY1" fmla="*/ 34098 h 39193"/>
                    <a:gd name="connsiteX2" fmla="*/ 23124 w 31354"/>
                    <a:gd name="connsiteY2" fmla="*/ 23124 h 39193"/>
                    <a:gd name="connsiteX3" fmla="*/ 23124 w 31354"/>
                    <a:gd name="connsiteY3" fmla="*/ 23124 h 39193"/>
                    <a:gd name="connsiteX4" fmla="*/ 16069 w 31354"/>
                    <a:gd name="connsiteY4" fmla="*/ 26260 h 39193"/>
                    <a:gd name="connsiteX5" fmla="*/ 5879 w 31354"/>
                    <a:gd name="connsiteY5" fmla="*/ 16069 h 39193"/>
                    <a:gd name="connsiteX6" fmla="*/ 16069 w 31354"/>
                    <a:gd name="connsiteY6" fmla="*/ 5879 h 39193"/>
                    <a:gd name="connsiteX7" fmla="*/ 27827 w 31354"/>
                    <a:gd name="connsiteY7" fmla="*/ 20773 h 39193"/>
                    <a:gd name="connsiteX8" fmla="*/ 13718 w 31354"/>
                    <a:gd name="connsiteY8" fmla="*/ 38802 h 39193"/>
                    <a:gd name="connsiteX9" fmla="*/ 7447 w 31354"/>
                    <a:gd name="connsiteY9" fmla="*/ 37234 h 39193"/>
                    <a:gd name="connsiteX10" fmla="*/ 9015 w 31354"/>
                    <a:gd name="connsiteY10" fmla="*/ 33315 h 39193"/>
                    <a:gd name="connsiteX11" fmla="*/ 23908 w 31354"/>
                    <a:gd name="connsiteY11" fmla="*/ 18421 h 39193"/>
                    <a:gd name="connsiteX12" fmla="*/ 16853 w 31354"/>
                    <a:gd name="connsiteY12" fmla="*/ 9798 h 39193"/>
                    <a:gd name="connsiteX13" fmla="*/ 11366 w 31354"/>
                    <a:gd name="connsiteY13" fmla="*/ 16069 h 39193"/>
                    <a:gd name="connsiteX14" fmla="*/ 17637 w 31354"/>
                    <a:gd name="connsiteY14" fmla="*/ 23124 h 39193"/>
                    <a:gd name="connsiteX15" fmla="*/ 23908 w 31354"/>
                    <a:gd name="connsiteY15" fmla="*/ 18421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1354" h="39193">
                      <a:moveTo>
                        <a:pt x="9015" y="33315"/>
                      </a:moveTo>
                      <a:cubicBezTo>
                        <a:pt x="9798" y="34098"/>
                        <a:pt x="12150" y="34098"/>
                        <a:pt x="13718" y="34098"/>
                      </a:cubicBezTo>
                      <a:cubicBezTo>
                        <a:pt x="19205" y="34098"/>
                        <a:pt x="22340" y="28611"/>
                        <a:pt x="23124" y="23124"/>
                      </a:cubicBezTo>
                      <a:lnTo>
                        <a:pt x="23124" y="23124"/>
                      </a:lnTo>
                      <a:cubicBezTo>
                        <a:pt x="21556" y="24692"/>
                        <a:pt x="19205" y="26260"/>
                        <a:pt x="16069" y="26260"/>
                      </a:cubicBezTo>
                      <a:cubicBezTo>
                        <a:pt x="9798" y="26260"/>
                        <a:pt x="5879" y="21556"/>
                        <a:pt x="5879" y="16069"/>
                      </a:cubicBezTo>
                      <a:cubicBezTo>
                        <a:pt x="5879" y="9798"/>
                        <a:pt x="9798" y="5879"/>
                        <a:pt x="16069" y="5879"/>
                      </a:cubicBezTo>
                      <a:cubicBezTo>
                        <a:pt x="23124" y="5879"/>
                        <a:pt x="27827" y="11366"/>
                        <a:pt x="27827" y="20773"/>
                      </a:cubicBezTo>
                      <a:cubicBezTo>
                        <a:pt x="27827" y="28611"/>
                        <a:pt x="23124" y="38802"/>
                        <a:pt x="13718" y="38802"/>
                      </a:cubicBezTo>
                      <a:cubicBezTo>
                        <a:pt x="11366" y="38802"/>
                        <a:pt x="9798" y="38802"/>
                        <a:pt x="7447" y="37234"/>
                      </a:cubicBezTo>
                      <a:lnTo>
                        <a:pt x="9015" y="33315"/>
                      </a:lnTo>
                      <a:close/>
                      <a:moveTo>
                        <a:pt x="23908" y="18421"/>
                      </a:moveTo>
                      <a:cubicBezTo>
                        <a:pt x="23908" y="14502"/>
                        <a:pt x="20773" y="9798"/>
                        <a:pt x="16853" y="9798"/>
                      </a:cubicBezTo>
                      <a:cubicBezTo>
                        <a:pt x="12934" y="9798"/>
                        <a:pt x="11366" y="12934"/>
                        <a:pt x="11366" y="16069"/>
                      </a:cubicBezTo>
                      <a:cubicBezTo>
                        <a:pt x="11366" y="19989"/>
                        <a:pt x="13718" y="23124"/>
                        <a:pt x="17637" y="23124"/>
                      </a:cubicBezTo>
                      <a:cubicBezTo>
                        <a:pt x="20773" y="23124"/>
                        <a:pt x="23908" y="20773"/>
                        <a:pt x="23908" y="18421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Полилиния: фигура 211">
                  <a:extLst>
                    <a:ext uri="{FF2B5EF4-FFF2-40B4-BE49-F238E27FC236}">
                      <a16:creationId xmlns:a16="http://schemas.microsoft.com/office/drawing/2014/main" id="{84362558-EDC3-46ED-B188-B4F1369110E5}"/>
                    </a:ext>
                  </a:extLst>
                </p:cNvPr>
                <p:cNvSpPr/>
                <p:nvPr/>
              </p:nvSpPr>
              <p:spPr>
                <a:xfrm>
                  <a:off x="5377151" y="2529451"/>
                  <a:ext cx="31355" cy="39194"/>
                </a:xfrm>
                <a:custGeom>
                  <a:avLst/>
                  <a:gdLst>
                    <a:gd name="connsiteX0" fmla="*/ 5879 w 31354"/>
                    <a:gd name="connsiteY0" fmla="*/ 36450 h 39193"/>
                    <a:gd name="connsiteX1" fmla="*/ 21556 w 31354"/>
                    <a:gd name="connsiteY1" fmla="*/ 16069 h 39193"/>
                    <a:gd name="connsiteX2" fmla="*/ 16069 w 31354"/>
                    <a:gd name="connsiteY2" fmla="*/ 10582 h 39193"/>
                    <a:gd name="connsiteX3" fmla="*/ 9798 w 31354"/>
                    <a:gd name="connsiteY3" fmla="*/ 14502 h 39193"/>
                    <a:gd name="connsiteX4" fmla="*/ 6663 w 31354"/>
                    <a:gd name="connsiteY4" fmla="*/ 12150 h 39193"/>
                    <a:gd name="connsiteX5" fmla="*/ 16853 w 31354"/>
                    <a:gd name="connsiteY5" fmla="*/ 5879 h 39193"/>
                    <a:gd name="connsiteX6" fmla="*/ 27044 w 31354"/>
                    <a:gd name="connsiteY6" fmla="*/ 15285 h 39193"/>
                    <a:gd name="connsiteX7" fmla="*/ 12150 w 31354"/>
                    <a:gd name="connsiteY7" fmla="*/ 34098 h 39193"/>
                    <a:gd name="connsiteX8" fmla="*/ 27827 w 31354"/>
                    <a:gd name="connsiteY8" fmla="*/ 34098 h 39193"/>
                    <a:gd name="connsiteX9" fmla="*/ 27827 w 31354"/>
                    <a:gd name="connsiteY9" fmla="*/ 38018 h 39193"/>
                    <a:gd name="connsiteX10" fmla="*/ 7447 w 31354"/>
                    <a:gd name="connsiteY10" fmla="*/ 38018 h 39193"/>
                    <a:gd name="connsiteX11" fmla="*/ 5879 w 31354"/>
                    <a:gd name="connsiteY11" fmla="*/ 36450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354" h="39193">
                      <a:moveTo>
                        <a:pt x="5879" y="36450"/>
                      </a:moveTo>
                      <a:cubicBezTo>
                        <a:pt x="5879" y="25476"/>
                        <a:pt x="21556" y="23908"/>
                        <a:pt x="21556" y="16069"/>
                      </a:cubicBezTo>
                      <a:cubicBezTo>
                        <a:pt x="21556" y="12934"/>
                        <a:pt x="19205" y="10582"/>
                        <a:pt x="16069" y="10582"/>
                      </a:cubicBezTo>
                      <a:cubicBezTo>
                        <a:pt x="13718" y="10582"/>
                        <a:pt x="11366" y="12150"/>
                        <a:pt x="9798" y="14502"/>
                      </a:cubicBezTo>
                      <a:lnTo>
                        <a:pt x="6663" y="12150"/>
                      </a:lnTo>
                      <a:cubicBezTo>
                        <a:pt x="8231" y="9015"/>
                        <a:pt x="12150" y="5879"/>
                        <a:pt x="16853" y="5879"/>
                      </a:cubicBezTo>
                      <a:cubicBezTo>
                        <a:pt x="22340" y="5879"/>
                        <a:pt x="27044" y="9798"/>
                        <a:pt x="27044" y="15285"/>
                      </a:cubicBezTo>
                      <a:cubicBezTo>
                        <a:pt x="27044" y="25476"/>
                        <a:pt x="12150" y="27044"/>
                        <a:pt x="12150" y="34098"/>
                      </a:cubicBezTo>
                      <a:lnTo>
                        <a:pt x="27827" y="34098"/>
                      </a:lnTo>
                      <a:lnTo>
                        <a:pt x="27827" y="38018"/>
                      </a:lnTo>
                      <a:lnTo>
                        <a:pt x="7447" y="38018"/>
                      </a:lnTo>
                      <a:cubicBezTo>
                        <a:pt x="5879" y="38018"/>
                        <a:pt x="5879" y="37234"/>
                        <a:pt x="5879" y="3645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Полилиния: фигура 212">
                  <a:extLst>
                    <a:ext uri="{FF2B5EF4-FFF2-40B4-BE49-F238E27FC236}">
                      <a16:creationId xmlns:a16="http://schemas.microsoft.com/office/drawing/2014/main" id="{F40622BC-7596-49DA-BB37-2F124327935E}"/>
                    </a:ext>
                  </a:extLst>
                </p:cNvPr>
                <p:cNvSpPr/>
                <p:nvPr/>
              </p:nvSpPr>
              <p:spPr>
                <a:xfrm>
                  <a:off x="5402235" y="2530235"/>
                  <a:ext cx="39194" cy="39194"/>
                </a:xfrm>
                <a:custGeom>
                  <a:avLst/>
                  <a:gdLst>
                    <a:gd name="connsiteX0" fmla="*/ 23124 w 39193"/>
                    <a:gd name="connsiteY0" fmla="*/ 5879 h 39193"/>
                    <a:gd name="connsiteX1" fmla="*/ 34882 w 39193"/>
                    <a:gd name="connsiteY1" fmla="*/ 9798 h 39193"/>
                    <a:gd name="connsiteX2" fmla="*/ 32531 w 39193"/>
                    <a:gd name="connsiteY2" fmla="*/ 12934 h 39193"/>
                    <a:gd name="connsiteX3" fmla="*/ 23124 w 39193"/>
                    <a:gd name="connsiteY3" fmla="*/ 9798 h 39193"/>
                    <a:gd name="connsiteX4" fmla="*/ 11366 w 39193"/>
                    <a:gd name="connsiteY4" fmla="*/ 21556 h 39193"/>
                    <a:gd name="connsiteX5" fmla="*/ 23124 w 39193"/>
                    <a:gd name="connsiteY5" fmla="*/ 34098 h 39193"/>
                    <a:gd name="connsiteX6" fmla="*/ 32531 w 39193"/>
                    <a:gd name="connsiteY6" fmla="*/ 30179 h 39193"/>
                    <a:gd name="connsiteX7" fmla="*/ 34882 w 39193"/>
                    <a:gd name="connsiteY7" fmla="*/ 33315 h 39193"/>
                    <a:gd name="connsiteX8" fmla="*/ 22340 w 39193"/>
                    <a:gd name="connsiteY8" fmla="*/ 38018 h 39193"/>
                    <a:gd name="connsiteX9" fmla="*/ 5879 w 39193"/>
                    <a:gd name="connsiteY9" fmla="*/ 21556 h 39193"/>
                    <a:gd name="connsiteX10" fmla="*/ 23124 w 39193"/>
                    <a:gd name="connsiteY10" fmla="*/ 5879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193" h="39193">
                      <a:moveTo>
                        <a:pt x="23124" y="5879"/>
                      </a:moveTo>
                      <a:cubicBezTo>
                        <a:pt x="27044" y="5879"/>
                        <a:pt x="31747" y="7447"/>
                        <a:pt x="34882" y="9798"/>
                      </a:cubicBezTo>
                      <a:lnTo>
                        <a:pt x="32531" y="12934"/>
                      </a:lnTo>
                      <a:cubicBezTo>
                        <a:pt x="30179" y="10582"/>
                        <a:pt x="27044" y="9798"/>
                        <a:pt x="23124" y="9798"/>
                      </a:cubicBezTo>
                      <a:cubicBezTo>
                        <a:pt x="16069" y="9798"/>
                        <a:pt x="11366" y="15285"/>
                        <a:pt x="11366" y="21556"/>
                      </a:cubicBezTo>
                      <a:cubicBezTo>
                        <a:pt x="11366" y="28611"/>
                        <a:pt x="16069" y="34098"/>
                        <a:pt x="23124" y="34098"/>
                      </a:cubicBezTo>
                      <a:cubicBezTo>
                        <a:pt x="27044" y="34098"/>
                        <a:pt x="30179" y="32531"/>
                        <a:pt x="32531" y="30179"/>
                      </a:cubicBezTo>
                      <a:lnTo>
                        <a:pt x="34882" y="33315"/>
                      </a:lnTo>
                      <a:cubicBezTo>
                        <a:pt x="32531" y="35666"/>
                        <a:pt x="28611" y="38018"/>
                        <a:pt x="22340" y="38018"/>
                      </a:cubicBezTo>
                      <a:cubicBezTo>
                        <a:pt x="12150" y="38018"/>
                        <a:pt x="5879" y="30963"/>
                        <a:pt x="5879" y="21556"/>
                      </a:cubicBezTo>
                      <a:cubicBezTo>
                        <a:pt x="7447" y="12934"/>
                        <a:pt x="13718" y="5879"/>
                        <a:pt x="23124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Полилиния: фигура 213">
                  <a:extLst>
                    <a:ext uri="{FF2B5EF4-FFF2-40B4-BE49-F238E27FC236}">
                      <a16:creationId xmlns:a16="http://schemas.microsoft.com/office/drawing/2014/main" id="{4F38214D-647F-4DCC-B47E-9E34070380F0}"/>
                    </a:ext>
                  </a:extLst>
                </p:cNvPr>
                <p:cNvSpPr/>
                <p:nvPr/>
              </p:nvSpPr>
              <p:spPr>
                <a:xfrm>
                  <a:off x="5207835" y="2521613"/>
                  <a:ext cx="39194" cy="54871"/>
                </a:xfrm>
                <a:custGeom>
                  <a:avLst/>
                  <a:gdLst>
                    <a:gd name="connsiteX0" fmla="*/ 5879 w 39193"/>
                    <a:gd name="connsiteY0" fmla="*/ 29395 h 54870"/>
                    <a:gd name="connsiteX1" fmla="*/ 23124 w 39193"/>
                    <a:gd name="connsiteY1" fmla="*/ 5879 h 54870"/>
                    <a:gd name="connsiteX2" fmla="*/ 40369 w 39193"/>
                    <a:gd name="connsiteY2" fmla="*/ 29395 h 54870"/>
                    <a:gd name="connsiteX3" fmla="*/ 23124 w 39193"/>
                    <a:gd name="connsiteY3" fmla="*/ 53695 h 54870"/>
                    <a:gd name="connsiteX4" fmla="*/ 5879 w 39193"/>
                    <a:gd name="connsiteY4" fmla="*/ 29395 h 54870"/>
                    <a:gd name="connsiteX5" fmla="*/ 29395 w 39193"/>
                    <a:gd name="connsiteY5" fmla="*/ 29395 h 54870"/>
                    <a:gd name="connsiteX6" fmla="*/ 23908 w 39193"/>
                    <a:gd name="connsiteY6" fmla="*/ 16069 h 54870"/>
                    <a:gd name="connsiteX7" fmla="*/ 18421 w 39193"/>
                    <a:gd name="connsiteY7" fmla="*/ 29395 h 54870"/>
                    <a:gd name="connsiteX8" fmla="*/ 23908 w 39193"/>
                    <a:gd name="connsiteY8" fmla="*/ 42721 h 54870"/>
                    <a:gd name="connsiteX9" fmla="*/ 29395 w 39193"/>
                    <a:gd name="connsiteY9" fmla="*/ 2939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54870">
                      <a:moveTo>
                        <a:pt x="5879" y="29395"/>
                      </a:moveTo>
                      <a:cubicBezTo>
                        <a:pt x="5879" y="16069"/>
                        <a:pt x="9798" y="5879"/>
                        <a:pt x="23124" y="5879"/>
                      </a:cubicBezTo>
                      <a:cubicBezTo>
                        <a:pt x="36450" y="5879"/>
                        <a:pt x="40369" y="16069"/>
                        <a:pt x="40369" y="29395"/>
                      </a:cubicBezTo>
                      <a:cubicBezTo>
                        <a:pt x="40369" y="42721"/>
                        <a:pt x="36450" y="53695"/>
                        <a:pt x="23124" y="53695"/>
                      </a:cubicBezTo>
                      <a:cubicBezTo>
                        <a:pt x="10582" y="53695"/>
                        <a:pt x="5879" y="42721"/>
                        <a:pt x="5879" y="29395"/>
                      </a:cubicBezTo>
                      <a:moveTo>
                        <a:pt x="29395" y="29395"/>
                      </a:moveTo>
                      <a:cubicBezTo>
                        <a:pt x="29395" y="21556"/>
                        <a:pt x="27827" y="16069"/>
                        <a:pt x="23908" y="16069"/>
                      </a:cubicBezTo>
                      <a:cubicBezTo>
                        <a:pt x="19989" y="16069"/>
                        <a:pt x="18421" y="22340"/>
                        <a:pt x="18421" y="29395"/>
                      </a:cubicBezTo>
                      <a:cubicBezTo>
                        <a:pt x="18421" y="37234"/>
                        <a:pt x="19989" y="42721"/>
                        <a:pt x="23908" y="42721"/>
                      </a:cubicBezTo>
                      <a:cubicBezTo>
                        <a:pt x="27827" y="42721"/>
                        <a:pt x="29395" y="37234"/>
                        <a:pt x="29395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Полилиния: фигура 214">
                  <a:extLst>
                    <a:ext uri="{FF2B5EF4-FFF2-40B4-BE49-F238E27FC236}">
                      <a16:creationId xmlns:a16="http://schemas.microsoft.com/office/drawing/2014/main" id="{68B8A93F-B195-47C1-B1B7-470184DE54A7}"/>
                    </a:ext>
                  </a:extLst>
                </p:cNvPr>
                <p:cNvSpPr/>
                <p:nvPr/>
              </p:nvSpPr>
              <p:spPr>
                <a:xfrm>
                  <a:off x="5247812" y="2521613"/>
                  <a:ext cx="39194" cy="54871"/>
                </a:xfrm>
                <a:custGeom>
                  <a:avLst/>
                  <a:gdLst>
                    <a:gd name="connsiteX0" fmla="*/ 10582 w 39193"/>
                    <a:gd name="connsiteY0" fmla="*/ 41937 h 54870"/>
                    <a:gd name="connsiteX1" fmla="*/ 16853 w 39193"/>
                    <a:gd name="connsiteY1" fmla="*/ 43505 h 54870"/>
                    <a:gd name="connsiteX2" fmla="*/ 27044 w 39193"/>
                    <a:gd name="connsiteY2" fmla="*/ 35666 h 54870"/>
                    <a:gd name="connsiteX3" fmla="*/ 27044 w 39193"/>
                    <a:gd name="connsiteY3" fmla="*/ 35666 h 54870"/>
                    <a:gd name="connsiteX4" fmla="*/ 20773 w 39193"/>
                    <a:gd name="connsiteY4" fmla="*/ 37234 h 54870"/>
                    <a:gd name="connsiteX5" fmla="*/ 5879 w 39193"/>
                    <a:gd name="connsiteY5" fmla="*/ 21556 h 54870"/>
                    <a:gd name="connsiteX6" fmla="*/ 21556 w 39193"/>
                    <a:gd name="connsiteY6" fmla="*/ 5879 h 54870"/>
                    <a:gd name="connsiteX7" fmla="*/ 40369 w 39193"/>
                    <a:gd name="connsiteY7" fmla="*/ 27827 h 54870"/>
                    <a:gd name="connsiteX8" fmla="*/ 18421 w 39193"/>
                    <a:gd name="connsiteY8" fmla="*/ 53695 h 54870"/>
                    <a:gd name="connsiteX9" fmla="*/ 8231 w 39193"/>
                    <a:gd name="connsiteY9" fmla="*/ 51344 h 54870"/>
                    <a:gd name="connsiteX10" fmla="*/ 10582 w 39193"/>
                    <a:gd name="connsiteY10" fmla="*/ 41937 h 54870"/>
                    <a:gd name="connsiteX11" fmla="*/ 27827 w 39193"/>
                    <a:gd name="connsiteY11" fmla="*/ 25476 h 54870"/>
                    <a:gd name="connsiteX12" fmla="*/ 20773 w 39193"/>
                    <a:gd name="connsiteY12" fmla="*/ 16069 h 54870"/>
                    <a:gd name="connsiteX13" fmla="*/ 16069 w 39193"/>
                    <a:gd name="connsiteY13" fmla="*/ 21556 h 54870"/>
                    <a:gd name="connsiteX14" fmla="*/ 23124 w 39193"/>
                    <a:gd name="connsiteY14" fmla="*/ 28611 h 54870"/>
                    <a:gd name="connsiteX15" fmla="*/ 27827 w 39193"/>
                    <a:gd name="connsiteY15" fmla="*/ 25476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9193" h="54870">
                      <a:moveTo>
                        <a:pt x="10582" y="41937"/>
                      </a:moveTo>
                      <a:cubicBezTo>
                        <a:pt x="12150" y="42721"/>
                        <a:pt x="14502" y="43505"/>
                        <a:pt x="16853" y="43505"/>
                      </a:cubicBezTo>
                      <a:cubicBezTo>
                        <a:pt x="22340" y="43505"/>
                        <a:pt x="25476" y="40369"/>
                        <a:pt x="27044" y="35666"/>
                      </a:cubicBezTo>
                      <a:lnTo>
                        <a:pt x="27044" y="35666"/>
                      </a:lnTo>
                      <a:cubicBezTo>
                        <a:pt x="26260" y="36450"/>
                        <a:pt x="23124" y="37234"/>
                        <a:pt x="20773" y="37234"/>
                      </a:cubicBezTo>
                      <a:cubicBezTo>
                        <a:pt x="11366" y="37234"/>
                        <a:pt x="5879" y="29395"/>
                        <a:pt x="5879" y="21556"/>
                      </a:cubicBezTo>
                      <a:cubicBezTo>
                        <a:pt x="5879" y="13718"/>
                        <a:pt x="11366" y="5879"/>
                        <a:pt x="21556" y="5879"/>
                      </a:cubicBezTo>
                      <a:cubicBezTo>
                        <a:pt x="30963" y="5879"/>
                        <a:pt x="40369" y="12934"/>
                        <a:pt x="40369" y="27827"/>
                      </a:cubicBezTo>
                      <a:cubicBezTo>
                        <a:pt x="40369" y="40369"/>
                        <a:pt x="32531" y="53695"/>
                        <a:pt x="18421" y="53695"/>
                      </a:cubicBezTo>
                      <a:cubicBezTo>
                        <a:pt x="15285" y="53695"/>
                        <a:pt x="11366" y="52911"/>
                        <a:pt x="8231" y="51344"/>
                      </a:cubicBezTo>
                      <a:lnTo>
                        <a:pt x="10582" y="41937"/>
                      </a:lnTo>
                      <a:close/>
                      <a:moveTo>
                        <a:pt x="27827" y="25476"/>
                      </a:moveTo>
                      <a:cubicBezTo>
                        <a:pt x="27827" y="19989"/>
                        <a:pt x="23908" y="16069"/>
                        <a:pt x="20773" y="16069"/>
                      </a:cubicBezTo>
                      <a:cubicBezTo>
                        <a:pt x="17637" y="16069"/>
                        <a:pt x="16069" y="18421"/>
                        <a:pt x="16069" y="21556"/>
                      </a:cubicBezTo>
                      <a:cubicBezTo>
                        <a:pt x="16069" y="24692"/>
                        <a:pt x="18421" y="28611"/>
                        <a:pt x="23124" y="28611"/>
                      </a:cubicBezTo>
                      <a:cubicBezTo>
                        <a:pt x="25476" y="27827"/>
                        <a:pt x="27827" y="27827"/>
                        <a:pt x="27827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Полилиния: фигура 215">
                  <a:extLst>
                    <a:ext uri="{FF2B5EF4-FFF2-40B4-BE49-F238E27FC236}">
                      <a16:creationId xmlns:a16="http://schemas.microsoft.com/office/drawing/2014/main" id="{6CF49550-7EAC-4834-8201-23A8EA357CAA}"/>
                    </a:ext>
                  </a:extLst>
                </p:cNvPr>
                <p:cNvSpPr/>
                <p:nvPr/>
              </p:nvSpPr>
              <p:spPr>
                <a:xfrm>
                  <a:off x="5293277" y="2521613"/>
                  <a:ext cx="39194" cy="54871"/>
                </a:xfrm>
                <a:custGeom>
                  <a:avLst/>
                  <a:gdLst>
                    <a:gd name="connsiteX0" fmla="*/ 12150 w 39193"/>
                    <a:gd name="connsiteY0" fmla="*/ 38802 h 54870"/>
                    <a:gd name="connsiteX1" fmla="*/ 21556 w 39193"/>
                    <a:gd name="connsiteY1" fmla="*/ 42721 h 54870"/>
                    <a:gd name="connsiteX2" fmla="*/ 27827 w 39193"/>
                    <a:gd name="connsiteY2" fmla="*/ 38018 h 54870"/>
                    <a:gd name="connsiteX3" fmla="*/ 19205 w 39193"/>
                    <a:gd name="connsiteY3" fmla="*/ 32531 h 54870"/>
                    <a:gd name="connsiteX4" fmla="*/ 16069 w 39193"/>
                    <a:gd name="connsiteY4" fmla="*/ 32531 h 54870"/>
                    <a:gd name="connsiteX5" fmla="*/ 13718 w 39193"/>
                    <a:gd name="connsiteY5" fmla="*/ 27044 h 54870"/>
                    <a:gd name="connsiteX6" fmla="*/ 19989 w 39193"/>
                    <a:gd name="connsiteY6" fmla="*/ 19989 h 54870"/>
                    <a:gd name="connsiteX7" fmla="*/ 23908 w 39193"/>
                    <a:gd name="connsiteY7" fmla="*/ 15285 h 54870"/>
                    <a:gd name="connsiteX8" fmla="*/ 23908 w 39193"/>
                    <a:gd name="connsiteY8" fmla="*/ 15285 h 54870"/>
                    <a:gd name="connsiteX9" fmla="*/ 19205 w 39193"/>
                    <a:gd name="connsiteY9" fmla="*/ 15285 h 54870"/>
                    <a:gd name="connsiteX10" fmla="*/ 8231 w 39193"/>
                    <a:gd name="connsiteY10" fmla="*/ 15285 h 54870"/>
                    <a:gd name="connsiteX11" fmla="*/ 8231 w 39193"/>
                    <a:gd name="connsiteY11" fmla="*/ 5879 h 54870"/>
                    <a:gd name="connsiteX12" fmla="*/ 37234 w 39193"/>
                    <a:gd name="connsiteY12" fmla="*/ 5879 h 54870"/>
                    <a:gd name="connsiteX13" fmla="*/ 37234 w 39193"/>
                    <a:gd name="connsiteY13" fmla="*/ 12934 h 54870"/>
                    <a:gd name="connsiteX14" fmla="*/ 27827 w 39193"/>
                    <a:gd name="connsiteY14" fmla="*/ 23908 h 54870"/>
                    <a:gd name="connsiteX15" fmla="*/ 38802 w 39193"/>
                    <a:gd name="connsiteY15" fmla="*/ 37234 h 54870"/>
                    <a:gd name="connsiteX16" fmla="*/ 21556 w 39193"/>
                    <a:gd name="connsiteY16" fmla="*/ 52911 h 54870"/>
                    <a:gd name="connsiteX17" fmla="*/ 5879 w 39193"/>
                    <a:gd name="connsiteY17" fmla="*/ 46640 h 54870"/>
                    <a:gd name="connsiteX18" fmla="*/ 12150 w 39193"/>
                    <a:gd name="connsiteY18" fmla="*/ 38802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193" h="54870">
                      <a:moveTo>
                        <a:pt x="12150" y="38802"/>
                      </a:moveTo>
                      <a:cubicBezTo>
                        <a:pt x="14502" y="41153"/>
                        <a:pt x="18421" y="42721"/>
                        <a:pt x="21556" y="42721"/>
                      </a:cubicBezTo>
                      <a:cubicBezTo>
                        <a:pt x="25476" y="42721"/>
                        <a:pt x="27827" y="40369"/>
                        <a:pt x="27827" y="38018"/>
                      </a:cubicBezTo>
                      <a:cubicBezTo>
                        <a:pt x="27827" y="34098"/>
                        <a:pt x="23908" y="32531"/>
                        <a:pt x="19205" y="32531"/>
                      </a:cubicBezTo>
                      <a:lnTo>
                        <a:pt x="16069" y="32531"/>
                      </a:lnTo>
                      <a:lnTo>
                        <a:pt x="13718" y="27044"/>
                      </a:lnTo>
                      <a:lnTo>
                        <a:pt x="19989" y="19989"/>
                      </a:lnTo>
                      <a:cubicBezTo>
                        <a:pt x="22340" y="17637"/>
                        <a:pt x="23908" y="15285"/>
                        <a:pt x="23908" y="15285"/>
                      </a:cubicBezTo>
                      <a:lnTo>
                        <a:pt x="23908" y="15285"/>
                      </a:lnTo>
                      <a:cubicBezTo>
                        <a:pt x="23908" y="15285"/>
                        <a:pt x="22340" y="15285"/>
                        <a:pt x="19205" y="15285"/>
                      </a:cubicBezTo>
                      <a:lnTo>
                        <a:pt x="8231" y="15285"/>
                      </a:lnTo>
                      <a:lnTo>
                        <a:pt x="8231" y="5879"/>
                      </a:lnTo>
                      <a:lnTo>
                        <a:pt x="37234" y="5879"/>
                      </a:lnTo>
                      <a:lnTo>
                        <a:pt x="37234" y="12934"/>
                      </a:lnTo>
                      <a:lnTo>
                        <a:pt x="27827" y="23908"/>
                      </a:lnTo>
                      <a:cubicBezTo>
                        <a:pt x="34882" y="25476"/>
                        <a:pt x="38802" y="30963"/>
                        <a:pt x="38802" y="37234"/>
                      </a:cubicBezTo>
                      <a:cubicBezTo>
                        <a:pt x="38802" y="45073"/>
                        <a:pt x="33315" y="52911"/>
                        <a:pt x="21556" y="52911"/>
                      </a:cubicBezTo>
                      <a:cubicBezTo>
                        <a:pt x="16069" y="52911"/>
                        <a:pt x="9798" y="51344"/>
                        <a:pt x="5879" y="46640"/>
                      </a:cubicBezTo>
                      <a:lnTo>
                        <a:pt x="12150" y="3880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Полилиния: фигура 216">
                  <a:extLst>
                    <a:ext uri="{FF2B5EF4-FFF2-40B4-BE49-F238E27FC236}">
                      <a16:creationId xmlns:a16="http://schemas.microsoft.com/office/drawing/2014/main" id="{3A430CEC-ADDC-4FF5-B56D-6DFE362A372A}"/>
                    </a:ext>
                  </a:extLst>
                </p:cNvPr>
                <p:cNvSpPr/>
                <p:nvPr/>
              </p:nvSpPr>
              <p:spPr>
                <a:xfrm>
                  <a:off x="5332471" y="2522397"/>
                  <a:ext cx="39194" cy="54871"/>
                </a:xfrm>
                <a:custGeom>
                  <a:avLst/>
                  <a:gdLst>
                    <a:gd name="connsiteX0" fmla="*/ 6663 w 39193"/>
                    <a:gd name="connsiteY0" fmla="*/ 5879 h 54870"/>
                    <a:gd name="connsiteX1" fmla="*/ 23124 w 39193"/>
                    <a:gd name="connsiteY1" fmla="*/ 5879 h 54870"/>
                    <a:gd name="connsiteX2" fmla="*/ 38802 w 39193"/>
                    <a:gd name="connsiteY2" fmla="*/ 17637 h 54870"/>
                    <a:gd name="connsiteX3" fmla="*/ 33315 w 39193"/>
                    <a:gd name="connsiteY3" fmla="*/ 27827 h 54870"/>
                    <a:gd name="connsiteX4" fmla="*/ 33315 w 39193"/>
                    <a:gd name="connsiteY4" fmla="*/ 27827 h 54870"/>
                    <a:gd name="connsiteX5" fmla="*/ 40369 w 39193"/>
                    <a:gd name="connsiteY5" fmla="*/ 38018 h 54870"/>
                    <a:gd name="connsiteX6" fmla="*/ 23124 w 39193"/>
                    <a:gd name="connsiteY6" fmla="*/ 52127 h 54870"/>
                    <a:gd name="connsiteX7" fmla="*/ 5879 w 39193"/>
                    <a:gd name="connsiteY7" fmla="*/ 52127 h 54870"/>
                    <a:gd name="connsiteX8" fmla="*/ 5879 w 39193"/>
                    <a:gd name="connsiteY8" fmla="*/ 5879 h 54870"/>
                    <a:gd name="connsiteX9" fmla="*/ 23908 w 39193"/>
                    <a:gd name="connsiteY9" fmla="*/ 23908 h 54870"/>
                    <a:gd name="connsiteX10" fmla="*/ 27827 w 39193"/>
                    <a:gd name="connsiteY10" fmla="*/ 19989 h 54870"/>
                    <a:gd name="connsiteX11" fmla="*/ 23908 w 39193"/>
                    <a:gd name="connsiteY11" fmla="*/ 16069 h 54870"/>
                    <a:gd name="connsiteX12" fmla="*/ 18421 w 39193"/>
                    <a:gd name="connsiteY12" fmla="*/ 16069 h 54870"/>
                    <a:gd name="connsiteX13" fmla="*/ 18421 w 39193"/>
                    <a:gd name="connsiteY13" fmla="*/ 23908 h 54870"/>
                    <a:gd name="connsiteX14" fmla="*/ 23908 w 39193"/>
                    <a:gd name="connsiteY14" fmla="*/ 23908 h 54870"/>
                    <a:gd name="connsiteX15" fmla="*/ 25476 w 39193"/>
                    <a:gd name="connsiteY15" fmla="*/ 42721 h 54870"/>
                    <a:gd name="connsiteX16" fmla="*/ 30179 w 39193"/>
                    <a:gd name="connsiteY16" fmla="*/ 38018 h 54870"/>
                    <a:gd name="connsiteX17" fmla="*/ 25476 w 39193"/>
                    <a:gd name="connsiteY17" fmla="*/ 33315 h 54870"/>
                    <a:gd name="connsiteX18" fmla="*/ 18421 w 39193"/>
                    <a:gd name="connsiteY18" fmla="*/ 33315 h 54870"/>
                    <a:gd name="connsiteX19" fmla="*/ 18421 w 39193"/>
                    <a:gd name="connsiteY19" fmla="*/ 42721 h 54870"/>
                    <a:gd name="connsiteX20" fmla="*/ 25476 w 39193"/>
                    <a:gd name="connsiteY20" fmla="*/ 42721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9193" h="54870">
                      <a:moveTo>
                        <a:pt x="6663" y="5879"/>
                      </a:moveTo>
                      <a:lnTo>
                        <a:pt x="23124" y="5879"/>
                      </a:lnTo>
                      <a:cubicBezTo>
                        <a:pt x="32531" y="5879"/>
                        <a:pt x="38802" y="9798"/>
                        <a:pt x="38802" y="17637"/>
                      </a:cubicBezTo>
                      <a:cubicBezTo>
                        <a:pt x="38802" y="21556"/>
                        <a:pt x="37234" y="25476"/>
                        <a:pt x="33315" y="27827"/>
                      </a:cubicBezTo>
                      <a:lnTo>
                        <a:pt x="33315" y="27827"/>
                      </a:lnTo>
                      <a:cubicBezTo>
                        <a:pt x="38802" y="29395"/>
                        <a:pt x="40369" y="34098"/>
                        <a:pt x="40369" y="38018"/>
                      </a:cubicBezTo>
                      <a:cubicBezTo>
                        <a:pt x="40369" y="48208"/>
                        <a:pt x="31747" y="52127"/>
                        <a:pt x="23124" y="52127"/>
                      </a:cubicBezTo>
                      <a:lnTo>
                        <a:pt x="5879" y="52127"/>
                      </a:lnTo>
                      <a:lnTo>
                        <a:pt x="5879" y="5879"/>
                      </a:lnTo>
                      <a:close/>
                      <a:moveTo>
                        <a:pt x="23908" y="23908"/>
                      </a:moveTo>
                      <a:cubicBezTo>
                        <a:pt x="27044" y="23908"/>
                        <a:pt x="27827" y="21556"/>
                        <a:pt x="27827" y="19989"/>
                      </a:cubicBezTo>
                      <a:cubicBezTo>
                        <a:pt x="27827" y="17637"/>
                        <a:pt x="26260" y="16069"/>
                        <a:pt x="23908" y="16069"/>
                      </a:cubicBezTo>
                      <a:lnTo>
                        <a:pt x="18421" y="16069"/>
                      </a:lnTo>
                      <a:lnTo>
                        <a:pt x="18421" y="23908"/>
                      </a:lnTo>
                      <a:lnTo>
                        <a:pt x="23908" y="23908"/>
                      </a:lnTo>
                      <a:close/>
                      <a:moveTo>
                        <a:pt x="25476" y="42721"/>
                      </a:moveTo>
                      <a:cubicBezTo>
                        <a:pt x="28611" y="42721"/>
                        <a:pt x="30179" y="40369"/>
                        <a:pt x="30179" y="38018"/>
                      </a:cubicBezTo>
                      <a:cubicBezTo>
                        <a:pt x="30179" y="35666"/>
                        <a:pt x="28611" y="33315"/>
                        <a:pt x="25476" y="33315"/>
                      </a:cubicBezTo>
                      <a:lnTo>
                        <a:pt x="18421" y="33315"/>
                      </a:lnTo>
                      <a:lnTo>
                        <a:pt x="18421" y="42721"/>
                      </a:lnTo>
                      <a:lnTo>
                        <a:pt x="25476" y="4272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Полилиния: фигура 217">
                  <a:extLst>
                    <a:ext uri="{FF2B5EF4-FFF2-40B4-BE49-F238E27FC236}">
                      <a16:creationId xmlns:a16="http://schemas.microsoft.com/office/drawing/2014/main" id="{885EEA09-2337-487C-AAE9-309DD87C21F3}"/>
                    </a:ext>
                  </a:extLst>
                </p:cNvPr>
                <p:cNvSpPr/>
                <p:nvPr/>
              </p:nvSpPr>
              <p:spPr>
                <a:xfrm>
                  <a:off x="5212538" y="2469877"/>
                  <a:ext cx="39194" cy="54871"/>
                </a:xfrm>
                <a:custGeom>
                  <a:avLst/>
                  <a:gdLst>
                    <a:gd name="connsiteX0" fmla="*/ 6663 w 39193"/>
                    <a:gd name="connsiteY0" fmla="*/ 33315 h 54870"/>
                    <a:gd name="connsiteX1" fmla="*/ 26260 w 39193"/>
                    <a:gd name="connsiteY1" fmla="*/ 5879 h 54870"/>
                    <a:gd name="connsiteX2" fmla="*/ 33315 w 39193"/>
                    <a:gd name="connsiteY2" fmla="*/ 5879 h 54870"/>
                    <a:gd name="connsiteX3" fmla="*/ 33315 w 39193"/>
                    <a:gd name="connsiteY3" fmla="*/ 32531 h 54870"/>
                    <a:gd name="connsiteX4" fmla="*/ 38802 w 39193"/>
                    <a:gd name="connsiteY4" fmla="*/ 32531 h 54870"/>
                    <a:gd name="connsiteX5" fmla="*/ 38802 w 39193"/>
                    <a:gd name="connsiteY5" fmla="*/ 37234 h 54870"/>
                    <a:gd name="connsiteX6" fmla="*/ 33315 w 39193"/>
                    <a:gd name="connsiteY6" fmla="*/ 37234 h 54870"/>
                    <a:gd name="connsiteX7" fmla="*/ 33315 w 39193"/>
                    <a:gd name="connsiteY7" fmla="*/ 48992 h 54870"/>
                    <a:gd name="connsiteX8" fmla="*/ 27044 w 39193"/>
                    <a:gd name="connsiteY8" fmla="*/ 48992 h 54870"/>
                    <a:gd name="connsiteX9" fmla="*/ 27044 w 39193"/>
                    <a:gd name="connsiteY9" fmla="*/ 37234 h 54870"/>
                    <a:gd name="connsiteX10" fmla="*/ 5879 w 39193"/>
                    <a:gd name="connsiteY10" fmla="*/ 37234 h 54870"/>
                    <a:gd name="connsiteX11" fmla="*/ 5879 w 39193"/>
                    <a:gd name="connsiteY11" fmla="*/ 33315 h 54870"/>
                    <a:gd name="connsiteX12" fmla="*/ 27827 w 39193"/>
                    <a:gd name="connsiteY12" fmla="*/ 32531 h 54870"/>
                    <a:gd name="connsiteX13" fmla="*/ 27827 w 39193"/>
                    <a:gd name="connsiteY13" fmla="*/ 16853 h 54870"/>
                    <a:gd name="connsiteX14" fmla="*/ 27827 w 39193"/>
                    <a:gd name="connsiteY14" fmla="*/ 12150 h 54870"/>
                    <a:gd name="connsiteX15" fmla="*/ 27827 w 39193"/>
                    <a:gd name="connsiteY15" fmla="*/ 12150 h 54870"/>
                    <a:gd name="connsiteX16" fmla="*/ 25476 w 39193"/>
                    <a:gd name="connsiteY16" fmla="*/ 16069 h 54870"/>
                    <a:gd name="connsiteX17" fmla="*/ 12934 w 39193"/>
                    <a:gd name="connsiteY17" fmla="*/ 32531 h 54870"/>
                    <a:gd name="connsiteX18" fmla="*/ 12934 w 39193"/>
                    <a:gd name="connsiteY18" fmla="*/ 32531 h 54870"/>
                    <a:gd name="connsiteX19" fmla="*/ 27827 w 39193"/>
                    <a:gd name="connsiteY19" fmla="*/ 32531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9193" h="54870">
                      <a:moveTo>
                        <a:pt x="6663" y="33315"/>
                      </a:moveTo>
                      <a:lnTo>
                        <a:pt x="26260" y="5879"/>
                      </a:lnTo>
                      <a:lnTo>
                        <a:pt x="33315" y="5879"/>
                      </a:lnTo>
                      <a:lnTo>
                        <a:pt x="33315" y="32531"/>
                      </a:lnTo>
                      <a:lnTo>
                        <a:pt x="38802" y="32531"/>
                      </a:lnTo>
                      <a:lnTo>
                        <a:pt x="38802" y="37234"/>
                      </a:lnTo>
                      <a:lnTo>
                        <a:pt x="33315" y="37234"/>
                      </a:lnTo>
                      <a:lnTo>
                        <a:pt x="33315" y="48992"/>
                      </a:lnTo>
                      <a:lnTo>
                        <a:pt x="27044" y="48992"/>
                      </a:lnTo>
                      <a:lnTo>
                        <a:pt x="27044" y="37234"/>
                      </a:lnTo>
                      <a:lnTo>
                        <a:pt x="5879" y="37234"/>
                      </a:lnTo>
                      <a:lnTo>
                        <a:pt x="5879" y="33315"/>
                      </a:lnTo>
                      <a:close/>
                      <a:moveTo>
                        <a:pt x="27827" y="32531"/>
                      </a:moveTo>
                      <a:lnTo>
                        <a:pt x="27827" y="16853"/>
                      </a:lnTo>
                      <a:cubicBezTo>
                        <a:pt x="27827" y="14502"/>
                        <a:pt x="27827" y="12150"/>
                        <a:pt x="27827" y="12150"/>
                      </a:cubicBezTo>
                      <a:lnTo>
                        <a:pt x="27827" y="12150"/>
                      </a:lnTo>
                      <a:cubicBezTo>
                        <a:pt x="27827" y="12150"/>
                        <a:pt x="27044" y="14502"/>
                        <a:pt x="25476" y="16069"/>
                      </a:cubicBezTo>
                      <a:lnTo>
                        <a:pt x="12934" y="32531"/>
                      </a:lnTo>
                      <a:lnTo>
                        <a:pt x="12934" y="32531"/>
                      </a:lnTo>
                      <a:lnTo>
                        <a:pt x="27827" y="3253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Полилиния: фигура 218">
                  <a:extLst>
                    <a:ext uri="{FF2B5EF4-FFF2-40B4-BE49-F238E27FC236}">
                      <a16:creationId xmlns:a16="http://schemas.microsoft.com/office/drawing/2014/main" id="{24764DE3-BC9E-4999-B8D8-5184257E1F8D}"/>
                    </a:ext>
                  </a:extLst>
                </p:cNvPr>
                <p:cNvSpPr/>
                <p:nvPr/>
              </p:nvSpPr>
              <p:spPr>
                <a:xfrm>
                  <a:off x="5253299" y="2469877"/>
                  <a:ext cx="31355" cy="54871"/>
                </a:xfrm>
                <a:custGeom>
                  <a:avLst/>
                  <a:gdLst>
                    <a:gd name="connsiteX0" fmla="*/ 5879 w 31354"/>
                    <a:gd name="connsiteY0" fmla="*/ 5879 h 54870"/>
                    <a:gd name="connsiteX1" fmla="*/ 30963 w 31354"/>
                    <a:gd name="connsiteY1" fmla="*/ 5879 h 54870"/>
                    <a:gd name="connsiteX2" fmla="*/ 30963 w 31354"/>
                    <a:gd name="connsiteY2" fmla="*/ 11366 h 54870"/>
                    <a:gd name="connsiteX3" fmla="*/ 12150 w 31354"/>
                    <a:gd name="connsiteY3" fmla="*/ 11366 h 54870"/>
                    <a:gd name="connsiteX4" fmla="*/ 12150 w 31354"/>
                    <a:gd name="connsiteY4" fmla="*/ 24692 h 54870"/>
                    <a:gd name="connsiteX5" fmla="*/ 27827 w 31354"/>
                    <a:gd name="connsiteY5" fmla="*/ 24692 h 54870"/>
                    <a:gd name="connsiteX6" fmla="*/ 27827 w 31354"/>
                    <a:gd name="connsiteY6" fmla="*/ 30179 h 54870"/>
                    <a:gd name="connsiteX7" fmla="*/ 12150 w 31354"/>
                    <a:gd name="connsiteY7" fmla="*/ 30179 h 54870"/>
                    <a:gd name="connsiteX8" fmla="*/ 12150 w 31354"/>
                    <a:gd name="connsiteY8" fmla="*/ 43505 h 54870"/>
                    <a:gd name="connsiteX9" fmla="*/ 32531 w 31354"/>
                    <a:gd name="connsiteY9" fmla="*/ 43505 h 54870"/>
                    <a:gd name="connsiteX10" fmla="*/ 32531 w 31354"/>
                    <a:gd name="connsiteY10" fmla="*/ 48992 h 54870"/>
                    <a:gd name="connsiteX11" fmla="*/ 5879 w 31354"/>
                    <a:gd name="connsiteY11" fmla="*/ 48992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1354" h="54870">
                      <a:moveTo>
                        <a:pt x="5879" y="5879"/>
                      </a:moveTo>
                      <a:lnTo>
                        <a:pt x="30963" y="5879"/>
                      </a:lnTo>
                      <a:lnTo>
                        <a:pt x="30963" y="11366"/>
                      </a:lnTo>
                      <a:lnTo>
                        <a:pt x="12150" y="11366"/>
                      </a:lnTo>
                      <a:lnTo>
                        <a:pt x="12150" y="24692"/>
                      </a:lnTo>
                      <a:lnTo>
                        <a:pt x="27827" y="24692"/>
                      </a:lnTo>
                      <a:lnTo>
                        <a:pt x="27827" y="30179"/>
                      </a:lnTo>
                      <a:lnTo>
                        <a:pt x="12150" y="30179"/>
                      </a:lnTo>
                      <a:lnTo>
                        <a:pt x="12150" y="43505"/>
                      </a:lnTo>
                      <a:lnTo>
                        <a:pt x="32531" y="43505"/>
                      </a:lnTo>
                      <a:lnTo>
                        <a:pt x="32531" y="48992"/>
                      </a:lnTo>
                      <a:lnTo>
                        <a:pt x="5879" y="489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Полилиния: фигура 219">
                  <a:extLst>
                    <a:ext uri="{FF2B5EF4-FFF2-40B4-BE49-F238E27FC236}">
                      <a16:creationId xmlns:a16="http://schemas.microsoft.com/office/drawing/2014/main" id="{B6430D56-6476-4A58-BC1C-63933DB44F7F}"/>
                    </a:ext>
                  </a:extLst>
                </p:cNvPr>
                <p:cNvSpPr/>
                <p:nvPr/>
              </p:nvSpPr>
              <p:spPr>
                <a:xfrm>
                  <a:off x="5293277" y="2469877"/>
                  <a:ext cx="39194" cy="54871"/>
                </a:xfrm>
                <a:custGeom>
                  <a:avLst/>
                  <a:gdLst>
                    <a:gd name="connsiteX0" fmla="*/ 5879 w 39193"/>
                    <a:gd name="connsiteY0" fmla="*/ 45856 h 54870"/>
                    <a:gd name="connsiteX1" fmla="*/ 27044 w 39193"/>
                    <a:gd name="connsiteY1" fmla="*/ 18421 h 54870"/>
                    <a:gd name="connsiteX2" fmla="*/ 19205 w 39193"/>
                    <a:gd name="connsiteY2" fmla="*/ 11366 h 54870"/>
                    <a:gd name="connsiteX3" fmla="*/ 10582 w 39193"/>
                    <a:gd name="connsiteY3" fmla="*/ 16853 h 54870"/>
                    <a:gd name="connsiteX4" fmla="*/ 5879 w 39193"/>
                    <a:gd name="connsiteY4" fmla="*/ 13718 h 54870"/>
                    <a:gd name="connsiteX5" fmla="*/ 19205 w 39193"/>
                    <a:gd name="connsiteY5" fmla="*/ 5879 h 54870"/>
                    <a:gd name="connsiteX6" fmla="*/ 32531 w 39193"/>
                    <a:gd name="connsiteY6" fmla="*/ 18421 h 54870"/>
                    <a:gd name="connsiteX7" fmla="*/ 12150 w 39193"/>
                    <a:gd name="connsiteY7" fmla="*/ 44289 h 54870"/>
                    <a:gd name="connsiteX8" fmla="*/ 33315 w 39193"/>
                    <a:gd name="connsiteY8" fmla="*/ 44289 h 54870"/>
                    <a:gd name="connsiteX9" fmla="*/ 33315 w 39193"/>
                    <a:gd name="connsiteY9" fmla="*/ 49776 h 54870"/>
                    <a:gd name="connsiteX10" fmla="*/ 5879 w 39193"/>
                    <a:gd name="connsiteY10" fmla="*/ 49776 h 54870"/>
                    <a:gd name="connsiteX11" fmla="*/ 5879 w 39193"/>
                    <a:gd name="connsiteY11" fmla="*/ 45856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193" h="54870">
                      <a:moveTo>
                        <a:pt x="5879" y="45856"/>
                      </a:moveTo>
                      <a:cubicBezTo>
                        <a:pt x="5879" y="30179"/>
                        <a:pt x="27044" y="28611"/>
                        <a:pt x="27044" y="18421"/>
                      </a:cubicBezTo>
                      <a:cubicBezTo>
                        <a:pt x="27044" y="14502"/>
                        <a:pt x="23908" y="11366"/>
                        <a:pt x="19205" y="11366"/>
                      </a:cubicBezTo>
                      <a:cubicBezTo>
                        <a:pt x="15285" y="11366"/>
                        <a:pt x="12150" y="13718"/>
                        <a:pt x="10582" y="16853"/>
                      </a:cubicBezTo>
                      <a:lnTo>
                        <a:pt x="5879" y="13718"/>
                      </a:lnTo>
                      <a:cubicBezTo>
                        <a:pt x="8231" y="9015"/>
                        <a:pt x="12934" y="5879"/>
                        <a:pt x="19205" y="5879"/>
                      </a:cubicBezTo>
                      <a:cubicBezTo>
                        <a:pt x="27044" y="5879"/>
                        <a:pt x="32531" y="10582"/>
                        <a:pt x="32531" y="18421"/>
                      </a:cubicBezTo>
                      <a:cubicBezTo>
                        <a:pt x="32531" y="32531"/>
                        <a:pt x="12150" y="34882"/>
                        <a:pt x="12150" y="44289"/>
                      </a:cubicBezTo>
                      <a:lnTo>
                        <a:pt x="33315" y="44289"/>
                      </a:lnTo>
                      <a:lnTo>
                        <a:pt x="33315" y="49776"/>
                      </a:lnTo>
                      <a:lnTo>
                        <a:pt x="5879" y="49776"/>
                      </a:lnTo>
                      <a:cubicBezTo>
                        <a:pt x="5879" y="47424"/>
                        <a:pt x="5879" y="46640"/>
                        <a:pt x="5879" y="4585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Полилиния: фигура 220">
                  <a:extLst>
                    <a:ext uri="{FF2B5EF4-FFF2-40B4-BE49-F238E27FC236}">
                      <a16:creationId xmlns:a16="http://schemas.microsoft.com/office/drawing/2014/main" id="{6E678C1D-AE49-4661-A1E0-4ACE3C8B2ED5}"/>
                    </a:ext>
                  </a:extLst>
                </p:cNvPr>
                <p:cNvSpPr/>
                <p:nvPr/>
              </p:nvSpPr>
              <p:spPr>
                <a:xfrm>
                  <a:off x="5326200" y="2468309"/>
                  <a:ext cx="39194" cy="54871"/>
                </a:xfrm>
                <a:custGeom>
                  <a:avLst/>
                  <a:gdLst>
                    <a:gd name="connsiteX0" fmla="*/ 13718 w 39193"/>
                    <a:gd name="connsiteY0" fmla="*/ 26260 h 54870"/>
                    <a:gd name="connsiteX1" fmla="*/ 9015 w 39193"/>
                    <a:gd name="connsiteY1" fmla="*/ 17637 h 54870"/>
                    <a:gd name="connsiteX2" fmla="*/ 22340 w 39193"/>
                    <a:gd name="connsiteY2" fmla="*/ 5879 h 54870"/>
                    <a:gd name="connsiteX3" fmla="*/ 35666 w 39193"/>
                    <a:gd name="connsiteY3" fmla="*/ 17637 h 54870"/>
                    <a:gd name="connsiteX4" fmla="*/ 30179 w 39193"/>
                    <a:gd name="connsiteY4" fmla="*/ 28611 h 54870"/>
                    <a:gd name="connsiteX5" fmla="*/ 35666 w 39193"/>
                    <a:gd name="connsiteY5" fmla="*/ 38018 h 54870"/>
                    <a:gd name="connsiteX6" fmla="*/ 20773 w 39193"/>
                    <a:gd name="connsiteY6" fmla="*/ 50560 h 54870"/>
                    <a:gd name="connsiteX7" fmla="*/ 5879 w 39193"/>
                    <a:gd name="connsiteY7" fmla="*/ 37234 h 54870"/>
                    <a:gd name="connsiteX8" fmla="*/ 13718 w 39193"/>
                    <a:gd name="connsiteY8" fmla="*/ 26260 h 54870"/>
                    <a:gd name="connsiteX9" fmla="*/ 21556 w 39193"/>
                    <a:gd name="connsiteY9" fmla="*/ 45856 h 54870"/>
                    <a:gd name="connsiteX10" fmla="*/ 30179 w 39193"/>
                    <a:gd name="connsiteY10" fmla="*/ 38802 h 54870"/>
                    <a:gd name="connsiteX11" fmla="*/ 18421 w 39193"/>
                    <a:gd name="connsiteY11" fmla="*/ 29395 h 54870"/>
                    <a:gd name="connsiteX12" fmla="*/ 12934 w 39193"/>
                    <a:gd name="connsiteY12" fmla="*/ 38018 h 54870"/>
                    <a:gd name="connsiteX13" fmla="*/ 21556 w 39193"/>
                    <a:gd name="connsiteY13" fmla="*/ 45856 h 54870"/>
                    <a:gd name="connsiteX14" fmla="*/ 30179 w 39193"/>
                    <a:gd name="connsiteY14" fmla="*/ 18421 h 54870"/>
                    <a:gd name="connsiteX15" fmla="*/ 22340 w 39193"/>
                    <a:gd name="connsiteY15" fmla="*/ 12150 h 54870"/>
                    <a:gd name="connsiteX16" fmla="*/ 15285 w 39193"/>
                    <a:gd name="connsiteY16" fmla="*/ 18421 h 54870"/>
                    <a:gd name="connsiteX17" fmla="*/ 26260 w 39193"/>
                    <a:gd name="connsiteY17" fmla="*/ 27827 h 54870"/>
                    <a:gd name="connsiteX18" fmla="*/ 30179 w 39193"/>
                    <a:gd name="connsiteY18" fmla="*/ 18421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193" h="54870">
                      <a:moveTo>
                        <a:pt x="13718" y="26260"/>
                      </a:moveTo>
                      <a:cubicBezTo>
                        <a:pt x="10582" y="24692"/>
                        <a:pt x="9015" y="21556"/>
                        <a:pt x="9015" y="17637"/>
                      </a:cubicBezTo>
                      <a:cubicBezTo>
                        <a:pt x="9015" y="11366"/>
                        <a:pt x="13718" y="5879"/>
                        <a:pt x="22340" y="5879"/>
                      </a:cubicBezTo>
                      <a:cubicBezTo>
                        <a:pt x="30179" y="5879"/>
                        <a:pt x="35666" y="10582"/>
                        <a:pt x="35666" y="17637"/>
                      </a:cubicBezTo>
                      <a:cubicBezTo>
                        <a:pt x="35666" y="23124"/>
                        <a:pt x="31747" y="27827"/>
                        <a:pt x="30179" y="28611"/>
                      </a:cubicBezTo>
                      <a:cubicBezTo>
                        <a:pt x="33315" y="30963"/>
                        <a:pt x="35666" y="33315"/>
                        <a:pt x="35666" y="38018"/>
                      </a:cubicBezTo>
                      <a:cubicBezTo>
                        <a:pt x="35666" y="45073"/>
                        <a:pt x="30179" y="50560"/>
                        <a:pt x="20773" y="50560"/>
                      </a:cubicBezTo>
                      <a:cubicBezTo>
                        <a:pt x="12150" y="50560"/>
                        <a:pt x="5879" y="45073"/>
                        <a:pt x="5879" y="37234"/>
                      </a:cubicBezTo>
                      <a:cubicBezTo>
                        <a:pt x="6663" y="31747"/>
                        <a:pt x="12150" y="27827"/>
                        <a:pt x="13718" y="26260"/>
                      </a:cubicBezTo>
                      <a:moveTo>
                        <a:pt x="21556" y="45856"/>
                      </a:moveTo>
                      <a:cubicBezTo>
                        <a:pt x="26260" y="45856"/>
                        <a:pt x="30179" y="42721"/>
                        <a:pt x="30179" y="38802"/>
                      </a:cubicBezTo>
                      <a:cubicBezTo>
                        <a:pt x="30179" y="34098"/>
                        <a:pt x="23908" y="32531"/>
                        <a:pt x="18421" y="29395"/>
                      </a:cubicBezTo>
                      <a:cubicBezTo>
                        <a:pt x="16853" y="30179"/>
                        <a:pt x="12934" y="33315"/>
                        <a:pt x="12934" y="38018"/>
                      </a:cubicBezTo>
                      <a:cubicBezTo>
                        <a:pt x="12934" y="42721"/>
                        <a:pt x="16853" y="45856"/>
                        <a:pt x="21556" y="45856"/>
                      </a:cubicBezTo>
                      <a:moveTo>
                        <a:pt x="30179" y="18421"/>
                      </a:moveTo>
                      <a:cubicBezTo>
                        <a:pt x="30179" y="14502"/>
                        <a:pt x="27044" y="12150"/>
                        <a:pt x="22340" y="12150"/>
                      </a:cubicBezTo>
                      <a:cubicBezTo>
                        <a:pt x="17637" y="12150"/>
                        <a:pt x="15285" y="14502"/>
                        <a:pt x="15285" y="18421"/>
                      </a:cubicBezTo>
                      <a:cubicBezTo>
                        <a:pt x="15285" y="23124"/>
                        <a:pt x="20773" y="24692"/>
                        <a:pt x="26260" y="27827"/>
                      </a:cubicBezTo>
                      <a:cubicBezTo>
                        <a:pt x="27044" y="26260"/>
                        <a:pt x="30179" y="23124"/>
                        <a:pt x="30179" y="18421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Полилиния: фигура 221">
                  <a:extLst>
                    <a:ext uri="{FF2B5EF4-FFF2-40B4-BE49-F238E27FC236}">
                      <a16:creationId xmlns:a16="http://schemas.microsoft.com/office/drawing/2014/main" id="{C1572CF4-41D2-4BFF-BC5C-544F9E1A40F1}"/>
                    </a:ext>
                  </a:extLst>
                </p:cNvPr>
                <p:cNvSpPr/>
                <p:nvPr/>
              </p:nvSpPr>
              <p:spPr>
                <a:xfrm>
                  <a:off x="5220377" y="2581187"/>
                  <a:ext cx="31355" cy="54871"/>
                </a:xfrm>
                <a:custGeom>
                  <a:avLst/>
                  <a:gdLst>
                    <a:gd name="connsiteX0" fmla="*/ 6663 w 31354"/>
                    <a:gd name="connsiteY0" fmla="*/ 43505 h 54870"/>
                    <a:gd name="connsiteX1" fmla="*/ 16069 w 31354"/>
                    <a:gd name="connsiteY1" fmla="*/ 43505 h 54870"/>
                    <a:gd name="connsiteX2" fmla="*/ 16069 w 31354"/>
                    <a:gd name="connsiteY2" fmla="*/ 16069 h 54870"/>
                    <a:gd name="connsiteX3" fmla="*/ 16069 w 31354"/>
                    <a:gd name="connsiteY3" fmla="*/ 13718 h 54870"/>
                    <a:gd name="connsiteX4" fmla="*/ 16069 w 31354"/>
                    <a:gd name="connsiteY4" fmla="*/ 13718 h 54870"/>
                    <a:gd name="connsiteX5" fmla="*/ 13718 w 31354"/>
                    <a:gd name="connsiteY5" fmla="*/ 16069 h 54870"/>
                    <a:gd name="connsiteX6" fmla="*/ 9798 w 31354"/>
                    <a:gd name="connsiteY6" fmla="*/ 19989 h 54870"/>
                    <a:gd name="connsiteX7" fmla="*/ 5879 w 31354"/>
                    <a:gd name="connsiteY7" fmla="*/ 16069 h 54870"/>
                    <a:gd name="connsiteX8" fmla="*/ 16069 w 31354"/>
                    <a:gd name="connsiteY8" fmla="*/ 5879 h 54870"/>
                    <a:gd name="connsiteX9" fmla="*/ 21556 w 31354"/>
                    <a:gd name="connsiteY9" fmla="*/ 5879 h 54870"/>
                    <a:gd name="connsiteX10" fmla="*/ 21556 w 31354"/>
                    <a:gd name="connsiteY10" fmla="*/ 43505 h 54870"/>
                    <a:gd name="connsiteX11" fmla="*/ 30963 w 31354"/>
                    <a:gd name="connsiteY11" fmla="*/ 43505 h 54870"/>
                    <a:gd name="connsiteX12" fmla="*/ 30963 w 31354"/>
                    <a:gd name="connsiteY12" fmla="*/ 48992 h 54870"/>
                    <a:gd name="connsiteX13" fmla="*/ 5879 w 31354"/>
                    <a:gd name="connsiteY13" fmla="*/ 48992 h 54870"/>
                    <a:gd name="connsiteX14" fmla="*/ 5879 w 31354"/>
                    <a:gd name="connsiteY14" fmla="*/ 4350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354" h="54870">
                      <a:moveTo>
                        <a:pt x="6663" y="43505"/>
                      </a:moveTo>
                      <a:lnTo>
                        <a:pt x="16069" y="43505"/>
                      </a:lnTo>
                      <a:lnTo>
                        <a:pt x="16069" y="16069"/>
                      </a:lnTo>
                      <a:cubicBezTo>
                        <a:pt x="16069" y="14502"/>
                        <a:pt x="16069" y="13718"/>
                        <a:pt x="16069" y="13718"/>
                      </a:cubicBezTo>
                      <a:lnTo>
                        <a:pt x="16069" y="13718"/>
                      </a:lnTo>
                      <a:cubicBezTo>
                        <a:pt x="16069" y="13718"/>
                        <a:pt x="15285" y="14502"/>
                        <a:pt x="13718" y="16069"/>
                      </a:cubicBezTo>
                      <a:lnTo>
                        <a:pt x="9798" y="19989"/>
                      </a:lnTo>
                      <a:lnTo>
                        <a:pt x="5879" y="16069"/>
                      </a:lnTo>
                      <a:lnTo>
                        <a:pt x="16069" y="5879"/>
                      </a:lnTo>
                      <a:lnTo>
                        <a:pt x="21556" y="5879"/>
                      </a:lnTo>
                      <a:lnTo>
                        <a:pt x="21556" y="43505"/>
                      </a:lnTo>
                      <a:lnTo>
                        <a:pt x="30963" y="43505"/>
                      </a:lnTo>
                      <a:lnTo>
                        <a:pt x="30963" y="48992"/>
                      </a:lnTo>
                      <a:lnTo>
                        <a:pt x="5879" y="48992"/>
                      </a:lnTo>
                      <a:lnTo>
                        <a:pt x="5879" y="4350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Полилиния: фигура 222">
                  <a:extLst>
                    <a:ext uri="{FF2B5EF4-FFF2-40B4-BE49-F238E27FC236}">
                      <a16:creationId xmlns:a16="http://schemas.microsoft.com/office/drawing/2014/main" id="{98035EB9-988A-49C3-AAC4-473FFBF75CEA}"/>
                    </a:ext>
                  </a:extLst>
                </p:cNvPr>
                <p:cNvSpPr/>
                <p:nvPr/>
              </p:nvSpPr>
              <p:spPr>
                <a:xfrm>
                  <a:off x="5247812" y="2581187"/>
                  <a:ext cx="39194" cy="54871"/>
                </a:xfrm>
                <a:custGeom>
                  <a:avLst/>
                  <a:gdLst>
                    <a:gd name="connsiteX0" fmla="*/ 11366 w 39193"/>
                    <a:gd name="connsiteY0" fmla="*/ 39585 h 54870"/>
                    <a:gd name="connsiteX1" fmla="*/ 21556 w 39193"/>
                    <a:gd name="connsiteY1" fmla="*/ 44289 h 54870"/>
                    <a:gd name="connsiteX2" fmla="*/ 30179 w 39193"/>
                    <a:gd name="connsiteY2" fmla="*/ 36450 h 54870"/>
                    <a:gd name="connsiteX3" fmla="*/ 19989 w 39193"/>
                    <a:gd name="connsiteY3" fmla="*/ 28611 h 54870"/>
                    <a:gd name="connsiteX4" fmla="*/ 16853 w 39193"/>
                    <a:gd name="connsiteY4" fmla="*/ 28611 h 54870"/>
                    <a:gd name="connsiteX5" fmla="*/ 15285 w 39193"/>
                    <a:gd name="connsiteY5" fmla="*/ 25476 h 54870"/>
                    <a:gd name="connsiteX6" fmla="*/ 24692 w 39193"/>
                    <a:gd name="connsiteY6" fmla="*/ 14502 h 54870"/>
                    <a:gd name="connsiteX7" fmla="*/ 27044 w 39193"/>
                    <a:gd name="connsiteY7" fmla="*/ 11366 h 54870"/>
                    <a:gd name="connsiteX8" fmla="*/ 27044 w 39193"/>
                    <a:gd name="connsiteY8" fmla="*/ 11366 h 54870"/>
                    <a:gd name="connsiteX9" fmla="*/ 23124 w 39193"/>
                    <a:gd name="connsiteY9" fmla="*/ 11366 h 54870"/>
                    <a:gd name="connsiteX10" fmla="*/ 8231 w 39193"/>
                    <a:gd name="connsiteY10" fmla="*/ 11366 h 54870"/>
                    <a:gd name="connsiteX11" fmla="*/ 8231 w 39193"/>
                    <a:gd name="connsiteY11" fmla="*/ 5879 h 54870"/>
                    <a:gd name="connsiteX12" fmla="*/ 34098 w 39193"/>
                    <a:gd name="connsiteY12" fmla="*/ 5879 h 54870"/>
                    <a:gd name="connsiteX13" fmla="*/ 34098 w 39193"/>
                    <a:gd name="connsiteY13" fmla="*/ 9798 h 54870"/>
                    <a:gd name="connsiteX14" fmla="*/ 22340 w 39193"/>
                    <a:gd name="connsiteY14" fmla="*/ 23124 h 54870"/>
                    <a:gd name="connsiteX15" fmla="*/ 34882 w 39193"/>
                    <a:gd name="connsiteY15" fmla="*/ 35666 h 54870"/>
                    <a:gd name="connsiteX16" fmla="*/ 19989 w 39193"/>
                    <a:gd name="connsiteY16" fmla="*/ 49776 h 54870"/>
                    <a:gd name="connsiteX17" fmla="*/ 5879 w 39193"/>
                    <a:gd name="connsiteY17" fmla="*/ 44289 h 54870"/>
                    <a:gd name="connsiteX18" fmla="*/ 11366 w 39193"/>
                    <a:gd name="connsiteY18" fmla="*/ 3958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193" h="54870">
                      <a:moveTo>
                        <a:pt x="11366" y="39585"/>
                      </a:moveTo>
                      <a:cubicBezTo>
                        <a:pt x="13718" y="41937"/>
                        <a:pt x="17637" y="44289"/>
                        <a:pt x="21556" y="44289"/>
                      </a:cubicBezTo>
                      <a:cubicBezTo>
                        <a:pt x="26260" y="44289"/>
                        <a:pt x="30179" y="41153"/>
                        <a:pt x="30179" y="36450"/>
                      </a:cubicBezTo>
                      <a:cubicBezTo>
                        <a:pt x="30179" y="30963"/>
                        <a:pt x="25476" y="28611"/>
                        <a:pt x="19989" y="28611"/>
                      </a:cubicBezTo>
                      <a:lnTo>
                        <a:pt x="16853" y="28611"/>
                      </a:lnTo>
                      <a:lnTo>
                        <a:pt x="15285" y="25476"/>
                      </a:lnTo>
                      <a:lnTo>
                        <a:pt x="24692" y="14502"/>
                      </a:lnTo>
                      <a:cubicBezTo>
                        <a:pt x="26260" y="12934"/>
                        <a:pt x="27044" y="11366"/>
                        <a:pt x="27044" y="11366"/>
                      </a:cubicBezTo>
                      <a:lnTo>
                        <a:pt x="27044" y="11366"/>
                      </a:lnTo>
                      <a:cubicBezTo>
                        <a:pt x="27044" y="11366"/>
                        <a:pt x="25476" y="11366"/>
                        <a:pt x="23124" y="11366"/>
                      </a:cubicBezTo>
                      <a:lnTo>
                        <a:pt x="8231" y="11366"/>
                      </a:lnTo>
                      <a:lnTo>
                        <a:pt x="8231" y="5879"/>
                      </a:lnTo>
                      <a:lnTo>
                        <a:pt x="34098" y="5879"/>
                      </a:lnTo>
                      <a:lnTo>
                        <a:pt x="34098" y="9798"/>
                      </a:lnTo>
                      <a:lnTo>
                        <a:pt x="22340" y="23124"/>
                      </a:lnTo>
                      <a:cubicBezTo>
                        <a:pt x="27827" y="23908"/>
                        <a:pt x="34882" y="27044"/>
                        <a:pt x="34882" y="35666"/>
                      </a:cubicBezTo>
                      <a:cubicBezTo>
                        <a:pt x="34882" y="42721"/>
                        <a:pt x="29395" y="49776"/>
                        <a:pt x="19989" y="49776"/>
                      </a:cubicBezTo>
                      <a:cubicBezTo>
                        <a:pt x="15285" y="49776"/>
                        <a:pt x="9798" y="47424"/>
                        <a:pt x="5879" y="44289"/>
                      </a:cubicBezTo>
                      <a:lnTo>
                        <a:pt x="11366" y="395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Полилиния: фигура 223">
                  <a:extLst>
                    <a:ext uri="{FF2B5EF4-FFF2-40B4-BE49-F238E27FC236}">
                      <a16:creationId xmlns:a16="http://schemas.microsoft.com/office/drawing/2014/main" id="{1337B692-5727-43E1-A220-C1037F33908A}"/>
                    </a:ext>
                  </a:extLst>
                </p:cNvPr>
                <p:cNvSpPr/>
                <p:nvPr/>
              </p:nvSpPr>
              <p:spPr>
                <a:xfrm>
                  <a:off x="5294845" y="2581187"/>
                  <a:ext cx="31355" cy="54871"/>
                </a:xfrm>
                <a:custGeom>
                  <a:avLst/>
                  <a:gdLst>
                    <a:gd name="connsiteX0" fmla="*/ 5879 w 31354"/>
                    <a:gd name="connsiteY0" fmla="*/ 5879 h 54870"/>
                    <a:gd name="connsiteX1" fmla="*/ 29395 w 31354"/>
                    <a:gd name="connsiteY1" fmla="*/ 5879 h 54870"/>
                    <a:gd name="connsiteX2" fmla="*/ 29395 w 31354"/>
                    <a:gd name="connsiteY2" fmla="*/ 11366 h 54870"/>
                    <a:gd name="connsiteX3" fmla="*/ 12150 w 31354"/>
                    <a:gd name="connsiteY3" fmla="*/ 11366 h 54870"/>
                    <a:gd name="connsiteX4" fmla="*/ 12150 w 31354"/>
                    <a:gd name="connsiteY4" fmla="*/ 25476 h 54870"/>
                    <a:gd name="connsiteX5" fmla="*/ 27044 w 31354"/>
                    <a:gd name="connsiteY5" fmla="*/ 25476 h 54870"/>
                    <a:gd name="connsiteX6" fmla="*/ 27044 w 31354"/>
                    <a:gd name="connsiteY6" fmla="*/ 30963 h 54870"/>
                    <a:gd name="connsiteX7" fmla="*/ 12150 w 31354"/>
                    <a:gd name="connsiteY7" fmla="*/ 30963 h 54870"/>
                    <a:gd name="connsiteX8" fmla="*/ 12150 w 31354"/>
                    <a:gd name="connsiteY8" fmla="*/ 48992 h 54870"/>
                    <a:gd name="connsiteX9" fmla="*/ 5879 w 31354"/>
                    <a:gd name="connsiteY9" fmla="*/ 48992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354" h="54870">
                      <a:moveTo>
                        <a:pt x="5879" y="5879"/>
                      </a:moveTo>
                      <a:lnTo>
                        <a:pt x="29395" y="5879"/>
                      </a:lnTo>
                      <a:lnTo>
                        <a:pt x="29395" y="11366"/>
                      </a:lnTo>
                      <a:lnTo>
                        <a:pt x="12150" y="11366"/>
                      </a:lnTo>
                      <a:lnTo>
                        <a:pt x="12150" y="25476"/>
                      </a:lnTo>
                      <a:lnTo>
                        <a:pt x="27044" y="25476"/>
                      </a:lnTo>
                      <a:lnTo>
                        <a:pt x="27044" y="30963"/>
                      </a:lnTo>
                      <a:lnTo>
                        <a:pt x="12150" y="30963"/>
                      </a:lnTo>
                      <a:lnTo>
                        <a:pt x="12150" y="48992"/>
                      </a:lnTo>
                      <a:lnTo>
                        <a:pt x="5879" y="4899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Полилиния: фигура 224">
                  <a:extLst>
                    <a:ext uri="{FF2B5EF4-FFF2-40B4-BE49-F238E27FC236}">
                      <a16:creationId xmlns:a16="http://schemas.microsoft.com/office/drawing/2014/main" id="{10846D2E-07E7-46B4-A2CA-100F19B657CF}"/>
                    </a:ext>
                  </a:extLst>
                </p:cNvPr>
                <p:cNvSpPr/>
                <p:nvPr/>
              </p:nvSpPr>
              <p:spPr>
                <a:xfrm>
                  <a:off x="5321496" y="2581187"/>
                  <a:ext cx="39194" cy="54871"/>
                </a:xfrm>
                <a:custGeom>
                  <a:avLst/>
                  <a:gdLst>
                    <a:gd name="connsiteX0" fmla="*/ 9798 w 39193"/>
                    <a:gd name="connsiteY0" fmla="*/ 39585 h 54870"/>
                    <a:gd name="connsiteX1" fmla="*/ 19989 w 39193"/>
                    <a:gd name="connsiteY1" fmla="*/ 44289 h 54870"/>
                    <a:gd name="connsiteX2" fmla="*/ 28611 w 39193"/>
                    <a:gd name="connsiteY2" fmla="*/ 36450 h 54870"/>
                    <a:gd name="connsiteX3" fmla="*/ 18421 w 39193"/>
                    <a:gd name="connsiteY3" fmla="*/ 28611 h 54870"/>
                    <a:gd name="connsiteX4" fmla="*/ 15285 w 39193"/>
                    <a:gd name="connsiteY4" fmla="*/ 28611 h 54870"/>
                    <a:gd name="connsiteX5" fmla="*/ 13718 w 39193"/>
                    <a:gd name="connsiteY5" fmla="*/ 25476 h 54870"/>
                    <a:gd name="connsiteX6" fmla="*/ 23124 w 39193"/>
                    <a:gd name="connsiteY6" fmla="*/ 14502 h 54870"/>
                    <a:gd name="connsiteX7" fmla="*/ 25476 w 39193"/>
                    <a:gd name="connsiteY7" fmla="*/ 11366 h 54870"/>
                    <a:gd name="connsiteX8" fmla="*/ 25476 w 39193"/>
                    <a:gd name="connsiteY8" fmla="*/ 11366 h 54870"/>
                    <a:gd name="connsiteX9" fmla="*/ 21556 w 39193"/>
                    <a:gd name="connsiteY9" fmla="*/ 11366 h 54870"/>
                    <a:gd name="connsiteX10" fmla="*/ 6663 w 39193"/>
                    <a:gd name="connsiteY10" fmla="*/ 11366 h 54870"/>
                    <a:gd name="connsiteX11" fmla="*/ 6663 w 39193"/>
                    <a:gd name="connsiteY11" fmla="*/ 5879 h 54870"/>
                    <a:gd name="connsiteX12" fmla="*/ 34098 w 39193"/>
                    <a:gd name="connsiteY12" fmla="*/ 5879 h 54870"/>
                    <a:gd name="connsiteX13" fmla="*/ 34098 w 39193"/>
                    <a:gd name="connsiteY13" fmla="*/ 9798 h 54870"/>
                    <a:gd name="connsiteX14" fmla="*/ 22340 w 39193"/>
                    <a:gd name="connsiteY14" fmla="*/ 23124 h 54870"/>
                    <a:gd name="connsiteX15" fmla="*/ 34882 w 39193"/>
                    <a:gd name="connsiteY15" fmla="*/ 35666 h 54870"/>
                    <a:gd name="connsiteX16" fmla="*/ 19989 w 39193"/>
                    <a:gd name="connsiteY16" fmla="*/ 49776 h 54870"/>
                    <a:gd name="connsiteX17" fmla="*/ 5879 w 39193"/>
                    <a:gd name="connsiteY17" fmla="*/ 44289 h 54870"/>
                    <a:gd name="connsiteX18" fmla="*/ 9798 w 39193"/>
                    <a:gd name="connsiteY18" fmla="*/ 39585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193" h="54870">
                      <a:moveTo>
                        <a:pt x="9798" y="39585"/>
                      </a:moveTo>
                      <a:cubicBezTo>
                        <a:pt x="12150" y="41937"/>
                        <a:pt x="16069" y="44289"/>
                        <a:pt x="19989" y="44289"/>
                      </a:cubicBezTo>
                      <a:cubicBezTo>
                        <a:pt x="24692" y="44289"/>
                        <a:pt x="28611" y="41153"/>
                        <a:pt x="28611" y="36450"/>
                      </a:cubicBezTo>
                      <a:cubicBezTo>
                        <a:pt x="28611" y="30963"/>
                        <a:pt x="23908" y="28611"/>
                        <a:pt x="18421" y="28611"/>
                      </a:cubicBezTo>
                      <a:lnTo>
                        <a:pt x="15285" y="28611"/>
                      </a:lnTo>
                      <a:lnTo>
                        <a:pt x="13718" y="25476"/>
                      </a:lnTo>
                      <a:lnTo>
                        <a:pt x="23124" y="14502"/>
                      </a:lnTo>
                      <a:cubicBezTo>
                        <a:pt x="24692" y="12934"/>
                        <a:pt x="25476" y="11366"/>
                        <a:pt x="25476" y="11366"/>
                      </a:cubicBezTo>
                      <a:lnTo>
                        <a:pt x="25476" y="11366"/>
                      </a:lnTo>
                      <a:cubicBezTo>
                        <a:pt x="25476" y="11366"/>
                        <a:pt x="23908" y="11366"/>
                        <a:pt x="21556" y="11366"/>
                      </a:cubicBezTo>
                      <a:lnTo>
                        <a:pt x="6663" y="11366"/>
                      </a:lnTo>
                      <a:lnTo>
                        <a:pt x="6663" y="5879"/>
                      </a:lnTo>
                      <a:lnTo>
                        <a:pt x="34098" y="5879"/>
                      </a:lnTo>
                      <a:lnTo>
                        <a:pt x="34098" y="9798"/>
                      </a:lnTo>
                      <a:lnTo>
                        <a:pt x="22340" y="23124"/>
                      </a:lnTo>
                      <a:cubicBezTo>
                        <a:pt x="27827" y="23908"/>
                        <a:pt x="34882" y="27044"/>
                        <a:pt x="34882" y="35666"/>
                      </a:cubicBezTo>
                      <a:cubicBezTo>
                        <a:pt x="34882" y="42721"/>
                        <a:pt x="29395" y="49776"/>
                        <a:pt x="19989" y="49776"/>
                      </a:cubicBezTo>
                      <a:cubicBezTo>
                        <a:pt x="15285" y="49776"/>
                        <a:pt x="9798" y="47424"/>
                        <a:pt x="5879" y="44289"/>
                      </a:cubicBezTo>
                      <a:lnTo>
                        <a:pt x="9798" y="395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18" name="Группа 71">
            <a:extLst>
              <a:ext uri="{FF2B5EF4-FFF2-40B4-BE49-F238E27FC236}">
                <a16:creationId xmlns:a16="http://schemas.microsoft.com/office/drawing/2014/main" id="{0BDCB14F-348D-49AB-B5F9-21BBE11455B4}"/>
              </a:ext>
            </a:extLst>
          </p:cNvPr>
          <p:cNvGrpSpPr/>
          <p:nvPr/>
        </p:nvGrpSpPr>
        <p:grpSpPr>
          <a:xfrm>
            <a:off x="4913261" y="1696186"/>
            <a:ext cx="917254" cy="726242"/>
            <a:chOff x="6276026" y="2348872"/>
            <a:chExt cx="917254" cy="726242"/>
          </a:xfrm>
        </p:grpSpPr>
        <p:sp>
          <p:nvSpPr>
            <p:cNvPr id="119" name="TextBox 95">
              <a:extLst>
                <a:ext uri="{FF2B5EF4-FFF2-40B4-BE49-F238E27FC236}">
                  <a16:creationId xmlns:a16="http://schemas.microsoft.com/office/drawing/2014/main" id="{7AF54499-9BD9-48BA-8ABA-0EE5DE9EC451}"/>
                </a:ext>
              </a:extLst>
            </p:cNvPr>
            <p:cNvSpPr txBox="1"/>
            <p:nvPr/>
          </p:nvSpPr>
          <p:spPr>
            <a:xfrm>
              <a:off x="6276026" y="2936615"/>
              <a:ext cx="917254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KUMA</a:t>
              </a:r>
            </a:p>
          </p:txBody>
        </p:sp>
        <p:grpSp>
          <p:nvGrpSpPr>
            <p:cNvPr id="120" name="Группа 70">
              <a:extLst>
                <a:ext uri="{FF2B5EF4-FFF2-40B4-BE49-F238E27FC236}">
                  <a16:creationId xmlns:a16="http://schemas.microsoft.com/office/drawing/2014/main" id="{7A061278-CF3E-43C5-9FF9-02A448877887}"/>
                </a:ext>
              </a:extLst>
            </p:cNvPr>
            <p:cNvGrpSpPr/>
            <p:nvPr/>
          </p:nvGrpSpPr>
          <p:grpSpPr>
            <a:xfrm>
              <a:off x="6514784" y="2348872"/>
              <a:ext cx="439738" cy="487363"/>
              <a:chOff x="6514784" y="2348872"/>
              <a:chExt cx="439738" cy="487363"/>
            </a:xfrm>
          </p:grpSpPr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35A642C6-F1E4-4F57-925E-2C7B73C477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4784" y="2348872"/>
                <a:ext cx="439738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122" name="Рисунок 1">
                <a:extLst>
                  <a:ext uri="{FF2B5EF4-FFF2-40B4-BE49-F238E27FC236}">
                    <a16:creationId xmlns:a16="http://schemas.microsoft.com/office/drawing/2014/main" id="{11225BC2-755E-4D4B-AA0D-A4B0381D99C5}"/>
                  </a:ext>
                </a:extLst>
              </p:cNvPr>
              <p:cNvGrpSpPr/>
              <p:nvPr/>
            </p:nvGrpSpPr>
            <p:grpSpPr>
              <a:xfrm>
                <a:off x="6573960" y="2431860"/>
                <a:ext cx="321387" cy="321387"/>
                <a:chOff x="6572000" y="2429939"/>
                <a:chExt cx="321387" cy="321387"/>
              </a:xfrm>
              <a:solidFill>
                <a:srgbClr val="58595B"/>
              </a:solidFill>
            </p:grpSpPr>
            <p:sp>
              <p:nvSpPr>
                <p:cNvPr id="123" name="Полилиния: фигура 44">
                  <a:extLst>
                    <a:ext uri="{FF2B5EF4-FFF2-40B4-BE49-F238E27FC236}">
                      <a16:creationId xmlns:a16="http://schemas.microsoft.com/office/drawing/2014/main" id="{B01785A0-9275-4A8D-A9EA-8B3379DD03FD}"/>
                    </a:ext>
                  </a:extLst>
                </p:cNvPr>
                <p:cNvSpPr/>
                <p:nvPr/>
              </p:nvSpPr>
              <p:spPr>
                <a:xfrm>
                  <a:off x="6650387" y="2508326"/>
                  <a:ext cx="164613" cy="243000"/>
                </a:xfrm>
                <a:custGeom>
                  <a:avLst/>
                  <a:gdLst>
                    <a:gd name="connsiteX0" fmla="*/ 162653 w 164613"/>
                    <a:gd name="connsiteY0" fmla="*/ 84266 h 243000"/>
                    <a:gd name="connsiteX1" fmla="*/ 84266 w 164613"/>
                    <a:gd name="connsiteY1" fmla="*/ 5879 h 243000"/>
                    <a:gd name="connsiteX2" fmla="*/ 5879 w 164613"/>
                    <a:gd name="connsiteY2" fmla="*/ 84266 h 243000"/>
                    <a:gd name="connsiteX3" fmla="*/ 45073 w 164613"/>
                    <a:gd name="connsiteY3" fmla="*/ 151679 h 243000"/>
                    <a:gd name="connsiteX4" fmla="*/ 68589 w 164613"/>
                    <a:gd name="connsiteY4" fmla="*/ 161085 h 243000"/>
                    <a:gd name="connsiteX5" fmla="*/ 68589 w 164613"/>
                    <a:gd name="connsiteY5" fmla="*/ 234769 h 243000"/>
                    <a:gd name="connsiteX6" fmla="*/ 84266 w 164613"/>
                    <a:gd name="connsiteY6" fmla="*/ 243392 h 243000"/>
                    <a:gd name="connsiteX7" fmla="*/ 99944 w 164613"/>
                    <a:gd name="connsiteY7" fmla="*/ 234769 h 243000"/>
                    <a:gd name="connsiteX8" fmla="*/ 99944 w 164613"/>
                    <a:gd name="connsiteY8" fmla="*/ 161085 h 243000"/>
                    <a:gd name="connsiteX9" fmla="*/ 123460 w 164613"/>
                    <a:gd name="connsiteY9" fmla="*/ 151679 h 243000"/>
                    <a:gd name="connsiteX10" fmla="*/ 162653 w 164613"/>
                    <a:gd name="connsiteY10" fmla="*/ 84266 h 243000"/>
                    <a:gd name="connsiteX11" fmla="*/ 84266 w 164613"/>
                    <a:gd name="connsiteY11" fmla="*/ 146976 h 243000"/>
                    <a:gd name="connsiteX12" fmla="*/ 45073 w 164613"/>
                    <a:gd name="connsiteY12" fmla="*/ 132866 h 243000"/>
                    <a:gd name="connsiteX13" fmla="*/ 21556 w 164613"/>
                    <a:gd name="connsiteY13" fmla="*/ 84266 h 243000"/>
                    <a:gd name="connsiteX14" fmla="*/ 84266 w 164613"/>
                    <a:gd name="connsiteY14" fmla="*/ 21556 h 243000"/>
                    <a:gd name="connsiteX15" fmla="*/ 146976 w 164613"/>
                    <a:gd name="connsiteY15" fmla="*/ 84266 h 243000"/>
                    <a:gd name="connsiteX16" fmla="*/ 123460 w 164613"/>
                    <a:gd name="connsiteY16" fmla="*/ 132866 h 243000"/>
                    <a:gd name="connsiteX17" fmla="*/ 84266 w 164613"/>
                    <a:gd name="connsiteY17" fmla="*/ 146976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64613" h="243000">
                      <a:moveTo>
                        <a:pt x="162653" y="84266"/>
                      </a:moveTo>
                      <a:cubicBezTo>
                        <a:pt x="162653" y="41153"/>
                        <a:pt x="127379" y="5879"/>
                        <a:pt x="84266" y="5879"/>
                      </a:cubicBezTo>
                      <a:cubicBezTo>
                        <a:pt x="41153" y="5879"/>
                        <a:pt x="5879" y="41153"/>
                        <a:pt x="5879" y="84266"/>
                      </a:cubicBezTo>
                      <a:cubicBezTo>
                        <a:pt x="5879" y="113269"/>
                        <a:pt x="21556" y="138353"/>
                        <a:pt x="45073" y="151679"/>
                      </a:cubicBezTo>
                      <a:cubicBezTo>
                        <a:pt x="52127" y="155598"/>
                        <a:pt x="59966" y="158734"/>
                        <a:pt x="68589" y="161085"/>
                      </a:cubicBezTo>
                      <a:lnTo>
                        <a:pt x="68589" y="234769"/>
                      </a:lnTo>
                      <a:lnTo>
                        <a:pt x="84266" y="243392"/>
                      </a:lnTo>
                      <a:lnTo>
                        <a:pt x="99944" y="234769"/>
                      </a:lnTo>
                      <a:lnTo>
                        <a:pt x="99944" y="161085"/>
                      </a:lnTo>
                      <a:cubicBezTo>
                        <a:pt x="108566" y="159518"/>
                        <a:pt x="116405" y="156382"/>
                        <a:pt x="123460" y="151679"/>
                      </a:cubicBezTo>
                      <a:cubicBezTo>
                        <a:pt x="146976" y="138353"/>
                        <a:pt x="162653" y="113269"/>
                        <a:pt x="162653" y="84266"/>
                      </a:cubicBezTo>
                      <a:moveTo>
                        <a:pt x="84266" y="146976"/>
                      </a:moveTo>
                      <a:cubicBezTo>
                        <a:pt x="69373" y="146976"/>
                        <a:pt x="56047" y="141489"/>
                        <a:pt x="45073" y="132866"/>
                      </a:cubicBezTo>
                      <a:cubicBezTo>
                        <a:pt x="30963" y="121108"/>
                        <a:pt x="21556" y="103863"/>
                        <a:pt x="21556" y="84266"/>
                      </a:cubicBezTo>
                      <a:cubicBezTo>
                        <a:pt x="21556" y="49776"/>
                        <a:pt x="49776" y="21556"/>
                        <a:pt x="84266" y="21556"/>
                      </a:cubicBezTo>
                      <a:cubicBezTo>
                        <a:pt x="118757" y="21556"/>
                        <a:pt x="146976" y="49776"/>
                        <a:pt x="146976" y="84266"/>
                      </a:cubicBezTo>
                      <a:cubicBezTo>
                        <a:pt x="146976" y="103863"/>
                        <a:pt x="137569" y="121892"/>
                        <a:pt x="123460" y="132866"/>
                      </a:cubicBezTo>
                      <a:cubicBezTo>
                        <a:pt x="112486" y="141489"/>
                        <a:pt x="99160" y="146976"/>
                        <a:pt x="84266" y="1469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Полилиния: фигура 58">
                  <a:extLst>
                    <a:ext uri="{FF2B5EF4-FFF2-40B4-BE49-F238E27FC236}">
                      <a16:creationId xmlns:a16="http://schemas.microsoft.com/office/drawing/2014/main" id="{15EBD4E5-5F1B-49C7-8146-D04081B82DE2}"/>
                    </a:ext>
                  </a:extLst>
                </p:cNvPr>
                <p:cNvSpPr/>
                <p:nvPr/>
              </p:nvSpPr>
              <p:spPr>
                <a:xfrm>
                  <a:off x="6677822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Полилиния: фигура 59">
                  <a:extLst>
                    <a:ext uri="{FF2B5EF4-FFF2-40B4-BE49-F238E27FC236}">
                      <a16:creationId xmlns:a16="http://schemas.microsoft.com/office/drawing/2014/main" id="{E91FAD06-FF1B-4313-AC98-27AF03CCB795}"/>
                    </a:ext>
                  </a:extLst>
                </p:cNvPr>
                <p:cNvSpPr/>
                <p:nvPr/>
              </p:nvSpPr>
              <p:spPr>
                <a:xfrm>
                  <a:off x="6700555" y="2547519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Полилиния: фигура 60">
                  <a:extLst>
                    <a:ext uri="{FF2B5EF4-FFF2-40B4-BE49-F238E27FC236}">
                      <a16:creationId xmlns:a16="http://schemas.microsoft.com/office/drawing/2014/main" id="{B769473A-77BD-4218-A833-059FBBB67609}"/>
                    </a:ext>
                  </a:extLst>
                </p:cNvPr>
                <p:cNvSpPr/>
                <p:nvPr/>
              </p:nvSpPr>
              <p:spPr>
                <a:xfrm>
                  <a:off x="6723287" y="2578874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Полилиния: фигура 61">
                  <a:extLst>
                    <a:ext uri="{FF2B5EF4-FFF2-40B4-BE49-F238E27FC236}">
                      <a16:creationId xmlns:a16="http://schemas.microsoft.com/office/drawing/2014/main" id="{86B6F13B-798B-4098-A337-77D52A957C6B}"/>
                    </a:ext>
                  </a:extLst>
                </p:cNvPr>
                <p:cNvSpPr/>
                <p:nvPr/>
              </p:nvSpPr>
              <p:spPr>
                <a:xfrm>
                  <a:off x="6745235" y="2602390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5879 h 39193"/>
                    <a:gd name="connsiteX1" fmla="*/ 17637 w 23516"/>
                    <a:gd name="connsiteY1" fmla="*/ 5879 h 39193"/>
                    <a:gd name="connsiteX2" fmla="*/ 17637 w 23516"/>
                    <a:gd name="connsiteY2" fmla="*/ 37234 h 39193"/>
                    <a:gd name="connsiteX3" fmla="*/ 5879 w 23516"/>
                    <a:gd name="connsiteY3" fmla="*/ 37234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39193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37234"/>
                      </a:lnTo>
                      <a:lnTo>
                        <a:pt x="5879" y="372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Полилиния: фигура 62">
                  <a:extLst>
                    <a:ext uri="{FF2B5EF4-FFF2-40B4-BE49-F238E27FC236}">
                      <a16:creationId xmlns:a16="http://schemas.microsoft.com/office/drawing/2014/main" id="{F0AF11CB-E611-47A4-99D2-7BD0325938D7}"/>
                    </a:ext>
                  </a:extLst>
                </p:cNvPr>
                <p:cNvSpPr/>
                <p:nvPr/>
              </p:nvSpPr>
              <p:spPr>
                <a:xfrm>
                  <a:off x="6767968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Полилиния: фигура 63">
                  <a:extLst>
                    <a:ext uri="{FF2B5EF4-FFF2-40B4-BE49-F238E27FC236}">
                      <a16:creationId xmlns:a16="http://schemas.microsoft.com/office/drawing/2014/main" id="{7BF54051-6F21-4BC5-9B4C-70B8CBDCC2F2}"/>
                    </a:ext>
                  </a:extLst>
                </p:cNvPr>
                <p:cNvSpPr/>
                <p:nvPr/>
              </p:nvSpPr>
              <p:spPr>
                <a:xfrm>
                  <a:off x="6613545" y="2644719"/>
                  <a:ext cx="62710" cy="62710"/>
                </a:xfrm>
                <a:custGeom>
                  <a:avLst/>
                  <a:gdLst>
                    <a:gd name="connsiteX0" fmla="*/ 57615 w 62709"/>
                    <a:gd name="connsiteY0" fmla="*/ 5879 h 62709"/>
                    <a:gd name="connsiteX1" fmla="*/ 29395 w 62709"/>
                    <a:gd name="connsiteY1" fmla="*/ 34098 h 62709"/>
                    <a:gd name="connsiteX2" fmla="*/ 10582 w 62709"/>
                    <a:gd name="connsiteY2" fmla="*/ 36450 h 62709"/>
                    <a:gd name="connsiteX3" fmla="*/ 10582 w 62709"/>
                    <a:gd name="connsiteY3" fmla="*/ 58398 h 62709"/>
                    <a:gd name="connsiteX4" fmla="*/ 32531 w 62709"/>
                    <a:gd name="connsiteY4" fmla="*/ 58398 h 62709"/>
                    <a:gd name="connsiteX5" fmla="*/ 34882 w 62709"/>
                    <a:gd name="connsiteY5" fmla="*/ 39585 h 62709"/>
                    <a:gd name="connsiteX6" fmla="*/ 63102 w 62709"/>
                    <a:gd name="connsiteY6" fmla="*/ 11366 h 62709"/>
                    <a:gd name="connsiteX7" fmla="*/ 57615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7615" y="5879"/>
                      </a:moveTo>
                      <a:lnTo>
                        <a:pt x="29395" y="34098"/>
                      </a:lnTo>
                      <a:cubicBezTo>
                        <a:pt x="23124" y="30179"/>
                        <a:pt x="15285" y="30963"/>
                        <a:pt x="10582" y="36450"/>
                      </a:cubicBezTo>
                      <a:cubicBezTo>
                        <a:pt x="4311" y="42721"/>
                        <a:pt x="4311" y="52127"/>
                        <a:pt x="10582" y="58398"/>
                      </a:cubicBezTo>
                      <a:cubicBezTo>
                        <a:pt x="16853" y="64669"/>
                        <a:pt x="26260" y="64669"/>
                        <a:pt x="32531" y="58398"/>
                      </a:cubicBezTo>
                      <a:cubicBezTo>
                        <a:pt x="38018" y="52911"/>
                        <a:pt x="38802" y="45073"/>
                        <a:pt x="34882" y="39585"/>
                      </a:cubicBezTo>
                      <a:lnTo>
                        <a:pt x="63102" y="11366"/>
                      </a:lnTo>
                      <a:lnTo>
                        <a:pt x="57615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Полилиния: фигура 64">
                  <a:extLst>
                    <a:ext uri="{FF2B5EF4-FFF2-40B4-BE49-F238E27FC236}">
                      <a16:creationId xmlns:a16="http://schemas.microsoft.com/office/drawing/2014/main" id="{44258F48-F92D-42CD-AB62-76055A5FE2CF}"/>
                    </a:ext>
                  </a:extLst>
                </p:cNvPr>
                <p:cNvSpPr/>
                <p:nvPr/>
              </p:nvSpPr>
              <p:spPr>
                <a:xfrm>
                  <a:off x="6786780" y="2471484"/>
                  <a:ext cx="62710" cy="62710"/>
                </a:xfrm>
                <a:custGeom>
                  <a:avLst/>
                  <a:gdLst>
                    <a:gd name="connsiteX0" fmla="*/ 5879 w 62709"/>
                    <a:gd name="connsiteY0" fmla="*/ 57615 h 62709"/>
                    <a:gd name="connsiteX1" fmla="*/ 34098 w 62709"/>
                    <a:gd name="connsiteY1" fmla="*/ 29395 h 62709"/>
                    <a:gd name="connsiteX2" fmla="*/ 36450 w 62709"/>
                    <a:gd name="connsiteY2" fmla="*/ 10582 h 62709"/>
                    <a:gd name="connsiteX3" fmla="*/ 58398 w 62709"/>
                    <a:gd name="connsiteY3" fmla="*/ 10582 h 62709"/>
                    <a:gd name="connsiteX4" fmla="*/ 58398 w 62709"/>
                    <a:gd name="connsiteY4" fmla="*/ 32531 h 62709"/>
                    <a:gd name="connsiteX5" fmla="*/ 39586 w 62709"/>
                    <a:gd name="connsiteY5" fmla="*/ 34882 h 62709"/>
                    <a:gd name="connsiteX6" fmla="*/ 11366 w 62709"/>
                    <a:gd name="connsiteY6" fmla="*/ 63102 h 62709"/>
                    <a:gd name="connsiteX7" fmla="*/ 5879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879" y="57615"/>
                      </a:moveTo>
                      <a:lnTo>
                        <a:pt x="34098" y="29395"/>
                      </a:lnTo>
                      <a:cubicBezTo>
                        <a:pt x="30179" y="23124"/>
                        <a:pt x="30963" y="15285"/>
                        <a:pt x="36450" y="10582"/>
                      </a:cubicBezTo>
                      <a:cubicBezTo>
                        <a:pt x="42721" y="4311"/>
                        <a:pt x="52127" y="4311"/>
                        <a:pt x="58398" y="10582"/>
                      </a:cubicBezTo>
                      <a:cubicBezTo>
                        <a:pt x="64669" y="16853"/>
                        <a:pt x="64669" y="26260"/>
                        <a:pt x="58398" y="32531"/>
                      </a:cubicBezTo>
                      <a:cubicBezTo>
                        <a:pt x="52911" y="38018"/>
                        <a:pt x="45073" y="38802"/>
                        <a:pt x="39586" y="34882"/>
                      </a:cubicBezTo>
                      <a:lnTo>
                        <a:pt x="11366" y="63102"/>
                      </a:lnTo>
                      <a:lnTo>
                        <a:pt x="5879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Полилиния: фигура 65">
                  <a:extLst>
                    <a:ext uri="{FF2B5EF4-FFF2-40B4-BE49-F238E27FC236}">
                      <a16:creationId xmlns:a16="http://schemas.microsoft.com/office/drawing/2014/main" id="{2D21E227-E317-437B-A434-A174D287100A}"/>
                    </a:ext>
                  </a:extLst>
                </p:cNvPr>
                <p:cNvSpPr/>
                <p:nvPr/>
              </p:nvSpPr>
              <p:spPr>
                <a:xfrm>
                  <a:off x="6713097" y="2429939"/>
                  <a:ext cx="39194" cy="78387"/>
                </a:xfrm>
                <a:custGeom>
                  <a:avLst/>
                  <a:gdLst>
                    <a:gd name="connsiteX0" fmla="*/ 17637 w 39193"/>
                    <a:gd name="connsiteY0" fmla="*/ 76427 h 78387"/>
                    <a:gd name="connsiteX1" fmla="*/ 17637 w 39193"/>
                    <a:gd name="connsiteY1" fmla="*/ 36450 h 78387"/>
                    <a:gd name="connsiteX2" fmla="*/ 5879 w 39193"/>
                    <a:gd name="connsiteY2" fmla="*/ 21556 h 78387"/>
                    <a:gd name="connsiteX3" fmla="*/ 21556 w 39193"/>
                    <a:gd name="connsiteY3" fmla="*/ 5879 h 78387"/>
                    <a:gd name="connsiteX4" fmla="*/ 37234 w 39193"/>
                    <a:gd name="connsiteY4" fmla="*/ 21556 h 78387"/>
                    <a:gd name="connsiteX5" fmla="*/ 25476 w 39193"/>
                    <a:gd name="connsiteY5" fmla="*/ 36450 h 78387"/>
                    <a:gd name="connsiteX6" fmla="*/ 25476 w 39193"/>
                    <a:gd name="connsiteY6" fmla="*/ 76427 h 78387"/>
                    <a:gd name="connsiteX7" fmla="*/ 17637 w 39193"/>
                    <a:gd name="connsiteY7" fmla="*/ 76427 h 7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193" h="78387">
                      <a:moveTo>
                        <a:pt x="17637" y="76427"/>
                      </a:moveTo>
                      <a:lnTo>
                        <a:pt x="17637" y="36450"/>
                      </a:lnTo>
                      <a:cubicBezTo>
                        <a:pt x="10582" y="34882"/>
                        <a:pt x="5879" y="28611"/>
                        <a:pt x="5879" y="21556"/>
                      </a:cubicBezTo>
                      <a:cubicBezTo>
                        <a:pt x="5879" y="12934"/>
                        <a:pt x="12934" y="5879"/>
                        <a:pt x="21556" y="5879"/>
                      </a:cubicBezTo>
                      <a:cubicBezTo>
                        <a:pt x="30179" y="5879"/>
                        <a:pt x="37234" y="12934"/>
                        <a:pt x="37234" y="21556"/>
                      </a:cubicBezTo>
                      <a:cubicBezTo>
                        <a:pt x="37234" y="28611"/>
                        <a:pt x="32531" y="34882"/>
                        <a:pt x="25476" y="36450"/>
                      </a:cubicBezTo>
                      <a:lnTo>
                        <a:pt x="25476" y="76427"/>
                      </a:lnTo>
                      <a:lnTo>
                        <a:pt x="17637" y="7642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Полилиния: фигура 66">
                  <a:extLst>
                    <a:ext uri="{FF2B5EF4-FFF2-40B4-BE49-F238E27FC236}">
                      <a16:creationId xmlns:a16="http://schemas.microsoft.com/office/drawing/2014/main" id="{E29E04F5-818F-435C-B229-9B6803AC58B1}"/>
                    </a:ext>
                  </a:extLst>
                </p:cNvPr>
                <p:cNvSpPr/>
                <p:nvPr/>
              </p:nvSpPr>
              <p:spPr>
                <a:xfrm>
                  <a:off x="6572000" y="2571036"/>
                  <a:ext cx="78387" cy="39194"/>
                </a:xfrm>
                <a:custGeom>
                  <a:avLst/>
                  <a:gdLst>
                    <a:gd name="connsiteX0" fmla="*/ 76427 w 78387"/>
                    <a:gd name="connsiteY0" fmla="*/ 17637 h 39193"/>
                    <a:gd name="connsiteX1" fmla="*/ 36450 w 78387"/>
                    <a:gd name="connsiteY1" fmla="*/ 17637 h 39193"/>
                    <a:gd name="connsiteX2" fmla="*/ 21556 w 78387"/>
                    <a:gd name="connsiteY2" fmla="*/ 5879 h 39193"/>
                    <a:gd name="connsiteX3" fmla="*/ 5879 w 78387"/>
                    <a:gd name="connsiteY3" fmla="*/ 21556 h 39193"/>
                    <a:gd name="connsiteX4" fmla="*/ 21556 w 78387"/>
                    <a:gd name="connsiteY4" fmla="*/ 37234 h 39193"/>
                    <a:gd name="connsiteX5" fmla="*/ 36450 w 78387"/>
                    <a:gd name="connsiteY5" fmla="*/ 25476 h 39193"/>
                    <a:gd name="connsiteX6" fmla="*/ 76427 w 78387"/>
                    <a:gd name="connsiteY6" fmla="*/ 25476 h 39193"/>
                    <a:gd name="connsiteX7" fmla="*/ 76427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76427" y="17637"/>
                      </a:moveTo>
                      <a:lnTo>
                        <a:pt x="36450" y="17637"/>
                      </a:lnTo>
                      <a:cubicBezTo>
                        <a:pt x="34882" y="10582"/>
                        <a:pt x="28611" y="5879"/>
                        <a:pt x="21556" y="5879"/>
                      </a:cubicBezTo>
                      <a:cubicBezTo>
                        <a:pt x="12934" y="5879"/>
                        <a:pt x="5879" y="12934"/>
                        <a:pt x="5879" y="21556"/>
                      </a:cubicBezTo>
                      <a:cubicBezTo>
                        <a:pt x="5879" y="30179"/>
                        <a:pt x="12934" y="37234"/>
                        <a:pt x="21556" y="37234"/>
                      </a:cubicBezTo>
                      <a:cubicBezTo>
                        <a:pt x="28611" y="37234"/>
                        <a:pt x="34882" y="32531"/>
                        <a:pt x="36450" y="25476"/>
                      </a:cubicBezTo>
                      <a:lnTo>
                        <a:pt x="76427" y="25476"/>
                      </a:lnTo>
                      <a:lnTo>
                        <a:pt x="76427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Полилиния: фигура 67">
                  <a:extLst>
                    <a:ext uri="{FF2B5EF4-FFF2-40B4-BE49-F238E27FC236}">
                      <a16:creationId xmlns:a16="http://schemas.microsoft.com/office/drawing/2014/main" id="{23E988D7-6642-4068-89FD-7AA43B55D2B9}"/>
                    </a:ext>
                  </a:extLst>
                </p:cNvPr>
                <p:cNvSpPr/>
                <p:nvPr/>
              </p:nvSpPr>
              <p:spPr>
                <a:xfrm>
                  <a:off x="6815000" y="2571036"/>
                  <a:ext cx="78387" cy="39194"/>
                </a:xfrm>
                <a:custGeom>
                  <a:avLst/>
                  <a:gdLst>
                    <a:gd name="connsiteX0" fmla="*/ 5879 w 78387"/>
                    <a:gd name="connsiteY0" fmla="*/ 17637 h 39193"/>
                    <a:gd name="connsiteX1" fmla="*/ 45856 w 78387"/>
                    <a:gd name="connsiteY1" fmla="*/ 17637 h 39193"/>
                    <a:gd name="connsiteX2" fmla="*/ 60750 w 78387"/>
                    <a:gd name="connsiteY2" fmla="*/ 5879 h 39193"/>
                    <a:gd name="connsiteX3" fmla="*/ 76427 w 78387"/>
                    <a:gd name="connsiteY3" fmla="*/ 21556 h 39193"/>
                    <a:gd name="connsiteX4" fmla="*/ 60750 w 78387"/>
                    <a:gd name="connsiteY4" fmla="*/ 37234 h 39193"/>
                    <a:gd name="connsiteX5" fmla="*/ 45856 w 78387"/>
                    <a:gd name="connsiteY5" fmla="*/ 25476 h 39193"/>
                    <a:gd name="connsiteX6" fmla="*/ 5879 w 78387"/>
                    <a:gd name="connsiteY6" fmla="*/ 25476 h 39193"/>
                    <a:gd name="connsiteX7" fmla="*/ 5879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5879" y="17637"/>
                      </a:moveTo>
                      <a:lnTo>
                        <a:pt x="45856" y="17637"/>
                      </a:lnTo>
                      <a:cubicBezTo>
                        <a:pt x="47424" y="10582"/>
                        <a:pt x="53695" y="5879"/>
                        <a:pt x="60750" y="5879"/>
                      </a:cubicBezTo>
                      <a:cubicBezTo>
                        <a:pt x="69373" y="5879"/>
                        <a:pt x="76427" y="12934"/>
                        <a:pt x="76427" y="21556"/>
                      </a:cubicBezTo>
                      <a:cubicBezTo>
                        <a:pt x="76427" y="30179"/>
                        <a:pt x="69373" y="37234"/>
                        <a:pt x="60750" y="37234"/>
                      </a:cubicBezTo>
                      <a:cubicBezTo>
                        <a:pt x="53695" y="37234"/>
                        <a:pt x="47424" y="32531"/>
                        <a:pt x="45856" y="25476"/>
                      </a:cubicBezTo>
                      <a:lnTo>
                        <a:pt x="5879" y="25476"/>
                      </a:lnTo>
                      <a:lnTo>
                        <a:pt x="5879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Полилиния: фигура 68">
                  <a:extLst>
                    <a:ext uri="{FF2B5EF4-FFF2-40B4-BE49-F238E27FC236}">
                      <a16:creationId xmlns:a16="http://schemas.microsoft.com/office/drawing/2014/main" id="{C43F89E5-F23E-4B8B-B173-E6CC8AD34CF8}"/>
                    </a:ext>
                  </a:extLst>
                </p:cNvPr>
                <p:cNvSpPr/>
                <p:nvPr/>
              </p:nvSpPr>
              <p:spPr>
                <a:xfrm>
                  <a:off x="6613545" y="2471484"/>
                  <a:ext cx="62710" cy="62710"/>
                </a:xfrm>
                <a:custGeom>
                  <a:avLst/>
                  <a:gdLst>
                    <a:gd name="connsiteX0" fmla="*/ 63102 w 62709"/>
                    <a:gd name="connsiteY0" fmla="*/ 57615 h 62709"/>
                    <a:gd name="connsiteX1" fmla="*/ 34882 w 62709"/>
                    <a:gd name="connsiteY1" fmla="*/ 29395 h 62709"/>
                    <a:gd name="connsiteX2" fmla="*/ 32531 w 62709"/>
                    <a:gd name="connsiteY2" fmla="*/ 10582 h 62709"/>
                    <a:gd name="connsiteX3" fmla="*/ 10582 w 62709"/>
                    <a:gd name="connsiteY3" fmla="*/ 10582 h 62709"/>
                    <a:gd name="connsiteX4" fmla="*/ 10582 w 62709"/>
                    <a:gd name="connsiteY4" fmla="*/ 32531 h 62709"/>
                    <a:gd name="connsiteX5" fmla="*/ 29395 w 62709"/>
                    <a:gd name="connsiteY5" fmla="*/ 34882 h 62709"/>
                    <a:gd name="connsiteX6" fmla="*/ 57615 w 62709"/>
                    <a:gd name="connsiteY6" fmla="*/ 63102 h 62709"/>
                    <a:gd name="connsiteX7" fmla="*/ 63102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63102" y="57615"/>
                      </a:moveTo>
                      <a:lnTo>
                        <a:pt x="34882" y="29395"/>
                      </a:lnTo>
                      <a:cubicBezTo>
                        <a:pt x="38802" y="23124"/>
                        <a:pt x="38018" y="15285"/>
                        <a:pt x="32531" y="10582"/>
                      </a:cubicBezTo>
                      <a:cubicBezTo>
                        <a:pt x="26260" y="4311"/>
                        <a:pt x="16853" y="4311"/>
                        <a:pt x="10582" y="10582"/>
                      </a:cubicBezTo>
                      <a:cubicBezTo>
                        <a:pt x="4311" y="16853"/>
                        <a:pt x="4311" y="26260"/>
                        <a:pt x="10582" y="32531"/>
                      </a:cubicBezTo>
                      <a:cubicBezTo>
                        <a:pt x="16069" y="38018"/>
                        <a:pt x="23908" y="38802"/>
                        <a:pt x="29395" y="34882"/>
                      </a:cubicBezTo>
                      <a:lnTo>
                        <a:pt x="57615" y="63102"/>
                      </a:lnTo>
                      <a:lnTo>
                        <a:pt x="63102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Полилиния: фигура 69">
                  <a:extLst>
                    <a:ext uri="{FF2B5EF4-FFF2-40B4-BE49-F238E27FC236}">
                      <a16:creationId xmlns:a16="http://schemas.microsoft.com/office/drawing/2014/main" id="{25E6256B-F8C8-43A7-B20A-242CCA225266}"/>
                    </a:ext>
                  </a:extLst>
                </p:cNvPr>
                <p:cNvSpPr/>
                <p:nvPr/>
              </p:nvSpPr>
              <p:spPr>
                <a:xfrm>
                  <a:off x="6786780" y="2644719"/>
                  <a:ext cx="62710" cy="62710"/>
                </a:xfrm>
                <a:custGeom>
                  <a:avLst/>
                  <a:gdLst>
                    <a:gd name="connsiteX0" fmla="*/ 11366 w 62709"/>
                    <a:gd name="connsiteY0" fmla="*/ 5879 h 62709"/>
                    <a:gd name="connsiteX1" fmla="*/ 39586 w 62709"/>
                    <a:gd name="connsiteY1" fmla="*/ 34098 h 62709"/>
                    <a:gd name="connsiteX2" fmla="*/ 58398 w 62709"/>
                    <a:gd name="connsiteY2" fmla="*/ 36450 h 62709"/>
                    <a:gd name="connsiteX3" fmla="*/ 58398 w 62709"/>
                    <a:gd name="connsiteY3" fmla="*/ 58398 h 62709"/>
                    <a:gd name="connsiteX4" fmla="*/ 36450 w 62709"/>
                    <a:gd name="connsiteY4" fmla="*/ 58398 h 62709"/>
                    <a:gd name="connsiteX5" fmla="*/ 34098 w 62709"/>
                    <a:gd name="connsiteY5" fmla="*/ 39585 h 62709"/>
                    <a:gd name="connsiteX6" fmla="*/ 5879 w 62709"/>
                    <a:gd name="connsiteY6" fmla="*/ 11366 h 62709"/>
                    <a:gd name="connsiteX7" fmla="*/ 11366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11366" y="5879"/>
                      </a:moveTo>
                      <a:lnTo>
                        <a:pt x="39586" y="34098"/>
                      </a:lnTo>
                      <a:cubicBezTo>
                        <a:pt x="45856" y="30179"/>
                        <a:pt x="53695" y="30963"/>
                        <a:pt x="58398" y="36450"/>
                      </a:cubicBezTo>
                      <a:cubicBezTo>
                        <a:pt x="64669" y="42721"/>
                        <a:pt x="64669" y="52127"/>
                        <a:pt x="58398" y="58398"/>
                      </a:cubicBezTo>
                      <a:cubicBezTo>
                        <a:pt x="52127" y="64669"/>
                        <a:pt x="42721" y="64669"/>
                        <a:pt x="36450" y="58398"/>
                      </a:cubicBezTo>
                      <a:cubicBezTo>
                        <a:pt x="30963" y="52911"/>
                        <a:pt x="30179" y="45073"/>
                        <a:pt x="34098" y="39585"/>
                      </a:cubicBezTo>
                      <a:lnTo>
                        <a:pt x="5879" y="11366"/>
                      </a:lnTo>
                      <a:lnTo>
                        <a:pt x="11366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36" name="Группа 512">
            <a:extLst>
              <a:ext uri="{FF2B5EF4-FFF2-40B4-BE49-F238E27FC236}">
                <a16:creationId xmlns:a16="http://schemas.microsoft.com/office/drawing/2014/main" id="{77D81033-B0B1-4601-920C-476B6AA2E5B2}"/>
              </a:ext>
            </a:extLst>
          </p:cNvPr>
          <p:cNvGrpSpPr/>
          <p:nvPr/>
        </p:nvGrpSpPr>
        <p:grpSpPr>
          <a:xfrm>
            <a:off x="5776829" y="1696186"/>
            <a:ext cx="772066" cy="1003241"/>
            <a:chOff x="6366877" y="1211657"/>
            <a:chExt cx="772066" cy="1003241"/>
          </a:xfrm>
        </p:grpSpPr>
        <p:sp>
          <p:nvSpPr>
            <p:cNvPr id="137" name="TextBox 207">
              <a:extLst>
                <a:ext uri="{FF2B5EF4-FFF2-40B4-BE49-F238E27FC236}">
                  <a16:creationId xmlns:a16="http://schemas.microsoft.com/office/drawing/2014/main" id="{B2B38D85-CB22-4CCE-9CC9-2487A70B1253}"/>
                </a:ext>
              </a:extLst>
            </p:cNvPr>
            <p:cNvSpPr txBox="1"/>
            <p:nvPr/>
          </p:nvSpPr>
          <p:spPr>
            <a:xfrm>
              <a:off x="6366877" y="1799400"/>
              <a:ext cx="77206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Центральная </a:t>
              </a:r>
              <a:r>
                <a:rPr kumimoji="0" lang="ru-RU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нода</a:t>
              </a: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 КАТА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/KEDR</a:t>
              </a:r>
            </a:p>
          </p:txBody>
        </p:sp>
        <p:grpSp>
          <p:nvGrpSpPr>
            <p:cNvPr id="138" name="Группа 511">
              <a:extLst>
                <a:ext uri="{FF2B5EF4-FFF2-40B4-BE49-F238E27FC236}">
                  <a16:creationId xmlns:a16="http://schemas.microsoft.com/office/drawing/2014/main" id="{B736F1D2-86B9-4279-9B70-57413A38122D}"/>
                </a:ext>
              </a:extLst>
            </p:cNvPr>
            <p:cNvGrpSpPr/>
            <p:nvPr/>
          </p:nvGrpSpPr>
          <p:grpSpPr>
            <a:xfrm>
              <a:off x="6514784" y="1211657"/>
              <a:ext cx="439738" cy="487363"/>
              <a:chOff x="6514784" y="1211657"/>
              <a:chExt cx="439738" cy="487363"/>
            </a:xfrm>
          </p:grpSpPr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666D0498-CD75-4C1D-B18E-FC55DD5A96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4784" y="1211657"/>
                <a:ext cx="439738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140" name="Рисунок 493">
                <a:extLst>
                  <a:ext uri="{FF2B5EF4-FFF2-40B4-BE49-F238E27FC236}">
                    <a16:creationId xmlns:a16="http://schemas.microsoft.com/office/drawing/2014/main" id="{1FD84F05-7D78-4A96-996C-631B48BC7DED}"/>
                  </a:ext>
                </a:extLst>
              </p:cNvPr>
              <p:cNvGrpSpPr/>
              <p:nvPr/>
            </p:nvGrpSpPr>
            <p:grpSpPr>
              <a:xfrm>
                <a:off x="6587677" y="1307050"/>
                <a:ext cx="292917" cy="290032"/>
                <a:chOff x="6587677" y="1307050"/>
                <a:chExt cx="292917" cy="290032"/>
              </a:xfrm>
              <a:solidFill>
                <a:srgbClr val="58595B"/>
              </a:solidFill>
            </p:grpSpPr>
            <p:sp>
              <p:nvSpPr>
                <p:cNvPr id="141" name="Полилиния: фигура 495">
                  <a:extLst>
                    <a:ext uri="{FF2B5EF4-FFF2-40B4-BE49-F238E27FC236}">
                      <a16:creationId xmlns:a16="http://schemas.microsoft.com/office/drawing/2014/main" id="{1E552861-0DFC-4A39-AC17-F255A0D7E831}"/>
                    </a:ext>
                  </a:extLst>
                </p:cNvPr>
                <p:cNvSpPr/>
                <p:nvPr/>
              </p:nvSpPr>
              <p:spPr>
                <a:xfrm>
                  <a:off x="6587677" y="1307050"/>
                  <a:ext cx="290032" cy="290032"/>
                </a:xfrm>
                <a:custGeom>
                  <a:avLst/>
                  <a:gdLst>
                    <a:gd name="connsiteX0" fmla="*/ 146976 w 290032"/>
                    <a:gd name="connsiteY0" fmla="*/ 21556 h 290032"/>
                    <a:gd name="connsiteX1" fmla="*/ 272395 w 290032"/>
                    <a:gd name="connsiteY1" fmla="*/ 146976 h 290032"/>
                    <a:gd name="connsiteX2" fmla="*/ 146976 w 290032"/>
                    <a:gd name="connsiteY2" fmla="*/ 272395 h 290032"/>
                    <a:gd name="connsiteX3" fmla="*/ 21556 w 290032"/>
                    <a:gd name="connsiteY3" fmla="*/ 146976 h 290032"/>
                    <a:gd name="connsiteX4" fmla="*/ 146976 w 290032"/>
                    <a:gd name="connsiteY4" fmla="*/ 21556 h 290032"/>
                    <a:gd name="connsiteX5" fmla="*/ 146976 w 290032"/>
                    <a:gd name="connsiteY5" fmla="*/ 5879 h 290032"/>
                    <a:gd name="connsiteX6" fmla="*/ 5879 w 290032"/>
                    <a:gd name="connsiteY6" fmla="*/ 146976 h 290032"/>
                    <a:gd name="connsiteX7" fmla="*/ 146976 w 290032"/>
                    <a:gd name="connsiteY7" fmla="*/ 288073 h 290032"/>
                    <a:gd name="connsiteX8" fmla="*/ 288073 w 290032"/>
                    <a:gd name="connsiteY8" fmla="*/ 146976 h 290032"/>
                    <a:gd name="connsiteX9" fmla="*/ 146976 w 290032"/>
                    <a:gd name="connsiteY9" fmla="*/ 5879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0032" h="290032">
                      <a:moveTo>
                        <a:pt x="146976" y="21556"/>
                      </a:moveTo>
                      <a:cubicBezTo>
                        <a:pt x="215957" y="21556"/>
                        <a:pt x="272395" y="77995"/>
                        <a:pt x="272395" y="146976"/>
                      </a:cubicBezTo>
                      <a:cubicBezTo>
                        <a:pt x="272395" y="215956"/>
                        <a:pt x="215957" y="272395"/>
                        <a:pt x="146976" y="272395"/>
                      </a:cubicBezTo>
                      <a:cubicBezTo>
                        <a:pt x="77995" y="272395"/>
                        <a:pt x="21556" y="215956"/>
                        <a:pt x="21556" y="146976"/>
                      </a:cubicBezTo>
                      <a:cubicBezTo>
                        <a:pt x="21556" y="77995"/>
                        <a:pt x="77995" y="21556"/>
                        <a:pt x="146976" y="21556"/>
                      </a:cubicBezTo>
                      <a:moveTo>
                        <a:pt x="146976" y="5879"/>
                      </a:moveTo>
                      <a:cubicBezTo>
                        <a:pt x="69373" y="5879"/>
                        <a:pt x="5879" y="69373"/>
                        <a:pt x="5879" y="146976"/>
                      </a:cubicBezTo>
                      <a:cubicBezTo>
                        <a:pt x="5879" y="224579"/>
                        <a:pt x="69373" y="288073"/>
                        <a:pt x="146976" y="288073"/>
                      </a:cubicBezTo>
                      <a:cubicBezTo>
                        <a:pt x="224579" y="288073"/>
                        <a:pt x="288073" y="224579"/>
                        <a:pt x="288073" y="146976"/>
                      </a:cubicBezTo>
                      <a:cubicBezTo>
                        <a:pt x="288073" y="69373"/>
                        <a:pt x="224579" y="5879"/>
                        <a:pt x="146976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Полилиния: фигура 496">
                  <a:extLst>
                    <a:ext uri="{FF2B5EF4-FFF2-40B4-BE49-F238E27FC236}">
                      <a16:creationId xmlns:a16="http://schemas.microsoft.com/office/drawing/2014/main" id="{47DC7DFD-C513-4D3F-802E-4B1D3754A1A0}"/>
                    </a:ext>
                  </a:extLst>
                </p:cNvPr>
                <p:cNvSpPr/>
                <p:nvPr/>
              </p:nvSpPr>
              <p:spPr>
                <a:xfrm>
                  <a:off x="6626871" y="1346244"/>
                  <a:ext cx="211645" cy="211645"/>
                </a:xfrm>
                <a:custGeom>
                  <a:avLst/>
                  <a:gdLst>
                    <a:gd name="connsiteX0" fmla="*/ 107782 w 211645"/>
                    <a:gd name="connsiteY0" fmla="*/ 21556 h 211645"/>
                    <a:gd name="connsiteX1" fmla="*/ 194008 w 211645"/>
                    <a:gd name="connsiteY1" fmla="*/ 107782 h 211645"/>
                    <a:gd name="connsiteX2" fmla="*/ 107782 w 211645"/>
                    <a:gd name="connsiteY2" fmla="*/ 194008 h 211645"/>
                    <a:gd name="connsiteX3" fmla="*/ 21556 w 211645"/>
                    <a:gd name="connsiteY3" fmla="*/ 107782 h 211645"/>
                    <a:gd name="connsiteX4" fmla="*/ 107782 w 211645"/>
                    <a:gd name="connsiteY4" fmla="*/ 21556 h 211645"/>
                    <a:gd name="connsiteX5" fmla="*/ 107782 w 211645"/>
                    <a:gd name="connsiteY5" fmla="*/ 5879 h 211645"/>
                    <a:gd name="connsiteX6" fmla="*/ 5879 w 211645"/>
                    <a:gd name="connsiteY6" fmla="*/ 107782 h 211645"/>
                    <a:gd name="connsiteX7" fmla="*/ 107782 w 211645"/>
                    <a:gd name="connsiteY7" fmla="*/ 209685 h 211645"/>
                    <a:gd name="connsiteX8" fmla="*/ 209686 w 211645"/>
                    <a:gd name="connsiteY8" fmla="*/ 107782 h 211645"/>
                    <a:gd name="connsiteX9" fmla="*/ 107782 w 211645"/>
                    <a:gd name="connsiteY9" fmla="*/ 5879 h 211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1645" h="211645">
                      <a:moveTo>
                        <a:pt x="107782" y="21556"/>
                      </a:moveTo>
                      <a:cubicBezTo>
                        <a:pt x="155598" y="21556"/>
                        <a:pt x="194008" y="59966"/>
                        <a:pt x="194008" y="107782"/>
                      </a:cubicBezTo>
                      <a:cubicBezTo>
                        <a:pt x="194008" y="155598"/>
                        <a:pt x="155598" y="194008"/>
                        <a:pt x="107782" y="194008"/>
                      </a:cubicBezTo>
                      <a:cubicBezTo>
                        <a:pt x="59966" y="194008"/>
                        <a:pt x="21556" y="155598"/>
                        <a:pt x="21556" y="107782"/>
                      </a:cubicBezTo>
                      <a:cubicBezTo>
                        <a:pt x="21556" y="59966"/>
                        <a:pt x="59966" y="21556"/>
                        <a:pt x="107782" y="21556"/>
                      </a:cubicBezTo>
                      <a:moveTo>
                        <a:pt x="107782" y="5879"/>
                      </a:moveTo>
                      <a:cubicBezTo>
                        <a:pt x="51344" y="5879"/>
                        <a:pt x="5879" y="51344"/>
                        <a:pt x="5879" y="107782"/>
                      </a:cubicBezTo>
                      <a:cubicBezTo>
                        <a:pt x="5879" y="164221"/>
                        <a:pt x="51344" y="209685"/>
                        <a:pt x="107782" y="209685"/>
                      </a:cubicBezTo>
                      <a:cubicBezTo>
                        <a:pt x="164221" y="209685"/>
                        <a:pt x="209686" y="164221"/>
                        <a:pt x="209686" y="107782"/>
                      </a:cubicBezTo>
                      <a:cubicBezTo>
                        <a:pt x="209686" y="51344"/>
                        <a:pt x="164221" y="5879"/>
                        <a:pt x="107782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Полилиния: фигура 497">
                  <a:extLst>
                    <a:ext uri="{FF2B5EF4-FFF2-40B4-BE49-F238E27FC236}">
                      <a16:creationId xmlns:a16="http://schemas.microsoft.com/office/drawing/2014/main" id="{45C45009-5659-445F-A96B-9639AFC66699}"/>
                    </a:ext>
                  </a:extLst>
                </p:cNvPr>
                <p:cNvSpPr/>
                <p:nvPr/>
              </p:nvSpPr>
              <p:spPr>
                <a:xfrm>
                  <a:off x="6666064" y="1385437"/>
                  <a:ext cx="133258" cy="133258"/>
                </a:xfrm>
                <a:custGeom>
                  <a:avLst/>
                  <a:gdLst>
                    <a:gd name="connsiteX0" fmla="*/ 68589 w 133258"/>
                    <a:gd name="connsiteY0" fmla="*/ 21556 h 133258"/>
                    <a:gd name="connsiteX1" fmla="*/ 115621 w 133258"/>
                    <a:gd name="connsiteY1" fmla="*/ 68589 h 133258"/>
                    <a:gd name="connsiteX2" fmla="*/ 68589 w 133258"/>
                    <a:gd name="connsiteY2" fmla="*/ 115621 h 133258"/>
                    <a:gd name="connsiteX3" fmla="*/ 21556 w 133258"/>
                    <a:gd name="connsiteY3" fmla="*/ 68589 h 133258"/>
                    <a:gd name="connsiteX4" fmla="*/ 68589 w 133258"/>
                    <a:gd name="connsiteY4" fmla="*/ 21556 h 133258"/>
                    <a:gd name="connsiteX5" fmla="*/ 68589 w 133258"/>
                    <a:gd name="connsiteY5" fmla="*/ 5879 h 133258"/>
                    <a:gd name="connsiteX6" fmla="*/ 5879 w 133258"/>
                    <a:gd name="connsiteY6" fmla="*/ 68589 h 133258"/>
                    <a:gd name="connsiteX7" fmla="*/ 68589 w 133258"/>
                    <a:gd name="connsiteY7" fmla="*/ 131298 h 133258"/>
                    <a:gd name="connsiteX8" fmla="*/ 131298 w 133258"/>
                    <a:gd name="connsiteY8" fmla="*/ 68589 h 133258"/>
                    <a:gd name="connsiteX9" fmla="*/ 68589 w 133258"/>
                    <a:gd name="connsiteY9" fmla="*/ 5879 h 133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258" h="133258">
                      <a:moveTo>
                        <a:pt x="68589" y="21556"/>
                      </a:moveTo>
                      <a:cubicBezTo>
                        <a:pt x="94457" y="21556"/>
                        <a:pt x="115621" y="42721"/>
                        <a:pt x="115621" y="68589"/>
                      </a:cubicBezTo>
                      <a:cubicBezTo>
                        <a:pt x="115621" y="94456"/>
                        <a:pt x="94457" y="115621"/>
                        <a:pt x="68589" y="115621"/>
                      </a:cubicBezTo>
                      <a:cubicBezTo>
                        <a:pt x="42721" y="115621"/>
                        <a:pt x="21556" y="94456"/>
                        <a:pt x="21556" y="68589"/>
                      </a:cubicBezTo>
                      <a:cubicBezTo>
                        <a:pt x="21556" y="42721"/>
                        <a:pt x="42721" y="21556"/>
                        <a:pt x="68589" y="21556"/>
                      </a:cubicBezTo>
                      <a:moveTo>
                        <a:pt x="68589" y="5879"/>
                      </a:moveTo>
                      <a:cubicBezTo>
                        <a:pt x="34098" y="5879"/>
                        <a:pt x="5879" y="34098"/>
                        <a:pt x="5879" y="68589"/>
                      </a:cubicBezTo>
                      <a:cubicBezTo>
                        <a:pt x="5879" y="103079"/>
                        <a:pt x="34098" y="131298"/>
                        <a:pt x="68589" y="131298"/>
                      </a:cubicBezTo>
                      <a:cubicBezTo>
                        <a:pt x="103079" y="131298"/>
                        <a:pt x="131298" y="103079"/>
                        <a:pt x="131298" y="68589"/>
                      </a:cubicBezTo>
                      <a:cubicBezTo>
                        <a:pt x="131298" y="34098"/>
                        <a:pt x="103079" y="5879"/>
                        <a:pt x="68589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Полилиния: фигура 498">
                  <a:extLst>
                    <a:ext uri="{FF2B5EF4-FFF2-40B4-BE49-F238E27FC236}">
                      <a16:creationId xmlns:a16="http://schemas.microsoft.com/office/drawing/2014/main" id="{A670DB8D-64BB-4200-8296-3ABAEE795516}"/>
                    </a:ext>
                  </a:extLst>
                </p:cNvPr>
                <p:cNvSpPr/>
                <p:nvPr/>
              </p:nvSpPr>
              <p:spPr>
                <a:xfrm>
                  <a:off x="6650387" y="1354082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Полилиния: фигура 499">
                  <a:extLst>
                    <a:ext uri="{FF2B5EF4-FFF2-40B4-BE49-F238E27FC236}">
                      <a16:creationId xmlns:a16="http://schemas.microsoft.com/office/drawing/2014/main" id="{6F0A0814-A47A-4024-A9D3-6087002B3E54}"/>
                    </a:ext>
                  </a:extLst>
                </p:cNvPr>
                <p:cNvSpPr/>
                <p:nvPr/>
              </p:nvSpPr>
              <p:spPr>
                <a:xfrm>
                  <a:off x="6744451" y="1471663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Полилиния: фигура 500">
                  <a:extLst>
                    <a:ext uri="{FF2B5EF4-FFF2-40B4-BE49-F238E27FC236}">
                      <a16:creationId xmlns:a16="http://schemas.microsoft.com/office/drawing/2014/main" id="{3622D049-3497-4651-96E2-B33A8BD20AEA}"/>
                    </a:ext>
                  </a:extLst>
                </p:cNvPr>
                <p:cNvSpPr/>
                <p:nvPr/>
              </p:nvSpPr>
              <p:spPr>
                <a:xfrm>
                  <a:off x="6603355" y="1510857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Полилиния: фигура 501">
                  <a:extLst>
                    <a:ext uri="{FF2B5EF4-FFF2-40B4-BE49-F238E27FC236}">
                      <a16:creationId xmlns:a16="http://schemas.microsoft.com/office/drawing/2014/main" id="{DE3F74DC-3380-4850-8520-27AD8787913C}"/>
                    </a:ext>
                  </a:extLst>
                </p:cNvPr>
                <p:cNvSpPr/>
                <p:nvPr/>
              </p:nvSpPr>
              <p:spPr>
                <a:xfrm>
                  <a:off x="6715981" y="1358394"/>
                  <a:ext cx="164613" cy="109742"/>
                </a:xfrm>
                <a:custGeom>
                  <a:avLst/>
                  <a:gdLst>
                    <a:gd name="connsiteX0" fmla="*/ 8031 w 164613"/>
                    <a:gd name="connsiteY0" fmla="*/ 92689 h 109741"/>
                    <a:gd name="connsiteX1" fmla="*/ 154659 w 164613"/>
                    <a:gd name="connsiteY1" fmla="*/ 8031 h 109741"/>
                    <a:gd name="connsiteX2" fmla="*/ 162497 w 164613"/>
                    <a:gd name="connsiteY2" fmla="*/ 21607 h 109741"/>
                    <a:gd name="connsiteX3" fmla="*/ 15869 w 164613"/>
                    <a:gd name="connsiteY3" fmla="*/ 106265 h 109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613" h="109741">
                      <a:moveTo>
                        <a:pt x="8031" y="92689"/>
                      </a:moveTo>
                      <a:lnTo>
                        <a:pt x="154659" y="8031"/>
                      </a:lnTo>
                      <a:lnTo>
                        <a:pt x="162497" y="21607"/>
                      </a:lnTo>
                      <a:lnTo>
                        <a:pt x="15869" y="10626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8" name="Rectangle 147"/>
          <p:cNvSpPr/>
          <p:nvPr/>
        </p:nvSpPr>
        <p:spPr>
          <a:xfrm>
            <a:off x="3129544" y="5028236"/>
            <a:ext cx="4198443" cy="144049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276264" y="4861334"/>
            <a:ext cx="190500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604020202020204" charset="0"/>
                <a:ea typeface="+mn-ea"/>
                <a:cs typeface="Kaspersky Sans" panose="020B0604020202020204" charset="0"/>
              </a:rPr>
              <a:t>Анализ угроз</a:t>
            </a:r>
          </a:p>
        </p:txBody>
      </p:sp>
      <p:grpSp>
        <p:nvGrpSpPr>
          <p:cNvPr id="150" name="Группа 732">
            <a:extLst>
              <a:ext uri="{FF2B5EF4-FFF2-40B4-BE49-F238E27FC236}">
                <a16:creationId xmlns:a16="http://schemas.microsoft.com/office/drawing/2014/main" id="{664B156F-77D9-4249-92C1-34DDA3B205C0}"/>
              </a:ext>
            </a:extLst>
          </p:cNvPr>
          <p:cNvGrpSpPr/>
          <p:nvPr/>
        </p:nvGrpSpPr>
        <p:grpSpPr>
          <a:xfrm>
            <a:off x="593757" y="4717659"/>
            <a:ext cx="820102" cy="1011179"/>
            <a:chOff x="1999298" y="2340934"/>
            <a:chExt cx="820102" cy="1011179"/>
          </a:xfrm>
        </p:grpSpPr>
        <p:sp>
          <p:nvSpPr>
            <p:cNvPr id="151" name="TextBox 235">
              <a:extLst>
                <a:ext uri="{FF2B5EF4-FFF2-40B4-BE49-F238E27FC236}">
                  <a16:creationId xmlns:a16="http://schemas.microsoft.com/office/drawing/2014/main" id="{A1270F63-195A-4B6A-A9FD-4B205286E16A}"/>
                </a:ext>
              </a:extLst>
            </p:cNvPr>
            <p:cNvSpPr txBox="1"/>
            <p:nvPr/>
          </p:nvSpPr>
          <p:spPr>
            <a:xfrm>
              <a:off x="1999298" y="2936615"/>
              <a:ext cx="820102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Сервисы </a:t>
              </a:r>
              <a:r>
                <a:rPr kumimoji="0" lang="ru-RU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кибербезопасности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503050101040103" pitchFamily="34" charset="77"/>
                <a:ea typeface="+mn-ea"/>
                <a:cs typeface="+mn-cs"/>
              </a:endParaRPr>
            </a:p>
          </p:txBody>
        </p:sp>
        <p:grpSp>
          <p:nvGrpSpPr>
            <p:cNvPr id="152" name="Группа 731">
              <a:extLst>
                <a:ext uri="{FF2B5EF4-FFF2-40B4-BE49-F238E27FC236}">
                  <a16:creationId xmlns:a16="http://schemas.microsoft.com/office/drawing/2014/main" id="{E761B905-9CA8-4649-82A6-BA6C24154EF3}"/>
                </a:ext>
              </a:extLst>
            </p:cNvPr>
            <p:cNvGrpSpPr/>
            <p:nvPr/>
          </p:nvGrpSpPr>
          <p:grpSpPr>
            <a:xfrm>
              <a:off x="2187893" y="2340934"/>
              <a:ext cx="442912" cy="496094"/>
              <a:chOff x="2187893" y="2340934"/>
              <a:chExt cx="442912" cy="496094"/>
            </a:xfrm>
          </p:grpSpPr>
          <p:sp>
            <p:nvSpPr>
              <p:cNvPr id="153" name="AutoShape 9">
                <a:extLst>
                  <a:ext uri="{FF2B5EF4-FFF2-40B4-BE49-F238E27FC236}">
                    <a16:creationId xmlns:a16="http://schemas.microsoft.com/office/drawing/2014/main" id="{85943B26-6D3D-494B-870D-4B7B7AA92AB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187893" y="2340934"/>
                <a:ext cx="442912" cy="490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DA950537-9B2C-4DD4-84AA-3A39B41C93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8687" y="2348078"/>
                <a:ext cx="441325" cy="488950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155" name="Полилиния: фигура 729">
                <a:extLst>
                  <a:ext uri="{FF2B5EF4-FFF2-40B4-BE49-F238E27FC236}">
                    <a16:creationId xmlns:a16="http://schemas.microsoft.com/office/drawing/2014/main" id="{783C4A73-A0D6-4E8A-8C1C-DDD7947D665D}"/>
                  </a:ext>
                </a:extLst>
              </p:cNvPr>
              <p:cNvSpPr/>
              <p:nvPr/>
            </p:nvSpPr>
            <p:spPr>
              <a:xfrm>
                <a:off x="2270212" y="2434603"/>
                <a:ext cx="274355" cy="305710"/>
              </a:xfrm>
              <a:custGeom>
                <a:avLst/>
                <a:gdLst>
                  <a:gd name="connsiteX0" fmla="*/ 80347 w 274355"/>
                  <a:gd name="connsiteY0" fmla="*/ 196360 h 305709"/>
                  <a:gd name="connsiteX1" fmla="*/ 61534 w 274355"/>
                  <a:gd name="connsiteY1" fmla="*/ 206550 h 305709"/>
                  <a:gd name="connsiteX2" fmla="*/ 42721 w 274355"/>
                  <a:gd name="connsiteY2" fmla="*/ 175195 h 305709"/>
                  <a:gd name="connsiteX3" fmla="*/ 61534 w 274355"/>
                  <a:gd name="connsiteY3" fmla="*/ 165005 h 305709"/>
                  <a:gd name="connsiteX4" fmla="*/ 80347 w 274355"/>
                  <a:gd name="connsiteY4" fmla="*/ 196360 h 305709"/>
                  <a:gd name="connsiteX5" fmla="*/ 131298 w 274355"/>
                  <a:gd name="connsiteY5" fmla="*/ 306102 h 305709"/>
                  <a:gd name="connsiteX6" fmla="*/ 5879 w 274355"/>
                  <a:gd name="connsiteY6" fmla="*/ 234769 h 305709"/>
                  <a:gd name="connsiteX7" fmla="*/ 5879 w 274355"/>
                  <a:gd name="connsiteY7" fmla="*/ 91321 h 305709"/>
                  <a:gd name="connsiteX8" fmla="*/ 131298 w 274355"/>
                  <a:gd name="connsiteY8" fmla="*/ 162653 h 305709"/>
                  <a:gd name="connsiteX9" fmla="*/ 131298 w 274355"/>
                  <a:gd name="connsiteY9" fmla="*/ 306102 h 305709"/>
                  <a:gd name="connsiteX10" fmla="*/ 102295 w 274355"/>
                  <a:gd name="connsiteY10" fmla="*/ 244176 h 305709"/>
                  <a:gd name="connsiteX11" fmla="*/ 85050 w 274355"/>
                  <a:gd name="connsiteY11" fmla="*/ 215173 h 305709"/>
                  <a:gd name="connsiteX12" fmla="*/ 88969 w 274355"/>
                  <a:gd name="connsiteY12" fmla="*/ 201847 h 305709"/>
                  <a:gd name="connsiteX13" fmla="*/ 61534 w 274355"/>
                  <a:gd name="connsiteY13" fmla="*/ 155598 h 305709"/>
                  <a:gd name="connsiteX14" fmla="*/ 34098 w 274355"/>
                  <a:gd name="connsiteY14" fmla="*/ 169708 h 305709"/>
                  <a:gd name="connsiteX15" fmla="*/ 61534 w 274355"/>
                  <a:gd name="connsiteY15" fmla="*/ 215956 h 305709"/>
                  <a:gd name="connsiteX16" fmla="*/ 75644 w 274355"/>
                  <a:gd name="connsiteY16" fmla="*/ 219876 h 305709"/>
                  <a:gd name="connsiteX17" fmla="*/ 92889 w 274355"/>
                  <a:gd name="connsiteY17" fmla="*/ 248879 h 305709"/>
                  <a:gd name="connsiteX18" fmla="*/ 99944 w 274355"/>
                  <a:gd name="connsiteY18" fmla="*/ 251231 h 305709"/>
                  <a:gd name="connsiteX19" fmla="*/ 102295 w 274355"/>
                  <a:gd name="connsiteY19" fmla="*/ 244176 h 305709"/>
                  <a:gd name="connsiteX20" fmla="*/ 227715 w 274355"/>
                  <a:gd name="connsiteY20" fmla="*/ 186953 h 305709"/>
                  <a:gd name="connsiteX21" fmla="*/ 209686 w 274355"/>
                  <a:gd name="connsiteY21" fmla="*/ 219092 h 305709"/>
                  <a:gd name="connsiteX22" fmla="*/ 191657 w 274355"/>
                  <a:gd name="connsiteY22" fmla="*/ 208118 h 305709"/>
                  <a:gd name="connsiteX23" fmla="*/ 209686 w 274355"/>
                  <a:gd name="connsiteY23" fmla="*/ 175979 h 305709"/>
                  <a:gd name="connsiteX24" fmla="*/ 227715 w 274355"/>
                  <a:gd name="connsiteY24" fmla="*/ 186953 h 305709"/>
                  <a:gd name="connsiteX25" fmla="*/ 216740 w 274355"/>
                  <a:gd name="connsiteY25" fmla="*/ 193224 h 305709"/>
                  <a:gd name="connsiteX26" fmla="*/ 209686 w 274355"/>
                  <a:gd name="connsiteY26" fmla="*/ 188521 h 305709"/>
                  <a:gd name="connsiteX27" fmla="*/ 202631 w 274355"/>
                  <a:gd name="connsiteY27" fmla="*/ 201063 h 305709"/>
                  <a:gd name="connsiteX28" fmla="*/ 209686 w 274355"/>
                  <a:gd name="connsiteY28" fmla="*/ 205766 h 305709"/>
                  <a:gd name="connsiteX29" fmla="*/ 216740 w 274355"/>
                  <a:gd name="connsiteY29" fmla="*/ 193224 h 305709"/>
                  <a:gd name="connsiteX30" fmla="*/ 272395 w 274355"/>
                  <a:gd name="connsiteY30" fmla="*/ 90537 h 305709"/>
                  <a:gd name="connsiteX31" fmla="*/ 272395 w 274355"/>
                  <a:gd name="connsiteY31" fmla="*/ 233985 h 305709"/>
                  <a:gd name="connsiteX32" fmla="*/ 146976 w 274355"/>
                  <a:gd name="connsiteY32" fmla="*/ 305318 h 305709"/>
                  <a:gd name="connsiteX33" fmla="*/ 146976 w 274355"/>
                  <a:gd name="connsiteY33" fmla="*/ 161869 h 305709"/>
                  <a:gd name="connsiteX34" fmla="*/ 272395 w 274355"/>
                  <a:gd name="connsiteY34" fmla="*/ 90537 h 305709"/>
                  <a:gd name="connsiteX35" fmla="*/ 250447 w 274355"/>
                  <a:gd name="connsiteY35" fmla="*/ 173627 h 305709"/>
                  <a:gd name="connsiteX36" fmla="*/ 209686 w 274355"/>
                  <a:gd name="connsiteY36" fmla="*/ 169708 h 305709"/>
                  <a:gd name="connsiteX37" fmla="*/ 168924 w 274355"/>
                  <a:gd name="connsiteY37" fmla="*/ 220660 h 305709"/>
                  <a:gd name="connsiteX38" fmla="*/ 209686 w 274355"/>
                  <a:gd name="connsiteY38" fmla="*/ 224579 h 305709"/>
                  <a:gd name="connsiteX39" fmla="*/ 250447 w 274355"/>
                  <a:gd name="connsiteY39" fmla="*/ 173627 h 305709"/>
                  <a:gd name="connsiteX40" fmla="*/ 155598 w 274355"/>
                  <a:gd name="connsiteY40" fmla="*/ 67021 h 305709"/>
                  <a:gd name="connsiteX41" fmla="*/ 121108 w 274355"/>
                  <a:gd name="connsiteY41" fmla="*/ 67021 h 305709"/>
                  <a:gd name="connsiteX42" fmla="*/ 121108 w 274355"/>
                  <a:gd name="connsiteY42" fmla="*/ 86618 h 305709"/>
                  <a:gd name="connsiteX43" fmla="*/ 155598 w 274355"/>
                  <a:gd name="connsiteY43" fmla="*/ 86618 h 305709"/>
                  <a:gd name="connsiteX44" fmla="*/ 155598 w 274355"/>
                  <a:gd name="connsiteY44" fmla="*/ 67021 h 305709"/>
                  <a:gd name="connsiteX45" fmla="*/ 264557 w 274355"/>
                  <a:gd name="connsiteY45" fmla="*/ 77211 h 305709"/>
                  <a:gd name="connsiteX46" fmla="*/ 139137 w 274355"/>
                  <a:gd name="connsiteY46" fmla="*/ 148544 h 305709"/>
                  <a:gd name="connsiteX47" fmla="*/ 13718 w 274355"/>
                  <a:gd name="connsiteY47" fmla="*/ 77211 h 305709"/>
                  <a:gd name="connsiteX48" fmla="*/ 139137 w 274355"/>
                  <a:gd name="connsiteY48" fmla="*/ 5879 h 305709"/>
                  <a:gd name="connsiteX49" fmla="*/ 264557 w 274355"/>
                  <a:gd name="connsiteY49" fmla="*/ 77211 h 305709"/>
                  <a:gd name="connsiteX50" fmla="*/ 179899 w 274355"/>
                  <a:gd name="connsiteY50" fmla="*/ 94456 h 305709"/>
                  <a:gd name="connsiteX51" fmla="*/ 171276 w 274355"/>
                  <a:gd name="connsiteY51" fmla="*/ 89753 h 305709"/>
                  <a:gd name="connsiteX52" fmla="*/ 176763 w 274355"/>
                  <a:gd name="connsiteY52" fmla="*/ 81915 h 305709"/>
                  <a:gd name="connsiteX53" fmla="*/ 189305 w 274355"/>
                  <a:gd name="connsiteY53" fmla="*/ 81915 h 305709"/>
                  <a:gd name="connsiteX54" fmla="*/ 189305 w 274355"/>
                  <a:gd name="connsiteY54" fmla="*/ 73292 h 305709"/>
                  <a:gd name="connsiteX55" fmla="*/ 176763 w 274355"/>
                  <a:gd name="connsiteY55" fmla="*/ 73292 h 305709"/>
                  <a:gd name="connsiteX56" fmla="*/ 171276 w 274355"/>
                  <a:gd name="connsiteY56" fmla="*/ 65453 h 305709"/>
                  <a:gd name="connsiteX57" fmla="*/ 179899 w 274355"/>
                  <a:gd name="connsiteY57" fmla="*/ 60750 h 305709"/>
                  <a:gd name="connsiteX58" fmla="*/ 168924 w 274355"/>
                  <a:gd name="connsiteY58" fmla="*/ 54479 h 305709"/>
                  <a:gd name="connsiteX59" fmla="*/ 160302 w 274355"/>
                  <a:gd name="connsiteY59" fmla="*/ 59182 h 305709"/>
                  <a:gd name="connsiteX60" fmla="*/ 146976 w 274355"/>
                  <a:gd name="connsiteY60" fmla="*/ 56047 h 305709"/>
                  <a:gd name="connsiteX61" fmla="*/ 146976 w 274355"/>
                  <a:gd name="connsiteY61" fmla="*/ 48992 h 305709"/>
                  <a:gd name="connsiteX62" fmla="*/ 131298 w 274355"/>
                  <a:gd name="connsiteY62" fmla="*/ 48992 h 305709"/>
                  <a:gd name="connsiteX63" fmla="*/ 131298 w 274355"/>
                  <a:gd name="connsiteY63" fmla="*/ 56047 h 305709"/>
                  <a:gd name="connsiteX64" fmla="*/ 117973 w 274355"/>
                  <a:gd name="connsiteY64" fmla="*/ 59182 h 305709"/>
                  <a:gd name="connsiteX65" fmla="*/ 109350 w 274355"/>
                  <a:gd name="connsiteY65" fmla="*/ 54479 h 305709"/>
                  <a:gd name="connsiteX66" fmla="*/ 98376 w 274355"/>
                  <a:gd name="connsiteY66" fmla="*/ 60750 h 305709"/>
                  <a:gd name="connsiteX67" fmla="*/ 106998 w 274355"/>
                  <a:gd name="connsiteY67" fmla="*/ 65453 h 305709"/>
                  <a:gd name="connsiteX68" fmla="*/ 101511 w 274355"/>
                  <a:gd name="connsiteY68" fmla="*/ 73292 h 305709"/>
                  <a:gd name="connsiteX69" fmla="*/ 88969 w 274355"/>
                  <a:gd name="connsiteY69" fmla="*/ 73292 h 305709"/>
                  <a:gd name="connsiteX70" fmla="*/ 88969 w 274355"/>
                  <a:gd name="connsiteY70" fmla="*/ 81915 h 305709"/>
                  <a:gd name="connsiteX71" fmla="*/ 101511 w 274355"/>
                  <a:gd name="connsiteY71" fmla="*/ 81915 h 305709"/>
                  <a:gd name="connsiteX72" fmla="*/ 106998 w 274355"/>
                  <a:gd name="connsiteY72" fmla="*/ 89753 h 305709"/>
                  <a:gd name="connsiteX73" fmla="*/ 98376 w 274355"/>
                  <a:gd name="connsiteY73" fmla="*/ 94456 h 305709"/>
                  <a:gd name="connsiteX74" fmla="*/ 109350 w 274355"/>
                  <a:gd name="connsiteY74" fmla="*/ 100727 h 305709"/>
                  <a:gd name="connsiteX75" fmla="*/ 117973 w 274355"/>
                  <a:gd name="connsiteY75" fmla="*/ 96024 h 305709"/>
                  <a:gd name="connsiteX76" fmla="*/ 131298 w 274355"/>
                  <a:gd name="connsiteY76" fmla="*/ 99160 h 305709"/>
                  <a:gd name="connsiteX77" fmla="*/ 131298 w 274355"/>
                  <a:gd name="connsiteY77" fmla="*/ 106215 h 305709"/>
                  <a:gd name="connsiteX78" fmla="*/ 146976 w 274355"/>
                  <a:gd name="connsiteY78" fmla="*/ 106215 h 305709"/>
                  <a:gd name="connsiteX79" fmla="*/ 146976 w 274355"/>
                  <a:gd name="connsiteY79" fmla="*/ 99160 h 305709"/>
                  <a:gd name="connsiteX80" fmla="*/ 160302 w 274355"/>
                  <a:gd name="connsiteY80" fmla="*/ 96024 h 305709"/>
                  <a:gd name="connsiteX81" fmla="*/ 168924 w 274355"/>
                  <a:gd name="connsiteY81" fmla="*/ 100727 h 305709"/>
                  <a:gd name="connsiteX82" fmla="*/ 179899 w 274355"/>
                  <a:gd name="connsiteY82" fmla="*/ 94456 h 305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274355" h="305709">
                    <a:moveTo>
                      <a:pt x="80347" y="196360"/>
                    </a:moveTo>
                    <a:cubicBezTo>
                      <a:pt x="80347" y="207334"/>
                      <a:pt x="71724" y="212037"/>
                      <a:pt x="61534" y="206550"/>
                    </a:cubicBezTo>
                    <a:cubicBezTo>
                      <a:pt x="51344" y="200279"/>
                      <a:pt x="42721" y="186169"/>
                      <a:pt x="42721" y="175195"/>
                    </a:cubicBezTo>
                    <a:cubicBezTo>
                      <a:pt x="42721" y="163437"/>
                      <a:pt x="51344" y="159518"/>
                      <a:pt x="61534" y="165005"/>
                    </a:cubicBezTo>
                    <a:cubicBezTo>
                      <a:pt x="71724" y="171276"/>
                      <a:pt x="80347" y="185385"/>
                      <a:pt x="80347" y="196360"/>
                    </a:cubicBezTo>
                    <a:moveTo>
                      <a:pt x="131298" y="306102"/>
                    </a:moveTo>
                    <a:lnTo>
                      <a:pt x="5879" y="234769"/>
                    </a:lnTo>
                    <a:lnTo>
                      <a:pt x="5879" y="91321"/>
                    </a:lnTo>
                    <a:lnTo>
                      <a:pt x="131298" y="162653"/>
                    </a:lnTo>
                    <a:lnTo>
                      <a:pt x="131298" y="306102"/>
                    </a:lnTo>
                    <a:close/>
                    <a:moveTo>
                      <a:pt x="102295" y="244176"/>
                    </a:moveTo>
                    <a:lnTo>
                      <a:pt x="85050" y="215173"/>
                    </a:lnTo>
                    <a:cubicBezTo>
                      <a:pt x="87402" y="212037"/>
                      <a:pt x="88969" y="207334"/>
                      <a:pt x="88969" y="201847"/>
                    </a:cubicBezTo>
                    <a:cubicBezTo>
                      <a:pt x="88969" y="185385"/>
                      <a:pt x="76427" y="164221"/>
                      <a:pt x="61534" y="155598"/>
                    </a:cubicBezTo>
                    <a:cubicBezTo>
                      <a:pt x="46640" y="146976"/>
                      <a:pt x="34098" y="153247"/>
                      <a:pt x="34098" y="169708"/>
                    </a:cubicBezTo>
                    <a:cubicBezTo>
                      <a:pt x="34098" y="186169"/>
                      <a:pt x="46640" y="207334"/>
                      <a:pt x="61534" y="215956"/>
                    </a:cubicBezTo>
                    <a:cubicBezTo>
                      <a:pt x="67021" y="219092"/>
                      <a:pt x="71724" y="219876"/>
                      <a:pt x="75644" y="219876"/>
                    </a:cubicBezTo>
                    <a:lnTo>
                      <a:pt x="92889" y="248879"/>
                    </a:lnTo>
                    <a:lnTo>
                      <a:pt x="99944" y="251231"/>
                    </a:lnTo>
                    <a:lnTo>
                      <a:pt x="102295" y="244176"/>
                    </a:lnTo>
                    <a:close/>
                    <a:moveTo>
                      <a:pt x="227715" y="186953"/>
                    </a:moveTo>
                    <a:cubicBezTo>
                      <a:pt x="227715" y="198711"/>
                      <a:pt x="219876" y="212821"/>
                      <a:pt x="209686" y="219092"/>
                    </a:cubicBezTo>
                    <a:cubicBezTo>
                      <a:pt x="199495" y="224579"/>
                      <a:pt x="191657" y="219876"/>
                      <a:pt x="191657" y="208118"/>
                    </a:cubicBezTo>
                    <a:cubicBezTo>
                      <a:pt x="191657" y="196360"/>
                      <a:pt x="199495" y="182250"/>
                      <a:pt x="209686" y="175979"/>
                    </a:cubicBezTo>
                    <a:cubicBezTo>
                      <a:pt x="219876" y="169708"/>
                      <a:pt x="227715" y="175195"/>
                      <a:pt x="227715" y="186953"/>
                    </a:cubicBezTo>
                    <a:moveTo>
                      <a:pt x="216740" y="193224"/>
                    </a:moveTo>
                    <a:cubicBezTo>
                      <a:pt x="216740" y="188521"/>
                      <a:pt x="213605" y="186169"/>
                      <a:pt x="209686" y="188521"/>
                    </a:cubicBezTo>
                    <a:cubicBezTo>
                      <a:pt x="205766" y="190873"/>
                      <a:pt x="202631" y="196360"/>
                      <a:pt x="202631" y="201063"/>
                    </a:cubicBezTo>
                    <a:cubicBezTo>
                      <a:pt x="202631" y="205766"/>
                      <a:pt x="205766" y="208118"/>
                      <a:pt x="209686" y="205766"/>
                    </a:cubicBezTo>
                    <a:cubicBezTo>
                      <a:pt x="213605" y="203415"/>
                      <a:pt x="216740" y="197927"/>
                      <a:pt x="216740" y="193224"/>
                    </a:cubicBezTo>
                    <a:moveTo>
                      <a:pt x="272395" y="90537"/>
                    </a:moveTo>
                    <a:lnTo>
                      <a:pt x="272395" y="233985"/>
                    </a:lnTo>
                    <a:lnTo>
                      <a:pt x="146976" y="305318"/>
                    </a:lnTo>
                    <a:lnTo>
                      <a:pt x="146976" y="161869"/>
                    </a:lnTo>
                    <a:lnTo>
                      <a:pt x="272395" y="90537"/>
                    </a:lnTo>
                    <a:close/>
                    <a:moveTo>
                      <a:pt x="250447" y="173627"/>
                    </a:moveTo>
                    <a:cubicBezTo>
                      <a:pt x="250447" y="173627"/>
                      <a:pt x="226931" y="159518"/>
                      <a:pt x="209686" y="169708"/>
                    </a:cubicBezTo>
                    <a:cubicBezTo>
                      <a:pt x="192440" y="179898"/>
                      <a:pt x="168924" y="220660"/>
                      <a:pt x="168924" y="220660"/>
                    </a:cubicBezTo>
                    <a:cubicBezTo>
                      <a:pt x="168924" y="220660"/>
                      <a:pt x="192440" y="234769"/>
                      <a:pt x="209686" y="224579"/>
                    </a:cubicBezTo>
                    <a:cubicBezTo>
                      <a:pt x="227715" y="215173"/>
                      <a:pt x="250447" y="173627"/>
                      <a:pt x="250447" y="173627"/>
                    </a:cubicBezTo>
                    <a:moveTo>
                      <a:pt x="155598" y="67021"/>
                    </a:moveTo>
                    <a:cubicBezTo>
                      <a:pt x="146192" y="61534"/>
                      <a:pt x="130515" y="61534"/>
                      <a:pt x="121108" y="67021"/>
                    </a:cubicBezTo>
                    <a:cubicBezTo>
                      <a:pt x="111702" y="72508"/>
                      <a:pt x="111702" y="81131"/>
                      <a:pt x="121108" y="86618"/>
                    </a:cubicBezTo>
                    <a:cubicBezTo>
                      <a:pt x="130515" y="92105"/>
                      <a:pt x="146192" y="92105"/>
                      <a:pt x="155598" y="86618"/>
                    </a:cubicBezTo>
                    <a:cubicBezTo>
                      <a:pt x="165005" y="81915"/>
                      <a:pt x="165005" y="72508"/>
                      <a:pt x="155598" y="67021"/>
                    </a:cubicBezTo>
                    <a:moveTo>
                      <a:pt x="264557" y="77211"/>
                    </a:moveTo>
                    <a:lnTo>
                      <a:pt x="139137" y="148544"/>
                    </a:lnTo>
                    <a:lnTo>
                      <a:pt x="13718" y="77211"/>
                    </a:lnTo>
                    <a:lnTo>
                      <a:pt x="139137" y="5879"/>
                    </a:lnTo>
                    <a:lnTo>
                      <a:pt x="264557" y="77211"/>
                    </a:lnTo>
                    <a:close/>
                    <a:moveTo>
                      <a:pt x="179899" y="94456"/>
                    </a:moveTo>
                    <a:lnTo>
                      <a:pt x="171276" y="89753"/>
                    </a:lnTo>
                    <a:cubicBezTo>
                      <a:pt x="173628" y="87402"/>
                      <a:pt x="175979" y="85050"/>
                      <a:pt x="176763" y="81915"/>
                    </a:cubicBezTo>
                    <a:lnTo>
                      <a:pt x="189305" y="81915"/>
                    </a:lnTo>
                    <a:lnTo>
                      <a:pt x="189305" y="73292"/>
                    </a:lnTo>
                    <a:lnTo>
                      <a:pt x="176763" y="73292"/>
                    </a:lnTo>
                    <a:cubicBezTo>
                      <a:pt x="175979" y="70940"/>
                      <a:pt x="173628" y="67805"/>
                      <a:pt x="171276" y="65453"/>
                    </a:cubicBezTo>
                    <a:lnTo>
                      <a:pt x="179899" y="60750"/>
                    </a:lnTo>
                    <a:lnTo>
                      <a:pt x="168924" y="54479"/>
                    </a:lnTo>
                    <a:lnTo>
                      <a:pt x="160302" y="59182"/>
                    </a:lnTo>
                    <a:cubicBezTo>
                      <a:pt x="156382" y="57615"/>
                      <a:pt x="151679" y="56831"/>
                      <a:pt x="146976" y="56047"/>
                    </a:cubicBezTo>
                    <a:lnTo>
                      <a:pt x="146976" y="48992"/>
                    </a:lnTo>
                    <a:lnTo>
                      <a:pt x="131298" y="48992"/>
                    </a:lnTo>
                    <a:lnTo>
                      <a:pt x="131298" y="56047"/>
                    </a:lnTo>
                    <a:cubicBezTo>
                      <a:pt x="126595" y="56831"/>
                      <a:pt x="121892" y="57615"/>
                      <a:pt x="117973" y="59182"/>
                    </a:cubicBezTo>
                    <a:lnTo>
                      <a:pt x="109350" y="54479"/>
                    </a:lnTo>
                    <a:lnTo>
                      <a:pt x="98376" y="60750"/>
                    </a:lnTo>
                    <a:lnTo>
                      <a:pt x="106998" y="65453"/>
                    </a:lnTo>
                    <a:cubicBezTo>
                      <a:pt x="104647" y="67805"/>
                      <a:pt x="102295" y="70940"/>
                      <a:pt x="101511" y="73292"/>
                    </a:cubicBezTo>
                    <a:lnTo>
                      <a:pt x="88969" y="73292"/>
                    </a:lnTo>
                    <a:lnTo>
                      <a:pt x="88969" y="81915"/>
                    </a:lnTo>
                    <a:lnTo>
                      <a:pt x="101511" y="81915"/>
                    </a:lnTo>
                    <a:cubicBezTo>
                      <a:pt x="102295" y="84266"/>
                      <a:pt x="104647" y="87402"/>
                      <a:pt x="106998" y="89753"/>
                    </a:cubicBezTo>
                    <a:lnTo>
                      <a:pt x="98376" y="94456"/>
                    </a:lnTo>
                    <a:lnTo>
                      <a:pt x="109350" y="100727"/>
                    </a:lnTo>
                    <a:lnTo>
                      <a:pt x="117973" y="96024"/>
                    </a:lnTo>
                    <a:cubicBezTo>
                      <a:pt x="121892" y="97592"/>
                      <a:pt x="126595" y="98376"/>
                      <a:pt x="131298" y="99160"/>
                    </a:cubicBezTo>
                    <a:lnTo>
                      <a:pt x="131298" y="106215"/>
                    </a:lnTo>
                    <a:lnTo>
                      <a:pt x="146976" y="106215"/>
                    </a:lnTo>
                    <a:lnTo>
                      <a:pt x="146976" y="99160"/>
                    </a:lnTo>
                    <a:cubicBezTo>
                      <a:pt x="151679" y="98376"/>
                      <a:pt x="156382" y="97592"/>
                      <a:pt x="160302" y="96024"/>
                    </a:cubicBezTo>
                    <a:lnTo>
                      <a:pt x="168924" y="100727"/>
                    </a:lnTo>
                    <a:lnTo>
                      <a:pt x="179899" y="94456"/>
                    </a:lnTo>
                    <a:close/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6" name="Группа 738">
            <a:extLst>
              <a:ext uri="{FF2B5EF4-FFF2-40B4-BE49-F238E27FC236}">
                <a16:creationId xmlns:a16="http://schemas.microsoft.com/office/drawing/2014/main" id="{3EAD0B29-418D-4ADF-85EC-49A972DECB14}"/>
              </a:ext>
            </a:extLst>
          </p:cNvPr>
          <p:cNvGrpSpPr/>
          <p:nvPr/>
        </p:nvGrpSpPr>
        <p:grpSpPr>
          <a:xfrm>
            <a:off x="1570670" y="4705109"/>
            <a:ext cx="844866" cy="864742"/>
            <a:chOff x="3428684" y="2348872"/>
            <a:chExt cx="844866" cy="864742"/>
          </a:xfrm>
        </p:grpSpPr>
        <p:sp>
          <p:nvSpPr>
            <p:cNvPr id="157" name="TextBox 236">
              <a:extLst>
                <a:ext uri="{FF2B5EF4-FFF2-40B4-BE49-F238E27FC236}">
                  <a16:creationId xmlns:a16="http://schemas.microsoft.com/office/drawing/2014/main" id="{DB73BB47-D268-4DCE-BAC5-9351E2D799D6}"/>
                </a:ext>
              </a:extLst>
            </p:cNvPr>
            <p:cNvSpPr txBox="1"/>
            <p:nvPr/>
          </p:nvSpPr>
          <p:spPr>
            <a:xfrm>
              <a:off x="3428684" y="2936615"/>
              <a:ext cx="84486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Экспертные тренинги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503050101040103" pitchFamily="34" charset="77"/>
                <a:ea typeface="+mn-ea"/>
                <a:cs typeface="+mn-cs"/>
              </a:endParaRPr>
            </a:p>
          </p:txBody>
        </p:sp>
        <p:grpSp>
          <p:nvGrpSpPr>
            <p:cNvPr id="158" name="Группа 737">
              <a:extLst>
                <a:ext uri="{FF2B5EF4-FFF2-40B4-BE49-F238E27FC236}">
                  <a16:creationId xmlns:a16="http://schemas.microsoft.com/office/drawing/2014/main" id="{AEFF5D5E-C729-42EB-988B-927B423A6E49}"/>
                </a:ext>
              </a:extLst>
            </p:cNvPr>
            <p:cNvGrpSpPr/>
            <p:nvPr/>
          </p:nvGrpSpPr>
          <p:grpSpPr>
            <a:xfrm>
              <a:off x="3630455" y="2348872"/>
              <a:ext cx="441325" cy="487363"/>
              <a:chOff x="3630455" y="2348872"/>
              <a:chExt cx="441325" cy="487363"/>
            </a:xfrm>
          </p:grpSpPr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F656163E-1245-42FF-90BE-16BB21BF93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0455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160" name="Полилиния: фигура 735">
                <a:extLst>
                  <a:ext uri="{FF2B5EF4-FFF2-40B4-BE49-F238E27FC236}">
                    <a16:creationId xmlns:a16="http://schemas.microsoft.com/office/drawing/2014/main" id="{80F00C31-54E1-4EE9-80B6-6C6F40EA23FF}"/>
                  </a:ext>
                </a:extLst>
              </p:cNvPr>
              <p:cNvSpPr/>
              <p:nvPr/>
            </p:nvSpPr>
            <p:spPr>
              <a:xfrm>
                <a:off x="3719819" y="2445577"/>
                <a:ext cx="243000" cy="282194"/>
              </a:xfrm>
              <a:custGeom>
                <a:avLst/>
                <a:gdLst>
                  <a:gd name="connsiteX0" fmla="*/ 241040 w 243000"/>
                  <a:gd name="connsiteY0" fmla="*/ 115621 h 282193"/>
                  <a:gd name="connsiteX1" fmla="*/ 217524 w 243000"/>
                  <a:gd name="connsiteY1" fmla="*/ 183034 h 282193"/>
                  <a:gd name="connsiteX2" fmla="*/ 217524 w 243000"/>
                  <a:gd name="connsiteY2" fmla="*/ 280234 h 282193"/>
                  <a:gd name="connsiteX3" fmla="*/ 201847 w 243000"/>
                  <a:gd name="connsiteY3" fmla="*/ 280234 h 282193"/>
                  <a:gd name="connsiteX4" fmla="*/ 201847 w 243000"/>
                  <a:gd name="connsiteY4" fmla="*/ 256718 h 282193"/>
                  <a:gd name="connsiteX5" fmla="*/ 201847 w 243000"/>
                  <a:gd name="connsiteY5" fmla="*/ 183034 h 282193"/>
                  <a:gd name="connsiteX6" fmla="*/ 201847 w 243000"/>
                  <a:gd name="connsiteY6" fmla="*/ 178331 h 282193"/>
                  <a:gd name="connsiteX7" fmla="*/ 204982 w 243000"/>
                  <a:gd name="connsiteY7" fmla="*/ 174411 h 282193"/>
                  <a:gd name="connsiteX8" fmla="*/ 225363 w 243000"/>
                  <a:gd name="connsiteY8" fmla="*/ 116405 h 282193"/>
                  <a:gd name="connsiteX9" fmla="*/ 131298 w 243000"/>
                  <a:gd name="connsiteY9" fmla="*/ 22340 h 282193"/>
                  <a:gd name="connsiteX10" fmla="*/ 37234 w 243000"/>
                  <a:gd name="connsiteY10" fmla="*/ 116405 h 282193"/>
                  <a:gd name="connsiteX11" fmla="*/ 38802 w 243000"/>
                  <a:gd name="connsiteY11" fmla="*/ 133650 h 282193"/>
                  <a:gd name="connsiteX12" fmla="*/ 39586 w 243000"/>
                  <a:gd name="connsiteY12" fmla="*/ 136785 h 282193"/>
                  <a:gd name="connsiteX13" fmla="*/ 38802 w 243000"/>
                  <a:gd name="connsiteY13" fmla="*/ 139137 h 282193"/>
                  <a:gd name="connsiteX14" fmla="*/ 24692 w 243000"/>
                  <a:gd name="connsiteY14" fmla="*/ 191656 h 282193"/>
                  <a:gd name="connsiteX15" fmla="*/ 34098 w 243000"/>
                  <a:gd name="connsiteY15" fmla="*/ 194792 h 282193"/>
                  <a:gd name="connsiteX16" fmla="*/ 45073 w 243000"/>
                  <a:gd name="connsiteY16" fmla="*/ 198711 h 282193"/>
                  <a:gd name="connsiteX17" fmla="*/ 45073 w 243000"/>
                  <a:gd name="connsiteY17" fmla="*/ 209685 h 282193"/>
                  <a:gd name="connsiteX18" fmla="*/ 45073 w 243000"/>
                  <a:gd name="connsiteY18" fmla="*/ 241040 h 282193"/>
                  <a:gd name="connsiteX19" fmla="*/ 107782 w 243000"/>
                  <a:gd name="connsiteY19" fmla="*/ 241040 h 282193"/>
                  <a:gd name="connsiteX20" fmla="*/ 123460 w 243000"/>
                  <a:gd name="connsiteY20" fmla="*/ 241040 h 282193"/>
                  <a:gd name="connsiteX21" fmla="*/ 123460 w 243000"/>
                  <a:gd name="connsiteY21" fmla="*/ 256718 h 282193"/>
                  <a:gd name="connsiteX22" fmla="*/ 123460 w 243000"/>
                  <a:gd name="connsiteY22" fmla="*/ 264556 h 282193"/>
                  <a:gd name="connsiteX23" fmla="*/ 123460 w 243000"/>
                  <a:gd name="connsiteY23" fmla="*/ 280234 h 282193"/>
                  <a:gd name="connsiteX24" fmla="*/ 107782 w 243000"/>
                  <a:gd name="connsiteY24" fmla="*/ 280234 h 282193"/>
                  <a:gd name="connsiteX25" fmla="*/ 107782 w 243000"/>
                  <a:gd name="connsiteY25" fmla="*/ 256718 h 282193"/>
                  <a:gd name="connsiteX26" fmla="*/ 29395 w 243000"/>
                  <a:gd name="connsiteY26" fmla="*/ 256718 h 282193"/>
                  <a:gd name="connsiteX27" fmla="*/ 29395 w 243000"/>
                  <a:gd name="connsiteY27" fmla="*/ 209685 h 282193"/>
                  <a:gd name="connsiteX28" fmla="*/ 5879 w 243000"/>
                  <a:gd name="connsiteY28" fmla="*/ 201847 h 282193"/>
                  <a:gd name="connsiteX29" fmla="*/ 23124 w 243000"/>
                  <a:gd name="connsiteY29" fmla="*/ 135218 h 282193"/>
                  <a:gd name="connsiteX30" fmla="*/ 21556 w 243000"/>
                  <a:gd name="connsiteY30" fmla="*/ 115621 h 282193"/>
                  <a:gd name="connsiteX31" fmla="*/ 131298 w 243000"/>
                  <a:gd name="connsiteY31" fmla="*/ 5879 h 282193"/>
                  <a:gd name="connsiteX32" fmla="*/ 241040 w 243000"/>
                  <a:gd name="connsiteY32" fmla="*/ 115621 h 282193"/>
                  <a:gd name="connsiteX33" fmla="*/ 170492 w 243000"/>
                  <a:gd name="connsiteY33" fmla="*/ 107782 h 282193"/>
                  <a:gd name="connsiteX34" fmla="*/ 170492 w 243000"/>
                  <a:gd name="connsiteY34" fmla="*/ 162653 h 282193"/>
                  <a:gd name="connsiteX35" fmla="*/ 92105 w 243000"/>
                  <a:gd name="connsiteY35" fmla="*/ 162653 h 282193"/>
                  <a:gd name="connsiteX36" fmla="*/ 92105 w 243000"/>
                  <a:gd name="connsiteY36" fmla="*/ 107782 h 282193"/>
                  <a:gd name="connsiteX37" fmla="*/ 99944 w 243000"/>
                  <a:gd name="connsiteY37" fmla="*/ 107782 h 282193"/>
                  <a:gd name="connsiteX38" fmla="*/ 99944 w 243000"/>
                  <a:gd name="connsiteY38" fmla="*/ 99160 h 282193"/>
                  <a:gd name="connsiteX39" fmla="*/ 131298 w 243000"/>
                  <a:gd name="connsiteY39" fmla="*/ 67805 h 282193"/>
                  <a:gd name="connsiteX40" fmla="*/ 162653 w 243000"/>
                  <a:gd name="connsiteY40" fmla="*/ 99160 h 282193"/>
                  <a:gd name="connsiteX41" fmla="*/ 162653 w 243000"/>
                  <a:gd name="connsiteY41" fmla="*/ 107782 h 282193"/>
                  <a:gd name="connsiteX42" fmla="*/ 170492 w 243000"/>
                  <a:gd name="connsiteY42" fmla="*/ 107782 h 282193"/>
                  <a:gd name="connsiteX43" fmla="*/ 139137 w 243000"/>
                  <a:gd name="connsiteY43" fmla="*/ 131298 h 282193"/>
                  <a:gd name="connsiteX44" fmla="*/ 131298 w 243000"/>
                  <a:gd name="connsiteY44" fmla="*/ 123460 h 282193"/>
                  <a:gd name="connsiteX45" fmla="*/ 123460 w 243000"/>
                  <a:gd name="connsiteY45" fmla="*/ 131298 h 282193"/>
                  <a:gd name="connsiteX46" fmla="*/ 123460 w 243000"/>
                  <a:gd name="connsiteY46" fmla="*/ 139137 h 282193"/>
                  <a:gd name="connsiteX47" fmla="*/ 131298 w 243000"/>
                  <a:gd name="connsiteY47" fmla="*/ 146976 h 282193"/>
                  <a:gd name="connsiteX48" fmla="*/ 139137 w 243000"/>
                  <a:gd name="connsiteY48" fmla="*/ 139137 h 282193"/>
                  <a:gd name="connsiteX49" fmla="*/ 139137 w 243000"/>
                  <a:gd name="connsiteY49" fmla="*/ 131298 h 282193"/>
                  <a:gd name="connsiteX50" fmla="*/ 146976 w 243000"/>
                  <a:gd name="connsiteY50" fmla="*/ 99160 h 282193"/>
                  <a:gd name="connsiteX51" fmla="*/ 131298 w 243000"/>
                  <a:gd name="connsiteY51" fmla="*/ 83482 h 282193"/>
                  <a:gd name="connsiteX52" fmla="*/ 115621 w 243000"/>
                  <a:gd name="connsiteY52" fmla="*/ 99160 h 282193"/>
                  <a:gd name="connsiteX53" fmla="*/ 115621 w 243000"/>
                  <a:gd name="connsiteY53" fmla="*/ 107782 h 282193"/>
                  <a:gd name="connsiteX54" fmla="*/ 146976 w 243000"/>
                  <a:gd name="connsiteY54" fmla="*/ 107782 h 282193"/>
                  <a:gd name="connsiteX55" fmla="*/ 146976 w 243000"/>
                  <a:gd name="connsiteY55" fmla="*/ 99160 h 28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43000" h="282193">
                    <a:moveTo>
                      <a:pt x="241040" y="115621"/>
                    </a:moveTo>
                    <a:cubicBezTo>
                      <a:pt x="241040" y="141489"/>
                      <a:pt x="232418" y="165005"/>
                      <a:pt x="217524" y="183034"/>
                    </a:cubicBezTo>
                    <a:lnTo>
                      <a:pt x="217524" y="280234"/>
                    </a:lnTo>
                    <a:lnTo>
                      <a:pt x="201847" y="280234"/>
                    </a:lnTo>
                    <a:lnTo>
                      <a:pt x="201847" y="256718"/>
                    </a:lnTo>
                    <a:lnTo>
                      <a:pt x="201847" y="183034"/>
                    </a:lnTo>
                    <a:lnTo>
                      <a:pt x="201847" y="178331"/>
                    </a:lnTo>
                    <a:lnTo>
                      <a:pt x="204982" y="174411"/>
                    </a:lnTo>
                    <a:cubicBezTo>
                      <a:pt x="218308" y="157950"/>
                      <a:pt x="225363" y="137569"/>
                      <a:pt x="225363" y="116405"/>
                    </a:cubicBezTo>
                    <a:cubicBezTo>
                      <a:pt x="225363" y="64669"/>
                      <a:pt x="183034" y="22340"/>
                      <a:pt x="131298" y="22340"/>
                    </a:cubicBezTo>
                    <a:cubicBezTo>
                      <a:pt x="79563" y="22340"/>
                      <a:pt x="37234" y="64669"/>
                      <a:pt x="37234" y="116405"/>
                    </a:cubicBezTo>
                    <a:cubicBezTo>
                      <a:pt x="37234" y="121892"/>
                      <a:pt x="38018" y="127379"/>
                      <a:pt x="38802" y="133650"/>
                    </a:cubicBezTo>
                    <a:lnTo>
                      <a:pt x="39586" y="136785"/>
                    </a:lnTo>
                    <a:lnTo>
                      <a:pt x="38802" y="139137"/>
                    </a:lnTo>
                    <a:lnTo>
                      <a:pt x="24692" y="191656"/>
                    </a:lnTo>
                    <a:lnTo>
                      <a:pt x="34098" y="194792"/>
                    </a:lnTo>
                    <a:lnTo>
                      <a:pt x="45073" y="198711"/>
                    </a:lnTo>
                    <a:lnTo>
                      <a:pt x="45073" y="209685"/>
                    </a:lnTo>
                    <a:lnTo>
                      <a:pt x="45073" y="241040"/>
                    </a:lnTo>
                    <a:lnTo>
                      <a:pt x="107782" y="241040"/>
                    </a:lnTo>
                    <a:lnTo>
                      <a:pt x="123460" y="241040"/>
                    </a:lnTo>
                    <a:lnTo>
                      <a:pt x="123460" y="256718"/>
                    </a:lnTo>
                    <a:lnTo>
                      <a:pt x="123460" y="264556"/>
                    </a:lnTo>
                    <a:lnTo>
                      <a:pt x="123460" y="280234"/>
                    </a:lnTo>
                    <a:lnTo>
                      <a:pt x="107782" y="280234"/>
                    </a:lnTo>
                    <a:lnTo>
                      <a:pt x="107782" y="256718"/>
                    </a:lnTo>
                    <a:lnTo>
                      <a:pt x="29395" y="256718"/>
                    </a:lnTo>
                    <a:lnTo>
                      <a:pt x="29395" y="209685"/>
                    </a:lnTo>
                    <a:lnTo>
                      <a:pt x="5879" y="201847"/>
                    </a:lnTo>
                    <a:lnTo>
                      <a:pt x="23124" y="135218"/>
                    </a:lnTo>
                    <a:cubicBezTo>
                      <a:pt x="22340" y="128947"/>
                      <a:pt x="21556" y="122676"/>
                      <a:pt x="21556" y="115621"/>
                    </a:cubicBezTo>
                    <a:cubicBezTo>
                      <a:pt x="21556" y="55263"/>
                      <a:pt x="70940" y="5879"/>
                      <a:pt x="131298" y="5879"/>
                    </a:cubicBezTo>
                    <a:cubicBezTo>
                      <a:pt x="191657" y="5879"/>
                      <a:pt x="241040" y="55263"/>
                      <a:pt x="241040" y="115621"/>
                    </a:cubicBezTo>
                    <a:moveTo>
                      <a:pt x="170492" y="107782"/>
                    </a:moveTo>
                    <a:lnTo>
                      <a:pt x="170492" y="162653"/>
                    </a:lnTo>
                    <a:lnTo>
                      <a:pt x="92105" y="162653"/>
                    </a:lnTo>
                    <a:lnTo>
                      <a:pt x="92105" y="107782"/>
                    </a:lnTo>
                    <a:lnTo>
                      <a:pt x="99944" y="107782"/>
                    </a:lnTo>
                    <a:lnTo>
                      <a:pt x="99944" y="99160"/>
                    </a:lnTo>
                    <a:cubicBezTo>
                      <a:pt x="99944" y="81915"/>
                      <a:pt x="114053" y="67805"/>
                      <a:pt x="131298" y="67805"/>
                    </a:cubicBezTo>
                    <a:cubicBezTo>
                      <a:pt x="148544" y="67805"/>
                      <a:pt x="162653" y="81915"/>
                      <a:pt x="162653" y="99160"/>
                    </a:cubicBezTo>
                    <a:lnTo>
                      <a:pt x="162653" y="107782"/>
                    </a:lnTo>
                    <a:lnTo>
                      <a:pt x="170492" y="107782"/>
                    </a:lnTo>
                    <a:close/>
                    <a:moveTo>
                      <a:pt x="139137" y="131298"/>
                    </a:moveTo>
                    <a:cubicBezTo>
                      <a:pt x="139137" y="126595"/>
                      <a:pt x="136002" y="123460"/>
                      <a:pt x="131298" y="123460"/>
                    </a:cubicBezTo>
                    <a:cubicBezTo>
                      <a:pt x="126595" y="123460"/>
                      <a:pt x="123460" y="126595"/>
                      <a:pt x="123460" y="131298"/>
                    </a:cubicBezTo>
                    <a:lnTo>
                      <a:pt x="123460" y="139137"/>
                    </a:lnTo>
                    <a:cubicBezTo>
                      <a:pt x="123460" y="143840"/>
                      <a:pt x="126595" y="146976"/>
                      <a:pt x="131298" y="146976"/>
                    </a:cubicBezTo>
                    <a:cubicBezTo>
                      <a:pt x="136002" y="146976"/>
                      <a:pt x="139137" y="143840"/>
                      <a:pt x="139137" y="139137"/>
                    </a:cubicBezTo>
                    <a:lnTo>
                      <a:pt x="139137" y="131298"/>
                    </a:lnTo>
                    <a:close/>
                    <a:moveTo>
                      <a:pt x="146976" y="99160"/>
                    </a:moveTo>
                    <a:cubicBezTo>
                      <a:pt x="146976" y="90537"/>
                      <a:pt x="139921" y="83482"/>
                      <a:pt x="131298" y="83482"/>
                    </a:cubicBezTo>
                    <a:cubicBezTo>
                      <a:pt x="122676" y="83482"/>
                      <a:pt x="115621" y="90537"/>
                      <a:pt x="115621" y="99160"/>
                    </a:cubicBezTo>
                    <a:lnTo>
                      <a:pt x="115621" y="107782"/>
                    </a:lnTo>
                    <a:lnTo>
                      <a:pt x="146976" y="107782"/>
                    </a:lnTo>
                    <a:lnTo>
                      <a:pt x="146976" y="99160"/>
                    </a:lnTo>
                    <a:close/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1" name="Группа 24">
            <a:extLst>
              <a:ext uri="{FF2B5EF4-FFF2-40B4-BE49-F238E27FC236}">
                <a16:creationId xmlns:a16="http://schemas.microsoft.com/office/drawing/2014/main" id="{3F948842-98C3-45C8-B7B8-4187FFE2A8D8}"/>
              </a:ext>
            </a:extLst>
          </p:cNvPr>
          <p:cNvGrpSpPr/>
          <p:nvPr/>
        </p:nvGrpSpPr>
        <p:grpSpPr>
          <a:xfrm>
            <a:off x="10731244" y="1875510"/>
            <a:ext cx="820738" cy="726242"/>
            <a:chOff x="557212" y="1044017"/>
            <a:chExt cx="820738" cy="726242"/>
          </a:xfrm>
        </p:grpSpPr>
        <p:sp>
          <p:nvSpPr>
            <p:cNvPr id="162" name="TextBox 264"/>
            <p:cNvSpPr txBox="1"/>
            <p:nvPr/>
          </p:nvSpPr>
          <p:spPr>
            <a:xfrm>
              <a:off x="557212" y="1631760"/>
              <a:ext cx="82073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Агент 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KEDR</a:t>
              </a:r>
            </a:p>
          </p:txBody>
        </p:sp>
        <p:grpSp>
          <p:nvGrpSpPr>
            <p:cNvPr id="163" name="Группа 23">
              <a:extLst>
                <a:ext uri="{FF2B5EF4-FFF2-40B4-BE49-F238E27FC236}">
                  <a16:creationId xmlns:a16="http://schemas.microsoft.com/office/drawing/2014/main" id="{03106EBE-B7C8-437D-ADBC-F1BBD1FC2B98}"/>
                </a:ext>
              </a:extLst>
            </p:cNvPr>
            <p:cNvGrpSpPr/>
            <p:nvPr/>
          </p:nvGrpSpPr>
          <p:grpSpPr>
            <a:xfrm>
              <a:off x="746919" y="1044017"/>
              <a:ext cx="441325" cy="487363"/>
              <a:chOff x="746919" y="1044017"/>
              <a:chExt cx="441325" cy="487363"/>
            </a:xfrm>
          </p:grpSpPr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4555F41F-BAB1-4CF6-A4DA-73A9FEDD0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919" y="1044017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165" name="Рисунок 1">
                <a:extLst>
                  <a:ext uri="{FF2B5EF4-FFF2-40B4-BE49-F238E27FC236}">
                    <a16:creationId xmlns:a16="http://schemas.microsoft.com/office/drawing/2014/main" id="{1F1B079C-A22A-49DC-A04D-4B4D00A8A793}"/>
                  </a:ext>
                </a:extLst>
              </p:cNvPr>
              <p:cNvGrpSpPr/>
              <p:nvPr/>
            </p:nvGrpSpPr>
            <p:grpSpPr>
              <a:xfrm>
                <a:off x="820605" y="1123733"/>
                <a:ext cx="305710" cy="321387"/>
                <a:chOff x="820605" y="1123733"/>
                <a:chExt cx="305710" cy="321387"/>
              </a:xfrm>
              <a:solidFill>
                <a:srgbClr val="58595B"/>
              </a:solidFill>
            </p:grpSpPr>
            <p:sp>
              <p:nvSpPr>
                <p:cNvPr id="166" name="Полилиния: фигура 3">
                  <a:extLst>
                    <a:ext uri="{FF2B5EF4-FFF2-40B4-BE49-F238E27FC236}">
                      <a16:creationId xmlns:a16="http://schemas.microsoft.com/office/drawing/2014/main" id="{D70D6392-BB2F-48A6-B5AB-807E85115C05}"/>
                    </a:ext>
                  </a:extLst>
                </p:cNvPr>
                <p:cNvSpPr/>
                <p:nvPr/>
              </p:nvSpPr>
              <p:spPr>
                <a:xfrm>
                  <a:off x="916237" y="1235826"/>
                  <a:ext cx="101903" cy="101903"/>
                </a:xfrm>
                <a:custGeom>
                  <a:avLst/>
                  <a:gdLst>
                    <a:gd name="connsiteX0" fmla="*/ 51344 w 101903"/>
                    <a:gd name="connsiteY0" fmla="*/ 5879 h 101903"/>
                    <a:gd name="connsiteX1" fmla="*/ 5879 w 101903"/>
                    <a:gd name="connsiteY1" fmla="*/ 51344 h 101903"/>
                    <a:gd name="connsiteX2" fmla="*/ 51344 w 101903"/>
                    <a:gd name="connsiteY2" fmla="*/ 96808 h 101903"/>
                    <a:gd name="connsiteX3" fmla="*/ 96808 w 101903"/>
                    <a:gd name="connsiteY3" fmla="*/ 51344 h 101903"/>
                    <a:gd name="connsiteX4" fmla="*/ 51344 w 101903"/>
                    <a:gd name="connsiteY4" fmla="*/ 5879 h 101903"/>
                    <a:gd name="connsiteX5" fmla="*/ 51344 w 101903"/>
                    <a:gd name="connsiteY5" fmla="*/ 84266 h 101903"/>
                    <a:gd name="connsiteX6" fmla="*/ 17637 w 101903"/>
                    <a:gd name="connsiteY6" fmla="*/ 50560 h 101903"/>
                    <a:gd name="connsiteX7" fmla="*/ 51344 w 101903"/>
                    <a:gd name="connsiteY7" fmla="*/ 16853 h 101903"/>
                    <a:gd name="connsiteX8" fmla="*/ 85050 w 101903"/>
                    <a:gd name="connsiteY8" fmla="*/ 50560 h 101903"/>
                    <a:gd name="connsiteX9" fmla="*/ 51344 w 101903"/>
                    <a:gd name="connsiteY9" fmla="*/ 84266 h 10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903" h="101903">
                      <a:moveTo>
                        <a:pt x="51344" y="5879"/>
                      </a:moveTo>
                      <a:cubicBezTo>
                        <a:pt x="26260" y="5879"/>
                        <a:pt x="5879" y="26260"/>
                        <a:pt x="5879" y="51344"/>
                      </a:cubicBezTo>
                      <a:cubicBezTo>
                        <a:pt x="5879" y="76427"/>
                        <a:pt x="26260" y="96808"/>
                        <a:pt x="51344" y="96808"/>
                      </a:cubicBezTo>
                      <a:cubicBezTo>
                        <a:pt x="76427" y="96808"/>
                        <a:pt x="96808" y="76427"/>
                        <a:pt x="96808" y="51344"/>
                      </a:cubicBezTo>
                      <a:cubicBezTo>
                        <a:pt x="96808" y="25476"/>
                        <a:pt x="76427" y="5879"/>
                        <a:pt x="51344" y="5879"/>
                      </a:cubicBezTo>
                      <a:moveTo>
                        <a:pt x="51344" y="84266"/>
                      </a:moveTo>
                      <a:cubicBezTo>
                        <a:pt x="33315" y="84266"/>
                        <a:pt x="17637" y="69373"/>
                        <a:pt x="17637" y="50560"/>
                      </a:cubicBezTo>
                      <a:cubicBezTo>
                        <a:pt x="17637" y="32531"/>
                        <a:pt x="32531" y="16853"/>
                        <a:pt x="51344" y="16853"/>
                      </a:cubicBezTo>
                      <a:cubicBezTo>
                        <a:pt x="69373" y="16853"/>
                        <a:pt x="85050" y="31747"/>
                        <a:pt x="85050" y="50560"/>
                      </a:cubicBezTo>
                      <a:cubicBezTo>
                        <a:pt x="85050" y="68589"/>
                        <a:pt x="69373" y="84266"/>
                        <a:pt x="51344" y="8426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Полилиния: фигура 4">
                  <a:extLst>
                    <a:ext uri="{FF2B5EF4-FFF2-40B4-BE49-F238E27FC236}">
                      <a16:creationId xmlns:a16="http://schemas.microsoft.com/office/drawing/2014/main" id="{8C4F164C-7641-428C-9F5F-431388E8DDD2}"/>
                    </a:ext>
                  </a:extLst>
                </p:cNvPr>
                <p:cNvSpPr/>
                <p:nvPr/>
              </p:nvSpPr>
              <p:spPr>
                <a:xfrm>
                  <a:off x="1024412" y="1316565"/>
                  <a:ext cx="101903" cy="62710"/>
                </a:xfrm>
                <a:custGeom>
                  <a:avLst/>
                  <a:gdLst>
                    <a:gd name="connsiteX0" fmla="*/ 52911 w 101903"/>
                    <a:gd name="connsiteY0" fmla="*/ 5879 h 62709"/>
                    <a:gd name="connsiteX1" fmla="*/ 5879 w 101903"/>
                    <a:gd name="connsiteY1" fmla="*/ 33315 h 62709"/>
                    <a:gd name="connsiteX2" fmla="*/ 52911 w 101903"/>
                    <a:gd name="connsiteY2" fmla="*/ 60750 h 62709"/>
                    <a:gd name="connsiteX3" fmla="*/ 99944 w 101903"/>
                    <a:gd name="connsiteY3" fmla="*/ 33315 h 62709"/>
                    <a:gd name="connsiteX4" fmla="*/ 52911 w 101903"/>
                    <a:gd name="connsiteY4" fmla="*/ 5879 h 62709"/>
                    <a:gd name="connsiteX5" fmla="*/ 52911 w 101903"/>
                    <a:gd name="connsiteY5" fmla="*/ 55263 h 62709"/>
                    <a:gd name="connsiteX6" fmla="*/ 32531 w 101903"/>
                    <a:gd name="connsiteY6" fmla="*/ 34098 h 62709"/>
                    <a:gd name="connsiteX7" fmla="*/ 52911 w 101903"/>
                    <a:gd name="connsiteY7" fmla="*/ 12934 h 62709"/>
                    <a:gd name="connsiteX8" fmla="*/ 73292 w 101903"/>
                    <a:gd name="connsiteY8" fmla="*/ 34098 h 62709"/>
                    <a:gd name="connsiteX9" fmla="*/ 52911 w 101903"/>
                    <a:gd name="connsiteY9" fmla="*/ 55263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903" h="62709">
                      <a:moveTo>
                        <a:pt x="52911" y="5879"/>
                      </a:moveTo>
                      <a:cubicBezTo>
                        <a:pt x="32531" y="5879"/>
                        <a:pt x="5879" y="33315"/>
                        <a:pt x="5879" y="33315"/>
                      </a:cubicBezTo>
                      <a:cubicBezTo>
                        <a:pt x="5879" y="33315"/>
                        <a:pt x="32531" y="60750"/>
                        <a:pt x="52911" y="60750"/>
                      </a:cubicBezTo>
                      <a:cubicBezTo>
                        <a:pt x="73292" y="60750"/>
                        <a:pt x="99944" y="33315"/>
                        <a:pt x="99944" y="33315"/>
                      </a:cubicBezTo>
                      <a:cubicBezTo>
                        <a:pt x="99944" y="33315"/>
                        <a:pt x="73292" y="5879"/>
                        <a:pt x="52911" y="5879"/>
                      </a:cubicBezTo>
                      <a:moveTo>
                        <a:pt x="52911" y="55263"/>
                      </a:moveTo>
                      <a:cubicBezTo>
                        <a:pt x="41937" y="55263"/>
                        <a:pt x="32531" y="45856"/>
                        <a:pt x="32531" y="34098"/>
                      </a:cubicBezTo>
                      <a:cubicBezTo>
                        <a:pt x="32531" y="22340"/>
                        <a:pt x="41937" y="12934"/>
                        <a:pt x="52911" y="12934"/>
                      </a:cubicBezTo>
                      <a:cubicBezTo>
                        <a:pt x="63886" y="12934"/>
                        <a:pt x="73292" y="22340"/>
                        <a:pt x="73292" y="34098"/>
                      </a:cubicBezTo>
                      <a:cubicBezTo>
                        <a:pt x="73292" y="45856"/>
                        <a:pt x="64669" y="55263"/>
                        <a:pt x="52911" y="552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Полилиния: фигура 6">
                  <a:extLst>
                    <a:ext uri="{FF2B5EF4-FFF2-40B4-BE49-F238E27FC236}">
                      <a16:creationId xmlns:a16="http://schemas.microsoft.com/office/drawing/2014/main" id="{12C349AC-2B1A-4CD3-9C3C-409C492B0457}"/>
                    </a:ext>
                  </a:extLst>
                </p:cNvPr>
                <p:cNvSpPr/>
                <p:nvPr/>
              </p:nvSpPr>
              <p:spPr>
                <a:xfrm>
                  <a:off x="1062821" y="1335378"/>
                  <a:ext cx="23516" cy="23516"/>
                </a:xfrm>
                <a:custGeom>
                  <a:avLst/>
                  <a:gdLst>
                    <a:gd name="connsiteX0" fmla="*/ 23124 w 23516"/>
                    <a:gd name="connsiteY0" fmla="*/ 14502 h 23516"/>
                    <a:gd name="connsiteX1" fmla="*/ 14502 w 23516"/>
                    <a:gd name="connsiteY1" fmla="*/ 23124 h 23516"/>
                    <a:gd name="connsiteX2" fmla="*/ 5879 w 23516"/>
                    <a:gd name="connsiteY2" fmla="*/ 14502 h 23516"/>
                    <a:gd name="connsiteX3" fmla="*/ 14502 w 23516"/>
                    <a:gd name="connsiteY3" fmla="*/ 5879 h 23516"/>
                    <a:gd name="connsiteX4" fmla="*/ 23124 w 23516"/>
                    <a:gd name="connsiteY4" fmla="*/ 14502 h 23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16" h="23516">
                      <a:moveTo>
                        <a:pt x="23124" y="14502"/>
                      </a:moveTo>
                      <a:cubicBezTo>
                        <a:pt x="23124" y="19205"/>
                        <a:pt x="19205" y="23124"/>
                        <a:pt x="14502" y="23124"/>
                      </a:cubicBezTo>
                      <a:cubicBezTo>
                        <a:pt x="9798" y="23124"/>
                        <a:pt x="5879" y="19205"/>
                        <a:pt x="5879" y="14502"/>
                      </a:cubicBezTo>
                      <a:cubicBezTo>
                        <a:pt x="5879" y="9798"/>
                        <a:pt x="9798" y="5879"/>
                        <a:pt x="14502" y="5879"/>
                      </a:cubicBezTo>
                      <a:cubicBezTo>
                        <a:pt x="19205" y="5879"/>
                        <a:pt x="23124" y="9798"/>
                        <a:pt x="23124" y="1450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Полилиния: фигура 7">
                  <a:extLst>
                    <a:ext uri="{FF2B5EF4-FFF2-40B4-BE49-F238E27FC236}">
                      <a16:creationId xmlns:a16="http://schemas.microsoft.com/office/drawing/2014/main" id="{49FB8742-7D67-4364-B737-226D55FDC2F3}"/>
                    </a:ext>
                  </a:extLst>
                </p:cNvPr>
                <p:cNvSpPr/>
                <p:nvPr/>
              </p:nvSpPr>
              <p:spPr>
                <a:xfrm>
                  <a:off x="946025" y="1264830"/>
                  <a:ext cx="39194" cy="39194"/>
                </a:xfrm>
                <a:custGeom>
                  <a:avLst/>
                  <a:gdLst>
                    <a:gd name="connsiteX0" fmla="*/ 21556 w 39193"/>
                    <a:gd name="connsiteY0" fmla="*/ 5879 h 39193"/>
                    <a:gd name="connsiteX1" fmla="*/ 37234 w 39193"/>
                    <a:gd name="connsiteY1" fmla="*/ 21556 h 39193"/>
                    <a:gd name="connsiteX2" fmla="*/ 21556 w 39193"/>
                    <a:gd name="connsiteY2" fmla="*/ 37234 h 39193"/>
                    <a:gd name="connsiteX3" fmla="*/ 5879 w 39193"/>
                    <a:gd name="connsiteY3" fmla="*/ 21556 h 39193"/>
                    <a:gd name="connsiteX4" fmla="*/ 21556 w 39193"/>
                    <a:gd name="connsiteY4" fmla="*/ 5879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193" h="39193">
                      <a:moveTo>
                        <a:pt x="21556" y="5879"/>
                      </a:moveTo>
                      <a:cubicBezTo>
                        <a:pt x="30179" y="5879"/>
                        <a:pt x="37234" y="12934"/>
                        <a:pt x="37234" y="21556"/>
                      </a:cubicBezTo>
                      <a:cubicBezTo>
                        <a:pt x="37234" y="30179"/>
                        <a:pt x="30179" y="37234"/>
                        <a:pt x="21556" y="37234"/>
                      </a:cubicBezTo>
                      <a:cubicBezTo>
                        <a:pt x="12934" y="37234"/>
                        <a:pt x="5879" y="30179"/>
                        <a:pt x="5879" y="21556"/>
                      </a:cubicBezTo>
                      <a:cubicBezTo>
                        <a:pt x="5879" y="12934"/>
                        <a:pt x="12934" y="5879"/>
                        <a:pt x="21556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Полилиния: фигура 8">
                  <a:extLst>
                    <a:ext uri="{FF2B5EF4-FFF2-40B4-BE49-F238E27FC236}">
                      <a16:creationId xmlns:a16="http://schemas.microsoft.com/office/drawing/2014/main" id="{C4190FD6-F7B0-40C1-B75E-A0AE01D0DF52}"/>
                    </a:ext>
                  </a:extLst>
                </p:cNvPr>
                <p:cNvSpPr/>
                <p:nvPr/>
              </p:nvSpPr>
              <p:spPr>
                <a:xfrm>
                  <a:off x="869205" y="1217797"/>
                  <a:ext cx="203807" cy="125419"/>
                </a:xfrm>
                <a:custGeom>
                  <a:avLst/>
                  <a:gdLst>
                    <a:gd name="connsiteX0" fmla="*/ 133650 w 203806"/>
                    <a:gd name="connsiteY0" fmla="*/ 52127 h 125419"/>
                    <a:gd name="connsiteX1" fmla="*/ 201847 w 203806"/>
                    <a:gd name="connsiteY1" fmla="*/ 12934 h 125419"/>
                    <a:gd name="connsiteX2" fmla="*/ 197928 w 203806"/>
                    <a:gd name="connsiteY2" fmla="*/ 5879 h 125419"/>
                    <a:gd name="connsiteX3" fmla="*/ 129731 w 203806"/>
                    <a:gd name="connsiteY3" fmla="*/ 45073 h 125419"/>
                    <a:gd name="connsiteX4" fmla="*/ 133650 w 203806"/>
                    <a:gd name="connsiteY4" fmla="*/ 52127 h 125419"/>
                    <a:gd name="connsiteX5" fmla="*/ 66237 w 203806"/>
                    <a:gd name="connsiteY5" fmla="*/ 91321 h 125419"/>
                    <a:gd name="connsiteX6" fmla="*/ 62318 w 203806"/>
                    <a:gd name="connsiteY6" fmla="*/ 84266 h 125419"/>
                    <a:gd name="connsiteX7" fmla="*/ 5879 w 203806"/>
                    <a:gd name="connsiteY7" fmla="*/ 116405 h 125419"/>
                    <a:gd name="connsiteX8" fmla="*/ 9798 w 203806"/>
                    <a:gd name="connsiteY8" fmla="*/ 123460 h 125419"/>
                    <a:gd name="connsiteX9" fmla="*/ 66237 w 203806"/>
                    <a:gd name="connsiteY9" fmla="*/ 91321 h 125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3806" h="125419">
                      <a:moveTo>
                        <a:pt x="133650" y="52127"/>
                      </a:moveTo>
                      <a:lnTo>
                        <a:pt x="201847" y="12934"/>
                      </a:lnTo>
                      <a:lnTo>
                        <a:pt x="197928" y="5879"/>
                      </a:lnTo>
                      <a:lnTo>
                        <a:pt x="129731" y="45073"/>
                      </a:lnTo>
                      <a:cubicBezTo>
                        <a:pt x="131298" y="47424"/>
                        <a:pt x="132866" y="49776"/>
                        <a:pt x="133650" y="52127"/>
                      </a:cubicBezTo>
                      <a:moveTo>
                        <a:pt x="66237" y="91321"/>
                      </a:moveTo>
                      <a:cubicBezTo>
                        <a:pt x="64669" y="88969"/>
                        <a:pt x="63102" y="86618"/>
                        <a:pt x="62318" y="84266"/>
                      </a:cubicBezTo>
                      <a:lnTo>
                        <a:pt x="5879" y="116405"/>
                      </a:lnTo>
                      <a:lnTo>
                        <a:pt x="9798" y="123460"/>
                      </a:lnTo>
                      <a:lnTo>
                        <a:pt x="66237" y="9132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Полилиния: фигура 9">
                  <a:extLst>
                    <a:ext uri="{FF2B5EF4-FFF2-40B4-BE49-F238E27FC236}">
                      <a16:creationId xmlns:a16="http://schemas.microsoft.com/office/drawing/2014/main" id="{B1953D1A-199A-4FF8-9D5A-FC669996641B}"/>
                    </a:ext>
                  </a:extLst>
                </p:cNvPr>
                <p:cNvSpPr/>
                <p:nvPr/>
              </p:nvSpPr>
              <p:spPr>
                <a:xfrm>
                  <a:off x="823699" y="1326775"/>
                  <a:ext cx="54871" cy="39194"/>
                </a:xfrm>
                <a:custGeom>
                  <a:avLst/>
                  <a:gdLst>
                    <a:gd name="connsiteX0" fmla="*/ 8031 w 54871"/>
                    <a:gd name="connsiteY0" fmla="*/ 14819 h 39193"/>
                    <a:gd name="connsiteX1" fmla="*/ 11950 w 54871"/>
                    <a:gd name="connsiteY1" fmla="*/ 8031 h 39193"/>
                    <a:gd name="connsiteX2" fmla="*/ 52680 w 54871"/>
                    <a:gd name="connsiteY2" fmla="*/ 31547 h 39193"/>
                    <a:gd name="connsiteX3" fmla="*/ 48761 w 54871"/>
                    <a:gd name="connsiteY3" fmla="*/ 3833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871" h="39193">
                      <a:moveTo>
                        <a:pt x="8031" y="14819"/>
                      </a:moveTo>
                      <a:lnTo>
                        <a:pt x="11950" y="8031"/>
                      </a:lnTo>
                      <a:lnTo>
                        <a:pt x="52680" y="31547"/>
                      </a:lnTo>
                      <a:lnTo>
                        <a:pt x="48761" y="3833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Полилиния: фигура 10">
                  <a:extLst>
                    <a:ext uri="{FF2B5EF4-FFF2-40B4-BE49-F238E27FC236}">
                      <a16:creationId xmlns:a16="http://schemas.microsoft.com/office/drawing/2014/main" id="{FDBEB452-2AD2-483D-BEF2-70D6845DBA76}"/>
                    </a:ext>
                  </a:extLst>
                </p:cNvPr>
                <p:cNvSpPr/>
                <p:nvPr/>
              </p:nvSpPr>
              <p:spPr>
                <a:xfrm>
                  <a:off x="820605" y="1316565"/>
                  <a:ext cx="62710" cy="62710"/>
                </a:xfrm>
                <a:custGeom>
                  <a:avLst/>
                  <a:gdLst>
                    <a:gd name="connsiteX0" fmla="*/ 33315 w 62709"/>
                    <a:gd name="connsiteY0" fmla="*/ 5879 h 62709"/>
                    <a:gd name="connsiteX1" fmla="*/ 5879 w 62709"/>
                    <a:gd name="connsiteY1" fmla="*/ 33315 h 62709"/>
                    <a:gd name="connsiteX2" fmla="*/ 33315 w 62709"/>
                    <a:gd name="connsiteY2" fmla="*/ 60750 h 62709"/>
                    <a:gd name="connsiteX3" fmla="*/ 60750 w 62709"/>
                    <a:gd name="connsiteY3" fmla="*/ 33315 h 62709"/>
                    <a:gd name="connsiteX4" fmla="*/ 33315 w 62709"/>
                    <a:gd name="connsiteY4" fmla="*/ 5879 h 62709"/>
                    <a:gd name="connsiteX5" fmla="*/ 33315 w 62709"/>
                    <a:gd name="connsiteY5" fmla="*/ 52911 h 62709"/>
                    <a:gd name="connsiteX6" fmla="*/ 13718 w 62709"/>
                    <a:gd name="connsiteY6" fmla="*/ 33315 h 62709"/>
                    <a:gd name="connsiteX7" fmla="*/ 33315 w 62709"/>
                    <a:gd name="connsiteY7" fmla="*/ 13718 h 62709"/>
                    <a:gd name="connsiteX8" fmla="*/ 52911 w 62709"/>
                    <a:gd name="connsiteY8" fmla="*/ 33315 h 62709"/>
                    <a:gd name="connsiteX9" fmla="*/ 33315 w 62709"/>
                    <a:gd name="connsiteY9" fmla="*/ 52911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709" h="62709">
                      <a:moveTo>
                        <a:pt x="33315" y="5879"/>
                      </a:moveTo>
                      <a:cubicBezTo>
                        <a:pt x="18421" y="5879"/>
                        <a:pt x="5879" y="18421"/>
                        <a:pt x="5879" y="33315"/>
                      </a:cubicBezTo>
                      <a:cubicBezTo>
                        <a:pt x="5879" y="48208"/>
                        <a:pt x="18421" y="60750"/>
                        <a:pt x="33315" y="60750"/>
                      </a:cubicBezTo>
                      <a:cubicBezTo>
                        <a:pt x="48208" y="60750"/>
                        <a:pt x="60750" y="48208"/>
                        <a:pt x="60750" y="33315"/>
                      </a:cubicBezTo>
                      <a:cubicBezTo>
                        <a:pt x="60750" y="18421"/>
                        <a:pt x="48208" y="5879"/>
                        <a:pt x="33315" y="5879"/>
                      </a:cubicBezTo>
                      <a:moveTo>
                        <a:pt x="33315" y="52911"/>
                      </a:moveTo>
                      <a:cubicBezTo>
                        <a:pt x="22340" y="52911"/>
                        <a:pt x="13718" y="44289"/>
                        <a:pt x="13718" y="33315"/>
                      </a:cubicBezTo>
                      <a:cubicBezTo>
                        <a:pt x="13718" y="22340"/>
                        <a:pt x="22340" y="13718"/>
                        <a:pt x="33315" y="13718"/>
                      </a:cubicBezTo>
                      <a:cubicBezTo>
                        <a:pt x="44289" y="13718"/>
                        <a:pt x="52911" y="22340"/>
                        <a:pt x="52911" y="33315"/>
                      </a:cubicBezTo>
                      <a:cubicBezTo>
                        <a:pt x="52911" y="44289"/>
                        <a:pt x="44289" y="52911"/>
                        <a:pt x="33315" y="52911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Полилиния: фигура 11">
                  <a:extLst>
                    <a:ext uri="{FF2B5EF4-FFF2-40B4-BE49-F238E27FC236}">
                      <a16:creationId xmlns:a16="http://schemas.microsoft.com/office/drawing/2014/main" id="{A4FBBC64-9EFC-48B7-9DAB-5D564FE3DAE5}"/>
                    </a:ext>
                  </a:extLst>
                </p:cNvPr>
                <p:cNvSpPr/>
                <p:nvPr/>
              </p:nvSpPr>
              <p:spPr>
                <a:xfrm>
                  <a:off x="859799" y="1218581"/>
                  <a:ext cx="203807" cy="125419"/>
                </a:xfrm>
                <a:custGeom>
                  <a:avLst/>
                  <a:gdLst>
                    <a:gd name="connsiteX0" fmla="*/ 139921 w 203806"/>
                    <a:gd name="connsiteY0" fmla="*/ 90537 h 125419"/>
                    <a:gd name="connsiteX1" fmla="*/ 196360 w 203806"/>
                    <a:gd name="connsiteY1" fmla="*/ 122676 h 125419"/>
                    <a:gd name="connsiteX2" fmla="*/ 200279 w 203806"/>
                    <a:gd name="connsiteY2" fmla="*/ 115621 h 125419"/>
                    <a:gd name="connsiteX3" fmla="*/ 143840 w 203806"/>
                    <a:gd name="connsiteY3" fmla="*/ 83482 h 125419"/>
                    <a:gd name="connsiteX4" fmla="*/ 139921 w 203806"/>
                    <a:gd name="connsiteY4" fmla="*/ 90537 h 125419"/>
                    <a:gd name="connsiteX5" fmla="*/ 72508 w 203806"/>
                    <a:gd name="connsiteY5" fmla="*/ 51344 h 125419"/>
                    <a:gd name="connsiteX6" fmla="*/ 76427 w 203806"/>
                    <a:gd name="connsiteY6" fmla="*/ 44289 h 125419"/>
                    <a:gd name="connsiteX7" fmla="*/ 9798 w 203806"/>
                    <a:gd name="connsiteY7" fmla="*/ 5879 h 125419"/>
                    <a:gd name="connsiteX8" fmla="*/ 5879 w 203806"/>
                    <a:gd name="connsiteY8" fmla="*/ 12934 h 125419"/>
                    <a:gd name="connsiteX9" fmla="*/ 72508 w 203806"/>
                    <a:gd name="connsiteY9" fmla="*/ 51344 h 125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3806" h="125419">
                      <a:moveTo>
                        <a:pt x="139921" y="90537"/>
                      </a:moveTo>
                      <a:lnTo>
                        <a:pt x="196360" y="122676"/>
                      </a:lnTo>
                      <a:lnTo>
                        <a:pt x="200279" y="115621"/>
                      </a:lnTo>
                      <a:lnTo>
                        <a:pt x="143840" y="83482"/>
                      </a:lnTo>
                      <a:cubicBezTo>
                        <a:pt x="142273" y="85834"/>
                        <a:pt x="141489" y="88185"/>
                        <a:pt x="139921" y="90537"/>
                      </a:cubicBezTo>
                      <a:moveTo>
                        <a:pt x="72508" y="51344"/>
                      </a:moveTo>
                      <a:cubicBezTo>
                        <a:pt x="73292" y="48992"/>
                        <a:pt x="74860" y="46640"/>
                        <a:pt x="76427" y="44289"/>
                      </a:cubicBezTo>
                      <a:lnTo>
                        <a:pt x="9798" y="5879"/>
                      </a:lnTo>
                      <a:lnTo>
                        <a:pt x="5879" y="12934"/>
                      </a:lnTo>
                      <a:lnTo>
                        <a:pt x="72508" y="513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Полилиния: фигура 13">
                  <a:extLst>
                    <a:ext uri="{FF2B5EF4-FFF2-40B4-BE49-F238E27FC236}">
                      <a16:creationId xmlns:a16="http://schemas.microsoft.com/office/drawing/2014/main" id="{DC3AED55-D9E9-4AE2-BD40-07B503772586}"/>
                    </a:ext>
                  </a:extLst>
                </p:cNvPr>
                <p:cNvSpPr/>
                <p:nvPr/>
              </p:nvSpPr>
              <p:spPr>
                <a:xfrm>
                  <a:off x="957783" y="1323620"/>
                  <a:ext cx="15677" cy="94065"/>
                </a:xfrm>
                <a:custGeom>
                  <a:avLst/>
                  <a:gdLst>
                    <a:gd name="connsiteX0" fmla="*/ 5879 w 15677"/>
                    <a:gd name="connsiteY0" fmla="*/ 5879 h 94064"/>
                    <a:gd name="connsiteX1" fmla="*/ 13718 w 15677"/>
                    <a:gd name="connsiteY1" fmla="*/ 5879 h 94064"/>
                    <a:gd name="connsiteX2" fmla="*/ 13718 w 15677"/>
                    <a:gd name="connsiteY2" fmla="*/ 92105 h 94064"/>
                    <a:gd name="connsiteX3" fmla="*/ 5879 w 15677"/>
                    <a:gd name="connsiteY3" fmla="*/ 92105 h 94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77" h="94064">
                      <a:moveTo>
                        <a:pt x="5879" y="5879"/>
                      </a:moveTo>
                      <a:lnTo>
                        <a:pt x="13718" y="5879"/>
                      </a:lnTo>
                      <a:lnTo>
                        <a:pt x="13718" y="92105"/>
                      </a:lnTo>
                      <a:lnTo>
                        <a:pt x="5879" y="9210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Полилиния: фигура 14">
                  <a:extLst>
                    <a:ext uri="{FF2B5EF4-FFF2-40B4-BE49-F238E27FC236}">
                      <a16:creationId xmlns:a16="http://schemas.microsoft.com/office/drawing/2014/main" id="{C46D026A-BB43-409C-9A93-5C03ECF72CB7}"/>
                    </a:ext>
                  </a:extLst>
                </p:cNvPr>
                <p:cNvSpPr/>
                <p:nvPr/>
              </p:nvSpPr>
              <p:spPr>
                <a:xfrm>
                  <a:off x="957783" y="1151168"/>
                  <a:ext cx="15677" cy="31355"/>
                </a:xfrm>
                <a:custGeom>
                  <a:avLst/>
                  <a:gdLst>
                    <a:gd name="connsiteX0" fmla="*/ 5879 w 15677"/>
                    <a:gd name="connsiteY0" fmla="*/ 5879 h 31354"/>
                    <a:gd name="connsiteX1" fmla="*/ 13718 w 15677"/>
                    <a:gd name="connsiteY1" fmla="*/ 5879 h 31354"/>
                    <a:gd name="connsiteX2" fmla="*/ 13718 w 15677"/>
                    <a:gd name="connsiteY2" fmla="*/ 25476 h 31354"/>
                    <a:gd name="connsiteX3" fmla="*/ 5879 w 15677"/>
                    <a:gd name="connsiteY3" fmla="*/ 25476 h 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77" h="31354">
                      <a:moveTo>
                        <a:pt x="5879" y="5879"/>
                      </a:moveTo>
                      <a:lnTo>
                        <a:pt x="13718" y="5879"/>
                      </a:lnTo>
                      <a:lnTo>
                        <a:pt x="13718" y="25476"/>
                      </a:lnTo>
                      <a:lnTo>
                        <a:pt x="5879" y="2547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Полилиния: фигура 15">
                  <a:extLst>
                    <a:ext uri="{FF2B5EF4-FFF2-40B4-BE49-F238E27FC236}">
                      <a16:creationId xmlns:a16="http://schemas.microsoft.com/office/drawing/2014/main" id="{547F2F7B-E603-4E32-A6FD-E7AAED135D20}"/>
                    </a:ext>
                  </a:extLst>
                </p:cNvPr>
                <p:cNvSpPr/>
                <p:nvPr/>
              </p:nvSpPr>
              <p:spPr>
                <a:xfrm>
                  <a:off x="957783" y="1217797"/>
                  <a:ext cx="15677" cy="31355"/>
                </a:xfrm>
                <a:custGeom>
                  <a:avLst/>
                  <a:gdLst>
                    <a:gd name="connsiteX0" fmla="*/ 5879 w 15677"/>
                    <a:gd name="connsiteY0" fmla="*/ 5879 h 31354"/>
                    <a:gd name="connsiteX1" fmla="*/ 13718 w 15677"/>
                    <a:gd name="connsiteY1" fmla="*/ 5879 h 31354"/>
                    <a:gd name="connsiteX2" fmla="*/ 13718 w 15677"/>
                    <a:gd name="connsiteY2" fmla="*/ 29395 h 31354"/>
                    <a:gd name="connsiteX3" fmla="*/ 5879 w 15677"/>
                    <a:gd name="connsiteY3" fmla="*/ 29395 h 31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77" h="31354">
                      <a:moveTo>
                        <a:pt x="5879" y="5879"/>
                      </a:moveTo>
                      <a:lnTo>
                        <a:pt x="13718" y="5879"/>
                      </a:lnTo>
                      <a:lnTo>
                        <a:pt x="13718" y="29395"/>
                      </a:lnTo>
                      <a:lnTo>
                        <a:pt x="5879" y="2939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Полилиния: фигура 16">
                  <a:extLst>
                    <a:ext uri="{FF2B5EF4-FFF2-40B4-BE49-F238E27FC236}">
                      <a16:creationId xmlns:a16="http://schemas.microsoft.com/office/drawing/2014/main" id="{6EDA4171-9277-476B-B64E-BF6B24648A86}"/>
                    </a:ext>
                  </a:extLst>
                </p:cNvPr>
                <p:cNvSpPr/>
                <p:nvPr/>
              </p:nvSpPr>
              <p:spPr>
                <a:xfrm>
                  <a:off x="940973" y="1173001"/>
                  <a:ext cx="47032" cy="47032"/>
                </a:xfrm>
                <a:custGeom>
                  <a:avLst/>
                  <a:gdLst>
                    <a:gd name="connsiteX0" fmla="*/ 8314 w 47032"/>
                    <a:gd name="connsiteY0" fmla="*/ 39908 h 47032"/>
                    <a:gd name="connsiteX1" fmla="*/ 39908 w 47032"/>
                    <a:gd name="connsiteY1" fmla="*/ 8314 h 47032"/>
                    <a:gd name="connsiteX2" fmla="*/ 45451 w 47032"/>
                    <a:gd name="connsiteY2" fmla="*/ 13857 h 47032"/>
                    <a:gd name="connsiteX3" fmla="*/ 13857 w 47032"/>
                    <a:gd name="connsiteY3" fmla="*/ 45451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032" h="47032">
                      <a:moveTo>
                        <a:pt x="8314" y="39908"/>
                      </a:moveTo>
                      <a:lnTo>
                        <a:pt x="39908" y="8314"/>
                      </a:lnTo>
                      <a:lnTo>
                        <a:pt x="45451" y="13857"/>
                      </a:lnTo>
                      <a:lnTo>
                        <a:pt x="13857" y="454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Полилиния: фигура 17">
                  <a:extLst>
                    <a:ext uri="{FF2B5EF4-FFF2-40B4-BE49-F238E27FC236}">
                      <a16:creationId xmlns:a16="http://schemas.microsoft.com/office/drawing/2014/main" id="{F2348B75-1213-480F-8E9F-1E6A0090F0BA}"/>
                    </a:ext>
                  </a:extLst>
                </p:cNvPr>
                <p:cNvSpPr/>
                <p:nvPr/>
              </p:nvSpPr>
              <p:spPr>
                <a:xfrm>
                  <a:off x="940973" y="1173556"/>
                  <a:ext cx="47032" cy="47032"/>
                </a:xfrm>
                <a:custGeom>
                  <a:avLst/>
                  <a:gdLst>
                    <a:gd name="connsiteX0" fmla="*/ 8314 w 47032"/>
                    <a:gd name="connsiteY0" fmla="*/ 13857 h 47032"/>
                    <a:gd name="connsiteX1" fmla="*/ 13857 w 47032"/>
                    <a:gd name="connsiteY1" fmla="*/ 8314 h 47032"/>
                    <a:gd name="connsiteX2" fmla="*/ 45451 w 47032"/>
                    <a:gd name="connsiteY2" fmla="*/ 39908 h 47032"/>
                    <a:gd name="connsiteX3" fmla="*/ 39908 w 47032"/>
                    <a:gd name="connsiteY3" fmla="*/ 45451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032" h="47032">
                      <a:moveTo>
                        <a:pt x="8314" y="13857"/>
                      </a:moveTo>
                      <a:lnTo>
                        <a:pt x="13857" y="8314"/>
                      </a:lnTo>
                      <a:lnTo>
                        <a:pt x="45451" y="39908"/>
                      </a:lnTo>
                      <a:lnTo>
                        <a:pt x="39908" y="454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Полилиния: фигура 18">
                  <a:extLst>
                    <a:ext uri="{FF2B5EF4-FFF2-40B4-BE49-F238E27FC236}">
                      <a16:creationId xmlns:a16="http://schemas.microsoft.com/office/drawing/2014/main" id="{30DE6DC7-5E3B-4925-B547-934ADAB33EB3}"/>
                    </a:ext>
                  </a:extLst>
                </p:cNvPr>
                <p:cNvSpPr/>
                <p:nvPr/>
              </p:nvSpPr>
              <p:spPr>
                <a:xfrm>
                  <a:off x="946025" y="1405926"/>
                  <a:ext cx="39194" cy="39194"/>
                </a:xfrm>
                <a:custGeom>
                  <a:avLst/>
                  <a:gdLst>
                    <a:gd name="connsiteX0" fmla="*/ 21556 w 39193"/>
                    <a:gd name="connsiteY0" fmla="*/ 5879 h 39193"/>
                    <a:gd name="connsiteX1" fmla="*/ 5879 w 39193"/>
                    <a:gd name="connsiteY1" fmla="*/ 21556 h 39193"/>
                    <a:gd name="connsiteX2" fmla="*/ 21556 w 39193"/>
                    <a:gd name="connsiteY2" fmla="*/ 37234 h 39193"/>
                    <a:gd name="connsiteX3" fmla="*/ 37234 w 39193"/>
                    <a:gd name="connsiteY3" fmla="*/ 21556 h 39193"/>
                    <a:gd name="connsiteX4" fmla="*/ 21556 w 39193"/>
                    <a:gd name="connsiteY4" fmla="*/ 5879 h 39193"/>
                    <a:gd name="connsiteX5" fmla="*/ 21556 w 39193"/>
                    <a:gd name="connsiteY5" fmla="*/ 29395 h 39193"/>
                    <a:gd name="connsiteX6" fmla="*/ 13718 w 39193"/>
                    <a:gd name="connsiteY6" fmla="*/ 21556 h 39193"/>
                    <a:gd name="connsiteX7" fmla="*/ 21556 w 39193"/>
                    <a:gd name="connsiteY7" fmla="*/ 13718 h 39193"/>
                    <a:gd name="connsiteX8" fmla="*/ 29395 w 39193"/>
                    <a:gd name="connsiteY8" fmla="*/ 21556 h 39193"/>
                    <a:gd name="connsiteX9" fmla="*/ 21556 w 39193"/>
                    <a:gd name="connsiteY9" fmla="*/ 2939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39193">
                      <a:moveTo>
                        <a:pt x="21556" y="5879"/>
                      </a:moveTo>
                      <a:cubicBezTo>
                        <a:pt x="12934" y="5879"/>
                        <a:pt x="5879" y="12934"/>
                        <a:pt x="5879" y="21556"/>
                      </a:cubicBezTo>
                      <a:cubicBezTo>
                        <a:pt x="5879" y="30179"/>
                        <a:pt x="12934" y="37234"/>
                        <a:pt x="21556" y="37234"/>
                      </a:cubicBezTo>
                      <a:cubicBezTo>
                        <a:pt x="30179" y="37234"/>
                        <a:pt x="37234" y="30179"/>
                        <a:pt x="37234" y="21556"/>
                      </a:cubicBezTo>
                      <a:cubicBezTo>
                        <a:pt x="37234" y="12934"/>
                        <a:pt x="30179" y="5879"/>
                        <a:pt x="21556" y="5879"/>
                      </a:cubicBezTo>
                      <a:moveTo>
                        <a:pt x="21556" y="29395"/>
                      </a:moveTo>
                      <a:cubicBezTo>
                        <a:pt x="16853" y="29395"/>
                        <a:pt x="13718" y="26260"/>
                        <a:pt x="13718" y="21556"/>
                      </a:cubicBezTo>
                      <a:cubicBezTo>
                        <a:pt x="13718" y="16853"/>
                        <a:pt x="16853" y="13718"/>
                        <a:pt x="21556" y="13718"/>
                      </a:cubicBezTo>
                      <a:cubicBezTo>
                        <a:pt x="26260" y="13718"/>
                        <a:pt x="29395" y="16853"/>
                        <a:pt x="29395" y="21556"/>
                      </a:cubicBezTo>
                      <a:cubicBezTo>
                        <a:pt x="29395" y="26260"/>
                        <a:pt x="26260" y="29395"/>
                        <a:pt x="21556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Полилиния: фигура 19">
                  <a:extLst>
                    <a:ext uri="{FF2B5EF4-FFF2-40B4-BE49-F238E27FC236}">
                      <a16:creationId xmlns:a16="http://schemas.microsoft.com/office/drawing/2014/main" id="{C9E2C4E5-8103-407D-81BD-018711027329}"/>
                    </a:ext>
                  </a:extLst>
                </p:cNvPr>
                <p:cNvSpPr/>
                <p:nvPr/>
              </p:nvSpPr>
              <p:spPr>
                <a:xfrm>
                  <a:off x="1055767" y="1194281"/>
                  <a:ext cx="47032" cy="47032"/>
                </a:xfrm>
                <a:custGeom>
                  <a:avLst/>
                  <a:gdLst>
                    <a:gd name="connsiteX0" fmla="*/ 25476 w 47032"/>
                    <a:gd name="connsiteY0" fmla="*/ 5879 h 47032"/>
                    <a:gd name="connsiteX1" fmla="*/ 5879 w 47032"/>
                    <a:gd name="connsiteY1" fmla="*/ 25476 h 47032"/>
                    <a:gd name="connsiteX2" fmla="*/ 25476 w 47032"/>
                    <a:gd name="connsiteY2" fmla="*/ 45073 h 47032"/>
                    <a:gd name="connsiteX3" fmla="*/ 45073 w 47032"/>
                    <a:gd name="connsiteY3" fmla="*/ 25476 h 47032"/>
                    <a:gd name="connsiteX4" fmla="*/ 25476 w 47032"/>
                    <a:gd name="connsiteY4" fmla="*/ 5879 h 47032"/>
                    <a:gd name="connsiteX5" fmla="*/ 25476 w 47032"/>
                    <a:gd name="connsiteY5" fmla="*/ 37234 h 47032"/>
                    <a:gd name="connsiteX6" fmla="*/ 13718 w 47032"/>
                    <a:gd name="connsiteY6" fmla="*/ 25476 h 47032"/>
                    <a:gd name="connsiteX7" fmla="*/ 25476 w 47032"/>
                    <a:gd name="connsiteY7" fmla="*/ 13718 h 47032"/>
                    <a:gd name="connsiteX8" fmla="*/ 37234 w 47032"/>
                    <a:gd name="connsiteY8" fmla="*/ 25476 h 47032"/>
                    <a:gd name="connsiteX9" fmla="*/ 25476 w 47032"/>
                    <a:gd name="connsiteY9" fmla="*/ 37234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7032" h="47032">
                      <a:moveTo>
                        <a:pt x="25476" y="5879"/>
                      </a:moveTo>
                      <a:cubicBezTo>
                        <a:pt x="14502" y="5879"/>
                        <a:pt x="5879" y="14502"/>
                        <a:pt x="5879" y="25476"/>
                      </a:cubicBezTo>
                      <a:cubicBezTo>
                        <a:pt x="5879" y="36450"/>
                        <a:pt x="14502" y="45073"/>
                        <a:pt x="25476" y="45073"/>
                      </a:cubicBezTo>
                      <a:cubicBezTo>
                        <a:pt x="36450" y="45073"/>
                        <a:pt x="45073" y="36450"/>
                        <a:pt x="45073" y="25476"/>
                      </a:cubicBezTo>
                      <a:cubicBezTo>
                        <a:pt x="45073" y="14502"/>
                        <a:pt x="36450" y="5879"/>
                        <a:pt x="25476" y="5879"/>
                      </a:cubicBezTo>
                      <a:moveTo>
                        <a:pt x="25476" y="37234"/>
                      </a:moveTo>
                      <a:cubicBezTo>
                        <a:pt x="19205" y="37234"/>
                        <a:pt x="13718" y="31747"/>
                        <a:pt x="13718" y="25476"/>
                      </a:cubicBezTo>
                      <a:cubicBezTo>
                        <a:pt x="13718" y="19205"/>
                        <a:pt x="19205" y="13718"/>
                        <a:pt x="25476" y="13718"/>
                      </a:cubicBezTo>
                      <a:cubicBezTo>
                        <a:pt x="31747" y="13718"/>
                        <a:pt x="37234" y="19205"/>
                        <a:pt x="37234" y="25476"/>
                      </a:cubicBezTo>
                      <a:cubicBezTo>
                        <a:pt x="37234" y="31747"/>
                        <a:pt x="31747" y="37234"/>
                        <a:pt x="25476" y="3723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Полилиния: фигура 20">
                  <a:extLst>
                    <a:ext uri="{FF2B5EF4-FFF2-40B4-BE49-F238E27FC236}">
                      <a16:creationId xmlns:a16="http://schemas.microsoft.com/office/drawing/2014/main" id="{284B507D-03DB-4AEC-890B-97351C120546}"/>
                    </a:ext>
                  </a:extLst>
                </p:cNvPr>
                <p:cNvSpPr/>
                <p:nvPr/>
              </p:nvSpPr>
              <p:spPr>
                <a:xfrm>
                  <a:off x="828444" y="1194281"/>
                  <a:ext cx="47032" cy="47032"/>
                </a:xfrm>
                <a:custGeom>
                  <a:avLst/>
                  <a:gdLst>
                    <a:gd name="connsiteX0" fmla="*/ 25476 w 47032"/>
                    <a:gd name="connsiteY0" fmla="*/ 5879 h 47032"/>
                    <a:gd name="connsiteX1" fmla="*/ 5879 w 47032"/>
                    <a:gd name="connsiteY1" fmla="*/ 25476 h 47032"/>
                    <a:gd name="connsiteX2" fmla="*/ 25476 w 47032"/>
                    <a:gd name="connsiteY2" fmla="*/ 45073 h 47032"/>
                    <a:gd name="connsiteX3" fmla="*/ 45073 w 47032"/>
                    <a:gd name="connsiteY3" fmla="*/ 25476 h 47032"/>
                    <a:gd name="connsiteX4" fmla="*/ 25476 w 47032"/>
                    <a:gd name="connsiteY4" fmla="*/ 5879 h 47032"/>
                    <a:gd name="connsiteX5" fmla="*/ 25476 w 47032"/>
                    <a:gd name="connsiteY5" fmla="*/ 37234 h 47032"/>
                    <a:gd name="connsiteX6" fmla="*/ 13718 w 47032"/>
                    <a:gd name="connsiteY6" fmla="*/ 25476 h 47032"/>
                    <a:gd name="connsiteX7" fmla="*/ 25476 w 47032"/>
                    <a:gd name="connsiteY7" fmla="*/ 13718 h 47032"/>
                    <a:gd name="connsiteX8" fmla="*/ 37234 w 47032"/>
                    <a:gd name="connsiteY8" fmla="*/ 25476 h 47032"/>
                    <a:gd name="connsiteX9" fmla="*/ 25476 w 47032"/>
                    <a:gd name="connsiteY9" fmla="*/ 37234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7032" h="47032">
                      <a:moveTo>
                        <a:pt x="25476" y="5879"/>
                      </a:moveTo>
                      <a:cubicBezTo>
                        <a:pt x="14502" y="5879"/>
                        <a:pt x="5879" y="14502"/>
                        <a:pt x="5879" y="25476"/>
                      </a:cubicBezTo>
                      <a:cubicBezTo>
                        <a:pt x="5879" y="36450"/>
                        <a:pt x="14502" y="45073"/>
                        <a:pt x="25476" y="45073"/>
                      </a:cubicBezTo>
                      <a:cubicBezTo>
                        <a:pt x="36450" y="45073"/>
                        <a:pt x="45073" y="36450"/>
                        <a:pt x="45073" y="25476"/>
                      </a:cubicBezTo>
                      <a:cubicBezTo>
                        <a:pt x="45073" y="14502"/>
                        <a:pt x="36450" y="5879"/>
                        <a:pt x="25476" y="5879"/>
                      </a:cubicBezTo>
                      <a:moveTo>
                        <a:pt x="25476" y="37234"/>
                      </a:moveTo>
                      <a:cubicBezTo>
                        <a:pt x="19205" y="37234"/>
                        <a:pt x="13718" y="31747"/>
                        <a:pt x="13718" y="25476"/>
                      </a:cubicBezTo>
                      <a:cubicBezTo>
                        <a:pt x="13718" y="19205"/>
                        <a:pt x="19205" y="13718"/>
                        <a:pt x="25476" y="13718"/>
                      </a:cubicBezTo>
                      <a:cubicBezTo>
                        <a:pt x="31747" y="13718"/>
                        <a:pt x="37234" y="19205"/>
                        <a:pt x="37234" y="25476"/>
                      </a:cubicBezTo>
                      <a:cubicBezTo>
                        <a:pt x="37234" y="31747"/>
                        <a:pt x="31747" y="37234"/>
                        <a:pt x="25476" y="37234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Полилиния: фигура 21">
                  <a:extLst>
                    <a:ext uri="{FF2B5EF4-FFF2-40B4-BE49-F238E27FC236}">
                      <a16:creationId xmlns:a16="http://schemas.microsoft.com/office/drawing/2014/main" id="{8F9FE9BD-E7D9-4127-9DDC-E5C9E84D8971}"/>
                    </a:ext>
                  </a:extLst>
                </p:cNvPr>
                <p:cNvSpPr/>
                <p:nvPr/>
              </p:nvSpPr>
              <p:spPr>
                <a:xfrm>
                  <a:off x="946025" y="1123733"/>
                  <a:ext cx="39194" cy="39194"/>
                </a:xfrm>
                <a:custGeom>
                  <a:avLst/>
                  <a:gdLst>
                    <a:gd name="connsiteX0" fmla="*/ 21556 w 39193"/>
                    <a:gd name="connsiteY0" fmla="*/ 5879 h 39193"/>
                    <a:gd name="connsiteX1" fmla="*/ 5879 w 39193"/>
                    <a:gd name="connsiteY1" fmla="*/ 21556 h 39193"/>
                    <a:gd name="connsiteX2" fmla="*/ 21556 w 39193"/>
                    <a:gd name="connsiteY2" fmla="*/ 37234 h 39193"/>
                    <a:gd name="connsiteX3" fmla="*/ 37234 w 39193"/>
                    <a:gd name="connsiteY3" fmla="*/ 21556 h 39193"/>
                    <a:gd name="connsiteX4" fmla="*/ 21556 w 39193"/>
                    <a:gd name="connsiteY4" fmla="*/ 5879 h 39193"/>
                    <a:gd name="connsiteX5" fmla="*/ 21556 w 39193"/>
                    <a:gd name="connsiteY5" fmla="*/ 29395 h 39193"/>
                    <a:gd name="connsiteX6" fmla="*/ 13718 w 39193"/>
                    <a:gd name="connsiteY6" fmla="*/ 21556 h 39193"/>
                    <a:gd name="connsiteX7" fmla="*/ 21556 w 39193"/>
                    <a:gd name="connsiteY7" fmla="*/ 13718 h 39193"/>
                    <a:gd name="connsiteX8" fmla="*/ 29395 w 39193"/>
                    <a:gd name="connsiteY8" fmla="*/ 21556 h 39193"/>
                    <a:gd name="connsiteX9" fmla="*/ 21556 w 39193"/>
                    <a:gd name="connsiteY9" fmla="*/ 29395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193" h="39193">
                      <a:moveTo>
                        <a:pt x="21556" y="5879"/>
                      </a:moveTo>
                      <a:cubicBezTo>
                        <a:pt x="12934" y="5879"/>
                        <a:pt x="5879" y="12934"/>
                        <a:pt x="5879" y="21556"/>
                      </a:cubicBezTo>
                      <a:cubicBezTo>
                        <a:pt x="5879" y="30179"/>
                        <a:pt x="12934" y="37234"/>
                        <a:pt x="21556" y="37234"/>
                      </a:cubicBezTo>
                      <a:cubicBezTo>
                        <a:pt x="30179" y="37234"/>
                        <a:pt x="37234" y="30179"/>
                        <a:pt x="37234" y="21556"/>
                      </a:cubicBezTo>
                      <a:cubicBezTo>
                        <a:pt x="37234" y="12934"/>
                        <a:pt x="30179" y="5879"/>
                        <a:pt x="21556" y="5879"/>
                      </a:cubicBezTo>
                      <a:moveTo>
                        <a:pt x="21556" y="29395"/>
                      </a:moveTo>
                      <a:cubicBezTo>
                        <a:pt x="16853" y="29395"/>
                        <a:pt x="13718" y="26260"/>
                        <a:pt x="13718" y="21556"/>
                      </a:cubicBezTo>
                      <a:cubicBezTo>
                        <a:pt x="13718" y="16853"/>
                        <a:pt x="16853" y="13718"/>
                        <a:pt x="21556" y="13718"/>
                      </a:cubicBezTo>
                      <a:cubicBezTo>
                        <a:pt x="26260" y="13718"/>
                        <a:pt x="29395" y="16853"/>
                        <a:pt x="29395" y="21556"/>
                      </a:cubicBezTo>
                      <a:cubicBezTo>
                        <a:pt x="29395" y="26260"/>
                        <a:pt x="26260" y="29395"/>
                        <a:pt x="21556" y="2939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83" name="Группа 39">
            <a:extLst>
              <a:ext uri="{FF2B5EF4-FFF2-40B4-BE49-F238E27FC236}">
                <a16:creationId xmlns:a16="http://schemas.microsoft.com/office/drawing/2014/main" id="{A50FE163-3C33-4F99-8215-792294C70495}"/>
              </a:ext>
            </a:extLst>
          </p:cNvPr>
          <p:cNvGrpSpPr/>
          <p:nvPr/>
        </p:nvGrpSpPr>
        <p:grpSpPr>
          <a:xfrm>
            <a:off x="9064198" y="1863616"/>
            <a:ext cx="947102" cy="727036"/>
            <a:chOff x="1935798" y="1043223"/>
            <a:chExt cx="947102" cy="727036"/>
          </a:xfrm>
        </p:grpSpPr>
        <p:sp>
          <p:nvSpPr>
            <p:cNvPr id="184" name="TextBox 203">
              <a:extLst>
                <a:ext uri="{FF2B5EF4-FFF2-40B4-BE49-F238E27FC236}">
                  <a16:creationId xmlns:a16="http://schemas.microsoft.com/office/drawing/2014/main" id="{55965795-9CD2-4C6F-9D48-6480B2392D2C}"/>
                </a:ext>
              </a:extLst>
            </p:cNvPr>
            <p:cNvSpPr txBox="1"/>
            <p:nvPr/>
          </p:nvSpPr>
          <p:spPr>
            <a:xfrm>
              <a:off x="1935798" y="1631760"/>
              <a:ext cx="947102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KES</a:t>
              </a:r>
            </a:p>
          </p:txBody>
        </p:sp>
        <p:grpSp>
          <p:nvGrpSpPr>
            <p:cNvPr id="185" name="Группа 38">
              <a:extLst>
                <a:ext uri="{FF2B5EF4-FFF2-40B4-BE49-F238E27FC236}">
                  <a16:creationId xmlns:a16="http://schemas.microsoft.com/office/drawing/2014/main" id="{BD008E2D-2054-4898-B361-232CE770405E}"/>
                </a:ext>
              </a:extLst>
            </p:cNvPr>
            <p:cNvGrpSpPr/>
            <p:nvPr/>
          </p:nvGrpSpPr>
          <p:grpSpPr>
            <a:xfrm>
              <a:off x="2188687" y="1043223"/>
              <a:ext cx="441325" cy="488950"/>
              <a:chOff x="2188687" y="1043223"/>
              <a:chExt cx="441325" cy="488950"/>
            </a:xfrm>
          </p:grpSpPr>
          <p:sp>
            <p:nvSpPr>
              <p:cNvPr id="186" name="Freeform 185">
                <a:extLst>
                  <a:ext uri="{FF2B5EF4-FFF2-40B4-BE49-F238E27FC236}">
                    <a16:creationId xmlns:a16="http://schemas.microsoft.com/office/drawing/2014/main" id="{7A5FEC52-4D9A-4B33-BBAB-EB17815277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8687" y="1043223"/>
                <a:ext cx="441325" cy="488950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187" name="Рисунок 26">
                <a:extLst>
                  <a:ext uri="{FF2B5EF4-FFF2-40B4-BE49-F238E27FC236}">
                    <a16:creationId xmlns:a16="http://schemas.microsoft.com/office/drawing/2014/main" id="{FC8E726D-222E-4727-88CC-3D918461D18B}"/>
                  </a:ext>
                </a:extLst>
              </p:cNvPr>
              <p:cNvGrpSpPr/>
              <p:nvPr/>
            </p:nvGrpSpPr>
            <p:grpSpPr>
              <a:xfrm>
                <a:off x="2262373" y="1123080"/>
                <a:ext cx="290032" cy="324522"/>
                <a:chOff x="2262373" y="1123080"/>
                <a:chExt cx="290032" cy="324522"/>
              </a:xfrm>
              <a:solidFill>
                <a:srgbClr val="58595B"/>
              </a:solidFill>
            </p:grpSpPr>
            <p:sp>
              <p:nvSpPr>
                <p:cNvPr id="188" name="Полилиния: фигура 29">
                  <a:extLst>
                    <a:ext uri="{FF2B5EF4-FFF2-40B4-BE49-F238E27FC236}">
                      <a16:creationId xmlns:a16="http://schemas.microsoft.com/office/drawing/2014/main" id="{818B1461-74B4-4847-AFA7-525759017301}"/>
                    </a:ext>
                  </a:extLst>
                </p:cNvPr>
                <p:cNvSpPr/>
                <p:nvPr/>
              </p:nvSpPr>
              <p:spPr>
                <a:xfrm>
                  <a:off x="2278051" y="1138757"/>
                  <a:ext cx="258678" cy="290032"/>
                </a:xfrm>
                <a:custGeom>
                  <a:avLst/>
                  <a:gdLst>
                    <a:gd name="connsiteX0" fmla="*/ 131298 w 258677"/>
                    <a:gd name="connsiteY0" fmla="*/ 291992 h 290032"/>
                    <a:gd name="connsiteX1" fmla="*/ 5879 w 258677"/>
                    <a:gd name="connsiteY1" fmla="*/ 220660 h 290032"/>
                    <a:gd name="connsiteX2" fmla="*/ 5879 w 258677"/>
                    <a:gd name="connsiteY2" fmla="*/ 77211 h 290032"/>
                    <a:gd name="connsiteX3" fmla="*/ 131298 w 258677"/>
                    <a:gd name="connsiteY3" fmla="*/ 5879 h 290032"/>
                    <a:gd name="connsiteX4" fmla="*/ 256718 w 258677"/>
                    <a:gd name="connsiteY4" fmla="*/ 77211 h 290032"/>
                    <a:gd name="connsiteX5" fmla="*/ 256718 w 258677"/>
                    <a:gd name="connsiteY5" fmla="*/ 220660 h 290032"/>
                    <a:gd name="connsiteX6" fmla="*/ 131298 w 258677"/>
                    <a:gd name="connsiteY6" fmla="*/ 291992 h 290032"/>
                    <a:gd name="connsiteX7" fmla="*/ 13718 w 258677"/>
                    <a:gd name="connsiteY7" fmla="*/ 215956 h 290032"/>
                    <a:gd name="connsiteX8" fmla="*/ 131298 w 258677"/>
                    <a:gd name="connsiteY8" fmla="*/ 283369 h 290032"/>
                    <a:gd name="connsiteX9" fmla="*/ 248879 w 258677"/>
                    <a:gd name="connsiteY9" fmla="*/ 215956 h 290032"/>
                    <a:gd name="connsiteX10" fmla="*/ 248879 w 258677"/>
                    <a:gd name="connsiteY10" fmla="*/ 81131 h 290032"/>
                    <a:gd name="connsiteX11" fmla="*/ 131298 w 258677"/>
                    <a:gd name="connsiteY11" fmla="*/ 13718 h 290032"/>
                    <a:gd name="connsiteX12" fmla="*/ 13718 w 258677"/>
                    <a:gd name="connsiteY12" fmla="*/ 81131 h 290032"/>
                    <a:gd name="connsiteX13" fmla="*/ 13718 w 258677"/>
                    <a:gd name="connsiteY13" fmla="*/ 215956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8677" h="290032">
                      <a:moveTo>
                        <a:pt x="131298" y="291992"/>
                      </a:moveTo>
                      <a:lnTo>
                        <a:pt x="5879" y="220660"/>
                      </a:lnTo>
                      <a:lnTo>
                        <a:pt x="5879" y="77211"/>
                      </a:lnTo>
                      <a:lnTo>
                        <a:pt x="131298" y="5879"/>
                      </a:lnTo>
                      <a:lnTo>
                        <a:pt x="256718" y="77211"/>
                      </a:lnTo>
                      <a:lnTo>
                        <a:pt x="256718" y="220660"/>
                      </a:lnTo>
                      <a:lnTo>
                        <a:pt x="131298" y="291992"/>
                      </a:lnTo>
                      <a:close/>
                      <a:moveTo>
                        <a:pt x="13718" y="215956"/>
                      </a:moveTo>
                      <a:lnTo>
                        <a:pt x="131298" y="283369"/>
                      </a:lnTo>
                      <a:lnTo>
                        <a:pt x="248879" y="215956"/>
                      </a:lnTo>
                      <a:lnTo>
                        <a:pt x="248879" y="81131"/>
                      </a:lnTo>
                      <a:lnTo>
                        <a:pt x="131298" y="13718"/>
                      </a:lnTo>
                      <a:lnTo>
                        <a:pt x="13718" y="81131"/>
                      </a:lnTo>
                      <a:lnTo>
                        <a:pt x="13718" y="2159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Полилиния: фигура 30">
                  <a:extLst>
                    <a:ext uri="{FF2B5EF4-FFF2-40B4-BE49-F238E27FC236}">
                      <a16:creationId xmlns:a16="http://schemas.microsoft.com/office/drawing/2014/main" id="{E18D3A64-0229-4BDA-9F06-8AD4BBB4F39C}"/>
                    </a:ext>
                  </a:extLst>
                </p:cNvPr>
                <p:cNvSpPr/>
                <p:nvPr/>
              </p:nvSpPr>
              <p:spPr>
                <a:xfrm>
                  <a:off x="2383873" y="1123080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Полилиния: фигура 31">
                  <a:extLst>
                    <a:ext uri="{FF2B5EF4-FFF2-40B4-BE49-F238E27FC236}">
                      <a16:creationId xmlns:a16="http://schemas.microsoft.com/office/drawing/2014/main" id="{76895970-B1B4-4D17-96C0-93588241CA0B}"/>
                    </a:ext>
                  </a:extLst>
                </p:cNvPr>
                <p:cNvSpPr/>
                <p:nvPr/>
              </p:nvSpPr>
              <p:spPr>
                <a:xfrm>
                  <a:off x="2383873" y="1400570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Полилиния: фигура 32">
                  <a:extLst>
                    <a:ext uri="{FF2B5EF4-FFF2-40B4-BE49-F238E27FC236}">
                      <a16:creationId xmlns:a16="http://schemas.microsoft.com/office/drawing/2014/main" id="{31CFDCD2-34C8-436C-B66C-E1A7F5D3D4CF}"/>
                    </a:ext>
                  </a:extLst>
                </p:cNvPr>
                <p:cNvSpPr/>
                <p:nvPr/>
              </p:nvSpPr>
              <p:spPr>
                <a:xfrm>
                  <a:off x="2505373" y="1331590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Полилиния: фигура 33">
                  <a:extLst>
                    <a:ext uri="{FF2B5EF4-FFF2-40B4-BE49-F238E27FC236}">
                      <a16:creationId xmlns:a16="http://schemas.microsoft.com/office/drawing/2014/main" id="{DA21537D-CFC9-4308-BFEC-25F21765FDCA}"/>
                    </a:ext>
                  </a:extLst>
                </p:cNvPr>
                <p:cNvSpPr/>
                <p:nvPr/>
              </p:nvSpPr>
              <p:spPr>
                <a:xfrm>
                  <a:off x="2505373" y="1192061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5285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Полилиния: фигура 34">
                  <a:extLst>
                    <a:ext uri="{FF2B5EF4-FFF2-40B4-BE49-F238E27FC236}">
                      <a16:creationId xmlns:a16="http://schemas.microsoft.com/office/drawing/2014/main" id="{A04828B6-38AC-4D8D-8F93-AB1395C0DDC9}"/>
                    </a:ext>
                  </a:extLst>
                </p:cNvPr>
                <p:cNvSpPr/>
                <p:nvPr/>
              </p:nvSpPr>
              <p:spPr>
                <a:xfrm>
                  <a:off x="2262373" y="1331590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Полилиния: фигура 35">
                  <a:extLst>
                    <a:ext uri="{FF2B5EF4-FFF2-40B4-BE49-F238E27FC236}">
                      <a16:creationId xmlns:a16="http://schemas.microsoft.com/office/drawing/2014/main" id="{189238FC-8D0A-47A0-9B68-81FB832FB469}"/>
                    </a:ext>
                  </a:extLst>
                </p:cNvPr>
                <p:cNvSpPr/>
                <p:nvPr/>
              </p:nvSpPr>
              <p:spPr>
                <a:xfrm>
                  <a:off x="2262373" y="1192061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5285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Полилиния: фигура 37">
                  <a:extLst>
                    <a:ext uri="{FF2B5EF4-FFF2-40B4-BE49-F238E27FC236}">
                      <a16:creationId xmlns:a16="http://schemas.microsoft.com/office/drawing/2014/main" id="{61A3693E-AE24-45C4-B13D-37647A61567E}"/>
                    </a:ext>
                  </a:extLst>
                </p:cNvPr>
                <p:cNvSpPr/>
                <p:nvPr/>
              </p:nvSpPr>
              <p:spPr>
                <a:xfrm>
                  <a:off x="2348599" y="1208522"/>
                  <a:ext cx="117581" cy="156774"/>
                </a:xfrm>
                <a:custGeom>
                  <a:avLst/>
                  <a:gdLst>
                    <a:gd name="connsiteX0" fmla="*/ 60750 w 117580"/>
                    <a:gd name="connsiteY0" fmla="*/ 23124 h 156774"/>
                    <a:gd name="connsiteX1" fmla="*/ 99944 w 117580"/>
                    <a:gd name="connsiteY1" fmla="*/ 45073 h 156774"/>
                    <a:gd name="connsiteX2" fmla="*/ 99944 w 117580"/>
                    <a:gd name="connsiteY2" fmla="*/ 96808 h 156774"/>
                    <a:gd name="connsiteX3" fmla="*/ 60750 w 117580"/>
                    <a:gd name="connsiteY3" fmla="*/ 136002 h 156774"/>
                    <a:gd name="connsiteX4" fmla="*/ 21556 w 117580"/>
                    <a:gd name="connsiteY4" fmla="*/ 96808 h 156774"/>
                    <a:gd name="connsiteX5" fmla="*/ 21556 w 117580"/>
                    <a:gd name="connsiteY5" fmla="*/ 45073 h 156774"/>
                    <a:gd name="connsiteX6" fmla="*/ 60750 w 117580"/>
                    <a:gd name="connsiteY6" fmla="*/ 23124 h 156774"/>
                    <a:gd name="connsiteX7" fmla="*/ 60750 w 117580"/>
                    <a:gd name="connsiteY7" fmla="*/ 5879 h 156774"/>
                    <a:gd name="connsiteX8" fmla="*/ 5879 w 117580"/>
                    <a:gd name="connsiteY8" fmla="*/ 36450 h 156774"/>
                    <a:gd name="connsiteX9" fmla="*/ 5879 w 117580"/>
                    <a:gd name="connsiteY9" fmla="*/ 97592 h 156774"/>
                    <a:gd name="connsiteX10" fmla="*/ 60750 w 117580"/>
                    <a:gd name="connsiteY10" fmla="*/ 153247 h 156774"/>
                    <a:gd name="connsiteX11" fmla="*/ 115621 w 117580"/>
                    <a:gd name="connsiteY11" fmla="*/ 97592 h 156774"/>
                    <a:gd name="connsiteX12" fmla="*/ 115621 w 117580"/>
                    <a:gd name="connsiteY12" fmla="*/ 36450 h 156774"/>
                    <a:gd name="connsiteX13" fmla="*/ 60750 w 117580"/>
                    <a:gd name="connsiteY13" fmla="*/ 5879 h 156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7580" h="156774">
                      <a:moveTo>
                        <a:pt x="60750" y="23124"/>
                      </a:moveTo>
                      <a:lnTo>
                        <a:pt x="99944" y="45073"/>
                      </a:lnTo>
                      <a:lnTo>
                        <a:pt x="99944" y="96808"/>
                      </a:lnTo>
                      <a:cubicBezTo>
                        <a:pt x="99944" y="117189"/>
                        <a:pt x="71724" y="131298"/>
                        <a:pt x="60750" y="136002"/>
                      </a:cubicBezTo>
                      <a:cubicBezTo>
                        <a:pt x="46640" y="130515"/>
                        <a:pt x="21556" y="115621"/>
                        <a:pt x="21556" y="96808"/>
                      </a:cubicBezTo>
                      <a:lnTo>
                        <a:pt x="21556" y="45073"/>
                      </a:lnTo>
                      <a:lnTo>
                        <a:pt x="60750" y="23124"/>
                      </a:lnTo>
                      <a:moveTo>
                        <a:pt x="60750" y="5879"/>
                      </a:moveTo>
                      <a:lnTo>
                        <a:pt x="5879" y="36450"/>
                      </a:lnTo>
                      <a:lnTo>
                        <a:pt x="5879" y="97592"/>
                      </a:lnTo>
                      <a:cubicBezTo>
                        <a:pt x="5879" y="135218"/>
                        <a:pt x="60750" y="153247"/>
                        <a:pt x="60750" y="153247"/>
                      </a:cubicBezTo>
                      <a:cubicBezTo>
                        <a:pt x="60750" y="153247"/>
                        <a:pt x="115621" y="135218"/>
                        <a:pt x="115621" y="97592"/>
                      </a:cubicBezTo>
                      <a:lnTo>
                        <a:pt x="115621" y="36450"/>
                      </a:lnTo>
                      <a:lnTo>
                        <a:pt x="60750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01" name="Группа 171">
            <a:extLst>
              <a:ext uri="{FF2B5EF4-FFF2-40B4-BE49-F238E27FC236}">
                <a16:creationId xmlns:a16="http://schemas.microsoft.com/office/drawing/2014/main" id="{F7042E83-9293-44E9-B0DE-DC2D65E973E8}"/>
              </a:ext>
            </a:extLst>
          </p:cNvPr>
          <p:cNvGrpSpPr/>
          <p:nvPr/>
        </p:nvGrpSpPr>
        <p:grpSpPr>
          <a:xfrm>
            <a:off x="671996" y="2975556"/>
            <a:ext cx="641666" cy="1003241"/>
            <a:chOff x="3530284" y="2348872"/>
            <a:chExt cx="641666" cy="1003241"/>
          </a:xfrm>
        </p:grpSpPr>
        <p:sp>
          <p:nvSpPr>
            <p:cNvPr id="202" name="TextBox 236">
              <a:extLst>
                <a:ext uri="{FF2B5EF4-FFF2-40B4-BE49-F238E27FC236}">
                  <a16:creationId xmlns:a16="http://schemas.microsoft.com/office/drawing/2014/main" id="{DB73BB47-D268-4DCE-BAC5-9351E2D799D6}"/>
                </a:ext>
              </a:extLst>
            </p:cNvPr>
            <p:cNvSpPr txBox="1"/>
            <p:nvPr/>
          </p:nvSpPr>
          <p:spPr>
            <a:xfrm>
              <a:off x="3530284" y="2936615"/>
              <a:ext cx="64166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Аналитические отчеты 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 APT</a:t>
              </a:r>
            </a:p>
          </p:txBody>
        </p:sp>
        <p:grpSp>
          <p:nvGrpSpPr>
            <p:cNvPr id="203" name="Группа 170">
              <a:extLst>
                <a:ext uri="{FF2B5EF4-FFF2-40B4-BE49-F238E27FC236}">
                  <a16:creationId xmlns:a16="http://schemas.microsoft.com/office/drawing/2014/main" id="{F6D432F1-EB39-46EA-9D63-B7769423E26C}"/>
                </a:ext>
              </a:extLst>
            </p:cNvPr>
            <p:cNvGrpSpPr/>
            <p:nvPr/>
          </p:nvGrpSpPr>
          <p:grpSpPr>
            <a:xfrm>
              <a:off x="3630455" y="2348872"/>
              <a:ext cx="441325" cy="487363"/>
              <a:chOff x="3630455" y="2348872"/>
              <a:chExt cx="441325" cy="487363"/>
            </a:xfrm>
          </p:grpSpPr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F656163E-1245-42FF-90BE-16BB21BF93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0455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205" name="Полилиния: фигура 169">
                <a:extLst>
                  <a:ext uri="{FF2B5EF4-FFF2-40B4-BE49-F238E27FC236}">
                    <a16:creationId xmlns:a16="http://schemas.microsoft.com/office/drawing/2014/main" id="{79A7CAB2-6BE3-4AF4-999C-6BDB6BA82FBD}"/>
                  </a:ext>
                </a:extLst>
              </p:cNvPr>
              <p:cNvSpPr/>
              <p:nvPr/>
            </p:nvSpPr>
            <p:spPr>
              <a:xfrm>
                <a:off x="3751173" y="2461255"/>
                <a:ext cx="195968" cy="258677"/>
              </a:xfrm>
              <a:custGeom>
                <a:avLst/>
                <a:gdLst>
                  <a:gd name="connsiteX0" fmla="*/ 145408 w 195967"/>
                  <a:gd name="connsiteY0" fmla="*/ 5879 h 258677"/>
                  <a:gd name="connsiteX1" fmla="*/ 5879 w 195967"/>
                  <a:gd name="connsiteY1" fmla="*/ 5879 h 258677"/>
                  <a:gd name="connsiteX2" fmla="*/ 5879 w 195967"/>
                  <a:gd name="connsiteY2" fmla="*/ 256718 h 258677"/>
                  <a:gd name="connsiteX3" fmla="*/ 194008 w 195967"/>
                  <a:gd name="connsiteY3" fmla="*/ 256718 h 258677"/>
                  <a:gd name="connsiteX4" fmla="*/ 194008 w 195967"/>
                  <a:gd name="connsiteY4" fmla="*/ 54479 h 258677"/>
                  <a:gd name="connsiteX5" fmla="*/ 145408 w 195967"/>
                  <a:gd name="connsiteY5" fmla="*/ 5879 h 258677"/>
                  <a:gd name="connsiteX6" fmla="*/ 139137 w 195967"/>
                  <a:gd name="connsiteY6" fmla="*/ 77995 h 258677"/>
                  <a:gd name="connsiteX7" fmla="*/ 158734 w 195967"/>
                  <a:gd name="connsiteY7" fmla="*/ 77995 h 258677"/>
                  <a:gd name="connsiteX8" fmla="*/ 158734 w 195967"/>
                  <a:gd name="connsiteY8" fmla="*/ 89753 h 258677"/>
                  <a:gd name="connsiteX9" fmla="*/ 139137 w 195967"/>
                  <a:gd name="connsiteY9" fmla="*/ 89753 h 258677"/>
                  <a:gd name="connsiteX10" fmla="*/ 139137 w 195967"/>
                  <a:gd name="connsiteY10" fmla="*/ 77995 h 258677"/>
                  <a:gd name="connsiteX11" fmla="*/ 104647 w 195967"/>
                  <a:gd name="connsiteY11" fmla="*/ 92105 h 258677"/>
                  <a:gd name="connsiteX12" fmla="*/ 136002 w 195967"/>
                  <a:gd name="connsiteY12" fmla="*/ 104647 h 258677"/>
                  <a:gd name="connsiteX13" fmla="*/ 104647 w 195967"/>
                  <a:gd name="connsiteY13" fmla="*/ 136002 h 258677"/>
                  <a:gd name="connsiteX14" fmla="*/ 104647 w 195967"/>
                  <a:gd name="connsiteY14" fmla="*/ 92105 h 258677"/>
                  <a:gd name="connsiteX15" fmla="*/ 142273 w 195967"/>
                  <a:gd name="connsiteY15" fmla="*/ 111702 h 258677"/>
                  <a:gd name="connsiteX16" fmla="*/ 154815 w 195967"/>
                  <a:gd name="connsiteY16" fmla="*/ 143056 h 258677"/>
                  <a:gd name="connsiteX17" fmla="*/ 110918 w 195967"/>
                  <a:gd name="connsiteY17" fmla="*/ 143056 h 258677"/>
                  <a:gd name="connsiteX18" fmla="*/ 142273 w 195967"/>
                  <a:gd name="connsiteY18" fmla="*/ 111702 h 258677"/>
                  <a:gd name="connsiteX19" fmla="*/ 123460 w 195967"/>
                  <a:gd name="connsiteY19" fmla="*/ 60750 h 258677"/>
                  <a:gd name="connsiteX20" fmla="*/ 76427 w 195967"/>
                  <a:gd name="connsiteY20" fmla="*/ 60750 h 258677"/>
                  <a:gd name="connsiteX21" fmla="*/ 76427 w 195967"/>
                  <a:gd name="connsiteY21" fmla="*/ 48992 h 258677"/>
                  <a:gd name="connsiteX22" fmla="*/ 123460 w 195967"/>
                  <a:gd name="connsiteY22" fmla="*/ 48992 h 258677"/>
                  <a:gd name="connsiteX23" fmla="*/ 123460 w 195967"/>
                  <a:gd name="connsiteY23" fmla="*/ 60750 h 258677"/>
                  <a:gd name="connsiteX24" fmla="*/ 21556 w 195967"/>
                  <a:gd name="connsiteY24" fmla="*/ 21556 h 258677"/>
                  <a:gd name="connsiteX25" fmla="*/ 107782 w 195967"/>
                  <a:gd name="connsiteY25" fmla="*/ 21556 h 258677"/>
                  <a:gd name="connsiteX26" fmla="*/ 107782 w 195967"/>
                  <a:gd name="connsiteY26" fmla="*/ 33315 h 258677"/>
                  <a:gd name="connsiteX27" fmla="*/ 21556 w 195967"/>
                  <a:gd name="connsiteY27" fmla="*/ 33315 h 258677"/>
                  <a:gd name="connsiteX28" fmla="*/ 21556 w 195967"/>
                  <a:gd name="connsiteY28" fmla="*/ 21556 h 258677"/>
                  <a:gd name="connsiteX29" fmla="*/ 21556 w 195967"/>
                  <a:gd name="connsiteY29" fmla="*/ 48992 h 258677"/>
                  <a:gd name="connsiteX30" fmla="*/ 68589 w 195967"/>
                  <a:gd name="connsiteY30" fmla="*/ 48992 h 258677"/>
                  <a:gd name="connsiteX31" fmla="*/ 68589 w 195967"/>
                  <a:gd name="connsiteY31" fmla="*/ 60750 h 258677"/>
                  <a:gd name="connsiteX32" fmla="*/ 21556 w 195967"/>
                  <a:gd name="connsiteY32" fmla="*/ 60750 h 258677"/>
                  <a:gd name="connsiteX33" fmla="*/ 21556 w 195967"/>
                  <a:gd name="connsiteY33" fmla="*/ 48992 h 258677"/>
                  <a:gd name="connsiteX34" fmla="*/ 40369 w 195967"/>
                  <a:gd name="connsiteY34" fmla="*/ 115621 h 258677"/>
                  <a:gd name="connsiteX35" fmla="*/ 21556 w 195967"/>
                  <a:gd name="connsiteY35" fmla="*/ 115621 h 258677"/>
                  <a:gd name="connsiteX36" fmla="*/ 21556 w 195967"/>
                  <a:gd name="connsiteY36" fmla="*/ 103863 h 258677"/>
                  <a:gd name="connsiteX37" fmla="*/ 40369 w 195967"/>
                  <a:gd name="connsiteY37" fmla="*/ 103863 h 258677"/>
                  <a:gd name="connsiteX38" fmla="*/ 40369 w 195967"/>
                  <a:gd name="connsiteY38" fmla="*/ 115621 h 258677"/>
                  <a:gd name="connsiteX39" fmla="*/ 45073 w 195967"/>
                  <a:gd name="connsiteY39" fmla="*/ 146976 h 258677"/>
                  <a:gd name="connsiteX40" fmla="*/ 95240 w 195967"/>
                  <a:gd name="connsiteY40" fmla="*/ 92105 h 258677"/>
                  <a:gd name="connsiteX41" fmla="*/ 95240 w 195967"/>
                  <a:gd name="connsiteY41" fmla="*/ 201847 h 258677"/>
                  <a:gd name="connsiteX42" fmla="*/ 45073 w 195967"/>
                  <a:gd name="connsiteY42" fmla="*/ 146976 h 258677"/>
                  <a:gd name="connsiteX43" fmla="*/ 131298 w 195967"/>
                  <a:gd name="connsiteY43" fmla="*/ 233202 h 258677"/>
                  <a:gd name="connsiteX44" fmla="*/ 68589 w 195967"/>
                  <a:gd name="connsiteY44" fmla="*/ 233202 h 258677"/>
                  <a:gd name="connsiteX45" fmla="*/ 68589 w 195967"/>
                  <a:gd name="connsiteY45" fmla="*/ 221444 h 258677"/>
                  <a:gd name="connsiteX46" fmla="*/ 131298 w 195967"/>
                  <a:gd name="connsiteY46" fmla="*/ 221444 h 258677"/>
                  <a:gd name="connsiteX47" fmla="*/ 131298 w 195967"/>
                  <a:gd name="connsiteY47" fmla="*/ 233202 h 258677"/>
                  <a:gd name="connsiteX48" fmla="*/ 104647 w 195967"/>
                  <a:gd name="connsiteY48" fmla="*/ 201847 h 258677"/>
                  <a:gd name="connsiteX49" fmla="*/ 104647 w 195967"/>
                  <a:gd name="connsiteY49" fmla="*/ 151679 h 258677"/>
                  <a:gd name="connsiteX50" fmla="*/ 154815 w 195967"/>
                  <a:gd name="connsiteY50" fmla="*/ 151679 h 258677"/>
                  <a:gd name="connsiteX51" fmla="*/ 104647 w 195967"/>
                  <a:gd name="connsiteY51" fmla="*/ 201847 h 258677"/>
                  <a:gd name="connsiteX52" fmla="*/ 174411 w 195967"/>
                  <a:gd name="connsiteY52" fmla="*/ 197927 h 258677"/>
                  <a:gd name="connsiteX53" fmla="*/ 154815 w 195967"/>
                  <a:gd name="connsiteY53" fmla="*/ 197927 h 258677"/>
                  <a:gd name="connsiteX54" fmla="*/ 154815 w 195967"/>
                  <a:gd name="connsiteY54" fmla="*/ 186169 h 258677"/>
                  <a:gd name="connsiteX55" fmla="*/ 174411 w 195967"/>
                  <a:gd name="connsiteY55" fmla="*/ 186169 h 258677"/>
                  <a:gd name="connsiteX56" fmla="*/ 174411 w 195967"/>
                  <a:gd name="connsiteY56" fmla="*/ 197927 h 258677"/>
                  <a:gd name="connsiteX57" fmla="*/ 139137 w 195967"/>
                  <a:gd name="connsiteY57" fmla="*/ 60750 h 258677"/>
                  <a:gd name="connsiteX58" fmla="*/ 139137 w 195967"/>
                  <a:gd name="connsiteY58" fmla="*/ 21556 h 258677"/>
                  <a:gd name="connsiteX59" fmla="*/ 178331 w 195967"/>
                  <a:gd name="connsiteY59" fmla="*/ 60750 h 258677"/>
                  <a:gd name="connsiteX60" fmla="*/ 139137 w 195967"/>
                  <a:gd name="connsiteY60" fmla="*/ 60750 h 25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95967" h="258677">
                    <a:moveTo>
                      <a:pt x="145408" y="5879"/>
                    </a:moveTo>
                    <a:lnTo>
                      <a:pt x="5879" y="5879"/>
                    </a:lnTo>
                    <a:lnTo>
                      <a:pt x="5879" y="256718"/>
                    </a:lnTo>
                    <a:lnTo>
                      <a:pt x="194008" y="256718"/>
                    </a:lnTo>
                    <a:lnTo>
                      <a:pt x="194008" y="54479"/>
                    </a:lnTo>
                    <a:lnTo>
                      <a:pt x="145408" y="5879"/>
                    </a:lnTo>
                    <a:close/>
                    <a:moveTo>
                      <a:pt x="139137" y="77995"/>
                    </a:moveTo>
                    <a:lnTo>
                      <a:pt x="158734" y="77995"/>
                    </a:lnTo>
                    <a:lnTo>
                      <a:pt x="158734" y="89753"/>
                    </a:lnTo>
                    <a:lnTo>
                      <a:pt x="139137" y="89753"/>
                    </a:lnTo>
                    <a:lnTo>
                      <a:pt x="139137" y="77995"/>
                    </a:lnTo>
                    <a:close/>
                    <a:moveTo>
                      <a:pt x="104647" y="92105"/>
                    </a:moveTo>
                    <a:cubicBezTo>
                      <a:pt x="116405" y="92889"/>
                      <a:pt x="127379" y="97592"/>
                      <a:pt x="136002" y="104647"/>
                    </a:cubicBezTo>
                    <a:lnTo>
                      <a:pt x="104647" y="136002"/>
                    </a:lnTo>
                    <a:lnTo>
                      <a:pt x="104647" y="92105"/>
                    </a:lnTo>
                    <a:close/>
                    <a:moveTo>
                      <a:pt x="142273" y="111702"/>
                    </a:moveTo>
                    <a:cubicBezTo>
                      <a:pt x="149328" y="120324"/>
                      <a:pt x="154031" y="131298"/>
                      <a:pt x="154815" y="143056"/>
                    </a:cubicBezTo>
                    <a:lnTo>
                      <a:pt x="110918" y="143056"/>
                    </a:lnTo>
                    <a:lnTo>
                      <a:pt x="142273" y="111702"/>
                    </a:lnTo>
                    <a:close/>
                    <a:moveTo>
                      <a:pt x="123460" y="60750"/>
                    </a:moveTo>
                    <a:lnTo>
                      <a:pt x="76427" y="60750"/>
                    </a:lnTo>
                    <a:lnTo>
                      <a:pt x="76427" y="48992"/>
                    </a:lnTo>
                    <a:lnTo>
                      <a:pt x="123460" y="48992"/>
                    </a:lnTo>
                    <a:lnTo>
                      <a:pt x="123460" y="60750"/>
                    </a:lnTo>
                    <a:close/>
                    <a:moveTo>
                      <a:pt x="21556" y="21556"/>
                    </a:moveTo>
                    <a:lnTo>
                      <a:pt x="107782" y="21556"/>
                    </a:lnTo>
                    <a:lnTo>
                      <a:pt x="107782" y="33315"/>
                    </a:lnTo>
                    <a:lnTo>
                      <a:pt x="21556" y="33315"/>
                    </a:lnTo>
                    <a:lnTo>
                      <a:pt x="21556" y="21556"/>
                    </a:lnTo>
                    <a:close/>
                    <a:moveTo>
                      <a:pt x="21556" y="48992"/>
                    </a:moveTo>
                    <a:lnTo>
                      <a:pt x="68589" y="48992"/>
                    </a:lnTo>
                    <a:lnTo>
                      <a:pt x="68589" y="60750"/>
                    </a:lnTo>
                    <a:lnTo>
                      <a:pt x="21556" y="60750"/>
                    </a:lnTo>
                    <a:lnTo>
                      <a:pt x="21556" y="48992"/>
                    </a:lnTo>
                    <a:close/>
                    <a:moveTo>
                      <a:pt x="40369" y="115621"/>
                    </a:moveTo>
                    <a:lnTo>
                      <a:pt x="21556" y="115621"/>
                    </a:lnTo>
                    <a:lnTo>
                      <a:pt x="21556" y="103863"/>
                    </a:lnTo>
                    <a:lnTo>
                      <a:pt x="40369" y="103863"/>
                    </a:lnTo>
                    <a:lnTo>
                      <a:pt x="40369" y="115621"/>
                    </a:lnTo>
                    <a:close/>
                    <a:moveTo>
                      <a:pt x="45073" y="146976"/>
                    </a:moveTo>
                    <a:cubicBezTo>
                      <a:pt x="45073" y="117973"/>
                      <a:pt x="67021" y="94456"/>
                      <a:pt x="95240" y="92105"/>
                    </a:cubicBezTo>
                    <a:lnTo>
                      <a:pt x="95240" y="201847"/>
                    </a:lnTo>
                    <a:cubicBezTo>
                      <a:pt x="67021" y="199495"/>
                      <a:pt x="45073" y="175979"/>
                      <a:pt x="45073" y="146976"/>
                    </a:cubicBezTo>
                    <a:moveTo>
                      <a:pt x="131298" y="233202"/>
                    </a:moveTo>
                    <a:lnTo>
                      <a:pt x="68589" y="233202"/>
                    </a:lnTo>
                    <a:lnTo>
                      <a:pt x="68589" y="221444"/>
                    </a:lnTo>
                    <a:lnTo>
                      <a:pt x="131298" y="221444"/>
                    </a:lnTo>
                    <a:lnTo>
                      <a:pt x="131298" y="233202"/>
                    </a:lnTo>
                    <a:close/>
                    <a:moveTo>
                      <a:pt x="104647" y="201847"/>
                    </a:moveTo>
                    <a:lnTo>
                      <a:pt x="104647" y="151679"/>
                    </a:lnTo>
                    <a:lnTo>
                      <a:pt x="154815" y="151679"/>
                    </a:lnTo>
                    <a:cubicBezTo>
                      <a:pt x="152463" y="178331"/>
                      <a:pt x="131298" y="199495"/>
                      <a:pt x="104647" y="201847"/>
                    </a:cubicBezTo>
                    <a:moveTo>
                      <a:pt x="174411" y="197927"/>
                    </a:moveTo>
                    <a:lnTo>
                      <a:pt x="154815" y="197927"/>
                    </a:lnTo>
                    <a:lnTo>
                      <a:pt x="154815" y="186169"/>
                    </a:lnTo>
                    <a:lnTo>
                      <a:pt x="174411" y="186169"/>
                    </a:lnTo>
                    <a:lnTo>
                      <a:pt x="174411" y="197927"/>
                    </a:lnTo>
                    <a:close/>
                    <a:moveTo>
                      <a:pt x="139137" y="60750"/>
                    </a:moveTo>
                    <a:lnTo>
                      <a:pt x="139137" y="21556"/>
                    </a:lnTo>
                    <a:lnTo>
                      <a:pt x="178331" y="60750"/>
                    </a:lnTo>
                    <a:lnTo>
                      <a:pt x="139137" y="60750"/>
                    </a:lnTo>
                    <a:close/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6" name="Группа 190">
            <a:extLst>
              <a:ext uri="{FF2B5EF4-FFF2-40B4-BE49-F238E27FC236}">
                <a16:creationId xmlns:a16="http://schemas.microsoft.com/office/drawing/2014/main" id="{E83E018B-6C87-4282-85FD-F8ED01F9D192}"/>
              </a:ext>
            </a:extLst>
          </p:cNvPr>
          <p:cNvGrpSpPr/>
          <p:nvPr/>
        </p:nvGrpSpPr>
        <p:grpSpPr>
          <a:xfrm>
            <a:off x="607591" y="1834235"/>
            <a:ext cx="844866" cy="1003241"/>
            <a:chOff x="3428684" y="2348872"/>
            <a:chExt cx="844866" cy="1003241"/>
          </a:xfrm>
        </p:grpSpPr>
        <p:sp>
          <p:nvSpPr>
            <p:cNvPr id="207" name="TextBox 236">
              <a:extLst>
                <a:ext uri="{FF2B5EF4-FFF2-40B4-BE49-F238E27FC236}">
                  <a16:creationId xmlns:a16="http://schemas.microsoft.com/office/drawing/2014/main" id="{DB73BB47-D268-4DCE-BAC5-9351E2D799D6}"/>
                </a:ext>
              </a:extLst>
            </p:cNvPr>
            <p:cNvSpPr txBox="1"/>
            <p:nvPr/>
          </p:nvSpPr>
          <p:spPr>
            <a:xfrm>
              <a:off x="3428684" y="2936615"/>
              <a:ext cx="84486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Kaspersky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Threat Data Feeds</a:t>
              </a:r>
            </a:p>
          </p:txBody>
        </p:sp>
        <p:grpSp>
          <p:nvGrpSpPr>
            <p:cNvPr id="208" name="Группа 189">
              <a:extLst>
                <a:ext uri="{FF2B5EF4-FFF2-40B4-BE49-F238E27FC236}">
                  <a16:creationId xmlns:a16="http://schemas.microsoft.com/office/drawing/2014/main" id="{1BAD6F51-187F-4382-B54C-8E9D3B00C8DF}"/>
                </a:ext>
              </a:extLst>
            </p:cNvPr>
            <p:cNvGrpSpPr/>
            <p:nvPr/>
          </p:nvGrpSpPr>
          <p:grpSpPr>
            <a:xfrm>
              <a:off x="3630455" y="2348872"/>
              <a:ext cx="441325" cy="487363"/>
              <a:chOff x="3630455" y="2348872"/>
              <a:chExt cx="441325" cy="487363"/>
            </a:xfrm>
          </p:grpSpPr>
          <p:sp>
            <p:nvSpPr>
              <p:cNvPr id="209" name="Freeform 208">
                <a:extLst>
                  <a:ext uri="{FF2B5EF4-FFF2-40B4-BE49-F238E27FC236}">
                    <a16:creationId xmlns:a16="http://schemas.microsoft.com/office/drawing/2014/main" id="{F656163E-1245-42FF-90BE-16BB21BF93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0455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210" name="Полилиния: фигура 187">
                <a:extLst>
                  <a:ext uri="{FF2B5EF4-FFF2-40B4-BE49-F238E27FC236}">
                    <a16:creationId xmlns:a16="http://schemas.microsoft.com/office/drawing/2014/main" id="{B27CEDE9-5064-432B-ACE7-2C7AF00D8E1F}"/>
                  </a:ext>
                </a:extLst>
              </p:cNvPr>
              <p:cNvSpPr/>
              <p:nvPr/>
            </p:nvSpPr>
            <p:spPr>
              <a:xfrm>
                <a:off x="3704141" y="2445577"/>
                <a:ext cx="290032" cy="290032"/>
              </a:xfrm>
              <a:custGeom>
                <a:avLst/>
                <a:gdLst>
                  <a:gd name="connsiteX0" fmla="*/ 146976 w 290032"/>
                  <a:gd name="connsiteY0" fmla="*/ 5879 h 290032"/>
                  <a:gd name="connsiteX1" fmla="*/ 5879 w 290032"/>
                  <a:gd name="connsiteY1" fmla="*/ 146976 h 290032"/>
                  <a:gd name="connsiteX2" fmla="*/ 146976 w 290032"/>
                  <a:gd name="connsiteY2" fmla="*/ 288073 h 290032"/>
                  <a:gd name="connsiteX3" fmla="*/ 288073 w 290032"/>
                  <a:gd name="connsiteY3" fmla="*/ 146976 h 290032"/>
                  <a:gd name="connsiteX4" fmla="*/ 146976 w 290032"/>
                  <a:gd name="connsiteY4" fmla="*/ 5879 h 290032"/>
                  <a:gd name="connsiteX5" fmla="*/ 254366 w 290032"/>
                  <a:gd name="connsiteY5" fmla="*/ 82698 h 290032"/>
                  <a:gd name="connsiteX6" fmla="*/ 230850 w 290032"/>
                  <a:gd name="connsiteY6" fmla="*/ 96808 h 290032"/>
                  <a:gd name="connsiteX7" fmla="*/ 207334 w 290032"/>
                  <a:gd name="connsiteY7" fmla="*/ 60750 h 290032"/>
                  <a:gd name="connsiteX8" fmla="*/ 225363 w 290032"/>
                  <a:gd name="connsiteY8" fmla="*/ 48992 h 290032"/>
                  <a:gd name="connsiteX9" fmla="*/ 254366 w 290032"/>
                  <a:gd name="connsiteY9" fmla="*/ 82698 h 290032"/>
                  <a:gd name="connsiteX10" fmla="*/ 125811 w 290032"/>
                  <a:gd name="connsiteY10" fmla="*/ 226931 h 290032"/>
                  <a:gd name="connsiteX11" fmla="*/ 146976 w 290032"/>
                  <a:gd name="connsiteY11" fmla="*/ 225363 h 290032"/>
                  <a:gd name="connsiteX12" fmla="*/ 168140 w 290032"/>
                  <a:gd name="connsiteY12" fmla="*/ 226931 h 290032"/>
                  <a:gd name="connsiteX13" fmla="*/ 146976 w 290032"/>
                  <a:gd name="connsiteY13" fmla="*/ 259853 h 290032"/>
                  <a:gd name="connsiteX14" fmla="*/ 125811 w 290032"/>
                  <a:gd name="connsiteY14" fmla="*/ 226931 h 290032"/>
                  <a:gd name="connsiteX15" fmla="*/ 136786 w 290032"/>
                  <a:gd name="connsiteY15" fmla="*/ 259069 h 290032"/>
                  <a:gd name="connsiteX16" fmla="*/ 100727 w 290032"/>
                  <a:gd name="connsiteY16" fmla="*/ 234769 h 290032"/>
                  <a:gd name="connsiteX17" fmla="*/ 117973 w 290032"/>
                  <a:gd name="connsiteY17" fmla="*/ 228498 h 290032"/>
                  <a:gd name="connsiteX18" fmla="*/ 136786 w 290032"/>
                  <a:gd name="connsiteY18" fmla="*/ 259069 h 290032"/>
                  <a:gd name="connsiteX19" fmla="*/ 175979 w 290032"/>
                  <a:gd name="connsiteY19" fmla="*/ 229282 h 290032"/>
                  <a:gd name="connsiteX20" fmla="*/ 193224 w 290032"/>
                  <a:gd name="connsiteY20" fmla="*/ 235553 h 290032"/>
                  <a:gd name="connsiteX21" fmla="*/ 156382 w 290032"/>
                  <a:gd name="connsiteY21" fmla="*/ 259853 h 290032"/>
                  <a:gd name="connsiteX22" fmla="*/ 175979 w 290032"/>
                  <a:gd name="connsiteY22" fmla="*/ 229282 h 290032"/>
                  <a:gd name="connsiteX23" fmla="*/ 179899 w 290032"/>
                  <a:gd name="connsiteY23" fmla="*/ 222227 h 290032"/>
                  <a:gd name="connsiteX24" fmla="*/ 185386 w 290032"/>
                  <a:gd name="connsiteY24" fmla="*/ 209685 h 290032"/>
                  <a:gd name="connsiteX25" fmla="*/ 177547 w 290032"/>
                  <a:gd name="connsiteY25" fmla="*/ 208902 h 290032"/>
                  <a:gd name="connsiteX26" fmla="*/ 172060 w 290032"/>
                  <a:gd name="connsiteY26" fmla="*/ 220660 h 290032"/>
                  <a:gd name="connsiteX27" fmla="*/ 147760 w 290032"/>
                  <a:gd name="connsiteY27" fmla="*/ 218308 h 290032"/>
                  <a:gd name="connsiteX28" fmla="*/ 123460 w 290032"/>
                  <a:gd name="connsiteY28" fmla="*/ 220660 h 290032"/>
                  <a:gd name="connsiteX29" fmla="*/ 117973 w 290032"/>
                  <a:gd name="connsiteY29" fmla="*/ 208902 h 290032"/>
                  <a:gd name="connsiteX30" fmla="*/ 110134 w 290032"/>
                  <a:gd name="connsiteY30" fmla="*/ 209685 h 290032"/>
                  <a:gd name="connsiteX31" fmla="*/ 115621 w 290032"/>
                  <a:gd name="connsiteY31" fmla="*/ 222227 h 290032"/>
                  <a:gd name="connsiteX32" fmla="*/ 96024 w 290032"/>
                  <a:gd name="connsiteY32" fmla="*/ 229282 h 290032"/>
                  <a:gd name="connsiteX33" fmla="*/ 60750 w 290032"/>
                  <a:gd name="connsiteY33" fmla="*/ 146976 h 290032"/>
                  <a:gd name="connsiteX34" fmla="*/ 67805 w 290032"/>
                  <a:gd name="connsiteY34" fmla="*/ 107782 h 290032"/>
                  <a:gd name="connsiteX35" fmla="*/ 87402 w 290032"/>
                  <a:gd name="connsiteY35" fmla="*/ 114837 h 290032"/>
                  <a:gd name="connsiteX36" fmla="*/ 91321 w 290032"/>
                  <a:gd name="connsiteY36" fmla="*/ 107782 h 290032"/>
                  <a:gd name="connsiteX37" fmla="*/ 70940 w 290032"/>
                  <a:gd name="connsiteY37" fmla="*/ 100727 h 290032"/>
                  <a:gd name="connsiteX38" fmla="*/ 95240 w 290032"/>
                  <a:gd name="connsiteY38" fmla="*/ 65453 h 290032"/>
                  <a:gd name="connsiteX39" fmla="*/ 147760 w 290032"/>
                  <a:gd name="connsiteY39" fmla="*/ 77211 h 290032"/>
                  <a:gd name="connsiteX40" fmla="*/ 200279 w 290032"/>
                  <a:gd name="connsiteY40" fmla="*/ 65453 h 290032"/>
                  <a:gd name="connsiteX41" fmla="*/ 224579 w 290032"/>
                  <a:gd name="connsiteY41" fmla="*/ 100727 h 290032"/>
                  <a:gd name="connsiteX42" fmla="*/ 204199 w 290032"/>
                  <a:gd name="connsiteY42" fmla="*/ 107782 h 290032"/>
                  <a:gd name="connsiteX43" fmla="*/ 208118 w 290032"/>
                  <a:gd name="connsiteY43" fmla="*/ 114837 h 290032"/>
                  <a:gd name="connsiteX44" fmla="*/ 227715 w 290032"/>
                  <a:gd name="connsiteY44" fmla="*/ 107782 h 290032"/>
                  <a:gd name="connsiteX45" fmla="*/ 234770 w 290032"/>
                  <a:gd name="connsiteY45" fmla="*/ 146976 h 290032"/>
                  <a:gd name="connsiteX46" fmla="*/ 201063 w 290032"/>
                  <a:gd name="connsiteY46" fmla="*/ 229282 h 290032"/>
                  <a:gd name="connsiteX47" fmla="*/ 179899 w 290032"/>
                  <a:gd name="connsiteY47" fmla="*/ 222227 h 290032"/>
                  <a:gd name="connsiteX48" fmla="*/ 168140 w 290032"/>
                  <a:gd name="connsiteY48" fmla="*/ 67021 h 290032"/>
                  <a:gd name="connsiteX49" fmla="*/ 146976 w 290032"/>
                  <a:gd name="connsiteY49" fmla="*/ 68589 h 290032"/>
                  <a:gd name="connsiteX50" fmla="*/ 125811 w 290032"/>
                  <a:gd name="connsiteY50" fmla="*/ 67021 h 290032"/>
                  <a:gd name="connsiteX51" fmla="*/ 146976 w 290032"/>
                  <a:gd name="connsiteY51" fmla="*/ 34098 h 290032"/>
                  <a:gd name="connsiteX52" fmla="*/ 168140 w 290032"/>
                  <a:gd name="connsiteY52" fmla="*/ 67021 h 290032"/>
                  <a:gd name="connsiteX53" fmla="*/ 157166 w 290032"/>
                  <a:gd name="connsiteY53" fmla="*/ 34882 h 290032"/>
                  <a:gd name="connsiteX54" fmla="*/ 193224 w 290032"/>
                  <a:gd name="connsiteY54" fmla="*/ 59182 h 290032"/>
                  <a:gd name="connsiteX55" fmla="*/ 175979 w 290032"/>
                  <a:gd name="connsiteY55" fmla="*/ 65453 h 290032"/>
                  <a:gd name="connsiteX56" fmla="*/ 157166 w 290032"/>
                  <a:gd name="connsiteY56" fmla="*/ 34882 h 290032"/>
                  <a:gd name="connsiteX57" fmla="*/ 117973 w 290032"/>
                  <a:gd name="connsiteY57" fmla="*/ 64669 h 290032"/>
                  <a:gd name="connsiteX58" fmla="*/ 99944 w 290032"/>
                  <a:gd name="connsiteY58" fmla="*/ 58398 h 290032"/>
                  <a:gd name="connsiteX59" fmla="*/ 136786 w 290032"/>
                  <a:gd name="connsiteY59" fmla="*/ 34098 h 290032"/>
                  <a:gd name="connsiteX60" fmla="*/ 117973 w 290032"/>
                  <a:gd name="connsiteY60" fmla="*/ 64669 h 290032"/>
                  <a:gd name="connsiteX61" fmla="*/ 146976 w 290032"/>
                  <a:gd name="connsiteY61" fmla="*/ 21556 h 290032"/>
                  <a:gd name="connsiteX62" fmla="*/ 146976 w 290032"/>
                  <a:gd name="connsiteY62" fmla="*/ 21556 h 290032"/>
                  <a:gd name="connsiteX63" fmla="*/ 218308 w 290032"/>
                  <a:gd name="connsiteY63" fmla="*/ 44289 h 290032"/>
                  <a:gd name="connsiteX64" fmla="*/ 201063 w 290032"/>
                  <a:gd name="connsiteY64" fmla="*/ 55263 h 290032"/>
                  <a:gd name="connsiteX65" fmla="*/ 146976 w 290032"/>
                  <a:gd name="connsiteY65" fmla="*/ 21556 h 290032"/>
                  <a:gd name="connsiteX66" fmla="*/ 92889 w 290032"/>
                  <a:gd name="connsiteY66" fmla="*/ 55263 h 290032"/>
                  <a:gd name="connsiteX67" fmla="*/ 75644 w 290032"/>
                  <a:gd name="connsiteY67" fmla="*/ 44289 h 290032"/>
                  <a:gd name="connsiteX68" fmla="*/ 146976 w 290032"/>
                  <a:gd name="connsiteY68" fmla="*/ 21556 h 290032"/>
                  <a:gd name="connsiteX69" fmla="*/ 68589 w 290032"/>
                  <a:gd name="connsiteY69" fmla="*/ 48992 h 290032"/>
                  <a:gd name="connsiteX70" fmla="*/ 86618 w 290032"/>
                  <a:gd name="connsiteY70" fmla="*/ 60750 h 290032"/>
                  <a:gd name="connsiteX71" fmla="*/ 63102 w 290032"/>
                  <a:gd name="connsiteY71" fmla="*/ 96808 h 290032"/>
                  <a:gd name="connsiteX72" fmla="*/ 39586 w 290032"/>
                  <a:gd name="connsiteY72" fmla="*/ 82698 h 290032"/>
                  <a:gd name="connsiteX73" fmla="*/ 68589 w 290032"/>
                  <a:gd name="connsiteY73" fmla="*/ 48992 h 290032"/>
                  <a:gd name="connsiteX74" fmla="*/ 21556 w 290032"/>
                  <a:gd name="connsiteY74" fmla="*/ 146976 h 290032"/>
                  <a:gd name="connsiteX75" fmla="*/ 35666 w 290032"/>
                  <a:gd name="connsiteY75" fmla="*/ 89753 h 290032"/>
                  <a:gd name="connsiteX76" fmla="*/ 60750 w 290032"/>
                  <a:gd name="connsiteY76" fmla="*/ 103863 h 290032"/>
                  <a:gd name="connsiteX77" fmla="*/ 52911 w 290032"/>
                  <a:gd name="connsiteY77" fmla="*/ 146976 h 290032"/>
                  <a:gd name="connsiteX78" fmla="*/ 59966 w 290032"/>
                  <a:gd name="connsiteY78" fmla="*/ 190089 h 290032"/>
                  <a:gd name="connsiteX79" fmla="*/ 34882 w 290032"/>
                  <a:gd name="connsiteY79" fmla="*/ 204198 h 290032"/>
                  <a:gd name="connsiteX80" fmla="*/ 21556 w 290032"/>
                  <a:gd name="connsiteY80" fmla="*/ 146976 h 290032"/>
                  <a:gd name="connsiteX81" fmla="*/ 39586 w 290032"/>
                  <a:gd name="connsiteY81" fmla="*/ 211253 h 290032"/>
                  <a:gd name="connsiteX82" fmla="*/ 63886 w 290032"/>
                  <a:gd name="connsiteY82" fmla="*/ 197927 h 290032"/>
                  <a:gd name="connsiteX83" fmla="*/ 87402 w 290032"/>
                  <a:gd name="connsiteY83" fmla="*/ 233202 h 290032"/>
                  <a:gd name="connsiteX84" fmla="*/ 69373 w 290032"/>
                  <a:gd name="connsiteY84" fmla="*/ 244960 h 290032"/>
                  <a:gd name="connsiteX85" fmla="*/ 39586 w 290032"/>
                  <a:gd name="connsiteY85" fmla="*/ 211253 h 290032"/>
                  <a:gd name="connsiteX86" fmla="*/ 146976 w 290032"/>
                  <a:gd name="connsiteY86" fmla="*/ 272395 h 290032"/>
                  <a:gd name="connsiteX87" fmla="*/ 146976 w 290032"/>
                  <a:gd name="connsiteY87" fmla="*/ 272395 h 290032"/>
                  <a:gd name="connsiteX88" fmla="*/ 75644 w 290032"/>
                  <a:gd name="connsiteY88" fmla="*/ 249663 h 290032"/>
                  <a:gd name="connsiteX89" fmla="*/ 92889 w 290032"/>
                  <a:gd name="connsiteY89" fmla="*/ 238689 h 290032"/>
                  <a:gd name="connsiteX90" fmla="*/ 146976 w 290032"/>
                  <a:gd name="connsiteY90" fmla="*/ 272395 h 290032"/>
                  <a:gd name="connsiteX91" fmla="*/ 201063 w 290032"/>
                  <a:gd name="connsiteY91" fmla="*/ 238689 h 290032"/>
                  <a:gd name="connsiteX92" fmla="*/ 218308 w 290032"/>
                  <a:gd name="connsiteY92" fmla="*/ 249663 h 290032"/>
                  <a:gd name="connsiteX93" fmla="*/ 146976 w 290032"/>
                  <a:gd name="connsiteY93" fmla="*/ 272395 h 290032"/>
                  <a:gd name="connsiteX94" fmla="*/ 225363 w 290032"/>
                  <a:gd name="connsiteY94" fmla="*/ 244960 h 290032"/>
                  <a:gd name="connsiteX95" fmla="*/ 207334 w 290032"/>
                  <a:gd name="connsiteY95" fmla="*/ 233202 h 290032"/>
                  <a:gd name="connsiteX96" fmla="*/ 230850 w 290032"/>
                  <a:gd name="connsiteY96" fmla="*/ 197927 h 290032"/>
                  <a:gd name="connsiteX97" fmla="*/ 255150 w 290032"/>
                  <a:gd name="connsiteY97" fmla="*/ 211253 h 290032"/>
                  <a:gd name="connsiteX98" fmla="*/ 225363 w 290032"/>
                  <a:gd name="connsiteY98" fmla="*/ 244960 h 290032"/>
                  <a:gd name="connsiteX99" fmla="*/ 233986 w 290032"/>
                  <a:gd name="connsiteY99" fmla="*/ 190089 h 290032"/>
                  <a:gd name="connsiteX100" fmla="*/ 241040 w 290032"/>
                  <a:gd name="connsiteY100" fmla="*/ 146976 h 290032"/>
                  <a:gd name="connsiteX101" fmla="*/ 233986 w 290032"/>
                  <a:gd name="connsiteY101" fmla="*/ 104647 h 290032"/>
                  <a:gd name="connsiteX102" fmla="*/ 259070 w 290032"/>
                  <a:gd name="connsiteY102" fmla="*/ 90537 h 290032"/>
                  <a:gd name="connsiteX103" fmla="*/ 273179 w 290032"/>
                  <a:gd name="connsiteY103" fmla="*/ 147760 h 290032"/>
                  <a:gd name="connsiteX104" fmla="*/ 259070 w 290032"/>
                  <a:gd name="connsiteY104" fmla="*/ 204982 h 290032"/>
                  <a:gd name="connsiteX105" fmla="*/ 233986 w 290032"/>
                  <a:gd name="connsiteY105" fmla="*/ 190089 h 290032"/>
                  <a:gd name="connsiteX106" fmla="*/ 214389 w 290032"/>
                  <a:gd name="connsiteY106" fmla="*/ 153247 h 290032"/>
                  <a:gd name="connsiteX107" fmla="*/ 184602 w 290032"/>
                  <a:gd name="connsiteY107" fmla="*/ 97592 h 290032"/>
                  <a:gd name="connsiteX108" fmla="*/ 170492 w 290032"/>
                  <a:gd name="connsiteY108" fmla="*/ 88185 h 290032"/>
                  <a:gd name="connsiteX109" fmla="*/ 154815 w 290032"/>
                  <a:gd name="connsiteY109" fmla="*/ 103863 h 290032"/>
                  <a:gd name="connsiteX110" fmla="*/ 146976 w 290032"/>
                  <a:gd name="connsiteY110" fmla="*/ 96024 h 290032"/>
                  <a:gd name="connsiteX111" fmla="*/ 139137 w 290032"/>
                  <a:gd name="connsiteY111" fmla="*/ 103863 h 290032"/>
                  <a:gd name="connsiteX112" fmla="*/ 123460 w 290032"/>
                  <a:gd name="connsiteY112" fmla="*/ 88185 h 290032"/>
                  <a:gd name="connsiteX113" fmla="*/ 109350 w 290032"/>
                  <a:gd name="connsiteY113" fmla="*/ 97592 h 290032"/>
                  <a:gd name="connsiteX114" fmla="*/ 79563 w 290032"/>
                  <a:gd name="connsiteY114" fmla="*/ 153247 h 290032"/>
                  <a:gd name="connsiteX115" fmla="*/ 76427 w 290032"/>
                  <a:gd name="connsiteY115" fmla="*/ 166573 h 290032"/>
                  <a:gd name="connsiteX116" fmla="*/ 107782 w 290032"/>
                  <a:gd name="connsiteY116" fmla="*/ 197927 h 290032"/>
                  <a:gd name="connsiteX117" fmla="*/ 139137 w 290032"/>
                  <a:gd name="connsiteY117" fmla="*/ 166573 h 290032"/>
                  <a:gd name="connsiteX118" fmla="*/ 146976 w 290032"/>
                  <a:gd name="connsiteY118" fmla="*/ 174411 h 290032"/>
                  <a:gd name="connsiteX119" fmla="*/ 154815 w 290032"/>
                  <a:gd name="connsiteY119" fmla="*/ 166573 h 290032"/>
                  <a:gd name="connsiteX120" fmla="*/ 186169 w 290032"/>
                  <a:gd name="connsiteY120" fmla="*/ 197927 h 290032"/>
                  <a:gd name="connsiteX121" fmla="*/ 217524 w 290032"/>
                  <a:gd name="connsiteY121" fmla="*/ 166573 h 290032"/>
                  <a:gd name="connsiteX122" fmla="*/ 214389 w 290032"/>
                  <a:gd name="connsiteY122" fmla="*/ 153247 h 290032"/>
                  <a:gd name="connsiteX123" fmla="*/ 107782 w 290032"/>
                  <a:gd name="connsiteY123" fmla="*/ 190089 h 290032"/>
                  <a:gd name="connsiteX124" fmla="*/ 84266 w 290032"/>
                  <a:gd name="connsiteY124" fmla="*/ 166573 h 290032"/>
                  <a:gd name="connsiteX125" fmla="*/ 107782 w 290032"/>
                  <a:gd name="connsiteY125" fmla="*/ 143056 h 290032"/>
                  <a:gd name="connsiteX126" fmla="*/ 131298 w 290032"/>
                  <a:gd name="connsiteY126" fmla="*/ 166573 h 290032"/>
                  <a:gd name="connsiteX127" fmla="*/ 107782 w 290032"/>
                  <a:gd name="connsiteY127" fmla="*/ 190089 h 290032"/>
                  <a:gd name="connsiteX128" fmla="*/ 186169 w 290032"/>
                  <a:gd name="connsiteY128" fmla="*/ 190089 h 290032"/>
                  <a:gd name="connsiteX129" fmla="*/ 162653 w 290032"/>
                  <a:gd name="connsiteY129" fmla="*/ 166573 h 290032"/>
                  <a:gd name="connsiteX130" fmla="*/ 186169 w 290032"/>
                  <a:gd name="connsiteY130" fmla="*/ 143056 h 290032"/>
                  <a:gd name="connsiteX131" fmla="*/ 209686 w 290032"/>
                  <a:gd name="connsiteY131" fmla="*/ 166573 h 290032"/>
                  <a:gd name="connsiteX132" fmla="*/ 186169 w 290032"/>
                  <a:gd name="connsiteY132" fmla="*/ 190089 h 290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290032" h="290032">
                    <a:moveTo>
                      <a:pt x="146976" y="5879"/>
                    </a:moveTo>
                    <a:cubicBezTo>
                      <a:pt x="69373" y="5879"/>
                      <a:pt x="5879" y="69373"/>
                      <a:pt x="5879" y="146976"/>
                    </a:cubicBezTo>
                    <a:cubicBezTo>
                      <a:pt x="5879" y="224579"/>
                      <a:pt x="69373" y="288073"/>
                      <a:pt x="146976" y="288073"/>
                    </a:cubicBezTo>
                    <a:cubicBezTo>
                      <a:pt x="224579" y="288073"/>
                      <a:pt x="288073" y="224579"/>
                      <a:pt x="288073" y="146976"/>
                    </a:cubicBezTo>
                    <a:cubicBezTo>
                      <a:pt x="288073" y="69373"/>
                      <a:pt x="224579" y="5879"/>
                      <a:pt x="146976" y="5879"/>
                    </a:cubicBezTo>
                    <a:moveTo>
                      <a:pt x="254366" y="82698"/>
                    </a:moveTo>
                    <a:cubicBezTo>
                      <a:pt x="247311" y="88185"/>
                      <a:pt x="238689" y="92889"/>
                      <a:pt x="230850" y="96808"/>
                    </a:cubicBezTo>
                    <a:cubicBezTo>
                      <a:pt x="224579" y="82698"/>
                      <a:pt x="215957" y="70940"/>
                      <a:pt x="207334" y="60750"/>
                    </a:cubicBezTo>
                    <a:cubicBezTo>
                      <a:pt x="213605" y="57615"/>
                      <a:pt x="219876" y="52911"/>
                      <a:pt x="225363" y="48992"/>
                    </a:cubicBezTo>
                    <a:cubicBezTo>
                      <a:pt x="237121" y="58398"/>
                      <a:pt x="246528" y="70156"/>
                      <a:pt x="254366" y="82698"/>
                    </a:cubicBezTo>
                    <a:moveTo>
                      <a:pt x="125811" y="226931"/>
                    </a:moveTo>
                    <a:cubicBezTo>
                      <a:pt x="132866" y="225363"/>
                      <a:pt x="139921" y="225363"/>
                      <a:pt x="146976" y="225363"/>
                    </a:cubicBezTo>
                    <a:cubicBezTo>
                      <a:pt x="154031" y="225363"/>
                      <a:pt x="161086" y="226147"/>
                      <a:pt x="168140" y="226931"/>
                    </a:cubicBezTo>
                    <a:cubicBezTo>
                      <a:pt x="160302" y="241824"/>
                      <a:pt x="152463" y="252798"/>
                      <a:pt x="146976" y="259853"/>
                    </a:cubicBezTo>
                    <a:cubicBezTo>
                      <a:pt x="141489" y="253582"/>
                      <a:pt x="133650" y="241824"/>
                      <a:pt x="125811" y="226931"/>
                    </a:cubicBezTo>
                    <a:moveTo>
                      <a:pt x="136786" y="259069"/>
                    </a:moveTo>
                    <a:cubicBezTo>
                      <a:pt x="127379" y="254366"/>
                      <a:pt x="114053" y="246527"/>
                      <a:pt x="100727" y="234769"/>
                    </a:cubicBezTo>
                    <a:cubicBezTo>
                      <a:pt x="106215" y="232418"/>
                      <a:pt x="111702" y="230066"/>
                      <a:pt x="117973" y="228498"/>
                    </a:cubicBezTo>
                    <a:cubicBezTo>
                      <a:pt x="124244" y="241824"/>
                      <a:pt x="131298" y="252015"/>
                      <a:pt x="136786" y="259069"/>
                    </a:cubicBezTo>
                    <a:moveTo>
                      <a:pt x="175979" y="229282"/>
                    </a:moveTo>
                    <a:cubicBezTo>
                      <a:pt x="182250" y="230850"/>
                      <a:pt x="187737" y="233202"/>
                      <a:pt x="193224" y="235553"/>
                    </a:cubicBezTo>
                    <a:cubicBezTo>
                      <a:pt x="179899" y="247311"/>
                      <a:pt x="166573" y="255150"/>
                      <a:pt x="156382" y="259853"/>
                    </a:cubicBezTo>
                    <a:cubicBezTo>
                      <a:pt x="162653" y="252015"/>
                      <a:pt x="169708" y="241824"/>
                      <a:pt x="175979" y="229282"/>
                    </a:cubicBezTo>
                    <a:moveTo>
                      <a:pt x="179899" y="222227"/>
                    </a:moveTo>
                    <a:cubicBezTo>
                      <a:pt x="181466" y="218308"/>
                      <a:pt x="183818" y="214389"/>
                      <a:pt x="185386" y="209685"/>
                    </a:cubicBezTo>
                    <a:cubicBezTo>
                      <a:pt x="182250" y="209685"/>
                      <a:pt x="179899" y="208902"/>
                      <a:pt x="177547" y="208902"/>
                    </a:cubicBezTo>
                    <a:cubicBezTo>
                      <a:pt x="175979" y="212821"/>
                      <a:pt x="174411" y="216740"/>
                      <a:pt x="172060" y="220660"/>
                    </a:cubicBezTo>
                    <a:cubicBezTo>
                      <a:pt x="164221" y="219092"/>
                      <a:pt x="155598" y="218308"/>
                      <a:pt x="147760" y="218308"/>
                    </a:cubicBezTo>
                    <a:cubicBezTo>
                      <a:pt x="139921" y="218308"/>
                      <a:pt x="131298" y="219092"/>
                      <a:pt x="123460" y="220660"/>
                    </a:cubicBezTo>
                    <a:cubicBezTo>
                      <a:pt x="121892" y="216740"/>
                      <a:pt x="120324" y="212821"/>
                      <a:pt x="117973" y="208902"/>
                    </a:cubicBezTo>
                    <a:cubicBezTo>
                      <a:pt x="115621" y="209685"/>
                      <a:pt x="112486" y="209685"/>
                      <a:pt x="110134" y="209685"/>
                    </a:cubicBezTo>
                    <a:cubicBezTo>
                      <a:pt x="111702" y="213605"/>
                      <a:pt x="113269" y="218308"/>
                      <a:pt x="115621" y="222227"/>
                    </a:cubicBezTo>
                    <a:cubicBezTo>
                      <a:pt x="108566" y="223795"/>
                      <a:pt x="102295" y="226147"/>
                      <a:pt x="96024" y="229282"/>
                    </a:cubicBezTo>
                    <a:cubicBezTo>
                      <a:pt x="76427" y="210469"/>
                      <a:pt x="60750" y="183818"/>
                      <a:pt x="60750" y="146976"/>
                    </a:cubicBezTo>
                    <a:cubicBezTo>
                      <a:pt x="60750" y="132082"/>
                      <a:pt x="63102" y="118756"/>
                      <a:pt x="67805" y="107782"/>
                    </a:cubicBezTo>
                    <a:cubicBezTo>
                      <a:pt x="74076" y="110134"/>
                      <a:pt x="80347" y="112485"/>
                      <a:pt x="87402" y="114837"/>
                    </a:cubicBezTo>
                    <a:lnTo>
                      <a:pt x="91321" y="107782"/>
                    </a:lnTo>
                    <a:cubicBezTo>
                      <a:pt x="84266" y="105431"/>
                      <a:pt x="77211" y="103079"/>
                      <a:pt x="70940" y="100727"/>
                    </a:cubicBezTo>
                    <a:cubicBezTo>
                      <a:pt x="77211" y="86618"/>
                      <a:pt x="85834" y="74860"/>
                      <a:pt x="95240" y="65453"/>
                    </a:cubicBezTo>
                    <a:cubicBezTo>
                      <a:pt x="110918" y="73292"/>
                      <a:pt x="128947" y="77211"/>
                      <a:pt x="147760" y="77211"/>
                    </a:cubicBezTo>
                    <a:cubicBezTo>
                      <a:pt x="166573" y="77211"/>
                      <a:pt x="184602" y="73292"/>
                      <a:pt x="200279" y="65453"/>
                    </a:cubicBezTo>
                    <a:cubicBezTo>
                      <a:pt x="209686" y="74860"/>
                      <a:pt x="218308" y="86618"/>
                      <a:pt x="224579" y="100727"/>
                    </a:cubicBezTo>
                    <a:cubicBezTo>
                      <a:pt x="218308" y="103863"/>
                      <a:pt x="211253" y="106215"/>
                      <a:pt x="204199" y="107782"/>
                    </a:cubicBezTo>
                    <a:lnTo>
                      <a:pt x="208118" y="114837"/>
                    </a:lnTo>
                    <a:cubicBezTo>
                      <a:pt x="214389" y="112485"/>
                      <a:pt x="221444" y="110918"/>
                      <a:pt x="227715" y="107782"/>
                    </a:cubicBezTo>
                    <a:cubicBezTo>
                      <a:pt x="231634" y="119540"/>
                      <a:pt x="234770" y="132866"/>
                      <a:pt x="234770" y="146976"/>
                    </a:cubicBezTo>
                    <a:cubicBezTo>
                      <a:pt x="234770" y="183818"/>
                      <a:pt x="219092" y="210469"/>
                      <a:pt x="201063" y="229282"/>
                    </a:cubicBezTo>
                    <a:cubicBezTo>
                      <a:pt x="193224" y="226147"/>
                      <a:pt x="186953" y="223795"/>
                      <a:pt x="179899" y="222227"/>
                    </a:cubicBezTo>
                    <a:moveTo>
                      <a:pt x="168140" y="67021"/>
                    </a:moveTo>
                    <a:cubicBezTo>
                      <a:pt x="161086" y="67805"/>
                      <a:pt x="154031" y="68589"/>
                      <a:pt x="146976" y="68589"/>
                    </a:cubicBezTo>
                    <a:cubicBezTo>
                      <a:pt x="139921" y="68589"/>
                      <a:pt x="132866" y="67805"/>
                      <a:pt x="125811" y="67021"/>
                    </a:cubicBezTo>
                    <a:cubicBezTo>
                      <a:pt x="133650" y="52127"/>
                      <a:pt x="141489" y="41153"/>
                      <a:pt x="146976" y="34098"/>
                    </a:cubicBezTo>
                    <a:cubicBezTo>
                      <a:pt x="152463" y="40369"/>
                      <a:pt x="160302" y="52127"/>
                      <a:pt x="168140" y="67021"/>
                    </a:cubicBezTo>
                    <a:moveTo>
                      <a:pt x="157166" y="34882"/>
                    </a:moveTo>
                    <a:cubicBezTo>
                      <a:pt x="166573" y="39585"/>
                      <a:pt x="179899" y="47424"/>
                      <a:pt x="193224" y="59182"/>
                    </a:cubicBezTo>
                    <a:cubicBezTo>
                      <a:pt x="187737" y="61534"/>
                      <a:pt x="181466" y="63885"/>
                      <a:pt x="175979" y="65453"/>
                    </a:cubicBezTo>
                    <a:cubicBezTo>
                      <a:pt x="169708" y="52127"/>
                      <a:pt x="162653" y="41937"/>
                      <a:pt x="157166" y="34882"/>
                    </a:cubicBezTo>
                    <a:moveTo>
                      <a:pt x="117973" y="64669"/>
                    </a:moveTo>
                    <a:cubicBezTo>
                      <a:pt x="111702" y="63102"/>
                      <a:pt x="106215" y="60750"/>
                      <a:pt x="99944" y="58398"/>
                    </a:cubicBezTo>
                    <a:cubicBezTo>
                      <a:pt x="113269" y="46640"/>
                      <a:pt x="126595" y="38802"/>
                      <a:pt x="136786" y="34098"/>
                    </a:cubicBezTo>
                    <a:cubicBezTo>
                      <a:pt x="131298" y="41937"/>
                      <a:pt x="124244" y="52127"/>
                      <a:pt x="117973" y="64669"/>
                    </a:cubicBezTo>
                    <a:moveTo>
                      <a:pt x="146976" y="21556"/>
                    </a:moveTo>
                    <a:lnTo>
                      <a:pt x="146976" y="21556"/>
                    </a:lnTo>
                    <a:cubicBezTo>
                      <a:pt x="173628" y="21556"/>
                      <a:pt x="197928" y="30179"/>
                      <a:pt x="218308" y="44289"/>
                    </a:cubicBezTo>
                    <a:cubicBezTo>
                      <a:pt x="212821" y="48208"/>
                      <a:pt x="207334" y="52127"/>
                      <a:pt x="201063" y="55263"/>
                    </a:cubicBezTo>
                    <a:cubicBezTo>
                      <a:pt x="175195" y="30963"/>
                      <a:pt x="146976" y="21556"/>
                      <a:pt x="146976" y="21556"/>
                    </a:cubicBezTo>
                    <a:cubicBezTo>
                      <a:pt x="146976" y="21556"/>
                      <a:pt x="118757" y="30963"/>
                      <a:pt x="92889" y="55263"/>
                    </a:cubicBezTo>
                    <a:cubicBezTo>
                      <a:pt x="86618" y="52127"/>
                      <a:pt x="81131" y="48208"/>
                      <a:pt x="75644" y="44289"/>
                    </a:cubicBezTo>
                    <a:cubicBezTo>
                      <a:pt x="96024" y="30179"/>
                      <a:pt x="120324" y="21556"/>
                      <a:pt x="146976" y="21556"/>
                    </a:cubicBezTo>
                    <a:moveTo>
                      <a:pt x="68589" y="48992"/>
                    </a:moveTo>
                    <a:cubicBezTo>
                      <a:pt x="74076" y="53695"/>
                      <a:pt x="80347" y="57615"/>
                      <a:pt x="86618" y="60750"/>
                    </a:cubicBezTo>
                    <a:cubicBezTo>
                      <a:pt x="77211" y="70156"/>
                      <a:pt x="68589" y="82698"/>
                      <a:pt x="63102" y="96808"/>
                    </a:cubicBezTo>
                    <a:cubicBezTo>
                      <a:pt x="54479" y="92889"/>
                      <a:pt x="46640" y="88185"/>
                      <a:pt x="39586" y="82698"/>
                    </a:cubicBezTo>
                    <a:cubicBezTo>
                      <a:pt x="47424" y="70156"/>
                      <a:pt x="56831" y="58398"/>
                      <a:pt x="68589" y="48992"/>
                    </a:cubicBezTo>
                    <a:moveTo>
                      <a:pt x="21556" y="146976"/>
                    </a:moveTo>
                    <a:cubicBezTo>
                      <a:pt x="21556" y="126595"/>
                      <a:pt x="26260" y="106998"/>
                      <a:pt x="35666" y="89753"/>
                    </a:cubicBezTo>
                    <a:cubicBezTo>
                      <a:pt x="43505" y="95240"/>
                      <a:pt x="51344" y="99944"/>
                      <a:pt x="60750" y="103863"/>
                    </a:cubicBezTo>
                    <a:cubicBezTo>
                      <a:pt x="56047" y="116405"/>
                      <a:pt x="52911" y="131298"/>
                      <a:pt x="52911" y="146976"/>
                    </a:cubicBezTo>
                    <a:cubicBezTo>
                      <a:pt x="52911" y="163437"/>
                      <a:pt x="56047" y="177547"/>
                      <a:pt x="59966" y="190089"/>
                    </a:cubicBezTo>
                    <a:cubicBezTo>
                      <a:pt x="51344" y="194008"/>
                      <a:pt x="42721" y="198711"/>
                      <a:pt x="34882" y="204198"/>
                    </a:cubicBezTo>
                    <a:cubicBezTo>
                      <a:pt x="26260" y="186953"/>
                      <a:pt x="21556" y="167356"/>
                      <a:pt x="21556" y="146976"/>
                    </a:cubicBezTo>
                    <a:moveTo>
                      <a:pt x="39586" y="211253"/>
                    </a:moveTo>
                    <a:cubicBezTo>
                      <a:pt x="46640" y="205766"/>
                      <a:pt x="55263" y="201847"/>
                      <a:pt x="63886" y="197927"/>
                    </a:cubicBezTo>
                    <a:cubicBezTo>
                      <a:pt x="70157" y="212037"/>
                      <a:pt x="78779" y="223795"/>
                      <a:pt x="87402" y="233202"/>
                    </a:cubicBezTo>
                    <a:cubicBezTo>
                      <a:pt x="81131" y="236337"/>
                      <a:pt x="74860" y="241040"/>
                      <a:pt x="69373" y="244960"/>
                    </a:cubicBezTo>
                    <a:cubicBezTo>
                      <a:pt x="56831" y="235553"/>
                      <a:pt x="47424" y="223795"/>
                      <a:pt x="39586" y="211253"/>
                    </a:cubicBezTo>
                    <a:moveTo>
                      <a:pt x="146976" y="272395"/>
                    </a:moveTo>
                    <a:lnTo>
                      <a:pt x="146976" y="272395"/>
                    </a:lnTo>
                    <a:cubicBezTo>
                      <a:pt x="120324" y="272395"/>
                      <a:pt x="96024" y="263773"/>
                      <a:pt x="75644" y="249663"/>
                    </a:cubicBezTo>
                    <a:cubicBezTo>
                      <a:pt x="81131" y="245744"/>
                      <a:pt x="86618" y="241824"/>
                      <a:pt x="92889" y="238689"/>
                    </a:cubicBezTo>
                    <a:cubicBezTo>
                      <a:pt x="118757" y="262989"/>
                      <a:pt x="146976" y="272395"/>
                      <a:pt x="146976" y="272395"/>
                    </a:cubicBezTo>
                    <a:cubicBezTo>
                      <a:pt x="146976" y="272395"/>
                      <a:pt x="175195" y="262989"/>
                      <a:pt x="201063" y="238689"/>
                    </a:cubicBezTo>
                    <a:cubicBezTo>
                      <a:pt x="207334" y="241824"/>
                      <a:pt x="212821" y="245744"/>
                      <a:pt x="218308" y="249663"/>
                    </a:cubicBezTo>
                    <a:cubicBezTo>
                      <a:pt x="197928" y="263773"/>
                      <a:pt x="173628" y="272395"/>
                      <a:pt x="146976" y="272395"/>
                    </a:cubicBezTo>
                    <a:moveTo>
                      <a:pt x="225363" y="244960"/>
                    </a:moveTo>
                    <a:cubicBezTo>
                      <a:pt x="219876" y="240256"/>
                      <a:pt x="213605" y="236337"/>
                      <a:pt x="207334" y="233202"/>
                    </a:cubicBezTo>
                    <a:cubicBezTo>
                      <a:pt x="216740" y="223795"/>
                      <a:pt x="224579" y="212037"/>
                      <a:pt x="230850" y="197927"/>
                    </a:cubicBezTo>
                    <a:cubicBezTo>
                      <a:pt x="239473" y="201847"/>
                      <a:pt x="247311" y="206550"/>
                      <a:pt x="255150" y="211253"/>
                    </a:cubicBezTo>
                    <a:cubicBezTo>
                      <a:pt x="246528" y="223795"/>
                      <a:pt x="237121" y="235553"/>
                      <a:pt x="225363" y="244960"/>
                    </a:cubicBezTo>
                    <a:moveTo>
                      <a:pt x="233986" y="190089"/>
                    </a:moveTo>
                    <a:cubicBezTo>
                      <a:pt x="238689" y="177547"/>
                      <a:pt x="241040" y="163437"/>
                      <a:pt x="241040" y="146976"/>
                    </a:cubicBezTo>
                    <a:cubicBezTo>
                      <a:pt x="241040" y="131298"/>
                      <a:pt x="237905" y="116405"/>
                      <a:pt x="233986" y="104647"/>
                    </a:cubicBezTo>
                    <a:cubicBezTo>
                      <a:pt x="242608" y="100727"/>
                      <a:pt x="251231" y="96024"/>
                      <a:pt x="259070" y="90537"/>
                    </a:cubicBezTo>
                    <a:cubicBezTo>
                      <a:pt x="267692" y="107782"/>
                      <a:pt x="273179" y="127379"/>
                      <a:pt x="273179" y="147760"/>
                    </a:cubicBezTo>
                    <a:cubicBezTo>
                      <a:pt x="273179" y="168140"/>
                      <a:pt x="268476" y="187737"/>
                      <a:pt x="259070" y="204982"/>
                    </a:cubicBezTo>
                    <a:cubicBezTo>
                      <a:pt x="251231" y="198711"/>
                      <a:pt x="242608" y="194008"/>
                      <a:pt x="233986" y="190089"/>
                    </a:cubicBezTo>
                    <a:moveTo>
                      <a:pt x="214389" y="153247"/>
                    </a:moveTo>
                    <a:lnTo>
                      <a:pt x="184602" y="97592"/>
                    </a:lnTo>
                    <a:cubicBezTo>
                      <a:pt x="182250" y="92105"/>
                      <a:pt x="176763" y="88185"/>
                      <a:pt x="170492" y="88185"/>
                    </a:cubicBezTo>
                    <a:cubicBezTo>
                      <a:pt x="161869" y="88185"/>
                      <a:pt x="154815" y="95240"/>
                      <a:pt x="154815" y="103863"/>
                    </a:cubicBezTo>
                    <a:cubicBezTo>
                      <a:pt x="154815" y="99160"/>
                      <a:pt x="151679" y="96024"/>
                      <a:pt x="146976" y="96024"/>
                    </a:cubicBezTo>
                    <a:cubicBezTo>
                      <a:pt x="142273" y="96024"/>
                      <a:pt x="139137" y="99160"/>
                      <a:pt x="139137" y="103863"/>
                    </a:cubicBezTo>
                    <a:cubicBezTo>
                      <a:pt x="139137" y="95240"/>
                      <a:pt x="132082" y="88185"/>
                      <a:pt x="123460" y="88185"/>
                    </a:cubicBezTo>
                    <a:cubicBezTo>
                      <a:pt x="117189" y="88185"/>
                      <a:pt x="111702" y="92105"/>
                      <a:pt x="109350" y="97592"/>
                    </a:cubicBezTo>
                    <a:lnTo>
                      <a:pt x="79563" y="153247"/>
                    </a:lnTo>
                    <a:cubicBezTo>
                      <a:pt x="77995" y="157166"/>
                      <a:pt x="76427" y="161869"/>
                      <a:pt x="76427" y="166573"/>
                    </a:cubicBezTo>
                    <a:cubicBezTo>
                      <a:pt x="76427" y="183818"/>
                      <a:pt x="90537" y="197927"/>
                      <a:pt x="107782" y="197927"/>
                    </a:cubicBezTo>
                    <a:cubicBezTo>
                      <a:pt x="125028" y="197927"/>
                      <a:pt x="139137" y="183818"/>
                      <a:pt x="139137" y="166573"/>
                    </a:cubicBezTo>
                    <a:cubicBezTo>
                      <a:pt x="139137" y="171276"/>
                      <a:pt x="142273" y="174411"/>
                      <a:pt x="146976" y="174411"/>
                    </a:cubicBezTo>
                    <a:cubicBezTo>
                      <a:pt x="151679" y="174411"/>
                      <a:pt x="154815" y="171276"/>
                      <a:pt x="154815" y="166573"/>
                    </a:cubicBezTo>
                    <a:cubicBezTo>
                      <a:pt x="154815" y="183818"/>
                      <a:pt x="168924" y="197927"/>
                      <a:pt x="186169" y="197927"/>
                    </a:cubicBezTo>
                    <a:cubicBezTo>
                      <a:pt x="203415" y="197927"/>
                      <a:pt x="217524" y="183818"/>
                      <a:pt x="217524" y="166573"/>
                    </a:cubicBezTo>
                    <a:cubicBezTo>
                      <a:pt x="217524" y="161869"/>
                      <a:pt x="216740" y="157166"/>
                      <a:pt x="214389" y="153247"/>
                    </a:cubicBezTo>
                    <a:moveTo>
                      <a:pt x="107782" y="190089"/>
                    </a:moveTo>
                    <a:cubicBezTo>
                      <a:pt x="94457" y="190089"/>
                      <a:pt x="84266" y="179898"/>
                      <a:pt x="84266" y="166573"/>
                    </a:cubicBezTo>
                    <a:cubicBezTo>
                      <a:pt x="84266" y="153247"/>
                      <a:pt x="94457" y="143056"/>
                      <a:pt x="107782" y="143056"/>
                    </a:cubicBezTo>
                    <a:cubicBezTo>
                      <a:pt x="121108" y="143056"/>
                      <a:pt x="131298" y="153247"/>
                      <a:pt x="131298" y="166573"/>
                    </a:cubicBezTo>
                    <a:cubicBezTo>
                      <a:pt x="131298" y="179898"/>
                      <a:pt x="121108" y="190089"/>
                      <a:pt x="107782" y="190089"/>
                    </a:cubicBezTo>
                    <a:moveTo>
                      <a:pt x="186169" y="190089"/>
                    </a:moveTo>
                    <a:cubicBezTo>
                      <a:pt x="172844" y="190089"/>
                      <a:pt x="162653" y="179898"/>
                      <a:pt x="162653" y="166573"/>
                    </a:cubicBezTo>
                    <a:cubicBezTo>
                      <a:pt x="162653" y="153247"/>
                      <a:pt x="172844" y="143056"/>
                      <a:pt x="186169" y="143056"/>
                    </a:cubicBezTo>
                    <a:cubicBezTo>
                      <a:pt x="199495" y="143056"/>
                      <a:pt x="209686" y="153247"/>
                      <a:pt x="209686" y="166573"/>
                    </a:cubicBezTo>
                    <a:cubicBezTo>
                      <a:pt x="209686" y="179898"/>
                      <a:pt x="199495" y="190089"/>
                      <a:pt x="186169" y="190089"/>
                    </a:cubicBezTo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1" name="Группа 161">
            <a:extLst>
              <a:ext uri="{FF2B5EF4-FFF2-40B4-BE49-F238E27FC236}">
                <a16:creationId xmlns:a16="http://schemas.microsoft.com/office/drawing/2014/main" id="{FC5D667B-56D2-4F0F-9224-9A2220CCF97A}"/>
              </a:ext>
            </a:extLst>
          </p:cNvPr>
          <p:cNvGrpSpPr/>
          <p:nvPr/>
        </p:nvGrpSpPr>
        <p:grpSpPr>
          <a:xfrm>
            <a:off x="3934640" y="5316444"/>
            <a:ext cx="3401874" cy="977363"/>
            <a:chOff x="7659688" y="1069895"/>
            <a:chExt cx="3401874" cy="977363"/>
          </a:xfrm>
        </p:grpSpPr>
        <p:sp>
          <p:nvSpPr>
            <p:cNvPr id="212" name="TextBox 208">
              <a:extLst>
                <a:ext uri="{FF2B5EF4-FFF2-40B4-BE49-F238E27FC236}">
                  <a16:creationId xmlns:a16="http://schemas.microsoft.com/office/drawing/2014/main" id="{A1B4D2A9-4783-4DCF-A1B0-F84E56B0F3F9}"/>
                </a:ext>
              </a:extLst>
            </p:cNvPr>
            <p:cNvSpPr txBox="1"/>
            <p:nvPr/>
          </p:nvSpPr>
          <p:spPr>
            <a:xfrm>
              <a:off x="7659688" y="1631760"/>
              <a:ext cx="1033462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Kaspersky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Threat Attribution Engine</a:t>
              </a:r>
            </a:p>
          </p:txBody>
        </p:sp>
        <p:grpSp>
          <p:nvGrpSpPr>
            <p:cNvPr id="213" name="Группа 160">
              <a:extLst>
                <a:ext uri="{FF2B5EF4-FFF2-40B4-BE49-F238E27FC236}">
                  <a16:creationId xmlns:a16="http://schemas.microsoft.com/office/drawing/2014/main" id="{FF722A97-7BF4-40C7-8647-3CDB3D609608}"/>
                </a:ext>
              </a:extLst>
            </p:cNvPr>
            <p:cNvGrpSpPr/>
            <p:nvPr/>
          </p:nvGrpSpPr>
          <p:grpSpPr>
            <a:xfrm>
              <a:off x="7929879" y="1069895"/>
              <a:ext cx="441325" cy="487363"/>
              <a:chOff x="7929879" y="1069895"/>
              <a:chExt cx="441325" cy="487363"/>
            </a:xfrm>
          </p:grpSpPr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7284FC3F-9880-4926-9F8C-56B6DC0F78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9879" y="1069895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215" name="Рисунок 155">
                <a:extLst>
                  <a:ext uri="{FF2B5EF4-FFF2-40B4-BE49-F238E27FC236}">
                    <a16:creationId xmlns:a16="http://schemas.microsoft.com/office/drawing/2014/main" id="{47FCAB37-A239-4112-B909-97428A99EAFF}"/>
                  </a:ext>
                </a:extLst>
              </p:cNvPr>
              <p:cNvGrpSpPr/>
              <p:nvPr/>
            </p:nvGrpSpPr>
            <p:grpSpPr>
              <a:xfrm>
                <a:off x="8075688" y="1156662"/>
                <a:ext cx="218696" cy="290032"/>
                <a:chOff x="8075688" y="1156662"/>
                <a:chExt cx="218696" cy="290032"/>
              </a:xfrm>
              <a:solidFill>
                <a:srgbClr val="58595B"/>
              </a:solidFill>
            </p:grpSpPr>
            <p:sp>
              <p:nvSpPr>
                <p:cNvPr id="216" name="Полилиния: фигура 157">
                  <a:extLst>
                    <a:ext uri="{FF2B5EF4-FFF2-40B4-BE49-F238E27FC236}">
                      <a16:creationId xmlns:a16="http://schemas.microsoft.com/office/drawing/2014/main" id="{2A50F7C2-EC80-49E0-8B5D-B9AF92D9E7B0}"/>
                    </a:ext>
                  </a:extLst>
                </p:cNvPr>
                <p:cNvSpPr/>
                <p:nvPr/>
              </p:nvSpPr>
              <p:spPr>
                <a:xfrm>
                  <a:off x="8075688" y="1156662"/>
                  <a:ext cx="141097" cy="290032"/>
                </a:xfrm>
                <a:custGeom>
                  <a:avLst/>
                  <a:gdLst>
                    <a:gd name="connsiteX0" fmla="*/ 107782 w 141096"/>
                    <a:gd name="connsiteY0" fmla="*/ 13718 h 290032"/>
                    <a:gd name="connsiteX1" fmla="*/ 45073 w 141096"/>
                    <a:gd name="connsiteY1" fmla="*/ 13718 h 290032"/>
                    <a:gd name="connsiteX2" fmla="*/ 45073 w 141096"/>
                    <a:gd name="connsiteY2" fmla="*/ 5879 h 290032"/>
                    <a:gd name="connsiteX3" fmla="*/ 107782 w 141096"/>
                    <a:gd name="connsiteY3" fmla="*/ 5879 h 290032"/>
                    <a:gd name="connsiteX4" fmla="*/ 107782 w 141096"/>
                    <a:gd name="connsiteY4" fmla="*/ 13718 h 290032"/>
                    <a:gd name="connsiteX5" fmla="*/ 92105 w 141096"/>
                    <a:gd name="connsiteY5" fmla="*/ 21556 h 290032"/>
                    <a:gd name="connsiteX6" fmla="*/ 60750 w 141096"/>
                    <a:gd name="connsiteY6" fmla="*/ 21556 h 290032"/>
                    <a:gd name="connsiteX7" fmla="*/ 60750 w 141096"/>
                    <a:gd name="connsiteY7" fmla="*/ 29395 h 290032"/>
                    <a:gd name="connsiteX8" fmla="*/ 92105 w 141096"/>
                    <a:gd name="connsiteY8" fmla="*/ 29395 h 290032"/>
                    <a:gd name="connsiteX9" fmla="*/ 92105 w 141096"/>
                    <a:gd name="connsiteY9" fmla="*/ 21556 h 290032"/>
                    <a:gd name="connsiteX10" fmla="*/ 45073 w 141096"/>
                    <a:gd name="connsiteY10" fmla="*/ 288073 h 290032"/>
                    <a:gd name="connsiteX11" fmla="*/ 107782 w 141096"/>
                    <a:gd name="connsiteY11" fmla="*/ 288073 h 290032"/>
                    <a:gd name="connsiteX12" fmla="*/ 107782 w 141096"/>
                    <a:gd name="connsiteY12" fmla="*/ 280234 h 290032"/>
                    <a:gd name="connsiteX13" fmla="*/ 45073 w 141096"/>
                    <a:gd name="connsiteY13" fmla="*/ 280234 h 290032"/>
                    <a:gd name="connsiteX14" fmla="*/ 45073 w 141096"/>
                    <a:gd name="connsiteY14" fmla="*/ 288073 h 290032"/>
                    <a:gd name="connsiteX15" fmla="*/ 60750 w 141096"/>
                    <a:gd name="connsiteY15" fmla="*/ 272395 h 290032"/>
                    <a:gd name="connsiteX16" fmla="*/ 92105 w 141096"/>
                    <a:gd name="connsiteY16" fmla="*/ 272395 h 290032"/>
                    <a:gd name="connsiteX17" fmla="*/ 92105 w 141096"/>
                    <a:gd name="connsiteY17" fmla="*/ 264556 h 290032"/>
                    <a:gd name="connsiteX18" fmla="*/ 60750 w 141096"/>
                    <a:gd name="connsiteY18" fmla="*/ 264556 h 290032"/>
                    <a:gd name="connsiteX19" fmla="*/ 60750 w 141096"/>
                    <a:gd name="connsiteY19" fmla="*/ 272395 h 290032"/>
                    <a:gd name="connsiteX20" fmla="*/ 103863 w 141096"/>
                    <a:gd name="connsiteY20" fmla="*/ 242608 h 290032"/>
                    <a:gd name="connsiteX21" fmla="*/ 90537 w 141096"/>
                    <a:gd name="connsiteY21" fmla="*/ 252015 h 290032"/>
                    <a:gd name="connsiteX22" fmla="*/ 124244 w 141096"/>
                    <a:gd name="connsiteY22" fmla="*/ 288073 h 290032"/>
                    <a:gd name="connsiteX23" fmla="*/ 141489 w 141096"/>
                    <a:gd name="connsiteY23" fmla="*/ 288073 h 290032"/>
                    <a:gd name="connsiteX24" fmla="*/ 103863 w 141096"/>
                    <a:gd name="connsiteY24" fmla="*/ 242608 h 290032"/>
                    <a:gd name="connsiteX25" fmla="*/ 90537 w 141096"/>
                    <a:gd name="connsiteY25" fmla="*/ 233202 h 290032"/>
                    <a:gd name="connsiteX26" fmla="*/ 81131 w 141096"/>
                    <a:gd name="connsiteY26" fmla="*/ 226931 h 290032"/>
                    <a:gd name="connsiteX27" fmla="*/ 76427 w 141096"/>
                    <a:gd name="connsiteY27" fmla="*/ 223795 h 290032"/>
                    <a:gd name="connsiteX28" fmla="*/ 71724 w 141096"/>
                    <a:gd name="connsiteY28" fmla="*/ 226931 h 290032"/>
                    <a:gd name="connsiteX29" fmla="*/ 11366 w 141096"/>
                    <a:gd name="connsiteY29" fmla="*/ 288073 h 290032"/>
                    <a:gd name="connsiteX30" fmla="*/ 29395 w 141096"/>
                    <a:gd name="connsiteY30" fmla="*/ 288073 h 290032"/>
                    <a:gd name="connsiteX31" fmla="*/ 81131 w 141096"/>
                    <a:gd name="connsiteY31" fmla="*/ 239473 h 290032"/>
                    <a:gd name="connsiteX32" fmla="*/ 90537 w 141096"/>
                    <a:gd name="connsiteY32" fmla="*/ 233202 h 290032"/>
                    <a:gd name="connsiteX33" fmla="*/ 48992 w 141096"/>
                    <a:gd name="connsiteY33" fmla="*/ 51344 h 290032"/>
                    <a:gd name="connsiteX34" fmla="*/ 62318 w 141096"/>
                    <a:gd name="connsiteY34" fmla="*/ 41937 h 290032"/>
                    <a:gd name="connsiteX35" fmla="*/ 28611 w 141096"/>
                    <a:gd name="connsiteY35" fmla="*/ 6663 h 290032"/>
                    <a:gd name="connsiteX36" fmla="*/ 11366 w 141096"/>
                    <a:gd name="connsiteY36" fmla="*/ 6663 h 290032"/>
                    <a:gd name="connsiteX37" fmla="*/ 48992 w 141096"/>
                    <a:gd name="connsiteY37" fmla="*/ 51344 h 290032"/>
                    <a:gd name="connsiteX38" fmla="*/ 123460 w 141096"/>
                    <a:gd name="connsiteY38" fmla="*/ 5879 h 290032"/>
                    <a:gd name="connsiteX39" fmla="*/ 71724 w 141096"/>
                    <a:gd name="connsiteY39" fmla="*/ 54479 h 290032"/>
                    <a:gd name="connsiteX40" fmla="*/ 5879 w 141096"/>
                    <a:gd name="connsiteY40" fmla="*/ 146976 h 290032"/>
                    <a:gd name="connsiteX41" fmla="*/ 5879 w 141096"/>
                    <a:gd name="connsiteY41" fmla="*/ 146976 h 290032"/>
                    <a:gd name="connsiteX42" fmla="*/ 5879 w 141096"/>
                    <a:gd name="connsiteY42" fmla="*/ 146976 h 290032"/>
                    <a:gd name="connsiteX43" fmla="*/ 5879 w 141096"/>
                    <a:gd name="connsiteY43" fmla="*/ 146976 h 290032"/>
                    <a:gd name="connsiteX44" fmla="*/ 5879 w 141096"/>
                    <a:gd name="connsiteY44" fmla="*/ 146976 h 290032"/>
                    <a:gd name="connsiteX45" fmla="*/ 48992 w 141096"/>
                    <a:gd name="connsiteY45" fmla="*/ 223011 h 290032"/>
                    <a:gd name="connsiteX46" fmla="*/ 62318 w 141096"/>
                    <a:gd name="connsiteY46" fmla="*/ 213605 h 290032"/>
                    <a:gd name="connsiteX47" fmla="*/ 21556 w 141096"/>
                    <a:gd name="connsiteY47" fmla="*/ 146976 h 290032"/>
                    <a:gd name="connsiteX48" fmla="*/ 81131 w 141096"/>
                    <a:gd name="connsiteY48" fmla="*/ 67021 h 290032"/>
                    <a:gd name="connsiteX49" fmla="*/ 141489 w 141096"/>
                    <a:gd name="connsiteY49" fmla="*/ 5879 h 290032"/>
                    <a:gd name="connsiteX50" fmla="*/ 123460 w 141096"/>
                    <a:gd name="connsiteY50" fmla="*/ 5879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41096" h="290032">
                      <a:moveTo>
                        <a:pt x="107782" y="13718"/>
                      </a:moveTo>
                      <a:lnTo>
                        <a:pt x="45073" y="13718"/>
                      </a:lnTo>
                      <a:lnTo>
                        <a:pt x="45073" y="5879"/>
                      </a:lnTo>
                      <a:lnTo>
                        <a:pt x="107782" y="5879"/>
                      </a:lnTo>
                      <a:lnTo>
                        <a:pt x="107782" y="13718"/>
                      </a:lnTo>
                      <a:close/>
                      <a:moveTo>
                        <a:pt x="92105" y="21556"/>
                      </a:moveTo>
                      <a:lnTo>
                        <a:pt x="60750" y="21556"/>
                      </a:lnTo>
                      <a:lnTo>
                        <a:pt x="60750" y="29395"/>
                      </a:lnTo>
                      <a:lnTo>
                        <a:pt x="92105" y="29395"/>
                      </a:lnTo>
                      <a:lnTo>
                        <a:pt x="92105" y="21556"/>
                      </a:lnTo>
                      <a:close/>
                      <a:moveTo>
                        <a:pt x="45073" y="288073"/>
                      </a:moveTo>
                      <a:lnTo>
                        <a:pt x="107782" y="288073"/>
                      </a:lnTo>
                      <a:lnTo>
                        <a:pt x="107782" y="280234"/>
                      </a:lnTo>
                      <a:lnTo>
                        <a:pt x="45073" y="280234"/>
                      </a:lnTo>
                      <a:lnTo>
                        <a:pt x="45073" y="288073"/>
                      </a:lnTo>
                      <a:close/>
                      <a:moveTo>
                        <a:pt x="60750" y="272395"/>
                      </a:moveTo>
                      <a:lnTo>
                        <a:pt x="92105" y="272395"/>
                      </a:lnTo>
                      <a:lnTo>
                        <a:pt x="92105" y="264556"/>
                      </a:lnTo>
                      <a:lnTo>
                        <a:pt x="60750" y="264556"/>
                      </a:lnTo>
                      <a:lnTo>
                        <a:pt x="60750" y="272395"/>
                      </a:lnTo>
                      <a:close/>
                      <a:moveTo>
                        <a:pt x="103863" y="242608"/>
                      </a:moveTo>
                      <a:cubicBezTo>
                        <a:pt x="99160" y="245744"/>
                        <a:pt x="94457" y="248879"/>
                        <a:pt x="90537" y="252015"/>
                      </a:cubicBezTo>
                      <a:cubicBezTo>
                        <a:pt x="104647" y="262205"/>
                        <a:pt x="117189" y="273963"/>
                        <a:pt x="124244" y="288073"/>
                      </a:cubicBezTo>
                      <a:lnTo>
                        <a:pt x="141489" y="288073"/>
                      </a:lnTo>
                      <a:cubicBezTo>
                        <a:pt x="133650" y="269260"/>
                        <a:pt x="119540" y="255150"/>
                        <a:pt x="103863" y="242608"/>
                      </a:cubicBezTo>
                      <a:moveTo>
                        <a:pt x="90537" y="233202"/>
                      </a:moveTo>
                      <a:cubicBezTo>
                        <a:pt x="87402" y="230850"/>
                        <a:pt x="84266" y="229282"/>
                        <a:pt x="81131" y="226931"/>
                      </a:cubicBezTo>
                      <a:cubicBezTo>
                        <a:pt x="79563" y="226147"/>
                        <a:pt x="77995" y="224579"/>
                        <a:pt x="76427" y="223795"/>
                      </a:cubicBezTo>
                      <a:cubicBezTo>
                        <a:pt x="74860" y="224579"/>
                        <a:pt x="73292" y="226147"/>
                        <a:pt x="71724" y="226931"/>
                      </a:cubicBezTo>
                      <a:cubicBezTo>
                        <a:pt x="47424" y="243392"/>
                        <a:pt x="22340" y="260637"/>
                        <a:pt x="11366" y="288073"/>
                      </a:cubicBezTo>
                      <a:lnTo>
                        <a:pt x="29395" y="288073"/>
                      </a:lnTo>
                      <a:cubicBezTo>
                        <a:pt x="39586" y="267692"/>
                        <a:pt x="59966" y="254366"/>
                        <a:pt x="81131" y="239473"/>
                      </a:cubicBezTo>
                      <a:cubicBezTo>
                        <a:pt x="84266" y="237121"/>
                        <a:pt x="87402" y="235553"/>
                        <a:pt x="90537" y="233202"/>
                      </a:cubicBezTo>
                      <a:moveTo>
                        <a:pt x="48992" y="51344"/>
                      </a:moveTo>
                      <a:cubicBezTo>
                        <a:pt x="53695" y="48208"/>
                        <a:pt x="58398" y="45073"/>
                        <a:pt x="62318" y="41937"/>
                      </a:cubicBezTo>
                      <a:cubicBezTo>
                        <a:pt x="48208" y="31747"/>
                        <a:pt x="36450" y="20773"/>
                        <a:pt x="28611" y="6663"/>
                      </a:cubicBezTo>
                      <a:lnTo>
                        <a:pt x="11366" y="6663"/>
                      </a:lnTo>
                      <a:cubicBezTo>
                        <a:pt x="19205" y="24692"/>
                        <a:pt x="33315" y="38802"/>
                        <a:pt x="48992" y="51344"/>
                      </a:cubicBezTo>
                      <a:moveTo>
                        <a:pt x="123460" y="5879"/>
                      </a:moveTo>
                      <a:cubicBezTo>
                        <a:pt x="113269" y="26260"/>
                        <a:pt x="92889" y="39585"/>
                        <a:pt x="71724" y="54479"/>
                      </a:cubicBezTo>
                      <a:cubicBezTo>
                        <a:pt x="39586" y="76427"/>
                        <a:pt x="5879" y="99944"/>
                        <a:pt x="5879" y="146976"/>
                      </a:cubicBezTo>
                      <a:lnTo>
                        <a:pt x="5879" y="146976"/>
                      </a:lnTo>
                      <a:cubicBezTo>
                        <a:pt x="5879" y="146976"/>
                        <a:pt x="5879" y="146976"/>
                        <a:pt x="5879" y="146976"/>
                      </a:cubicBezTo>
                      <a:cubicBezTo>
                        <a:pt x="5879" y="146976"/>
                        <a:pt x="5879" y="146976"/>
                        <a:pt x="5879" y="146976"/>
                      </a:cubicBezTo>
                      <a:lnTo>
                        <a:pt x="5879" y="146976"/>
                      </a:lnTo>
                      <a:cubicBezTo>
                        <a:pt x="5879" y="183034"/>
                        <a:pt x="25476" y="204982"/>
                        <a:pt x="48992" y="223011"/>
                      </a:cubicBezTo>
                      <a:cubicBezTo>
                        <a:pt x="53695" y="219876"/>
                        <a:pt x="58398" y="216740"/>
                        <a:pt x="62318" y="213605"/>
                      </a:cubicBezTo>
                      <a:cubicBezTo>
                        <a:pt x="39586" y="197144"/>
                        <a:pt x="21556" y="178331"/>
                        <a:pt x="21556" y="146976"/>
                      </a:cubicBezTo>
                      <a:cubicBezTo>
                        <a:pt x="21556" y="107782"/>
                        <a:pt x="50560" y="88185"/>
                        <a:pt x="81131" y="67021"/>
                      </a:cubicBezTo>
                      <a:cubicBezTo>
                        <a:pt x="105431" y="50560"/>
                        <a:pt x="130515" y="33315"/>
                        <a:pt x="141489" y="5879"/>
                      </a:cubicBezTo>
                      <a:lnTo>
                        <a:pt x="123460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Полилиния: фигура 158">
                  <a:extLst>
                    <a:ext uri="{FF2B5EF4-FFF2-40B4-BE49-F238E27FC236}">
                      <a16:creationId xmlns:a16="http://schemas.microsoft.com/office/drawing/2014/main" id="{EF9349FE-9C38-4E3F-9965-021827CD0268}"/>
                    </a:ext>
                  </a:extLst>
                </p:cNvPr>
                <p:cNvSpPr/>
                <p:nvPr/>
              </p:nvSpPr>
              <p:spPr>
                <a:xfrm>
                  <a:off x="8114094" y="1227211"/>
                  <a:ext cx="180290" cy="148935"/>
                </a:xfrm>
                <a:custGeom>
                  <a:avLst/>
                  <a:gdLst>
                    <a:gd name="connsiteX0" fmla="*/ 76427 w 180290"/>
                    <a:gd name="connsiteY0" fmla="*/ 67021 h 148935"/>
                    <a:gd name="connsiteX1" fmla="*/ 59182 w 180290"/>
                    <a:gd name="connsiteY1" fmla="*/ 59966 h 148935"/>
                    <a:gd name="connsiteX2" fmla="*/ 62318 w 180290"/>
                    <a:gd name="connsiteY2" fmla="*/ 54479 h 148935"/>
                    <a:gd name="connsiteX3" fmla="*/ 59182 w 180290"/>
                    <a:gd name="connsiteY3" fmla="*/ 47424 h 148935"/>
                    <a:gd name="connsiteX4" fmla="*/ 67805 w 180290"/>
                    <a:gd name="connsiteY4" fmla="*/ 38802 h 148935"/>
                    <a:gd name="connsiteX5" fmla="*/ 65453 w 180290"/>
                    <a:gd name="connsiteY5" fmla="*/ 43505 h 148935"/>
                    <a:gd name="connsiteX6" fmla="*/ 68589 w 180290"/>
                    <a:gd name="connsiteY6" fmla="*/ 48992 h 148935"/>
                    <a:gd name="connsiteX7" fmla="*/ 77211 w 180290"/>
                    <a:gd name="connsiteY7" fmla="*/ 46640 h 148935"/>
                    <a:gd name="connsiteX8" fmla="*/ 85834 w 180290"/>
                    <a:gd name="connsiteY8" fmla="*/ 48992 h 148935"/>
                    <a:gd name="connsiteX9" fmla="*/ 88969 w 180290"/>
                    <a:gd name="connsiteY9" fmla="*/ 43505 h 148935"/>
                    <a:gd name="connsiteX10" fmla="*/ 86618 w 180290"/>
                    <a:gd name="connsiteY10" fmla="*/ 38802 h 148935"/>
                    <a:gd name="connsiteX11" fmla="*/ 95240 w 180290"/>
                    <a:gd name="connsiteY11" fmla="*/ 47424 h 148935"/>
                    <a:gd name="connsiteX12" fmla="*/ 92105 w 180290"/>
                    <a:gd name="connsiteY12" fmla="*/ 54479 h 148935"/>
                    <a:gd name="connsiteX13" fmla="*/ 95240 w 180290"/>
                    <a:gd name="connsiteY13" fmla="*/ 59966 h 148935"/>
                    <a:gd name="connsiteX14" fmla="*/ 76427 w 180290"/>
                    <a:gd name="connsiteY14" fmla="*/ 67021 h 148935"/>
                    <a:gd name="connsiteX15" fmla="*/ 49776 w 180290"/>
                    <a:gd name="connsiteY15" fmla="*/ 58398 h 148935"/>
                    <a:gd name="connsiteX16" fmla="*/ 46640 w 180290"/>
                    <a:gd name="connsiteY16" fmla="*/ 58398 h 148935"/>
                    <a:gd name="connsiteX17" fmla="*/ 46640 w 180290"/>
                    <a:gd name="connsiteY17" fmla="*/ 61534 h 148935"/>
                    <a:gd name="connsiteX18" fmla="*/ 56047 w 180290"/>
                    <a:gd name="connsiteY18" fmla="*/ 69373 h 148935"/>
                    <a:gd name="connsiteX19" fmla="*/ 55263 w 180290"/>
                    <a:gd name="connsiteY19" fmla="*/ 77211 h 148935"/>
                    <a:gd name="connsiteX20" fmla="*/ 55263 w 180290"/>
                    <a:gd name="connsiteY20" fmla="*/ 80347 h 148935"/>
                    <a:gd name="connsiteX21" fmla="*/ 43505 w 180290"/>
                    <a:gd name="connsiteY21" fmla="*/ 80347 h 148935"/>
                    <a:gd name="connsiteX22" fmla="*/ 41153 w 180290"/>
                    <a:gd name="connsiteY22" fmla="*/ 82698 h 148935"/>
                    <a:gd name="connsiteX23" fmla="*/ 43505 w 180290"/>
                    <a:gd name="connsiteY23" fmla="*/ 85050 h 148935"/>
                    <a:gd name="connsiteX24" fmla="*/ 56047 w 180290"/>
                    <a:gd name="connsiteY24" fmla="*/ 85050 h 148935"/>
                    <a:gd name="connsiteX25" fmla="*/ 58398 w 180290"/>
                    <a:gd name="connsiteY25" fmla="*/ 94456 h 148935"/>
                    <a:gd name="connsiteX26" fmla="*/ 48992 w 180290"/>
                    <a:gd name="connsiteY26" fmla="*/ 103079 h 148935"/>
                    <a:gd name="connsiteX27" fmla="*/ 48992 w 180290"/>
                    <a:gd name="connsiteY27" fmla="*/ 106215 h 148935"/>
                    <a:gd name="connsiteX28" fmla="*/ 52127 w 180290"/>
                    <a:gd name="connsiteY28" fmla="*/ 106215 h 148935"/>
                    <a:gd name="connsiteX29" fmla="*/ 60750 w 180290"/>
                    <a:gd name="connsiteY29" fmla="*/ 98376 h 148935"/>
                    <a:gd name="connsiteX30" fmla="*/ 74076 w 180290"/>
                    <a:gd name="connsiteY30" fmla="*/ 108566 h 148935"/>
                    <a:gd name="connsiteX31" fmla="*/ 74076 w 180290"/>
                    <a:gd name="connsiteY31" fmla="*/ 70940 h 148935"/>
                    <a:gd name="connsiteX32" fmla="*/ 59966 w 180290"/>
                    <a:gd name="connsiteY32" fmla="*/ 67021 h 148935"/>
                    <a:gd name="connsiteX33" fmla="*/ 49776 w 180290"/>
                    <a:gd name="connsiteY33" fmla="*/ 58398 h 148935"/>
                    <a:gd name="connsiteX34" fmla="*/ 109350 w 180290"/>
                    <a:gd name="connsiteY34" fmla="*/ 80347 h 148935"/>
                    <a:gd name="connsiteX35" fmla="*/ 97592 w 180290"/>
                    <a:gd name="connsiteY35" fmla="*/ 80347 h 148935"/>
                    <a:gd name="connsiteX36" fmla="*/ 97592 w 180290"/>
                    <a:gd name="connsiteY36" fmla="*/ 77211 h 148935"/>
                    <a:gd name="connsiteX37" fmla="*/ 96808 w 180290"/>
                    <a:gd name="connsiteY37" fmla="*/ 69373 h 148935"/>
                    <a:gd name="connsiteX38" fmla="*/ 106215 w 180290"/>
                    <a:gd name="connsiteY38" fmla="*/ 61534 h 148935"/>
                    <a:gd name="connsiteX39" fmla="*/ 106215 w 180290"/>
                    <a:gd name="connsiteY39" fmla="*/ 58398 h 148935"/>
                    <a:gd name="connsiteX40" fmla="*/ 103079 w 180290"/>
                    <a:gd name="connsiteY40" fmla="*/ 58398 h 148935"/>
                    <a:gd name="connsiteX41" fmla="*/ 92889 w 180290"/>
                    <a:gd name="connsiteY41" fmla="*/ 67021 h 148935"/>
                    <a:gd name="connsiteX42" fmla="*/ 78779 w 180290"/>
                    <a:gd name="connsiteY42" fmla="*/ 71724 h 148935"/>
                    <a:gd name="connsiteX43" fmla="*/ 78779 w 180290"/>
                    <a:gd name="connsiteY43" fmla="*/ 74076 h 148935"/>
                    <a:gd name="connsiteX44" fmla="*/ 78779 w 180290"/>
                    <a:gd name="connsiteY44" fmla="*/ 109350 h 148935"/>
                    <a:gd name="connsiteX45" fmla="*/ 92105 w 180290"/>
                    <a:gd name="connsiteY45" fmla="*/ 99160 h 148935"/>
                    <a:gd name="connsiteX46" fmla="*/ 100727 w 180290"/>
                    <a:gd name="connsiteY46" fmla="*/ 106998 h 148935"/>
                    <a:gd name="connsiteX47" fmla="*/ 103863 w 180290"/>
                    <a:gd name="connsiteY47" fmla="*/ 106998 h 148935"/>
                    <a:gd name="connsiteX48" fmla="*/ 103863 w 180290"/>
                    <a:gd name="connsiteY48" fmla="*/ 103863 h 148935"/>
                    <a:gd name="connsiteX49" fmla="*/ 94457 w 180290"/>
                    <a:gd name="connsiteY49" fmla="*/ 95240 h 148935"/>
                    <a:gd name="connsiteX50" fmla="*/ 96808 w 180290"/>
                    <a:gd name="connsiteY50" fmla="*/ 85834 h 148935"/>
                    <a:gd name="connsiteX51" fmla="*/ 109350 w 180290"/>
                    <a:gd name="connsiteY51" fmla="*/ 85834 h 148935"/>
                    <a:gd name="connsiteX52" fmla="*/ 111702 w 180290"/>
                    <a:gd name="connsiteY52" fmla="*/ 83482 h 148935"/>
                    <a:gd name="connsiteX53" fmla="*/ 109350 w 180290"/>
                    <a:gd name="connsiteY53" fmla="*/ 80347 h 148935"/>
                    <a:gd name="connsiteX54" fmla="*/ 179899 w 180290"/>
                    <a:gd name="connsiteY54" fmla="*/ 118756 h 148935"/>
                    <a:gd name="connsiteX55" fmla="*/ 179899 w 180290"/>
                    <a:gd name="connsiteY55" fmla="*/ 136785 h 148935"/>
                    <a:gd name="connsiteX56" fmla="*/ 164221 w 180290"/>
                    <a:gd name="connsiteY56" fmla="*/ 146192 h 148935"/>
                    <a:gd name="connsiteX57" fmla="*/ 127379 w 180290"/>
                    <a:gd name="connsiteY57" fmla="*/ 125027 h 148935"/>
                    <a:gd name="connsiteX58" fmla="*/ 76427 w 180290"/>
                    <a:gd name="connsiteY58" fmla="*/ 146976 h 148935"/>
                    <a:gd name="connsiteX59" fmla="*/ 5879 w 180290"/>
                    <a:gd name="connsiteY59" fmla="*/ 76427 h 148935"/>
                    <a:gd name="connsiteX60" fmla="*/ 76427 w 180290"/>
                    <a:gd name="connsiteY60" fmla="*/ 5879 h 148935"/>
                    <a:gd name="connsiteX61" fmla="*/ 146976 w 180290"/>
                    <a:gd name="connsiteY61" fmla="*/ 76427 h 148935"/>
                    <a:gd name="connsiteX62" fmla="*/ 143840 w 180290"/>
                    <a:gd name="connsiteY62" fmla="*/ 98376 h 148935"/>
                    <a:gd name="connsiteX63" fmla="*/ 179899 w 180290"/>
                    <a:gd name="connsiteY63" fmla="*/ 118756 h 148935"/>
                    <a:gd name="connsiteX64" fmla="*/ 131298 w 180290"/>
                    <a:gd name="connsiteY64" fmla="*/ 76427 h 148935"/>
                    <a:gd name="connsiteX65" fmla="*/ 76427 w 180290"/>
                    <a:gd name="connsiteY65" fmla="*/ 21556 h 148935"/>
                    <a:gd name="connsiteX66" fmla="*/ 21556 w 180290"/>
                    <a:gd name="connsiteY66" fmla="*/ 76427 h 148935"/>
                    <a:gd name="connsiteX67" fmla="*/ 76427 w 180290"/>
                    <a:gd name="connsiteY67" fmla="*/ 131298 h 148935"/>
                    <a:gd name="connsiteX68" fmla="*/ 131298 w 180290"/>
                    <a:gd name="connsiteY68" fmla="*/ 76427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180290" h="148935">
                      <a:moveTo>
                        <a:pt x="76427" y="67021"/>
                      </a:moveTo>
                      <a:cubicBezTo>
                        <a:pt x="68589" y="67021"/>
                        <a:pt x="61534" y="63885"/>
                        <a:pt x="59182" y="59966"/>
                      </a:cubicBezTo>
                      <a:cubicBezTo>
                        <a:pt x="59966" y="57615"/>
                        <a:pt x="60750" y="56047"/>
                        <a:pt x="62318" y="54479"/>
                      </a:cubicBezTo>
                      <a:cubicBezTo>
                        <a:pt x="59966" y="52911"/>
                        <a:pt x="59182" y="50560"/>
                        <a:pt x="59182" y="47424"/>
                      </a:cubicBezTo>
                      <a:cubicBezTo>
                        <a:pt x="59182" y="42721"/>
                        <a:pt x="63102" y="38802"/>
                        <a:pt x="67805" y="38802"/>
                      </a:cubicBezTo>
                      <a:cubicBezTo>
                        <a:pt x="66237" y="39585"/>
                        <a:pt x="65453" y="41937"/>
                        <a:pt x="65453" y="43505"/>
                      </a:cubicBezTo>
                      <a:cubicBezTo>
                        <a:pt x="65453" y="45856"/>
                        <a:pt x="66237" y="47424"/>
                        <a:pt x="68589" y="48992"/>
                      </a:cubicBezTo>
                      <a:cubicBezTo>
                        <a:pt x="70940" y="47424"/>
                        <a:pt x="74076" y="46640"/>
                        <a:pt x="77211" y="46640"/>
                      </a:cubicBezTo>
                      <a:cubicBezTo>
                        <a:pt x="80347" y="46640"/>
                        <a:pt x="82698" y="47424"/>
                        <a:pt x="85834" y="48992"/>
                      </a:cubicBezTo>
                      <a:cubicBezTo>
                        <a:pt x="87402" y="48208"/>
                        <a:pt x="88969" y="45856"/>
                        <a:pt x="88969" y="43505"/>
                      </a:cubicBezTo>
                      <a:cubicBezTo>
                        <a:pt x="88969" y="41937"/>
                        <a:pt x="88186" y="40369"/>
                        <a:pt x="86618" y="38802"/>
                      </a:cubicBezTo>
                      <a:cubicBezTo>
                        <a:pt x="91321" y="38802"/>
                        <a:pt x="95240" y="42721"/>
                        <a:pt x="95240" y="47424"/>
                      </a:cubicBezTo>
                      <a:cubicBezTo>
                        <a:pt x="95240" y="50560"/>
                        <a:pt x="93673" y="52911"/>
                        <a:pt x="92105" y="54479"/>
                      </a:cubicBezTo>
                      <a:cubicBezTo>
                        <a:pt x="92889" y="56047"/>
                        <a:pt x="94457" y="57615"/>
                        <a:pt x="95240" y="59966"/>
                      </a:cubicBezTo>
                      <a:cubicBezTo>
                        <a:pt x="91321" y="63885"/>
                        <a:pt x="84266" y="67021"/>
                        <a:pt x="76427" y="67021"/>
                      </a:cubicBezTo>
                      <a:moveTo>
                        <a:pt x="49776" y="58398"/>
                      </a:moveTo>
                      <a:cubicBezTo>
                        <a:pt x="48992" y="57615"/>
                        <a:pt x="47424" y="57615"/>
                        <a:pt x="46640" y="58398"/>
                      </a:cubicBezTo>
                      <a:cubicBezTo>
                        <a:pt x="45856" y="59182"/>
                        <a:pt x="45856" y="60750"/>
                        <a:pt x="46640" y="61534"/>
                      </a:cubicBezTo>
                      <a:lnTo>
                        <a:pt x="56047" y="69373"/>
                      </a:lnTo>
                      <a:cubicBezTo>
                        <a:pt x="55263" y="71724"/>
                        <a:pt x="55263" y="74860"/>
                        <a:pt x="55263" y="77211"/>
                      </a:cubicBezTo>
                      <a:cubicBezTo>
                        <a:pt x="55263" y="77995"/>
                        <a:pt x="55263" y="78779"/>
                        <a:pt x="55263" y="80347"/>
                      </a:cubicBezTo>
                      <a:lnTo>
                        <a:pt x="43505" y="80347"/>
                      </a:lnTo>
                      <a:cubicBezTo>
                        <a:pt x="41937" y="80347"/>
                        <a:pt x="41153" y="81131"/>
                        <a:pt x="41153" y="82698"/>
                      </a:cubicBezTo>
                      <a:cubicBezTo>
                        <a:pt x="41153" y="84266"/>
                        <a:pt x="41937" y="85050"/>
                        <a:pt x="43505" y="85050"/>
                      </a:cubicBezTo>
                      <a:lnTo>
                        <a:pt x="56047" y="85050"/>
                      </a:lnTo>
                      <a:cubicBezTo>
                        <a:pt x="56831" y="88185"/>
                        <a:pt x="57615" y="91321"/>
                        <a:pt x="58398" y="94456"/>
                      </a:cubicBezTo>
                      <a:lnTo>
                        <a:pt x="48992" y="103079"/>
                      </a:lnTo>
                      <a:cubicBezTo>
                        <a:pt x="48208" y="103863"/>
                        <a:pt x="48208" y="105431"/>
                        <a:pt x="48992" y="106215"/>
                      </a:cubicBezTo>
                      <a:cubicBezTo>
                        <a:pt x="49776" y="106998"/>
                        <a:pt x="51344" y="106998"/>
                        <a:pt x="52127" y="106215"/>
                      </a:cubicBezTo>
                      <a:lnTo>
                        <a:pt x="60750" y="98376"/>
                      </a:lnTo>
                      <a:cubicBezTo>
                        <a:pt x="63886" y="103863"/>
                        <a:pt x="68589" y="107782"/>
                        <a:pt x="74076" y="108566"/>
                      </a:cubicBezTo>
                      <a:lnTo>
                        <a:pt x="74076" y="70940"/>
                      </a:lnTo>
                      <a:cubicBezTo>
                        <a:pt x="68589" y="70940"/>
                        <a:pt x="63886" y="69373"/>
                        <a:pt x="59966" y="67021"/>
                      </a:cubicBezTo>
                      <a:lnTo>
                        <a:pt x="49776" y="58398"/>
                      </a:lnTo>
                      <a:close/>
                      <a:moveTo>
                        <a:pt x="109350" y="80347"/>
                      </a:moveTo>
                      <a:lnTo>
                        <a:pt x="97592" y="80347"/>
                      </a:lnTo>
                      <a:cubicBezTo>
                        <a:pt x="97592" y="79563"/>
                        <a:pt x="97592" y="78779"/>
                        <a:pt x="97592" y="77211"/>
                      </a:cubicBezTo>
                      <a:cubicBezTo>
                        <a:pt x="97592" y="74076"/>
                        <a:pt x="97592" y="71724"/>
                        <a:pt x="96808" y="69373"/>
                      </a:cubicBezTo>
                      <a:lnTo>
                        <a:pt x="106215" y="61534"/>
                      </a:lnTo>
                      <a:cubicBezTo>
                        <a:pt x="106998" y="60750"/>
                        <a:pt x="106998" y="59182"/>
                        <a:pt x="106215" y="58398"/>
                      </a:cubicBezTo>
                      <a:cubicBezTo>
                        <a:pt x="105431" y="57615"/>
                        <a:pt x="103863" y="57615"/>
                        <a:pt x="103079" y="58398"/>
                      </a:cubicBezTo>
                      <a:lnTo>
                        <a:pt x="92889" y="67021"/>
                      </a:lnTo>
                      <a:cubicBezTo>
                        <a:pt x="88969" y="69373"/>
                        <a:pt x="84266" y="70940"/>
                        <a:pt x="78779" y="71724"/>
                      </a:cubicBezTo>
                      <a:lnTo>
                        <a:pt x="78779" y="74076"/>
                      </a:lnTo>
                      <a:lnTo>
                        <a:pt x="78779" y="109350"/>
                      </a:lnTo>
                      <a:cubicBezTo>
                        <a:pt x="84266" y="108566"/>
                        <a:pt x="88969" y="104647"/>
                        <a:pt x="92105" y="99160"/>
                      </a:cubicBezTo>
                      <a:lnTo>
                        <a:pt x="100727" y="106998"/>
                      </a:lnTo>
                      <a:cubicBezTo>
                        <a:pt x="101511" y="107782"/>
                        <a:pt x="103079" y="107782"/>
                        <a:pt x="103863" y="106998"/>
                      </a:cubicBezTo>
                      <a:cubicBezTo>
                        <a:pt x="104647" y="106215"/>
                        <a:pt x="104647" y="104647"/>
                        <a:pt x="103863" y="103863"/>
                      </a:cubicBezTo>
                      <a:lnTo>
                        <a:pt x="94457" y="95240"/>
                      </a:lnTo>
                      <a:cubicBezTo>
                        <a:pt x="96024" y="92105"/>
                        <a:pt x="96808" y="88969"/>
                        <a:pt x="96808" y="85834"/>
                      </a:cubicBezTo>
                      <a:lnTo>
                        <a:pt x="109350" y="85834"/>
                      </a:lnTo>
                      <a:cubicBezTo>
                        <a:pt x="110918" y="85834"/>
                        <a:pt x="111702" y="85050"/>
                        <a:pt x="111702" y="83482"/>
                      </a:cubicBezTo>
                      <a:cubicBezTo>
                        <a:pt x="110918" y="81131"/>
                        <a:pt x="110134" y="80347"/>
                        <a:pt x="109350" y="80347"/>
                      </a:cubicBezTo>
                      <a:moveTo>
                        <a:pt x="179899" y="118756"/>
                      </a:moveTo>
                      <a:lnTo>
                        <a:pt x="179899" y="136785"/>
                      </a:lnTo>
                      <a:lnTo>
                        <a:pt x="164221" y="146192"/>
                      </a:lnTo>
                      <a:lnTo>
                        <a:pt x="127379" y="125027"/>
                      </a:lnTo>
                      <a:cubicBezTo>
                        <a:pt x="114837" y="138353"/>
                        <a:pt x="96024" y="146976"/>
                        <a:pt x="76427" y="146976"/>
                      </a:cubicBezTo>
                      <a:cubicBezTo>
                        <a:pt x="37234" y="146976"/>
                        <a:pt x="5879" y="115621"/>
                        <a:pt x="5879" y="76427"/>
                      </a:cubicBezTo>
                      <a:cubicBezTo>
                        <a:pt x="5879" y="37234"/>
                        <a:pt x="37234" y="5879"/>
                        <a:pt x="76427" y="5879"/>
                      </a:cubicBezTo>
                      <a:cubicBezTo>
                        <a:pt x="115621" y="5879"/>
                        <a:pt x="146976" y="37234"/>
                        <a:pt x="146976" y="76427"/>
                      </a:cubicBezTo>
                      <a:cubicBezTo>
                        <a:pt x="146976" y="84266"/>
                        <a:pt x="145408" y="91321"/>
                        <a:pt x="143840" y="98376"/>
                      </a:cubicBezTo>
                      <a:lnTo>
                        <a:pt x="179899" y="118756"/>
                      </a:lnTo>
                      <a:close/>
                      <a:moveTo>
                        <a:pt x="131298" y="76427"/>
                      </a:moveTo>
                      <a:cubicBezTo>
                        <a:pt x="131298" y="45856"/>
                        <a:pt x="106998" y="21556"/>
                        <a:pt x="76427" y="21556"/>
                      </a:cubicBezTo>
                      <a:cubicBezTo>
                        <a:pt x="45856" y="21556"/>
                        <a:pt x="21556" y="45856"/>
                        <a:pt x="21556" y="76427"/>
                      </a:cubicBezTo>
                      <a:cubicBezTo>
                        <a:pt x="21556" y="106998"/>
                        <a:pt x="45856" y="131298"/>
                        <a:pt x="76427" y="131298"/>
                      </a:cubicBezTo>
                      <a:cubicBezTo>
                        <a:pt x="106998" y="131298"/>
                        <a:pt x="131298" y="106998"/>
                        <a:pt x="131298" y="76427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20" name="TextBox 208">
              <a:extLst>
                <a:ext uri="{FF2B5EF4-FFF2-40B4-BE49-F238E27FC236}">
                  <a16:creationId xmlns:a16="http://schemas.microsoft.com/office/drawing/2014/main" id="{A1B4D2A9-4783-4DCF-A1B0-F84E56B0F3F9}"/>
                </a:ext>
              </a:extLst>
            </p:cNvPr>
            <p:cNvSpPr txBox="1"/>
            <p:nvPr/>
          </p:nvSpPr>
          <p:spPr>
            <a:xfrm>
              <a:off x="8752965" y="1623192"/>
              <a:ext cx="1077912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Специализированные инструменты для анализа ВПО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503050101040103" pitchFamily="34" charset="77"/>
                <a:ea typeface="+mn-ea"/>
                <a:cs typeface="+mn-cs"/>
              </a:endParaRPr>
            </a:p>
          </p:txBody>
        </p:sp>
        <p:sp>
          <p:nvSpPr>
            <p:cNvPr id="222" name="TextBox 208">
              <a:extLst>
                <a:ext uri="{FF2B5EF4-FFF2-40B4-BE49-F238E27FC236}">
                  <a16:creationId xmlns:a16="http://schemas.microsoft.com/office/drawing/2014/main" id="{A1B4D2A9-4783-4DCF-A1B0-F84E56B0F3F9}"/>
                </a:ext>
              </a:extLst>
            </p:cNvPr>
            <p:cNvSpPr txBox="1"/>
            <p:nvPr/>
          </p:nvSpPr>
          <p:spPr>
            <a:xfrm>
              <a:off x="9848029" y="1631760"/>
              <a:ext cx="121353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Сканнер защищенности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503050101040103" pitchFamily="34" charset="77"/>
                <a:ea typeface="+mn-ea"/>
                <a:cs typeface="+mn-cs"/>
              </a:endParaRPr>
            </a:p>
          </p:txBody>
        </p:sp>
      </p:grpSp>
      <p:pic>
        <p:nvPicPr>
          <p:cNvPr id="218" name="Google Shape;1533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5035" y="3325663"/>
            <a:ext cx="738382" cy="700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Рисунок 77">
            <a:extLst>
              <a:ext uri="{FF2B5EF4-FFF2-40B4-BE49-F238E27FC236}">
                <a16:creationId xmlns:a16="http://schemas.microsoft.com/office/drawing/2014/main" id="{F5FFC40E-0E0C-4BBC-9C55-4C35734C3C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177" y="5350737"/>
            <a:ext cx="412750" cy="412750"/>
          </a:xfrm>
          <a:prstGeom prst="rect">
            <a:avLst/>
          </a:prstGeom>
        </p:spPr>
      </p:pic>
      <p:pic>
        <p:nvPicPr>
          <p:cNvPr id="221" name="Рисунок 45">
            <a:extLst>
              <a:ext uri="{FF2B5EF4-FFF2-40B4-BE49-F238E27FC236}">
                <a16:creationId xmlns:a16="http://schemas.microsoft.com/office/drawing/2014/main" id="{8781900B-9279-4B82-9A47-7DD19C133A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87" y="5351164"/>
            <a:ext cx="412323" cy="412323"/>
          </a:xfrm>
          <a:prstGeom prst="rect">
            <a:avLst/>
          </a:prstGeom>
        </p:spPr>
      </p:pic>
      <p:sp>
        <p:nvSpPr>
          <p:cNvPr id="223" name="TextBox 222"/>
          <p:cNvSpPr txBox="1"/>
          <p:nvPr/>
        </p:nvSpPr>
        <p:spPr>
          <a:xfrm>
            <a:off x="4496215" y="4025966"/>
            <a:ext cx="1234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Команда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SOC</a:t>
            </a:r>
          </a:p>
        </p:txBody>
      </p:sp>
      <p:cxnSp>
        <p:nvCxnSpPr>
          <p:cNvPr id="226" name="Straight Arrow Connector 225"/>
          <p:cNvCxnSpPr/>
          <p:nvPr/>
        </p:nvCxnSpPr>
        <p:spPr>
          <a:xfrm flipH="1">
            <a:off x="2729360" y="3929982"/>
            <a:ext cx="1818000" cy="54058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7" name="Рисунок 51">
            <a:extLst>
              <a:ext uri="{FF2B5EF4-FFF2-40B4-BE49-F238E27FC236}">
                <a16:creationId xmlns:a16="http://schemas.microsoft.com/office/drawing/2014/main" id="{849498DE-F476-44AC-9D7E-9F04B753B7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196" y="3566136"/>
            <a:ext cx="535875" cy="535875"/>
          </a:xfrm>
          <a:prstGeom prst="rect">
            <a:avLst/>
          </a:prstGeom>
        </p:spPr>
      </p:pic>
      <p:cxnSp>
        <p:nvCxnSpPr>
          <p:cNvPr id="231" name="Straight Arrow Connector 230"/>
          <p:cNvCxnSpPr/>
          <p:nvPr/>
        </p:nvCxnSpPr>
        <p:spPr>
          <a:xfrm>
            <a:off x="5652577" y="3689591"/>
            <a:ext cx="4572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/>
          <p:nvPr/>
        </p:nvCxnSpPr>
        <p:spPr>
          <a:xfrm flipH="1">
            <a:off x="8613143" y="3087284"/>
            <a:ext cx="560767" cy="7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/>
          <p:cNvSpPr txBox="1"/>
          <p:nvPr/>
        </p:nvSpPr>
        <p:spPr>
          <a:xfrm>
            <a:off x="6019422" y="4102831"/>
            <a:ext cx="1035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IRP/SOAR</a:t>
            </a:r>
          </a:p>
        </p:txBody>
      </p:sp>
      <p:cxnSp>
        <p:nvCxnSpPr>
          <p:cNvPr id="236" name="Straight Arrow Connector 235"/>
          <p:cNvCxnSpPr/>
          <p:nvPr/>
        </p:nvCxnSpPr>
        <p:spPr>
          <a:xfrm flipV="1">
            <a:off x="6485598" y="2964239"/>
            <a:ext cx="0" cy="444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/>
          <p:nvPr/>
        </p:nvCxnSpPr>
        <p:spPr>
          <a:xfrm>
            <a:off x="6345376" y="3003433"/>
            <a:ext cx="0" cy="433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 flipV="1">
            <a:off x="2636067" y="2417949"/>
            <a:ext cx="13229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/>
          <p:nvPr/>
        </p:nvCxnSpPr>
        <p:spPr>
          <a:xfrm>
            <a:off x="2701765" y="2990042"/>
            <a:ext cx="1904745" cy="72787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Rectangle 249"/>
          <p:cNvSpPr/>
          <p:nvPr/>
        </p:nvSpPr>
        <p:spPr>
          <a:xfrm>
            <a:off x="515344" y="4335818"/>
            <a:ext cx="1977935" cy="217949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631373" y="4200274"/>
            <a:ext cx="174587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604020202020204" charset="0"/>
                <a:ea typeface="+mn-ea"/>
                <a:cs typeface="Kaspersky Sans" panose="020B0604020202020204" charset="0"/>
              </a:rPr>
              <a:t>Сервисы и тренинги</a:t>
            </a:r>
          </a:p>
        </p:txBody>
      </p:sp>
      <p:cxnSp>
        <p:nvCxnSpPr>
          <p:cNvPr id="255" name="Straight Arrow Connector 254"/>
          <p:cNvCxnSpPr/>
          <p:nvPr/>
        </p:nvCxnSpPr>
        <p:spPr>
          <a:xfrm flipV="1">
            <a:off x="5027917" y="4333439"/>
            <a:ext cx="0" cy="444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 flipH="1">
            <a:off x="8583804" y="2353178"/>
            <a:ext cx="621751" cy="480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259"/>
          <p:cNvSpPr/>
          <p:nvPr/>
        </p:nvSpPr>
        <p:spPr>
          <a:xfrm>
            <a:off x="479733" y="1551651"/>
            <a:ext cx="1977935" cy="2557464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598416" y="1328191"/>
            <a:ext cx="174587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604020202020204" charset="0"/>
                <a:ea typeface="+mn-ea"/>
                <a:cs typeface="Kaspersky Sans" panose="020B0604020202020204" charset="0"/>
              </a:rPr>
              <a:t>Threat Intelligence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2746022" y="2241932"/>
            <a:ext cx="10583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Машиночитаемый формат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/>
              <a:ea typeface="+mn-ea"/>
              <a:cs typeface="+mn-cs"/>
            </a:endParaRPr>
          </a:p>
        </p:txBody>
      </p:sp>
      <p:sp>
        <p:nvSpPr>
          <p:cNvPr id="270" name="TextBox 269"/>
          <p:cNvSpPr txBox="1"/>
          <p:nvPr/>
        </p:nvSpPr>
        <p:spPr>
          <a:xfrm rot="1418171">
            <a:off x="3065249" y="3159295"/>
            <a:ext cx="10583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Человеко-читаемый формат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/>
              <a:ea typeface="+mn-ea"/>
              <a:cs typeface="+mn-cs"/>
            </a:endParaRPr>
          </a:p>
        </p:txBody>
      </p:sp>
      <p:sp>
        <p:nvSpPr>
          <p:cNvPr id="271" name="Rectangle 270"/>
          <p:cNvSpPr/>
          <p:nvPr/>
        </p:nvSpPr>
        <p:spPr>
          <a:xfrm>
            <a:off x="7919087" y="1421170"/>
            <a:ext cx="3747758" cy="38535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spersky Sans" panose="020B0604020202020204" charset="0"/>
              <a:ea typeface="+mn-ea"/>
              <a:cs typeface="Kaspersky Sans" panose="020B0604020202020204" charset="0"/>
            </a:endParaRPr>
          </a:p>
        </p:txBody>
      </p:sp>
      <p:grpSp>
        <p:nvGrpSpPr>
          <p:cNvPr id="272" name="Группа 512">
            <a:extLst>
              <a:ext uri="{FF2B5EF4-FFF2-40B4-BE49-F238E27FC236}">
                <a16:creationId xmlns:a16="http://schemas.microsoft.com/office/drawing/2014/main" id="{77D81033-B0B1-4601-920C-476B6AA2E5B2}"/>
              </a:ext>
            </a:extLst>
          </p:cNvPr>
          <p:cNvGrpSpPr/>
          <p:nvPr/>
        </p:nvGrpSpPr>
        <p:grpSpPr>
          <a:xfrm>
            <a:off x="9173910" y="2838299"/>
            <a:ext cx="772066" cy="864742"/>
            <a:chOff x="6366877" y="1211657"/>
            <a:chExt cx="772066" cy="864742"/>
          </a:xfrm>
        </p:grpSpPr>
        <p:sp>
          <p:nvSpPr>
            <p:cNvPr id="273" name="TextBox 207">
              <a:extLst>
                <a:ext uri="{FF2B5EF4-FFF2-40B4-BE49-F238E27FC236}">
                  <a16:creationId xmlns:a16="http://schemas.microsoft.com/office/drawing/2014/main" id="{B2B38D85-CB22-4CCE-9CC9-2487A70B1253}"/>
                </a:ext>
              </a:extLst>
            </p:cNvPr>
            <p:cNvSpPr txBox="1"/>
            <p:nvPr/>
          </p:nvSpPr>
          <p:spPr>
            <a:xfrm>
              <a:off x="6366877" y="1799400"/>
              <a:ext cx="77206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Сетевой Сенсор КАТА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503050101040103" pitchFamily="34" charset="77"/>
                <a:ea typeface="+mn-ea"/>
                <a:cs typeface="+mn-cs"/>
              </a:endParaRPr>
            </a:p>
          </p:txBody>
        </p:sp>
        <p:grpSp>
          <p:nvGrpSpPr>
            <p:cNvPr id="274" name="Группа 511">
              <a:extLst>
                <a:ext uri="{FF2B5EF4-FFF2-40B4-BE49-F238E27FC236}">
                  <a16:creationId xmlns:a16="http://schemas.microsoft.com/office/drawing/2014/main" id="{B736F1D2-86B9-4279-9B70-57413A38122D}"/>
                </a:ext>
              </a:extLst>
            </p:cNvPr>
            <p:cNvGrpSpPr/>
            <p:nvPr/>
          </p:nvGrpSpPr>
          <p:grpSpPr>
            <a:xfrm>
              <a:off x="6514784" y="1211657"/>
              <a:ext cx="439738" cy="487363"/>
              <a:chOff x="6514784" y="1211657"/>
              <a:chExt cx="439738" cy="487363"/>
            </a:xfrm>
          </p:grpSpPr>
          <p:sp>
            <p:nvSpPr>
              <p:cNvPr id="275" name="Freeform 274">
                <a:extLst>
                  <a:ext uri="{FF2B5EF4-FFF2-40B4-BE49-F238E27FC236}">
                    <a16:creationId xmlns:a16="http://schemas.microsoft.com/office/drawing/2014/main" id="{666D0498-CD75-4C1D-B18E-FC55DD5A96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4784" y="1211657"/>
                <a:ext cx="439738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276" name="Рисунок 493">
                <a:extLst>
                  <a:ext uri="{FF2B5EF4-FFF2-40B4-BE49-F238E27FC236}">
                    <a16:creationId xmlns:a16="http://schemas.microsoft.com/office/drawing/2014/main" id="{1FD84F05-7D78-4A96-996C-631B48BC7DED}"/>
                  </a:ext>
                </a:extLst>
              </p:cNvPr>
              <p:cNvGrpSpPr/>
              <p:nvPr/>
            </p:nvGrpSpPr>
            <p:grpSpPr>
              <a:xfrm>
                <a:off x="6587677" y="1307050"/>
                <a:ext cx="292917" cy="290032"/>
                <a:chOff x="6587677" y="1307050"/>
                <a:chExt cx="292917" cy="290032"/>
              </a:xfrm>
              <a:solidFill>
                <a:srgbClr val="58595B"/>
              </a:solidFill>
            </p:grpSpPr>
            <p:sp>
              <p:nvSpPr>
                <p:cNvPr id="277" name="Полилиния: фигура 495">
                  <a:extLst>
                    <a:ext uri="{FF2B5EF4-FFF2-40B4-BE49-F238E27FC236}">
                      <a16:creationId xmlns:a16="http://schemas.microsoft.com/office/drawing/2014/main" id="{1E552861-0DFC-4A39-AC17-F255A0D7E831}"/>
                    </a:ext>
                  </a:extLst>
                </p:cNvPr>
                <p:cNvSpPr/>
                <p:nvPr/>
              </p:nvSpPr>
              <p:spPr>
                <a:xfrm>
                  <a:off x="6587677" y="1307050"/>
                  <a:ext cx="290032" cy="290032"/>
                </a:xfrm>
                <a:custGeom>
                  <a:avLst/>
                  <a:gdLst>
                    <a:gd name="connsiteX0" fmla="*/ 146976 w 290032"/>
                    <a:gd name="connsiteY0" fmla="*/ 21556 h 290032"/>
                    <a:gd name="connsiteX1" fmla="*/ 272395 w 290032"/>
                    <a:gd name="connsiteY1" fmla="*/ 146976 h 290032"/>
                    <a:gd name="connsiteX2" fmla="*/ 146976 w 290032"/>
                    <a:gd name="connsiteY2" fmla="*/ 272395 h 290032"/>
                    <a:gd name="connsiteX3" fmla="*/ 21556 w 290032"/>
                    <a:gd name="connsiteY3" fmla="*/ 146976 h 290032"/>
                    <a:gd name="connsiteX4" fmla="*/ 146976 w 290032"/>
                    <a:gd name="connsiteY4" fmla="*/ 21556 h 290032"/>
                    <a:gd name="connsiteX5" fmla="*/ 146976 w 290032"/>
                    <a:gd name="connsiteY5" fmla="*/ 5879 h 290032"/>
                    <a:gd name="connsiteX6" fmla="*/ 5879 w 290032"/>
                    <a:gd name="connsiteY6" fmla="*/ 146976 h 290032"/>
                    <a:gd name="connsiteX7" fmla="*/ 146976 w 290032"/>
                    <a:gd name="connsiteY7" fmla="*/ 288073 h 290032"/>
                    <a:gd name="connsiteX8" fmla="*/ 288073 w 290032"/>
                    <a:gd name="connsiteY8" fmla="*/ 146976 h 290032"/>
                    <a:gd name="connsiteX9" fmla="*/ 146976 w 290032"/>
                    <a:gd name="connsiteY9" fmla="*/ 5879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0032" h="290032">
                      <a:moveTo>
                        <a:pt x="146976" y="21556"/>
                      </a:moveTo>
                      <a:cubicBezTo>
                        <a:pt x="215957" y="21556"/>
                        <a:pt x="272395" y="77995"/>
                        <a:pt x="272395" y="146976"/>
                      </a:cubicBezTo>
                      <a:cubicBezTo>
                        <a:pt x="272395" y="215956"/>
                        <a:pt x="215957" y="272395"/>
                        <a:pt x="146976" y="272395"/>
                      </a:cubicBezTo>
                      <a:cubicBezTo>
                        <a:pt x="77995" y="272395"/>
                        <a:pt x="21556" y="215956"/>
                        <a:pt x="21556" y="146976"/>
                      </a:cubicBezTo>
                      <a:cubicBezTo>
                        <a:pt x="21556" y="77995"/>
                        <a:pt x="77995" y="21556"/>
                        <a:pt x="146976" y="21556"/>
                      </a:cubicBezTo>
                      <a:moveTo>
                        <a:pt x="146976" y="5879"/>
                      </a:moveTo>
                      <a:cubicBezTo>
                        <a:pt x="69373" y="5879"/>
                        <a:pt x="5879" y="69373"/>
                        <a:pt x="5879" y="146976"/>
                      </a:cubicBezTo>
                      <a:cubicBezTo>
                        <a:pt x="5879" y="224579"/>
                        <a:pt x="69373" y="288073"/>
                        <a:pt x="146976" y="288073"/>
                      </a:cubicBezTo>
                      <a:cubicBezTo>
                        <a:pt x="224579" y="288073"/>
                        <a:pt x="288073" y="224579"/>
                        <a:pt x="288073" y="146976"/>
                      </a:cubicBezTo>
                      <a:cubicBezTo>
                        <a:pt x="288073" y="69373"/>
                        <a:pt x="224579" y="5879"/>
                        <a:pt x="146976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Полилиния: фигура 496">
                  <a:extLst>
                    <a:ext uri="{FF2B5EF4-FFF2-40B4-BE49-F238E27FC236}">
                      <a16:creationId xmlns:a16="http://schemas.microsoft.com/office/drawing/2014/main" id="{47DC7DFD-C513-4D3F-802E-4B1D3754A1A0}"/>
                    </a:ext>
                  </a:extLst>
                </p:cNvPr>
                <p:cNvSpPr/>
                <p:nvPr/>
              </p:nvSpPr>
              <p:spPr>
                <a:xfrm>
                  <a:off x="6626871" y="1346244"/>
                  <a:ext cx="211645" cy="211645"/>
                </a:xfrm>
                <a:custGeom>
                  <a:avLst/>
                  <a:gdLst>
                    <a:gd name="connsiteX0" fmla="*/ 107782 w 211645"/>
                    <a:gd name="connsiteY0" fmla="*/ 21556 h 211645"/>
                    <a:gd name="connsiteX1" fmla="*/ 194008 w 211645"/>
                    <a:gd name="connsiteY1" fmla="*/ 107782 h 211645"/>
                    <a:gd name="connsiteX2" fmla="*/ 107782 w 211645"/>
                    <a:gd name="connsiteY2" fmla="*/ 194008 h 211645"/>
                    <a:gd name="connsiteX3" fmla="*/ 21556 w 211645"/>
                    <a:gd name="connsiteY3" fmla="*/ 107782 h 211645"/>
                    <a:gd name="connsiteX4" fmla="*/ 107782 w 211645"/>
                    <a:gd name="connsiteY4" fmla="*/ 21556 h 211645"/>
                    <a:gd name="connsiteX5" fmla="*/ 107782 w 211645"/>
                    <a:gd name="connsiteY5" fmla="*/ 5879 h 211645"/>
                    <a:gd name="connsiteX6" fmla="*/ 5879 w 211645"/>
                    <a:gd name="connsiteY6" fmla="*/ 107782 h 211645"/>
                    <a:gd name="connsiteX7" fmla="*/ 107782 w 211645"/>
                    <a:gd name="connsiteY7" fmla="*/ 209685 h 211645"/>
                    <a:gd name="connsiteX8" fmla="*/ 209686 w 211645"/>
                    <a:gd name="connsiteY8" fmla="*/ 107782 h 211645"/>
                    <a:gd name="connsiteX9" fmla="*/ 107782 w 211645"/>
                    <a:gd name="connsiteY9" fmla="*/ 5879 h 211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1645" h="211645">
                      <a:moveTo>
                        <a:pt x="107782" y="21556"/>
                      </a:moveTo>
                      <a:cubicBezTo>
                        <a:pt x="155598" y="21556"/>
                        <a:pt x="194008" y="59966"/>
                        <a:pt x="194008" y="107782"/>
                      </a:cubicBezTo>
                      <a:cubicBezTo>
                        <a:pt x="194008" y="155598"/>
                        <a:pt x="155598" y="194008"/>
                        <a:pt x="107782" y="194008"/>
                      </a:cubicBezTo>
                      <a:cubicBezTo>
                        <a:pt x="59966" y="194008"/>
                        <a:pt x="21556" y="155598"/>
                        <a:pt x="21556" y="107782"/>
                      </a:cubicBezTo>
                      <a:cubicBezTo>
                        <a:pt x="21556" y="59966"/>
                        <a:pt x="59966" y="21556"/>
                        <a:pt x="107782" y="21556"/>
                      </a:cubicBezTo>
                      <a:moveTo>
                        <a:pt x="107782" y="5879"/>
                      </a:moveTo>
                      <a:cubicBezTo>
                        <a:pt x="51344" y="5879"/>
                        <a:pt x="5879" y="51344"/>
                        <a:pt x="5879" y="107782"/>
                      </a:cubicBezTo>
                      <a:cubicBezTo>
                        <a:pt x="5879" y="164221"/>
                        <a:pt x="51344" y="209685"/>
                        <a:pt x="107782" y="209685"/>
                      </a:cubicBezTo>
                      <a:cubicBezTo>
                        <a:pt x="164221" y="209685"/>
                        <a:pt x="209686" y="164221"/>
                        <a:pt x="209686" y="107782"/>
                      </a:cubicBezTo>
                      <a:cubicBezTo>
                        <a:pt x="209686" y="51344"/>
                        <a:pt x="164221" y="5879"/>
                        <a:pt x="107782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Полилиния: фигура 497">
                  <a:extLst>
                    <a:ext uri="{FF2B5EF4-FFF2-40B4-BE49-F238E27FC236}">
                      <a16:creationId xmlns:a16="http://schemas.microsoft.com/office/drawing/2014/main" id="{45C45009-5659-445F-A96B-9639AFC66699}"/>
                    </a:ext>
                  </a:extLst>
                </p:cNvPr>
                <p:cNvSpPr/>
                <p:nvPr/>
              </p:nvSpPr>
              <p:spPr>
                <a:xfrm>
                  <a:off x="6666064" y="1385437"/>
                  <a:ext cx="133258" cy="133258"/>
                </a:xfrm>
                <a:custGeom>
                  <a:avLst/>
                  <a:gdLst>
                    <a:gd name="connsiteX0" fmla="*/ 68589 w 133258"/>
                    <a:gd name="connsiteY0" fmla="*/ 21556 h 133258"/>
                    <a:gd name="connsiteX1" fmla="*/ 115621 w 133258"/>
                    <a:gd name="connsiteY1" fmla="*/ 68589 h 133258"/>
                    <a:gd name="connsiteX2" fmla="*/ 68589 w 133258"/>
                    <a:gd name="connsiteY2" fmla="*/ 115621 h 133258"/>
                    <a:gd name="connsiteX3" fmla="*/ 21556 w 133258"/>
                    <a:gd name="connsiteY3" fmla="*/ 68589 h 133258"/>
                    <a:gd name="connsiteX4" fmla="*/ 68589 w 133258"/>
                    <a:gd name="connsiteY4" fmla="*/ 21556 h 133258"/>
                    <a:gd name="connsiteX5" fmla="*/ 68589 w 133258"/>
                    <a:gd name="connsiteY5" fmla="*/ 5879 h 133258"/>
                    <a:gd name="connsiteX6" fmla="*/ 5879 w 133258"/>
                    <a:gd name="connsiteY6" fmla="*/ 68589 h 133258"/>
                    <a:gd name="connsiteX7" fmla="*/ 68589 w 133258"/>
                    <a:gd name="connsiteY7" fmla="*/ 131298 h 133258"/>
                    <a:gd name="connsiteX8" fmla="*/ 131298 w 133258"/>
                    <a:gd name="connsiteY8" fmla="*/ 68589 h 133258"/>
                    <a:gd name="connsiteX9" fmla="*/ 68589 w 133258"/>
                    <a:gd name="connsiteY9" fmla="*/ 5879 h 133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258" h="133258">
                      <a:moveTo>
                        <a:pt x="68589" y="21556"/>
                      </a:moveTo>
                      <a:cubicBezTo>
                        <a:pt x="94457" y="21556"/>
                        <a:pt x="115621" y="42721"/>
                        <a:pt x="115621" y="68589"/>
                      </a:cubicBezTo>
                      <a:cubicBezTo>
                        <a:pt x="115621" y="94456"/>
                        <a:pt x="94457" y="115621"/>
                        <a:pt x="68589" y="115621"/>
                      </a:cubicBezTo>
                      <a:cubicBezTo>
                        <a:pt x="42721" y="115621"/>
                        <a:pt x="21556" y="94456"/>
                        <a:pt x="21556" y="68589"/>
                      </a:cubicBezTo>
                      <a:cubicBezTo>
                        <a:pt x="21556" y="42721"/>
                        <a:pt x="42721" y="21556"/>
                        <a:pt x="68589" y="21556"/>
                      </a:cubicBezTo>
                      <a:moveTo>
                        <a:pt x="68589" y="5879"/>
                      </a:moveTo>
                      <a:cubicBezTo>
                        <a:pt x="34098" y="5879"/>
                        <a:pt x="5879" y="34098"/>
                        <a:pt x="5879" y="68589"/>
                      </a:cubicBezTo>
                      <a:cubicBezTo>
                        <a:pt x="5879" y="103079"/>
                        <a:pt x="34098" y="131298"/>
                        <a:pt x="68589" y="131298"/>
                      </a:cubicBezTo>
                      <a:cubicBezTo>
                        <a:pt x="103079" y="131298"/>
                        <a:pt x="131298" y="103079"/>
                        <a:pt x="131298" y="68589"/>
                      </a:cubicBezTo>
                      <a:cubicBezTo>
                        <a:pt x="131298" y="34098"/>
                        <a:pt x="103079" y="5879"/>
                        <a:pt x="68589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Полилиния: фигура 498">
                  <a:extLst>
                    <a:ext uri="{FF2B5EF4-FFF2-40B4-BE49-F238E27FC236}">
                      <a16:creationId xmlns:a16="http://schemas.microsoft.com/office/drawing/2014/main" id="{A670DB8D-64BB-4200-8296-3ABAEE795516}"/>
                    </a:ext>
                  </a:extLst>
                </p:cNvPr>
                <p:cNvSpPr/>
                <p:nvPr/>
              </p:nvSpPr>
              <p:spPr>
                <a:xfrm>
                  <a:off x="6650387" y="1354082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Полилиния: фигура 499">
                  <a:extLst>
                    <a:ext uri="{FF2B5EF4-FFF2-40B4-BE49-F238E27FC236}">
                      <a16:creationId xmlns:a16="http://schemas.microsoft.com/office/drawing/2014/main" id="{6F0A0814-A47A-4024-A9D3-6087002B3E54}"/>
                    </a:ext>
                  </a:extLst>
                </p:cNvPr>
                <p:cNvSpPr/>
                <p:nvPr/>
              </p:nvSpPr>
              <p:spPr>
                <a:xfrm>
                  <a:off x="6744451" y="1471663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Полилиния: фигура 500">
                  <a:extLst>
                    <a:ext uri="{FF2B5EF4-FFF2-40B4-BE49-F238E27FC236}">
                      <a16:creationId xmlns:a16="http://schemas.microsoft.com/office/drawing/2014/main" id="{3622D049-3497-4651-96E2-B33A8BD20AEA}"/>
                    </a:ext>
                  </a:extLst>
                </p:cNvPr>
                <p:cNvSpPr/>
                <p:nvPr/>
              </p:nvSpPr>
              <p:spPr>
                <a:xfrm>
                  <a:off x="6603355" y="1510857"/>
                  <a:ext cx="47032" cy="47032"/>
                </a:xfrm>
                <a:custGeom>
                  <a:avLst/>
                  <a:gdLst>
                    <a:gd name="connsiteX0" fmla="*/ 45073 w 47032"/>
                    <a:gd name="connsiteY0" fmla="*/ 25476 h 47032"/>
                    <a:gd name="connsiteX1" fmla="*/ 25476 w 47032"/>
                    <a:gd name="connsiteY1" fmla="*/ 45073 h 47032"/>
                    <a:gd name="connsiteX2" fmla="*/ 5879 w 47032"/>
                    <a:gd name="connsiteY2" fmla="*/ 25476 h 47032"/>
                    <a:gd name="connsiteX3" fmla="*/ 25476 w 47032"/>
                    <a:gd name="connsiteY3" fmla="*/ 5879 h 47032"/>
                    <a:gd name="connsiteX4" fmla="*/ 45073 w 47032"/>
                    <a:gd name="connsiteY4" fmla="*/ 25476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32" h="47032">
                      <a:moveTo>
                        <a:pt x="45073" y="25476"/>
                      </a:moveTo>
                      <a:cubicBezTo>
                        <a:pt x="45073" y="36450"/>
                        <a:pt x="36450" y="45073"/>
                        <a:pt x="25476" y="45073"/>
                      </a:cubicBezTo>
                      <a:cubicBezTo>
                        <a:pt x="14502" y="45073"/>
                        <a:pt x="5879" y="36450"/>
                        <a:pt x="5879" y="25476"/>
                      </a:cubicBezTo>
                      <a:cubicBezTo>
                        <a:pt x="5879" y="14502"/>
                        <a:pt x="14502" y="5879"/>
                        <a:pt x="25476" y="5879"/>
                      </a:cubicBezTo>
                      <a:cubicBezTo>
                        <a:pt x="36450" y="5879"/>
                        <a:pt x="45073" y="14502"/>
                        <a:pt x="45073" y="254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Полилиния: фигура 501">
                  <a:extLst>
                    <a:ext uri="{FF2B5EF4-FFF2-40B4-BE49-F238E27FC236}">
                      <a16:creationId xmlns:a16="http://schemas.microsoft.com/office/drawing/2014/main" id="{DE3F74DC-3380-4850-8520-27AD8787913C}"/>
                    </a:ext>
                  </a:extLst>
                </p:cNvPr>
                <p:cNvSpPr/>
                <p:nvPr/>
              </p:nvSpPr>
              <p:spPr>
                <a:xfrm>
                  <a:off x="6715981" y="1358394"/>
                  <a:ext cx="164613" cy="109742"/>
                </a:xfrm>
                <a:custGeom>
                  <a:avLst/>
                  <a:gdLst>
                    <a:gd name="connsiteX0" fmla="*/ 8031 w 164613"/>
                    <a:gd name="connsiteY0" fmla="*/ 92689 h 109741"/>
                    <a:gd name="connsiteX1" fmla="*/ 154659 w 164613"/>
                    <a:gd name="connsiteY1" fmla="*/ 8031 h 109741"/>
                    <a:gd name="connsiteX2" fmla="*/ 162497 w 164613"/>
                    <a:gd name="connsiteY2" fmla="*/ 21607 h 109741"/>
                    <a:gd name="connsiteX3" fmla="*/ 15869 w 164613"/>
                    <a:gd name="connsiteY3" fmla="*/ 106265 h 109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613" h="109741">
                      <a:moveTo>
                        <a:pt x="8031" y="92689"/>
                      </a:moveTo>
                      <a:lnTo>
                        <a:pt x="154659" y="8031"/>
                      </a:lnTo>
                      <a:lnTo>
                        <a:pt x="162497" y="21607"/>
                      </a:lnTo>
                      <a:lnTo>
                        <a:pt x="15869" y="10626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289" name="Рисунок 38">
            <a:extLst>
              <a:ext uri="{FF2B5EF4-FFF2-40B4-BE49-F238E27FC236}">
                <a16:creationId xmlns:a16="http://schemas.microsoft.com/office/drawing/2014/main" id="{A2887DAD-FA5A-4FED-914D-A518C8AAA8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98" y="3831066"/>
            <a:ext cx="502373" cy="502373"/>
          </a:xfrm>
          <a:prstGeom prst="rect">
            <a:avLst/>
          </a:prstGeom>
        </p:spPr>
      </p:pic>
      <p:sp>
        <p:nvSpPr>
          <p:cNvPr id="290" name="TextBox 289"/>
          <p:cNvSpPr txBox="1"/>
          <p:nvPr/>
        </p:nvSpPr>
        <p:spPr>
          <a:xfrm>
            <a:off x="9173910" y="4392197"/>
            <a:ext cx="7755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Сетевые средства защиты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/>
              <a:ea typeface="+mn-ea"/>
              <a:cs typeface="+mn-cs"/>
            </a:endParaRPr>
          </a:p>
        </p:txBody>
      </p:sp>
      <p:grpSp>
        <p:nvGrpSpPr>
          <p:cNvPr id="293" name="Группа 71">
            <a:extLst>
              <a:ext uri="{FF2B5EF4-FFF2-40B4-BE49-F238E27FC236}">
                <a16:creationId xmlns:a16="http://schemas.microsoft.com/office/drawing/2014/main" id="{0BDCB14F-348D-49AB-B5F9-21BBE11455B4}"/>
              </a:ext>
            </a:extLst>
          </p:cNvPr>
          <p:cNvGrpSpPr/>
          <p:nvPr/>
        </p:nvGrpSpPr>
        <p:grpSpPr>
          <a:xfrm>
            <a:off x="7848003" y="2855361"/>
            <a:ext cx="917254" cy="864742"/>
            <a:chOff x="6276026" y="2348872"/>
            <a:chExt cx="917254" cy="864742"/>
          </a:xfrm>
        </p:grpSpPr>
        <p:sp>
          <p:nvSpPr>
            <p:cNvPr id="294" name="TextBox 95">
              <a:extLst>
                <a:ext uri="{FF2B5EF4-FFF2-40B4-BE49-F238E27FC236}">
                  <a16:creationId xmlns:a16="http://schemas.microsoft.com/office/drawing/2014/main" id="{7AF54499-9BD9-48BA-8ABA-0EE5DE9EC451}"/>
                </a:ext>
              </a:extLst>
            </p:cNvPr>
            <p:cNvSpPr txBox="1"/>
            <p:nvPr/>
          </p:nvSpPr>
          <p:spPr>
            <a:xfrm>
              <a:off x="6276026" y="2936615"/>
              <a:ext cx="91725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89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783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675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566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457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348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40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132" algn="l" defTabSz="685783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Коллектор</a:t>
              </a:r>
            </a:p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rPr>
                <a:t>KUMA</a:t>
              </a:r>
            </a:p>
          </p:txBody>
        </p:sp>
        <p:grpSp>
          <p:nvGrpSpPr>
            <p:cNvPr id="295" name="Группа 70">
              <a:extLst>
                <a:ext uri="{FF2B5EF4-FFF2-40B4-BE49-F238E27FC236}">
                  <a16:creationId xmlns:a16="http://schemas.microsoft.com/office/drawing/2014/main" id="{7A061278-CF3E-43C5-9FF9-02A448877887}"/>
                </a:ext>
              </a:extLst>
            </p:cNvPr>
            <p:cNvGrpSpPr/>
            <p:nvPr/>
          </p:nvGrpSpPr>
          <p:grpSpPr>
            <a:xfrm>
              <a:off x="6514784" y="2348872"/>
              <a:ext cx="439738" cy="487363"/>
              <a:chOff x="6514784" y="2348872"/>
              <a:chExt cx="439738" cy="487363"/>
            </a:xfrm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35A642C6-F1E4-4F57-925E-2C7B73C477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4784" y="2348872"/>
                <a:ext cx="439738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D1D1B"/>
                  </a:solidFill>
                  <a:effectLst/>
                  <a:uLnTx/>
                  <a:uFillTx/>
                  <a:latin typeface="Kaspersky Sans" panose="020B0503050101040103" pitchFamily="34" charset="77"/>
                  <a:ea typeface="+mn-ea"/>
                  <a:cs typeface="+mn-cs"/>
                </a:endParaRPr>
              </a:p>
            </p:txBody>
          </p:sp>
          <p:grpSp>
            <p:nvGrpSpPr>
              <p:cNvPr id="297" name="Рисунок 1">
                <a:extLst>
                  <a:ext uri="{FF2B5EF4-FFF2-40B4-BE49-F238E27FC236}">
                    <a16:creationId xmlns:a16="http://schemas.microsoft.com/office/drawing/2014/main" id="{11225BC2-755E-4D4B-AA0D-A4B0381D99C5}"/>
                  </a:ext>
                </a:extLst>
              </p:cNvPr>
              <p:cNvGrpSpPr/>
              <p:nvPr/>
            </p:nvGrpSpPr>
            <p:grpSpPr>
              <a:xfrm>
                <a:off x="6573960" y="2431860"/>
                <a:ext cx="321387" cy="321387"/>
                <a:chOff x="6572000" y="2429939"/>
                <a:chExt cx="321387" cy="321387"/>
              </a:xfrm>
              <a:solidFill>
                <a:srgbClr val="58595B"/>
              </a:solidFill>
            </p:grpSpPr>
            <p:sp>
              <p:nvSpPr>
                <p:cNvPr id="298" name="Полилиния: фигура 44">
                  <a:extLst>
                    <a:ext uri="{FF2B5EF4-FFF2-40B4-BE49-F238E27FC236}">
                      <a16:creationId xmlns:a16="http://schemas.microsoft.com/office/drawing/2014/main" id="{B01785A0-9275-4A8D-A9EA-8B3379DD03FD}"/>
                    </a:ext>
                  </a:extLst>
                </p:cNvPr>
                <p:cNvSpPr/>
                <p:nvPr/>
              </p:nvSpPr>
              <p:spPr>
                <a:xfrm>
                  <a:off x="6650387" y="2508326"/>
                  <a:ext cx="164613" cy="243000"/>
                </a:xfrm>
                <a:custGeom>
                  <a:avLst/>
                  <a:gdLst>
                    <a:gd name="connsiteX0" fmla="*/ 162653 w 164613"/>
                    <a:gd name="connsiteY0" fmla="*/ 84266 h 243000"/>
                    <a:gd name="connsiteX1" fmla="*/ 84266 w 164613"/>
                    <a:gd name="connsiteY1" fmla="*/ 5879 h 243000"/>
                    <a:gd name="connsiteX2" fmla="*/ 5879 w 164613"/>
                    <a:gd name="connsiteY2" fmla="*/ 84266 h 243000"/>
                    <a:gd name="connsiteX3" fmla="*/ 45073 w 164613"/>
                    <a:gd name="connsiteY3" fmla="*/ 151679 h 243000"/>
                    <a:gd name="connsiteX4" fmla="*/ 68589 w 164613"/>
                    <a:gd name="connsiteY4" fmla="*/ 161085 h 243000"/>
                    <a:gd name="connsiteX5" fmla="*/ 68589 w 164613"/>
                    <a:gd name="connsiteY5" fmla="*/ 234769 h 243000"/>
                    <a:gd name="connsiteX6" fmla="*/ 84266 w 164613"/>
                    <a:gd name="connsiteY6" fmla="*/ 243392 h 243000"/>
                    <a:gd name="connsiteX7" fmla="*/ 99944 w 164613"/>
                    <a:gd name="connsiteY7" fmla="*/ 234769 h 243000"/>
                    <a:gd name="connsiteX8" fmla="*/ 99944 w 164613"/>
                    <a:gd name="connsiteY8" fmla="*/ 161085 h 243000"/>
                    <a:gd name="connsiteX9" fmla="*/ 123460 w 164613"/>
                    <a:gd name="connsiteY9" fmla="*/ 151679 h 243000"/>
                    <a:gd name="connsiteX10" fmla="*/ 162653 w 164613"/>
                    <a:gd name="connsiteY10" fmla="*/ 84266 h 243000"/>
                    <a:gd name="connsiteX11" fmla="*/ 84266 w 164613"/>
                    <a:gd name="connsiteY11" fmla="*/ 146976 h 243000"/>
                    <a:gd name="connsiteX12" fmla="*/ 45073 w 164613"/>
                    <a:gd name="connsiteY12" fmla="*/ 132866 h 243000"/>
                    <a:gd name="connsiteX13" fmla="*/ 21556 w 164613"/>
                    <a:gd name="connsiteY13" fmla="*/ 84266 h 243000"/>
                    <a:gd name="connsiteX14" fmla="*/ 84266 w 164613"/>
                    <a:gd name="connsiteY14" fmla="*/ 21556 h 243000"/>
                    <a:gd name="connsiteX15" fmla="*/ 146976 w 164613"/>
                    <a:gd name="connsiteY15" fmla="*/ 84266 h 243000"/>
                    <a:gd name="connsiteX16" fmla="*/ 123460 w 164613"/>
                    <a:gd name="connsiteY16" fmla="*/ 132866 h 243000"/>
                    <a:gd name="connsiteX17" fmla="*/ 84266 w 164613"/>
                    <a:gd name="connsiteY17" fmla="*/ 146976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64613" h="243000">
                      <a:moveTo>
                        <a:pt x="162653" y="84266"/>
                      </a:moveTo>
                      <a:cubicBezTo>
                        <a:pt x="162653" y="41153"/>
                        <a:pt x="127379" y="5879"/>
                        <a:pt x="84266" y="5879"/>
                      </a:cubicBezTo>
                      <a:cubicBezTo>
                        <a:pt x="41153" y="5879"/>
                        <a:pt x="5879" y="41153"/>
                        <a:pt x="5879" y="84266"/>
                      </a:cubicBezTo>
                      <a:cubicBezTo>
                        <a:pt x="5879" y="113269"/>
                        <a:pt x="21556" y="138353"/>
                        <a:pt x="45073" y="151679"/>
                      </a:cubicBezTo>
                      <a:cubicBezTo>
                        <a:pt x="52127" y="155598"/>
                        <a:pt x="59966" y="158734"/>
                        <a:pt x="68589" y="161085"/>
                      </a:cubicBezTo>
                      <a:lnTo>
                        <a:pt x="68589" y="234769"/>
                      </a:lnTo>
                      <a:lnTo>
                        <a:pt x="84266" y="243392"/>
                      </a:lnTo>
                      <a:lnTo>
                        <a:pt x="99944" y="234769"/>
                      </a:lnTo>
                      <a:lnTo>
                        <a:pt x="99944" y="161085"/>
                      </a:lnTo>
                      <a:cubicBezTo>
                        <a:pt x="108566" y="159518"/>
                        <a:pt x="116405" y="156382"/>
                        <a:pt x="123460" y="151679"/>
                      </a:cubicBezTo>
                      <a:cubicBezTo>
                        <a:pt x="146976" y="138353"/>
                        <a:pt x="162653" y="113269"/>
                        <a:pt x="162653" y="84266"/>
                      </a:cubicBezTo>
                      <a:moveTo>
                        <a:pt x="84266" y="146976"/>
                      </a:moveTo>
                      <a:cubicBezTo>
                        <a:pt x="69373" y="146976"/>
                        <a:pt x="56047" y="141489"/>
                        <a:pt x="45073" y="132866"/>
                      </a:cubicBezTo>
                      <a:cubicBezTo>
                        <a:pt x="30963" y="121108"/>
                        <a:pt x="21556" y="103863"/>
                        <a:pt x="21556" y="84266"/>
                      </a:cubicBezTo>
                      <a:cubicBezTo>
                        <a:pt x="21556" y="49776"/>
                        <a:pt x="49776" y="21556"/>
                        <a:pt x="84266" y="21556"/>
                      </a:cubicBezTo>
                      <a:cubicBezTo>
                        <a:pt x="118757" y="21556"/>
                        <a:pt x="146976" y="49776"/>
                        <a:pt x="146976" y="84266"/>
                      </a:cubicBezTo>
                      <a:cubicBezTo>
                        <a:pt x="146976" y="103863"/>
                        <a:pt x="137569" y="121892"/>
                        <a:pt x="123460" y="132866"/>
                      </a:cubicBezTo>
                      <a:cubicBezTo>
                        <a:pt x="112486" y="141489"/>
                        <a:pt x="99160" y="146976"/>
                        <a:pt x="84266" y="1469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299" name="Полилиния: фигура 58">
                  <a:extLst>
                    <a:ext uri="{FF2B5EF4-FFF2-40B4-BE49-F238E27FC236}">
                      <a16:creationId xmlns:a16="http://schemas.microsoft.com/office/drawing/2014/main" id="{15EBD4E5-5F1B-49C7-8146-D04081B82DE2}"/>
                    </a:ext>
                  </a:extLst>
                </p:cNvPr>
                <p:cNvSpPr/>
                <p:nvPr/>
              </p:nvSpPr>
              <p:spPr>
                <a:xfrm>
                  <a:off x="6677822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Полилиния: фигура 59">
                  <a:extLst>
                    <a:ext uri="{FF2B5EF4-FFF2-40B4-BE49-F238E27FC236}">
                      <a16:creationId xmlns:a16="http://schemas.microsoft.com/office/drawing/2014/main" id="{E91FAD06-FF1B-4313-AC98-27AF03CCB795}"/>
                    </a:ext>
                  </a:extLst>
                </p:cNvPr>
                <p:cNvSpPr/>
                <p:nvPr/>
              </p:nvSpPr>
              <p:spPr>
                <a:xfrm>
                  <a:off x="6700555" y="2547519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Полилиния: фигура 60">
                  <a:extLst>
                    <a:ext uri="{FF2B5EF4-FFF2-40B4-BE49-F238E27FC236}">
                      <a16:creationId xmlns:a16="http://schemas.microsoft.com/office/drawing/2014/main" id="{B769473A-77BD-4218-A833-059FBBB67609}"/>
                    </a:ext>
                  </a:extLst>
                </p:cNvPr>
                <p:cNvSpPr/>
                <p:nvPr/>
              </p:nvSpPr>
              <p:spPr>
                <a:xfrm>
                  <a:off x="6723287" y="2578874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Полилиния: фигура 61">
                  <a:extLst>
                    <a:ext uri="{FF2B5EF4-FFF2-40B4-BE49-F238E27FC236}">
                      <a16:creationId xmlns:a16="http://schemas.microsoft.com/office/drawing/2014/main" id="{86B6F13B-798B-4098-A337-77D52A957C6B}"/>
                    </a:ext>
                  </a:extLst>
                </p:cNvPr>
                <p:cNvSpPr/>
                <p:nvPr/>
              </p:nvSpPr>
              <p:spPr>
                <a:xfrm>
                  <a:off x="6745235" y="2602390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5879 h 39193"/>
                    <a:gd name="connsiteX1" fmla="*/ 17637 w 23516"/>
                    <a:gd name="connsiteY1" fmla="*/ 5879 h 39193"/>
                    <a:gd name="connsiteX2" fmla="*/ 17637 w 23516"/>
                    <a:gd name="connsiteY2" fmla="*/ 37234 h 39193"/>
                    <a:gd name="connsiteX3" fmla="*/ 5879 w 23516"/>
                    <a:gd name="connsiteY3" fmla="*/ 37234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39193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37234"/>
                      </a:lnTo>
                      <a:lnTo>
                        <a:pt x="5879" y="372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Полилиния: фигура 62">
                  <a:extLst>
                    <a:ext uri="{FF2B5EF4-FFF2-40B4-BE49-F238E27FC236}">
                      <a16:creationId xmlns:a16="http://schemas.microsoft.com/office/drawing/2014/main" id="{F0AF11CB-E611-47A4-99D2-7BD0325938D7}"/>
                    </a:ext>
                  </a:extLst>
                </p:cNvPr>
                <p:cNvSpPr/>
                <p:nvPr/>
              </p:nvSpPr>
              <p:spPr>
                <a:xfrm>
                  <a:off x="6767968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Полилиния: фигура 63">
                  <a:extLst>
                    <a:ext uri="{FF2B5EF4-FFF2-40B4-BE49-F238E27FC236}">
                      <a16:creationId xmlns:a16="http://schemas.microsoft.com/office/drawing/2014/main" id="{7BF54051-6F21-4BC5-9B4C-70B8CBDCC2F2}"/>
                    </a:ext>
                  </a:extLst>
                </p:cNvPr>
                <p:cNvSpPr/>
                <p:nvPr/>
              </p:nvSpPr>
              <p:spPr>
                <a:xfrm>
                  <a:off x="6613545" y="2644719"/>
                  <a:ext cx="62710" cy="62710"/>
                </a:xfrm>
                <a:custGeom>
                  <a:avLst/>
                  <a:gdLst>
                    <a:gd name="connsiteX0" fmla="*/ 57615 w 62709"/>
                    <a:gd name="connsiteY0" fmla="*/ 5879 h 62709"/>
                    <a:gd name="connsiteX1" fmla="*/ 29395 w 62709"/>
                    <a:gd name="connsiteY1" fmla="*/ 34098 h 62709"/>
                    <a:gd name="connsiteX2" fmla="*/ 10582 w 62709"/>
                    <a:gd name="connsiteY2" fmla="*/ 36450 h 62709"/>
                    <a:gd name="connsiteX3" fmla="*/ 10582 w 62709"/>
                    <a:gd name="connsiteY3" fmla="*/ 58398 h 62709"/>
                    <a:gd name="connsiteX4" fmla="*/ 32531 w 62709"/>
                    <a:gd name="connsiteY4" fmla="*/ 58398 h 62709"/>
                    <a:gd name="connsiteX5" fmla="*/ 34882 w 62709"/>
                    <a:gd name="connsiteY5" fmla="*/ 39585 h 62709"/>
                    <a:gd name="connsiteX6" fmla="*/ 63102 w 62709"/>
                    <a:gd name="connsiteY6" fmla="*/ 11366 h 62709"/>
                    <a:gd name="connsiteX7" fmla="*/ 57615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7615" y="5879"/>
                      </a:moveTo>
                      <a:lnTo>
                        <a:pt x="29395" y="34098"/>
                      </a:lnTo>
                      <a:cubicBezTo>
                        <a:pt x="23124" y="30179"/>
                        <a:pt x="15285" y="30963"/>
                        <a:pt x="10582" y="36450"/>
                      </a:cubicBezTo>
                      <a:cubicBezTo>
                        <a:pt x="4311" y="42721"/>
                        <a:pt x="4311" y="52127"/>
                        <a:pt x="10582" y="58398"/>
                      </a:cubicBezTo>
                      <a:cubicBezTo>
                        <a:pt x="16853" y="64669"/>
                        <a:pt x="26260" y="64669"/>
                        <a:pt x="32531" y="58398"/>
                      </a:cubicBezTo>
                      <a:cubicBezTo>
                        <a:pt x="38018" y="52911"/>
                        <a:pt x="38802" y="45073"/>
                        <a:pt x="34882" y="39585"/>
                      </a:cubicBezTo>
                      <a:lnTo>
                        <a:pt x="63102" y="11366"/>
                      </a:lnTo>
                      <a:lnTo>
                        <a:pt x="57615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Полилиния: фигура 64">
                  <a:extLst>
                    <a:ext uri="{FF2B5EF4-FFF2-40B4-BE49-F238E27FC236}">
                      <a16:creationId xmlns:a16="http://schemas.microsoft.com/office/drawing/2014/main" id="{44258F48-F92D-42CD-AB62-76055A5FE2CF}"/>
                    </a:ext>
                  </a:extLst>
                </p:cNvPr>
                <p:cNvSpPr/>
                <p:nvPr/>
              </p:nvSpPr>
              <p:spPr>
                <a:xfrm>
                  <a:off x="6786780" y="2471484"/>
                  <a:ext cx="62710" cy="62710"/>
                </a:xfrm>
                <a:custGeom>
                  <a:avLst/>
                  <a:gdLst>
                    <a:gd name="connsiteX0" fmla="*/ 5879 w 62709"/>
                    <a:gd name="connsiteY0" fmla="*/ 57615 h 62709"/>
                    <a:gd name="connsiteX1" fmla="*/ 34098 w 62709"/>
                    <a:gd name="connsiteY1" fmla="*/ 29395 h 62709"/>
                    <a:gd name="connsiteX2" fmla="*/ 36450 w 62709"/>
                    <a:gd name="connsiteY2" fmla="*/ 10582 h 62709"/>
                    <a:gd name="connsiteX3" fmla="*/ 58398 w 62709"/>
                    <a:gd name="connsiteY3" fmla="*/ 10582 h 62709"/>
                    <a:gd name="connsiteX4" fmla="*/ 58398 w 62709"/>
                    <a:gd name="connsiteY4" fmla="*/ 32531 h 62709"/>
                    <a:gd name="connsiteX5" fmla="*/ 39586 w 62709"/>
                    <a:gd name="connsiteY5" fmla="*/ 34882 h 62709"/>
                    <a:gd name="connsiteX6" fmla="*/ 11366 w 62709"/>
                    <a:gd name="connsiteY6" fmla="*/ 63102 h 62709"/>
                    <a:gd name="connsiteX7" fmla="*/ 5879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879" y="57615"/>
                      </a:moveTo>
                      <a:lnTo>
                        <a:pt x="34098" y="29395"/>
                      </a:lnTo>
                      <a:cubicBezTo>
                        <a:pt x="30179" y="23124"/>
                        <a:pt x="30963" y="15285"/>
                        <a:pt x="36450" y="10582"/>
                      </a:cubicBezTo>
                      <a:cubicBezTo>
                        <a:pt x="42721" y="4311"/>
                        <a:pt x="52127" y="4311"/>
                        <a:pt x="58398" y="10582"/>
                      </a:cubicBezTo>
                      <a:cubicBezTo>
                        <a:pt x="64669" y="16853"/>
                        <a:pt x="64669" y="26260"/>
                        <a:pt x="58398" y="32531"/>
                      </a:cubicBezTo>
                      <a:cubicBezTo>
                        <a:pt x="52911" y="38018"/>
                        <a:pt x="45073" y="38802"/>
                        <a:pt x="39586" y="34882"/>
                      </a:cubicBezTo>
                      <a:lnTo>
                        <a:pt x="11366" y="63102"/>
                      </a:lnTo>
                      <a:lnTo>
                        <a:pt x="5879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Полилиния: фигура 65">
                  <a:extLst>
                    <a:ext uri="{FF2B5EF4-FFF2-40B4-BE49-F238E27FC236}">
                      <a16:creationId xmlns:a16="http://schemas.microsoft.com/office/drawing/2014/main" id="{2D21E227-E317-437B-A434-A174D287100A}"/>
                    </a:ext>
                  </a:extLst>
                </p:cNvPr>
                <p:cNvSpPr/>
                <p:nvPr/>
              </p:nvSpPr>
              <p:spPr>
                <a:xfrm>
                  <a:off x="6713097" y="2429939"/>
                  <a:ext cx="39194" cy="78387"/>
                </a:xfrm>
                <a:custGeom>
                  <a:avLst/>
                  <a:gdLst>
                    <a:gd name="connsiteX0" fmla="*/ 17637 w 39193"/>
                    <a:gd name="connsiteY0" fmla="*/ 76427 h 78387"/>
                    <a:gd name="connsiteX1" fmla="*/ 17637 w 39193"/>
                    <a:gd name="connsiteY1" fmla="*/ 36450 h 78387"/>
                    <a:gd name="connsiteX2" fmla="*/ 5879 w 39193"/>
                    <a:gd name="connsiteY2" fmla="*/ 21556 h 78387"/>
                    <a:gd name="connsiteX3" fmla="*/ 21556 w 39193"/>
                    <a:gd name="connsiteY3" fmla="*/ 5879 h 78387"/>
                    <a:gd name="connsiteX4" fmla="*/ 37234 w 39193"/>
                    <a:gd name="connsiteY4" fmla="*/ 21556 h 78387"/>
                    <a:gd name="connsiteX5" fmla="*/ 25476 w 39193"/>
                    <a:gd name="connsiteY5" fmla="*/ 36450 h 78387"/>
                    <a:gd name="connsiteX6" fmla="*/ 25476 w 39193"/>
                    <a:gd name="connsiteY6" fmla="*/ 76427 h 78387"/>
                    <a:gd name="connsiteX7" fmla="*/ 17637 w 39193"/>
                    <a:gd name="connsiteY7" fmla="*/ 76427 h 7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193" h="78387">
                      <a:moveTo>
                        <a:pt x="17637" y="76427"/>
                      </a:moveTo>
                      <a:lnTo>
                        <a:pt x="17637" y="36450"/>
                      </a:lnTo>
                      <a:cubicBezTo>
                        <a:pt x="10582" y="34882"/>
                        <a:pt x="5879" y="28611"/>
                        <a:pt x="5879" y="21556"/>
                      </a:cubicBezTo>
                      <a:cubicBezTo>
                        <a:pt x="5879" y="12934"/>
                        <a:pt x="12934" y="5879"/>
                        <a:pt x="21556" y="5879"/>
                      </a:cubicBezTo>
                      <a:cubicBezTo>
                        <a:pt x="30179" y="5879"/>
                        <a:pt x="37234" y="12934"/>
                        <a:pt x="37234" y="21556"/>
                      </a:cubicBezTo>
                      <a:cubicBezTo>
                        <a:pt x="37234" y="28611"/>
                        <a:pt x="32531" y="34882"/>
                        <a:pt x="25476" y="36450"/>
                      </a:cubicBezTo>
                      <a:lnTo>
                        <a:pt x="25476" y="76427"/>
                      </a:lnTo>
                      <a:lnTo>
                        <a:pt x="17637" y="7642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Полилиния: фигура 66">
                  <a:extLst>
                    <a:ext uri="{FF2B5EF4-FFF2-40B4-BE49-F238E27FC236}">
                      <a16:creationId xmlns:a16="http://schemas.microsoft.com/office/drawing/2014/main" id="{E29E04F5-818F-435C-B229-9B6803AC58B1}"/>
                    </a:ext>
                  </a:extLst>
                </p:cNvPr>
                <p:cNvSpPr/>
                <p:nvPr/>
              </p:nvSpPr>
              <p:spPr>
                <a:xfrm>
                  <a:off x="6572000" y="2571036"/>
                  <a:ext cx="78387" cy="39194"/>
                </a:xfrm>
                <a:custGeom>
                  <a:avLst/>
                  <a:gdLst>
                    <a:gd name="connsiteX0" fmla="*/ 76427 w 78387"/>
                    <a:gd name="connsiteY0" fmla="*/ 17637 h 39193"/>
                    <a:gd name="connsiteX1" fmla="*/ 36450 w 78387"/>
                    <a:gd name="connsiteY1" fmla="*/ 17637 h 39193"/>
                    <a:gd name="connsiteX2" fmla="*/ 21556 w 78387"/>
                    <a:gd name="connsiteY2" fmla="*/ 5879 h 39193"/>
                    <a:gd name="connsiteX3" fmla="*/ 5879 w 78387"/>
                    <a:gd name="connsiteY3" fmla="*/ 21556 h 39193"/>
                    <a:gd name="connsiteX4" fmla="*/ 21556 w 78387"/>
                    <a:gd name="connsiteY4" fmla="*/ 37234 h 39193"/>
                    <a:gd name="connsiteX5" fmla="*/ 36450 w 78387"/>
                    <a:gd name="connsiteY5" fmla="*/ 25476 h 39193"/>
                    <a:gd name="connsiteX6" fmla="*/ 76427 w 78387"/>
                    <a:gd name="connsiteY6" fmla="*/ 25476 h 39193"/>
                    <a:gd name="connsiteX7" fmla="*/ 76427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76427" y="17637"/>
                      </a:moveTo>
                      <a:lnTo>
                        <a:pt x="36450" y="17637"/>
                      </a:lnTo>
                      <a:cubicBezTo>
                        <a:pt x="34882" y="10582"/>
                        <a:pt x="28611" y="5879"/>
                        <a:pt x="21556" y="5879"/>
                      </a:cubicBezTo>
                      <a:cubicBezTo>
                        <a:pt x="12934" y="5879"/>
                        <a:pt x="5879" y="12934"/>
                        <a:pt x="5879" y="21556"/>
                      </a:cubicBezTo>
                      <a:cubicBezTo>
                        <a:pt x="5879" y="30179"/>
                        <a:pt x="12934" y="37234"/>
                        <a:pt x="21556" y="37234"/>
                      </a:cubicBezTo>
                      <a:cubicBezTo>
                        <a:pt x="28611" y="37234"/>
                        <a:pt x="34882" y="32531"/>
                        <a:pt x="36450" y="25476"/>
                      </a:cubicBezTo>
                      <a:lnTo>
                        <a:pt x="76427" y="25476"/>
                      </a:lnTo>
                      <a:lnTo>
                        <a:pt x="76427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Полилиния: фигура 67">
                  <a:extLst>
                    <a:ext uri="{FF2B5EF4-FFF2-40B4-BE49-F238E27FC236}">
                      <a16:creationId xmlns:a16="http://schemas.microsoft.com/office/drawing/2014/main" id="{23E988D7-6642-4068-89FD-7AA43B55D2B9}"/>
                    </a:ext>
                  </a:extLst>
                </p:cNvPr>
                <p:cNvSpPr/>
                <p:nvPr/>
              </p:nvSpPr>
              <p:spPr>
                <a:xfrm>
                  <a:off x="6815000" y="2571036"/>
                  <a:ext cx="78387" cy="39194"/>
                </a:xfrm>
                <a:custGeom>
                  <a:avLst/>
                  <a:gdLst>
                    <a:gd name="connsiteX0" fmla="*/ 5879 w 78387"/>
                    <a:gd name="connsiteY0" fmla="*/ 17637 h 39193"/>
                    <a:gd name="connsiteX1" fmla="*/ 45856 w 78387"/>
                    <a:gd name="connsiteY1" fmla="*/ 17637 h 39193"/>
                    <a:gd name="connsiteX2" fmla="*/ 60750 w 78387"/>
                    <a:gd name="connsiteY2" fmla="*/ 5879 h 39193"/>
                    <a:gd name="connsiteX3" fmla="*/ 76427 w 78387"/>
                    <a:gd name="connsiteY3" fmla="*/ 21556 h 39193"/>
                    <a:gd name="connsiteX4" fmla="*/ 60750 w 78387"/>
                    <a:gd name="connsiteY4" fmla="*/ 37234 h 39193"/>
                    <a:gd name="connsiteX5" fmla="*/ 45856 w 78387"/>
                    <a:gd name="connsiteY5" fmla="*/ 25476 h 39193"/>
                    <a:gd name="connsiteX6" fmla="*/ 5879 w 78387"/>
                    <a:gd name="connsiteY6" fmla="*/ 25476 h 39193"/>
                    <a:gd name="connsiteX7" fmla="*/ 5879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5879" y="17637"/>
                      </a:moveTo>
                      <a:lnTo>
                        <a:pt x="45856" y="17637"/>
                      </a:lnTo>
                      <a:cubicBezTo>
                        <a:pt x="47424" y="10582"/>
                        <a:pt x="53695" y="5879"/>
                        <a:pt x="60750" y="5879"/>
                      </a:cubicBezTo>
                      <a:cubicBezTo>
                        <a:pt x="69373" y="5879"/>
                        <a:pt x="76427" y="12934"/>
                        <a:pt x="76427" y="21556"/>
                      </a:cubicBezTo>
                      <a:cubicBezTo>
                        <a:pt x="76427" y="30179"/>
                        <a:pt x="69373" y="37234"/>
                        <a:pt x="60750" y="37234"/>
                      </a:cubicBezTo>
                      <a:cubicBezTo>
                        <a:pt x="53695" y="37234"/>
                        <a:pt x="47424" y="32531"/>
                        <a:pt x="45856" y="25476"/>
                      </a:cubicBezTo>
                      <a:lnTo>
                        <a:pt x="5879" y="25476"/>
                      </a:lnTo>
                      <a:lnTo>
                        <a:pt x="5879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Полилиния: фигура 68">
                  <a:extLst>
                    <a:ext uri="{FF2B5EF4-FFF2-40B4-BE49-F238E27FC236}">
                      <a16:creationId xmlns:a16="http://schemas.microsoft.com/office/drawing/2014/main" id="{C43F89E5-F23E-4B8B-B173-E6CC8AD34CF8}"/>
                    </a:ext>
                  </a:extLst>
                </p:cNvPr>
                <p:cNvSpPr/>
                <p:nvPr/>
              </p:nvSpPr>
              <p:spPr>
                <a:xfrm>
                  <a:off x="6613545" y="2471484"/>
                  <a:ext cx="62710" cy="62710"/>
                </a:xfrm>
                <a:custGeom>
                  <a:avLst/>
                  <a:gdLst>
                    <a:gd name="connsiteX0" fmla="*/ 63102 w 62709"/>
                    <a:gd name="connsiteY0" fmla="*/ 57615 h 62709"/>
                    <a:gd name="connsiteX1" fmla="*/ 34882 w 62709"/>
                    <a:gd name="connsiteY1" fmla="*/ 29395 h 62709"/>
                    <a:gd name="connsiteX2" fmla="*/ 32531 w 62709"/>
                    <a:gd name="connsiteY2" fmla="*/ 10582 h 62709"/>
                    <a:gd name="connsiteX3" fmla="*/ 10582 w 62709"/>
                    <a:gd name="connsiteY3" fmla="*/ 10582 h 62709"/>
                    <a:gd name="connsiteX4" fmla="*/ 10582 w 62709"/>
                    <a:gd name="connsiteY4" fmla="*/ 32531 h 62709"/>
                    <a:gd name="connsiteX5" fmla="*/ 29395 w 62709"/>
                    <a:gd name="connsiteY5" fmla="*/ 34882 h 62709"/>
                    <a:gd name="connsiteX6" fmla="*/ 57615 w 62709"/>
                    <a:gd name="connsiteY6" fmla="*/ 63102 h 62709"/>
                    <a:gd name="connsiteX7" fmla="*/ 63102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63102" y="57615"/>
                      </a:moveTo>
                      <a:lnTo>
                        <a:pt x="34882" y="29395"/>
                      </a:lnTo>
                      <a:cubicBezTo>
                        <a:pt x="38802" y="23124"/>
                        <a:pt x="38018" y="15285"/>
                        <a:pt x="32531" y="10582"/>
                      </a:cubicBezTo>
                      <a:cubicBezTo>
                        <a:pt x="26260" y="4311"/>
                        <a:pt x="16853" y="4311"/>
                        <a:pt x="10582" y="10582"/>
                      </a:cubicBezTo>
                      <a:cubicBezTo>
                        <a:pt x="4311" y="16853"/>
                        <a:pt x="4311" y="26260"/>
                        <a:pt x="10582" y="32531"/>
                      </a:cubicBezTo>
                      <a:cubicBezTo>
                        <a:pt x="16069" y="38018"/>
                        <a:pt x="23908" y="38802"/>
                        <a:pt x="29395" y="34882"/>
                      </a:cubicBezTo>
                      <a:lnTo>
                        <a:pt x="57615" y="63102"/>
                      </a:lnTo>
                      <a:lnTo>
                        <a:pt x="63102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Полилиния: фигура 69">
                  <a:extLst>
                    <a:ext uri="{FF2B5EF4-FFF2-40B4-BE49-F238E27FC236}">
                      <a16:creationId xmlns:a16="http://schemas.microsoft.com/office/drawing/2014/main" id="{25E6256B-F8C8-43A7-B20A-242CCA225266}"/>
                    </a:ext>
                  </a:extLst>
                </p:cNvPr>
                <p:cNvSpPr/>
                <p:nvPr/>
              </p:nvSpPr>
              <p:spPr>
                <a:xfrm>
                  <a:off x="6786780" y="2644719"/>
                  <a:ext cx="62710" cy="62710"/>
                </a:xfrm>
                <a:custGeom>
                  <a:avLst/>
                  <a:gdLst>
                    <a:gd name="connsiteX0" fmla="*/ 11366 w 62709"/>
                    <a:gd name="connsiteY0" fmla="*/ 5879 h 62709"/>
                    <a:gd name="connsiteX1" fmla="*/ 39586 w 62709"/>
                    <a:gd name="connsiteY1" fmla="*/ 34098 h 62709"/>
                    <a:gd name="connsiteX2" fmla="*/ 58398 w 62709"/>
                    <a:gd name="connsiteY2" fmla="*/ 36450 h 62709"/>
                    <a:gd name="connsiteX3" fmla="*/ 58398 w 62709"/>
                    <a:gd name="connsiteY3" fmla="*/ 58398 h 62709"/>
                    <a:gd name="connsiteX4" fmla="*/ 36450 w 62709"/>
                    <a:gd name="connsiteY4" fmla="*/ 58398 h 62709"/>
                    <a:gd name="connsiteX5" fmla="*/ 34098 w 62709"/>
                    <a:gd name="connsiteY5" fmla="*/ 39585 h 62709"/>
                    <a:gd name="connsiteX6" fmla="*/ 5879 w 62709"/>
                    <a:gd name="connsiteY6" fmla="*/ 11366 h 62709"/>
                    <a:gd name="connsiteX7" fmla="*/ 11366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11366" y="5879"/>
                      </a:moveTo>
                      <a:lnTo>
                        <a:pt x="39586" y="34098"/>
                      </a:lnTo>
                      <a:cubicBezTo>
                        <a:pt x="45856" y="30179"/>
                        <a:pt x="53695" y="30963"/>
                        <a:pt x="58398" y="36450"/>
                      </a:cubicBezTo>
                      <a:cubicBezTo>
                        <a:pt x="64669" y="42721"/>
                        <a:pt x="64669" y="52127"/>
                        <a:pt x="58398" y="58398"/>
                      </a:cubicBezTo>
                      <a:cubicBezTo>
                        <a:pt x="52127" y="64669"/>
                        <a:pt x="42721" y="64669"/>
                        <a:pt x="36450" y="58398"/>
                      </a:cubicBezTo>
                      <a:cubicBezTo>
                        <a:pt x="30963" y="52911"/>
                        <a:pt x="30179" y="45073"/>
                        <a:pt x="34098" y="39585"/>
                      </a:cubicBezTo>
                      <a:lnTo>
                        <a:pt x="5879" y="11366"/>
                      </a:lnTo>
                      <a:lnTo>
                        <a:pt x="11366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/>
                    <a:ea typeface="+mn-ea"/>
                    <a:cs typeface="+mn-cs"/>
                  </a:endParaRPr>
                </a:p>
              </p:txBody>
            </p:sp>
          </p:grpSp>
        </p:grpSp>
      </p:grpSp>
      <p:cxnSp>
        <p:nvCxnSpPr>
          <p:cNvPr id="314" name="Straight Arrow Connector 313"/>
          <p:cNvCxnSpPr/>
          <p:nvPr/>
        </p:nvCxnSpPr>
        <p:spPr>
          <a:xfrm flipH="1" flipV="1">
            <a:off x="8583804" y="3325662"/>
            <a:ext cx="621750" cy="653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0" name="Рисунок 63">
            <a:extLst>
              <a:ext uri="{FF2B5EF4-FFF2-40B4-BE49-F238E27FC236}">
                <a16:creationId xmlns:a16="http://schemas.microsoft.com/office/drawing/2014/main" id="{FDE27851-259E-42EC-9342-EF3EEA38BC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245" y="3824590"/>
            <a:ext cx="520360" cy="520360"/>
          </a:xfrm>
          <a:prstGeom prst="rect">
            <a:avLst/>
          </a:prstGeom>
        </p:spPr>
      </p:pic>
      <p:sp>
        <p:nvSpPr>
          <p:cNvPr id="321" name="TextBox 320"/>
          <p:cNvSpPr txBox="1"/>
          <p:nvPr/>
        </p:nvSpPr>
        <p:spPr>
          <a:xfrm>
            <a:off x="9978515" y="4405369"/>
            <a:ext cx="7755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/>
                <a:ea typeface="+mn-ea"/>
                <a:cs typeface="+mn-cs"/>
              </a:rPr>
              <a:t>Другие источники данных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Kaspersky Sans"/>
              <a:ea typeface="+mn-ea"/>
              <a:cs typeface="+mn-cs"/>
            </a:endParaRPr>
          </a:p>
        </p:txBody>
      </p:sp>
      <p:sp>
        <p:nvSpPr>
          <p:cNvPr id="327" name="TextBox 326"/>
          <p:cNvSpPr txBox="1"/>
          <p:nvPr/>
        </p:nvSpPr>
        <p:spPr>
          <a:xfrm>
            <a:off x="8572729" y="1266651"/>
            <a:ext cx="242193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Kaspersky Sans" panose="020B0604020202020204" charset="0"/>
                <a:ea typeface="+mn-ea"/>
                <a:cs typeface="Kaspersky Sans" panose="020B0604020202020204" charset="0"/>
              </a:rPr>
              <a:t>Источники данных</a:t>
            </a:r>
          </a:p>
        </p:txBody>
      </p:sp>
      <p:cxnSp>
        <p:nvCxnSpPr>
          <p:cNvPr id="329" name="Elbow Connector 328"/>
          <p:cNvCxnSpPr>
            <a:endCxn id="7" idx="3"/>
          </p:cNvCxnSpPr>
          <p:nvPr/>
        </p:nvCxnSpPr>
        <p:spPr>
          <a:xfrm rot="10800000">
            <a:off x="6782423" y="2094202"/>
            <a:ext cx="1136664" cy="101659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6720" y="306524"/>
            <a:ext cx="11712521" cy="430168"/>
          </a:xfrm>
        </p:spPr>
        <p:txBody>
          <a:bodyPr/>
          <a:lstStyle/>
          <a:p>
            <a:pPr>
              <a:buNone/>
            </a:pPr>
            <a:r>
              <a:rPr lang="ru-RU" dirty="0"/>
              <a:t>Высокоуровневая архитектура </a:t>
            </a:r>
            <a:r>
              <a:rPr lang="en-US" dirty="0"/>
              <a:t>SOC</a:t>
            </a:r>
          </a:p>
        </p:txBody>
      </p:sp>
      <p:grpSp>
        <p:nvGrpSpPr>
          <p:cNvPr id="243" name="Группа 216">
            <a:extLst>
              <a:ext uri="{FF2B5EF4-FFF2-40B4-BE49-F238E27FC236}">
                <a16:creationId xmlns:a16="http://schemas.microsoft.com/office/drawing/2014/main" id="{8EBC9B9E-3A2E-4235-9B14-97F8612452B2}"/>
              </a:ext>
            </a:extLst>
          </p:cNvPr>
          <p:cNvGrpSpPr/>
          <p:nvPr/>
        </p:nvGrpSpPr>
        <p:grpSpPr>
          <a:xfrm>
            <a:off x="10013553" y="2829960"/>
            <a:ext cx="624956" cy="1011179"/>
            <a:chOff x="2096871" y="3645789"/>
            <a:chExt cx="624956" cy="1011179"/>
          </a:xfrm>
        </p:grpSpPr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5F69FBCF-24DA-4AC1-880A-DADBD8D4912F}"/>
                </a:ext>
              </a:extLst>
            </p:cNvPr>
            <p:cNvSpPr txBox="1"/>
            <p:nvPr/>
          </p:nvSpPr>
          <p:spPr>
            <a:xfrm>
              <a:off x="2096871" y="4241470"/>
              <a:ext cx="62495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Secure Mail Gateway</a:t>
              </a:r>
            </a:p>
          </p:txBody>
        </p:sp>
        <p:grpSp>
          <p:nvGrpSpPr>
            <p:cNvPr id="246" name="Группа 215">
              <a:extLst>
                <a:ext uri="{FF2B5EF4-FFF2-40B4-BE49-F238E27FC236}">
                  <a16:creationId xmlns:a16="http://schemas.microsoft.com/office/drawing/2014/main" id="{952F4BE4-7D8F-4DE1-94DA-3527E5674775}"/>
                </a:ext>
              </a:extLst>
            </p:cNvPr>
            <p:cNvGrpSpPr/>
            <p:nvPr/>
          </p:nvGrpSpPr>
          <p:grpSpPr>
            <a:xfrm>
              <a:off x="2187893" y="3645789"/>
              <a:ext cx="442912" cy="496094"/>
              <a:chOff x="2187893" y="3645789"/>
              <a:chExt cx="442912" cy="496094"/>
            </a:xfrm>
          </p:grpSpPr>
          <p:sp>
            <p:nvSpPr>
              <p:cNvPr id="248" name="AutoShape 9">
                <a:extLst>
                  <a:ext uri="{FF2B5EF4-FFF2-40B4-BE49-F238E27FC236}">
                    <a16:creationId xmlns:a16="http://schemas.microsoft.com/office/drawing/2014/main" id="{140CD89C-F285-4B63-8D17-C332ADBB508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187893" y="3645789"/>
                <a:ext cx="442912" cy="490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sp>
            <p:nvSpPr>
              <p:cNvPr id="249" name="Freeform 11">
                <a:extLst>
                  <a:ext uri="{FF2B5EF4-FFF2-40B4-BE49-F238E27FC236}">
                    <a16:creationId xmlns:a16="http://schemas.microsoft.com/office/drawing/2014/main" id="{3F2A9433-2657-4791-83E1-B760ACB9B5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8687" y="3652933"/>
                <a:ext cx="441325" cy="488950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252" name="Рисунок 206">
                <a:extLst>
                  <a:ext uri="{FF2B5EF4-FFF2-40B4-BE49-F238E27FC236}">
                    <a16:creationId xmlns:a16="http://schemas.microsoft.com/office/drawing/2014/main" id="{B0A2A2D5-4F8F-44B8-8AF0-6939A18810EF}"/>
                  </a:ext>
                </a:extLst>
              </p:cNvPr>
              <p:cNvGrpSpPr/>
              <p:nvPr/>
            </p:nvGrpSpPr>
            <p:grpSpPr>
              <a:xfrm>
                <a:off x="2278051" y="3805303"/>
                <a:ext cx="258678" cy="203806"/>
                <a:chOff x="2278051" y="3805303"/>
                <a:chExt cx="258678" cy="203806"/>
              </a:xfrm>
              <a:solidFill>
                <a:srgbClr val="58595B"/>
              </a:solidFill>
            </p:grpSpPr>
            <p:sp>
              <p:nvSpPr>
                <p:cNvPr id="253" name="Полилиния: фигура 211">
                  <a:extLst>
                    <a:ext uri="{FF2B5EF4-FFF2-40B4-BE49-F238E27FC236}">
                      <a16:creationId xmlns:a16="http://schemas.microsoft.com/office/drawing/2014/main" id="{83B0D15F-EEF3-4EF1-98C6-481F682E5323}"/>
                    </a:ext>
                  </a:extLst>
                </p:cNvPr>
                <p:cNvSpPr/>
                <p:nvPr/>
              </p:nvSpPr>
              <p:spPr>
                <a:xfrm>
                  <a:off x="2280402" y="3808439"/>
                  <a:ext cx="250839" cy="117581"/>
                </a:xfrm>
                <a:custGeom>
                  <a:avLst/>
                  <a:gdLst>
                    <a:gd name="connsiteX0" fmla="*/ 128947 w 250838"/>
                    <a:gd name="connsiteY0" fmla="*/ 116405 h 117580"/>
                    <a:gd name="connsiteX1" fmla="*/ 5879 w 250838"/>
                    <a:gd name="connsiteY1" fmla="*/ 18421 h 117580"/>
                    <a:gd name="connsiteX2" fmla="*/ 16853 w 250838"/>
                    <a:gd name="connsiteY2" fmla="*/ 5879 h 117580"/>
                    <a:gd name="connsiteX3" fmla="*/ 128947 w 250838"/>
                    <a:gd name="connsiteY3" fmla="*/ 94456 h 117580"/>
                    <a:gd name="connsiteX4" fmla="*/ 241040 w 250838"/>
                    <a:gd name="connsiteY4" fmla="*/ 5879 h 117580"/>
                    <a:gd name="connsiteX5" fmla="*/ 252015 w 250838"/>
                    <a:gd name="connsiteY5" fmla="*/ 18421 h 117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0838" h="117580">
                      <a:moveTo>
                        <a:pt x="128947" y="116405"/>
                      </a:moveTo>
                      <a:lnTo>
                        <a:pt x="5879" y="18421"/>
                      </a:lnTo>
                      <a:lnTo>
                        <a:pt x="16853" y="5879"/>
                      </a:lnTo>
                      <a:lnTo>
                        <a:pt x="128947" y="94456"/>
                      </a:lnTo>
                      <a:lnTo>
                        <a:pt x="241040" y="5879"/>
                      </a:lnTo>
                      <a:lnTo>
                        <a:pt x="252015" y="1842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54" name="Полилиния: фигура 212">
                  <a:extLst>
                    <a:ext uri="{FF2B5EF4-FFF2-40B4-BE49-F238E27FC236}">
                      <a16:creationId xmlns:a16="http://schemas.microsoft.com/office/drawing/2014/main" id="{13479BF4-C104-41F4-A957-092670787CEF}"/>
                    </a:ext>
                  </a:extLst>
                </p:cNvPr>
                <p:cNvSpPr/>
                <p:nvPr/>
              </p:nvSpPr>
              <p:spPr>
                <a:xfrm>
                  <a:off x="2278051" y="3805303"/>
                  <a:ext cx="258678" cy="180290"/>
                </a:xfrm>
                <a:custGeom>
                  <a:avLst/>
                  <a:gdLst>
                    <a:gd name="connsiteX0" fmla="*/ 5879 w 258677"/>
                    <a:gd name="connsiteY0" fmla="*/ 5879 h 180290"/>
                    <a:gd name="connsiteX1" fmla="*/ 5879 w 258677"/>
                    <a:gd name="connsiteY1" fmla="*/ 178331 h 180290"/>
                    <a:gd name="connsiteX2" fmla="*/ 131298 w 258677"/>
                    <a:gd name="connsiteY2" fmla="*/ 178331 h 180290"/>
                    <a:gd name="connsiteX3" fmla="*/ 131298 w 258677"/>
                    <a:gd name="connsiteY3" fmla="*/ 162653 h 180290"/>
                    <a:gd name="connsiteX4" fmla="*/ 21556 w 258677"/>
                    <a:gd name="connsiteY4" fmla="*/ 162653 h 180290"/>
                    <a:gd name="connsiteX5" fmla="*/ 21556 w 258677"/>
                    <a:gd name="connsiteY5" fmla="*/ 21556 h 180290"/>
                    <a:gd name="connsiteX6" fmla="*/ 241040 w 258677"/>
                    <a:gd name="connsiteY6" fmla="*/ 21556 h 180290"/>
                    <a:gd name="connsiteX7" fmla="*/ 241040 w 258677"/>
                    <a:gd name="connsiteY7" fmla="*/ 125811 h 180290"/>
                    <a:gd name="connsiteX8" fmla="*/ 241040 w 258677"/>
                    <a:gd name="connsiteY8" fmla="*/ 162653 h 180290"/>
                    <a:gd name="connsiteX9" fmla="*/ 241040 w 258677"/>
                    <a:gd name="connsiteY9" fmla="*/ 178331 h 180290"/>
                    <a:gd name="connsiteX10" fmla="*/ 256718 w 258677"/>
                    <a:gd name="connsiteY10" fmla="*/ 178331 h 180290"/>
                    <a:gd name="connsiteX11" fmla="*/ 256718 w 258677"/>
                    <a:gd name="connsiteY11" fmla="*/ 5879 h 18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8677" h="180290">
                      <a:moveTo>
                        <a:pt x="5879" y="5879"/>
                      </a:moveTo>
                      <a:lnTo>
                        <a:pt x="5879" y="178331"/>
                      </a:lnTo>
                      <a:lnTo>
                        <a:pt x="131298" y="178331"/>
                      </a:lnTo>
                      <a:lnTo>
                        <a:pt x="131298" y="162653"/>
                      </a:lnTo>
                      <a:lnTo>
                        <a:pt x="21556" y="162653"/>
                      </a:lnTo>
                      <a:lnTo>
                        <a:pt x="21556" y="21556"/>
                      </a:lnTo>
                      <a:lnTo>
                        <a:pt x="241040" y="21556"/>
                      </a:lnTo>
                      <a:lnTo>
                        <a:pt x="241040" y="125811"/>
                      </a:lnTo>
                      <a:lnTo>
                        <a:pt x="241040" y="162653"/>
                      </a:lnTo>
                      <a:lnTo>
                        <a:pt x="241040" y="178331"/>
                      </a:lnTo>
                      <a:lnTo>
                        <a:pt x="256718" y="178331"/>
                      </a:lnTo>
                      <a:lnTo>
                        <a:pt x="256718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57" name="Полилиния: фигура 213">
                  <a:extLst>
                    <a:ext uri="{FF2B5EF4-FFF2-40B4-BE49-F238E27FC236}">
                      <a16:creationId xmlns:a16="http://schemas.microsoft.com/office/drawing/2014/main" id="{9B6E236A-4E2F-4B8D-BF06-86AA7A428464}"/>
                    </a:ext>
                  </a:extLst>
                </p:cNvPr>
                <p:cNvSpPr/>
                <p:nvPr/>
              </p:nvSpPr>
              <p:spPr>
                <a:xfrm>
                  <a:off x="2280402" y="3902503"/>
                  <a:ext cx="94065" cy="78387"/>
                </a:xfrm>
                <a:custGeom>
                  <a:avLst/>
                  <a:gdLst>
                    <a:gd name="connsiteX0" fmla="*/ 81131 w 94064"/>
                    <a:gd name="connsiteY0" fmla="*/ 5879 h 78387"/>
                    <a:gd name="connsiteX1" fmla="*/ 5879 w 94064"/>
                    <a:gd name="connsiteY1" fmla="*/ 65453 h 78387"/>
                    <a:gd name="connsiteX2" fmla="*/ 16853 w 94064"/>
                    <a:gd name="connsiteY2" fmla="*/ 77995 h 78387"/>
                    <a:gd name="connsiteX3" fmla="*/ 94457 w 94064"/>
                    <a:gd name="connsiteY3" fmla="*/ 16069 h 7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64" h="78387">
                      <a:moveTo>
                        <a:pt x="81131" y="5879"/>
                      </a:moveTo>
                      <a:lnTo>
                        <a:pt x="5879" y="65453"/>
                      </a:lnTo>
                      <a:lnTo>
                        <a:pt x="16853" y="77995"/>
                      </a:lnTo>
                      <a:lnTo>
                        <a:pt x="94457" y="1606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58" name="Полилиния: фигура 214">
                  <a:extLst>
                    <a:ext uri="{FF2B5EF4-FFF2-40B4-BE49-F238E27FC236}">
                      <a16:creationId xmlns:a16="http://schemas.microsoft.com/office/drawing/2014/main" id="{FFF8F41A-9A7F-4E22-B9F7-09F8A39464C1}"/>
                    </a:ext>
                  </a:extLst>
                </p:cNvPr>
                <p:cNvSpPr/>
                <p:nvPr/>
              </p:nvSpPr>
              <p:spPr>
                <a:xfrm>
                  <a:off x="2419147" y="3907206"/>
                  <a:ext cx="86226" cy="101903"/>
                </a:xfrm>
                <a:custGeom>
                  <a:avLst/>
                  <a:gdLst>
                    <a:gd name="connsiteX0" fmla="*/ 76427 w 86225"/>
                    <a:gd name="connsiteY0" fmla="*/ 45073 h 101903"/>
                    <a:gd name="connsiteX1" fmla="*/ 76427 w 86225"/>
                    <a:gd name="connsiteY1" fmla="*/ 37234 h 101903"/>
                    <a:gd name="connsiteX2" fmla="*/ 45073 w 86225"/>
                    <a:gd name="connsiteY2" fmla="*/ 5879 h 101903"/>
                    <a:gd name="connsiteX3" fmla="*/ 13718 w 86225"/>
                    <a:gd name="connsiteY3" fmla="*/ 37234 h 101903"/>
                    <a:gd name="connsiteX4" fmla="*/ 13718 w 86225"/>
                    <a:gd name="connsiteY4" fmla="*/ 45073 h 101903"/>
                    <a:gd name="connsiteX5" fmla="*/ 5879 w 86225"/>
                    <a:gd name="connsiteY5" fmla="*/ 45073 h 101903"/>
                    <a:gd name="connsiteX6" fmla="*/ 5879 w 86225"/>
                    <a:gd name="connsiteY6" fmla="*/ 99944 h 101903"/>
                    <a:gd name="connsiteX7" fmla="*/ 84266 w 86225"/>
                    <a:gd name="connsiteY7" fmla="*/ 99944 h 101903"/>
                    <a:gd name="connsiteX8" fmla="*/ 84266 w 86225"/>
                    <a:gd name="connsiteY8" fmla="*/ 45073 h 101903"/>
                    <a:gd name="connsiteX9" fmla="*/ 76427 w 86225"/>
                    <a:gd name="connsiteY9" fmla="*/ 45073 h 101903"/>
                    <a:gd name="connsiteX10" fmla="*/ 60750 w 86225"/>
                    <a:gd name="connsiteY10" fmla="*/ 76427 h 101903"/>
                    <a:gd name="connsiteX11" fmla="*/ 53695 w 86225"/>
                    <a:gd name="connsiteY11" fmla="*/ 76427 h 101903"/>
                    <a:gd name="connsiteX12" fmla="*/ 45073 w 86225"/>
                    <a:gd name="connsiteY12" fmla="*/ 81915 h 101903"/>
                    <a:gd name="connsiteX13" fmla="*/ 36450 w 86225"/>
                    <a:gd name="connsiteY13" fmla="*/ 76427 h 101903"/>
                    <a:gd name="connsiteX14" fmla="*/ 29395 w 86225"/>
                    <a:gd name="connsiteY14" fmla="*/ 76427 h 101903"/>
                    <a:gd name="connsiteX15" fmla="*/ 29395 w 86225"/>
                    <a:gd name="connsiteY15" fmla="*/ 68589 h 101903"/>
                    <a:gd name="connsiteX16" fmla="*/ 35666 w 86225"/>
                    <a:gd name="connsiteY16" fmla="*/ 68589 h 101903"/>
                    <a:gd name="connsiteX17" fmla="*/ 45073 w 86225"/>
                    <a:gd name="connsiteY17" fmla="*/ 62318 h 101903"/>
                    <a:gd name="connsiteX18" fmla="*/ 54479 w 86225"/>
                    <a:gd name="connsiteY18" fmla="*/ 68589 h 101903"/>
                    <a:gd name="connsiteX19" fmla="*/ 60750 w 86225"/>
                    <a:gd name="connsiteY19" fmla="*/ 68589 h 101903"/>
                    <a:gd name="connsiteX20" fmla="*/ 60750 w 86225"/>
                    <a:gd name="connsiteY20" fmla="*/ 76427 h 101903"/>
                    <a:gd name="connsiteX21" fmla="*/ 64669 w 86225"/>
                    <a:gd name="connsiteY21" fmla="*/ 45073 h 101903"/>
                    <a:gd name="connsiteX22" fmla="*/ 25476 w 86225"/>
                    <a:gd name="connsiteY22" fmla="*/ 45073 h 101903"/>
                    <a:gd name="connsiteX23" fmla="*/ 25476 w 86225"/>
                    <a:gd name="connsiteY23" fmla="*/ 37234 h 101903"/>
                    <a:gd name="connsiteX24" fmla="*/ 45073 w 86225"/>
                    <a:gd name="connsiteY24" fmla="*/ 17637 h 101903"/>
                    <a:gd name="connsiteX25" fmla="*/ 64669 w 86225"/>
                    <a:gd name="connsiteY25" fmla="*/ 37234 h 101903"/>
                    <a:gd name="connsiteX26" fmla="*/ 64669 w 86225"/>
                    <a:gd name="connsiteY26" fmla="*/ 45073 h 10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86225" h="101903">
                      <a:moveTo>
                        <a:pt x="76427" y="45073"/>
                      </a:moveTo>
                      <a:lnTo>
                        <a:pt x="76427" y="37234"/>
                      </a:lnTo>
                      <a:cubicBezTo>
                        <a:pt x="76427" y="19989"/>
                        <a:pt x="62318" y="5879"/>
                        <a:pt x="45073" y="5879"/>
                      </a:cubicBezTo>
                      <a:cubicBezTo>
                        <a:pt x="27827" y="5879"/>
                        <a:pt x="13718" y="19989"/>
                        <a:pt x="13718" y="37234"/>
                      </a:cubicBezTo>
                      <a:lnTo>
                        <a:pt x="13718" y="45073"/>
                      </a:lnTo>
                      <a:lnTo>
                        <a:pt x="5879" y="45073"/>
                      </a:lnTo>
                      <a:lnTo>
                        <a:pt x="5879" y="99944"/>
                      </a:lnTo>
                      <a:lnTo>
                        <a:pt x="84266" y="99944"/>
                      </a:lnTo>
                      <a:lnTo>
                        <a:pt x="84266" y="45073"/>
                      </a:lnTo>
                      <a:lnTo>
                        <a:pt x="76427" y="45073"/>
                      </a:lnTo>
                      <a:close/>
                      <a:moveTo>
                        <a:pt x="60750" y="76427"/>
                      </a:moveTo>
                      <a:lnTo>
                        <a:pt x="53695" y="76427"/>
                      </a:lnTo>
                      <a:cubicBezTo>
                        <a:pt x="52127" y="79563"/>
                        <a:pt x="48992" y="81915"/>
                        <a:pt x="45073" y="81915"/>
                      </a:cubicBezTo>
                      <a:cubicBezTo>
                        <a:pt x="41153" y="81915"/>
                        <a:pt x="38018" y="79563"/>
                        <a:pt x="36450" y="76427"/>
                      </a:cubicBezTo>
                      <a:lnTo>
                        <a:pt x="29395" y="76427"/>
                      </a:lnTo>
                      <a:lnTo>
                        <a:pt x="29395" y="68589"/>
                      </a:lnTo>
                      <a:lnTo>
                        <a:pt x="35666" y="68589"/>
                      </a:lnTo>
                      <a:cubicBezTo>
                        <a:pt x="37234" y="64669"/>
                        <a:pt x="40369" y="62318"/>
                        <a:pt x="45073" y="62318"/>
                      </a:cubicBezTo>
                      <a:cubicBezTo>
                        <a:pt x="48992" y="62318"/>
                        <a:pt x="52911" y="64669"/>
                        <a:pt x="54479" y="68589"/>
                      </a:cubicBezTo>
                      <a:lnTo>
                        <a:pt x="60750" y="68589"/>
                      </a:lnTo>
                      <a:lnTo>
                        <a:pt x="60750" y="76427"/>
                      </a:lnTo>
                      <a:close/>
                      <a:moveTo>
                        <a:pt x="64669" y="45073"/>
                      </a:moveTo>
                      <a:lnTo>
                        <a:pt x="25476" y="45073"/>
                      </a:lnTo>
                      <a:lnTo>
                        <a:pt x="25476" y="37234"/>
                      </a:lnTo>
                      <a:cubicBezTo>
                        <a:pt x="25476" y="26260"/>
                        <a:pt x="34098" y="17637"/>
                        <a:pt x="45073" y="17637"/>
                      </a:cubicBezTo>
                      <a:cubicBezTo>
                        <a:pt x="56047" y="17637"/>
                        <a:pt x="64669" y="26260"/>
                        <a:pt x="64669" y="37234"/>
                      </a:cubicBezTo>
                      <a:lnTo>
                        <a:pt x="6466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259" name="Группа 17">
            <a:extLst>
              <a:ext uri="{FF2B5EF4-FFF2-40B4-BE49-F238E27FC236}">
                <a16:creationId xmlns:a16="http://schemas.microsoft.com/office/drawing/2014/main" id="{67B36973-CB18-4589-B922-98C26CDCCB24}"/>
              </a:ext>
            </a:extLst>
          </p:cNvPr>
          <p:cNvGrpSpPr/>
          <p:nvPr/>
        </p:nvGrpSpPr>
        <p:grpSpPr>
          <a:xfrm>
            <a:off x="10665652" y="2831102"/>
            <a:ext cx="947102" cy="1004035"/>
            <a:chOff x="1935798" y="1043223"/>
            <a:chExt cx="947102" cy="1004035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2C4135D-AE1B-42B2-8581-3D90B3725634}"/>
                </a:ext>
              </a:extLst>
            </p:cNvPr>
            <p:cNvSpPr txBox="1"/>
            <p:nvPr/>
          </p:nvSpPr>
          <p:spPr>
            <a:xfrm>
              <a:off x="1935798" y="1631760"/>
              <a:ext cx="947102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Security for Web Gateway</a:t>
              </a:r>
            </a:p>
          </p:txBody>
        </p:sp>
        <p:grpSp>
          <p:nvGrpSpPr>
            <p:cNvPr id="263" name="Группа 16">
              <a:extLst>
                <a:ext uri="{FF2B5EF4-FFF2-40B4-BE49-F238E27FC236}">
                  <a16:creationId xmlns:a16="http://schemas.microsoft.com/office/drawing/2014/main" id="{DF5B8E53-8AE2-4AE0-BACE-49AA70E34453}"/>
                </a:ext>
              </a:extLst>
            </p:cNvPr>
            <p:cNvGrpSpPr/>
            <p:nvPr/>
          </p:nvGrpSpPr>
          <p:grpSpPr>
            <a:xfrm>
              <a:off x="2188687" y="1043223"/>
              <a:ext cx="441325" cy="488950"/>
              <a:chOff x="2188687" y="1043223"/>
              <a:chExt cx="441325" cy="488950"/>
            </a:xfrm>
          </p:grpSpPr>
          <p:sp>
            <p:nvSpPr>
              <p:cNvPr id="264" name="Freeform 11">
                <a:extLst>
                  <a:ext uri="{FF2B5EF4-FFF2-40B4-BE49-F238E27FC236}">
                    <a16:creationId xmlns:a16="http://schemas.microsoft.com/office/drawing/2014/main" id="{A8833402-D9EE-4E79-BCDD-E01752978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8687" y="1043223"/>
                <a:ext cx="441325" cy="488950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sp>
            <p:nvSpPr>
              <p:cNvPr id="265" name="Полилиния: фигура 14">
                <a:extLst>
                  <a:ext uri="{FF2B5EF4-FFF2-40B4-BE49-F238E27FC236}">
                    <a16:creationId xmlns:a16="http://schemas.microsoft.com/office/drawing/2014/main" id="{59E2B12E-5C03-445E-8F2B-54B528E0CDAD}"/>
                  </a:ext>
                </a:extLst>
              </p:cNvPr>
              <p:cNvSpPr/>
              <p:nvPr/>
            </p:nvSpPr>
            <p:spPr>
              <a:xfrm>
                <a:off x="2262373" y="1139410"/>
                <a:ext cx="290032" cy="290032"/>
              </a:xfrm>
              <a:custGeom>
                <a:avLst/>
                <a:gdLst>
                  <a:gd name="connsiteX0" fmla="*/ 146976 w 290032"/>
                  <a:gd name="connsiteY0" fmla="*/ 5879 h 290032"/>
                  <a:gd name="connsiteX1" fmla="*/ 5879 w 290032"/>
                  <a:gd name="connsiteY1" fmla="*/ 146976 h 290032"/>
                  <a:gd name="connsiteX2" fmla="*/ 146976 w 290032"/>
                  <a:gd name="connsiteY2" fmla="*/ 288073 h 290032"/>
                  <a:gd name="connsiteX3" fmla="*/ 288073 w 290032"/>
                  <a:gd name="connsiteY3" fmla="*/ 146976 h 290032"/>
                  <a:gd name="connsiteX4" fmla="*/ 146976 w 290032"/>
                  <a:gd name="connsiteY4" fmla="*/ 5879 h 290032"/>
                  <a:gd name="connsiteX5" fmla="*/ 153247 w 290032"/>
                  <a:gd name="connsiteY5" fmla="*/ 23908 h 290032"/>
                  <a:gd name="connsiteX6" fmla="*/ 203415 w 290032"/>
                  <a:gd name="connsiteY6" fmla="*/ 77995 h 290032"/>
                  <a:gd name="connsiteX7" fmla="*/ 153247 w 290032"/>
                  <a:gd name="connsiteY7" fmla="*/ 90537 h 290032"/>
                  <a:gd name="connsiteX8" fmla="*/ 153247 w 290032"/>
                  <a:gd name="connsiteY8" fmla="*/ 23908 h 290032"/>
                  <a:gd name="connsiteX9" fmla="*/ 141489 w 290032"/>
                  <a:gd name="connsiteY9" fmla="*/ 89753 h 290032"/>
                  <a:gd name="connsiteX10" fmla="*/ 91321 w 290032"/>
                  <a:gd name="connsiteY10" fmla="*/ 77211 h 290032"/>
                  <a:gd name="connsiteX11" fmla="*/ 141489 w 290032"/>
                  <a:gd name="connsiteY11" fmla="*/ 23124 h 290032"/>
                  <a:gd name="connsiteX12" fmla="*/ 141489 w 290032"/>
                  <a:gd name="connsiteY12" fmla="*/ 89753 h 290032"/>
                  <a:gd name="connsiteX13" fmla="*/ 85834 w 290032"/>
                  <a:gd name="connsiteY13" fmla="*/ 88185 h 290032"/>
                  <a:gd name="connsiteX14" fmla="*/ 140705 w 290032"/>
                  <a:gd name="connsiteY14" fmla="*/ 101511 h 290032"/>
                  <a:gd name="connsiteX15" fmla="*/ 140705 w 290032"/>
                  <a:gd name="connsiteY15" fmla="*/ 141489 h 290032"/>
                  <a:gd name="connsiteX16" fmla="*/ 74860 w 290032"/>
                  <a:gd name="connsiteY16" fmla="*/ 141489 h 290032"/>
                  <a:gd name="connsiteX17" fmla="*/ 85834 w 290032"/>
                  <a:gd name="connsiteY17" fmla="*/ 88185 h 290032"/>
                  <a:gd name="connsiteX18" fmla="*/ 141489 w 290032"/>
                  <a:gd name="connsiteY18" fmla="*/ 153247 h 290032"/>
                  <a:gd name="connsiteX19" fmla="*/ 141489 w 290032"/>
                  <a:gd name="connsiteY19" fmla="*/ 193224 h 290032"/>
                  <a:gd name="connsiteX20" fmla="*/ 86618 w 290032"/>
                  <a:gd name="connsiteY20" fmla="*/ 206550 h 290032"/>
                  <a:gd name="connsiteX21" fmla="*/ 75644 w 290032"/>
                  <a:gd name="connsiteY21" fmla="*/ 154031 h 290032"/>
                  <a:gd name="connsiteX22" fmla="*/ 141489 w 290032"/>
                  <a:gd name="connsiteY22" fmla="*/ 154031 h 290032"/>
                  <a:gd name="connsiteX23" fmla="*/ 141489 w 290032"/>
                  <a:gd name="connsiteY23" fmla="*/ 204198 h 290032"/>
                  <a:gd name="connsiteX24" fmla="*/ 141489 w 290032"/>
                  <a:gd name="connsiteY24" fmla="*/ 270044 h 290032"/>
                  <a:gd name="connsiteX25" fmla="*/ 91321 w 290032"/>
                  <a:gd name="connsiteY25" fmla="*/ 215956 h 290032"/>
                  <a:gd name="connsiteX26" fmla="*/ 141489 w 290032"/>
                  <a:gd name="connsiteY26" fmla="*/ 204198 h 290032"/>
                  <a:gd name="connsiteX27" fmla="*/ 153247 w 290032"/>
                  <a:gd name="connsiteY27" fmla="*/ 204198 h 290032"/>
                  <a:gd name="connsiteX28" fmla="*/ 203415 w 290032"/>
                  <a:gd name="connsiteY28" fmla="*/ 216740 h 290032"/>
                  <a:gd name="connsiteX29" fmla="*/ 153247 w 290032"/>
                  <a:gd name="connsiteY29" fmla="*/ 270827 h 290032"/>
                  <a:gd name="connsiteX30" fmla="*/ 153247 w 290032"/>
                  <a:gd name="connsiteY30" fmla="*/ 204198 h 290032"/>
                  <a:gd name="connsiteX31" fmla="*/ 208118 w 290032"/>
                  <a:gd name="connsiteY31" fmla="*/ 205766 h 290032"/>
                  <a:gd name="connsiteX32" fmla="*/ 153247 w 290032"/>
                  <a:gd name="connsiteY32" fmla="*/ 192440 h 290032"/>
                  <a:gd name="connsiteX33" fmla="*/ 153247 w 290032"/>
                  <a:gd name="connsiteY33" fmla="*/ 152463 h 290032"/>
                  <a:gd name="connsiteX34" fmla="*/ 219092 w 290032"/>
                  <a:gd name="connsiteY34" fmla="*/ 152463 h 290032"/>
                  <a:gd name="connsiteX35" fmla="*/ 208118 w 290032"/>
                  <a:gd name="connsiteY35" fmla="*/ 205766 h 290032"/>
                  <a:gd name="connsiteX36" fmla="*/ 153247 w 290032"/>
                  <a:gd name="connsiteY36" fmla="*/ 141489 h 290032"/>
                  <a:gd name="connsiteX37" fmla="*/ 153247 w 290032"/>
                  <a:gd name="connsiteY37" fmla="*/ 101511 h 290032"/>
                  <a:gd name="connsiteX38" fmla="*/ 208118 w 290032"/>
                  <a:gd name="connsiteY38" fmla="*/ 88185 h 290032"/>
                  <a:gd name="connsiteX39" fmla="*/ 219092 w 290032"/>
                  <a:gd name="connsiteY39" fmla="*/ 140705 h 290032"/>
                  <a:gd name="connsiteX40" fmla="*/ 153247 w 290032"/>
                  <a:gd name="connsiteY40" fmla="*/ 140705 h 290032"/>
                  <a:gd name="connsiteX41" fmla="*/ 213605 w 290032"/>
                  <a:gd name="connsiteY41" fmla="*/ 71724 h 290032"/>
                  <a:gd name="connsiteX42" fmla="*/ 175979 w 290032"/>
                  <a:gd name="connsiteY42" fmla="*/ 24692 h 290032"/>
                  <a:gd name="connsiteX43" fmla="*/ 234770 w 290032"/>
                  <a:gd name="connsiteY43" fmla="*/ 56831 h 290032"/>
                  <a:gd name="connsiteX44" fmla="*/ 213605 w 290032"/>
                  <a:gd name="connsiteY44" fmla="*/ 71724 h 290032"/>
                  <a:gd name="connsiteX45" fmla="*/ 80347 w 290032"/>
                  <a:gd name="connsiteY45" fmla="*/ 71724 h 290032"/>
                  <a:gd name="connsiteX46" fmla="*/ 59182 w 290032"/>
                  <a:gd name="connsiteY46" fmla="*/ 56831 h 290032"/>
                  <a:gd name="connsiteX47" fmla="*/ 117973 w 290032"/>
                  <a:gd name="connsiteY47" fmla="*/ 24692 h 290032"/>
                  <a:gd name="connsiteX48" fmla="*/ 80347 w 290032"/>
                  <a:gd name="connsiteY48" fmla="*/ 71724 h 290032"/>
                  <a:gd name="connsiteX49" fmla="*/ 75644 w 290032"/>
                  <a:gd name="connsiteY49" fmla="*/ 82698 h 290032"/>
                  <a:gd name="connsiteX50" fmla="*/ 63102 w 290032"/>
                  <a:gd name="connsiteY50" fmla="*/ 140705 h 290032"/>
                  <a:gd name="connsiteX51" fmla="*/ 21556 w 290032"/>
                  <a:gd name="connsiteY51" fmla="*/ 140705 h 290032"/>
                  <a:gd name="connsiteX52" fmla="*/ 51344 w 290032"/>
                  <a:gd name="connsiteY52" fmla="*/ 65453 h 290032"/>
                  <a:gd name="connsiteX53" fmla="*/ 75644 w 290032"/>
                  <a:gd name="connsiteY53" fmla="*/ 82698 h 290032"/>
                  <a:gd name="connsiteX54" fmla="*/ 63102 w 290032"/>
                  <a:gd name="connsiteY54" fmla="*/ 153247 h 290032"/>
                  <a:gd name="connsiteX55" fmla="*/ 75644 w 290032"/>
                  <a:gd name="connsiteY55" fmla="*/ 211253 h 290032"/>
                  <a:gd name="connsiteX56" fmla="*/ 51344 w 290032"/>
                  <a:gd name="connsiteY56" fmla="*/ 227715 h 290032"/>
                  <a:gd name="connsiteX57" fmla="*/ 21556 w 290032"/>
                  <a:gd name="connsiteY57" fmla="*/ 152463 h 290032"/>
                  <a:gd name="connsiteX58" fmla="*/ 63102 w 290032"/>
                  <a:gd name="connsiteY58" fmla="*/ 152463 h 290032"/>
                  <a:gd name="connsiteX59" fmla="*/ 80347 w 290032"/>
                  <a:gd name="connsiteY59" fmla="*/ 222227 h 290032"/>
                  <a:gd name="connsiteX60" fmla="*/ 117973 w 290032"/>
                  <a:gd name="connsiteY60" fmla="*/ 269260 h 290032"/>
                  <a:gd name="connsiteX61" fmla="*/ 59182 w 290032"/>
                  <a:gd name="connsiteY61" fmla="*/ 237121 h 290032"/>
                  <a:gd name="connsiteX62" fmla="*/ 80347 w 290032"/>
                  <a:gd name="connsiteY62" fmla="*/ 222227 h 290032"/>
                  <a:gd name="connsiteX63" fmla="*/ 213605 w 290032"/>
                  <a:gd name="connsiteY63" fmla="*/ 222227 h 290032"/>
                  <a:gd name="connsiteX64" fmla="*/ 234770 w 290032"/>
                  <a:gd name="connsiteY64" fmla="*/ 237121 h 290032"/>
                  <a:gd name="connsiteX65" fmla="*/ 175979 w 290032"/>
                  <a:gd name="connsiteY65" fmla="*/ 269260 h 290032"/>
                  <a:gd name="connsiteX66" fmla="*/ 213605 w 290032"/>
                  <a:gd name="connsiteY66" fmla="*/ 222227 h 290032"/>
                  <a:gd name="connsiteX67" fmla="*/ 218308 w 290032"/>
                  <a:gd name="connsiteY67" fmla="*/ 211253 h 290032"/>
                  <a:gd name="connsiteX68" fmla="*/ 230850 w 290032"/>
                  <a:gd name="connsiteY68" fmla="*/ 153247 h 290032"/>
                  <a:gd name="connsiteX69" fmla="*/ 272395 w 290032"/>
                  <a:gd name="connsiteY69" fmla="*/ 153247 h 290032"/>
                  <a:gd name="connsiteX70" fmla="*/ 242608 w 290032"/>
                  <a:gd name="connsiteY70" fmla="*/ 228498 h 290032"/>
                  <a:gd name="connsiteX71" fmla="*/ 218308 w 290032"/>
                  <a:gd name="connsiteY71" fmla="*/ 211253 h 290032"/>
                  <a:gd name="connsiteX72" fmla="*/ 230850 w 290032"/>
                  <a:gd name="connsiteY72" fmla="*/ 141489 h 290032"/>
                  <a:gd name="connsiteX73" fmla="*/ 218308 w 290032"/>
                  <a:gd name="connsiteY73" fmla="*/ 83482 h 290032"/>
                  <a:gd name="connsiteX74" fmla="*/ 242608 w 290032"/>
                  <a:gd name="connsiteY74" fmla="*/ 67021 h 290032"/>
                  <a:gd name="connsiteX75" fmla="*/ 272395 w 290032"/>
                  <a:gd name="connsiteY75" fmla="*/ 142273 h 290032"/>
                  <a:gd name="connsiteX76" fmla="*/ 230850 w 290032"/>
                  <a:gd name="connsiteY76" fmla="*/ 142273 h 290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290032" h="290032">
                    <a:moveTo>
                      <a:pt x="146976" y="5879"/>
                    </a:moveTo>
                    <a:cubicBezTo>
                      <a:pt x="69373" y="5879"/>
                      <a:pt x="5879" y="69373"/>
                      <a:pt x="5879" y="146976"/>
                    </a:cubicBezTo>
                    <a:cubicBezTo>
                      <a:pt x="5879" y="224579"/>
                      <a:pt x="69373" y="288073"/>
                      <a:pt x="146976" y="288073"/>
                    </a:cubicBezTo>
                    <a:cubicBezTo>
                      <a:pt x="224579" y="288073"/>
                      <a:pt x="288073" y="224579"/>
                      <a:pt x="288073" y="146976"/>
                    </a:cubicBezTo>
                    <a:cubicBezTo>
                      <a:pt x="288073" y="69373"/>
                      <a:pt x="224579" y="5879"/>
                      <a:pt x="146976" y="5879"/>
                    </a:cubicBezTo>
                    <a:moveTo>
                      <a:pt x="153247" y="23908"/>
                    </a:moveTo>
                    <a:cubicBezTo>
                      <a:pt x="174411" y="34882"/>
                      <a:pt x="191657" y="53695"/>
                      <a:pt x="203415" y="77995"/>
                    </a:cubicBezTo>
                    <a:cubicBezTo>
                      <a:pt x="187737" y="85050"/>
                      <a:pt x="170492" y="89753"/>
                      <a:pt x="153247" y="90537"/>
                    </a:cubicBezTo>
                    <a:lnTo>
                      <a:pt x="153247" y="23908"/>
                    </a:lnTo>
                    <a:close/>
                    <a:moveTo>
                      <a:pt x="141489" y="89753"/>
                    </a:moveTo>
                    <a:cubicBezTo>
                      <a:pt x="124244" y="88969"/>
                      <a:pt x="106998" y="85050"/>
                      <a:pt x="91321" y="77211"/>
                    </a:cubicBezTo>
                    <a:cubicBezTo>
                      <a:pt x="103079" y="53695"/>
                      <a:pt x="120324" y="34882"/>
                      <a:pt x="141489" y="23124"/>
                    </a:cubicBezTo>
                    <a:lnTo>
                      <a:pt x="141489" y="89753"/>
                    </a:lnTo>
                    <a:close/>
                    <a:moveTo>
                      <a:pt x="85834" y="88185"/>
                    </a:moveTo>
                    <a:cubicBezTo>
                      <a:pt x="103079" y="96024"/>
                      <a:pt x="121892" y="100727"/>
                      <a:pt x="140705" y="101511"/>
                    </a:cubicBezTo>
                    <a:lnTo>
                      <a:pt x="140705" y="141489"/>
                    </a:lnTo>
                    <a:lnTo>
                      <a:pt x="74860" y="141489"/>
                    </a:lnTo>
                    <a:cubicBezTo>
                      <a:pt x="75644" y="122676"/>
                      <a:pt x="79563" y="104647"/>
                      <a:pt x="85834" y="88185"/>
                    </a:cubicBezTo>
                    <a:moveTo>
                      <a:pt x="141489" y="153247"/>
                    </a:moveTo>
                    <a:lnTo>
                      <a:pt x="141489" y="193224"/>
                    </a:lnTo>
                    <a:cubicBezTo>
                      <a:pt x="122676" y="194008"/>
                      <a:pt x="103863" y="198711"/>
                      <a:pt x="86618" y="206550"/>
                    </a:cubicBezTo>
                    <a:cubicBezTo>
                      <a:pt x="80347" y="190089"/>
                      <a:pt x="76427" y="172060"/>
                      <a:pt x="75644" y="154031"/>
                    </a:cubicBezTo>
                    <a:lnTo>
                      <a:pt x="141489" y="154031"/>
                    </a:lnTo>
                    <a:close/>
                    <a:moveTo>
                      <a:pt x="141489" y="204198"/>
                    </a:moveTo>
                    <a:lnTo>
                      <a:pt x="141489" y="270044"/>
                    </a:lnTo>
                    <a:cubicBezTo>
                      <a:pt x="120324" y="259069"/>
                      <a:pt x="103079" y="240256"/>
                      <a:pt x="91321" y="215956"/>
                    </a:cubicBezTo>
                    <a:cubicBezTo>
                      <a:pt x="106998" y="208902"/>
                      <a:pt x="123460" y="204982"/>
                      <a:pt x="141489" y="204198"/>
                    </a:cubicBezTo>
                    <a:moveTo>
                      <a:pt x="153247" y="204198"/>
                    </a:moveTo>
                    <a:cubicBezTo>
                      <a:pt x="170492" y="204982"/>
                      <a:pt x="187737" y="208902"/>
                      <a:pt x="203415" y="216740"/>
                    </a:cubicBezTo>
                    <a:cubicBezTo>
                      <a:pt x="191657" y="240256"/>
                      <a:pt x="174411" y="259069"/>
                      <a:pt x="153247" y="270827"/>
                    </a:cubicBezTo>
                    <a:lnTo>
                      <a:pt x="153247" y="204198"/>
                    </a:lnTo>
                    <a:close/>
                    <a:moveTo>
                      <a:pt x="208118" y="205766"/>
                    </a:moveTo>
                    <a:cubicBezTo>
                      <a:pt x="190873" y="197927"/>
                      <a:pt x="172060" y="193224"/>
                      <a:pt x="153247" y="192440"/>
                    </a:cubicBezTo>
                    <a:lnTo>
                      <a:pt x="153247" y="152463"/>
                    </a:lnTo>
                    <a:lnTo>
                      <a:pt x="219092" y="152463"/>
                    </a:lnTo>
                    <a:cubicBezTo>
                      <a:pt x="218308" y="171276"/>
                      <a:pt x="214389" y="189305"/>
                      <a:pt x="208118" y="205766"/>
                    </a:cubicBezTo>
                    <a:moveTo>
                      <a:pt x="153247" y="141489"/>
                    </a:moveTo>
                    <a:lnTo>
                      <a:pt x="153247" y="101511"/>
                    </a:lnTo>
                    <a:cubicBezTo>
                      <a:pt x="172060" y="100727"/>
                      <a:pt x="190873" y="96024"/>
                      <a:pt x="208118" y="88185"/>
                    </a:cubicBezTo>
                    <a:cubicBezTo>
                      <a:pt x="214389" y="104647"/>
                      <a:pt x="218308" y="122676"/>
                      <a:pt x="219092" y="140705"/>
                    </a:cubicBezTo>
                    <a:lnTo>
                      <a:pt x="153247" y="140705"/>
                    </a:lnTo>
                    <a:close/>
                    <a:moveTo>
                      <a:pt x="213605" y="71724"/>
                    </a:moveTo>
                    <a:cubicBezTo>
                      <a:pt x="204199" y="52911"/>
                      <a:pt x="191657" y="37234"/>
                      <a:pt x="175979" y="24692"/>
                    </a:cubicBezTo>
                    <a:cubicBezTo>
                      <a:pt x="198711" y="30179"/>
                      <a:pt x="218308" y="41153"/>
                      <a:pt x="234770" y="56831"/>
                    </a:cubicBezTo>
                    <a:cubicBezTo>
                      <a:pt x="227715" y="63102"/>
                      <a:pt x="220660" y="67805"/>
                      <a:pt x="213605" y="71724"/>
                    </a:cubicBezTo>
                    <a:moveTo>
                      <a:pt x="80347" y="71724"/>
                    </a:moveTo>
                    <a:cubicBezTo>
                      <a:pt x="72508" y="67805"/>
                      <a:pt x="65453" y="62318"/>
                      <a:pt x="59182" y="56831"/>
                    </a:cubicBezTo>
                    <a:cubicBezTo>
                      <a:pt x="74860" y="41153"/>
                      <a:pt x="95240" y="30179"/>
                      <a:pt x="117973" y="24692"/>
                    </a:cubicBezTo>
                    <a:cubicBezTo>
                      <a:pt x="102295" y="37234"/>
                      <a:pt x="89753" y="53695"/>
                      <a:pt x="80347" y="71724"/>
                    </a:cubicBezTo>
                    <a:moveTo>
                      <a:pt x="75644" y="82698"/>
                    </a:moveTo>
                    <a:cubicBezTo>
                      <a:pt x="68589" y="100727"/>
                      <a:pt x="63886" y="121108"/>
                      <a:pt x="63102" y="140705"/>
                    </a:cubicBezTo>
                    <a:lnTo>
                      <a:pt x="21556" y="140705"/>
                    </a:lnTo>
                    <a:cubicBezTo>
                      <a:pt x="23124" y="112485"/>
                      <a:pt x="33315" y="85834"/>
                      <a:pt x="51344" y="65453"/>
                    </a:cubicBezTo>
                    <a:cubicBezTo>
                      <a:pt x="59182" y="72508"/>
                      <a:pt x="67021" y="77995"/>
                      <a:pt x="75644" y="82698"/>
                    </a:cubicBezTo>
                    <a:moveTo>
                      <a:pt x="63102" y="153247"/>
                    </a:moveTo>
                    <a:cubicBezTo>
                      <a:pt x="63886" y="173627"/>
                      <a:pt x="67805" y="193224"/>
                      <a:pt x="75644" y="211253"/>
                    </a:cubicBezTo>
                    <a:cubicBezTo>
                      <a:pt x="67021" y="215956"/>
                      <a:pt x="59182" y="221444"/>
                      <a:pt x="51344" y="227715"/>
                    </a:cubicBezTo>
                    <a:cubicBezTo>
                      <a:pt x="34098" y="207334"/>
                      <a:pt x="23124" y="181466"/>
                      <a:pt x="21556" y="152463"/>
                    </a:cubicBezTo>
                    <a:lnTo>
                      <a:pt x="63102" y="152463"/>
                    </a:lnTo>
                    <a:close/>
                    <a:moveTo>
                      <a:pt x="80347" y="222227"/>
                    </a:moveTo>
                    <a:cubicBezTo>
                      <a:pt x="89753" y="241040"/>
                      <a:pt x="102295" y="257502"/>
                      <a:pt x="117973" y="269260"/>
                    </a:cubicBezTo>
                    <a:cubicBezTo>
                      <a:pt x="95240" y="263773"/>
                      <a:pt x="75644" y="252798"/>
                      <a:pt x="59182" y="237121"/>
                    </a:cubicBezTo>
                    <a:cubicBezTo>
                      <a:pt x="66237" y="230850"/>
                      <a:pt x="73292" y="226147"/>
                      <a:pt x="80347" y="222227"/>
                    </a:cubicBezTo>
                    <a:moveTo>
                      <a:pt x="213605" y="222227"/>
                    </a:moveTo>
                    <a:cubicBezTo>
                      <a:pt x="220660" y="226147"/>
                      <a:pt x="227715" y="231634"/>
                      <a:pt x="234770" y="237121"/>
                    </a:cubicBezTo>
                    <a:cubicBezTo>
                      <a:pt x="219092" y="252798"/>
                      <a:pt x="198711" y="263773"/>
                      <a:pt x="175979" y="269260"/>
                    </a:cubicBezTo>
                    <a:cubicBezTo>
                      <a:pt x="191657" y="256718"/>
                      <a:pt x="204199" y="241040"/>
                      <a:pt x="213605" y="222227"/>
                    </a:cubicBezTo>
                    <a:moveTo>
                      <a:pt x="218308" y="211253"/>
                    </a:moveTo>
                    <a:cubicBezTo>
                      <a:pt x="225363" y="193224"/>
                      <a:pt x="230066" y="172844"/>
                      <a:pt x="230850" y="153247"/>
                    </a:cubicBezTo>
                    <a:lnTo>
                      <a:pt x="272395" y="153247"/>
                    </a:lnTo>
                    <a:cubicBezTo>
                      <a:pt x="270828" y="181466"/>
                      <a:pt x="259853" y="208118"/>
                      <a:pt x="242608" y="228498"/>
                    </a:cubicBezTo>
                    <a:cubicBezTo>
                      <a:pt x="234770" y="221444"/>
                      <a:pt x="226931" y="215956"/>
                      <a:pt x="218308" y="211253"/>
                    </a:cubicBezTo>
                    <a:moveTo>
                      <a:pt x="230850" y="141489"/>
                    </a:moveTo>
                    <a:cubicBezTo>
                      <a:pt x="230066" y="121108"/>
                      <a:pt x="226147" y="101511"/>
                      <a:pt x="218308" y="83482"/>
                    </a:cubicBezTo>
                    <a:cubicBezTo>
                      <a:pt x="226931" y="78779"/>
                      <a:pt x="234770" y="73292"/>
                      <a:pt x="242608" y="67021"/>
                    </a:cubicBezTo>
                    <a:cubicBezTo>
                      <a:pt x="259853" y="87402"/>
                      <a:pt x="270828" y="113269"/>
                      <a:pt x="272395" y="142273"/>
                    </a:cubicBezTo>
                    <a:lnTo>
                      <a:pt x="230850" y="142273"/>
                    </a:lnTo>
                    <a:close/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800"/>
              </a:p>
            </p:txBody>
          </p:sp>
        </p:grpSp>
      </p:grpSp>
      <p:grpSp>
        <p:nvGrpSpPr>
          <p:cNvPr id="266" name="Группа 152">
            <a:extLst>
              <a:ext uri="{FF2B5EF4-FFF2-40B4-BE49-F238E27FC236}">
                <a16:creationId xmlns:a16="http://schemas.microsoft.com/office/drawing/2014/main" id="{80EB58F6-A288-47D1-9F19-F7E77309195E}"/>
              </a:ext>
            </a:extLst>
          </p:cNvPr>
          <p:cNvGrpSpPr/>
          <p:nvPr/>
        </p:nvGrpSpPr>
        <p:grpSpPr>
          <a:xfrm>
            <a:off x="9916709" y="1877816"/>
            <a:ext cx="806130" cy="864742"/>
            <a:chOff x="4889820" y="2348872"/>
            <a:chExt cx="806130" cy="864742"/>
          </a:xfrm>
        </p:grpSpPr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5E1509B5-FA0E-46A2-A3C5-4C1FB1365133}"/>
                </a:ext>
              </a:extLst>
            </p:cNvPr>
            <p:cNvSpPr txBox="1"/>
            <p:nvPr/>
          </p:nvSpPr>
          <p:spPr>
            <a:xfrm>
              <a:off x="4889820" y="2936615"/>
              <a:ext cx="80613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KS for Virtualization</a:t>
              </a:r>
            </a:p>
          </p:txBody>
        </p:sp>
        <p:grpSp>
          <p:nvGrpSpPr>
            <p:cNvPr id="269" name="Группа 151">
              <a:extLst>
                <a:ext uri="{FF2B5EF4-FFF2-40B4-BE49-F238E27FC236}">
                  <a16:creationId xmlns:a16="http://schemas.microsoft.com/office/drawing/2014/main" id="{7699959F-78AD-4578-9B1C-BDC4E9E7F49A}"/>
                </a:ext>
              </a:extLst>
            </p:cNvPr>
            <p:cNvGrpSpPr/>
            <p:nvPr/>
          </p:nvGrpSpPr>
          <p:grpSpPr>
            <a:xfrm>
              <a:off x="5072223" y="2348872"/>
              <a:ext cx="441325" cy="487363"/>
              <a:chOff x="5072223" y="2348872"/>
              <a:chExt cx="441325" cy="487363"/>
            </a:xfrm>
          </p:grpSpPr>
          <p:sp>
            <p:nvSpPr>
              <p:cNvPr id="291" name="Freeform 33">
                <a:extLst>
                  <a:ext uri="{FF2B5EF4-FFF2-40B4-BE49-F238E27FC236}">
                    <a16:creationId xmlns:a16="http://schemas.microsoft.com/office/drawing/2014/main" id="{97F62066-86D1-49D4-A4C6-FC8A82E19A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2223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292" name="Рисунок 146">
                <a:extLst>
                  <a:ext uri="{FF2B5EF4-FFF2-40B4-BE49-F238E27FC236}">
                    <a16:creationId xmlns:a16="http://schemas.microsoft.com/office/drawing/2014/main" id="{8B25D3CA-D0DC-4EF6-851A-C4423DE87067}"/>
                  </a:ext>
                </a:extLst>
              </p:cNvPr>
              <p:cNvGrpSpPr/>
              <p:nvPr/>
            </p:nvGrpSpPr>
            <p:grpSpPr>
              <a:xfrm>
                <a:off x="5161587" y="2484771"/>
                <a:ext cx="282194" cy="227323"/>
                <a:chOff x="5161587" y="2484771"/>
                <a:chExt cx="282194" cy="227323"/>
              </a:xfrm>
              <a:solidFill>
                <a:srgbClr val="58595B"/>
              </a:solidFill>
            </p:grpSpPr>
            <p:sp>
              <p:nvSpPr>
                <p:cNvPr id="311" name="Полилиния: фигура 148">
                  <a:extLst>
                    <a:ext uri="{FF2B5EF4-FFF2-40B4-BE49-F238E27FC236}">
                      <a16:creationId xmlns:a16="http://schemas.microsoft.com/office/drawing/2014/main" id="{206BC303-0232-4234-9F23-E65A1C20AD9E}"/>
                    </a:ext>
                  </a:extLst>
                </p:cNvPr>
                <p:cNvSpPr/>
                <p:nvPr/>
              </p:nvSpPr>
              <p:spPr>
                <a:xfrm>
                  <a:off x="5200780" y="2516126"/>
                  <a:ext cx="180290" cy="133258"/>
                </a:xfrm>
                <a:custGeom>
                  <a:avLst/>
                  <a:gdLst>
                    <a:gd name="connsiteX0" fmla="*/ 5879 w 180290"/>
                    <a:gd name="connsiteY0" fmla="*/ 131298 h 133258"/>
                    <a:gd name="connsiteX1" fmla="*/ 178331 w 180290"/>
                    <a:gd name="connsiteY1" fmla="*/ 131298 h 133258"/>
                    <a:gd name="connsiteX2" fmla="*/ 178331 w 180290"/>
                    <a:gd name="connsiteY2" fmla="*/ 5879 h 133258"/>
                    <a:gd name="connsiteX3" fmla="*/ 5879 w 180290"/>
                    <a:gd name="connsiteY3" fmla="*/ 5879 h 133258"/>
                    <a:gd name="connsiteX4" fmla="*/ 5879 w 180290"/>
                    <a:gd name="connsiteY4" fmla="*/ 131298 h 133258"/>
                    <a:gd name="connsiteX5" fmla="*/ 162653 w 180290"/>
                    <a:gd name="connsiteY5" fmla="*/ 115621 h 133258"/>
                    <a:gd name="connsiteX6" fmla="*/ 21556 w 180290"/>
                    <a:gd name="connsiteY6" fmla="*/ 115621 h 133258"/>
                    <a:gd name="connsiteX7" fmla="*/ 21556 w 180290"/>
                    <a:gd name="connsiteY7" fmla="*/ 21556 h 133258"/>
                    <a:gd name="connsiteX8" fmla="*/ 162653 w 180290"/>
                    <a:gd name="connsiteY8" fmla="*/ 21556 h 133258"/>
                    <a:gd name="connsiteX9" fmla="*/ 162653 w 180290"/>
                    <a:gd name="connsiteY9" fmla="*/ 115621 h 133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290" h="133258">
                      <a:moveTo>
                        <a:pt x="5879" y="131298"/>
                      </a:moveTo>
                      <a:lnTo>
                        <a:pt x="178331" y="131298"/>
                      </a:lnTo>
                      <a:lnTo>
                        <a:pt x="178331" y="5879"/>
                      </a:lnTo>
                      <a:lnTo>
                        <a:pt x="5879" y="5879"/>
                      </a:lnTo>
                      <a:lnTo>
                        <a:pt x="5879" y="131298"/>
                      </a:lnTo>
                      <a:close/>
                      <a:moveTo>
                        <a:pt x="162653" y="115621"/>
                      </a:moveTo>
                      <a:lnTo>
                        <a:pt x="21556" y="115621"/>
                      </a:lnTo>
                      <a:lnTo>
                        <a:pt x="21556" y="21556"/>
                      </a:lnTo>
                      <a:lnTo>
                        <a:pt x="162653" y="21556"/>
                      </a:lnTo>
                      <a:lnTo>
                        <a:pt x="162653" y="11562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312" name="Полилиния: фигура 149">
                  <a:extLst>
                    <a:ext uri="{FF2B5EF4-FFF2-40B4-BE49-F238E27FC236}">
                      <a16:creationId xmlns:a16="http://schemas.microsoft.com/office/drawing/2014/main" id="{6B70EA38-2ADF-4E6F-92A2-7941E8414A50}"/>
                    </a:ext>
                  </a:extLst>
                </p:cNvPr>
                <p:cNvSpPr/>
                <p:nvPr/>
              </p:nvSpPr>
              <p:spPr>
                <a:xfrm>
                  <a:off x="5161587" y="2484771"/>
                  <a:ext cx="282194" cy="227323"/>
                </a:xfrm>
                <a:custGeom>
                  <a:avLst/>
                  <a:gdLst>
                    <a:gd name="connsiteX0" fmla="*/ 256718 w 282193"/>
                    <a:gd name="connsiteY0" fmla="*/ 150895 h 227322"/>
                    <a:gd name="connsiteX1" fmla="*/ 256718 w 282193"/>
                    <a:gd name="connsiteY1" fmla="*/ 5879 h 227322"/>
                    <a:gd name="connsiteX2" fmla="*/ 5879 w 282193"/>
                    <a:gd name="connsiteY2" fmla="*/ 5879 h 227322"/>
                    <a:gd name="connsiteX3" fmla="*/ 5879 w 282193"/>
                    <a:gd name="connsiteY3" fmla="*/ 194008 h 227322"/>
                    <a:gd name="connsiteX4" fmla="*/ 99944 w 282193"/>
                    <a:gd name="connsiteY4" fmla="*/ 194008 h 227322"/>
                    <a:gd name="connsiteX5" fmla="*/ 99944 w 282193"/>
                    <a:gd name="connsiteY5" fmla="*/ 209685 h 227322"/>
                    <a:gd name="connsiteX6" fmla="*/ 68589 w 282193"/>
                    <a:gd name="connsiteY6" fmla="*/ 209685 h 227322"/>
                    <a:gd name="connsiteX7" fmla="*/ 68589 w 282193"/>
                    <a:gd name="connsiteY7" fmla="*/ 225363 h 227322"/>
                    <a:gd name="connsiteX8" fmla="*/ 194008 w 282193"/>
                    <a:gd name="connsiteY8" fmla="*/ 225363 h 227322"/>
                    <a:gd name="connsiteX9" fmla="*/ 194008 w 282193"/>
                    <a:gd name="connsiteY9" fmla="*/ 209685 h 227322"/>
                    <a:gd name="connsiteX10" fmla="*/ 162653 w 282193"/>
                    <a:gd name="connsiteY10" fmla="*/ 209685 h 227322"/>
                    <a:gd name="connsiteX11" fmla="*/ 162653 w 282193"/>
                    <a:gd name="connsiteY11" fmla="*/ 194008 h 227322"/>
                    <a:gd name="connsiteX12" fmla="*/ 219876 w 282193"/>
                    <a:gd name="connsiteY12" fmla="*/ 194008 h 227322"/>
                    <a:gd name="connsiteX13" fmla="*/ 219876 w 282193"/>
                    <a:gd name="connsiteY13" fmla="*/ 195576 h 227322"/>
                    <a:gd name="connsiteX14" fmla="*/ 249663 w 282193"/>
                    <a:gd name="connsiteY14" fmla="*/ 225363 h 227322"/>
                    <a:gd name="connsiteX15" fmla="*/ 279450 w 282193"/>
                    <a:gd name="connsiteY15" fmla="*/ 195576 h 227322"/>
                    <a:gd name="connsiteX16" fmla="*/ 279450 w 282193"/>
                    <a:gd name="connsiteY16" fmla="*/ 163437 h 227322"/>
                    <a:gd name="connsiteX17" fmla="*/ 256718 w 282193"/>
                    <a:gd name="connsiteY17" fmla="*/ 150895 h 227322"/>
                    <a:gd name="connsiteX18" fmla="*/ 219876 w 282193"/>
                    <a:gd name="connsiteY18" fmla="*/ 163437 h 227322"/>
                    <a:gd name="connsiteX19" fmla="*/ 219876 w 282193"/>
                    <a:gd name="connsiteY19" fmla="*/ 178331 h 227322"/>
                    <a:gd name="connsiteX20" fmla="*/ 21556 w 282193"/>
                    <a:gd name="connsiteY20" fmla="*/ 178331 h 227322"/>
                    <a:gd name="connsiteX21" fmla="*/ 21556 w 282193"/>
                    <a:gd name="connsiteY21" fmla="*/ 21556 h 227322"/>
                    <a:gd name="connsiteX22" fmla="*/ 241040 w 282193"/>
                    <a:gd name="connsiteY22" fmla="*/ 21556 h 227322"/>
                    <a:gd name="connsiteX23" fmla="*/ 241040 w 282193"/>
                    <a:gd name="connsiteY23" fmla="*/ 150895 h 227322"/>
                    <a:gd name="connsiteX24" fmla="*/ 219876 w 282193"/>
                    <a:gd name="connsiteY24" fmla="*/ 163437 h 227322"/>
                    <a:gd name="connsiteX25" fmla="*/ 244176 w 282193"/>
                    <a:gd name="connsiteY25" fmla="*/ 198711 h 227322"/>
                    <a:gd name="connsiteX26" fmla="*/ 238689 w 282193"/>
                    <a:gd name="connsiteY26" fmla="*/ 193224 h 227322"/>
                    <a:gd name="connsiteX27" fmla="*/ 230066 w 282193"/>
                    <a:gd name="connsiteY27" fmla="*/ 184602 h 227322"/>
                    <a:gd name="connsiteX28" fmla="*/ 235553 w 282193"/>
                    <a:gd name="connsiteY28" fmla="*/ 179115 h 227322"/>
                    <a:gd name="connsiteX29" fmla="*/ 244176 w 282193"/>
                    <a:gd name="connsiteY29" fmla="*/ 187737 h 227322"/>
                    <a:gd name="connsiteX30" fmla="*/ 263773 w 282193"/>
                    <a:gd name="connsiteY30" fmla="*/ 168140 h 227322"/>
                    <a:gd name="connsiteX31" fmla="*/ 269260 w 282193"/>
                    <a:gd name="connsiteY31" fmla="*/ 173627 h 227322"/>
                    <a:gd name="connsiteX32" fmla="*/ 244176 w 282193"/>
                    <a:gd name="connsiteY32" fmla="*/ 198711 h 227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82193" h="227322">
                      <a:moveTo>
                        <a:pt x="256718" y="150895"/>
                      </a:moveTo>
                      <a:lnTo>
                        <a:pt x="256718" y="5879"/>
                      </a:lnTo>
                      <a:lnTo>
                        <a:pt x="5879" y="5879"/>
                      </a:lnTo>
                      <a:lnTo>
                        <a:pt x="5879" y="194008"/>
                      </a:lnTo>
                      <a:lnTo>
                        <a:pt x="99944" y="194008"/>
                      </a:lnTo>
                      <a:lnTo>
                        <a:pt x="99944" y="209685"/>
                      </a:lnTo>
                      <a:lnTo>
                        <a:pt x="68589" y="209685"/>
                      </a:lnTo>
                      <a:lnTo>
                        <a:pt x="68589" y="225363"/>
                      </a:lnTo>
                      <a:lnTo>
                        <a:pt x="194008" y="225363"/>
                      </a:lnTo>
                      <a:lnTo>
                        <a:pt x="194008" y="209685"/>
                      </a:lnTo>
                      <a:lnTo>
                        <a:pt x="162653" y="209685"/>
                      </a:lnTo>
                      <a:lnTo>
                        <a:pt x="162653" y="194008"/>
                      </a:lnTo>
                      <a:lnTo>
                        <a:pt x="219876" y="194008"/>
                      </a:lnTo>
                      <a:lnTo>
                        <a:pt x="219876" y="195576"/>
                      </a:lnTo>
                      <a:cubicBezTo>
                        <a:pt x="219876" y="215956"/>
                        <a:pt x="249663" y="225363"/>
                        <a:pt x="249663" y="225363"/>
                      </a:cubicBezTo>
                      <a:cubicBezTo>
                        <a:pt x="249663" y="225363"/>
                        <a:pt x="279450" y="215956"/>
                        <a:pt x="279450" y="195576"/>
                      </a:cubicBezTo>
                      <a:lnTo>
                        <a:pt x="279450" y="163437"/>
                      </a:lnTo>
                      <a:lnTo>
                        <a:pt x="256718" y="150895"/>
                      </a:lnTo>
                      <a:close/>
                      <a:moveTo>
                        <a:pt x="219876" y="163437"/>
                      </a:moveTo>
                      <a:lnTo>
                        <a:pt x="219876" y="178331"/>
                      </a:lnTo>
                      <a:lnTo>
                        <a:pt x="21556" y="178331"/>
                      </a:lnTo>
                      <a:lnTo>
                        <a:pt x="21556" y="21556"/>
                      </a:lnTo>
                      <a:lnTo>
                        <a:pt x="241040" y="21556"/>
                      </a:lnTo>
                      <a:lnTo>
                        <a:pt x="241040" y="150895"/>
                      </a:lnTo>
                      <a:lnTo>
                        <a:pt x="219876" y="163437"/>
                      </a:lnTo>
                      <a:close/>
                      <a:moveTo>
                        <a:pt x="244176" y="198711"/>
                      </a:moveTo>
                      <a:lnTo>
                        <a:pt x="238689" y="193224"/>
                      </a:lnTo>
                      <a:lnTo>
                        <a:pt x="230066" y="184602"/>
                      </a:lnTo>
                      <a:lnTo>
                        <a:pt x="235553" y="179115"/>
                      </a:lnTo>
                      <a:lnTo>
                        <a:pt x="244176" y="187737"/>
                      </a:lnTo>
                      <a:lnTo>
                        <a:pt x="263773" y="168140"/>
                      </a:lnTo>
                      <a:lnTo>
                        <a:pt x="269260" y="173627"/>
                      </a:lnTo>
                      <a:lnTo>
                        <a:pt x="244176" y="1987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8472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2C1649C-49C8-4977-8403-3B0467696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076" y="247263"/>
            <a:ext cx="11710987" cy="430212"/>
          </a:xfrm>
        </p:spPr>
        <p:txBody>
          <a:bodyPr/>
          <a:lstStyle/>
          <a:p>
            <a:pPr>
              <a:buNone/>
            </a:pPr>
            <a:r>
              <a:rPr lang="en-US" dirty="0"/>
              <a:t>Kaspersky Symphony </a:t>
            </a:r>
            <a:r>
              <a:rPr lang="ru-RU" dirty="0"/>
              <a:t>в Архитектуре АСВ</a:t>
            </a:r>
            <a:endParaRPr lang="en-US" dirty="0"/>
          </a:p>
        </p:txBody>
      </p:sp>
      <p:grpSp>
        <p:nvGrpSpPr>
          <p:cNvPr id="57" name="Группа 209">
            <a:extLst>
              <a:ext uri="{FF2B5EF4-FFF2-40B4-BE49-F238E27FC236}">
                <a16:creationId xmlns:a16="http://schemas.microsoft.com/office/drawing/2014/main" id="{7863AA2A-62D8-4BAF-B195-20FC2C32B5A1}"/>
              </a:ext>
            </a:extLst>
          </p:cNvPr>
          <p:cNvGrpSpPr/>
          <p:nvPr/>
        </p:nvGrpSpPr>
        <p:grpSpPr>
          <a:xfrm>
            <a:off x="2239555" y="1459242"/>
            <a:ext cx="590866" cy="1003241"/>
            <a:chOff x="3555684" y="3653727"/>
            <a:chExt cx="590866" cy="100324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F56FB7-787B-459C-9D98-670763126807}"/>
                </a:ext>
              </a:extLst>
            </p:cNvPr>
            <p:cNvSpPr txBox="1"/>
            <p:nvPr/>
          </p:nvSpPr>
          <p:spPr>
            <a:xfrm>
              <a:off x="3555684" y="4241470"/>
              <a:ext cx="59086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Security Network</a:t>
              </a:r>
            </a:p>
          </p:txBody>
        </p:sp>
        <p:grpSp>
          <p:nvGrpSpPr>
            <p:cNvPr id="59" name="Группа 206">
              <a:extLst>
                <a:ext uri="{FF2B5EF4-FFF2-40B4-BE49-F238E27FC236}">
                  <a16:creationId xmlns:a16="http://schemas.microsoft.com/office/drawing/2014/main" id="{24FE43B4-B601-4370-863B-659475421123}"/>
                </a:ext>
              </a:extLst>
            </p:cNvPr>
            <p:cNvGrpSpPr/>
            <p:nvPr/>
          </p:nvGrpSpPr>
          <p:grpSpPr>
            <a:xfrm>
              <a:off x="3630455" y="3653727"/>
              <a:ext cx="441325" cy="487363"/>
              <a:chOff x="3630455" y="3653727"/>
              <a:chExt cx="441325" cy="487363"/>
            </a:xfrm>
          </p:grpSpPr>
          <p:sp>
            <p:nvSpPr>
              <p:cNvPr id="60" name="Freeform 23">
                <a:extLst>
                  <a:ext uri="{FF2B5EF4-FFF2-40B4-BE49-F238E27FC236}">
                    <a16:creationId xmlns:a16="http://schemas.microsoft.com/office/drawing/2014/main" id="{E40DF68F-90A8-4F74-A1F2-4D59D1A1EA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0455" y="3653727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61" name="Рисунок 196">
                <a:extLst>
                  <a:ext uri="{FF2B5EF4-FFF2-40B4-BE49-F238E27FC236}">
                    <a16:creationId xmlns:a16="http://schemas.microsoft.com/office/drawing/2014/main" id="{F37ACB16-9756-4F10-9A28-0FAA293B6BE4}"/>
                  </a:ext>
                </a:extLst>
              </p:cNvPr>
              <p:cNvGrpSpPr/>
              <p:nvPr/>
            </p:nvGrpSpPr>
            <p:grpSpPr>
              <a:xfrm>
                <a:off x="3696552" y="3781787"/>
                <a:ext cx="305710" cy="211645"/>
                <a:chOff x="3696552" y="3781787"/>
                <a:chExt cx="305710" cy="211645"/>
              </a:xfrm>
              <a:solidFill>
                <a:srgbClr val="58595B"/>
              </a:solidFill>
            </p:grpSpPr>
            <p:sp>
              <p:nvSpPr>
                <p:cNvPr id="62" name="Полилиния: фигура 199">
                  <a:extLst>
                    <a:ext uri="{FF2B5EF4-FFF2-40B4-BE49-F238E27FC236}">
                      <a16:creationId xmlns:a16="http://schemas.microsoft.com/office/drawing/2014/main" id="{4E1CDE76-EBD2-4E23-8701-B4501EF58526}"/>
                    </a:ext>
                  </a:extLst>
                </p:cNvPr>
                <p:cNvSpPr/>
                <p:nvPr/>
              </p:nvSpPr>
              <p:spPr>
                <a:xfrm>
                  <a:off x="3696552" y="3781787"/>
                  <a:ext cx="305710" cy="211645"/>
                </a:xfrm>
                <a:custGeom>
                  <a:avLst/>
                  <a:gdLst>
                    <a:gd name="connsiteX0" fmla="*/ 127129 w 305709"/>
                    <a:gd name="connsiteY0" fmla="*/ 21556 h 211645"/>
                    <a:gd name="connsiteX1" fmla="*/ 179649 w 305709"/>
                    <a:gd name="connsiteY1" fmla="*/ 48992 h 211645"/>
                    <a:gd name="connsiteX2" fmla="*/ 187488 w 305709"/>
                    <a:gd name="connsiteY2" fmla="*/ 59966 h 211645"/>
                    <a:gd name="connsiteX3" fmla="*/ 199246 w 305709"/>
                    <a:gd name="connsiteY3" fmla="*/ 54479 h 211645"/>
                    <a:gd name="connsiteX4" fmla="*/ 212571 w 305709"/>
                    <a:gd name="connsiteY4" fmla="*/ 51344 h 211645"/>
                    <a:gd name="connsiteX5" fmla="*/ 214139 w 305709"/>
                    <a:gd name="connsiteY5" fmla="*/ 51344 h 211645"/>
                    <a:gd name="connsiteX6" fmla="*/ 244710 w 305709"/>
                    <a:gd name="connsiteY6" fmla="*/ 79563 h 211645"/>
                    <a:gd name="connsiteX7" fmla="*/ 244710 w 305709"/>
                    <a:gd name="connsiteY7" fmla="*/ 81131 h 211645"/>
                    <a:gd name="connsiteX8" fmla="*/ 245494 w 305709"/>
                    <a:gd name="connsiteY8" fmla="*/ 91321 h 211645"/>
                    <a:gd name="connsiteX9" fmla="*/ 254900 w 305709"/>
                    <a:gd name="connsiteY9" fmla="*/ 94456 h 211645"/>
                    <a:gd name="connsiteX10" fmla="*/ 287823 w 305709"/>
                    <a:gd name="connsiteY10" fmla="*/ 147760 h 211645"/>
                    <a:gd name="connsiteX11" fmla="*/ 235304 w 305709"/>
                    <a:gd name="connsiteY11" fmla="*/ 193224 h 211645"/>
                    <a:gd name="connsiteX12" fmla="*/ 73826 w 305709"/>
                    <a:gd name="connsiteY12" fmla="*/ 193224 h 211645"/>
                    <a:gd name="connsiteX13" fmla="*/ 21307 w 305709"/>
                    <a:gd name="connsiteY13" fmla="*/ 148544 h 211645"/>
                    <a:gd name="connsiteX14" fmla="*/ 52662 w 305709"/>
                    <a:gd name="connsiteY14" fmla="*/ 94456 h 211645"/>
                    <a:gd name="connsiteX15" fmla="*/ 62068 w 305709"/>
                    <a:gd name="connsiteY15" fmla="*/ 90537 h 211645"/>
                    <a:gd name="connsiteX16" fmla="*/ 62852 w 305709"/>
                    <a:gd name="connsiteY16" fmla="*/ 80347 h 211645"/>
                    <a:gd name="connsiteX17" fmla="*/ 127129 w 305709"/>
                    <a:gd name="connsiteY17" fmla="*/ 21556 h 211645"/>
                    <a:gd name="connsiteX18" fmla="*/ 127129 w 305709"/>
                    <a:gd name="connsiteY18" fmla="*/ 5879 h 211645"/>
                    <a:gd name="connsiteX19" fmla="*/ 47958 w 305709"/>
                    <a:gd name="connsiteY19" fmla="*/ 81131 h 211645"/>
                    <a:gd name="connsiteX20" fmla="*/ 6413 w 305709"/>
                    <a:gd name="connsiteY20" fmla="*/ 151679 h 211645"/>
                    <a:gd name="connsiteX21" fmla="*/ 73826 w 305709"/>
                    <a:gd name="connsiteY21" fmla="*/ 210469 h 211645"/>
                    <a:gd name="connsiteX22" fmla="*/ 235304 w 305709"/>
                    <a:gd name="connsiteY22" fmla="*/ 210469 h 211645"/>
                    <a:gd name="connsiteX23" fmla="*/ 303501 w 305709"/>
                    <a:gd name="connsiteY23" fmla="*/ 150895 h 211645"/>
                    <a:gd name="connsiteX24" fmla="*/ 260388 w 305709"/>
                    <a:gd name="connsiteY24" fmla="*/ 81131 h 211645"/>
                    <a:gd name="connsiteX25" fmla="*/ 260388 w 305709"/>
                    <a:gd name="connsiteY25" fmla="*/ 78779 h 211645"/>
                    <a:gd name="connsiteX26" fmla="*/ 215707 w 305709"/>
                    <a:gd name="connsiteY26" fmla="*/ 37234 h 211645"/>
                    <a:gd name="connsiteX27" fmla="*/ 213355 w 305709"/>
                    <a:gd name="connsiteY27" fmla="*/ 37234 h 211645"/>
                    <a:gd name="connsiteX28" fmla="*/ 193759 w 305709"/>
                    <a:gd name="connsiteY28" fmla="*/ 41153 h 211645"/>
                    <a:gd name="connsiteX29" fmla="*/ 127129 w 305709"/>
                    <a:gd name="connsiteY29" fmla="*/ 5879 h 211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05709" h="211645">
                      <a:moveTo>
                        <a:pt x="127129" y="21556"/>
                      </a:moveTo>
                      <a:cubicBezTo>
                        <a:pt x="148294" y="21556"/>
                        <a:pt x="167891" y="31747"/>
                        <a:pt x="179649" y="48992"/>
                      </a:cubicBezTo>
                      <a:lnTo>
                        <a:pt x="187488" y="59966"/>
                      </a:lnTo>
                      <a:lnTo>
                        <a:pt x="199246" y="54479"/>
                      </a:lnTo>
                      <a:cubicBezTo>
                        <a:pt x="203165" y="52911"/>
                        <a:pt x="207868" y="51344"/>
                        <a:pt x="212571" y="51344"/>
                      </a:cubicBezTo>
                      <a:cubicBezTo>
                        <a:pt x="213355" y="51344"/>
                        <a:pt x="213355" y="51344"/>
                        <a:pt x="214139" y="51344"/>
                      </a:cubicBezTo>
                      <a:cubicBezTo>
                        <a:pt x="229817" y="52127"/>
                        <a:pt x="242359" y="63885"/>
                        <a:pt x="244710" y="79563"/>
                      </a:cubicBezTo>
                      <a:cubicBezTo>
                        <a:pt x="244710" y="80347"/>
                        <a:pt x="244710" y="80347"/>
                        <a:pt x="244710" y="81131"/>
                      </a:cubicBezTo>
                      <a:lnTo>
                        <a:pt x="245494" y="91321"/>
                      </a:lnTo>
                      <a:lnTo>
                        <a:pt x="254900" y="94456"/>
                      </a:lnTo>
                      <a:cubicBezTo>
                        <a:pt x="276849" y="102295"/>
                        <a:pt x="290175" y="124244"/>
                        <a:pt x="287823" y="147760"/>
                      </a:cubicBezTo>
                      <a:cubicBezTo>
                        <a:pt x="284688" y="173627"/>
                        <a:pt x="262739" y="193224"/>
                        <a:pt x="235304" y="193224"/>
                      </a:cubicBezTo>
                      <a:lnTo>
                        <a:pt x="73826" y="193224"/>
                      </a:lnTo>
                      <a:cubicBezTo>
                        <a:pt x="47175" y="193224"/>
                        <a:pt x="24442" y="173627"/>
                        <a:pt x="21307" y="148544"/>
                      </a:cubicBezTo>
                      <a:cubicBezTo>
                        <a:pt x="18171" y="125027"/>
                        <a:pt x="31497" y="103079"/>
                        <a:pt x="52662" y="94456"/>
                      </a:cubicBezTo>
                      <a:lnTo>
                        <a:pt x="62068" y="90537"/>
                      </a:lnTo>
                      <a:lnTo>
                        <a:pt x="62852" y="80347"/>
                      </a:lnTo>
                      <a:cubicBezTo>
                        <a:pt x="65204" y="48208"/>
                        <a:pt x="93423" y="21556"/>
                        <a:pt x="127129" y="21556"/>
                      </a:cubicBezTo>
                      <a:moveTo>
                        <a:pt x="127129" y="5879"/>
                      </a:moveTo>
                      <a:cubicBezTo>
                        <a:pt x="84800" y="5879"/>
                        <a:pt x="50310" y="38802"/>
                        <a:pt x="47958" y="81131"/>
                      </a:cubicBezTo>
                      <a:cubicBezTo>
                        <a:pt x="20523" y="92105"/>
                        <a:pt x="2494" y="121108"/>
                        <a:pt x="6413" y="151679"/>
                      </a:cubicBezTo>
                      <a:cubicBezTo>
                        <a:pt x="10333" y="185386"/>
                        <a:pt x="39336" y="210469"/>
                        <a:pt x="73826" y="210469"/>
                      </a:cubicBezTo>
                      <a:lnTo>
                        <a:pt x="235304" y="210469"/>
                      </a:lnTo>
                      <a:cubicBezTo>
                        <a:pt x="270578" y="210469"/>
                        <a:pt x="299581" y="184602"/>
                        <a:pt x="303501" y="150895"/>
                      </a:cubicBezTo>
                      <a:cubicBezTo>
                        <a:pt x="306636" y="119540"/>
                        <a:pt x="288607" y="91321"/>
                        <a:pt x="260388" y="81131"/>
                      </a:cubicBezTo>
                      <a:cubicBezTo>
                        <a:pt x="260388" y="80347"/>
                        <a:pt x="260388" y="79563"/>
                        <a:pt x="260388" y="78779"/>
                      </a:cubicBezTo>
                      <a:cubicBezTo>
                        <a:pt x="257252" y="56047"/>
                        <a:pt x="238439" y="38018"/>
                        <a:pt x="215707" y="37234"/>
                      </a:cubicBezTo>
                      <a:cubicBezTo>
                        <a:pt x="214923" y="37234"/>
                        <a:pt x="214139" y="37234"/>
                        <a:pt x="213355" y="37234"/>
                      </a:cubicBezTo>
                      <a:cubicBezTo>
                        <a:pt x="206300" y="37234"/>
                        <a:pt x="200029" y="38802"/>
                        <a:pt x="193759" y="41153"/>
                      </a:cubicBezTo>
                      <a:cubicBezTo>
                        <a:pt x="178081" y="19205"/>
                        <a:pt x="153781" y="5879"/>
                        <a:pt x="127129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63" name="Полилиния: фигура 200">
                  <a:extLst>
                    <a:ext uri="{FF2B5EF4-FFF2-40B4-BE49-F238E27FC236}">
                      <a16:creationId xmlns:a16="http://schemas.microsoft.com/office/drawing/2014/main" id="{95A37821-3619-4E80-B9EB-050D06ADEF5C}"/>
                    </a:ext>
                  </a:extLst>
                </p:cNvPr>
                <p:cNvSpPr/>
                <p:nvPr/>
              </p:nvSpPr>
              <p:spPr>
                <a:xfrm>
                  <a:off x="3773906" y="3876635"/>
                  <a:ext cx="54871" cy="62710"/>
                </a:xfrm>
                <a:custGeom>
                  <a:avLst/>
                  <a:gdLst>
                    <a:gd name="connsiteX0" fmla="*/ 5879 w 54871"/>
                    <a:gd name="connsiteY0" fmla="*/ 5879 h 62709"/>
                    <a:gd name="connsiteX1" fmla="*/ 14502 w 54871"/>
                    <a:gd name="connsiteY1" fmla="*/ 5879 h 62709"/>
                    <a:gd name="connsiteX2" fmla="*/ 14502 w 54871"/>
                    <a:gd name="connsiteY2" fmla="*/ 30179 h 62709"/>
                    <a:gd name="connsiteX3" fmla="*/ 37234 w 54871"/>
                    <a:gd name="connsiteY3" fmla="*/ 5879 h 62709"/>
                    <a:gd name="connsiteX4" fmla="*/ 48208 w 54871"/>
                    <a:gd name="connsiteY4" fmla="*/ 5879 h 62709"/>
                    <a:gd name="connsiteX5" fmla="*/ 25476 w 54871"/>
                    <a:gd name="connsiteY5" fmla="*/ 30963 h 62709"/>
                    <a:gd name="connsiteX6" fmla="*/ 25476 w 54871"/>
                    <a:gd name="connsiteY6" fmla="*/ 32531 h 62709"/>
                    <a:gd name="connsiteX7" fmla="*/ 49776 w 54871"/>
                    <a:gd name="connsiteY7" fmla="*/ 60750 h 62709"/>
                    <a:gd name="connsiteX8" fmla="*/ 38018 w 54871"/>
                    <a:gd name="connsiteY8" fmla="*/ 60750 h 62709"/>
                    <a:gd name="connsiteX9" fmla="*/ 14502 w 54871"/>
                    <a:gd name="connsiteY9" fmla="*/ 33315 h 62709"/>
                    <a:gd name="connsiteX10" fmla="*/ 14502 w 54871"/>
                    <a:gd name="connsiteY10" fmla="*/ 60750 h 62709"/>
                    <a:gd name="connsiteX11" fmla="*/ 5879 w 54871"/>
                    <a:gd name="connsiteY11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871" h="62709">
                      <a:moveTo>
                        <a:pt x="5879" y="5879"/>
                      </a:moveTo>
                      <a:lnTo>
                        <a:pt x="14502" y="5879"/>
                      </a:lnTo>
                      <a:lnTo>
                        <a:pt x="14502" y="30179"/>
                      </a:lnTo>
                      <a:lnTo>
                        <a:pt x="37234" y="5879"/>
                      </a:lnTo>
                      <a:lnTo>
                        <a:pt x="48208" y="5879"/>
                      </a:lnTo>
                      <a:lnTo>
                        <a:pt x="25476" y="30963"/>
                      </a:lnTo>
                      <a:lnTo>
                        <a:pt x="25476" y="32531"/>
                      </a:lnTo>
                      <a:lnTo>
                        <a:pt x="49776" y="60750"/>
                      </a:lnTo>
                      <a:lnTo>
                        <a:pt x="38018" y="60750"/>
                      </a:lnTo>
                      <a:lnTo>
                        <a:pt x="14502" y="33315"/>
                      </a:lnTo>
                      <a:lnTo>
                        <a:pt x="14502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64" name="Полилиния: фигура 201">
                  <a:extLst>
                    <a:ext uri="{FF2B5EF4-FFF2-40B4-BE49-F238E27FC236}">
                      <a16:creationId xmlns:a16="http://schemas.microsoft.com/office/drawing/2014/main" id="{CD88A1FF-454E-480A-9FCA-555C75F4BC0F}"/>
                    </a:ext>
                  </a:extLst>
                </p:cNvPr>
                <p:cNvSpPr/>
                <p:nvPr/>
              </p:nvSpPr>
              <p:spPr>
                <a:xfrm>
                  <a:off x="3818586" y="3875852"/>
                  <a:ext cx="54871" cy="62710"/>
                </a:xfrm>
                <a:custGeom>
                  <a:avLst/>
                  <a:gdLst>
                    <a:gd name="connsiteX0" fmla="*/ 5879 w 54871"/>
                    <a:gd name="connsiteY0" fmla="*/ 44289 h 62709"/>
                    <a:gd name="connsiteX1" fmla="*/ 15285 w 54871"/>
                    <a:gd name="connsiteY1" fmla="*/ 44289 h 62709"/>
                    <a:gd name="connsiteX2" fmla="*/ 28611 w 54871"/>
                    <a:gd name="connsiteY2" fmla="*/ 54479 h 62709"/>
                    <a:gd name="connsiteX3" fmla="*/ 40369 w 54871"/>
                    <a:gd name="connsiteY3" fmla="*/ 45856 h 62709"/>
                    <a:gd name="connsiteX4" fmla="*/ 31747 w 54871"/>
                    <a:gd name="connsiteY4" fmla="*/ 38018 h 62709"/>
                    <a:gd name="connsiteX5" fmla="*/ 24692 w 54871"/>
                    <a:gd name="connsiteY5" fmla="*/ 37234 h 62709"/>
                    <a:gd name="connsiteX6" fmla="*/ 8231 w 54871"/>
                    <a:gd name="connsiteY6" fmla="*/ 22340 h 62709"/>
                    <a:gd name="connsiteX7" fmla="*/ 27827 w 54871"/>
                    <a:gd name="connsiteY7" fmla="*/ 5879 h 62709"/>
                    <a:gd name="connsiteX8" fmla="*/ 48208 w 54871"/>
                    <a:gd name="connsiteY8" fmla="*/ 22340 h 62709"/>
                    <a:gd name="connsiteX9" fmla="*/ 38802 w 54871"/>
                    <a:gd name="connsiteY9" fmla="*/ 22340 h 62709"/>
                    <a:gd name="connsiteX10" fmla="*/ 27827 w 54871"/>
                    <a:gd name="connsiteY10" fmla="*/ 14502 h 62709"/>
                    <a:gd name="connsiteX11" fmla="*/ 16853 w 54871"/>
                    <a:gd name="connsiteY11" fmla="*/ 22340 h 62709"/>
                    <a:gd name="connsiteX12" fmla="*/ 27044 w 54871"/>
                    <a:gd name="connsiteY12" fmla="*/ 29395 h 62709"/>
                    <a:gd name="connsiteX13" fmla="*/ 34098 w 54871"/>
                    <a:gd name="connsiteY13" fmla="*/ 30179 h 62709"/>
                    <a:gd name="connsiteX14" fmla="*/ 49776 w 54871"/>
                    <a:gd name="connsiteY14" fmla="*/ 45856 h 62709"/>
                    <a:gd name="connsiteX15" fmla="*/ 28611 w 54871"/>
                    <a:gd name="connsiteY15" fmla="*/ 63102 h 62709"/>
                    <a:gd name="connsiteX16" fmla="*/ 5879 w 54871"/>
                    <a:gd name="connsiteY16" fmla="*/ 4428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4871" h="62709">
                      <a:moveTo>
                        <a:pt x="5879" y="44289"/>
                      </a:moveTo>
                      <a:lnTo>
                        <a:pt x="15285" y="44289"/>
                      </a:lnTo>
                      <a:cubicBezTo>
                        <a:pt x="16069" y="49776"/>
                        <a:pt x="19989" y="54479"/>
                        <a:pt x="28611" y="54479"/>
                      </a:cubicBezTo>
                      <a:cubicBezTo>
                        <a:pt x="36450" y="54479"/>
                        <a:pt x="40369" y="50560"/>
                        <a:pt x="40369" y="45856"/>
                      </a:cubicBezTo>
                      <a:cubicBezTo>
                        <a:pt x="40369" y="41153"/>
                        <a:pt x="37234" y="38802"/>
                        <a:pt x="31747" y="38018"/>
                      </a:cubicBezTo>
                      <a:lnTo>
                        <a:pt x="24692" y="37234"/>
                      </a:lnTo>
                      <a:cubicBezTo>
                        <a:pt x="15285" y="36450"/>
                        <a:pt x="8231" y="31747"/>
                        <a:pt x="8231" y="22340"/>
                      </a:cubicBezTo>
                      <a:cubicBezTo>
                        <a:pt x="8231" y="12150"/>
                        <a:pt x="16069" y="5879"/>
                        <a:pt x="27827" y="5879"/>
                      </a:cubicBezTo>
                      <a:cubicBezTo>
                        <a:pt x="40369" y="5879"/>
                        <a:pt x="47424" y="12150"/>
                        <a:pt x="48208" y="22340"/>
                      </a:cubicBezTo>
                      <a:lnTo>
                        <a:pt x="38802" y="22340"/>
                      </a:lnTo>
                      <a:cubicBezTo>
                        <a:pt x="38018" y="17637"/>
                        <a:pt x="34882" y="14502"/>
                        <a:pt x="27827" y="14502"/>
                      </a:cubicBezTo>
                      <a:cubicBezTo>
                        <a:pt x="20773" y="14502"/>
                        <a:pt x="16853" y="17637"/>
                        <a:pt x="16853" y="22340"/>
                      </a:cubicBezTo>
                      <a:cubicBezTo>
                        <a:pt x="16853" y="27044"/>
                        <a:pt x="21556" y="28611"/>
                        <a:pt x="27044" y="29395"/>
                      </a:cubicBezTo>
                      <a:lnTo>
                        <a:pt x="34098" y="30179"/>
                      </a:lnTo>
                      <a:cubicBezTo>
                        <a:pt x="43505" y="30963"/>
                        <a:pt x="49776" y="35666"/>
                        <a:pt x="49776" y="45856"/>
                      </a:cubicBezTo>
                      <a:cubicBezTo>
                        <a:pt x="49776" y="56831"/>
                        <a:pt x="41153" y="63102"/>
                        <a:pt x="28611" y="63102"/>
                      </a:cubicBezTo>
                      <a:cubicBezTo>
                        <a:pt x="15285" y="62318"/>
                        <a:pt x="6663" y="54479"/>
                        <a:pt x="5879" y="4428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65" name="Полилиния: фигура 202">
                  <a:extLst>
                    <a:ext uri="{FF2B5EF4-FFF2-40B4-BE49-F238E27FC236}">
                      <a16:creationId xmlns:a16="http://schemas.microsoft.com/office/drawing/2014/main" id="{5B3E8FBF-95C8-457F-AE94-A8E6FDFCA0DF}"/>
                    </a:ext>
                  </a:extLst>
                </p:cNvPr>
                <p:cNvSpPr/>
                <p:nvPr/>
              </p:nvSpPr>
              <p:spPr>
                <a:xfrm>
                  <a:off x="3870322" y="3876635"/>
                  <a:ext cx="54871" cy="62710"/>
                </a:xfrm>
                <a:custGeom>
                  <a:avLst/>
                  <a:gdLst>
                    <a:gd name="connsiteX0" fmla="*/ 5879 w 54871"/>
                    <a:gd name="connsiteY0" fmla="*/ 5879 h 62709"/>
                    <a:gd name="connsiteX1" fmla="*/ 17637 w 54871"/>
                    <a:gd name="connsiteY1" fmla="*/ 5879 h 62709"/>
                    <a:gd name="connsiteX2" fmla="*/ 38802 w 54871"/>
                    <a:gd name="connsiteY2" fmla="*/ 40369 h 62709"/>
                    <a:gd name="connsiteX3" fmla="*/ 41937 w 54871"/>
                    <a:gd name="connsiteY3" fmla="*/ 47424 h 62709"/>
                    <a:gd name="connsiteX4" fmla="*/ 43505 w 54871"/>
                    <a:gd name="connsiteY4" fmla="*/ 47424 h 62709"/>
                    <a:gd name="connsiteX5" fmla="*/ 43505 w 54871"/>
                    <a:gd name="connsiteY5" fmla="*/ 5879 h 62709"/>
                    <a:gd name="connsiteX6" fmla="*/ 52127 w 54871"/>
                    <a:gd name="connsiteY6" fmla="*/ 5879 h 62709"/>
                    <a:gd name="connsiteX7" fmla="*/ 52127 w 54871"/>
                    <a:gd name="connsiteY7" fmla="*/ 60750 h 62709"/>
                    <a:gd name="connsiteX8" fmla="*/ 40369 w 54871"/>
                    <a:gd name="connsiteY8" fmla="*/ 60750 h 62709"/>
                    <a:gd name="connsiteX9" fmla="*/ 19989 w 54871"/>
                    <a:gd name="connsiteY9" fmla="*/ 26260 h 62709"/>
                    <a:gd name="connsiteX10" fmla="*/ 16069 w 54871"/>
                    <a:gd name="connsiteY10" fmla="*/ 19205 h 62709"/>
                    <a:gd name="connsiteX11" fmla="*/ 14502 w 54871"/>
                    <a:gd name="connsiteY11" fmla="*/ 19205 h 62709"/>
                    <a:gd name="connsiteX12" fmla="*/ 14502 w 54871"/>
                    <a:gd name="connsiteY12" fmla="*/ 60750 h 62709"/>
                    <a:gd name="connsiteX13" fmla="*/ 5879 w 54871"/>
                    <a:gd name="connsiteY13" fmla="*/ 60750 h 62709"/>
                    <a:gd name="connsiteX14" fmla="*/ 5879 w 54871"/>
                    <a:gd name="connsiteY14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4871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38802" y="40369"/>
                      </a:lnTo>
                      <a:cubicBezTo>
                        <a:pt x="39586" y="41153"/>
                        <a:pt x="41153" y="44289"/>
                        <a:pt x="41937" y="47424"/>
                      </a:cubicBezTo>
                      <a:lnTo>
                        <a:pt x="43505" y="47424"/>
                      </a:lnTo>
                      <a:lnTo>
                        <a:pt x="43505" y="5879"/>
                      </a:lnTo>
                      <a:lnTo>
                        <a:pt x="52127" y="5879"/>
                      </a:lnTo>
                      <a:lnTo>
                        <a:pt x="52127" y="60750"/>
                      </a:lnTo>
                      <a:lnTo>
                        <a:pt x="40369" y="60750"/>
                      </a:lnTo>
                      <a:lnTo>
                        <a:pt x="19989" y="26260"/>
                      </a:lnTo>
                      <a:cubicBezTo>
                        <a:pt x="19205" y="24692"/>
                        <a:pt x="17637" y="21556"/>
                        <a:pt x="16069" y="19205"/>
                      </a:cubicBezTo>
                      <a:lnTo>
                        <a:pt x="14502" y="19205"/>
                      </a:lnTo>
                      <a:lnTo>
                        <a:pt x="14502" y="60750"/>
                      </a:lnTo>
                      <a:lnTo>
                        <a:pt x="5879" y="60750"/>
                      </a:lnTo>
                      <a:lnTo>
                        <a:pt x="5879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93" name="Группа 171">
            <a:extLst>
              <a:ext uri="{FF2B5EF4-FFF2-40B4-BE49-F238E27FC236}">
                <a16:creationId xmlns:a16="http://schemas.microsoft.com/office/drawing/2014/main" id="{3899CD87-0C19-423C-B56F-90086452E1F6}"/>
              </a:ext>
            </a:extLst>
          </p:cNvPr>
          <p:cNvGrpSpPr/>
          <p:nvPr/>
        </p:nvGrpSpPr>
        <p:grpSpPr>
          <a:xfrm>
            <a:off x="6193262" y="3256266"/>
            <a:ext cx="706438" cy="1003241"/>
            <a:chOff x="614362" y="2348872"/>
            <a:chExt cx="706438" cy="100324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915F8A2-6CBE-46D7-A1B7-0B91C8BDF522}"/>
                </a:ext>
              </a:extLst>
            </p:cNvPr>
            <p:cNvSpPr txBox="1"/>
            <p:nvPr/>
          </p:nvSpPr>
          <p:spPr>
            <a:xfrm>
              <a:off x="614362" y="2936615"/>
              <a:ext cx="706438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Threat Data Feeds</a:t>
              </a:r>
            </a:p>
          </p:txBody>
        </p:sp>
        <p:grpSp>
          <p:nvGrpSpPr>
            <p:cNvPr id="95" name="Группа 170">
              <a:extLst>
                <a:ext uri="{FF2B5EF4-FFF2-40B4-BE49-F238E27FC236}">
                  <a16:creationId xmlns:a16="http://schemas.microsoft.com/office/drawing/2014/main" id="{01F79176-F285-429B-903E-4E9F700AF956}"/>
                </a:ext>
              </a:extLst>
            </p:cNvPr>
            <p:cNvGrpSpPr/>
            <p:nvPr/>
          </p:nvGrpSpPr>
          <p:grpSpPr>
            <a:xfrm>
              <a:off x="746919" y="2348872"/>
              <a:ext cx="441325" cy="487363"/>
              <a:chOff x="746919" y="2348872"/>
              <a:chExt cx="441325" cy="487363"/>
            </a:xfrm>
          </p:grpSpPr>
          <p:sp>
            <p:nvSpPr>
              <p:cNvPr id="96" name="Freeform 7">
                <a:extLst>
                  <a:ext uri="{FF2B5EF4-FFF2-40B4-BE49-F238E27FC236}">
                    <a16:creationId xmlns:a16="http://schemas.microsoft.com/office/drawing/2014/main" id="{2E4CBD62-C250-4EFF-A127-DAECFC54E8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919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97" name="Рисунок 162">
                <a:extLst>
                  <a:ext uri="{FF2B5EF4-FFF2-40B4-BE49-F238E27FC236}">
                    <a16:creationId xmlns:a16="http://schemas.microsoft.com/office/drawing/2014/main" id="{C9531BC5-A481-4159-8679-E5C73E63BD57}"/>
                  </a:ext>
                </a:extLst>
              </p:cNvPr>
              <p:cNvGrpSpPr/>
              <p:nvPr/>
            </p:nvGrpSpPr>
            <p:grpSpPr>
              <a:xfrm>
                <a:off x="804928" y="2492609"/>
                <a:ext cx="324522" cy="195968"/>
                <a:chOff x="804928" y="2492609"/>
                <a:chExt cx="324522" cy="195968"/>
              </a:xfrm>
              <a:solidFill>
                <a:srgbClr val="58595B"/>
              </a:solidFill>
            </p:grpSpPr>
            <p:sp>
              <p:nvSpPr>
                <p:cNvPr id="98" name="Полилиния: фигура 164">
                  <a:extLst>
                    <a:ext uri="{FF2B5EF4-FFF2-40B4-BE49-F238E27FC236}">
                      <a16:creationId xmlns:a16="http://schemas.microsoft.com/office/drawing/2014/main" id="{82CF6675-C424-48EB-B362-38E65445784A}"/>
                    </a:ext>
                  </a:extLst>
                </p:cNvPr>
                <p:cNvSpPr/>
                <p:nvPr/>
              </p:nvSpPr>
              <p:spPr>
                <a:xfrm>
                  <a:off x="1074579" y="2492609"/>
                  <a:ext cx="54871" cy="195968"/>
                </a:xfrm>
                <a:custGeom>
                  <a:avLst/>
                  <a:gdLst>
                    <a:gd name="connsiteX0" fmla="*/ 18421 w 54871"/>
                    <a:gd name="connsiteY0" fmla="*/ 5879 h 195967"/>
                    <a:gd name="connsiteX1" fmla="*/ 5879 w 54871"/>
                    <a:gd name="connsiteY1" fmla="*/ 15285 h 195967"/>
                    <a:gd name="connsiteX2" fmla="*/ 34098 w 54871"/>
                    <a:gd name="connsiteY2" fmla="*/ 99944 h 195967"/>
                    <a:gd name="connsiteX3" fmla="*/ 5879 w 54871"/>
                    <a:gd name="connsiteY3" fmla="*/ 184602 h 195967"/>
                    <a:gd name="connsiteX4" fmla="*/ 18421 w 54871"/>
                    <a:gd name="connsiteY4" fmla="*/ 194008 h 195967"/>
                    <a:gd name="connsiteX5" fmla="*/ 49776 w 54871"/>
                    <a:gd name="connsiteY5" fmla="*/ 99944 h 195967"/>
                    <a:gd name="connsiteX6" fmla="*/ 18421 w 54871"/>
                    <a:gd name="connsiteY6" fmla="*/ 5879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18421" y="5879"/>
                      </a:moveTo>
                      <a:lnTo>
                        <a:pt x="5879" y="15285"/>
                      </a:lnTo>
                      <a:cubicBezTo>
                        <a:pt x="23124" y="38802"/>
                        <a:pt x="34098" y="68589"/>
                        <a:pt x="34098" y="99944"/>
                      </a:cubicBezTo>
                      <a:cubicBezTo>
                        <a:pt x="34098" y="131298"/>
                        <a:pt x="23124" y="161085"/>
                        <a:pt x="5879" y="184602"/>
                      </a:cubicBezTo>
                      <a:lnTo>
                        <a:pt x="18421" y="194008"/>
                      </a:lnTo>
                      <a:cubicBezTo>
                        <a:pt x="38018" y="168140"/>
                        <a:pt x="49776" y="135218"/>
                        <a:pt x="49776" y="99944"/>
                      </a:cubicBezTo>
                      <a:cubicBezTo>
                        <a:pt x="49776" y="64669"/>
                        <a:pt x="38018" y="32531"/>
                        <a:pt x="18421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99" name="Полилиния: фигура 165">
                  <a:extLst>
                    <a:ext uri="{FF2B5EF4-FFF2-40B4-BE49-F238E27FC236}">
                      <a16:creationId xmlns:a16="http://schemas.microsoft.com/office/drawing/2014/main" id="{0FBF583A-EF47-458E-A680-1CBB787B1928}"/>
                    </a:ext>
                  </a:extLst>
                </p:cNvPr>
                <p:cNvSpPr/>
                <p:nvPr/>
              </p:nvSpPr>
              <p:spPr>
                <a:xfrm>
                  <a:off x="804928" y="2492609"/>
                  <a:ext cx="54871" cy="195968"/>
                </a:xfrm>
                <a:custGeom>
                  <a:avLst/>
                  <a:gdLst>
                    <a:gd name="connsiteX0" fmla="*/ 49776 w 54871"/>
                    <a:gd name="connsiteY0" fmla="*/ 15285 h 195967"/>
                    <a:gd name="connsiteX1" fmla="*/ 37234 w 54871"/>
                    <a:gd name="connsiteY1" fmla="*/ 5879 h 195967"/>
                    <a:gd name="connsiteX2" fmla="*/ 5879 w 54871"/>
                    <a:gd name="connsiteY2" fmla="*/ 99944 h 195967"/>
                    <a:gd name="connsiteX3" fmla="*/ 37234 w 54871"/>
                    <a:gd name="connsiteY3" fmla="*/ 194008 h 195967"/>
                    <a:gd name="connsiteX4" fmla="*/ 49776 w 54871"/>
                    <a:gd name="connsiteY4" fmla="*/ 184602 h 195967"/>
                    <a:gd name="connsiteX5" fmla="*/ 21556 w 54871"/>
                    <a:gd name="connsiteY5" fmla="*/ 99944 h 195967"/>
                    <a:gd name="connsiteX6" fmla="*/ 49776 w 54871"/>
                    <a:gd name="connsiteY6" fmla="*/ 15285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49776" y="15285"/>
                      </a:moveTo>
                      <a:lnTo>
                        <a:pt x="37234" y="5879"/>
                      </a:lnTo>
                      <a:cubicBezTo>
                        <a:pt x="17637" y="31747"/>
                        <a:pt x="5879" y="64669"/>
                        <a:pt x="5879" y="99944"/>
                      </a:cubicBezTo>
                      <a:cubicBezTo>
                        <a:pt x="5879" y="135218"/>
                        <a:pt x="17637" y="167356"/>
                        <a:pt x="37234" y="194008"/>
                      </a:cubicBezTo>
                      <a:lnTo>
                        <a:pt x="49776" y="184602"/>
                      </a:lnTo>
                      <a:cubicBezTo>
                        <a:pt x="32531" y="161085"/>
                        <a:pt x="21556" y="131298"/>
                        <a:pt x="21556" y="99944"/>
                      </a:cubicBezTo>
                      <a:cubicBezTo>
                        <a:pt x="21556" y="68589"/>
                        <a:pt x="32531" y="38802"/>
                        <a:pt x="49776" y="1528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100" name="Полилиния: фигура 166">
                  <a:extLst>
                    <a:ext uri="{FF2B5EF4-FFF2-40B4-BE49-F238E27FC236}">
                      <a16:creationId xmlns:a16="http://schemas.microsoft.com/office/drawing/2014/main" id="{B19083F1-BD39-4539-8678-D4FFB4B56264}"/>
                    </a:ext>
                  </a:extLst>
                </p:cNvPr>
                <p:cNvSpPr/>
                <p:nvPr/>
              </p:nvSpPr>
              <p:spPr>
                <a:xfrm>
                  <a:off x="844121" y="2516126"/>
                  <a:ext cx="39194" cy="148935"/>
                </a:xfrm>
                <a:custGeom>
                  <a:avLst/>
                  <a:gdLst>
                    <a:gd name="connsiteX0" fmla="*/ 35666 w 39193"/>
                    <a:gd name="connsiteY0" fmla="*/ 10582 h 148935"/>
                    <a:gd name="connsiteX1" fmla="*/ 29395 w 39193"/>
                    <a:gd name="connsiteY1" fmla="*/ 5879 h 148935"/>
                    <a:gd name="connsiteX2" fmla="*/ 5879 w 39193"/>
                    <a:gd name="connsiteY2" fmla="*/ 76427 h 148935"/>
                    <a:gd name="connsiteX3" fmla="*/ 29395 w 39193"/>
                    <a:gd name="connsiteY3" fmla="*/ 146976 h 148935"/>
                    <a:gd name="connsiteX4" fmla="*/ 35666 w 39193"/>
                    <a:gd name="connsiteY4" fmla="*/ 142273 h 148935"/>
                    <a:gd name="connsiteX5" fmla="*/ 13718 w 39193"/>
                    <a:gd name="connsiteY5" fmla="*/ 76427 h 148935"/>
                    <a:gd name="connsiteX6" fmla="*/ 35666 w 39193"/>
                    <a:gd name="connsiteY6" fmla="*/ 10582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35666" y="10582"/>
                      </a:moveTo>
                      <a:lnTo>
                        <a:pt x="29395" y="5879"/>
                      </a:lnTo>
                      <a:cubicBezTo>
                        <a:pt x="14502" y="25476"/>
                        <a:pt x="5879" y="49776"/>
                        <a:pt x="5879" y="76427"/>
                      </a:cubicBezTo>
                      <a:cubicBezTo>
                        <a:pt x="5879" y="103079"/>
                        <a:pt x="14502" y="127379"/>
                        <a:pt x="29395" y="146976"/>
                      </a:cubicBezTo>
                      <a:lnTo>
                        <a:pt x="35666" y="142273"/>
                      </a:lnTo>
                      <a:cubicBezTo>
                        <a:pt x="22340" y="123460"/>
                        <a:pt x="13718" y="100727"/>
                        <a:pt x="13718" y="76427"/>
                      </a:cubicBezTo>
                      <a:cubicBezTo>
                        <a:pt x="13718" y="52127"/>
                        <a:pt x="22340" y="29395"/>
                        <a:pt x="35666" y="1058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101" name="Полилиния: фигура 167">
                  <a:extLst>
                    <a:ext uri="{FF2B5EF4-FFF2-40B4-BE49-F238E27FC236}">
                      <a16:creationId xmlns:a16="http://schemas.microsoft.com/office/drawing/2014/main" id="{6BEA910F-25BF-45CA-9DA7-0BEA6CD3CFE0}"/>
                    </a:ext>
                  </a:extLst>
                </p:cNvPr>
                <p:cNvSpPr/>
                <p:nvPr/>
              </p:nvSpPr>
              <p:spPr>
                <a:xfrm>
                  <a:off x="1049496" y="2516126"/>
                  <a:ext cx="39194" cy="148935"/>
                </a:xfrm>
                <a:custGeom>
                  <a:avLst/>
                  <a:gdLst>
                    <a:gd name="connsiteX0" fmla="*/ 12150 w 39193"/>
                    <a:gd name="connsiteY0" fmla="*/ 5879 h 148935"/>
                    <a:gd name="connsiteX1" fmla="*/ 5879 w 39193"/>
                    <a:gd name="connsiteY1" fmla="*/ 10582 h 148935"/>
                    <a:gd name="connsiteX2" fmla="*/ 27827 w 39193"/>
                    <a:gd name="connsiteY2" fmla="*/ 76427 h 148935"/>
                    <a:gd name="connsiteX3" fmla="*/ 5879 w 39193"/>
                    <a:gd name="connsiteY3" fmla="*/ 142273 h 148935"/>
                    <a:gd name="connsiteX4" fmla="*/ 12150 w 39193"/>
                    <a:gd name="connsiteY4" fmla="*/ 146976 h 148935"/>
                    <a:gd name="connsiteX5" fmla="*/ 35666 w 39193"/>
                    <a:gd name="connsiteY5" fmla="*/ 76427 h 148935"/>
                    <a:gd name="connsiteX6" fmla="*/ 12150 w 39193"/>
                    <a:gd name="connsiteY6" fmla="*/ 5879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12150" y="5879"/>
                      </a:moveTo>
                      <a:lnTo>
                        <a:pt x="5879" y="10582"/>
                      </a:lnTo>
                      <a:cubicBezTo>
                        <a:pt x="19205" y="29395"/>
                        <a:pt x="27827" y="52127"/>
                        <a:pt x="27827" y="76427"/>
                      </a:cubicBezTo>
                      <a:cubicBezTo>
                        <a:pt x="27827" y="100727"/>
                        <a:pt x="19205" y="123460"/>
                        <a:pt x="5879" y="142273"/>
                      </a:cubicBezTo>
                      <a:lnTo>
                        <a:pt x="12150" y="146976"/>
                      </a:lnTo>
                      <a:cubicBezTo>
                        <a:pt x="27044" y="127379"/>
                        <a:pt x="35666" y="103079"/>
                        <a:pt x="35666" y="76427"/>
                      </a:cubicBezTo>
                      <a:cubicBezTo>
                        <a:pt x="35666" y="49776"/>
                        <a:pt x="27044" y="25476"/>
                        <a:pt x="12150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102" name="Полилиния: фигура 169">
                  <a:extLst>
                    <a:ext uri="{FF2B5EF4-FFF2-40B4-BE49-F238E27FC236}">
                      <a16:creationId xmlns:a16="http://schemas.microsoft.com/office/drawing/2014/main" id="{054B0CC1-8C30-4A48-BEAC-DAF3F9E8CD6C}"/>
                    </a:ext>
                  </a:extLst>
                </p:cNvPr>
                <p:cNvSpPr/>
                <p:nvPr/>
              </p:nvSpPr>
              <p:spPr>
                <a:xfrm>
                  <a:off x="875476" y="2500448"/>
                  <a:ext cx="180290" cy="180290"/>
                </a:xfrm>
                <a:custGeom>
                  <a:avLst/>
                  <a:gdLst>
                    <a:gd name="connsiteX0" fmla="*/ 92105 w 180290"/>
                    <a:gd name="connsiteY0" fmla="*/ 5879 h 180290"/>
                    <a:gd name="connsiteX1" fmla="*/ 5879 w 180290"/>
                    <a:gd name="connsiteY1" fmla="*/ 92105 h 180290"/>
                    <a:gd name="connsiteX2" fmla="*/ 92105 w 180290"/>
                    <a:gd name="connsiteY2" fmla="*/ 178331 h 180290"/>
                    <a:gd name="connsiteX3" fmla="*/ 178331 w 180290"/>
                    <a:gd name="connsiteY3" fmla="*/ 92105 h 180290"/>
                    <a:gd name="connsiteX4" fmla="*/ 92105 w 180290"/>
                    <a:gd name="connsiteY4" fmla="*/ 5879 h 180290"/>
                    <a:gd name="connsiteX5" fmla="*/ 88969 w 180290"/>
                    <a:gd name="connsiteY5" fmla="*/ 136002 h 180290"/>
                    <a:gd name="connsiteX6" fmla="*/ 70940 w 180290"/>
                    <a:gd name="connsiteY6" fmla="*/ 121892 h 180290"/>
                    <a:gd name="connsiteX7" fmla="*/ 59966 w 180290"/>
                    <a:gd name="connsiteY7" fmla="*/ 132082 h 180290"/>
                    <a:gd name="connsiteX8" fmla="*/ 55263 w 180290"/>
                    <a:gd name="connsiteY8" fmla="*/ 132082 h 180290"/>
                    <a:gd name="connsiteX9" fmla="*/ 55263 w 180290"/>
                    <a:gd name="connsiteY9" fmla="*/ 128163 h 180290"/>
                    <a:gd name="connsiteX10" fmla="*/ 67805 w 180290"/>
                    <a:gd name="connsiteY10" fmla="*/ 116405 h 180290"/>
                    <a:gd name="connsiteX11" fmla="*/ 63886 w 180290"/>
                    <a:gd name="connsiteY11" fmla="*/ 103079 h 180290"/>
                    <a:gd name="connsiteX12" fmla="*/ 47424 w 180290"/>
                    <a:gd name="connsiteY12" fmla="*/ 103079 h 180290"/>
                    <a:gd name="connsiteX13" fmla="*/ 44289 w 180290"/>
                    <a:gd name="connsiteY13" fmla="*/ 99944 h 180290"/>
                    <a:gd name="connsiteX14" fmla="*/ 47424 w 180290"/>
                    <a:gd name="connsiteY14" fmla="*/ 96808 h 180290"/>
                    <a:gd name="connsiteX15" fmla="*/ 63102 w 180290"/>
                    <a:gd name="connsiteY15" fmla="*/ 96808 h 180290"/>
                    <a:gd name="connsiteX16" fmla="*/ 63102 w 180290"/>
                    <a:gd name="connsiteY16" fmla="*/ 92889 h 180290"/>
                    <a:gd name="connsiteX17" fmla="*/ 63886 w 180290"/>
                    <a:gd name="connsiteY17" fmla="*/ 81915 h 180290"/>
                    <a:gd name="connsiteX18" fmla="*/ 50560 w 180290"/>
                    <a:gd name="connsiteY18" fmla="*/ 70940 h 180290"/>
                    <a:gd name="connsiteX19" fmla="*/ 49776 w 180290"/>
                    <a:gd name="connsiteY19" fmla="*/ 67021 h 180290"/>
                    <a:gd name="connsiteX20" fmla="*/ 53695 w 180290"/>
                    <a:gd name="connsiteY20" fmla="*/ 66237 h 180290"/>
                    <a:gd name="connsiteX21" fmla="*/ 68589 w 180290"/>
                    <a:gd name="connsiteY21" fmla="*/ 77995 h 180290"/>
                    <a:gd name="connsiteX22" fmla="*/ 87402 w 180290"/>
                    <a:gd name="connsiteY22" fmla="*/ 83482 h 180290"/>
                    <a:gd name="connsiteX23" fmla="*/ 88969 w 180290"/>
                    <a:gd name="connsiteY23" fmla="*/ 136002 h 180290"/>
                    <a:gd name="connsiteX24" fmla="*/ 92105 w 180290"/>
                    <a:gd name="connsiteY24" fmla="*/ 78779 h 180290"/>
                    <a:gd name="connsiteX25" fmla="*/ 68589 w 180290"/>
                    <a:gd name="connsiteY25" fmla="*/ 69373 h 180290"/>
                    <a:gd name="connsiteX26" fmla="*/ 72508 w 180290"/>
                    <a:gd name="connsiteY26" fmla="*/ 62318 h 180290"/>
                    <a:gd name="connsiteX27" fmla="*/ 67805 w 180290"/>
                    <a:gd name="connsiteY27" fmla="*/ 52911 h 180290"/>
                    <a:gd name="connsiteX28" fmla="*/ 79563 w 180290"/>
                    <a:gd name="connsiteY28" fmla="*/ 41153 h 180290"/>
                    <a:gd name="connsiteX29" fmla="*/ 76427 w 180290"/>
                    <a:gd name="connsiteY29" fmla="*/ 47424 h 180290"/>
                    <a:gd name="connsiteX30" fmla="*/ 80347 w 180290"/>
                    <a:gd name="connsiteY30" fmla="*/ 54479 h 180290"/>
                    <a:gd name="connsiteX31" fmla="*/ 91321 w 180290"/>
                    <a:gd name="connsiteY31" fmla="*/ 50560 h 180290"/>
                    <a:gd name="connsiteX32" fmla="*/ 102295 w 180290"/>
                    <a:gd name="connsiteY32" fmla="*/ 54479 h 180290"/>
                    <a:gd name="connsiteX33" fmla="*/ 106215 w 180290"/>
                    <a:gd name="connsiteY33" fmla="*/ 47424 h 180290"/>
                    <a:gd name="connsiteX34" fmla="*/ 103079 w 180290"/>
                    <a:gd name="connsiteY34" fmla="*/ 41153 h 180290"/>
                    <a:gd name="connsiteX35" fmla="*/ 114837 w 180290"/>
                    <a:gd name="connsiteY35" fmla="*/ 52911 h 180290"/>
                    <a:gd name="connsiteX36" fmla="*/ 110134 w 180290"/>
                    <a:gd name="connsiteY36" fmla="*/ 62318 h 180290"/>
                    <a:gd name="connsiteX37" fmla="*/ 114053 w 180290"/>
                    <a:gd name="connsiteY37" fmla="*/ 70156 h 180290"/>
                    <a:gd name="connsiteX38" fmla="*/ 92105 w 180290"/>
                    <a:gd name="connsiteY38" fmla="*/ 78779 h 180290"/>
                    <a:gd name="connsiteX39" fmla="*/ 136002 w 180290"/>
                    <a:gd name="connsiteY39" fmla="*/ 103079 h 180290"/>
                    <a:gd name="connsiteX40" fmla="*/ 119540 w 180290"/>
                    <a:gd name="connsiteY40" fmla="*/ 103079 h 180290"/>
                    <a:gd name="connsiteX41" fmla="*/ 115621 w 180290"/>
                    <a:gd name="connsiteY41" fmla="*/ 116405 h 180290"/>
                    <a:gd name="connsiteX42" fmla="*/ 128163 w 180290"/>
                    <a:gd name="connsiteY42" fmla="*/ 128163 h 180290"/>
                    <a:gd name="connsiteX43" fmla="*/ 128163 w 180290"/>
                    <a:gd name="connsiteY43" fmla="*/ 132082 h 180290"/>
                    <a:gd name="connsiteX44" fmla="*/ 124244 w 180290"/>
                    <a:gd name="connsiteY44" fmla="*/ 132082 h 180290"/>
                    <a:gd name="connsiteX45" fmla="*/ 113269 w 180290"/>
                    <a:gd name="connsiteY45" fmla="*/ 121892 h 180290"/>
                    <a:gd name="connsiteX46" fmla="*/ 95240 w 180290"/>
                    <a:gd name="connsiteY46" fmla="*/ 136002 h 180290"/>
                    <a:gd name="connsiteX47" fmla="*/ 95240 w 180290"/>
                    <a:gd name="connsiteY47" fmla="*/ 88185 h 180290"/>
                    <a:gd name="connsiteX48" fmla="*/ 95240 w 180290"/>
                    <a:gd name="connsiteY48" fmla="*/ 84266 h 180290"/>
                    <a:gd name="connsiteX49" fmla="*/ 114837 w 180290"/>
                    <a:gd name="connsiteY49" fmla="*/ 77995 h 180290"/>
                    <a:gd name="connsiteX50" fmla="*/ 128947 w 180290"/>
                    <a:gd name="connsiteY50" fmla="*/ 66237 h 180290"/>
                    <a:gd name="connsiteX51" fmla="*/ 133650 w 180290"/>
                    <a:gd name="connsiteY51" fmla="*/ 66237 h 180290"/>
                    <a:gd name="connsiteX52" fmla="*/ 132866 w 180290"/>
                    <a:gd name="connsiteY52" fmla="*/ 70156 h 180290"/>
                    <a:gd name="connsiteX53" fmla="*/ 119540 w 180290"/>
                    <a:gd name="connsiteY53" fmla="*/ 81131 h 180290"/>
                    <a:gd name="connsiteX54" fmla="*/ 120324 w 180290"/>
                    <a:gd name="connsiteY54" fmla="*/ 92105 h 180290"/>
                    <a:gd name="connsiteX55" fmla="*/ 120324 w 180290"/>
                    <a:gd name="connsiteY55" fmla="*/ 96024 h 180290"/>
                    <a:gd name="connsiteX56" fmla="*/ 136786 w 180290"/>
                    <a:gd name="connsiteY56" fmla="*/ 96024 h 180290"/>
                    <a:gd name="connsiteX57" fmla="*/ 139921 w 180290"/>
                    <a:gd name="connsiteY57" fmla="*/ 99160 h 180290"/>
                    <a:gd name="connsiteX58" fmla="*/ 136002 w 180290"/>
                    <a:gd name="connsiteY58" fmla="*/ 103079 h 18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80290" h="180290">
                      <a:moveTo>
                        <a:pt x="92105" y="5879"/>
                      </a:moveTo>
                      <a:cubicBezTo>
                        <a:pt x="44289" y="5879"/>
                        <a:pt x="5879" y="44289"/>
                        <a:pt x="5879" y="92105"/>
                      </a:cubicBezTo>
                      <a:cubicBezTo>
                        <a:pt x="5879" y="139921"/>
                        <a:pt x="44289" y="178331"/>
                        <a:pt x="92105" y="178331"/>
                      </a:cubicBezTo>
                      <a:cubicBezTo>
                        <a:pt x="139921" y="178331"/>
                        <a:pt x="178331" y="139921"/>
                        <a:pt x="178331" y="92105"/>
                      </a:cubicBezTo>
                      <a:cubicBezTo>
                        <a:pt x="178331" y="44289"/>
                        <a:pt x="139921" y="5879"/>
                        <a:pt x="92105" y="5879"/>
                      </a:cubicBezTo>
                      <a:moveTo>
                        <a:pt x="88969" y="136002"/>
                      </a:moveTo>
                      <a:cubicBezTo>
                        <a:pt x="81915" y="135218"/>
                        <a:pt x="75644" y="129731"/>
                        <a:pt x="70940" y="121892"/>
                      </a:cubicBezTo>
                      <a:lnTo>
                        <a:pt x="59966" y="132082"/>
                      </a:lnTo>
                      <a:cubicBezTo>
                        <a:pt x="58398" y="132866"/>
                        <a:pt x="56831" y="132866"/>
                        <a:pt x="55263" y="132082"/>
                      </a:cubicBezTo>
                      <a:cubicBezTo>
                        <a:pt x="54479" y="130515"/>
                        <a:pt x="54479" y="128947"/>
                        <a:pt x="55263" y="128163"/>
                      </a:cubicBezTo>
                      <a:lnTo>
                        <a:pt x="67805" y="116405"/>
                      </a:lnTo>
                      <a:cubicBezTo>
                        <a:pt x="66237" y="112485"/>
                        <a:pt x="64669" y="107782"/>
                        <a:pt x="63886" y="103079"/>
                      </a:cubicBezTo>
                      <a:lnTo>
                        <a:pt x="47424" y="103079"/>
                      </a:lnTo>
                      <a:cubicBezTo>
                        <a:pt x="45856" y="103079"/>
                        <a:pt x="44289" y="101511"/>
                        <a:pt x="44289" y="99944"/>
                      </a:cubicBezTo>
                      <a:cubicBezTo>
                        <a:pt x="44289" y="98376"/>
                        <a:pt x="45856" y="96808"/>
                        <a:pt x="47424" y="96808"/>
                      </a:cubicBezTo>
                      <a:lnTo>
                        <a:pt x="63102" y="96808"/>
                      </a:lnTo>
                      <a:cubicBezTo>
                        <a:pt x="63102" y="95240"/>
                        <a:pt x="63102" y="94456"/>
                        <a:pt x="63102" y="92889"/>
                      </a:cubicBezTo>
                      <a:cubicBezTo>
                        <a:pt x="63102" y="88969"/>
                        <a:pt x="63102" y="85050"/>
                        <a:pt x="63886" y="81915"/>
                      </a:cubicBezTo>
                      <a:lnTo>
                        <a:pt x="50560" y="70940"/>
                      </a:lnTo>
                      <a:cubicBezTo>
                        <a:pt x="48992" y="70156"/>
                        <a:pt x="48992" y="67805"/>
                        <a:pt x="49776" y="67021"/>
                      </a:cubicBezTo>
                      <a:cubicBezTo>
                        <a:pt x="50560" y="65453"/>
                        <a:pt x="52911" y="65453"/>
                        <a:pt x="53695" y="66237"/>
                      </a:cubicBezTo>
                      <a:lnTo>
                        <a:pt x="68589" y="77995"/>
                      </a:lnTo>
                      <a:cubicBezTo>
                        <a:pt x="73292" y="81131"/>
                        <a:pt x="80347" y="83482"/>
                        <a:pt x="87402" y="83482"/>
                      </a:cubicBezTo>
                      <a:lnTo>
                        <a:pt x="88969" y="136002"/>
                      </a:lnTo>
                      <a:close/>
                      <a:moveTo>
                        <a:pt x="92105" y="78779"/>
                      </a:moveTo>
                      <a:cubicBezTo>
                        <a:pt x="81915" y="78779"/>
                        <a:pt x="72508" y="74860"/>
                        <a:pt x="68589" y="69373"/>
                      </a:cubicBezTo>
                      <a:cubicBezTo>
                        <a:pt x="70157" y="67021"/>
                        <a:pt x="70940" y="63885"/>
                        <a:pt x="72508" y="62318"/>
                      </a:cubicBezTo>
                      <a:cubicBezTo>
                        <a:pt x="69373" y="59966"/>
                        <a:pt x="67805" y="56831"/>
                        <a:pt x="67805" y="52911"/>
                      </a:cubicBezTo>
                      <a:cubicBezTo>
                        <a:pt x="67805" y="46640"/>
                        <a:pt x="73292" y="41153"/>
                        <a:pt x="79563" y="41153"/>
                      </a:cubicBezTo>
                      <a:cubicBezTo>
                        <a:pt x="77995" y="42721"/>
                        <a:pt x="76427" y="45073"/>
                        <a:pt x="76427" y="47424"/>
                      </a:cubicBezTo>
                      <a:cubicBezTo>
                        <a:pt x="76427" y="50560"/>
                        <a:pt x="77995" y="52911"/>
                        <a:pt x="80347" y="54479"/>
                      </a:cubicBezTo>
                      <a:cubicBezTo>
                        <a:pt x="83482" y="52127"/>
                        <a:pt x="87402" y="50560"/>
                        <a:pt x="91321" y="50560"/>
                      </a:cubicBezTo>
                      <a:cubicBezTo>
                        <a:pt x="95240" y="50560"/>
                        <a:pt x="99160" y="52127"/>
                        <a:pt x="102295" y="54479"/>
                      </a:cubicBezTo>
                      <a:cubicBezTo>
                        <a:pt x="104647" y="52911"/>
                        <a:pt x="106215" y="50560"/>
                        <a:pt x="106215" y="47424"/>
                      </a:cubicBezTo>
                      <a:cubicBezTo>
                        <a:pt x="106215" y="45073"/>
                        <a:pt x="105431" y="42721"/>
                        <a:pt x="103079" y="41153"/>
                      </a:cubicBezTo>
                      <a:cubicBezTo>
                        <a:pt x="109350" y="41153"/>
                        <a:pt x="114837" y="46640"/>
                        <a:pt x="114837" y="52911"/>
                      </a:cubicBezTo>
                      <a:cubicBezTo>
                        <a:pt x="114837" y="56831"/>
                        <a:pt x="113269" y="59966"/>
                        <a:pt x="110134" y="62318"/>
                      </a:cubicBezTo>
                      <a:cubicBezTo>
                        <a:pt x="111702" y="64669"/>
                        <a:pt x="113269" y="67021"/>
                        <a:pt x="114053" y="70156"/>
                      </a:cubicBezTo>
                      <a:cubicBezTo>
                        <a:pt x="111702" y="74860"/>
                        <a:pt x="102295" y="78779"/>
                        <a:pt x="92105" y="78779"/>
                      </a:cubicBezTo>
                      <a:moveTo>
                        <a:pt x="136002" y="103079"/>
                      </a:moveTo>
                      <a:lnTo>
                        <a:pt x="119540" y="103079"/>
                      </a:lnTo>
                      <a:cubicBezTo>
                        <a:pt x="118757" y="107782"/>
                        <a:pt x="117973" y="111702"/>
                        <a:pt x="115621" y="116405"/>
                      </a:cubicBezTo>
                      <a:lnTo>
                        <a:pt x="128163" y="128163"/>
                      </a:lnTo>
                      <a:cubicBezTo>
                        <a:pt x="129731" y="128947"/>
                        <a:pt x="129731" y="131298"/>
                        <a:pt x="128163" y="132082"/>
                      </a:cubicBezTo>
                      <a:cubicBezTo>
                        <a:pt x="127379" y="133650"/>
                        <a:pt x="125028" y="133650"/>
                        <a:pt x="124244" y="132082"/>
                      </a:cubicBezTo>
                      <a:lnTo>
                        <a:pt x="113269" y="121892"/>
                      </a:lnTo>
                      <a:cubicBezTo>
                        <a:pt x="108566" y="129731"/>
                        <a:pt x="102295" y="135218"/>
                        <a:pt x="95240" y="136002"/>
                      </a:cubicBezTo>
                      <a:lnTo>
                        <a:pt x="95240" y="88185"/>
                      </a:lnTo>
                      <a:lnTo>
                        <a:pt x="95240" y="84266"/>
                      </a:lnTo>
                      <a:cubicBezTo>
                        <a:pt x="103079" y="83482"/>
                        <a:pt x="109350" y="81915"/>
                        <a:pt x="114837" y="77995"/>
                      </a:cubicBezTo>
                      <a:lnTo>
                        <a:pt x="128947" y="66237"/>
                      </a:lnTo>
                      <a:cubicBezTo>
                        <a:pt x="130515" y="65453"/>
                        <a:pt x="132082" y="65453"/>
                        <a:pt x="133650" y="66237"/>
                      </a:cubicBezTo>
                      <a:cubicBezTo>
                        <a:pt x="134434" y="67805"/>
                        <a:pt x="134434" y="69373"/>
                        <a:pt x="132866" y="70156"/>
                      </a:cubicBezTo>
                      <a:lnTo>
                        <a:pt x="119540" y="81131"/>
                      </a:lnTo>
                      <a:cubicBezTo>
                        <a:pt x="120324" y="84266"/>
                        <a:pt x="120324" y="88185"/>
                        <a:pt x="120324" y="92105"/>
                      </a:cubicBezTo>
                      <a:cubicBezTo>
                        <a:pt x="120324" y="93673"/>
                        <a:pt x="120324" y="94456"/>
                        <a:pt x="120324" y="96024"/>
                      </a:cubicBezTo>
                      <a:lnTo>
                        <a:pt x="136786" y="96024"/>
                      </a:lnTo>
                      <a:cubicBezTo>
                        <a:pt x="138353" y="96024"/>
                        <a:pt x="139921" y="97592"/>
                        <a:pt x="139921" y="99160"/>
                      </a:cubicBezTo>
                      <a:cubicBezTo>
                        <a:pt x="139137" y="101511"/>
                        <a:pt x="138353" y="103079"/>
                        <a:pt x="136002" y="1030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103" name="Группа 190">
            <a:extLst>
              <a:ext uri="{FF2B5EF4-FFF2-40B4-BE49-F238E27FC236}">
                <a16:creationId xmlns:a16="http://schemas.microsoft.com/office/drawing/2014/main" id="{51F58974-0E0F-40E6-80CF-5F8081D70F86}"/>
              </a:ext>
            </a:extLst>
          </p:cNvPr>
          <p:cNvGrpSpPr/>
          <p:nvPr/>
        </p:nvGrpSpPr>
        <p:grpSpPr>
          <a:xfrm>
            <a:off x="2758794" y="1454656"/>
            <a:ext cx="844866" cy="1003241"/>
            <a:chOff x="3428684" y="2348872"/>
            <a:chExt cx="844866" cy="100324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61BF14C-FC36-43B6-9C3F-00C99C4B619F}"/>
                </a:ext>
              </a:extLst>
            </p:cNvPr>
            <p:cNvSpPr txBox="1"/>
            <p:nvPr/>
          </p:nvSpPr>
          <p:spPr>
            <a:xfrm>
              <a:off x="3428684" y="2936615"/>
              <a:ext cx="84486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Threat Intelligence</a:t>
              </a:r>
            </a:p>
          </p:txBody>
        </p:sp>
        <p:grpSp>
          <p:nvGrpSpPr>
            <p:cNvPr id="105" name="Группа 189">
              <a:extLst>
                <a:ext uri="{FF2B5EF4-FFF2-40B4-BE49-F238E27FC236}">
                  <a16:creationId xmlns:a16="http://schemas.microsoft.com/office/drawing/2014/main" id="{FA08AF28-E4FF-44BA-90C7-4957E72ACF2E}"/>
                </a:ext>
              </a:extLst>
            </p:cNvPr>
            <p:cNvGrpSpPr/>
            <p:nvPr/>
          </p:nvGrpSpPr>
          <p:grpSpPr>
            <a:xfrm>
              <a:off x="3630455" y="2348872"/>
              <a:ext cx="441325" cy="487363"/>
              <a:chOff x="3630455" y="2348872"/>
              <a:chExt cx="441325" cy="487363"/>
            </a:xfrm>
          </p:grpSpPr>
          <p:sp>
            <p:nvSpPr>
              <p:cNvPr id="106" name="Freeform 23">
                <a:extLst>
                  <a:ext uri="{FF2B5EF4-FFF2-40B4-BE49-F238E27FC236}">
                    <a16:creationId xmlns:a16="http://schemas.microsoft.com/office/drawing/2014/main" id="{EAEB2657-43A7-448F-A9C1-1417CF86F0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0455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sp>
            <p:nvSpPr>
              <p:cNvPr id="107" name="Полилиния: фигура 187">
                <a:extLst>
                  <a:ext uri="{FF2B5EF4-FFF2-40B4-BE49-F238E27FC236}">
                    <a16:creationId xmlns:a16="http://schemas.microsoft.com/office/drawing/2014/main" id="{9F541C3E-9BEA-425B-BE86-2387F2EF098F}"/>
                  </a:ext>
                </a:extLst>
              </p:cNvPr>
              <p:cNvSpPr/>
              <p:nvPr/>
            </p:nvSpPr>
            <p:spPr>
              <a:xfrm>
                <a:off x="3704141" y="2445577"/>
                <a:ext cx="290032" cy="290032"/>
              </a:xfrm>
              <a:custGeom>
                <a:avLst/>
                <a:gdLst>
                  <a:gd name="connsiteX0" fmla="*/ 146976 w 290032"/>
                  <a:gd name="connsiteY0" fmla="*/ 5879 h 290032"/>
                  <a:gd name="connsiteX1" fmla="*/ 5879 w 290032"/>
                  <a:gd name="connsiteY1" fmla="*/ 146976 h 290032"/>
                  <a:gd name="connsiteX2" fmla="*/ 146976 w 290032"/>
                  <a:gd name="connsiteY2" fmla="*/ 288073 h 290032"/>
                  <a:gd name="connsiteX3" fmla="*/ 288073 w 290032"/>
                  <a:gd name="connsiteY3" fmla="*/ 146976 h 290032"/>
                  <a:gd name="connsiteX4" fmla="*/ 146976 w 290032"/>
                  <a:gd name="connsiteY4" fmla="*/ 5879 h 290032"/>
                  <a:gd name="connsiteX5" fmla="*/ 254366 w 290032"/>
                  <a:gd name="connsiteY5" fmla="*/ 82698 h 290032"/>
                  <a:gd name="connsiteX6" fmla="*/ 230850 w 290032"/>
                  <a:gd name="connsiteY6" fmla="*/ 96808 h 290032"/>
                  <a:gd name="connsiteX7" fmla="*/ 207334 w 290032"/>
                  <a:gd name="connsiteY7" fmla="*/ 60750 h 290032"/>
                  <a:gd name="connsiteX8" fmla="*/ 225363 w 290032"/>
                  <a:gd name="connsiteY8" fmla="*/ 48992 h 290032"/>
                  <a:gd name="connsiteX9" fmla="*/ 254366 w 290032"/>
                  <a:gd name="connsiteY9" fmla="*/ 82698 h 290032"/>
                  <a:gd name="connsiteX10" fmla="*/ 125811 w 290032"/>
                  <a:gd name="connsiteY10" fmla="*/ 226931 h 290032"/>
                  <a:gd name="connsiteX11" fmla="*/ 146976 w 290032"/>
                  <a:gd name="connsiteY11" fmla="*/ 225363 h 290032"/>
                  <a:gd name="connsiteX12" fmla="*/ 168140 w 290032"/>
                  <a:gd name="connsiteY12" fmla="*/ 226931 h 290032"/>
                  <a:gd name="connsiteX13" fmla="*/ 146976 w 290032"/>
                  <a:gd name="connsiteY13" fmla="*/ 259853 h 290032"/>
                  <a:gd name="connsiteX14" fmla="*/ 125811 w 290032"/>
                  <a:gd name="connsiteY14" fmla="*/ 226931 h 290032"/>
                  <a:gd name="connsiteX15" fmla="*/ 136786 w 290032"/>
                  <a:gd name="connsiteY15" fmla="*/ 259069 h 290032"/>
                  <a:gd name="connsiteX16" fmla="*/ 100727 w 290032"/>
                  <a:gd name="connsiteY16" fmla="*/ 234769 h 290032"/>
                  <a:gd name="connsiteX17" fmla="*/ 117973 w 290032"/>
                  <a:gd name="connsiteY17" fmla="*/ 228498 h 290032"/>
                  <a:gd name="connsiteX18" fmla="*/ 136786 w 290032"/>
                  <a:gd name="connsiteY18" fmla="*/ 259069 h 290032"/>
                  <a:gd name="connsiteX19" fmla="*/ 175979 w 290032"/>
                  <a:gd name="connsiteY19" fmla="*/ 229282 h 290032"/>
                  <a:gd name="connsiteX20" fmla="*/ 193224 w 290032"/>
                  <a:gd name="connsiteY20" fmla="*/ 235553 h 290032"/>
                  <a:gd name="connsiteX21" fmla="*/ 156382 w 290032"/>
                  <a:gd name="connsiteY21" fmla="*/ 259853 h 290032"/>
                  <a:gd name="connsiteX22" fmla="*/ 175979 w 290032"/>
                  <a:gd name="connsiteY22" fmla="*/ 229282 h 290032"/>
                  <a:gd name="connsiteX23" fmla="*/ 179899 w 290032"/>
                  <a:gd name="connsiteY23" fmla="*/ 222227 h 290032"/>
                  <a:gd name="connsiteX24" fmla="*/ 185386 w 290032"/>
                  <a:gd name="connsiteY24" fmla="*/ 209685 h 290032"/>
                  <a:gd name="connsiteX25" fmla="*/ 177547 w 290032"/>
                  <a:gd name="connsiteY25" fmla="*/ 208902 h 290032"/>
                  <a:gd name="connsiteX26" fmla="*/ 172060 w 290032"/>
                  <a:gd name="connsiteY26" fmla="*/ 220660 h 290032"/>
                  <a:gd name="connsiteX27" fmla="*/ 147760 w 290032"/>
                  <a:gd name="connsiteY27" fmla="*/ 218308 h 290032"/>
                  <a:gd name="connsiteX28" fmla="*/ 123460 w 290032"/>
                  <a:gd name="connsiteY28" fmla="*/ 220660 h 290032"/>
                  <a:gd name="connsiteX29" fmla="*/ 117973 w 290032"/>
                  <a:gd name="connsiteY29" fmla="*/ 208902 h 290032"/>
                  <a:gd name="connsiteX30" fmla="*/ 110134 w 290032"/>
                  <a:gd name="connsiteY30" fmla="*/ 209685 h 290032"/>
                  <a:gd name="connsiteX31" fmla="*/ 115621 w 290032"/>
                  <a:gd name="connsiteY31" fmla="*/ 222227 h 290032"/>
                  <a:gd name="connsiteX32" fmla="*/ 96024 w 290032"/>
                  <a:gd name="connsiteY32" fmla="*/ 229282 h 290032"/>
                  <a:gd name="connsiteX33" fmla="*/ 60750 w 290032"/>
                  <a:gd name="connsiteY33" fmla="*/ 146976 h 290032"/>
                  <a:gd name="connsiteX34" fmla="*/ 67805 w 290032"/>
                  <a:gd name="connsiteY34" fmla="*/ 107782 h 290032"/>
                  <a:gd name="connsiteX35" fmla="*/ 87402 w 290032"/>
                  <a:gd name="connsiteY35" fmla="*/ 114837 h 290032"/>
                  <a:gd name="connsiteX36" fmla="*/ 91321 w 290032"/>
                  <a:gd name="connsiteY36" fmla="*/ 107782 h 290032"/>
                  <a:gd name="connsiteX37" fmla="*/ 70940 w 290032"/>
                  <a:gd name="connsiteY37" fmla="*/ 100727 h 290032"/>
                  <a:gd name="connsiteX38" fmla="*/ 95240 w 290032"/>
                  <a:gd name="connsiteY38" fmla="*/ 65453 h 290032"/>
                  <a:gd name="connsiteX39" fmla="*/ 147760 w 290032"/>
                  <a:gd name="connsiteY39" fmla="*/ 77211 h 290032"/>
                  <a:gd name="connsiteX40" fmla="*/ 200279 w 290032"/>
                  <a:gd name="connsiteY40" fmla="*/ 65453 h 290032"/>
                  <a:gd name="connsiteX41" fmla="*/ 224579 w 290032"/>
                  <a:gd name="connsiteY41" fmla="*/ 100727 h 290032"/>
                  <a:gd name="connsiteX42" fmla="*/ 204199 w 290032"/>
                  <a:gd name="connsiteY42" fmla="*/ 107782 h 290032"/>
                  <a:gd name="connsiteX43" fmla="*/ 208118 w 290032"/>
                  <a:gd name="connsiteY43" fmla="*/ 114837 h 290032"/>
                  <a:gd name="connsiteX44" fmla="*/ 227715 w 290032"/>
                  <a:gd name="connsiteY44" fmla="*/ 107782 h 290032"/>
                  <a:gd name="connsiteX45" fmla="*/ 234770 w 290032"/>
                  <a:gd name="connsiteY45" fmla="*/ 146976 h 290032"/>
                  <a:gd name="connsiteX46" fmla="*/ 201063 w 290032"/>
                  <a:gd name="connsiteY46" fmla="*/ 229282 h 290032"/>
                  <a:gd name="connsiteX47" fmla="*/ 179899 w 290032"/>
                  <a:gd name="connsiteY47" fmla="*/ 222227 h 290032"/>
                  <a:gd name="connsiteX48" fmla="*/ 168140 w 290032"/>
                  <a:gd name="connsiteY48" fmla="*/ 67021 h 290032"/>
                  <a:gd name="connsiteX49" fmla="*/ 146976 w 290032"/>
                  <a:gd name="connsiteY49" fmla="*/ 68589 h 290032"/>
                  <a:gd name="connsiteX50" fmla="*/ 125811 w 290032"/>
                  <a:gd name="connsiteY50" fmla="*/ 67021 h 290032"/>
                  <a:gd name="connsiteX51" fmla="*/ 146976 w 290032"/>
                  <a:gd name="connsiteY51" fmla="*/ 34098 h 290032"/>
                  <a:gd name="connsiteX52" fmla="*/ 168140 w 290032"/>
                  <a:gd name="connsiteY52" fmla="*/ 67021 h 290032"/>
                  <a:gd name="connsiteX53" fmla="*/ 157166 w 290032"/>
                  <a:gd name="connsiteY53" fmla="*/ 34882 h 290032"/>
                  <a:gd name="connsiteX54" fmla="*/ 193224 w 290032"/>
                  <a:gd name="connsiteY54" fmla="*/ 59182 h 290032"/>
                  <a:gd name="connsiteX55" fmla="*/ 175979 w 290032"/>
                  <a:gd name="connsiteY55" fmla="*/ 65453 h 290032"/>
                  <a:gd name="connsiteX56" fmla="*/ 157166 w 290032"/>
                  <a:gd name="connsiteY56" fmla="*/ 34882 h 290032"/>
                  <a:gd name="connsiteX57" fmla="*/ 117973 w 290032"/>
                  <a:gd name="connsiteY57" fmla="*/ 64669 h 290032"/>
                  <a:gd name="connsiteX58" fmla="*/ 99944 w 290032"/>
                  <a:gd name="connsiteY58" fmla="*/ 58398 h 290032"/>
                  <a:gd name="connsiteX59" fmla="*/ 136786 w 290032"/>
                  <a:gd name="connsiteY59" fmla="*/ 34098 h 290032"/>
                  <a:gd name="connsiteX60" fmla="*/ 117973 w 290032"/>
                  <a:gd name="connsiteY60" fmla="*/ 64669 h 290032"/>
                  <a:gd name="connsiteX61" fmla="*/ 146976 w 290032"/>
                  <a:gd name="connsiteY61" fmla="*/ 21556 h 290032"/>
                  <a:gd name="connsiteX62" fmla="*/ 146976 w 290032"/>
                  <a:gd name="connsiteY62" fmla="*/ 21556 h 290032"/>
                  <a:gd name="connsiteX63" fmla="*/ 218308 w 290032"/>
                  <a:gd name="connsiteY63" fmla="*/ 44289 h 290032"/>
                  <a:gd name="connsiteX64" fmla="*/ 201063 w 290032"/>
                  <a:gd name="connsiteY64" fmla="*/ 55263 h 290032"/>
                  <a:gd name="connsiteX65" fmla="*/ 146976 w 290032"/>
                  <a:gd name="connsiteY65" fmla="*/ 21556 h 290032"/>
                  <a:gd name="connsiteX66" fmla="*/ 92889 w 290032"/>
                  <a:gd name="connsiteY66" fmla="*/ 55263 h 290032"/>
                  <a:gd name="connsiteX67" fmla="*/ 75644 w 290032"/>
                  <a:gd name="connsiteY67" fmla="*/ 44289 h 290032"/>
                  <a:gd name="connsiteX68" fmla="*/ 146976 w 290032"/>
                  <a:gd name="connsiteY68" fmla="*/ 21556 h 290032"/>
                  <a:gd name="connsiteX69" fmla="*/ 68589 w 290032"/>
                  <a:gd name="connsiteY69" fmla="*/ 48992 h 290032"/>
                  <a:gd name="connsiteX70" fmla="*/ 86618 w 290032"/>
                  <a:gd name="connsiteY70" fmla="*/ 60750 h 290032"/>
                  <a:gd name="connsiteX71" fmla="*/ 63102 w 290032"/>
                  <a:gd name="connsiteY71" fmla="*/ 96808 h 290032"/>
                  <a:gd name="connsiteX72" fmla="*/ 39586 w 290032"/>
                  <a:gd name="connsiteY72" fmla="*/ 82698 h 290032"/>
                  <a:gd name="connsiteX73" fmla="*/ 68589 w 290032"/>
                  <a:gd name="connsiteY73" fmla="*/ 48992 h 290032"/>
                  <a:gd name="connsiteX74" fmla="*/ 21556 w 290032"/>
                  <a:gd name="connsiteY74" fmla="*/ 146976 h 290032"/>
                  <a:gd name="connsiteX75" fmla="*/ 35666 w 290032"/>
                  <a:gd name="connsiteY75" fmla="*/ 89753 h 290032"/>
                  <a:gd name="connsiteX76" fmla="*/ 60750 w 290032"/>
                  <a:gd name="connsiteY76" fmla="*/ 103863 h 290032"/>
                  <a:gd name="connsiteX77" fmla="*/ 52911 w 290032"/>
                  <a:gd name="connsiteY77" fmla="*/ 146976 h 290032"/>
                  <a:gd name="connsiteX78" fmla="*/ 59966 w 290032"/>
                  <a:gd name="connsiteY78" fmla="*/ 190089 h 290032"/>
                  <a:gd name="connsiteX79" fmla="*/ 34882 w 290032"/>
                  <a:gd name="connsiteY79" fmla="*/ 204198 h 290032"/>
                  <a:gd name="connsiteX80" fmla="*/ 21556 w 290032"/>
                  <a:gd name="connsiteY80" fmla="*/ 146976 h 290032"/>
                  <a:gd name="connsiteX81" fmla="*/ 39586 w 290032"/>
                  <a:gd name="connsiteY81" fmla="*/ 211253 h 290032"/>
                  <a:gd name="connsiteX82" fmla="*/ 63886 w 290032"/>
                  <a:gd name="connsiteY82" fmla="*/ 197927 h 290032"/>
                  <a:gd name="connsiteX83" fmla="*/ 87402 w 290032"/>
                  <a:gd name="connsiteY83" fmla="*/ 233202 h 290032"/>
                  <a:gd name="connsiteX84" fmla="*/ 69373 w 290032"/>
                  <a:gd name="connsiteY84" fmla="*/ 244960 h 290032"/>
                  <a:gd name="connsiteX85" fmla="*/ 39586 w 290032"/>
                  <a:gd name="connsiteY85" fmla="*/ 211253 h 290032"/>
                  <a:gd name="connsiteX86" fmla="*/ 146976 w 290032"/>
                  <a:gd name="connsiteY86" fmla="*/ 272395 h 290032"/>
                  <a:gd name="connsiteX87" fmla="*/ 146976 w 290032"/>
                  <a:gd name="connsiteY87" fmla="*/ 272395 h 290032"/>
                  <a:gd name="connsiteX88" fmla="*/ 75644 w 290032"/>
                  <a:gd name="connsiteY88" fmla="*/ 249663 h 290032"/>
                  <a:gd name="connsiteX89" fmla="*/ 92889 w 290032"/>
                  <a:gd name="connsiteY89" fmla="*/ 238689 h 290032"/>
                  <a:gd name="connsiteX90" fmla="*/ 146976 w 290032"/>
                  <a:gd name="connsiteY90" fmla="*/ 272395 h 290032"/>
                  <a:gd name="connsiteX91" fmla="*/ 201063 w 290032"/>
                  <a:gd name="connsiteY91" fmla="*/ 238689 h 290032"/>
                  <a:gd name="connsiteX92" fmla="*/ 218308 w 290032"/>
                  <a:gd name="connsiteY92" fmla="*/ 249663 h 290032"/>
                  <a:gd name="connsiteX93" fmla="*/ 146976 w 290032"/>
                  <a:gd name="connsiteY93" fmla="*/ 272395 h 290032"/>
                  <a:gd name="connsiteX94" fmla="*/ 225363 w 290032"/>
                  <a:gd name="connsiteY94" fmla="*/ 244960 h 290032"/>
                  <a:gd name="connsiteX95" fmla="*/ 207334 w 290032"/>
                  <a:gd name="connsiteY95" fmla="*/ 233202 h 290032"/>
                  <a:gd name="connsiteX96" fmla="*/ 230850 w 290032"/>
                  <a:gd name="connsiteY96" fmla="*/ 197927 h 290032"/>
                  <a:gd name="connsiteX97" fmla="*/ 255150 w 290032"/>
                  <a:gd name="connsiteY97" fmla="*/ 211253 h 290032"/>
                  <a:gd name="connsiteX98" fmla="*/ 225363 w 290032"/>
                  <a:gd name="connsiteY98" fmla="*/ 244960 h 290032"/>
                  <a:gd name="connsiteX99" fmla="*/ 233986 w 290032"/>
                  <a:gd name="connsiteY99" fmla="*/ 190089 h 290032"/>
                  <a:gd name="connsiteX100" fmla="*/ 241040 w 290032"/>
                  <a:gd name="connsiteY100" fmla="*/ 146976 h 290032"/>
                  <a:gd name="connsiteX101" fmla="*/ 233986 w 290032"/>
                  <a:gd name="connsiteY101" fmla="*/ 104647 h 290032"/>
                  <a:gd name="connsiteX102" fmla="*/ 259070 w 290032"/>
                  <a:gd name="connsiteY102" fmla="*/ 90537 h 290032"/>
                  <a:gd name="connsiteX103" fmla="*/ 273179 w 290032"/>
                  <a:gd name="connsiteY103" fmla="*/ 147760 h 290032"/>
                  <a:gd name="connsiteX104" fmla="*/ 259070 w 290032"/>
                  <a:gd name="connsiteY104" fmla="*/ 204982 h 290032"/>
                  <a:gd name="connsiteX105" fmla="*/ 233986 w 290032"/>
                  <a:gd name="connsiteY105" fmla="*/ 190089 h 290032"/>
                  <a:gd name="connsiteX106" fmla="*/ 214389 w 290032"/>
                  <a:gd name="connsiteY106" fmla="*/ 153247 h 290032"/>
                  <a:gd name="connsiteX107" fmla="*/ 184602 w 290032"/>
                  <a:gd name="connsiteY107" fmla="*/ 97592 h 290032"/>
                  <a:gd name="connsiteX108" fmla="*/ 170492 w 290032"/>
                  <a:gd name="connsiteY108" fmla="*/ 88185 h 290032"/>
                  <a:gd name="connsiteX109" fmla="*/ 154815 w 290032"/>
                  <a:gd name="connsiteY109" fmla="*/ 103863 h 290032"/>
                  <a:gd name="connsiteX110" fmla="*/ 146976 w 290032"/>
                  <a:gd name="connsiteY110" fmla="*/ 96024 h 290032"/>
                  <a:gd name="connsiteX111" fmla="*/ 139137 w 290032"/>
                  <a:gd name="connsiteY111" fmla="*/ 103863 h 290032"/>
                  <a:gd name="connsiteX112" fmla="*/ 123460 w 290032"/>
                  <a:gd name="connsiteY112" fmla="*/ 88185 h 290032"/>
                  <a:gd name="connsiteX113" fmla="*/ 109350 w 290032"/>
                  <a:gd name="connsiteY113" fmla="*/ 97592 h 290032"/>
                  <a:gd name="connsiteX114" fmla="*/ 79563 w 290032"/>
                  <a:gd name="connsiteY114" fmla="*/ 153247 h 290032"/>
                  <a:gd name="connsiteX115" fmla="*/ 76427 w 290032"/>
                  <a:gd name="connsiteY115" fmla="*/ 166573 h 290032"/>
                  <a:gd name="connsiteX116" fmla="*/ 107782 w 290032"/>
                  <a:gd name="connsiteY116" fmla="*/ 197927 h 290032"/>
                  <a:gd name="connsiteX117" fmla="*/ 139137 w 290032"/>
                  <a:gd name="connsiteY117" fmla="*/ 166573 h 290032"/>
                  <a:gd name="connsiteX118" fmla="*/ 146976 w 290032"/>
                  <a:gd name="connsiteY118" fmla="*/ 174411 h 290032"/>
                  <a:gd name="connsiteX119" fmla="*/ 154815 w 290032"/>
                  <a:gd name="connsiteY119" fmla="*/ 166573 h 290032"/>
                  <a:gd name="connsiteX120" fmla="*/ 186169 w 290032"/>
                  <a:gd name="connsiteY120" fmla="*/ 197927 h 290032"/>
                  <a:gd name="connsiteX121" fmla="*/ 217524 w 290032"/>
                  <a:gd name="connsiteY121" fmla="*/ 166573 h 290032"/>
                  <a:gd name="connsiteX122" fmla="*/ 214389 w 290032"/>
                  <a:gd name="connsiteY122" fmla="*/ 153247 h 290032"/>
                  <a:gd name="connsiteX123" fmla="*/ 107782 w 290032"/>
                  <a:gd name="connsiteY123" fmla="*/ 190089 h 290032"/>
                  <a:gd name="connsiteX124" fmla="*/ 84266 w 290032"/>
                  <a:gd name="connsiteY124" fmla="*/ 166573 h 290032"/>
                  <a:gd name="connsiteX125" fmla="*/ 107782 w 290032"/>
                  <a:gd name="connsiteY125" fmla="*/ 143056 h 290032"/>
                  <a:gd name="connsiteX126" fmla="*/ 131298 w 290032"/>
                  <a:gd name="connsiteY126" fmla="*/ 166573 h 290032"/>
                  <a:gd name="connsiteX127" fmla="*/ 107782 w 290032"/>
                  <a:gd name="connsiteY127" fmla="*/ 190089 h 290032"/>
                  <a:gd name="connsiteX128" fmla="*/ 186169 w 290032"/>
                  <a:gd name="connsiteY128" fmla="*/ 190089 h 290032"/>
                  <a:gd name="connsiteX129" fmla="*/ 162653 w 290032"/>
                  <a:gd name="connsiteY129" fmla="*/ 166573 h 290032"/>
                  <a:gd name="connsiteX130" fmla="*/ 186169 w 290032"/>
                  <a:gd name="connsiteY130" fmla="*/ 143056 h 290032"/>
                  <a:gd name="connsiteX131" fmla="*/ 209686 w 290032"/>
                  <a:gd name="connsiteY131" fmla="*/ 166573 h 290032"/>
                  <a:gd name="connsiteX132" fmla="*/ 186169 w 290032"/>
                  <a:gd name="connsiteY132" fmla="*/ 190089 h 290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290032" h="290032">
                    <a:moveTo>
                      <a:pt x="146976" y="5879"/>
                    </a:moveTo>
                    <a:cubicBezTo>
                      <a:pt x="69373" y="5879"/>
                      <a:pt x="5879" y="69373"/>
                      <a:pt x="5879" y="146976"/>
                    </a:cubicBezTo>
                    <a:cubicBezTo>
                      <a:pt x="5879" y="224579"/>
                      <a:pt x="69373" y="288073"/>
                      <a:pt x="146976" y="288073"/>
                    </a:cubicBezTo>
                    <a:cubicBezTo>
                      <a:pt x="224579" y="288073"/>
                      <a:pt x="288073" y="224579"/>
                      <a:pt x="288073" y="146976"/>
                    </a:cubicBezTo>
                    <a:cubicBezTo>
                      <a:pt x="288073" y="69373"/>
                      <a:pt x="224579" y="5879"/>
                      <a:pt x="146976" y="5879"/>
                    </a:cubicBezTo>
                    <a:moveTo>
                      <a:pt x="254366" y="82698"/>
                    </a:moveTo>
                    <a:cubicBezTo>
                      <a:pt x="247311" y="88185"/>
                      <a:pt x="238689" y="92889"/>
                      <a:pt x="230850" y="96808"/>
                    </a:cubicBezTo>
                    <a:cubicBezTo>
                      <a:pt x="224579" y="82698"/>
                      <a:pt x="215957" y="70940"/>
                      <a:pt x="207334" y="60750"/>
                    </a:cubicBezTo>
                    <a:cubicBezTo>
                      <a:pt x="213605" y="57615"/>
                      <a:pt x="219876" y="52911"/>
                      <a:pt x="225363" y="48992"/>
                    </a:cubicBezTo>
                    <a:cubicBezTo>
                      <a:pt x="237121" y="58398"/>
                      <a:pt x="246528" y="70156"/>
                      <a:pt x="254366" y="82698"/>
                    </a:cubicBezTo>
                    <a:moveTo>
                      <a:pt x="125811" y="226931"/>
                    </a:moveTo>
                    <a:cubicBezTo>
                      <a:pt x="132866" y="225363"/>
                      <a:pt x="139921" y="225363"/>
                      <a:pt x="146976" y="225363"/>
                    </a:cubicBezTo>
                    <a:cubicBezTo>
                      <a:pt x="154031" y="225363"/>
                      <a:pt x="161086" y="226147"/>
                      <a:pt x="168140" y="226931"/>
                    </a:cubicBezTo>
                    <a:cubicBezTo>
                      <a:pt x="160302" y="241824"/>
                      <a:pt x="152463" y="252798"/>
                      <a:pt x="146976" y="259853"/>
                    </a:cubicBezTo>
                    <a:cubicBezTo>
                      <a:pt x="141489" y="253582"/>
                      <a:pt x="133650" y="241824"/>
                      <a:pt x="125811" y="226931"/>
                    </a:cubicBezTo>
                    <a:moveTo>
                      <a:pt x="136786" y="259069"/>
                    </a:moveTo>
                    <a:cubicBezTo>
                      <a:pt x="127379" y="254366"/>
                      <a:pt x="114053" y="246527"/>
                      <a:pt x="100727" y="234769"/>
                    </a:cubicBezTo>
                    <a:cubicBezTo>
                      <a:pt x="106215" y="232418"/>
                      <a:pt x="111702" y="230066"/>
                      <a:pt x="117973" y="228498"/>
                    </a:cubicBezTo>
                    <a:cubicBezTo>
                      <a:pt x="124244" y="241824"/>
                      <a:pt x="131298" y="252015"/>
                      <a:pt x="136786" y="259069"/>
                    </a:cubicBezTo>
                    <a:moveTo>
                      <a:pt x="175979" y="229282"/>
                    </a:moveTo>
                    <a:cubicBezTo>
                      <a:pt x="182250" y="230850"/>
                      <a:pt x="187737" y="233202"/>
                      <a:pt x="193224" y="235553"/>
                    </a:cubicBezTo>
                    <a:cubicBezTo>
                      <a:pt x="179899" y="247311"/>
                      <a:pt x="166573" y="255150"/>
                      <a:pt x="156382" y="259853"/>
                    </a:cubicBezTo>
                    <a:cubicBezTo>
                      <a:pt x="162653" y="252015"/>
                      <a:pt x="169708" y="241824"/>
                      <a:pt x="175979" y="229282"/>
                    </a:cubicBezTo>
                    <a:moveTo>
                      <a:pt x="179899" y="222227"/>
                    </a:moveTo>
                    <a:cubicBezTo>
                      <a:pt x="181466" y="218308"/>
                      <a:pt x="183818" y="214389"/>
                      <a:pt x="185386" y="209685"/>
                    </a:cubicBezTo>
                    <a:cubicBezTo>
                      <a:pt x="182250" y="209685"/>
                      <a:pt x="179899" y="208902"/>
                      <a:pt x="177547" y="208902"/>
                    </a:cubicBezTo>
                    <a:cubicBezTo>
                      <a:pt x="175979" y="212821"/>
                      <a:pt x="174411" y="216740"/>
                      <a:pt x="172060" y="220660"/>
                    </a:cubicBezTo>
                    <a:cubicBezTo>
                      <a:pt x="164221" y="219092"/>
                      <a:pt x="155598" y="218308"/>
                      <a:pt x="147760" y="218308"/>
                    </a:cubicBezTo>
                    <a:cubicBezTo>
                      <a:pt x="139921" y="218308"/>
                      <a:pt x="131298" y="219092"/>
                      <a:pt x="123460" y="220660"/>
                    </a:cubicBezTo>
                    <a:cubicBezTo>
                      <a:pt x="121892" y="216740"/>
                      <a:pt x="120324" y="212821"/>
                      <a:pt x="117973" y="208902"/>
                    </a:cubicBezTo>
                    <a:cubicBezTo>
                      <a:pt x="115621" y="209685"/>
                      <a:pt x="112486" y="209685"/>
                      <a:pt x="110134" y="209685"/>
                    </a:cubicBezTo>
                    <a:cubicBezTo>
                      <a:pt x="111702" y="213605"/>
                      <a:pt x="113269" y="218308"/>
                      <a:pt x="115621" y="222227"/>
                    </a:cubicBezTo>
                    <a:cubicBezTo>
                      <a:pt x="108566" y="223795"/>
                      <a:pt x="102295" y="226147"/>
                      <a:pt x="96024" y="229282"/>
                    </a:cubicBezTo>
                    <a:cubicBezTo>
                      <a:pt x="76427" y="210469"/>
                      <a:pt x="60750" y="183818"/>
                      <a:pt x="60750" y="146976"/>
                    </a:cubicBezTo>
                    <a:cubicBezTo>
                      <a:pt x="60750" y="132082"/>
                      <a:pt x="63102" y="118756"/>
                      <a:pt x="67805" y="107782"/>
                    </a:cubicBezTo>
                    <a:cubicBezTo>
                      <a:pt x="74076" y="110134"/>
                      <a:pt x="80347" y="112485"/>
                      <a:pt x="87402" y="114837"/>
                    </a:cubicBezTo>
                    <a:lnTo>
                      <a:pt x="91321" y="107782"/>
                    </a:lnTo>
                    <a:cubicBezTo>
                      <a:pt x="84266" y="105431"/>
                      <a:pt x="77211" y="103079"/>
                      <a:pt x="70940" y="100727"/>
                    </a:cubicBezTo>
                    <a:cubicBezTo>
                      <a:pt x="77211" y="86618"/>
                      <a:pt x="85834" y="74860"/>
                      <a:pt x="95240" y="65453"/>
                    </a:cubicBezTo>
                    <a:cubicBezTo>
                      <a:pt x="110918" y="73292"/>
                      <a:pt x="128947" y="77211"/>
                      <a:pt x="147760" y="77211"/>
                    </a:cubicBezTo>
                    <a:cubicBezTo>
                      <a:pt x="166573" y="77211"/>
                      <a:pt x="184602" y="73292"/>
                      <a:pt x="200279" y="65453"/>
                    </a:cubicBezTo>
                    <a:cubicBezTo>
                      <a:pt x="209686" y="74860"/>
                      <a:pt x="218308" y="86618"/>
                      <a:pt x="224579" y="100727"/>
                    </a:cubicBezTo>
                    <a:cubicBezTo>
                      <a:pt x="218308" y="103863"/>
                      <a:pt x="211253" y="106215"/>
                      <a:pt x="204199" y="107782"/>
                    </a:cubicBezTo>
                    <a:lnTo>
                      <a:pt x="208118" y="114837"/>
                    </a:lnTo>
                    <a:cubicBezTo>
                      <a:pt x="214389" y="112485"/>
                      <a:pt x="221444" y="110918"/>
                      <a:pt x="227715" y="107782"/>
                    </a:cubicBezTo>
                    <a:cubicBezTo>
                      <a:pt x="231634" y="119540"/>
                      <a:pt x="234770" y="132866"/>
                      <a:pt x="234770" y="146976"/>
                    </a:cubicBezTo>
                    <a:cubicBezTo>
                      <a:pt x="234770" y="183818"/>
                      <a:pt x="219092" y="210469"/>
                      <a:pt x="201063" y="229282"/>
                    </a:cubicBezTo>
                    <a:cubicBezTo>
                      <a:pt x="193224" y="226147"/>
                      <a:pt x="186953" y="223795"/>
                      <a:pt x="179899" y="222227"/>
                    </a:cubicBezTo>
                    <a:moveTo>
                      <a:pt x="168140" y="67021"/>
                    </a:moveTo>
                    <a:cubicBezTo>
                      <a:pt x="161086" y="67805"/>
                      <a:pt x="154031" y="68589"/>
                      <a:pt x="146976" y="68589"/>
                    </a:cubicBezTo>
                    <a:cubicBezTo>
                      <a:pt x="139921" y="68589"/>
                      <a:pt x="132866" y="67805"/>
                      <a:pt x="125811" y="67021"/>
                    </a:cubicBezTo>
                    <a:cubicBezTo>
                      <a:pt x="133650" y="52127"/>
                      <a:pt x="141489" y="41153"/>
                      <a:pt x="146976" y="34098"/>
                    </a:cubicBezTo>
                    <a:cubicBezTo>
                      <a:pt x="152463" y="40369"/>
                      <a:pt x="160302" y="52127"/>
                      <a:pt x="168140" y="67021"/>
                    </a:cubicBezTo>
                    <a:moveTo>
                      <a:pt x="157166" y="34882"/>
                    </a:moveTo>
                    <a:cubicBezTo>
                      <a:pt x="166573" y="39585"/>
                      <a:pt x="179899" y="47424"/>
                      <a:pt x="193224" y="59182"/>
                    </a:cubicBezTo>
                    <a:cubicBezTo>
                      <a:pt x="187737" y="61534"/>
                      <a:pt x="181466" y="63885"/>
                      <a:pt x="175979" y="65453"/>
                    </a:cubicBezTo>
                    <a:cubicBezTo>
                      <a:pt x="169708" y="52127"/>
                      <a:pt x="162653" y="41937"/>
                      <a:pt x="157166" y="34882"/>
                    </a:cubicBezTo>
                    <a:moveTo>
                      <a:pt x="117973" y="64669"/>
                    </a:moveTo>
                    <a:cubicBezTo>
                      <a:pt x="111702" y="63102"/>
                      <a:pt x="106215" y="60750"/>
                      <a:pt x="99944" y="58398"/>
                    </a:cubicBezTo>
                    <a:cubicBezTo>
                      <a:pt x="113269" y="46640"/>
                      <a:pt x="126595" y="38802"/>
                      <a:pt x="136786" y="34098"/>
                    </a:cubicBezTo>
                    <a:cubicBezTo>
                      <a:pt x="131298" y="41937"/>
                      <a:pt x="124244" y="52127"/>
                      <a:pt x="117973" y="64669"/>
                    </a:cubicBezTo>
                    <a:moveTo>
                      <a:pt x="146976" y="21556"/>
                    </a:moveTo>
                    <a:lnTo>
                      <a:pt x="146976" y="21556"/>
                    </a:lnTo>
                    <a:cubicBezTo>
                      <a:pt x="173628" y="21556"/>
                      <a:pt x="197928" y="30179"/>
                      <a:pt x="218308" y="44289"/>
                    </a:cubicBezTo>
                    <a:cubicBezTo>
                      <a:pt x="212821" y="48208"/>
                      <a:pt x="207334" y="52127"/>
                      <a:pt x="201063" y="55263"/>
                    </a:cubicBezTo>
                    <a:cubicBezTo>
                      <a:pt x="175195" y="30963"/>
                      <a:pt x="146976" y="21556"/>
                      <a:pt x="146976" y="21556"/>
                    </a:cubicBezTo>
                    <a:cubicBezTo>
                      <a:pt x="146976" y="21556"/>
                      <a:pt x="118757" y="30963"/>
                      <a:pt x="92889" y="55263"/>
                    </a:cubicBezTo>
                    <a:cubicBezTo>
                      <a:pt x="86618" y="52127"/>
                      <a:pt x="81131" y="48208"/>
                      <a:pt x="75644" y="44289"/>
                    </a:cubicBezTo>
                    <a:cubicBezTo>
                      <a:pt x="96024" y="30179"/>
                      <a:pt x="120324" y="21556"/>
                      <a:pt x="146976" y="21556"/>
                    </a:cubicBezTo>
                    <a:moveTo>
                      <a:pt x="68589" y="48992"/>
                    </a:moveTo>
                    <a:cubicBezTo>
                      <a:pt x="74076" y="53695"/>
                      <a:pt x="80347" y="57615"/>
                      <a:pt x="86618" y="60750"/>
                    </a:cubicBezTo>
                    <a:cubicBezTo>
                      <a:pt x="77211" y="70156"/>
                      <a:pt x="68589" y="82698"/>
                      <a:pt x="63102" y="96808"/>
                    </a:cubicBezTo>
                    <a:cubicBezTo>
                      <a:pt x="54479" y="92889"/>
                      <a:pt x="46640" y="88185"/>
                      <a:pt x="39586" y="82698"/>
                    </a:cubicBezTo>
                    <a:cubicBezTo>
                      <a:pt x="47424" y="70156"/>
                      <a:pt x="56831" y="58398"/>
                      <a:pt x="68589" y="48992"/>
                    </a:cubicBezTo>
                    <a:moveTo>
                      <a:pt x="21556" y="146976"/>
                    </a:moveTo>
                    <a:cubicBezTo>
                      <a:pt x="21556" y="126595"/>
                      <a:pt x="26260" y="106998"/>
                      <a:pt x="35666" y="89753"/>
                    </a:cubicBezTo>
                    <a:cubicBezTo>
                      <a:pt x="43505" y="95240"/>
                      <a:pt x="51344" y="99944"/>
                      <a:pt x="60750" y="103863"/>
                    </a:cubicBezTo>
                    <a:cubicBezTo>
                      <a:pt x="56047" y="116405"/>
                      <a:pt x="52911" y="131298"/>
                      <a:pt x="52911" y="146976"/>
                    </a:cubicBezTo>
                    <a:cubicBezTo>
                      <a:pt x="52911" y="163437"/>
                      <a:pt x="56047" y="177547"/>
                      <a:pt x="59966" y="190089"/>
                    </a:cubicBezTo>
                    <a:cubicBezTo>
                      <a:pt x="51344" y="194008"/>
                      <a:pt x="42721" y="198711"/>
                      <a:pt x="34882" y="204198"/>
                    </a:cubicBezTo>
                    <a:cubicBezTo>
                      <a:pt x="26260" y="186953"/>
                      <a:pt x="21556" y="167356"/>
                      <a:pt x="21556" y="146976"/>
                    </a:cubicBezTo>
                    <a:moveTo>
                      <a:pt x="39586" y="211253"/>
                    </a:moveTo>
                    <a:cubicBezTo>
                      <a:pt x="46640" y="205766"/>
                      <a:pt x="55263" y="201847"/>
                      <a:pt x="63886" y="197927"/>
                    </a:cubicBezTo>
                    <a:cubicBezTo>
                      <a:pt x="70157" y="212037"/>
                      <a:pt x="78779" y="223795"/>
                      <a:pt x="87402" y="233202"/>
                    </a:cubicBezTo>
                    <a:cubicBezTo>
                      <a:pt x="81131" y="236337"/>
                      <a:pt x="74860" y="241040"/>
                      <a:pt x="69373" y="244960"/>
                    </a:cubicBezTo>
                    <a:cubicBezTo>
                      <a:pt x="56831" y="235553"/>
                      <a:pt x="47424" y="223795"/>
                      <a:pt x="39586" y="211253"/>
                    </a:cubicBezTo>
                    <a:moveTo>
                      <a:pt x="146976" y="272395"/>
                    </a:moveTo>
                    <a:lnTo>
                      <a:pt x="146976" y="272395"/>
                    </a:lnTo>
                    <a:cubicBezTo>
                      <a:pt x="120324" y="272395"/>
                      <a:pt x="96024" y="263773"/>
                      <a:pt x="75644" y="249663"/>
                    </a:cubicBezTo>
                    <a:cubicBezTo>
                      <a:pt x="81131" y="245744"/>
                      <a:pt x="86618" y="241824"/>
                      <a:pt x="92889" y="238689"/>
                    </a:cubicBezTo>
                    <a:cubicBezTo>
                      <a:pt x="118757" y="262989"/>
                      <a:pt x="146976" y="272395"/>
                      <a:pt x="146976" y="272395"/>
                    </a:cubicBezTo>
                    <a:cubicBezTo>
                      <a:pt x="146976" y="272395"/>
                      <a:pt x="175195" y="262989"/>
                      <a:pt x="201063" y="238689"/>
                    </a:cubicBezTo>
                    <a:cubicBezTo>
                      <a:pt x="207334" y="241824"/>
                      <a:pt x="212821" y="245744"/>
                      <a:pt x="218308" y="249663"/>
                    </a:cubicBezTo>
                    <a:cubicBezTo>
                      <a:pt x="197928" y="263773"/>
                      <a:pt x="173628" y="272395"/>
                      <a:pt x="146976" y="272395"/>
                    </a:cubicBezTo>
                    <a:moveTo>
                      <a:pt x="225363" y="244960"/>
                    </a:moveTo>
                    <a:cubicBezTo>
                      <a:pt x="219876" y="240256"/>
                      <a:pt x="213605" y="236337"/>
                      <a:pt x="207334" y="233202"/>
                    </a:cubicBezTo>
                    <a:cubicBezTo>
                      <a:pt x="216740" y="223795"/>
                      <a:pt x="224579" y="212037"/>
                      <a:pt x="230850" y="197927"/>
                    </a:cubicBezTo>
                    <a:cubicBezTo>
                      <a:pt x="239473" y="201847"/>
                      <a:pt x="247311" y="206550"/>
                      <a:pt x="255150" y="211253"/>
                    </a:cubicBezTo>
                    <a:cubicBezTo>
                      <a:pt x="246528" y="223795"/>
                      <a:pt x="237121" y="235553"/>
                      <a:pt x="225363" y="244960"/>
                    </a:cubicBezTo>
                    <a:moveTo>
                      <a:pt x="233986" y="190089"/>
                    </a:moveTo>
                    <a:cubicBezTo>
                      <a:pt x="238689" y="177547"/>
                      <a:pt x="241040" y="163437"/>
                      <a:pt x="241040" y="146976"/>
                    </a:cubicBezTo>
                    <a:cubicBezTo>
                      <a:pt x="241040" y="131298"/>
                      <a:pt x="237905" y="116405"/>
                      <a:pt x="233986" y="104647"/>
                    </a:cubicBezTo>
                    <a:cubicBezTo>
                      <a:pt x="242608" y="100727"/>
                      <a:pt x="251231" y="96024"/>
                      <a:pt x="259070" y="90537"/>
                    </a:cubicBezTo>
                    <a:cubicBezTo>
                      <a:pt x="267692" y="107782"/>
                      <a:pt x="273179" y="127379"/>
                      <a:pt x="273179" y="147760"/>
                    </a:cubicBezTo>
                    <a:cubicBezTo>
                      <a:pt x="273179" y="168140"/>
                      <a:pt x="268476" y="187737"/>
                      <a:pt x="259070" y="204982"/>
                    </a:cubicBezTo>
                    <a:cubicBezTo>
                      <a:pt x="251231" y="198711"/>
                      <a:pt x="242608" y="194008"/>
                      <a:pt x="233986" y="190089"/>
                    </a:cubicBezTo>
                    <a:moveTo>
                      <a:pt x="214389" y="153247"/>
                    </a:moveTo>
                    <a:lnTo>
                      <a:pt x="184602" y="97592"/>
                    </a:lnTo>
                    <a:cubicBezTo>
                      <a:pt x="182250" y="92105"/>
                      <a:pt x="176763" y="88185"/>
                      <a:pt x="170492" y="88185"/>
                    </a:cubicBezTo>
                    <a:cubicBezTo>
                      <a:pt x="161869" y="88185"/>
                      <a:pt x="154815" y="95240"/>
                      <a:pt x="154815" y="103863"/>
                    </a:cubicBezTo>
                    <a:cubicBezTo>
                      <a:pt x="154815" y="99160"/>
                      <a:pt x="151679" y="96024"/>
                      <a:pt x="146976" y="96024"/>
                    </a:cubicBezTo>
                    <a:cubicBezTo>
                      <a:pt x="142273" y="96024"/>
                      <a:pt x="139137" y="99160"/>
                      <a:pt x="139137" y="103863"/>
                    </a:cubicBezTo>
                    <a:cubicBezTo>
                      <a:pt x="139137" y="95240"/>
                      <a:pt x="132082" y="88185"/>
                      <a:pt x="123460" y="88185"/>
                    </a:cubicBezTo>
                    <a:cubicBezTo>
                      <a:pt x="117189" y="88185"/>
                      <a:pt x="111702" y="92105"/>
                      <a:pt x="109350" y="97592"/>
                    </a:cubicBezTo>
                    <a:lnTo>
                      <a:pt x="79563" y="153247"/>
                    </a:lnTo>
                    <a:cubicBezTo>
                      <a:pt x="77995" y="157166"/>
                      <a:pt x="76427" y="161869"/>
                      <a:pt x="76427" y="166573"/>
                    </a:cubicBezTo>
                    <a:cubicBezTo>
                      <a:pt x="76427" y="183818"/>
                      <a:pt x="90537" y="197927"/>
                      <a:pt x="107782" y="197927"/>
                    </a:cubicBezTo>
                    <a:cubicBezTo>
                      <a:pt x="125028" y="197927"/>
                      <a:pt x="139137" y="183818"/>
                      <a:pt x="139137" y="166573"/>
                    </a:cubicBezTo>
                    <a:cubicBezTo>
                      <a:pt x="139137" y="171276"/>
                      <a:pt x="142273" y="174411"/>
                      <a:pt x="146976" y="174411"/>
                    </a:cubicBezTo>
                    <a:cubicBezTo>
                      <a:pt x="151679" y="174411"/>
                      <a:pt x="154815" y="171276"/>
                      <a:pt x="154815" y="166573"/>
                    </a:cubicBezTo>
                    <a:cubicBezTo>
                      <a:pt x="154815" y="183818"/>
                      <a:pt x="168924" y="197927"/>
                      <a:pt x="186169" y="197927"/>
                    </a:cubicBezTo>
                    <a:cubicBezTo>
                      <a:pt x="203415" y="197927"/>
                      <a:pt x="217524" y="183818"/>
                      <a:pt x="217524" y="166573"/>
                    </a:cubicBezTo>
                    <a:cubicBezTo>
                      <a:pt x="217524" y="161869"/>
                      <a:pt x="216740" y="157166"/>
                      <a:pt x="214389" y="153247"/>
                    </a:cubicBezTo>
                    <a:moveTo>
                      <a:pt x="107782" y="190089"/>
                    </a:moveTo>
                    <a:cubicBezTo>
                      <a:pt x="94457" y="190089"/>
                      <a:pt x="84266" y="179898"/>
                      <a:pt x="84266" y="166573"/>
                    </a:cubicBezTo>
                    <a:cubicBezTo>
                      <a:pt x="84266" y="153247"/>
                      <a:pt x="94457" y="143056"/>
                      <a:pt x="107782" y="143056"/>
                    </a:cubicBezTo>
                    <a:cubicBezTo>
                      <a:pt x="121108" y="143056"/>
                      <a:pt x="131298" y="153247"/>
                      <a:pt x="131298" y="166573"/>
                    </a:cubicBezTo>
                    <a:cubicBezTo>
                      <a:pt x="131298" y="179898"/>
                      <a:pt x="121108" y="190089"/>
                      <a:pt x="107782" y="190089"/>
                    </a:cubicBezTo>
                    <a:moveTo>
                      <a:pt x="186169" y="190089"/>
                    </a:moveTo>
                    <a:cubicBezTo>
                      <a:pt x="172844" y="190089"/>
                      <a:pt x="162653" y="179898"/>
                      <a:pt x="162653" y="166573"/>
                    </a:cubicBezTo>
                    <a:cubicBezTo>
                      <a:pt x="162653" y="153247"/>
                      <a:pt x="172844" y="143056"/>
                      <a:pt x="186169" y="143056"/>
                    </a:cubicBezTo>
                    <a:cubicBezTo>
                      <a:pt x="199495" y="143056"/>
                      <a:pt x="209686" y="153247"/>
                      <a:pt x="209686" y="166573"/>
                    </a:cubicBezTo>
                    <a:cubicBezTo>
                      <a:pt x="209686" y="179898"/>
                      <a:pt x="199495" y="190089"/>
                      <a:pt x="186169" y="190089"/>
                    </a:cubicBezTo>
                  </a:path>
                </a:pathLst>
              </a:custGeom>
              <a:solidFill>
                <a:srgbClr val="5859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1800"/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CFA6FBD-AD14-48AA-AE2A-3558F8F2620A}"/>
              </a:ext>
            </a:extLst>
          </p:cNvPr>
          <p:cNvGrpSpPr/>
          <p:nvPr/>
        </p:nvGrpSpPr>
        <p:grpSpPr>
          <a:xfrm>
            <a:off x="3682200" y="3256266"/>
            <a:ext cx="2211896" cy="3274074"/>
            <a:chOff x="685444" y="3103866"/>
            <a:chExt cx="2211896" cy="327407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11591A1-1147-4E03-8B40-1D5CFF7A4C07}"/>
                </a:ext>
              </a:extLst>
            </p:cNvPr>
            <p:cNvGrpSpPr/>
            <p:nvPr/>
          </p:nvGrpSpPr>
          <p:grpSpPr>
            <a:xfrm>
              <a:off x="1223455" y="5212285"/>
              <a:ext cx="419100" cy="719175"/>
              <a:chOff x="994700" y="5391324"/>
              <a:chExt cx="419100" cy="719175"/>
            </a:xfrm>
          </p:grpSpPr>
          <p:pic>
            <p:nvPicPr>
              <p:cNvPr id="18" name="Google Shape;1079;p74">
                <a:extLst>
                  <a:ext uri="{FF2B5EF4-FFF2-40B4-BE49-F238E27FC236}">
                    <a16:creationId xmlns:a16="http://schemas.microsoft.com/office/drawing/2014/main" id="{1C8CB222-092B-4CEE-9A22-CC950CA4B12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1059;p74">
                <a:extLst>
                  <a:ext uri="{FF2B5EF4-FFF2-40B4-BE49-F238E27FC236}">
                    <a16:creationId xmlns:a16="http://schemas.microsoft.com/office/drawing/2014/main" id="{FE906E87-0EF8-4ECD-A819-59F0F14B4BC0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C550D3-C8F7-4C56-930B-FEA4FFED5692}"/>
                </a:ext>
              </a:extLst>
            </p:cNvPr>
            <p:cNvGrpSpPr/>
            <p:nvPr/>
          </p:nvGrpSpPr>
          <p:grpSpPr>
            <a:xfrm>
              <a:off x="1642555" y="5212285"/>
              <a:ext cx="419100" cy="719175"/>
              <a:chOff x="994700" y="5391324"/>
              <a:chExt cx="419100" cy="719175"/>
            </a:xfrm>
          </p:grpSpPr>
          <p:pic>
            <p:nvPicPr>
              <p:cNvPr id="22" name="Google Shape;1079;p74">
                <a:extLst>
                  <a:ext uri="{FF2B5EF4-FFF2-40B4-BE49-F238E27FC236}">
                    <a16:creationId xmlns:a16="http://schemas.microsoft.com/office/drawing/2014/main" id="{9202B195-8622-4E68-B23A-BC22D6D95E7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1059;p74">
                <a:extLst>
                  <a:ext uri="{FF2B5EF4-FFF2-40B4-BE49-F238E27FC236}">
                    <a16:creationId xmlns:a16="http://schemas.microsoft.com/office/drawing/2014/main" id="{451738B2-E9A1-40BA-85EF-C75F06652D7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97AAA4B-7128-4E3F-8C95-4CF76C534859}"/>
                </a:ext>
              </a:extLst>
            </p:cNvPr>
            <p:cNvGrpSpPr/>
            <p:nvPr/>
          </p:nvGrpSpPr>
          <p:grpSpPr>
            <a:xfrm>
              <a:off x="2061655" y="5217672"/>
              <a:ext cx="419100" cy="719175"/>
              <a:chOff x="994700" y="5391324"/>
              <a:chExt cx="419100" cy="719175"/>
            </a:xfrm>
          </p:grpSpPr>
          <p:pic>
            <p:nvPicPr>
              <p:cNvPr id="25" name="Google Shape;1079;p74">
                <a:extLst>
                  <a:ext uri="{FF2B5EF4-FFF2-40B4-BE49-F238E27FC236}">
                    <a16:creationId xmlns:a16="http://schemas.microsoft.com/office/drawing/2014/main" id="{440B0BA4-80CA-4A73-A648-D0446D92230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059;p74">
                <a:extLst>
                  <a:ext uri="{FF2B5EF4-FFF2-40B4-BE49-F238E27FC236}">
                    <a16:creationId xmlns:a16="http://schemas.microsoft.com/office/drawing/2014/main" id="{38B2357A-792C-415F-AC73-74E86C85134F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" name="Google Shape;1071;p74">
              <a:extLst>
                <a:ext uri="{FF2B5EF4-FFF2-40B4-BE49-F238E27FC236}">
                  <a16:creationId xmlns:a16="http://schemas.microsoft.com/office/drawing/2014/main" id="{81002915-0D03-4FA1-8E26-300222886E0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55615" y="3226182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" name="Группа 216">
              <a:extLst>
                <a:ext uri="{FF2B5EF4-FFF2-40B4-BE49-F238E27FC236}">
                  <a16:creationId xmlns:a16="http://schemas.microsoft.com/office/drawing/2014/main" id="{45EF60A4-D06F-45F5-8080-17FA505F7ADF}"/>
                </a:ext>
              </a:extLst>
            </p:cNvPr>
            <p:cNvGrpSpPr/>
            <p:nvPr/>
          </p:nvGrpSpPr>
          <p:grpSpPr>
            <a:xfrm>
              <a:off x="1632566" y="3882378"/>
              <a:ext cx="624956" cy="734180"/>
              <a:chOff x="2096871" y="3645789"/>
              <a:chExt cx="624956" cy="73418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734A634-A860-44A6-81BB-5C9C698A755A}"/>
                  </a:ext>
                </a:extLst>
              </p:cNvPr>
              <p:cNvSpPr txBox="1"/>
              <p:nvPr/>
            </p:nvSpPr>
            <p:spPr>
              <a:xfrm>
                <a:off x="2096871" y="4241470"/>
                <a:ext cx="624956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KS4Mail</a:t>
                </a:r>
              </a:p>
            </p:txBody>
          </p:sp>
          <p:grpSp>
            <p:nvGrpSpPr>
              <p:cNvPr id="30" name="Группа 215">
                <a:extLst>
                  <a:ext uri="{FF2B5EF4-FFF2-40B4-BE49-F238E27FC236}">
                    <a16:creationId xmlns:a16="http://schemas.microsoft.com/office/drawing/2014/main" id="{F622C770-ED5B-423F-A452-ED81C9421C8B}"/>
                  </a:ext>
                </a:extLst>
              </p:cNvPr>
              <p:cNvGrpSpPr/>
              <p:nvPr/>
            </p:nvGrpSpPr>
            <p:grpSpPr>
              <a:xfrm>
                <a:off x="2187893" y="3645789"/>
                <a:ext cx="442912" cy="496094"/>
                <a:chOff x="2187893" y="3645789"/>
                <a:chExt cx="442912" cy="496094"/>
              </a:xfrm>
            </p:grpSpPr>
            <p:sp>
              <p:nvSpPr>
                <p:cNvPr id="31" name="AutoShape 9">
                  <a:extLst>
                    <a:ext uri="{FF2B5EF4-FFF2-40B4-BE49-F238E27FC236}">
                      <a16:creationId xmlns:a16="http://schemas.microsoft.com/office/drawing/2014/main" id="{3D9DD553-AA8A-4E04-A8EF-04F6027E32CF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187893" y="3645789"/>
                  <a:ext cx="442912" cy="490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32" name="Freeform 11">
                  <a:extLst>
                    <a:ext uri="{FF2B5EF4-FFF2-40B4-BE49-F238E27FC236}">
                      <a16:creationId xmlns:a16="http://schemas.microsoft.com/office/drawing/2014/main" id="{F4121C27-9FE8-4987-A8A5-2E63515DFFD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365293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33" name="Рисунок 206">
                  <a:extLst>
                    <a:ext uri="{FF2B5EF4-FFF2-40B4-BE49-F238E27FC236}">
                      <a16:creationId xmlns:a16="http://schemas.microsoft.com/office/drawing/2014/main" id="{A41CDBDD-6481-4B94-9B8F-49D7BF0FA86C}"/>
                    </a:ext>
                  </a:extLst>
                </p:cNvPr>
                <p:cNvGrpSpPr/>
                <p:nvPr/>
              </p:nvGrpSpPr>
              <p:grpSpPr>
                <a:xfrm>
                  <a:off x="2278051" y="3805303"/>
                  <a:ext cx="258678" cy="203806"/>
                  <a:chOff x="2278051" y="3805303"/>
                  <a:chExt cx="258678" cy="203806"/>
                </a:xfrm>
                <a:solidFill>
                  <a:srgbClr val="58595B"/>
                </a:solidFill>
              </p:grpSpPr>
              <p:sp>
                <p:nvSpPr>
                  <p:cNvPr id="34" name="Полилиния: фигура 211">
                    <a:extLst>
                      <a:ext uri="{FF2B5EF4-FFF2-40B4-BE49-F238E27FC236}">
                        <a16:creationId xmlns:a16="http://schemas.microsoft.com/office/drawing/2014/main" id="{CDDDE7AA-947A-4A74-9858-1321127D8648}"/>
                      </a:ext>
                    </a:extLst>
                  </p:cNvPr>
                  <p:cNvSpPr/>
                  <p:nvPr/>
                </p:nvSpPr>
                <p:spPr>
                  <a:xfrm>
                    <a:off x="2280402" y="3808439"/>
                    <a:ext cx="250839" cy="117581"/>
                  </a:xfrm>
                  <a:custGeom>
                    <a:avLst/>
                    <a:gdLst>
                      <a:gd name="connsiteX0" fmla="*/ 128947 w 250838"/>
                      <a:gd name="connsiteY0" fmla="*/ 116405 h 117580"/>
                      <a:gd name="connsiteX1" fmla="*/ 5879 w 250838"/>
                      <a:gd name="connsiteY1" fmla="*/ 18421 h 117580"/>
                      <a:gd name="connsiteX2" fmla="*/ 16853 w 250838"/>
                      <a:gd name="connsiteY2" fmla="*/ 5879 h 117580"/>
                      <a:gd name="connsiteX3" fmla="*/ 128947 w 250838"/>
                      <a:gd name="connsiteY3" fmla="*/ 94456 h 117580"/>
                      <a:gd name="connsiteX4" fmla="*/ 241040 w 250838"/>
                      <a:gd name="connsiteY4" fmla="*/ 5879 h 117580"/>
                      <a:gd name="connsiteX5" fmla="*/ 252015 w 250838"/>
                      <a:gd name="connsiteY5" fmla="*/ 18421 h 117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0838" h="117580">
                        <a:moveTo>
                          <a:pt x="128947" y="116405"/>
                        </a:moveTo>
                        <a:lnTo>
                          <a:pt x="5879" y="18421"/>
                        </a:lnTo>
                        <a:lnTo>
                          <a:pt x="16853" y="5879"/>
                        </a:lnTo>
                        <a:lnTo>
                          <a:pt x="128947" y="94456"/>
                        </a:lnTo>
                        <a:lnTo>
                          <a:pt x="241040" y="5879"/>
                        </a:lnTo>
                        <a:lnTo>
                          <a:pt x="252015" y="1842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35" name="Полилиния: фигура 212">
                    <a:extLst>
                      <a:ext uri="{FF2B5EF4-FFF2-40B4-BE49-F238E27FC236}">
                        <a16:creationId xmlns:a16="http://schemas.microsoft.com/office/drawing/2014/main" id="{869DD1E2-3864-412A-A593-F1A32759B19E}"/>
                      </a:ext>
                    </a:extLst>
                  </p:cNvPr>
                  <p:cNvSpPr/>
                  <p:nvPr/>
                </p:nvSpPr>
                <p:spPr>
                  <a:xfrm>
                    <a:off x="2278051" y="3805303"/>
                    <a:ext cx="258678" cy="180290"/>
                  </a:xfrm>
                  <a:custGeom>
                    <a:avLst/>
                    <a:gdLst>
                      <a:gd name="connsiteX0" fmla="*/ 5879 w 258677"/>
                      <a:gd name="connsiteY0" fmla="*/ 5879 h 180290"/>
                      <a:gd name="connsiteX1" fmla="*/ 5879 w 258677"/>
                      <a:gd name="connsiteY1" fmla="*/ 178331 h 180290"/>
                      <a:gd name="connsiteX2" fmla="*/ 131298 w 258677"/>
                      <a:gd name="connsiteY2" fmla="*/ 178331 h 180290"/>
                      <a:gd name="connsiteX3" fmla="*/ 131298 w 258677"/>
                      <a:gd name="connsiteY3" fmla="*/ 162653 h 180290"/>
                      <a:gd name="connsiteX4" fmla="*/ 21556 w 258677"/>
                      <a:gd name="connsiteY4" fmla="*/ 162653 h 180290"/>
                      <a:gd name="connsiteX5" fmla="*/ 21556 w 258677"/>
                      <a:gd name="connsiteY5" fmla="*/ 21556 h 180290"/>
                      <a:gd name="connsiteX6" fmla="*/ 241040 w 258677"/>
                      <a:gd name="connsiteY6" fmla="*/ 21556 h 180290"/>
                      <a:gd name="connsiteX7" fmla="*/ 241040 w 258677"/>
                      <a:gd name="connsiteY7" fmla="*/ 125811 h 180290"/>
                      <a:gd name="connsiteX8" fmla="*/ 241040 w 258677"/>
                      <a:gd name="connsiteY8" fmla="*/ 162653 h 180290"/>
                      <a:gd name="connsiteX9" fmla="*/ 241040 w 258677"/>
                      <a:gd name="connsiteY9" fmla="*/ 178331 h 180290"/>
                      <a:gd name="connsiteX10" fmla="*/ 256718 w 258677"/>
                      <a:gd name="connsiteY10" fmla="*/ 178331 h 180290"/>
                      <a:gd name="connsiteX11" fmla="*/ 256718 w 258677"/>
                      <a:gd name="connsiteY11" fmla="*/ 5879 h 18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58677" h="180290">
                        <a:moveTo>
                          <a:pt x="5879" y="5879"/>
                        </a:moveTo>
                        <a:lnTo>
                          <a:pt x="5879" y="178331"/>
                        </a:lnTo>
                        <a:lnTo>
                          <a:pt x="131298" y="178331"/>
                        </a:lnTo>
                        <a:lnTo>
                          <a:pt x="131298" y="162653"/>
                        </a:lnTo>
                        <a:lnTo>
                          <a:pt x="21556" y="162653"/>
                        </a:lnTo>
                        <a:lnTo>
                          <a:pt x="21556" y="21556"/>
                        </a:lnTo>
                        <a:lnTo>
                          <a:pt x="241040" y="21556"/>
                        </a:lnTo>
                        <a:lnTo>
                          <a:pt x="241040" y="125811"/>
                        </a:lnTo>
                        <a:lnTo>
                          <a:pt x="241040" y="162653"/>
                        </a:lnTo>
                        <a:lnTo>
                          <a:pt x="241040" y="178331"/>
                        </a:lnTo>
                        <a:lnTo>
                          <a:pt x="256718" y="178331"/>
                        </a:lnTo>
                        <a:lnTo>
                          <a:pt x="256718" y="587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36" name="Полилиния: фигура 213">
                    <a:extLst>
                      <a:ext uri="{FF2B5EF4-FFF2-40B4-BE49-F238E27FC236}">
                        <a16:creationId xmlns:a16="http://schemas.microsoft.com/office/drawing/2014/main" id="{FD5B1EE8-CFC2-49DE-AF9D-5502C2492375}"/>
                      </a:ext>
                    </a:extLst>
                  </p:cNvPr>
                  <p:cNvSpPr/>
                  <p:nvPr/>
                </p:nvSpPr>
                <p:spPr>
                  <a:xfrm>
                    <a:off x="2280402" y="3902503"/>
                    <a:ext cx="94065" cy="78387"/>
                  </a:xfrm>
                  <a:custGeom>
                    <a:avLst/>
                    <a:gdLst>
                      <a:gd name="connsiteX0" fmla="*/ 81131 w 94064"/>
                      <a:gd name="connsiteY0" fmla="*/ 5879 h 78387"/>
                      <a:gd name="connsiteX1" fmla="*/ 5879 w 94064"/>
                      <a:gd name="connsiteY1" fmla="*/ 65453 h 78387"/>
                      <a:gd name="connsiteX2" fmla="*/ 16853 w 94064"/>
                      <a:gd name="connsiteY2" fmla="*/ 77995 h 78387"/>
                      <a:gd name="connsiteX3" fmla="*/ 94457 w 94064"/>
                      <a:gd name="connsiteY3" fmla="*/ 16069 h 78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64" h="78387">
                        <a:moveTo>
                          <a:pt x="81131" y="5879"/>
                        </a:moveTo>
                        <a:lnTo>
                          <a:pt x="5879" y="65453"/>
                        </a:lnTo>
                        <a:lnTo>
                          <a:pt x="16853" y="77995"/>
                        </a:lnTo>
                        <a:lnTo>
                          <a:pt x="94457" y="1606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37" name="Полилиния: фигура 214">
                    <a:extLst>
                      <a:ext uri="{FF2B5EF4-FFF2-40B4-BE49-F238E27FC236}">
                        <a16:creationId xmlns:a16="http://schemas.microsoft.com/office/drawing/2014/main" id="{1C45A97C-98AF-49B7-9FD4-FDECF85B3FE5}"/>
                      </a:ext>
                    </a:extLst>
                  </p:cNvPr>
                  <p:cNvSpPr/>
                  <p:nvPr/>
                </p:nvSpPr>
                <p:spPr>
                  <a:xfrm>
                    <a:off x="2419147" y="3907206"/>
                    <a:ext cx="86226" cy="101903"/>
                  </a:xfrm>
                  <a:custGeom>
                    <a:avLst/>
                    <a:gdLst>
                      <a:gd name="connsiteX0" fmla="*/ 76427 w 86225"/>
                      <a:gd name="connsiteY0" fmla="*/ 45073 h 101903"/>
                      <a:gd name="connsiteX1" fmla="*/ 76427 w 86225"/>
                      <a:gd name="connsiteY1" fmla="*/ 37234 h 101903"/>
                      <a:gd name="connsiteX2" fmla="*/ 45073 w 86225"/>
                      <a:gd name="connsiteY2" fmla="*/ 5879 h 101903"/>
                      <a:gd name="connsiteX3" fmla="*/ 13718 w 86225"/>
                      <a:gd name="connsiteY3" fmla="*/ 37234 h 101903"/>
                      <a:gd name="connsiteX4" fmla="*/ 13718 w 86225"/>
                      <a:gd name="connsiteY4" fmla="*/ 45073 h 101903"/>
                      <a:gd name="connsiteX5" fmla="*/ 5879 w 86225"/>
                      <a:gd name="connsiteY5" fmla="*/ 45073 h 101903"/>
                      <a:gd name="connsiteX6" fmla="*/ 5879 w 86225"/>
                      <a:gd name="connsiteY6" fmla="*/ 99944 h 101903"/>
                      <a:gd name="connsiteX7" fmla="*/ 84266 w 86225"/>
                      <a:gd name="connsiteY7" fmla="*/ 99944 h 101903"/>
                      <a:gd name="connsiteX8" fmla="*/ 84266 w 86225"/>
                      <a:gd name="connsiteY8" fmla="*/ 45073 h 101903"/>
                      <a:gd name="connsiteX9" fmla="*/ 76427 w 86225"/>
                      <a:gd name="connsiteY9" fmla="*/ 45073 h 101903"/>
                      <a:gd name="connsiteX10" fmla="*/ 60750 w 86225"/>
                      <a:gd name="connsiteY10" fmla="*/ 76427 h 101903"/>
                      <a:gd name="connsiteX11" fmla="*/ 53695 w 86225"/>
                      <a:gd name="connsiteY11" fmla="*/ 76427 h 101903"/>
                      <a:gd name="connsiteX12" fmla="*/ 45073 w 86225"/>
                      <a:gd name="connsiteY12" fmla="*/ 81915 h 101903"/>
                      <a:gd name="connsiteX13" fmla="*/ 36450 w 86225"/>
                      <a:gd name="connsiteY13" fmla="*/ 76427 h 101903"/>
                      <a:gd name="connsiteX14" fmla="*/ 29395 w 86225"/>
                      <a:gd name="connsiteY14" fmla="*/ 76427 h 101903"/>
                      <a:gd name="connsiteX15" fmla="*/ 29395 w 86225"/>
                      <a:gd name="connsiteY15" fmla="*/ 68589 h 101903"/>
                      <a:gd name="connsiteX16" fmla="*/ 35666 w 86225"/>
                      <a:gd name="connsiteY16" fmla="*/ 68589 h 101903"/>
                      <a:gd name="connsiteX17" fmla="*/ 45073 w 86225"/>
                      <a:gd name="connsiteY17" fmla="*/ 62318 h 101903"/>
                      <a:gd name="connsiteX18" fmla="*/ 54479 w 86225"/>
                      <a:gd name="connsiteY18" fmla="*/ 68589 h 101903"/>
                      <a:gd name="connsiteX19" fmla="*/ 60750 w 86225"/>
                      <a:gd name="connsiteY19" fmla="*/ 68589 h 101903"/>
                      <a:gd name="connsiteX20" fmla="*/ 60750 w 86225"/>
                      <a:gd name="connsiteY20" fmla="*/ 76427 h 101903"/>
                      <a:gd name="connsiteX21" fmla="*/ 64669 w 86225"/>
                      <a:gd name="connsiteY21" fmla="*/ 45073 h 101903"/>
                      <a:gd name="connsiteX22" fmla="*/ 25476 w 86225"/>
                      <a:gd name="connsiteY22" fmla="*/ 45073 h 101903"/>
                      <a:gd name="connsiteX23" fmla="*/ 25476 w 86225"/>
                      <a:gd name="connsiteY23" fmla="*/ 37234 h 101903"/>
                      <a:gd name="connsiteX24" fmla="*/ 45073 w 86225"/>
                      <a:gd name="connsiteY24" fmla="*/ 17637 h 101903"/>
                      <a:gd name="connsiteX25" fmla="*/ 64669 w 86225"/>
                      <a:gd name="connsiteY25" fmla="*/ 37234 h 101903"/>
                      <a:gd name="connsiteX26" fmla="*/ 64669 w 86225"/>
                      <a:gd name="connsiteY26" fmla="*/ 45073 h 101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6225" h="101903">
                        <a:moveTo>
                          <a:pt x="76427" y="45073"/>
                        </a:moveTo>
                        <a:lnTo>
                          <a:pt x="76427" y="37234"/>
                        </a:lnTo>
                        <a:cubicBezTo>
                          <a:pt x="76427" y="19989"/>
                          <a:pt x="62318" y="5879"/>
                          <a:pt x="45073" y="5879"/>
                        </a:cubicBezTo>
                        <a:cubicBezTo>
                          <a:pt x="27827" y="5879"/>
                          <a:pt x="13718" y="19989"/>
                          <a:pt x="13718" y="37234"/>
                        </a:cubicBezTo>
                        <a:lnTo>
                          <a:pt x="13718" y="45073"/>
                        </a:lnTo>
                        <a:lnTo>
                          <a:pt x="5879" y="45073"/>
                        </a:lnTo>
                        <a:lnTo>
                          <a:pt x="5879" y="99944"/>
                        </a:lnTo>
                        <a:lnTo>
                          <a:pt x="84266" y="99944"/>
                        </a:lnTo>
                        <a:lnTo>
                          <a:pt x="84266" y="45073"/>
                        </a:lnTo>
                        <a:lnTo>
                          <a:pt x="76427" y="45073"/>
                        </a:lnTo>
                        <a:close/>
                        <a:moveTo>
                          <a:pt x="60750" y="76427"/>
                        </a:moveTo>
                        <a:lnTo>
                          <a:pt x="53695" y="76427"/>
                        </a:lnTo>
                        <a:cubicBezTo>
                          <a:pt x="52127" y="79563"/>
                          <a:pt x="48992" y="81915"/>
                          <a:pt x="45073" y="81915"/>
                        </a:cubicBezTo>
                        <a:cubicBezTo>
                          <a:pt x="41153" y="81915"/>
                          <a:pt x="38018" y="79563"/>
                          <a:pt x="36450" y="76427"/>
                        </a:cubicBezTo>
                        <a:lnTo>
                          <a:pt x="29395" y="76427"/>
                        </a:lnTo>
                        <a:lnTo>
                          <a:pt x="29395" y="68589"/>
                        </a:lnTo>
                        <a:lnTo>
                          <a:pt x="35666" y="68589"/>
                        </a:lnTo>
                        <a:cubicBezTo>
                          <a:pt x="37234" y="64669"/>
                          <a:pt x="40369" y="62318"/>
                          <a:pt x="45073" y="62318"/>
                        </a:cubicBezTo>
                        <a:cubicBezTo>
                          <a:pt x="48992" y="62318"/>
                          <a:pt x="52911" y="64669"/>
                          <a:pt x="54479" y="68589"/>
                        </a:cubicBezTo>
                        <a:lnTo>
                          <a:pt x="60750" y="68589"/>
                        </a:lnTo>
                        <a:lnTo>
                          <a:pt x="60750" y="76427"/>
                        </a:lnTo>
                        <a:close/>
                        <a:moveTo>
                          <a:pt x="64669" y="45073"/>
                        </a:moveTo>
                        <a:lnTo>
                          <a:pt x="25476" y="45073"/>
                        </a:lnTo>
                        <a:lnTo>
                          <a:pt x="25476" y="37234"/>
                        </a:lnTo>
                        <a:cubicBezTo>
                          <a:pt x="25476" y="26260"/>
                          <a:pt x="34098" y="17637"/>
                          <a:pt x="45073" y="17637"/>
                        </a:cubicBezTo>
                        <a:cubicBezTo>
                          <a:pt x="56047" y="17637"/>
                          <a:pt x="64669" y="26260"/>
                          <a:pt x="64669" y="37234"/>
                        </a:cubicBezTo>
                        <a:lnTo>
                          <a:pt x="64669" y="4507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grpSp>
          <p:nvGrpSpPr>
            <p:cNvPr id="52" name="Группа 17">
              <a:extLst>
                <a:ext uri="{FF2B5EF4-FFF2-40B4-BE49-F238E27FC236}">
                  <a16:creationId xmlns:a16="http://schemas.microsoft.com/office/drawing/2014/main" id="{23BD2743-81A0-4C13-96FC-DE3158BA2FFA}"/>
                </a:ext>
              </a:extLst>
            </p:cNvPr>
            <p:cNvGrpSpPr/>
            <p:nvPr/>
          </p:nvGrpSpPr>
          <p:grpSpPr>
            <a:xfrm>
              <a:off x="808513" y="3892676"/>
              <a:ext cx="947102" cy="727036"/>
              <a:chOff x="1935798" y="1043223"/>
              <a:chExt cx="947102" cy="727036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234D81-4D77-4899-8189-E30B8C18090E}"/>
                  </a:ext>
                </a:extLst>
              </p:cNvPr>
              <p:cNvSpPr txBox="1"/>
              <p:nvPr/>
            </p:nvSpPr>
            <p:spPr>
              <a:xfrm>
                <a:off x="1935798" y="1631760"/>
                <a:ext cx="94710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</a:t>
                </a:r>
                <a:r>
                  <a:rPr lang="ru-RU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4</a:t>
                </a: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Web</a:t>
                </a:r>
              </a:p>
            </p:txBody>
          </p:sp>
          <p:grpSp>
            <p:nvGrpSpPr>
              <p:cNvPr id="54" name="Группа 16">
                <a:extLst>
                  <a:ext uri="{FF2B5EF4-FFF2-40B4-BE49-F238E27FC236}">
                    <a16:creationId xmlns:a16="http://schemas.microsoft.com/office/drawing/2014/main" id="{58E17D4B-DD4C-4B1E-AE53-7F138418327E}"/>
                  </a:ext>
                </a:extLst>
              </p:cNvPr>
              <p:cNvGrpSpPr/>
              <p:nvPr/>
            </p:nvGrpSpPr>
            <p:grpSpPr>
              <a:xfrm>
                <a:off x="2188687" y="1043223"/>
                <a:ext cx="441325" cy="488950"/>
                <a:chOff x="2188687" y="1043223"/>
                <a:chExt cx="441325" cy="488950"/>
              </a:xfrm>
            </p:grpSpPr>
            <p:sp>
              <p:nvSpPr>
                <p:cNvPr id="55" name="Freeform 11">
                  <a:extLst>
                    <a:ext uri="{FF2B5EF4-FFF2-40B4-BE49-F238E27FC236}">
                      <a16:creationId xmlns:a16="http://schemas.microsoft.com/office/drawing/2014/main" id="{BFAC9FB9-B077-46CF-AEBB-FDD85AE361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104322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56" name="Полилиния: фигура 14">
                  <a:extLst>
                    <a:ext uri="{FF2B5EF4-FFF2-40B4-BE49-F238E27FC236}">
                      <a16:creationId xmlns:a16="http://schemas.microsoft.com/office/drawing/2014/main" id="{E21B6CC9-7D12-4861-817E-0DD2EFAD5CCE}"/>
                    </a:ext>
                  </a:extLst>
                </p:cNvPr>
                <p:cNvSpPr/>
                <p:nvPr/>
              </p:nvSpPr>
              <p:spPr>
                <a:xfrm>
                  <a:off x="2262373" y="1139410"/>
                  <a:ext cx="290032" cy="290032"/>
                </a:xfrm>
                <a:custGeom>
                  <a:avLst/>
                  <a:gdLst>
                    <a:gd name="connsiteX0" fmla="*/ 146976 w 290032"/>
                    <a:gd name="connsiteY0" fmla="*/ 5879 h 290032"/>
                    <a:gd name="connsiteX1" fmla="*/ 5879 w 290032"/>
                    <a:gd name="connsiteY1" fmla="*/ 146976 h 290032"/>
                    <a:gd name="connsiteX2" fmla="*/ 146976 w 290032"/>
                    <a:gd name="connsiteY2" fmla="*/ 288073 h 290032"/>
                    <a:gd name="connsiteX3" fmla="*/ 288073 w 290032"/>
                    <a:gd name="connsiteY3" fmla="*/ 146976 h 290032"/>
                    <a:gd name="connsiteX4" fmla="*/ 146976 w 290032"/>
                    <a:gd name="connsiteY4" fmla="*/ 5879 h 290032"/>
                    <a:gd name="connsiteX5" fmla="*/ 153247 w 290032"/>
                    <a:gd name="connsiteY5" fmla="*/ 23908 h 290032"/>
                    <a:gd name="connsiteX6" fmla="*/ 203415 w 290032"/>
                    <a:gd name="connsiteY6" fmla="*/ 77995 h 290032"/>
                    <a:gd name="connsiteX7" fmla="*/ 153247 w 290032"/>
                    <a:gd name="connsiteY7" fmla="*/ 90537 h 290032"/>
                    <a:gd name="connsiteX8" fmla="*/ 153247 w 290032"/>
                    <a:gd name="connsiteY8" fmla="*/ 23908 h 290032"/>
                    <a:gd name="connsiteX9" fmla="*/ 141489 w 290032"/>
                    <a:gd name="connsiteY9" fmla="*/ 89753 h 290032"/>
                    <a:gd name="connsiteX10" fmla="*/ 91321 w 290032"/>
                    <a:gd name="connsiteY10" fmla="*/ 77211 h 290032"/>
                    <a:gd name="connsiteX11" fmla="*/ 141489 w 290032"/>
                    <a:gd name="connsiteY11" fmla="*/ 23124 h 290032"/>
                    <a:gd name="connsiteX12" fmla="*/ 141489 w 290032"/>
                    <a:gd name="connsiteY12" fmla="*/ 89753 h 290032"/>
                    <a:gd name="connsiteX13" fmla="*/ 85834 w 290032"/>
                    <a:gd name="connsiteY13" fmla="*/ 88185 h 290032"/>
                    <a:gd name="connsiteX14" fmla="*/ 140705 w 290032"/>
                    <a:gd name="connsiteY14" fmla="*/ 101511 h 290032"/>
                    <a:gd name="connsiteX15" fmla="*/ 140705 w 290032"/>
                    <a:gd name="connsiteY15" fmla="*/ 141489 h 290032"/>
                    <a:gd name="connsiteX16" fmla="*/ 74860 w 290032"/>
                    <a:gd name="connsiteY16" fmla="*/ 141489 h 290032"/>
                    <a:gd name="connsiteX17" fmla="*/ 85834 w 290032"/>
                    <a:gd name="connsiteY17" fmla="*/ 88185 h 290032"/>
                    <a:gd name="connsiteX18" fmla="*/ 141489 w 290032"/>
                    <a:gd name="connsiteY18" fmla="*/ 153247 h 290032"/>
                    <a:gd name="connsiteX19" fmla="*/ 141489 w 290032"/>
                    <a:gd name="connsiteY19" fmla="*/ 193224 h 290032"/>
                    <a:gd name="connsiteX20" fmla="*/ 86618 w 290032"/>
                    <a:gd name="connsiteY20" fmla="*/ 206550 h 290032"/>
                    <a:gd name="connsiteX21" fmla="*/ 75644 w 290032"/>
                    <a:gd name="connsiteY21" fmla="*/ 154031 h 290032"/>
                    <a:gd name="connsiteX22" fmla="*/ 141489 w 290032"/>
                    <a:gd name="connsiteY22" fmla="*/ 154031 h 290032"/>
                    <a:gd name="connsiteX23" fmla="*/ 141489 w 290032"/>
                    <a:gd name="connsiteY23" fmla="*/ 204198 h 290032"/>
                    <a:gd name="connsiteX24" fmla="*/ 141489 w 290032"/>
                    <a:gd name="connsiteY24" fmla="*/ 270044 h 290032"/>
                    <a:gd name="connsiteX25" fmla="*/ 91321 w 290032"/>
                    <a:gd name="connsiteY25" fmla="*/ 215956 h 290032"/>
                    <a:gd name="connsiteX26" fmla="*/ 141489 w 290032"/>
                    <a:gd name="connsiteY26" fmla="*/ 204198 h 290032"/>
                    <a:gd name="connsiteX27" fmla="*/ 153247 w 290032"/>
                    <a:gd name="connsiteY27" fmla="*/ 204198 h 290032"/>
                    <a:gd name="connsiteX28" fmla="*/ 203415 w 290032"/>
                    <a:gd name="connsiteY28" fmla="*/ 216740 h 290032"/>
                    <a:gd name="connsiteX29" fmla="*/ 153247 w 290032"/>
                    <a:gd name="connsiteY29" fmla="*/ 270827 h 290032"/>
                    <a:gd name="connsiteX30" fmla="*/ 153247 w 290032"/>
                    <a:gd name="connsiteY30" fmla="*/ 204198 h 290032"/>
                    <a:gd name="connsiteX31" fmla="*/ 208118 w 290032"/>
                    <a:gd name="connsiteY31" fmla="*/ 205766 h 290032"/>
                    <a:gd name="connsiteX32" fmla="*/ 153247 w 290032"/>
                    <a:gd name="connsiteY32" fmla="*/ 192440 h 290032"/>
                    <a:gd name="connsiteX33" fmla="*/ 153247 w 290032"/>
                    <a:gd name="connsiteY33" fmla="*/ 152463 h 290032"/>
                    <a:gd name="connsiteX34" fmla="*/ 219092 w 290032"/>
                    <a:gd name="connsiteY34" fmla="*/ 152463 h 290032"/>
                    <a:gd name="connsiteX35" fmla="*/ 208118 w 290032"/>
                    <a:gd name="connsiteY35" fmla="*/ 205766 h 290032"/>
                    <a:gd name="connsiteX36" fmla="*/ 153247 w 290032"/>
                    <a:gd name="connsiteY36" fmla="*/ 141489 h 290032"/>
                    <a:gd name="connsiteX37" fmla="*/ 153247 w 290032"/>
                    <a:gd name="connsiteY37" fmla="*/ 101511 h 290032"/>
                    <a:gd name="connsiteX38" fmla="*/ 208118 w 290032"/>
                    <a:gd name="connsiteY38" fmla="*/ 88185 h 290032"/>
                    <a:gd name="connsiteX39" fmla="*/ 219092 w 290032"/>
                    <a:gd name="connsiteY39" fmla="*/ 140705 h 290032"/>
                    <a:gd name="connsiteX40" fmla="*/ 153247 w 290032"/>
                    <a:gd name="connsiteY40" fmla="*/ 140705 h 290032"/>
                    <a:gd name="connsiteX41" fmla="*/ 213605 w 290032"/>
                    <a:gd name="connsiteY41" fmla="*/ 71724 h 290032"/>
                    <a:gd name="connsiteX42" fmla="*/ 175979 w 290032"/>
                    <a:gd name="connsiteY42" fmla="*/ 24692 h 290032"/>
                    <a:gd name="connsiteX43" fmla="*/ 234770 w 290032"/>
                    <a:gd name="connsiteY43" fmla="*/ 56831 h 290032"/>
                    <a:gd name="connsiteX44" fmla="*/ 213605 w 290032"/>
                    <a:gd name="connsiteY44" fmla="*/ 71724 h 290032"/>
                    <a:gd name="connsiteX45" fmla="*/ 80347 w 290032"/>
                    <a:gd name="connsiteY45" fmla="*/ 71724 h 290032"/>
                    <a:gd name="connsiteX46" fmla="*/ 59182 w 290032"/>
                    <a:gd name="connsiteY46" fmla="*/ 56831 h 290032"/>
                    <a:gd name="connsiteX47" fmla="*/ 117973 w 290032"/>
                    <a:gd name="connsiteY47" fmla="*/ 24692 h 290032"/>
                    <a:gd name="connsiteX48" fmla="*/ 80347 w 290032"/>
                    <a:gd name="connsiteY48" fmla="*/ 71724 h 290032"/>
                    <a:gd name="connsiteX49" fmla="*/ 75644 w 290032"/>
                    <a:gd name="connsiteY49" fmla="*/ 82698 h 290032"/>
                    <a:gd name="connsiteX50" fmla="*/ 63102 w 290032"/>
                    <a:gd name="connsiteY50" fmla="*/ 140705 h 290032"/>
                    <a:gd name="connsiteX51" fmla="*/ 21556 w 290032"/>
                    <a:gd name="connsiteY51" fmla="*/ 140705 h 290032"/>
                    <a:gd name="connsiteX52" fmla="*/ 51344 w 290032"/>
                    <a:gd name="connsiteY52" fmla="*/ 65453 h 290032"/>
                    <a:gd name="connsiteX53" fmla="*/ 75644 w 290032"/>
                    <a:gd name="connsiteY53" fmla="*/ 82698 h 290032"/>
                    <a:gd name="connsiteX54" fmla="*/ 63102 w 290032"/>
                    <a:gd name="connsiteY54" fmla="*/ 153247 h 290032"/>
                    <a:gd name="connsiteX55" fmla="*/ 75644 w 290032"/>
                    <a:gd name="connsiteY55" fmla="*/ 211253 h 290032"/>
                    <a:gd name="connsiteX56" fmla="*/ 51344 w 290032"/>
                    <a:gd name="connsiteY56" fmla="*/ 227715 h 290032"/>
                    <a:gd name="connsiteX57" fmla="*/ 21556 w 290032"/>
                    <a:gd name="connsiteY57" fmla="*/ 152463 h 290032"/>
                    <a:gd name="connsiteX58" fmla="*/ 63102 w 290032"/>
                    <a:gd name="connsiteY58" fmla="*/ 152463 h 290032"/>
                    <a:gd name="connsiteX59" fmla="*/ 80347 w 290032"/>
                    <a:gd name="connsiteY59" fmla="*/ 222227 h 290032"/>
                    <a:gd name="connsiteX60" fmla="*/ 117973 w 290032"/>
                    <a:gd name="connsiteY60" fmla="*/ 269260 h 290032"/>
                    <a:gd name="connsiteX61" fmla="*/ 59182 w 290032"/>
                    <a:gd name="connsiteY61" fmla="*/ 237121 h 290032"/>
                    <a:gd name="connsiteX62" fmla="*/ 80347 w 290032"/>
                    <a:gd name="connsiteY62" fmla="*/ 222227 h 290032"/>
                    <a:gd name="connsiteX63" fmla="*/ 213605 w 290032"/>
                    <a:gd name="connsiteY63" fmla="*/ 222227 h 290032"/>
                    <a:gd name="connsiteX64" fmla="*/ 234770 w 290032"/>
                    <a:gd name="connsiteY64" fmla="*/ 237121 h 290032"/>
                    <a:gd name="connsiteX65" fmla="*/ 175979 w 290032"/>
                    <a:gd name="connsiteY65" fmla="*/ 269260 h 290032"/>
                    <a:gd name="connsiteX66" fmla="*/ 213605 w 290032"/>
                    <a:gd name="connsiteY66" fmla="*/ 222227 h 290032"/>
                    <a:gd name="connsiteX67" fmla="*/ 218308 w 290032"/>
                    <a:gd name="connsiteY67" fmla="*/ 211253 h 290032"/>
                    <a:gd name="connsiteX68" fmla="*/ 230850 w 290032"/>
                    <a:gd name="connsiteY68" fmla="*/ 153247 h 290032"/>
                    <a:gd name="connsiteX69" fmla="*/ 272395 w 290032"/>
                    <a:gd name="connsiteY69" fmla="*/ 153247 h 290032"/>
                    <a:gd name="connsiteX70" fmla="*/ 242608 w 290032"/>
                    <a:gd name="connsiteY70" fmla="*/ 228498 h 290032"/>
                    <a:gd name="connsiteX71" fmla="*/ 218308 w 290032"/>
                    <a:gd name="connsiteY71" fmla="*/ 211253 h 290032"/>
                    <a:gd name="connsiteX72" fmla="*/ 230850 w 290032"/>
                    <a:gd name="connsiteY72" fmla="*/ 141489 h 290032"/>
                    <a:gd name="connsiteX73" fmla="*/ 218308 w 290032"/>
                    <a:gd name="connsiteY73" fmla="*/ 83482 h 290032"/>
                    <a:gd name="connsiteX74" fmla="*/ 242608 w 290032"/>
                    <a:gd name="connsiteY74" fmla="*/ 67021 h 290032"/>
                    <a:gd name="connsiteX75" fmla="*/ 272395 w 290032"/>
                    <a:gd name="connsiteY75" fmla="*/ 142273 h 290032"/>
                    <a:gd name="connsiteX76" fmla="*/ 230850 w 290032"/>
                    <a:gd name="connsiteY76" fmla="*/ 142273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290032" h="290032">
                      <a:moveTo>
                        <a:pt x="146976" y="5879"/>
                      </a:moveTo>
                      <a:cubicBezTo>
                        <a:pt x="69373" y="5879"/>
                        <a:pt x="5879" y="69373"/>
                        <a:pt x="5879" y="146976"/>
                      </a:cubicBezTo>
                      <a:cubicBezTo>
                        <a:pt x="5879" y="224579"/>
                        <a:pt x="69373" y="288073"/>
                        <a:pt x="146976" y="288073"/>
                      </a:cubicBezTo>
                      <a:cubicBezTo>
                        <a:pt x="224579" y="288073"/>
                        <a:pt x="288073" y="224579"/>
                        <a:pt x="288073" y="146976"/>
                      </a:cubicBezTo>
                      <a:cubicBezTo>
                        <a:pt x="288073" y="69373"/>
                        <a:pt x="224579" y="5879"/>
                        <a:pt x="146976" y="5879"/>
                      </a:cubicBezTo>
                      <a:moveTo>
                        <a:pt x="153247" y="23908"/>
                      </a:moveTo>
                      <a:cubicBezTo>
                        <a:pt x="174411" y="34882"/>
                        <a:pt x="191657" y="53695"/>
                        <a:pt x="203415" y="77995"/>
                      </a:cubicBezTo>
                      <a:cubicBezTo>
                        <a:pt x="187737" y="85050"/>
                        <a:pt x="170492" y="89753"/>
                        <a:pt x="153247" y="90537"/>
                      </a:cubicBezTo>
                      <a:lnTo>
                        <a:pt x="153247" y="23908"/>
                      </a:lnTo>
                      <a:close/>
                      <a:moveTo>
                        <a:pt x="141489" y="89753"/>
                      </a:moveTo>
                      <a:cubicBezTo>
                        <a:pt x="124244" y="88969"/>
                        <a:pt x="106998" y="85050"/>
                        <a:pt x="91321" y="77211"/>
                      </a:cubicBezTo>
                      <a:cubicBezTo>
                        <a:pt x="103079" y="53695"/>
                        <a:pt x="120324" y="34882"/>
                        <a:pt x="141489" y="23124"/>
                      </a:cubicBezTo>
                      <a:lnTo>
                        <a:pt x="141489" y="89753"/>
                      </a:lnTo>
                      <a:close/>
                      <a:moveTo>
                        <a:pt x="85834" y="88185"/>
                      </a:moveTo>
                      <a:cubicBezTo>
                        <a:pt x="103079" y="96024"/>
                        <a:pt x="121892" y="100727"/>
                        <a:pt x="140705" y="101511"/>
                      </a:cubicBezTo>
                      <a:lnTo>
                        <a:pt x="140705" y="141489"/>
                      </a:lnTo>
                      <a:lnTo>
                        <a:pt x="74860" y="141489"/>
                      </a:lnTo>
                      <a:cubicBezTo>
                        <a:pt x="75644" y="122676"/>
                        <a:pt x="79563" y="104647"/>
                        <a:pt x="85834" y="88185"/>
                      </a:cubicBezTo>
                      <a:moveTo>
                        <a:pt x="141489" y="153247"/>
                      </a:moveTo>
                      <a:lnTo>
                        <a:pt x="141489" y="193224"/>
                      </a:lnTo>
                      <a:cubicBezTo>
                        <a:pt x="122676" y="194008"/>
                        <a:pt x="103863" y="198711"/>
                        <a:pt x="86618" y="206550"/>
                      </a:cubicBezTo>
                      <a:cubicBezTo>
                        <a:pt x="80347" y="190089"/>
                        <a:pt x="76427" y="172060"/>
                        <a:pt x="75644" y="154031"/>
                      </a:cubicBezTo>
                      <a:lnTo>
                        <a:pt x="141489" y="154031"/>
                      </a:lnTo>
                      <a:close/>
                      <a:moveTo>
                        <a:pt x="141489" y="204198"/>
                      </a:moveTo>
                      <a:lnTo>
                        <a:pt x="141489" y="270044"/>
                      </a:lnTo>
                      <a:cubicBezTo>
                        <a:pt x="120324" y="259069"/>
                        <a:pt x="103079" y="240256"/>
                        <a:pt x="91321" y="215956"/>
                      </a:cubicBezTo>
                      <a:cubicBezTo>
                        <a:pt x="106998" y="208902"/>
                        <a:pt x="123460" y="204982"/>
                        <a:pt x="141489" y="204198"/>
                      </a:cubicBezTo>
                      <a:moveTo>
                        <a:pt x="153247" y="204198"/>
                      </a:moveTo>
                      <a:cubicBezTo>
                        <a:pt x="170492" y="204982"/>
                        <a:pt x="187737" y="208902"/>
                        <a:pt x="203415" y="216740"/>
                      </a:cubicBezTo>
                      <a:cubicBezTo>
                        <a:pt x="191657" y="240256"/>
                        <a:pt x="174411" y="259069"/>
                        <a:pt x="153247" y="270827"/>
                      </a:cubicBezTo>
                      <a:lnTo>
                        <a:pt x="153247" y="204198"/>
                      </a:lnTo>
                      <a:close/>
                      <a:moveTo>
                        <a:pt x="208118" y="205766"/>
                      </a:moveTo>
                      <a:cubicBezTo>
                        <a:pt x="190873" y="197927"/>
                        <a:pt x="172060" y="193224"/>
                        <a:pt x="153247" y="192440"/>
                      </a:cubicBezTo>
                      <a:lnTo>
                        <a:pt x="153247" y="152463"/>
                      </a:lnTo>
                      <a:lnTo>
                        <a:pt x="219092" y="152463"/>
                      </a:lnTo>
                      <a:cubicBezTo>
                        <a:pt x="218308" y="171276"/>
                        <a:pt x="214389" y="189305"/>
                        <a:pt x="208118" y="205766"/>
                      </a:cubicBezTo>
                      <a:moveTo>
                        <a:pt x="153247" y="141489"/>
                      </a:moveTo>
                      <a:lnTo>
                        <a:pt x="153247" y="101511"/>
                      </a:lnTo>
                      <a:cubicBezTo>
                        <a:pt x="172060" y="100727"/>
                        <a:pt x="190873" y="96024"/>
                        <a:pt x="208118" y="88185"/>
                      </a:cubicBezTo>
                      <a:cubicBezTo>
                        <a:pt x="214389" y="104647"/>
                        <a:pt x="218308" y="122676"/>
                        <a:pt x="219092" y="140705"/>
                      </a:cubicBezTo>
                      <a:lnTo>
                        <a:pt x="153247" y="140705"/>
                      </a:lnTo>
                      <a:close/>
                      <a:moveTo>
                        <a:pt x="213605" y="71724"/>
                      </a:moveTo>
                      <a:cubicBezTo>
                        <a:pt x="204199" y="52911"/>
                        <a:pt x="191657" y="37234"/>
                        <a:pt x="175979" y="24692"/>
                      </a:cubicBezTo>
                      <a:cubicBezTo>
                        <a:pt x="198711" y="30179"/>
                        <a:pt x="218308" y="41153"/>
                        <a:pt x="234770" y="56831"/>
                      </a:cubicBezTo>
                      <a:cubicBezTo>
                        <a:pt x="227715" y="63102"/>
                        <a:pt x="220660" y="67805"/>
                        <a:pt x="213605" y="71724"/>
                      </a:cubicBezTo>
                      <a:moveTo>
                        <a:pt x="80347" y="71724"/>
                      </a:moveTo>
                      <a:cubicBezTo>
                        <a:pt x="72508" y="67805"/>
                        <a:pt x="65453" y="62318"/>
                        <a:pt x="59182" y="56831"/>
                      </a:cubicBezTo>
                      <a:cubicBezTo>
                        <a:pt x="74860" y="41153"/>
                        <a:pt x="95240" y="30179"/>
                        <a:pt x="117973" y="24692"/>
                      </a:cubicBezTo>
                      <a:cubicBezTo>
                        <a:pt x="102295" y="37234"/>
                        <a:pt x="89753" y="53695"/>
                        <a:pt x="80347" y="71724"/>
                      </a:cubicBezTo>
                      <a:moveTo>
                        <a:pt x="75644" y="82698"/>
                      </a:moveTo>
                      <a:cubicBezTo>
                        <a:pt x="68589" y="100727"/>
                        <a:pt x="63886" y="121108"/>
                        <a:pt x="63102" y="140705"/>
                      </a:cubicBezTo>
                      <a:lnTo>
                        <a:pt x="21556" y="140705"/>
                      </a:lnTo>
                      <a:cubicBezTo>
                        <a:pt x="23124" y="112485"/>
                        <a:pt x="33315" y="85834"/>
                        <a:pt x="51344" y="65453"/>
                      </a:cubicBezTo>
                      <a:cubicBezTo>
                        <a:pt x="59182" y="72508"/>
                        <a:pt x="67021" y="77995"/>
                        <a:pt x="75644" y="82698"/>
                      </a:cubicBezTo>
                      <a:moveTo>
                        <a:pt x="63102" y="153247"/>
                      </a:moveTo>
                      <a:cubicBezTo>
                        <a:pt x="63886" y="173627"/>
                        <a:pt x="67805" y="193224"/>
                        <a:pt x="75644" y="211253"/>
                      </a:cubicBezTo>
                      <a:cubicBezTo>
                        <a:pt x="67021" y="215956"/>
                        <a:pt x="59182" y="221444"/>
                        <a:pt x="51344" y="227715"/>
                      </a:cubicBezTo>
                      <a:cubicBezTo>
                        <a:pt x="34098" y="207334"/>
                        <a:pt x="23124" y="181466"/>
                        <a:pt x="21556" y="152463"/>
                      </a:cubicBezTo>
                      <a:lnTo>
                        <a:pt x="63102" y="152463"/>
                      </a:lnTo>
                      <a:close/>
                      <a:moveTo>
                        <a:pt x="80347" y="222227"/>
                      </a:moveTo>
                      <a:cubicBezTo>
                        <a:pt x="89753" y="241040"/>
                        <a:pt x="102295" y="257502"/>
                        <a:pt x="117973" y="269260"/>
                      </a:cubicBezTo>
                      <a:cubicBezTo>
                        <a:pt x="95240" y="263773"/>
                        <a:pt x="75644" y="252798"/>
                        <a:pt x="59182" y="237121"/>
                      </a:cubicBezTo>
                      <a:cubicBezTo>
                        <a:pt x="66237" y="230850"/>
                        <a:pt x="73292" y="226147"/>
                        <a:pt x="80347" y="222227"/>
                      </a:cubicBezTo>
                      <a:moveTo>
                        <a:pt x="213605" y="222227"/>
                      </a:moveTo>
                      <a:cubicBezTo>
                        <a:pt x="220660" y="226147"/>
                        <a:pt x="227715" y="231634"/>
                        <a:pt x="234770" y="237121"/>
                      </a:cubicBezTo>
                      <a:cubicBezTo>
                        <a:pt x="219092" y="252798"/>
                        <a:pt x="198711" y="263773"/>
                        <a:pt x="175979" y="269260"/>
                      </a:cubicBezTo>
                      <a:cubicBezTo>
                        <a:pt x="191657" y="256718"/>
                        <a:pt x="204199" y="241040"/>
                        <a:pt x="213605" y="222227"/>
                      </a:cubicBezTo>
                      <a:moveTo>
                        <a:pt x="218308" y="211253"/>
                      </a:moveTo>
                      <a:cubicBezTo>
                        <a:pt x="225363" y="193224"/>
                        <a:pt x="230066" y="172844"/>
                        <a:pt x="230850" y="153247"/>
                      </a:cubicBezTo>
                      <a:lnTo>
                        <a:pt x="272395" y="153247"/>
                      </a:lnTo>
                      <a:cubicBezTo>
                        <a:pt x="270828" y="181466"/>
                        <a:pt x="259853" y="208118"/>
                        <a:pt x="242608" y="228498"/>
                      </a:cubicBezTo>
                      <a:cubicBezTo>
                        <a:pt x="234770" y="221444"/>
                        <a:pt x="226931" y="215956"/>
                        <a:pt x="218308" y="211253"/>
                      </a:cubicBezTo>
                      <a:moveTo>
                        <a:pt x="230850" y="141489"/>
                      </a:moveTo>
                      <a:cubicBezTo>
                        <a:pt x="230066" y="121108"/>
                        <a:pt x="226147" y="101511"/>
                        <a:pt x="218308" y="83482"/>
                      </a:cubicBezTo>
                      <a:cubicBezTo>
                        <a:pt x="226931" y="78779"/>
                        <a:pt x="234770" y="73292"/>
                        <a:pt x="242608" y="67021"/>
                      </a:cubicBezTo>
                      <a:cubicBezTo>
                        <a:pt x="259853" y="87402"/>
                        <a:pt x="270828" y="113269"/>
                        <a:pt x="272395" y="142273"/>
                      </a:cubicBezTo>
                      <a:lnTo>
                        <a:pt x="230850" y="142273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  <p:grpSp>
          <p:nvGrpSpPr>
            <p:cNvPr id="108" name="Группа 512">
              <a:extLst>
                <a:ext uri="{FF2B5EF4-FFF2-40B4-BE49-F238E27FC236}">
                  <a16:creationId xmlns:a16="http://schemas.microsoft.com/office/drawing/2014/main" id="{82E46AA0-0489-48CC-9444-E8F1C55E6833}"/>
                </a:ext>
              </a:extLst>
            </p:cNvPr>
            <p:cNvGrpSpPr/>
            <p:nvPr/>
          </p:nvGrpSpPr>
          <p:grpSpPr>
            <a:xfrm>
              <a:off x="2161788" y="3897072"/>
              <a:ext cx="735552" cy="1003241"/>
              <a:chOff x="6366877" y="1211657"/>
              <a:chExt cx="735552" cy="1003241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ED851F5F-662A-4F3B-A813-ADAD230BE756}"/>
                  </a:ext>
                </a:extLst>
              </p:cNvPr>
              <p:cNvSpPr txBox="1"/>
              <p:nvPr/>
            </p:nvSpPr>
            <p:spPr>
              <a:xfrm>
                <a:off x="6366877" y="1799400"/>
                <a:ext cx="735552" cy="4154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KATA Network Sensor</a:t>
                </a:r>
              </a:p>
            </p:txBody>
          </p:sp>
          <p:grpSp>
            <p:nvGrpSpPr>
              <p:cNvPr id="110" name="Группа 511">
                <a:extLst>
                  <a:ext uri="{FF2B5EF4-FFF2-40B4-BE49-F238E27FC236}">
                    <a16:creationId xmlns:a16="http://schemas.microsoft.com/office/drawing/2014/main" id="{8EB14D4A-16EB-4A92-994A-BB624E260FC6}"/>
                  </a:ext>
                </a:extLst>
              </p:cNvPr>
              <p:cNvGrpSpPr/>
              <p:nvPr/>
            </p:nvGrpSpPr>
            <p:grpSpPr>
              <a:xfrm>
                <a:off x="6514784" y="1211657"/>
                <a:ext cx="439738" cy="487363"/>
                <a:chOff x="6514784" y="1211657"/>
                <a:chExt cx="439738" cy="487363"/>
              </a:xfrm>
            </p:grpSpPr>
            <p:sp>
              <p:nvSpPr>
                <p:cNvPr id="111" name="Freeform 37">
                  <a:extLst>
                    <a:ext uri="{FF2B5EF4-FFF2-40B4-BE49-F238E27FC236}">
                      <a16:creationId xmlns:a16="http://schemas.microsoft.com/office/drawing/2014/main" id="{B281AFEB-2A4C-4F7D-ADDA-71D930D1729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14784" y="1211657"/>
                  <a:ext cx="439738" cy="487363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112" name="Рисунок 493">
                  <a:extLst>
                    <a:ext uri="{FF2B5EF4-FFF2-40B4-BE49-F238E27FC236}">
                      <a16:creationId xmlns:a16="http://schemas.microsoft.com/office/drawing/2014/main" id="{0667D947-BB6A-4C61-88BD-EEE1247B95FD}"/>
                    </a:ext>
                  </a:extLst>
                </p:cNvPr>
                <p:cNvGrpSpPr/>
                <p:nvPr/>
              </p:nvGrpSpPr>
              <p:grpSpPr>
                <a:xfrm>
                  <a:off x="6587677" y="1307050"/>
                  <a:ext cx="292917" cy="290032"/>
                  <a:chOff x="6587677" y="1307050"/>
                  <a:chExt cx="292917" cy="290032"/>
                </a:xfrm>
                <a:solidFill>
                  <a:srgbClr val="58595B"/>
                </a:solidFill>
              </p:grpSpPr>
              <p:sp>
                <p:nvSpPr>
                  <p:cNvPr id="113" name="Полилиния: фигура 495">
                    <a:extLst>
                      <a:ext uri="{FF2B5EF4-FFF2-40B4-BE49-F238E27FC236}">
                        <a16:creationId xmlns:a16="http://schemas.microsoft.com/office/drawing/2014/main" id="{7EF973A9-F50A-48CF-854E-FBC4F809F099}"/>
                      </a:ext>
                    </a:extLst>
                  </p:cNvPr>
                  <p:cNvSpPr/>
                  <p:nvPr/>
                </p:nvSpPr>
                <p:spPr>
                  <a:xfrm>
                    <a:off x="6587677" y="1307050"/>
                    <a:ext cx="290032" cy="290032"/>
                  </a:xfrm>
                  <a:custGeom>
                    <a:avLst/>
                    <a:gdLst>
                      <a:gd name="connsiteX0" fmla="*/ 146976 w 290032"/>
                      <a:gd name="connsiteY0" fmla="*/ 21556 h 290032"/>
                      <a:gd name="connsiteX1" fmla="*/ 272395 w 290032"/>
                      <a:gd name="connsiteY1" fmla="*/ 146976 h 290032"/>
                      <a:gd name="connsiteX2" fmla="*/ 146976 w 290032"/>
                      <a:gd name="connsiteY2" fmla="*/ 272395 h 290032"/>
                      <a:gd name="connsiteX3" fmla="*/ 21556 w 290032"/>
                      <a:gd name="connsiteY3" fmla="*/ 146976 h 290032"/>
                      <a:gd name="connsiteX4" fmla="*/ 146976 w 290032"/>
                      <a:gd name="connsiteY4" fmla="*/ 21556 h 290032"/>
                      <a:gd name="connsiteX5" fmla="*/ 146976 w 290032"/>
                      <a:gd name="connsiteY5" fmla="*/ 5879 h 290032"/>
                      <a:gd name="connsiteX6" fmla="*/ 5879 w 290032"/>
                      <a:gd name="connsiteY6" fmla="*/ 146976 h 290032"/>
                      <a:gd name="connsiteX7" fmla="*/ 146976 w 290032"/>
                      <a:gd name="connsiteY7" fmla="*/ 288073 h 290032"/>
                      <a:gd name="connsiteX8" fmla="*/ 288073 w 290032"/>
                      <a:gd name="connsiteY8" fmla="*/ 146976 h 290032"/>
                      <a:gd name="connsiteX9" fmla="*/ 146976 w 290032"/>
                      <a:gd name="connsiteY9" fmla="*/ 5879 h 290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0032" h="290032">
                        <a:moveTo>
                          <a:pt x="146976" y="21556"/>
                        </a:moveTo>
                        <a:cubicBezTo>
                          <a:pt x="215957" y="21556"/>
                          <a:pt x="272395" y="77995"/>
                          <a:pt x="272395" y="146976"/>
                        </a:cubicBezTo>
                        <a:cubicBezTo>
                          <a:pt x="272395" y="215956"/>
                          <a:pt x="215957" y="272395"/>
                          <a:pt x="146976" y="272395"/>
                        </a:cubicBezTo>
                        <a:cubicBezTo>
                          <a:pt x="77995" y="272395"/>
                          <a:pt x="21556" y="215956"/>
                          <a:pt x="21556" y="146976"/>
                        </a:cubicBezTo>
                        <a:cubicBezTo>
                          <a:pt x="21556" y="77995"/>
                          <a:pt x="77995" y="21556"/>
                          <a:pt x="146976" y="21556"/>
                        </a:cubicBezTo>
                        <a:moveTo>
                          <a:pt x="146976" y="5879"/>
                        </a:moveTo>
                        <a:cubicBezTo>
                          <a:pt x="69373" y="5879"/>
                          <a:pt x="5879" y="69373"/>
                          <a:pt x="5879" y="146976"/>
                        </a:cubicBezTo>
                        <a:cubicBezTo>
                          <a:pt x="5879" y="224579"/>
                          <a:pt x="69373" y="288073"/>
                          <a:pt x="146976" y="288073"/>
                        </a:cubicBezTo>
                        <a:cubicBezTo>
                          <a:pt x="224579" y="288073"/>
                          <a:pt x="288073" y="224579"/>
                          <a:pt x="288073" y="146976"/>
                        </a:cubicBezTo>
                        <a:cubicBezTo>
                          <a:pt x="288073" y="69373"/>
                          <a:pt x="224579" y="5879"/>
                          <a:pt x="146976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4" name="Полилиния: фигура 496">
                    <a:extLst>
                      <a:ext uri="{FF2B5EF4-FFF2-40B4-BE49-F238E27FC236}">
                        <a16:creationId xmlns:a16="http://schemas.microsoft.com/office/drawing/2014/main" id="{8AAC62B7-AE10-4D70-BAF4-2D4622F289D5}"/>
                      </a:ext>
                    </a:extLst>
                  </p:cNvPr>
                  <p:cNvSpPr/>
                  <p:nvPr/>
                </p:nvSpPr>
                <p:spPr>
                  <a:xfrm>
                    <a:off x="6626871" y="1346244"/>
                    <a:ext cx="211645" cy="211645"/>
                  </a:xfrm>
                  <a:custGeom>
                    <a:avLst/>
                    <a:gdLst>
                      <a:gd name="connsiteX0" fmla="*/ 107782 w 211645"/>
                      <a:gd name="connsiteY0" fmla="*/ 21556 h 211645"/>
                      <a:gd name="connsiteX1" fmla="*/ 194008 w 211645"/>
                      <a:gd name="connsiteY1" fmla="*/ 107782 h 211645"/>
                      <a:gd name="connsiteX2" fmla="*/ 107782 w 211645"/>
                      <a:gd name="connsiteY2" fmla="*/ 194008 h 211645"/>
                      <a:gd name="connsiteX3" fmla="*/ 21556 w 211645"/>
                      <a:gd name="connsiteY3" fmla="*/ 107782 h 211645"/>
                      <a:gd name="connsiteX4" fmla="*/ 107782 w 211645"/>
                      <a:gd name="connsiteY4" fmla="*/ 21556 h 211645"/>
                      <a:gd name="connsiteX5" fmla="*/ 107782 w 211645"/>
                      <a:gd name="connsiteY5" fmla="*/ 5879 h 211645"/>
                      <a:gd name="connsiteX6" fmla="*/ 5879 w 211645"/>
                      <a:gd name="connsiteY6" fmla="*/ 107782 h 211645"/>
                      <a:gd name="connsiteX7" fmla="*/ 107782 w 211645"/>
                      <a:gd name="connsiteY7" fmla="*/ 209685 h 211645"/>
                      <a:gd name="connsiteX8" fmla="*/ 209686 w 211645"/>
                      <a:gd name="connsiteY8" fmla="*/ 107782 h 211645"/>
                      <a:gd name="connsiteX9" fmla="*/ 107782 w 211645"/>
                      <a:gd name="connsiteY9" fmla="*/ 5879 h 211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1645" h="211645">
                        <a:moveTo>
                          <a:pt x="107782" y="21556"/>
                        </a:moveTo>
                        <a:cubicBezTo>
                          <a:pt x="155598" y="21556"/>
                          <a:pt x="194008" y="59966"/>
                          <a:pt x="194008" y="107782"/>
                        </a:cubicBezTo>
                        <a:cubicBezTo>
                          <a:pt x="194008" y="155598"/>
                          <a:pt x="155598" y="194008"/>
                          <a:pt x="107782" y="194008"/>
                        </a:cubicBezTo>
                        <a:cubicBezTo>
                          <a:pt x="59966" y="194008"/>
                          <a:pt x="21556" y="155598"/>
                          <a:pt x="21556" y="107782"/>
                        </a:cubicBezTo>
                        <a:cubicBezTo>
                          <a:pt x="21556" y="59966"/>
                          <a:pt x="59966" y="21556"/>
                          <a:pt x="107782" y="21556"/>
                        </a:cubicBezTo>
                        <a:moveTo>
                          <a:pt x="107782" y="5879"/>
                        </a:moveTo>
                        <a:cubicBezTo>
                          <a:pt x="51344" y="5879"/>
                          <a:pt x="5879" y="51344"/>
                          <a:pt x="5879" y="107782"/>
                        </a:cubicBezTo>
                        <a:cubicBezTo>
                          <a:pt x="5879" y="164221"/>
                          <a:pt x="51344" y="209685"/>
                          <a:pt x="107782" y="209685"/>
                        </a:cubicBezTo>
                        <a:cubicBezTo>
                          <a:pt x="164221" y="209685"/>
                          <a:pt x="209686" y="164221"/>
                          <a:pt x="209686" y="107782"/>
                        </a:cubicBezTo>
                        <a:cubicBezTo>
                          <a:pt x="209686" y="51344"/>
                          <a:pt x="164221" y="5879"/>
                          <a:pt x="107782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5" name="Полилиния: фигура 497">
                    <a:extLst>
                      <a:ext uri="{FF2B5EF4-FFF2-40B4-BE49-F238E27FC236}">
                        <a16:creationId xmlns:a16="http://schemas.microsoft.com/office/drawing/2014/main" id="{E2BE6E94-D22A-41C7-960A-CEA1045850AE}"/>
                      </a:ext>
                    </a:extLst>
                  </p:cNvPr>
                  <p:cNvSpPr/>
                  <p:nvPr/>
                </p:nvSpPr>
                <p:spPr>
                  <a:xfrm>
                    <a:off x="6666064" y="1385437"/>
                    <a:ext cx="133258" cy="133258"/>
                  </a:xfrm>
                  <a:custGeom>
                    <a:avLst/>
                    <a:gdLst>
                      <a:gd name="connsiteX0" fmla="*/ 68589 w 133258"/>
                      <a:gd name="connsiteY0" fmla="*/ 21556 h 133258"/>
                      <a:gd name="connsiteX1" fmla="*/ 115621 w 133258"/>
                      <a:gd name="connsiteY1" fmla="*/ 68589 h 133258"/>
                      <a:gd name="connsiteX2" fmla="*/ 68589 w 133258"/>
                      <a:gd name="connsiteY2" fmla="*/ 115621 h 133258"/>
                      <a:gd name="connsiteX3" fmla="*/ 21556 w 133258"/>
                      <a:gd name="connsiteY3" fmla="*/ 68589 h 133258"/>
                      <a:gd name="connsiteX4" fmla="*/ 68589 w 133258"/>
                      <a:gd name="connsiteY4" fmla="*/ 21556 h 133258"/>
                      <a:gd name="connsiteX5" fmla="*/ 68589 w 133258"/>
                      <a:gd name="connsiteY5" fmla="*/ 5879 h 133258"/>
                      <a:gd name="connsiteX6" fmla="*/ 5879 w 133258"/>
                      <a:gd name="connsiteY6" fmla="*/ 68589 h 133258"/>
                      <a:gd name="connsiteX7" fmla="*/ 68589 w 133258"/>
                      <a:gd name="connsiteY7" fmla="*/ 131298 h 133258"/>
                      <a:gd name="connsiteX8" fmla="*/ 131298 w 133258"/>
                      <a:gd name="connsiteY8" fmla="*/ 68589 h 133258"/>
                      <a:gd name="connsiteX9" fmla="*/ 68589 w 133258"/>
                      <a:gd name="connsiteY9" fmla="*/ 5879 h 133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3258" h="133258">
                        <a:moveTo>
                          <a:pt x="68589" y="21556"/>
                        </a:moveTo>
                        <a:cubicBezTo>
                          <a:pt x="94457" y="21556"/>
                          <a:pt x="115621" y="42721"/>
                          <a:pt x="115621" y="68589"/>
                        </a:cubicBezTo>
                        <a:cubicBezTo>
                          <a:pt x="115621" y="94456"/>
                          <a:pt x="94457" y="115621"/>
                          <a:pt x="68589" y="115621"/>
                        </a:cubicBezTo>
                        <a:cubicBezTo>
                          <a:pt x="42721" y="115621"/>
                          <a:pt x="21556" y="94456"/>
                          <a:pt x="21556" y="68589"/>
                        </a:cubicBezTo>
                        <a:cubicBezTo>
                          <a:pt x="21556" y="42721"/>
                          <a:pt x="42721" y="21556"/>
                          <a:pt x="68589" y="21556"/>
                        </a:cubicBezTo>
                        <a:moveTo>
                          <a:pt x="68589" y="5879"/>
                        </a:moveTo>
                        <a:cubicBezTo>
                          <a:pt x="34098" y="5879"/>
                          <a:pt x="5879" y="34098"/>
                          <a:pt x="5879" y="68589"/>
                        </a:cubicBezTo>
                        <a:cubicBezTo>
                          <a:pt x="5879" y="103079"/>
                          <a:pt x="34098" y="131298"/>
                          <a:pt x="68589" y="131298"/>
                        </a:cubicBezTo>
                        <a:cubicBezTo>
                          <a:pt x="103079" y="131298"/>
                          <a:pt x="131298" y="103079"/>
                          <a:pt x="131298" y="68589"/>
                        </a:cubicBezTo>
                        <a:cubicBezTo>
                          <a:pt x="131298" y="34098"/>
                          <a:pt x="103079" y="5879"/>
                          <a:pt x="68589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6" name="Полилиния: фигура 498">
                    <a:extLst>
                      <a:ext uri="{FF2B5EF4-FFF2-40B4-BE49-F238E27FC236}">
                        <a16:creationId xmlns:a16="http://schemas.microsoft.com/office/drawing/2014/main" id="{C9080E9A-B8F3-46CC-903B-302E82E88B43}"/>
                      </a:ext>
                    </a:extLst>
                  </p:cNvPr>
                  <p:cNvSpPr/>
                  <p:nvPr/>
                </p:nvSpPr>
                <p:spPr>
                  <a:xfrm>
                    <a:off x="6650387" y="1354082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7" name="Полилиния: фигура 499">
                    <a:extLst>
                      <a:ext uri="{FF2B5EF4-FFF2-40B4-BE49-F238E27FC236}">
                        <a16:creationId xmlns:a16="http://schemas.microsoft.com/office/drawing/2014/main" id="{BA79B873-EC23-4E61-B10B-8E7164CF9BF1}"/>
                      </a:ext>
                    </a:extLst>
                  </p:cNvPr>
                  <p:cNvSpPr/>
                  <p:nvPr/>
                </p:nvSpPr>
                <p:spPr>
                  <a:xfrm>
                    <a:off x="6744451" y="1471663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8" name="Полилиния: фигура 500">
                    <a:extLst>
                      <a:ext uri="{FF2B5EF4-FFF2-40B4-BE49-F238E27FC236}">
                        <a16:creationId xmlns:a16="http://schemas.microsoft.com/office/drawing/2014/main" id="{6E2A51A1-208C-4231-A859-5FD90F0950B4}"/>
                      </a:ext>
                    </a:extLst>
                  </p:cNvPr>
                  <p:cNvSpPr/>
                  <p:nvPr/>
                </p:nvSpPr>
                <p:spPr>
                  <a:xfrm>
                    <a:off x="6603355" y="1510857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19" name="Полилиния: фигура 501">
                    <a:extLst>
                      <a:ext uri="{FF2B5EF4-FFF2-40B4-BE49-F238E27FC236}">
                        <a16:creationId xmlns:a16="http://schemas.microsoft.com/office/drawing/2014/main" id="{16EC8F24-12B8-462D-9B69-6F478712437A}"/>
                      </a:ext>
                    </a:extLst>
                  </p:cNvPr>
                  <p:cNvSpPr/>
                  <p:nvPr/>
                </p:nvSpPr>
                <p:spPr>
                  <a:xfrm>
                    <a:off x="6715981" y="1358394"/>
                    <a:ext cx="164613" cy="109742"/>
                  </a:xfrm>
                  <a:custGeom>
                    <a:avLst/>
                    <a:gdLst>
                      <a:gd name="connsiteX0" fmla="*/ 8031 w 164613"/>
                      <a:gd name="connsiteY0" fmla="*/ 92689 h 109741"/>
                      <a:gd name="connsiteX1" fmla="*/ 154659 w 164613"/>
                      <a:gd name="connsiteY1" fmla="*/ 8031 h 109741"/>
                      <a:gd name="connsiteX2" fmla="*/ 162497 w 164613"/>
                      <a:gd name="connsiteY2" fmla="*/ 21607 h 109741"/>
                      <a:gd name="connsiteX3" fmla="*/ 15869 w 164613"/>
                      <a:gd name="connsiteY3" fmla="*/ 106265 h 109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613" h="109741">
                        <a:moveTo>
                          <a:pt x="8031" y="92689"/>
                        </a:moveTo>
                        <a:lnTo>
                          <a:pt x="154659" y="8031"/>
                        </a:lnTo>
                        <a:lnTo>
                          <a:pt x="162497" y="21607"/>
                        </a:lnTo>
                        <a:lnTo>
                          <a:pt x="15869" y="106265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6C09C19-685A-4397-8BFF-6DAFC633B191}"/>
                </a:ext>
              </a:extLst>
            </p:cNvPr>
            <p:cNvSpPr/>
            <p:nvPr/>
          </p:nvSpPr>
          <p:spPr>
            <a:xfrm>
              <a:off x="685444" y="3103866"/>
              <a:ext cx="2211896" cy="3274074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  <a:latin typeface="Kaspersky Sans" panose="020B0503050101040103" pitchFamily="34" charset="-52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0905D74D-C8F9-4CDD-AD10-BB440E9EB84D}"/>
              </a:ext>
            </a:extLst>
          </p:cNvPr>
          <p:cNvGrpSpPr/>
          <p:nvPr/>
        </p:nvGrpSpPr>
        <p:grpSpPr>
          <a:xfrm>
            <a:off x="837844" y="3256266"/>
            <a:ext cx="2211896" cy="3274074"/>
            <a:chOff x="685444" y="3103866"/>
            <a:chExt cx="2211896" cy="3274074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CCE6B1CF-E917-43DE-95A9-40D69F4C6EBE}"/>
                </a:ext>
              </a:extLst>
            </p:cNvPr>
            <p:cNvGrpSpPr/>
            <p:nvPr/>
          </p:nvGrpSpPr>
          <p:grpSpPr>
            <a:xfrm>
              <a:off x="1223455" y="5212285"/>
              <a:ext cx="419100" cy="719175"/>
              <a:chOff x="994700" y="5391324"/>
              <a:chExt cx="419100" cy="719175"/>
            </a:xfrm>
          </p:grpSpPr>
          <p:pic>
            <p:nvPicPr>
              <p:cNvPr id="166" name="Google Shape;1079;p74">
                <a:extLst>
                  <a:ext uri="{FF2B5EF4-FFF2-40B4-BE49-F238E27FC236}">
                    <a16:creationId xmlns:a16="http://schemas.microsoft.com/office/drawing/2014/main" id="{A40B5472-FEB6-4EB8-ADF7-41F18CA6E82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059;p74">
                <a:extLst>
                  <a:ext uri="{FF2B5EF4-FFF2-40B4-BE49-F238E27FC236}">
                    <a16:creationId xmlns:a16="http://schemas.microsoft.com/office/drawing/2014/main" id="{5AD84013-3E2A-4FBE-9E57-37FEF8FECEEF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8FC397CB-ABD1-4A44-B27A-5FE5503E3091}"/>
                </a:ext>
              </a:extLst>
            </p:cNvPr>
            <p:cNvGrpSpPr/>
            <p:nvPr/>
          </p:nvGrpSpPr>
          <p:grpSpPr>
            <a:xfrm>
              <a:off x="1642555" y="5212285"/>
              <a:ext cx="419100" cy="719175"/>
              <a:chOff x="994700" y="5391324"/>
              <a:chExt cx="419100" cy="719175"/>
            </a:xfrm>
          </p:grpSpPr>
          <p:pic>
            <p:nvPicPr>
              <p:cNvPr id="164" name="Google Shape;1079;p74">
                <a:extLst>
                  <a:ext uri="{FF2B5EF4-FFF2-40B4-BE49-F238E27FC236}">
                    <a16:creationId xmlns:a16="http://schemas.microsoft.com/office/drawing/2014/main" id="{4CD79AD3-7895-4635-8BF4-15C86481CAE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059;p74">
                <a:extLst>
                  <a:ext uri="{FF2B5EF4-FFF2-40B4-BE49-F238E27FC236}">
                    <a16:creationId xmlns:a16="http://schemas.microsoft.com/office/drawing/2014/main" id="{D73D06AB-B4BD-4C5E-913B-89B86DEE5B7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598FF6FF-DF82-466E-A10C-EB622E259BC2}"/>
                </a:ext>
              </a:extLst>
            </p:cNvPr>
            <p:cNvGrpSpPr/>
            <p:nvPr/>
          </p:nvGrpSpPr>
          <p:grpSpPr>
            <a:xfrm>
              <a:off x="2061655" y="5217672"/>
              <a:ext cx="419100" cy="719175"/>
              <a:chOff x="994700" y="5391324"/>
              <a:chExt cx="419100" cy="719175"/>
            </a:xfrm>
          </p:grpSpPr>
          <p:pic>
            <p:nvPicPr>
              <p:cNvPr id="162" name="Google Shape;1079;p74">
                <a:extLst>
                  <a:ext uri="{FF2B5EF4-FFF2-40B4-BE49-F238E27FC236}">
                    <a16:creationId xmlns:a16="http://schemas.microsoft.com/office/drawing/2014/main" id="{06D625ED-3D14-4DCB-BE1C-BC98C1E7958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4700" y="5391324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3" name="Google Shape;1059;p74">
                <a:extLst>
                  <a:ext uri="{FF2B5EF4-FFF2-40B4-BE49-F238E27FC236}">
                    <a16:creationId xmlns:a16="http://schemas.microsoft.com/office/drawing/2014/main" id="{887CDD76-8329-40C8-A972-A9D503EFF6D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994700" y="5691399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3" name="Google Shape;1071;p74">
              <a:extLst>
                <a:ext uri="{FF2B5EF4-FFF2-40B4-BE49-F238E27FC236}">
                  <a16:creationId xmlns:a16="http://schemas.microsoft.com/office/drawing/2014/main" id="{FDECD4B2-8E2C-4479-B3D2-C0948FAA4AA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29421" y="3221702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4" name="Группа 216">
              <a:extLst>
                <a:ext uri="{FF2B5EF4-FFF2-40B4-BE49-F238E27FC236}">
                  <a16:creationId xmlns:a16="http://schemas.microsoft.com/office/drawing/2014/main" id="{7CB31EFD-A8DB-4BE0-AA93-5160AB6BA99C}"/>
                </a:ext>
              </a:extLst>
            </p:cNvPr>
            <p:cNvGrpSpPr/>
            <p:nvPr/>
          </p:nvGrpSpPr>
          <p:grpSpPr>
            <a:xfrm>
              <a:off x="1632566" y="3882378"/>
              <a:ext cx="624956" cy="734180"/>
              <a:chOff x="2096871" y="3645789"/>
              <a:chExt cx="624956" cy="734180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642A060-5B81-4EBE-A419-BB4683377A28}"/>
                  </a:ext>
                </a:extLst>
              </p:cNvPr>
              <p:cNvSpPr txBox="1"/>
              <p:nvPr/>
            </p:nvSpPr>
            <p:spPr>
              <a:xfrm>
                <a:off x="2096871" y="4241470"/>
                <a:ext cx="624956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KS4Mail</a:t>
                </a:r>
              </a:p>
            </p:txBody>
          </p:sp>
          <p:grpSp>
            <p:nvGrpSpPr>
              <p:cNvPr id="154" name="Группа 215">
                <a:extLst>
                  <a:ext uri="{FF2B5EF4-FFF2-40B4-BE49-F238E27FC236}">
                    <a16:creationId xmlns:a16="http://schemas.microsoft.com/office/drawing/2014/main" id="{A6CBFF86-B620-4871-B14A-66640A768FAF}"/>
                  </a:ext>
                </a:extLst>
              </p:cNvPr>
              <p:cNvGrpSpPr/>
              <p:nvPr/>
            </p:nvGrpSpPr>
            <p:grpSpPr>
              <a:xfrm>
                <a:off x="2187893" y="3645789"/>
                <a:ext cx="442912" cy="496094"/>
                <a:chOff x="2187893" y="3645789"/>
                <a:chExt cx="442912" cy="496094"/>
              </a:xfrm>
            </p:grpSpPr>
            <p:sp>
              <p:nvSpPr>
                <p:cNvPr id="155" name="AutoShape 9">
                  <a:extLst>
                    <a:ext uri="{FF2B5EF4-FFF2-40B4-BE49-F238E27FC236}">
                      <a16:creationId xmlns:a16="http://schemas.microsoft.com/office/drawing/2014/main" id="{D4EF1010-93F2-4A77-BBB7-DAFC53BF4136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187893" y="3645789"/>
                  <a:ext cx="442912" cy="490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156" name="Freeform 11">
                  <a:extLst>
                    <a:ext uri="{FF2B5EF4-FFF2-40B4-BE49-F238E27FC236}">
                      <a16:creationId xmlns:a16="http://schemas.microsoft.com/office/drawing/2014/main" id="{223E45E7-0777-4DA7-BDF3-E569DEC861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365293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157" name="Рисунок 206">
                  <a:extLst>
                    <a:ext uri="{FF2B5EF4-FFF2-40B4-BE49-F238E27FC236}">
                      <a16:creationId xmlns:a16="http://schemas.microsoft.com/office/drawing/2014/main" id="{CA1C7F92-EFA9-4C2F-A0CC-D37C326E07CE}"/>
                    </a:ext>
                  </a:extLst>
                </p:cNvPr>
                <p:cNvGrpSpPr/>
                <p:nvPr/>
              </p:nvGrpSpPr>
              <p:grpSpPr>
                <a:xfrm>
                  <a:off x="2278051" y="3805303"/>
                  <a:ext cx="258678" cy="203806"/>
                  <a:chOff x="2278051" y="3805303"/>
                  <a:chExt cx="258678" cy="203806"/>
                </a:xfrm>
                <a:solidFill>
                  <a:srgbClr val="58595B"/>
                </a:solidFill>
              </p:grpSpPr>
              <p:sp>
                <p:nvSpPr>
                  <p:cNvPr id="158" name="Полилиния: фигура 211">
                    <a:extLst>
                      <a:ext uri="{FF2B5EF4-FFF2-40B4-BE49-F238E27FC236}">
                        <a16:creationId xmlns:a16="http://schemas.microsoft.com/office/drawing/2014/main" id="{5E356D54-D6B4-4039-8719-EB82683B4804}"/>
                      </a:ext>
                    </a:extLst>
                  </p:cNvPr>
                  <p:cNvSpPr/>
                  <p:nvPr/>
                </p:nvSpPr>
                <p:spPr>
                  <a:xfrm>
                    <a:off x="2280402" y="3808439"/>
                    <a:ext cx="250839" cy="117581"/>
                  </a:xfrm>
                  <a:custGeom>
                    <a:avLst/>
                    <a:gdLst>
                      <a:gd name="connsiteX0" fmla="*/ 128947 w 250838"/>
                      <a:gd name="connsiteY0" fmla="*/ 116405 h 117580"/>
                      <a:gd name="connsiteX1" fmla="*/ 5879 w 250838"/>
                      <a:gd name="connsiteY1" fmla="*/ 18421 h 117580"/>
                      <a:gd name="connsiteX2" fmla="*/ 16853 w 250838"/>
                      <a:gd name="connsiteY2" fmla="*/ 5879 h 117580"/>
                      <a:gd name="connsiteX3" fmla="*/ 128947 w 250838"/>
                      <a:gd name="connsiteY3" fmla="*/ 94456 h 117580"/>
                      <a:gd name="connsiteX4" fmla="*/ 241040 w 250838"/>
                      <a:gd name="connsiteY4" fmla="*/ 5879 h 117580"/>
                      <a:gd name="connsiteX5" fmla="*/ 252015 w 250838"/>
                      <a:gd name="connsiteY5" fmla="*/ 18421 h 117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0838" h="117580">
                        <a:moveTo>
                          <a:pt x="128947" y="116405"/>
                        </a:moveTo>
                        <a:lnTo>
                          <a:pt x="5879" y="18421"/>
                        </a:lnTo>
                        <a:lnTo>
                          <a:pt x="16853" y="5879"/>
                        </a:lnTo>
                        <a:lnTo>
                          <a:pt x="128947" y="94456"/>
                        </a:lnTo>
                        <a:lnTo>
                          <a:pt x="241040" y="5879"/>
                        </a:lnTo>
                        <a:lnTo>
                          <a:pt x="252015" y="1842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59" name="Полилиния: фигура 212">
                    <a:extLst>
                      <a:ext uri="{FF2B5EF4-FFF2-40B4-BE49-F238E27FC236}">
                        <a16:creationId xmlns:a16="http://schemas.microsoft.com/office/drawing/2014/main" id="{5622862B-096B-4172-A882-449CF9605896}"/>
                      </a:ext>
                    </a:extLst>
                  </p:cNvPr>
                  <p:cNvSpPr/>
                  <p:nvPr/>
                </p:nvSpPr>
                <p:spPr>
                  <a:xfrm>
                    <a:off x="2278051" y="3805303"/>
                    <a:ext cx="258678" cy="180290"/>
                  </a:xfrm>
                  <a:custGeom>
                    <a:avLst/>
                    <a:gdLst>
                      <a:gd name="connsiteX0" fmla="*/ 5879 w 258677"/>
                      <a:gd name="connsiteY0" fmla="*/ 5879 h 180290"/>
                      <a:gd name="connsiteX1" fmla="*/ 5879 w 258677"/>
                      <a:gd name="connsiteY1" fmla="*/ 178331 h 180290"/>
                      <a:gd name="connsiteX2" fmla="*/ 131298 w 258677"/>
                      <a:gd name="connsiteY2" fmla="*/ 178331 h 180290"/>
                      <a:gd name="connsiteX3" fmla="*/ 131298 w 258677"/>
                      <a:gd name="connsiteY3" fmla="*/ 162653 h 180290"/>
                      <a:gd name="connsiteX4" fmla="*/ 21556 w 258677"/>
                      <a:gd name="connsiteY4" fmla="*/ 162653 h 180290"/>
                      <a:gd name="connsiteX5" fmla="*/ 21556 w 258677"/>
                      <a:gd name="connsiteY5" fmla="*/ 21556 h 180290"/>
                      <a:gd name="connsiteX6" fmla="*/ 241040 w 258677"/>
                      <a:gd name="connsiteY6" fmla="*/ 21556 h 180290"/>
                      <a:gd name="connsiteX7" fmla="*/ 241040 w 258677"/>
                      <a:gd name="connsiteY7" fmla="*/ 125811 h 180290"/>
                      <a:gd name="connsiteX8" fmla="*/ 241040 w 258677"/>
                      <a:gd name="connsiteY8" fmla="*/ 162653 h 180290"/>
                      <a:gd name="connsiteX9" fmla="*/ 241040 w 258677"/>
                      <a:gd name="connsiteY9" fmla="*/ 178331 h 180290"/>
                      <a:gd name="connsiteX10" fmla="*/ 256718 w 258677"/>
                      <a:gd name="connsiteY10" fmla="*/ 178331 h 180290"/>
                      <a:gd name="connsiteX11" fmla="*/ 256718 w 258677"/>
                      <a:gd name="connsiteY11" fmla="*/ 5879 h 18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58677" h="180290">
                        <a:moveTo>
                          <a:pt x="5879" y="5879"/>
                        </a:moveTo>
                        <a:lnTo>
                          <a:pt x="5879" y="178331"/>
                        </a:lnTo>
                        <a:lnTo>
                          <a:pt x="131298" y="178331"/>
                        </a:lnTo>
                        <a:lnTo>
                          <a:pt x="131298" y="162653"/>
                        </a:lnTo>
                        <a:lnTo>
                          <a:pt x="21556" y="162653"/>
                        </a:lnTo>
                        <a:lnTo>
                          <a:pt x="21556" y="21556"/>
                        </a:lnTo>
                        <a:lnTo>
                          <a:pt x="241040" y="21556"/>
                        </a:lnTo>
                        <a:lnTo>
                          <a:pt x="241040" y="125811"/>
                        </a:lnTo>
                        <a:lnTo>
                          <a:pt x="241040" y="162653"/>
                        </a:lnTo>
                        <a:lnTo>
                          <a:pt x="241040" y="178331"/>
                        </a:lnTo>
                        <a:lnTo>
                          <a:pt x="256718" y="178331"/>
                        </a:lnTo>
                        <a:lnTo>
                          <a:pt x="256718" y="587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60" name="Полилиния: фигура 213">
                    <a:extLst>
                      <a:ext uri="{FF2B5EF4-FFF2-40B4-BE49-F238E27FC236}">
                        <a16:creationId xmlns:a16="http://schemas.microsoft.com/office/drawing/2014/main" id="{655E76CC-19E6-4D19-AF36-200E51560BB9}"/>
                      </a:ext>
                    </a:extLst>
                  </p:cNvPr>
                  <p:cNvSpPr/>
                  <p:nvPr/>
                </p:nvSpPr>
                <p:spPr>
                  <a:xfrm>
                    <a:off x="2280402" y="3902503"/>
                    <a:ext cx="94065" cy="78387"/>
                  </a:xfrm>
                  <a:custGeom>
                    <a:avLst/>
                    <a:gdLst>
                      <a:gd name="connsiteX0" fmla="*/ 81131 w 94064"/>
                      <a:gd name="connsiteY0" fmla="*/ 5879 h 78387"/>
                      <a:gd name="connsiteX1" fmla="*/ 5879 w 94064"/>
                      <a:gd name="connsiteY1" fmla="*/ 65453 h 78387"/>
                      <a:gd name="connsiteX2" fmla="*/ 16853 w 94064"/>
                      <a:gd name="connsiteY2" fmla="*/ 77995 h 78387"/>
                      <a:gd name="connsiteX3" fmla="*/ 94457 w 94064"/>
                      <a:gd name="connsiteY3" fmla="*/ 16069 h 78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64" h="78387">
                        <a:moveTo>
                          <a:pt x="81131" y="5879"/>
                        </a:moveTo>
                        <a:lnTo>
                          <a:pt x="5879" y="65453"/>
                        </a:lnTo>
                        <a:lnTo>
                          <a:pt x="16853" y="77995"/>
                        </a:lnTo>
                        <a:lnTo>
                          <a:pt x="94457" y="1606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61" name="Полилиния: фигура 214">
                    <a:extLst>
                      <a:ext uri="{FF2B5EF4-FFF2-40B4-BE49-F238E27FC236}">
                        <a16:creationId xmlns:a16="http://schemas.microsoft.com/office/drawing/2014/main" id="{0EA4FF6B-0933-41F9-B6C4-ECC288BE9CFD}"/>
                      </a:ext>
                    </a:extLst>
                  </p:cNvPr>
                  <p:cNvSpPr/>
                  <p:nvPr/>
                </p:nvSpPr>
                <p:spPr>
                  <a:xfrm>
                    <a:off x="2419147" y="3907206"/>
                    <a:ext cx="86226" cy="101903"/>
                  </a:xfrm>
                  <a:custGeom>
                    <a:avLst/>
                    <a:gdLst>
                      <a:gd name="connsiteX0" fmla="*/ 76427 w 86225"/>
                      <a:gd name="connsiteY0" fmla="*/ 45073 h 101903"/>
                      <a:gd name="connsiteX1" fmla="*/ 76427 w 86225"/>
                      <a:gd name="connsiteY1" fmla="*/ 37234 h 101903"/>
                      <a:gd name="connsiteX2" fmla="*/ 45073 w 86225"/>
                      <a:gd name="connsiteY2" fmla="*/ 5879 h 101903"/>
                      <a:gd name="connsiteX3" fmla="*/ 13718 w 86225"/>
                      <a:gd name="connsiteY3" fmla="*/ 37234 h 101903"/>
                      <a:gd name="connsiteX4" fmla="*/ 13718 w 86225"/>
                      <a:gd name="connsiteY4" fmla="*/ 45073 h 101903"/>
                      <a:gd name="connsiteX5" fmla="*/ 5879 w 86225"/>
                      <a:gd name="connsiteY5" fmla="*/ 45073 h 101903"/>
                      <a:gd name="connsiteX6" fmla="*/ 5879 w 86225"/>
                      <a:gd name="connsiteY6" fmla="*/ 99944 h 101903"/>
                      <a:gd name="connsiteX7" fmla="*/ 84266 w 86225"/>
                      <a:gd name="connsiteY7" fmla="*/ 99944 h 101903"/>
                      <a:gd name="connsiteX8" fmla="*/ 84266 w 86225"/>
                      <a:gd name="connsiteY8" fmla="*/ 45073 h 101903"/>
                      <a:gd name="connsiteX9" fmla="*/ 76427 w 86225"/>
                      <a:gd name="connsiteY9" fmla="*/ 45073 h 101903"/>
                      <a:gd name="connsiteX10" fmla="*/ 60750 w 86225"/>
                      <a:gd name="connsiteY10" fmla="*/ 76427 h 101903"/>
                      <a:gd name="connsiteX11" fmla="*/ 53695 w 86225"/>
                      <a:gd name="connsiteY11" fmla="*/ 76427 h 101903"/>
                      <a:gd name="connsiteX12" fmla="*/ 45073 w 86225"/>
                      <a:gd name="connsiteY12" fmla="*/ 81915 h 101903"/>
                      <a:gd name="connsiteX13" fmla="*/ 36450 w 86225"/>
                      <a:gd name="connsiteY13" fmla="*/ 76427 h 101903"/>
                      <a:gd name="connsiteX14" fmla="*/ 29395 w 86225"/>
                      <a:gd name="connsiteY14" fmla="*/ 76427 h 101903"/>
                      <a:gd name="connsiteX15" fmla="*/ 29395 w 86225"/>
                      <a:gd name="connsiteY15" fmla="*/ 68589 h 101903"/>
                      <a:gd name="connsiteX16" fmla="*/ 35666 w 86225"/>
                      <a:gd name="connsiteY16" fmla="*/ 68589 h 101903"/>
                      <a:gd name="connsiteX17" fmla="*/ 45073 w 86225"/>
                      <a:gd name="connsiteY17" fmla="*/ 62318 h 101903"/>
                      <a:gd name="connsiteX18" fmla="*/ 54479 w 86225"/>
                      <a:gd name="connsiteY18" fmla="*/ 68589 h 101903"/>
                      <a:gd name="connsiteX19" fmla="*/ 60750 w 86225"/>
                      <a:gd name="connsiteY19" fmla="*/ 68589 h 101903"/>
                      <a:gd name="connsiteX20" fmla="*/ 60750 w 86225"/>
                      <a:gd name="connsiteY20" fmla="*/ 76427 h 101903"/>
                      <a:gd name="connsiteX21" fmla="*/ 64669 w 86225"/>
                      <a:gd name="connsiteY21" fmla="*/ 45073 h 101903"/>
                      <a:gd name="connsiteX22" fmla="*/ 25476 w 86225"/>
                      <a:gd name="connsiteY22" fmla="*/ 45073 h 101903"/>
                      <a:gd name="connsiteX23" fmla="*/ 25476 w 86225"/>
                      <a:gd name="connsiteY23" fmla="*/ 37234 h 101903"/>
                      <a:gd name="connsiteX24" fmla="*/ 45073 w 86225"/>
                      <a:gd name="connsiteY24" fmla="*/ 17637 h 101903"/>
                      <a:gd name="connsiteX25" fmla="*/ 64669 w 86225"/>
                      <a:gd name="connsiteY25" fmla="*/ 37234 h 101903"/>
                      <a:gd name="connsiteX26" fmla="*/ 64669 w 86225"/>
                      <a:gd name="connsiteY26" fmla="*/ 45073 h 101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6225" h="101903">
                        <a:moveTo>
                          <a:pt x="76427" y="45073"/>
                        </a:moveTo>
                        <a:lnTo>
                          <a:pt x="76427" y="37234"/>
                        </a:lnTo>
                        <a:cubicBezTo>
                          <a:pt x="76427" y="19989"/>
                          <a:pt x="62318" y="5879"/>
                          <a:pt x="45073" y="5879"/>
                        </a:cubicBezTo>
                        <a:cubicBezTo>
                          <a:pt x="27827" y="5879"/>
                          <a:pt x="13718" y="19989"/>
                          <a:pt x="13718" y="37234"/>
                        </a:cubicBezTo>
                        <a:lnTo>
                          <a:pt x="13718" y="45073"/>
                        </a:lnTo>
                        <a:lnTo>
                          <a:pt x="5879" y="45073"/>
                        </a:lnTo>
                        <a:lnTo>
                          <a:pt x="5879" y="99944"/>
                        </a:lnTo>
                        <a:lnTo>
                          <a:pt x="84266" y="99944"/>
                        </a:lnTo>
                        <a:lnTo>
                          <a:pt x="84266" y="45073"/>
                        </a:lnTo>
                        <a:lnTo>
                          <a:pt x="76427" y="45073"/>
                        </a:lnTo>
                        <a:close/>
                        <a:moveTo>
                          <a:pt x="60750" y="76427"/>
                        </a:moveTo>
                        <a:lnTo>
                          <a:pt x="53695" y="76427"/>
                        </a:lnTo>
                        <a:cubicBezTo>
                          <a:pt x="52127" y="79563"/>
                          <a:pt x="48992" y="81915"/>
                          <a:pt x="45073" y="81915"/>
                        </a:cubicBezTo>
                        <a:cubicBezTo>
                          <a:pt x="41153" y="81915"/>
                          <a:pt x="38018" y="79563"/>
                          <a:pt x="36450" y="76427"/>
                        </a:cubicBezTo>
                        <a:lnTo>
                          <a:pt x="29395" y="76427"/>
                        </a:lnTo>
                        <a:lnTo>
                          <a:pt x="29395" y="68589"/>
                        </a:lnTo>
                        <a:lnTo>
                          <a:pt x="35666" y="68589"/>
                        </a:lnTo>
                        <a:cubicBezTo>
                          <a:pt x="37234" y="64669"/>
                          <a:pt x="40369" y="62318"/>
                          <a:pt x="45073" y="62318"/>
                        </a:cubicBezTo>
                        <a:cubicBezTo>
                          <a:pt x="48992" y="62318"/>
                          <a:pt x="52911" y="64669"/>
                          <a:pt x="54479" y="68589"/>
                        </a:cubicBezTo>
                        <a:lnTo>
                          <a:pt x="60750" y="68589"/>
                        </a:lnTo>
                        <a:lnTo>
                          <a:pt x="60750" y="76427"/>
                        </a:lnTo>
                        <a:close/>
                        <a:moveTo>
                          <a:pt x="64669" y="45073"/>
                        </a:moveTo>
                        <a:lnTo>
                          <a:pt x="25476" y="45073"/>
                        </a:lnTo>
                        <a:lnTo>
                          <a:pt x="25476" y="37234"/>
                        </a:lnTo>
                        <a:cubicBezTo>
                          <a:pt x="25476" y="26260"/>
                          <a:pt x="34098" y="17637"/>
                          <a:pt x="45073" y="17637"/>
                        </a:cubicBezTo>
                        <a:cubicBezTo>
                          <a:pt x="56047" y="17637"/>
                          <a:pt x="64669" y="26260"/>
                          <a:pt x="64669" y="37234"/>
                        </a:cubicBezTo>
                        <a:lnTo>
                          <a:pt x="64669" y="4507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grpSp>
          <p:nvGrpSpPr>
            <p:cNvPr id="135" name="Группа 17">
              <a:extLst>
                <a:ext uri="{FF2B5EF4-FFF2-40B4-BE49-F238E27FC236}">
                  <a16:creationId xmlns:a16="http://schemas.microsoft.com/office/drawing/2014/main" id="{761D3882-5F13-46C5-B5A1-70589FF4E65E}"/>
                </a:ext>
              </a:extLst>
            </p:cNvPr>
            <p:cNvGrpSpPr/>
            <p:nvPr/>
          </p:nvGrpSpPr>
          <p:grpSpPr>
            <a:xfrm>
              <a:off x="808513" y="3892676"/>
              <a:ext cx="947102" cy="727036"/>
              <a:chOff x="1935798" y="1043223"/>
              <a:chExt cx="947102" cy="727036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15AF596-2DF7-4D4E-BE23-46321ABCCBA8}"/>
                  </a:ext>
                </a:extLst>
              </p:cNvPr>
              <p:cNvSpPr txBox="1"/>
              <p:nvPr/>
            </p:nvSpPr>
            <p:spPr>
              <a:xfrm>
                <a:off x="1935798" y="1631760"/>
                <a:ext cx="94710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</a:t>
                </a:r>
                <a:r>
                  <a:rPr lang="ru-RU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4</a:t>
                </a: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Web</a:t>
                </a:r>
              </a:p>
            </p:txBody>
          </p:sp>
          <p:grpSp>
            <p:nvGrpSpPr>
              <p:cNvPr id="150" name="Группа 16">
                <a:extLst>
                  <a:ext uri="{FF2B5EF4-FFF2-40B4-BE49-F238E27FC236}">
                    <a16:creationId xmlns:a16="http://schemas.microsoft.com/office/drawing/2014/main" id="{0BCD7BC8-79FA-4697-BCAA-9067BFB6BD19}"/>
                  </a:ext>
                </a:extLst>
              </p:cNvPr>
              <p:cNvGrpSpPr/>
              <p:nvPr/>
            </p:nvGrpSpPr>
            <p:grpSpPr>
              <a:xfrm>
                <a:off x="2188687" y="1043223"/>
                <a:ext cx="441325" cy="488950"/>
                <a:chOff x="2188687" y="1043223"/>
                <a:chExt cx="441325" cy="488950"/>
              </a:xfrm>
            </p:grpSpPr>
            <p:sp>
              <p:nvSpPr>
                <p:cNvPr id="151" name="Freeform 11">
                  <a:extLst>
                    <a:ext uri="{FF2B5EF4-FFF2-40B4-BE49-F238E27FC236}">
                      <a16:creationId xmlns:a16="http://schemas.microsoft.com/office/drawing/2014/main" id="{15D8E5BE-1CF9-4F66-8D7D-B56D408469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104322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152" name="Полилиния: фигура 14">
                  <a:extLst>
                    <a:ext uri="{FF2B5EF4-FFF2-40B4-BE49-F238E27FC236}">
                      <a16:creationId xmlns:a16="http://schemas.microsoft.com/office/drawing/2014/main" id="{1F6A0622-D454-42CA-BA07-9449387F9AA4}"/>
                    </a:ext>
                  </a:extLst>
                </p:cNvPr>
                <p:cNvSpPr/>
                <p:nvPr/>
              </p:nvSpPr>
              <p:spPr>
                <a:xfrm>
                  <a:off x="2262373" y="1139410"/>
                  <a:ext cx="290032" cy="290032"/>
                </a:xfrm>
                <a:custGeom>
                  <a:avLst/>
                  <a:gdLst>
                    <a:gd name="connsiteX0" fmla="*/ 146976 w 290032"/>
                    <a:gd name="connsiteY0" fmla="*/ 5879 h 290032"/>
                    <a:gd name="connsiteX1" fmla="*/ 5879 w 290032"/>
                    <a:gd name="connsiteY1" fmla="*/ 146976 h 290032"/>
                    <a:gd name="connsiteX2" fmla="*/ 146976 w 290032"/>
                    <a:gd name="connsiteY2" fmla="*/ 288073 h 290032"/>
                    <a:gd name="connsiteX3" fmla="*/ 288073 w 290032"/>
                    <a:gd name="connsiteY3" fmla="*/ 146976 h 290032"/>
                    <a:gd name="connsiteX4" fmla="*/ 146976 w 290032"/>
                    <a:gd name="connsiteY4" fmla="*/ 5879 h 290032"/>
                    <a:gd name="connsiteX5" fmla="*/ 153247 w 290032"/>
                    <a:gd name="connsiteY5" fmla="*/ 23908 h 290032"/>
                    <a:gd name="connsiteX6" fmla="*/ 203415 w 290032"/>
                    <a:gd name="connsiteY6" fmla="*/ 77995 h 290032"/>
                    <a:gd name="connsiteX7" fmla="*/ 153247 w 290032"/>
                    <a:gd name="connsiteY7" fmla="*/ 90537 h 290032"/>
                    <a:gd name="connsiteX8" fmla="*/ 153247 w 290032"/>
                    <a:gd name="connsiteY8" fmla="*/ 23908 h 290032"/>
                    <a:gd name="connsiteX9" fmla="*/ 141489 w 290032"/>
                    <a:gd name="connsiteY9" fmla="*/ 89753 h 290032"/>
                    <a:gd name="connsiteX10" fmla="*/ 91321 w 290032"/>
                    <a:gd name="connsiteY10" fmla="*/ 77211 h 290032"/>
                    <a:gd name="connsiteX11" fmla="*/ 141489 w 290032"/>
                    <a:gd name="connsiteY11" fmla="*/ 23124 h 290032"/>
                    <a:gd name="connsiteX12" fmla="*/ 141489 w 290032"/>
                    <a:gd name="connsiteY12" fmla="*/ 89753 h 290032"/>
                    <a:gd name="connsiteX13" fmla="*/ 85834 w 290032"/>
                    <a:gd name="connsiteY13" fmla="*/ 88185 h 290032"/>
                    <a:gd name="connsiteX14" fmla="*/ 140705 w 290032"/>
                    <a:gd name="connsiteY14" fmla="*/ 101511 h 290032"/>
                    <a:gd name="connsiteX15" fmla="*/ 140705 w 290032"/>
                    <a:gd name="connsiteY15" fmla="*/ 141489 h 290032"/>
                    <a:gd name="connsiteX16" fmla="*/ 74860 w 290032"/>
                    <a:gd name="connsiteY16" fmla="*/ 141489 h 290032"/>
                    <a:gd name="connsiteX17" fmla="*/ 85834 w 290032"/>
                    <a:gd name="connsiteY17" fmla="*/ 88185 h 290032"/>
                    <a:gd name="connsiteX18" fmla="*/ 141489 w 290032"/>
                    <a:gd name="connsiteY18" fmla="*/ 153247 h 290032"/>
                    <a:gd name="connsiteX19" fmla="*/ 141489 w 290032"/>
                    <a:gd name="connsiteY19" fmla="*/ 193224 h 290032"/>
                    <a:gd name="connsiteX20" fmla="*/ 86618 w 290032"/>
                    <a:gd name="connsiteY20" fmla="*/ 206550 h 290032"/>
                    <a:gd name="connsiteX21" fmla="*/ 75644 w 290032"/>
                    <a:gd name="connsiteY21" fmla="*/ 154031 h 290032"/>
                    <a:gd name="connsiteX22" fmla="*/ 141489 w 290032"/>
                    <a:gd name="connsiteY22" fmla="*/ 154031 h 290032"/>
                    <a:gd name="connsiteX23" fmla="*/ 141489 w 290032"/>
                    <a:gd name="connsiteY23" fmla="*/ 204198 h 290032"/>
                    <a:gd name="connsiteX24" fmla="*/ 141489 w 290032"/>
                    <a:gd name="connsiteY24" fmla="*/ 270044 h 290032"/>
                    <a:gd name="connsiteX25" fmla="*/ 91321 w 290032"/>
                    <a:gd name="connsiteY25" fmla="*/ 215956 h 290032"/>
                    <a:gd name="connsiteX26" fmla="*/ 141489 w 290032"/>
                    <a:gd name="connsiteY26" fmla="*/ 204198 h 290032"/>
                    <a:gd name="connsiteX27" fmla="*/ 153247 w 290032"/>
                    <a:gd name="connsiteY27" fmla="*/ 204198 h 290032"/>
                    <a:gd name="connsiteX28" fmla="*/ 203415 w 290032"/>
                    <a:gd name="connsiteY28" fmla="*/ 216740 h 290032"/>
                    <a:gd name="connsiteX29" fmla="*/ 153247 w 290032"/>
                    <a:gd name="connsiteY29" fmla="*/ 270827 h 290032"/>
                    <a:gd name="connsiteX30" fmla="*/ 153247 w 290032"/>
                    <a:gd name="connsiteY30" fmla="*/ 204198 h 290032"/>
                    <a:gd name="connsiteX31" fmla="*/ 208118 w 290032"/>
                    <a:gd name="connsiteY31" fmla="*/ 205766 h 290032"/>
                    <a:gd name="connsiteX32" fmla="*/ 153247 w 290032"/>
                    <a:gd name="connsiteY32" fmla="*/ 192440 h 290032"/>
                    <a:gd name="connsiteX33" fmla="*/ 153247 w 290032"/>
                    <a:gd name="connsiteY33" fmla="*/ 152463 h 290032"/>
                    <a:gd name="connsiteX34" fmla="*/ 219092 w 290032"/>
                    <a:gd name="connsiteY34" fmla="*/ 152463 h 290032"/>
                    <a:gd name="connsiteX35" fmla="*/ 208118 w 290032"/>
                    <a:gd name="connsiteY35" fmla="*/ 205766 h 290032"/>
                    <a:gd name="connsiteX36" fmla="*/ 153247 w 290032"/>
                    <a:gd name="connsiteY36" fmla="*/ 141489 h 290032"/>
                    <a:gd name="connsiteX37" fmla="*/ 153247 w 290032"/>
                    <a:gd name="connsiteY37" fmla="*/ 101511 h 290032"/>
                    <a:gd name="connsiteX38" fmla="*/ 208118 w 290032"/>
                    <a:gd name="connsiteY38" fmla="*/ 88185 h 290032"/>
                    <a:gd name="connsiteX39" fmla="*/ 219092 w 290032"/>
                    <a:gd name="connsiteY39" fmla="*/ 140705 h 290032"/>
                    <a:gd name="connsiteX40" fmla="*/ 153247 w 290032"/>
                    <a:gd name="connsiteY40" fmla="*/ 140705 h 290032"/>
                    <a:gd name="connsiteX41" fmla="*/ 213605 w 290032"/>
                    <a:gd name="connsiteY41" fmla="*/ 71724 h 290032"/>
                    <a:gd name="connsiteX42" fmla="*/ 175979 w 290032"/>
                    <a:gd name="connsiteY42" fmla="*/ 24692 h 290032"/>
                    <a:gd name="connsiteX43" fmla="*/ 234770 w 290032"/>
                    <a:gd name="connsiteY43" fmla="*/ 56831 h 290032"/>
                    <a:gd name="connsiteX44" fmla="*/ 213605 w 290032"/>
                    <a:gd name="connsiteY44" fmla="*/ 71724 h 290032"/>
                    <a:gd name="connsiteX45" fmla="*/ 80347 w 290032"/>
                    <a:gd name="connsiteY45" fmla="*/ 71724 h 290032"/>
                    <a:gd name="connsiteX46" fmla="*/ 59182 w 290032"/>
                    <a:gd name="connsiteY46" fmla="*/ 56831 h 290032"/>
                    <a:gd name="connsiteX47" fmla="*/ 117973 w 290032"/>
                    <a:gd name="connsiteY47" fmla="*/ 24692 h 290032"/>
                    <a:gd name="connsiteX48" fmla="*/ 80347 w 290032"/>
                    <a:gd name="connsiteY48" fmla="*/ 71724 h 290032"/>
                    <a:gd name="connsiteX49" fmla="*/ 75644 w 290032"/>
                    <a:gd name="connsiteY49" fmla="*/ 82698 h 290032"/>
                    <a:gd name="connsiteX50" fmla="*/ 63102 w 290032"/>
                    <a:gd name="connsiteY50" fmla="*/ 140705 h 290032"/>
                    <a:gd name="connsiteX51" fmla="*/ 21556 w 290032"/>
                    <a:gd name="connsiteY51" fmla="*/ 140705 h 290032"/>
                    <a:gd name="connsiteX52" fmla="*/ 51344 w 290032"/>
                    <a:gd name="connsiteY52" fmla="*/ 65453 h 290032"/>
                    <a:gd name="connsiteX53" fmla="*/ 75644 w 290032"/>
                    <a:gd name="connsiteY53" fmla="*/ 82698 h 290032"/>
                    <a:gd name="connsiteX54" fmla="*/ 63102 w 290032"/>
                    <a:gd name="connsiteY54" fmla="*/ 153247 h 290032"/>
                    <a:gd name="connsiteX55" fmla="*/ 75644 w 290032"/>
                    <a:gd name="connsiteY55" fmla="*/ 211253 h 290032"/>
                    <a:gd name="connsiteX56" fmla="*/ 51344 w 290032"/>
                    <a:gd name="connsiteY56" fmla="*/ 227715 h 290032"/>
                    <a:gd name="connsiteX57" fmla="*/ 21556 w 290032"/>
                    <a:gd name="connsiteY57" fmla="*/ 152463 h 290032"/>
                    <a:gd name="connsiteX58" fmla="*/ 63102 w 290032"/>
                    <a:gd name="connsiteY58" fmla="*/ 152463 h 290032"/>
                    <a:gd name="connsiteX59" fmla="*/ 80347 w 290032"/>
                    <a:gd name="connsiteY59" fmla="*/ 222227 h 290032"/>
                    <a:gd name="connsiteX60" fmla="*/ 117973 w 290032"/>
                    <a:gd name="connsiteY60" fmla="*/ 269260 h 290032"/>
                    <a:gd name="connsiteX61" fmla="*/ 59182 w 290032"/>
                    <a:gd name="connsiteY61" fmla="*/ 237121 h 290032"/>
                    <a:gd name="connsiteX62" fmla="*/ 80347 w 290032"/>
                    <a:gd name="connsiteY62" fmla="*/ 222227 h 290032"/>
                    <a:gd name="connsiteX63" fmla="*/ 213605 w 290032"/>
                    <a:gd name="connsiteY63" fmla="*/ 222227 h 290032"/>
                    <a:gd name="connsiteX64" fmla="*/ 234770 w 290032"/>
                    <a:gd name="connsiteY64" fmla="*/ 237121 h 290032"/>
                    <a:gd name="connsiteX65" fmla="*/ 175979 w 290032"/>
                    <a:gd name="connsiteY65" fmla="*/ 269260 h 290032"/>
                    <a:gd name="connsiteX66" fmla="*/ 213605 w 290032"/>
                    <a:gd name="connsiteY66" fmla="*/ 222227 h 290032"/>
                    <a:gd name="connsiteX67" fmla="*/ 218308 w 290032"/>
                    <a:gd name="connsiteY67" fmla="*/ 211253 h 290032"/>
                    <a:gd name="connsiteX68" fmla="*/ 230850 w 290032"/>
                    <a:gd name="connsiteY68" fmla="*/ 153247 h 290032"/>
                    <a:gd name="connsiteX69" fmla="*/ 272395 w 290032"/>
                    <a:gd name="connsiteY69" fmla="*/ 153247 h 290032"/>
                    <a:gd name="connsiteX70" fmla="*/ 242608 w 290032"/>
                    <a:gd name="connsiteY70" fmla="*/ 228498 h 290032"/>
                    <a:gd name="connsiteX71" fmla="*/ 218308 w 290032"/>
                    <a:gd name="connsiteY71" fmla="*/ 211253 h 290032"/>
                    <a:gd name="connsiteX72" fmla="*/ 230850 w 290032"/>
                    <a:gd name="connsiteY72" fmla="*/ 141489 h 290032"/>
                    <a:gd name="connsiteX73" fmla="*/ 218308 w 290032"/>
                    <a:gd name="connsiteY73" fmla="*/ 83482 h 290032"/>
                    <a:gd name="connsiteX74" fmla="*/ 242608 w 290032"/>
                    <a:gd name="connsiteY74" fmla="*/ 67021 h 290032"/>
                    <a:gd name="connsiteX75" fmla="*/ 272395 w 290032"/>
                    <a:gd name="connsiteY75" fmla="*/ 142273 h 290032"/>
                    <a:gd name="connsiteX76" fmla="*/ 230850 w 290032"/>
                    <a:gd name="connsiteY76" fmla="*/ 142273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290032" h="290032">
                      <a:moveTo>
                        <a:pt x="146976" y="5879"/>
                      </a:moveTo>
                      <a:cubicBezTo>
                        <a:pt x="69373" y="5879"/>
                        <a:pt x="5879" y="69373"/>
                        <a:pt x="5879" y="146976"/>
                      </a:cubicBezTo>
                      <a:cubicBezTo>
                        <a:pt x="5879" y="224579"/>
                        <a:pt x="69373" y="288073"/>
                        <a:pt x="146976" y="288073"/>
                      </a:cubicBezTo>
                      <a:cubicBezTo>
                        <a:pt x="224579" y="288073"/>
                        <a:pt x="288073" y="224579"/>
                        <a:pt x="288073" y="146976"/>
                      </a:cubicBezTo>
                      <a:cubicBezTo>
                        <a:pt x="288073" y="69373"/>
                        <a:pt x="224579" y="5879"/>
                        <a:pt x="146976" y="5879"/>
                      </a:cubicBezTo>
                      <a:moveTo>
                        <a:pt x="153247" y="23908"/>
                      </a:moveTo>
                      <a:cubicBezTo>
                        <a:pt x="174411" y="34882"/>
                        <a:pt x="191657" y="53695"/>
                        <a:pt x="203415" y="77995"/>
                      </a:cubicBezTo>
                      <a:cubicBezTo>
                        <a:pt x="187737" y="85050"/>
                        <a:pt x="170492" y="89753"/>
                        <a:pt x="153247" y="90537"/>
                      </a:cubicBezTo>
                      <a:lnTo>
                        <a:pt x="153247" y="23908"/>
                      </a:lnTo>
                      <a:close/>
                      <a:moveTo>
                        <a:pt x="141489" y="89753"/>
                      </a:moveTo>
                      <a:cubicBezTo>
                        <a:pt x="124244" y="88969"/>
                        <a:pt x="106998" y="85050"/>
                        <a:pt x="91321" y="77211"/>
                      </a:cubicBezTo>
                      <a:cubicBezTo>
                        <a:pt x="103079" y="53695"/>
                        <a:pt x="120324" y="34882"/>
                        <a:pt x="141489" y="23124"/>
                      </a:cubicBezTo>
                      <a:lnTo>
                        <a:pt x="141489" y="89753"/>
                      </a:lnTo>
                      <a:close/>
                      <a:moveTo>
                        <a:pt x="85834" y="88185"/>
                      </a:moveTo>
                      <a:cubicBezTo>
                        <a:pt x="103079" y="96024"/>
                        <a:pt x="121892" y="100727"/>
                        <a:pt x="140705" y="101511"/>
                      </a:cubicBezTo>
                      <a:lnTo>
                        <a:pt x="140705" y="141489"/>
                      </a:lnTo>
                      <a:lnTo>
                        <a:pt x="74860" y="141489"/>
                      </a:lnTo>
                      <a:cubicBezTo>
                        <a:pt x="75644" y="122676"/>
                        <a:pt x="79563" y="104647"/>
                        <a:pt x="85834" y="88185"/>
                      </a:cubicBezTo>
                      <a:moveTo>
                        <a:pt x="141489" y="153247"/>
                      </a:moveTo>
                      <a:lnTo>
                        <a:pt x="141489" y="193224"/>
                      </a:lnTo>
                      <a:cubicBezTo>
                        <a:pt x="122676" y="194008"/>
                        <a:pt x="103863" y="198711"/>
                        <a:pt x="86618" y="206550"/>
                      </a:cubicBezTo>
                      <a:cubicBezTo>
                        <a:pt x="80347" y="190089"/>
                        <a:pt x="76427" y="172060"/>
                        <a:pt x="75644" y="154031"/>
                      </a:cubicBezTo>
                      <a:lnTo>
                        <a:pt x="141489" y="154031"/>
                      </a:lnTo>
                      <a:close/>
                      <a:moveTo>
                        <a:pt x="141489" y="204198"/>
                      </a:moveTo>
                      <a:lnTo>
                        <a:pt x="141489" y="270044"/>
                      </a:lnTo>
                      <a:cubicBezTo>
                        <a:pt x="120324" y="259069"/>
                        <a:pt x="103079" y="240256"/>
                        <a:pt x="91321" y="215956"/>
                      </a:cubicBezTo>
                      <a:cubicBezTo>
                        <a:pt x="106998" y="208902"/>
                        <a:pt x="123460" y="204982"/>
                        <a:pt x="141489" y="204198"/>
                      </a:cubicBezTo>
                      <a:moveTo>
                        <a:pt x="153247" y="204198"/>
                      </a:moveTo>
                      <a:cubicBezTo>
                        <a:pt x="170492" y="204982"/>
                        <a:pt x="187737" y="208902"/>
                        <a:pt x="203415" y="216740"/>
                      </a:cubicBezTo>
                      <a:cubicBezTo>
                        <a:pt x="191657" y="240256"/>
                        <a:pt x="174411" y="259069"/>
                        <a:pt x="153247" y="270827"/>
                      </a:cubicBezTo>
                      <a:lnTo>
                        <a:pt x="153247" y="204198"/>
                      </a:lnTo>
                      <a:close/>
                      <a:moveTo>
                        <a:pt x="208118" y="205766"/>
                      </a:moveTo>
                      <a:cubicBezTo>
                        <a:pt x="190873" y="197927"/>
                        <a:pt x="172060" y="193224"/>
                        <a:pt x="153247" y="192440"/>
                      </a:cubicBezTo>
                      <a:lnTo>
                        <a:pt x="153247" y="152463"/>
                      </a:lnTo>
                      <a:lnTo>
                        <a:pt x="219092" y="152463"/>
                      </a:lnTo>
                      <a:cubicBezTo>
                        <a:pt x="218308" y="171276"/>
                        <a:pt x="214389" y="189305"/>
                        <a:pt x="208118" y="205766"/>
                      </a:cubicBezTo>
                      <a:moveTo>
                        <a:pt x="153247" y="141489"/>
                      </a:moveTo>
                      <a:lnTo>
                        <a:pt x="153247" y="101511"/>
                      </a:lnTo>
                      <a:cubicBezTo>
                        <a:pt x="172060" y="100727"/>
                        <a:pt x="190873" y="96024"/>
                        <a:pt x="208118" y="88185"/>
                      </a:cubicBezTo>
                      <a:cubicBezTo>
                        <a:pt x="214389" y="104647"/>
                        <a:pt x="218308" y="122676"/>
                        <a:pt x="219092" y="140705"/>
                      </a:cubicBezTo>
                      <a:lnTo>
                        <a:pt x="153247" y="140705"/>
                      </a:lnTo>
                      <a:close/>
                      <a:moveTo>
                        <a:pt x="213605" y="71724"/>
                      </a:moveTo>
                      <a:cubicBezTo>
                        <a:pt x="204199" y="52911"/>
                        <a:pt x="191657" y="37234"/>
                        <a:pt x="175979" y="24692"/>
                      </a:cubicBezTo>
                      <a:cubicBezTo>
                        <a:pt x="198711" y="30179"/>
                        <a:pt x="218308" y="41153"/>
                        <a:pt x="234770" y="56831"/>
                      </a:cubicBezTo>
                      <a:cubicBezTo>
                        <a:pt x="227715" y="63102"/>
                        <a:pt x="220660" y="67805"/>
                        <a:pt x="213605" y="71724"/>
                      </a:cubicBezTo>
                      <a:moveTo>
                        <a:pt x="80347" y="71724"/>
                      </a:moveTo>
                      <a:cubicBezTo>
                        <a:pt x="72508" y="67805"/>
                        <a:pt x="65453" y="62318"/>
                        <a:pt x="59182" y="56831"/>
                      </a:cubicBezTo>
                      <a:cubicBezTo>
                        <a:pt x="74860" y="41153"/>
                        <a:pt x="95240" y="30179"/>
                        <a:pt x="117973" y="24692"/>
                      </a:cubicBezTo>
                      <a:cubicBezTo>
                        <a:pt x="102295" y="37234"/>
                        <a:pt x="89753" y="53695"/>
                        <a:pt x="80347" y="71724"/>
                      </a:cubicBezTo>
                      <a:moveTo>
                        <a:pt x="75644" y="82698"/>
                      </a:moveTo>
                      <a:cubicBezTo>
                        <a:pt x="68589" y="100727"/>
                        <a:pt x="63886" y="121108"/>
                        <a:pt x="63102" y="140705"/>
                      </a:cubicBezTo>
                      <a:lnTo>
                        <a:pt x="21556" y="140705"/>
                      </a:lnTo>
                      <a:cubicBezTo>
                        <a:pt x="23124" y="112485"/>
                        <a:pt x="33315" y="85834"/>
                        <a:pt x="51344" y="65453"/>
                      </a:cubicBezTo>
                      <a:cubicBezTo>
                        <a:pt x="59182" y="72508"/>
                        <a:pt x="67021" y="77995"/>
                        <a:pt x="75644" y="82698"/>
                      </a:cubicBezTo>
                      <a:moveTo>
                        <a:pt x="63102" y="153247"/>
                      </a:moveTo>
                      <a:cubicBezTo>
                        <a:pt x="63886" y="173627"/>
                        <a:pt x="67805" y="193224"/>
                        <a:pt x="75644" y="211253"/>
                      </a:cubicBezTo>
                      <a:cubicBezTo>
                        <a:pt x="67021" y="215956"/>
                        <a:pt x="59182" y="221444"/>
                        <a:pt x="51344" y="227715"/>
                      </a:cubicBezTo>
                      <a:cubicBezTo>
                        <a:pt x="34098" y="207334"/>
                        <a:pt x="23124" y="181466"/>
                        <a:pt x="21556" y="152463"/>
                      </a:cubicBezTo>
                      <a:lnTo>
                        <a:pt x="63102" y="152463"/>
                      </a:lnTo>
                      <a:close/>
                      <a:moveTo>
                        <a:pt x="80347" y="222227"/>
                      </a:moveTo>
                      <a:cubicBezTo>
                        <a:pt x="89753" y="241040"/>
                        <a:pt x="102295" y="257502"/>
                        <a:pt x="117973" y="269260"/>
                      </a:cubicBezTo>
                      <a:cubicBezTo>
                        <a:pt x="95240" y="263773"/>
                        <a:pt x="75644" y="252798"/>
                        <a:pt x="59182" y="237121"/>
                      </a:cubicBezTo>
                      <a:cubicBezTo>
                        <a:pt x="66237" y="230850"/>
                        <a:pt x="73292" y="226147"/>
                        <a:pt x="80347" y="222227"/>
                      </a:cubicBezTo>
                      <a:moveTo>
                        <a:pt x="213605" y="222227"/>
                      </a:moveTo>
                      <a:cubicBezTo>
                        <a:pt x="220660" y="226147"/>
                        <a:pt x="227715" y="231634"/>
                        <a:pt x="234770" y="237121"/>
                      </a:cubicBezTo>
                      <a:cubicBezTo>
                        <a:pt x="219092" y="252798"/>
                        <a:pt x="198711" y="263773"/>
                        <a:pt x="175979" y="269260"/>
                      </a:cubicBezTo>
                      <a:cubicBezTo>
                        <a:pt x="191657" y="256718"/>
                        <a:pt x="204199" y="241040"/>
                        <a:pt x="213605" y="222227"/>
                      </a:cubicBezTo>
                      <a:moveTo>
                        <a:pt x="218308" y="211253"/>
                      </a:moveTo>
                      <a:cubicBezTo>
                        <a:pt x="225363" y="193224"/>
                        <a:pt x="230066" y="172844"/>
                        <a:pt x="230850" y="153247"/>
                      </a:cubicBezTo>
                      <a:lnTo>
                        <a:pt x="272395" y="153247"/>
                      </a:lnTo>
                      <a:cubicBezTo>
                        <a:pt x="270828" y="181466"/>
                        <a:pt x="259853" y="208118"/>
                        <a:pt x="242608" y="228498"/>
                      </a:cubicBezTo>
                      <a:cubicBezTo>
                        <a:pt x="234770" y="221444"/>
                        <a:pt x="226931" y="215956"/>
                        <a:pt x="218308" y="211253"/>
                      </a:cubicBezTo>
                      <a:moveTo>
                        <a:pt x="230850" y="141489"/>
                      </a:moveTo>
                      <a:cubicBezTo>
                        <a:pt x="230066" y="121108"/>
                        <a:pt x="226147" y="101511"/>
                        <a:pt x="218308" y="83482"/>
                      </a:cubicBezTo>
                      <a:cubicBezTo>
                        <a:pt x="226931" y="78779"/>
                        <a:pt x="234770" y="73292"/>
                        <a:pt x="242608" y="67021"/>
                      </a:cubicBezTo>
                      <a:cubicBezTo>
                        <a:pt x="259853" y="87402"/>
                        <a:pt x="270828" y="113269"/>
                        <a:pt x="272395" y="142273"/>
                      </a:cubicBezTo>
                      <a:lnTo>
                        <a:pt x="230850" y="142273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  <p:grpSp>
          <p:nvGrpSpPr>
            <p:cNvPr id="136" name="Группа 512">
              <a:extLst>
                <a:ext uri="{FF2B5EF4-FFF2-40B4-BE49-F238E27FC236}">
                  <a16:creationId xmlns:a16="http://schemas.microsoft.com/office/drawing/2014/main" id="{5B97F242-8CD2-4798-A216-1DEC4D754C22}"/>
                </a:ext>
              </a:extLst>
            </p:cNvPr>
            <p:cNvGrpSpPr/>
            <p:nvPr/>
          </p:nvGrpSpPr>
          <p:grpSpPr>
            <a:xfrm>
              <a:off x="2161788" y="3897072"/>
              <a:ext cx="735552" cy="1003241"/>
              <a:chOff x="6366877" y="1211657"/>
              <a:chExt cx="735552" cy="1003241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F22D73-E13E-4904-9064-C0227F6B9907}"/>
                  </a:ext>
                </a:extLst>
              </p:cNvPr>
              <p:cNvSpPr txBox="1"/>
              <p:nvPr/>
            </p:nvSpPr>
            <p:spPr>
              <a:xfrm>
                <a:off x="6366877" y="1799400"/>
                <a:ext cx="735552" cy="4154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KATA Network Sensor</a:t>
                </a:r>
              </a:p>
            </p:txBody>
          </p:sp>
          <p:grpSp>
            <p:nvGrpSpPr>
              <p:cNvPr id="139" name="Группа 511">
                <a:extLst>
                  <a:ext uri="{FF2B5EF4-FFF2-40B4-BE49-F238E27FC236}">
                    <a16:creationId xmlns:a16="http://schemas.microsoft.com/office/drawing/2014/main" id="{920B75F2-B3A6-4578-9DAA-4A937E4A4ACD}"/>
                  </a:ext>
                </a:extLst>
              </p:cNvPr>
              <p:cNvGrpSpPr/>
              <p:nvPr/>
            </p:nvGrpSpPr>
            <p:grpSpPr>
              <a:xfrm>
                <a:off x="6514784" y="1211657"/>
                <a:ext cx="439738" cy="487363"/>
                <a:chOff x="6514784" y="1211657"/>
                <a:chExt cx="439738" cy="487363"/>
              </a:xfrm>
            </p:grpSpPr>
            <p:sp>
              <p:nvSpPr>
                <p:cNvPr id="140" name="Freeform 37">
                  <a:extLst>
                    <a:ext uri="{FF2B5EF4-FFF2-40B4-BE49-F238E27FC236}">
                      <a16:creationId xmlns:a16="http://schemas.microsoft.com/office/drawing/2014/main" id="{C1083451-4DD4-496C-B954-684EA813D4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14784" y="1211657"/>
                  <a:ext cx="439738" cy="487363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141" name="Рисунок 493">
                  <a:extLst>
                    <a:ext uri="{FF2B5EF4-FFF2-40B4-BE49-F238E27FC236}">
                      <a16:creationId xmlns:a16="http://schemas.microsoft.com/office/drawing/2014/main" id="{634FD994-5438-4753-84E7-6C85007747AC}"/>
                    </a:ext>
                  </a:extLst>
                </p:cNvPr>
                <p:cNvGrpSpPr/>
                <p:nvPr/>
              </p:nvGrpSpPr>
              <p:grpSpPr>
                <a:xfrm>
                  <a:off x="6587677" y="1307050"/>
                  <a:ext cx="292917" cy="290032"/>
                  <a:chOff x="6587677" y="1307050"/>
                  <a:chExt cx="292917" cy="290032"/>
                </a:xfrm>
                <a:solidFill>
                  <a:srgbClr val="58595B"/>
                </a:solidFill>
              </p:grpSpPr>
              <p:sp>
                <p:nvSpPr>
                  <p:cNvPr id="142" name="Полилиния: фигура 495">
                    <a:extLst>
                      <a:ext uri="{FF2B5EF4-FFF2-40B4-BE49-F238E27FC236}">
                        <a16:creationId xmlns:a16="http://schemas.microsoft.com/office/drawing/2014/main" id="{51BEF665-1200-4788-B547-BD6998A994B7}"/>
                      </a:ext>
                    </a:extLst>
                  </p:cNvPr>
                  <p:cNvSpPr/>
                  <p:nvPr/>
                </p:nvSpPr>
                <p:spPr>
                  <a:xfrm>
                    <a:off x="6587677" y="1307050"/>
                    <a:ext cx="290032" cy="290032"/>
                  </a:xfrm>
                  <a:custGeom>
                    <a:avLst/>
                    <a:gdLst>
                      <a:gd name="connsiteX0" fmla="*/ 146976 w 290032"/>
                      <a:gd name="connsiteY0" fmla="*/ 21556 h 290032"/>
                      <a:gd name="connsiteX1" fmla="*/ 272395 w 290032"/>
                      <a:gd name="connsiteY1" fmla="*/ 146976 h 290032"/>
                      <a:gd name="connsiteX2" fmla="*/ 146976 w 290032"/>
                      <a:gd name="connsiteY2" fmla="*/ 272395 h 290032"/>
                      <a:gd name="connsiteX3" fmla="*/ 21556 w 290032"/>
                      <a:gd name="connsiteY3" fmla="*/ 146976 h 290032"/>
                      <a:gd name="connsiteX4" fmla="*/ 146976 w 290032"/>
                      <a:gd name="connsiteY4" fmla="*/ 21556 h 290032"/>
                      <a:gd name="connsiteX5" fmla="*/ 146976 w 290032"/>
                      <a:gd name="connsiteY5" fmla="*/ 5879 h 290032"/>
                      <a:gd name="connsiteX6" fmla="*/ 5879 w 290032"/>
                      <a:gd name="connsiteY6" fmla="*/ 146976 h 290032"/>
                      <a:gd name="connsiteX7" fmla="*/ 146976 w 290032"/>
                      <a:gd name="connsiteY7" fmla="*/ 288073 h 290032"/>
                      <a:gd name="connsiteX8" fmla="*/ 288073 w 290032"/>
                      <a:gd name="connsiteY8" fmla="*/ 146976 h 290032"/>
                      <a:gd name="connsiteX9" fmla="*/ 146976 w 290032"/>
                      <a:gd name="connsiteY9" fmla="*/ 5879 h 290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0032" h="290032">
                        <a:moveTo>
                          <a:pt x="146976" y="21556"/>
                        </a:moveTo>
                        <a:cubicBezTo>
                          <a:pt x="215957" y="21556"/>
                          <a:pt x="272395" y="77995"/>
                          <a:pt x="272395" y="146976"/>
                        </a:cubicBezTo>
                        <a:cubicBezTo>
                          <a:pt x="272395" y="215956"/>
                          <a:pt x="215957" y="272395"/>
                          <a:pt x="146976" y="272395"/>
                        </a:cubicBezTo>
                        <a:cubicBezTo>
                          <a:pt x="77995" y="272395"/>
                          <a:pt x="21556" y="215956"/>
                          <a:pt x="21556" y="146976"/>
                        </a:cubicBezTo>
                        <a:cubicBezTo>
                          <a:pt x="21556" y="77995"/>
                          <a:pt x="77995" y="21556"/>
                          <a:pt x="146976" y="21556"/>
                        </a:cubicBezTo>
                        <a:moveTo>
                          <a:pt x="146976" y="5879"/>
                        </a:moveTo>
                        <a:cubicBezTo>
                          <a:pt x="69373" y="5879"/>
                          <a:pt x="5879" y="69373"/>
                          <a:pt x="5879" y="146976"/>
                        </a:cubicBezTo>
                        <a:cubicBezTo>
                          <a:pt x="5879" y="224579"/>
                          <a:pt x="69373" y="288073"/>
                          <a:pt x="146976" y="288073"/>
                        </a:cubicBezTo>
                        <a:cubicBezTo>
                          <a:pt x="224579" y="288073"/>
                          <a:pt x="288073" y="224579"/>
                          <a:pt x="288073" y="146976"/>
                        </a:cubicBezTo>
                        <a:cubicBezTo>
                          <a:pt x="288073" y="69373"/>
                          <a:pt x="224579" y="5879"/>
                          <a:pt x="146976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3" name="Полилиния: фигура 496">
                    <a:extLst>
                      <a:ext uri="{FF2B5EF4-FFF2-40B4-BE49-F238E27FC236}">
                        <a16:creationId xmlns:a16="http://schemas.microsoft.com/office/drawing/2014/main" id="{B97BECED-F96E-4487-81BF-71A94C168D18}"/>
                      </a:ext>
                    </a:extLst>
                  </p:cNvPr>
                  <p:cNvSpPr/>
                  <p:nvPr/>
                </p:nvSpPr>
                <p:spPr>
                  <a:xfrm>
                    <a:off x="6626871" y="1346244"/>
                    <a:ext cx="211645" cy="211645"/>
                  </a:xfrm>
                  <a:custGeom>
                    <a:avLst/>
                    <a:gdLst>
                      <a:gd name="connsiteX0" fmla="*/ 107782 w 211645"/>
                      <a:gd name="connsiteY0" fmla="*/ 21556 h 211645"/>
                      <a:gd name="connsiteX1" fmla="*/ 194008 w 211645"/>
                      <a:gd name="connsiteY1" fmla="*/ 107782 h 211645"/>
                      <a:gd name="connsiteX2" fmla="*/ 107782 w 211645"/>
                      <a:gd name="connsiteY2" fmla="*/ 194008 h 211645"/>
                      <a:gd name="connsiteX3" fmla="*/ 21556 w 211645"/>
                      <a:gd name="connsiteY3" fmla="*/ 107782 h 211645"/>
                      <a:gd name="connsiteX4" fmla="*/ 107782 w 211645"/>
                      <a:gd name="connsiteY4" fmla="*/ 21556 h 211645"/>
                      <a:gd name="connsiteX5" fmla="*/ 107782 w 211645"/>
                      <a:gd name="connsiteY5" fmla="*/ 5879 h 211645"/>
                      <a:gd name="connsiteX6" fmla="*/ 5879 w 211645"/>
                      <a:gd name="connsiteY6" fmla="*/ 107782 h 211645"/>
                      <a:gd name="connsiteX7" fmla="*/ 107782 w 211645"/>
                      <a:gd name="connsiteY7" fmla="*/ 209685 h 211645"/>
                      <a:gd name="connsiteX8" fmla="*/ 209686 w 211645"/>
                      <a:gd name="connsiteY8" fmla="*/ 107782 h 211645"/>
                      <a:gd name="connsiteX9" fmla="*/ 107782 w 211645"/>
                      <a:gd name="connsiteY9" fmla="*/ 5879 h 211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1645" h="211645">
                        <a:moveTo>
                          <a:pt x="107782" y="21556"/>
                        </a:moveTo>
                        <a:cubicBezTo>
                          <a:pt x="155598" y="21556"/>
                          <a:pt x="194008" y="59966"/>
                          <a:pt x="194008" y="107782"/>
                        </a:cubicBezTo>
                        <a:cubicBezTo>
                          <a:pt x="194008" y="155598"/>
                          <a:pt x="155598" y="194008"/>
                          <a:pt x="107782" y="194008"/>
                        </a:cubicBezTo>
                        <a:cubicBezTo>
                          <a:pt x="59966" y="194008"/>
                          <a:pt x="21556" y="155598"/>
                          <a:pt x="21556" y="107782"/>
                        </a:cubicBezTo>
                        <a:cubicBezTo>
                          <a:pt x="21556" y="59966"/>
                          <a:pt x="59966" y="21556"/>
                          <a:pt x="107782" y="21556"/>
                        </a:cubicBezTo>
                        <a:moveTo>
                          <a:pt x="107782" y="5879"/>
                        </a:moveTo>
                        <a:cubicBezTo>
                          <a:pt x="51344" y="5879"/>
                          <a:pt x="5879" y="51344"/>
                          <a:pt x="5879" y="107782"/>
                        </a:cubicBezTo>
                        <a:cubicBezTo>
                          <a:pt x="5879" y="164221"/>
                          <a:pt x="51344" y="209685"/>
                          <a:pt x="107782" y="209685"/>
                        </a:cubicBezTo>
                        <a:cubicBezTo>
                          <a:pt x="164221" y="209685"/>
                          <a:pt x="209686" y="164221"/>
                          <a:pt x="209686" y="107782"/>
                        </a:cubicBezTo>
                        <a:cubicBezTo>
                          <a:pt x="209686" y="51344"/>
                          <a:pt x="164221" y="5879"/>
                          <a:pt x="107782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4" name="Полилиния: фигура 497">
                    <a:extLst>
                      <a:ext uri="{FF2B5EF4-FFF2-40B4-BE49-F238E27FC236}">
                        <a16:creationId xmlns:a16="http://schemas.microsoft.com/office/drawing/2014/main" id="{C2E996E2-B988-4A5C-BD3D-C54934F63C09}"/>
                      </a:ext>
                    </a:extLst>
                  </p:cNvPr>
                  <p:cNvSpPr/>
                  <p:nvPr/>
                </p:nvSpPr>
                <p:spPr>
                  <a:xfrm>
                    <a:off x="6666064" y="1385437"/>
                    <a:ext cx="133258" cy="133258"/>
                  </a:xfrm>
                  <a:custGeom>
                    <a:avLst/>
                    <a:gdLst>
                      <a:gd name="connsiteX0" fmla="*/ 68589 w 133258"/>
                      <a:gd name="connsiteY0" fmla="*/ 21556 h 133258"/>
                      <a:gd name="connsiteX1" fmla="*/ 115621 w 133258"/>
                      <a:gd name="connsiteY1" fmla="*/ 68589 h 133258"/>
                      <a:gd name="connsiteX2" fmla="*/ 68589 w 133258"/>
                      <a:gd name="connsiteY2" fmla="*/ 115621 h 133258"/>
                      <a:gd name="connsiteX3" fmla="*/ 21556 w 133258"/>
                      <a:gd name="connsiteY3" fmla="*/ 68589 h 133258"/>
                      <a:gd name="connsiteX4" fmla="*/ 68589 w 133258"/>
                      <a:gd name="connsiteY4" fmla="*/ 21556 h 133258"/>
                      <a:gd name="connsiteX5" fmla="*/ 68589 w 133258"/>
                      <a:gd name="connsiteY5" fmla="*/ 5879 h 133258"/>
                      <a:gd name="connsiteX6" fmla="*/ 5879 w 133258"/>
                      <a:gd name="connsiteY6" fmla="*/ 68589 h 133258"/>
                      <a:gd name="connsiteX7" fmla="*/ 68589 w 133258"/>
                      <a:gd name="connsiteY7" fmla="*/ 131298 h 133258"/>
                      <a:gd name="connsiteX8" fmla="*/ 131298 w 133258"/>
                      <a:gd name="connsiteY8" fmla="*/ 68589 h 133258"/>
                      <a:gd name="connsiteX9" fmla="*/ 68589 w 133258"/>
                      <a:gd name="connsiteY9" fmla="*/ 5879 h 133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3258" h="133258">
                        <a:moveTo>
                          <a:pt x="68589" y="21556"/>
                        </a:moveTo>
                        <a:cubicBezTo>
                          <a:pt x="94457" y="21556"/>
                          <a:pt x="115621" y="42721"/>
                          <a:pt x="115621" y="68589"/>
                        </a:cubicBezTo>
                        <a:cubicBezTo>
                          <a:pt x="115621" y="94456"/>
                          <a:pt x="94457" y="115621"/>
                          <a:pt x="68589" y="115621"/>
                        </a:cubicBezTo>
                        <a:cubicBezTo>
                          <a:pt x="42721" y="115621"/>
                          <a:pt x="21556" y="94456"/>
                          <a:pt x="21556" y="68589"/>
                        </a:cubicBezTo>
                        <a:cubicBezTo>
                          <a:pt x="21556" y="42721"/>
                          <a:pt x="42721" y="21556"/>
                          <a:pt x="68589" y="21556"/>
                        </a:cubicBezTo>
                        <a:moveTo>
                          <a:pt x="68589" y="5879"/>
                        </a:moveTo>
                        <a:cubicBezTo>
                          <a:pt x="34098" y="5879"/>
                          <a:pt x="5879" y="34098"/>
                          <a:pt x="5879" y="68589"/>
                        </a:cubicBezTo>
                        <a:cubicBezTo>
                          <a:pt x="5879" y="103079"/>
                          <a:pt x="34098" y="131298"/>
                          <a:pt x="68589" y="131298"/>
                        </a:cubicBezTo>
                        <a:cubicBezTo>
                          <a:pt x="103079" y="131298"/>
                          <a:pt x="131298" y="103079"/>
                          <a:pt x="131298" y="68589"/>
                        </a:cubicBezTo>
                        <a:cubicBezTo>
                          <a:pt x="131298" y="34098"/>
                          <a:pt x="103079" y="5879"/>
                          <a:pt x="68589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5" name="Полилиния: фигура 498">
                    <a:extLst>
                      <a:ext uri="{FF2B5EF4-FFF2-40B4-BE49-F238E27FC236}">
                        <a16:creationId xmlns:a16="http://schemas.microsoft.com/office/drawing/2014/main" id="{F521A1C4-ECB6-4215-B5B9-00887F15765C}"/>
                      </a:ext>
                    </a:extLst>
                  </p:cNvPr>
                  <p:cNvSpPr/>
                  <p:nvPr/>
                </p:nvSpPr>
                <p:spPr>
                  <a:xfrm>
                    <a:off x="6650387" y="1354082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6" name="Полилиния: фигура 499">
                    <a:extLst>
                      <a:ext uri="{FF2B5EF4-FFF2-40B4-BE49-F238E27FC236}">
                        <a16:creationId xmlns:a16="http://schemas.microsoft.com/office/drawing/2014/main" id="{FAE63A7F-C917-45C2-BD07-94EE7024A361}"/>
                      </a:ext>
                    </a:extLst>
                  </p:cNvPr>
                  <p:cNvSpPr/>
                  <p:nvPr/>
                </p:nvSpPr>
                <p:spPr>
                  <a:xfrm>
                    <a:off x="6744451" y="1471663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7" name="Полилиния: фигура 500">
                    <a:extLst>
                      <a:ext uri="{FF2B5EF4-FFF2-40B4-BE49-F238E27FC236}">
                        <a16:creationId xmlns:a16="http://schemas.microsoft.com/office/drawing/2014/main" id="{FECE0F66-F8EB-4A48-99E9-B3A084A77F3B}"/>
                      </a:ext>
                    </a:extLst>
                  </p:cNvPr>
                  <p:cNvSpPr/>
                  <p:nvPr/>
                </p:nvSpPr>
                <p:spPr>
                  <a:xfrm>
                    <a:off x="6603355" y="1510857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48" name="Полилиния: фигура 501">
                    <a:extLst>
                      <a:ext uri="{FF2B5EF4-FFF2-40B4-BE49-F238E27FC236}">
                        <a16:creationId xmlns:a16="http://schemas.microsoft.com/office/drawing/2014/main" id="{E87F5661-FF1A-4E03-A143-54938E9C561F}"/>
                      </a:ext>
                    </a:extLst>
                  </p:cNvPr>
                  <p:cNvSpPr/>
                  <p:nvPr/>
                </p:nvSpPr>
                <p:spPr>
                  <a:xfrm>
                    <a:off x="6715981" y="1358394"/>
                    <a:ext cx="164613" cy="109742"/>
                  </a:xfrm>
                  <a:custGeom>
                    <a:avLst/>
                    <a:gdLst>
                      <a:gd name="connsiteX0" fmla="*/ 8031 w 164613"/>
                      <a:gd name="connsiteY0" fmla="*/ 92689 h 109741"/>
                      <a:gd name="connsiteX1" fmla="*/ 154659 w 164613"/>
                      <a:gd name="connsiteY1" fmla="*/ 8031 h 109741"/>
                      <a:gd name="connsiteX2" fmla="*/ 162497 w 164613"/>
                      <a:gd name="connsiteY2" fmla="*/ 21607 h 109741"/>
                      <a:gd name="connsiteX3" fmla="*/ 15869 w 164613"/>
                      <a:gd name="connsiteY3" fmla="*/ 106265 h 109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613" h="109741">
                        <a:moveTo>
                          <a:pt x="8031" y="92689"/>
                        </a:moveTo>
                        <a:lnTo>
                          <a:pt x="154659" y="8031"/>
                        </a:lnTo>
                        <a:lnTo>
                          <a:pt x="162497" y="21607"/>
                        </a:lnTo>
                        <a:lnTo>
                          <a:pt x="15869" y="106265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F6C4537B-3FBF-4F10-AA36-2C016A1EB8EA}"/>
                </a:ext>
              </a:extLst>
            </p:cNvPr>
            <p:cNvSpPr/>
            <p:nvPr/>
          </p:nvSpPr>
          <p:spPr>
            <a:xfrm>
              <a:off x="685444" y="3103866"/>
              <a:ext cx="2211896" cy="3274074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  <a:latin typeface="Kaspersky Sans" panose="020B0503050101040103" pitchFamily="34" charset="-52"/>
              </a:endParaRPr>
            </a:p>
          </p:txBody>
        </p:sp>
      </p:grpSp>
      <p:sp>
        <p:nvSpPr>
          <p:cNvPr id="215" name="Текст 9">
            <a:extLst>
              <a:ext uri="{FF2B5EF4-FFF2-40B4-BE49-F238E27FC236}">
                <a16:creationId xmlns:a16="http://schemas.microsoft.com/office/drawing/2014/main" id="{CB7969AF-07EC-48B4-BBCC-3B6EC3E1501F}"/>
              </a:ext>
            </a:extLst>
          </p:cNvPr>
          <p:cNvSpPr txBox="1">
            <a:spLocks/>
          </p:cNvSpPr>
          <p:nvPr/>
        </p:nvSpPr>
        <p:spPr>
          <a:xfrm>
            <a:off x="4212358" y="5238234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4" indent="0" algn="ctr" defTabSz="914378">
              <a:buNone/>
              <a:defRPr/>
            </a:pPr>
            <a:r>
              <a:rPr lang="en-US" sz="900" dirty="0">
                <a:solidFill>
                  <a:srgbClr val="1D1D1B"/>
                </a:solidFill>
                <a:latin typeface="Kaspersky Sans" panose="020B0503050101040103" pitchFamily="34" charset="77"/>
              </a:rPr>
              <a:t>Servers</a:t>
            </a:r>
            <a:endParaRPr lang="ru-RU" sz="900" dirty="0">
              <a:solidFill>
                <a:srgbClr val="1D1D1B"/>
              </a:solidFill>
              <a:latin typeface="Kaspersky Sans" panose="020B0503050101040103" pitchFamily="34" charset="77"/>
            </a:endParaRPr>
          </a:p>
        </p:txBody>
      </p:sp>
      <p:sp>
        <p:nvSpPr>
          <p:cNvPr id="216" name="Текст 9">
            <a:extLst>
              <a:ext uri="{FF2B5EF4-FFF2-40B4-BE49-F238E27FC236}">
                <a16:creationId xmlns:a16="http://schemas.microsoft.com/office/drawing/2014/main" id="{464D4FD9-7BB4-4309-ABC9-5DC47D8431D2}"/>
              </a:ext>
            </a:extLst>
          </p:cNvPr>
          <p:cNvSpPr txBox="1">
            <a:spLocks/>
          </p:cNvSpPr>
          <p:nvPr/>
        </p:nvSpPr>
        <p:spPr>
          <a:xfrm>
            <a:off x="1590427" y="5230019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4" indent="0" algn="ctr" defTabSz="914378">
              <a:buNone/>
              <a:defRPr/>
            </a:pPr>
            <a:r>
              <a:rPr lang="en-US" sz="900" dirty="0">
                <a:solidFill>
                  <a:srgbClr val="1D1D1B"/>
                </a:solidFill>
                <a:latin typeface="Kaspersky Sans" panose="020B0503050101040103" pitchFamily="34" charset="77"/>
              </a:rPr>
              <a:t>Servers</a:t>
            </a:r>
            <a:endParaRPr lang="ru-RU" sz="900" dirty="0">
              <a:solidFill>
                <a:srgbClr val="1D1D1B"/>
              </a:solidFill>
              <a:latin typeface="Kaspersky Sans" panose="020B0503050101040103" pitchFamily="34" charset="77"/>
            </a:endParaRPr>
          </a:p>
        </p:txBody>
      </p:sp>
      <p:grpSp>
        <p:nvGrpSpPr>
          <p:cNvPr id="221" name="Группа 171">
            <a:extLst>
              <a:ext uri="{FF2B5EF4-FFF2-40B4-BE49-F238E27FC236}">
                <a16:creationId xmlns:a16="http://schemas.microsoft.com/office/drawing/2014/main" id="{22F96551-932C-44A0-94A8-BB805C6C5E62}"/>
              </a:ext>
            </a:extLst>
          </p:cNvPr>
          <p:cNvGrpSpPr/>
          <p:nvPr/>
        </p:nvGrpSpPr>
        <p:grpSpPr>
          <a:xfrm>
            <a:off x="3019104" y="3256266"/>
            <a:ext cx="706438" cy="1003241"/>
            <a:chOff x="614362" y="2348872"/>
            <a:chExt cx="706438" cy="1003241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44CE01C9-65D3-4B5C-AB65-6D5380900B30}"/>
                </a:ext>
              </a:extLst>
            </p:cNvPr>
            <p:cNvSpPr txBox="1"/>
            <p:nvPr/>
          </p:nvSpPr>
          <p:spPr>
            <a:xfrm>
              <a:off x="614362" y="2936615"/>
              <a:ext cx="706438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Threat Data Feeds</a:t>
              </a:r>
            </a:p>
          </p:txBody>
        </p:sp>
        <p:grpSp>
          <p:nvGrpSpPr>
            <p:cNvPr id="223" name="Группа 170">
              <a:extLst>
                <a:ext uri="{FF2B5EF4-FFF2-40B4-BE49-F238E27FC236}">
                  <a16:creationId xmlns:a16="http://schemas.microsoft.com/office/drawing/2014/main" id="{702B9E7B-E395-4E4B-B06B-A9FAE60EF1F8}"/>
                </a:ext>
              </a:extLst>
            </p:cNvPr>
            <p:cNvGrpSpPr/>
            <p:nvPr/>
          </p:nvGrpSpPr>
          <p:grpSpPr>
            <a:xfrm>
              <a:off x="746919" y="2348872"/>
              <a:ext cx="441325" cy="487363"/>
              <a:chOff x="746919" y="2348872"/>
              <a:chExt cx="441325" cy="487363"/>
            </a:xfrm>
          </p:grpSpPr>
          <p:sp>
            <p:nvSpPr>
              <p:cNvPr id="224" name="Freeform 7">
                <a:extLst>
                  <a:ext uri="{FF2B5EF4-FFF2-40B4-BE49-F238E27FC236}">
                    <a16:creationId xmlns:a16="http://schemas.microsoft.com/office/drawing/2014/main" id="{C9EF2EE8-2214-4979-9AD7-810A98C18A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919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225" name="Рисунок 162">
                <a:extLst>
                  <a:ext uri="{FF2B5EF4-FFF2-40B4-BE49-F238E27FC236}">
                    <a16:creationId xmlns:a16="http://schemas.microsoft.com/office/drawing/2014/main" id="{10D255A6-3C39-43B6-A176-E6152F886380}"/>
                  </a:ext>
                </a:extLst>
              </p:cNvPr>
              <p:cNvGrpSpPr/>
              <p:nvPr/>
            </p:nvGrpSpPr>
            <p:grpSpPr>
              <a:xfrm>
                <a:off x="804928" y="2492609"/>
                <a:ext cx="324522" cy="195968"/>
                <a:chOff x="804928" y="2492609"/>
                <a:chExt cx="324522" cy="195968"/>
              </a:xfrm>
              <a:solidFill>
                <a:srgbClr val="58595B"/>
              </a:solidFill>
            </p:grpSpPr>
            <p:sp>
              <p:nvSpPr>
                <p:cNvPr id="226" name="Полилиния: фигура 164">
                  <a:extLst>
                    <a:ext uri="{FF2B5EF4-FFF2-40B4-BE49-F238E27FC236}">
                      <a16:creationId xmlns:a16="http://schemas.microsoft.com/office/drawing/2014/main" id="{4FF38AB6-4EB1-44F8-BDD0-0F8B6760E4AD}"/>
                    </a:ext>
                  </a:extLst>
                </p:cNvPr>
                <p:cNvSpPr/>
                <p:nvPr/>
              </p:nvSpPr>
              <p:spPr>
                <a:xfrm>
                  <a:off x="1074579" y="2492609"/>
                  <a:ext cx="54871" cy="195968"/>
                </a:xfrm>
                <a:custGeom>
                  <a:avLst/>
                  <a:gdLst>
                    <a:gd name="connsiteX0" fmla="*/ 18421 w 54871"/>
                    <a:gd name="connsiteY0" fmla="*/ 5879 h 195967"/>
                    <a:gd name="connsiteX1" fmla="*/ 5879 w 54871"/>
                    <a:gd name="connsiteY1" fmla="*/ 15285 h 195967"/>
                    <a:gd name="connsiteX2" fmla="*/ 34098 w 54871"/>
                    <a:gd name="connsiteY2" fmla="*/ 99944 h 195967"/>
                    <a:gd name="connsiteX3" fmla="*/ 5879 w 54871"/>
                    <a:gd name="connsiteY3" fmla="*/ 184602 h 195967"/>
                    <a:gd name="connsiteX4" fmla="*/ 18421 w 54871"/>
                    <a:gd name="connsiteY4" fmla="*/ 194008 h 195967"/>
                    <a:gd name="connsiteX5" fmla="*/ 49776 w 54871"/>
                    <a:gd name="connsiteY5" fmla="*/ 99944 h 195967"/>
                    <a:gd name="connsiteX6" fmla="*/ 18421 w 54871"/>
                    <a:gd name="connsiteY6" fmla="*/ 5879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18421" y="5879"/>
                      </a:moveTo>
                      <a:lnTo>
                        <a:pt x="5879" y="15285"/>
                      </a:lnTo>
                      <a:cubicBezTo>
                        <a:pt x="23124" y="38802"/>
                        <a:pt x="34098" y="68589"/>
                        <a:pt x="34098" y="99944"/>
                      </a:cubicBezTo>
                      <a:cubicBezTo>
                        <a:pt x="34098" y="131298"/>
                        <a:pt x="23124" y="161085"/>
                        <a:pt x="5879" y="184602"/>
                      </a:cubicBezTo>
                      <a:lnTo>
                        <a:pt x="18421" y="194008"/>
                      </a:lnTo>
                      <a:cubicBezTo>
                        <a:pt x="38018" y="168140"/>
                        <a:pt x="49776" y="135218"/>
                        <a:pt x="49776" y="99944"/>
                      </a:cubicBezTo>
                      <a:cubicBezTo>
                        <a:pt x="49776" y="64669"/>
                        <a:pt x="38018" y="32531"/>
                        <a:pt x="18421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27" name="Полилиния: фигура 165">
                  <a:extLst>
                    <a:ext uri="{FF2B5EF4-FFF2-40B4-BE49-F238E27FC236}">
                      <a16:creationId xmlns:a16="http://schemas.microsoft.com/office/drawing/2014/main" id="{01F34AF9-E12C-40F4-B535-FCB700C7D90A}"/>
                    </a:ext>
                  </a:extLst>
                </p:cNvPr>
                <p:cNvSpPr/>
                <p:nvPr/>
              </p:nvSpPr>
              <p:spPr>
                <a:xfrm>
                  <a:off x="804928" y="2492609"/>
                  <a:ext cx="54871" cy="195968"/>
                </a:xfrm>
                <a:custGeom>
                  <a:avLst/>
                  <a:gdLst>
                    <a:gd name="connsiteX0" fmla="*/ 49776 w 54871"/>
                    <a:gd name="connsiteY0" fmla="*/ 15285 h 195967"/>
                    <a:gd name="connsiteX1" fmla="*/ 37234 w 54871"/>
                    <a:gd name="connsiteY1" fmla="*/ 5879 h 195967"/>
                    <a:gd name="connsiteX2" fmla="*/ 5879 w 54871"/>
                    <a:gd name="connsiteY2" fmla="*/ 99944 h 195967"/>
                    <a:gd name="connsiteX3" fmla="*/ 37234 w 54871"/>
                    <a:gd name="connsiteY3" fmla="*/ 194008 h 195967"/>
                    <a:gd name="connsiteX4" fmla="*/ 49776 w 54871"/>
                    <a:gd name="connsiteY4" fmla="*/ 184602 h 195967"/>
                    <a:gd name="connsiteX5" fmla="*/ 21556 w 54871"/>
                    <a:gd name="connsiteY5" fmla="*/ 99944 h 195967"/>
                    <a:gd name="connsiteX6" fmla="*/ 49776 w 54871"/>
                    <a:gd name="connsiteY6" fmla="*/ 15285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49776" y="15285"/>
                      </a:moveTo>
                      <a:lnTo>
                        <a:pt x="37234" y="5879"/>
                      </a:lnTo>
                      <a:cubicBezTo>
                        <a:pt x="17637" y="31747"/>
                        <a:pt x="5879" y="64669"/>
                        <a:pt x="5879" y="99944"/>
                      </a:cubicBezTo>
                      <a:cubicBezTo>
                        <a:pt x="5879" y="135218"/>
                        <a:pt x="17637" y="167356"/>
                        <a:pt x="37234" y="194008"/>
                      </a:cubicBezTo>
                      <a:lnTo>
                        <a:pt x="49776" y="184602"/>
                      </a:lnTo>
                      <a:cubicBezTo>
                        <a:pt x="32531" y="161085"/>
                        <a:pt x="21556" y="131298"/>
                        <a:pt x="21556" y="99944"/>
                      </a:cubicBezTo>
                      <a:cubicBezTo>
                        <a:pt x="21556" y="68589"/>
                        <a:pt x="32531" y="38802"/>
                        <a:pt x="49776" y="1528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28" name="Полилиния: фигура 166">
                  <a:extLst>
                    <a:ext uri="{FF2B5EF4-FFF2-40B4-BE49-F238E27FC236}">
                      <a16:creationId xmlns:a16="http://schemas.microsoft.com/office/drawing/2014/main" id="{594728E7-8FEE-47B1-8CA2-795A8E18EE45}"/>
                    </a:ext>
                  </a:extLst>
                </p:cNvPr>
                <p:cNvSpPr/>
                <p:nvPr/>
              </p:nvSpPr>
              <p:spPr>
                <a:xfrm>
                  <a:off x="844121" y="2516126"/>
                  <a:ext cx="39194" cy="148935"/>
                </a:xfrm>
                <a:custGeom>
                  <a:avLst/>
                  <a:gdLst>
                    <a:gd name="connsiteX0" fmla="*/ 35666 w 39193"/>
                    <a:gd name="connsiteY0" fmla="*/ 10582 h 148935"/>
                    <a:gd name="connsiteX1" fmla="*/ 29395 w 39193"/>
                    <a:gd name="connsiteY1" fmla="*/ 5879 h 148935"/>
                    <a:gd name="connsiteX2" fmla="*/ 5879 w 39193"/>
                    <a:gd name="connsiteY2" fmla="*/ 76427 h 148935"/>
                    <a:gd name="connsiteX3" fmla="*/ 29395 w 39193"/>
                    <a:gd name="connsiteY3" fmla="*/ 146976 h 148935"/>
                    <a:gd name="connsiteX4" fmla="*/ 35666 w 39193"/>
                    <a:gd name="connsiteY4" fmla="*/ 142273 h 148935"/>
                    <a:gd name="connsiteX5" fmla="*/ 13718 w 39193"/>
                    <a:gd name="connsiteY5" fmla="*/ 76427 h 148935"/>
                    <a:gd name="connsiteX6" fmla="*/ 35666 w 39193"/>
                    <a:gd name="connsiteY6" fmla="*/ 10582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35666" y="10582"/>
                      </a:moveTo>
                      <a:lnTo>
                        <a:pt x="29395" y="5879"/>
                      </a:lnTo>
                      <a:cubicBezTo>
                        <a:pt x="14502" y="25476"/>
                        <a:pt x="5879" y="49776"/>
                        <a:pt x="5879" y="76427"/>
                      </a:cubicBezTo>
                      <a:cubicBezTo>
                        <a:pt x="5879" y="103079"/>
                        <a:pt x="14502" y="127379"/>
                        <a:pt x="29395" y="146976"/>
                      </a:cubicBezTo>
                      <a:lnTo>
                        <a:pt x="35666" y="142273"/>
                      </a:lnTo>
                      <a:cubicBezTo>
                        <a:pt x="22340" y="123460"/>
                        <a:pt x="13718" y="100727"/>
                        <a:pt x="13718" y="76427"/>
                      </a:cubicBezTo>
                      <a:cubicBezTo>
                        <a:pt x="13718" y="52127"/>
                        <a:pt x="22340" y="29395"/>
                        <a:pt x="35666" y="1058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29" name="Полилиния: фигура 167">
                  <a:extLst>
                    <a:ext uri="{FF2B5EF4-FFF2-40B4-BE49-F238E27FC236}">
                      <a16:creationId xmlns:a16="http://schemas.microsoft.com/office/drawing/2014/main" id="{3CD9147B-24C2-4057-92DD-E45980D08EF7}"/>
                    </a:ext>
                  </a:extLst>
                </p:cNvPr>
                <p:cNvSpPr/>
                <p:nvPr/>
              </p:nvSpPr>
              <p:spPr>
                <a:xfrm>
                  <a:off x="1049496" y="2516126"/>
                  <a:ext cx="39194" cy="148935"/>
                </a:xfrm>
                <a:custGeom>
                  <a:avLst/>
                  <a:gdLst>
                    <a:gd name="connsiteX0" fmla="*/ 12150 w 39193"/>
                    <a:gd name="connsiteY0" fmla="*/ 5879 h 148935"/>
                    <a:gd name="connsiteX1" fmla="*/ 5879 w 39193"/>
                    <a:gd name="connsiteY1" fmla="*/ 10582 h 148935"/>
                    <a:gd name="connsiteX2" fmla="*/ 27827 w 39193"/>
                    <a:gd name="connsiteY2" fmla="*/ 76427 h 148935"/>
                    <a:gd name="connsiteX3" fmla="*/ 5879 w 39193"/>
                    <a:gd name="connsiteY3" fmla="*/ 142273 h 148935"/>
                    <a:gd name="connsiteX4" fmla="*/ 12150 w 39193"/>
                    <a:gd name="connsiteY4" fmla="*/ 146976 h 148935"/>
                    <a:gd name="connsiteX5" fmla="*/ 35666 w 39193"/>
                    <a:gd name="connsiteY5" fmla="*/ 76427 h 148935"/>
                    <a:gd name="connsiteX6" fmla="*/ 12150 w 39193"/>
                    <a:gd name="connsiteY6" fmla="*/ 5879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12150" y="5879"/>
                      </a:moveTo>
                      <a:lnTo>
                        <a:pt x="5879" y="10582"/>
                      </a:lnTo>
                      <a:cubicBezTo>
                        <a:pt x="19205" y="29395"/>
                        <a:pt x="27827" y="52127"/>
                        <a:pt x="27827" y="76427"/>
                      </a:cubicBezTo>
                      <a:cubicBezTo>
                        <a:pt x="27827" y="100727"/>
                        <a:pt x="19205" y="123460"/>
                        <a:pt x="5879" y="142273"/>
                      </a:cubicBezTo>
                      <a:lnTo>
                        <a:pt x="12150" y="146976"/>
                      </a:lnTo>
                      <a:cubicBezTo>
                        <a:pt x="27044" y="127379"/>
                        <a:pt x="35666" y="103079"/>
                        <a:pt x="35666" y="76427"/>
                      </a:cubicBezTo>
                      <a:cubicBezTo>
                        <a:pt x="35666" y="49776"/>
                        <a:pt x="27044" y="25476"/>
                        <a:pt x="12150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30" name="Полилиния: фигура 169">
                  <a:extLst>
                    <a:ext uri="{FF2B5EF4-FFF2-40B4-BE49-F238E27FC236}">
                      <a16:creationId xmlns:a16="http://schemas.microsoft.com/office/drawing/2014/main" id="{54AA29F8-B858-44F2-ADD6-B0B0A6EBDC2D}"/>
                    </a:ext>
                  </a:extLst>
                </p:cNvPr>
                <p:cNvSpPr/>
                <p:nvPr/>
              </p:nvSpPr>
              <p:spPr>
                <a:xfrm>
                  <a:off x="875476" y="2500448"/>
                  <a:ext cx="180290" cy="180290"/>
                </a:xfrm>
                <a:custGeom>
                  <a:avLst/>
                  <a:gdLst>
                    <a:gd name="connsiteX0" fmla="*/ 92105 w 180290"/>
                    <a:gd name="connsiteY0" fmla="*/ 5879 h 180290"/>
                    <a:gd name="connsiteX1" fmla="*/ 5879 w 180290"/>
                    <a:gd name="connsiteY1" fmla="*/ 92105 h 180290"/>
                    <a:gd name="connsiteX2" fmla="*/ 92105 w 180290"/>
                    <a:gd name="connsiteY2" fmla="*/ 178331 h 180290"/>
                    <a:gd name="connsiteX3" fmla="*/ 178331 w 180290"/>
                    <a:gd name="connsiteY3" fmla="*/ 92105 h 180290"/>
                    <a:gd name="connsiteX4" fmla="*/ 92105 w 180290"/>
                    <a:gd name="connsiteY4" fmla="*/ 5879 h 180290"/>
                    <a:gd name="connsiteX5" fmla="*/ 88969 w 180290"/>
                    <a:gd name="connsiteY5" fmla="*/ 136002 h 180290"/>
                    <a:gd name="connsiteX6" fmla="*/ 70940 w 180290"/>
                    <a:gd name="connsiteY6" fmla="*/ 121892 h 180290"/>
                    <a:gd name="connsiteX7" fmla="*/ 59966 w 180290"/>
                    <a:gd name="connsiteY7" fmla="*/ 132082 h 180290"/>
                    <a:gd name="connsiteX8" fmla="*/ 55263 w 180290"/>
                    <a:gd name="connsiteY8" fmla="*/ 132082 h 180290"/>
                    <a:gd name="connsiteX9" fmla="*/ 55263 w 180290"/>
                    <a:gd name="connsiteY9" fmla="*/ 128163 h 180290"/>
                    <a:gd name="connsiteX10" fmla="*/ 67805 w 180290"/>
                    <a:gd name="connsiteY10" fmla="*/ 116405 h 180290"/>
                    <a:gd name="connsiteX11" fmla="*/ 63886 w 180290"/>
                    <a:gd name="connsiteY11" fmla="*/ 103079 h 180290"/>
                    <a:gd name="connsiteX12" fmla="*/ 47424 w 180290"/>
                    <a:gd name="connsiteY12" fmla="*/ 103079 h 180290"/>
                    <a:gd name="connsiteX13" fmla="*/ 44289 w 180290"/>
                    <a:gd name="connsiteY13" fmla="*/ 99944 h 180290"/>
                    <a:gd name="connsiteX14" fmla="*/ 47424 w 180290"/>
                    <a:gd name="connsiteY14" fmla="*/ 96808 h 180290"/>
                    <a:gd name="connsiteX15" fmla="*/ 63102 w 180290"/>
                    <a:gd name="connsiteY15" fmla="*/ 96808 h 180290"/>
                    <a:gd name="connsiteX16" fmla="*/ 63102 w 180290"/>
                    <a:gd name="connsiteY16" fmla="*/ 92889 h 180290"/>
                    <a:gd name="connsiteX17" fmla="*/ 63886 w 180290"/>
                    <a:gd name="connsiteY17" fmla="*/ 81915 h 180290"/>
                    <a:gd name="connsiteX18" fmla="*/ 50560 w 180290"/>
                    <a:gd name="connsiteY18" fmla="*/ 70940 h 180290"/>
                    <a:gd name="connsiteX19" fmla="*/ 49776 w 180290"/>
                    <a:gd name="connsiteY19" fmla="*/ 67021 h 180290"/>
                    <a:gd name="connsiteX20" fmla="*/ 53695 w 180290"/>
                    <a:gd name="connsiteY20" fmla="*/ 66237 h 180290"/>
                    <a:gd name="connsiteX21" fmla="*/ 68589 w 180290"/>
                    <a:gd name="connsiteY21" fmla="*/ 77995 h 180290"/>
                    <a:gd name="connsiteX22" fmla="*/ 87402 w 180290"/>
                    <a:gd name="connsiteY22" fmla="*/ 83482 h 180290"/>
                    <a:gd name="connsiteX23" fmla="*/ 88969 w 180290"/>
                    <a:gd name="connsiteY23" fmla="*/ 136002 h 180290"/>
                    <a:gd name="connsiteX24" fmla="*/ 92105 w 180290"/>
                    <a:gd name="connsiteY24" fmla="*/ 78779 h 180290"/>
                    <a:gd name="connsiteX25" fmla="*/ 68589 w 180290"/>
                    <a:gd name="connsiteY25" fmla="*/ 69373 h 180290"/>
                    <a:gd name="connsiteX26" fmla="*/ 72508 w 180290"/>
                    <a:gd name="connsiteY26" fmla="*/ 62318 h 180290"/>
                    <a:gd name="connsiteX27" fmla="*/ 67805 w 180290"/>
                    <a:gd name="connsiteY27" fmla="*/ 52911 h 180290"/>
                    <a:gd name="connsiteX28" fmla="*/ 79563 w 180290"/>
                    <a:gd name="connsiteY28" fmla="*/ 41153 h 180290"/>
                    <a:gd name="connsiteX29" fmla="*/ 76427 w 180290"/>
                    <a:gd name="connsiteY29" fmla="*/ 47424 h 180290"/>
                    <a:gd name="connsiteX30" fmla="*/ 80347 w 180290"/>
                    <a:gd name="connsiteY30" fmla="*/ 54479 h 180290"/>
                    <a:gd name="connsiteX31" fmla="*/ 91321 w 180290"/>
                    <a:gd name="connsiteY31" fmla="*/ 50560 h 180290"/>
                    <a:gd name="connsiteX32" fmla="*/ 102295 w 180290"/>
                    <a:gd name="connsiteY32" fmla="*/ 54479 h 180290"/>
                    <a:gd name="connsiteX33" fmla="*/ 106215 w 180290"/>
                    <a:gd name="connsiteY33" fmla="*/ 47424 h 180290"/>
                    <a:gd name="connsiteX34" fmla="*/ 103079 w 180290"/>
                    <a:gd name="connsiteY34" fmla="*/ 41153 h 180290"/>
                    <a:gd name="connsiteX35" fmla="*/ 114837 w 180290"/>
                    <a:gd name="connsiteY35" fmla="*/ 52911 h 180290"/>
                    <a:gd name="connsiteX36" fmla="*/ 110134 w 180290"/>
                    <a:gd name="connsiteY36" fmla="*/ 62318 h 180290"/>
                    <a:gd name="connsiteX37" fmla="*/ 114053 w 180290"/>
                    <a:gd name="connsiteY37" fmla="*/ 70156 h 180290"/>
                    <a:gd name="connsiteX38" fmla="*/ 92105 w 180290"/>
                    <a:gd name="connsiteY38" fmla="*/ 78779 h 180290"/>
                    <a:gd name="connsiteX39" fmla="*/ 136002 w 180290"/>
                    <a:gd name="connsiteY39" fmla="*/ 103079 h 180290"/>
                    <a:gd name="connsiteX40" fmla="*/ 119540 w 180290"/>
                    <a:gd name="connsiteY40" fmla="*/ 103079 h 180290"/>
                    <a:gd name="connsiteX41" fmla="*/ 115621 w 180290"/>
                    <a:gd name="connsiteY41" fmla="*/ 116405 h 180290"/>
                    <a:gd name="connsiteX42" fmla="*/ 128163 w 180290"/>
                    <a:gd name="connsiteY42" fmla="*/ 128163 h 180290"/>
                    <a:gd name="connsiteX43" fmla="*/ 128163 w 180290"/>
                    <a:gd name="connsiteY43" fmla="*/ 132082 h 180290"/>
                    <a:gd name="connsiteX44" fmla="*/ 124244 w 180290"/>
                    <a:gd name="connsiteY44" fmla="*/ 132082 h 180290"/>
                    <a:gd name="connsiteX45" fmla="*/ 113269 w 180290"/>
                    <a:gd name="connsiteY45" fmla="*/ 121892 h 180290"/>
                    <a:gd name="connsiteX46" fmla="*/ 95240 w 180290"/>
                    <a:gd name="connsiteY46" fmla="*/ 136002 h 180290"/>
                    <a:gd name="connsiteX47" fmla="*/ 95240 w 180290"/>
                    <a:gd name="connsiteY47" fmla="*/ 88185 h 180290"/>
                    <a:gd name="connsiteX48" fmla="*/ 95240 w 180290"/>
                    <a:gd name="connsiteY48" fmla="*/ 84266 h 180290"/>
                    <a:gd name="connsiteX49" fmla="*/ 114837 w 180290"/>
                    <a:gd name="connsiteY49" fmla="*/ 77995 h 180290"/>
                    <a:gd name="connsiteX50" fmla="*/ 128947 w 180290"/>
                    <a:gd name="connsiteY50" fmla="*/ 66237 h 180290"/>
                    <a:gd name="connsiteX51" fmla="*/ 133650 w 180290"/>
                    <a:gd name="connsiteY51" fmla="*/ 66237 h 180290"/>
                    <a:gd name="connsiteX52" fmla="*/ 132866 w 180290"/>
                    <a:gd name="connsiteY52" fmla="*/ 70156 h 180290"/>
                    <a:gd name="connsiteX53" fmla="*/ 119540 w 180290"/>
                    <a:gd name="connsiteY53" fmla="*/ 81131 h 180290"/>
                    <a:gd name="connsiteX54" fmla="*/ 120324 w 180290"/>
                    <a:gd name="connsiteY54" fmla="*/ 92105 h 180290"/>
                    <a:gd name="connsiteX55" fmla="*/ 120324 w 180290"/>
                    <a:gd name="connsiteY55" fmla="*/ 96024 h 180290"/>
                    <a:gd name="connsiteX56" fmla="*/ 136786 w 180290"/>
                    <a:gd name="connsiteY56" fmla="*/ 96024 h 180290"/>
                    <a:gd name="connsiteX57" fmla="*/ 139921 w 180290"/>
                    <a:gd name="connsiteY57" fmla="*/ 99160 h 180290"/>
                    <a:gd name="connsiteX58" fmla="*/ 136002 w 180290"/>
                    <a:gd name="connsiteY58" fmla="*/ 103079 h 18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80290" h="180290">
                      <a:moveTo>
                        <a:pt x="92105" y="5879"/>
                      </a:moveTo>
                      <a:cubicBezTo>
                        <a:pt x="44289" y="5879"/>
                        <a:pt x="5879" y="44289"/>
                        <a:pt x="5879" y="92105"/>
                      </a:cubicBezTo>
                      <a:cubicBezTo>
                        <a:pt x="5879" y="139921"/>
                        <a:pt x="44289" y="178331"/>
                        <a:pt x="92105" y="178331"/>
                      </a:cubicBezTo>
                      <a:cubicBezTo>
                        <a:pt x="139921" y="178331"/>
                        <a:pt x="178331" y="139921"/>
                        <a:pt x="178331" y="92105"/>
                      </a:cubicBezTo>
                      <a:cubicBezTo>
                        <a:pt x="178331" y="44289"/>
                        <a:pt x="139921" y="5879"/>
                        <a:pt x="92105" y="5879"/>
                      </a:cubicBezTo>
                      <a:moveTo>
                        <a:pt x="88969" y="136002"/>
                      </a:moveTo>
                      <a:cubicBezTo>
                        <a:pt x="81915" y="135218"/>
                        <a:pt x="75644" y="129731"/>
                        <a:pt x="70940" y="121892"/>
                      </a:cubicBezTo>
                      <a:lnTo>
                        <a:pt x="59966" y="132082"/>
                      </a:lnTo>
                      <a:cubicBezTo>
                        <a:pt x="58398" y="132866"/>
                        <a:pt x="56831" y="132866"/>
                        <a:pt x="55263" y="132082"/>
                      </a:cubicBezTo>
                      <a:cubicBezTo>
                        <a:pt x="54479" y="130515"/>
                        <a:pt x="54479" y="128947"/>
                        <a:pt x="55263" y="128163"/>
                      </a:cubicBezTo>
                      <a:lnTo>
                        <a:pt x="67805" y="116405"/>
                      </a:lnTo>
                      <a:cubicBezTo>
                        <a:pt x="66237" y="112485"/>
                        <a:pt x="64669" y="107782"/>
                        <a:pt x="63886" y="103079"/>
                      </a:cubicBezTo>
                      <a:lnTo>
                        <a:pt x="47424" y="103079"/>
                      </a:lnTo>
                      <a:cubicBezTo>
                        <a:pt x="45856" y="103079"/>
                        <a:pt x="44289" y="101511"/>
                        <a:pt x="44289" y="99944"/>
                      </a:cubicBezTo>
                      <a:cubicBezTo>
                        <a:pt x="44289" y="98376"/>
                        <a:pt x="45856" y="96808"/>
                        <a:pt x="47424" y="96808"/>
                      </a:cubicBezTo>
                      <a:lnTo>
                        <a:pt x="63102" y="96808"/>
                      </a:lnTo>
                      <a:cubicBezTo>
                        <a:pt x="63102" y="95240"/>
                        <a:pt x="63102" y="94456"/>
                        <a:pt x="63102" y="92889"/>
                      </a:cubicBezTo>
                      <a:cubicBezTo>
                        <a:pt x="63102" y="88969"/>
                        <a:pt x="63102" y="85050"/>
                        <a:pt x="63886" y="81915"/>
                      </a:cubicBezTo>
                      <a:lnTo>
                        <a:pt x="50560" y="70940"/>
                      </a:lnTo>
                      <a:cubicBezTo>
                        <a:pt x="48992" y="70156"/>
                        <a:pt x="48992" y="67805"/>
                        <a:pt x="49776" y="67021"/>
                      </a:cubicBezTo>
                      <a:cubicBezTo>
                        <a:pt x="50560" y="65453"/>
                        <a:pt x="52911" y="65453"/>
                        <a:pt x="53695" y="66237"/>
                      </a:cubicBezTo>
                      <a:lnTo>
                        <a:pt x="68589" y="77995"/>
                      </a:lnTo>
                      <a:cubicBezTo>
                        <a:pt x="73292" y="81131"/>
                        <a:pt x="80347" y="83482"/>
                        <a:pt x="87402" y="83482"/>
                      </a:cubicBezTo>
                      <a:lnTo>
                        <a:pt x="88969" y="136002"/>
                      </a:lnTo>
                      <a:close/>
                      <a:moveTo>
                        <a:pt x="92105" y="78779"/>
                      </a:moveTo>
                      <a:cubicBezTo>
                        <a:pt x="81915" y="78779"/>
                        <a:pt x="72508" y="74860"/>
                        <a:pt x="68589" y="69373"/>
                      </a:cubicBezTo>
                      <a:cubicBezTo>
                        <a:pt x="70157" y="67021"/>
                        <a:pt x="70940" y="63885"/>
                        <a:pt x="72508" y="62318"/>
                      </a:cubicBezTo>
                      <a:cubicBezTo>
                        <a:pt x="69373" y="59966"/>
                        <a:pt x="67805" y="56831"/>
                        <a:pt x="67805" y="52911"/>
                      </a:cubicBezTo>
                      <a:cubicBezTo>
                        <a:pt x="67805" y="46640"/>
                        <a:pt x="73292" y="41153"/>
                        <a:pt x="79563" y="41153"/>
                      </a:cubicBezTo>
                      <a:cubicBezTo>
                        <a:pt x="77995" y="42721"/>
                        <a:pt x="76427" y="45073"/>
                        <a:pt x="76427" y="47424"/>
                      </a:cubicBezTo>
                      <a:cubicBezTo>
                        <a:pt x="76427" y="50560"/>
                        <a:pt x="77995" y="52911"/>
                        <a:pt x="80347" y="54479"/>
                      </a:cubicBezTo>
                      <a:cubicBezTo>
                        <a:pt x="83482" y="52127"/>
                        <a:pt x="87402" y="50560"/>
                        <a:pt x="91321" y="50560"/>
                      </a:cubicBezTo>
                      <a:cubicBezTo>
                        <a:pt x="95240" y="50560"/>
                        <a:pt x="99160" y="52127"/>
                        <a:pt x="102295" y="54479"/>
                      </a:cubicBezTo>
                      <a:cubicBezTo>
                        <a:pt x="104647" y="52911"/>
                        <a:pt x="106215" y="50560"/>
                        <a:pt x="106215" y="47424"/>
                      </a:cubicBezTo>
                      <a:cubicBezTo>
                        <a:pt x="106215" y="45073"/>
                        <a:pt x="105431" y="42721"/>
                        <a:pt x="103079" y="41153"/>
                      </a:cubicBezTo>
                      <a:cubicBezTo>
                        <a:pt x="109350" y="41153"/>
                        <a:pt x="114837" y="46640"/>
                        <a:pt x="114837" y="52911"/>
                      </a:cubicBezTo>
                      <a:cubicBezTo>
                        <a:pt x="114837" y="56831"/>
                        <a:pt x="113269" y="59966"/>
                        <a:pt x="110134" y="62318"/>
                      </a:cubicBezTo>
                      <a:cubicBezTo>
                        <a:pt x="111702" y="64669"/>
                        <a:pt x="113269" y="67021"/>
                        <a:pt x="114053" y="70156"/>
                      </a:cubicBezTo>
                      <a:cubicBezTo>
                        <a:pt x="111702" y="74860"/>
                        <a:pt x="102295" y="78779"/>
                        <a:pt x="92105" y="78779"/>
                      </a:cubicBezTo>
                      <a:moveTo>
                        <a:pt x="136002" y="103079"/>
                      </a:moveTo>
                      <a:lnTo>
                        <a:pt x="119540" y="103079"/>
                      </a:lnTo>
                      <a:cubicBezTo>
                        <a:pt x="118757" y="107782"/>
                        <a:pt x="117973" y="111702"/>
                        <a:pt x="115621" y="116405"/>
                      </a:cubicBezTo>
                      <a:lnTo>
                        <a:pt x="128163" y="128163"/>
                      </a:lnTo>
                      <a:cubicBezTo>
                        <a:pt x="129731" y="128947"/>
                        <a:pt x="129731" y="131298"/>
                        <a:pt x="128163" y="132082"/>
                      </a:cubicBezTo>
                      <a:cubicBezTo>
                        <a:pt x="127379" y="133650"/>
                        <a:pt x="125028" y="133650"/>
                        <a:pt x="124244" y="132082"/>
                      </a:cubicBezTo>
                      <a:lnTo>
                        <a:pt x="113269" y="121892"/>
                      </a:lnTo>
                      <a:cubicBezTo>
                        <a:pt x="108566" y="129731"/>
                        <a:pt x="102295" y="135218"/>
                        <a:pt x="95240" y="136002"/>
                      </a:cubicBezTo>
                      <a:lnTo>
                        <a:pt x="95240" y="88185"/>
                      </a:lnTo>
                      <a:lnTo>
                        <a:pt x="95240" y="84266"/>
                      </a:lnTo>
                      <a:cubicBezTo>
                        <a:pt x="103079" y="83482"/>
                        <a:pt x="109350" y="81915"/>
                        <a:pt x="114837" y="77995"/>
                      </a:cubicBezTo>
                      <a:lnTo>
                        <a:pt x="128947" y="66237"/>
                      </a:lnTo>
                      <a:cubicBezTo>
                        <a:pt x="130515" y="65453"/>
                        <a:pt x="132082" y="65453"/>
                        <a:pt x="133650" y="66237"/>
                      </a:cubicBezTo>
                      <a:cubicBezTo>
                        <a:pt x="134434" y="67805"/>
                        <a:pt x="134434" y="69373"/>
                        <a:pt x="132866" y="70156"/>
                      </a:cubicBezTo>
                      <a:lnTo>
                        <a:pt x="119540" y="81131"/>
                      </a:lnTo>
                      <a:cubicBezTo>
                        <a:pt x="120324" y="84266"/>
                        <a:pt x="120324" y="88185"/>
                        <a:pt x="120324" y="92105"/>
                      </a:cubicBezTo>
                      <a:cubicBezTo>
                        <a:pt x="120324" y="93673"/>
                        <a:pt x="120324" y="94456"/>
                        <a:pt x="120324" y="96024"/>
                      </a:cubicBezTo>
                      <a:lnTo>
                        <a:pt x="136786" y="96024"/>
                      </a:lnTo>
                      <a:cubicBezTo>
                        <a:pt x="138353" y="96024"/>
                        <a:pt x="139921" y="97592"/>
                        <a:pt x="139921" y="99160"/>
                      </a:cubicBezTo>
                      <a:cubicBezTo>
                        <a:pt x="139137" y="101511"/>
                        <a:pt x="138353" y="103079"/>
                        <a:pt x="136002" y="1030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231" name="Группа 171">
            <a:extLst>
              <a:ext uri="{FF2B5EF4-FFF2-40B4-BE49-F238E27FC236}">
                <a16:creationId xmlns:a16="http://schemas.microsoft.com/office/drawing/2014/main" id="{FF8F5134-6FC2-4B8A-B024-046C4F71EB8E}"/>
              </a:ext>
            </a:extLst>
          </p:cNvPr>
          <p:cNvGrpSpPr/>
          <p:nvPr/>
        </p:nvGrpSpPr>
        <p:grpSpPr>
          <a:xfrm>
            <a:off x="141519" y="3256318"/>
            <a:ext cx="706438" cy="1003241"/>
            <a:chOff x="614362" y="2348872"/>
            <a:chExt cx="706438" cy="1003241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429D585D-CF4F-4B2F-ACE0-B2B62615FE43}"/>
                </a:ext>
              </a:extLst>
            </p:cNvPr>
            <p:cNvSpPr txBox="1"/>
            <p:nvPr/>
          </p:nvSpPr>
          <p:spPr>
            <a:xfrm>
              <a:off x="614362" y="2936615"/>
              <a:ext cx="706438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</a:p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Threat Data Feeds</a:t>
              </a:r>
            </a:p>
          </p:txBody>
        </p:sp>
        <p:grpSp>
          <p:nvGrpSpPr>
            <p:cNvPr id="233" name="Группа 170">
              <a:extLst>
                <a:ext uri="{FF2B5EF4-FFF2-40B4-BE49-F238E27FC236}">
                  <a16:creationId xmlns:a16="http://schemas.microsoft.com/office/drawing/2014/main" id="{6E9424FE-5EA6-48D1-86FA-36CF95D3FFFD}"/>
                </a:ext>
              </a:extLst>
            </p:cNvPr>
            <p:cNvGrpSpPr/>
            <p:nvPr/>
          </p:nvGrpSpPr>
          <p:grpSpPr>
            <a:xfrm>
              <a:off x="746919" y="2348872"/>
              <a:ext cx="441325" cy="487363"/>
              <a:chOff x="746919" y="2348872"/>
              <a:chExt cx="441325" cy="487363"/>
            </a:xfrm>
          </p:grpSpPr>
          <p:sp>
            <p:nvSpPr>
              <p:cNvPr id="234" name="Freeform 7">
                <a:extLst>
                  <a:ext uri="{FF2B5EF4-FFF2-40B4-BE49-F238E27FC236}">
                    <a16:creationId xmlns:a16="http://schemas.microsoft.com/office/drawing/2014/main" id="{C3A9D1B0-A804-471D-A46A-FE22D8C60C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919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235" name="Рисунок 162">
                <a:extLst>
                  <a:ext uri="{FF2B5EF4-FFF2-40B4-BE49-F238E27FC236}">
                    <a16:creationId xmlns:a16="http://schemas.microsoft.com/office/drawing/2014/main" id="{64B97292-0867-4CE0-9D18-715D0DDC5D61}"/>
                  </a:ext>
                </a:extLst>
              </p:cNvPr>
              <p:cNvGrpSpPr/>
              <p:nvPr/>
            </p:nvGrpSpPr>
            <p:grpSpPr>
              <a:xfrm>
                <a:off x="804928" y="2492609"/>
                <a:ext cx="324522" cy="195968"/>
                <a:chOff x="804928" y="2492609"/>
                <a:chExt cx="324522" cy="195968"/>
              </a:xfrm>
              <a:solidFill>
                <a:srgbClr val="58595B"/>
              </a:solidFill>
            </p:grpSpPr>
            <p:sp>
              <p:nvSpPr>
                <p:cNvPr id="236" name="Полилиния: фигура 164">
                  <a:extLst>
                    <a:ext uri="{FF2B5EF4-FFF2-40B4-BE49-F238E27FC236}">
                      <a16:creationId xmlns:a16="http://schemas.microsoft.com/office/drawing/2014/main" id="{F47E121B-7828-4798-B46D-FDA6F87DFD1E}"/>
                    </a:ext>
                  </a:extLst>
                </p:cNvPr>
                <p:cNvSpPr/>
                <p:nvPr/>
              </p:nvSpPr>
              <p:spPr>
                <a:xfrm>
                  <a:off x="1074579" y="2492609"/>
                  <a:ext cx="54871" cy="195968"/>
                </a:xfrm>
                <a:custGeom>
                  <a:avLst/>
                  <a:gdLst>
                    <a:gd name="connsiteX0" fmla="*/ 18421 w 54871"/>
                    <a:gd name="connsiteY0" fmla="*/ 5879 h 195967"/>
                    <a:gd name="connsiteX1" fmla="*/ 5879 w 54871"/>
                    <a:gd name="connsiteY1" fmla="*/ 15285 h 195967"/>
                    <a:gd name="connsiteX2" fmla="*/ 34098 w 54871"/>
                    <a:gd name="connsiteY2" fmla="*/ 99944 h 195967"/>
                    <a:gd name="connsiteX3" fmla="*/ 5879 w 54871"/>
                    <a:gd name="connsiteY3" fmla="*/ 184602 h 195967"/>
                    <a:gd name="connsiteX4" fmla="*/ 18421 w 54871"/>
                    <a:gd name="connsiteY4" fmla="*/ 194008 h 195967"/>
                    <a:gd name="connsiteX5" fmla="*/ 49776 w 54871"/>
                    <a:gd name="connsiteY5" fmla="*/ 99944 h 195967"/>
                    <a:gd name="connsiteX6" fmla="*/ 18421 w 54871"/>
                    <a:gd name="connsiteY6" fmla="*/ 5879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18421" y="5879"/>
                      </a:moveTo>
                      <a:lnTo>
                        <a:pt x="5879" y="15285"/>
                      </a:lnTo>
                      <a:cubicBezTo>
                        <a:pt x="23124" y="38802"/>
                        <a:pt x="34098" y="68589"/>
                        <a:pt x="34098" y="99944"/>
                      </a:cubicBezTo>
                      <a:cubicBezTo>
                        <a:pt x="34098" y="131298"/>
                        <a:pt x="23124" y="161085"/>
                        <a:pt x="5879" y="184602"/>
                      </a:cubicBezTo>
                      <a:lnTo>
                        <a:pt x="18421" y="194008"/>
                      </a:lnTo>
                      <a:cubicBezTo>
                        <a:pt x="38018" y="168140"/>
                        <a:pt x="49776" y="135218"/>
                        <a:pt x="49776" y="99944"/>
                      </a:cubicBezTo>
                      <a:cubicBezTo>
                        <a:pt x="49776" y="64669"/>
                        <a:pt x="38018" y="32531"/>
                        <a:pt x="18421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37" name="Полилиния: фигура 165">
                  <a:extLst>
                    <a:ext uri="{FF2B5EF4-FFF2-40B4-BE49-F238E27FC236}">
                      <a16:creationId xmlns:a16="http://schemas.microsoft.com/office/drawing/2014/main" id="{9E09BDB9-FB1C-4BCE-90A3-D26E06645B62}"/>
                    </a:ext>
                  </a:extLst>
                </p:cNvPr>
                <p:cNvSpPr/>
                <p:nvPr/>
              </p:nvSpPr>
              <p:spPr>
                <a:xfrm>
                  <a:off x="804928" y="2492609"/>
                  <a:ext cx="54871" cy="195968"/>
                </a:xfrm>
                <a:custGeom>
                  <a:avLst/>
                  <a:gdLst>
                    <a:gd name="connsiteX0" fmla="*/ 49776 w 54871"/>
                    <a:gd name="connsiteY0" fmla="*/ 15285 h 195967"/>
                    <a:gd name="connsiteX1" fmla="*/ 37234 w 54871"/>
                    <a:gd name="connsiteY1" fmla="*/ 5879 h 195967"/>
                    <a:gd name="connsiteX2" fmla="*/ 5879 w 54871"/>
                    <a:gd name="connsiteY2" fmla="*/ 99944 h 195967"/>
                    <a:gd name="connsiteX3" fmla="*/ 37234 w 54871"/>
                    <a:gd name="connsiteY3" fmla="*/ 194008 h 195967"/>
                    <a:gd name="connsiteX4" fmla="*/ 49776 w 54871"/>
                    <a:gd name="connsiteY4" fmla="*/ 184602 h 195967"/>
                    <a:gd name="connsiteX5" fmla="*/ 21556 w 54871"/>
                    <a:gd name="connsiteY5" fmla="*/ 99944 h 195967"/>
                    <a:gd name="connsiteX6" fmla="*/ 49776 w 54871"/>
                    <a:gd name="connsiteY6" fmla="*/ 15285 h 195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871" h="195967">
                      <a:moveTo>
                        <a:pt x="49776" y="15285"/>
                      </a:moveTo>
                      <a:lnTo>
                        <a:pt x="37234" y="5879"/>
                      </a:lnTo>
                      <a:cubicBezTo>
                        <a:pt x="17637" y="31747"/>
                        <a:pt x="5879" y="64669"/>
                        <a:pt x="5879" y="99944"/>
                      </a:cubicBezTo>
                      <a:cubicBezTo>
                        <a:pt x="5879" y="135218"/>
                        <a:pt x="17637" y="167356"/>
                        <a:pt x="37234" y="194008"/>
                      </a:cubicBezTo>
                      <a:lnTo>
                        <a:pt x="49776" y="184602"/>
                      </a:lnTo>
                      <a:cubicBezTo>
                        <a:pt x="32531" y="161085"/>
                        <a:pt x="21556" y="131298"/>
                        <a:pt x="21556" y="99944"/>
                      </a:cubicBezTo>
                      <a:cubicBezTo>
                        <a:pt x="21556" y="68589"/>
                        <a:pt x="32531" y="38802"/>
                        <a:pt x="49776" y="15285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38" name="Полилиния: фигура 166">
                  <a:extLst>
                    <a:ext uri="{FF2B5EF4-FFF2-40B4-BE49-F238E27FC236}">
                      <a16:creationId xmlns:a16="http://schemas.microsoft.com/office/drawing/2014/main" id="{BBF5F9FC-37AF-4713-80ED-413439D9C0D4}"/>
                    </a:ext>
                  </a:extLst>
                </p:cNvPr>
                <p:cNvSpPr/>
                <p:nvPr/>
              </p:nvSpPr>
              <p:spPr>
                <a:xfrm>
                  <a:off x="844121" y="2516126"/>
                  <a:ext cx="39194" cy="148935"/>
                </a:xfrm>
                <a:custGeom>
                  <a:avLst/>
                  <a:gdLst>
                    <a:gd name="connsiteX0" fmla="*/ 35666 w 39193"/>
                    <a:gd name="connsiteY0" fmla="*/ 10582 h 148935"/>
                    <a:gd name="connsiteX1" fmla="*/ 29395 w 39193"/>
                    <a:gd name="connsiteY1" fmla="*/ 5879 h 148935"/>
                    <a:gd name="connsiteX2" fmla="*/ 5879 w 39193"/>
                    <a:gd name="connsiteY2" fmla="*/ 76427 h 148935"/>
                    <a:gd name="connsiteX3" fmla="*/ 29395 w 39193"/>
                    <a:gd name="connsiteY3" fmla="*/ 146976 h 148935"/>
                    <a:gd name="connsiteX4" fmla="*/ 35666 w 39193"/>
                    <a:gd name="connsiteY4" fmla="*/ 142273 h 148935"/>
                    <a:gd name="connsiteX5" fmla="*/ 13718 w 39193"/>
                    <a:gd name="connsiteY5" fmla="*/ 76427 h 148935"/>
                    <a:gd name="connsiteX6" fmla="*/ 35666 w 39193"/>
                    <a:gd name="connsiteY6" fmla="*/ 10582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35666" y="10582"/>
                      </a:moveTo>
                      <a:lnTo>
                        <a:pt x="29395" y="5879"/>
                      </a:lnTo>
                      <a:cubicBezTo>
                        <a:pt x="14502" y="25476"/>
                        <a:pt x="5879" y="49776"/>
                        <a:pt x="5879" y="76427"/>
                      </a:cubicBezTo>
                      <a:cubicBezTo>
                        <a:pt x="5879" y="103079"/>
                        <a:pt x="14502" y="127379"/>
                        <a:pt x="29395" y="146976"/>
                      </a:cubicBezTo>
                      <a:lnTo>
                        <a:pt x="35666" y="142273"/>
                      </a:lnTo>
                      <a:cubicBezTo>
                        <a:pt x="22340" y="123460"/>
                        <a:pt x="13718" y="100727"/>
                        <a:pt x="13718" y="76427"/>
                      </a:cubicBezTo>
                      <a:cubicBezTo>
                        <a:pt x="13718" y="52127"/>
                        <a:pt x="22340" y="29395"/>
                        <a:pt x="35666" y="1058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39" name="Полилиния: фигура 167">
                  <a:extLst>
                    <a:ext uri="{FF2B5EF4-FFF2-40B4-BE49-F238E27FC236}">
                      <a16:creationId xmlns:a16="http://schemas.microsoft.com/office/drawing/2014/main" id="{C8BC3D1F-1C61-40AD-986E-7635E31B74E1}"/>
                    </a:ext>
                  </a:extLst>
                </p:cNvPr>
                <p:cNvSpPr/>
                <p:nvPr/>
              </p:nvSpPr>
              <p:spPr>
                <a:xfrm>
                  <a:off x="1049496" y="2516126"/>
                  <a:ext cx="39194" cy="148935"/>
                </a:xfrm>
                <a:custGeom>
                  <a:avLst/>
                  <a:gdLst>
                    <a:gd name="connsiteX0" fmla="*/ 12150 w 39193"/>
                    <a:gd name="connsiteY0" fmla="*/ 5879 h 148935"/>
                    <a:gd name="connsiteX1" fmla="*/ 5879 w 39193"/>
                    <a:gd name="connsiteY1" fmla="*/ 10582 h 148935"/>
                    <a:gd name="connsiteX2" fmla="*/ 27827 w 39193"/>
                    <a:gd name="connsiteY2" fmla="*/ 76427 h 148935"/>
                    <a:gd name="connsiteX3" fmla="*/ 5879 w 39193"/>
                    <a:gd name="connsiteY3" fmla="*/ 142273 h 148935"/>
                    <a:gd name="connsiteX4" fmla="*/ 12150 w 39193"/>
                    <a:gd name="connsiteY4" fmla="*/ 146976 h 148935"/>
                    <a:gd name="connsiteX5" fmla="*/ 35666 w 39193"/>
                    <a:gd name="connsiteY5" fmla="*/ 76427 h 148935"/>
                    <a:gd name="connsiteX6" fmla="*/ 12150 w 39193"/>
                    <a:gd name="connsiteY6" fmla="*/ 5879 h 148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93" h="148935">
                      <a:moveTo>
                        <a:pt x="12150" y="5879"/>
                      </a:moveTo>
                      <a:lnTo>
                        <a:pt x="5879" y="10582"/>
                      </a:lnTo>
                      <a:cubicBezTo>
                        <a:pt x="19205" y="29395"/>
                        <a:pt x="27827" y="52127"/>
                        <a:pt x="27827" y="76427"/>
                      </a:cubicBezTo>
                      <a:cubicBezTo>
                        <a:pt x="27827" y="100727"/>
                        <a:pt x="19205" y="123460"/>
                        <a:pt x="5879" y="142273"/>
                      </a:cubicBezTo>
                      <a:lnTo>
                        <a:pt x="12150" y="146976"/>
                      </a:lnTo>
                      <a:cubicBezTo>
                        <a:pt x="27044" y="127379"/>
                        <a:pt x="35666" y="103079"/>
                        <a:pt x="35666" y="76427"/>
                      </a:cubicBezTo>
                      <a:cubicBezTo>
                        <a:pt x="35666" y="49776"/>
                        <a:pt x="27044" y="25476"/>
                        <a:pt x="12150" y="58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240" name="Полилиния: фигура 169">
                  <a:extLst>
                    <a:ext uri="{FF2B5EF4-FFF2-40B4-BE49-F238E27FC236}">
                      <a16:creationId xmlns:a16="http://schemas.microsoft.com/office/drawing/2014/main" id="{4B826DD0-797C-4834-BED6-E6CE0873AAB8}"/>
                    </a:ext>
                  </a:extLst>
                </p:cNvPr>
                <p:cNvSpPr/>
                <p:nvPr/>
              </p:nvSpPr>
              <p:spPr>
                <a:xfrm>
                  <a:off x="875476" y="2500448"/>
                  <a:ext cx="180290" cy="180290"/>
                </a:xfrm>
                <a:custGeom>
                  <a:avLst/>
                  <a:gdLst>
                    <a:gd name="connsiteX0" fmla="*/ 92105 w 180290"/>
                    <a:gd name="connsiteY0" fmla="*/ 5879 h 180290"/>
                    <a:gd name="connsiteX1" fmla="*/ 5879 w 180290"/>
                    <a:gd name="connsiteY1" fmla="*/ 92105 h 180290"/>
                    <a:gd name="connsiteX2" fmla="*/ 92105 w 180290"/>
                    <a:gd name="connsiteY2" fmla="*/ 178331 h 180290"/>
                    <a:gd name="connsiteX3" fmla="*/ 178331 w 180290"/>
                    <a:gd name="connsiteY3" fmla="*/ 92105 h 180290"/>
                    <a:gd name="connsiteX4" fmla="*/ 92105 w 180290"/>
                    <a:gd name="connsiteY4" fmla="*/ 5879 h 180290"/>
                    <a:gd name="connsiteX5" fmla="*/ 88969 w 180290"/>
                    <a:gd name="connsiteY5" fmla="*/ 136002 h 180290"/>
                    <a:gd name="connsiteX6" fmla="*/ 70940 w 180290"/>
                    <a:gd name="connsiteY6" fmla="*/ 121892 h 180290"/>
                    <a:gd name="connsiteX7" fmla="*/ 59966 w 180290"/>
                    <a:gd name="connsiteY7" fmla="*/ 132082 h 180290"/>
                    <a:gd name="connsiteX8" fmla="*/ 55263 w 180290"/>
                    <a:gd name="connsiteY8" fmla="*/ 132082 h 180290"/>
                    <a:gd name="connsiteX9" fmla="*/ 55263 w 180290"/>
                    <a:gd name="connsiteY9" fmla="*/ 128163 h 180290"/>
                    <a:gd name="connsiteX10" fmla="*/ 67805 w 180290"/>
                    <a:gd name="connsiteY10" fmla="*/ 116405 h 180290"/>
                    <a:gd name="connsiteX11" fmla="*/ 63886 w 180290"/>
                    <a:gd name="connsiteY11" fmla="*/ 103079 h 180290"/>
                    <a:gd name="connsiteX12" fmla="*/ 47424 w 180290"/>
                    <a:gd name="connsiteY12" fmla="*/ 103079 h 180290"/>
                    <a:gd name="connsiteX13" fmla="*/ 44289 w 180290"/>
                    <a:gd name="connsiteY13" fmla="*/ 99944 h 180290"/>
                    <a:gd name="connsiteX14" fmla="*/ 47424 w 180290"/>
                    <a:gd name="connsiteY14" fmla="*/ 96808 h 180290"/>
                    <a:gd name="connsiteX15" fmla="*/ 63102 w 180290"/>
                    <a:gd name="connsiteY15" fmla="*/ 96808 h 180290"/>
                    <a:gd name="connsiteX16" fmla="*/ 63102 w 180290"/>
                    <a:gd name="connsiteY16" fmla="*/ 92889 h 180290"/>
                    <a:gd name="connsiteX17" fmla="*/ 63886 w 180290"/>
                    <a:gd name="connsiteY17" fmla="*/ 81915 h 180290"/>
                    <a:gd name="connsiteX18" fmla="*/ 50560 w 180290"/>
                    <a:gd name="connsiteY18" fmla="*/ 70940 h 180290"/>
                    <a:gd name="connsiteX19" fmla="*/ 49776 w 180290"/>
                    <a:gd name="connsiteY19" fmla="*/ 67021 h 180290"/>
                    <a:gd name="connsiteX20" fmla="*/ 53695 w 180290"/>
                    <a:gd name="connsiteY20" fmla="*/ 66237 h 180290"/>
                    <a:gd name="connsiteX21" fmla="*/ 68589 w 180290"/>
                    <a:gd name="connsiteY21" fmla="*/ 77995 h 180290"/>
                    <a:gd name="connsiteX22" fmla="*/ 87402 w 180290"/>
                    <a:gd name="connsiteY22" fmla="*/ 83482 h 180290"/>
                    <a:gd name="connsiteX23" fmla="*/ 88969 w 180290"/>
                    <a:gd name="connsiteY23" fmla="*/ 136002 h 180290"/>
                    <a:gd name="connsiteX24" fmla="*/ 92105 w 180290"/>
                    <a:gd name="connsiteY24" fmla="*/ 78779 h 180290"/>
                    <a:gd name="connsiteX25" fmla="*/ 68589 w 180290"/>
                    <a:gd name="connsiteY25" fmla="*/ 69373 h 180290"/>
                    <a:gd name="connsiteX26" fmla="*/ 72508 w 180290"/>
                    <a:gd name="connsiteY26" fmla="*/ 62318 h 180290"/>
                    <a:gd name="connsiteX27" fmla="*/ 67805 w 180290"/>
                    <a:gd name="connsiteY27" fmla="*/ 52911 h 180290"/>
                    <a:gd name="connsiteX28" fmla="*/ 79563 w 180290"/>
                    <a:gd name="connsiteY28" fmla="*/ 41153 h 180290"/>
                    <a:gd name="connsiteX29" fmla="*/ 76427 w 180290"/>
                    <a:gd name="connsiteY29" fmla="*/ 47424 h 180290"/>
                    <a:gd name="connsiteX30" fmla="*/ 80347 w 180290"/>
                    <a:gd name="connsiteY30" fmla="*/ 54479 h 180290"/>
                    <a:gd name="connsiteX31" fmla="*/ 91321 w 180290"/>
                    <a:gd name="connsiteY31" fmla="*/ 50560 h 180290"/>
                    <a:gd name="connsiteX32" fmla="*/ 102295 w 180290"/>
                    <a:gd name="connsiteY32" fmla="*/ 54479 h 180290"/>
                    <a:gd name="connsiteX33" fmla="*/ 106215 w 180290"/>
                    <a:gd name="connsiteY33" fmla="*/ 47424 h 180290"/>
                    <a:gd name="connsiteX34" fmla="*/ 103079 w 180290"/>
                    <a:gd name="connsiteY34" fmla="*/ 41153 h 180290"/>
                    <a:gd name="connsiteX35" fmla="*/ 114837 w 180290"/>
                    <a:gd name="connsiteY35" fmla="*/ 52911 h 180290"/>
                    <a:gd name="connsiteX36" fmla="*/ 110134 w 180290"/>
                    <a:gd name="connsiteY36" fmla="*/ 62318 h 180290"/>
                    <a:gd name="connsiteX37" fmla="*/ 114053 w 180290"/>
                    <a:gd name="connsiteY37" fmla="*/ 70156 h 180290"/>
                    <a:gd name="connsiteX38" fmla="*/ 92105 w 180290"/>
                    <a:gd name="connsiteY38" fmla="*/ 78779 h 180290"/>
                    <a:gd name="connsiteX39" fmla="*/ 136002 w 180290"/>
                    <a:gd name="connsiteY39" fmla="*/ 103079 h 180290"/>
                    <a:gd name="connsiteX40" fmla="*/ 119540 w 180290"/>
                    <a:gd name="connsiteY40" fmla="*/ 103079 h 180290"/>
                    <a:gd name="connsiteX41" fmla="*/ 115621 w 180290"/>
                    <a:gd name="connsiteY41" fmla="*/ 116405 h 180290"/>
                    <a:gd name="connsiteX42" fmla="*/ 128163 w 180290"/>
                    <a:gd name="connsiteY42" fmla="*/ 128163 h 180290"/>
                    <a:gd name="connsiteX43" fmla="*/ 128163 w 180290"/>
                    <a:gd name="connsiteY43" fmla="*/ 132082 h 180290"/>
                    <a:gd name="connsiteX44" fmla="*/ 124244 w 180290"/>
                    <a:gd name="connsiteY44" fmla="*/ 132082 h 180290"/>
                    <a:gd name="connsiteX45" fmla="*/ 113269 w 180290"/>
                    <a:gd name="connsiteY45" fmla="*/ 121892 h 180290"/>
                    <a:gd name="connsiteX46" fmla="*/ 95240 w 180290"/>
                    <a:gd name="connsiteY46" fmla="*/ 136002 h 180290"/>
                    <a:gd name="connsiteX47" fmla="*/ 95240 w 180290"/>
                    <a:gd name="connsiteY47" fmla="*/ 88185 h 180290"/>
                    <a:gd name="connsiteX48" fmla="*/ 95240 w 180290"/>
                    <a:gd name="connsiteY48" fmla="*/ 84266 h 180290"/>
                    <a:gd name="connsiteX49" fmla="*/ 114837 w 180290"/>
                    <a:gd name="connsiteY49" fmla="*/ 77995 h 180290"/>
                    <a:gd name="connsiteX50" fmla="*/ 128947 w 180290"/>
                    <a:gd name="connsiteY50" fmla="*/ 66237 h 180290"/>
                    <a:gd name="connsiteX51" fmla="*/ 133650 w 180290"/>
                    <a:gd name="connsiteY51" fmla="*/ 66237 h 180290"/>
                    <a:gd name="connsiteX52" fmla="*/ 132866 w 180290"/>
                    <a:gd name="connsiteY52" fmla="*/ 70156 h 180290"/>
                    <a:gd name="connsiteX53" fmla="*/ 119540 w 180290"/>
                    <a:gd name="connsiteY53" fmla="*/ 81131 h 180290"/>
                    <a:gd name="connsiteX54" fmla="*/ 120324 w 180290"/>
                    <a:gd name="connsiteY54" fmla="*/ 92105 h 180290"/>
                    <a:gd name="connsiteX55" fmla="*/ 120324 w 180290"/>
                    <a:gd name="connsiteY55" fmla="*/ 96024 h 180290"/>
                    <a:gd name="connsiteX56" fmla="*/ 136786 w 180290"/>
                    <a:gd name="connsiteY56" fmla="*/ 96024 h 180290"/>
                    <a:gd name="connsiteX57" fmla="*/ 139921 w 180290"/>
                    <a:gd name="connsiteY57" fmla="*/ 99160 h 180290"/>
                    <a:gd name="connsiteX58" fmla="*/ 136002 w 180290"/>
                    <a:gd name="connsiteY58" fmla="*/ 103079 h 18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80290" h="180290">
                      <a:moveTo>
                        <a:pt x="92105" y="5879"/>
                      </a:moveTo>
                      <a:cubicBezTo>
                        <a:pt x="44289" y="5879"/>
                        <a:pt x="5879" y="44289"/>
                        <a:pt x="5879" y="92105"/>
                      </a:cubicBezTo>
                      <a:cubicBezTo>
                        <a:pt x="5879" y="139921"/>
                        <a:pt x="44289" y="178331"/>
                        <a:pt x="92105" y="178331"/>
                      </a:cubicBezTo>
                      <a:cubicBezTo>
                        <a:pt x="139921" y="178331"/>
                        <a:pt x="178331" y="139921"/>
                        <a:pt x="178331" y="92105"/>
                      </a:cubicBezTo>
                      <a:cubicBezTo>
                        <a:pt x="178331" y="44289"/>
                        <a:pt x="139921" y="5879"/>
                        <a:pt x="92105" y="5879"/>
                      </a:cubicBezTo>
                      <a:moveTo>
                        <a:pt x="88969" y="136002"/>
                      </a:moveTo>
                      <a:cubicBezTo>
                        <a:pt x="81915" y="135218"/>
                        <a:pt x="75644" y="129731"/>
                        <a:pt x="70940" y="121892"/>
                      </a:cubicBezTo>
                      <a:lnTo>
                        <a:pt x="59966" y="132082"/>
                      </a:lnTo>
                      <a:cubicBezTo>
                        <a:pt x="58398" y="132866"/>
                        <a:pt x="56831" y="132866"/>
                        <a:pt x="55263" y="132082"/>
                      </a:cubicBezTo>
                      <a:cubicBezTo>
                        <a:pt x="54479" y="130515"/>
                        <a:pt x="54479" y="128947"/>
                        <a:pt x="55263" y="128163"/>
                      </a:cubicBezTo>
                      <a:lnTo>
                        <a:pt x="67805" y="116405"/>
                      </a:lnTo>
                      <a:cubicBezTo>
                        <a:pt x="66237" y="112485"/>
                        <a:pt x="64669" y="107782"/>
                        <a:pt x="63886" y="103079"/>
                      </a:cubicBezTo>
                      <a:lnTo>
                        <a:pt x="47424" y="103079"/>
                      </a:lnTo>
                      <a:cubicBezTo>
                        <a:pt x="45856" y="103079"/>
                        <a:pt x="44289" y="101511"/>
                        <a:pt x="44289" y="99944"/>
                      </a:cubicBezTo>
                      <a:cubicBezTo>
                        <a:pt x="44289" y="98376"/>
                        <a:pt x="45856" y="96808"/>
                        <a:pt x="47424" y="96808"/>
                      </a:cubicBezTo>
                      <a:lnTo>
                        <a:pt x="63102" y="96808"/>
                      </a:lnTo>
                      <a:cubicBezTo>
                        <a:pt x="63102" y="95240"/>
                        <a:pt x="63102" y="94456"/>
                        <a:pt x="63102" y="92889"/>
                      </a:cubicBezTo>
                      <a:cubicBezTo>
                        <a:pt x="63102" y="88969"/>
                        <a:pt x="63102" y="85050"/>
                        <a:pt x="63886" y="81915"/>
                      </a:cubicBezTo>
                      <a:lnTo>
                        <a:pt x="50560" y="70940"/>
                      </a:lnTo>
                      <a:cubicBezTo>
                        <a:pt x="48992" y="70156"/>
                        <a:pt x="48992" y="67805"/>
                        <a:pt x="49776" y="67021"/>
                      </a:cubicBezTo>
                      <a:cubicBezTo>
                        <a:pt x="50560" y="65453"/>
                        <a:pt x="52911" y="65453"/>
                        <a:pt x="53695" y="66237"/>
                      </a:cubicBezTo>
                      <a:lnTo>
                        <a:pt x="68589" y="77995"/>
                      </a:lnTo>
                      <a:cubicBezTo>
                        <a:pt x="73292" y="81131"/>
                        <a:pt x="80347" y="83482"/>
                        <a:pt x="87402" y="83482"/>
                      </a:cubicBezTo>
                      <a:lnTo>
                        <a:pt x="88969" y="136002"/>
                      </a:lnTo>
                      <a:close/>
                      <a:moveTo>
                        <a:pt x="92105" y="78779"/>
                      </a:moveTo>
                      <a:cubicBezTo>
                        <a:pt x="81915" y="78779"/>
                        <a:pt x="72508" y="74860"/>
                        <a:pt x="68589" y="69373"/>
                      </a:cubicBezTo>
                      <a:cubicBezTo>
                        <a:pt x="70157" y="67021"/>
                        <a:pt x="70940" y="63885"/>
                        <a:pt x="72508" y="62318"/>
                      </a:cubicBezTo>
                      <a:cubicBezTo>
                        <a:pt x="69373" y="59966"/>
                        <a:pt x="67805" y="56831"/>
                        <a:pt x="67805" y="52911"/>
                      </a:cubicBezTo>
                      <a:cubicBezTo>
                        <a:pt x="67805" y="46640"/>
                        <a:pt x="73292" y="41153"/>
                        <a:pt x="79563" y="41153"/>
                      </a:cubicBezTo>
                      <a:cubicBezTo>
                        <a:pt x="77995" y="42721"/>
                        <a:pt x="76427" y="45073"/>
                        <a:pt x="76427" y="47424"/>
                      </a:cubicBezTo>
                      <a:cubicBezTo>
                        <a:pt x="76427" y="50560"/>
                        <a:pt x="77995" y="52911"/>
                        <a:pt x="80347" y="54479"/>
                      </a:cubicBezTo>
                      <a:cubicBezTo>
                        <a:pt x="83482" y="52127"/>
                        <a:pt x="87402" y="50560"/>
                        <a:pt x="91321" y="50560"/>
                      </a:cubicBezTo>
                      <a:cubicBezTo>
                        <a:pt x="95240" y="50560"/>
                        <a:pt x="99160" y="52127"/>
                        <a:pt x="102295" y="54479"/>
                      </a:cubicBezTo>
                      <a:cubicBezTo>
                        <a:pt x="104647" y="52911"/>
                        <a:pt x="106215" y="50560"/>
                        <a:pt x="106215" y="47424"/>
                      </a:cubicBezTo>
                      <a:cubicBezTo>
                        <a:pt x="106215" y="45073"/>
                        <a:pt x="105431" y="42721"/>
                        <a:pt x="103079" y="41153"/>
                      </a:cubicBezTo>
                      <a:cubicBezTo>
                        <a:pt x="109350" y="41153"/>
                        <a:pt x="114837" y="46640"/>
                        <a:pt x="114837" y="52911"/>
                      </a:cubicBezTo>
                      <a:cubicBezTo>
                        <a:pt x="114837" y="56831"/>
                        <a:pt x="113269" y="59966"/>
                        <a:pt x="110134" y="62318"/>
                      </a:cubicBezTo>
                      <a:cubicBezTo>
                        <a:pt x="111702" y="64669"/>
                        <a:pt x="113269" y="67021"/>
                        <a:pt x="114053" y="70156"/>
                      </a:cubicBezTo>
                      <a:cubicBezTo>
                        <a:pt x="111702" y="74860"/>
                        <a:pt x="102295" y="78779"/>
                        <a:pt x="92105" y="78779"/>
                      </a:cubicBezTo>
                      <a:moveTo>
                        <a:pt x="136002" y="103079"/>
                      </a:moveTo>
                      <a:lnTo>
                        <a:pt x="119540" y="103079"/>
                      </a:lnTo>
                      <a:cubicBezTo>
                        <a:pt x="118757" y="107782"/>
                        <a:pt x="117973" y="111702"/>
                        <a:pt x="115621" y="116405"/>
                      </a:cubicBezTo>
                      <a:lnTo>
                        <a:pt x="128163" y="128163"/>
                      </a:lnTo>
                      <a:cubicBezTo>
                        <a:pt x="129731" y="128947"/>
                        <a:pt x="129731" y="131298"/>
                        <a:pt x="128163" y="132082"/>
                      </a:cubicBezTo>
                      <a:cubicBezTo>
                        <a:pt x="127379" y="133650"/>
                        <a:pt x="125028" y="133650"/>
                        <a:pt x="124244" y="132082"/>
                      </a:cubicBezTo>
                      <a:lnTo>
                        <a:pt x="113269" y="121892"/>
                      </a:lnTo>
                      <a:cubicBezTo>
                        <a:pt x="108566" y="129731"/>
                        <a:pt x="102295" y="135218"/>
                        <a:pt x="95240" y="136002"/>
                      </a:cubicBezTo>
                      <a:lnTo>
                        <a:pt x="95240" y="88185"/>
                      </a:lnTo>
                      <a:lnTo>
                        <a:pt x="95240" y="84266"/>
                      </a:lnTo>
                      <a:cubicBezTo>
                        <a:pt x="103079" y="83482"/>
                        <a:pt x="109350" y="81915"/>
                        <a:pt x="114837" y="77995"/>
                      </a:cubicBezTo>
                      <a:lnTo>
                        <a:pt x="128947" y="66237"/>
                      </a:lnTo>
                      <a:cubicBezTo>
                        <a:pt x="130515" y="65453"/>
                        <a:pt x="132082" y="65453"/>
                        <a:pt x="133650" y="66237"/>
                      </a:cubicBezTo>
                      <a:cubicBezTo>
                        <a:pt x="134434" y="67805"/>
                        <a:pt x="134434" y="69373"/>
                        <a:pt x="132866" y="70156"/>
                      </a:cubicBezTo>
                      <a:lnTo>
                        <a:pt x="119540" y="81131"/>
                      </a:lnTo>
                      <a:cubicBezTo>
                        <a:pt x="120324" y="84266"/>
                        <a:pt x="120324" y="88185"/>
                        <a:pt x="120324" y="92105"/>
                      </a:cubicBezTo>
                      <a:cubicBezTo>
                        <a:pt x="120324" y="93673"/>
                        <a:pt x="120324" y="94456"/>
                        <a:pt x="120324" y="96024"/>
                      </a:cubicBezTo>
                      <a:lnTo>
                        <a:pt x="136786" y="96024"/>
                      </a:lnTo>
                      <a:cubicBezTo>
                        <a:pt x="138353" y="96024"/>
                        <a:pt x="139921" y="97592"/>
                        <a:pt x="139921" y="99160"/>
                      </a:cubicBezTo>
                      <a:cubicBezTo>
                        <a:pt x="139137" y="101511"/>
                        <a:pt x="138353" y="103079"/>
                        <a:pt x="136002" y="103079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66" name="Группа 71">
            <a:extLst>
              <a:ext uri="{FF2B5EF4-FFF2-40B4-BE49-F238E27FC236}">
                <a16:creationId xmlns:a16="http://schemas.microsoft.com/office/drawing/2014/main" id="{EC7BC750-0BAF-43BD-A35C-A4D1645B8F88}"/>
              </a:ext>
            </a:extLst>
          </p:cNvPr>
          <p:cNvGrpSpPr/>
          <p:nvPr/>
        </p:nvGrpSpPr>
        <p:grpSpPr>
          <a:xfrm>
            <a:off x="9011293" y="704577"/>
            <a:ext cx="917254" cy="726242"/>
            <a:chOff x="6276026" y="2348872"/>
            <a:chExt cx="917254" cy="72624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34B5A70-B2B7-48BD-AB1B-7DF191983A3C}"/>
                </a:ext>
              </a:extLst>
            </p:cNvPr>
            <p:cNvSpPr txBox="1"/>
            <p:nvPr/>
          </p:nvSpPr>
          <p:spPr>
            <a:xfrm>
              <a:off x="6276026" y="2936615"/>
              <a:ext cx="917254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KUMA</a:t>
              </a:r>
            </a:p>
          </p:txBody>
        </p:sp>
        <p:grpSp>
          <p:nvGrpSpPr>
            <p:cNvPr id="68" name="Группа 70">
              <a:extLst>
                <a:ext uri="{FF2B5EF4-FFF2-40B4-BE49-F238E27FC236}">
                  <a16:creationId xmlns:a16="http://schemas.microsoft.com/office/drawing/2014/main" id="{6253AB74-33B2-4FDE-A56F-D1F91B03EC51}"/>
                </a:ext>
              </a:extLst>
            </p:cNvPr>
            <p:cNvGrpSpPr/>
            <p:nvPr/>
          </p:nvGrpSpPr>
          <p:grpSpPr>
            <a:xfrm>
              <a:off x="6514784" y="2348872"/>
              <a:ext cx="439738" cy="487363"/>
              <a:chOff x="6514784" y="2348872"/>
              <a:chExt cx="439738" cy="487363"/>
            </a:xfrm>
          </p:grpSpPr>
          <p:sp>
            <p:nvSpPr>
              <p:cNvPr id="69" name="Freeform 37">
                <a:extLst>
                  <a:ext uri="{FF2B5EF4-FFF2-40B4-BE49-F238E27FC236}">
                    <a16:creationId xmlns:a16="http://schemas.microsoft.com/office/drawing/2014/main" id="{5FF53937-9312-4B02-8E52-A7FC5E95D1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4784" y="2348872"/>
                <a:ext cx="439738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70" name="Рисунок 1">
                <a:extLst>
                  <a:ext uri="{FF2B5EF4-FFF2-40B4-BE49-F238E27FC236}">
                    <a16:creationId xmlns:a16="http://schemas.microsoft.com/office/drawing/2014/main" id="{5521657C-CAF0-4054-AA7D-2B1B06CDACDA}"/>
                  </a:ext>
                </a:extLst>
              </p:cNvPr>
              <p:cNvGrpSpPr/>
              <p:nvPr/>
            </p:nvGrpSpPr>
            <p:grpSpPr>
              <a:xfrm>
                <a:off x="6573960" y="2431860"/>
                <a:ext cx="321387" cy="321387"/>
                <a:chOff x="6572000" y="2429939"/>
                <a:chExt cx="321387" cy="321387"/>
              </a:xfrm>
              <a:solidFill>
                <a:srgbClr val="58595B"/>
              </a:solidFill>
            </p:grpSpPr>
            <p:sp>
              <p:nvSpPr>
                <p:cNvPr id="71" name="Полилиния: фигура 44">
                  <a:extLst>
                    <a:ext uri="{FF2B5EF4-FFF2-40B4-BE49-F238E27FC236}">
                      <a16:creationId xmlns:a16="http://schemas.microsoft.com/office/drawing/2014/main" id="{3681628B-AD32-4A84-913F-03A79B7EC6C3}"/>
                    </a:ext>
                  </a:extLst>
                </p:cNvPr>
                <p:cNvSpPr/>
                <p:nvPr/>
              </p:nvSpPr>
              <p:spPr>
                <a:xfrm>
                  <a:off x="6650387" y="2508326"/>
                  <a:ext cx="164613" cy="243000"/>
                </a:xfrm>
                <a:custGeom>
                  <a:avLst/>
                  <a:gdLst>
                    <a:gd name="connsiteX0" fmla="*/ 162653 w 164613"/>
                    <a:gd name="connsiteY0" fmla="*/ 84266 h 243000"/>
                    <a:gd name="connsiteX1" fmla="*/ 84266 w 164613"/>
                    <a:gd name="connsiteY1" fmla="*/ 5879 h 243000"/>
                    <a:gd name="connsiteX2" fmla="*/ 5879 w 164613"/>
                    <a:gd name="connsiteY2" fmla="*/ 84266 h 243000"/>
                    <a:gd name="connsiteX3" fmla="*/ 45073 w 164613"/>
                    <a:gd name="connsiteY3" fmla="*/ 151679 h 243000"/>
                    <a:gd name="connsiteX4" fmla="*/ 68589 w 164613"/>
                    <a:gd name="connsiteY4" fmla="*/ 161085 h 243000"/>
                    <a:gd name="connsiteX5" fmla="*/ 68589 w 164613"/>
                    <a:gd name="connsiteY5" fmla="*/ 234769 h 243000"/>
                    <a:gd name="connsiteX6" fmla="*/ 84266 w 164613"/>
                    <a:gd name="connsiteY6" fmla="*/ 243392 h 243000"/>
                    <a:gd name="connsiteX7" fmla="*/ 99944 w 164613"/>
                    <a:gd name="connsiteY7" fmla="*/ 234769 h 243000"/>
                    <a:gd name="connsiteX8" fmla="*/ 99944 w 164613"/>
                    <a:gd name="connsiteY8" fmla="*/ 161085 h 243000"/>
                    <a:gd name="connsiteX9" fmla="*/ 123460 w 164613"/>
                    <a:gd name="connsiteY9" fmla="*/ 151679 h 243000"/>
                    <a:gd name="connsiteX10" fmla="*/ 162653 w 164613"/>
                    <a:gd name="connsiteY10" fmla="*/ 84266 h 243000"/>
                    <a:gd name="connsiteX11" fmla="*/ 84266 w 164613"/>
                    <a:gd name="connsiteY11" fmla="*/ 146976 h 243000"/>
                    <a:gd name="connsiteX12" fmla="*/ 45073 w 164613"/>
                    <a:gd name="connsiteY12" fmla="*/ 132866 h 243000"/>
                    <a:gd name="connsiteX13" fmla="*/ 21556 w 164613"/>
                    <a:gd name="connsiteY13" fmla="*/ 84266 h 243000"/>
                    <a:gd name="connsiteX14" fmla="*/ 84266 w 164613"/>
                    <a:gd name="connsiteY14" fmla="*/ 21556 h 243000"/>
                    <a:gd name="connsiteX15" fmla="*/ 146976 w 164613"/>
                    <a:gd name="connsiteY15" fmla="*/ 84266 h 243000"/>
                    <a:gd name="connsiteX16" fmla="*/ 123460 w 164613"/>
                    <a:gd name="connsiteY16" fmla="*/ 132866 h 243000"/>
                    <a:gd name="connsiteX17" fmla="*/ 84266 w 164613"/>
                    <a:gd name="connsiteY17" fmla="*/ 146976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64613" h="243000">
                      <a:moveTo>
                        <a:pt x="162653" y="84266"/>
                      </a:moveTo>
                      <a:cubicBezTo>
                        <a:pt x="162653" y="41153"/>
                        <a:pt x="127379" y="5879"/>
                        <a:pt x="84266" y="5879"/>
                      </a:cubicBezTo>
                      <a:cubicBezTo>
                        <a:pt x="41153" y="5879"/>
                        <a:pt x="5879" y="41153"/>
                        <a:pt x="5879" y="84266"/>
                      </a:cubicBezTo>
                      <a:cubicBezTo>
                        <a:pt x="5879" y="113269"/>
                        <a:pt x="21556" y="138353"/>
                        <a:pt x="45073" y="151679"/>
                      </a:cubicBezTo>
                      <a:cubicBezTo>
                        <a:pt x="52127" y="155598"/>
                        <a:pt x="59966" y="158734"/>
                        <a:pt x="68589" y="161085"/>
                      </a:cubicBezTo>
                      <a:lnTo>
                        <a:pt x="68589" y="234769"/>
                      </a:lnTo>
                      <a:lnTo>
                        <a:pt x="84266" y="243392"/>
                      </a:lnTo>
                      <a:lnTo>
                        <a:pt x="99944" y="234769"/>
                      </a:lnTo>
                      <a:lnTo>
                        <a:pt x="99944" y="161085"/>
                      </a:lnTo>
                      <a:cubicBezTo>
                        <a:pt x="108566" y="159518"/>
                        <a:pt x="116405" y="156382"/>
                        <a:pt x="123460" y="151679"/>
                      </a:cubicBezTo>
                      <a:cubicBezTo>
                        <a:pt x="146976" y="138353"/>
                        <a:pt x="162653" y="113269"/>
                        <a:pt x="162653" y="84266"/>
                      </a:cubicBezTo>
                      <a:moveTo>
                        <a:pt x="84266" y="146976"/>
                      </a:moveTo>
                      <a:cubicBezTo>
                        <a:pt x="69373" y="146976"/>
                        <a:pt x="56047" y="141489"/>
                        <a:pt x="45073" y="132866"/>
                      </a:cubicBezTo>
                      <a:cubicBezTo>
                        <a:pt x="30963" y="121108"/>
                        <a:pt x="21556" y="103863"/>
                        <a:pt x="21556" y="84266"/>
                      </a:cubicBezTo>
                      <a:cubicBezTo>
                        <a:pt x="21556" y="49776"/>
                        <a:pt x="49776" y="21556"/>
                        <a:pt x="84266" y="21556"/>
                      </a:cubicBezTo>
                      <a:cubicBezTo>
                        <a:pt x="118757" y="21556"/>
                        <a:pt x="146976" y="49776"/>
                        <a:pt x="146976" y="84266"/>
                      </a:cubicBezTo>
                      <a:cubicBezTo>
                        <a:pt x="146976" y="103863"/>
                        <a:pt x="137569" y="121892"/>
                        <a:pt x="123460" y="132866"/>
                      </a:cubicBezTo>
                      <a:cubicBezTo>
                        <a:pt x="112486" y="141489"/>
                        <a:pt x="99160" y="146976"/>
                        <a:pt x="84266" y="1469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2" name="Полилиния: фигура 58">
                  <a:extLst>
                    <a:ext uri="{FF2B5EF4-FFF2-40B4-BE49-F238E27FC236}">
                      <a16:creationId xmlns:a16="http://schemas.microsoft.com/office/drawing/2014/main" id="{D6F7BC03-C6F3-486C-AE41-83D20147C0EF}"/>
                    </a:ext>
                  </a:extLst>
                </p:cNvPr>
                <p:cNvSpPr/>
                <p:nvPr/>
              </p:nvSpPr>
              <p:spPr>
                <a:xfrm>
                  <a:off x="6677822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3" name="Полилиния: фигура 59">
                  <a:extLst>
                    <a:ext uri="{FF2B5EF4-FFF2-40B4-BE49-F238E27FC236}">
                      <a16:creationId xmlns:a16="http://schemas.microsoft.com/office/drawing/2014/main" id="{CFBC674B-78D3-493D-8E05-155493149E71}"/>
                    </a:ext>
                  </a:extLst>
                </p:cNvPr>
                <p:cNvSpPr/>
                <p:nvPr/>
              </p:nvSpPr>
              <p:spPr>
                <a:xfrm>
                  <a:off x="6700555" y="2547519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4" name="Полилиния: фигура 60">
                  <a:extLst>
                    <a:ext uri="{FF2B5EF4-FFF2-40B4-BE49-F238E27FC236}">
                      <a16:creationId xmlns:a16="http://schemas.microsoft.com/office/drawing/2014/main" id="{2E13B61A-9910-4345-8D1B-2DAB22E28A7D}"/>
                    </a:ext>
                  </a:extLst>
                </p:cNvPr>
                <p:cNvSpPr/>
                <p:nvPr/>
              </p:nvSpPr>
              <p:spPr>
                <a:xfrm>
                  <a:off x="6723287" y="2578874"/>
                  <a:ext cx="23516" cy="62710"/>
                </a:xfrm>
                <a:custGeom>
                  <a:avLst/>
                  <a:gdLst>
                    <a:gd name="connsiteX0" fmla="*/ 5879 w 23516"/>
                    <a:gd name="connsiteY0" fmla="*/ 5879 h 62709"/>
                    <a:gd name="connsiteX1" fmla="*/ 17637 w 23516"/>
                    <a:gd name="connsiteY1" fmla="*/ 5879 h 62709"/>
                    <a:gd name="connsiteX2" fmla="*/ 17637 w 23516"/>
                    <a:gd name="connsiteY2" fmla="*/ 60750 h 62709"/>
                    <a:gd name="connsiteX3" fmla="*/ 5879 w 23516"/>
                    <a:gd name="connsiteY3" fmla="*/ 60750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62709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60750"/>
                      </a:lnTo>
                      <a:lnTo>
                        <a:pt x="5879" y="607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5" name="Полилиния: фигура 61">
                  <a:extLst>
                    <a:ext uri="{FF2B5EF4-FFF2-40B4-BE49-F238E27FC236}">
                      <a16:creationId xmlns:a16="http://schemas.microsoft.com/office/drawing/2014/main" id="{11F99571-98C2-4E69-89F3-A61CF0390F0C}"/>
                    </a:ext>
                  </a:extLst>
                </p:cNvPr>
                <p:cNvSpPr/>
                <p:nvPr/>
              </p:nvSpPr>
              <p:spPr>
                <a:xfrm>
                  <a:off x="6745235" y="2602390"/>
                  <a:ext cx="23516" cy="39194"/>
                </a:xfrm>
                <a:custGeom>
                  <a:avLst/>
                  <a:gdLst>
                    <a:gd name="connsiteX0" fmla="*/ 5879 w 23516"/>
                    <a:gd name="connsiteY0" fmla="*/ 5879 h 39193"/>
                    <a:gd name="connsiteX1" fmla="*/ 17637 w 23516"/>
                    <a:gd name="connsiteY1" fmla="*/ 5879 h 39193"/>
                    <a:gd name="connsiteX2" fmla="*/ 17637 w 23516"/>
                    <a:gd name="connsiteY2" fmla="*/ 37234 h 39193"/>
                    <a:gd name="connsiteX3" fmla="*/ 5879 w 23516"/>
                    <a:gd name="connsiteY3" fmla="*/ 37234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39193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37234"/>
                      </a:lnTo>
                      <a:lnTo>
                        <a:pt x="5879" y="372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6" name="Полилиния: фигура 62">
                  <a:extLst>
                    <a:ext uri="{FF2B5EF4-FFF2-40B4-BE49-F238E27FC236}">
                      <a16:creationId xmlns:a16="http://schemas.microsoft.com/office/drawing/2014/main" id="{08215C41-64E4-4E2F-B1CE-95061678BF22}"/>
                    </a:ext>
                  </a:extLst>
                </p:cNvPr>
                <p:cNvSpPr/>
                <p:nvPr/>
              </p:nvSpPr>
              <p:spPr>
                <a:xfrm>
                  <a:off x="6767968" y="2571036"/>
                  <a:ext cx="23516" cy="47032"/>
                </a:xfrm>
                <a:custGeom>
                  <a:avLst/>
                  <a:gdLst>
                    <a:gd name="connsiteX0" fmla="*/ 5879 w 23516"/>
                    <a:gd name="connsiteY0" fmla="*/ 5879 h 47032"/>
                    <a:gd name="connsiteX1" fmla="*/ 17637 w 23516"/>
                    <a:gd name="connsiteY1" fmla="*/ 5879 h 47032"/>
                    <a:gd name="connsiteX2" fmla="*/ 17637 w 23516"/>
                    <a:gd name="connsiteY2" fmla="*/ 45073 h 47032"/>
                    <a:gd name="connsiteX3" fmla="*/ 5879 w 23516"/>
                    <a:gd name="connsiteY3" fmla="*/ 45073 h 4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16" h="47032">
                      <a:moveTo>
                        <a:pt x="5879" y="5879"/>
                      </a:moveTo>
                      <a:lnTo>
                        <a:pt x="17637" y="5879"/>
                      </a:lnTo>
                      <a:lnTo>
                        <a:pt x="17637" y="45073"/>
                      </a:lnTo>
                      <a:lnTo>
                        <a:pt x="5879" y="4507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7" name="Полилиния: фигура 63">
                  <a:extLst>
                    <a:ext uri="{FF2B5EF4-FFF2-40B4-BE49-F238E27FC236}">
                      <a16:creationId xmlns:a16="http://schemas.microsoft.com/office/drawing/2014/main" id="{41D2D84D-28EE-4B3C-99E4-2CCF88B0E961}"/>
                    </a:ext>
                  </a:extLst>
                </p:cNvPr>
                <p:cNvSpPr/>
                <p:nvPr/>
              </p:nvSpPr>
              <p:spPr>
                <a:xfrm>
                  <a:off x="6613545" y="2644719"/>
                  <a:ext cx="62710" cy="62710"/>
                </a:xfrm>
                <a:custGeom>
                  <a:avLst/>
                  <a:gdLst>
                    <a:gd name="connsiteX0" fmla="*/ 57615 w 62709"/>
                    <a:gd name="connsiteY0" fmla="*/ 5879 h 62709"/>
                    <a:gd name="connsiteX1" fmla="*/ 29395 w 62709"/>
                    <a:gd name="connsiteY1" fmla="*/ 34098 h 62709"/>
                    <a:gd name="connsiteX2" fmla="*/ 10582 w 62709"/>
                    <a:gd name="connsiteY2" fmla="*/ 36450 h 62709"/>
                    <a:gd name="connsiteX3" fmla="*/ 10582 w 62709"/>
                    <a:gd name="connsiteY3" fmla="*/ 58398 h 62709"/>
                    <a:gd name="connsiteX4" fmla="*/ 32531 w 62709"/>
                    <a:gd name="connsiteY4" fmla="*/ 58398 h 62709"/>
                    <a:gd name="connsiteX5" fmla="*/ 34882 w 62709"/>
                    <a:gd name="connsiteY5" fmla="*/ 39585 h 62709"/>
                    <a:gd name="connsiteX6" fmla="*/ 63102 w 62709"/>
                    <a:gd name="connsiteY6" fmla="*/ 11366 h 62709"/>
                    <a:gd name="connsiteX7" fmla="*/ 57615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7615" y="5879"/>
                      </a:moveTo>
                      <a:lnTo>
                        <a:pt x="29395" y="34098"/>
                      </a:lnTo>
                      <a:cubicBezTo>
                        <a:pt x="23124" y="30179"/>
                        <a:pt x="15285" y="30963"/>
                        <a:pt x="10582" y="36450"/>
                      </a:cubicBezTo>
                      <a:cubicBezTo>
                        <a:pt x="4311" y="42721"/>
                        <a:pt x="4311" y="52127"/>
                        <a:pt x="10582" y="58398"/>
                      </a:cubicBezTo>
                      <a:cubicBezTo>
                        <a:pt x="16853" y="64669"/>
                        <a:pt x="26260" y="64669"/>
                        <a:pt x="32531" y="58398"/>
                      </a:cubicBezTo>
                      <a:cubicBezTo>
                        <a:pt x="38018" y="52911"/>
                        <a:pt x="38802" y="45073"/>
                        <a:pt x="34882" y="39585"/>
                      </a:cubicBezTo>
                      <a:lnTo>
                        <a:pt x="63102" y="11366"/>
                      </a:lnTo>
                      <a:lnTo>
                        <a:pt x="57615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8" name="Полилиния: фигура 64">
                  <a:extLst>
                    <a:ext uri="{FF2B5EF4-FFF2-40B4-BE49-F238E27FC236}">
                      <a16:creationId xmlns:a16="http://schemas.microsoft.com/office/drawing/2014/main" id="{5A8E5A90-2176-4B07-9291-AD3E4F72370B}"/>
                    </a:ext>
                  </a:extLst>
                </p:cNvPr>
                <p:cNvSpPr/>
                <p:nvPr/>
              </p:nvSpPr>
              <p:spPr>
                <a:xfrm>
                  <a:off x="6786780" y="2471484"/>
                  <a:ext cx="62710" cy="62710"/>
                </a:xfrm>
                <a:custGeom>
                  <a:avLst/>
                  <a:gdLst>
                    <a:gd name="connsiteX0" fmla="*/ 5879 w 62709"/>
                    <a:gd name="connsiteY0" fmla="*/ 57615 h 62709"/>
                    <a:gd name="connsiteX1" fmla="*/ 34098 w 62709"/>
                    <a:gd name="connsiteY1" fmla="*/ 29395 h 62709"/>
                    <a:gd name="connsiteX2" fmla="*/ 36450 w 62709"/>
                    <a:gd name="connsiteY2" fmla="*/ 10582 h 62709"/>
                    <a:gd name="connsiteX3" fmla="*/ 58398 w 62709"/>
                    <a:gd name="connsiteY3" fmla="*/ 10582 h 62709"/>
                    <a:gd name="connsiteX4" fmla="*/ 58398 w 62709"/>
                    <a:gd name="connsiteY4" fmla="*/ 32531 h 62709"/>
                    <a:gd name="connsiteX5" fmla="*/ 39586 w 62709"/>
                    <a:gd name="connsiteY5" fmla="*/ 34882 h 62709"/>
                    <a:gd name="connsiteX6" fmla="*/ 11366 w 62709"/>
                    <a:gd name="connsiteY6" fmla="*/ 63102 h 62709"/>
                    <a:gd name="connsiteX7" fmla="*/ 5879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5879" y="57615"/>
                      </a:moveTo>
                      <a:lnTo>
                        <a:pt x="34098" y="29395"/>
                      </a:lnTo>
                      <a:cubicBezTo>
                        <a:pt x="30179" y="23124"/>
                        <a:pt x="30963" y="15285"/>
                        <a:pt x="36450" y="10582"/>
                      </a:cubicBezTo>
                      <a:cubicBezTo>
                        <a:pt x="42721" y="4311"/>
                        <a:pt x="52127" y="4311"/>
                        <a:pt x="58398" y="10582"/>
                      </a:cubicBezTo>
                      <a:cubicBezTo>
                        <a:pt x="64669" y="16853"/>
                        <a:pt x="64669" y="26260"/>
                        <a:pt x="58398" y="32531"/>
                      </a:cubicBezTo>
                      <a:cubicBezTo>
                        <a:pt x="52911" y="38018"/>
                        <a:pt x="45073" y="38802"/>
                        <a:pt x="39586" y="34882"/>
                      </a:cubicBezTo>
                      <a:lnTo>
                        <a:pt x="11366" y="63102"/>
                      </a:lnTo>
                      <a:lnTo>
                        <a:pt x="5879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79" name="Полилиния: фигура 65">
                  <a:extLst>
                    <a:ext uri="{FF2B5EF4-FFF2-40B4-BE49-F238E27FC236}">
                      <a16:creationId xmlns:a16="http://schemas.microsoft.com/office/drawing/2014/main" id="{C15E0DA8-59D9-488D-BF05-58CF48D8E5DA}"/>
                    </a:ext>
                  </a:extLst>
                </p:cNvPr>
                <p:cNvSpPr/>
                <p:nvPr/>
              </p:nvSpPr>
              <p:spPr>
                <a:xfrm>
                  <a:off x="6713097" y="2429939"/>
                  <a:ext cx="39194" cy="78387"/>
                </a:xfrm>
                <a:custGeom>
                  <a:avLst/>
                  <a:gdLst>
                    <a:gd name="connsiteX0" fmla="*/ 17637 w 39193"/>
                    <a:gd name="connsiteY0" fmla="*/ 76427 h 78387"/>
                    <a:gd name="connsiteX1" fmla="*/ 17637 w 39193"/>
                    <a:gd name="connsiteY1" fmla="*/ 36450 h 78387"/>
                    <a:gd name="connsiteX2" fmla="*/ 5879 w 39193"/>
                    <a:gd name="connsiteY2" fmla="*/ 21556 h 78387"/>
                    <a:gd name="connsiteX3" fmla="*/ 21556 w 39193"/>
                    <a:gd name="connsiteY3" fmla="*/ 5879 h 78387"/>
                    <a:gd name="connsiteX4" fmla="*/ 37234 w 39193"/>
                    <a:gd name="connsiteY4" fmla="*/ 21556 h 78387"/>
                    <a:gd name="connsiteX5" fmla="*/ 25476 w 39193"/>
                    <a:gd name="connsiteY5" fmla="*/ 36450 h 78387"/>
                    <a:gd name="connsiteX6" fmla="*/ 25476 w 39193"/>
                    <a:gd name="connsiteY6" fmla="*/ 76427 h 78387"/>
                    <a:gd name="connsiteX7" fmla="*/ 17637 w 39193"/>
                    <a:gd name="connsiteY7" fmla="*/ 76427 h 7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193" h="78387">
                      <a:moveTo>
                        <a:pt x="17637" y="76427"/>
                      </a:moveTo>
                      <a:lnTo>
                        <a:pt x="17637" y="36450"/>
                      </a:lnTo>
                      <a:cubicBezTo>
                        <a:pt x="10582" y="34882"/>
                        <a:pt x="5879" y="28611"/>
                        <a:pt x="5879" y="21556"/>
                      </a:cubicBezTo>
                      <a:cubicBezTo>
                        <a:pt x="5879" y="12934"/>
                        <a:pt x="12934" y="5879"/>
                        <a:pt x="21556" y="5879"/>
                      </a:cubicBezTo>
                      <a:cubicBezTo>
                        <a:pt x="30179" y="5879"/>
                        <a:pt x="37234" y="12934"/>
                        <a:pt x="37234" y="21556"/>
                      </a:cubicBezTo>
                      <a:cubicBezTo>
                        <a:pt x="37234" y="28611"/>
                        <a:pt x="32531" y="34882"/>
                        <a:pt x="25476" y="36450"/>
                      </a:cubicBezTo>
                      <a:lnTo>
                        <a:pt x="25476" y="76427"/>
                      </a:lnTo>
                      <a:lnTo>
                        <a:pt x="17637" y="7642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80" name="Полилиния: фигура 66">
                  <a:extLst>
                    <a:ext uri="{FF2B5EF4-FFF2-40B4-BE49-F238E27FC236}">
                      <a16:creationId xmlns:a16="http://schemas.microsoft.com/office/drawing/2014/main" id="{39E69D2E-D647-49F5-A0C2-6A500277B46A}"/>
                    </a:ext>
                  </a:extLst>
                </p:cNvPr>
                <p:cNvSpPr/>
                <p:nvPr/>
              </p:nvSpPr>
              <p:spPr>
                <a:xfrm>
                  <a:off x="6572000" y="2571036"/>
                  <a:ext cx="78387" cy="39194"/>
                </a:xfrm>
                <a:custGeom>
                  <a:avLst/>
                  <a:gdLst>
                    <a:gd name="connsiteX0" fmla="*/ 76427 w 78387"/>
                    <a:gd name="connsiteY0" fmla="*/ 17637 h 39193"/>
                    <a:gd name="connsiteX1" fmla="*/ 36450 w 78387"/>
                    <a:gd name="connsiteY1" fmla="*/ 17637 h 39193"/>
                    <a:gd name="connsiteX2" fmla="*/ 21556 w 78387"/>
                    <a:gd name="connsiteY2" fmla="*/ 5879 h 39193"/>
                    <a:gd name="connsiteX3" fmla="*/ 5879 w 78387"/>
                    <a:gd name="connsiteY3" fmla="*/ 21556 h 39193"/>
                    <a:gd name="connsiteX4" fmla="*/ 21556 w 78387"/>
                    <a:gd name="connsiteY4" fmla="*/ 37234 h 39193"/>
                    <a:gd name="connsiteX5" fmla="*/ 36450 w 78387"/>
                    <a:gd name="connsiteY5" fmla="*/ 25476 h 39193"/>
                    <a:gd name="connsiteX6" fmla="*/ 76427 w 78387"/>
                    <a:gd name="connsiteY6" fmla="*/ 25476 h 39193"/>
                    <a:gd name="connsiteX7" fmla="*/ 76427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76427" y="17637"/>
                      </a:moveTo>
                      <a:lnTo>
                        <a:pt x="36450" y="17637"/>
                      </a:lnTo>
                      <a:cubicBezTo>
                        <a:pt x="34882" y="10582"/>
                        <a:pt x="28611" y="5879"/>
                        <a:pt x="21556" y="5879"/>
                      </a:cubicBezTo>
                      <a:cubicBezTo>
                        <a:pt x="12934" y="5879"/>
                        <a:pt x="5879" y="12934"/>
                        <a:pt x="5879" y="21556"/>
                      </a:cubicBezTo>
                      <a:cubicBezTo>
                        <a:pt x="5879" y="30179"/>
                        <a:pt x="12934" y="37234"/>
                        <a:pt x="21556" y="37234"/>
                      </a:cubicBezTo>
                      <a:cubicBezTo>
                        <a:pt x="28611" y="37234"/>
                        <a:pt x="34882" y="32531"/>
                        <a:pt x="36450" y="25476"/>
                      </a:cubicBezTo>
                      <a:lnTo>
                        <a:pt x="76427" y="25476"/>
                      </a:lnTo>
                      <a:lnTo>
                        <a:pt x="76427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81" name="Полилиния: фигура 67">
                  <a:extLst>
                    <a:ext uri="{FF2B5EF4-FFF2-40B4-BE49-F238E27FC236}">
                      <a16:creationId xmlns:a16="http://schemas.microsoft.com/office/drawing/2014/main" id="{3B562FA1-EAB9-4CD1-B6B1-07635AC413E5}"/>
                    </a:ext>
                  </a:extLst>
                </p:cNvPr>
                <p:cNvSpPr/>
                <p:nvPr/>
              </p:nvSpPr>
              <p:spPr>
                <a:xfrm>
                  <a:off x="6815000" y="2571036"/>
                  <a:ext cx="78387" cy="39194"/>
                </a:xfrm>
                <a:custGeom>
                  <a:avLst/>
                  <a:gdLst>
                    <a:gd name="connsiteX0" fmla="*/ 5879 w 78387"/>
                    <a:gd name="connsiteY0" fmla="*/ 17637 h 39193"/>
                    <a:gd name="connsiteX1" fmla="*/ 45856 w 78387"/>
                    <a:gd name="connsiteY1" fmla="*/ 17637 h 39193"/>
                    <a:gd name="connsiteX2" fmla="*/ 60750 w 78387"/>
                    <a:gd name="connsiteY2" fmla="*/ 5879 h 39193"/>
                    <a:gd name="connsiteX3" fmla="*/ 76427 w 78387"/>
                    <a:gd name="connsiteY3" fmla="*/ 21556 h 39193"/>
                    <a:gd name="connsiteX4" fmla="*/ 60750 w 78387"/>
                    <a:gd name="connsiteY4" fmla="*/ 37234 h 39193"/>
                    <a:gd name="connsiteX5" fmla="*/ 45856 w 78387"/>
                    <a:gd name="connsiteY5" fmla="*/ 25476 h 39193"/>
                    <a:gd name="connsiteX6" fmla="*/ 5879 w 78387"/>
                    <a:gd name="connsiteY6" fmla="*/ 25476 h 39193"/>
                    <a:gd name="connsiteX7" fmla="*/ 5879 w 78387"/>
                    <a:gd name="connsiteY7" fmla="*/ 17637 h 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387" h="39193">
                      <a:moveTo>
                        <a:pt x="5879" y="17637"/>
                      </a:moveTo>
                      <a:lnTo>
                        <a:pt x="45856" y="17637"/>
                      </a:lnTo>
                      <a:cubicBezTo>
                        <a:pt x="47424" y="10582"/>
                        <a:pt x="53695" y="5879"/>
                        <a:pt x="60750" y="5879"/>
                      </a:cubicBezTo>
                      <a:cubicBezTo>
                        <a:pt x="69373" y="5879"/>
                        <a:pt x="76427" y="12934"/>
                        <a:pt x="76427" y="21556"/>
                      </a:cubicBezTo>
                      <a:cubicBezTo>
                        <a:pt x="76427" y="30179"/>
                        <a:pt x="69373" y="37234"/>
                        <a:pt x="60750" y="37234"/>
                      </a:cubicBezTo>
                      <a:cubicBezTo>
                        <a:pt x="53695" y="37234"/>
                        <a:pt x="47424" y="32531"/>
                        <a:pt x="45856" y="25476"/>
                      </a:cubicBezTo>
                      <a:lnTo>
                        <a:pt x="5879" y="25476"/>
                      </a:lnTo>
                      <a:lnTo>
                        <a:pt x="5879" y="1763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82" name="Полилиния: фигура 68">
                  <a:extLst>
                    <a:ext uri="{FF2B5EF4-FFF2-40B4-BE49-F238E27FC236}">
                      <a16:creationId xmlns:a16="http://schemas.microsoft.com/office/drawing/2014/main" id="{2F06A58C-A74D-49A3-9E7E-FE36FA0F1547}"/>
                    </a:ext>
                  </a:extLst>
                </p:cNvPr>
                <p:cNvSpPr/>
                <p:nvPr/>
              </p:nvSpPr>
              <p:spPr>
                <a:xfrm>
                  <a:off x="6613545" y="2471484"/>
                  <a:ext cx="62710" cy="62710"/>
                </a:xfrm>
                <a:custGeom>
                  <a:avLst/>
                  <a:gdLst>
                    <a:gd name="connsiteX0" fmla="*/ 63102 w 62709"/>
                    <a:gd name="connsiteY0" fmla="*/ 57615 h 62709"/>
                    <a:gd name="connsiteX1" fmla="*/ 34882 w 62709"/>
                    <a:gd name="connsiteY1" fmla="*/ 29395 h 62709"/>
                    <a:gd name="connsiteX2" fmla="*/ 32531 w 62709"/>
                    <a:gd name="connsiteY2" fmla="*/ 10582 h 62709"/>
                    <a:gd name="connsiteX3" fmla="*/ 10582 w 62709"/>
                    <a:gd name="connsiteY3" fmla="*/ 10582 h 62709"/>
                    <a:gd name="connsiteX4" fmla="*/ 10582 w 62709"/>
                    <a:gd name="connsiteY4" fmla="*/ 32531 h 62709"/>
                    <a:gd name="connsiteX5" fmla="*/ 29395 w 62709"/>
                    <a:gd name="connsiteY5" fmla="*/ 34882 h 62709"/>
                    <a:gd name="connsiteX6" fmla="*/ 57615 w 62709"/>
                    <a:gd name="connsiteY6" fmla="*/ 63102 h 62709"/>
                    <a:gd name="connsiteX7" fmla="*/ 63102 w 62709"/>
                    <a:gd name="connsiteY7" fmla="*/ 57615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63102" y="57615"/>
                      </a:moveTo>
                      <a:lnTo>
                        <a:pt x="34882" y="29395"/>
                      </a:lnTo>
                      <a:cubicBezTo>
                        <a:pt x="38802" y="23124"/>
                        <a:pt x="38018" y="15285"/>
                        <a:pt x="32531" y="10582"/>
                      </a:cubicBezTo>
                      <a:cubicBezTo>
                        <a:pt x="26260" y="4311"/>
                        <a:pt x="16853" y="4311"/>
                        <a:pt x="10582" y="10582"/>
                      </a:cubicBezTo>
                      <a:cubicBezTo>
                        <a:pt x="4311" y="16853"/>
                        <a:pt x="4311" y="26260"/>
                        <a:pt x="10582" y="32531"/>
                      </a:cubicBezTo>
                      <a:cubicBezTo>
                        <a:pt x="16069" y="38018"/>
                        <a:pt x="23908" y="38802"/>
                        <a:pt x="29395" y="34882"/>
                      </a:cubicBezTo>
                      <a:lnTo>
                        <a:pt x="57615" y="63102"/>
                      </a:lnTo>
                      <a:lnTo>
                        <a:pt x="63102" y="5761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83" name="Полилиния: фигура 69">
                  <a:extLst>
                    <a:ext uri="{FF2B5EF4-FFF2-40B4-BE49-F238E27FC236}">
                      <a16:creationId xmlns:a16="http://schemas.microsoft.com/office/drawing/2014/main" id="{475EE9E4-DA71-4DDD-8A03-B00462A8B190}"/>
                    </a:ext>
                  </a:extLst>
                </p:cNvPr>
                <p:cNvSpPr/>
                <p:nvPr/>
              </p:nvSpPr>
              <p:spPr>
                <a:xfrm>
                  <a:off x="6786780" y="2644719"/>
                  <a:ext cx="62710" cy="62710"/>
                </a:xfrm>
                <a:custGeom>
                  <a:avLst/>
                  <a:gdLst>
                    <a:gd name="connsiteX0" fmla="*/ 11366 w 62709"/>
                    <a:gd name="connsiteY0" fmla="*/ 5879 h 62709"/>
                    <a:gd name="connsiteX1" fmla="*/ 39586 w 62709"/>
                    <a:gd name="connsiteY1" fmla="*/ 34098 h 62709"/>
                    <a:gd name="connsiteX2" fmla="*/ 58398 w 62709"/>
                    <a:gd name="connsiteY2" fmla="*/ 36450 h 62709"/>
                    <a:gd name="connsiteX3" fmla="*/ 58398 w 62709"/>
                    <a:gd name="connsiteY3" fmla="*/ 58398 h 62709"/>
                    <a:gd name="connsiteX4" fmla="*/ 36450 w 62709"/>
                    <a:gd name="connsiteY4" fmla="*/ 58398 h 62709"/>
                    <a:gd name="connsiteX5" fmla="*/ 34098 w 62709"/>
                    <a:gd name="connsiteY5" fmla="*/ 39585 h 62709"/>
                    <a:gd name="connsiteX6" fmla="*/ 5879 w 62709"/>
                    <a:gd name="connsiteY6" fmla="*/ 11366 h 62709"/>
                    <a:gd name="connsiteX7" fmla="*/ 11366 w 62709"/>
                    <a:gd name="connsiteY7" fmla="*/ 5879 h 6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709" h="62709">
                      <a:moveTo>
                        <a:pt x="11366" y="5879"/>
                      </a:moveTo>
                      <a:lnTo>
                        <a:pt x="39586" y="34098"/>
                      </a:lnTo>
                      <a:cubicBezTo>
                        <a:pt x="45856" y="30179"/>
                        <a:pt x="53695" y="30963"/>
                        <a:pt x="58398" y="36450"/>
                      </a:cubicBezTo>
                      <a:cubicBezTo>
                        <a:pt x="64669" y="42721"/>
                        <a:pt x="64669" y="52127"/>
                        <a:pt x="58398" y="58398"/>
                      </a:cubicBezTo>
                      <a:cubicBezTo>
                        <a:pt x="52127" y="64669"/>
                        <a:pt x="42721" y="64669"/>
                        <a:pt x="36450" y="58398"/>
                      </a:cubicBezTo>
                      <a:cubicBezTo>
                        <a:pt x="30963" y="52911"/>
                        <a:pt x="30179" y="45073"/>
                        <a:pt x="34098" y="39585"/>
                      </a:cubicBezTo>
                      <a:lnTo>
                        <a:pt x="5879" y="11366"/>
                      </a:lnTo>
                      <a:lnTo>
                        <a:pt x="11366" y="587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</p:grpSp>
        </p:grpSp>
      </p:grpSp>
      <p:grpSp>
        <p:nvGrpSpPr>
          <p:cNvPr id="84" name="Группа 140">
            <a:extLst>
              <a:ext uri="{FF2B5EF4-FFF2-40B4-BE49-F238E27FC236}">
                <a16:creationId xmlns:a16="http://schemas.microsoft.com/office/drawing/2014/main" id="{B36A6796-286D-4FAE-9878-68CEAB64B6CC}"/>
              </a:ext>
            </a:extLst>
          </p:cNvPr>
          <p:cNvGrpSpPr/>
          <p:nvPr/>
        </p:nvGrpSpPr>
        <p:grpSpPr>
          <a:xfrm>
            <a:off x="9467500" y="1662495"/>
            <a:ext cx="1227138" cy="726242"/>
            <a:chOff x="354012" y="2348872"/>
            <a:chExt cx="1227138" cy="72624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3339D8F-2350-4E46-A32C-49A344479D57}"/>
                </a:ext>
              </a:extLst>
            </p:cNvPr>
            <p:cNvSpPr txBox="1"/>
            <p:nvPr/>
          </p:nvSpPr>
          <p:spPr>
            <a:xfrm>
              <a:off x="354012" y="2936615"/>
              <a:ext cx="122713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8"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MDR</a:t>
              </a:r>
            </a:p>
          </p:txBody>
        </p:sp>
        <p:grpSp>
          <p:nvGrpSpPr>
            <p:cNvPr id="86" name="Группа 139">
              <a:extLst>
                <a:ext uri="{FF2B5EF4-FFF2-40B4-BE49-F238E27FC236}">
                  <a16:creationId xmlns:a16="http://schemas.microsoft.com/office/drawing/2014/main" id="{44F64BCA-6AF6-4671-B2C8-C93778D51E03}"/>
                </a:ext>
              </a:extLst>
            </p:cNvPr>
            <p:cNvGrpSpPr/>
            <p:nvPr/>
          </p:nvGrpSpPr>
          <p:grpSpPr>
            <a:xfrm>
              <a:off x="746919" y="2348872"/>
              <a:ext cx="441325" cy="487363"/>
              <a:chOff x="746919" y="2348872"/>
              <a:chExt cx="441325" cy="487363"/>
            </a:xfrm>
          </p:grpSpPr>
          <p:sp>
            <p:nvSpPr>
              <p:cNvPr id="87" name="Freeform 7">
                <a:extLst>
                  <a:ext uri="{FF2B5EF4-FFF2-40B4-BE49-F238E27FC236}">
                    <a16:creationId xmlns:a16="http://schemas.microsoft.com/office/drawing/2014/main" id="{68F3676F-05AC-48EC-B235-03966648FD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919" y="2348872"/>
                <a:ext cx="441325" cy="487363"/>
              </a:xfrm>
              <a:custGeom>
                <a:avLst/>
                <a:gdLst>
                  <a:gd name="T0" fmla="*/ 112 w 224"/>
                  <a:gd name="T1" fmla="*/ 8 h 248"/>
                  <a:gd name="T2" fmla="*/ 121 w 224"/>
                  <a:gd name="T3" fmla="*/ 10 h 248"/>
                  <a:gd name="T4" fmla="*/ 207 w 224"/>
                  <a:gd name="T5" fmla="*/ 59 h 248"/>
                  <a:gd name="T6" fmla="*/ 216 w 224"/>
                  <a:gd name="T7" fmla="*/ 75 h 248"/>
                  <a:gd name="T8" fmla="*/ 216 w 224"/>
                  <a:gd name="T9" fmla="*/ 173 h 248"/>
                  <a:gd name="T10" fmla="*/ 207 w 224"/>
                  <a:gd name="T11" fmla="*/ 189 h 248"/>
                  <a:gd name="T12" fmla="*/ 121 w 224"/>
                  <a:gd name="T13" fmla="*/ 238 h 248"/>
                  <a:gd name="T14" fmla="*/ 112 w 224"/>
                  <a:gd name="T15" fmla="*/ 240 h 248"/>
                  <a:gd name="T16" fmla="*/ 103 w 224"/>
                  <a:gd name="T17" fmla="*/ 238 h 248"/>
                  <a:gd name="T18" fmla="*/ 17 w 224"/>
                  <a:gd name="T19" fmla="*/ 189 h 248"/>
                  <a:gd name="T20" fmla="*/ 8 w 224"/>
                  <a:gd name="T21" fmla="*/ 173 h 248"/>
                  <a:gd name="T22" fmla="*/ 8 w 224"/>
                  <a:gd name="T23" fmla="*/ 75 h 248"/>
                  <a:gd name="T24" fmla="*/ 17 w 224"/>
                  <a:gd name="T25" fmla="*/ 59 h 248"/>
                  <a:gd name="T26" fmla="*/ 103 w 224"/>
                  <a:gd name="T27" fmla="*/ 10 h 248"/>
                  <a:gd name="T28" fmla="*/ 112 w 224"/>
                  <a:gd name="T29" fmla="*/ 8 h 248"/>
                  <a:gd name="T30" fmla="*/ 112 w 224"/>
                  <a:gd name="T31" fmla="*/ 0 h 248"/>
                  <a:gd name="T32" fmla="*/ 99 w 224"/>
                  <a:gd name="T33" fmla="*/ 3 h 248"/>
                  <a:gd name="T34" fmla="*/ 13 w 224"/>
                  <a:gd name="T35" fmla="*/ 52 h 248"/>
                  <a:gd name="T36" fmla="*/ 0 w 224"/>
                  <a:gd name="T37" fmla="*/ 75 h 248"/>
                  <a:gd name="T38" fmla="*/ 0 w 224"/>
                  <a:gd name="T39" fmla="*/ 173 h 248"/>
                  <a:gd name="T40" fmla="*/ 13 w 224"/>
                  <a:gd name="T41" fmla="*/ 196 h 248"/>
                  <a:gd name="T42" fmla="*/ 99 w 224"/>
                  <a:gd name="T43" fmla="*/ 245 h 248"/>
                  <a:gd name="T44" fmla="*/ 112 w 224"/>
                  <a:gd name="T45" fmla="*/ 248 h 248"/>
                  <a:gd name="T46" fmla="*/ 125 w 224"/>
                  <a:gd name="T47" fmla="*/ 245 h 248"/>
                  <a:gd name="T48" fmla="*/ 211 w 224"/>
                  <a:gd name="T49" fmla="*/ 196 h 248"/>
                  <a:gd name="T50" fmla="*/ 224 w 224"/>
                  <a:gd name="T51" fmla="*/ 173 h 248"/>
                  <a:gd name="T52" fmla="*/ 224 w 224"/>
                  <a:gd name="T53" fmla="*/ 75 h 248"/>
                  <a:gd name="T54" fmla="*/ 211 w 224"/>
                  <a:gd name="T55" fmla="*/ 52 h 248"/>
                  <a:gd name="T56" fmla="*/ 125 w 224"/>
                  <a:gd name="T57" fmla="*/ 3 h 248"/>
                  <a:gd name="T58" fmla="*/ 112 w 224"/>
                  <a:gd name="T5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248">
                    <a:moveTo>
                      <a:pt x="112" y="8"/>
                    </a:moveTo>
                    <a:cubicBezTo>
                      <a:pt x="115" y="8"/>
                      <a:pt x="118" y="9"/>
                      <a:pt x="121" y="1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12" y="63"/>
                      <a:pt x="216" y="69"/>
                      <a:pt x="216" y="75"/>
                    </a:cubicBezTo>
                    <a:cubicBezTo>
                      <a:pt x="216" y="173"/>
                      <a:pt x="216" y="173"/>
                      <a:pt x="216" y="173"/>
                    </a:cubicBezTo>
                    <a:cubicBezTo>
                      <a:pt x="216" y="179"/>
                      <a:pt x="212" y="185"/>
                      <a:pt x="207" y="189"/>
                    </a:cubicBezTo>
                    <a:cubicBezTo>
                      <a:pt x="121" y="238"/>
                      <a:pt x="121" y="238"/>
                      <a:pt x="121" y="238"/>
                    </a:cubicBezTo>
                    <a:cubicBezTo>
                      <a:pt x="118" y="239"/>
                      <a:pt x="115" y="240"/>
                      <a:pt x="112" y="240"/>
                    </a:cubicBezTo>
                    <a:cubicBezTo>
                      <a:pt x="109" y="240"/>
                      <a:pt x="106" y="239"/>
                      <a:pt x="103" y="23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5"/>
                      <a:pt x="8" y="179"/>
                      <a:pt x="8" y="173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69"/>
                      <a:pt x="12" y="63"/>
                      <a:pt x="17" y="59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6" y="9"/>
                      <a:pt x="109" y="8"/>
                      <a:pt x="112" y="8"/>
                    </a:cubicBezTo>
                    <a:moveTo>
                      <a:pt x="112" y="0"/>
                    </a:moveTo>
                    <a:cubicBezTo>
                      <a:pt x="107" y="0"/>
                      <a:pt x="103" y="1"/>
                      <a:pt x="99" y="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5" y="57"/>
                      <a:pt x="0" y="66"/>
                      <a:pt x="0" y="7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82"/>
                      <a:pt x="5" y="191"/>
                      <a:pt x="13" y="196"/>
                    </a:cubicBezTo>
                    <a:cubicBezTo>
                      <a:pt x="99" y="245"/>
                      <a:pt x="99" y="245"/>
                      <a:pt x="99" y="245"/>
                    </a:cubicBezTo>
                    <a:cubicBezTo>
                      <a:pt x="103" y="247"/>
                      <a:pt x="107" y="248"/>
                      <a:pt x="112" y="248"/>
                    </a:cubicBezTo>
                    <a:cubicBezTo>
                      <a:pt x="117" y="248"/>
                      <a:pt x="121" y="247"/>
                      <a:pt x="125" y="245"/>
                    </a:cubicBezTo>
                    <a:cubicBezTo>
                      <a:pt x="211" y="196"/>
                      <a:pt x="211" y="196"/>
                      <a:pt x="211" y="196"/>
                    </a:cubicBezTo>
                    <a:cubicBezTo>
                      <a:pt x="219" y="191"/>
                      <a:pt x="224" y="182"/>
                      <a:pt x="224" y="173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4" y="66"/>
                      <a:pt x="219" y="57"/>
                      <a:pt x="211" y="52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1" y="1"/>
                      <a:pt x="117" y="0"/>
                      <a:pt x="1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ru-RU" sz="1800" dirty="0">
                  <a:solidFill>
                    <a:srgbClr val="1D1D1B"/>
                  </a:solidFill>
                  <a:latin typeface="Kaspersky Sans" panose="020B0503050101040103" pitchFamily="34" charset="77"/>
                </a:endParaRPr>
              </a:p>
            </p:txBody>
          </p:sp>
          <p:grpSp>
            <p:nvGrpSpPr>
              <p:cNvPr id="88" name="Рисунок 132">
                <a:extLst>
                  <a:ext uri="{FF2B5EF4-FFF2-40B4-BE49-F238E27FC236}">
                    <a16:creationId xmlns:a16="http://schemas.microsoft.com/office/drawing/2014/main" id="{A47886AF-8681-4627-B9E9-9B0006BB6A03}"/>
                  </a:ext>
                </a:extLst>
              </p:cNvPr>
              <p:cNvGrpSpPr/>
              <p:nvPr/>
            </p:nvGrpSpPr>
            <p:grpSpPr>
              <a:xfrm>
                <a:off x="820605" y="2444604"/>
                <a:ext cx="290032" cy="290033"/>
                <a:chOff x="820605" y="2444604"/>
                <a:chExt cx="290032" cy="290033"/>
              </a:xfrm>
              <a:solidFill>
                <a:srgbClr val="58595B"/>
              </a:solidFill>
            </p:grpSpPr>
            <p:sp>
              <p:nvSpPr>
                <p:cNvPr id="89" name="Полилиния: фигура 134">
                  <a:extLst>
                    <a:ext uri="{FF2B5EF4-FFF2-40B4-BE49-F238E27FC236}">
                      <a16:creationId xmlns:a16="http://schemas.microsoft.com/office/drawing/2014/main" id="{98B562FB-D3A8-44E2-8F64-50BC49DB790C}"/>
                    </a:ext>
                  </a:extLst>
                </p:cNvPr>
                <p:cNvSpPr/>
                <p:nvPr/>
              </p:nvSpPr>
              <p:spPr>
                <a:xfrm>
                  <a:off x="844121" y="2475175"/>
                  <a:ext cx="235161" cy="219484"/>
                </a:xfrm>
                <a:custGeom>
                  <a:avLst/>
                  <a:gdLst>
                    <a:gd name="connsiteX0" fmla="*/ 30963 w 235161"/>
                    <a:gd name="connsiteY0" fmla="*/ 159518 h 219483"/>
                    <a:gd name="connsiteX1" fmla="*/ 37234 w 235161"/>
                    <a:gd name="connsiteY1" fmla="*/ 146976 h 219483"/>
                    <a:gd name="connsiteX2" fmla="*/ 23124 w 235161"/>
                    <a:gd name="connsiteY2" fmla="*/ 131298 h 219483"/>
                    <a:gd name="connsiteX3" fmla="*/ 21556 w 235161"/>
                    <a:gd name="connsiteY3" fmla="*/ 115621 h 219483"/>
                    <a:gd name="connsiteX4" fmla="*/ 123460 w 235161"/>
                    <a:gd name="connsiteY4" fmla="*/ 13718 h 219483"/>
                    <a:gd name="connsiteX5" fmla="*/ 171276 w 235161"/>
                    <a:gd name="connsiteY5" fmla="*/ 25476 h 219483"/>
                    <a:gd name="connsiteX6" fmla="*/ 170492 w 235161"/>
                    <a:gd name="connsiteY6" fmla="*/ 29395 h 219483"/>
                    <a:gd name="connsiteX7" fmla="*/ 186169 w 235161"/>
                    <a:gd name="connsiteY7" fmla="*/ 45073 h 219483"/>
                    <a:gd name="connsiteX8" fmla="*/ 194792 w 235161"/>
                    <a:gd name="connsiteY8" fmla="*/ 42721 h 219483"/>
                    <a:gd name="connsiteX9" fmla="*/ 225363 w 235161"/>
                    <a:gd name="connsiteY9" fmla="*/ 115621 h 219483"/>
                    <a:gd name="connsiteX10" fmla="*/ 162653 w 235161"/>
                    <a:gd name="connsiteY10" fmla="*/ 209686 h 219483"/>
                    <a:gd name="connsiteX11" fmla="*/ 162653 w 235161"/>
                    <a:gd name="connsiteY11" fmla="*/ 218308 h 219483"/>
                    <a:gd name="connsiteX12" fmla="*/ 233202 w 235161"/>
                    <a:gd name="connsiteY12" fmla="*/ 115621 h 219483"/>
                    <a:gd name="connsiteX13" fmla="*/ 199495 w 235161"/>
                    <a:gd name="connsiteY13" fmla="*/ 37234 h 219483"/>
                    <a:gd name="connsiteX14" fmla="*/ 201847 w 235161"/>
                    <a:gd name="connsiteY14" fmla="*/ 29395 h 219483"/>
                    <a:gd name="connsiteX15" fmla="*/ 186169 w 235161"/>
                    <a:gd name="connsiteY15" fmla="*/ 13718 h 219483"/>
                    <a:gd name="connsiteX16" fmla="*/ 174411 w 235161"/>
                    <a:gd name="connsiteY16" fmla="*/ 18421 h 219483"/>
                    <a:gd name="connsiteX17" fmla="*/ 123460 w 235161"/>
                    <a:gd name="connsiteY17" fmla="*/ 5879 h 219483"/>
                    <a:gd name="connsiteX18" fmla="*/ 13718 w 235161"/>
                    <a:gd name="connsiteY18" fmla="*/ 115621 h 219483"/>
                    <a:gd name="connsiteX19" fmla="*/ 15285 w 235161"/>
                    <a:gd name="connsiteY19" fmla="*/ 132082 h 219483"/>
                    <a:gd name="connsiteX20" fmla="*/ 5879 w 235161"/>
                    <a:gd name="connsiteY20" fmla="*/ 146192 h 219483"/>
                    <a:gd name="connsiteX21" fmla="*/ 21556 w 235161"/>
                    <a:gd name="connsiteY21" fmla="*/ 161869 h 219483"/>
                    <a:gd name="connsiteX22" fmla="*/ 23908 w 235161"/>
                    <a:gd name="connsiteY22" fmla="*/ 161869 h 219483"/>
                    <a:gd name="connsiteX23" fmla="*/ 84266 w 235161"/>
                    <a:gd name="connsiteY23" fmla="*/ 218308 h 219483"/>
                    <a:gd name="connsiteX24" fmla="*/ 84266 w 235161"/>
                    <a:gd name="connsiteY24" fmla="*/ 210469 h 219483"/>
                    <a:gd name="connsiteX25" fmla="*/ 30963 w 235161"/>
                    <a:gd name="connsiteY25" fmla="*/ 159518 h 219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35161" h="219483">
                      <a:moveTo>
                        <a:pt x="30963" y="159518"/>
                      </a:moveTo>
                      <a:cubicBezTo>
                        <a:pt x="34882" y="156382"/>
                        <a:pt x="37234" y="152463"/>
                        <a:pt x="37234" y="146976"/>
                      </a:cubicBezTo>
                      <a:cubicBezTo>
                        <a:pt x="37234" y="139137"/>
                        <a:pt x="30963" y="132082"/>
                        <a:pt x="23124" y="131298"/>
                      </a:cubicBezTo>
                      <a:cubicBezTo>
                        <a:pt x="22340" y="126595"/>
                        <a:pt x="21556" y="121108"/>
                        <a:pt x="21556" y="115621"/>
                      </a:cubicBezTo>
                      <a:cubicBezTo>
                        <a:pt x="21556" y="59182"/>
                        <a:pt x="67021" y="13718"/>
                        <a:pt x="123460" y="13718"/>
                      </a:cubicBezTo>
                      <a:cubicBezTo>
                        <a:pt x="140705" y="13718"/>
                        <a:pt x="157166" y="17637"/>
                        <a:pt x="171276" y="25476"/>
                      </a:cubicBezTo>
                      <a:cubicBezTo>
                        <a:pt x="171276" y="27044"/>
                        <a:pt x="170492" y="27827"/>
                        <a:pt x="170492" y="29395"/>
                      </a:cubicBezTo>
                      <a:cubicBezTo>
                        <a:pt x="170492" y="38018"/>
                        <a:pt x="177547" y="45073"/>
                        <a:pt x="186169" y="45073"/>
                      </a:cubicBezTo>
                      <a:cubicBezTo>
                        <a:pt x="189305" y="45073"/>
                        <a:pt x="192440" y="44289"/>
                        <a:pt x="194792" y="42721"/>
                      </a:cubicBezTo>
                      <a:cubicBezTo>
                        <a:pt x="213605" y="61534"/>
                        <a:pt x="225363" y="87402"/>
                        <a:pt x="225363" y="115621"/>
                      </a:cubicBezTo>
                      <a:cubicBezTo>
                        <a:pt x="225363" y="157950"/>
                        <a:pt x="199495" y="194008"/>
                        <a:pt x="162653" y="209686"/>
                      </a:cubicBezTo>
                      <a:lnTo>
                        <a:pt x="162653" y="218308"/>
                      </a:lnTo>
                      <a:cubicBezTo>
                        <a:pt x="204199" y="202631"/>
                        <a:pt x="233202" y="162653"/>
                        <a:pt x="233202" y="115621"/>
                      </a:cubicBezTo>
                      <a:cubicBezTo>
                        <a:pt x="233202" y="85050"/>
                        <a:pt x="220660" y="56831"/>
                        <a:pt x="199495" y="37234"/>
                      </a:cubicBezTo>
                      <a:cubicBezTo>
                        <a:pt x="201063" y="34882"/>
                        <a:pt x="201847" y="32531"/>
                        <a:pt x="201847" y="29395"/>
                      </a:cubicBezTo>
                      <a:cubicBezTo>
                        <a:pt x="201847" y="20773"/>
                        <a:pt x="194792" y="13718"/>
                        <a:pt x="186169" y="13718"/>
                      </a:cubicBezTo>
                      <a:cubicBezTo>
                        <a:pt x="181466" y="13718"/>
                        <a:pt x="177547" y="15285"/>
                        <a:pt x="174411" y="18421"/>
                      </a:cubicBezTo>
                      <a:cubicBezTo>
                        <a:pt x="158734" y="10582"/>
                        <a:pt x="141489" y="5879"/>
                        <a:pt x="123460" y="5879"/>
                      </a:cubicBezTo>
                      <a:cubicBezTo>
                        <a:pt x="63102" y="5879"/>
                        <a:pt x="13718" y="55263"/>
                        <a:pt x="13718" y="115621"/>
                      </a:cubicBezTo>
                      <a:cubicBezTo>
                        <a:pt x="13718" y="121108"/>
                        <a:pt x="14502" y="126595"/>
                        <a:pt x="15285" y="132082"/>
                      </a:cubicBezTo>
                      <a:cubicBezTo>
                        <a:pt x="9798" y="134434"/>
                        <a:pt x="5879" y="139921"/>
                        <a:pt x="5879" y="146192"/>
                      </a:cubicBezTo>
                      <a:cubicBezTo>
                        <a:pt x="5879" y="154815"/>
                        <a:pt x="12934" y="161869"/>
                        <a:pt x="21556" y="161869"/>
                      </a:cubicBezTo>
                      <a:cubicBezTo>
                        <a:pt x="22340" y="161869"/>
                        <a:pt x="23124" y="161869"/>
                        <a:pt x="23908" y="161869"/>
                      </a:cubicBezTo>
                      <a:cubicBezTo>
                        <a:pt x="35666" y="187737"/>
                        <a:pt x="57615" y="208118"/>
                        <a:pt x="84266" y="218308"/>
                      </a:cubicBezTo>
                      <a:lnTo>
                        <a:pt x="84266" y="210469"/>
                      </a:lnTo>
                      <a:cubicBezTo>
                        <a:pt x="60750" y="201063"/>
                        <a:pt x="41937" y="182250"/>
                        <a:pt x="30963" y="15951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90" name="Полилиния: фигура 135">
                  <a:extLst>
                    <a:ext uri="{FF2B5EF4-FFF2-40B4-BE49-F238E27FC236}">
                      <a16:creationId xmlns:a16="http://schemas.microsoft.com/office/drawing/2014/main" id="{0910B67C-DD1D-46A6-B87B-03CB3E27B31E}"/>
                    </a:ext>
                  </a:extLst>
                </p:cNvPr>
                <p:cNvSpPr/>
                <p:nvPr/>
              </p:nvSpPr>
              <p:spPr>
                <a:xfrm>
                  <a:off x="820605" y="2444604"/>
                  <a:ext cx="290032" cy="282194"/>
                </a:xfrm>
                <a:custGeom>
                  <a:avLst/>
                  <a:gdLst>
                    <a:gd name="connsiteX0" fmla="*/ 288073 w 290032"/>
                    <a:gd name="connsiteY0" fmla="*/ 146976 h 282193"/>
                    <a:gd name="connsiteX1" fmla="*/ 146976 w 290032"/>
                    <a:gd name="connsiteY1" fmla="*/ 5879 h 282193"/>
                    <a:gd name="connsiteX2" fmla="*/ 82698 w 290032"/>
                    <a:gd name="connsiteY2" fmla="*/ 21556 h 282193"/>
                    <a:gd name="connsiteX3" fmla="*/ 70940 w 290032"/>
                    <a:gd name="connsiteY3" fmla="*/ 16069 h 282193"/>
                    <a:gd name="connsiteX4" fmla="*/ 55263 w 290032"/>
                    <a:gd name="connsiteY4" fmla="*/ 31747 h 282193"/>
                    <a:gd name="connsiteX5" fmla="*/ 56831 w 290032"/>
                    <a:gd name="connsiteY5" fmla="*/ 38802 h 282193"/>
                    <a:gd name="connsiteX6" fmla="*/ 5879 w 290032"/>
                    <a:gd name="connsiteY6" fmla="*/ 146976 h 282193"/>
                    <a:gd name="connsiteX7" fmla="*/ 107782 w 290032"/>
                    <a:gd name="connsiteY7" fmla="*/ 282585 h 282193"/>
                    <a:gd name="connsiteX8" fmla="*/ 107782 w 290032"/>
                    <a:gd name="connsiteY8" fmla="*/ 274747 h 282193"/>
                    <a:gd name="connsiteX9" fmla="*/ 13718 w 290032"/>
                    <a:gd name="connsiteY9" fmla="*/ 147760 h 282193"/>
                    <a:gd name="connsiteX10" fmla="*/ 61534 w 290032"/>
                    <a:gd name="connsiteY10" fmla="*/ 45073 h 282193"/>
                    <a:gd name="connsiteX11" fmla="*/ 70157 w 290032"/>
                    <a:gd name="connsiteY11" fmla="*/ 47424 h 282193"/>
                    <a:gd name="connsiteX12" fmla="*/ 85834 w 290032"/>
                    <a:gd name="connsiteY12" fmla="*/ 31747 h 282193"/>
                    <a:gd name="connsiteX13" fmla="*/ 85834 w 290032"/>
                    <a:gd name="connsiteY13" fmla="*/ 28611 h 282193"/>
                    <a:gd name="connsiteX14" fmla="*/ 146976 w 290032"/>
                    <a:gd name="connsiteY14" fmla="*/ 13718 h 282193"/>
                    <a:gd name="connsiteX15" fmla="*/ 280234 w 290032"/>
                    <a:gd name="connsiteY15" fmla="*/ 146976 h 282193"/>
                    <a:gd name="connsiteX16" fmla="*/ 253582 w 290032"/>
                    <a:gd name="connsiteY16" fmla="*/ 226147 h 282193"/>
                    <a:gd name="connsiteX17" fmla="*/ 248879 w 290032"/>
                    <a:gd name="connsiteY17" fmla="*/ 225363 h 282193"/>
                    <a:gd name="connsiteX18" fmla="*/ 233202 w 290032"/>
                    <a:gd name="connsiteY18" fmla="*/ 241040 h 282193"/>
                    <a:gd name="connsiteX19" fmla="*/ 234770 w 290032"/>
                    <a:gd name="connsiteY19" fmla="*/ 247311 h 282193"/>
                    <a:gd name="connsiteX20" fmla="*/ 186169 w 290032"/>
                    <a:gd name="connsiteY20" fmla="*/ 274747 h 282193"/>
                    <a:gd name="connsiteX21" fmla="*/ 186169 w 290032"/>
                    <a:gd name="connsiteY21" fmla="*/ 282585 h 282193"/>
                    <a:gd name="connsiteX22" fmla="*/ 239473 w 290032"/>
                    <a:gd name="connsiteY22" fmla="*/ 253582 h 282193"/>
                    <a:gd name="connsiteX23" fmla="*/ 248879 w 290032"/>
                    <a:gd name="connsiteY23" fmla="*/ 256718 h 282193"/>
                    <a:gd name="connsiteX24" fmla="*/ 264557 w 290032"/>
                    <a:gd name="connsiteY24" fmla="*/ 241040 h 282193"/>
                    <a:gd name="connsiteX25" fmla="*/ 260637 w 290032"/>
                    <a:gd name="connsiteY25" fmla="*/ 230850 h 282193"/>
                    <a:gd name="connsiteX26" fmla="*/ 288073 w 290032"/>
                    <a:gd name="connsiteY26" fmla="*/ 146976 h 28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90032" h="282193">
                      <a:moveTo>
                        <a:pt x="288073" y="146976"/>
                      </a:moveTo>
                      <a:cubicBezTo>
                        <a:pt x="288073" y="69373"/>
                        <a:pt x="224579" y="5879"/>
                        <a:pt x="146976" y="5879"/>
                      </a:cubicBezTo>
                      <a:cubicBezTo>
                        <a:pt x="123460" y="5879"/>
                        <a:pt x="102295" y="11366"/>
                        <a:pt x="82698" y="21556"/>
                      </a:cubicBezTo>
                      <a:cubicBezTo>
                        <a:pt x="79563" y="17637"/>
                        <a:pt x="75644" y="16069"/>
                        <a:pt x="70940" y="16069"/>
                      </a:cubicBezTo>
                      <a:cubicBezTo>
                        <a:pt x="62318" y="16069"/>
                        <a:pt x="55263" y="23124"/>
                        <a:pt x="55263" y="31747"/>
                      </a:cubicBezTo>
                      <a:cubicBezTo>
                        <a:pt x="55263" y="34098"/>
                        <a:pt x="56047" y="36450"/>
                        <a:pt x="56831" y="38802"/>
                      </a:cubicBezTo>
                      <a:cubicBezTo>
                        <a:pt x="25476" y="64669"/>
                        <a:pt x="5879" y="103863"/>
                        <a:pt x="5879" y="146976"/>
                      </a:cubicBezTo>
                      <a:cubicBezTo>
                        <a:pt x="5879" y="211253"/>
                        <a:pt x="48992" y="265340"/>
                        <a:pt x="107782" y="282585"/>
                      </a:cubicBezTo>
                      <a:lnTo>
                        <a:pt x="107782" y="274747"/>
                      </a:lnTo>
                      <a:cubicBezTo>
                        <a:pt x="53695" y="258285"/>
                        <a:pt x="13718" y="207334"/>
                        <a:pt x="13718" y="147760"/>
                      </a:cubicBezTo>
                      <a:cubicBezTo>
                        <a:pt x="13718" y="106215"/>
                        <a:pt x="32531" y="69373"/>
                        <a:pt x="61534" y="45073"/>
                      </a:cubicBezTo>
                      <a:cubicBezTo>
                        <a:pt x="63886" y="46640"/>
                        <a:pt x="67021" y="47424"/>
                        <a:pt x="70157" y="47424"/>
                      </a:cubicBezTo>
                      <a:cubicBezTo>
                        <a:pt x="78779" y="47424"/>
                        <a:pt x="85834" y="40369"/>
                        <a:pt x="85834" y="31747"/>
                      </a:cubicBezTo>
                      <a:cubicBezTo>
                        <a:pt x="85834" y="30963"/>
                        <a:pt x="85834" y="30179"/>
                        <a:pt x="85834" y="28611"/>
                      </a:cubicBezTo>
                      <a:cubicBezTo>
                        <a:pt x="103863" y="19205"/>
                        <a:pt x="125028" y="13718"/>
                        <a:pt x="146976" y="13718"/>
                      </a:cubicBezTo>
                      <a:cubicBezTo>
                        <a:pt x="220660" y="13718"/>
                        <a:pt x="280234" y="73292"/>
                        <a:pt x="280234" y="146976"/>
                      </a:cubicBezTo>
                      <a:cubicBezTo>
                        <a:pt x="280234" y="176763"/>
                        <a:pt x="270044" y="204198"/>
                        <a:pt x="253582" y="226147"/>
                      </a:cubicBezTo>
                      <a:cubicBezTo>
                        <a:pt x="252015" y="225363"/>
                        <a:pt x="250447" y="225363"/>
                        <a:pt x="248879" y="225363"/>
                      </a:cubicBezTo>
                      <a:cubicBezTo>
                        <a:pt x="240257" y="225363"/>
                        <a:pt x="233202" y="232418"/>
                        <a:pt x="233202" y="241040"/>
                      </a:cubicBezTo>
                      <a:cubicBezTo>
                        <a:pt x="233202" y="243392"/>
                        <a:pt x="233986" y="245744"/>
                        <a:pt x="234770" y="247311"/>
                      </a:cubicBezTo>
                      <a:cubicBezTo>
                        <a:pt x="220660" y="259069"/>
                        <a:pt x="204199" y="268476"/>
                        <a:pt x="186169" y="274747"/>
                      </a:cubicBezTo>
                      <a:lnTo>
                        <a:pt x="186169" y="282585"/>
                      </a:lnTo>
                      <a:cubicBezTo>
                        <a:pt x="205766" y="277098"/>
                        <a:pt x="223795" y="266908"/>
                        <a:pt x="239473" y="253582"/>
                      </a:cubicBezTo>
                      <a:cubicBezTo>
                        <a:pt x="241824" y="255934"/>
                        <a:pt x="245744" y="256718"/>
                        <a:pt x="248879" y="256718"/>
                      </a:cubicBezTo>
                      <a:cubicBezTo>
                        <a:pt x="257502" y="256718"/>
                        <a:pt x="264557" y="249663"/>
                        <a:pt x="264557" y="241040"/>
                      </a:cubicBezTo>
                      <a:cubicBezTo>
                        <a:pt x="264557" y="237121"/>
                        <a:pt x="262989" y="233202"/>
                        <a:pt x="260637" y="230850"/>
                      </a:cubicBezTo>
                      <a:cubicBezTo>
                        <a:pt x="277882" y="207334"/>
                        <a:pt x="288073" y="178331"/>
                        <a:pt x="288073" y="1469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91" name="Полилиния: фигура 136">
                  <a:extLst>
                    <a:ext uri="{FF2B5EF4-FFF2-40B4-BE49-F238E27FC236}">
                      <a16:creationId xmlns:a16="http://schemas.microsoft.com/office/drawing/2014/main" id="{6D146B37-76F6-4EFA-8013-DA4718673B22}"/>
                    </a:ext>
                  </a:extLst>
                </p:cNvPr>
                <p:cNvSpPr/>
                <p:nvPr/>
              </p:nvSpPr>
              <p:spPr>
                <a:xfrm>
                  <a:off x="883315" y="2507314"/>
                  <a:ext cx="164613" cy="227323"/>
                </a:xfrm>
                <a:custGeom>
                  <a:avLst/>
                  <a:gdLst>
                    <a:gd name="connsiteX0" fmla="*/ 162653 w 164613"/>
                    <a:gd name="connsiteY0" fmla="*/ 84266 h 227322"/>
                    <a:gd name="connsiteX1" fmla="*/ 84266 w 164613"/>
                    <a:gd name="connsiteY1" fmla="*/ 5879 h 227322"/>
                    <a:gd name="connsiteX2" fmla="*/ 5879 w 164613"/>
                    <a:gd name="connsiteY2" fmla="*/ 84266 h 227322"/>
                    <a:gd name="connsiteX3" fmla="*/ 45073 w 164613"/>
                    <a:gd name="connsiteY3" fmla="*/ 151679 h 227322"/>
                    <a:gd name="connsiteX4" fmla="*/ 68589 w 164613"/>
                    <a:gd name="connsiteY4" fmla="*/ 161085 h 227322"/>
                    <a:gd name="connsiteX5" fmla="*/ 68589 w 164613"/>
                    <a:gd name="connsiteY5" fmla="*/ 184602 h 227322"/>
                    <a:gd name="connsiteX6" fmla="*/ 68589 w 164613"/>
                    <a:gd name="connsiteY6" fmla="*/ 192440 h 227322"/>
                    <a:gd name="connsiteX7" fmla="*/ 68589 w 164613"/>
                    <a:gd name="connsiteY7" fmla="*/ 215956 h 227322"/>
                    <a:gd name="connsiteX8" fmla="*/ 68589 w 164613"/>
                    <a:gd name="connsiteY8" fmla="*/ 215956 h 227322"/>
                    <a:gd name="connsiteX9" fmla="*/ 84266 w 164613"/>
                    <a:gd name="connsiteY9" fmla="*/ 224579 h 227322"/>
                    <a:gd name="connsiteX10" fmla="*/ 99944 w 164613"/>
                    <a:gd name="connsiteY10" fmla="*/ 215956 h 227322"/>
                    <a:gd name="connsiteX11" fmla="*/ 99944 w 164613"/>
                    <a:gd name="connsiteY11" fmla="*/ 215956 h 227322"/>
                    <a:gd name="connsiteX12" fmla="*/ 99944 w 164613"/>
                    <a:gd name="connsiteY12" fmla="*/ 192440 h 227322"/>
                    <a:gd name="connsiteX13" fmla="*/ 99944 w 164613"/>
                    <a:gd name="connsiteY13" fmla="*/ 184602 h 227322"/>
                    <a:gd name="connsiteX14" fmla="*/ 99944 w 164613"/>
                    <a:gd name="connsiteY14" fmla="*/ 161085 h 227322"/>
                    <a:gd name="connsiteX15" fmla="*/ 123460 w 164613"/>
                    <a:gd name="connsiteY15" fmla="*/ 151679 h 227322"/>
                    <a:gd name="connsiteX16" fmla="*/ 162653 w 164613"/>
                    <a:gd name="connsiteY16" fmla="*/ 84266 h 227322"/>
                    <a:gd name="connsiteX17" fmla="*/ 84266 w 164613"/>
                    <a:gd name="connsiteY17" fmla="*/ 146976 h 227322"/>
                    <a:gd name="connsiteX18" fmla="*/ 45073 w 164613"/>
                    <a:gd name="connsiteY18" fmla="*/ 132866 h 227322"/>
                    <a:gd name="connsiteX19" fmla="*/ 21556 w 164613"/>
                    <a:gd name="connsiteY19" fmla="*/ 84266 h 227322"/>
                    <a:gd name="connsiteX20" fmla="*/ 84266 w 164613"/>
                    <a:gd name="connsiteY20" fmla="*/ 21556 h 227322"/>
                    <a:gd name="connsiteX21" fmla="*/ 146976 w 164613"/>
                    <a:gd name="connsiteY21" fmla="*/ 84266 h 227322"/>
                    <a:gd name="connsiteX22" fmla="*/ 123460 w 164613"/>
                    <a:gd name="connsiteY22" fmla="*/ 132866 h 227322"/>
                    <a:gd name="connsiteX23" fmla="*/ 84266 w 164613"/>
                    <a:gd name="connsiteY23" fmla="*/ 146976 h 227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64613" h="227322">
                      <a:moveTo>
                        <a:pt x="162653" y="84266"/>
                      </a:moveTo>
                      <a:cubicBezTo>
                        <a:pt x="162653" y="41153"/>
                        <a:pt x="127379" y="5879"/>
                        <a:pt x="84266" y="5879"/>
                      </a:cubicBezTo>
                      <a:cubicBezTo>
                        <a:pt x="41153" y="5879"/>
                        <a:pt x="5879" y="41153"/>
                        <a:pt x="5879" y="84266"/>
                      </a:cubicBezTo>
                      <a:cubicBezTo>
                        <a:pt x="5879" y="113269"/>
                        <a:pt x="21556" y="138353"/>
                        <a:pt x="45073" y="151679"/>
                      </a:cubicBezTo>
                      <a:cubicBezTo>
                        <a:pt x="52127" y="155598"/>
                        <a:pt x="59966" y="158734"/>
                        <a:pt x="68589" y="161085"/>
                      </a:cubicBezTo>
                      <a:lnTo>
                        <a:pt x="68589" y="184602"/>
                      </a:lnTo>
                      <a:lnTo>
                        <a:pt x="68589" y="192440"/>
                      </a:lnTo>
                      <a:lnTo>
                        <a:pt x="68589" y="215956"/>
                      </a:lnTo>
                      <a:lnTo>
                        <a:pt x="68589" y="215956"/>
                      </a:lnTo>
                      <a:lnTo>
                        <a:pt x="84266" y="224579"/>
                      </a:lnTo>
                      <a:lnTo>
                        <a:pt x="99944" y="215956"/>
                      </a:lnTo>
                      <a:lnTo>
                        <a:pt x="99944" y="215956"/>
                      </a:lnTo>
                      <a:lnTo>
                        <a:pt x="99944" y="192440"/>
                      </a:lnTo>
                      <a:lnTo>
                        <a:pt x="99944" y="184602"/>
                      </a:lnTo>
                      <a:lnTo>
                        <a:pt x="99944" y="161085"/>
                      </a:lnTo>
                      <a:cubicBezTo>
                        <a:pt x="108566" y="159518"/>
                        <a:pt x="116405" y="156382"/>
                        <a:pt x="123460" y="151679"/>
                      </a:cubicBezTo>
                      <a:cubicBezTo>
                        <a:pt x="146976" y="138353"/>
                        <a:pt x="162653" y="113269"/>
                        <a:pt x="162653" y="84266"/>
                      </a:cubicBezTo>
                      <a:moveTo>
                        <a:pt x="84266" y="146976"/>
                      </a:moveTo>
                      <a:cubicBezTo>
                        <a:pt x="69373" y="146976"/>
                        <a:pt x="56047" y="141489"/>
                        <a:pt x="45073" y="132866"/>
                      </a:cubicBezTo>
                      <a:cubicBezTo>
                        <a:pt x="30963" y="121108"/>
                        <a:pt x="21556" y="103863"/>
                        <a:pt x="21556" y="84266"/>
                      </a:cubicBezTo>
                      <a:cubicBezTo>
                        <a:pt x="21556" y="49776"/>
                        <a:pt x="49776" y="21556"/>
                        <a:pt x="84266" y="21556"/>
                      </a:cubicBezTo>
                      <a:cubicBezTo>
                        <a:pt x="118757" y="21556"/>
                        <a:pt x="146976" y="49776"/>
                        <a:pt x="146976" y="84266"/>
                      </a:cubicBezTo>
                      <a:cubicBezTo>
                        <a:pt x="146976" y="103863"/>
                        <a:pt x="137569" y="121892"/>
                        <a:pt x="123460" y="132866"/>
                      </a:cubicBezTo>
                      <a:cubicBezTo>
                        <a:pt x="112486" y="141489"/>
                        <a:pt x="99160" y="146976"/>
                        <a:pt x="84266" y="146976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  <p:sp>
              <p:nvSpPr>
                <p:cNvPr id="92" name="Полилиния: фигура 137">
                  <a:extLst>
                    <a:ext uri="{FF2B5EF4-FFF2-40B4-BE49-F238E27FC236}">
                      <a16:creationId xmlns:a16="http://schemas.microsoft.com/office/drawing/2014/main" id="{F455E707-E6DE-4E04-B4FA-5E27CB27B8E6}"/>
                    </a:ext>
                  </a:extLst>
                </p:cNvPr>
                <p:cNvSpPr/>
                <p:nvPr/>
              </p:nvSpPr>
              <p:spPr>
                <a:xfrm>
                  <a:off x="938186" y="2562185"/>
                  <a:ext cx="54871" cy="54871"/>
                </a:xfrm>
                <a:custGeom>
                  <a:avLst/>
                  <a:gdLst>
                    <a:gd name="connsiteX0" fmla="*/ 33315 w 54871"/>
                    <a:gd name="connsiteY0" fmla="*/ 5879 h 54870"/>
                    <a:gd name="connsiteX1" fmla="*/ 25476 w 54871"/>
                    <a:gd name="connsiteY1" fmla="*/ 5879 h 54870"/>
                    <a:gd name="connsiteX2" fmla="*/ 25476 w 54871"/>
                    <a:gd name="connsiteY2" fmla="*/ 25476 h 54870"/>
                    <a:gd name="connsiteX3" fmla="*/ 5879 w 54871"/>
                    <a:gd name="connsiteY3" fmla="*/ 25476 h 54870"/>
                    <a:gd name="connsiteX4" fmla="*/ 5879 w 54871"/>
                    <a:gd name="connsiteY4" fmla="*/ 33315 h 54870"/>
                    <a:gd name="connsiteX5" fmla="*/ 25476 w 54871"/>
                    <a:gd name="connsiteY5" fmla="*/ 33315 h 54870"/>
                    <a:gd name="connsiteX6" fmla="*/ 25476 w 54871"/>
                    <a:gd name="connsiteY6" fmla="*/ 41153 h 54870"/>
                    <a:gd name="connsiteX7" fmla="*/ 25476 w 54871"/>
                    <a:gd name="connsiteY7" fmla="*/ 52911 h 54870"/>
                    <a:gd name="connsiteX8" fmla="*/ 33315 w 54871"/>
                    <a:gd name="connsiteY8" fmla="*/ 52911 h 54870"/>
                    <a:gd name="connsiteX9" fmla="*/ 33315 w 54871"/>
                    <a:gd name="connsiteY9" fmla="*/ 41153 h 54870"/>
                    <a:gd name="connsiteX10" fmla="*/ 33315 w 54871"/>
                    <a:gd name="connsiteY10" fmla="*/ 33315 h 54870"/>
                    <a:gd name="connsiteX11" fmla="*/ 52911 w 54871"/>
                    <a:gd name="connsiteY11" fmla="*/ 33315 h 54870"/>
                    <a:gd name="connsiteX12" fmla="*/ 52911 w 54871"/>
                    <a:gd name="connsiteY12" fmla="*/ 25476 h 54870"/>
                    <a:gd name="connsiteX13" fmla="*/ 33315 w 54871"/>
                    <a:gd name="connsiteY13" fmla="*/ 25476 h 5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4871" h="54870">
                      <a:moveTo>
                        <a:pt x="33315" y="5879"/>
                      </a:moveTo>
                      <a:lnTo>
                        <a:pt x="25476" y="5879"/>
                      </a:lnTo>
                      <a:lnTo>
                        <a:pt x="25476" y="25476"/>
                      </a:lnTo>
                      <a:lnTo>
                        <a:pt x="5879" y="25476"/>
                      </a:lnTo>
                      <a:lnTo>
                        <a:pt x="5879" y="33315"/>
                      </a:lnTo>
                      <a:lnTo>
                        <a:pt x="25476" y="33315"/>
                      </a:lnTo>
                      <a:lnTo>
                        <a:pt x="25476" y="41153"/>
                      </a:lnTo>
                      <a:lnTo>
                        <a:pt x="25476" y="52911"/>
                      </a:lnTo>
                      <a:lnTo>
                        <a:pt x="33315" y="52911"/>
                      </a:lnTo>
                      <a:lnTo>
                        <a:pt x="33315" y="41153"/>
                      </a:lnTo>
                      <a:lnTo>
                        <a:pt x="33315" y="33315"/>
                      </a:lnTo>
                      <a:lnTo>
                        <a:pt x="52911" y="33315"/>
                      </a:lnTo>
                      <a:lnTo>
                        <a:pt x="52911" y="25476"/>
                      </a:lnTo>
                      <a:lnTo>
                        <a:pt x="33315" y="2547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</p:grpSp>
      <p:sp>
        <p:nvSpPr>
          <p:cNvPr id="217" name="Isosceles Triangle 216">
            <a:extLst>
              <a:ext uri="{FF2B5EF4-FFF2-40B4-BE49-F238E27FC236}">
                <a16:creationId xmlns:a16="http://schemas.microsoft.com/office/drawing/2014/main" id="{0DEFA2A6-0EE6-43FF-A6B3-F5D50719A6F0}"/>
              </a:ext>
            </a:extLst>
          </p:cNvPr>
          <p:cNvSpPr/>
          <p:nvPr/>
        </p:nvSpPr>
        <p:spPr>
          <a:xfrm>
            <a:off x="8004821" y="239477"/>
            <a:ext cx="2930583" cy="2276483"/>
          </a:xfrm>
          <a:prstGeom prst="triangle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latin typeface="Kaspersky Sans" panose="020B0503050101040103" pitchFamily="34" charset="-52"/>
            </a:endParaRPr>
          </a:p>
        </p:txBody>
      </p:sp>
      <p:sp>
        <p:nvSpPr>
          <p:cNvPr id="218" name="Текст 10">
            <a:extLst>
              <a:ext uri="{FF2B5EF4-FFF2-40B4-BE49-F238E27FC236}">
                <a16:creationId xmlns:a16="http://schemas.microsoft.com/office/drawing/2014/main" id="{52CF912E-48BC-4159-980F-5ADAA979A347}"/>
              </a:ext>
            </a:extLst>
          </p:cNvPr>
          <p:cNvSpPr txBox="1">
            <a:spLocks/>
          </p:cNvSpPr>
          <p:nvPr/>
        </p:nvSpPr>
        <p:spPr>
          <a:xfrm>
            <a:off x="7340977" y="2131317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ru-RU" sz="1200" b="1" dirty="0">
                <a:solidFill>
                  <a:srgbClr val="1D1D1B"/>
                </a:solidFill>
                <a:latin typeface="Kaspersky Sans" panose="020B0503050101040103" pitchFamily="34" charset="77"/>
              </a:rPr>
              <a:t>Сеть</a:t>
            </a:r>
          </a:p>
        </p:txBody>
      </p:sp>
      <p:sp>
        <p:nvSpPr>
          <p:cNvPr id="219" name="Текст 10">
            <a:extLst>
              <a:ext uri="{FF2B5EF4-FFF2-40B4-BE49-F238E27FC236}">
                <a16:creationId xmlns:a16="http://schemas.microsoft.com/office/drawing/2014/main" id="{46C971E9-9D31-4EF3-89A9-BF31A63292C1}"/>
              </a:ext>
            </a:extLst>
          </p:cNvPr>
          <p:cNvSpPr txBox="1">
            <a:spLocks/>
          </p:cNvSpPr>
          <p:nvPr/>
        </p:nvSpPr>
        <p:spPr>
          <a:xfrm>
            <a:off x="9530971" y="136746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en-US" sz="1200" b="1" dirty="0">
                <a:solidFill>
                  <a:srgbClr val="1D1D1B"/>
                </a:solidFill>
                <a:latin typeface="Kaspersky Sans" panose="020B0503050101040103" pitchFamily="34" charset="77"/>
              </a:rPr>
              <a:t>SIEM</a:t>
            </a:r>
            <a:endParaRPr lang="ru-RU" sz="1200" b="1" dirty="0">
              <a:solidFill>
                <a:srgbClr val="1D1D1B"/>
              </a:solidFill>
              <a:latin typeface="Kaspersky Sans" panose="020B0503050101040103" pitchFamily="34" charset="77"/>
            </a:endParaRPr>
          </a:p>
        </p:txBody>
      </p:sp>
      <p:sp>
        <p:nvSpPr>
          <p:cNvPr id="220" name="Текст 10">
            <a:extLst>
              <a:ext uri="{FF2B5EF4-FFF2-40B4-BE49-F238E27FC236}">
                <a16:creationId xmlns:a16="http://schemas.microsoft.com/office/drawing/2014/main" id="{76FB014B-7E67-4A95-B515-97915CC682E6}"/>
              </a:ext>
            </a:extLst>
          </p:cNvPr>
          <p:cNvSpPr txBox="1">
            <a:spLocks/>
          </p:cNvSpPr>
          <p:nvPr/>
        </p:nvSpPr>
        <p:spPr>
          <a:xfrm>
            <a:off x="10947931" y="2160112"/>
            <a:ext cx="1328188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ru-RU" sz="1200" b="1" dirty="0">
                <a:solidFill>
                  <a:srgbClr val="1D1D1B"/>
                </a:solidFill>
                <a:latin typeface="Kaspersky Sans" panose="020B0503050101040103" pitchFamily="34" charset="77"/>
              </a:rPr>
              <a:t>Конечные точки</a:t>
            </a:r>
          </a:p>
        </p:txBody>
      </p:sp>
      <p:sp>
        <p:nvSpPr>
          <p:cNvPr id="242" name="Надпись 1">
            <a:extLst>
              <a:ext uri="{FF2B5EF4-FFF2-40B4-BE49-F238E27FC236}">
                <a16:creationId xmlns:a16="http://schemas.microsoft.com/office/drawing/2014/main" id="{91E9EA1E-5404-469C-A11C-DC422AE0A0BA}"/>
              </a:ext>
            </a:extLst>
          </p:cNvPr>
          <p:cNvSpPr txBox="1"/>
          <p:nvPr/>
        </p:nvSpPr>
        <p:spPr>
          <a:xfrm>
            <a:off x="8360895" y="534500"/>
            <a:ext cx="2221272" cy="2196071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68580" tIns="34290" rIns="68580" bIns="34290" numCol="1" spcCol="0" rtlCol="0" fromWordArt="0" anchor="ctr" anchorCtr="0" forceAA="0" compatLnSpc="1">
            <a:prstTxWarp prst="textArchUp">
              <a:avLst>
                <a:gd name="adj" fmla="val 17844102"/>
              </a:avLst>
            </a:prstTxWarp>
            <a:noAutofit/>
          </a:bodyPr>
          <a:lstStyle/>
          <a:p>
            <a:pPr defTabSz="914378">
              <a:lnSpc>
                <a:spcPct val="107000"/>
              </a:lnSpc>
              <a:spcAft>
                <a:spcPts val="600"/>
              </a:spcAft>
            </a:pPr>
            <a:r>
              <a:rPr lang="en-US" sz="1200" dirty="0"/>
              <a:t>Attacks</a:t>
            </a:r>
            <a:endParaRPr lang="ru-RU" sz="1200" dirty="0"/>
          </a:p>
        </p:txBody>
      </p:sp>
      <p:sp>
        <p:nvSpPr>
          <p:cNvPr id="243" name="Надпись 1">
            <a:extLst>
              <a:ext uri="{FF2B5EF4-FFF2-40B4-BE49-F238E27FC236}">
                <a16:creationId xmlns:a16="http://schemas.microsoft.com/office/drawing/2014/main" id="{AABAD572-8DD5-45EE-BFCD-999DC198A5CD}"/>
              </a:ext>
            </a:extLst>
          </p:cNvPr>
          <p:cNvSpPr txBox="1"/>
          <p:nvPr/>
        </p:nvSpPr>
        <p:spPr>
          <a:xfrm>
            <a:off x="8296880" y="442978"/>
            <a:ext cx="2528888" cy="2464133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68580" tIns="34290" rIns="68580" bIns="34290" numCol="1" spcCol="0" rtlCol="0" fromWordArt="0" anchor="ctr" anchorCtr="0" forceAA="0" compatLnSpc="1">
            <a:prstTxWarp prst="textArchDown">
              <a:avLst>
                <a:gd name="adj" fmla="val 2018703"/>
              </a:avLst>
            </a:prstTxWarp>
            <a:noAutofit/>
          </a:bodyPr>
          <a:lstStyle/>
          <a:p>
            <a:pPr defTabSz="914378">
              <a:lnSpc>
                <a:spcPct val="107000"/>
              </a:lnSpc>
              <a:spcAft>
                <a:spcPts val="600"/>
              </a:spcAft>
            </a:pPr>
            <a:r>
              <a:rPr lang="en-US" sz="1200" dirty="0"/>
              <a:t>Incidents</a:t>
            </a:r>
            <a:endParaRPr lang="ru-RU" sz="1200" dirty="0"/>
          </a:p>
        </p:txBody>
      </p:sp>
      <p:sp>
        <p:nvSpPr>
          <p:cNvPr id="244" name="Надпись 1">
            <a:extLst>
              <a:ext uri="{FF2B5EF4-FFF2-40B4-BE49-F238E27FC236}">
                <a16:creationId xmlns:a16="http://schemas.microsoft.com/office/drawing/2014/main" id="{913B359F-62BB-4940-84B4-A2982876B6CF}"/>
              </a:ext>
            </a:extLst>
          </p:cNvPr>
          <p:cNvSpPr txBox="1"/>
          <p:nvPr/>
        </p:nvSpPr>
        <p:spPr>
          <a:xfrm>
            <a:off x="8382326" y="548730"/>
            <a:ext cx="2221272" cy="2196071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68580" tIns="34290" rIns="68580" bIns="34290" numCol="1" spcCol="0" rtlCol="0" fromWordArt="0" anchor="ctr" anchorCtr="0" forceAA="0" compatLnSpc="1">
            <a:prstTxWarp prst="textArchUp">
              <a:avLst>
                <a:gd name="adj" fmla="val 12407461"/>
              </a:avLst>
            </a:prstTxWarp>
            <a:noAutofit/>
          </a:bodyPr>
          <a:lstStyle/>
          <a:p>
            <a:pPr defTabSz="914378">
              <a:lnSpc>
                <a:spcPct val="107000"/>
              </a:lnSpc>
              <a:spcAft>
                <a:spcPts val="600"/>
              </a:spcAft>
            </a:pPr>
            <a:r>
              <a:rPr lang="en-US" sz="1200" dirty="0"/>
              <a:t>Threats</a:t>
            </a:r>
            <a:endParaRPr lang="ru-RU" sz="1200" dirty="0"/>
          </a:p>
        </p:txBody>
      </p:sp>
      <p:sp>
        <p:nvSpPr>
          <p:cNvPr id="245" name="Надпись 1">
            <a:extLst>
              <a:ext uri="{FF2B5EF4-FFF2-40B4-BE49-F238E27FC236}">
                <a16:creationId xmlns:a16="http://schemas.microsoft.com/office/drawing/2014/main" id="{FE1F6C52-4D6D-4B98-A04C-973804DA2596}"/>
              </a:ext>
            </a:extLst>
          </p:cNvPr>
          <p:cNvSpPr txBox="1"/>
          <p:nvPr/>
        </p:nvSpPr>
        <p:spPr>
          <a:xfrm>
            <a:off x="8195244" y="362276"/>
            <a:ext cx="2528888" cy="2464133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68580" tIns="34290" rIns="68580" bIns="34290" numCol="1" spcCol="0" rtlCol="0" fromWordArt="0" anchor="ctr" anchorCtr="0" forceAA="0" compatLnSpc="1">
            <a:prstTxWarp prst="textArchDown">
              <a:avLst>
                <a:gd name="adj" fmla="val 7477598"/>
              </a:avLst>
            </a:prstTxWarp>
            <a:noAutofit/>
          </a:bodyPr>
          <a:lstStyle/>
          <a:p>
            <a:pPr defTabSz="914378">
              <a:lnSpc>
                <a:spcPct val="107000"/>
              </a:lnSpc>
              <a:spcAft>
                <a:spcPts val="600"/>
              </a:spcAft>
            </a:pPr>
            <a:r>
              <a:rPr lang="en-US" sz="1200" dirty="0"/>
              <a:t>Breaches</a:t>
            </a:r>
            <a:endParaRPr lang="ru-RU" sz="1200" dirty="0"/>
          </a:p>
        </p:txBody>
      </p:sp>
      <p:grpSp>
        <p:nvGrpSpPr>
          <p:cNvPr id="247" name="Group 4">
            <a:extLst>
              <a:ext uri="{FF2B5EF4-FFF2-40B4-BE49-F238E27FC236}">
                <a16:creationId xmlns:a16="http://schemas.microsoft.com/office/drawing/2014/main" id="{74C0FA7F-800F-443C-BDAD-C5AA3459EC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92812" y="450992"/>
            <a:ext cx="2400300" cy="2393826"/>
            <a:chOff x="2394" y="1334"/>
            <a:chExt cx="2595" cy="2588"/>
          </a:xfrm>
        </p:grpSpPr>
        <p:sp>
          <p:nvSpPr>
            <p:cNvPr id="248" name="AutoShape 3">
              <a:extLst>
                <a:ext uri="{FF2B5EF4-FFF2-40B4-BE49-F238E27FC236}">
                  <a16:creationId xmlns:a16="http://schemas.microsoft.com/office/drawing/2014/main" id="{5C54DB18-63F6-4CFA-95BF-E98A5E23F0E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94" y="1334"/>
              <a:ext cx="2595" cy="258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49" name="Freeform 5">
              <a:extLst>
                <a:ext uri="{FF2B5EF4-FFF2-40B4-BE49-F238E27FC236}">
                  <a16:creationId xmlns:a16="http://schemas.microsoft.com/office/drawing/2014/main" id="{15CBE2EB-4DF8-4AB0-800F-63079DC1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" y="1368"/>
              <a:ext cx="90" cy="91"/>
            </a:xfrm>
            <a:custGeom>
              <a:avLst/>
              <a:gdLst>
                <a:gd name="T0" fmla="*/ 1 w 90"/>
                <a:gd name="T1" fmla="*/ 91 h 91"/>
                <a:gd name="T2" fmla="*/ 0 w 90"/>
                <a:gd name="T3" fmla="*/ 75 h 91"/>
                <a:gd name="T4" fmla="*/ 67 w 90"/>
                <a:gd name="T5" fmla="*/ 66 h 91"/>
                <a:gd name="T6" fmla="*/ 36 w 90"/>
                <a:gd name="T7" fmla="*/ 6 h 91"/>
                <a:gd name="T8" fmla="*/ 50 w 90"/>
                <a:gd name="T9" fmla="*/ 0 h 91"/>
                <a:gd name="T10" fmla="*/ 90 w 90"/>
                <a:gd name="T11" fmla="*/ 79 h 91"/>
                <a:gd name="T12" fmla="*/ 1 w 90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1">
                  <a:moveTo>
                    <a:pt x="1" y="91"/>
                  </a:moveTo>
                  <a:lnTo>
                    <a:pt x="0" y="75"/>
                  </a:lnTo>
                  <a:lnTo>
                    <a:pt x="67" y="66"/>
                  </a:lnTo>
                  <a:lnTo>
                    <a:pt x="36" y="6"/>
                  </a:lnTo>
                  <a:lnTo>
                    <a:pt x="50" y="0"/>
                  </a:lnTo>
                  <a:lnTo>
                    <a:pt x="90" y="79"/>
                  </a:lnTo>
                  <a:lnTo>
                    <a:pt x="1" y="91"/>
                  </a:ln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0" name="Freeform 6">
              <a:extLst>
                <a:ext uri="{FF2B5EF4-FFF2-40B4-BE49-F238E27FC236}">
                  <a16:creationId xmlns:a16="http://schemas.microsoft.com/office/drawing/2014/main" id="{7EED51B8-B301-4B90-BE02-62EF73996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" y="1368"/>
              <a:ext cx="90" cy="91"/>
            </a:xfrm>
            <a:custGeom>
              <a:avLst/>
              <a:gdLst>
                <a:gd name="T0" fmla="*/ 1 w 90"/>
                <a:gd name="T1" fmla="*/ 91 h 91"/>
                <a:gd name="T2" fmla="*/ 0 w 90"/>
                <a:gd name="T3" fmla="*/ 75 h 91"/>
                <a:gd name="T4" fmla="*/ 67 w 90"/>
                <a:gd name="T5" fmla="*/ 66 h 91"/>
                <a:gd name="T6" fmla="*/ 36 w 90"/>
                <a:gd name="T7" fmla="*/ 6 h 91"/>
                <a:gd name="T8" fmla="*/ 50 w 90"/>
                <a:gd name="T9" fmla="*/ 0 h 91"/>
                <a:gd name="T10" fmla="*/ 90 w 90"/>
                <a:gd name="T11" fmla="*/ 79 h 91"/>
                <a:gd name="T12" fmla="*/ 1 w 90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1">
                  <a:moveTo>
                    <a:pt x="1" y="91"/>
                  </a:moveTo>
                  <a:lnTo>
                    <a:pt x="0" y="75"/>
                  </a:lnTo>
                  <a:lnTo>
                    <a:pt x="67" y="66"/>
                  </a:lnTo>
                  <a:lnTo>
                    <a:pt x="36" y="6"/>
                  </a:lnTo>
                  <a:lnTo>
                    <a:pt x="50" y="0"/>
                  </a:lnTo>
                  <a:lnTo>
                    <a:pt x="90" y="79"/>
                  </a:lnTo>
                  <a:lnTo>
                    <a:pt x="1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1" name="Freeform 7">
              <a:extLst>
                <a:ext uri="{FF2B5EF4-FFF2-40B4-BE49-F238E27FC236}">
                  <a16:creationId xmlns:a16="http://schemas.microsoft.com/office/drawing/2014/main" id="{A11B56FA-F5C2-4EE9-B39D-C4766F7FA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2940"/>
              <a:ext cx="96" cy="90"/>
            </a:xfrm>
            <a:custGeom>
              <a:avLst/>
              <a:gdLst>
                <a:gd name="T0" fmla="*/ 20 w 96"/>
                <a:gd name="T1" fmla="*/ 90 h 90"/>
                <a:gd name="T2" fmla="*/ 0 w 96"/>
                <a:gd name="T3" fmla="*/ 3 h 90"/>
                <a:gd name="T4" fmla="*/ 16 w 96"/>
                <a:gd name="T5" fmla="*/ 0 h 90"/>
                <a:gd name="T6" fmla="*/ 30 w 96"/>
                <a:gd name="T7" fmla="*/ 65 h 90"/>
                <a:gd name="T8" fmla="*/ 88 w 96"/>
                <a:gd name="T9" fmla="*/ 30 h 90"/>
                <a:gd name="T10" fmla="*/ 96 w 96"/>
                <a:gd name="T11" fmla="*/ 43 h 90"/>
                <a:gd name="T12" fmla="*/ 20 w 96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90">
                  <a:moveTo>
                    <a:pt x="20" y="90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30" y="65"/>
                  </a:lnTo>
                  <a:lnTo>
                    <a:pt x="88" y="30"/>
                  </a:lnTo>
                  <a:lnTo>
                    <a:pt x="96" y="43"/>
                  </a:lnTo>
                  <a:lnTo>
                    <a:pt x="20" y="90"/>
                  </a:ln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2" name="Freeform 8">
              <a:extLst>
                <a:ext uri="{FF2B5EF4-FFF2-40B4-BE49-F238E27FC236}">
                  <a16:creationId xmlns:a16="http://schemas.microsoft.com/office/drawing/2014/main" id="{8D972967-11C9-49CF-822C-5A4FD625E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2940"/>
              <a:ext cx="96" cy="90"/>
            </a:xfrm>
            <a:custGeom>
              <a:avLst/>
              <a:gdLst>
                <a:gd name="T0" fmla="*/ 20 w 96"/>
                <a:gd name="T1" fmla="*/ 90 h 90"/>
                <a:gd name="T2" fmla="*/ 0 w 96"/>
                <a:gd name="T3" fmla="*/ 3 h 90"/>
                <a:gd name="T4" fmla="*/ 16 w 96"/>
                <a:gd name="T5" fmla="*/ 0 h 90"/>
                <a:gd name="T6" fmla="*/ 30 w 96"/>
                <a:gd name="T7" fmla="*/ 65 h 90"/>
                <a:gd name="T8" fmla="*/ 88 w 96"/>
                <a:gd name="T9" fmla="*/ 30 h 90"/>
                <a:gd name="T10" fmla="*/ 96 w 96"/>
                <a:gd name="T11" fmla="*/ 43 h 90"/>
                <a:gd name="T12" fmla="*/ 20 w 96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90">
                  <a:moveTo>
                    <a:pt x="20" y="90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30" y="65"/>
                  </a:lnTo>
                  <a:lnTo>
                    <a:pt x="88" y="30"/>
                  </a:lnTo>
                  <a:lnTo>
                    <a:pt x="96" y="43"/>
                  </a:lnTo>
                  <a:lnTo>
                    <a:pt x="20" y="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3" name="Freeform 9">
              <a:extLst>
                <a:ext uri="{FF2B5EF4-FFF2-40B4-BE49-F238E27FC236}">
                  <a16:creationId xmlns:a16="http://schemas.microsoft.com/office/drawing/2014/main" id="{745CD3DB-1884-4140-8A6A-3E6CDB117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" y="3825"/>
              <a:ext cx="90" cy="96"/>
            </a:xfrm>
            <a:custGeom>
              <a:avLst/>
              <a:gdLst>
                <a:gd name="T0" fmla="*/ 46 w 90"/>
                <a:gd name="T1" fmla="*/ 96 h 96"/>
                <a:gd name="T2" fmla="*/ 0 w 90"/>
                <a:gd name="T3" fmla="*/ 20 h 96"/>
                <a:gd name="T4" fmla="*/ 86 w 90"/>
                <a:gd name="T5" fmla="*/ 0 h 96"/>
                <a:gd name="T6" fmla="*/ 90 w 90"/>
                <a:gd name="T7" fmla="*/ 16 h 96"/>
                <a:gd name="T8" fmla="*/ 24 w 90"/>
                <a:gd name="T9" fmla="*/ 30 h 96"/>
                <a:gd name="T10" fmla="*/ 59 w 90"/>
                <a:gd name="T11" fmla="*/ 88 h 96"/>
                <a:gd name="T12" fmla="*/ 46 w 90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6">
                  <a:moveTo>
                    <a:pt x="46" y="96"/>
                  </a:moveTo>
                  <a:lnTo>
                    <a:pt x="0" y="20"/>
                  </a:lnTo>
                  <a:lnTo>
                    <a:pt x="86" y="0"/>
                  </a:lnTo>
                  <a:lnTo>
                    <a:pt x="90" y="16"/>
                  </a:lnTo>
                  <a:lnTo>
                    <a:pt x="24" y="30"/>
                  </a:lnTo>
                  <a:lnTo>
                    <a:pt x="59" y="88"/>
                  </a:lnTo>
                  <a:lnTo>
                    <a:pt x="46" y="96"/>
                  </a:ln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4" name="Freeform 10">
              <a:extLst>
                <a:ext uri="{FF2B5EF4-FFF2-40B4-BE49-F238E27FC236}">
                  <a16:creationId xmlns:a16="http://schemas.microsoft.com/office/drawing/2014/main" id="{21C957F6-A692-42CE-B2DF-26029C0AF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" y="3825"/>
              <a:ext cx="90" cy="96"/>
            </a:xfrm>
            <a:custGeom>
              <a:avLst/>
              <a:gdLst>
                <a:gd name="T0" fmla="*/ 46 w 90"/>
                <a:gd name="T1" fmla="*/ 96 h 96"/>
                <a:gd name="T2" fmla="*/ 0 w 90"/>
                <a:gd name="T3" fmla="*/ 20 h 96"/>
                <a:gd name="T4" fmla="*/ 86 w 90"/>
                <a:gd name="T5" fmla="*/ 0 h 96"/>
                <a:gd name="T6" fmla="*/ 90 w 90"/>
                <a:gd name="T7" fmla="*/ 16 h 96"/>
                <a:gd name="T8" fmla="*/ 24 w 90"/>
                <a:gd name="T9" fmla="*/ 30 h 96"/>
                <a:gd name="T10" fmla="*/ 59 w 90"/>
                <a:gd name="T11" fmla="*/ 88 h 96"/>
                <a:gd name="T12" fmla="*/ 46 w 90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6">
                  <a:moveTo>
                    <a:pt x="46" y="96"/>
                  </a:moveTo>
                  <a:lnTo>
                    <a:pt x="0" y="20"/>
                  </a:lnTo>
                  <a:lnTo>
                    <a:pt x="86" y="0"/>
                  </a:lnTo>
                  <a:lnTo>
                    <a:pt x="90" y="16"/>
                  </a:lnTo>
                  <a:lnTo>
                    <a:pt x="24" y="30"/>
                  </a:lnTo>
                  <a:lnTo>
                    <a:pt x="59" y="88"/>
                  </a:lnTo>
                  <a:lnTo>
                    <a:pt x="46" y="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5" name="Freeform 11">
              <a:extLst>
                <a:ext uri="{FF2B5EF4-FFF2-40B4-BE49-F238E27FC236}">
                  <a16:creationId xmlns:a16="http://schemas.microsoft.com/office/drawing/2014/main" id="{8F2940FD-EE4B-40B9-93F1-F6A6AD8EF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2153"/>
              <a:ext cx="93" cy="90"/>
            </a:xfrm>
            <a:custGeom>
              <a:avLst/>
              <a:gdLst>
                <a:gd name="T0" fmla="*/ 77 w 93"/>
                <a:gd name="T1" fmla="*/ 90 h 90"/>
                <a:gd name="T2" fmla="*/ 66 w 93"/>
                <a:gd name="T3" fmla="*/ 24 h 90"/>
                <a:gd name="T4" fmla="*/ 7 w 93"/>
                <a:gd name="T5" fmla="*/ 57 h 90"/>
                <a:gd name="T6" fmla="*/ 0 w 93"/>
                <a:gd name="T7" fmla="*/ 42 h 90"/>
                <a:gd name="T8" fmla="*/ 77 w 93"/>
                <a:gd name="T9" fmla="*/ 0 h 90"/>
                <a:gd name="T10" fmla="*/ 93 w 93"/>
                <a:gd name="T11" fmla="*/ 87 h 90"/>
                <a:gd name="T12" fmla="*/ 77 w 93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0">
                  <a:moveTo>
                    <a:pt x="77" y="90"/>
                  </a:moveTo>
                  <a:lnTo>
                    <a:pt x="66" y="24"/>
                  </a:lnTo>
                  <a:lnTo>
                    <a:pt x="7" y="57"/>
                  </a:lnTo>
                  <a:lnTo>
                    <a:pt x="0" y="42"/>
                  </a:lnTo>
                  <a:lnTo>
                    <a:pt x="77" y="0"/>
                  </a:lnTo>
                  <a:lnTo>
                    <a:pt x="93" y="87"/>
                  </a:lnTo>
                  <a:lnTo>
                    <a:pt x="77" y="90"/>
                  </a:ln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6" name="Freeform 12">
              <a:extLst>
                <a:ext uri="{FF2B5EF4-FFF2-40B4-BE49-F238E27FC236}">
                  <a16:creationId xmlns:a16="http://schemas.microsoft.com/office/drawing/2014/main" id="{A9E74961-BA88-43DF-97B1-C6C5C0065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2153"/>
              <a:ext cx="93" cy="90"/>
            </a:xfrm>
            <a:custGeom>
              <a:avLst/>
              <a:gdLst>
                <a:gd name="T0" fmla="*/ 77 w 93"/>
                <a:gd name="T1" fmla="*/ 90 h 90"/>
                <a:gd name="T2" fmla="*/ 66 w 93"/>
                <a:gd name="T3" fmla="*/ 24 h 90"/>
                <a:gd name="T4" fmla="*/ 7 w 93"/>
                <a:gd name="T5" fmla="*/ 57 h 90"/>
                <a:gd name="T6" fmla="*/ 0 w 93"/>
                <a:gd name="T7" fmla="*/ 42 h 90"/>
                <a:gd name="T8" fmla="*/ 77 w 93"/>
                <a:gd name="T9" fmla="*/ 0 h 90"/>
                <a:gd name="T10" fmla="*/ 93 w 93"/>
                <a:gd name="T11" fmla="*/ 87 h 90"/>
                <a:gd name="T12" fmla="*/ 77 w 93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0">
                  <a:moveTo>
                    <a:pt x="77" y="90"/>
                  </a:moveTo>
                  <a:lnTo>
                    <a:pt x="66" y="24"/>
                  </a:lnTo>
                  <a:lnTo>
                    <a:pt x="7" y="57"/>
                  </a:lnTo>
                  <a:lnTo>
                    <a:pt x="0" y="42"/>
                  </a:lnTo>
                  <a:lnTo>
                    <a:pt x="77" y="0"/>
                  </a:lnTo>
                  <a:lnTo>
                    <a:pt x="93" y="87"/>
                  </a:lnTo>
                  <a:lnTo>
                    <a:pt x="77" y="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7" name="Freeform 13">
              <a:extLst>
                <a:ext uri="{FF2B5EF4-FFF2-40B4-BE49-F238E27FC236}">
                  <a16:creationId xmlns:a16="http://schemas.microsoft.com/office/drawing/2014/main" id="{A868AECB-697F-4EE3-A7BC-D3CA73E66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" y="1333"/>
              <a:ext cx="1146" cy="199"/>
            </a:xfrm>
            <a:custGeom>
              <a:avLst/>
              <a:gdLst>
                <a:gd name="T0" fmla="*/ 520 w 889"/>
                <a:gd name="T1" fmla="*/ 0 h 155"/>
                <a:gd name="T2" fmla="*/ 0 w 889"/>
                <a:gd name="T3" fmla="*/ 145 h 155"/>
                <a:gd name="T4" fmla="*/ 6 w 889"/>
                <a:gd name="T5" fmla="*/ 155 h 155"/>
                <a:gd name="T6" fmla="*/ 520 w 889"/>
                <a:gd name="T7" fmla="*/ 12 h 155"/>
                <a:gd name="T8" fmla="*/ 882 w 889"/>
                <a:gd name="T9" fmla="*/ 80 h 155"/>
                <a:gd name="T10" fmla="*/ 889 w 889"/>
                <a:gd name="T11" fmla="*/ 79 h 155"/>
                <a:gd name="T12" fmla="*/ 883 w 889"/>
                <a:gd name="T13" fmla="*/ 67 h 155"/>
                <a:gd name="T14" fmla="*/ 520 w 889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9" h="155">
                  <a:moveTo>
                    <a:pt x="520" y="0"/>
                  </a:moveTo>
                  <a:cubicBezTo>
                    <a:pt x="336" y="0"/>
                    <a:pt x="156" y="50"/>
                    <a:pt x="0" y="14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161" y="61"/>
                    <a:pt x="338" y="12"/>
                    <a:pt x="520" y="12"/>
                  </a:cubicBezTo>
                  <a:cubicBezTo>
                    <a:pt x="645" y="12"/>
                    <a:pt x="767" y="35"/>
                    <a:pt x="882" y="80"/>
                  </a:cubicBezTo>
                  <a:cubicBezTo>
                    <a:pt x="889" y="79"/>
                    <a:pt x="889" y="79"/>
                    <a:pt x="889" y="79"/>
                  </a:cubicBezTo>
                  <a:cubicBezTo>
                    <a:pt x="883" y="67"/>
                    <a:pt x="883" y="67"/>
                    <a:pt x="883" y="67"/>
                  </a:cubicBezTo>
                  <a:cubicBezTo>
                    <a:pt x="767" y="23"/>
                    <a:pt x="645" y="0"/>
                    <a:pt x="520" y="0"/>
                  </a:cubicBezTo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8" name="Freeform 14">
              <a:extLst>
                <a:ext uri="{FF2B5EF4-FFF2-40B4-BE49-F238E27FC236}">
                  <a16:creationId xmlns:a16="http://schemas.microsoft.com/office/drawing/2014/main" id="{99621BC4-E45A-413B-AEB6-2141C91A5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1419"/>
              <a:ext cx="17" cy="21"/>
            </a:xfrm>
            <a:custGeom>
              <a:avLst/>
              <a:gdLst>
                <a:gd name="T0" fmla="*/ 1 w 13"/>
                <a:gd name="T1" fmla="*/ 0 h 16"/>
                <a:gd name="T2" fmla="*/ 7 w 13"/>
                <a:gd name="T3" fmla="*/ 12 h 16"/>
                <a:gd name="T4" fmla="*/ 0 w 13"/>
                <a:gd name="T5" fmla="*/ 13 h 16"/>
                <a:gd name="T6" fmla="*/ 8 w 13"/>
                <a:gd name="T7" fmla="*/ 16 h 16"/>
                <a:gd name="T8" fmla="*/ 13 w 13"/>
                <a:gd name="T9" fmla="*/ 5 h 16"/>
                <a:gd name="T10" fmla="*/ 1 w 13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6">
                  <a:moveTo>
                    <a:pt x="1" y="0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14"/>
                    <a:pt x="5" y="15"/>
                    <a:pt x="8" y="1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5" y="2"/>
                    <a:pt x="1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59" name="Freeform 15">
              <a:extLst>
                <a:ext uri="{FF2B5EF4-FFF2-40B4-BE49-F238E27FC236}">
                  <a16:creationId xmlns:a16="http://schemas.microsoft.com/office/drawing/2014/main" id="{5AF2B6AD-A613-4EA7-9AE3-9B09A19A4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" y="2177"/>
              <a:ext cx="176" cy="1077"/>
            </a:xfrm>
            <a:custGeom>
              <a:avLst/>
              <a:gdLst>
                <a:gd name="T0" fmla="*/ 71 w 136"/>
                <a:gd name="T1" fmla="*/ 0 h 836"/>
                <a:gd name="T2" fmla="*/ 60 w 136"/>
                <a:gd name="T3" fmla="*/ 6 h 836"/>
                <a:gd name="T4" fmla="*/ 0 w 136"/>
                <a:gd name="T5" fmla="*/ 350 h 836"/>
                <a:gd name="T6" fmla="*/ 125 w 136"/>
                <a:gd name="T7" fmla="*/ 836 h 836"/>
                <a:gd name="T8" fmla="*/ 136 w 136"/>
                <a:gd name="T9" fmla="*/ 830 h 836"/>
                <a:gd name="T10" fmla="*/ 12 w 136"/>
                <a:gd name="T11" fmla="*/ 350 h 836"/>
                <a:gd name="T12" fmla="*/ 73 w 136"/>
                <a:gd name="T13" fmla="*/ 7 h 836"/>
                <a:gd name="T14" fmla="*/ 71 w 136"/>
                <a:gd name="T15" fmla="*/ 0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836">
                  <a:moveTo>
                    <a:pt x="71" y="0"/>
                  </a:moveTo>
                  <a:cubicBezTo>
                    <a:pt x="60" y="6"/>
                    <a:pt x="60" y="6"/>
                    <a:pt x="60" y="6"/>
                  </a:cubicBezTo>
                  <a:cubicBezTo>
                    <a:pt x="20" y="116"/>
                    <a:pt x="0" y="232"/>
                    <a:pt x="0" y="350"/>
                  </a:cubicBezTo>
                  <a:cubicBezTo>
                    <a:pt x="0" y="520"/>
                    <a:pt x="43" y="688"/>
                    <a:pt x="125" y="836"/>
                  </a:cubicBezTo>
                  <a:cubicBezTo>
                    <a:pt x="136" y="830"/>
                    <a:pt x="136" y="830"/>
                    <a:pt x="136" y="830"/>
                  </a:cubicBezTo>
                  <a:cubicBezTo>
                    <a:pt x="55" y="684"/>
                    <a:pt x="12" y="518"/>
                    <a:pt x="12" y="350"/>
                  </a:cubicBezTo>
                  <a:cubicBezTo>
                    <a:pt x="12" y="232"/>
                    <a:pt x="32" y="117"/>
                    <a:pt x="73" y="7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0" name="Freeform 16">
              <a:extLst>
                <a:ext uri="{FF2B5EF4-FFF2-40B4-BE49-F238E27FC236}">
                  <a16:creationId xmlns:a16="http://schemas.microsoft.com/office/drawing/2014/main" id="{6CB1DDB7-9934-460F-82EB-6722F899B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2171"/>
              <a:ext cx="20" cy="15"/>
            </a:xfrm>
            <a:custGeom>
              <a:avLst/>
              <a:gdLst>
                <a:gd name="T0" fmla="*/ 5 w 16"/>
                <a:gd name="T1" fmla="*/ 0 h 12"/>
                <a:gd name="T2" fmla="*/ 0 w 16"/>
                <a:gd name="T3" fmla="*/ 11 h 12"/>
                <a:gd name="T4" fmla="*/ 11 w 16"/>
                <a:gd name="T5" fmla="*/ 5 h 12"/>
                <a:gd name="T6" fmla="*/ 13 w 16"/>
                <a:gd name="T7" fmla="*/ 12 h 12"/>
                <a:gd name="T8" fmla="*/ 16 w 16"/>
                <a:gd name="T9" fmla="*/ 4 h 12"/>
                <a:gd name="T10" fmla="*/ 5 w 1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2">
                  <a:moveTo>
                    <a:pt x="5" y="0"/>
                  </a:moveTo>
                  <a:cubicBezTo>
                    <a:pt x="3" y="3"/>
                    <a:pt x="2" y="7"/>
                    <a:pt x="0" y="1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9"/>
                    <a:pt x="15" y="7"/>
                    <a:pt x="16" y="4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1" name="Freeform 17">
              <a:extLst>
                <a:ext uri="{FF2B5EF4-FFF2-40B4-BE49-F238E27FC236}">
                  <a16:creationId xmlns:a16="http://schemas.microsoft.com/office/drawing/2014/main" id="{94AC9AD1-8D20-41B0-83B4-52EECA0D8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171"/>
              <a:ext cx="14" cy="5"/>
            </a:xfrm>
            <a:custGeom>
              <a:avLst/>
              <a:gdLst>
                <a:gd name="T0" fmla="*/ 0 w 11"/>
                <a:gd name="T1" fmla="*/ 0 h 4"/>
                <a:gd name="T2" fmla="*/ 0 w 11"/>
                <a:gd name="T3" fmla="*/ 0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2" name="Freeform 18">
              <a:extLst>
                <a:ext uri="{FF2B5EF4-FFF2-40B4-BE49-F238E27FC236}">
                  <a16:creationId xmlns:a16="http://schemas.microsoft.com/office/drawing/2014/main" id="{AB547C4D-2E02-4A98-9EA5-58BFBBEB2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" y="3749"/>
              <a:ext cx="1014" cy="174"/>
            </a:xfrm>
            <a:custGeom>
              <a:avLst/>
              <a:gdLst>
                <a:gd name="T0" fmla="*/ 780 w 786"/>
                <a:gd name="T1" fmla="*/ 0 h 135"/>
                <a:gd name="T2" fmla="*/ 300 w 786"/>
                <a:gd name="T3" fmla="*/ 123 h 135"/>
                <a:gd name="T4" fmla="*/ 9 w 786"/>
                <a:gd name="T5" fmla="*/ 80 h 135"/>
                <a:gd name="T6" fmla="*/ 0 w 786"/>
                <a:gd name="T7" fmla="*/ 82 h 135"/>
                <a:gd name="T8" fmla="*/ 6 w 786"/>
                <a:gd name="T9" fmla="*/ 91 h 135"/>
                <a:gd name="T10" fmla="*/ 300 w 786"/>
                <a:gd name="T11" fmla="*/ 135 h 135"/>
                <a:gd name="T12" fmla="*/ 786 w 786"/>
                <a:gd name="T13" fmla="*/ 10 h 135"/>
                <a:gd name="T14" fmla="*/ 780 w 786"/>
                <a:gd name="T1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6" h="135">
                  <a:moveTo>
                    <a:pt x="780" y="0"/>
                  </a:moveTo>
                  <a:cubicBezTo>
                    <a:pt x="634" y="80"/>
                    <a:pt x="468" y="123"/>
                    <a:pt x="300" y="123"/>
                  </a:cubicBezTo>
                  <a:cubicBezTo>
                    <a:pt x="201" y="123"/>
                    <a:pt x="103" y="108"/>
                    <a:pt x="9" y="8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101" y="120"/>
                    <a:pt x="200" y="135"/>
                    <a:pt x="300" y="135"/>
                  </a:cubicBezTo>
                  <a:cubicBezTo>
                    <a:pt x="470" y="135"/>
                    <a:pt x="638" y="92"/>
                    <a:pt x="786" y="10"/>
                  </a:cubicBezTo>
                  <a:cubicBezTo>
                    <a:pt x="780" y="0"/>
                    <a:pt x="780" y="0"/>
                    <a:pt x="780" y="0"/>
                  </a:cubicBezTo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3" name="Freeform 19">
              <a:extLst>
                <a:ext uri="{FF2B5EF4-FFF2-40B4-BE49-F238E27FC236}">
                  <a16:creationId xmlns:a16="http://schemas.microsoft.com/office/drawing/2014/main" id="{DF1E7225-0AC4-4C8B-ADB8-883E0BD5F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0" y="3849"/>
              <a:ext cx="17" cy="18"/>
            </a:xfrm>
            <a:custGeom>
              <a:avLst/>
              <a:gdLst>
                <a:gd name="T0" fmla="*/ 4 w 13"/>
                <a:gd name="T1" fmla="*/ 0 h 14"/>
                <a:gd name="T2" fmla="*/ 0 w 13"/>
                <a:gd name="T3" fmla="*/ 11 h 14"/>
                <a:gd name="T4" fmla="*/ 10 w 13"/>
                <a:gd name="T5" fmla="*/ 14 h 14"/>
                <a:gd name="T6" fmla="*/ 4 w 13"/>
                <a:gd name="T7" fmla="*/ 5 h 14"/>
                <a:gd name="T8" fmla="*/ 13 w 13"/>
                <a:gd name="T9" fmla="*/ 3 h 14"/>
                <a:gd name="T10" fmla="*/ 4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2"/>
                    <a:pt x="7" y="1"/>
                    <a:pt x="4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4" name="Freeform 20">
              <a:extLst>
                <a:ext uri="{FF2B5EF4-FFF2-40B4-BE49-F238E27FC236}">
                  <a16:creationId xmlns:a16="http://schemas.microsoft.com/office/drawing/2014/main" id="{7F6168B8-8489-4FF7-9D07-6F93437B9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" y="1958"/>
              <a:ext cx="200" cy="1047"/>
            </a:xfrm>
            <a:custGeom>
              <a:avLst/>
              <a:gdLst>
                <a:gd name="T0" fmla="*/ 11 w 155"/>
                <a:gd name="T1" fmla="*/ 0 h 813"/>
                <a:gd name="T2" fmla="*/ 0 w 155"/>
                <a:gd name="T3" fmla="*/ 7 h 813"/>
                <a:gd name="T4" fmla="*/ 143 w 155"/>
                <a:gd name="T5" fmla="*/ 520 h 813"/>
                <a:gd name="T6" fmla="*/ 101 w 155"/>
                <a:gd name="T7" fmla="*/ 805 h 813"/>
                <a:gd name="T8" fmla="*/ 103 w 155"/>
                <a:gd name="T9" fmla="*/ 813 h 813"/>
                <a:gd name="T10" fmla="*/ 114 w 155"/>
                <a:gd name="T11" fmla="*/ 807 h 813"/>
                <a:gd name="T12" fmla="*/ 155 w 155"/>
                <a:gd name="T13" fmla="*/ 520 h 813"/>
                <a:gd name="T14" fmla="*/ 11 w 155"/>
                <a:gd name="T15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813">
                  <a:moveTo>
                    <a:pt x="1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94" y="161"/>
                    <a:pt x="143" y="339"/>
                    <a:pt x="143" y="520"/>
                  </a:cubicBezTo>
                  <a:cubicBezTo>
                    <a:pt x="143" y="617"/>
                    <a:pt x="129" y="713"/>
                    <a:pt x="101" y="805"/>
                  </a:cubicBezTo>
                  <a:cubicBezTo>
                    <a:pt x="103" y="813"/>
                    <a:pt x="103" y="813"/>
                    <a:pt x="103" y="813"/>
                  </a:cubicBezTo>
                  <a:cubicBezTo>
                    <a:pt x="114" y="807"/>
                    <a:pt x="114" y="807"/>
                    <a:pt x="114" y="807"/>
                  </a:cubicBezTo>
                  <a:cubicBezTo>
                    <a:pt x="141" y="714"/>
                    <a:pt x="155" y="618"/>
                    <a:pt x="155" y="520"/>
                  </a:cubicBezTo>
                  <a:cubicBezTo>
                    <a:pt x="155" y="336"/>
                    <a:pt x="105" y="157"/>
                    <a:pt x="11" y="0"/>
                  </a:cubicBezTo>
                </a:path>
              </a:pathLst>
            </a:custGeom>
            <a:solidFill>
              <a:srgbClr val="00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5" name="Freeform 21">
              <a:extLst>
                <a:ext uri="{FF2B5EF4-FFF2-40B4-BE49-F238E27FC236}">
                  <a16:creationId xmlns:a16="http://schemas.microsoft.com/office/drawing/2014/main" id="{367E3DD3-3C24-4781-9808-0C52E020B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7" y="2995"/>
              <a:ext cx="19" cy="17"/>
            </a:xfrm>
            <a:custGeom>
              <a:avLst/>
              <a:gdLst>
                <a:gd name="T0" fmla="*/ 2 w 15"/>
                <a:gd name="T1" fmla="*/ 0 h 13"/>
                <a:gd name="T2" fmla="*/ 0 w 15"/>
                <a:gd name="T3" fmla="*/ 9 h 13"/>
                <a:gd name="T4" fmla="*/ 11 w 15"/>
                <a:gd name="T5" fmla="*/ 13 h 13"/>
                <a:gd name="T6" fmla="*/ 15 w 15"/>
                <a:gd name="T7" fmla="*/ 2 h 13"/>
                <a:gd name="T8" fmla="*/ 4 w 15"/>
                <a:gd name="T9" fmla="*/ 8 h 13"/>
                <a:gd name="T10" fmla="*/ 2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2" y="0"/>
                  </a:moveTo>
                  <a:cubicBezTo>
                    <a:pt x="2" y="3"/>
                    <a:pt x="1" y="6"/>
                    <a:pt x="0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9"/>
                    <a:pt x="13" y="5"/>
                    <a:pt x="15" y="2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  <p:sp>
          <p:nvSpPr>
            <p:cNvPr id="266" name="Freeform 22">
              <a:extLst>
                <a:ext uri="{FF2B5EF4-FFF2-40B4-BE49-F238E27FC236}">
                  <a16:creationId xmlns:a16="http://schemas.microsoft.com/office/drawing/2014/main" id="{7F885B80-3E22-44C3-AC27-442898264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" y="3007"/>
              <a:ext cx="16" cy="6"/>
            </a:xfrm>
            <a:custGeom>
              <a:avLst/>
              <a:gdLst>
                <a:gd name="T0" fmla="*/ 1 w 12"/>
                <a:gd name="T1" fmla="*/ 0 h 5"/>
                <a:gd name="T2" fmla="*/ 0 w 12"/>
                <a:gd name="T3" fmla="*/ 1 h 5"/>
                <a:gd name="T4" fmla="*/ 12 w 12"/>
                <a:gd name="T5" fmla="*/ 5 h 5"/>
                <a:gd name="T6" fmla="*/ 12 w 12"/>
                <a:gd name="T7" fmla="*/ 4 h 5"/>
                <a:gd name="T8" fmla="*/ 1 w 1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009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endParaRPr lang="ru-RU" sz="1800" kern="0" dirty="0">
                <a:solidFill>
                  <a:srgbClr val="1D1D1B"/>
                </a:solidFill>
              </a:endParaRPr>
            </a:p>
          </p:txBody>
        </p:sp>
      </p:grpSp>
      <p:sp>
        <p:nvSpPr>
          <p:cNvPr id="268" name="Текст 10">
            <a:extLst>
              <a:ext uri="{FF2B5EF4-FFF2-40B4-BE49-F238E27FC236}">
                <a16:creationId xmlns:a16="http://schemas.microsoft.com/office/drawing/2014/main" id="{0026675E-D762-4A05-88A3-8642793A3A0E}"/>
              </a:ext>
            </a:extLst>
          </p:cNvPr>
          <p:cNvSpPr txBox="1">
            <a:spLocks/>
          </p:cNvSpPr>
          <p:nvPr/>
        </p:nvSpPr>
        <p:spPr>
          <a:xfrm>
            <a:off x="945569" y="6171647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en-US" sz="1200" b="1" dirty="0">
                <a:solidFill>
                  <a:srgbClr val="1D1D1B"/>
                </a:solidFill>
                <a:latin typeface="Kaspersky Sans" panose="020B0503050101040103" pitchFamily="34" charset="77"/>
              </a:rPr>
              <a:t>DC1</a:t>
            </a:r>
            <a:endParaRPr lang="ru-RU" sz="1200" b="1" dirty="0">
              <a:solidFill>
                <a:srgbClr val="1D1D1B"/>
              </a:solidFill>
              <a:latin typeface="Kaspersky Sans" panose="020B0503050101040103" pitchFamily="34" charset="77"/>
            </a:endParaRPr>
          </a:p>
        </p:txBody>
      </p:sp>
      <p:sp>
        <p:nvSpPr>
          <p:cNvPr id="269" name="Текст 10">
            <a:extLst>
              <a:ext uri="{FF2B5EF4-FFF2-40B4-BE49-F238E27FC236}">
                <a16:creationId xmlns:a16="http://schemas.microsoft.com/office/drawing/2014/main" id="{53E25B1C-47AD-4E68-BA4D-CA3EBD829ABE}"/>
              </a:ext>
            </a:extLst>
          </p:cNvPr>
          <p:cNvSpPr txBox="1">
            <a:spLocks/>
          </p:cNvSpPr>
          <p:nvPr/>
        </p:nvSpPr>
        <p:spPr>
          <a:xfrm>
            <a:off x="3746065" y="6163084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en-US" sz="1200" b="1" dirty="0">
                <a:solidFill>
                  <a:srgbClr val="1D1D1B"/>
                </a:solidFill>
                <a:latin typeface="Kaspersky Sans" panose="020B0503050101040103" pitchFamily="34" charset="77"/>
              </a:rPr>
              <a:t>DC2</a:t>
            </a:r>
            <a:endParaRPr lang="ru-RU" sz="1200" b="1" dirty="0">
              <a:solidFill>
                <a:srgbClr val="1D1D1B"/>
              </a:solidFill>
              <a:latin typeface="Kaspersky Sans" panose="020B0503050101040103" pitchFamily="34" charset="77"/>
            </a:endParaRPr>
          </a:p>
        </p:txBody>
      </p:sp>
      <p:cxnSp>
        <p:nvCxnSpPr>
          <p:cNvPr id="272" name="Прямая соединительная линия 11">
            <a:extLst>
              <a:ext uri="{FF2B5EF4-FFF2-40B4-BE49-F238E27FC236}">
                <a16:creationId xmlns:a16="http://schemas.microsoft.com/office/drawing/2014/main" id="{FDE966FE-23C7-4BFF-9823-F07C9D857B9C}"/>
              </a:ext>
            </a:extLst>
          </p:cNvPr>
          <p:cNvCxnSpPr>
            <a:cxnSpLocks/>
            <a:stCxn id="133" idx="1"/>
            <a:endCxn id="234" idx="25"/>
          </p:cNvCxnSpPr>
          <p:nvPr/>
        </p:nvCxnSpPr>
        <p:spPr>
          <a:xfrm flipH="1">
            <a:off x="715401" y="3583652"/>
            <a:ext cx="1266420" cy="12641"/>
          </a:xfrm>
          <a:prstGeom prst="line">
            <a:avLst/>
          </a:prstGeom>
          <a:ln w="12700">
            <a:gradFill>
              <a:gsLst>
                <a:gs pos="0">
                  <a:srgbClr val="A4A4A4"/>
                </a:gs>
                <a:gs pos="100000">
                  <a:schemeClr val="accent1"/>
                </a:gs>
              </a:gsLst>
              <a:lin ang="0" scaled="0"/>
            </a:gradFill>
            <a:head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11">
            <a:extLst>
              <a:ext uri="{FF2B5EF4-FFF2-40B4-BE49-F238E27FC236}">
                <a16:creationId xmlns:a16="http://schemas.microsoft.com/office/drawing/2014/main" id="{634760AF-7A43-476E-A32D-A1B126984B56}"/>
              </a:ext>
            </a:extLst>
          </p:cNvPr>
          <p:cNvCxnSpPr>
            <a:cxnSpLocks/>
            <a:stCxn id="27" idx="1"/>
            <a:endCxn id="224" idx="25"/>
          </p:cNvCxnSpPr>
          <p:nvPr/>
        </p:nvCxnSpPr>
        <p:spPr>
          <a:xfrm flipH="1">
            <a:off x="3592986" y="3588132"/>
            <a:ext cx="1159385" cy="8109"/>
          </a:xfrm>
          <a:prstGeom prst="line">
            <a:avLst/>
          </a:prstGeom>
          <a:ln w="12700">
            <a:gradFill>
              <a:gsLst>
                <a:gs pos="0">
                  <a:srgbClr val="A4A4A4"/>
                </a:gs>
                <a:gs pos="100000">
                  <a:schemeClr val="accent1"/>
                </a:gs>
              </a:gsLst>
              <a:lin ang="0" scaled="0"/>
            </a:gradFill>
            <a:head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7" name="Группа 56">
            <a:extLst>
              <a:ext uri="{FF2B5EF4-FFF2-40B4-BE49-F238E27FC236}">
                <a16:creationId xmlns:a16="http://schemas.microsoft.com/office/drawing/2014/main" id="{D98B38A7-F150-4CF7-9DF8-66B4F1CE30E0}"/>
              </a:ext>
            </a:extLst>
          </p:cNvPr>
          <p:cNvGrpSpPr/>
          <p:nvPr/>
        </p:nvGrpSpPr>
        <p:grpSpPr>
          <a:xfrm>
            <a:off x="1028739" y="981075"/>
            <a:ext cx="3434647" cy="1620445"/>
            <a:chOff x="4980241" y="2296152"/>
            <a:chExt cx="2286000" cy="1452137"/>
          </a:xfrm>
        </p:grpSpPr>
        <p:sp>
          <p:nvSpPr>
            <p:cNvPr id="289" name="Freeform 9">
              <a:extLst>
                <a:ext uri="{FF2B5EF4-FFF2-40B4-BE49-F238E27FC236}">
                  <a16:creationId xmlns:a16="http://schemas.microsoft.com/office/drawing/2014/main" id="{CE577F7B-FFF8-42F4-A151-8898D8455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0241" y="2296152"/>
              <a:ext cx="2286000" cy="1431924"/>
            </a:xfrm>
            <a:custGeom>
              <a:avLst/>
              <a:gdLst>
                <a:gd name="T0" fmla="*/ 867 w 1418"/>
                <a:gd name="T1" fmla="*/ 0 h 888"/>
                <a:gd name="T2" fmla="*/ 557 w 1418"/>
                <a:gd name="T3" fmla="*/ 217 h 888"/>
                <a:gd name="T4" fmla="*/ 427 w 1418"/>
                <a:gd name="T5" fmla="*/ 155 h 888"/>
                <a:gd name="T6" fmla="*/ 414 w 1418"/>
                <a:gd name="T7" fmla="*/ 156 h 888"/>
                <a:gd name="T8" fmla="*/ 262 w 1418"/>
                <a:gd name="T9" fmla="*/ 302 h 888"/>
                <a:gd name="T10" fmla="*/ 266 w 1418"/>
                <a:gd name="T11" fmla="*/ 364 h 888"/>
                <a:gd name="T12" fmla="*/ 11 w 1418"/>
                <a:gd name="T13" fmla="*/ 645 h 888"/>
                <a:gd name="T14" fmla="*/ 306 w 1418"/>
                <a:gd name="T15" fmla="*/ 888 h 888"/>
                <a:gd name="T16" fmla="*/ 1144 w 1418"/>
                <a:gd name="T17" fmla="*/ 888 h 888"/>
                <a:gd name="T18" fmla="*/ 1412 w 1418"/>
                <a:gd name="T19" fmla="*/ 637 h 888"/>
                <a:gd name="T20" fmla="*/ 1194 w 1418"/>
                <a:gd name="T21" fmla="*/ 366 h 888"/>
                <a:gd name="T22" fmla="*/ 1196 w 1418"/>
                <a:gd name="T23" fmla="*/ 329 h 888"/>
                <a:gd name="T24" fmla="*/ 867 w 1418"/>
                <a:gd name="T25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8" h="888">
                  <a:moveTo>
                    <a:pt x="867" y="0"/>
                  </a:moveTo>
                  <a:cubicBezTo>
                    <a:pt x="724" y="0"/>
                    <a:pt x="603" y="91"/>
                    <a:pt x="557" y="217"/>
                  </a:cubicBezTo>
                  <a:cubicBezTo>
                    <a:pt x="526" y="179"/>
                    <a:pt x="480" y="155"/>
                    <a:pt x="427" y="155"/>
                  </a:cubicBezTo>
                  <a:cubicBezTo>
                    <a:pt x="423" y="155"/>
                    <a:pt x="419" y="155"/>
                    <a:pt x="414" y="156"/>
                  </a:cubicBezTo>
                  <a:cubicBezTo>
                    <a:pt x="336" y="161"/>
                    <a:pt x="271" y="224"/>
                    <a:pt x="262" y="302"/>
                  </a:cubicBezTo>
                  <a:cubicBezTo>
                    <a:pt x="259" y="324"/>
                    <a:pt x="261" y="345"/>
                    <a:pt x="266" y="364"/>
                  </a:cubicBezTo>
                  <a:cubicBezTo>
                    <a:pt x="131" y="382"/>
                    <a:pt x="0" y="503"/>
                    <a:pt x="11" y="645"/>
                  </a:cubicBezTo>
                  <a:cubicBezTo>
                    <a:pt x="21" y="779"/>
                    <a:pt x="172" y="888"/>
                    <a:pt x="306" y="888"/>
                  </a:cubicBezTo>
                  <a:cubicBezTo>
                    <a:pt x="1144" y="888"/>
                    <a:pt x="1144" y="888"/>
                    <a:pt x="1144" y="888"/>
                  </a:cubicBezTo>
                  <a:cubicBezTo>
                    <a:pt x="1285" y="888"/>
                    <a:pt x="1405" y="778"/>
                    <a:pt x="1412" y="637"/>
                  </a:cubicBezTo>
                  <a:cubicBezTo>
                    <a:pt x="1418" y="502"/>
                    <a:pt x="1322" y="388"/>
                    <a:pt x="1194" y="366"/>
                  </a:cubicBezTo>
                  <a:cubicBezTo>
                    <a:pt x="1195" y="354"/>
                    <a:pt x="1196" y="342"/>
                    <a:pt x="1196" y="329"/>
                  </a:cubicBezTo>
                  <a:cubicBezTo>
                    <a:pt x="1196" y="147"/>
                    <a:pt x="1049" y="0"/>
                    <a:pt x="867" y="0"/>
                  </a:cubicBezTo>
                </a:path>
              </a:pathLst>
            </a:custGeom>
            <a:noFill/>
            <a:ln w="9525">
              <a:solidFill>
                <a:srgbClr val="00A88E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defRPr/>
              </a:pPr>
              <a:r>
                <a:rPr lang="ru-RU" sz="12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Экспертиза </a:t>
              </a:r>
              <a:r>
                <a:rPr lang="en-US" sz="12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Kaspersky</a:t>
              </a:r>
              <a:endParaRPr lang="ru-RU" sz="1200" dirty="0">
                <a:solidFill>
                  <a:srgbClr val="1D1D1B"/>
                </a:solidFill>
                <a:latin typeface="Kaspersky Sans" panose="020B0503050101040103" pitchFamily="34" charset="77"/>
              </a:endParaRPr>
            </a:p>
          </p:txBody>
        </p:sp>
        <p:sp>
          <p:nvSpPr>
            <p:cNvPr id="290" name="Прямоугольник 20">
              <a:extLst>
                <a:ext uri="{FF2B5EF4-FFF2-40B4-BE49-F238E27FC236}">
                  <a16:creationId xmlns:a16="http://schemas.microsoft.com/office/drawing/2014/main" id="{1D52C4EF-474A-4A57-A343-F34EF6156330}"/>
                </a:ext>
              </a:extLst>
            </p:cNvPr>
            <p:cNvSpPr/>
            <p:nvPr/>
          </p:nvSpPr>
          <p:spPr>
            <a:xfrm rot="16200000">
              <a:off x="6150911" y="3371889"/>
              <a:ext cx="17999" cy="7348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>
                <a:defRPr/>
              </a:pPr>
              <a:endParaRPr lang="ru-RU" sz="1800" dirty="0">
                <a:solidFill>
                  <a:srgbClr val="FFFFFF"/>
                </a:solidFill>
                <a:latin typeface="Kaspersky Sans" panose="020B0503050101040103" pitchFamily="34" charset="77"/>
              </a:endParaRPr>
            </a:p>
          </p:txBody>
        </p:sp>
      </p:grpSp>
      <p:grpSp>
        <p:nvGrpSpPr>
          <p:cNvPr id="291" name="Группа 2">
            <a:extLst>
              <a:ext uri="{FF2B5EF4-FFF2-40B4-BE49-F238E27FC236}">
                <a16:creationId xmlns:a16="http://schemas.microsoft.com/office/drawing/2014/main" id="{F223EA0D-6F29-4C83-BC3B-E2558AA35EF4}"/>
              </a:ext>
            </a:extLst>
          </p:cNvPr>
          <p:cNvGrpSpPr/>
          <p:nvPr/>
        </p:nvGrpSpPr>
        <p:grpSpPr>
          <a:xfrm>
            <a:off x="494739" y="2366878"/>
            <a:ext cx="4184118" cy="889439"/>
            <a:chOff x="3876002" y="2319722"/>
            <a:chExt cx="4184118" cy="889439"/>
          </a:xfrm>
        </p:grpSpPr>
        <p:sp>
          <p:nvSpPr>
            <p:cNvPr id="292" name="Заголовок 3">
              <a:extLst>
                <a:ext uri="{FF2B5EF4-FFF2-40B4-BE49-F238E27FC236}">
                  <a16:creationId xmlns:a16="http://schemas.microsoft.com/office/drawing/2014/main" id="{5076C603-C58D-4539-9C11-D0386D2C6067}"/>
                </a:ext>
              </a:extLst>
            </p:cNvPr>
            <p:cNvSpPr txBox="1">
              <a:spLocks/>
            </p:cNvSpPr>
            <p:nvPr/>
          </p:nvSpPr>
          <p:spPr>
            <a:xfrm>
              <a:off x="7461862" y="2319722"/>
              <a:ext cx="598258" cy="12465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b="1" kern="1200" cap="all" baseline="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914378">
                <a:defRPr/>
              </a:pPr>
              <a:endParaRPr lang="ru-RU" sz="900" b="0" dirty="0">
                <a:solidFill>
                  <a:srgbClr val="1D1D1B"/>
                </a:solidFill>
                <a:latin typeface="Kaspersky Sans" panose="020B0503050101040103" pitchFamily="34" charset="77"/>
              </a:endParaRPr>
            </a:p>
          </p:txBody>
        </p:sp>
        <p:cxnSp>
          <p:nvCxnSpPr>
            <p:cNvPr id="293" name="Соединитель: уступ 7">
              <a:extLst>
                <a:ext uri="{FF2B5EF4-FFF2-40B4-BE49-F238E27FC236}">
                  <a16:creationId xmlns:a16="http://schemas.microsoft.com/office/drawing/2014/main" id="{372128E7-3839-438D-9376-32D252226AFE}"/>
                </a:ext>
              </a:extLst>
            </p:cNvPr>
            <p:cNvCxnSpPr>
              <a:cxnSpLocks/>
              <a:stCxn id="290" idx="0"/>
              <a:endCxn id="234" idx="15"/>
            </p:cNvCxnSpPr>
            <p:nvPr/>
          </p:nvCxnSpPr>
          <p:spPr>
            <a:xfrm rot="10800000" flipV="1">
              <a:off x="3876002" y="2544320"/>
              <a:ext cx="1754410" cy="664841"/>
            </a:xfrm>
            <a:prstGeom prst="bentConnector3">
              <a:avLst>
                <a:gd name="adj1" fmla="val 99948"/>
              </a:avLst>
            </a:prstGeom>
            <a:ln w="12700" cap="sq">
              <a:solidFill>
                <a:schemeClr val="accent1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7" name="Соединитель: уступ 7">
            <a:extLst>
              <a:ext uri="{FF2B5EF4-FFF2-40B4-BE49-F238E27FC236}">
                <a16:creationId xmlns:a16="http://schemas.microsoft.com/office/drawing/2014/main" id="{762AEC21-0E53-4DC8-B3A4-F26AD6529C69}"/>
              </a:ext>
            </a:extLst>
          </p:cNvPr>
          <p:cNvCxnSpPr>
            <a:cxnSpLocks/>
            <a:stCxn id="290" idx="1"/>
            <a:endCxn id="224" idx="28"/>
          </p:cNvCxnSpPr>
          <p:nvPr/>
        </p:nvCxnSpPr>
        <p:spPr>
          <a:xfrm rot="16200000" flipH="1">
            <a:off x="2769226" y="2633452"/>
            <a:ext cx="660642" cy="596778"/>
          </a:xfrm>
          <a:prstGeom prst="bentConnector4">
            <a:avLst>
              <a:gd name="adj1" fmla="val -1845"/>
              <a:gd name="adj2" fmla="val 98209"/>
            </a:avLst>
          </a:prstGeom>
          <a:ln w="12700" cap="sq">
            <a:solidFill>
              <a:schemeClr val="accent1"/>
            </a:solidFill>
            <a:headEnd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Соединитель: уступ 7">
            <a:extLst>
              <a:ext uri="{FF2B5EF4-FFF2-40B4-BE49-F238E27FC236}">
                <a16:creationId xmlns:a16="http://schemas.microsoft.com/office/drawing/2014/main" id="{C3BFD642-387B-4240-8CF3-7A6354C05F2C}"/>
              </a:ext>
            </a:extLst>
          </p:cNvPr>
          <p:cNvCxnSpPr>
            <a:cxnSpLocks/>
            <a:stCxn id="290" idx="2"/>
            <a:endCxn id="96" idx="28"/>
          </p:cNvCxnSpPr>
          <p:nvPr/>
        </p:nvCxnSpPr>
        <p:spPr>
          <a:xfrm>
            <a:off x="3353166" y="2591477"/>
            <a:ext cx="3218928" cy="670685"/>
          </a:xfrm>
          <a:prstGeom prst="bentConnector3">
            <a:avLst>
              <a:gd name="adj1" fmla="val 99904"/>
            </a:avLst>
          </a:prstGeom>
          <a:ln w="12700" cap="sq">
            <a:solidFill>
              <a:schemeClr val="accent1"/>
            </a:solidFill>
            <a:headEnd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Соединительная линия уступом 6">
            <a:extLst>
              <a:ext uri="{FF2B5EF4-FFF2-40B4-BE49-F238E27FC236}">
                <a16:creationId xmlns:a16="http://schemas.microsoft.com/office/drawing/2014/main" id="{6FAD6C72-AF35-4C5C-873B-7F94F236D316}"/>
              </a:ext>
            </a:extLst>
          </p:cNvPr>
          <p:cNvCxnSpPr>
            <a:cxnSpLocks/>
          </p:cNvCxnSpPr>
          <p:nvPr/>
        </p:nvCxnSpPr>
        <p:spPr>
          <a:xfrm>
            <a:off x="915407" y="5132804"/>
            <a:ext cx="10461253" cy="0"/>
          </a:xfrm>
          <a:prstGeom prst="straightConnector1">
            <a:avLst/>
          </a:prstGeom>
          <a:ln w="12700" cap="sq">
            <a:gradFill>
              <a:gsLst>
                <a:gs pos="0">
                  <a:schemeClr val="tx1"/>
                </a:gs>
                <a:gs pos="100000">
                  <a:schemeClr val="accent1"/>
                </a:gs>
              </a:gsLst>
              <a:lin ang="0" scaled="0"/>
            </a:gradFill>
            <a:prstDash val="dash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Соединительная линия уступом 6">
            <a:extLst>
              <a:ext uri="{FF2B5EF4-FFF2-40B4-BE49-F238E27FC236}">
                <a16:creationId xmlns:a16="http://schemas.microsoft.com/office/drawing/2014/main" id="{1D853BEF-05B9-48B3-98E2-F117FF71DB2A}"/>
              </a:ext>
            </a:extLst>
          </p:cNvPr>
          <p:cNvCxnSpPr>
            <a:cxnSpLocks/>
          </p:cNvCxnSpPr>
          <p:nvPr/>
        </p:nvCxnSpPr>
        <p:spPr>
          <a:xfrm>
            <a:off x="876248" y="3844009"/>
            <a:ext cx="10461253" cy="0"/>
          </a:xfrm>
          <a:prstGeom prst="straightConnector1">
            <a:avLst/>
          </a:prstGeom>
          <a:ln w="12700" cap="sq">
            <a:gradFill>
              <a:gsLst>
                <a:gs pos="0">
                  <a:schemeClr val="tx1"/>
                </a:gs>
                <a:gs pos="100000">
                  <a:schemeClr val="accent1"/>
                </a:gs>
              </a:gsLst>
              <a:lin ang="0" scaled="0"/>
            </a:gradFill>
            <a:prstDash val="dash"/>
            <a:round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Текст 51">
            <a:extLst>
              <a:ext uri="{FF2B5EF4-FFF2-40B4-BE49-F238E27FC236}">
                <a16:creationId xmlns:a16="http://schemas.microsoft.com/office/drawing/2014/main" id="{68BD0AD2-8052-41EA-BA11-3133A90E1CD1}"/>
              </a:ext>
            </a:extLst>
          </p:cNvPr>
          <p:cNvSpPr txBox="1">
            <a:spLocks/>
          </p:cNvSpPr>
          <p:nvPr/>
        </p:nvSpPr>
        <p:spPr>
          <a:xfrm>
            <a:off x="9920825" y="5488205"/>
            <a:ext cx="2042503" cy="399073"/>
          </a:xfrm>
          <a:prstGeom prst="rect">
            <a:avLst/>
          </a:prstGeom>
        </p:spPr>
        <p:txBody>
          <a:bodyPr/>
          <a:lstStyle/>
          <a:p>
            <a:pPr marL="0" lvl="2" defTabSz="914378">
              <a:defRPr/>
            </a:pPr>
            <a:r>
              <a:rPr lang="ru-RU" sz="1200" dirty="0">
                <a:solidFill>
                  <a:srgbClr val="00A88E"/>
                </a:solidFill>
                <a:latin typeface="Kaspersky Sans" panose="020B0503050101040103" pitchFamily="34" charset="77"/>
              </a:rPr>
              <a:t>Уровень конечных точек</a:t>
            </a:r>
          </a:p>
        </p:txBody>
      </p:sp>
      <p:sp>
        <p:nvSpPr>
          <p:cNvPr id="311" name="Текст 51">
            <a:extLst>
              <a:ext uri="{FF2B5EF4-FFF2-40B4-BE49-F238E27FC236}">
                <a16:creationId xmlns:a16="http://schemas.microsoft.com/office/drawing/2014/main" id="{CA91353E-670A-4E31-A6D4-CEBAE95B6E3E}"/>
              </a:ext>
            </a:extLst>
          </p:cNvPr>
          <p:cNvSpPr txBox="1">
            <a:spLocks/>
          </p:cNvSpPr>
          <p:nvPr/>
        </p:nvSpPr>
        <p:spPr>
          <a:xfrm>
            <a:off x="9920825" y="4369878"/>
            <a:ext cx="1698745" cy="399077"/>
          </a:xfrm>
          <a:prstGeom prst="rect">
            <a:avLst/>
          </a:prstGeom>
        </p:spPr>
        <p:txBody>
          <a:bodyPr/>
          <a:lstStyle/>
          <a:p>
            <a:pPr marL="0" lvl="2" defTabSz="914378">
              <a:defRPr/>
            </a:pPr>
            <a:r>
              <a:rPr lang="ru-RU" sz="1200" dirty="0">
                <a:solidFill>
                  <a:srgbClr val="00A88E"/>
                </a:solidFill>
                <a:latin typeface="Kaspersky Sans" panose="020B0503050101040103" pitchFamily="34" charset="77"/>
              </a:rPr>
              <a:t>Сетевой уровень</a:t>
            </a:r>
          </a:p>
        </p:txBody>
      </p:sp>
      <p:sp>
        <p:nvSpPr>
          <p:cNvPr id="312" name="Текст 51">
            <a:extLst>
              <a:ext uri="{FF2B5EF4-FFF2-40B4-BE49-F238E27FC236}">
                <a16:creationId xmlns:a16="http://schemas.microsoft.com/office/drawing/2014/main" id="{389E367A-7C75-406D-9C81-40450A8FF09A}"/>
              </a:ext>
            </a:extLst>
          </p:cNvPr>
          <p:cNvSpPr txBox="1">
            <a:spLocks/>
          </p:cNvSpPr>
          <p:nvPr/>
        </p:nvSpPr>
        <p:spPr>
          <a:xfrm>
            <a:off x="9858117" y="3346763"/>
            <a:ext cx="2303989" cy="288032"/>
          </a:xfrm>
          <a:prstGeom prst="rect">
            <a:avLst/>
          </a:prstGeom>
        </p:spPr>
        <p:txBody>
          <a:bodyPr/>
          <a:lstStyle/>
          <a:p>
            <a:pPr marL="0" lvl="2" defTabSz="914378">
              <a:defRPr/>
            </a:pPr>
            <a:r>
              <a:rPr lang="ru-RU" sz="1200" dirty="0">
                <a:solidFill>
                  <a:srgbClr val="00A88E"/>
                </a:solidFill>
                <a:latin typeface="Kaspersky Sans" panose="020B0503050101040103" pitchFamily="34" charset="77"/>
              </a:rPr>
              <a:t>Уровень границы сети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6B30AF7E-E1A7-4C5E-BD48-13AE48BB5821}"/>
              </a:ext>
            </a:extLst>
          </p:cNvPr>
          <p:cNvGrpSpPr/>
          <p:nvPr/>
        </p:nvGrpSpPr>
        <p:grpSpPr>
          <a:xfrm>
            <a:off x="6767144" y="3256266"/>
            <a:ext cx="2435008" cy="3292278"/>
            <a:chOff x="6767144" y="3256266"/>
            <a:chExt cx="2435008" cy="3292278"/>
          </a:xfrm>
        </p:grpSpPr>
        <p:pic>
          <p:nvPicPr>
            <p:cNvPr id="172" name="Google Shape;1071;p74">
              <a:extLst>
                <a:ext uri="{FF2B5EF4-FFF2-40B4-BE49-F238E27FC236}">
                  <a16:creationId xmlns:a16="http://schemas.microsoft.com/office/drawing/2014/main" id="{2A372FD1-59E6-479C-9914-F1E26B3371D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58495" y="3399529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3" name="Группа 216">
              <a:extLst>
                <a:ext uri="{FF2B5EF4-FFF2-40B4-BE49-F238E27FC236}">
                  <a16:creationId xmlns:a16="http://schemas.microsoft.com/office/drawing/2014/main" id="{FC3BCD5E-51EB-411B-8487-E3AD4011B658}"/>
                </a:ext>
              </a:extLst>
            </p:cNvPr>
            <p:cNvGrpSpPr/>
            <p:nvPr/>
          </p:nvGrpSpPr>
          <p:grpSpPr>
            <a:xfrm>
              <a:off x="7838455" y="4034778"/>
              <a:ext cx="624956" cy="734180"/>
              <a:chOff x="2096871" y="3645789"/>
              <a:chExt cx="624956" cy="734180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C5E35B50-FD86-464D-9E46-B62474F9A7B2}"/>
                  </a:ext>
                </a:extLst>
              </p:cNvPr>
              <p:cNvSpPr txBox="1"/>
              <p:nvPr/>
            </p:nvSpPr>
            <p:spPr>
              <a:xfrm>
                <a:off x="2096871" y="4241470"/>
                <a:ext cx="624956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KS4Mail</a:t>
                </a:r>
              </a:p>
            </p:txBody>
          </p:sp>
          <p:grpSp>
            <p:nvGrpSpPr>
              <p:cNvPr id="193" name="Группа 215">
                <a:extLst>
                  <a:ext uri="{FF2B5EF4-FFF2-40B4-BE49-F238E27FC236}">
                    <a16:creationId xmlns:a16="http://schemas.microsoft.com/office/drawing/2014/main" id="{175D942F-869D-4F08-85E9-BF40A23A290A}"/>
                  </a:ext>
                </a:extLst>
              </p:cNvPr>
              <p:cNvGrpSpPr/>
              <p:nvPr/>
            </p:nvGrpSpPr>
            <p:grpSpPr>
              <a:xfrm>
                <a:off x="2187893" y="3645789"/>
                <a:ext cx="442912" cy="496094"/>
                <a:chOff x="2187893" y="3645789"/>
                <a:chExt cx="442912" cy="496094"/>
              </a:xfrm>
            </p:grpSpPr>
            <p:sp>
              <p:nvSpPr>
                <p:cNvPr id="194" name="AutoShape 9">
                  <a:extLst>
                    <a:ext uri="{FF2B5EF4-FFF2-40B4-BE49-F238E27FC236}">
                      <a16:creationId xmlns:a16="http://schemas.microsoft.com/office/drawing/2014/main" id="{C0EEA80D-06DB-4BF0-B644-57F44C94EFCE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187893" y="3645789"/>
                  <a:ext cx="442912" cy="490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195" name="Freeform 11">
                  <a:extLst>
                    <a:ext uri="{FF2B5EF4-FFF2-40B4-BE49-F238E27FC236}">
                      <a16:creationId xmlns:a16="http://schemas.microsoft.com/office/drawing/2014/main" id="{C48BEB21-0207-442B-B2F4-9E35D880D5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365293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196" name="Рисунок 206">
                  <a:extLst>
                    <a:ext uri="{FF2B5EF4-FFF2-40B4-BE49-F238E27FC236}">
                      <a16:creationId xmlns:a16="http://schemas.microsoft.com/office/drawing/2014/main" id="{F9798647-BD95-4D75-8F47-033F604C9343}"/>
                    </a:ext>
                  </a:extLst>
                </p:cNvPr>
                <p:cNvGrpSpPr/>
                <p:nvPr/>
              </p:nvGrpSpPr>
              <p:grpSpPr>
                <a:xfrm>
                  <a:off x="2278051" y="3805303"/>
                  <a:ext cx="258678" cy="203806"/>
                  <a:chOff x="2278051" y="3805303"/>
                  <a:chExt cx="258678" cy="203806"/>
                </a:xfrm>
                <a:solidFill>
                  <a:srgbClr val="58595B"/>
                </a:solidFill>
              </p:grpSpPr>
              <p:sp>
                <p:nvSpPr>
                  <p:cNvPr id="197" name="Полилиния: фигура 211">
                    <a:extLst>
                      <a:ext uri="{FF2B5EF4-FFF2-40B4-BE49-F238E27FC236}">
                        <a16:creationId xmlns:a16="http://schemas.microsoft.com/office/drawing/2014/main" id="{E038CE35-A815-41F2-A8C9-D27EDBB4D65D}"/>
                      </a:ext>
                    </a:extLst>
                  </p:cNvPr>
                  <p:cNvSpPr/>
                  <p:nvPr/>
                </p:nvSpPr>
                <p:spPr>
                  <a:xfrm>
                    <a:off x="2280402" y="3808439"/>
                    <a:ext cx="250839" cy="117581"/>
                  </a:xfrm>
                  <a:custGeom>
                    <a:avLst/>
                    <a:gdLst>
                      <a:gd name="connsiteX0" fmla="*/ 128947 w 250838"/>
                      <a:gd name="connsiteY0" fmla="*/ 116405 h 117580"/>
                      <a:gd name="connsiteX1" fmla="*/ 5879 w 250838"/>
                      <a:gd name="connsiteY1" fmla="*/ 18421 h 117580"/>
                      <a:gd name="connsiteX2" fmla="*/ 16853 w 250838"/>
                      <a:gd name="connsiteY2" fmla="*/ 5879 h 117580"/>
                      <a:gd name="connsiteX3" fmla="*/ 128947 w 250838"/>
                      <a:gd name="connsiteY3" fmla="*/ 94456 h 117580"/>
                      <a:gd name="connsiteX4" fmla="*/ 241040 w 250838"/>
                      <a:gd name="connsiteY4" fmla="*/ 5879 h 117580"/>
                      <a:gd name="connsiteX5" fmla="*/ 252015 w 250838"/>
                      <a:gd name="connsiteY5" fmla="*/ 18421 h 117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0838" h="117580">
                        <a:moveTo>
                          <a:pt x="128947" y="116405"/>
                        </a:moveTo>
                        <a:lnTo>
                          <a:pt x="5879" y="18421"/>
                        </a:lnTo>
                        <a:lnTo>
                          <a:pt x="16853" y="5879"/>
                        </a:lnTo>
                        <a:lnTo>
                          <a:pt x="128947" y="94456"/>
                        </a:lnTo>
                        <a:lnTo>
                          <a:pt x="241040" y="5879"/>
                        </a:lnTo>
                        <a:lnTo>
                          <a:pt x="252015" y="1842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98" name="Полилиния: фигура 212">
                    <a:extLst>
                      <a:ext uri="{FF2B5EF4-FFF2-40B4-BE49-F238E27FC236}">
                        <a16:creationId xmlns:a16="http://schemas.microsoft.com/office/drawing/2014/main" id="{11F465BE-9774-47B1-A0D9-A23186DE1335}"/>
                      </a:ext>
                    </a:extLst>
                  </p:cNvPr>
                  <p:cNvSpPr/>
                  <p:nvPr/>
                </p:nvSpPr>
                <p:spPr>
                  <a:xfrm>
                    <a:off x="2278051" y="3805303"/>
                    <a:ext cx="258678" cy="180290"/>
                  </a:xfrm>
                  <a:custGeom>
                    <a:avLst/>
                    <a:gdLst>
                      <a:gd name="connsiteX0" fmla="*/ 5879 w 258677"/>
                      <a:gd name="connsiteY0" fmla="*/ 5879 h 180290"/>
                      <a:gd name="connsiteX1" fmla="*/ 5879 w 258677"/>
                      <a:gd name="connsiteY1" fmla="*/ 178331 h 180290"/>
                      <a:gd name="connsiteX2" fmla="*/ 131298 w 258677"/>
                      <a:gd name="connsiteY2" fmla="*/ 178331 h 180290"/>
                      <a:gd name="connsiteX3" fmla="*/ 131298 w 258677"/>
                      <a:gd name="connsiteY3" fmla="*/ 162653 h 180290"/>
                      <a:gd name="connsiteX4" fmla="*/ 21556 w 258677"/>
                      <a:gd name="connsiteY4" fmla="*/ 162653 h 180290"/>
                      <a:gd name="connsiteX5" fmla="*/ 21556 w 258677"/>
                      <a:gd name="connsiteY5" fmla="*/ 21556 h 180290"/>
                      <a:gd name="connsiteX6" fmla="*/ 241040 w 258677"/>
                      <a:gd name="connsiteY6" fmla="*/ 21556 h 180290"/>
                      <a:gd name="connsiteX7" fmla="*/ 241040 w 258677"/>
                      <a:gd name="connsiteY7" fmla="*/ 125811 h 180290"/>
                      <a:gd name="connsiteX8" fmla="*/ 241040 w 258677"/>
                      <a:gd name="connsiteY8" fmla="*/ 162653 h 180290"/>
                      <a:gd name="connsiteX9" fmla="*/ 241040 w 258677"/>
                      <a:gd name="connsiteY9" fmla="*/ 178331 h 180290"/>
                      <a:gd name="connsiteX10" fmla="*/ 256718 w 258677"/>
                      <a:gd name="connsiteY10" fmla="*/ 178331 h 180290"/>
                      <a:gd name="connsiteX11" fmla="*/ 256718 w 258677"/>
                      <a:gd name="connsiteY11" fmla="*/ 5879 h 18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58677" h="180290">
                        <a:moveTo>
                          <a:pt x="5879" y="5879"/>
                        </a:moveTo>
                        <a:lnTo>
                          <a:pt x="5879" y="178331"/>
                        </a:lnTo>
                        <a:lnTo>
                          <a:pt x="131298" y="178331"/>
                        </a:lnTo>
                        <a:lnTo>
                          <a:pt x="131298" y="162653"/>
                        </a:lnTo>
                        <a:lnTo>
                          <a:pt x="21556" y="162653"/>
                        </a:lnTo>
                        <a:lnTo>
                          <a:pt x="21556" y="21556"/>
                        </a:lnTo>
                        <a:lnTo>
                          <a:pt x="241040" y="21556"/>
                        </a:lnTo>
                        <a:lnTo>
                          <a:pt x="241040" y="125811"/>
                        </a:lnTo>
                        <a:lnTo>
                          <a:pt x="241040" y="162653"/>
                        </a:lnTo>
                        <a:lnTo>
                          <a:pt x="241040" y="178331"/>
                        </a:lnTo>
                        <a:lnTo>
                          <a:pt x="256718" y="178331"/>
                        </a:lnTo>
                        <a:lnTo>
                          <a:pt x="256718" y="587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99" name="Полилиния: фигура 213">
                    <a:extLst>
                      <a:ext uri="{FF2B5EF4-FFF2-40B4-BE49-F238E27FC236}">
                        <a16:creationId xmlns:a16="http://schemas.microsoft.com/office/drawing/2014/main" id="{9C0FA028-B1EE-449B-8332-CEEF932C9A5F}"/>
                      </a:ext>
                    </a:extLst>
                  </p:cNvPr>
                  <p:cNvSpPr/>
                  <p:nvPr/>
                </p:nvSpPr>
                <p:spPr>
                  <a:xfrm>
                    <a:off x="2280402" y="3902503"/>
                    <a:ext cx="94065" cy="78387"/>
                  </a:xfrm>
                  <a:custGeom>
                    <a:avLst/>
                    <a:gdLst>
                      <a:gd name="connsiteX0" fmla="*/ 81131 w 94064"/>
                      <a:gd name="connsiteY0" fmla="*/ 5879 h 78387"/>
                      <a:gd name="connsiteX1" fmla="*/ 5879 w 94064"/>
                      <a:gd name="connsiteY1" fmla="*/ 65453 h 78387"/>
                      <a:gd name="connsiteX2" fmla="*/ 16853 w 94064"/>
                      <a:gd name="connsiteY2" fmla="*/ 77995 h 78387"/>
                      <a:gd name="connsiteX3" fmla="*/ 94457 w 94064"/>
                      <a:gd name="connsiteY3" fmla="*/ 16069 h 78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64" h="78387">
                        <a:moveTo>
                          <a:pt x="81131" y="5879"/>
                        </a:moveTo>
                        <a:lnTo>
                          <a:pt x="5879" y="65453"/>
                        </a:lnTo>
                        <a:lnTo>
                          <a:pt x="16853" y="77995"/>
                        </a:lnTo>
                        <a:lnTo>
                          <a:pt x="94457" y="1606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200" name="Полилиния: фигура 214">
                    <a:extLst>
                      <a:ext uri="{FF2B5EF4-FFF2-40B4-BE49-F238E27FC236}">
                        <a16:creationId xmlns:a16="http://schemas.microsoft.com/office/drawing/2014/main" id="{8E3FD587-5B59-4EDF-B913-20AC618D7BEB}"/>
                      </a:ext>
                    </a:extLst>
                  </p:cNvPr>
                  <p:cNvSpPr/>
                  <p:nvPr/>
                </p:nvSpPr>
                <p:spPr>
                  <a:xfrm>
                    <a:off x="2419147" y="3907206"/>
                    <a:ext cx="86226" cy="101903"/>
                  </a:xfrm>
                  <a:custGeom>
                    <a:avLst/>
                    <a:gdLst>
                      <a:gd name="connsiteX0" fmla="*/ 76427 w 86225"/>
                      <a:gd name="connsiteY0" fmla="*/ 45073 h 101903"/>
                      <a:gd name="connsiteX1" fmla="*/ 76427 w 86225"/>
                      <a:gd name="connsiteY1" fmla="*/ 37234 h 101903"/>
                      <a:gd name="connsiteX2" fmla="*/ 45073 w 86225"/>
                      <a:gd name="connsiteY2" fmla="*/ 5879 h 101903"/>
                      <a:gd name="connsiteX3" fmla="*/ 13718 w 86225"/>
                      <a:gd name="connsiteY3" fmla="*/ 37234 h 101903"/>
                      <a:gd name="connsiteX4" fmla="*/ 13718 w 86225"/>
                      <a:gd name="connsiteY4" fmla="*/ 45073 h 101903"/>
                      <a:gd name="connsiteX5" fmla="*/ 5879 w 86225"/>
                      <a:gd name="connsiteY5" fmla="*/ 45073 h 101903"/>
                      <a:gd name="connsiteX6" fmla="*/ 5879 w 86225"/>
                      <a:gd name="connsiteY6" fmla="*/ 99944 h 101903"/>
                      <a:gd name="connsiteX7" fmla="*/ 84266 w 86225"/>
                      <a:gd name="connsiteY7" fmla="*/ 99944 h 101903"/>
                      <a:gd name="connsiteX8" fmla="*/ 84266 w 86225"/>
                      <a:gd name="connsiteY8" fmla="*/ 45073 h 101903"/>
                      <a:gd name="connsiteX9" fmla="*/ 76427 w 86225"/>
                      <a:gd name="connsiteY9" fmla="*/ 45073 h 101903"/>
                      <a:gd name="connsiteX10" fmla="*/ 60750 w 86225"/>
                      <a:gd name="connsiteY10" fmla="*/ 76427 h 101903"/>
                      <a:gd name="connsiteX11" fmla="*/ 53695 w 86225"/>
                      <a:gd name="connsiteY11" fmla="*/ 76427 h 101903"/>
                      <a:gd name="connsiteX12" fmla="*/ 45073 w 86225"/>
                      <a:gd name="connsiteY12" fmla="*/ 81915 h 101903"/>
                      <a:gd name="connsiteX13" fmla="*/ 36450 w 86225"/>
                      <a:gd name="connsiteY13" fmla="*/ 76427 h 101903"/>
                      <a:gd name="connsiteX14" fmla="*/ 29395 w 86225"/>
                      <a:gd name="connsiteY14" fmla="*/ 76427 h 101903"/>
                      <a:gd name="connsiteX15" fmla="*/ 29395 w 86225"/>
                      <a:gd name="connsiteY15" fmla="*/ 68589 h 101903"/>
                      <a:gd name="connsiteX16" fmla="*/ 35666 w 86225"/>
                      <a:gd name="connsiteY16" fmla="*/ 68589 h 101903"/>
                      <a:gd name="connsiteX17" fmla="*/ 45073 w 86225"/>
                      <a:gd name="connsiteY17" fmla="*/ 62318 h 101903"/>
                      <a:gd name="connsiteX18" fmla="*/ 54479 w 86225"/>
                      <a:gd name="connsiteY18" fmla="*/ 68589 h 101903"/>
                      <a:gd name="connsiteX19" fmla="*/ 60750 w 86225"/>
                      <a:gd name="connsiteY19" fmla="*/ 68589 h 101903"/>
                      <a:gd name="connsiteX20" fmla="*/ 60750 w 86225"/>
                      <a:gd name="connsiteY20" fmla="*/ 76427 h 101903"/>
                      <a:gd name="connsiteX21" fmla="*/ 64669 w 86225"/>
                      <a:gd name="connsiteY21" fmla="*/ 45073 h 101903"/>
                      <a:gd name="connsiteX22" fmla="*/ 25476 w 86225"/>
                      <a:gd name="connsiteY22" fmla="*/ 45073 h 101903"/>
                      <a:gd name="connsiteX23" fmla="*/ 25476 w 86225"/>
                      <a:gd name="connsiteY23" fmla="*/ 37234 h 101903"/>
                      <a:gd name="connsiteX24" fmla="*/ 45073 w 86225"/>
                      <a:gd name="connsiteY24" fmla="*/ 17637 h 101903"/>
                      <a:gd name="connsiteX25" fmla="*/ 64669 w 86225"/>
                      <a:gd name="connsiteY25" fmla="*/ 37234 h 101903"/>
                      <a:gd name="connsiteX26" fmla="*/ 64669 w 86225"/>
                      <a:gd name="connsiteY26" fmla="*/ 45073 h 101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6225" h="101903">
                        <a:moveTo>
                          <a:pt x="76427" y="45073"/>
                        </a:moveTo>
                        <a:lnTo>
                          <a:pt x="76427" y="37234"/>
                        </a:lnTo>
                        <a:cubicBezTo>
                          <a:pt x="76427" y="19989"/>
                          <a:pt x="62318" y="5879"/>
                          <a:pt x="45073" y="5879"/>
                        </a:cubicBezTo>
                        <a:cubicBezTo>
                          <a:pt x="27827" y="5879"/>
                          <a:pt x="13718" y="19989"/>
                          <a:pt x="13718" y="37234"/>
                        </a:cubicBezTo>
                        <a:lnTo>
                          <a:pt x="13718" y="45073"/>
                        </a:lnTo>
                        <a:lnTo>
                          <a:pt x="5879" y="45073"/>
                        </a:lnTo>
                        <a:lnTo>
                          <a:pt x="5879" y="99944"/>
                        </a:lnTo>
                        <a:lnTo>
                          <a:pt x="84266" y="99944"/>
                        </a:lnTo>
                        <a:lnTo>
                          <a:pt x="84266" y="45073"/>
                        </a:lnTo>
                        <a:lnTo>
                          <a:pt x="76427" y="45073"/>
                        </a:lnTo>
                        <a:close/>
                        <a:moveTo>
                          <a:pt x="60750" y="76427"/>
                        </a:moveTo>
                        <a:lnTo>
                          <a:pt x="53695" y="76427"/>
                        </a:lnTo>
                        <a:cubicBezTo>
                          <a:pt x="52127" y="79563"/>
                          <a:pt x="48992" y="81915"/>
                          <a:pt x="45073" y="81915"/>
                        </a:cubicBezTo>
                        <a:cubicBezTo>
                          <a:pt x="41153" y="81915"/>
                          <a:pt x="38018" y="79563"/>
                          <a:pt x="36450" y="76427"/>
                        </a:cubicBezTo>
                        <a:lnTo>
                          <a:pt x="29395" y="76427"/>
                        </a:lnTo>
                        <a:lnTo>
                          <a:pt x="29395" y="68589"/>
                        </a:lnTo>
                        <a:lnTo>
                          <a:pt x="35666" y="68589"/>
                        </a:lnTo>
                        <a:cubicBezTo>
                          <a:pt x="37234" y="64669"/>
                          <a:pt x="40369" y="62318"/>
                          <a:pt x="45073" y="62318"/>
                        </a:cubicBezTo>
                        <a:cubicBezTo>
                          <a:pt x="48992" y="62318"/>
                          <a:pt x="52911" y="64669"/>
                          <a:pt x="54479" y="68589"/>
                        </a:cubicBezTo>
                        <a:lnTo>
                          <a:pt x="60750" y="68589"/>
                        </a:lnTo>
                        <a:lnTo>
                          <a:pt x="60750" y="76427"/>
                        </a:lnTo>
                        <a:close/>
                        <a:moveTo>
                          <a:pt x="64669" y="45073"/>
                        </a:moveTo>
                        <a:lnTo>
                          <a:pt x="25476" y="45073"/>
                        </a:lnTo>
                        <a:lnTo>
                          <a:pt x="25476" y="37234"/>
                        </a:lnTo>
                        <a:cubicBezTo>
                          <a:pt x="25476" y="26260"/>
                          <a:pt x="34098" y="17637"/>
                          <a:pt x="45073" y="17637"/>
                        </a:cubicBezTo>
                        <a:cubicBezTo>
                          <a:pt x="56047" y="17637"/>
                          <a:pt x="64669" y="26260"/>
                          <a:pt x="64669" y="37234"/>
                        </a:cubicBezTo>
                        <a:lnTo>
                          <a:pt x="64669" y="4507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grpSp>
          <p:nvGrpSpPr>
            <p:cNvPr id="174" name="Группа 17">
              <a:extLst>
                <a:ext uri="{FF2B5EF4-FFF2-40B4-BE49-F238E27FC236}">
                  <a16:creationId xmlns:a16="http://schemas.microsoft.com/office/drawing/2014/main" id="{5C128D17-6D17-4E84-94CB-0176A72870B3}"/>
                </a:ext>
              </a:extLst>
            </p:cNvPr>
            <p:cNvGrpSpPr/>
            <p:nvPr/>
          </p:nvGrpSpPr>
          <p:grpSpPr>
            <a:xfrm>
              <a:off x="7014402" y="4045076"/>
              <a:ext cx="947102" cy="727036"/>
              <a:chOff x="1935798" y="1043223"/>
              <a:chExt cx="947102" cy="727036"/>
            </a:xfrm>
          </p:grpSpPr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0BD45838-7D09-4DE5-9BD9-FD6DB148FD31}"/>
                  </a:ext>
                </a:extLst>
              </p:cNvPr>
              <p:cNvSpPr txBox="1"/>
              <p:nvPr/>
            </p:nvSpPr>
            <p:spPr>
              <a:xfrm>
                <a:off x="1935798" y="1631760"/>
                <a:ext cx="94710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</a:t>
                </a:r>
                <a:r>
                  <a:rPr lang="ru-RU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4</a:t>
                </a: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Web</a:t>
                </a:r>
              </a:p>
            </p:txBody>
          </p:sp>
          <p:grpSp>
            <p:nvGrpSpPr>
              <p:cNvPr id="189" name="Группа 16">
                <a:extLst>
                  <a:ext uri="{FF2B5EF4-FFF2-40B4-BE49-F238E27FC236}">
                    <a16:creationId xmlns:a16="http://schemas.microsoft.com/office/drawing/2014/main" id="{198A7D94-1E3B-427D-8EEE-EE8415CEA9AA}"/>
                  </a:ext>
                </a:extLst>
              </p:cNvPr>
              <p:cNvGrpSpPr/>
              <p:nvPr/>
            </p:nvGrpSpPr>
            <p:grpSpPr>
              <a:xfrm>
                <a:off x="2188687" y="1043223"/>
                <a:ext cx="441325" cy="488950"/>
                <a:chOff x="2188687" y="1043223"/>
                <a:chExt cx="441325" cy="488950"/>
              </a:xfrm>
            </p:grpSpPr>
            <p:sp>
              <p:nvSpPr>
                <p:cNvPr id="190" name="Freeform 11">
                  <a:extLst>
                    <a:ext uri="{FF2B5EF4-FFF2-40B4-BE49-F238E27FC236}">
                      <a16:creationId xmlns:a16="http://schemas.microsoft.com/office/drawing/2014/main" id="{E53477AA-135F-4AA1-9760-702C6DA4DD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104322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sp>
              <p:nvSpPr>
                <p:cNvPr id="191" name="Полилиния: фигура 14">
                  <a:extLst>
                    <a:ext uri="{FF2B5EF4-FFF2-40B4-BE49-F238E27FC236}">
                      <a16:creationId xmlns:a16="http://schemas.microsoft.com/office/drawing/2014/main" id="{C12E45A2-3CCC-4150-83CD-D46AEF6F563C}"/>
                    </a:ext>
                  </a:extLst>
                </p:cNvPr>
                <p:cNvSpPr/>
                <p:nvPr/>
              </p:nvSpPr>
              <p:spPr>
                <a:xfrm>
                  <a:off x="2262373" y="1139410"/>
                  <a:ext cx="290032" cy="290032"/>
                </a:xfrm>
                <a:custGeom>
                  <a:avLst/>
                  <a:gdLst>
                    <a:gd name="connsiteX0" fmla="*/ 146976 w 290032"/>
                    <a:gd name="connsiteY0" fmla="*/ 5879 h 290032"/>
                    <a:gd name="connsiteX1" fmla="*/ 5879 w 290032"/>
                    <a:gd name="connsiteY1" fmla="*/ 146976 h 290032"/>
                    <a:gd name="connsiteX2" fmla="*/ 146976 w 290032"/>
                    <a:gd name="connsiteY2" fmla="*/ 288073 h 290032"/>
                    <a:gd name="connsiteX3" fmla="*/ 288073 w 290032"/>
                    <a:gd name="connsiteY3" fmla="*/ 146976 h 290032"/>
                    <a:gd name="connsiteX4" fmla="*/ 146976 w 290032"/>
                    <a:gd name="connsiteY4" fmla="*/ 5879 h 290032"/>
                    <a:gd name="connsiteX5" fmla="*/ 153247 w 290032"/>
                    <a:gd name="connsiteY5" fmla="*/ 23908 h 290032"/>
                    <a:gd name="connsiteX6" fmla="*/ 203415 w 290032"/>
                    <a:gd name="connsiteY6" fmla="*/ 77995 h 290032"/>
                    <a:gd name="connsiteX7" fmla="*/ 153247 w 290032"/>
                    <a:gd name="connsiteY7" fmla="*/ 90537 h 290032"/>
                    <a:gd name="connsiteX8" fmla="*/ 153247 w 290032"/>
                    <a:gd name="connsiteY8" fmla="*/ 23908 h 290032"/>
                    <a:gd name="connsiteX9" fmla="*/ 141489 w 290032"/>
                    <a:gd name="connsiteY9" fmla="*/ 89753 h 290032"/>
                    <a:gd name="connsiteX10" fmla="*/ 91321 w 290032"/>
                    <a:gd name="connsiteY10" fmla="*/ 77211 h 290032"/>
                    <a:gd name="connsiteX11" fmla="*/ 141489 w 290032"/>
                    <a:gd name="connsiteY11" fmla="*/ 23124 h 290032"/>
                    <a:gd name="connsiteX12" fmla="*/ 141489 w 290032"/>
                    <a:gd name="connsiteY12" fmla="*/ 89753 h 290032"/>
                    <a:gd name="connsiteX13" fmla="*/ 85834 w 290032"/>
                    <a:gd name="connsiteY13" fmla="*/ 88185 h 290032"/>
                    <a:gd name="connsiteX14" fmla="*/ 140705 w 290032"/>
                    <a:gd name="connsiteY14" fmla="*/ 101511 h 290032"/>
                    <a:gd name="connsiteX15" fmla="*/ 140705 w 290032"/>
                    <a:gd name="connsiteY15" fmla="*/ 141489 h 290032"/>
                    <a:gd name="connsiteX16" fmla="*/ 74860 w 290032"/>
                    <a:gd name="connsiteY16" fmla="*/ 141489 h 290032"/>
                    <a:gd name="connsiteX17" fmla="*/ 85834 w 290032"/>
                    <a:gd name="connsiteY17" fmla="*/ 88185 h 290032"/>
                    <a:gd name="connsiteX18" fmla="*/ 141489 w 290032"/>
                    <a:gd name="connsiteY18" fmla="*/ 153247 h 290032"/>
                    <a:gd name="connsiteX19" fmla="*/ 141489 w 290032"/>
                    <a:gd name="connsiteY19" fmla="*/ 193224 h 290032"/>
                    <a:gd name="connsiteX20" fmla="*/ 86618 w 290032"/>
                    <a:gd name="connsiteY20" fmla="*/ 206550 h 290032"/>
                    <a:gd name="connsiteX21" fmla="*/ 75644 w 290032"/>
                    <a:gd name="connsiteY21" fmla="*/ 154031 h 290032"/>
                    <a:gd name="connsiteX22" fmla="*/ 141489 w 290032"/>
                    <a:gd name="connsiteY22" fmla="*/ 154031 h 290032"/>
                    <a:gd name="connsiteX23" fmla="*/ 141489 w 290032"/>
                    <a:gd name="connsiteY23" fmla="*/ 204198 h 290032"/>
                    <a:gd name="connsiteX24" fmla="*/ 141489 w 290032"/>
                    <a:gd name="connsiteY24" fmla="*/ 270044 h 290032"/>
                    <a:gd name="connsiteX25" fmla="*/ 91321 w 290032"/>
                    <a:gd name="connsiteY25" fmla="*/ 215956 h 290032"/>
                    <a:gd name="connsiteX26" fmla="*/ 141489 w 290032"/>
                    <a:gd name="connsiteY26" fmla="*/ 204198 h 290032"/>
                    <a:gd name="connsiteX27" fmla="*/ 153247 w 290032"/>
                    <a:gd name="connsiteY27" fmla="*/ 204198 h 290032"/>
                    <a:gd name="connsiteX28" fmla="*/ 203415 w 290032"/>
                    <a:gd name="connsiteY28" fmla="*/ 216740 h 290032"/>
                    <a:gd name="connsiteX29" fmla="*/ 153247 w 290032"/>
                    <a:gd name="connsiteY29" fmla="*/ 270827 h 290032"/>
                    <a:gd name="connsiteX30" fmla="*/ 153247 w 290032"/>
                    <a:gd name="connsiteY30" fmla="*/ 204198 h 290032"/>
                    <a:gd name="connsiteX31" fmla="*/ 208118 w 290032"/>
                    <a:gd name="connsiteY31" fmla="*/ 205766 h 290032"/>
                    <a:gd name="connsiteX32" fmla="*/ 153247 w 290032"/>
                    <a:gd name="connsiteY32" fmla="*/ 192440 h 290032"/>
                    <a:gd name="connsiteX33" fmla="*/ 153247 w 290032"/>
                    <a:gd name="connsiteY33" fmla="*/ 152463 h 290032"/>
                    <a:gd name="connsiteX34" fmla="*/ 219092 w 290032"/>
                    <a:gd name="connsiteY34" fmla="*/ 152463 h 290032"/>
                    <a:gd name="connsiteX35" fmla="*/ 208118 w 290032"/>
                    <a:gd name="connsiteY35" fmla="*/ 205766 h 290032"/>
                    <a:gd name="connsiteX36" fmla="*/ 153247 w 290032"/>
                    <a:gd name="connsiteY36" fmla="*/ 141489 h 290032"/>
                    <a:gd name="connsiteX37" fmla="*/ 153247 w 290032"/>
                    <a:gd name="connsiteY37" fmla="*/ 101511 h 290032"/>
                    <a:gd name="connsiteX38" fmla="*/ 208118 w 290032"/>
                    <a:gd name="connsiteY38" fmla="*/ 88185 h 290032"/>
                    <a:gd name="connsiteX39" fmla="*/ 219092 w 290032"/>
                    <a:gd name="connsiteY39" fmla="*/ 140705 h 290032"/>
                    <a:gd name="connsiteX40" fmla="*/ 153247 w 290032"/>
                    <a:gd name="connsiteY40" fmla="*/ 140705 h 290032"/>
                    <a:gd name="connsiteX41" fmla="*/ 213605 w 290032"/>
                    <a:gd name="connsiteY41" fmla="*/ 71724 h 290032"/>
                    <a:gd name="connsiteX42" fmla="*/ 175979 w 290032"/>
                    <a:gd name="connsiteY42" fmla="*/ 24692 h 290032"/>
                    <a:gd name="connsiteX43" fmla="*/ 234770 w 290032"/>
                    <a:gd name="connsiteY43" fmla="*/ 56831 h 290032"/>
                    <a:gd name="connsiteX44" fmla="*/ 213605 w 290032"/>
                    <a:gd name="connsiteY44" fmla="*/ 71724 h 290032"/>
                    <a:gd name="connsiteX45" fmla="*/ 80347 w 290032"/>
                    <a:gd name="connsiteY45" fmla="*/ 71724 h 290032"/>
                    <a:gd name="connsiteX46" fmla="*/ 59182 w 290032"/>
                    <a:gd name="connsiteY46" fmla="*/ 56831 h 290032"/>
                    <a:gd name="connsiteX47" fmla="*/ 117973 w 290032"/>
                    <a:gd name="connsiteY47" fmla="*/ 24692 h 290032"/>
                    <a:gd name="connsiteX48" fmla="*/ 80347 w 290032"/>
                    <a:gd name="connsiteY48" fmla="*/ 71724 h 290032"/>
                    <a:gd name="connsiteX49" fmla="*/ 75644 w 290032"/>
                    <a:gd name="connsiteY49" fmla="*/ 82698 h 290032"/>
                    <a:gd name="connsiteX50" fmla="*/ 63102 w 290032"/>
                    <a:gd name="connsiteY50" fmla="*/ 140705 h 290032"/>
                    <a:gd name="connsiteX51" fmla="*/ 21556 w 290032"/>
                    <a:gd name="connsiteY51" fmla="*/ 140705 h 290032"/>
                    <a:gd name="connsiteX52" fmla="*/ 51344 w 290032"/>
                    <a:gd name="connsiteY52" fmla="*/ 65453 h 290032"/>
                    <a:gd name="connsiteX53" fmla="*/ 75644 w 290032"/>
                    <a:gd name="connsiteY53" fmla="*/ 82698 h 290032"/>
                    <a:gd name="connsiteX54" fmla="*/ 63102 w 290032"/>
                    <a:gd name="connsiteY54" fmla="*/ 153247 h 290032"/>
                    <a:gd name="connsiteX55" fmla="*/ 75644 w 290032"/>
                    <a:gd name="connsiteY55" fmla="*/ 211253 h 290032"/>
                    <a:gd name="connsiteX56" fmla="*/ 51344 w 290032"/>
                    <a:gd name="connsiteY56" fmla="*/ 227715 h 290032"/>
                    <a:gd name="connsiteX57" fmla="*/ 21556 w 290032"/>
                    <a:gd name="connsiteY57" fmla="*/ 152463 h 290032"/>
                    <a:gd name="connsiteX58" fmla="*/ 63102 w 290032"/>
                    <a:gd name="connsiteY58" fmla="*/ 152463 h 290032"/>
                    <a:gd name="connsiteX59" fmla="*/ 80347 w 290032"/>
                    <a:gd name="connsiteY59" fmla="*/ 222227 h 290032"/>
                    <a:gd name="connsiteX60" fmla="*/ 117973 w 290032"/>
                    <a:gd name="connsiteY60" fmla="*/ 269260 h 290032"/>
                    <a:gd name="connsiteX61" fmla="*/ 59182 w 290032"/>
                    <a:gd name="connsiteY61" fmla="*/ 237121 h 290032"/>
                    <a:gd name="connsiteX62" fmla="*/ 80347 w 290032"/>
                    <a:gd name="connsiteY62" fmla="*/ 222227 h 290032"/>
                    <a:gd name="connsiteX63" fmla="*/ 213605 w 290032"/>
                    <a:gd name="connsiteY63" fmla="*/ 222227 h 290032"/>
                    <a:gd name="connsiteX64" fmla="*/ 234770 w 290032"/>
                    <a:gd name="connsiteY64" fmla="*/ 237121 h 290032"/>
                    <a:gd name="connsiteX65" fmla="*/ 175979 w 290032"/>
                    <a:gd name="connsiteY65" fmla="*/ 269260 h 290032"/>
                    <a:gd name="connsiteX66" fmla="*/ 213605 w 290032"/>
                    <a:gd name="connsiteY66" fmla="*/ 222227 h 290032"/>
                    <a:gd name="connsiteX67" fmla="*/ 218308 w 290032"/>
                    <a:gd name="connsiteY67" fmla="*/ 211253 h 290032"/>
                    <a:gd name="connsiteX68" fmla="*/ 230850 w 290032"/>
                    <a:gd name="connsiteY68" fmla="*/ 153247 h 290032"/>
                    <a:gd name="connsiteX69" fmla="*/ 272395 w 290032"/>
                    <a:gd name="connsiteY69" fmla="*/ 153247 h 290032"/>
                    <a:gd name="connsiteX70" fmla="*/ 242608 w 290032"/>
                    <a:gd name="connsiteY70" fmla="*/ 228498 h 290032"/>
                    <a:gd name="connsiteX71" fmla="*/ 218308 w 290032"/>
                    <a:gd name="connsiteY71" fmla="*/ 211253 h 290032"/>
                    <a:gd name="connsiteX72" fmla="*/ 230850 w 290032"/>
                    <a:gd name="connsiteY72" fmla="*/ 141489 h 290032"/>
                    <a:gd name="connsiteX73" fmla="*/ 218308 w 290032"/>
                    <a:gd name="connsiteY73" fmla="*/ 83482 h 290032"/>
                    <a:gd name="connsiteX74" fmla="*/ 242608 w 290032"/>
                    <a:gd name="connsiteY74" fmla="*/ 67021 h 290032"/>
                    <a:gd name="connsiteX75" fmla="*/ 272395 w 290032"/>
                    <a:gd name="connsiteY75" fmla="*/ 142273 h 290032"/>
                    <a:gd name="connsiteX76" fmla="*/ 230850 w 290032"/>
                    <a:gd name="connsiteY76" fmla="*/ 142273 h 29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290032" h="290032">
                      <a:moveTo>
                        <a:pt x="146976" y="5879"/>
                      </a:moveTo>
                      <a:cubicBezTo>
                        <a:pt x="69373" y="5879"/>
                        <a:pt x="5879" y="69373"/>
                        <a:pt x="5879" y="146976"/>
                      </a:cubicBezTo>
                      <a:cubicBezTo>
                        <a:pt x="5879" y="224579"/>
                        <a:pt x="69373" y="288073"/>
                        <a:pt x="146976" y="288073"/>
                      </a:cubicBezTo>
                      <a:cubicBezTo>
                        <a:pt x="224579" y="288073"/>
                        <a:pt x="288073" y="224579"/>
                        <a:pt x="288073" y="146976"/>
                      </a:cubicBezTo>
                      <a:cubicBezTo>
                        <a:pt x="288073" y="69373"/>
                        <a:pt x="224579" y="5879"/>
                        <a:pt x="146976" y="5879"/>
                      </a:cubicBezTo>
                      <a:moveTo>
                        <a:pt x="153247" y="23908"/>
                      </a:moveTo>
                      <a:cubicBezTo>
                        <a:pt x="174411" y="34882"/>
                        <a:pt x="191657" y="53695"/>
                        <a:pt x="203415" y="77995"/>
                      </a:cubicBezTo>
                      <a:cubicBezTo>
                        <a:pt x="187737" y="85050"/>
                        <a:pt x="170492" y="89753"/>
                        <a:pt x="153247" y="90537"/>
                      </a:cubicBezTo>
                      <a:lnTo>
                        <a:pt x="153247" y="23908"/>
                      </a:lnTo>
                      <a:close/>
                      <a:moveTo>
                        <a:pt x="141489" y="89753"/>
                      </a:moveTo>
                      <a:cubicBezTo>
                        <a:pt x="124244" y="88969"/>
                        <a:pt x="106998" y="85050"/>
                        <a:pt x="91321" y="77211"/>
                      </a:cubicBezTo>
                      <a:cubicBezTo>
                        <a:pt x="103079" y="53695"/>
                        <a:pt x="120324" y="34882"/>
                        <a:pt x="141489" y="23124"/>
                      </a:cubicBezTo>
                      <a:lnTo>
                        <a:pt x="141489" y="89753"/>
                      </a:lnTo>
                      <a:close/>
                      <a:moveTo>
                        <a:pt x="85834" y="88185"/>
                      </a:moveTo>
                      <a:cubicBezTo>
                        <a:pt x="103079" y="96024"/>
                        <a:pt x="121892" y="100727"/>
                        <a:pt x="140705" y="101511"/>
                      </a:cubicBezTo>
                      <a:lnTo>
                        <a:pt x="140705" y="141489"/>
                      </a:lnTo>
                      <a:lnTo>
                        <a:pt x="74860" y="141489"/>
                      </a:lnTo>
                      <a:cubicBezTo>
                        <a:pt x="75644" y="122676"/>
                        <a:pt x="79563" y="104647"/>
                        <a:pt x="85834" y="88185"/>
                      </a:cubicBezTo>
                      <a:moveTo>
                        <a:pt x="141489" y="153247"/>
                      </a:moveTo>
                      <a:lnTo>
                        <a:pt x="141489" y="193224"/>
                      </a:lnTo>
                      <a:cubicBezTo>
                        <a:pt x="122676" y="194008"/>
                        <a:pt x="103863" y="198711"/>
                        <a:pt x="86618" y="206550"/>
                      </a:cubicBezTo>
                      <a:cubicBezTo>
                        <a:pt x="80347" y="190089"/>
                        <a:pt x="76427" y="172060"/>
                        <a:pt x="75644" y="154031"/>
                      </a:cubicBezTo>
                      <a:lnTo>
                        <a:pt x="141489" y="154031"/>
                      </a:lnTo>
                      <a:close/>
                      <a:moveTo>
                        <a:pt x="141489" y="204198"/>
                      </a:moveTo>
                      <a:lnTo>
                        <a:pt x="141489" y="270044"/>
                      </a:lnTo>
                      <a:cubicBezTo>
                        <a:pt x="120324" y="259069"/>
                        <a:pt x="103079" y="240256"/>
                        <a:pt x="91321" y="215956"/>
                      </a:cubicBezTo>
                      <a:cubicBezTo>
                        <a:pt x="106998" y="208902"/>
                        <a:pt x="123460" y="204982"/>
                        <a:pt x="141489" y="204198"/>
                      </a:cubicBezTo>
                      <a:moveTo>
                        <a:pt x="153247" y="204198"/>
                      </a:moveTo>
                      <a:cubicBezTo>
                        <a:pt x="170492" y="204982"/>
                        <a:pt x="187737" y="208902"/>
                        <a:pt x="203415" y="216740"/>
                      </a:cubicBezTo>
                      <a:cubicBezTo>
                        <a:pt x="191657" y="240256"/>
                        <a:pt x="174411" y="259069"/>
                        <a:pt x="153247" y="270827"/>
                      </a:cubicBezTo>
                      <a:lnTo>
                        <a:pt x="153247" y="204198"/>
                      </a:lnTo>
                      <a:close/>
                      <a:moveTo>
                        <a:pt x="208118" y="205766"/>
                      </a:moveTo>
                      <a:cubicBezTo>
                        <a:pt x="190873" y="197927"/>
                        <a:pt x="172060" y="193224"/>
                        <a:pt x="153247" y="192440"/>
                      </a:cubicBezTo>
                      <a:lnTo>
                        <a:pt x="153247" y="152463"/>
                      </a:lnTo>
                      <a:lnTo>
                        <a:pt x="219092" y="152463"/>
                      </a:lnTo>
                      <a:cubicBezTo>
                        <a:pt x="218308" y="171276"/>
                        <a:pt x="214389" y="189305"/>
                        <a:pt x="208118" y="205766"/>
                      </a:cubicBezTo>
                      <a:moveTo>
                        <a:pt x="153247" y="141489"/>
                      </a:moveTo>
                      <a:lnTo>
                        <a:pt x="153247" y="101511"/>
                      </a:lnTo>
                      <a:cubicBezTo>
                        <a:pt x="172060" y="100727"/>
                        <a:pt x="190873" y="96024"/>
                        <a:pt x="208118" y="88185"/>
                      </a:cubicBezTo>
                      <a:cubicBezTo>
                        <a:pt x="214389" y="104647"/>
                        <a:pt x="218308" y="122676"/>
                        <a:pt x="219092" y="140705"/>
                      </a:cubicBezTo>
                      <a:lnTo>
                        <a:pt x="153247" y="140705"/>
                      </a:lnTo>
                      <a:close/>
                      <a:moveTo>
                        <a:pt x="213605" y="71724"/>
                      </a:moveTo>
                      <a:cubicBezTo>
                        <a:pt x="204199" y="52911"/>
                        <a:pt x="191657" y="37234"/>
                        <a:pt x="175979" y="24692"/>
                      </a:cubicBezTo>
                      <a:cubicBezTo>
                        <a:pt x="198711" y="30179"/>
                        <a:pt x="218308" y="41153"/>
                        <a:pt x="234770" y="56831"/>
                      </a:cubicBezTo>
                      <a:cubicBezTo>
                        <a:pt x="227715" y="63102"/>
                        <a:pt x="220660" y="67805"/>
                        <a:pt x="213605" y="71724"/>
                      </a:cubicBezTo>
                      <a:moveTo>
                        <a:pt x="80347" y="71724"/>
                      </a:moveTo>
                      <a:cubicBezTo>
                        <a:pt x="72508" y="67805"/>
                        <a:pt x="65453" y="62318"/>
                        <a:pt x="59182" y="56831"/>
                      </a:cubicBezTo>
                      <a:cubicBezTo>
                        <a:pt x="74860" y="41153"/>
                        <a:pt x="95240" y="30179"/>
                        <a:pt x="117973" y="24692"/>
                      </a:cubicBezTo>
                      <a:cubicBezTo>
                        <a:pt x="102295" y="37234"/>
                        <a:pt x="89753" y="53695"/>
                        <a:pt x="80347" y="71724"/>
                      </a:cubicBezTo>
                      <a:moveTo>
                        <a:pt x="75644" y="82698"/>
                      </a:moveTo>
                      <a:cubicBezTo>
                        <a:pt x="68589" y="100727"/>
                        <a:pt x="63886" y="121108"/>
                        <a:pt x="63102" y="140705"/>
                      </a:cubicBezTo>
                      <a:lnTo>
                        <a:pt x="21556" y="140705"/>
                      </a:lnTo>
                      <a:cubicBezTo>
                        <a:pt x="23124" y="112485"/>
                        <a:pt x="33315" y="85834"/>
                        <a:pt x="51344" y="65453"/>
                      </a:cubicBezTo>
                      <a:cubicBezTo>
                        <a:pt x="59182" y="72508"/>
                        <a:pt x="67021" y="77995"/>
                        <a:pt x="75644" y="82698"/>
                      </a:cubicBezTo>
                      <a:moveTo>
                        <a:pt x="63102" y="153247"/>
                      </a:moveTo>
                      <a:cubicBezTo>
                        <a:pt x="63886" y="173627"/>
                        <a:pt x="67805" y="193224"/>
                        <a:pt x="75644" y="211253"/>
                      </a:cubicBezTo>
                      <a:cubicBezTo>
                        <a:pt x="67021" y="215956"/>
                        <a:pt x="59182" y="221444"/>
                        <a:pt x="51344" y="227715"/>
                      </a:cubicBezTo>
                      <a:cubicBezTo>
                        <a:pt x="34098" y="207334"/>
                        <a:pt x="23124" y="181466"/>
                        <a:pt x="21556" y="152463"/>
                      </a:cubicBezTo>
                      <a:lnTo>
                        <a:pt x="63102" y="152463"/>
                      </a:lnTo>
                      <a:close/>
                      <a:moveTo>
                        <a:pt x="80347" y="222227"/>
                      </a:moveTo>
                      <a:cubicBezTo>
                        <a:pt x="89753" y="241040"/>
                        <a:pt x="102295" y="257502"/>
                        <a:pt x="117973" y="269260"/>
                      </a:cubicBezTo>
                      <a:cubicBezTo>
                        <a:pt x="95240" y="263773"/>
                        <a:pt x="75644" y="252798"/>
                        <a:pt x="59182" y="237121"/>
                      </a:cubicBezTo>
                      <a:cubicBezTo>
                        <a:pt x="66237" y="230850"/>
                        <a:pt x="73292" y="226147"/>
                        <a:pt x="80347" y="222227"/>
                      </a:cubicBezTo>
                      <a:moveTo>
                        <a:pt x="213605" y="222227"/>
                      </a:moveTo>
                      <a:cubicBezTo>
                        <a:pt x="220660" y="226147"/>
                        <a:pt x="227715" y="231634"/>
                        <a:pt x="234770" y="237121"/>
                      </a:cubicBezTo>
                      <a:cubicBezTo>
                        <a:pt x="219092" y="252798"/>
                        <a:pt x="198711" y="263773"/>
                        <a:pt x="175979" y="269260"/>
                      </a:cubicBezTo>
                      <a:cubicBezTo>
                        <a:pt x="191657" y="256718"/>
                        <a:pt x="204199" y="241040"/>
                        <a:pt x="213605" y="222227"/>
                      </a:cubicBezTo>
                      <a:moveTo>
                        <a:pt x="218308" y="211253"/>
                      </a:moveTo>
                      <a:cubicBezTo>
                        <a:pt x="225363" y="193224"/>
                        <a:pt x="230066" y="172844"/>
                        <a:pt x="230850" y="153247"/>
                      </a:cubicBezTo>
                      <a:lnTo>
                        <a:pt x="272395" y="153247"/>
                      </a:lnTo>
                      <a:cubicBezTo>
                        <a:pt x="270828" y="181466"/>
                        <a:pt x="259853" y="208118"/>
                        <a:pt x="242608" y="228498"/>
                      </a:cubicBezTo>
                      <a:cubicBezTo>
                        <a:pt x="234770" y="221444"/>
                        <a:pt x="226931" y="215956"/>
                        <a:pt x="218308" y="211253"/>
                      </a:cubicBezTo>
                      <a:moveTo>
                        <a:pt x="230850" y="141489"/>
                      </a:moveTo>
                      <a:cubicBezTo>
                        <a:pt x="230066" y="121108"/>
                        <a:pt x="226147" y="101511"/>
                        <a:pt x="218308" y="83482"/>
                      </a:cubicBezTo>
                      <a:cubicBezTo>
                        <a:pt x="226931" y="78779"/>
                        <a:pt x="234770" y="73292"/>
                        <a:pt x="242608" y="67021"/>
                      </a:cubicBezTo>
                      <a:cubicBezTo>
                        <a:pt x="259853" y="87402"/>
                        <a:pt x="270828" y="113269"/>
                        <a:pt x="272395" y="142273"/>
                      </a:cubicBezTo>
                      <a:lnTo>
                        <a:pt x="230850" y="142273"/>
                      </a:lnTo>
                      <a:close/>
                    </a:path>
                  </a:pathLst>
                </a:custGeom>
                <a:solidFill>
                  <a:srgbClr val="58595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 sz="1800"/>
                </a:p>
              </p:txBody>
            </p:sp>
          </p:grpSp>
        </p:grpSp>
        <p:grpSp>
          <p:nvGrpSpPr>
            <p:cNvPr id="175" name="Группа 512">
              <a:extLst>
                <a:ext uri="{FF2B5EF4-FFF2-40B4-BE49-F238E27FC236}">
                  <a16:creationId xmlns:a16="http://schemas.microsoft.com/office/drawing/2014/main" id="{CF0177D6-EBF2-41EC-85D6-2F85E6CBA039}"/>
                </a:ext>
              </a:extLst>
            </p:cNvPr>
            <p:cNvGrpSpPr/>
            <p:nvPr/>
          </p:nvGrpSpPr>
          <p:grpSpPr>
            <a:xfrm>
              <a:off x="8367677" y="4049472"/>
              <a:ext cx="735552" cy="1003241"/>
              <a:chOff x="6366877" y="1211657"/>
              <a:chExt cx="735552" cy="1003241"/>
            </a:xfrm>
          </p:grpSpPr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4A9E4B7-BEB2-45EF-8EC2-9A84E69ED9D5}"/>
                  </a:ext>
                </a:extLst>
              </p:cNvPr>
              <p:cNvSpPr txBox="1"/>
              <p:nvPr/>
            </p:nvSpPr>
            <p:spPr>
              <a:xfrm>
                <a:off x="6366877" y="1799400"/>
                <a:ext cx="735552" cy="4154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KATA Network Sensor</a:t>
                </a:r>
              </a:p>
            </p:txBody>
          </p:sp>
          <p:grpSp>
            <p:nvGrpSpPr>
              <p:cNvPr id="178" name="Группа 511">
                <a:extLst>
                  <a:ext uri="{FF2B5EF4-FFF2-40B4-BE49-F238E27FC236}">
                    <a16:creationId xmlns:a16="http://schemas.microsoft.com/office/drawing/2014/main" id="{65BF7755-B871-4EC0-8201-726DDB3FFC77}"/>
                  </a:ext>
                </a:extLst>
              </p:cNvPr>
              <p:cNvGrpSpPr/>
              <p:nvPr/>
            </p:nvGrpSpPr>
            <p:grpSpPr>
              <a:xfrm>
                <a:off x="6514784" y="1211657"/>
                <a:ext cx="439738" cy="487363"/>
                <a:chOff x="6514784" y="1211657"/>
                <a:chExt cx="439738" cy="487363"/>
              </a:xfrm>
            </p:grpSpPr>
            <p:sp>
              <p:nvSpPr>
                <p:cNvPr id="179" name="Freeform 37">
                  <a:extLst>
                    <a:ext uri="{FF2B5EF4-FFF2-40B4-BE49-F238E27FC236}">
                      <a16:creationId xmlns:a16="http://schemas.microsoft.com/office/drawing/2014/main" id="{08AA3304-1407-4DA1-9E12-76B720BE30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14784" y="1211657"/>
                  <a:ext cx="439738" cy="487363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180" name="Рисунок 493">
                  <a:extLst>
                    <a:ext uri="{FF2B5EF4-FFF2-40B4-BE49-F238E27FC236}">
                      <a16:creationId xmlns:a16="http://schemas.microsoft.com/office/drawing/2014/main" id="{5D182BD7-DB0A-49C0-80E9-618FB7967980}"/>
                    </a:ext>
                  </a:extLst>
                </p:cNvPr>
                <p:cNvGrpSpPr/>
                <p:nvPr/>
              </p:nvGrpSpPr>
              <p:grpSpPr>
                <a:xfrm>
                  <a:off x="6587677" y="1307050"/>
                  <a:ext cx="292917" cy="290032"/>
                  <a:chOff x="6587677" y="1307050"/>
                  <a:chExt cx="292917" cy="290032"/>
                </a:xfrm>
                <a:solidFill>
                  <a:srgbClr val="58595B"/>
                </a:solidFill>
              </p:grpSpPr>
              <p:sp>
                <p:nvSpPr>
                  <p:cNvPr id="181" name="Полилиния: фигура 495">
                    <a:extLst>
                      <a:ext uri="{FF2B5EF4-FFF2-40B4-BE49-F238E27FC236}">
                        <a16:creationId xmlns:a16="http://schemas.microsoft.com/office/drawing/2014/main" id="{A194E53B-0DB8-483D-ABA0-DC992023F067}"/>
                      </a:ext>
                    </a:extLst>
                  </p:cNvPr>
                  <p:cNvSpPr/>
                  <p:nvPr/>
                </p:nvSpPr>
                <p:spPr>
                  <a:xfrm>
                    <a:off x="6587677" y="1307050"/>
                    <a:ext cx="290032" cy="290032"/>
                  </a:xfrm>
                  <a:custGeom>
                    <a:avLst/>
                    <a:gdLst>
                      <a:gd name="connsiteX0" fmla="*/ 146976 w 290032"/>
                      <a:gd name="connsiteY0" fmla="*/ 21556 h 290032"/>
                      <a:gd name="connsiteX1" fmla="*/ 272395 w 290032"/>
                      <a:gd name="connsiteY1" fmla="*/ 146976 h 290032"/>
                      <a:gd name="connsiteX2" fmla="*/ 146976 w 290032"/>
                      <a:gd name="connsiteY2" fmla="*/ 272395 h 290032"/>
                      <a:gd name="connsiteX3" fmla="*/ 21556 w 290032"/>
                      <a:gd name="connsiteY3" fmla="*/ 146976 h 290032"/>
                      <a:gd name="connsiteX4" fmla="*/ 146976 w 290032"/>
                      <a:gd name="connsiteY4" fmla="*/ 21556 h 290032"/>
                      <a:gd name="connsiteX5" fmla="*/ 146976 w 290032"/>
                      <a:gd name="connsiteY5" fmla="*/ 5879 h 290032"/>
                      <a:gd name="connsiteX6" fmla="*/ 5879 w 290032"/>
                      <a:gd name="connsiteY6" fmla="*/ 146976 h 290032"/>
                      <a:gd name="connsiteX7" fmla="*/ 146976 w 290032"/>
                      <a:gd name="connsiteY7" fmla="*/ 288073 h 290032"/>
                      <a:gd name="connsiteX8" fmla="*/ 288073 w 290032"/>
                      <a:gd name="connsiteY8" fmla="*/ 146976 h 290032"/>
                      <a:gd name="connsiteX9" fmla="*/ 146976 w 290032"/>
                      <a:gd name="connsiteY9" fmla="*/ 5879 h 290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0032" h="290032">
                        <a:moveTo>
                          <a:pt x="146976" y="21556"/>
                        </a:moveTo>
                        <a:cubicBezTo>
                          <a:pt x="215957" y="21556"/>
                          <a:pt x="272395" y="77995"/>
                          <a:pt x="272395" y="146976"/>
                        </a:cubicBezTo>
                        <a:cubicBezTo>
                          <a:pt x="272395" y="215956"/>
                          <a:pt x="215957" y="272395"/>
                          <a:pt x="146976" y="272395"/>
                        </a:cubicBezTo>
                        <a:cubicBezTo>
                          <a:pt x="77995" y="272395"/>
                          <a:pt x="21556" y="215956"/>
                          <a:pt x="21556" y="146976"/>
                        </a:cubicBezTo>
                        <a:cubicBezTo>
                          <a:pt x="21556" y="77995"/>
                          <a:pt x="77995" y="21556"/>
                          <a:pt x="146976" y="21556"/>
                        </a:cubicBezTo>
                        <a:moveTo>
                          <a:pt x="146976" y="5879"/>
                        </a:moveTo>
                        <a:cubicBezTo>
                          <a:pt x="69373" y="5879"/>
                          <a:pt x="5879" y="69373"/>
                          <a:pt x="5879" y="146976"/>
                        </a:cubicBezTo>
                        <a:cubicBezTo>
                          <a:pt x="5879" y="224579"/>
                          <a:pt x="69373" y="288073"/>
                          <a:pt x="146976" y="288073"/>
                        </a:cubicBezTo>
                        <a:cubicBezTo>
                          <a:pt x="224579" y="288073"/>
                          <a:pt x="288073" y="224579"/>
                          <a:pt x="288073" y="146976"/>
                        </a:cubicBezTo>
                        <a:cubicBezTo>
                          <a:pt x="288073" y="69373"/>
                          <a:pt x="224579" y="5879"/>
                          <a:pt x="146976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2" name="Полилиния: фигура 496">
                    <a:extLst>
                      <a:ext uri="{FF2B5EF4-FFF2-40B4-BE49-F238E27FC236}">
                        <a16:creationId xmlns:a16="http://schemas.microsoft.com/office/drawing/2014/main" id="{A99BFA98-CA68-467C-8C0E-CFB540EEAC30}"/>
                      </a:ext>
                    </a:extLst>
                  </p:cNvPr>
                  <p:cNvSpPr/>
                  <p:nvPr/>
                </p:nvSpPr>
                <p:spPr>
                  <a:xfrm>
                    <a:off x="6626871" y="1346244"/>
                    <a:ext cx="211645" cy="211645"/>
                  </a:xfrm>
                  <a:custGeom>
                    <a:avLst/>
                    <a:gdLst>
                      <a:gd name="connsiteX0" fmla="*/ 107782 w 211645"/>
                      <a:gd name="connsiteY0" fmla="*/ 21556 h 211645"/>
                      <a:gd name="connsiteX1" fmla="*/ 194008 w 211645"/>
                      <a:gd name="connsiteY1" fmla="*/ 107782 h 211645"/>
                      <a:gd name="connsiteX2" fmla="*/ 107782 w 211645"/>
                      <a:gd name="connsiteY2" fmla="*/ 194008 h 211645"/>
                      <a:gd name="connsiteX3" fmla="*/ 21556 w 211645"/>
                      <a:gd name="connsiteY3" fmla="*/ 107782 h 211645"/>
                      <a:gd name="connsiteX4" fmla="*/ 107782 w 211645"/>
                      <a:gd name="connsiteY4" fmla="*/ 21556 h 211645"/>
                      <a:gd name="connsiteX5" fmla="*/ 107782 w 211645"/>
                      <a:gd name="connsiteY5" fmla="*/ 5879 h 211645"/>
                      <a:gd name="connsiteX6" fmla="*/ 5879 w 211645"/>
                      <a:gd name="connsiteY6" fmla="*/ 107782 h 211645"/>
                      <a:gd name="connsiteX7" fmla="*/ 107782 w 211645"/>
                      <a:gd name="connsiteY7" fmla="*/ 209685 h 211645"/>
                      <a:gd name="connsiteX8" fmla="*/ 209686 w 211645"/>
                      <a:gd name="connsiteY8" fmla="*/ 107782 h 211645"/>
                      <a:gd name="connsiteX9" fmla="*/ 107782 w 211645"/>
                      <a:gd name="connsiteY9" fmla="*/ 5879 h 211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1645" h="211645">
                        <a:moveTo>
                          <a:pt x="107782" y="21556"/>
                        </a:moveTo>
                        <a:cubicBezTo>
                          <a:pt x="155598" y="21556"/>
                          <a:pt x="194008" y="59966"/>
                          <a:pt x="194008" y="107782"/>
                        </a:cubicBezTo>
                        <a:cubicBezTo>
                          <a:pt x="194008" y="155598"/>
                          <a:pt x="155598" y="194008"/>
                          <a:pt x="107782" y="194008"/>
                        </a:cubicBezTo>
                        <a:cubicBezTo>
                          <a:pt x="59966" y="194008"/>
                          <a:pt x="21556" y="155598"/>
                          <a:pt x="21556" y="107782"/>
                        </a:cubicBezTo>
                        <a:cubicBezTo>
                          <a:pt x="21556" y="59966"/>
                          <a:pt x="59966" y="21556"/>
                          <a:pt x="107782" y="21556"/>
                        </a:cubicBezTo>
                        <a:moveTo>
                          <a:pt x="107782" y="5879"/>
                        </a:moveTo>
                        <a:cubicBezTo>
                          <a:pt x="51344" y="5879"/>
                          <a:pt x="5879" y="51344"/>
                          <a:pt x="5879" y="107782"/>
                        </a:cubicBezTo>
                        <a:cubicBezTo>
                          <a:pt x="5879" y="164221"/>
                          <a:pt x="51344" y="209685"/>
                          <a:pt x="107782" y="209685"/>
                        </a:cubicBezTo>
                        <a:cubicBezTo>
                          <a:pt x="164221" y="209685"/>
                          <a:pt x="209686" y="164221"/>
                          <a:pt x="209686" y="107782"/>
                        </a:cubicBezTo>
                        <a:cubicBezTo>
                          <a:pt x="209686" y="51344"/>
                          <a:pt x="164221" y="5879"/>
                          <a:pt x="107782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3" name="Полилиния: фигура 497">
                    <a:extLst>
                      <a:ext uri="{FF2B5EF4-FFF2-40B4-BE49-F238E27FC236}">
                        <a16:creationId xmlns:a16="http://schemas.microsoft.com/office/drawing/2014/main" id="{E674D7B1-5E7A-4651-8E32-B285108BFB71}"/>
                      </a:ext>
                    </a:extLst>
                  </p:cNvPr>
                  <p:cNvSpPr/>
                  <p:nvPr/>
                </p:nvSpPr>
                <p:spPr>
                  <a:xfrm>
                    <a:off x="6666064" y="1385437"/>
                    <a:ext cx="133258" cy="133258"/>
                  </a:xfrm>
                  <a:custGeom>
                    <a:avLst/>
                    <a:gdLst>
                      <a:gd name="connsiteX0" fmla="*/ 68589 w 133258"/>
                      <a:gd name="connsiteY0" fmla="*/ 21556 h 133258"/>
                      <a:gd name="connsiteX1" fmla="*/ 115621 w 133258"/>
                      <a:gd name="connsiteY1" fmla="*/ 68589 h 133258"/>
                      <a:gd name="connsiteX2" fmla="*/ 68589 w 133258"/>
                      <a:gd name="connsiteY2" fmla="*/ 115621 h 133258"/>
                      <a:gd name="connsiteX3" fmla="*/ 21556 w 133258"/>
                      <a:gd name="connsiteY3" fmla="*/ 68589 h 133258"/>
                      <a:gd name="connsiteX4" fmla="*/ 68589 w 133258"/>
                      <a:gd name="connsiteY4" fmla="*/ 21556 h 133258"/>
                      <a:gd name="connsiteX5" fmla="*/ 68589 w 133258"/>
                      <a:gd name="connsiteY5" fmla="*/ 5879 h 133258"/>
                      <a:gd name="connsiteX6" fmla="*/ 5879 w 133258"/>
                      <a:gd name="connsiteY6" fmla="*/ 68589 h 133258"/>
                      <a:gd name="connsiteX7" fmla="*/ 68589 w 133258"/>
                      <a:gd name="connsiteY7" fmla="*/ 131298 h 133258"/>
                      <a:gd name="connsiteX8" fmla="*/ 131298 w 133258"/>
                      <a:gd name="connsiteY8" fmla="*/ 68589 h 133258"/>
                      <a:gd name="connsiteX9" fmla="*/ 68589 w 133258"/>
                      <a:gd name="connsiteY9" fmla="*/ 5879 h 133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3258" h="133258">
                        <a:moveTo>
                          <a:pt x="68589" y="21556"/>
                        </a:moveTo>
                        <a:cubicBezTo>
                          <a:pt x="94457" y="21556"/>
                          <a:pt x="115621" y="42721"/>
                          <a:pt x="115621" y="68589"/>
                        </a:cubicBezTo>
                        <a:cubicBezTo>
                          <a:pt x="115621" y="94456"/>
                          <a:pt x="94457" y="115621"/>
                          <a:pt x="68589" y="115621"/>
                        </a:cubicBezTo>
                        <a:cubicBezTo>
                          <a:pt x="42721" y="115621"/>
                          <a:pt x="21556" y="94456"/>
                          <a:pt x="21556" y="68589"/>
                        </a:cubicBezTo>
                        <a:cubicBezTo>
                          <a:pt x="21556" y="42721"/>
                          <a:pt x="42721" y="21556"/>
                          <a:pt x="68589" y="21556"/>
                        </a:cubicBezTo>
                        <a:moveTo>
                          <a:pt x="68589" y="5879"/>
                        </a:moveTo>
                        <a:cubicBezTo>
                          <a:pt x="34098" y="5879"/>
                          <a:pt x="5879" y="34098"/>
                          <a:pt x="5879" y="68589"/>
                        </a:cubicBezTo>
                        <a:cubicBezTo>
                          <a:pt x="5879" y="103079"/>
                          <a:pt x="34098" y="131298"/>
                          <a:pt x="68589" y="131298"/>
                        </a:cubicBezTo>
                        <a:cubicBezTo>
                          <a:pt x="103079" y="131298"/>
                          <a:pt x="131298" y="103079"/>
                          <a:pt x="131298" y="68589"/>
                        </a:cubicBezTo>
                        <a:cubicBezTo>
                          <a:pt x="131298" y="34098"/>
                          <a:pt x="103079" y="5879"/>
                          <a:pt x="68589" y="5879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4" name="Полилиния: фигура 498">
                    <a:extLst>
                      <a:ext uri="{FF2B5EF4-FFF2-40B4-BE49-F238E27FC236}">
                        <a16:creationId xmlns:a16="http://schemas.microsoft.com/office/drawing/2014/main" id="{3FE0E47B-3E70-486F-8B1A-409633097606}"/>
                      </a:ext>
                    </a:extLst>
                  </p:cNvPr>
                  <p:cNvSpPr/>
                  <p:nvPr/>
                </p:nvSpPr>
                <p:spPr>
                  <a:xfrm>
                    <a:off x="6650387" y="1354082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5" name="Полилиния: фигура 499">
                    <a:extLst>
                      <a:ext uri="{FF2B5EF4-FFF2-40B4-BE49-F238E27FC236}">
                        <a16:creationId xmlns:a16="http://schemas.microsoft.com/office/drawing/2014/main" id="{152E437B-89CA-4CBA-A1EA-56FEB3C200E1}"/>
                      </a:ext>
                    </a:extLst>
                  </p:cNvPr>
                  <p:cNvSpPr/>
                  <p:nvPr/>
                </p:nvSpPr>
                <p:spPr>
                  <a:xfrm>
                    <a:off x="6744451" y="1471663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6" name="Полилиния: фигура 500">
                    <a:extLst>
                      <a:ext uri="{FF2B5EF4-FFF2-40B4-BE49-F238E27FC236}">
                        <a16:creationId xmlns:a16="http://schemas.microsoft.com/office/drawing/2014/main" id="{56FC6C4B-F0C8-4F51-8567-89AACBAB0C36}"/>
                      </a:ext>
                    </a:extLst>
                  </p:cNvPr>
                  <p:cNvSpPr/>
                  <p:nvPr/>
                </p:nvSpPr>
                <p:spPr>
                  <a:xfrm>
                    <a:off x="6603355" y="1510857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187" name="Полилиния: фигура 501">
                    <a:extLst>
                      <a:ext uri="{FF2B5EF4-FFF2-40B4-BE49-F238E27FC236}">
                        <a16:creationId xmlns:a16="http://schemas.microsoft.com/office/drawing/2014/main" id="{B3C3A4DD-1C93-4E18-9C28-67B340654CC6}"/>
                      </a:ext>
                    </a:extLst>
                  </p:cNvPr>
                  <p:cNvSpPr/>
                  <p:nvPr/>
                </p:nvSpPr>
                <p:spPr>
                  <a:xfrm>
                    <a:off x="6715981" y="1358394"/>
                    <a:ext cx="164613" cy="109742"/>
                  </a:xfrm>
                  <a:custGeom>
                    <a:avLst/>
                    <a:gdLst>
                      <a:gd name="connsiteX0" fmla="*/ 8031 w 164613"/>
                      <a:gd name="connsiteY0" fmla="*/ 92689 h 109741"/>
                      <a:gd name="connsiteX1" fmla="*/ 154659 w 164613"/>
                      <a:gd name="connsiteY1" fmla="*/ 8031 h 109741"/>
                      <a:gd name="connsiteX2" fmla="*/ 162497 w 164613"/>
                      <a:gd name="connsiteY2" fmla="*/ 21607 h 109741"/>
                      <a:gd name="connsiteX3" fmla="*/ 15869 w 164613"/>
                      <a:gd name="connsiteY3" fmla="*/ 106265 h 109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613" h="109741">
                        <a:moveTo>
                          <a:pt x="8031" y="92689"/>
                        </a:moveTo>
                        <a:lnTo>
                          <a:pt x="154659" y="8031"/>
                        </a:lnTo>
                        <a:lnTo>
                          <a:pt x="162497" y="21607"/>
                        </a:lnTo>
                        <a:lnTo>
                          <a:pt x="15869" y="106265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25596447-F899-44B7-A50D-62EBFB689F42}"/>
                </a:ext>
              </a:extLst>
            </p:cNvPr>
            <p:cNvSpPr/>
            <p:nvPr/>
          </p:nvSpPr>
          <p:spPr>
            <a:xfrm>
              <a:off x="6891333" y="3256266"/>
              <a:ext cx="2211896" cy="3274074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  <a:latin typeface="Kaspersky Sans" panose="020B0503050101040103" pitchFamily="34" charset="-52"/>
              </a:endParaRPr>
            </a:p>
          </p:txBody>
        </p:sp>
        <p:pic>
          <p:nvPicPr>
            <p:cNvPr id="207" name="Google Shape;1208;p75">
              <a:extLst>
                <a:ext uri="{FF2B5EF4-FFF2-40B4-BE49-F238E27FC236}">
                  <a16:creationId xmlns:a16="http://schemas.microsoft.com/office/drawing/2014/main" id="{30CD399C-C674-420F-9368-DB57C7AC476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53442" y="55248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1208;p75">
              <a:extLst>
                <a:ext uri="{FF2B5EF4-FFF2-40B4-BE49-F238E27FC236}">
                  <a16:creationId xmlns:a16="http://schemas.microsoft.com/office/drawing/2014/main" id="{987EC71D-768D-428D-80D9-C0B68C3D0B7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105842" y="56772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1208;p75">
              <a:extLst>
                <a:ext uri="{FF2B5EF4-FFF2-40B4-BE49-F238E27FC236}">
                  <a16:creationId xmlns:a16="http://schemas.microsoft.com/office/drawing/2014/main" id="{35F7798D-CD1F-4F3D-9F48-7560E5572E4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58242" y="58296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1284;p77">
              <a:extLst>
                <a:ext uri="{FF2B5EF4-FFF2-40B4-BE49-F238E27FC236}">
                  <a16:creationId xmlns:a16="http://schemas.microsoft.com/office/drawing/2014/main" id="{3D1D0D3D-7DEF-4516-9BC7-8AD9B53AB75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003498" y="55248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1284;p77">
              <a:extLst>
                <a:ext uri="{FF2B5EF4-FFF2-40B4-BE49-F238E27FC236}">
                  <a16:creationId xmlns:a16="http://schemas.microsoft.com/office/drawing/2014/main" id="{0E7D5EB1-A81B-4D13-924A-615ECC1A1B0B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155898" y="56772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1284;p77">
              <a:extLst>
                <a:ext uri="{FF2B5EF4-FFF2-40B4-BE49-F238E27FC236}">
                  <a16:creationId xmlns:a16="http://schemas.microsoft.com/office/drawing/2014/main" id="{389F343F-484D-4E23-BDB3-18EDC7993535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308298" y="5829605"/>
              <a:ext cx="419100" cy="41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Текст 9">
              <a:extLst>
                <a:ext uri="{FF2B5EF4-FFF2-40B4-BE49-F238E27FC236}">
                  <a16:creationId xmlns:a16="http://schemas.microsoft.com/office/drawing/2014/main" id="{62D4DEB0-B2E2-4234-9C7E-0A5D2068A896}"/>
                </a:ext>
              </a:extLst>
            </p:cNvPr>
            <p:cNvSpPr txBox="1">
              <a:spLocks/>
            </p:cNvSpPr>
            <p:nvPr/>
          </p:nvSpPr>
          <p:spPr>
            <a:xfrm>
              <a:off x="6794489" y="5360040"/>
              <a:ext cx="828155" cy="288032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 indent="0" algn="ctr" defTabSz="914378">
                <a:buNone/>
                <a:defRPr/>
              </a:pPr>
              <a:r>
                <a:rPr lang="ru-RU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АРМ</a:t>
              </a:r>
            </a:p>
          </p:txBody>
        </p:sp>
        <p:sp>
          <p:nvSpPr>
            <p:cNvPr id="214" name="Текст 9">
              <a:extLst>
                <a:ext uri="{FF2B5EF4-FFF2-40B4-BE49-F238E27FC236}">
                  <a16:creationId xmlns:a16="http://schemas.microsoft.com/office/drawing/2014/main" id="{1F167F26-9205-4761-9C2B-3A2C1A6E7CE3}"/>
                </a:ext>
              </a:extLst>
            </p:cNvPr>
            <p:cNvSpPr txBox="1">
              <a:spLocks/>
            </p:cNvSpPr>
            <p:nvPr/>
          </p:nvSpPr>
          <p:spPr>
            <a:xfrm>
              <a:off x="7844898" y="5366909"/>
              <a:ext cx="828155" cy="288032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4" indent="0" algn="ctr" defTabSz="914378">
                <a:buNone/>
                <a:defRPr/>
              </a:pPr>
              <a:r>
                <a:rPr lang="en-US" sz="900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VDI</a:t>
              </a:r>
              <a:endParaRPr lang="ru-RU" sz="900" dirty="0">
                <a:solidFill>
                  <a:srgbClr val="1D1D1B"/>
                </a:solidFill>
                <a:latin typeface="Kaspersky Sans" panose="020B0503050101040103" pitchFamily="34" charset="77"/>
              </a:endParaRPr>
            </a:p>
          </p:txBody>
        </p:sp>
        <p:sp>
          <p:nvSpPr>
            <p:cNvPr id="270" name="Текст 10">
              <a:extLst>
                <a:ext uri="{FF2B5EF4-FFF2-40B4-BE49-F238E27FC236}">
                  <a16:creationId xmlns:a16="http://schemas.microsoft.com/office/drawing/2014/main" id="{771CEE92-A94F-48AC-854F-771BCA72C9D8}"/>
                </a:ext>
              </a:extLst>
            </p:cNvPr>
            <p:cNvSpPr txBox="1">
              <a:spLocks/>
            </p:cNvSpPr>
            <p:nvPr/>
          </p:nvSpPr>
          <p:spPr>
            <a:xfrm>
              <a:off x="7068954" y="6260512"/>
              <a:ext cx="828155" cy="288032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defTabSz="914378">
                <a:buNone/>
                <a:defRPr/>
              </a:pPr>
              <a:r>
                <a:rPr lang="en-US" sz="1200" b="1" dirty="0">
                  <a:solidFill>
                    <a:srgbClr val="1D1D1B"/>
                  </a:solidFill>
                  <a:latin typeface="Kaspersky Sans" panose="020B0503050101040103" pitchFamily="34" charset="77"/>
                </a:rPr>
                <a:t>HQ</a:t>
              </a:r>
              <a:endParaRPr lang="ru-RU" sz="1200" b="1" dirty="0">
                <a:solidFill>
                  <a:srgbClr val="1D1D1B"/>
                </a:solidFill>
                <a:latin typeface="Kaspersky Sans" panose="020B0503050101040103" pitchFamily="34" charset="77"/>
              </a:endParaRPr>
            </a:p>
          </p:txBody>
        </p:sp>
        <p:cxnSp>
          <p:nvCxnSpPr>
            <p:cNvPr id="274" name="Прямая соединительная линия 11">
              <a:extLst>
                <a:ext uri="{FF2B5EF4-FFF2-40B4-BE49-F238E27FC236}">
                  <a16:creationId xmlns:a16="http://schemas.microsoft.com/office/drawing/2014/main" id="{E891CEB1-280C-47AA-9AB4-9B1B688FC4B7}"/>
                </a:ext>
              </a:extLst>
            </p:cNvPr>
            <p:cNvCxnSpPr>
              <a:cxnSpLocks/>
              <a:stCxn id="172" idx="1"/>
              <a:endCxn id="96" idx="25"/>
            </p:cNvCxnSpPr>
            <p:nvPr/>
          </p:nvCxnSpPr>
          <p:spPr>
            <a:xfrm flipH="1" flipV="1">
              <a:off x="6767144" y="3596241"/>
              <a:ext cx="1191351" cy="12838"/>
            </a:xfrm>
            <a:prstGeom prst="line">
              <a:avLst/>
            </a:prstGeom>
            <a:ln w="12700">
              <a:gradFill>
                <a:gsLst>
                  <a:gs pos="0">
                    <a:srgbClr val="A4A4A4"/>
                  </a:gs>
                  <a:gs pos="100000">
                    <a:schemeClr val="accent1"/>
                  </a:gs>
                </a:gsLst>
                <a:lin ang="0" scaled="0"/>
              </a:gradFill>
              <a:head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3" name="Группа 39">
              <a:extLst>
                <a:ext uri="{FF2B5EF4-FFF2-40B4-BE49-F238E27FC236}">
                  <a16:creationId xmlns:a16="http://schemas.microsoft.com/office/drawing/2014/main" id="{C1F80ADC-F66A-477C-B243-57BACFD310FF}"/>
                </a:ext>
              </a:extLst>
            </p:cNvPr>
            <p:cNvGrpSpPr/>
            <p:nvPr/>
          </p:nvGrpSpPr>
          <p:grpSpPr>
            <a:xfrm>
              <a:off x="7296324" y="5187701"/>
              <a:ext cx="947102" cy="727036"/>
              <a:chOff x="1935798" y="1043223"/>
              <a:chExt cx="947102" cy="727036"/>
            </a:xfrm>
          </p:grpSpPr>
          <p:sp>
            <p:nvSpPr>
              <p:cNvPr id="314" name="TextBox 203">
                <a:extLst>
                  <a:ext uri="{FF2B5EF4-FFF2-40B4-BE49-F238E27FC236}">
                    <a16:creationId xmlns:a16="http://schemas.microsoft.com/office/drawing/2014/main" id="{9B6E2E74-1656-44B7-8604-255DBFE795E9}"/>
                  </a:ext>
                </a:extLst>
              </p:cNvPr>
              <p:cNvSpPr txBox="1"/>
              <p:nvPr/>
            </p:nvSpPr>
            <p:spPr>
              <a:xfrm>
                <a:off x="1935798" y="1631760"/>
                <a:ext cx="94710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 marL="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89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783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675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566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457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348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240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132" algn="l" defTabSz="685783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37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 panose="020B0503050101040103" pitchFamily="34" charset="77"/>
                    <a:ea typeface="+mn-ea"/>
                    <a:cs typeface="+mn-cs"/>
                  </a:rPr>
                  <a:t>KES</a:t>
                </a:r>
              </a:p>
            </p:txBody>
          </p:sp>
          <p:grpSp>
            <p:nvGrpSpPr>
              <p:cNvPr id="315" name="Группа 38">
                <a:extLst>
                  <a:ext uri="{FF2B5EF4-FFF2-40B4-BE49-F238E27FC236}">
                    <a16:creationId xmlns:a16="http://schemas.microsoft.com/office/drawing/2014/main" id="{57D5C4D5-EB3B-4DB2-B2A1-53CD312F98FB}"/>
                  </a:ext>
                </a:extLst>
              </p:cNvPr>
              <p:cNvGrpSpPr/>
              <p:nvPr/>
            </p:nvGrpSpPr>
            <p:grpSpPr>
              <a:xfrm>
                <a:off x="2188687" y="1043223"/>
                <a:ext cx="441325" cy="488950"/>
                <a:chOff x="2188687" y="1043223"/>
                <a:chExt cx="441325" cy="488950"/>
              </a:xfrm>
            </p:grpSpPr>
            <p:sp>
              <p:nvSpPr>
                <p:cNvPr id="316" name="Freeform 185">
                  <a:extLst>
                    <a:ext uri="{FF2B5EF4-FFF2-40B4-BE49-F238E27FC236}">
                      <a16:creationId xmlns:a16="http://schemas.microsoft.com/office/drawing/2014/main" id="{84E06EFB-BC36-4407-A74F-B1F64E3B88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8687" y="1043223"/>
                  <a:ext cx="441325" cy="488950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ru-RU"/>
                  </a:defPPr>
                  <a:lvl1pPr marL="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89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783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675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566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457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348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240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132" algn="l" defTabSz="685783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37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D1D1B"/>
                    </a:solidFill>
                    <a:effectLst/>
                    <a:uLnTx/>
                    <a:uFillTx/>
                    <a:latin typeface="Kaspersky Sans" panose="020B0503050101040103" pitchFamily="34" charset="77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7" name="Рисунок 26">
                  <a:extLst>
                    <a:ext uri="{FF2B5EF4-FFF2-40B4-BE49-F238E27FC236}">
                      <a16:creationId xmlns:a16="http://schemas.microsoft.com/office/drawing/2014/main" id="{C7621076-8DC2-4465-9FFC-5E85EEBA1641}"/>
                    </a:ext>
                  </a:extLst>
                </p:cNvPr>
                <p:cNvGrpSpPr/>
                <p:nvPr/>
              </p:nvGrpSpPr>
              <p:grpSpPr>
                <a:xfrm>
                  <a:off x="2262373" y="1123080"/>
                  <a:ext cx="290032" cy="324522"/>
                  <a:chOff x="2262373" y="1123080"/>
                  <a:chExt cx="290032" cy="324522"/>
                </a:xfrm>
                <a:solidFill>
                  <a:srgbClr val="58595B"/>
                </a:solidFill>
              </p:grpSpPr>
              <p:sp>
                <p:nvSpPr>
                  <p:cNvPr id="318" name="Полилиния: фигура 29">
                    <a:extLst>
                      <a:ext uri="{FF2B5EF4-FFF2-40B4-BE49-F238E27FC236}">
                        <a16:creationId xmlns:a16="http://schemas.microsoft.com/office/drawing/2014/main" id="{B857204D-80D1-4041-8613-495A698E1689}"/>
                      </a:ext>
                    </a:extLst>
                  </p:cNvPr>
                  <p:cNvSpPr/>
                  <p:nvPr/>
                </p:nvSpPr>
                <p:spPr>
                  <a:xfrm>
                    <a:off x="2278051" y="1138757"/>
                    <a:ext cx="258678" cy="290032"/>
                  </a:xfrm>
                  <a:custGeom>
                    <a:avLst/>
                    <a:gdLst>
                      <a:gd name="connsiteX0" fmla="*/ 131298 w 258677"/>
                      <a:gd name="connsiteY0" fmla="*/ 291992 h 290032"/>
                      <a:gd name="connsiteX1" fmla="*/ 5879 w 258677"/>
                      <a:gd name="connsiteY1" fmla="*/ 220660 h 290032"/>
                      <a:gd name="connsiteX2" fmla="*/ 5879 w 258677"/>
                      <a:gd name="connsiteY2" fmla="*/ 77211 h 290032"/>
                      <a:gd name="connsiteX3" fmla="*/ 131298 w 258677"/>
                      <a:gd name="connsiteY3" fmla="*/ 5879 h 290032"/>
                      <a:gd name="connsiteX4" fmla="*/ 256718 w 258677"/>
                      <a:gd name="connsiteY4" fmla="*/ 77211 h 290032"/>
                      <a:gd name="connsiteX5" fmla="*/ 256718 w 258677"/>
                      <a:gd name="connsiteY5" fmla="*/ 220660 h 290032"/>
                      <a:gd name="connsiteX6" fmla="*/ 131298 w 258677"/>
                      <a:gd name="connsiteY6" fmla="*/ 291992 h 290032"/>
                      <a:gd name="connsiteX7" fmla="*/ 13718 w 258677"/>
                      <a:gd name="connsiteY7" fmla="*/ 215956 h 290032"/>
                      <a:gd name="connsiteX8" fmla="*/ 131298 w 258677"/>
                      <a:gd name="connsiteY8" fmla="*/ 283369 h 290032"/>
                      <a:gd name="connsiteX9" fmla="*/ 248879 w 258677"/>
                      <a:gd name="connsiteY9" fmla="*/ 215956 h 290032"/>
                      <a:gd name="connsiteX10" fmla="*/ 248879 w 258677"/>
                      <a:gd name="connsiteY10" fmla="*/ 81131 h 290032"/>
                      <a:gd name="connsiteX11" fmla="*/ 131298 w 258677"/>
                      <a:gd name="connsiteY11" fmla="*/ 13718 h 290032"/>
                      <a:gd name="connsiteX12" fmla="*/ 13718 w 258677"/>
                      <a:gd name="connsiteY12" fmla="*/ 81131 h 290032"/>
                      <a:gd name="connsiteX13" fmla="*/ 13718 w 258677"/>
                      <a:gd name="connsiteY13" fmla="*/ 215956 h 290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58677" h="290032">
                        <a:moveTo>
                          <a:pt x="131298" y="291992"/>
                        </a:moveTo>
                        <a:lnTo>
                          <a:pt x="5879" y="220660"/>
                        </a:lnTo>
                        <a:lnTo>
                          <a:pt x="5879" y="77211"/>
                        </a:lnTo>
                        <a:lnTo>
                          <a:pt x="131298" y="5879"/>
                        </a:lnTo>
                        <a:lnTo>
                          <a:pt x="256718" y="77211"/>
                        </a:lnTo>
                        <a:lnTo>
                          <a:pt x="256718" y="220660"/>
                        </a:lnTo>
                        <a:lnTo>
                          <a:pt x="131298" y="291992"/>
                        </a:lnTo>
                        <a:close/>
                        <a:moveTo>
                          <a:pt x="13718" y="215956"/>
                        </a:moveTo>
                        <a:lnTo>
                          <a:pt x="131298" y="283369"/>
                        </a:lnTo>
                        <a:lnTo>
                          <a:pt x="248879" y="215956"/>
                        </a:lnTo>
                        <a:lnTo>
                          <a:pt x="248879" y="81131"/>
                        </a:lnTo>
                        <a:lnTo>
                          <a:pt x="131298" y="13718"/>
                        </a:lnTo>
                        <a:lnTo>
                          <a:pt x="13718" y="81131"/>
                        </a:lnTo>
                        <a:lnTo>
                          <a:pt x="13718" y="21595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9" name="Полилиния: фигура 30">
                    <a:extLst>
                      <a:ext uri="{FF2B5EF4-FFF2-40B4-BE49-F238E27FC236}">
                        <a16:creationId xmlns:a16="http://schemas.microsoft.com/office/drawing/2014/main" id="{9E4630E7-E860-4BC0-9CB1-E092D9A65749}"/>
                      </a:ext>
                    </a:extLst>
                  </p:cNvPr>
                  <p:cNvSpPr/>
                  <p:nvPr/>
                </p:nvSpPr>
                <p:spPr>
                  <a:xfrm>
                    <a:off x="2383873" y="1123080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0" name="Полилиния: фигура 31">
                    <a:extLst>
                      <a:ext uri="{FF2B5EF4-FFF2-40B4-BE49-F238E27FC236}">
                        <a16:creationId xmlns:a16="http://schemas.microsoft.com/office/drawing/2014/main" id="{6CC32DD8-BD6C-4649-9387-A9E2606F5905}"/>
                      </a:ext>
                    </a:extLst>
                  </p:cNvPr>
                  <p:cNvSpPr/>
                  <p:nvPr/>
                </p:nvSpPr>
                <p:spPr>
                  <a:xfrm>
                    <a:off x="2383873" y="1400570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" name="Полилиния: фигура 32">
                    <a:extLst>
                      <a:ext uri="{FF2B5EF4-FFF2-40B4-BE49-F238E27FC236}">
                        <a16:creationId xmlns:a16="http://schemas.microsoft.com/office/drawing/2014/main" id="{BA2C48FF-CCF9-4635-9378-D5A8F0F4C6AE}"/>
                      </a:ext>
                    </a:extLst>
                  </p:cNvPr>
                  <p:cNvSpPr/>
                  <p:nvPr/>
                </p:nvSpPr>
                <p:spPr>
                  <a:xfrm>
                    <a:off x="2505373" y="1331590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2" name="Полилиния: фигура 33">
                    <a:extLst>
                      <a:ext uri="{FF2B5EF4-FFF2-40B4-BE49-F238E27FC236}">
                        <a16:creationId xmlns:a16="http://schemas.microsoft.com/office/drawing/2014/main" id="{F211A735-D5B3-4B62-AFB9-F874B0E92BB9}"/>
                      </a:ext>
                    </a:extLst>
                  </p:cNvPr>
                  <p:cNvSpPr/>
                  <p:nvPr/>
                </p:nvSpPr>
                <p:spPr>
                  <a:xfrm>
                    <a:off x="2505373" y="1192061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5285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3" name="Полилиния: фигура 34">
                    <a:extLst>
                      <a:ext uri="{FF2B5EF4-FFF2-40B4-BE49-F238E27FC236}">
                        <a16:creationId xmlns:a16="http://schemas.microsoft.com/office/drawing/2014/main" id="{C09ED8C8-3768-4100-B9AA-80DC0C66EDE6}"/>
                      </a:ext>
                    </a:extLst>
                  </p:cNvPr>
                  <p:cNvSpPr/>
                  <p:nvPr/>
                </p:nvSpPr>
                <p:spPr>
                  <a:xfrm>
                    <a:off x="2262373" y="1331590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4502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4" name="Полилиния: фигура 35">
                    <a:extLst>
                      <a:ext uri="{FF2B5EF4-FFF2-40B4-BE49-F238E27FC236}">
                        <a16:creationId xmlns:a16="http://schemas.microsoft.com/office/drawing/2014/main" id="{DB75A45C-465D-46FB-9ADD-651C80A85149}"/>
                      </a:ext>
                    </a:extLst>
                  </p:cNvPr>
                  <p:cNvSpPr/>
                  <p:nvPr/>
                </p:nvSpPr>
                <p:spPr>
                  <a:xfrm>
                    <a:off x="2262373" y="1192061"/>
                    <a:ext cx="47032" cy="47032"/>
                  </a:xfrm>
                  <a:custGeom>
                    <a:avLst/>
                    <a:gdLst>
                      <a:gd name="connsiteX0" fmla="*/ 45073 w 47032"/>
                      <a:gd name="connsiteY0" fmla="*/ 25476 h 47032"/>
                      <a:gd name="connsiteX1" fmla="*/ 25476 w 47032"/>
                      <a:gd name="connsiteY1" fmla="*/ 45073 h 47032"/>
                      <a:gd name="connsiteX2" fmla="*/ 5879 w 47032"/>
                      <a:gd name="connsiteY2" fmla="*/ 25476 h 47032"/>
                      <a:gd name="connsiteX3" fmla="*/ 25476 w 47032"/>
                      <a:gd name="connsiteY3" fmla="*/ 5879 h 47032"/>
                      <a:gd name="connsiteX4" fmla="*/ 45073 w 47032"/>
                      <a:gd name="connsiteY4" fmla="*/ 25476 h 47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032" h="47032">
                        <a:moveTo>
                          <a:pt x="45073" y="25476"/>
                        </a:moveTo>
                        <a:cubicBezTo>
                          <a:pt x="45073" y="36450"/>
                          <a:pt x="36450" y="45073"/>
                          <a:pt x="25476" y="45073"/>
                        </a:cubicBezTo>
                        <a:cubicBezTo>
                          <a:pt x="14502" y="45073"/>
                          <a:pt x="5879" y="36450"/>
                          <a:pt x="5879" y="25476"/>
                        </a:cubicBezTo>
                        <a:cubicBezTo>
                          <a:pt x="5879" y="14502"/>
                          <a:pt x="14502" y="5879"/>
                          <a:pt x="25476" y="5879"/>
                        </a:cubicBezTo>
                        <a:cubicBezTo>
                          <a:pt x="36450" y="5879"/>
                          <a:pt x="45073" y="15285"/>
                          <a:pt x="45073" y="2547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5" name="Полилиния: фигура 37">
                    <a:extLst>
                      <a:ext uri="{FF2B5EF4-FFF2-40B4-BE49-F238E27FC236}">
                        <a16:creationId xmlns:a16="http://schemas.microsoft.com/office/drawing/2014/main" id="{77908771-AD8A-4B54-834D-03FD52E544FE}"/>
                      </a:ext>
                    </a:extLst>
                  </p:cNvPr>
                  <p:cNvSpPr/>
                  <p:nvPr/>
                </p:nvSpPr>
                <p:spPr>
                  <a:xfrm>
                    <a:off x="2348599" y="1208522"/>
                    <a:ext cx="117581" cy="156774"/>
                  </a:xfrm>
                  <a:custGeom>
                    <a:avLst/>
                    <a:gdLst>
                      <a:gd name="connsiteX0" fmla="*/ 60750 w 117580"/>
                      <a:gd name="connsiteY0" fmla="*/ 23124 h 156774"/>
                      <a:gd name="connsiteX1" fmla="*/ 99944 w 117580"/>
                      <a:gd name="connsiteY1" fmla="*/ 45073 h 156774"/>
                      <a:gd name="connsiteX2" fmla="*/ 99944 w 117580"/>
                      <a:gd name="connsiteY2" fmla="*/ 96808 h 156774"/>
                      <a:gd name="connsiteX3" fmla="*/ 60750 w 117580"/>
                      <a:gd name="connsiteY3" fmla="*/ 136002 h 156774"/>
                      <a:gd name="connsiteX4" fmla="*/ 21556 w 117580"/>
                      <a:gd name="connsiteY4" fmla="*/ 96808 h 156774"/>
                      <a:gd name="connsiteX5" fmla="*/ 21556 w 117580"/>
                      <a:gd name="connsiteY5" fmla="*/ 45073 h 156774"/>
                      <a:gd name="connsiteX6" fmla="*/ 60750 w 117580"/>
                      <a:gd name="connsiteY6" fmla="*/ 23124 h 156774"/>
                      <a:gd name="connsiteX7" fmla="*/ 60750 w 117580"/>
                      <a:gd name="connsiteY7" fmla="*/ 5879 h 156774"/>
                      <a:gd name="connsiteX8" fmla="*/ 5879 w 117580"/>
                      <a:gd name="connsiteY8" fmla="*/ 36450 h 156774"/>
                      <a:gd name="connsiteX9" fmla="*/ 5879 w 117580"/>
                      <a:gd name="connsiteY9" fmla="*/ 97592 h 156774"/>
                      <a:gd name="connsiteX10" fmla="*/ 60750 w 117580"/>
                      <a:gd name="connsiteY10" fmla="*/ 153247 h 156774"/>
                      <a:gd name="connsiteX11" fmla="*/ 115621 w 117580"/>
                      <a:gd name="connsiteY11" fmla="*/ 97592 h 156774"/>
                      <a:gd name="connsiteX12" fmla="*/ 115621 w 117580"/>
                      <a:gd name="connsiteY12" fmla="*/ 36450 h 156774"/>
                      <a:gd name="connsiteX13" fmla="*/ 60750 w 117580"/>
                      <a:gd name="connsiteY13" fmla="*/ 5879 h 156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7580" h="156774">
                        <a:moveTo>
                          <a:pt x="60750" y="23124"/>
                        </a:moveTo>
                        <a:lnTo>
                          <a:pt x="99944" y="45073"/>
                        </a:lnTo>
                        <a:lnTo>
                          <a:pt x="99944" y="96808"/>
                        </a:lnTo>
                        <a:cubicBezTo>
                          <a:pt x="99944" y="117189"/>
                          <a:pt x="71724" y="131298"/>
                          <a:pt x="60750" y="136002"/>
                        </a:cubicBezTo>
                        <a:cubicBezTo>
                          <a:pt x="46640" y="130515"/>
                          <a:pt x="21556" y="115621"/>
                          <a:pt x="21556" y="96808"/>
                        </a:cubicBezTo>
                        <a:lnTo>
                          <a:pt x="21556" y="45073"/>
                        </a:lnTo>
                        <a:lnTo>
                          <a:pt x="60750" y="23124"/>
                        </a:lnTo>
                        <a:moveTo>
                          <a:pt x="60750" y="5879"/>
                        </a:moveTo>
                        <a:lnTo>
                          <a:pt x="5879" y="36450"/>
                        </a:lnTo>
                        <a:lnTo>
                          <a:pt x="5879" y="97592"/>
                        </a:lnTo>
                        <a:cubicBezTo>
                          <a:pt x="5879" y="135218"/>
                          <a:pt x="60750" y="153247"/>
                          <a:pt x="60750" y="153247"/>
                        </a:cubicBezTo>
                        <a:cubicBezTo>
                          <a:pt x="60750" y="153247"/>
                          <a:pt x="115621" y="135218"/>
                          <a:pt x="115621" y="97592"/>
                        </a:cubicBezTo>
                        <a:lnTo>
                          <a:pt x="115621" y="36450"/>
                        </a:lnTo>
                        <a:lnTo>
                          <a:pt x="60750" y="587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289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85783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28675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71566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14457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57348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00240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43132" algn="l" defTabSz="685783" rtl="0" eaLnBrk="1" latinLnBrk="0" hangingPunct="1">
                      <a:defRPr sz="135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68578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1D1D1B"/>
                      </a:solidFill>
                      <a:effectLst/>
                      <a:uLnTx/>
                      <a:uFillTx/>
                      <a:latin typeface="Kaspersky Sans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326" name="Группа 152">
              <a:extLst>
                <a:ext uri="{FF2B5EF4-FFF2-40B4-BE49-F238E27FC236}">
                  <a16:creationId xmlns:a16="http://schemas.microsoft.com/office/drawing/2014/main" id="{32789BC8-C72A-4FA9-89E4-870A0046314C}"/>
                </a:ext>
              </a:extLst>
            </p:cNvPr>
            <p:cNvGrpSpPr/>
            <p:nvPr/>
          </p:nvGrpSpPr>
          <p:grpSpPr>
            <a:xfrm>
              <a:off x="8396022" y="5193010"/>
              <a:ext cx="806130" cy="726242"/>
              <a:chOff x="4889820" y="2348872"/>
              <a:chExt cx="806130" cy="726242"/>
            </a:xfrm>
          </p:grpSpPr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5A269420-9C95-404C-88F8-0737C7CA4457}"/>
                  </a:ext>
                </a:extLst>
              </p:cNvPr>
              <p:cNvSpPr txBox="1"/>
              <p:nvPr/>
            </p:nvSpPr>
            <p:spPr>
              <a:xfrm>
                <a:off x="4889820" y="2936615"/>
                <a:ext cx="806130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900" dirty="0">
                    <a:solidFill>
                      <a:srgbClr val="1D1D1B"/>
                    </a:solidFill>
                    <a:latin typeface="Kaspersky Sans" panose="020B0503050101040103" pitchFamily="34" charset="77"/>
                  </a:rPr>
                  <a:t>KSV</a:t>
                </a:r>
              </a:p>
            </p:txBody>
          </p:sp>
          <p:grpSp>
            <p:nvGrpSpPr>
              <p:cNvPr id="328" name="Группа 151">
                <a:extLst>
                  <a:ext uri="{FF2B5EF4-FFF2-40B4-BE49-F238E27FC236}">
                    <a16:creationId xmlns:a16="http://schemas.microsoft.com/office/drawing/2014/main" id="{2DFEB40A-B23B-4054-9305-99DCDE62F0CB}"/>
                  </a:ext>
                </a:extLst>
              </p:cNvPr>
              <p:cNvGrpSpPr/>
              <p:nvPr/>
            </p:nvGrpSpPr>
            <p:grpSpPr>
              <a:xfrm>
                <a:off x="5072223" y="2348872"/>
                <a:ext cx="441325" cy="487363"/>
                <a:chOff x="5072223" y="2348872"/>
                <a:chExt cx="441325" cy="487363"/>
              </a:xfrm>
            </p:grpSpPr>
            <p:sp>
              <p:nvSpPr>
                <p:cNvPr id="329" name="Freeform 33">
                  <a:extLst>
                    <a:ext uri="{FF2B5EF4-FFF2-40B4-BE49-F238E27FC236}">
                      <a16:creationId xmlns:a16="http://schemas.microsoft.com/office/drawing/2014/main" id="{00B01A4A-6A25-49BB-8889-13DC80F162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72223" y="2348872"/>
                  <a:ext cx="441325" cy="487363"/>
                </a:xfrm>
                <a:custGeom>
                  <a:avLst/>
                  <a:gdLst>
                    <a:gd name="T0" fmla="*/ 112 w 224"/>
                    <a:gd name="T1" fmla="*/ 8 h 248"/>
                    <a:gd name="T2" fmla="*/ 121 w 224"/>
                    <a:gd name="T3" fmla="*/ 10 h 248"/>
                    <a:gd name="T4" fmla="*/ 207 w 224"/>
                    <a:gd name="T5" fmla="*/ 59 h 248"/>
                    <a:gd name="T6" fmla="*/ 216 w 224"/>
                    <a:gd name="T7" fmla="*/ 75 h 248"/>
                    <a:gd name="T8" fmla="*/ 216 w 224"/>
                    <a:gd name="T9" fmla="*/ 173 h 248"/>
                    <a:gd name="T10" fmla="*/ 207 w 224"/>
                    <a:gd name="T11" fmla="*/ 189 h 248"/>
                    <a:gd name="T12" fmla="*/ 121 w 224"/>
                    <a:gd name="T13" fmla="*/ 238 h 248"/>
                    <a:gd name="T14" fmla="*/ 112 w 224"/>
                    <a:gd name="T15" fmla="*/ 240 h 248"/>
                    <a:gd name="T16" fmla="*/ 103 w 224"/>
                    <a:gd name="T17" fmla="*/ 238 h 248"/>
                    <a:gd name="T18" fmla="*/ 17 w 224"/>
                    <a:gd name="T19" fmla="*/ 189 h 248"/>
                    <a:gd name="T20" fmla="*/ 8 w 224"/>
                    <a:gd name="T21" fmla="*/ 173 h 248"/>
                    <a:gd name="T22" fmla="*/ 8 w 224"/>
                    <a:gd name="T23" fmla="*/ 75 h 248"/>
                    <a:gd name="T24" fmla="*/ 17 w 224"/>
                    <a:gd name="T25" fmla="*/ 59 h 248"/>
                    <a:gd name="T26" fmla="*/ 103 w 224"/>
                    <a:gd name="T27" fmla="*/ 10 h 248"/>
                    <a:gd name="T28" fmla="*/ 112 w 224"/>
                    <a:gd name="T29" fmla="*/ 8 h 248"/>
                    <a:gd name="T30" fmla="*/ 112 w 224"/>
                    <a:gd name="T31" fmla="*/ 0 h 248"/>
                    <a:gd name="T32" fmla="*/ 99 w 224"/>
                    <a:gd name="T33" fmla="*/ 3 h 248"/>
                    <a:gd name="T34" fmla="*/ 13 w 224"/>
                    <a:gd name="T35" fmla="*/ 52 h 248"/>
                    <a:gd name="T36" fmla="*/ 0 w 224"/>
                    <a:gd name="T37" fmla="*/ 75 h 248"/>
                    <a:gd name="T38" fmla="*/ 0 w 224"/>
                    <a:gd name="T39" fmla="*/ 173 h 248"/>
                    <a:gd name="T40" fmla="*/ 13 w 224"/>
                    <a:gd name="T41" fmla="*/ 196 h 248"/>
                    <a:gd name="T42" fmla="*/ 99 w 224"/>
                    <a:gd name="T43" fmla="*/ 245 h 248"/>
                    <a:gd name="T44" fmla="*/ 112 w 224"/>
                    <a:gd name="T45" fmla="*/ 248 h 248"/>
                    <a:gd name="T46" fmla="*/ 125 w 224"/>
                    <a:gd name="T47" fmla="*/ 245 h 248"/>
                    <a:gd name="T48" fmla="*/ 211 w 224"/>
                    <a:gd name="T49" fmla="*/ 196 h 248"/>
                    <a:gd name="T50" fmla="*/ 224 w 224"/>
                    <a:gd name="T51" fmla="*/ 173 h 248"/>
                    <a:gd name="T52" fmla="*/ 224 w 224"/>
                    <a:gd name="T53" fmla="*/ 75 h 248"/>
                    <a:gd name="T54" fmla="*/ 211 w 224"/>
                    <a:gd name="T55" fmla="*/ 52 h 248"/>
                    <a:gd name="T56" fmla="*/ 125 w 224"/>
                    <a:gd name="T57" fmla="*/ 3 h 248"/>
                    <a:gd name="T58" fmla="*/ 112 w 224"/>
                    <a:gd name="T5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248">
                      <a:moveTo>
                        <a:pt x="112" y="8"/>
                      </a:moveTo>
                      <a:cubicBezTo>
                        <a:pt x="115" y="8"/>
                        <a:pt x="118" y="9"/>
                        <a:pt x="121" y="10"/>
                      </a:cubicBezTo>
                      <a:cubicBezTo>
                        <a:pt x="207" y="59"/>
                        <a:pt x="207" y="59"/>
                        <a:pt x="207" y="59"/>
                      </a:cubicBezTo>
                      <a:cubicBezTo>
                        <a:pt x="212" y="63"/>
                        <a:pt x="216" y="69"/>
                        <a:pt x="216" y="75"/>
                      </a:cubicBezTo>
                      <a:cubicBezTo>
                        <a:pt x="216" y="173"/>
                        <a:pt x="216" y="173"/>
                        <a:pt x="216" y="173"/>
                      </a:cubicBezTo>
                      <a:cubicBezTo>
                        <a:pt x="216" y="179"/>
                        <a:pt x="212" y="185"/>
                        <a:pt x="207" y="189"/>
                      </a:cubicBezTo>
                      <a:cubicBezTo>
                        <a:pt x="121" y="238"/>
                        <a:pt x="121" y="238"/>
                        <a:pt x="121" y="238"/>
                      </a:cubicBezTo>
                      <a:cubicBezTo>
                        <a:pt x="118" y="239"/>
                        <a:pt x="115" y="240"/>
                        <a:pt x="112" y="240"/>
                      </a:cubicBezTo>
                      <a:cubicBezTo>
                        <a:pt x="109" y="240"/>
                        <a:pt x="106" y="239"/>
                        <a:pt x="103" y="238"/>
                      </a:cubicBezTo>
                      <a:cubicBezTo>
                        <a:pt x="17" y="189"/>
                        <a:pt x="17" y="189"/>
                        <a:pt x="17" y="189"/>
                      </a:cubicBezTo>
                      <a:cubicBezTo>
                        <a:pt x="12" y="185"/>
                        <a:pt x="8" y="179"/>
                        <a:pt x="8" y="173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69"/>
                        <a:pt x="12" y="63"/>
                        <a:pt x="17" y="5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6" y="9"/>
                        <a:pt x="109" y="8"/>
                        <a:pt x="112" y="8"/>
                      </a:cubicBezTo>
                      <a:moveTo>
                        <a:pt x="112" y="0"/>
                      </a:moveTo>
                      <a:cubicBezTo>
                        <a:pt x="107" y="0"/>
                        <a:pt x="103" y="1"/>
                        <a:pt x="99" y="3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5" y="57"/>
                        <a:pt x="0" y="66"/>
                        <a:pt x="0" y="7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82"/>
                        <a:pt x="5" y="191"/>
                        <a:pt x="13" y="196"/>
                      </a:cubicBezTo>
                      <a:cubicBezTo>
                        <a:pt x="99" y="245"/>
                        <a:pt x="99" y="245"/>
                        <a:pt x="99" y="245"/>
                      </a:cubicBezTo>
                      <a:cubicBezTo>
                        <a:pt x="103" y="247"/>
                        <a:pt x="107" y="248"/>
                        <a:pt x="112" y="248"/>
                      </a:cubicBezTo>
                      <a:cubicBezTo>
                        <a:pt x="117" y="248"/>
                        <a:pt x="121" y="247"/>
                        <a:pt x="125" y="245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9" y="191"/>
                        <a:pt x="224" y="182"/>
                        <a:pt x="224" y="173"/>
                      </a:cubicBezTo>
                      <a:cubicBezTo>
                        <a:pt x="224" y="75"/>
                        <a:pt x="224" y="75"/>
                        <a:pt x="224" y="75"/>
                      </a:cubicBezTo>
                      <a:cubicBezTo>
                        <a:pt x="224" y="66"/>
                        <a:pt x="219" y="57"/>
                        <a:pt x="211" y="52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1" y="1"/>
                        <a:pt x="117" y="0"/>
                        <a:pt x="112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8">
                    <a:defRPr/>
                  </a:pPr>
                  <a:endParaRPr lang="ru-RU" sz="1800" dirty="0">
                    <a:solidFill>
                      <a:srgbClr val="1D1D1B"/>
                    </a:solidFill>
                    <a:latin typeface="Kaspersky Sans" panose="020B0503050101040103" pitchFamily="34" charset="77"/>
                  </a:endParaRPr>
                </a:p>
              </p:txBody>
            </p:sp>
            <p:grpSp>
              <p:nvGrpSpPr>
                <p:cNvPr id="330" name="Рисунок 146">
                  <a:extLst>
                    <a:ext uri="{FF2B5EF4-FFF2-40B4-BE49-F238E27FC236}">
                      <a16:creationId xmlns:a16="http://schemas.microsoft.com/office/drawing/2014/main" id="{2E2E4EEE-8DA7-41AB-B184-435C2AD8592F}"/>
                    </a:ext>
                  </a:extLst>
                </p:cNvPr>
                <p:cNvGrpSpPr/>
                <p:nvPr/>
              </p:nvGrpSpPr>
              <p:grpSpPr>
                <a:xfrm>
                  <a:off x="5161587" y="2484771"/>
                  <a:ext cx="282194" cy="227323"/>
                  <a:chOff x="5161587" y="2484771"/>
                  <a:chExt cx="282194" cy="227323"/>
                </a:xfrm>
                <a:solidFill>
                  <a:srgbClr val="58595B"/>
                </a:solidFill>
              </p:grpSpPr>
              <p:sp>
                <p:nvSpPr>
                  <p:cNvPr id="331" name="Полилиния: фигура 148">
                    <a:extLst>
                      <a:ext uri="{FF2B5EF4-FFF2-40B4-BE49-F238E27FC236}">
                        <a16:creationId xmlns:a16="http://schemas.microsoft.com/office/drawing/2014/main" id="{860BB67F-B539-421A-A1C0-12EDD7FCFBD2}"/>
                      </a:ext>
                    </a:extLst>
                  </p:cNvPr>
                  <p:cNvSpPr/>
                  <p:nvPr/>
                </p:nvSpPr>
                <p:spPr>
                  <a:xfrm>
                    <a:off x="5200780" y="2516126"/>
                    <a:ext cx="180290" cy="133258"/>
                  </a:xfrm>
                  <a:custGeom>
                    <a:avLst/>
                    <a:gdLst>
                      <a:gd name="connsiteX0" fmla="*/ 5879 w 180290"/>
                      <a:gd name="connsiteY0" fmla="*/ 131298 h 133258"/>
                      <a:gd name="connsiteX1" fmla="*/ 178331 w 180290"/>
                      <a:gd name="connsiteY1" fmla="*/ 131298 h 133258"/>
                      <a:gd name="connsiteX2" fmla="*/ 178331 w 180290"/>
                      <a:gd name="connsiteY2" fmla="*/ 5879 h 133258"/>
                      <a:gd name="connsiteX3" fmla="*/ 5879 w 180290"/>
                      <a:gd name="connsiteY3" fmla="*/ 5879 h 133258"/>
                      <a:gd name="connsiteX4" fmla="*/ 5879 w 180290"/>
                      <a:gd name="connsiteY4" fmla="*/ 131298 h 133258"/>
                      <a:gd name="connsiteX5" fmla="*/ 162653 w 180290"/>
                      <a:gd name="connsiteY5" fmla="*/ 115621 h 133258"/>
                      <a:gd name="connsiteX6" fmla="*/ 21556 w 180290"/>
                      <a:gd name="connsiteY6" fmla="*/ 115621 h 133258"/>
                      <a:gd name="connsiteX7" fmla="*/ 21556 w 180290"/>
                      <a:gd name="connsiteY7" fmla="*/ 21556 h 133258"/>
                      <a:gd name="connsiteX8" fmla="*/ 162653 w 180290"/>
                      <a:gd name="connsiteY8" fmla="*/ 21556 h 133258"/>
                      <a:gd name="connsiteX9" fmla="*/ 162653 w 180290"/>
                      <a:gd name="connsiteY9" fmla="*/ 115621 h 133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0290" h="133258">
                        <a:moveTo>
                          <a:pt x="5879" y="131298"/>
                        </a:moveTo>
                        <a:lnTo>
                          <a:pt x="178331" y="131298"/>
                        </a:lnTo>
                        <a:lnTo>
                          <a:pt x="178331" y="5879"/>
                        </a:lnTo>
                        <a:lnTo>
                          <a:pt x="5879" y="5879"/>
                        </a:lnTo>
                        <a:lnTo>
                          <a:pt x="5879" y="131298"/>
                        </a:lnTo>
                        <a:close/>
                        <a:moveTo>
                          <a:pt x="162653" y="115621"/>
                        </a:moveTo>
                        <a:lnTo>
                          <a:pt x="21556" y="115621"/>
                        </a:lnTo>
                        <a:lnTo>
                          <a:pt x="21556" y="21556"/>
                        </a:lnTo>
                        <a:lnTo>
                          <a:pt x="162653" y="21556"/>
                        </a:lnTo>
                        <a:lnTo>
                          <a:pt x="162653" y="11562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  <p:sp>
                <p:nvSpPr>
                  <p:cNvPr id="332" name="Полилиния: фигура 149">
                    <a:extLst>
                      <a:ext uri="{FF2B5EF4-FFF2-40B4-BE49-F238E27FC236}">
                        <a16:creationId xmlns:a16="http://schemas.microsoft.com/office/drawing/2014/main" id="{0864E157-332A-470D-8725-1ED0622FB5AD}"/>
                      </a:ext>
                    </a:extLst>
                  </p:cNvPr>
                  <p:cNvSpPr/>
                  <p:nvPr/>
                </p:nvSpPr>
                <p:spPr>
                  <a:xfrm>
                    <a:off x="5161587" y="2484771"/>
                    <a:ext cx="282194" cy="227323"/>
                  </a:xfrm>
                  <a:custGeom>
                    <a:avLst/>
                    <a:gdLst>
                      <a:gd name="connsiteX0" fmla="*/ 256718 w 282193"/>
                      <a:gd name="connsiteY0" fmla="*/ 150895 h 227322"/>
                      <a:gd name="connsiteX1" fmla="*/ 256718 w 282193"/>
                      <a:gd name="connsiteY1" fmla="*/ 5879 h 227322"/>
                      <a:gd name="connsiteX2" fmla="*/ 5879 w 282193"/>
                      <a:gd name="connsiteY2" fmla="*/ 5879 h 227322"/>
                      <a:gd name="connsiteX3" fmla="*/ 5879 w 282193"/>
                      <a:gd name="connsiteY3" fmla="*/ 194008 h 227322"/>
                      <a:gd name="connsiteX4" fmla="*/ 99944 w 282193"/>
                      <a:gd name="connsiteY4" fmla="*/ 194008 h 227322"/>
                      <a:gd name="connsiteX5" fmla="*/ 99944 w 282193"/>
                      <a:gd name="connsiteY5" fmla="*/ 209685 h 227322"/>
                      <a:gd name="connsiteX6" fmla="*/ 68589 w 282193"/>
                      <a:gd name="connsiteY6" fmla="*/ 209685 h 227322"/>
                      <a:gd name="connsiteX7" fmla="*/ 68589 w 282193"/>
                      <a:gd name="connsiteY7" fmla="*/ 225363 h 227322"/>
                      <a:gd name="connsiteX8" fmla="*/ 194008 w 282193"/>
                      <a:gd name="connsiteY8" fmla="*/ 225363 h 227322"/>
                      <a:gd name="connsiteX9" fmla="*/ 194008 w 282193"/>
                      <a:gd name="connsiteY9" fmla="*/ 209685 h 227322"/>
                      <a:gd name="connsiteX10" fmla="*/ 162653 w 282193"/>
                      <a:gd name="connsiteY10" fmla="*/ 209685 h 227322"/>
                      <a:gd name="connsiteX11" fmla="*/ 162653 w 282193"/>
                      <a:gd name="connsiteY11" fmla="*/ 194008 h 227322"/>
                      <a:gd name="connsiteX12" fmla="*/ 219876 w 282193"/>
                      <a:gd name="connsiteY12" fmla="*/ 194008 h 227322"/>
                      <a:gd name="connsiteX13" fmla="*/ 219876 w 282193"/>
                      <a:gd name="connsiteY13" fmla="*/ 195576 h 227322"/>
                      <a:gd name="connsiteX14" fmla="*/ 249663 w 282193"/>
                      <a:gd name="connsiteY14" fmla="*/ 225363 h 227322"/>
                      <a:gd name="connsiteX15" fmla="*/ 279450 w 282193"/>
                      <a:gd name="connsiteY15" fmla="*/ 195576 h 227322"/>
                      <a:gd name="connsiteX16" fmla="*/ 279450 w 282193"/>
                      <a:gd name="connsiteY16" fmla="*/ 163437 h 227322"/>
                      <a:gd name="connsiteX17" fmla="*/ 256718 w 282193"/>
                      <a:gd name="connsiteY17" fmla="*/ 150895 h 227322"/>
                      <a:gd name="connsiteX18" fmla="*/ 219876 w 282193"/>
                      <a:gd name="connsiteY18" fmla="*/ 163437 h 227322"/>
                      <a:gd name="connsiteX19" fmla="*/ 219876 w 282193"/>
                      <a:gd name="connsiteY19" fmla="*/ 178331 h 227322"/>
                      <a:gd name="connsiteX20" fmla="*/ 21556 w 282193"/>
                      <a:gd name="connsiteY20" fmla="*/ 178331 h 227322"/>
                      <a:gd name="connsiteX21" fmla="*/ 21556 w 282193"/>
                      <a:gd name="connsiteY21" fmla="*/ 21556 h 227322"/>
                      <a:gd name="connsiteX22" fmla="*/ 241040 w 282193"/>
                      <a:gd name="connsiteY22" fmla="*/ 21556 h 227322"/>
                      <a:gd name="connsiteX23" fmla="*/ 241040 w 282193"/>
                      <a:gd name="connsiteY23" fmla="*/ 150895 h 227322"/>
                      <a:gd name="connsiteX24" fmla="*/ 219876 w 282193"/>
                      <a:gd name="connsiteY24" fmla="*/ 163437 h 227322"/>
                      <a:gd name="connsiteX25" fmla="*/ 244176 w 282193"/>
                      <a:gd name="connsiteY25" fmla="*/ 198711 h 227322"/>
                      <a:gd name="connsiteX26" fmla="*/ 238689 w 282193"/>
                      <a:gd name="connsiteY26" fmla="*/ 193224 h 227322"/>
                      <a:gd name="connsiteX27" fmla="*/ 230066 w 282193"/>
                      <a:gd name="connsiteY27" fmla="*/ 184602 h 227322"/>
                      <a:gd name="connsiteX28" fmla="*/ 235553 w 282193"/>
                      <a:gd name="connsiteY28" fmla="*/ 179115 h 227322"/>
                      <a:gd name="connsiteX29" fmla="*/ 244176 w 282193"/>
                      <a:gd name="connsiteY29" fmla="*/ 187737 h 227322"/>
                      <a:gd name="connsiteX30" fmla="*/ 263773 w 282193"/>
                      <a:gd name="connsiteY30" fmla="*/ 168140 h 227322"/>
                      <a:gd name="connsiteX31" fmla="*/ 269260 w 282193"/>
                      <a:gd name="connsiteY31" fmla="*/ 173627 h 227322"/>
                      <a:gd name="connsiteX32" fmla="*/ 244176 w 282193"/>
                      <a:gd name="connsiteY32" fmla="*/ 198711 h 227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282193" h="227322">
                        <a:moveTo>
                          <a:pt x="256718" y="150895"/>
                        </a:moveTo>
                        <a:lnTo>
                          <a:pt x="256718" y="5879"/>
                        </a:lnTo>
                        <a:lnTo>
                          <a:pt x="5879" y="5879"/>
                        </a:lnTo>
                        <a:lnTo>
                          <a:pt x="5879" y="194008"/>
                        </a:lnTo>
                        <a:lnTo>
                          <a:pt x="99944" y="194008"/>
                        </a:lnTo>
                        <a:lnTo>
                          <a:pt x="99944" y="209685"/>
                        </a:lnTo>
                        <a:lnTo>
                          <a:pt x="68589" y="209685"/>
                        </a:lnTo>
                        <a:lnTo>
                          <a:pt x="68589" y="225363"/>
                        </a:lnTo>
                        <a:lnTo>
                          <a:pt x="194008" y="225363"/>
                        </a:lnTo>
                        <a:lnTo>
                          <a:pt x="194008" y="209685"/>
                        </a:lnTo>
                        <a:lnTo>
                          <a:pt x="162653" y="209685"/>
                        </a:lnTo>
                        <a:lnTo>
                          <a:pt x="162653" y="194008"/>
                        </a:lnTo>
                        <a:lnTo>
                          <a:pt x="219876" y="194008"/>
                        </a:lnTo>
                        <a:lnTo>
                          <a:pt x="219876" y="195576"/>
                        </a:lnTo>
                        <a:cubicBezTo>
                          <a:pt x="219876" y="215956"/>
                          <a:pt x="249663" y="225363"/>
                          <a:pt x="249663" y="225363"/>
                        </a:cubicBezTo>
                        <a:cubicBezTo>
                          <a:pt x="249663" y="225363"/>
                          <a:pt x="279450" y="215956"/>
                          <a:pt x="279450" y="195576"/>
                        </a:cubicBezTo>
                        <a:lnTo>
                          <a:pt x="279450" y="163437"/>
                        </a:lnTo>
                        <a:lnTo>
                          <a:pt x="256718" y="150895"/>
                        </a:lnTo>
                        <a:close/>
                        <a:moveTo>
                          <a:pt x="219876" y="163437"/>
                        </a:moveTo>
                        <a:lnTo>
                          <a:pt x="219876" y="178331"/>
                        </a:lnTo>
                        <a:lnTo>
                          <a:pt x="21556" y="178331"/>
                        </a:lnTo>
                        <a:lnTo>
                          <a:pt x="21556" y="21556"/>
                        </a:lnTo>
                        <a:lnTo>
                          <a:pt x="241040" y="21556"/>
                        </a:lnTo>
                        <a:lnTo>
                          <a:pt x="241040" y="150895"/>
                        </a:lnTo>
                        <a:lnTo>
                          <a:pt x="219876" y="163437"/>
                        </a:lnTo>
                        <a:close/>
                        <a:moveTo>
                          <a:pt x="244176" y="198711"/>
                        </a:moveTo>
                        <a:lnTo>
                          <a:pt x="238689" y="193224"/>
                        </a:lnTo>
                        <a:lnTo>
                          <a:pt x="230066" y="184602"/>
                        </a:lnTo>
                        <a:lnTo>
                          <a:pt x="235553" y="179115"/>
                        </a:lnTo>
                        <a:lnTo>
                          <a:pt x="244176" y="187737"/>
                        </a:lnTo>
                        <a:lnTo>
                          <a:pt x="263773" y="168140"/>
                        </a:lnTo>
                        <a:lnTo>
                          <a:pt x="269260" y="173627"/>
                        </a:lnTo>
                        <a:lnTo>
                          <a:pt x="244176" y="19871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sz="1800"/>
                  </a:p>
                </p:txBody>
              </p:sp>
            </p:grpSp>
          </p:grpSp>
        </p:grpSp>
      </p:grpSp>
      <p:sp>
        <p:nvSpPr>
          <p:cNvPr id="334" name="Arrow: Up-Down 333">
            <a:extLst>
              <a:ext uri="{FF2B5EF4-FFF2-40B4-BE49-F238E27FC236}">
                <a16:creationId xmlns:a16="http://schemas.microsoft.com/office/drawing/2014/main" id="{A68D817E-00CD-42F7-845E-0F8A8D41C647}"/>
              </a:ext>
            </a:extLst>
          </p:cNvPr>
          <p:cNvSpPr/>
          <p:nvPr/>
        </p:nvSpPr>
        <p:spPr>
          <a:xfrm>
            <a:off x="9682653" y="2530190"/>
            <a:ext cx="305863" cy="3246044"/>
          </a:xfrm>
          <a:prstGeom prst="upDownArrow">
            <a:avLst/>
          </a:prstGeom>
          <a:solidFill>
            <a:srgbClr val="67D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latin typeface="Kaspersky Sans" panose="020B0503050101040103" pitchFamily="34" charset="-52"/>
            </a:endParaRPr>
          </a:p>
        </p:txBody>
      </p:sp>
      <p:sp>
        <p:nvSpPr>
          <p:cNvPr id="335" name="Arrow: Up-Down 334">
            <a:extLst>
              <a:ext uri="{FF2B5EF4-FFF2-40B4-BE49-F238E27FC236}">
                <a16:creationId xmlns:a16="http://schemas.microsoft.com/office/drawing/2014/main" id="{3387B516-B909-4A03-8893-2052D5C1FA72}"/>
              </a:ext>
            </a:extLst>
          </p:cNvPr>
          <p:cNvSpPr/>
          <p:nvPr/>
        </p:nvSpPr>
        <p:spPr>
          <a:xfrm>
            <a:off x="9393177" y="2530191"/>
            <a:ext cx="305863" cy="2103008"/>
          </a:xfrm>
          <a:prstGeom prst="upDownArrow">
            <a:avLst/>
          </a:prstGeom>
          <a:solidFill>
            <a:srgbClr val="67D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latin typeface="Kaspersky Sans" panose="020B0503050101040103" pitchFamily="34" charset="-52"/>
            </a:endParaRPr>
          </a:p>
        </p:txBody>
      </p:sp>
      <p:sp>
        <p:nvSpPr>
          <p:cNvPr id="336" name="Arrow: Up-Down 335">
            <a:extLst>
              <a:ext uri="{FF2B5EF4-FFF2-40B4-BE49-F238E27FC236}">
                <a16:creationId xmlns:a16="http://schemas.microsoft.com/office/drawing/2014/main" id="{6DF90032-6E1A-4B0F-BC8D-20E781ECE098}"/>
              </a:ext>
            </a:extLst>
          </p:cNvPr>
          <p:cNvSpPr/>
          <p:nvPr/>
        </p:nvSpPr>
        <p:spPr>
          <a:xfrm>
            <a:off x="9111016" y="2512297"/>
            <a:ext cx="305863" cy="1306332"/>
          </a:xfrm>
          <a:prstGeom prst="upDownArrow">
            <a:avLst/>
          </a:prstGeom>
          <a:solidFill>
            <a:srgbClr val="67D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latin typeface="Kaspersky Sans" panose="020B0503050101040103" pitchFamily="34" charset="-52"/>
            </a:endParaRPr>
          </a:p>
        </p:txBody>
      </p:sp>
      <p:sp>
        <p:nvSpPr>
          <p:cNvPr id="337" name="Arrow: Up-Down 336">
            <a:extLst>
              <a:ext uri="{FF2B5EF4-FFF2-40B4-BE49-F238E27FC236}">
                <a16:creationId xmlns:a16="http://schemas.microsoft.com/office/drawing/2014/main" id="{10FE2DD8-F550-4DC6-AFB5-A388557683DB}"/>
              </a:ext>
            </a:extLst>
          </p:cNvPr>
          <p:cNvSpPr/>
          <p:nvPr/>
        </p:nvSpPr>
        <p:spPr>
          <a:xfrm rot="5400000">
            <a:off x="6142869" y="-925696"/>
            <a:ext cx="305863" cy="4742127"/>
          </a:xfrm>
          <a:prstGeom prst="upDownArrow">
            <a:avLst/>
          </a:prstGeom>
          <a:solidFill>
            <a:srgbClr val="67D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latin typeface="Kaspersky Sans" panose="020B0503050101040103" pitchFamily="34" charset="-52"/>
            </a:endParaRPr>
          </a:p>
        </p:txBody>
      </p:sp>
      <p:pic>
        <p:nvPicPr>
          <p:cNvPr id="275" name="Graphic 274">
            <a:extLst>
              <a:ext uri="{FF2B5EF4-FFF2-40B4-BE49-F238E27FC236}">
                <a16:creationId xmlns:a16="http://schemas.microsoft.com/office/drawing/2014/main" id="{0DD5D7F0-E64A-45F9-9E78-83E50079BC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19825" y="1683873"/>
            <a:ext cx="441325" cy="488609"/>
          </a:xfrm>
          <a:prstGeom prst="rect">
            <a:avLst/>
          </a:prstGeom>
        </p:spPr>
      </p:pic>
      <p:sp>
        <p:nvSpPr>
          <p:cNvPr id="276" name="Текст 10">
            <a:extLst>
              <a:ext uri="{FF2B5EF4-FFF2-40B4-BE49-F238E27FC236}">
                <a16:creationId xmlns:a16="http://schemas.microsoft.com/office/drawing/2014/main" id="{38B69C3E-9F0C-4F3C-A6C7-CDB80F5B9C0E}"/>
              </a:ext>
            </a:extLst>
          </p:cNvPr>
          <p:cNvSpPr txBox="1">
            <a:spLocks/>
          </p:cNvSpPr>
          <p:nvPr/>
        </p:nvSpPr>
        <p:spPr>
          <a:xfrm>
            <a:off x="8805587" y="2180414"/>
            <a:ext cx="82815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378">
              <a:buNone/>
              <a:defRPr/>
            </a:pPr>
            <a:r>
              <a:rPr lang="ru-RU" sz="1000" dirty="0">
                <a:solidFill>
                  <a:srgbClr val="1D1D1B"/>
                </a:solidFill>
                <a:latin typeface="Kaspersky Sans" panose="020B0503050101040103" pitchFamily="34" charset="77"/>
              </a:rPr>
              <a:t>КАТА</a:t>
            </a:r>
          </a:p>
        </p:txBody>
      </p:sp>
    </p:spTree>
    <p:extLst>
      <p:ext uri="{BB962C8B-B14F-4D97-AF65-F5344CB8AC3E}">
        <p14:creationId xmlns:p14="http://schemas.microsoft.com/office/powerpoint/2010/main" val="222346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13096" y="336716"/>
            <a:ext cx="11712521" cy="539134"/>
          </a:xfrm>
        </p:spPr>
        <p:txBody>
          <a:bodyPr/>
          <a:lstStyle/>
          <a:p>
            <a:pPr>
              <a:buNone/>
            </a:pPr>
            <a:r>
              <a:rPr lang="ru-RU" dirty="0"/>
              <a:t>Преимущества централизации закупок и эксплуатации решений </a:t>
            </a:r>
            <a:r>
              <a:rPr lang="en-US" dirty="0"/>
              <a:t>Kaspersky</a:t>
            </a:r>
          </a:p>
        </p:txBody>
      </p:sp>
      <p:sp>
        <p:nvSpPr>
          <p:cNvPr id="109" name="object 4"/>
          <p:cNvSpPr/>
          <p:nvPr/>
        </p:nvSpPr>
        <p:spPr>
          <a:xfrm>
            <a:off x="17467342" y="7687171"/>
            <a:ext cx="630722" cy="7563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object 5"/>
          <p:cNvSpPr/>
          <p:nvPr/>
        </p:nvSpPr>
        <p:spPr>
          <a:xfrm>
            <a:off x="17484434" y="4213764"/>
            <a:ext cx="540260" cy="66338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object 13"/>
          <p:cNvSpPr txBox="1"/>
          <p:nvPr/>
        </p:nvSpPr>
        <p:spPr>
          <a:xfrm>
            <a:off x="17312565" y="8560562"/>
            <a:ext cx="919641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Android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12" name="object 14"/>
          <p:cNvSpPr txBox="1"/>
          <p:nvPr/>
        </p:nvSpPr>
        <p:spPr>
          <a:xfrm>
            <a:off x="17559529" y="4995896"/>
            <a:ext cx="468870" cy="27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14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iOS</a:t>
            </a:r>
            <a:endParaRPr kumimoji="0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BA44C1-AA0F-1767-0870-4D0E532FCB30}"/>
              </a:ext>
            </a:extLst>
          </p:cNvPr>
          <p:cNvSpPr txBox="1"/>
          <p:nvPr/>
        </p:nvSpPr>
        <p:spPr>
          <a:xfrm>
            <a:off x="313096" y="1664658"/>
            <a:ext cx="10644261" cy="2116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Един уровень цен для всех организаций;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Упрощенный контроль сроков и количества лицензий;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Оптимизация трудозатрат развертывания, администрирования решений</a:t>
            </a:r>
            <a:r>
              <a:rPr lang="en-US" dirty="0">
                <a:latin typeface="Kaspersky Sans Light" panose="020B0303050101040103" pitchFamily="34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Сбор общей статистики и результатов работы систем обеспечения безопасности безопасности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Kaspersky Sans Light" panose="020B0303050101040103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12A0FE6-5201-EE62-C031-852D33CF6E8C}"/>
              </a:ext>
            </a:extLst>
          </p:cNvPr>
          <p:cNvSpPr txBox="1">
            <a:spLocks/>
          </p:cNvSpPr>
          <p:nvPr/>
        </p:nvSpPr>
        <p:spPr>
          <a:xfrm>
            <a:off x="0" y="1205802"/>
            <a:ext cx="2054275" cy="358372"/>
          </a:xfrm>
          <a:prstGeom prst="rect">
            <a:avLst/>
          </a:prstGeom>
        </p:spPr>
        <p:txBody>
          <a:bodyPr vert="horz" lIns="91400" tIns="45700" rIns="91400" bIns="45700" rtlCol="0">
            <a:noAutofit/>
          </a:bodyPr>
          <a:lstStyle>
            <a:defPPr>
              <a:defRPr lang="en-US"/>
            </a:defPPr>
            <a:lvl1pPr indent="0" defTabSz="913996" fontAlgn="auto"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 3" pitchFamily="18" charset="2"/>
              <a:buNone/>
              <a:defRPr sz="1600"/>
            </a:lvl1pPr>
            <a:lvl2pPr marL="274320" lvl="1" indent="-285623" defTabSz="913996" fontAlgn="base">
              <a:spcBef>
                <a:spcPts val="600"/>
              </a:spcBef>
              <a:spcAft>
                <a:spcPts val="0"/>
              </a:spcAft>
              <a:buFont typeface="Calibri" pitchFamily="34" charset="0"/>
              <a:buChar char="—"/>
              <a:defRPr sz="1400"/>
            </a:lvl2pPr>
            <a:lvl3pPr marL="986989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700"/>
            </a:lvl3pPr>
            <a:lvl4pPr marL="1256745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4pPr>
            <a:lvl5pPr marL="1524914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5pPr>
            <a:lvl6pPr marL="2513489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0488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7485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4484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>
              <a:spcAft>
                <a:spcPts val="600"/>
              </a:spcAft>
            </a:pPr>
            <a:r>
              <a:rPr lang="ru-RU" sz="2000" b="1" dirty="0">
                <a:latin typeface="KasperskySans"/>
              </a:rPr>
              <a:t>Общие </a:t>
            </a:r>
            <a:endParaRPr lang="en-US" sz="2000" b="1" dirty="0">
              <a:latin typeface="Kaspersky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24351-70AC-6DCD-4C74-537856617DD1}"/>
              </a:ext>
            </a:extLst>
          </p:cNvPr>
          <p:cNvSpPr txBox="1"/>
          <p:nvPr/>
        </p:nvSpPr>
        <p:spPr>
          <a:xfrm>
            <a:off x="313096" y="3881875"/>
            <a:ext cx="9906879" cy="12857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Единый центр с набором экспертных решений и сервисов;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Единая команда экспертов на все организации;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Kaspersky Sans Light" panose="020B0303050101040103" pitchFamily="34" charset="0"/>
              </a:rPr>
              <a:t> Стандартизированный процесс выявления и реагирования и информирования </a:t>
            </a:r>
            <a:r>
              <a:rPr lang="ru-RU">
                <a:latin typeface="Kaspersky Sans Light" panose="020B0303050101040103" pitchFamily="34" charset="0"/>
              </a:rPr>
              <a:t>по угрозам.  </a:t>
            </a:r>
            <a:endParaRPr lang="ru-RU" dirty="0">
              <a:latin typeface="Kaspersky Sans Light" panose="020B0303050101040103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436B49E-DEF9-6A5D-7AAA-B2691D274D40}"/>
              </a:ext>
            </a:extLst>
          </p:cNvPr>
          <p:cNvSpPr txBox="1">
            <a:spLocks/>
          </p:cNvSpPr>
          <p:nvPr/>
        </p:nvSpPr>
        <p:spPr>
          <a:xfrm>
            <a:off x="-1" y="3523503"/>
            <a:ext cx="5918480" cy="358372"/>
          </a:xfrm>
          <a:prstGeom prst="rect">
            <a:avLst/>
          </a:prstGeom>
        </p:spPr>
        <p:txBody>
          <a:bodyPr vert="horz" lIns="91400" tIns="45700" rIns="91400" bIns="45700" rtlCol="0">
            <a:noAutofit/>
          </a:bodyPr>
          <a:lstStyle>
            <a:defPPr>
              <a:defRPr lang="en-US"/>
            </a:defPPr>
            <a:lvl1pPr indent="0" defTabSz="913996" fontAlgn="auto"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 3" pitchFamily="18" charset="2"/>
              <a:buNone/>
              <a:defRPr sz="1600"/>
            </a:lvl1pPr>
            <a:lvl2pPr marL="274320" lvl="1" indent="-285623" defTabSz="913996" fontAlgn="base">
              <a:spcBef>
                <a:spcPts val="600"/>
              </a:spcBef>
              <a:spcAft>
                <a:spcPts val="0"/>
              </a:spcAft>
              <a:buFont typeface="Calibri" pitchFamily="34" charset="0"/>
              <a:buChar char="—"/>
              <a:defRPr sz="1400"/>
            </a:lvl2pPr>
            <a:lvl3pPr marL="986989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700"/>
            </a:lvl3pPr>
            <a:lvl4pPr marL="1256745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4pPr>
            <a:lvl5pPr marL="1524914" indent="-228499" defTabSz="913996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—"/>
              <a:defRPr sz="1600"/>
            </a:lvl5pPr>
            <a:lvl6pPr marL="2513489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0488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7485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4484" indent="-228499" defTabSz="913996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>
              <a:spcAft>
                <a:spcPts val="600"/>
              </a:spcAft>
            </a:pPr>
            <a:r>
              <a:rPr lang="ru-RU" sz="2000" b="1" dirty="0">
                <a:latin typeface="KasperskySans"/>
              </a:rPr>
              <a:t>Преимущества построения единого </a:t>
            </a:r>
            <a:r>
              <a:rPr lang="en-US" sz="2000" b="1" dirty="0">
                <a:latin typeface="KasperskySans"/>
              </a:rPr>
              <a:t>SOC</a:t>
            </a:r>
            <a:r>
              <a:rPr lang="ru-RU" sz="2000" b="1" dirty="0">
                <a:latin typeface="KasperskySans"/>
              </a:rPr>
              <a:t> </a:t>
            </a:r>
            <a:endParaRPr lang="en-US" sz="2000" b="1" dirty="0">
              <a:latin typeface="KasperskySans"/>
            </a:endParaRPr>
          </a:p>
        </p:txBody>
      </p:sp>
    </p:spTree>
    <p:extLst>
      <p:ext uri="{BB962C8B-B14F-4D97-AF65-F5344CB8AC3E}">
        <p14:creationId xmlns:p14="http://schemas.microsoft.com/office/powerpoint/2010/main" val="312010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2255573" y="2996952"/>
            <a:ext cx="9793088" cy="2400267"/>
          </a:xfrm>
        </p:spPr>
        <p:txBody>
          <a:bodyPr>
            <a:normAutofit/>
          </a:bodyPr>
          <a:lstStyle/>
          <a:p>
            <a:r>
              <a:rPr lang="ru-RU" sz="5867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823590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_v5">
  <a:themeElements>
    <a:clrScheme name="Kaspersky primary color palette">
      <a:dk1>
        <a:srgbClr val="1D1D1B"/>
      </a:dk1>
      <a:lt1>
        <a:srgbClr val="FFFFFF"/>
      </a:lt1>
      <a:dk2>
        <a:srgbClr val="A4A4A4"/>
      </a:dk2>
      <a:lt2>
        <a:srgbClr val="FFFFFF"/>
      </a:lt2>
      <a:accent1>
        <a:srgbClr val="00A88E"/>
      </a:accent1>
      <a:accent2>
        <a:srgbClr val="006D5D"/>
      </a:accent2>
      <a:accent3>
        <a:srgbClr val="EFEDEE"/>
      </a:accent3>
      <a:accent4>
        <a:srgbClr val="E5E5E5"/>
      </a:accent4>
      <a:accent5>
        <a:srgbClr val="CCCCCC"/>
      </a:accent5>
      <a:accent6>
        <a:srgbClr val="BBB8C4"/>
      </a:accent6>
      <a:hlink>
        <a:srgbClr val="0000FF"/>
      </a:hlink>
      <a:folHlink>
        <a:srgbClr val="800080"/>
      </a:folHlink>
    </a:clrScheme>
    <a:fontScheme name="Другая 20">
      <a:majorFont>
        <a:latin typeface="Kaspersky Sans"/>
        <a:ea typeface=""/>
        <a:cs typeface=""/>
      </a:majorFont>
      <a:minorFont>
        <a:latin typeface="Kaspersky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plate_v5">
  <a:themeElements>
    <a:clrScheme name="Другая 12">
      <a:dk1>
        <a:srgbClr val="1D1D1B"/>
      </a:dk1>
      <a:lt1>
        <a:srgbClr val="FFFFFF"/>
      </a:lt1>
      <a:dk2>
        <a:srgbClr val="A4A4A4"/>
      </a:dk2>
      <a:lt2>
        <a:srgbClr val="FFFFFF"/>
      </a:lt2>
      <a:accent1>
        <a:srgbClr val="00A88E"/>
      </a:accent1>
      <a:accent2>
        <a:srgbClr val="006D5D"/>
      </a:accent2>
      <a:accent3>
        <a:srgbClr val="EFEDEE"/>
      </a:accent3>
      <a:accent4>
        <a:srgbClr val="E5E5E5"/>
      </a:accent4>
      <a:accent5>
        <a:srgbClr val="CCCCCC"/>
      </a:accent5>
      <a:accent6>
        <a:srgbClr val="ED2939"/>
      </a:accent6>
      <a:hlink>
        <a:srgbClr val="0000FF"/>
      </a:hlink>
      <a:folHlink>
        <a:srgbClr val="800080"/>
      </a:folHlink>
    </a:clrScheme>
    <a:fontScheme name="Другая 20">
      <a:majorFont>
        <a:latin typeface="Kaspersky Sans"/>
        <a:ea typeface=""/>
        <a:cs typeface=""/>
      </a:majorFont>
      <a:minorFont>
        <a:latin typeface="Kaspersky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plate_v5">
  <a:themeElements>
    <a:clrScheme name="Custom 9">
      <a:dk1>
        <a:srgbClr val="1D1D1B"/>
      </a:dk1>
      <a:lt1>
        <a:srgbClr val="FFFFFF"/>
      </a:lt1>
      <a:dk2>
        <a:srgbClr val="A4A4A4"/>
      </a:dk2>
      <a:lt2>
        <a:srgbClr val="FFFFFF"/>
      </a:lt2>
      <a:accent1>
        <a:srgbClr val="00A88E"/>
      </a:accent1>
      <a:accent2>
        <a:srgbClr val="006D5D"/>
      </a:accent2>
      <a:accent3>
        <a:srgbClr val="EFEDEE"/>
      </a:accent3>
      <a:accent4>
        <a:srgbClr val="E5E5E5"/>
      </a:accent4>
      <a:accent5>
        <a:srgbClr val="CCCCCC"/>
      </a:accent5>
      <a:accent6>
        <a:srgbClr val="BBB8C4"/>
      </a:accent6>
      <a:hlink>
        <a:srgbClr val="02A78D"/>
      </a:hlink>
      <a:folHlink>
        <a:srgbClr val="7F7FFF"/>
      </a:folHlink>
    </a:clrScheme>
    <a:fontScheme name="Kaspersky">
      <a:majorFont>
        <a:latin typeface="Kaspersky Sans"/>
        <a:ea typeface=""/>
        <a:cs typeface=""/>
      </a:majorFont>
      <a:minorFont>
        <a:latin typeface="Kaspersky San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  <a:ln>
          <a:noFill/>
        </a:ln>
      </a:spPr>
      <a:bodyPr rtlCol="0" anchor="ctr"/>
      <a:lstStyle>
        <a:defPPr algn="ctr">
          <a:defRPr dirty="0">
            <a:ln>
              <a:solidFill>
                <a:sysClr val="windowText" lastClr="000000"/>
              </a:solidFill>
            </a:ln>
            <a:latin typeface="Kaspersky Sans" panose="020B0503050101040103" pitchFamily="34" charset="-5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3_Template_v5">
  <a:themeElements>
    <a:clrScheme name="Custom 9">
      <a:dk1>
        <a:srgbClr val="1D1D1B"/>
      </a:dk1>
      <a:lt1>
        <a:srgbClr val="FFFFFF"/>
      </a:lt1>
      <a:dk2>
        <a:srgbClr val="A4A4A4"/>
      </a:dk2>
      <a:lt2>
        <a:srgbClr val="FFFFFF"/>
      </a:lt2>
      <a:accent1>
        <a:srgbClr val="00A88E"/>
      </a:accent1>
      <a:accent2>
        <a:srgbClr val="006D5D"/>
      </a:accent2>
      <a:accent3>
        <a:srgbClr val="EFEDEE"/>
      </a:accent3>
      <a:accent4>
        <a:srgbClr val="E5E5E5"/>
      </a:accent4>
      <a:accent5>
        <a:srgbClr val="CCCCCC"/>
      </a:accent5>
      <a:accent6>
        <a:srgbClr val="BBB8C4"/>
      </a:accent6>
      <a:hlink>
        <a:srgbClr val="02A78D"/>
      </a:hlink>
      <a:folHlink>
        <a:srgbClr val="7F7FFF"/>
      </a:folHlink>
    </a:clrScheme>
    <a:fontScheme name="Другая 20">
      <a:majorFont>
        <a:latin typeface="Kaspersky Sans"/>
        <a:ea typeface=""/>
        <a:cs typeface=""/>
      </a:majorFont>
      <a:minorFont>
        <a:latin typeface="Kaspersky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  <a:ln>
          <a:noFill/>
        </a:ln>
      </a:spPr>
      <a:bodyPr rtlCol="0" anchor="ctr"/>
      <a:lstStyle>
        <a:defPPr algn="ctr">
          <a:defRPr dirty="0">
            <a:ln>
              <a:solidFill>
                <a:sysClr val="windowText" lastClr="000000"/>
              </a:solidFill>
            </a:ln>
            <a:latin typeface="Kaspersky Sans" panose="020B0503050101040103" pitchFamily="34" charset="-5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6586</TotalTime>
  <Words>501</Words>
  <PresentationFormat>Широкоэкранный</PresentationFormat>
  <Paragraphs>150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8</vt:i4>
      </vt:variant>
    </vt:vector>
  </HeadingPairs>
  <TitlesOfParts>
    <vt:vector size="25" baseType="lpstr">
      <vt:lpstr>Arial</vt:lpstr>
      <vt:lpstr>Calibri</vt:lpstr>
      <vt:lpstr>Calibri Light</vt:lpstr>
      <vt:lpstr>Kaspersky Meduim</vt:lpstr>
      <vt:lpstr>Kaspersky Regular</vt:lpstr>
      <vt:lpstr>Kaspersky Sans</vt:lpstr>
      <vt:lpstr>Kaspersky Sans Beta</vt:lpstr>
      <vt:lpstr>Kaspersky Sans Beta Light</vt:lpstr>
      <vt:lpstr>Kaspersky Sans Light</vt:lpstr>
      <vt:lpstr>KasperskySans</vt:lpstr>
      <vt:lpstr>Wingdings</vt:lpstr>
      <vt:lpstr>Wingdings 3</vt:lpstr>
      <vt:lpstr>Office Theme</vt:lpstr>
      <vt:lpstr>Template_v5</vt:lpstr>
      <vt:lpstr>1_Template_v5</vt:lpstr>
      <vt:lpstr>2_Template_v5</vt:lpstr>
      <vt:lpstr>3_Template_v5</vt:lpstr>
      <vt:lpstr>Экосистемный подход к защите бизнеса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2020-11-02T06:16:45Z</dcterms:created>
  <dcterms:modified xsi:type="dcterms:W3CDTF">2022-09-29T14:51:33Z</dcterms:modified>
</cp:coreProperties>
</file>