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Чистый слайд">
    <p:bg>
      <p:bgPr shadeToTitle="0">
        <a:solidFill>
          <a:schemeClr val="bg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1" ftr="1" hdr="1" sldNum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Закрывающий слайд">
    <p:bg>
      <p:bgPr shadeToTitle="0">
        <a:gradFill>
          <a:gsLst>
            <a:gs pos="14000">
              <a:schemeClr val="bg1"/>
            </a:gs>
            <a:gs pos="100000">
              <a:schemeClr val="bg1">
                <a:lumMod val="85000"/>
              </a:schemeClr>
            </a:gs>
          </a:gsLst>
          <a:lin ang="0" scaled="0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983432" y="1052736"/>
            <a:ext cx="2506657" cy="576064"/>
          </a:xfrm>
          <a:prstGeom prst="rect">
            <a:avLst/>
          </a:prstGeom>
        </p:spPr>
      </p:pic>
      <p:grpSp>
        <p:nvGrpSpPr>
          <p:cNvPr id="5" name="Группа 4" hidden="0"/>
          <p:cNvGrpSpPr/>
          <p:nvPr isPhoto="0" userDrawn="1"/>
        </p:nvGrpSpPr>
        <p:grpSpPr bwMode="auto">
          <a:xfrm>
            <a:off x="6917312" y="-2109983"/>
            <a:ext cx="6556774" cy="10252189"/>
            <a:chOff x="6917312" y="-2109983"/>
            <a:chExt cx="6556774" cy="10252189"/>
          </a:xfrm>
        </p:grpSpPr>
        <p:pic>
          <p:nvPicPr>
            <p:cNvPr id="6" name="Рисунок 5" descr="Изображение выглядит как снимок экрана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 rot="2700000">
              <a:off x="6580500" y="3234095"/>
              <a:ext cx="1658152" cy="984528"/>
            </a:xfrm>
            <a:prstGeom prst="rect">
              <a:avLst/>
            </a:prstGeom>
          </p:spPr>
        </p:pic>
        <p:pic>
          <p:nvPicPr>
            <p:cNvPr id="7" name="Рисунок 6" descr="Изображение выглядит как снимок экрана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 rot="2700000">
              <a:off x="10561078" y="5229198"/>
              <a:ext cx="3655540" cy="2170476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снимок экрана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 rot="18900000">
              <a:off x="7481288" y="1570482"/>
              <a:ext cx="2620757" cy="1556074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снимок экрана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 rot="18900000">
              <a:off x="8772878" y="2270760"/>
              <a:ext cx="3901440" cy="2316480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снимок экрана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7"/>
            <a:stretch/>
          </p:blipFill>
          <p:spPr bwMode="auto">
            <a:xfrm rot="2700000">
              <a:off x="8040233" y="-1360428"/>
              <a:ext cx="3690117" cy="2191007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монитор, компьютер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8"/>
            <a:stretch/>
          </p:blipFill>
          <p:spPr bwMode="auto">
            <a:xfrm rot="18900000">
              <a:off x="6919601" y="509219"/>
              <a:ext cx="2353650" cy="1376287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сидит, ноутбук, компьютер, телефон&#10;&#10;Автоматически созданное описание" hidden="0"/>
            <p:cNvPicPr>
              <a:picLocks noChangeAspect="1"/>
            </p:cNvPicPr>
            <p:nvPr isPhoto="0" userDrawn="0"/>
          </p:nvPicPr>
          <p:blipFill>
            <a:blip r:embed="rId9"/>
            <a:stretch/>
          </p:blipFill>
          <p:spPr bwMode="auto">
            <a:xfrm rot="18900000">
              <a:off x="8197842" y="4234968"/>
              <a:ext cx="1157229" cy="1979030"/>
            </a:xfrm>
            <a:prstGeom prst="rect">
              <a:avLst/>
            </a:prstGeom>
          </p:spPr>
        </p:pic>
      </p:grp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PT Sans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PT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mailto:dmitry.kozlov@r7-office.ru" TargetMode="External"/><Relationship Id="rId3" Type="http://schemas.openxmlformats.org/officeDocument/2006/relationships/hyperlink" Target="mailto:andrey.antipov@r7-office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5080"/>
            <a:ext cx="12192000" cy="6847840"/>
          </a:xfrm>
          <a:prstGeom prst="rect">
            <a:avLst/>
          </a:prstGeom>
        </p:spPr>
      </p:pic>
      <p:pic>
        <p:nvPicPr>
          <p:cNvPr id="4" name="Рисунок 4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2739852" y="849817"/>
            <a:ext cx="2506656" cy="576063"/>
          </a:xfrm>
          <a:prstGeom prst="rect">
            <a:avLst/>
          </a:prstGeom>
        </p:spPr>
      </p:pic>
      <p:sp>
        <p:nvSpPr>
          <p:cNvPr id="5" name="TextBox 4" hidden="0"/>
          <p:cNvSpPr txBox="1"/>
          <p:nvPr isPhoto="0" userDrawn="0"/>
        </p:nvSpPr>
        <p:spPr bwMode="auto">
          <a:xfrm>
            <a:off x="695400" y="2420888"/>
            <a:ext cx="5616624" cy="222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</a:rPr>
              <a:t>Р7-Офис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</a:rPr>
              <a:t>Российское решение для безопасной работы</a:t>
            </a:r>
            <a:endParaRPr/>
          </a:p>
        </p:txBody>
      </p:sp>
      <p:sp>
        <p:nvSpPr>
          <p:cNvPr id="273489356" name="" hidden="0"/>
          <p:cNvSpPr/>
          <p:nvPr isPhoto="0" userDrawn="0"/>
        </p:nvSpPr>
        <p:spPr bwMode="auto">
          <a:xfrm flipH="0" flipV="0">
            <a:off x="6663960" y="936402"/>
            <a:ext cx="45791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9130938" name="Заголовок 1" hidden="0"/>
          <p:cNvSpPr/>
          <p:nvPr isPhoto="0" userDrawn="0"/>
        </p:nvSpPr>
        <p:spPr bwMode="auto">
          <a:xfrm>
            <a:off x="602919" y="333181"/>
            <a:ext cx="6692968" cy="584773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Р7-Офис это....</a:t>
            </a:r>
            <a:endParaRPr sz="3200">
              <a:latin typeface="Roboto"/>
              <a:ea typeface="Roboto"/>
              <a:cs typeface="Roboto"/>
            </a:endParaRPr>
          </a:p>
        </p:txBody>
      </p:sp>
      <p:pic>
        <p:nvPicPr>
          <p:cNvPr id="1026304192" name="Picture 4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2643701" y="812520"/>
            <a:ext cx="6904594" cy="4599387"/>
          </a:xfrm>
          <a:prstGeom prst="rect">
            <a:avLst/>
          </a:prstGeom>
          <a:noFill/>
        </p:spPr>
      </p:pic>
      <p:sp>
        <p:nvSpPr>
          <p:cNvPr id="1575759180" name="TextBox 26" hidden="0"/>
          <p:cNvSpPr/>
          <p:nvPr isPhoto="0" userDrawn="0"/>
        </p:nvSpPr>
        <p:spPr bwMode="auto">
          <a:xfrm>
            <a:off x="1019534" y="1556790"/>
            <a:ext cx="1624164" cy="10801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36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12 </a:t>
            </a:r>
            <a:r>
              <a:rPr lang="ru-RU" sz="28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лет</a:t>
            </a:r>
            <a:br>
              <a:rPr lang="en-US" sz="1600">
                <a:latin typeface="Roboto"/>
                <a:ea typeface="Roboto"/>
                <a:cs typeface="Roboto"/>
              </a:rPr>
            </a:br>
            <a:r>
              <a:rPr lang="ru-RU" sz="1600">
                <a:latin typeface="Roboto"/>
                <a:ea typeface="Roboto"/>
                <a:cs typeface="Roboto"/>
              </a:rPr>
              <a:t>на рынке офисного ПО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859435406" name="TextBox 26" hidden="0"/>
          <p:cNvSpPr/>
          <p:nvPr isPhoto="0" userDrawn="0"/>
        </p:nvSpPr>
        <p:spPr bwMode="auto">
          <a:xfrm>
            <a:off x="9549747" y="4581126"/>
            <a:ext cx="2039330" cy="6771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100+ экспертов</a:t>
            </a:r>
            <a:endParaRPr sz="2800" b="1">
              <a:solidFill>
                <a:srgbClr val="41A3D9"/>
              </a:solidFill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latin typeface="Roboto"/>
                <a:ea typeface="Roboto"/>
                <a:cs typeface="Roboto"/>
              </a:rPr>
              <a:t>Собственная команда разработчиков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775122139" name="TextBox 26" hidden="0"/>
          <p:cNvSpPr/>
          <p:nvPr isPhoto="0" userDrawn="0"/>
        </p:nvSpPr>
        <p:spPr bwMode="auto">
          <a:xfrm>
            <a:off x="1019534" y="3947509"/>
            <a:ext cx="1874835" cy="20979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597"/>
              </a:spcAft>
              <a:defRPr/>
            </a:pPr>
            <a:r>
              <a:rPr lang="ru-RU" sz="28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100% </a:t>
            </a:r>
            <a:r>
              <a:rPr lang="ru-RU" sz="24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российская разработка</a:t>
            </a:r>
            <a:endParaRPr sz="2400" b="1">
              <a:solidFill>
                <a:srgbClr val="41A3D9"/>
              </a:solidFill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latin typeface="Roboto"/>
                <a:ea typeface="Roboto"/>
                <a:cs typeface="Roboto"/>
              </a:rPr>
              <a:t>Входит в Единый реестр российских программ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542503654" name="TextBox 26" hidden="0"/>
          <p:cNvSpPr/>
          <p:nvPr isPhoto="0" userDrawn="0"/>
        </p:nvSpPr>
        <p:spPr bwMode="auto">
          <a:xfrm>
            <a:off x="5015880" y="4775603"/>
            <a:ext cx="1800000" cy="6052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797"/>
              </a:lnSpc>
              <a:defRPr/>
            </a:pPr>
            <a:r>
              <a:rPr lang="ru-RU" sz="2800" b="1">
                <a:solidFill>
                  <a:srgbClr val="41A3D9"/>
                </a:solidFill>
                <a:latin typeface="Roboto"/>
                <a:ea typeface="Roboto"/>
              </a:rPr>
              <a:t>Развитие</a:t>
            </a:r>
            <a:endParaRPr sz="2800" b="1">
              <a:solidFill>
                <a:srgbClr val="41A3D9"/>
              </a:solidFill>
              <a:latin typeface="Roboto"/>
              <a:ea typeface="Roboto"/>
            </a:endParaRPr>
          </a:p>
          <a:p>
            <a:pPr>
              <a:defRPr/>
            </a:pPr>
            <a:r>
              <a:rPr lang="ru-RU" sz="1600">
                <a:latin typeface="Roboto"/>
                <a:ea typeface="Roboto"/>
                <a:cs typeface="Roboto"/>
              </a:rPr>
              <a:t>Ежеквартальные обновления, реализация более 1000 функций ежегодно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937330497" name="TextBox 26" hidden="0"/>
          <p:cNvSpPr/>
          <p:nvPr isPhoto="0" userDrawn="0"/>
        </p:nvSpPr>
        <p:spPr bwMode="auto">
          <a:xfrm>
            <a:off x="9549747" y="1764270"/>
            <a:ext cx="1933218" cy="16568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797"/>
              </a:lnSpc>
              <a:defRPr/>
            </a:pPr>
            <a:r>
              <a:rPr lang="ru-RU" sz="28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Команда</a:t>
            </a:r>
            <a:endParaRPr sz="1600" b="1">
              <a:solidFill>
                <a:srgbClr val="41A3D9"/>
              </a:solidFill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latin typeface="Roboto"/>
                <a:ea typeface="Roboto"/>
                <a:cs typeface="Roboto"/>
              </a:rPr>
              <a:t>Родом из Нижнего Новгорода и Москвы</a:t>
            </a:r>
            <a:endParaRPr sz="2400">
              <a:latin typeface="Roboto"/>
              <a:ea typeface="Roboto"/>
              <a:cs typeface="Roboto"/>
            </a:endParaRPr>
          </a:p>
        </p:txBody>
      </p:sp>
      <p:pic>
        <p:nvPicPr>
          <p:cNvPr id="35845110" name="Рисунок 8" descr="Изображение выглядит как наружный объект&#10;&#10;Автоматически созданное описание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829041" y="2276870"/>
            <a:ext cx="2466843" cy="1947573"/>
          </a:xfrm>
          <a:prstGeom prst="rect">
            <a:avLst/>
          </a:prstGeom>
        </p:spPr>
      </p:pic>
      <p:pic>
        <p:nvPicPr>
          <p:cNvPr id="713306386" name="Рисунок 4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10347456" y="147687"/>
            <a:ext cx="1614300" cy="370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1442629" name="Прямоугольник: скругленные углы 176" hidden="0"/>
          <p:cNvSpPr/>
          <p:nvPr isPhoto="0" userDrawn="0"/>
        </p:nvSpPr>
        <p:spPr bwMode="auto">
          <a:xfrm>
            <a:off x="4732656" y="5440991"/>
            <a:ext cx="4486509" cy="832887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600">
              <a:latin typeface="Roboto"/>
              <a:ea typeface="Roboto"/>
              <a:cs typeface="Roboto"/>
            </a:endParaRPr>
          </a:p>
        </p:txBody>
      </p:sp>
      <p:sp>
        <p:nvSpPr>
          <p:cNvPr id="604386494" name="Прямоугольник: скругленные углы 176" hidden="0"/>
          <p:cNvSpPr/>
          <p:nvPr isPhoto="0" userDrawn="0"/>
        </p:nvSpPr>
        <p:spPr bwMode="auto">
          <a:xfrm>
            <a:off x="3113407" y="4045242"/>
            <a:ext cx="4486509" cy="832887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600">
              <a:latin typeface="Roboto"/>
              <a:ea typeface="Roboto"/>
              <a:cs typeface="Roboto"/>
            </a:endParaRPr>
          </a:p>
        </p:txBody>
      </p:sp>
      <p:sp>
        <p:nvSpPr>
          <p:cNvPr id="805069446" name="Прямоугольник: скругленные углы 176" hidden="0"/>
          <p:cNvSpPr/>
          <p:nvPr isPhoto="0" userDrawn="0"/>
        </p:nvSpPr>
        <p:spPr bwMode="auto">
          <a:xfrm>
            <a:off x="5356662" y="2539689"/>
            <a:ext cx="2899023" cy="938444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600">
              <a:latin typeface="Roboto"/>
              <a:ea typeface="Roboto"/>
              <a:cs typeface="Roboto"/>
            </a:endParaRPr>
          </a:p>
        </p:txBody>
      </p:sp>
      <p:sp>
        <p:nvSpPr>
          <p:cNvPr id="1180402873" name="Прямоугольник: скругленные углы 176" hidden="0"/>
          <p:cNvSpPr/>
          <p:nvPr isPhoto="0" userDrawn="0"/>
        </p:nvSpPr>
        <p:spPr bwMode="auto">
          <a:xfrm>
            <a:off x="3744330" y="1196751"/>
            <a:ext cx="2277585" cy="938445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600">
              <a:latin typeface="Roboto"/>
              <a:ea typeface="Roboto"/>
              <a:cs typeface="Roboto"/>
            </a:endParaRPr>
          </a:p>
        </p:txBody>
      </p:sp>
      <p:sp>
        <p:nvSpPr>
          <p:cNvPr id="45" name="Заголовок 1" hidden="0"/>
          <p:cNvSpPr/>
          <p:nvPr isPhoto="0" userDrawn="0"/>
        </p:nvSpPr>
        <p:spPr bwMode="auto">
          <a:xfrm>
            <a:off x="602919" y="333183"/>
            <a:ext cx="6692968" cy="584775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Решения Р7</a:t>
            </a:r>
            <a:endParaRPr sz="3200">
              <a:latin typeface="Roboto"/>
              <a:ea typeface="Roboto"/>
              <a:cs typeface="Roboto"/>
            </a:endParaRPr>
          </a:p>
        </p:txBody>
      </p:sp>
      <p:pic>
        <p:nvPicPr>
          <p:cNvPr id="47" name="Рисунок 4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9048327" y="4045242"/>
            <a:ext cx="2857866" cy="2606594"/>
          </a:xfrm>
          <a:prstGeom prst="rect">
            <a:avLst/>
          </a:prstGeom>
        </p:spPr>
      </p:pic>
      <p:pic>
        <p:nvPicPr>
          <p:cNvPr id="31" name="Рисунок 30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623391" y="1315215"/>
            <a:ext cx="2852542" cy="169369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текст, электроника, монитор, дисплей&#10;&#10;Автоматически созданное описание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521492" y="1196752"/>
            <a:ext cx="3023351" cy="2547228"/>
          </a:xfrm>
          <a:prstGeom prst="rect">
            <a:avLst/>
          </a:prstGeom>
        </p:spPr>
      </p:pic>
      <p:pic>
        <p:nvPicPr>
          <p:cNvPr id="3076" name="Picture 4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8292244" y="1599543"/>
            <a:ext cx="3715208" cy="2103532"/>
          </a:xfrm>
          <a:prstGeom prst="rect">
            <a:avLst/>
          </a:prstGeom>
          <a:noFill/>
        </p:spPr>
      </p:pic>
      <p:pic>
        <p:nvPicPr>
          <p:cNvPr id="33" name="Рисунок 32" descr="Изображение выглядит как текст&#10;&#10;Автоматически созданное описание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8760295" y="1702427"/>
            <a:ext cx="2757705" cy="1674522"/>
          </a:xfrm>
          <a:prstGeom prst="rect">
            <a:avLst/>
          </a:prstGeom>
        </p:spPr>
      </p:pic>
      <p:pic>
        <p:nvPicPr>
          <p:cNvPr id="35" name="Рисунок 34" hidden="0"/>
          <p:cNvPicPr>
            <a:picLocks noChangeAspect="1"/>
          </p:cNvPicPr>
          <p:nvPr isPhoto="0" userDrawn="0"/>
        </p:nvPicPr>
        <p:blipFill>
          <a:blip r:embed="rId7"/>
          <a:srcRect l="0" t="-1" r="0" b="52180"/>
          <a:stretch/>
        </p:blipFill>
        <p:spPr bwMode="auto">
          <a:xfrm>
            <a:off x="992358" y="4354338"/>
            <a:ext cx="1790700" cy="1296143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монитор, электроника, дисплей&#10;&#10;Автоматически созданное описание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 rot="16199998">
            <a:off x="1131624" y="3890039"/>
            <a:ext cx="1512166" cy="2232248"/>
          </a:xfrm>
          <a:prstGeom prst="rect">
            <a:avLst/>
          </a:prstGeom>
        </p:spPr>
      </p:pic>
      <p:sp>
        <p:nvSpPr>
          <p:cNvPr id="56" name="TextBox 26" hidden="0"/>
          <p:cNvSpPr/>
          <p:nvPr isPhoto="0" userDrawn="0"/>
        </p:nvSpPr>
        <p:spPr bwMode="auto">
          <a:xfrm>
            <a:off x="3949402" y="1367603"/>
            <a:ext cx="2449257" cy="10801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3600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Десктоп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57" name="TextBox 26" hidden="0"/>
          <p:cNvSpPr/>
          <p:nvPr isPhoto="0" userDrawn="0"/>
        </p:nvSpPr>
        <p:spPr bwMode="auto">
          <a:xfrm>
            <a:off x="3189483" y="4182825"/>
            <a:ext cx="4568015" cy="10801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3600">
                <a:solidFill>
                  <a:srgbClr val="41A3D9"/>
                </a:solidFill>
                <a:latin typeface="Roboto"/>
                <a:ea typeface="Roboto"/>
                <a:cs typeface="Roboto"/>
              </a:rPr>
              <a:t>Серверное решение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58" name="TextBox 26" hidden="0"/>
          <p:cNvSpPr/>
          <p:nvPr isPhoto="0" userDrawn="0"/>
        </p:nvSpPr>
        <p:spPr bwMode="auto">
          <a:xfrm>
            <a:off x="5536042" y="2744924"/>
            <a:ext cx="3286805" cy="10801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3600">
                <a:solidFill>
                  <a:srgbClr val="41A3D9"/>
                </a:solidFill>
                <a:latin typeface="Roboto"/>
                <a:ea typeface="Roboto"/>
                <a:cs typeface="Roboto"/>
              </a:rPr>
              <a:t>Р7-Команда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59" name="TextBox 26" hidden="0"/>
          <p:cNvSpPr/>
          <p:nvPr isPhoto="0" userDrawn="0"/>
        </p:nvSpPr>
        <p:spPr bwMode="auto">
          <a:xfrm>
            <a:off x="4883121" y="5557408"/>
            <a:ext cx="4392488" cy="10801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3600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Мобильная версия</a:t>
            </a:r>
            <a:endParaRPr sz="2400">
              <a:latin typeface="Roboto"/>
              <a:ea typeface="Roboto"/>
              <a:cs typeface="Roboto"/>
            </a:endParaRPr>
          </a:p>
        </p:txBody>
      </p:sp>
      <p:pic>
        <p:nvPicPr>
          <p:cNvPr id="2091836590" name="Рисунок 4" hidden="0"/>
          <p:cNvPicPr>
            <a:picLocks noChangeAspect="1"/>
          </p:cNvPicPr>
          <p:nvPr isPhoto="0" userDrawn="0"/>
        </p:nvPicPr>
        <p:blipFill>
          <a:blip r:embed="rId9"/>
          <a:stretch/>
        </p:blipFill>
        <p:spPr bwMode="auto">
          <a:xfrm flipH="0" flipV="0">
            <a:off x="10311428" y="115106"/>
            <a:ext cx="1614301" cy="370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176" hidden="0"/>
          <p:cNvSpPr/>
          <p:nvPr isPhoto="0" userDrawn="0"/>
        </p:nvSpPr>
        <p:spPr bwMode="auto">
          <a:xfrm>
            <a:off x="655084" y="1487086"/>
            <a:ext cx="4288788" cy="1365849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600">
              <a:latin typeface="Roboto"/>
              <a:ea typeface="Roboto"/>
              <a:cs typeface="Roboto"/>
            </a:endParaRPr>
          </a:p>
        </p:txBody>
      </p:sp>
      <p:sp>
        <p:nvSpPr>
          <p:cNvPr id="5" name="TextBox 4" hidden="0"/>
          <p:cNvSpPr txBox="1"/>
          <p:nvPr isPhoto="0" userDrawn="0"/>
        </p:nvSpPr>
        <p:spPr bwMode="auto">
          <a:xfrm>
            <a:off x="655083" y="1645836"/>
            <a:ext cx="4378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1600">
                <a:latin typeface="Roboto"/>
                <a:ea typeface="Roboto"/>
                <a:cs typeface="Arial"/>
              </a:rPr>
              <a:t>Единое хранилище файлов с разграниченным доступом и возможностью совместной работы с документами</a:t>
            </a:r>
            <a:endParaRPr lang="ru-RU" sz="1600" u="sng">
              <a:latin typeface="Roboto"/>
              <a:ea typeface="Roboto"/>
            </a:endParaRPr>
          </a:p>
        </p:txBody>
      </p:sp>
      <p:sp>
        <p:nvSpPr>
          <p:cNvPr id="38" name="Прямоугольник: скругленные углы 176" hidden="0"/>
          <p:cNvSpPr/>
          <p:nvPr isPhoto="0" userDrawn="0"/>
        </p:nvSpPr>
        <p:spPr bwMode="auto">
          <a:xfrm>
            <a:off x="6001551" y="5205119"/>
            <a:ext cx="6190449" cy="691883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350">
              <a:latin typeface="Roboto"/>
              <a:ea typeface="Roboto"/>
              <a:cs typeface="Roboto"/>
            </a:endParaRPr>
          </a:p>
        </p:txBody>
      </p:sp>
      <p:sp>
        <p:nvSpPr>
          <p:cNvPr id="39" name="TextBox 38" hidden="0"/>
          <p:cNvSpPr txBox="1"/>
          <p:nvPr isPhoto="0" userDrawn="0"/>
        </p:nvSpPr>
        <p:spPr bwMode="auto">
          <a:xfrm>
            <a:off x="6295915" y="5397013"/>
            <a:ext cx="5646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1600">
                <a:latin typeface="Roboto"/>
                <a:ea typeface="Roboto"/>
                <a:cs typeface="Arial"/>
              </a:rPr>
              <a:t>Самые необходимые модули для совместной работы</a:t>
            </a:r>
            <a:endParaRPr lang="ru-RU" sz="1600" u="sng">
              <a:latin typeface="Roboto"/>
              <a:ea typeface="Roboto"/>
            </a:endParaRPr>
          </a:p>
        </p:txBody>
      </p:sp>
      <p:sp>
        <p:nvSpPr>
          <p:cNvPr id="50" name="TextBox 49" hidden="0"/>
          <p:cNvSpPr txBox="1"/>
          <p:nvPr isPhoto="0" userDrawn="0"/>
        </p:nvSpPr>
        <p:spPr bwMode="auto">
          <a:xfrm>
            <a:off x="568630" y="6533214"/>
            <a:ext cx="11902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/>
              <a:t>Планируется реализация построения различных схем и форм (по аналогии с </a:t>
            </a:r>
            <a:r>
              <a:rPr lang="en-US" sz="1200"/>
              <a:t>miro</a:t>
            </a:r>
            <a:r>
              <a:rPr lang="ru-RU" sz="1200"/>
              <a:t>) в редакторе презентаций</a:t>
            </a:r>
            <a:endParaRPr/>
          </a:p>
        </p:txBody>
      </p:sp>
      <p:sp>
        <p:nvSpPr>
          <p:cNvPr id="51" name="Заголовок 1" hidden="0"/>
          <p:cNvSpPr/>
          <p:nvPr isPhoto="0" userDrawn="0"/>
        </p:nvSpPr>
        <p:spPr bwMode="auto">
          <a:xfrm>
            <a:off x="602919" y="333182"/>
            <a:ext cx="6694011" cy="1066835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Преимущества Р7-офис </a:t>
            </a:r>
            <a:endParaRPr/>
          </a:p>
          <a:p>
            <a:pPr lvl="0">
              <a:lnSpc>
                <a:spcPct val="100000"/>
              </a:lnSpc>
              <a:defRPr/>
            </a:pPr>
            <a:endParaRPr sz="3200">
              <a:latin typeface="Roboto"/>
              <a:ea typeface="Roboto"/>
              <a:cs typeface="Roboto"/>
            </a:endParaRPr>
          </a:p>
        </p:txBody>
      </p:sp>
      <p:pic>
        <p:nvPicPr>
          <p:cNvPr id="5122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654816" y="2967809"/>
            <a:ext cx="5121693" cy="2924561"/>
          </a:xfrm>
          <a:prstGeom prst="rect">
            <a:avLst/>
          </a:prstGeom>
          <a:noFill/>
        </p:spPr>
      </p:pic>
      <p:pic>
        <p:nvPicPr>
          <p:cNvPr id="88" name="Рисунок 87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8198803" y="1450040"/>
            <a:ext cx="3495906" cy="2823393"/>
          </a:xfrm>
          <a:prstGeom prst="rect">
            <a:avLst/>
          </a:prstGeom>
        </p:spPr>
      </p:pic>
      <p:sp>
        <p:nvSpPr>
          <p:cNvPr id="89" name="Прямоугольник 113" hidden="0"/>
          <p:cNvSpPr/>
          <p:nvPr isPhoto="0" userDrawn="0"/>
        </p:nvSpPr>
        <p:spPr bwMode="auto">
          <a:xfrm>
            <a:off x="10886966" y="4333192"/>
            <a:ext cx="1074114" cy="177034"/>
          </a:xfrm>
          <a:prstGeom prst="rect">
            <a:avLst/>
          </a:prstGeom>
          <a:noFill/>
        </p:spPr>
        <p:txBody>
          <a:bodyPr vertOverflow="overflow" horzOverflow="clip" vert="horz" wrap="square" lIns="0" tIns="0" rIns="0" bIns="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srgbClr val="E65B1F"/>
                </a:solidFill>
                <a:latin typeface="Arial"/>
                <a:cs typeface="Arial"/>
              </a:rPr>
              <a:t>Контакты</a:t>
            </a:r>
            <a:endParaRPr sz="1200" b="1" i="0" u="none" strike="noStrike" cap="none" spc="0">
              <a:ln>
                <a:noFill/>
              </a:ln>
              <a:solidFill>
                <a:srgbClr val="E65B1F"/>
              </a:solidFill>
              <a:latin typeface="Arial"/>
              <a:cs typeface="Arial"/>
            </a:endParaRPr>
          </a:p>
        </p:txBody>
      </p:sp>
      <p:sp>
        <p:nvSpPr>
          <p:cNvPr id="90" name="Прямоугольник: скругленные углы 264" hidden="0"/>
          <p:cNvSpPr/>
          <p:nvPr isPhoto="0" userDrawn="0"/>
        </p:nvSpPr>
        <p:spPr bwMode="auto">
          <a:xfrm rot="2737340">
            <a:off x="10861166" y="3792752"/>
            <a:ext cx="447768" cy="447768"/>
          </a:xfrm>
          <a:prstGeom prst="roundRect">
            <a:avLst>
              <a:gd name="adj" fmla="val 16667"/>
            </a:avLst>
          </a:prstGeom>
          <a:solidFill>
            <a:srgbClr val="E65B1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1" name="Полилиния: фигура 287" hidden="0"/>
          <p:cNvSpPr/>
          <p:nvPr isPhoto="0" userDrawn="0"/>
        </p:nvSpPr>
        <p:spPr bwMode="auto">
          <a:xfrm>
            <a:off x="10957508" y="3866781"/>
            <a:ext cx="235791" cy="253386"/>
          </a:xfrm>
          <a:custGeom>
            <a:avLst/>
            <a:gdLst>
              <a:gd name="connsiteX0" fmla="*/ 144875 w 638175"/>
              <a:gd name="connsiteY0" fmla="*/ 686467 h 685800"/>
              <a:gd name="connsiteX1" fmla="*/ 54007 w 638175"/>
              <a:gd name="connsiteY1" fmla="*/ 686467 h 685800"/>
              <a:gd name="connsiteX2" fmla="*/ 0 w 638175"/>
              <a:gd name="connsiteY2" fmla="*/ 632460 h 685800"/>
              <a:gd name="connsiteX3" fmla="*/ 0 w 638175"/>
              <a:gd name="connsiteY3" fmla="*/ 54007 h 685800"/>
              <a:gd name="connsiteX4" fmla="*/ 54007 w 638175"/>
              <a:gd name="connsiteY4" fmla="*/ 0 h 685800"/>
              <a:gd name="connsiteX5" fmla="*/ 144875 w 638175"/>
              <a:gd name="connsiteY5" fmla="*/ 0 h 685800"/>
              <a:gd name="connsiteX6" fmla="*/ 642747 w 638175"/>
              <a:gd name="connsiteY6" fmla="*/ 54007 h 685800"/>
              <a:gd name="connsiteX7" fmla="*/ 642747 w 638175"/>
              <a:gd name="connsiteY7" fmla="*/ 632460 h 685800"/>
              <a:gd name="connsiteX8" fmla="*/ 588740 w 638175"/>
              <a:gd name="connsiteY8" fmla="*/ 686467 h 685800"/>
              <a:gd name="connsiteX9" fmla="*/ 185547 w 638175"/>
              <a:gd name="connsiteY9" fmla="*/ 686467 h 685800"/>
              <a:gd name="connsiteX10" fmla="*/ 185547 w 638175"/>
              <a:gd name="connsiteY10" fmla="*/ 0 h 685800"/>
              <a:gd name="connsiteX11" fmla="*/ 588835 w 638175"/>
              <a:gd name="connsiteY11" fmla="*/ 0 h 685800"/>
              <a:gd name="connsiteX12" fmla="*/ 642747 w 638175"/>
              <a:gd name="connsiteY12" fmla="*/ 54007 h 685800"/>
              <a:gd name="connsiteX13" fmla="*/ 537020 w 638175"/>
              <a:gd name="connsiteY13" fmla="*/ 429673 h 685800"/>
              <a:gd name="connsiteX14" fmla="*/ 527495 w 638175"/>
              <a:gd name="connsiteY14" fmla="*/ 410623 h 685800"/>
              <a:gd name="connsiteX15" fmla="*/ 455009 w 638175"/>
              <a:gd name="connsiteY15" fmla="*/ 364141 h 685800"/>
              <a:gd name="connsiteX16" fmla="*/ 453676 w 638175"/>
              <a:gd name="connsiteY16" fmla="*/ 362045 h 685800"/>
              <a:gd name="connsiteX17" fmla="*/ 453676 w 638175"/>
              <a:gd name="connsiteY17" fmla="*/ 312896 h 685800"/>
              <a:gd name="connsiteX18" fmla="*/ 463963 w 638175"/>
              <a:gd name="connsiteY18" fmla="*/ 293846 h 685800"/>
              <a:gd name="connsiteX19" fmla="*/ 463963 w 638175"/>
              <a:gd name="connsiteY19" fmla="*/ 242983 h 685800"/>
              <a:gd name="connsiteX20" fmla="*/ 418052 w 638175"/>
              <a:gd name="connsiteY20" fmla="*/ 197072 h 685800"/>
              <a:gd name="connsiteX21" fmla="*/ 407194 w 638175"/>
              <a:gd name="connsiteY21" fmla="*/ 197072 h 685800"/>
              <a:gd name="connsiteX22" fmla="*/ 361283 w 638175"/>
              <a:gd name="connsiteY22" fmla="*/ 242983 h 685800"/>
              <a:gd name="connsiteX23" fmla="*/ 361283 w 638175"/>
              <a:gd name="connsiteY23" fmla="*/ 293846 h 685800"/>
              <a:gd name="connsiteX24" fmla="*/ 371570 w 638175"/>
              <a:gd name="connsiteY24" fmla="*/ 312896 h 685800"/>
              <a:gd name="connsiteX25" fmla="*/ 371570 w 638175"/>
              <a:gd name="connsiteY25" fmla="*/ 361950 h 685800"/>
              <a:gd name="connsiteX26" fmla="*/ 370237 w 638175"/>
              <a:gd name="connsiteY26" fmla="*/ 364046 h 685800"/>
              <a:gd name="connsiteX27" fmla="*/ 297847 w 638175"/>
              <a:gd name="connsiteY27" fmla="*/ 410528 h 685800"/>
              <a:gd name="connsiteX28" fmla="*/ 288893 w 638175"/>
              <a:gd name="connsiteY28" fmla="*/ 429578 h 685800"/>
              <a:gd name="connsiteX29" fmla="*/ 288893 w 638175"/>
              <a:gd name="connsiteY29" fmla="*/ 466058 h 685800"/>
              <a:gd name="connsiteX30" fmla="*/ 298418 w 638175"/>
              <a:gd name="connsiteY30" fmla="*/ 475583 h 685800"/>
              <a:gd name="connsiteX31" fmla="*/ 526161 w 638175"/>
              <a:gd name="connsiteY31" fmla="*/ 475583 h 685800"/>
              <a:gd name="connsiteX32" fmla="*/ 535686 w 638175"/>
              <a:gd name="connsiteY32" fmla="*/ 466058 h 685800"/>
              <a:gd name="connsiteX33" fmla="*/ 535686 w 638175"/>
              <a:gd name="connsiteY33" fmla="*/ 429578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38175" h="685800" fill="norm" stroke="1" extrusionOk="0">
                <a:moveTo>
                  <a:pt x="144875" y="686467"/>
                </a:moveTo>
                <a:lnTo>
                  <a:pt x="54007" y="686467"/>
                </a:lnTo>
                <a:cubicBezTo>
                  <a:pt x="24180" y="686467"/>
                  <a:pt x="0" y="662287"/>
                  <a:pt x="0" y="632460"/>
                </a:cubicBezTo>
                <a:lnTo>
                  <a:pt x="0" y="54007"/>
                </a:lnTo>
                <a:cubicBezTo>
                  <a:pt x="0" y="24180"/>
                  <a:pt x="24180" y="0"/>
                  <a:pt x="54007" y="0"/>
                </a:cubicBezTo>
                <a:lnTo>
                  <a:pt x="144875" y="0"/>
                </a:lnTo>
                <a:close/>
                <a:moveTo>
                  <a:pt x="642747" y="54007"/>
                </a:moveTo>
                <a:lnTo>
                  <a:pt x="642747" y="632460"/>
                </a:lnTo>
                <a:cubicBezTo>
                  <a:pt x="642747" y="662287"/>
                  <a:pt x="618567" y="686467"/>
                  <a:pt x="588740" y="686467"/>
                </a:cubicBezTo>
                <a:lnTo>
                  <a:pt x="185547" y="686467"/>
                </a:lnTo>
                <a:lnTo>
                  <a:pt x="185547" y="0"/>
                </a:lnTo>
                <a:lnTo>
                  <a:pt x="588835" y="0"/>
                </a:lnTo>
                <a:cubicBezTo>
                  <a:pt x="618625" y="53"/>
                  <a:pt x="642747" y="24217"/>
                  <a:pt x="642747" y="54007"/>
                </a:cubicBezTo>
                <a:close/>
                <a:moveTo>
                  <a:pt x="537020" y="429673"/>
                </a:moveTo>
                <a:cubicBezTo>
                  <a:pt x="536863" y="422215"/>
                  <a:pt x="533367" y="415222"/>
                  <a:pt x="527495" y="410623"/>
                </a:cubicBezTo>
                <a:cubicBezTo>
                  <a:pt x="505023" y="392639"/>
                  <a:pt x="480729" y="377059"/>
                  <a:pt x="455009" y="364141"/>
                </a:cubicBezTo>
                <a:cubicBezTo>
                  <a:pt x="454173" y="363786"/>
                  <a:pt x="453643" y="362953"/>
                  <a:pt x="453676" y="362045"/>
                </a:cubicBezTo>
                <a:lnTo>
                  <a:pt x="453676" y="312896"/>
                </a:lnTo>
                <a:cubicBezTo>
                  <a:pt x="460085" y="308676"/>
                  <a:pt x="463949" y="301520"/>
                  <a:pt x="463963" y="293846"/>
                </a:cubicBezTo>
                <a:lnTo>
                  <a:pt x="463963" y="242983"/>
                </a:lnTo>
                <a:cubicBezTo>
                  <a:pt x="463963" y="217627"/>
                  <a:pt x="443408" y="197072"/>
                  <a:pt x="418052" y="197072"/>
                </a:cubicBezTo>
                <a:lnTo>
                  <a:pt x="407194" y="197072"/>
                </a:lnTo>
                <a:cubicBezTo>
                  <a:pt x="381838" y="197072"/>
                  <a:pt x="361283" y="217627"/>
                  <a:pt x="361283" y="242983"/>
                </a:cubicBezTo>
                <a:lnTo>
                  <a:pt x="361283" y="293846"/>
                </a:lnTo>
                <a:cubicBezTo>
                  <a:pt x="361297" y="301520"/>
                  <a:pt x="365161" y="308676"/>
                  <a:pt x="371570" y="312896"/>
                </a:cubicBezTo>
                <a:lnTo>
                  <a:pt x="371570" y="361950"/>
                </a:lnTo>
                <a:cubicBezTo>
                  <a:pt x="371603" y="362857"/>
                  <a:pt x="371073" y="363691"/>
                  <a:pt x="370237" y="364046"/>
                </a:cubicBezTo>
                <a:cubicBezTo>
                  <a:pt x="344539" y="376951"/>
                  <a:pt x="320275" y="392531"/>
                  <a:pt x="297847" y="410528"/>
                </a:cubicBezTo>
                <a:cubicBezTo>
                  <a:pt x="292178" y="415230"/>
                  <a:pt x="288896" y="422212"/>
                  <a:pt x="288893" y="429578"/>
                </a:cubicBezTo>
                <a:lnTo>
                  <a:pt x="288893" y="466058"/>
                </a:lnTo>
                <a:cubicBezTo>
                  <a:pt x="288893" y="471319"/>
                  <a:pt x="293158" y="475583"/>
                  <a:pt x="298418" y="475583"/>
                </a:cubicBezTo>
                <a:lnTo>
                  <a:pt x="526161" y="475583"/>
                </a:lnTo>
                <a:cubicBezTo>
                  <a:pt x="531422" y="475583"/>
                  <a:pt x="535686" y="471319"/>
                  <a:pt x="535686" y="466058"/>
                </a:cubicBezTo>
                <a:lnTo>
                  <a:pt x="535686" y="42957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92" name="Прямоугольник 109" hidden="0"/>
          <p:cNvSpPr/>
          <p:nvPr isPhoto="0" userDrawn="0"/>
        </p:nvSpPr>
        <p:spPr bwMode="auto">
          <a:xfrm>
            <a:off x="10721949" y="4716729"/>
            <a:ext cx="1074114" cy="199093"/>
          </a:xfrm>
          <a:prstGeom prst="rect">
            <a:avLst/>
          </a:prstGeom>
          <a:noFill/>
        </p:spPr>
        <p:txBody>
          <a:bodyPr vertOverflow="overflow" horzOverflow="clip" vert="horz" wrap="square" lIns="0" tIns="0" rIns="0" bIns="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1" i="0" u="none" strike="noStrike" cap="none" spc="0">
                <a:ln>
                  <a:noFill/>
                </a:ln>
                <a:solidFill>
                  <a:srgbClr val="67A940"/>
                </a:solidFill>
                <a:latin typeface="Arial"/>
                <a:cs typeface="Arial"/>
              </a:rPr>
              <a:t>Проекты</a:t>
            </a:r>
            <a:endParaRPr>
              <a:solidFill>
                <a:srgbClr val="67A940"/>
              </a:solidFill>
            </a:endParaRPr>
          </a:p>
        </p:txBody>
      </p:sp>
      <p:sp>
        <p:nvSpPr>
          <p:cNvPr id="93" name="Прямоугольник: скругленные углы 265" hidden="0"/>
          <p:cNvSpPr/>
          <p:nvPr isPhoto="0" userDrawn="0"/>
        </p:nvSpPr>
        <p:spPr bwMode="auto">
          <a:xfrm rot="2737340">
            <a:off x="10281231" y="4323429"/>
            <a:ext cx="447768" cy="447768"/>
          </a:xfrm>
          <a:prstGeom prst="roundRect">
            <a:avLst>
              <a:gd name="adj" fmla="val 16667"/>
            </a:avLst>
          </a:prstGeom>
          <a:solidFill>
            <a:srgbClr val="67A94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00B050"/>
              </a:solidFill>
            </a:endParaRPr>
          </a:p>
        </p:txBody>
      </p:sp>
      <p:sp>
        <p:nvSpPr>
          <p:cNvPr id="94" name="Полилиния: фигура 312" hidden="0"/>
          <p:cNvSpPr/>
          <p:nvPr isPhoto="0" userDrawn="0"/>
        </p:nvSpPr>
        <p:spPr bwMode="auto">
          <a:xfrm>
            <a:off x="10395937" y="4407708"/>
            <a:ext cx="218353" cy="279207"/>
          </a:xfrm>
          <a:custGeom>
            <a:avLst/>
            <a:gdLst>
              <a:gd name="connsiteX0" fmla="*/ 420719 w 581025"/>
              <a:gd name="connsiteY0" fmla="*/ 209836 h 742950"/>
              <a:gd name="connsiteX1" fmla="*/ 312039 w 581025"/>
              <a:gd name="connsiteY1" fmla="*/ 106966 h 742950"/>
              <a:gd name="connsiteX2" fmla="*/ 320421 w 581025"/>
              <a:gd name="connsiteY2" fmla="*/ 106966 h 742950"/>
              <a:gd name="connsiteX3" fmla="*/ 320421 w 581025"/>
              <a:gd name="connsiteY3" fmla="*/ 0 h 742950"/>
              <a:gd name="connsiteX4" fmla="*/ 266986 w 581025"/>
              <a:gd name="connsiteY4" fmla="*/ 0 h 742950"/>
              <a:gd name="connsiteX5" fmla="*/ 266986 w 581025"/>
              <a:gd name="connsiteY5" fmla="*/ 106871 h 742950"/>
              <a:gd name="connsiteX6" fmla="*/ 273939 w 581025"/>
              <a:gd name="connsiteY6" fmla="*/ 106871 h 742950"/>
              <a:gd name="connsiteX7" fmla="*/ 158689 w 581025"/>
              <a:gd name="connsiteY7" fmla="*/ 254265 h 742950"/>
              <a:gd name="connsiteX8" fmla="*/ 205454 w 581025"/>
              <a:gd name="connsiteY8" fmla="*/ 339947 h 742950"/>
              <a:gd name="connsiteX9" fmla="*/ 205454 w 581025"/>
              <a:gd name="connsiteY9" fmla="*/ 339947 h 742950"/>
              <a:gd name="connsiteX10" fmla="*/ 480632 w 581025"/>
              <a:gd name="connsiteY10" fmla="*/ 694182 h 742950"/>
              <a:gd name="connsiteX11" fmla="*/ 587407 w 581025"/>
              <a:gd name="connsiteY11" fmla="*/ 747522 h 742950"/>
              <a:gd name="connsiteX12" fmla="*/ 587407 w 581025"/>
              <a:gd name="connsiteY12" fmla="*/ 640652 h 742950"/>
              <a:gd name="connsiteX13" fmla="*/ 293656 w 581025"/>
              <a:gd name="connsiteY13" fmla="*/ 294132 h 742950"/>
              <a:gd name="connsiteX14" fmla="*/ 290989 w 581025"/>
              <a:gd name="connsiteY14" fmla="*/ 294132 h 742950"/>
              <a:gd name="connsiteX15" fmla="*/ 234887 w 581025"/>
              <a:gd name="connsiteY15" fmla="*/ 238030 h 742950"/>
              <a:gd name="connsiteX16" fmla="*/ 290989 w 581025"/>
              <a:gd name="connsiteY16" fmla="*/ 181928 h 742950"/>
              <a:gd name="connsiteX17" fmla="*/ 347091 w 581025"/>
              <a:gd name="connsiteY17" fmla="*/ 238030 h 742950"/>
              <a:gd name="connsiteX18" fmla="*/ 347091 w 581025"/>
              <a:gd name="connsiteY18" fmla="*/ 238030 h 742950"/>
              <a:gd name="connsiteX19" fmla="*/ 347091 w 581025"/>
              <a:gd name="connsiteY19" fmla="*/ 240697 h 742950"/>
              <a:gd name="connsiteX20" fmla="*/ 293751 w 581025"/>
              <a:gd name="connsiteY20" fmla="*/ 294037 h 742950"/>
              <a:gd name="connsiteX21" fmla="*/ 0 w 581025"/>
              <a:gd name="connsiteY21" fmla="*/ 643414 h 742950"/>
              <a:gd name="connsiteX22" fmla="*/ 857 w 581025"/>
              <a:gd name="connsiteY22" fmla="*/ 746950 h 742950"/>
              <a:gd name="connsiteX23" fmla="*/ 105632 w 581025"/>
              <a:gd name="connsiteY23" fmla="*/ 693039 h 742950"/>
              <a:gd name="connsiteX24" fmla="*/ 265271 w 581025"/>
              <a:gd name="connsiteY24" fmla="*/ 502539 h 742950"/>
              <a:gd name="connsiteX25" fmla="*/ 134207 w 581025"/>
              <a:gd name="connsiteY25" fmla="*/ 305467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025" h="742950" fill="norm" stroke="1" extrusionOk="0">
                <a:moveTo>
                  <a:pt x="420719" y="209836"/>
                </a:moveTo>
                <a:cubicBezTo>
                  <a:pt x="408960" y="156535"/>
                  <a:pt x="365905" y="115782"/>
                  <a:pt x="312039" y="106966"/>
                </a:cubicBezTo>
                <a:lnTo>
                  <a:pt x="320421" y="106966"/>
                </a:lnTo>
                <a:lnTo>
                  <a:pt x="320421" y="0"/>
                </a:lnTo>
                <a:lnTo>
                  <a:pt x="266986" y="0"/>
                </a:lnTo>
                <a:lnTo>
                  <a:pt x="266986" y="106871"/>
                </a:lnTo>
                <a:lnTo>
                  <a:pt x="273939" y="106871"/>
                </a:lnTo>
                <a:cubicBezTo>
                  <a:pt x="201412" y="115747"/>
                  <a:pt x="149813" y="181738"/>
                  <a:pt x="158689" y="254265"/>
                </a:cubicBezTo>
                <a:cubicBezTo>
                  <a:pt x="162786" y="287743"/>
                  <a:pt x="179514" y="318391"/>
                  <a:pt x="205454" y="339947"/>
                </a:cubicBezTo>
                <a:lnTo>
                  <a:pt x="205454" y="339947"/>
                </a:lnTo>
                <a:lnTo>
                  <a:pt x="480632" y="694182"/>
                </a:lnTo>
                <a:lnTo>
                  <a:pt x="587407" y="747522"/>
                </a:lnTo>
                <a:lnTo>
                  <a:pt x="587407" y="640652"/>
                </a:lnTo>
                <a:close/>
                <a:moveTo>
                  <a:pt x="293656" y="294132"/>
                </a:moveTo>
                <a:lnTo>
                  <a:pt x="290989" y="294132"/>
                </a:lnTo>
                <a:cubicBezTo>
                  <a:pt x="260004" y="294132"/>
                  <a:pt x="234887" y="269014"/>
                  <a:pt x="234887" y="238030"/>
                </a:cubicBezTo>
                <a:cubicBezTo>
                  <a:pt x="234887" y="207045"/>
                  <a:pt x="260004" y="181928"/>
                  <a:pt x="290989" y="181928"/>
                </a:cubicBezTo>
                <a:cubicBezTo>
                  <a:pt x="321973" y="181928"/>
                  <a:pt x="347091" y="207045"/>
                  <a:pt x="347091" y="238030"/>
                </a:cubicBezTo>
                <a:lnTo>
                  <a:pt x="347091" y="238030"/>
                </a:lnTo>
                <a:lnTo>
                  <a:pt x="347091" y="240697"/>
                </a:lnTo>
                <a:cubicBezTo>
                  <a:pt x="347091" y="270156"/>
                  <a:pt x="323210" y="294037"/>
                  <a:pt x="293751" y="294037"/>
                </a:cubicBezTo>
                <a:close/>
                <a:moveTo>
                  <a:pt x="0" y="643414"/>
                </a:moveTo>
                <a:lnTo>
                  <a:pt x="857" y="746950"/>
                </a:lnTo>
                <a:lnTo>
                  <a:pt x="105632" y="693039"/>
                </a:lnTo>
                <a:lnTo>
                  <a:pt x="265271" y="502539"/>
                </a:lnTo>
                <a:lnTo>
                  <a:pt x="134207" y="30546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95" name="Прямоугольник 110" hidden="0"/>
          <p:cNvSpPr/>
          <p:nvPr isPhoto="0" userDrawn="0"/>
        </p:nvSpPr>
        <p:spPr bwMode="auto">
          <a:xfrm>
            <a:off x="9438797" y="4919404"/>
            <a:ext cx="1074510" cy="182916"/>
          </a:xfrm>
          <a:prstGeom prst="rect">
            <a:avLst/>
          </a:prstGeom>
          <a:noFill/>
        </p:spPr>
        <p:txBody>
          <a:bodyPr vertOverflow="overflow" horzOverflow="clip" vert="horz" wrap="square" lIns="0" tIns="0" rIns="0" bIns="0" numCol="1" spcCol="0" rtlCol="0" fromWordArt="0" anchor="t" anchorCtr="0" forceAA="0" compatLnSpc="0">
            <a:sp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srgbClr val="41A3D9"/>
                </a:solidFill>
                <a:latin typeface="Arial"/>
                <a:cs typeface="Arial"/>
              </a:rPr>
              <a:t>Контрагенты</a:t>
            </a:r>
            <a:endParaRPr sz="1200" b="1" i="0" u="none" strike="noStrike" cap="none" spc="0">
              <a:ln>
                <a:noFill/>
              </a:ln>
              <a:solidFill>
                <a:srgbClr val="41A3D9"/>
              </a:solidFill>
              <a:latin typeface="Arial"/>
              <a:cs typeface="Arial"/>
            </a:endParaRPr>
          </a:p>
        </p:txBody>
      </p:sp>
      <p:sp>
        <p:nvSpPr>
          <p:cNvPr id="96" name="Прямоугольник: скругленные углы 266" hidden="0"/>
          <p:cNvSpPr/>
          <p:nvPr isPhoto="0" userDrawn="0"/>
        </p:nvSpPr>
        <p:spPr bwMode="auto">
          <a:xfrm rot="2737340">
            <a:off x="9693520" y="4391832"/>
            <a:ext cx="447768" cy="447768"/>
          </a:xfrm>
          <a:prstGeom prst="roundRect">
            <a:avLst>
              <a:gd name="adj" fmla="val 16667"/>
            </a:avLst>
          </a:prstGeom>
          <a:solidFill>
            <a:srgbClr val="41A3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Полилиния: фигура 317" hidden="0"/>
          <p:cNvSpPr/>
          <p:nvPr isPhoto="0" userDrawn="0"/>
        </p:nvSpPr>
        <p:spPr bwMode="auto">
          <a:xfrm>
            <a:off x="9805819" y="4487722"/>
            <a:ext cx="223169" cy="255987"/>
          </a:xfrm>
          <a:custGeom>
            <a:avLst/>
            <a:gdLst>
              <a:gd name="connsiteX0" fmla="*/ 649986 w 647700"/>
              <a:gd name="connsiteY0" fmla="*/ 387763 h 742950"/>
              <a:gd name="connsiteX1" fmla="*/ 649986 w 647700"/>
              <a:gd name="connsiteY1" fmla="*/ 752380 h 742950"/>
              <a:gd name="connsiteX2" fmla="*/ 0 w 647700"/>
              <a:gd name="connsiteY2" fmla="*/ 752380 h 742950"/>
              <a:gd name="connsiteX3" fmla="*/ 0 w 647700"/>
              <a:gd name="connsiteY3" fmla="*/ 96965 h 742950"/>
              <a:gd name="connsiteX4" fmla="*/ 50006 w 647700"/>
              <a:gd name="connsiteY4" fmla="*/ 96965 h 742950"/>
              <a:gd name="connsiteX5" fmla="*/ 50006 w 647700"/>
              <a:gd name="connsiteY5" fmla="*/ 0 h 742950"/>
              <a:gd name="connsiteX6" fmla="*/ 250031 w 647700"/>
              <a:gd name="connsiteY6" fmla="*/ 0 h 742950"/>
              <a:gd name="connsiteX7" fmla="*/ 250031 w 647700"/>
              <a:gd name="connsiteY7" fmla="*/ 96965 h 742950"/>
              <a:gd name="connsiteX8" fmla="*/ 350139 w 647700"/>
              <a:gd name="connsiteY8" fmla="*/ 96965 h 742950"/>
              <a:gd name="connsiteX9" fmla="*/ 350139 w 647700"/>
              <a:gd name="connsiteY9" fmla="*/ 387763 h 742950"/>
              <a:gd name="connsiteX10" fmla="*/ 500158 w 647700"/>
              <a:gd name="connsiteY10" fmla="*/ 242316 h 742950"/>
              <a:gd name="connsiteX11" fmla="*/ 159639 w 647700"/>
              <a:gd name="connsiteY11" fmla="*/ 618077 h 742950"/>
              <a:gd name="connsiteX12" fmla="*/ 150876 w 647700"/>
              <a:gd name="connsiteY12" fmla="*/ 641318 h 742950"/>
              <a:gd name="connsiteX13" fmla="*/ 127254 w 647700"/>
              <a:gd name="connsiteY13" fmla="*/ 648557 h 742950"/>
              <a:gd name="connsiteX14" fmla="*/ 101441 w 647700"/>
              <a:gd name="connsiteY14" fmla="*/ 635794 h 742950"/>
              <a:gd name="connsiteX15" fmla="*/ 94012 w 647700"/>
              <a:gd name="connsiteY15" fmla="*/ 593217 h 742950"/>
              <a:gd name="connsiteX16" fmla="*/ 94012 w 647700"/>
              <a:gd name="connsiteY16" fmla="*/ 579977 h 742950"/>
              <a:gd name="connsiteX17" fmla="*/ 102203 w 647700"/>
              <a:gd name="connsiteY17" fmla="*/ 539972 h 742950"/>
              <a:gd name="connsiteX18" fmla="*/ 126873 w 647700"/>
              <a:gd name="connsiteY18" fmla="*/ 527399 h 742950"/>
              <a:gd name="connsiteX19" fmla="*/ 151352 w 647700"/>
              <a:gd name="connsiteY19" fmla="*/ 534829 h 742950"/>
              <a:gd name="connsiteX20" fmla="*/ 159925 w 647700"/>
              <a:gd name="connsiteY20" fmla="*/ 559308 h 742950"/>
              <a:gd name="connsiteX21" fmla="*/ 204692 w 647700"/>
              <a:gd name="connsiteY21" fmla="*/ 559308 h 742950"/>
              <a:gd name="connsiteX22" fmla="*/ 181261 w 647700"/>
              <a:gd name="connsiteY22" fmla="*/ 510064 h 742950"/>
              <a:gd name="connsiteX23" fmla="*/ 126873 w 647700"/>
              <a:gd name="connsiteY23" fmla="*/ 492252 h 742950"/>
              <a:gd name="connsiteX24" fmla="*/ 85344 w 647700"/>
              <a:gd name="connsiteY24" fmla="*/ 503491 h 742950"/>
              <a:gd name="connsiteX25" fmla="*/ 57912 w 647700"/>
              <a:gd name="connsiteY25" fmla="*/ 535210 h 742950"/>
              <a:gd name="connsiteX26" fmla="*/ 48387 w 647700"/>
              <a:gd name="connsiteY26" fmla="*/ 582835 h 742950"/>
              <a:gd name="connsiteX27" fmla="*/ 48387 w 647700"/>
              <a:gd name="connsiteY27" fmla="*/ 592360 h 742950"/>
              <a:gd name="connsiteX28" fmla="*/ 69532 w 647700"/>
              <a:gd name="connsiteY28" fmla="*/ 659892 h 742950"/>
              <a:gd name="connsiteX29" fmla="*/ 127349 w 647700"/>
              <a:gd name="connsiteY29" fmla="*/ 683800 h 742950"/>
              <a:gd name="connsiteX30" fmla="*/ 166973 w 647700"/>
              <a:gd name="connsiteY30" fmla="*/ 675608 h 742950"/>
              <a:gd name="connsiteX31" fmla="*/ 193834 w 647700"/>
              <a:gd name="connsiteY31" fmla="*/ 652558 h 742950"/>
              <a:gd name="connsiteX32" fmla="*/ 204311 w 647700"/>
              <a:gd name="connsiteY32" fmla="*/ 618173 h 742950"/>
              <a:gd name="connsiteX33" fmla="*/ 327565 w 647700"/>
              <a:gd name="connsiteY33" fmla="*/ 681133 h 742950"/>
              <a:gd name="connsiteX34" fmla="*/ 375190 w 647700"/>
              <a:gd name="connsiteY34" fmla="*/ 681133 h 742950"/>
              <a:gd name="connsiteX35" fmla="*/ 375190 w 647700"/>
              <a:gd name="connsiteY35" fmla="*/ 679228 h 742950"/>
              <a:gd name="connsiteX36" fmla="*/ 336233 w 647700"/>
              <a:gd name="connsiteY36" fmla="*/ 604076 h 742950"/>
              <a:gd name="connsiteX37" fmla="*/ 360902 w 647700"/>
              <a:gd name="connsiteY37" fmla="*/ 583406 h 742950"/>
              <a:gd name="connsiteX38" fmla="*/ 369189 w 647700"/>
              <a:gd name="connsiteY38" fmla="*/ 551212 h 742950"/>
              <a:gd name="connsiteX39" fmla="*/ 350139 w 647700"/>
              <a:gd name="connsiteY39" fmla="*/ 509683 h 742950"/>
              <a:gd name="connsiteX40" fmla="*/ 298418 w 647700"/>
              <a:gd name="connsiteY40" fmla="*/ 494919 h 742950"/>
              <a:gd name="connsiteX41" fmla="*/ 225076 w 647700"/>
              <a:gd name="connsiteY41" fmla="*/ 494919 h 742950"/>
              <a:gd name="connsiteX42" fmla="*/ 225076 w 647700"/>
              <a:gd name="connsiteY42" fmla="*/ 681133 h 742950"/>
              <a:gd name="connsiteX43" fmla="*/ 270034 w 647700"/>
              <a:gd name="connsiteY43" fmla="*/ 681133 h 742950"/>
              <a:gd name="connsiteX44" fmla="*/ 270034 w 647700"/>
              <a:gd name="connsiteY44" fmla="*/ 615315 h 742950"/>
              <a:gd name="connsiteX45" fmla="*/ 294322 w 647700"/>
              <a:gd name="connsiteY45" fmla="*/ 615315 h 742950"/>
              <a:gd name="connsiteX46" fmla="*/ 270415 w 647700"/>
              <a:gd name="connsiteY46" fmla="*/ 529495 h 742950"/>
              <a:gd name="connsiteX47" fmla="*/ 298990 w 647700"/>
              <a:gd name="connsiteY47" fmla="*/ 529495 h 742950"/>
              <a:gd name="connsiteX48" fmla="*/ 318040 w 647700"/>
              <a:gd name="connsiteY48" fmla="*/ 536353 h 742950"/>
              <a:gd name="connsiteX49" fmla="*/ 318040 w 647700"/>
              <a:gd name="connsiteY49" fmla="*/ 574453 h 742950"/>
              <a:gd name="connsiteX50" fmla="*/ 298990 w 647700"/>
              <a:gd name="connsiteY50" fmla="*/ 581120 h 742950"/>
              <a:gd name="connsiteX51" fmla="*/ 270415 w 647700"/>
              <a:gd name="connsiteY51" fmla="*/ 581120 h 742950"/>
              <a:gd name="connsiteX52" fmla="*/ 396335 w 647700"/>
              <a:gd name="connsiteY52" fmla="*/ 494919 h 742950"/>
              <a:gd name="connsiteX53" fmla="*/ 396335 w 647700"/>
              <a:gd name="connsiteY53" fmla="*/ 681133 h 742950"/>
              <a:gd name="connsiteX54" fmla="*/ 441198 w 647700"/>
              <a:gd name="connsiteY54" fmla="*/ 681133 h 742950"/>
              <a:gd name="connsiteX55" fmla="*/ 441198 w 647700"/>
              <a:gd name="connsiteY55" fmla="*/ 637699 h 742950"/>
              <a:gd name="connsiteX56" fmla="*/ 436912 w 647700"/>
              <a:gd name="connsiteY56" fmla="*/ 548545 h 742950"/>
              <a:gd name="connsiteX57" fmla="*/ 482060 w 647700"/>
              <a:gd name="connsiteY57" fmla="*/ 681133 h 742950"/>
              <a:gd name="connsiteX58" fmla="*/ 512064 w 647700"/>
              <a:gd name="connsiteY58" fmla="*/ 681133 h 742950"/>
              <a:gd name="connsiteX59" fmla="*/ 557117 w 647700"/>
              <a:gd name="connsiteY59" fmla="*/ 548640 h 742950"/>
              <a:gd name="connsiteX60" fmla="*/ 552736 w 647700"/>
              <a:gd name="connsiteY60" fmla="*/ 637699 h 742950"/>
              <a:gd name="connsiteX61" fmla="*/ 552736 w 647700"/>
              <a:gd name="connsiteY61" fmla="*/ 681133 h 742950"/>
              <a:gd name="connsiteX62" fmla="*/ 597789 w 647700"/>
              <a:gd name="connsiteY62" fmla="*/ 681133 h 742950"/>
              <a:gd name="connsiteX63" fmla="*/ 597789 w 647700"/>
              <a:gd name="connsiteY63" fmla="*/ 494919 h 742950"/>
              <a:gd name="connsiteX64" fmla="*/ 538734 w 647700"/>
              <a:gd name="connsiteY64" fmla="*/ 494919 h 742950"/>
              <a:gd name="connsiteX65" fmla="*/ 497300 w 647700"/>
              <a:gd name="connsiteY65" fmla="*/ 624554 h 742950"/>
              <a:gd name="connsiteX66" fmla="*/ 455676 w 647700"/>
              <a:gd name="connsiteY66" fmla="*/ 494919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47700" h="742950" fill="norm" stroke="1" extrusionOk="0">
                <a:moveTo>
                  <a:pt x="649986" y="387763"/>
                </a:moveTo>
                <a:lnTo>
                  <a:pt x="649986" y="752380"/>
                </a:lnTo>
                <a:lnTo>
                  <a:pt x="0" y="752380"/>
                </a:lnTo>
                <a:lnTo>
                  <a:pt x="0" y="96965"/>
                </a:lnTo>
                <a:lnTo>
                  <a:pt x="50006" y="96965"/>
                </a:lnTo>
                <a:lnTo>
                  <a:pt x="50006" y="0"/>
                </a:lnTo>
                <a:lnTo>
                  <a:pt x="250031" y="0"/>
                </a:lnTo>
                <a:lnTo>
                  <a:pt x="250031" y="96965"/>
                </a:lnTo>
                <a:lnTo>
                  <a:pt x="350139" y="96965"/>
                </a:lnTo>
                <a:lnTo>
                  <a:pt x="350139" y="387763"/>
                </a:lnTo>
                <a:lnTo>
                  <a:pt x="500158" y="242316"/>
                </a:lnTo>
                <a:close/>
                <a:moveTo>
                  <a:pt x="159639" y="618077"/>
                </a:moveTo>
                <a:cubicBezTo>
                  <a:pt x="160055" y="626702"/>
                  <a:pt x="156883" y="635115"/>
                  <a:pt x="150876" y="641318"/>
                </a:cubicBezTo>
                <a:cubicBezTo>
                  <a:pt x="144150" y="646534"/>
                  <a:pt x="135748" y="649109"/>
                  <a:pt x="127254" y="648557"/>
                </a:cubicBezTo>
                <a:cubicBezTo>
                  <a:pt x="116937" y="649479"/>
                  <a:pt x="106972" y="644551"/>
                  <a:pt x="101441" y="635794"/>
                </a:cubicBezTo>
                <a:cubicBezTo>
                  <a:pt x="95540" y="622417"/>
                  <a:pt x="92990" y="607802"/>
                  <a:pt x="94012" y="593217"/>
                </a:cubicBezTo>
                <a:lnTo>
                  <a:pt x="94012" y="579977"/>
                </a:lnTo>
                <a:cubicBezTo>
                  <a:pt x="93214" y="566157"/>
                  <a:pt x="96038" y="552367"/>
                  <a:pt x="102203" y="539972"/>
                </a:cubicBezTo>
                <a:cubicBezTo>
                  <a:pt x="107436" y="531507"/>
                  <a:pt x="116948" y="526659"/>
                  <a:pt x="126873" y="527399"/>
                </a:cubicBezTo>
                <a:cubicBezTo>
                  <a:pt x="135677" y="526703"/>
                  <a:pt x="144420" y="529357"/>
                  <a:pt x="151352" y="534829"/>
                </a:cubicBezTo>
                <a:cubicBezTo>
                  <a:pt x="157426" y="541480"/>
                  <a:pt x="160522" y="550321"/>
                  <a:pt x="159925" y="559308"/>
                </a:cubicBezTo>
                <a:lnTo>
                  <a:pt x="204692" y="559308"/>
                </a:lnTo>
                <a:cubicBezTo>
                  <a:pt x="203859" y="540401"/>
                  <a:pt x="195406" y="522637"/>
                  <a:pt x="181261" y="510064"/>
                </a:cubicBezTo>
                <a:cubicBezTo>
                  <a:pt x="165930" y="497656"/>
                  <a:pt x="146573" y="491317"/>
                  <a:pt x="126873" y="492252"/>
                </a:cubicBezTo>
                <a:cubicBezTo>
                  <a:pt x="112238" y="491932"/>
                  <a:pt x="97820" y="495834"/>
                  <a:pt x="85344" y="503491"/>
                </a:cubicBezTo>
                <a:cubicBezTo>
                  <a:pt x="73263" y="511117"/>
                  <a:pt x="63717" y="522156"/>
                  <a:pt x="57912" y="535210"/>
                </a:cubicBezTo>
                <a:cubicBezTo>
                  <a:pt x="51333" y="550210"/>
                  <a:pt x="48084" y="566458"/>
                  <a:pt x="48387" y="582835"/>
                </a:cubicBezTo>
                <a:lnTo>
                  <a:pt x="48387" y="592360"/>
                </a:lnTo>
                <a:cubicBezTo>
                  <a:pt x="48387" y="621506"/>
                  <a:pt x="55435" y="644017"/>
                  <a:pt x="69532" y="659892"/>
                </a:cubicBezTo>
                <a:cubicBezTo>
                  <a:pt x="84237" y="676139"/>
                  <a:pt x="105465" y="684917"/>
                  <a:pt x="127349" y="683800"/>
                </a:cubicBezTo>
                <a:cubicBezTo>
                  <a:pt x="141005" y="684079"/>
                  <a:pt x="154548" y="681279"/>
                  <a:pt x="166973" y="675608"/>
                </a:cubicBezTo>
                <a:cubicBezTo>
                  <a:pt x="177941" y="670642"/>
                  <a:pt x="187261" y="662645"/>
                  <a:pt x="193834" y="652558"/>
                </a:cubicBezTo>
                <a:cubicBezTo>
                  <a:pt x="200360" y="642249"/>
                  <a:pt x="203980" y="630369"/>
                  <a:pt x="204311" y="618173"/>
                </a:cubicBezTo>
                <a:close/>
                <a:moveTo>
                  <a:pt x="327565" y="681133"/>
                </a:moveTo>
                <a:lnTo>
                  <a:pt x="375190" y="681133"/>
                </a:lnTo>
                <a:lnTo>
                  <a:pt x="375190" y="679228"/>
                </a:lnTo>
                <a:lnTo>
                  <a:pt x="336233" y="604076"/>
                </a:lnTo>
                <a:cubicBezTo>
                  <a:pt x="346298" y="599743"/>
                  <a:pt x="354874" y="592558"/>
                  <a:pt x="360902" y="583406"/>
                </a:cubicBezTo>
                <a:cubicBezTo>
                  <a:pt x="366598" y="573652"/>
                  <a:pt x="369468" y="562504"/>
                  <a:pt x="369189" y="551212"/>
                </a:cubicBezTo>
                <a:cubicBezTo>
                  <a:pt x="369968" y="535095"/>
                  <a:pt x="362863" y="519606"/>
                  <a:pt x="350139" y="509683"/>
                </a:cubicBezTo>
                <a:cubicBezTo>
                  <a:pt x="335065" y="499053"/>
                  <a:pt x="316832" y="493848"/>
                  <a:pt x="298418" y="494919"/>
                </a:cubicBezTo>
                <a:lnTo>
                  <a:pt x="225076" y="494919"/>
                </a:lnTo>
                <a:lnTo>
                  <a:pt x="225076" y="681133"/>
                </a:lnTo>
                <a:lnTo>
                  <a:pt x="270034" y="681133"/>
                </a:lnTo>
                <a:lnTo>
                  <a:pt x="270034" y="615315"/>
                </a:lnTo>
                <a:lnTo>
                  <a:pt x="294322" y="615315"/>
                </a:lnTo>
                <a:close/>
                <a:moveTo>
                  <a:pt x="270415" y="529495"/>
                </a:moveTo>
                <a:lnTo>
                  <a:pt x="298990" y="529495"/>
                </a:lnTo>
                <a:cubicBezTo>
                  <a:pt x="306017" y="529034"/>
                  <a:pt x="312919" y="531519"/>
                  <a:pt x="318040" y="536353"/>
                </a:cubicBezTo>
                <a:cubicBezTo>
                  <a:pt x="326815" y="547537"/>
                  <a:pt x="326815" y="563269"/>
                  <a:pt x="318040" y="574453"/>
                </a:cubicBezTo>
                <a:cubicBezTo>
                  <a:pt x="312864" y="579178"/>
                  <a:pt x="305983" y="581587"/>
                  <a:pt x="298990" y="581120"/>
                </a:cubicBezTo>
                <a:lnTo>
                  <a:pt x="270415" y="581120"/>
                </a:lnTo>
                <a:close/>
                <a:moveTo>
                  <a:pt x="396335" y="494919"/>
                </a:moveTo>
                <a:lnTo>
                  <a:pt x="396335" y="681133"/>
                </a:lnTo>
                <a:lnTo>
                  <a:pt x="441198" y="681133"/>
                </a:lnTo>
                <a:lnTo>
                  <a:pt x="441198" y="637699"/>
                </a:lnTo>
                <a:lnTo>
                  <a:pt x="436912" y="548545"/>
                </a:lnTo>
                <a:lnTo>
                  <a:pt x="482060" y="681133"/>
                </a:lnTo>
                <a:lnTo>
                  <a:pt x="512064" y="681133"/>
                </a:lnTo>
                <a:lnTo>
                  <a:pt x="557117" y="548640"/>
                </a:lnTo>
                <a:lnTo>
                  <a:pt x="552736" y="637699"/>
                </a:lnTo>
                <a:lnTo>
                  <a:pt x="552736" y="681133"/>
                </a:lnTo>
                <a:lnTo>
                  <a:pt x="597789" y="681133"/>
                </a:lnTo>
                <a:lnTo>
                  <a:pt x="597789" y="494919"/>
                </a:lnTo>
                <a:lnTo>
                  <a:pt x="538734" y="494919"/>
                </a:lnTo>
                <a:lnTo>
                  <a:pt x="497300" y="624554"/>
                </a:lnTo>
                <a:lnTo>
                  <a:pt x="455676" y="49491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98" name="Прямоугольник 112" hidden="0"/>
          <p:cNvSpPr/>
          <p:nvPr isPhoto="0" userDrawn="0"/>
        </p:nvSpPr>
        <p:spPr bwMode="auto">
          <a:xfrm>
            <a:off x="7779338" y="3321240"/>
            <a:ext cx="1074114" cy="177034"/>
          </a:xfrm>
          <a:prstGeom prst="rect">
            <a:avLst/>
          </a:prstGeom>
          <a:noFill/>
        </p:spPr>
        <p:txBody>
          <a:bodyPr vertOverflow="overflow" horzOverflow="clip" vert="horz" wrap="square" lIns="0" tIns="0" rIns="0" bIns="0" numCol="1" spcCol="0" rtlCol="0" fromWordArt="0" anchor="t" anchorCtr="0" forceAA="0" compatLnSpc="0">
            <a:sp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srgbClr val="E65B1F"/>
                </a:solidFill>
                <a:latin typeface="Arial"/>
                <a:cs typeface="Arial"/>
              </a:rPr>
              <a:t>Календарь</a:t>
            </a:r>
            <a:endParaRPr sz="1200" b="1" i="0" u="none" strike="noStrike" cap="none" spc="0">
              <a:ln>
                <a:noFill/>
              </a:ln>
              <a:solidFill>
                <a:srgbClr val="E65B1F"/>
              </a:solidFill>
              <a:latin typeface="Arial"/>
              <a:cs typeface="Arial"/>
            </a:endParaRPr>
          </a:p>
        </p:txBody>
      </p:sp>
      <p:grpSp>
        <p:nvGrpSpPr>
          <p:cNvPr id="99" name="Группа 196" hidden="0"/>
          <p:cNvGrpSpPr/>
          <p:nvPr isPhoto="0" userDrawn="0"/>
        </p:nvGrpSpPr>
        <p:grpSpPr bwMode="auto">
          <a:xfrm>
            <a:off x="7468477" y="4007189"/>
            <a:ext cx="1695835" cy="447768"/>
            <a:chOff x="3494214" y="5077503"/>
            <a:chExt cx="1695835" cy="447768"/>
          </a:xfrm>
        </p:grpSpPr>
        <p:sp>
          <p:nvSpPr>
            <p:cNvPr id="100" name="Прямоугольник 111" hidden="0"/>
            <p:cNvSpPr/>
            <p:nvPr isPhoto="0" userDrawn="0"/>
          </p:nvSpPr>
          <p:spPr bwMode="auto">
            <a:xfrm>
              <a:off x="3494214" y="5196762"/>
              <a:ext cx="1074114" cy="177034"/>
            </a:xfrm>
            <a:prstGeom prst="rect">
              <a:avLst/>
            </a:prstGeom>
            <a:noFill/>
          </p:spPr>
          <p:txBody>
            <a:bodyPr vertOverflow="overflow" horzOverflow="clip" vert="horz" wrap="square" lIns="0" tIns="0" rIns="0" bIns="0" numCol="1" spcCol="0" rtlCol="0" fromWordArt="0" anchor="t" anchorCtr="0" forceAA="0" compatLnSpc="0">
              <a:spAutoFit/>
            </a:bodyPr>
            <a:lstStyle/>
            <a:p>
              <a:pPr marL="0" marR="0" lvl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200" b="1" i="0" u="none" strike="noStrike" cap="none" spc="0">
                  <a:ln>
                    <a:noFill/>
                  </a:ln>
                  <a:solidFill>
                    <a:srgbClr val="67A940"/>
                  </a:solidFill>
                  <a:latin typeface="Arial"/>
                  <a:cs typeface="Arial"/>
                </a:rPr>
                <a:t>Почта</a:t>
              </a:r>
              <a:endParaRPr sz="1200" b="1" i="0" u="none" strike="noStrike" cap="none" spc="0">
                <a:ln>
                  <a:noFill/>
                </a:ln>
                <a:solidFill>
                  <a:srgbClr val="67A940"/>
                </a:solidFill>
                <a:latin typeface="Arial"/>
                <a:cs typeface="Arial"/>
              </a:endParaRPr>
            </a:p>
          </p:txBody>
        </p:sp>
        <p:sp>
          <p:nvSpPr>
            <p:cNvPr id="101" name="Прямоугольник: скругленные углы 268" hidden="0"/>
            <p:cNvSpPr/>
            <p:nvPr isPhoto="0" userDrawn="0"/>
          </p:nvSpPr>
          <p:spPr bwMode="auto">
            <a:xfrm rot="2737340">
              <a:off x="4742279" y="5077503"/>
              <a:ext cx="447768" cy="447768"/>
            </a:xfrm>
            <a:prstGeom prst="roundRect">
              <a:avLst>
                <a:gd name="adj" fmla="val 16667"/>
              </a:avLst>
            </a:prstGeom>
            <a:solidFill>
              <a:srgbClr val="67A94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2" name="Полилиния: фигура 277" hidden="0"/>
            <p:cNvSpPr/>
            <p:nvPr isPhoto="0" userDrawn="0"/>
          </p:nvSpPr>
          <p:spPr bwMode="auto">
            <a:xfrm>
              <a:off x="4847348" y="5209200"/>
              <a:ext cx="237631" cy="184369"/>
            </a:xfrm>
            <a:custGeom>
              <a:avLst/>
              <a:gdLst>
                <a:gd name="connsiteX0" fmla="*/ 14194 w 742856"/>
                <a:gd name="connsiteY0" fmla="*/ 110003 h 576357"/>
                <a:gd name="connsiteX1" fmla="*/ 25432 w 742856"/>
                <a:gd name="connsiteY1" fmla="*/ 113633 h 576357"/>
                <a:gd name="connsiteX2" fmla="*/ 328042 w 742856"/>
                <a:gd name="connsiteY2" fmla="*/ 373094 h 576357"/>
                <a:gd name="connsiteX3" fmla="*/ 414433 w 742856"/>
                <a:gd name="connsiteY3" fmla="*/ 373094 h 576357"/>
                <a:gd name="connsiteX4" fmla="*/ 717043 w 742856"/>
                <a:gd name="connsiteY4" fmla="*/ 113538 h 576357"/>
                <a:gd name="connsiteX5" fmla="*/ 733521 w 742856"/>
                <a:gd name="connsiteY5" fmla="*/ 111347 h 576357"/>
                <a:gd name="connsiteX6" fmla="*/ 742855 w 742856"/>
                <a:gd name="connsiteY6" fmla="*/ 125349 h 576357"/>
                <a:gd name="connsiteX7" fmla="*/ 742856 w 742856"/>
                <a:gd name="connsiteY7" fmla="*/ 514445 h 576357"/>
                <a:gd name="connsiteX8" fmla="*/ 680943 w 742856"/>
                <a:gd name="connsiteY8" fmla="*/ 576357 h 576357"/>
                <a:gd name="connsiteX9" fmla="*/ 61818 w 742856"/>
                <a:gd name="connsiteY9" fmla="*/ 576357 h 576357"/>
                <a:gd name="connsiteX10" fmla="*/ 1 w 742856"/>
                <a:gd name="connsiteY10" fmla="*/ 514445 h 576357"/>
                <a:gd name="connsiteX11" fmla="*/ 1 w 742856"/>
                <a:gd name="connsiteY11" fmla="*/ 125444 h 576357"/>
                <a:gd name="connsiteX12" fmla="*/ 3681 w 742856"/>
                <a:gd name="connsiteY12" fmla="*/ 115382 h 576357"/>
                <a:gd name="connsiteX13" fmla="*/ 14194 w 742856"/>
                <a:gd name="connsiteY13" fmla="*/ 110003 h 576357"/>
                <a:gd name="connsiteX14" fmla="*/ 61532 w 742856"/>
                <a:gd name="connsiteY14" fmla="*/ 0 h 576357"/>
                <a:gd name="connsiteX15" fmla="*/ 680657 w 742856"/>
                <a:gd name="connsiteY15" fmla="*/ 0 h 576357"/>
                <a:gd name="connsiteX16" fmla="*/ 729235 w 742856"/>
                <a:gd name="connsiteY16" fmla="*/ 23812 h 576357"/>
                <a:gd name="connsiteX17" fmla="*/ 727044 w 742856"/>
                <a:gd name="connsiteY17" fmla="*/ 45243 h 576357"/>
                <a:gd name="connsiteX18" fmla="*/ 393669 w 742856"/>
                <a:gd name="connsiteY18" fmla="*/ 330993 h 576357"/>
                <a:gd name="connsiteX19" fmla="*/ 392709 w 742856"/>
                <a:gd name="connsiteY19" fmla="*/ 331953 h 576357"/>
                <a:gd name="connsiteX20" fmla="*/ 348806 w 742856"/>
                <a:gd name="connsiteY20" fmla="*/ 330993 h 576357"/>
                <a:gd name="connsiteX21" fmla="*/ 15431 w 742856"/>
                <a:gd name="connsiteY21" fmla="*/ 45339 h 576357"/>
                <a:gd name="connsiteX22" fmla="*/ 13336 w 742856"/>
                <a:gd name="connsiteY22" fmla="*/ 24003 h 576357"/>
                <a:gd name="connsiteX23" fmla="*/ 61532 w 742856"/>
                <a:gd name="connsiteY23" fmla="*/ 0 h 57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856" h="576357" fill="norm" stroke="1" extrusionOk="0">
                  <a:moveTo>
                    <a:pt x="14194" y="110003"/>
                  </a:moveTo>
                  <a:cubicBezTo>
                    <a:pt x="18131" y="109686"/>
                    <a:pt x="22188" y="110871"/>
                    <a:pt x="25432" y="113633"/>
                  </a:cubicBezTo>
                  <a:cubicBezTo>
                    <a:pt x="117730" y="192119"/>
                    <a:pt x="279655" y="329565"/>
                    <a:pt x="328042" y="373094"/>
                  </a:cubicBezTo>
                  <a:cubicBezTo>
                    <a:pt x="352240" y="396111"/>
                    <a:pt x="390236" y="396111"/>
                    <a:pt x="414433" y="373094"/>
                  </a:cubicBezTo>
                  <a:cubicBezTo>
                    <a:pt x="459868" y="332136"/>
                    <a:pt x="604076" y="209359"/>
                    <a:pt x="717043" y="113538"/>
                  </a:cubicBezTo>
                  <a:cubicBezTo>
                    <a:pt x="721629" y="109635"/>
                    <a:pt x="728074" y="108778"/>
                    <a:pt x="733521" y="111347"/>
                  </a:cubicBezTo>
                  <a:cubicBezTo>
                    <a:pt x="739144" y="113738"/>
                    <a:pt x="742811" y="119238"/>
                    <a:pt x="742855" y="125349"/>
                  </a:cubicBezTo>
                  <a:lnTo>
                    <a:pt x="742856" y="514445"/>
                  </a:lnTo>
                  <a:cubicBezTo>
                    <a:pt x="742803" y="548616"/>
                    <a:pt x="715115" y="576305"/>
                    <a:pt x="680943" y="576357"/>
                  </a:cubicBezTo>
                  <a:lnTo>
                    <a:pt x="61818" y="576357"/>
                  </a:lnTo>
                  <a:cubicBezTo>
                    <a:pt x="27662" y="576305"/>
                    <a:pt x="1" y="548601"/>
                    <a:pt x="1" y="514445"/>
                  </a:cubicBezTo>
                  <a:lnTo>
                    <a:pt x="1" y="125444"/>
                  </a:lnTo>
                  <a:cubicBezTo>
                    <a:pt x="-14" y="121758"/>
                    <a:pt x="1292" y="118189"/>
                    <a:pt x="3681" y="115382"/>
                  </a:cubicBezTo>
                  <a:cubicBezTo>
                    <a:pt x="6443" y="112137"/>
                    <a:pt x="10258" y="110319"/>
                    <a:pt x="14194" y="110003"/>
                  </a:cubicBezTo>
                  <a:close/>
                  <a:moveTo>
                    <a:pt x="61532" y="0"/>
                  </a:moveTo>
                  <a:lnTo>
                    <a:pt x="680657" y="0"/>
                  </a:lnTo>
                  <a:cubicBezTo>
                    <a:pt x="699658" y="11"/>
                    <a:pt x="717587" y="8800"/>
                    <a:pt x="729235" y="23812"/>
                  </a:cubicBezTo>
                  <a:cubicBezTo>
                    <a:pt x="734335" y="30397"/>
                    <a:pt x="733371" y="39826"/>
                    <a:pt x="727044" y="45243"/>
                  </a:cubicBezTo>
                  <a:cubicBezTo>
                    <a:pt x="625126" y="131730"/>
                    <a:pt x="446247" y="283368"/>
                    <a:pt x="393669" y="330993"/>
                  </a:cubicBezTo>
                  <a:cubicBezTo>
                    <a:pt x="393356" y="331320"/>
                    <a:pt x="393036" y="331640"/>
                    <a:pt x="392709" y="331953"/>
                  </a:cubicBezTo>
                  <a:cubicBezTo>
                    <a:pt x="380321" y="343812"/>
                    <a:pt x="360665" y="343382"/>
                    <a:pt x="348806" y="330993"/>
                  </a:cubicBezTo>
                  <a:cubicBezTo>
                    <a:pt x="296228" y="283654"/>
                    <a:pt x="117349" y="131826"/>
                    <a:pt x="15431" y="45339"/>
                  </a:cubicBezTo>
                  <a:cubicBezTo>
                    <a:pt x="9146" y="39928"/>
                    <a:pt x="8224" y="30533"/>
                    <a:pt x="13336" y="24003"/>
                  </a:cubicBezTo>
                  <a:cubicBezTo>
                    <a:pt x="24815" y="8967"/>
                    <a:pt x="42616" y="102"/>
                    <a:pt x="61532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" name="Группа 200" hidden="0"/>
          <p:cNvGrpSpPr/>
          <p:nvPr isPhoto="0" userDrawn="0"/>
        </p:nvGrpSpPr>
        <p:grpSpPr bwMode="auto">
          <a:xfrm>
            <a:off x="7988521" y="4283262"/>
            <a:ext cx="1600089" cy="533570"/>
            <a:chOff x="-9752" y="0"/>
            <a:chExt cx="1600089" cy="533570"/>
          </a:xfrm>
        </p:grpSpPr>
        <p:sp>
          <p:nvSpPr>
            <p:cNvPr id="104" name="Прямоугольник 114" hidden="0"/>
            <p:cNvSpPr/>
            <p:nvPr isPhoto="0" userDrawn="0"/>
          </p:nvSpPr>
          <p:spPr bwMode="auto">
            <a:xfrm>
              <a:off x="-9752" y="356536"/>
              <a:ext cx="1074114" cy="177034"/>
            </a:xfrm>
            <a:prstGeom prst="rect">
              <a:avLst/>
            </a:prstGeom>
            <a:noFill/>
          </p:spPr>
          <p:txBody>
            <a:bodyPr vertOverflow="overflow" horzOverflow="clip" vert="horz" wrap="square" lIns="0" tIns="0" rIns="0" bIns="0" numCol="1" spcCol="0" rtlCol="0" fromWordArt="0" anchor="t" anchorCtr="0" forceAA="0" compatLnSpc="0">
              <a:spAutoFit/>
            </a:bodyPr>
            <a:lstStyle/>
            <a:p>
              <a:pPr marL="0" marR="0" lvl="0" indent="0" algn="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200" b="1" i="0" u="none" strike="noStrike" cap="none" spc="0">
                  <a:ln>
                    <a:noFill/>
                  </a:ln>
                  <a:solidFill>
                    <a:srgbClr val="41A3D9"/>
                  </a:solidFill>
                  <a:latin typeface="Arial"/>
                  <a:cs typeface="Arial"/>
                </a:rPr>
                <a:t>Сообщество</a:t>
              </a:r>
              <a:endParaRPr sz="1200" b="1" i="0" u="none" strike="noStrike" cap="none" spc="0">
                <a:ln>
                  <a:noFill/>
                </a:ln>
                <a:solidFill>
                  <a:srgbClr val="41A3D9"/>
                </a:solidFill>
                <a:latin typeface="Arial"/>
                <a:cs typeface="Arial"/>
              </a:endParaRPr>
            </a:p>
          </p:txBody>
        </p:sp>
        <p:sp>
          <p:nvSpPr>
            <p:cNvPr id="105" name="Прямоугольник: скругленные углы 269" hidden="0"/>
            <p:cNvSpPr/>
            <p:nvPr isPhoto="0" userDrawn="0"/>
          </p:nvSpPr>
          <p:spPr bwMode="auto">
            <a:xfrm rot="2737340">
              <a:off x="1142568" y="0"/>
              <a:ext cx="447768" cy="447768"/>
            </a:xfrm>
            <a:prstGeom prst="roundRect">
              <a:avLst>
                <a:gd name="adj" fmla="val 16667"/>
              </a:avLst>
            </a:prstGeom>
            <a:solidFill>
              <a:srgbClr val="41A3D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" name="Полилиния: фигура 302" hidden="0"/>
            <p:cNvSpPr/>
            <p:nvPr isPhoto="0" userDrawn="0"/>
          </p:nvSpPr>
          <p:spPr bwMode="auto">
            <a:xfrm>
              <a:off x="1199200" y="103468"/>
              <a:ext cx="334503" cy="221487"/>
            </a:xfrm>
            <a:custGeom>
              <a:avLst/>
              <a:gdLst>
                <a:gd name="connsiteX0" fmla="*/ 676276 w 890588"/>
                <a:gd name="connsiteY0" fmla="*/ 72867 h 589693"/>
                <a:gd name="connsiteX1" fmla="*/ 693992 w 890588"/>
                <a:gd name="connsiteY1" fmla="*/ 72867 h 589693"/>
                <a:gd name="connsiteX2" fmla="*/ 770192 w 890588"/>
                <a:gd name="connsiteY2" fmla="*/ 149067 h 589693"/>
                <a:gd name="connsiteX3" fmla="*/ 770192 w 890588"/>
                <a:gd name="connsiteY3" fmla="*/ 233363 h 589693"/>
                <a:gd name="connsiteX4" fmla="*/ 753238 w 890588"/>
                <a:gd name="connsiteY4" fmla="*/ 265081 h 589693"/>
                <a:gd name="connsiteX5" fmla="*/ 753238 w 890588"/>
                <a:gd name="connsiteY5" fmla="*/ 346425 h 589693"/>
                <a:gd name="connsiteX6" fmla="*/ 755333 w 890588"/>
                <a:gd name="connsiteY6" fmla="*/ 349949 h 589693"/>
                <a:gd name="connsiteX7" fmla="*/ 875539 w 890588"/>
                <a:gd name="connsiteY7" fmla="*/ 427006 h 589693"/>
                <a:gd name="connsiteX8" fmla="*/ 890588 w 890588"/>
                <a:gd name="connsiteY8" fmla="*/ 458724 h 589693"/>
                <a:gd name="connsiteX9" fmla="*/ 890588 w 890588"/>
                <a:gd name="connsiteY9" fmla="*/ 519113 h 589693"/>
                <a:gd name="connsiteX10" fmla="*/ 869538 w 890588"/>
                <a:gd name="connsiteY10" fmla="*/ 540163 h 589693"/>
                <a:gd name="connsiteX11" fmla="*/ 744760 w 890588"/>
                <a:gd name="connsiteY11" fmla="*/ 540163 h 589693"/>
                <a:gd name="connsiteX12" fmla="*/ 744760 w 890588"/>
                <a:gd name="connsiteY12" fmla="*/ 491776 h 589693"/>
                <a:gd name="connsiteX13" fmla="*/ 711518 w 890588"/>
                <a:gd name="connsiteY13" fmla="*/ 421767 h 589693"/>
                <a:gd name="connsiteX14" fmla="*/ 611125 w 890588"/>
                <a:gd name="connsiteY14" fmla="*/ 351759 h 589693"/>
                <a:gd name="connsiteX15" fmla="*/ 614935 w 890588"/>
                <a:gd name="connsiteY15" fmla="*/ 349949 h 589693"/>
                <a:gd name="connsiteX16" fmla="*/ 617030 w 890588"/>
                <a:gd name="connsiteY16" fmla="*/ 346425 h 589693"/>
                <a:gd name="connsiteX17" fmla="*/ 617030 w 890588"/>
                <a:gd name="connsiteY17" fmla="*/ 265081 h 589693"/>
                <a:gd name="connsiteX18" fmla="*/ 600076 w 890588"/>
                <a:gd name="connsiteY18" fmla="*/ 233363 h 589693"/>
                <a:gd name="connsiteX19" fmla="*/ 600076 w 890588"/>
                <a:gd name="connsiteY19" fmla="*/ 149067 h 589693"/>
                <a:gd name="connsiteX20" fmla="*/ 676276 w 890588"/>
                <a:gd name="connsiteY20" fmla="*/ 72867 h 589693"/>
                <a:gd name="connsiteX21" fmla="*/ 196216 w 890588"/>
                <a:gd name="connsiteY21" fmla="*/ 72009 h 589693"/>
                <a:gd name="connsiteX22" fmla="*/ 214123 w 890588"/>
                <a:gd name="connsiteY22" fmla="*/ 72009 h 589693"/>
                <a:gd name="connsiteX23" fmla="*/ 290323 w 890588"/>
                <a:gd name="connsiteY23" fmla="*/ 148209 h 589693"/>
                <a:gd name="connsiteX24" fmla="*/ 290323 w 890588"/>
                <a:gd name="connsiteY24" fmla="*/ 232601 h 589693"/>
                <a:gd name="connsiteX25" fmla="*/ 273273 w 890588"/>
                <a:gd name="connsiteY25" fmla="*/ 264319 h 589693"/>
                <a:gd name="connsiteX26" fmla="*/ 273273 w 890588"/>
                <a:gd name="connsiteY26" fmla="*/ 345663 h 589693"/>
                <a:gd name="connsiteX27" fmla="*/ 275464 w 890588"/>
                <a:gd name="connsiteY27" fmla="*/ 349092 h 589693"/>
                <a:gd name="connsiteX28" fmla="*/ 279464 w 890588"/>
                <a:gd name="connsiteY28" fmla="*/ 351187 h 589693"/>
                <a:gd name="connsiteX29" fmla="*/ 177642 w 890588"/>
                <a:gd name="connsiteY29" fmla="*/ 421958 h 589693"/>
                <a:gd name="connsiteX30" fmla="*/ 144781 w 890588"/>
                <a:gd name="connsiteY30" fmla="*/ 491776 h 589693"/>
                <a:gd name="connsiteX31" fmla="*/ 144781 w 890588"/>
                <a:gd name="connsiteY31" fmla="*/ 540163 h 589693"/>
                <a:gd name="connsiteX32" fmla="*/ 20956 w 890588"/>
                <a:gd name="connsiteY32" fmla="*/ 540163 h 589693"/>
                <a:gd name="connsiteX33" fmla="*/ 20860 w 890588"/>
                <a:gd name="connsiteY33" fmla="*/ 540163 h 589693"/>
                <a:gd name="connsiteX34" fmla="*/ 1 w 890588"/>
                <a:gd name="connsiteY34" fmla="*/ 519113 h 589693"/>
                <a:gd name="connsiteX35" fmla="*/ 1 w 890588"/>
                <a:gd name="connsiteY35" fmla="*/ 457867 h 589693"/>
                <a:gd name="connsiteX36" fmla="*/ 14764 w 890588"/>
                <a:gd name="connsiteY36" fmla="*/ 426244 h 589693"/>
                <a:gd name="connsiteX37" fmla="*/ 134875 w 890588"/>
                <a:gd name="connsiteY37" fmla="*/ 349092 h 589693"/>
                <a:gd name="connsiteX38" fmla="*/ 137065 w 890588"/>
                <a:gd name="connsiteY38" fmla="*/ 345663 h 589693"/>
                <a:gd name="connsiteX39" fmla="*/ 137065 w 890588"/>
                <a:gd name="connsiteY39" fmla="*/ 264319 h 589693"/>
                <a:gd name="connsiteX40" fmla="*/ 120016 w 890588"/>
                <a:gd name="connsiteY40" fmla="*/ 232601 h 589693"/>
                <a:gd name="connsiteX41" fmla="*/ 120016 w 890588"/>
                <a:gd name="connsiteY41" fmla="*/ 148209 h 589693"/>
                <a:gd name="connsiteX42" fmla="*/ 196216 w 890588"/>
                <a:gd name="connsiteY42" fmla="*/ 72009 h 589693"/>
                <a:gd name="connsiteX43" fmla="*/ 433293 w 890588"/>
                <a:gd name="connsiteY43" fmla="*/ 0 h 589693"/>
                <a:gd name="connsiteX44" fmla="*/ 456248 w 890588"/>
                <a:gd name="connsiteY44" fmla="*/ 0 h 589693"/>
                <a:gd name="connsiteX45" fmla="*/ 553308 w 890588"/>
                <a:gd name="connsiteY45" fmla="*/ 97060 h 589693"/>
                <a:gd name="connsiteX46" fmla="*/ 553308 w 890588"/>
                <a:gd name="connsiteY46" fmla="*/ 204502 h 589693"/>
                <a:gd name="connsiteX47" fmla="*/ 531591 w 890588"/>
                <a:gd name="connsiteY47" fmla="*/ 244983 h 589693"/>
                <a:gd name="connsiteX48" fmla="*/ 531591 w 890588"/>
                <a:gd name="connsiteY48" fmla="*/ 348711 h 589693"/>
                <a:gd name="connsiteX49" fmla="*/ 534353 w 890588"/>
                <a:gd name="connsiteY49" fmla="*/ 353092 h 589693"/>
                <a:gd name="connsiteX50" fmla="*/ 687515 w 890588"/>
                <a:gd name="connsiteY50" fmla="*/ 451200 h 589693"/>
                <a:gd name="connsiteX51" fmla="*/ 706756 w 890588"/>
                <a:gd name="connsiteY51" fmla="*/ 491586 h 589693"/>
                <a:gd name="connsiteX52" fmla="*/ 706756 w 890588"/>
                <a:gd name="connsiteY52" fmla="*/ 568738 h 589693"/>
                <a:gd name="connsiteX53" fmla="*/ 685801 w 890588"/>
                <a:gd name="connsiteY53" fmla="*/ 589693 h 589693"/>
                <a:gd name="connsiteX54" fmla="*/ 204407 w 890588"/>
                <a:gd name="connsiteY54" fmla="*/ 589693 h 589693"/>
                <a:gd name="connsiteX55" fmla="*/ 204216 w 890588"/>
                <a:gd name="connsiteY55" fmla="*/ 589693 h 589693"/>
                <a:gd name="connsiteX56" fmla="*/ 183452 w 890588"/>
                <a:gd name="connsiteY56" fmla="*/ 568738 h 589693"/>
                <a:gd name="connsiteX57" fmla="*/ 183452 w 890588"/>
                <a:gd name="connsiteY57" fmla="*/ 491586 h 589693"/>
                <a:gd name="connsiteX58" fmla="*/ 194311 w 890588"/>
                <a:gd name="connsiteY58" fmla="*/ 459391 h 589693"/>
                <a:gd name="connsiteX59" fmla="*/ 202312 w 890588"/>
                <a:gd name="connsiteY59" fmla="*/ 451200 h 589693"/>
                <a:gd name="connsiteX60" fmla="*/ 355283 w 890588"/>
                <a:gd name="connsiteY60" fmla="*/ 353092 h 589693"/>
                <a:gd name="connsiteX61" fmla="*/ 358045 w 890588"/>
                <a:gd name="connsiteY61" fmla="*/ 348711 h 589693"/>
                <a:gd name="connsiteX62" fmla="*/ 358045 w 890588"/>
                <a:gd name="connsiteY62" fmla="*/ 244983 h 589693"/>
                <a:gd name="connsiteX63" fmla="*/ 336328 w 890588"/>
                <a:gd name="connsiteY63" fmla="*/ 204502 h 589693"/>
                <a:gd name="connsiteX64" fmla="*/ 336328 w 890588"/>
                <a:gd name="connsiteY64" fmla="*/ 97060 h 589693"/>
                <a:gd name="connsiteX65" fmla="*/ 433293 w 890588"/>
                <a:gd name="connsiteY65" fmla="*/ 0 h 589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90588" h="589693" fill="norm" stroke="1" extrusionOk="0">
                  <a:moveTo>
                    <a:pt x="676276" y="72867"/>
                  </a:moveTo>
                  <a:lnTo>
                    <a:pt x="693992" y="72867"/>
                  </a:lnTo>
                  <a:cubicBezTo>
                    <a:pt x="736076" y="72867"/>
                    <a:pt x="770192" y="106982"/>
                    <a:pt x="770192" y="149067"/>
                  </a:cubicBezTo>
                  <a:lnTo>
                    <a:pt x="770192" y="233363"/>
                  </a:lnTo>
                  <a:cubicBezTo>
                    <a:pt x="770200" y="246106"/>
                    <a:pt x="763838" y="258009"/>
                    <a:pt x="753238" y="265081"/>
                  </a:cubicBezTo>
                  <a:lnTo>
                    <a:pt x="753238" y="346425"/>
                  </a:lnTo>
                  <a:cubicBezTo>
                    <a:pt x="753235" y="347895"/>
                    <a:pt x="754040" y="349249"/>
                    <a:pt x="755333" y="349949"/>
                  </a:cubicBezTo>
                  <a:cubicBezTo>
                    <a:pt x="798048" y="371252"/>
                    <a:pt x="838348" y="397086"/>
                    <a:pt x="875539" y="427006"/>
                  </a:cubicBezTo>
                  <a:cubicBezTo>
                    <a:pt x="885073" y="434775"/>
                    <a:pt x="890601" y="446426"/>
                    <a:pt x="890588" y="458724"/>
                  </a:cubicBezTo>
                  <a:lnTo>
                    <a:pt x="890588" y="519113"/>
                  </a:lnTo>
                  <a:cubicBezTo>
                    <a:pt x="890588" y="530739"/>
                    <a:pt x="881164" y="540163"/>
                    <a:pt x="869538" y="540163"/>
                  </a:cubicBezTo>
                  <a:lnTo>
                    <a:pt x="744760" y="540163"/>
                  </a:lnTo>
                  <a:lnTo>
                    <a:pt x="744760" y="491776"/>
                  </a:lnTo>
                  <a:cubicBezTo>
                    <a:pt x="744849" y="464611"/>
                    <a:pt x="732626" y="438868"/>
                    <a:pt x="711518" y="421767"/>
                  </a:cubicBezTo>
                  <a:cubicBezTo>
                    <a:pt x="679808" y="396011"/>
                    <a:pt x="646254" y="372612"/>
                    <a:pt x="611125" y="351759"/>
                  </a:cubicBezTo>
                  <a:lnTo>
                    <a:pt x="614935" y="349949"/>
                  </a:lnTo>
                  <a:cubicBezTo>
                    <a:pt x="616260" y="349282"/>
                    <a:pt x="617077" y="347907"/>
                    <a:pt x="617030" y="346425"/>
                  </a:cubicBezTo>
                  <a:lnTo>
                    <a:pt x="617030" y="265081"/>
                  </a:lnTo>
                  <a:cubicBezTo>
                    <a:pt x="606430" y="258009"/>
                    <a:pt x="600067" y="246106"/>
                    <a:pt x="600076" y="233363"/>
                  </a:cubicBezTo>
                  <a:lnTo>
                    <a:pt x="600076" y="149067"/>
                  </a:lnTo>
                  <a:cubicBezTo>
                    <a:pt x="600076" y="106982"/>
                    <a:pt x="634192" y="72867"/>
                    <a:pt x="676276" y="72867"/>
                  </a:cubicBezTo>
                  <a:close/>
                  <a:moveTo>
                    <a:pt x="196216" y="72009"/>
                  </a:moveTo>
                  <a:lnTo>
                    <a:pt x="214123" y="72009"/>
                  </a:lnTo>
                  <a:cubicBezTo>
                    <a:pt x="256207" y="72009"/>
                    <a:pt x="290323" y="106125"/>
                    <a:pt x="290323" y="148209"/>
                  </a:cubicBezTo>
                  <a:lnTo>
                    <a:pt x="290323" y="232601"/>
                  </a:lnTo>
                  <a:cubicBezTo>
                    <a:pt x="290310" y="245362"/>
                    <a:pt x="283909" y="257269"/>
                    <a:pt x="273273" y="264319"/>
                  </a:cubicBezTo>
                  <a:lnTo>
                    <a:pt x="273273" y="345663"/>
                  </a:lnTo>
                  <a:cubicBezTo>
                    <a:pt x="273281" y="347132"/>
                    <a:pt x="274133" y="348467"/>
                    <a:pt x="275464" y="349092"/>
                  </a:cubicBezTo>
                  <a:lnTo>
                    <a:pt x="279464" y="351187"/>
                  </a:lnTo>
                  <a:cubicBezTo>
                    <a:pt x="243823" y="372231"/>
                    <a:pt x="209789" y="395886"/>
                    <a:pt x="177642" y="421958"/>
                  </a:cubicBezTo>
                  <a:cubicBezTo>
                    <a:pt x="156762" y="439117"/>
                    <a:pt x="144697" y="464750"/>
                    <a:pt x="144781" y="491776"/>
                  </a:cubicBezTo>
                  <a:lnTo>
                    <a:pt x="144781" y="540163"/>
                  </a:lnTo>
                  <a:lnTo>
                    <a:pt x="20956" y="540163"/>
                  </a:lnTo>
                  <a:cubicBezTo>
                    <a:pt x="20924" y="540163"/>
                    <a:pt x="20892" y="540163"/>
                    <a:pt x="20860" y="540163"/>
                  </a:cubicBezTo>
                  <a:cubicBezTo>
                    <a:pt x="9287" y="540110"/>
                    <a:pt x="-52" y="530686"/>
                    <a:pt x="1" y="519113"/>
                  </a:cubicBezTo>
                  <a:lnTo>
                    <a:pt x="1" y="457867"/>
                  </a:lnTo>
                  <a:cubicBezTo>
                    <a:pt x="-81" y="445643"/>
                    <a:pt x="5341" y="434031"/>
                    <a:pt x="14764" y="426244"/>
                  </a:cubicBezTo>
                  <a:cubicBezTo>
                    <a:pt x="51925" y="396302"/>
                    <a:pt x="92192" y="370437"/>
                    <a:pt x="134875" y="349092"/>
                  </a:cubicBezTo>
                  <a:cubicBezTo>
                    <a:pt x="136205" y="348467"/>
                    <a:pt x="137058" y="347132"/>
                    <a:pt x="137065" y="345663"/>
                  </a:cubicBezTo>
                  <a:lnTo>
                    <a:pt x="137065" y="264319"/>
                  </a:lnTo>
                  <a:cubicBezTo>
                    <a:pt x="126429" y="257269"/>
                    <a:pt x="120029" y="245362"/>
                    <a:pt x="120016" y="232601"/>
                  </a:cubicBezTo>
                  <a:lnTo>
                    <a:pt x="120016" y="148209"/>
                  </a:lnTo>
                  <a:cubicBezTo>
                    <a:pt x="120016" y="106125"/>
                    <a:pt x="154131" y="72009"/>
                    <a:pt x="196216" y="72009"/>
                  </a:cubicBezTo>
                  <a:close/>
                  <a:moveTo>
                    <a:pt x="433293" y="0"/>
                  </a:moveTo>
                  <a:lnTo>
                    <a:pt x="456248" y="0"/>
                  </a:lnTo>
                  <a:cubicBezTo>
                    <a:pt x="509853" y="0"/>
                    <a:pt x="553308" y="43455"/>
                    <a:pt x="553308" y="97060"/>
                  </a:cubicBezTo>
                  <a:lnTo>
                    <a:pt x="553308" y="204502"/>
                  </a:lnTo>
                  <a:cubicBezTo>
                    <a:pt x="553293" y="220778"/>
                    <a:pt x="545143" y="235969"/>
                    <a:pt x="531591" y="244983"/>
                  </a:cubicBezTo>
                  <a:lnTo>
                    <a:pt x="531591" y="348711"/>
                  </a:lnTo>
                  <a:cubicBezTo>
                    <a:pt x="531591" y="350581"/>
                    <a:pt x="532666" y="352285"/>
                    <a:pt x="534353" y="353092"/>
                  </a:cubicBezTo>
                  <a:cubicBezTo>
                    <a:pt x="588778" y="380207"/>
                    <a:pt x="640127" y="413099"/>
                    <a:pt x="687515" y="451200"/>
                  </a:cubicBezTo>
                  <a:cubicBezTo>
                    <a:pt x="699720" y="461048"/>
                    <a:pt x="706797" y="475903"/>
                    <a:pt x="706756" y="491586"/>
                  </a:cubicBezTo>
                  <a:lnTo>
                    <a:pt x="706756" y="568738"/>
                  </a:lnTo>
                  <a:cubicBezTo>
                    <a:pt x="706756" y="580311"/>
                    <a:pt x="697374" y="589693"/>
                    <a:pt x="685801" y="589693"/>
                  </a:cubicBezTo>
                  <a:lnTo>
                    <a:pt x="204407" y="589693"/>
                  </a:lnTo>
                  <a:cubicBezTo>
                    <a:pt x="204344" y="589693"/>
                    <a:pt x="204280" y="589693"/>
                    <a:pt x="204216" y="589693"/>
                  </a:cubicBezTo>
                  <a:cubicBezTo>
                    <a:pt x="192696" y="589640"/>
                    <a:pt x="183399" y="580258"/>
                    <a:pt x="183452" y="568738"/>
                  </a:cubicBezTo>
                  <a:lnTo>
                    <a:pt x="183452" y="491586"/>
                  </a:lnTo>
                  <a:cubicBezTo>
                    <a:pt x="183452" y="479955"/>
                    <a:pt x="187266" y="468645"/>
                    <a:pt x="194311" y="459391"/>
                  </a:cubicBezTo>
                  <a:cubicBezTo>
                    <a:pt x="196706" y="456408"/>
                    <a:pt x="199386" y="453664"/>
                    <a:pt x="202312" y="451200"/>
                  </a:cubicBezTo>
                  <a:cubicBezTo>
                    <a:pt x="249642" y="413114"/>
                    <a:pt x="300927" y="380223"/>
                    <a:pt x="355283" y="353092"/>
                  </a:cubicBezTo>
                  <a:cubicBezTo>
                    <a:pt x="356955" y="352268"/>
                    <a:pt x="358022" y="350574"/>
                    <a:pt x="358045" y="348711"/>
                  </a:cubicBezTo>
                  <a:lnTo>
                    <a:pt x="358045" y="244983"/>
                  </a:lnTo>
                  <a:cubicBezTo>
                    <a:pt x="344493" y="235969"/>
                    <a:pt x="336344" y="220778"/>
                    <a:pt x="336328" y="204502"/>
                  </a:cubicBezTo>
                  <a:lnTo>
                    <a:pt x="336328" y="97060"/>
                  </a:lnTo>
                  <a:cubicBezTo>
                    <a:pt x="336328" y="43493"/>
                    <a:pt x="379725" y="53"/>
                    <a:pt x="433293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7" name="Прямоугольник: скругленные углы 267" hidden="0"/>
          <p:cNvSpPr/>
          <p:nvPr isPhoto="0" userDrawn="0"/>
        </p:nvSpPr>
        <p:spPr bwMode="auto">
          <a:xfrm rot="2737340">
            <a:off x="8486892" y="3571233"/>
            <a:ext cx="447768" cy="447768"/>
          </a:xfrm>
          <a:prstGeom prst="roundRect">
            <a:avLst>
              <a:gd name="adj" fmla="val 16667"/>
            </a:avLst>
          </a:prstGeom>
          <a:solidFill>
            <a:srgbClr val="E65B1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8" name="Полилиния: фигура 282" hidden="0"/>
          <p:cNvSpPr/>
          <p:nvPr isPhoto="0" userDrawn="0"/>
        </p:nvSpPr>
        <p:spPr bwMode="auto">
          <a:xfrm>
            <a:off x="8570226" y="3663507"/>
            <a:ext cx="283226" cy="240075"/>
          </a:xfrm>
          <a:custGeom>
            <a:avLst/>
            <a:gdLst>
              <a:gd name="connsiteX0" fmla="*/ 547211 w 743331"/>
              <a:gd name="connsiteY0" fmla="*/ 513207 h 630079"/>
              <a:gd name="connsiteX1" fmla="*/ 547211 w 743331"/>
              <a:gd name="connsiteY1" fmla="*/ 589407 h 630079"/>
              <a:gd name="connsiteX2" fmla="*/ 661511 w 743331"/>
              <a:gd name="connsiteY2" fmla="*/ 589407 h 630079"/>
              <a:gd name="connsiteX3" fmla="*/ 661511 w 743331"/>
              <a:gd name="connsiteY3" fmla="*/ 513207 h 630079"/>
              <a:gd name="connsiteX4" fmla="*/ 391953 w 743331"/>
              <a:gd name="connsiteY4" fmla="*/ 513207 h 630079"/>
              <a:gd name="connsiteX5" fmla="*/ 391953 w 743331"/>
              <a:gd name="connsiteY5" fmla="*/ 589407 h 630079"/>
              <a:gd name="connsiteX6" fmla="*/ 506253 w 743331"/>
              <a:gd name="connsiteY6" fmla="*/ 589407 h 630079"/>
              <a:gd name="connsiteX7" fmla="*/ 506253 w 743331"/>
              <a:gd name="connsiteY7" fmla="*/ 513207 h 630079"/>
              <a:gd name="connsiteX8" fmla="*/ 236696 w 743331"/>
              <a:gd name="connsiteY8" fmla="*/ 513207 h 630079"/>
              <a:gd name="connsiteX9" fmla="*/ 236696 w 743331"/>
              <a:gd name="connsiteY9" fmla="*/ 589407 h 630079"/>
              <a:gd name="connsiteX10" fmla="*/ 350996 w 743331"/>
              <a:gd name="connsiteY10" fmla="*/ 589407 h 630079"/>
              <a:gd name="connsiteX11" fmla="*/ 350996 w 743331"/>
              <a:gd name="connsiteY11" fmla="*/ 513207 h 630079"/>
              <a:gd name="connsiteX12" fmla="*/ 81057 w 743331"/>
              <a:gd name="connsiteY12" fmla="*/ 513207 h 630079"/>
              <a:gd name="connsiteX13" fmla="*/ 81057 w 743331"/>
              <a:gd name="connsiteY13" fmla="*/ 589407 h 630079"/>
              <a:gd name="connsiteX14" fmla="*/ 195357 w 743331"/>
              <a:gd name="connsiteY14" fmla="*/ 589407 h 630079"/>
              <a:gd name="connsiteX15" fmla="*/ 195357 w 743331"/>
              <a:gd name="connsiteY15" fmla="*/ 513207 h 630079"/>
              <a:gd name="connsiteX16" fmla="*/ 547211 w 743331"/>
              <a:gd name="connsiteY16" fmla="*/ 396430 h 630079"/>
              <a:gd name="connsiteX17" fmla="*/ 547211 w 743331"/>
              <a:gd name="connsiteY17" fmla="*/ 472630 h 630079"/>
              <a:gd name="connsiteX18" fmla="*/ 661511 w 743331"/>
              <a:gd name="connsiteY18" fmla="*/ 472630 h 630079"/>
              <a:gd name="connsiteX19" fmla="*/ 661511 w 743331"/>
              <a:gd name="connsiteY19" fmla="*/ 396430 h 630079"/>
              <a:gd name="connsiteX20" fmla="*/ 391953 w 743331"/>
              <a:gd name="connsiteY20" fmla="*/ 396430 h 630079"/>
              <a:gd name="connsiteX21" fmla="*/ 391953 w 743331"/>
              <a:gd name="connsiteY21" fmla="*/ 472630 h 630079"/>
              <a:gd name="connsiteX22" fmla="*/ 506253 w 743331"/>
              <a:gd name="connsiteY22" fmla="*/ 472630 h 630079"/>
              <a:gd name="connsiteX23" fmla="*/ 506253 w 743331"/>
              <a:gd name="connsiteY23" fmla="*/ 396430 h 630079"/>
              <a:gd name="connsiteX24" fmla="*/ 236696 w 743331"/>
              <a:gd name="connsiteY24" fmla="*/ 396430 h 630079"/>
              <a:gd name="connsiteX25" fmla="*/ 236696 w 743331"/>
              <a:gd name="connsiteY25" fmla="*/ 472630 h 630079"/>
              <a:gd name="connsiteX26" fmla="*/ 350996 w 743331"/>
              <a:gd name="connsiteY26" fmla="*/ 472630 h 630079"/>
              <a:gd name="connsiteX27" fmla="*/ 350996 w 743331"/>
              <a:gd name="connsiteY27" fmla="*/ 396430 h 630079"/>
              <a:gd name="connsiteX28" fmla="*/ 81057 w 743331"/>
              <a:gd name="connsiteY28" fmla="*/ 396430 h 630079"/>
              <a:gd name="connsiteX29" fmla="*/ 81057 w 743331"/>
              <a:gd name="connsiteY29" fmla="*/ 472630 h 630079"/>
              <a:gd name="connsiteX30" fmla="*/ 195357 w 743331"/>
              <a:gd name="connsiteY30" fmla="*/ 472630 h 630079"/>
              <a:gd name="connsiteX31" fmla="*/ 195357 w 743331"/>
              <a:gd name="connsiteY31" fmla="*/ 396430 h 630079"/>
              <a:gd name="connsiteX32" fmla="*/ 547211 w 743331"/>
              <a:gd name="connsiteY32" fmla="*/ 279749 h 630079"/>
              <a:gd name="connsiteX33" fmla="*/ 547211 w 743331"/>
              <a:gd name="connsiteY33" fmla="*/ 355949 h 630079"/>
              <a:gd name="connsiteX34" fmla="*/ 661511 w 743331"/>
              <a:gd name="connsiteY34" fmla="*/ 355949 h 630079"/>
              <a:gd name="connsiteX35" fmla="*/ 661511 w 743331"/>
              <a:gd name="connsiteY35" fmla="*/ 279749 h 630079"/>
              <a:gd name="connsiteX36" fmla="*/ 391953 w 743331"/>
              <a:gd name="connsiteY36" fmla="*/ 279749 h 630079"/>
              <a:gd name="connsiteX37" fmla="*/ 391953 w 743331"/>
              <a:gd name="connsiteY37" fmla="*/ 355949 h 630079"/>
              <a:gd name="connsiteX38" fmla="*/ 506253 w 743331"/>
              <a:gd name="connsiteY38" fmla="*/ 355949 h 630079"/>
              <a:gd name="connsiteX39" fmla="*/ 506253 w 743331"/>
              <a:gd name="connsiteY39" fmla="*/ 279749 h 630079"/>
              <a:gd name="connsiteX40" fmla="*/ 236696 w 743331"/>
              <a:gd name="connsiteY40" fmla="*/ 279749 h 630079"/>
              <a:gd name="connsiteX41" fmla="*/ 236696 w 743331"/>
              <a:gd name="connsiteY41" fmla="*/ 355949 h 630079"/>
              <a:gd name="connsiteX42" fmla="*/ 350996 w 743331"/>
              <a:gd name="connsiteY42" fmla="*/ 355949 h 630079"/>
              <a:gd name="connsiteX43" fmla="*/ 350996 w 743331"/>
              <a:gd name="connsiteY43" fmla="*/ 279749 h 630079"/>
              <a:gd name="connsiteX44" fmla="*/ 81057 w 743331"/>
              <a:gd name="connsiteY44" fmla="*/ 279749 h 630079"/>
              <a:gd name="connsiteX45" fmla="*/ 81057 w 743331"/>
              <a:gd name="connsiteY45" fmla="*/ 355949 h 630079"/>
              <a:gd name="connsiteX46" fmla="*/ 195357 w 743331"/>
              <a:gd name="connsiteY46" fmla="*/ 355949 h 630079"/>
              <a:gd name="connsiteX47" fmla="*/ 195357 w 743331"/>
              <a:gd name="connsiteY47" fmla="*/ 279749 h 630079"/>
              <a:gd name="connsiteX48" fmla="*/ 0 w 743331"/>
              <a:gd name="connsiteY48" fmla="*/ 239554 h 630079"/>
              <a:gd name="connsiteX49" fmla="*/ 742950 w 743331"/>
              <a:gd name="connsiteY49" fmla="*/ 239554 h 630079"/>
              <a:gd name="connsiteX50" fmla="*/ 742950 w 743331"/>
              <a:gd name="connsiteY50" fmla="*/ 576072 h 630079"/>
              <a:gd name="connsiteX51" fmla="*/ 688943 w 743331"/>
              <a:gd name="connsiteY51" fmla="*/ 630079 h 630079"/>
              <a:gd name="connsiteX52" fmla="*/ 54387 w 743331"/>
              <a:gd name="connsiteY52" fmla="*/ 630079 h 630079"/>
              <a:gd name="connsiteX53" fmla="*/ 54197 w 743331"/>
              <a:gd name="connsiteY53" fmla="*/ 630078 h 630079"/>
              <a:gd name="connsiteX54" fmla="*/ 381 w 743331"/>
              <a:gd name="connsiteY54" fmla="*/ 575881 h 630079"/>
              <a:gd name="connsiteX55" fmla="*/ 689325 w 743331"/>
              <a:gd name="connsiteY55" fmla="*/ 53910 h 630079"/>
              <a:gd name="connsiteX56" fmla="*/ 743331 w 743331"/>
              <a:gd name="connsiteY56" fmla="*/ 107918 h 630079"/>
              <a:gd name="connsiteX57" fmla="*/ 743331 w 743331"/>
              <a:gd name="connsiteY57" fmla="*/ 198787 h 630079"/>
              <a:gd name="connsiteX58" fmla="*/ 381 w 743331"/>
              <a:gd name="connsiteY58" fmla="*/ 198787 h 630079"/>
              <a:gd name="connsiteX59" fmla="*/ 381 w 743331"/>
              <a:gd name="connsiteY59" fmla="*/ 107918 h 630079"/>
              <a:gd name="connsiteX60" fmla="*/ 54387 w 743331"/>
              <a:gd name="connsiteY60" fmla="*/ 53911 h 630079"/>
              <a:gd name="connsiteX61" fmla="*/ 135445 w 743331"/>
              <a:gd name="connsiteY61" fmla="*/ 53911 h 630079"/>
              <a:gd name="connsiteX62" fmla="*/ 135445 w 743331"/>
              <a:gd name="connsiteY62" fmla="*/ 107728 h 630079"/>
              <a:gd name="connsiteX63" fmla="*/ 135445 w 743331"/>
              <a:gd name="connsiteY63" fmla="*/ 107823 h 630079"/>
              <a:gd name="connsiteX64" fmla="*/ 162401 w 743331"/>
              <a:gd name="connsiteY64" fmla="*/ 134779 h 630079"/>
              <a:gd name="connsiteX65" fmla="*/ 216408 w 743331"/>
              <a:gd name="connsiteY65" fmla="*/ 134779 h 630079"/>
              <a:gd name="connsiteX66" fmla="*/ 242982 w 743331"/>
              <a:gd name="connsiteY66" fmla="*/ 108013 h 630079"/>
              <a:gd name="connsiteX67" fmla="*/ 242982 w 743331"/>
              <a:gd name="connsiteY67" fmla="*/ 53911 h 630079"/>
              <a:gd name="connsiteX68" fmla="*/ 500157 w 743331"/>
              <a:gd name="connsiteY68" fmla="*/ 53911 h 630079"/>
              <a:gd name="connsiteX69" fmla="*/ 500157 w 743331"/>
              <a:gd name="connsiteY69" fmla="*/ 108013 h 630079"/>
              <a:gd name="connsiteX70" fmla="*/ 526923 w 743331"/>
              <a:gd name="connsiteY70" fmla="*/ 134779 h 630079"/>
              <a:gd name="connsiteX71" fmla="*/ 580929 w 743331"/>
              <a:gd name="connsiteY71" fmla="*/ 134779 h 630079"/>
              <a:gd name="connsiteX72" fmla="*/ 607885 w 743331"/>
              <a:gd name="connsiteY72" fmla="*/ 108013 h 630079"/>
              <a:gd name="connsiteX73" fmla="*/ 607885 w 743331"/>
              <a:gd name="connsiteY73" fmla="*/ 53911 h 630079"/>
              <a:gd name="connsiteX74" fmla="*/ 688943 w 743331"/>
              <a:gd name="connsiteY74" fmla="*/ 53911 h 630079"/>
              <a:gd name="connsiteX75" fmla="*/ 689325 w 743331"/>
              <a:gd name="connsiteY75" fmla="*/ 53910 h 630079"/>
              <a:gd name="connsiteX76" fmla="*/ 542544 w 743331"/>
              <a:gd name="connsiteY76" fmla="*/ 0 h 630079"/>
              <a:gd name="connsiteX77" fmla="*/ 565308 w 743331"/>
              <a:gd name="connsiteY77" fmla="*/ 0 h 630079"/>
              <a:gd name="connsiteX78" fmla="*/ 580929 w 743331"/>
              <a:gd name="connsiteY78" fmla="*/ 15621 h 630079"/>
              <a:gd name="connsiteX79" fmla="*/ 580929 w 743331"/>
              <a:gd name="connsiteY79" fmla="*/ 92392 h 630079"/>
              <a:gd name="connsiteX80" fmla="*/ 580929 w 743331"/>
              <a:gd name="connsiteY80" fmla="*/ 92583 h 630079"/>
              <a:gd name="connsiteX81" fmla="*/ 565308 w 743331"/>
              <a:gd name="connsiteY81" fmla="*/ 108013 h 630079"/>
              <a:gd name="connsiteX82" fmla="*/ 542544 w 743331"/>
              <a:gd name="connsiteY82" fmla="*/ 108013 h 630079"/>
              <a:gd name="connsiteX83" fmla="*/ 542353 w 743331"/>
              <a:gd name="connsiteY83" fmla="*/ 108013 h 630079"/>
              <a:gd name="connsiteX84" fmla="*/ 526923 w 743331"/>
              <a:gd name="connsiteY84" fmla="*/ 92392 h 630079"/>
              <a:gd name="connsiteX85" fmla="*/ 526923 w 743331"/>
              <a:gd name="connsiteY85" fmla="*/ 15621 h 630079"/>
              <a:gd name="connsiteX86" fmla="*/ 542544 w 743331"/>
              <a:gd name="connsiteY86" fmla="*/ 0 h 630079"/>
              <a:gd name="connsiteX87" fmla="*/ 178022 w 743331"/>
              <a:gd name="connsiteY87" fmla="*/ 0 h 630079"/>
              <a:gd name="connsiteX88" fmla="*/ 200787 w 743331"/>
              <a:gd name="connsiteY88" fmla="*/ 0 h 630079"/>
              <a:gd name="connsiteX89" fmla="*/ 216408 w 743331"/>
              <a:gd name="connsiteY89" fmla="*/ 15621 h 630079"/>
              <a:gd name="connsiteX90" fmla="*/ 216408 w 743331"/>
              <a:gd name="connsiteY90" fmla="*/ 92392 h 630079"/>
              <a:gd name="connsiteX91" fmla="*/ 216408 w 743331"/>
              <a:gd name="connsiteY91" fmla="*/ 92583 h 630079"/>
              <a:gd name="connsiteX92" fmla="*/ 200787 w 743331"/>
              <a:gd name="connsiteY92" fmla="*/ 108013 h 630079"/>
              <a:gd name="connsiteX93" fmla="*/ 178022 w 743331"/>
              <a:gd name="connsiteY93" fmla="*/ 108013 h 630079"/>
              <a:gd name="connsiteX94" fmla="*/ 177831 w 743331"/>
              <a:gd name="connsiteY94" fmla="*/ 108013 h 630079"/>
              <a:gd name="connsiteX95" fmla="*/ 162401 w 743331"/>
              <a:gd name="connsiteY95" fmla="*/ 92392 h 630079"/>
              <a:gd name="connsiteX96" fmla="*/ 162401 w 743331"/>
              <a:gd name="connsiteY96" fmla="*/ 15621 h 630079"/>
              <a:gd name="connsiteX97" fmla="*/ 178022 w 743331"/>
              <a:gd name="connsiteY97" fmla="*/ 0 h 630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743331" h="630079" fill="norm" stroke="1" extrusionOk="0">
                <a:moveTo>
                  <a:pt x="547211" y="513207"/>
                </a:moveTo>
                <a:lnTo>
                  <a:pt x="547211" y="589407"/>
                </a:lnTo>
                <a:lnTo>
                  <a:pt x="661511" y="589407"/>
                </a:lnTo>
                <a:lnTo>
                  <a:pt x="661511" y="513207"/>
                </a:lnTo>
                <a:close/>
                <a:moveTo>
                  <a:pt x="391953" y="513207"/>
                </a:moveTo>
                <a:lnTo>
                  <a:pt x="391953" y="589407"/>
                </a:lnTo>
                <a:lnTo>
                  <a:pt x="506253" y="589407"/>
                </a:lnTo>
                <a:lnTo>
                  <a:pt x="506253" y="513207"/>
                </a:lnTo>
                <a:close/>
                <a:moveTo>
                  <a:pt x="236696" y="513207"/>
                </a:moveTo>
                <a:lnTo>
                  <a:pt x="236696" y="589407"/>
                </a:lnTo>
                <a:lnTo>
                  <a:pt x="350996" y="589407"/>
                </a:lnTo>
                <a:lnTo>
                  <a:pt x="350996" y="513207"/>
                </a:lnTo>
                <a:close/>
                <a:moveTo>
                  <a:pt x="81057" y="513207"/>
                </a:moveTo>
                <a:lnTo>
                  <a:pt x="81057" y="589407"/>
                </a:lnTo>
                <a:lnTo>
                  <a:pt x="195357" y="589407"/>
                </a:lnTo>
                <a:lnTo>
                  <a:pt x="195357" y="513207"/>
                </a:lnTo>
                <a:close/>
                <a:moveTo>
                  <a:pt x="547211" y="396430"/>
                </a:moveTo>
                <a:lnTo>
                  <a:pt x="547211" y="472630"/>
                </a:lnTo>
                <a:lnTo>
                  <a:pt x="661511" y="472630"/>
                </a:lnTo>
                <a:lnTo>
                  <a:pt x="661511" y="396430"/>
                </a:lnTo>
                <a:close/>
                <a:moveTo>
                  <a:pt x="391953" y="396430"/>
                </a:moveTo>
                <a:lnTo>
                  <a:pt x="391953" y="472630"/>
                </a:lnTo>
                <a:lnTo>
                  <a:pt x="506253" y="472630"/>
                </a:lnTo>
                <a:lnTo>
                  <a:pt x="506253" y="396430"/>
                </a:lnTo>
                <a:close/>
                <a:moveTo>
                  <a:pt x="236696" y="396430"/>
                </a:moveTo>
                <a:lnTo>
                  <a:pt x="236696" y="472630"/>
                </a:lnTo>
                <a:lnTo>
                  <a:pt x="350996" y="472630"/>
                </a:lnTo>
                <a:lnTo>
                  <a:pt x="350996" y="396430"/>
                </a:lnTo>
                <a:close/>
                <a:moveTo>
                  <a:pt x="81057" y="396430"/>
                </a:moveTo>
                <a:lnTo>
                  <a:pt x="81057" y="472630"/>
                </a:lnTo>
                <a:lnTo>
                  <a:pt x="195357" y="472630"/>
                </a:lnTo>
                <a:lnTo>
                  <a:pt x="195357" y="396430"/>
                </a:lnTo>
                <a:close/>
                <a:moveTo>
                  <a:pt x="547211" y="279749"/>
                </a:moveTo>
                <a:lnTo>
                  <a:pt x="547211" y="355949"/>
                </a:lnTo>
                <a:lnTo>
                  <a:pt x="661511" y="355949"/>
                </a:lnTo>
                <a:lnTo>
                  <a:pt x="661511" y="279749"/>
                </a:lnTo>
                <a:close/>
                <a:moveTo>
                  <a:pt x="391953" y="279749"/>
                </a:moveTo>
                <a:lnTo>
                  <a:pt x="391953" y="355949"/>
                </a:lnTo>
                <a:lnTo>
                  <a:pt x="506253" y="355949"/>
                </a:lnTo>
                <a:lnTo>
                  <a:pt x="506253" y="279749"/>
                </a:lnTo>
                <a:close/>
                <a:moveTo>
                  <a:pt x="236696" y="279749"/>
                </a:moveTo>
                <a:lnTo>
                  <a:pt x="236696" y="355949"/>
                </a:lnTo>
                <a:lnTo>
                  <a:pt x="350996" y="355949"/>
                </a:lnTo>
                <a:lnTo>
                  <a:pt x="350996" y="279749"/>
                </a:lnTo>
                <a:close/>
                <a:moveTo>
                  <a:pt x="81057" y="279749"/>
                </a:moveTo>
                <a:lnTo>
                  <a:pt x="81057" y="355949"/>
                </a:lnTo>
                <a:lnTo>
                  <a:pt x="195357" y="355949"/>
                </a:lnTo>
                <a:lnTo>
                  <a:pt x="195357" y="279749"/>
                </a:lnTo>
                <a:close/>
                <a:moveTo>
                  <a:pt x="0" y="239554"/>
                </a:moveTo>
                <a:lnTo>
                  <a:pt x="742950" y="239554"/>
                </a:lnTo>
                <a:lnTo>
                  <a:pt x="742950" y="576072"/>
                </a:lnTo>
                <a:cubicBezTo>
                  <a:pt x="742950" y="605899"/>
                  <a:pt x="718770" y="630079"/>
                  <a:pt x="688943" y="630079"/>
                </a:cubicBezTo>
                <a:lnTo>
                  <a:pt x="54387" y="630079"/>
                </a:lnTo>
                <a:cubicBezTo>
                  <a:pt x="54324" y="630079"/>
                  <a:pt x="54260" y="630078"/>
                  <a:pt x="54197" y="630078"/>
                </a:cubicBezTo>
                <a:cubicBezTo>
                  <a:pt x="24370" y="629973"/>
                  <a:pt x="275" y="605708"/>
                  <a:pt x="381" y="575881"/>
                </a:cubicBezTo>
                <a:close/>
                <a:moveTo>
                  <a:pt x="689325" y="53910"/>
                </a:moveTo>
                <a:cubicBezTo>
                  <a:pt x="719152" y="53911"/>
                  <a:pt x="743331" y="78091"/>
                  <a:pt x="743331" y="107918"/>
                </a:cubicBezTo>
                <a:lnTo>
                  <a:pt x="743331" y="198787"/>
                </a:lnTo>
                <a:lnTo>
                  <a:pt x="381" y="198787"/>
                </a:lnTo>
                <a:lnTo>
                  <a:pt x="381" y="107918"/>
                </a:lnTo>
                <a:cubicBezTo>
                  <a:pt x="381" y="78091"/>
                  <a:pt x="24560" y="53911"/>
                  <a:pt x="54387" y="53911"/>
                </a:cubicBezTo>
                <a:lnTo>
                  <a:pt x="135445" y="53911"/>
                </a:lnTo>
                <a:lnTo>
                  <a:pt x="135445" y="107728"/>
                </a:lnTo>
                <a:cubicBezTo>
                  <a:pt x="135445" y="107759"/>
                  <a:pt x="135445" y="107791"/>
                  <a:pt x="135445" y="107823"/>
                </a:cubicBezTo>
                <a:cubicBezTo>
                  <a:pt x="135445" y="122710"/>
                  <a:pt x="147514" y="134779"/>
                  <a:pt x="162401" y="134779"/>
                </a:cubicBezTo>
                <a:lnTo>
                  <a:pt x="216408" y="134779"/>
                </a:lnTo>
                <a:cubicBezTo>
                  <a:pt x="231072" y="134572"/>
                  <a:pt x="242880" y="122679"/>
                  <a:pt x="242982" y="108013"/>
                </a:cubicBezTo>
                <a:lnTo>
                  <a:pt x="242982" y="53911"/>
                </a:lnTo>
                <a:lnTo>
                  <a:pt x="500157" y="53911"/>
                </a:lnTo>
                <a:lnTo>
                  <a:pt x="500157" y="108013"/>
                </a:lnTo>
                <a:cubicBezTo>
                  <a:pt x="500312" y="122731"/>
                  <a:pt x="512205" y="134624"/>
                  <a:pt x="526923" y="134779"/>
                </a:cubicBezTo>
                <a:lnTo>
                  <a:pt x="580929" y="134779"/>
                </a:lnTo>
                <a:cubicBezTo>
                  <a:pt x="595743" y="134779"/>
                  <a:pt x="607780" y="122826"/>
                  <a:pt x="607885" y="108013"/>
                </a:cubicBezTo>
                <a:lnTo>
                  <a:pt x="607885" y="53911"/>
                </a:lnTo>
                <a:lnTo>
                  <a:pt x="688943" y="53911"/>
                </a:lnTo>
                <a:cubicBezTo>
                  <a:pt x="689070" y="53910"/>
                  <a:pt x="689198" y="53910"/>
                  <a:pt x="689325" y="53910"/>
                </a:cubicBezTo>
                <a:close/>
                <a:moveTo>
                  <a:pt x="542544" y="0"/>
                </a:moveTo>
                <a:lnTo>
                  <a:pt x="565308" y="0"/>
                </a:lnTo>
                <a:cubicBezTo>
                  <a:pt x="573936" y="0"/>
                  <a:pt x="580929" y="6994"/>
                  <a:pt x="580929" y="15621"/>
                </a:cubicBezTo>
                <a:lnTo>
                  <a:pt x="580929" y="92392"/>
                </a:lnTo>
                <a:cubicBezTo>
                  <a:pt x="580930" y="92456"/>
                  <a:pt x="580930" y="92520"/>
                  <a:pt x="580929" y="92583"/>
                </a:cubicBezTo>
                <a:cubicBezTo>
                  <a:pt x="580877" y="101158"/>
                  <a:pt x="573883" y="108066"/>
                  <a:pt x="565308" y="108013"/>
                </a:cubicBezTo>
                <a:lnTo>
                  <a:pt x="542544" y="108013"/>
                </a:lnTo>
                <a:cubicBezTo>
                  <a:pt x="542480" y="108014"/>
                  <a:pt x="542416" y="108014"/>
                  <a:pt x="542353" y="108013"/>
                </a:cubicBezTo>
                <a:cubicBezTo>
                  <a:pt x="533778" y="107961"/>
                  <a:pt x="526870" y="100967"/>
                  <a:pt x="526923" y="92392"/>
                </a:cubicBezTo>
                <a:lnTo>
                  <a:pt x="526923" y="15621"/>
                </a:lnTo>
                <a:cubicBezTo>
                  <a:pt x="526923" y="6994"/>
                  <a:pt x="533916" y="0"/>
                  <a:pt x="542544" y="0"/>
                </a:cubicBezTo>
                <a:close/>
                <a:moveTo>
                  <a:pt x="178022" y="0"/>
                </a:moveTo>
                <a:lnTo>
                  <a:pt x="200787" y="0"/>
                </a:lnTo>
                <a:cubicBezTo>
                  <a:pt x="209414" y="0"/>
                  <a:pt x="216408" y="6994"/>
                  <a:pt x="216408" y="15621"/>
                </a:cubicBezTo>
                <a:lnTo>
                  <a:pt x="216408" y="92392"/>
                </a:lnTo>
                <a:cubicBezTo>
                  <a:pt x="216408" y="92456"/>
                  <a:pt x="216408" y="92520"/>
                  <a:pt x="216408" y="92583"/>
                </a:cubicBezTo>
                <a:cubicBezTo>
                  <a:pt x="216355" y="101158"/>
                  <a:pt x="209361" y="108066"/>
                  <a:pt x="200787" y="108013"/>
                </a:cubicBezTo>
                <a:lnTo>
                  <a:pt x="178022" y="108013"/>
                </a:lnTo>
                <a:cubicBezTo>
                  <a:pt x="177958" y="108014"/>
                  <a:pt x="177895" y="108014"/>
                  <a:pt x="177831" y="108013"/>
                </a:cubicBezTo>
                <a:cubicBezTo>
                  <a:pt x="169256" y="107961"/>
                  <a:pt x="162348" y="100967"/>
                  <a:pt x="162401" y="92392"/>
                </a:cubicBezTo>
                <a:lnTo>
                  <a:pt x="162401" y="15621"/>
                </a:lnTo>
                <a:cubicBezTo>
                  <a:pt x="162401" y="6994"/>
                  <a:pt x="169395" y="0"/>
                  <a:pt x="178022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8472264" y="2059131"/>
            <a:ext cx="822215" cy="505174"/>
          </a:xfrm>
          <a:prstGeom prst="rect">
            <a:avLst/>
          </a:prstGeom>
        </p:spPr>
      </p:pic>
      <p:pic>
        <p:nvPicPr>
          <p:cNvPr id="1758632373" name="Рисунок 4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 flipH="0" flipV="0">
            <a:off x="10311427" y="115105"/>
            <a:ext cx="1614300" cy="370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93173830" name="Рисунок 793173829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80727" y="3298322"/>
            <a:ext cx="2973235" cy="1580623"/>
          </a:xfrm>
          <a:prstGeom prst="rect">
            <a:avLst/>
          </a:prstGeom>
        </p:spPr>
      </p:pic>
      <p:pic>
        <p:nvPicPr>
          <p:cNvPr id="1631910950" name="Рисунок 1631910949" hidden="0"/>
          <p:cNvPicPr>
            <a:picLocks noChangeAspect="1"/>
          </p:cNvPicPr>
          <p:nvPr isPhoto="0" userDrawn="0"/>
        </p:nvPicPr>
        <p:blipFill>
          <a:blip r:embed="rId3"/>
          <a:srcRect l="0" t="0" r="10155" b="0"/>
          <a:stretch/>
        </p:blipFill>
        <p:spPr bwMode="auto">
          <a:xfrm>
            <a:off x="384683" y="3386257"/>
            <a:ext cx="249882" cy="57184"/>
          </a:xfrm>
          <a:prstGeom prst="rect">
            <a:avLst/>
          </a:prstGeom>
        </p:spPr>
      </p:pic>
      <p:pic>
        <p:nvPicPr>
          <p:cNvPr id="4098" name="Picture 2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7631590" y="2108131"/>
            <a:ext cx="4174852" cy="3596928"/>
          </a:xfrm>
          <a:prstGeom prst="rect">
            <a:avLst/>
          </a:prstGeom>
          <a:noFill/>
        </p:spPr>
      </p:pic>
      <p:pic>
        <p:nvPicPr>
          <p:cNvPr id="4099" name="Picture 3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7098708" y="3162464"/>
            <a:ext cx="2975875" cy="3338155"/>
          </a:xfrm>
          <a:prstGeom prst="rect">
            <a:avLst/>
          </a:prstGeom>
          <a:noFill/>
        </p:spPr>
      </p:pic>
      <p:sp>
        <p:nvSpPr>
          <p:cNvPr id="4" name="Прямоугольник: скругленные углы 176" hidden="0"/>
          <p:cNvSpPr/>
          <p:nvPr isPhoto="0" userDrawn="0"/>
        </p:nvSpPr>
        <p:spPr bwMode="auto">
          <a:xfrm>
            <a:off x="7099243" y="1288839"/>
            <a:ext cx="4889739" cy="691883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350">
              <a:latin typeface="Roboto"/>
              <a:ea typeface="Roboto"/>
              <a:cs typeface="Roboto"/>
            </a:endParaRPr>
          </a:p>
        </p:txBody>
      </p:sp>
      <p:sp>
        <p:nvSpPr>
          <p:cNvPr id="5" name="TextBox 4" hidden="0"/>
          <p:cNvSpPr txBox="1"/>
          <p:nvPr isPhoto="0" userDrawn="0"/>
        </p:nvSpPr>
        <p:spPr bwMode="auto">
          <a:xfrm>
            <a:off x="7200340" y="1522418"/>
            <a:ext cx="4638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1400">
                <a:latin typeface="Roboto"/>
                <a:ea typeface="Roboto"/>
                <a:cs typeface="Arial"/>
              </a:rPr>
              <a:t>Подписание документов ЭЦП (КриптоПро)</a:t>
            </a:r>
            <a:endParaRPr lang="ru-RU" sz="1400" u="sng">
              <a:latin typeface="Roboto"/>
              <a:ea typeface="Roboto"/>
            </a:endParaRPr>
          </a:p>
        </p:txBody>
      </p:sp>
      <p:sp>
        <p:nvSpPr>
          <p:cNvPr id="6" name="Прямоугольник: скругленные углы 176" hidden="0"/>
          <p:cNvSpPr/>
          <p:nvPr isPhoto="0" userDrawn="0"/>
        </p:nvSpPr>
        <p:spPr bwMode="auto">
          <a:xfrm>
            <a:off x="634566" y="1185676"/>
            <a:ext cx="4280223" cy="1457186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350">
              <a:latin typeface="Roboto"/>
              <a:ea typeface="Roboto"/>
              <a:cs typeface="Roboto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735506" y="1284156"/>
            <a:ext cx="407552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1400">
                <a:latin typeface="Roboto"/>
                <a:ea typeface="Roboto"/>
                <a:cs typeface="Arial"/>
              </a:rPr>
              <a:t>Возможности интеграции сервера с другими приложением через </a:t>
            </a:r>
            <a:r>
              <a:rPr lang="en-US" sz="1400">
                <a:latin typeface="Roboto"/>
                <a:ea typeface="Roboto"/>
                <a:cs typeface="Arial"/>
              </a:rPr>
              <a:t>API</a:t>
            </a:r>
            <a:endParaRPr lang="ru-RU" sz="1400">
              <a:latin typeface="Roboto"/>
              <a:ea typeface="Roboto"/>
              <a:cs typeface="Arial"/>
            </a:endParaRPr>
          </a:p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endParaRPr lang="ru-RU" sz="100" u="sng">
              <a:latin typeface="Roboto"/>
              <a:ea typeface="Roboto"/>
              <a:cs typeface="Arial"/>
            </a:endParaRPr>
          </a:p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1400">
                <a:latin typeface="Roboto"/>
                <a:ea typeface="Roboto"/>
                <a:cs typeface="Arial"/>
              </a:rPr>
              <a:t>Уже реализована интеграция с Битрик24, Яндекс, </a:t>
            </a:r>
            <a:r>
              <a:rPr lang="en-US" sz="1400">
                <a:latin typeface="Roboto"/>
                <a:ea typeface="Roboto"/>
                <a:cs typeface="Arial"/>
              </a:rPr>
              <a:t>LanDocs</a:t>
            </a:r>
            <a:r>
              <a:rPr lang="ru-RU" sz="1400">
                <a:latin typeface="Roboto"/>
                <a:ea typeface="Roboto"/>
                <a:cs typeface="Arial"/>
              </a:rPr>
              <a:t>, Приоритет, </a:t>
            </a:r>
            <a:r>
              <a:rPr lang="en-US" sz="1400">
                <a:latin typeface="Roboto"/>
                <a:ea typeface="Roboto"/>
                <a:cs typeface="Arial"/>
              </a:rPr>
              <a:t>Tessa</a:t>
            </a:r>
            <a:r>
              <a:rPr lang="ru-RU" sz="1400">
                <a:latin typeface="Roboto"/>
                <a:ea typeface="Roboto"/>
                <a:cs typeface="Arial"/>
              </a:rPr>
              <a:t>, </a:t>
            </a:r>
            <a:r>
              <a:rPr lang="en-US" sz="1400">
                <a:latin typeface="Roboto"/>
                <a:ea typeface="Roboto"/>
                <a:cs typeface="Arial"/>
              </a:rPr>
              <a:t>DirectumRX</a:t>
            </a:r>
            <a:r>
              <a:rPr lang="ru-RU" sz="1400">
                <a:latin typeface="Roboto"/>
                <a:ea typeface="Roboto"/>
                <a:cs typeface="Arial"/>
              </a:rPr>
              <a:t>, </a:t>
            </a:r>
            <a:r>
              <a:rPr lang="en-US" sz="1400">
                <a:latin typeface="Roboto"/>
                <a:ea typeface="Roboto"/>
                <a:cs typeface="Arial"/>
              </a:rPr>
              <a:t>CommuniGate</a:t>
            </a:r>
            <a:r>
              <a:rPr lang="ru-RU" sz="1400">
                <a:latin typeface="Roboto"/>
                <a:ea typeface="Roboto"/>
                <a:cs typeface="Arial"/>
              </a:rPr>
              <a:t>, Тезис и др.</a:t>
            </a:r>
            <a:endParaRPr lang="ru-RU" sz="1400">
              <a:latin typeface="Roboto"/>
              <a:ea typeface="Roboto"/>
            </a:endParaRPr>
          </a:p>
        </p:txBody>
      </p:sp>
      <p:pic>
        <p:nvPicPr>
          <p:cNvPr id="9" name="Picture 10" descr="Файл:Directum logo.svg — Википедия" hidden="0"/>
          <p:cNvPicPr>
            <a:picLocks noChangeAspect="1" noChangeArrowheads="1"/>
          </p:cNvPicPr>
          <p:nvPr isPhoto="0" userDrawn="0"/>
        </p:nvPicPr>
        <p:blipFill>
          <a:blip r:embed="rId6"/>
          <a:stretch/>
        </p:blipFill>
        <p:spPr bwMode="auto">
          <a:xfrm>
            <a:off x="629171" y="2948183"/>
            <a:ext cx="744101" cy="191547"/>
          </a:xfrm>
          <a:prstGeom prst="rect">
            <a:avLst/>
          </a:prstGeom>
          <a:noFill/>
        </p:spPr>
      </p:pic>
      <p:pic>
        <p:nvPicPr>
          <p:cNvPr id="10" name="Рисунок 9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361793" y="3818480"/>
            <a:ext cx="2864406" cy="1410720"/>
          </a:xfrm>
          <a:prstGeom prst="rect">
            <a:avLst/>
          </a:prstGeom>
        </p:spPr>
      </p:pic>
      <p:pic>
        <p:nvPicPr>
          <p:cNvPr id="11" name="Picture 25" hidden="0"/>
          <p:cNvPicPr>
            <a:picLocks noChangeAspect="1" noChangeArrowheads="1"/>
          </p:cNvPicPr>
          <p:nvPr isPhoto="0" userDrawn="0"/>
        </p:nvPicPr>
        <p:blipFill>
          <a:blip r:embed="rId8"/>
          <a:stretch/>
        </p:blipFill>
        <p:spPr bwMode="auto">
          <a:xfrm>
            <a:off x="3477257" y="3286084"/>
            <a:ext cx="825904" cy="286932"/>
          </a:xfrm>
          <a:prstGeom prst="rect">
            <a:avLst/>
          </a:prstGeom>
          <a:noFill/>
        </p:spPr>
      </p:pic>
      <p:pic>
        <p:nvPicPr>
          <p:cNvPr id="12" name="Picture 23" hidden="0"/>
          <p:cNvPicPr>
            <a:picLocks noChangeAspect="1" noChangeArrowheads="1"/>
          </p:cNvPicPr>
          <p:nvPr isPhoto="0" userDrawn="0"/>
        </p:nvPicPr>
        <p:blipFill>
          <a:blip r:embed="rId9"/>
          <a:stretch/>
        </p:blipFill>
        <p:spPr bwMode="auto">
          <a:xfrm>
            <a:off x="5141413" y="3711670"/>
            <a:ext cx="758439" cy="118711"/>
          </a:xfrm>
          <a:prstGeom prst="rect">
            <a:avLst/>
          </a:prstGeom>
          <a:noFill/>
        </p:spPr>
      </p:pic>
      <p:pic>
        <p:nvPicPr>
          <p:cNvPr id="13" name="Рисунок 3" hidden="0"/>
          <p:cNvPicPr>
            <a:picLocks noChangeAspect="1"/>
          </p:cNvPicPr>
          <p:nvPr isPhoto="0" userDrawn="0"/>
        </p:nvPicPr>
        <p:blipFill>
          <a:blip r:embed="rId10"/>
          <a:srcRect l="357" t="0" r="0" b="0"/>
          <a:stretch/>
        </p:blipFill>
        <p:spPr bwMode="auto">
          <a:xfrm>
            <a:off x="2549057" y="3891751"/>
            <a:ext cx="3354281" cy="1778176"/>
          </a:xfrm>
          <a:prstGeom prst="rect">
            <a:avLst/>
          </a:prstGeom>
          <a:ln>
            <a:noFill/>
          </a:ln>
        </p:spPr>
      </p:pic>
      <p:sp>
        <p:nvSpPr>
          <p:cNvPr id="14" name="TextBox 13" hidden="0"/>
          <p:cNvSpPr txBox="1"/>
          <p:nvPr isPhoto="0" userDrawn="0"/>
        </p:nvSpPr>
        <p:spPr bwMode="auto">
          <a:xfrm>
            <a:off x="499670" y="6011995"/>
            <a:ext cx="4280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https://r7-office.ru/integracii</a:t>
            </a:r>
            <a:endParaRPr lang="ru-RU"/>
          </a:p>
        </p:txBody>
      </p:sp>
      <p:sp>
        <p:nvSpPr>
          <p:cNvPr id="15" name="Заголовок 1" hidden="0"/>
          <p:cNvSpPr/>
          <p:nvPr isPhoto="0" userDrawn="0"/>
        </p:nvSpPr>
        <p:spPr bwMode="auto">
          <a:xfrm>
            <a:off x="602919" y="333182"/>
            <a:ext cx="6694011" cy="1066835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Преимущества Р7-офис </a:t>
            </a:r>
            <a:endParaRPr/>
          </a:p>
          <a:p>
            <a:pPr lvl="0">
              <a:lnSpc>
                <a:spcPct val="100000"/>
              </a:lnSpc>
              <a:defRPr/>
            </a:pPr>
            <a:endParaRPr sz="3200">
              <a:latin typeface="Roboto"/>
              <a:ea typeface="Roboto"/>
              <a:cs typeface="Roboto"/>
            </a:endParaRPr>
          </a:p>
        </p:txBody>
      </p:sp>
      <p:cxnSp>
        <p:nvCxnSpPr>
          <p:cNvPr id="3" name="Прямая соединительная линия 2" hidden="0"/>
          <p:cNvCxnSpPr>
            <a:cxnSpLocks/>
          </p:cNvCxnSpPr>
          <p:nvPr isPhoto="0" userDrawn="0"/>
        </p:nvCxnSpPr>
        <p:spPr bwMode="auto">
          <a:xfrm>
            <a:off x="6312024" y="1185676"/>
            <a:ext cx="0" cy="4979628"/>
          </a:xfrm>
          <a:prstGeom prst="line">
            <a:avLst/>
          </a:prstGeom>
          <a:ln>
            <a:solidFill>
              <a:srgbClr val="41A3D9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02186622" name="Рисунок 4" hidden="0"/>
          <p:cNvPicPr>
            <a:picLocks noChangeAspect="1"/>
          </p:cNvPicPr>
          <p:nvPr isPhoto="0" userDrawn="0"/>
        </p:nvPicPr>
        <p:blipFill>
          <a:blip r:embed="rId11"/>
          <a:stretch/>
        </p:blipFill>
        <p:spPr bwMode="auto">
          <a:xfrm flipH="0" flipV="0">
            <a:off x="10311427" y="115105"/>
            <a:ext cx="1614300" cy="370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176" hidden="0"/>
          <p:cNvSpPr/>
          <p:nvPr isPhoto="0" userDrawn="0"/>
        </p:nvSpPr>
        <p:spPr bwMode="auto">
          <a:xfrm>
            <a:off x="602919" y="1185095"/>
            <a:ext cx="4885370" cy="659147"/>
          </a:xfrm>
          <a:prstGeom prst="roundRect">
            <a:avLst>
              <a:gd name="adj" fmla="val 10244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5400000" rotWithShape="0" algn="t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350">
              <a:latin typeface="Roboto"/>
              <a:ea typeface="Roboto"/>
              <a:cs typeface="Roboto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695400" y="1340768"/>
            <a:ext cx="4885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2" indent="-174622">
              <a:spcAft>
                <a:spcPts val="298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1400">
                <a:latin typeface="Roboto"/>
                <a:ea typeface="Roboto"/>
                <a:cs typeface="Arial"/>
              </a:rPr>
              <a:t>Полная совместимость с форматами </a:t>
            </a:r>
            <a:r>
              <a:rPr lang="en-US" sz="1400">
                <a:latin typeface="Roboto"/>
                <a:ea typeface="Roboto"/>
                <a:cs typeface="Arial"/>
              </a:rPr>
              <a:t>Microsoft Office</a:t>
            </a:r>
            <a:endParaRPr lang="ru-RU" sz="1400">
              <a:latin typeface="Roboto"/>
              <a:ea typeface="Roboto"/>
            </a:endParaRPr>
          </a:p>
        </p:txBody>
      </p:sp>
      <p:sp>
        <p:nvSpPr>
          <p:cNvPr id="15" name="Заголовок 1" hidden="0"/>
          <p:cNvSpPr/>
          <p:nvPr isPhoto="0" userDrawn="0"/>
        </p:nvSpPr>
        <p:spPr bwMode="auto">
          <a:xfrm>
            <a:off x="602919" y="333182"/>
            <a:ext cx="6694011" cy="1066835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  <a:cs typeface="Roboto"/>
              </a:rPr>
              <a:t>Преимущества Р7-офис </a:t>
            </a:r>
            <a:endParaRPr/>
          </a:p>
          <a:p>
            <a:pPr lvl="0">
              <a:lnSpc>
                <a:spcPct val="100000"/>
              </a:lnSpc>
              <a:defRPr/>
            </a:pPr>
            <a:endParaRPr sz="3200">
              <a:latin typeface="Roboto"/>
              <a:ea typeface="Roboto"/>
              <a:cs typeface="Roboto"/>
            </a:endParaRPr>
          </a:p>
        </p:txBody>
      </p:sp>
      <p:sp>
        <p:nvSpPr>
          <p:cNvPr id="2" name="TextBox 1" hidden="0"/>
          <p:cNvSpPr txBox="1"/>
          <p:nvPr isPhoto="0" userDrawn="0"/>
        </p:nvSpPr>
        <p:spPr bwMode="auto">
          <a:xfrm>
            <a:off x="1199456" y="2025911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latin typeface="Roboto"/>
                <a:cs typeface="Arial"/>
              </a:rPr>
              <a:t>Текстовый редактор</a:t>
            </a:r>
            <a:endParaRPr/>
          </a:p>
        </p:txBody>
      </p:sp>
      <p:sp>
        <p:nvSpPr>
          <p:cNvPr id="20" name="TextBox 19" hidden="0"/>
          <p:cNvSpPr txBox="1"/>
          <p:nvPr isPhoto="0" userDrawn="0"/>
        </p:nvSpPr>
        <p:spPr bwMode="auto">
          <a:xfrm>
            <a:off x="7392144" y="2025911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latin typeface="Roboto"/>
                <a:cs typeface="Arial"/>
              </a:rPr>
              <a:t>Табличный редактор</a:t>
            </a:r>
            <a:endParaRPr/>
          </a:p>
        </p:txBody>
      </p:sp>
      <p:pic>
        <p:nvPicPr>
          <p:cNvPr id="17" name="Рисунок 16" hidden="0"/>
          <p:cNvPicPr>
            <a:picLocks noChangeAspect="1"/>
          </p:cNvPicPr>
          <p:nvPr isPhoto="0" userDrawn="0"/>
        </p:nvPicPr>
        <p:blipFill>
          <a:blip r:embed="rId2"/>
          <a:srcRect l="519" t="0" r="0" b="5744"/>
          <a:stretch/>
        </p:blipFill>
        <p:spPr bwMode="auto">
          <a:xfrm>
            <a:off x="2010911" y="4005064"/>
            <a:ext cx="3582641" cy="2354250"/>
          </a:xfrm>
          <a:prstGeom prst="rect">
            <a:avLst/>
          </a:prstGeom>
        </p:spPr>
      </p:pic>
      <p:pic>
        <p:nvPicPr>
          <p:cNvPr id="8" name="Рисунок 7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35983" y="2407603"/>
            <a:ext cx="3453505" cy="2141021"/>
          </a:xfrm>
          <a:prstGeom prst="rect">
            <a:avLst/>
          </a:prstGeom>
        </p:spPr>
      </p:pic>
      <p:pic>
        <p:nvPicPr>
          <p:cNvPr id="18" name="Рисунок 17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6312024" y="2407603"/>
            <a:ext cx="3453505" cy="2248063"/>
          </a:xfrm>
          <a:prstGeom prst="rect">
            <a:avLst/>
          </a:prstGeom>
        </p:spPr>
      </p:pic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7824192" y="3955997"/>
            <a:ext cx="3494470" cy="2354250"/>
          </a:xfrm>
          <a:prstGeom prst="rect">
            <a:avLst/>
          </a:prstGeom>
        </p:spPr>
      </p:pic>
      <p:pic>
        <p:nvPicPr>
          <p:cNvPr id="264873961" name="Рисунок 4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10311427" y="115105"/>
            <a:ext cx="1614300" cy="370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>
            <a:alpha val="99999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носит, мужчина, сидит&#10;&#10;Автоматически созданное описание" hidden="0"/>
          <p:cNvPicPr>
            <a:picLocks noChangeAspect="1"/>
          </p:cNvPicPr>
          <p:nvPr isPhoto="0" userDrawn="0"/>
        </p:nvPicPr>
        <p:blipFill>
          <a:blip r:embed="rId2">
            <a:alphaModFix amt="30000"/>
          </a:blip>
          <a:srcRect l="0" t="0" r="13018" b="0"/>
          <a:stretch/>
        </p:blipFill>
        <p:spPr bwMode="auto">
          <a:xfrm>
            <a:off x="-1401" y="0"/>
            <a:ext cx="12193401" cy="6858000"/>
          </a:xfrm>
          <a:prstGeom prst="rect">
            <a:avLst/>
          </a:prstGeom>
        </p:spPr>
      </p:pic>
      <p:sp>
        <p:nvSpPr>
          <p:cNvPr id="31" name="TextBox 30" hidden="0"/>
          <p:cNvSpPr txBox="1"/>
          <p:nvPr isPhoto="0" userDrawn="0"/>
        </p:nvSpPr>
        <p:spPr bwMode="auto">
          <a:xfrm>
            <a:off x="319444" y="1258370"/>
            <a:ext cx="936104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3200" b="1">
                <a:solidFill>
                  <a:srgbClr val="41A3D9"/>
                </a:solidFill>
                <a:latin typeface="Roboto"/>
                <a:ea typeface="Roboto"/>
              </a:rPr>
              <a:t>Программа корпоративного лицензирования</a:t>
            </a:r>
            <a:endParaRPr/>
          </a:p>
        </p:txBody>
      </p:sp>
      <p:sp>
        <p:nvSpPr>
          <p:cNvPr id="33" name="TextBox 32" hidden="0"/>
          <p:cNvSpPr txBox="1"/>
          <p:nvPr isPhoto="0" userDrawn="0"/>
        </p:nvSpPr>
        <p:spPr bwMode="auto">
          <a:xfrm>
            <a:off x="231521" y="2853641"/>
            <a:ext cx="7295684" cy="259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2" indent="-174622">
              <a:spcAft>
                <a:spcPts val="1200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2400">
                <a:latin typeface="Roboto"/>
                <a:ea typeface="Roboto"/>
                <a:cs typeface="Arial"/>
              </a:rPr>
              <a:t>Уникальное ценовое предложение в пакете с сервисным контрактом (по аналогии с MS EA)</a:t>
            </a:r>
            <a:endParaRPr/>
          </a:p>
          <a:p>
            <a:pPr marL="174622" indent="-174622">
              <a:spcAft>
                <a:spcPts val="1200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2400">
                <a:latin typeface="Roboto"/>
                <a:ea typeface="Roboto"/>
                <a:cs typeface="Arial"/>
              </a:rPr>
              <a:t>Возможность расширенной Технической поддержки, внедрения под ключ и обучения пользователей</a:t>
            </a:r>
            <a:endParaRPr/>
          </a:p>
          <a:p>
            <a:pPr marL="174622" indent="-174622">
              <a:spcAft>
                <a:spcPts val="1200"/>
              </a:spcAft>
              <a:buClr>
                <a:srgbClr val="41A3D9"/>
              </a:buClr>
              <a:buFont typeface="Arial"/>
              <a:buChar char="›"/>
              <a:defRPr/>
            </a:pPr>
            <a:r>
              <a:rPr lang="ru-RU" sz="2400">
                <a:latin typeface="Roboto"/>
                <a:ea typeface="Roboto"/>
                <a:cs typeface="Arial"/>
              </a:rPr>
              <a:t>Доработка продукта под требования заказчика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14" hidden="0"/>
          <p:cNvSpPr>
            <a:spLocks noAdjustHandles="1"/>
          </p:cNvSpPr>
          <p:nvPr isPhoto="0" userDrawn="0"/>
        </p:nvSpPr>
        <p:spPr bwMode="auto">
          <a:xfrm>
            <a:off x="778275" y="6306959"/>
            <a:ext cx="54746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>
                    <a:lumMod val="60000"/>
                    <a:lumOff val="40000"/>
                  </a:schemeClr>
                </a:solidFill>
                <a:latin typeface="Arial"/>
                <a:ea typeface="Roboto"/>
                <a:cs typeface="Arial"/>
              </a:rPr>
              <a:t>АО «Р7» 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600"/>
              </a:spcBef>
              <a:defRPr/>
            </a:pPr>
            <a:endParaRPr lang="ru-RU" sz="1200" b="0" i="0">
              <a:solidFill>
                <a:schemeClr val="tx1">
                  <a:lumMod val="60000"/>
                  <a:lumOff val="40000"/>
                </a:schemeClr>
              </a:solidFill>
              <a:latin typeface="Arial"/>
              <a:ea typeface="Roboto"/>
              <a:cs typeface="Arial"/>
            </a:endParaRPr>
          </a:p>
        </p:txBody>
      </p:sp>
      <p:sp>
        <p:nvSpPr>
          <p:cNvPr id="5" name="TextBox 2" hidden="0"/>
          <p:cNvSpPr>
            <a:spLocks noAdjustHandles="1"/>
          </p:cNvSpPr>
          <p:nvPr isPhoto="0" userDrawn="0"/>
        </p:nvSpPr>
        <p:spPr bwMode="auto">
          <a:xfrm>
            <a:off x="778275" y="2057236"/>
            <a:ext cx="6154492" cy="21337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b="1" i="0" u="none" strike="noStrike" cap="none" spc="0">
                <a:solidFill>
                  <a:schemeClr val="tx1"/>
                </a:solidFill>
                <a:latin typeface="Roboto"/>
                <a:ea typeface="Arial"/>
                <a:cs typeface="Arial"/>
              </a:rPr>
              <a:t>Козлов Дмитри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й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Александрович</a:t>
            </a:r>
            <a:endParaRPr/>
          </a:p>
          <a:p>
            <a:pPr>
              <a:lnSpc>
                <a:spcPct val="90000"/>
              </a:lnSpc>
              <a:defRPr/>
            </a:pPr>
            <a:endParaRPr lang="ru-RU" sz="2000" b="1" i="0" u="none" strike="noStrike" cap="none" spc="0">
              <a:solidFill>
                <a:schemeClr val="tx1"/>
              </a:solidFill>
              <a:latin typeface="Roboto"/>
              <a:ea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r>
              <a:rPr lang="ru-RU" sz="2000" b="1" i="0" u="none" strike="noStrike" cap="none" spc="0">
                <a:solidFill>
                  <a:schemeClr val="tx1"/>
                </a:solidFill>
                <a:latin typeface="Roboto"/>
                <a:ea typeface="Arial"/>
                <a:cs typeface="Arial"/>
              </a:rPr>
              <a:t>Руководитель проектов</a:t>
            </a:r>
            <a:endParaRPr sz="2000">
              <a:latin typeface="Roboto"/>
            </a:endParaRPr>
          </a:p>
          <a:p>
            <a:pPr>
              <a:lnSpc>
                <a:spcPct val="90000"/>
              </a:lnSpc>
              <a:defRPr/>
            </a:pPr>
            <a:endParaRPr lang="ru-RU" sz="2200" b="1">
              <a:solidFill>
                <a:schemeClr val="tx1"/>
              </a:solidFill>
              <a:latin typeface="Roboto"/>
              <a:cs typeface="Arial"/>
            </a:endParaRPr>
          </a:p>
          <a:p>
            <a:pPr>
              <a:lnSpc>
                <a:spcPct val="90000"/>
              </a:lnSpc>
              <a:defRPr/>
            </a:pPr>
            <a:r>
              <a:rPr lang="ru-RU" sz="2200" b="0" i="0" u="sng" strike="noStrike" cap="none" spc="0">
                <a:latin typeface="Roboto"/>
                <a:ea typeface="Roboto"/>
                <a:cs typeface="Roboto"/>
                <a:hlinkClick r:id="rId2" tooltip="mailto:dmitry.kozlov@r7-office.ru"/>
              </a:rPr>
              <a:t>dmitry.kozlov@r7-office.ru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</a:t>
            </a:r>
            <a:endParaRPr sz="1400" b="0" i="0" u="none">
              <a:solidFill>
                <a:srgbClr val="333333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ct val="90000"/>
              </a:lnSpc>
              <a:defRPr/>
            </a:pPr>
            <a:endParaRPr sz="1150" b="0" i="0" u="none">
              <a:solidFill>
                <a:srgbClr val="333333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ct val="90000"/>
              </a:lnSpc>
              <a:defRPr/>
            </a:pPr>
            <a:r>
              <a:rPr lang="ru-RU" sz="2000" b="1" i="0" u="none" strike="noStrike" cap="none" spc="0">
                <a:solidFill>
                  <a:schemeClr val="tx1"/>
                </a:solidFill>
                <a:latin typeface="Roboto"/>
                <a:ea typeface="Arial"/>
                <a:cs typeface="Arial"/>
              </a:rPr>
              <a:t>+7 903 724 71 99</a:t>
            </a:r>
            <a:endParaRPr/>
          </a:p>
        </p:txBody>
      </p:sp>
      <p:sp>
        <p:nvSpPr>
          <p:cNvPr id="1469271179" name=" 1469271178" hidden="0"/>
          <p:cNvSpPr/>
          <p:nvPr isPhoto="0" userDrawn="0"/>
        </p:nvSpPr>
        <p:spPr bwMode="auto">
          <a:xfrm>
            <a:off x="5968559" y="3291840"/>
            <a:ext cx="254916" cy="365796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endParaRPr/>
          </a:p>
        </p:txBody>
      </p:sp>
      <p:graphicFrame>
        <p:nvGraphicFramePr>
          <p:cNvPr id="679897320" name="Таблица 679897319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0" y="0"/>
          <a:ext cx="5940000" cy="711199"/>
        </p:xfrm>
        <a:graphic>
          <a:graphicData uri="http://schemas.openxmlformats.org/drawingml/2006/table">
            <a:tbl>
              <a:tblPr firstRow="1" firstCol="1" lastRow="0" lastCol="0" bandRow="1" bandCol="0"/>
              <a:tblGrid>
                <a:gridCol w="5940000"/>
              </a:tblGrid>
              <a:tr h="711199">
                <a:tc>
                  <a:txBody>
                    <a:bodyPr/>
                    <a:p>
                      <a:pPr>
                        <a:defRPr/>
                      </a:pPr>
                      <a:br>
                        <a:rPr u="sng">
                          <a:hlinkClick r:id="rId3" tooltip="mailto:andrey.antipov@r7-office.ru"/>
                        </a:rPr>
                      </a:br>
                      <a:endParaRPr/>
                    </a:p>
                  </a:txBody>
                  <a:tcPr marL="47623" marR="47623" marT="47623" marB="47623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PT Sans"/>
        <a:ea typeface="Arial"/>
        <a:cs typeface="Arial"/>
      </a:majorFont>
      <a:minorFont>
        <a:latin typeface="PT Sans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DocSecurity>0</DocSecurity>
  <PresentationFormat>Широкоэкранный</PresentationFormat>
  <Paragraphs>0</Paragraphs>
  <Slides>8</Slides>
  <Notes>8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false</LinksUpToDate>
  <SharedDoc>false</SharedDoc>
  <HyperlinkBase/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:description/>
  <cp:lastModifiedBy/>
  <dcterms:created xsi:type="dcterms:W3CDTF">2012-12-03T06:56:55Z</dcterms:created>
  <dcterms:modified xsi:type="dcterms:W3CDTF">2022-09-29T10:29:14Z</dcterms:modified>
  <cp:category/>
  <dc:identifier/>
  <cp:contentStatus/>
  <dc:language/>
  <cp:version/>
</cp:coreProperties>
</file>