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theme/themeOverride3.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0"/>
  </p:notesMasterIdLst>
  <p:handoutMasterIdLst>
    <p:handoutMasterId r:id="rId31"/>
  </p:handoutMasterIdLst>
  <p:sldIdLst>
    <p:sldId id="307" r:id="rId2"/>
    <p:sldId id="322" r:id="rId3"/>
    <p:sldId id="284" r:id="rId4"/>
    <p:sldId id="306" r:id="rId5"/>
    <p:sldId id="308" r:id="rId6"/>
    <p:sldId id="294" r:id="rId7"/>
    <p:sldId id="310" r:id="rId8"/>
    <p:sldId id="324" r:id="rId9"/>
    <p:sldId id="316" r:id="rId10"/>
    <p:sldId id="317" r:id="rId11"/>
    <p:sldId id="320" r:id="rId12"/>
    <p:sldId id="326" r:id="rId13"/>
    <p:sldId id="311" r:id="rId14"/>
    <p:sldId id="309" r:id="rId15"/>
    <p:sldId id="304" r:id="rId16"/>
    <p:sldId id="323" r:id="rId17"/>
    <p:sldId id="305" r:id="rId18"/>
    <p:sldId id="325" r:id="rId19"/>
    <p:sldId id="314" r:id="rId20"/>
    <p:sldId id="329" r:id="rId21"/>
    <p:sldId id="327" r:id="rId22"/>
    <p:sldId id="328" r:id="rId23"/>
    <p:sldId id="313" r:id="rId24"/>
    <p:sldId id="318" r:id="rId25"/>
    <p:sldId id="319" r:id="rId26"/>
    <p:sldId id="315" r:id="rId27"/>
    <p:sldId id="289" r:id="rId28"/>
    <p:sldId id="312" r:id="rId29"/>
  </p:sldIdLst>
  <p:sldSz cx="12192000" cy="6858000"/>
  <p:notesSz cx="7315200" cy="9601200"/>
  <p:embeddedFontLst>
    <p:embeddedFont>
      <p:font typeface="Calibri" panose="020F050202020403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997">
          <p15:clr>
            <a:srgbClr val="A4A3A4"/>
          </p15:clr>
        </p15:guide>
        <p15:guide id="2" pos="501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79BB"/>
    <a:srgbClr val="E71223"/>
    <a:srgbClr val="0169B4"/>
    <a:srgbClr val="4D79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60549" autoAdjust="0"/>
  </p:normalViewPr>
  <p:slideViewPr>
    <p:cSldViewPr snapToGrid="0">
      <p:cViewPr varScale="1">
        <p:scale>
          <a:sx n="52" d="100"/>
          <a:sy n="52" d="100"/>
        </p:scale>
        <p:origin x="1843" y="48"/>
      </p:cViewPr>
      <p:guideLst>
        <p:guide orient="horz" pos="3997"/>
        <p:guide pos="5019"/>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451"/>
    </p:cViewPr>
  </p:sorterViewPr>
  <p:notesViewPr>
    <p:cSldViewPr snapToGrid="0">
      <p:cViewPr varScale="1">
        <p:scale>
          <a:sx n="62" d="100"/>
          <a:sy n="62" d="100"/>
        </p:scale>
        <p:origin x="3139"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slide" Target="../slides/slide8.xml"/><Relationship Id="rId7" Type="http://schemas.openxmlformats.org/officeDocument/2006/relationships/slide" Target="../slides/slide14.xml"/><Relationship Id="rId2" Type="http://schemas.openxmlformats.org/officeDocument/2006/relationships/slide" Target="../slides/slide4.xml"/><Relationship Id="rId1" Type="http://schemas.openxmlformats.org/officeDocument/2006/relationships/slide" Target="../slides/slide6.xml"/><Relationship Id="rId6" Type="http://schemas.openxmlformats.org/officeDocument/2006/relationships/slide" Target="../slides/slide15.xml"/><Relationship Id="rId5" Type="http://schemas.openxmlformats.org/officeDocument/2006/relationships/slide" Target="../slides/slide17.xml"/><Relationship Id="rId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E2F377-AFE4-4FF5-B223-2F9CC24104A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ru-RU"/>
        </a:p>
      </dgm:t>
    </dgm:pt>
    <dgm:pt modelId="{BF83A40B-772D-4CE0-8722-3154191D9CF7}">
      <dgm:prSet phldrT="[Текст]">
        <dgm:style>
          <a:lnRef idx="2">
            <a:schemeClr val="accent1"/>
          </a:lnRef>
          <a:fillRef idx="1">
            <a:schemeClr val="lt1"/>
          </a:fillRef>
          <a:effectRef idx="0">
            <a:schemeClr val="accent1"/>
          </a:effectRef>
          <a:fontRef idx="minor">
            <a:schemeClr val="dk1"/>
          </a:fontRef>
        </dgm:style>
      </dgm:prSet>
      <dgm:spPr/>
      <dgm:t>
        <a:bodyPr/>
        <a:lstStyle/>
        <a:p>
          <a:pPr>
            <a:buFont typeface="Wingdings" panose="05000000000000000000" pitchFamily="2" charset="2"/>
            <a:buChar char="ü"/>
          </a:pPr>
          <a:r>
            <a:rPr lang="ru-RU" b="1" dirty="0"/>
            <a:t>1. Постановка задачи</a:t>
          </a:r>
          <a:endParaRPr lang="ru-RU" dirty="0"/>
        </a:p>
      </dgm:t>
    </dgm:pt>
    <dgm:pt modelId="{A8241531-D3F1-4E55-9DA7-D6A9DB1394F9}" type="parTrans" cxnId="{22F1A5B1-740B-4A63-B745-B5A8A4B0581A}">
      <dgm:prSet/>
      <dgm:spPr/>
      <dgm:t>
        <a:bodyPr/>
        <a:lstStyle/>
        <a:p>
          <a:endParaRPr lang="ru-RU"/>
        </a:p>
      </dgm:t>
    </dgm:pt>
    <dgm:pt modelId="{D676C1CD-5FD2-41DE-B7A3-983D47D7C897}" type="sibTrans" cxnId="{22F1A5B1-740B-4A63-B745-B5A8A4B0581A}">
      <dgm:prSet/>
      <dgm:spPr/>
      <dgm:t>
        <a:bodyPr/>
        <a:lstStyle/>
        <a:p>
          <a:endParaRPr lang="ru-RU"/>
        </a:p>
      </dgm:t>
    </dgm:pt>
    <dgm:pt modelId="{3FEA7D21-F7E2-4D31-8940-15B39912F886}">
      <dgm:prSet phldrT="[Текст]">
        <dgm:style>
          <a:lnRef idx="2">
            <a:schemeClr val="accent1"/>
          </a:lnRef>
          <a:fillRef idx="1">
            <a:schemeClr val="lt1"/>
          </a:fillRef>
          <a:effectRef idx="0">
            <a:schemeClr val="accent1"/>
          </a:effectRef>
          <a:fontRef idx="minor">
            <a:schemeClr val="dk1"/>
          </a:fontRef>
        </dgm:style>
      </dgm:prSet>
      <dgm:spPr/>
      <dgm:t>
        <a:bodyPr/>
        <a:lstStyle/>
        <a:p>
          <a:r>
            <a:rPr lang="ru-RU" b="1" dirty="0"/>
            <a:t>2. Решения</a:t>
          </a:r>
          <a:endParaRPr lang="ru-RU" dirty="0"/>
        </a:p>
      </dgm:t>
    </dgm:pt>
    <dgm:pt modelId="{B7F227F2-8224-4E14-A5CD-76E18DC0C624}" type="sibTrans" cxnId="{8296A7DF-2810-46A3-925E-5B926EE82A3B}">
      <dgm:prSet/>
      <dgm:spPr/>
      <dgm:t>
        <a:bodyPr/>
        <a:lstStyle/>
        <a:p>
          <a:endParaRPr lang="ru-RU"/>
        </a:p>
      </dgm:t>
    </dgm:pt>
    <dgm:pt modelId="{339B2F22-A764-49E2-97B0-A48350A93894}" type="parTrans" cxnId="{8296A7DF-2810-46A3-925E-5B926EE82A3B}">
      <dgm:prSet/>
      <dgm:spPr/>
      <dgm:t>
        <a:bodyPr/>
        <a:lstStyle/>
        <a:p>
          <a:endParaRPr lang="ru-RU"/>
        </a:p>
      </dgm:t>
    </dgm:pt>
    <dgm:pt modelId="{952680AF-89CA-46F6-8457-600DB3C844FB}">
      <dgm:prSet>
        <dgm:style>
          <a:lnRef idx="2">
            <a:schemeClr val="accent1"/>
          </a:lnRef>
          <a:fillRef idx="1">
            <a:schemeClr val="lt1"/>
          </a:fillRef>
          <a:effectRef idx="0">
            <a:schemeClr val="accent1"/>
          </a:effectRef>
          <a:fontRef idx="minor">
            <a:schemeClr val="dk1"/>
          </a:fontRef>
        </dgm:style>
      </dgm:prSet>
      <dgm:spPr/>
      <dgm:t>
        <a:bodyPr/>
        <a:lstStyle/>
        <a:p>
          <a:r>
            <a:rPr lang="ru-RU" b="1" dirty="0"/>
            <a:t>3. Программная реализация</a:t>
          </a:r>
          <a:endParaRPr lang="ru-RU" dirty="0"/>
        </a:p>
      </dgm:t>
    </dgm:pt>
    <dgm:pt modelId="{661F10D5-6526-4D15-B3C1-D70DB531BA7D}" type="sibTrans" cxnId="{12B1DF8E-B71E-4E38-998F-5E73156C79B5}">
      <dgm:prSet/>
      <dgm:spPr/>
      <dgm:t>
        <a:bodyPr/>
        <a:lstStyle/>
        <a:p>
          <a:endParaRPr lang="ru-RU"/>
        </a:p>
      </dgm:t>
    </dgm:pt>
    <dgm:pt modelId="{BD416D62-F640-4B42-9948-E4254A848EF2}" type="parTrans" cxnId="{12B1DF8E-B71E-4E38-998F-5E73156C79B5}">
      <dgm:prSet/>
      <dgm:spPr/>
      <dgm:t>
        <a:bodyPr/>
        <a:lstStyle/>
        <a:p>
          <a:endParaRPr lang="ru-RU"/>
        </a:p>
      </dgm:t>
    </dgm:pt>
    <dgm:pt modelId="{DE122C4D-816E-4D57-BF67-6F4F6B5D75A7}">
      <dgm:prSet>
        <dgm:style>
          <a:lnRef idx="2">
            <a:schemeClr val="accent1"/>
          </a:lnRef>
          <a:fillRef idx="1">
            <a:schemeClr val="lt1"/>
          </a:fillRef>
          <a:effectRef idx="0">
            <a:schemeClr val="accent1"/>
          </a:effectRef>
          <a:fontRef idx="minor">
            <a:schemeClr val="dk1"/>
          </a:fontRef>
        </dgm:style>
      </dgm:prSet>
      <dgm:spPr/>
      <dgm:t>
        <a:bodyPr/>
        <a:lstStyle/>
        <a:p>
          <a:r>
            <a:rPr lang="ru-RU" b="1" dirty="0"/>
            <a:t>4. Внедрение и популяризация проекта</a:t>
          </a:r>
          <a:endParaRPr lang="ru-RU" dirty="0"/>
        </a:p>
      </dgm:t>
    </dgm:pt>
    <dgm:pt modelId="{24994739-3D6D-4C87-BBC5-6423B7300F6A}" type="parTrans" cxnId="{5DF6E922-95FB-4176-B83D-5422F8B305FF}">
      <dgm:prSet/>
      <dgm:spPr/>
      <dgm:t>
        <a:bodyPr/>
        <a:lstStyle/>
        <a:p>
          <a:endParaRPr lang="ru-RU"/>
        </a:p>
      </dgm:t>
    </dgm:pt>
    <dgm:pt modelId="{F541BAED-C417-448F-9473-BBB9E21634C0}" type="sibTrans" cxnId="{5DF6E922-95FB-4176-B83D-5422F8B305FF}">
      <dgm:prSet/>
      <dgm:spPr/>
      <dgm:t>
        <a:bodyPr/>
        <a:lstStyle/>
        <a:p>
          <a:endParaRPr lang="ru-RU"/>
        </a:p>
      </dgm:t>
    </dgm:pt>
    <dgm:pt modelId="{CB42CD44-86F0-43E7-8E8E-A4D0C8C962D7}">
      <dgm:prSet custT="1"/>
      <dgm:spPr/>
      <dgm:t>
        <a:bodyPr/>
        <a:lstStyle/>
        <a:p>
          <a:r>
            <a:rPr lang="ru-RU" sz="1400" dirty="0">
              <a:hlinkClick xmlns:r="http://schemas.openxmlformats.org/officeDocument/2006/relationships" r:id="rId1" action="ppaction://hlinksldjump"/>
            </a:rPr>
            <a:t>Обработка данных с фотоловушек</a:t>
          </a:r>
          <a:endParaRPr lang="ru-RU" sz="1400" dirty="0"/>
        </a:p>
      </dgm:t>
    </dgm:pt>
    <dgm:pt modelId="{0DB963A1-9028-4D11-8780-62703335D289}" type="sibTrans" cxnId="{137FF8D4-60F3-4ACA-8466-4716A36166A7}">
      <dgm:prSet/>
      <dgm:spPr/>
      <dgm:t>
        <a:bodyPr/>
        <a:lstStyle/>
        <a:p>
          <a:endParaRPr lang="ru-RU"/>
        </a:p>
      </dgm:t>
    </dgm:pt>
    <dgm:pt modelId="{AF0D1D6F-988E-4B28-9D09-9034E3649B7B}" type="parTrans" cxnId="{137FF8D4-60F3-4ACA-8466-4716A36166A7}">
      <dgm:prSet/>
      <dgm:spPr/>
      <dgm:t>
        <a:bodyPr/>
        <a:lstStyle/>
        <a:p>
          <a:endParaRPr lang="ru-RU"/>
        </a:p>
      </dgm:t>
    </dgm:pt>
    <dgm:pt modelId="{0B7855E1-6B93-4BA1-A300-45BBFADAF922}">
      <dgm:prSet custT="1"/>
      <dgm:spPr/>
      <dgm:t>
        <a:bodyPr/>
        <a:lstStyle/>
        <a:p>
          <a:r>
            <a:rPr lang="ru-RU" sz="1400" dirty="0"/>
            <a:t>Использование в ООПТ</a:t>
          </a:r>
        </a:p>
      </dgm:t>
    </dgm:pt>
    <dgm:pt modelId="{CE9CBEF1-2651-439C-A702-90CC3FC11A59}" type="parTrans" cxnId="{8EC7672B-FF79-4D6F-994E-0F5237A9522B}">
      <dgm:prSet/>
      <dgm:spPr/>
      <dgm:t>
        <a:bodyPr/>
        <a:lstStyle/>
        <a:p>
          <a:endParaRPr lang="ru-RU"/>
        </a:p>
      </dgm:t>
    </dgm:pt>
    <dgm:pt modelId="{C56D357B-32C2-4065-9D43-65D2020303A5}" type="sibTrans" cxnId="{8EC7672B-FF79-4D6F-994E-0F5237A9522B}">
      <dgm:prSet/>
      <dgm:spPr/>
      <dgm:t>
        <a:bodyPr/>
        <a:lstStyle/>
        <a:p>
          <a:endParaRPr lang="ru-RU"/>
        </a:p>
      </dgm:t>
    </dgm:pt>
    <dgm:pt modelId="{F58CF417-B3D5-46EA-A9BD-1BA3A25CAB76}">
      <dgm:prSet phldrT="[Текст]" custT="1"/>
      <dgm:spPr/>
      <dgm:t>
        <a:bodyPr/>
        <a:lstStyle/>
        <a:p>
          <a:pPr>
            <a:buFont typeface="Wingdings" panose="05000000000000000000" pitchFamily="2" charset="2"/>
            <a:buChar char="ü"/>
          </a:pPr>
          <a:r>
            <a:rPr lang="ru-RU" sz="1400" dirty="0">
              <a:hlinkClick xmlns:r="http://schemas.openxmlformats.org/officeDocument/2006/relationships" r:id="rId2" action="ppaction://hlinksldjump"/>
            </a:rPr>
            <a:t>Обработка / разметка данных</a:t>
          </a:r>
          <a:endParaRPr lang="ru-RU" sz="1400" dirty="0"/>
        </a:p>
      </dgm:t>
    </dgm:pt>
    <dgm:pt modelId="{B8A12A6F-AB40-494A-BFE1-889DC286F35F}" type="parTrans" cxnId="{0335AC2D-DA83-4ED9-8C4A-12064B30A769}">
      <dgm:prSet/>
      <dgm:spPr/>
      <dgm:t>
        <a:bodyPr/>
        <a:lstStyle/>
        <a:p>
          <a:endParaRPr lang="ru-RU"/>
        </a:p>
      </dgm:t>
    </dgm:pt>
    <dgm:pt modelId="{72DA4F16-3936-4BD0-849F-95F0FFCD2424}" type="sibTrans" cxnId="{0335AC2D-DA83-4ED9-8C4A-12064B30A769}">
      <dgm:prSet/>
      <dgm:spPr/>
      <dgm:t>
        <a:bodyPr/>
        <a:lstStyle/>
        <a:p>
          <a:endParaRPr lang="ru-RU"/>
        </a:p>
      </dgm:t>
    </dgm:pt>
    <dgm:pt modelId="{1F9165E2-2B70-43EC-AC59-0FC7E87D68E2}">
      <dgm:prSet custT="1"/>
      <dgm:spPr/>
      <dgm:t>
        <a:bodyPr/>
        <a:lstStyle/>
        <a:p>
          <a:r>
            <a:rPr lang="ru-RU" sz="1400" dirty="0">
              <a:hlinkClick xmlns:r="http://schemas.openxmlformats.org/officeDocument/2006/relationships" r:id="rId3" action="ppaction://hlinksldjump"/>
            </a:rPr>
            <a:t>Задача учета</a:t>
          </a:r>
          <a:endParaRPr lang="ru-RU" sz="1400" dirty="0"/>
        </a:p>
      </dgm:t>
    </dgm:pt>
    <dgm:pt modelId="{871E216D-A258-4491-84BA-77D68705270A}" type="parTrans" cxnId="{4CC24EB2-3C27-429E-B44B-662CBD4E3A8F}">
      <dgm:prSet/>
      <dgm:spPr/>
      <dgm:t>
        <a:bodyPr/>
        <a:lstStyle/>
        <a:p>
          <a:endParaRPr lang="ru-RU"/>
        </a:p>
      </dgm:t>
    </dgm:pt>
    <dgm:pt modelId="{8ABA8F06-2F38-4028-8F88-AF9BE22A2E60}" type="sibTrans" cxnId="{4CC24EB2-3C27-429E-B44B-662CBD4E3A8F}">
      <dgm:prSet/>
      <dgm:spPr/>
      <dgm:t>
        <a:bodyPr/>
        <a:lstStyle/>
        <a:p>
          <a:endParaRPr lang="ru-RU"/>
        </a:p>
      </dgm:t>
    </dgm:pt>
    <dgm:pt modelId="{E4DBD6BC-C77A-4FCA-B8A7-31FA1807928F}">
      <dgm:prSet custT="1"/>
      <dgm:spPr/>
      <dgm:t>
        <a:bodyPr/>
        <a:lstStyle/>
        <a:p>
          <a:r>
            <a:rPr lang="ru-RU" sz="1400" dirty="0">
              <a:hlinkClick xmlns:r="http://schemas.openxmlformats.org/officeDocument/2006/relationships" r:id="rId4" action="ppaction://hlinksldjump"/>
            </a:rPr>
            <a:t>Поиск объектов на аэрофотосъемке</a:t>
          </a:r>
          <a:endParaRPr lang="ru-RU" sz="1400" dirty="0"/>
        </a:p>
      </dgm:t>
    </dgm:pt>
    <dgm:pt modelId="{B5FD1D68-019B-4FFF-A42D-AE5554E216ED}" type="parTrans" cxnId="{3A7371A0-83AB-4245-B4AD-7E085D57581E}">
      <dgm:prSet/>
      <dgm:spPr/>
      <dgm:t>
        <a:bodyPr/>
        <a:lstStyle/>
        <a:p>
          <a:endParaRPr lang="ru-RU"/>
        </a:p>
      </dgm:t>
    </dgm:pt>
    <dgm:pt modelId="{4820F5A5-7983-49D1-9AC4-99BD0C192733}" type="sibTrans" cxnId="{3A7371A0-83AB-4245-B4AD-7E085D57581E}">
      <dgm:prSet/>
      <dgm:spPr/>
      <dgm:t>
        <a:bodyPr/>
        <a:lstStyle/>
        <a:p>
          <a:endParaRPr lang="ru-RU"/>
        </a:p>
      </dgm:t>
    </dgm:pt>
    <dgm:pt modelId="{793005C3-1F49-4BEB-9C96-355FEBDD6CF7}">
      <dgm:prSet custT="1"/>
      <dgm:spPr/>
      <dgm:t>
        <a:bodyPr/>
        <a:lstStyle/>
        <a:p>
          <a:r>
            <a:rPr lang="ru-RU" sz="1400" dirty="0">
              <a:hlinkClick xmlns:r="http://schemas.openxmlformats.org/officeDocument/2006/relationships" r:id="rId5" action="ppaction://hlinksldjump"/>
            </a:rPr>
            <a:t>Работа с новыми данными</a:t>
          </a:r>
          <a:endParaRPr lang="ru-RU" sz="1400" dirty="0"/>
        </a:p>
      </dgm:t>
    </dgm:pt>
    <dgm:pt modelId="{BD72A722-620F-4412-81B5-1A6EA63B9FB9}" type="parTrans" cxnId="{2DAEF586-FDF9-44A5-83EE-73E85F3FE85E}">
      <dgm:prSet/>
      <dgm:spPr/>
      <dgm:t>
        <a:bodyPr/>
        <a:lstStyle/>
        <a:p>
          <a:endParaRPr lang="ru-RU"/>
        </a:p>
      </dgm:t>
    </dgm:pt>
    <dgm:pt modelId="{8A6FDC76-4289-4AA4-9E1F-B4BF4CF064A9}" type="sibTrans" cxnId="{2DAEF586-FDF9-44A5-83EE-73E85F3FE85E}">
      <dgm:prSet/>
      <dgm:spPr/>
      <dgm:t>
        <a:bodyPr/>
        <a:lstStyle/>
        <a:p>
          <a:endParaRPr lang="ru-RU"/>
        </a:p>
      </dgm:t>
    </dgm:pt>
    <dgm:pt modelId="{4C11F21F-2891-48A6-9362-8F13F264FA0B}">
      <dgm:prSet custT="1"/>
      <dgm:spPr/>
      <dgm:t>
        <a:bodyPr/>
        <a:lstStyle/>
        <a:p>
          <a:r>
            <a:rPr lang="ru-RU" sz="1400" dirty="0">
              <a:hlinkClick xmlns:r="http://schemas.openxmlformats.org/officeDocument/2006/relationships" r:id="rId5" action="ppaction://hlinksldjump"/>
            </a:rPr>
            <a:t>Быстродействие</a:t>
          </a:r>
          <a:endParaRPr lang="ru-RU" sz="1400" dirty="0"/>
        </a:p>
      </dgm:t>
    </dgm:pt>
    <dgm:pt modelId="{F64D3D79-C9D8-4BAE-B270-455AB3E8CB69}" type="parTrans" cxnId="{3DEB5C63-9369-403C-9761-841788550824}">
      <dgm:prSet/>
      <dgm:spPr/>
      <dgm:t>
        <a:bodyPr/>
        <a:lstStyle/>
        <a:p>
          <a:endParaRPr lang="ru-RU"/>
        </a:p>
      </dgm:t>
    </dgm:pt>
    <dgm:pt modelId="{68C4F985-671A-49E0-AE4A-05D2AB7EA958}" type="sibTrans" cxnId="{3DEB5C63-9369-403C-9761-841788550824}">
      <dgm:prSet/>
      <dgm:spPr/>
      <dgm:t>
        <a:bodyPr/>
        <a:lstStyle/>
        <a:p>
          <a:endParaRPr lang="ru-RU"/>
        </a:p>
      </dgm:t>
    </dgm:pt>
    <dgm:pt modelId="{853D4CB3-BE25-46A4-A01B-4F68F6160EC2}">
      <dgm:prSet custT="1"/>
      <dgm:spPr/>
      <dgm:t>
        <a:bodyPr/>
        <a:lstStyle/>
        <a:p>
          <a:r>
            <a:rPr lang="ru-RU" sz="1400" dirty="0"/>
            <a:t>Публикация в СМИ</a:t>
          </a:r>
        </a:p>
      </dgm:t>
    </dgm:pt>
    <dgm:pt modelId="{F5B03E65-543F-43AD-A27B-2063564BD573}" type="parTrans" cxnId="{61540C31-62A6-4CDB-B91D-52B7B733CC49}">
      <dgm:prSet/>
      <dgm:spPr/>
      <dgm:t>
        <a:bodyPr/>
        <a:lstStyle/>
        <a:p>
          <a:endParaRPr lang="ru-RU"/>
        </a:p>
      </dgm:t>
    </dgm:pt>
    <dgm:pt modelId="{B27BE1B5-6D07-4B62-A084-0ED141581FD0}" type="sibTrans" cxnId="{61540C31-62A6-4CDB-B91D-52B7B733CC49}">
      <dgm:prSet/>
      <dgm:spPr/>
      <dgm:t>
        <a:bodyPr/>
        <a:lstStyle/>
        <a:p>
          <a:endParaRPr lang="ru-RU"/>
        </a:p>
      </dgm:t>
    </dgm:pt>
    <dgm:pt modelId="{2290ABE7-F567-4BBF-AD8C-10CA763E0630}">
      <dgm:prSet custT="1"/>
      <dgm:spPr/>
      <dgm:t>
        <a:bodyPr/>
        <a:lstStyle/>
        <a:p>
          <a:r>
            <a:rPr lang="ru-RU" sz="1400" dirty="0"/>
            <a:t>Постановка задач на </a:t>
          </a:r>
          <a:r>
            <a:rPr lang="ru-RU" sz="1400" dirty="0" err="1"/>
            <a:t>хакатонах</a:t>
          </a:r>
          <a:endParaRPr lang="ru-RU" sz="1400" dirty="0"/>
        </a:p>
      </dgm:t>
    </dgm:pt>
    <dgm:pt modelId="{BA5A3767-E86B-41E1-8A83-923F7A1B9859}" type="parTrans" cxnId="{80FCF630-5482-4768-8E1A-1B34E355F4AF}">
      <dgm:prSet/>
      <dgm:spPr/>
      <dgm:t>
        <a:bodyPr/>
        <a:lstStyle/>
        <a:p>
          <a:endParaRPr lang="ru-RU"/>
        </a:p>
      </dgm:t>
    </dgm:pt>
    <dgm:pt modelId="{A717E41B-B6FC-4AC2-8102-BC6A07DC3979}" type="sibTrans" cxnId="{80FCF630-5482-4768-8E1A-1B34E355F4AF}">
      <dgm:prSet/>
      <dgm:spPr/>
      <dgm:t>
        <a:bodyPr/>
        <a:lstStyle/>
        <a:p>
          <a:endParaRPr lang="ru-RU"/>
        </a:p>
      </dgm:t>
    </dgm:pt>
    <dgm:pt modelId="{D6DAAB56-C4D9-4E72-A098-C7B633C6BC05}">
      <dgm:prSet phldrT="[Текст]" custT="1"/>
      <dgm:spPr/>
      <dgm:t>
        <a:bodyPr/>
        <a:lstStyle/>
        <a:p>
          <a:pPr>
            <a:buFont typeface="Wingdings" panose="05000000000000000000" pitchFamily="2" charset="2"/>
            <a:buChar char="ü"/>
          </a:pPr>
          <a:r>
            <a:rPr lang="ru-RU" sz="1400" dirty="0">
              <a:hlinkClick xmlns:r="http://schemas.openxmlformats.org/officeDocument/2006/relationships" r:id="rId2" action="ppaction://hlinksldjump"/>
            </a:rPr>
            <a:t>Сбор данных</a:t>
          </a:r>
          <a:endParaRPr lang="ru-RU" sz="1400" dirty="0"/>
        </a:p>
      </dgm:t>
    </dgm:pt>
    <dgm:pt modelId="{BFEECFB5-AC9C-49A6-A0AC-62EBE9E72EAA}" type="parTrans" cxnId="{E618CA83-D952-4A99-A6B3-049D11AE4631}">
      <dgm:prSet/>
      <dgm:spPr/>
      <dgm:t>
        <a:bodyPr/>
        <a:lstStyle/>
        <a:p>
          <a:endParaRPr lang="ru-RU"/>
        </a:p>
      </dgm:t>
    </dgm:pt>
    <dgm:pt modelId="{5D600719-96DA-440F-AA02-5C7061A298CB}" type="sibTrans" cxnId="{E618CA83-D952-4A99-A6B3-049D11AE4631}">
      <dgm:prSet/>
      <dgm:spPr/>
      <dgm:t>
        <a:bodyPr/>
        <a:lstStyle/>
        <a:p>
          <a:endParaRPr lang="ru-RU"/>
        </a:p>
      </dgm:t>
    </dgm:pt>
    <dgm:pt modelId="{3C7038CB-CF08-428A-A8E4-4FE500662185}">
      <dgm:prSet custT="1"/>
      <dgm:spPr/>
      <dgm:t>
        <a:bodyPr/>
        <a:lstStyle/>
        <a:p>
          <a:r>
            <a:rPr lang="ru-RU" sz="1400" dirty="0">
              <a:hlinkClick xmlns:r="http://schemas.openxmlformats.org/officeDocument/2006/relationships" r:id="rId6" action="ppaction://hlinksldjump"/>
            </a:rPr>
            <a:t>Обучение</a:t>
          </a:r>
          <a:endParaRPr lang="ru-RU" sz="1400" dirty="0"/>
        </a:p>
      </dgm:t>
    </dgm:pt>
    <dgm:pt modelId="{3E68C491-AD0D-4186-B5AE-059BE9093A7E}" type="parTrans" cxnId="{FB7C7644-20CB-42C6-A80D-B99399B684B3}">
      <dgm:prSet/>
      <dgm:spPr/>
      <dgm:t>
        <a:bodyPr/>
        <a:lstStyle/>
        <a:p>
          <a:endParaRPr lang="ru-RU"/>
        </a:p>
      </dgm:t>
    </dgm:pt>
    <dgm:pt modelId="{ABFE14BE-52D8-408E-AACB-E9E0D623704B}" type="sibTrans" cxnId="{FB7C7644-20CB-42C6-A80D-B99399B684B3}">
      <dgm:prSet/>
      <dgm:spPr/>
      <dgm:t>
        <a:bodyPr/>
        <a:lstStyle/>
        <a:p>
          <a:endParaRPr lang="ru-RU"/>
        </a:p>
      </dgm:t>
    </dgm:pt>
    <dgm:pt modelId="{73E7EDC2-6E6D-473C-9E38-E6B6D8E3E6F3}">
      <dgm:prSet custT="1"/>
      <dgm:spPr/>
      <dgm:t>
        <a:bodyPr/>
        <a:lstStyle/>
        <a:p>
          <a:r>
            <a:rPr lang="ru-RU" sz="1400" dirty="0">
              <a:hlinkClick xmlns:r="http://schemas.openxmlformats.org/officeDocument/2006/relationships" r:id="rId7" action="ppaction://hlinksldjump"/>
            </a:rPr>
            <a:t>Архитектура системы</a:t>
          </a:r>
          <a:endParaRPr lang="ru-RU" sz="1400" dirty="0"/>
        </a:p>
      </dgm:t>
    </dgm:pt>
    <dgm:pt modelId="{70AEEBE4-C80C-4E90-B0EF-B51AC418ED03}" type="parTrans" cxnId="{92DB6FF7-0E4F-460A-9524-27BD485B1B40}">
      <dgm:prSet/>
      <dgm:spPr/>
      <dgm:t>
        <a:bodyPr/>
        <a:lstStyle/>
        <a:p>
          <a:endParaRPr lang="ru-RU"/>
        </a:p>
      </dgm:t>
    </dgm:pt>
    <dgm:pt modelId="{BA96E58E-A504-4520-882E-EA742498056D}" type="sibTrans" cxnId="{92DB6FF7-0E4F-460A-9524-27BD485B1B40}">
      <dgm:prSet/>
      <dgm:spPr/>
      <dgm:t>
        <a:bodyPr/>
        <a:lstStyle/>
        <a:p>
          <a:endParaRPr lang="ru-RU"/>
        </a:p>
      </dgm:t>
    </dgm:pt>
    <dgm:pt modelId="{A723DB5B-7E45-4D83-B38D-978D03A4EA91}" type="pres">
      <dgm:prSet presAssocID="{CFE2F377-AFE4-4FF5-B223-2F9CC24104AB}" presName="rootnode" presStyleCnt="0">
        <dgm:presLayoutVars>
          <dgm:chMax/>
          <dgm:chPref/>
          <dgm:dir/>
          <dgm:animLvl val="lvl"/>
        </dgm:presLayoutVars>
      </dgm:prSet>
      <dgm:spPr/>
    </dgm:pt>
    <dgm:pt modelId="{266B7AB5-2B3E-47FE-9FB6-65546DCC7DE9}" type="pres">
      <dgm:prSet presAssocID="{BF83A40B-772D-4CE0-8722-3154191D9CF7}" presName="composite" presStyleCnt="0"/>
      <dgm:spPr/>
    </dgm:pt>
    <dgm:pt modelId="{AF9B03ED-6455-40AA-A952-53DDB7E6DA8E}" type="pres">
      <dgm:prSet presAssocID="{BF83A40B-772D-4CE0-8722-3154191D9CF7}" presName="bentUpArrow1" presStyleLbl="alignImgPlace1" presStyleIdx="0" presStyleCnt="3"/>
      <dgm:spPr/>
    </dgm:pt>
    <dgm:pt modelId="{56816564-65EF-40F0-AE7D-9D2CEF2D9536}" type="pres">
      <dgm:prSet presAssocID="{BF83A40B-772D-4CE0-8722-3154191D9CF7}" presName="ParentText" presStyleLbl="node1" presStyleIdx="0" presStyleCnt="4" custLinFactNeighborX="1452">
        <dgm:presLayoutVars>
          <dgm:chMax val="1"/>
          <dgm:chPref val="1"/>
          <dgm:bulletEnabled val="1"/>
        </dgm:presLayoutVars>
      </dgm:prSet>
      <dgm:spPr/>
    </dgm:pt>
    <dgm:pt modelId="{8A43584B-FDC2-438A-8E40-F42B96DED475}" type="pres">
      <dgm:prSet presAssocID="{BF83A40B-772D-4CE0-8722-3154191D9CF7}" presName="ChildText" presStyleLbl="revTx" presStyleIdx="0" presStyleCnt="4" custScaleX="229243" custLinFactNeighborX="75462" custLinFactNeighborY="-3144">
        <dgm:presLayoutVars>
          <dgm:chMax val="0"/>
          <dgm:chPref val="0"/>
          <dgm:bulletEnabled val="1"/>
        </dgm:presLayoutVars>
      </dgm:prSet>
      <dgm:spPr/>
    </dgm:pt>
    <dgm:pt modelId="{59C9EAD0-1DF2-48F1-9B72-39B8C2229F43}" type="pres">
      <dgm:prSet presAssocID="{D676C1CD-5FD2-41DE-B7A3-983D47D7C897}" presName="sibTrans" presStyleCnt="0"/>
      <dgm:spPr/>
    </dgm:pt>
    <dgm:pt modelId="{2617C1EB-0A74-4F23-9C60-F68BF03FBF21}" type="pres">
      <dgm:prSet presAssocID="{3FEA7D21-F7E2-4D31-8940-15B39912F886}" presName="composite" presStyleCnt="0"/>
      <dgm:spPr/>
    </dgm:pt>
    <dgm:pt modelId="{435AAFCB-E8CD-411F-ABF1-F8724606BFA7}" type="pres">
      <dgm:prSet presAssocID="{3FEA7D21-F7E2-4D31-8940-15B39912F886}" presName="bentUpArrow1" presStyleLbl="alignImgPlace1" presStyleIdx="1" presStyleCnt="3"/>
      <dgm:spPr/>
    </dgm:pt>
    <dgm:pt modelId="{87FDA91B-DA0B-40FD-BCAD-833A95078E52}" type="pres">
      <dgm:prSet presAssocID="{3FEA7D21-F7E2-4D31-8940-15B39912F886}" presName="ParentText" presStyleLbl="node1" presStyleIdx="1" presStyleCnt="4" custLinFactNeighborX="1452">
        <dgm:presLayoutVars>
          <dgm:chMax val="1"/>
          <dgm:chPref val="1"/>
          <dgm:bulletEnabled val="1"/>
        </dgm:presLayoutVars>
      </dgm:prSet>
      <dgm:spPr/>
    </dgm:pt>
    <dgm:pt modelId="{6B4E7746-1A53-463B-9B5B-928DADFFB3D6}" type="pres">
      <dgm:prSet presAssocID="{3FEA7D21-F7E2-4D31-8940-15B39912F886}" presName="ChildText" presStyleLbl="revTx" presStyleIdx="1" presStyleCnt="4" custScaleX="229243" custLinFactNeighborX="75462" custLinFactNeighborY="-3144">
        <dgm:presLayoutVars>
          <dgm:chMax val="0"/>
          <dgm:chPref val="0"/>
          <dgm:bulletEnabled val="1"/>
        </dgm:presLayoutVars>
      </dgm:prSet>
      <dgm:spPr/>
    </dgm:pt>
    <dgm:pt modelId="{12338555-4AF2-46B6-9BA1-F65A146C57E4}" type="pres">
      <dgm:prSet presAssocID="{B7F227F2-8224-4E14-A5CD-76E18DC0C624}" presName="sibTrans" presStyleCnt="0"/>
      <dgm:spPr/>
    </dgm:pt>
    <dgm:pt modelId="{D67CAD9C-A8D6-4B30-B4A1-FEEF5FED54D9}" type="pres">
      <dgm:prSet presAssocID="{952680AF-89CA-46F6-8457-600DB3C844FB}" presName="composite" presStyleCnt="0"/>
      <dgm:spPr/>
    </dgm:pt>
    <dgm:pt modelId="{78B348EC-54BA-4C65-82D8-34D7B87C1494}" type="pres">
      <dgm:prSet presAssocID="{952680AF-89CA-46F6-8457-600DB3C844FB}" presName="bentUpArrow1" presStyleLbl="alignImgPlace1" presStyleIdx="2" presStyleCnt="3"/>
      <dgm:spPr/>
    </dgm:pt>
    <dgm:pt modelId="{12BC9295-0B0C-4916-9174-4028D609845C}" type="pres">
      <dgm:prSet presAssocID="{952680AF-89CA-46F6-8457-600DB3C844FB}" presName="ParentText" presStyleLbl="node1" presStyleIdx="2" presStyleCnt="4">
        <dgm:presLayoutVars>
          <dgm:chMax val="1"/>
          <dgm:chPref val="1"/>
          <dgm:bulletEnabled val="1"/>
        </dgm:presLayoutVars>
      </dgm:prSet>
      <dgm:spPr/>
    </dgm:pt>
    <dgm:pt modelId="{C369F764-E721-4BD2-A0E9-06132367F92B}" type="pres">
      <dgm:prSet presAssocID="{952680AF-89CA-46F6-8457-600DB3C844FB}" presName="ChildText" presStyleLbl="revTx" presStyleIdx="2" presStyleCnt="4" custScaleX="229243" custLinFactNeighborX="75462" custLinFactNeighborY="-3144">
        <dgm:presLayoutVars>
          <dgm:chMax val="0"/>
          <dgm:chPref val="0"/>
          <dgm:bulletEnabled val="1"/>
        </dgm:presLayoutVars>
      </dgm:prSet>
      <dgm:spPr/>
    </dgm:pt>
    <dgm:pt modelId="{F42F756E-8151-49BE-A891-CB2B6723852F}" type="pres">
      <dgm:prSet presAssocID="{661F10D5-6526-4D15-B3C1-D70DB531BA7D}" presName="sibTrans" presStyleCnt="0"/>
      <dgm:spPr/>
    </dgm:pt>
    <dgm:pt modelId="{9964C61F-4372-4407-82DD-F5CEA1187B22}" type="pres">
      <dgm:prSet presAssocID="{DE122C4D-816E-4D57-BF67-6F4F6B5D75A7}" presName="composite" presStyleCnt="0"/>
      <dgm:spPr/>
    </dgm:pt>
    <dgm:pt modelId="{E13843DF-8942-406D-91CE-E0CF5AC7299A}" type="pres">
      <dgm:prSet presAssocID="{DE122C4D-816E-4D57-BF67-6F4F6B5D75A7}" presName="ParentText" presStyleLbl="node1" presStyleIdx="3" presStyleCnt="4">
        <dgm:presLayoutVars>
          <dgm:chMax val="1"/>
          <dgm:chPref val="1"/>
          <dgm:bulletEnabled val="1"/>
        </dgm:presLayoutVars>
      </dgm:prSet>
      <dgm:spPr/>
    </dgm:pt>
    <dgm:pt modelId="{A683D9ED-845F-4FED-913D-A67EAEE0F770}" type="pres">
      <dgm:prSet presAssocID="{DE122C4D-816E-4D57-BF67-6F4F6B5D75A7}" presName="FinalChildText" presStyleLbl="revTx" presStyleIdx="3" presStyleCnt="4" custScaleX="229243" custLinFactNeighborX="75231" custLinFactNeighborY="-1712">
        <dgm:presLayoutVars>
          <dgm:chMax val="0"/>
          <dgm:chPref val="0"/>
          <dgm:bulletEnabled val="1"/>
        </dgm:presLayoutVars>
      </dgm:prSet>
      <dgm:spPr/>
    </dgm:pt>
  </dgm:ptLst>
  <dgm:cxnLst>
    <dgm:cxn modelId="{CE66C20C-F906-4131-8DCE-EA6265FC3115}" type="presOf" srcId="{4C11F21F-2891-48A6-9362-8F13F264FA0B}" destId="{C369F764-E721-4BD2-A0E9-06132367F92B}" srcOrd="0" destOrd="3" presId="urn:microsoft.com/office/officeart/2005/8/layout/StepDownProcess"/>
    <dgm:cxn modelId="{B578BB1A-3E42-4DA2-B085-6B92650FD06C}" type="presOf" srcId="{1F9165E2-2B70-43EC-AC59-0FC7E87D68E2}" destId="{6B4E7746-1A53-463B-9B5B-928DADFFB3D6}" srcOrd="0" destOrd="1" presId="urn:microsoft.com/office/officeart/2005/8/layout/StepDownProcess"/>
    <dgm:cxn modelId="{5AD2D51C-A585-4787-A4C8-5B89E0EF1025}" type="presOf" srcId="{2290ABE7-F567-4BBF-AD8C-10CA763E0630}" destId="{A683D9ED-845F-4FED-913D-A67EAEE0F770}" srcOrd="0" destOrd="2" presId="urn:microsoft.com/office/officeart/2005/8/layout/StepDownProcess"/>
    <dgm:cxn modelId="{5DF6E922-95FB-4176-B83D-5422F8B305FF}" srcId="{CFE2F377-AFE4-4FF5-B223-2F9CC24104AB}" destId="{DE122C4D-816E-4D57-BF67-6F4F6B5D75A7}" srcOrd="3" destOrd="0" parTransId="{24994739-3D6D-4C87-BBC5-6423B7300F6A}" sibTransId="{F541BAED-C417-448F-9473-BBB9E21634C0}"/>
    <dgm:cxn modelId="{BBFB6829-9ED3-42E7-89A0-BC1915002175}" type="presOf" srcId="{DE122C4D-816E-4D57-BF67-6F4F6B5D75A7}" destId="{E13843DF-8942-406D-91CE-E0CF5AC7299A}" srcOrd="0" destOrd="0" presId="urn:microsoft.com/office/officeart/2005/8/layout/StepDownProcess"/>
    <dgm:cxn modelId="{8EC7672B-FF79-4D6F-994E-0F5237A9522B}" srcId="{DE122C4D-816E-4D57-BF67-6F4F6B5D75A7}" destId="{0B7855E1-6B93-4BA1-A300-45BBFADAF922}" srcOrd="0" destOrd="0" parTransId="{CE9CBEF1-2651-439C-A702-90CC3FC11A59}" sibTransId="{C56D357B-32C2-4065-9D43-65D2020303A5}"/>
    <dgm:cxn modelId="{0335AC2D-DA83-4ED9-8C4A-12064B30A769}" srcId="{BF83A40B-772D-4CE0-8722-3154191D9CF7}" destId="{F58CF417-B3D5-46EA-A9BD-1BA3A25CAB76}" srcOrd="1" destOrd="0" parTransId="{B8A12A6F-AB40-494A-BFE1-889DC286F35F}" sibTransId="{72DA4F16-3936-4BD0-849F-95F0FFCD2424}"/>
    <dgm:cxn modelId="{909A7D30-5173-4F73-B54C-510AB60EB1ED}" type="presOf" srcId="{3C7038CB-CF08-428A-A8E4-4FE500662185}" destId="{C369F764-E721-4BD2-A0E9-06132367F92B}" srcOrd="0" destOrd="1" presId="urn:microsoft.com/office/officeart/2005/8/layout/StepDownProcess"/>
    <dgm:cxn modelId="{80FCF630-5482-4768-8E1A-1B34E355F4AF}" srcId="{DE122C4D-816E-4D57-BF67-6F4F6B5D75A7}" destId="{2290ABE7-F567-4BBF-AD8C-10CA763E0630}" srcOrd="2" destOrd="0" parTransId="{BA5A3767-E86B-41E1-8A83-923F7A1B9859}" sibTransId="{A717E41B-B6FC-4AC2-8102-BC6A07DC3979}"/>
    <dgm:cxn modelId="{61540C31-62A6-4CDB-B91D-52B7B733CC49}" srcId="{DE122C4D-816E-4D57-BF67-6F4F6B5D75A7}" destId="{853D4CB3-BE25-46A4-A01B-4F68F6160EC2}" srcOrd="1" destOrd="0" parTransId="{F5B03E65-543F-43AD-A27B-2063564BD573}" sibTransId="{B27BE1B5-6D07-4B62-A084-0ED141581FD0}"/>
    <dgm:cxn modelId="{7A45E23C-7FE3-4643-829B-C9A2237F1120}" type="presOf" srcId="{CB42CD44-86F0-43E7-8E8E-A4D0C8C962D7}" destId="{6B4E7746-1A53-463B-9B5B-928DADFFB3D6}" srcOrd="0" destOrd="0" presId="urn:microsoft.com/office/officeart/2005/8/layout/StepDownProcess"/>
    <dgm:cxn modelId="{3DEB5C63-9369-403C-9761-841788550824}" srcId="{952680AF-89CA-46F6-8457-600DB3C844FB}" destId="{4C11F21F-2891-48A6-9362-8F13F264FA0B}" srcOrd="3" destOrd="0" parTransId="{F64D3D79-C9D8-4BAE-B270-455AB3E8CB69}" sibTransId="{68C4F985-671A-49E0-AE4A-05D2AB7EA958}"/>
    <dgm:cxn modelId="{FB7C7644-20CB-42C6-A80D-B99399B684B3}" srcId="{952680AF-89CA-46F6-8457-600DB3C844FB}" destId="{3C7038CB-CF08-428A-A8E4-4FE500662185}" srcOrd="1" destOrd="0" parTransId="{3E68C491-AD0D-4186-B5AE-059BE9093A7E}" sibTransId="{ABFE14BE-52D8-408E-AACB-E9E0D623704B}"/>
    <dgm:cxn modelId="{E5A3C168-A6EA-4511-8D77-DA0D3AF75C55}" type="presOf" srcId="{952680AF-89CA-46F6-8457-600DB3C844FB}" destId="{12BC9295-0B0C-4916-9174-4028D609845C}" srcOrd="0" destOrd="0" presId="urn:microsoft.com/office/officeart/2005/8/layout/StepDownProcess"/>
    <dgm:cxn modelId="{61D13E6B-CC87-4905-930C-CC775596985E}" type="presOf" srcId="{E4DBD6BC-C77A-4FCA-B8A7-31FA1807928F}" destId="{6B4E7746-1A53-463B-9B5B-928DADFFB3D6}" srcOrd="0" destOrd="2" presId="urn:microsoft.com/office/officeart/2005/8/layout/StepDownProcess"/>
    <dgm:cxn modelId="{96F70953-0783-4F67-955C-013E33F10B54}" type="presOf" srcId="{0B7855E1-6B93-4BA1-A300-45BBFADAF922}" destId="{A683D9ED-845F-4FED-913D-A67EAEE0F770}" srcOrd="0" destOrd="0" presId="urn:microsoft.com/office/officeart/2005/8/layout/StepDownProcess"/>
    <dgm:cxn modelId="{9F297C58-B8D8-439D-A624-87D98861EE29}" type="presOf" srcId="{BF83A40B-772D-4CE0-8722-3154191D9CF7}" destId="{56816564-65EF-40F0-AE7D-9D2CEF2D9536}" srcOrd="0" destOrd="0" presId="urn:microsoft.com/office/officeart/2005/8/layout/StepDownProcess"/>
    <dgm:cxn modelId="{CEE79C82-DD0F-44FA-8565-A0A8367FA793}" type="presOf" srcId="{793005C3-1F49-4BEB-9C96-355FEBDD6CF7}" destId="{C369F764-E721-4BD2-A0E9-06132367F92B}" srcOrd="0" destOrd="2" presId="urn:microsoft.com/office/officeart/2005/8/layout/StepDownProcess"/>
    <dgm:cxn modelId="{E618CA83-D952-4A99-A6B3-049D11AE4631}" srcId="{BF83A40B-772D-4CE0-8722-3154191D9CF7}" destId="{D6DAAB56-C4D9-4E72-A098-C7B633C6BC05}" srcOrd="0" destOrd="0" parTransId="{BFEECFB5-AC9C-49A6-A0AC-62EBE9E72EAA}" sibTransId="{5D600719-96DA-440F-AA02-5C7061A298CB}"/>
    <dgm:cxn modelId="{2DAEF586-FDF9-44A5-83EE-73E85F3FE85E}" srcId="{952680AF-89CA-46F6-8457-600DB3C844FB}" destId="{793005C3-1F49-4BEB-9C96-355FEBDD6CF7}" srcOrd="2" destOrd="0" parTransId="{BD72A722-620F-4412-81B5-1A6EA63B9FB9}" sibTransId="{8A6FDC76-4289-4AA4-9E1F-B4BF4CF064A9}"/>
    <dgm:cxn modelId="{12B1DF8E-B71E-4E38-998F-5E73156C79B5}" srcId="{CFE2F377-AFE4-4FF5-B223-2F9CC24104AB}" destId="{952680AF-89CA-46F6-8457-600DB3C844FB}" srcOrd="2" destOrd="0" parTransId="{BD416D62-F640-4B42-9948-E4254A848EF2}" sibTransId="{661F10D5-6526-4D15-B3C1-D70DB531BA7D}"/>
    <dgm:cxn modelId="{3A7371A0-83AB-4245-B4AD-7E085D57581E}" srcId="{3FEA7D21-F7E2-4D31-8940-15B39912F886}" destId="{E4DBD6BC-C77A-4FCA-B8A7-31FA1807928F}" srcOrd="2" destOrd="0" parTransId="{B5FD1D68-019B-4FFF-A42D-AE5554E216ED}" sibTransId="{4820F5A5-7983-49D1-9AC4-99BD0C192733}"/>
    <dgm:cxn modelId="{22F1A5B1-740B-4A63-B745-B5A8A4B0581A}" srcId="{CFE2F377-AFE4-4FF5-B223-2F9CC24104AB}" destId="{BF83A40B-772D-4CE0-8722-3154191D9CF7}" srcOrd="0" destOrd="0" parTransId="{A8241531-D3F1-4E55-9DA7-D6A9DB1394F9}" sibTransId="{D676C1CD-5FD2-41DE-B7A3-983D47D7C897}"/>
    <dgm:cxn modelId="{4CC24EB2-3C27-429E-B44B-662CBD4E3A8F}" srcId="{3FEA7D21-F7E2-4D31-8940-15B39912F886}" destId="{1F9165E2-2B70-43EC-AC59-0FC7E87D68E2}" srcOrd="1" destOrd="0" parTransId="{871E216D-A258-4491-84BA-77D68705270A}" sibTransId="{8ABA8F06-2F38-4028-8F88-AF9BE22A2E60}"/>
    <dgm:cxn modelId="{CDB833CA-329C-4888-BF2C-7D754EB34074}" type="presOf" srcId="{3FEA7D21-F7E2-4D31-8940-15B39912F886}" destId="{87FDA91B-DA0B-40FD-BCAD-833A95078E52}" srcOrd="0" destOrd="0" presId="urn:microsoft.com/office/officeart/2005/8/layout/StepDownProcess"/>
    <dgm:cxn modelId="{2DE216CB-A444-4770-9BD3-C340A351F448}" type="presOf" srcId="{F58CF417-B3D5-46EA-A9BD-1BA3A25CAB76}" destId="{8A43584B-FDC2-438A-8E40-F42B96DED475}" srcOrd="0" destOrd="1" presId="urn:microsoft.com/office/officeart/2005/8/layout/StepDownProcess"/>
    <dgm:cxn modelId="{85C74DD0-0D92-43A3-B942-7BCF4BD4E5B2}" type="presOf" srcId="{73E7EDC2-6E6D-473C-9E38-E6B6D8E3E6F3}" destId="{C369F764-E721-4BD2-A0E9-06132367F92B}" srcOrd="0" destOrd="0" presId="urn:microsoft.com/office/officeart/2005/8/layout/StepDownProcess"/>
    <dgm:cxn modelId="{137FF8D4-60F3-4ACA-8466-4716A36166A7}" srcId="{3FEA7D21-F7E2-4D31-8940-15B39912F886}" destId="{CB42CD44-86F0-43E7-8E8E-A4D0C8C962D7}" srcOrd="0" destOrd="0" parTransId="{AF0D1D6F-988E-4B28-9D09-9034E3649B7B}" sibTransId="{0DB963A1-9028-4D11-8780-62703335D289}"/>
    <dgm:cxn modelId="{8296A7DF-2810-46A3-925E-5B926EE82A3B}" srcId="{CFE2F377-AFE4-4FF5-B223-2F9CC24104AB}" destId="{3FEA7D21-F7E2-4D31-8940-15B39912F886}" srcOrd="1" destOrd="0" parTransId="{339B2F22-A764-49E2-97B0-A48350A93894}" sibTransId="{B7F227F2-8224-4E14-A5CD-76E18DC0C624}"/>
    <dgm:cxn modelId="{55DE80E6-1DAB-4ABD-A2A7-30FB8871B8D3}" type="presOf" srcId="{853D4CB3-BE25-46A4-A01B-4F68F6160EC2}" destId="{A683D9ED-845F-4FED-913D-A67EAEE0F770}" srcOrd="0" destOrd="1" presId="urn:microsoft.com/office/officeart/2005/8/layout/StepDownProcess"/>
    <dgm:cxn modelId="{7AB89FE8-44BE-4C24-B296-CEEAEE555AA6}" type="presOf" srcId="{D6DAAB56-C4D9-4E72-A098-C7B633C6BC05}" destId="{8A43584B-FDC2-438A-8E40-F42B96DED475}" srcOrd="0" destOrd="0" presId="urn:microsoft.com/office/officeart/2005/8/layout/StepDownProcess"/>
    <dgm:cxn modelId="{92DB6FF7-0E4F-460A-9524-27BD485B1B40}" srcId="{952680AF-89CA-46F6-8457-600DB3C844FB}" destId="{73E7EDC2-6E6D-473C-9E38-E6B6D8E3E6F3}" srcOrd="0" destOrd="0" parTransId="{70AEEBE4-C80C-4E90-B0EF-B51AC418ED03}" sibTransId="{BA96E58E-A504-4520-882E-EA742498056D}"/>
    <dgm:cxn modelId="{E498F2F7-D7E1-4A13-934B-688D1320BAF0}" type="presOf" srcId="{CFE2F377-AFE4-4FF5-B223-2F9CC24104AB}" destId="{A723DB5B-7E45-4D83-B38D-978D03A4EA91}" srcOrd="0" destOrd="0" presId="urn:microsoft.com/office/officeart/2005/8/layout/StepDownProcess"/>
    <dgm:cxn modelId="{BFF8EEBB-D046-402C-A62A-7FB28739E031}" type="presParOf" srcId="{A723DB5B-7E45-4D83-B38D-978D03A4EA91}" destId="{266B7AB5-2B3E-47FE-9FB6-65546DCC7DE9}" srcOrd="0" destOrd="0" presId="urn:microsoft.com/office/officeart/2005/8/layout/StepDownProcess"/>
    <dgm:cxn modelId="{DEC05FEC-E7F0-491C-A26F-B4DDAFA9D6FA}" type="presParOf" srcId="{266B7AB5-2B3E-47FE-9FB6-65546DCC7DE9}" destId="{AF9B03ED-6455-40AA-A952-53DDB7E6DA8E}" srcOrd="0" destOrd="0" presId="urn:microsoft.com/office/officeart/2005/8/layout/StepDownProcess"/>
    <dgm:cxn modelId="{D48E5929-90EA-4AD7-A986-D8DDA7CE4967}" type="presParOf" srcId="{266B7AB5-2B3E-47FE-9FB6-65546DCC7DE9}" destId="{56816564-65EF-40F0-AE7D-9D2CEF2D9536}" srcOrd="1" destOrd="0" presId="urn:microsoft.com/office/officeart/2005/8/layout/StepDownProcess"/>
    <dgm:cxn modelId="{3D222D37-9658-4DF2-BE66-987A0ADDBC4C}" type="presParOf" srcId="{266B7AB5-2B3E-47FE-9FB6-65546DCC7DE9}" destId="{8A43584B-FDC2-438A-8E40-F42B96DED475}" srcOrd="2" destOrd="0" presId="urn:microsoft.com/office/officeart/2005/8/layout/StepDownProcess"/>
    <dgm:cxn modelId="{E676316F-545F-48A1-BE92-511328255A9A}" type="presParOf" srcId="{A723DB5B-7E45-4D83-B38D-978D03A4EA91}" destId="{59C9EAD0-1DF2-48F1-9B72-39B8C2229F43}" srcOrd="1" destOrd="0" presId="urn:microsoft.com/office/officeart/2005/8/layout/StepDownProcess"/>
    <dgm:cxn modelId="{84FCF585-8B5E-4CA1-A1CA-A5EBB577325E}" type="presParOf" srcId="{A723DB5B-7E45-4D83-B38D-978D03A4EA91}" destId="{2617C1EB-0A74-4F23-9C60-F68BF03FBF21}" srcOrd="2" destOrd="0" presId="urn:microsoft.com/office/officeart/2005/8/layout/StepDownProcess"/>
    <dgm:cxn modelId="{11D9ED17-39DC-4127-A0F7-263CD7991CE6}" type="presParOf" srcId="{2617C1EB-0A74-4F23-9C60-F68BF03FBF21}" destId="{435AAFCB-E8CD-411F-ABF1-F8724606BFA7}" srcOrd="0" destOrd="0" presId="urn:microsoft.com/office/officeart/2005/8/layout/StepDownProcess"/>
    <dgm:cxn modelId="{B4AABC6A-2423-4A47-BBBB-38967A573560}" type="presParOf" srcId="{2617C1EB-0A74-4F23-9C60-F68BF03FBF21}" destId="{87FDA91B-DA0B-40FD-BCAD-833A95078E52}" srcOrd="1" destOrd="0" presId="urn:microsoft.com/office/officeart/2005/8/layout/StepDownProcess"/>
    <dgm:cxn modelId="{EA32A805-20E7-4C24-ACC2-64AB3A70CF03}" type="presParOf" srcId="{2617C1EB-0A74-4F23-9C60-F68BF03FBF21}" destId="{6B4E7746-1A53-463B-9B5B-928DADFFB3D6}" srcOrd="2" destOrd="0" presId="urn:microsoft.com/office/officeart/2005/8/layout/StepDownProcess"/>
    <dgm:cxn modelId="{118C24D5-2604-491C-9D48-6EED890F2B3F}" type="presParOf" srcId="{A723DB5B-7E45-4D83-B38D-978D03A4EA91}" destId="{12338555-4AF2-46B6-9BA1-F65A146C57E4}" srcOrd="3" destOrd="0" presId="urn:microsoft.com/office/officeart/2005/8/layout/StepDownProcess"/>
    <dgm:cxn modelId="{12D78B4C-1F39-4EF5-A805-9E2BE8B395DB}" type="presParOf" srcId="{A723DB5B-7E45-4D83-B38D-978D03A4EA91}" destId="{D67CAD9C-A8D6-4B30-B4A1-FEEF5FED54D9}" srcOrd="4" destOrd="0" presId="urn:microsoft.com/office/officeart/2005/8/layout/StepDownProcess"/>
    <dgm:cxn modelId="{C8CED396-083D-4213-955D-A0A1EF244A37}" type="presParOf" srcId="{D67CAD9C-A8D6-4B30-B4A1-FEEF5FED54D9}" destId="{78B348EC-54BA-4C65-82D8-34D7B87C1494}" srcOrd="0" destOrd="0" presId="urn:microsoft.com/office/officeart/2005/8/layout/StepDownProcess"/>
    <dgm:cxn modelId="{B120E5E5-9CEC-4D61-A789-D2BB46988D0B}" type="presParOf" srcId="{D67CAD9C-A8D6-4B30-B4A1-FEEF5FED54D9}" destId="{12BC9295-0B0C-4916-9174-4028D609845C}" srcOrd="1" destOrd="0" presId="urn:microsoft.com/office/officeart/2005/8/layout/StepDownProcess"/>
    <dgm:cxn modelId="{C0596B6C-FC68-4B79-A97A-5E6051A30C24}" type="presParOf" srcId="{D67CAD9C-A8D6-4B30-B4A1-FEEF5FED54D9}" destId="{C369F764-E721-4BD2-A0E9-06132367F92B}" srcOrd="2" destOrd="0" presId="urn:microsoft.com/office/officeart/2005/8/layout/StepDownProcess"/>
    <dgm:cxn modelId="{4E2296D7-BB3E-4497-A70C-29D9AB5FF92A}" type="presParOf" srcId="{A723DB5B-7E45-4D83-B38D-978D03A4EA91}" destId="{F42F756E-8151-49BE-A891-CB2B6723852F}" srcOrd="5" destOrd="0" presId="urn:microsoft.com/office/officeart/2005/8/layout/StepDownProcess"/>
    <dgm:cxn modelId="{38A131C1-881B-4232-9A18-2F919D9AC1E5}" type="presParOf" srcId="{A723DB5B-7E45-4D83-B38D-978D03A4EA91}" destId="{9964C61F-4372-4407-82DD-F5CEA1187B22}" srcOrd="6" destOrd="0" presId="urn:microsoft.com/office/officeart/2005/8/layout/StepDownProcess"/>
    <dgm:cxn modelId="{F063453B-AC35-4985-8B16-2EB2AE2C73A2}" type="presParOf" srcId="{9964C61F-4372-4407-82DD-F5CEA1187B22}" destId="{E13843DF-8942-406D-91CE-E0CF5AC7299A}" srcOrd="0" destOrd="0" presId="urn:microsoft.com/office/officeart/2005/8/layout/StepDownProcess"/>
    <dgm:cxn modelId="{70C3A7F3-C078-4A17-803E-AE347916A8B6}" type="presParOf" srcId="{9964C61F-4372-4407-82DD-F5CEA1187B22}" destId="{A683D9ED-845F-4FED-913D-A67EAEE0F770}" srcOrd="1" destOrd="0" presId="urn:microsoft.com/office/officeart/2005/8/layout/StepDownProcess"/>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2D13A1-1C2B-4DB8-B026-CDFC2E8B1A42}"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78021FDF-E0C6-44CA-BB4C-F60747719084}">
      <dgm:prSet custT="1">
        <dgm:style>
          <a:lnRef idx="2">
            <a:schemeClr val="dk1"/>
          </a:lnRef>
          <a:fillRef idx="1">
            <a:schemeClr val="lt1"/>
          </a:fillRef>
          <a:effectRef idx="0">
            <a:schemeClr val="dk1"/>
          </a:effectRef>
          <a:fontRef idx="minor">
            <a:schemeClr val="dk1"/>
          </a:fontRef>
        </dgm:style>
      </dgm:prSet>
      <dgm:spPr>
        <a:ln>
          <a:solidFill>
            <a:schemeClr val="tx1"/>
          </a:solidFill>
        </a:ln>
      </dgm:spPr>
      <dgm:t>
        <a:bodyPr/>
        <a:lstStyle/>
        <a:p>
          <a:pPr rtl="0"/>
          <a:r>
            <a:rPr lang="ru-RU" sz="2000" b="1" dirty="0"/>
            <a:t>Считывается файл с автоматической разметкой </a:t>
          </a:r>
          <a:br>
            <a:rPr lang="ru-RU" sz="1800" dirty="0"/>
          </a:br>
          <a:r>
            <a:rPr lang="ru-RU" sz="1800" b="0" dirty="0">
              <a:latin typeface="+mn-lt"/>
            </a:rPr>
            <a:t>(записи сортируются по локации, дате и времени)</a:t>
          </a:r>
          <a:endParaRPr lang="en-US" sz="1800" b="0" dirty="0">
            <a:latin typeface="+mn-lt"/>
          </a:endParaRPr>
        </a:p>
      </dgm:t>
    </dgm:pt>
    <dgm:pt modelId="{D7831F6A-E492-433F-B65A-CAA04718418F}" type="parTrans" cxnId="{1776F5D8-B513-4BC5-B520-B93A0F0C47AF}">
      <dgm:prSet/>
      <dgm:spPr/>
      <dgm:t>
        <a:bodyPr/>
        <a:lstStyle/>
        <a:p>
          <a:endParaRPr lang="en-US"/>
        </a:p>
      </dgm:t>
    </dgm:pt>
    <dgm:pt modelId="{83E53267-4115-40B1-878D-ED9BF08836EC}" type="sibTrans" cxnId="{1776F5D8-B513-4BC5-B520-B93A0F0C47AF}">
      <dgm:prSet/>
      <dgm:spPr>
        <a:solidFill>
          <a:schemeClr val="bg2">
            <a:alpha val="90000"/>
          </a:schemeClr>
        </a:solidFill>
        <a:ln>
          <a:solidFill>
            <a:schemeClr val="dk1"/>
          </a:solidFill>
        </a:ln>
      </dgm:spPr>
      <dgm:t>
        <a:bodyPr/>
        <a:lstStyle/>
        <a:p>
          <a:endParaRPr lang="en-US"/>
        </a:p>
      </dgm:t>
    </dgm:pt>
    <dgm:pt modelId="{B138DEE7-A102-4B8F-8367-F3FA8562D7CC}">
      <dgm:prSet custT="1"/>
      <dgm:spPr>
        <a:noFill/>
        <a:ln>
          <a:solidFill>
            <a:schemeClr val="tx1"/>
          </a:solidFill>
        </a:ln>
      </dgm:spPr>
      <dgm:t>
        <a:bodyPr/>
        <a:lstStyle/>
        <a:p>
          <a:r>
            <a:rPr lang="ru-RU" sz="2000" b="1" dirty="0">
              <a:solidFill>
                <a:schemeClr val="tx1"/>
              </a:solidFill>
            </a:rPr>
            <a:t>Убираются записи, в которых класс определен как пустой</a:t>
          </a:r>
          <a:endParaRPr lang="en-US" sz="2000" b="1" dirty="0">
            <a:solidFill>
              <a:schemeClr val="tx1"/>
            </a:solidFill>
          </a:endParaRPr>
        </a:p>
      </dgm:t>
    </dgm:pt>
    <dgm:pt modelId="{84ADA2E3-FCC9-4EBE-B70C-654ED309E3C8}" type="parTrans" cxnId="{AE76CF7F-EDCB-41D4-9741-257D3ECF535A}">
      <dgm:prSet/>
      <dgm:spPr/>
      <dgm:t>
        <a:bodyPr/>
        <a:lstStyle/>
        <a:p>
          <a:endParaRPr lang="en-US"/>
        </a:p>
      </dgm:t>
    </dgm:pt>
    <dgm:pt modelId="{27D1CA22-B010-4322-A003-48A7E9DB4581}" type="sibTrans" cxnId="{AE76CF7F-EDCB-41D4-9741-257D3ECF535A}">
      <dgm:prSet/>
      <dgm:spPr>
        <a:solidFill>
          <a:schemeClr val="bg2">
            <a:alpha val="90000"/>
          </a:schemeClr>
        </a:solidFill>
        <a:ln>
          <a:solidFill>
            <a:schemeClr val="dk1"/>
          </a:solidFill>
        </a:ln>
      </dgm:spPr>
      <dgm:t>
        <a:bodyPr/>
        <a:lstStyle/>
        <a:p>
          <a:endParaRPr lang="en-US"/>
        </a:p>
      </dgm:t>
    </dgm:pt>
    <dgm:pt modelId="{715CCFB0-63C0-4065-9E5F-8B2A82CB8236}">
      <dgm:prSet phldr="0" custT="1"/>
      <dgm:spPr>
        <a:noFill/>
        <a:ln>
          <a:solidFill>
            <a:schemeClr val="tx1"/>
          </a:solidFill>
        </a:ln>
      </dgm:spPr>
      <dgm:t>
        <a:bodyPr/>
        <a:lstStyle/>
        <a:p>
          <a:pPr rtl="0"/>
          <a:r>
            <a:rPr lang="ru-RU" sz="2000" b="1" dirty="0">
              <a:solidFill>
                <a:schemeClr val="tx1"/>
              </a:solidFill>
              <a:latin typeface="+mn-lt"/>
            </a:rPr>
            <a:t>Формируются предварительные регистрации по времени</a:t>
          </a:r>
        </a:p>
      </dgm:t>
    </dgm:pt>
    <dgm:pt modelId="{34E466A0-34BF-42F3-B553-305860C07521}" type="parTrans" cxnId="{EF2DBC52-CDB3-44B7-9550-EE42839072E6}">
      <dgm:prSet/>
      <dgm:spPr/>
      <dgm:t>
        <a:bodyPr/>
        <a:lstStyle/>
        <a:p>
          <a:endParaRPr lang="ru-RU"/>
        </a:p>
      </dgm:t>
    </dgm:pt>
    <dgm:pt modelId="{B146FFC7-1FB0-426F-BB0F-E3C901D98F02}" type="sibTrans" cxnId="{EF2DBC52-CDB3-44B7-9550-EE42839072E6}">
      <dgm:prSet/>
      <dgm:spPr>
        <a:solidFill>
          <a:schemeClr val="bg2">
            <a:alpha val="90000"/>
          </a:schemeClr>
        </a:solidFill>
        <a:ln>
          <a:solidFill>
            <a:schemeClr val="dk1"/>
          </a:solidFill>
        </a:ln>
      </dgm:spPr>
      <dgm:t>
        <a:bodyPr/>
        <a:lstStyle/>
        <a:p>
          <a:endParaRPr lang="ru-RU"/>
        </a:p>
      </dgm:t>
    </dgm:pt>
    <dgm:pt modelId="{F218D1AF-4A93-456E-8D87-BE5C5CF9EA56}">
      <dgm:prSet phldr="0" custT="1"/>
      <dgm:spPr>
        <a:noFill/>
        <a:ln>
          <a:solidFill>
            <a:schemeClr val="tx1"/>
          </a:solidFill>
        </a:ln>
      </dgm:spPr>
      <dgm:t>
        <a:bodyPr/>
        <a:lstStyle/>
        <a:p>
          <a:pPr rtl="0"/>
          <a:r>
            <a:rPr lang="ru-RU" sz="2000" b="1" dirty="0">
              <a:solidFill>
                <a:schemeClr val="tx1"/>
              </a:solidFill>
              <a:latin typeface="+mn-lt"/>
            </a:rPr>
            <a:t>Формируются окончательные регистрации </a:t>
          </a:r>
          <a:br>
            <a:rPr lang="ru-RU" sz="2000" b="1" dirty="0">
              <a:solidFill>
                <a:schemeClr val="tx1"/>
              </a:solidFill>
              <a:latin typeface="+mn-lt"/>
            </a:rPr>
          </a:br>
          <a:r>
            <a:rPr lang="ru-RU" sz="1800" b="0" dirty="0">
              <a:solidFill>
                <a:schemeClr val="tx1"/>
              </a:solidFill>
              <a:latin typeface="+mn-lt"/>
            </a:rPr>
            <a:t>(с учетом всех параметров вероятностей, выданных нейросетью по каждой записи)</a:t>
          </a:r>
        </a:p>
      </dgm:t>
    </dgm:pt>
    <dgm:pt modelId="{1547B683-2613-47C1-AEEF-88968A9096B9}" type="parTrans" cxnId="{57E90B12-3F4F-4AC3-8565-9DEA8F3403F1}">
      <dgm:prSet/>
      <dgm:spPr/>
      <dgm:t>
        <a:bodyPr/>
        <a:lstStyle/>
        <a:p>
          <a:endParaRPr lang="ru-RU"/>
        </a:p>
      </dgm:t>
    </dgm:pt>
    <dgm:pt modelId="{710C0907-386A-45EF-91BC-D46E1F6ED3B4}" type="sibTrans" cxnId="{57E90B12-3F4F-4AC3-8565-9DEA8F3403F1}">
      <dgm:prSet/>
      <dgm:spPr/>
      <dgm:t>
        <a:bodyPr/>
        <a:lstStyle/>
        <a:p>
          <a:endParaRPr lang="ru-RU"/>
        </a:p>
      </dgm:t>
    </dgm:pt>
    <dgm:pt modelId="{5B864A1A-103C-4F65-8DC5-494900DE524B}">
      <dgm:prSet custT="1"/>
      <dgm:spPr>
        <a:noFill/>
        <a:ln>
          <a:solidFill>
            <a:schemeClr val="tx1"/>
          </a:solidFill>
        </a:ln>
      </dgm:spPr>
      <dgm:t>
        <a:bodyPr/>
        <a:lstStyle/>
        <a:p>
          <a:r>
            <a:rPr lang="ru-RU" sz="2000" b="1" dirty="0">
              <a:solidFill>
                <a:schemeClr val="tx1"/>
              </a:solidFill>
              <a:latin typeface="+mn-lt"/>
            </a:rPr>
            <a:t>Находится разница по времени между соседними данными в пределах одной локации </a:t>
          </a:r>
          <a:endParaRPr lang="en-US" sz="2000" b="1" dirty="0">
            <a:solidFill>
              <a:schemeClr val="tx1"/>
            </a:solidFill>
            <a:latin typeface="+mn-lt"/>
          </a:endParaRPr>
        </a:p>
      </dgm:t>
    </dgm:pt>
    <dgm:pt modelId="{B6776074-925E-452F-8DAB-CAE08D8873B1}" type="parTrans" cxnId="{36D2380A-08FC-425F-917A-41999F3AF15D}">
      <dgm:prSet/>
      <dgm:spPr/>
      <dgm:t>
        <a:bodyPr/>
        <a:lstStyle/>
        <a:p>
          <a:endParaRPr lang="ru-RU"/>
        </a:p>
      </dgm:t>
    </dgm:pt>
    <dgm:pt modelId="{AED8AC9B-D6D1-4606-88FF-1B403098C1C1}" type="sibTrans" cxnId="{36D2380A-08FC-425F-917A-41999F3AF15D}">
      <dgm:prSet custT="1"/>
      <dgm:spPr>
        <a:solidFill>
          <a:srgbClr val="775F55">
            <a:alpha val="90000"/>
          </a:srgbClr>
        </a:solidFill>
        <a:ln w="25400" cap="flat" cmpd="sng" algn="ctr">
          <a:solidFill>
            <a:srgbClr val="000000"/>
          </a:solidFill>
          <a:prstDash val="solid"/>
        </a:ln>
        <a:effectLst/>
      </dgm:spPr>
      <dgm:t>
        <a:bodyPr spcFirstLastPara="0" vert="horz" wrap="square" lIns="40640" tIns="40640" rIns="40640" bIns="40640" numCol="1" spcCol="1270" anchor="ctr" anchorCtr="0"/>
        <a:lstStyle/>
        <a:p>
          <a:pPr marL="0" lvl="0" indent="0" algn="ctr" defTabSz="1422400">
            <a:lnSpc>
              <a:spcPct val="90000"/>
            </a:lnSpc>
            <a:spcBef>
              <a:spcPct val="0"/>
            </a:spcBef>
            <a:spcAft>
              <a:spcPct val="35000"/>
            </a:spcAft>
            <a:buNone/>
          </a:pPr>
          <a:endParaRPr lang="ru-RU" sz="3200" kern="1200">
            <a:solidFill>
              <a:srgbClr val="000000">
                <a:hueOff val="0"/>
                <a:satOff val="0"/>
                <a:lumOff val="0"/>
                <a:alphaOff val="0"/>
              </a:srgbClr>
            </a:solidFill>
            <a:latin typeface="Arial"/>
            <a:ea typeface="+mn-ea"/>
            <a:cs typeface="+mn-cs"/>
          </a:endParaRPr>
        </a:p>
      </dgm:t>
    </dgm:pt>
    <dgm:pt modelId="{CCFBD275-CBF5-4D21-B66A-5BEBA5C4B7D3}" type="pres">
      <dgm:prSet presAssocID="{BC2D13A1-1C2B-4DB8-B026-CDFC2E8B1A42}" presName="outerComposite" presStyleCnt="0">
        <dgm:presLayoutVars>
          <dgm:chMax val="5"/>
          <dgm:dir/>
          <dgm:resizeHandles val="exact"/>
        </dgm:presLayoutVars>
      </dgm:prSet>
      <dgm:spPr/>
    </dgm:pt>
    <dgm:pt modelId="{07AAE819-C730-424D-ABF9-40A42C0C1023}" type="pres">
      <dgm:prSet presAssocID="{BC2D13A1-1C2B-4DB8-B026-CDFC2E8B1A42}" presName="dummyMaxCanvas" presStyleCnt="0">
        <dgm:presLayoutVars/>
      </dgm:prSet>
      <dgm:spPr/>
    </dgm:pt>
    <dgm:pt modelId="{81CF2418-48E5-4861-BA90-A2BF7A8CDC29}" type="pres">
      <dgm:prSet presAssocID="{BC2D13A1-1C2B-4DB8-B026-CDFC2E8B1A42}" presName="FiveNodes_1" presStyleLbl="node1" presStyleIdx="0" presStyleCnt="5" custLinFactNeighborX="317" custLinFactNeighborY="-1613">
        <dgm:presLayoutVars>
          <dgm:bulletEnabled val="1"/>
        </dgm:presLayoutVars>
      </dgm:prSet>
      <dgm:spPr/>
    </dgm:pt>
    <dgm:pt modelId="{6CFC18D5-1C75-4236-AC71-C29C3BA5B8B4}" type="pres">
      <dgm:prSet presAssocID="{BC2D13A1-1C2B-4DB8-B026-CDFC2E8B1A42}" presName="FiveNodes_2" presStyleLbl="node1" presStyleIdx="1" presStyleCnt="5">
        <dgm:presLayoutVars>
          <dgm:bulletEnabled val="1"/>
        </dgm:presLayoutVars>
      </dgm:prSet>
      <dgm:spPr/>
    </dgm:pt>
    <dgm:pt modelId="{EA9E69C2-9F35-4C13-BC4F-174853C48A6D}" type="pres">
      <dgm:prSet presAssocID="{BC2D13A1-1C2B-4DB8-B026-CDFC2E8B1A42}" presName="FiveNodes_3" presStyleLbl="node1" presStyleIdx="2" presStyleCnt="5">
        <dgm:presLayoutVars>
          <dgm:bulletEnabled val="1"/>
        </dgm:presLayoutVars>
      </dgm:prSet>
      <dgm:spPr/>
    </dgm:pt>
    <dgm:pt modelId="{A65C9CA0-C4AB-47F1-B928-94BCFE4B62F8}" type="pres">
      <dgm:prSet presAssocID="{BC2D13A1-1C2B-4DB8-B026-CDFC2E8B1A42}" presName="FiveNodes_4" presStyleLbl="node1" presStyleIdx="3" presStyleCnt="5">
        <dgm:presLayoutVars>
          <dgm:bulletEnabled val="1"/>
        </dgm:presLayoutVars>
      </dgm:prSet>
      <dgm:spPr/>
    </dgm:pt>
    <dgm:pt modelId="{2F5FDC9B-7F80-4BED-8D02-AA264445CE06}" type="pres">
      <dgm:prSet presAssocID="{BC2D13A1-1C2B-4DB8-B026-CDFC2E8B1A42}" presName="FiveNodes_5" presStyleLbl="node1" presStyleIdx="4" presStyleCnt="5">
        <dgm:presLayoutVars>
          <dgm:bulletEnabled val="1"/>
        </dgm:presLayoutVars>
      </dgm:prSet>
      <dgm:spPr/>
    </dgm:pt>
    <dgm:pt modelId="{B4813F86-89C2-49FB-8DAF-6E17BBA7B6A7}" type="pres">
      <dgm:prSet presAssocID="{BC2D13A1-1C2B-4DB8-B026-CDFC2E8B1A42}" presName="FiveConn_1-2" presStyleLbl="fgAccFollowNode1" presStyleIdx="0" presStyleCnt="4">
        <dgm:presLayoutVars>
          <dgm:bulletEnabled val="1"/>
        </dgm:presLayoutVars>
      </dgm:prSet>
      <dgm:spPr/>
    </dgm:pt>
    <dgm:pt modelId="{A7731753-6716-4AE8-9A6E-2FF71E03EE74}" type="pres">
      <dgm:prSet presAssocID="{BC2D13A1-1C2B-4DB8-B026-CDFC2E8B1A42}" presName="FiveConn_2-3" presStyleLbl="fgAccFollowNode1" presStyleIdx="1" presStyleCnt="4">
        <dgm:presLayoutVars>
          <dgm:bulletEnabled val="1"/>
        </dgm:presLayoutVars>
      </dgm:prSet>
      <dgm:spPr/>
    </dgm:pt>
    <dgm:pt modelId="{AA804C69-AC5A-453C-B67C-2C0B67983383}" type="pres">
      <dgm:prSet presAssocID="{BC2D13A1-1C2B-4DB8-B026-CDFC2E8B1A42}" presName="FiveConn_3-4" presStyleLbl="fgAccFollowNode1" presStyleIdx="2" presStyleCnt="4">
        <dgm:presLayoutVars>
          <dgm:bulletEnabled val="1"/>
        </dgm:presLayoutVars>
      </dgm:prSet>
      <dgm:spPr>
        <a:xfrm>
          <a:off x="5134046" y="3112181"/>
          <a:ext cx="676184" cy="676184"/>
        </a:xfrm>
        <a:prstGeom prst="downArrow">
          <a:avLst>
            <a:gd name="adj1" fmla="val 55000"/>
            <a:gd name="adj2" fmla="val 45000"/>
          </a:avLst>
        </a:prstGeom>
      </dgm:spPr>
    </dgm:pt>
    <dgm:pt modelId="{D637BEB3-6194-45A2-939B-BF7069388839}" type="pres">
      <dgm:prSet presAssocID="{BC2D13A1-1C2B-4DB8-B026-CDFC2E8B1A42}" presName="FiveConn_4-5" presStyleLbl="fgAccFollowNode1" presStyleIdx="3" presStyleCnt="4">
        <dgm:presLayoutVars>
          <dgm:bulletEnabled val="1"/>
        </dgm:presLayoutVars>
      </dgm:prSet>
      <dgm:spPr/>
    </dgm:pt>
    <dgm:pt modelId="{18BB0B6B-A51A-4755-8F50-3113B4D1FD0D}" type="pres">
      <dgm:prSet presAssocID="{BC2D13A1-1C2B-4DB8-B026-CDFC2E8B1A42}" presName="FiveNodes_1_text" presStyleLbl="node1" presStyleIdx="4" presStyleCnt="5">
        <dgm:presLayoutVars>
          <dgm:bulletEnabled val="1"/>
        </dgm:presLayoutVars>
      </dgm:prSet>
      <dgm:spPr/>
    </dgm:pt>
    <dgm:pt modelId="{C1B38D1E-06B6-4555-9830-D38FEAA40255}" type="pres">
      <dgm:prSet presAssocID="{BC2D13A1-1C2B-4DB8-B026-CDFC2E8B1A42}" presName="FiveNodes_2_text" presStyleLbl="node1" presStyleIdx="4" presStyleCnt="5">
        <dgm:presLayoutVars>
          <dgm:bulletEnabled val="1"/>
        </dgm:presLayoutVars>
      </dgm:prSet>
      <dgm:spPr/>
    </dgm:pt>
    <dgm:pt modelId="{10D0B77C-6669-4690-99BF-FCB1D528DB10}" type="pres">
      <dgm:prSet presAssocID="{BC2D13A1-1C2B-4DB8-B026-CDFC2E8B1A42}" presName="FiveNodes_3_text" presStyleLbl="node1" presStyleIdx="4" presStyleCnt="5">
        <dgm:presLayoutVars>
          <dgm:bulletEnabled val="1"/>
        </dgm:presLayoutVars>
      </dgm:prSet>
      <dgm:spPr/>
    </dgm:pt>
    <dgm:pt modelId="{DE3605FA-42F8-461F-B191-B6437EE6F8A2}" type="pres">
      <dgm:prSet presAssocID="{BC2D13A1-1C2B-4DB8-B026-CDFC2E8B1A42}" presName="FiveNodes_4_text" presStyleLbl="node1" presStyleIdx="4" presStyleCnt="5">
        <dgm:presLayoutVars>
          <dgm:bulletEnabled val="1"/>
        </dgm:presLayoutVars>
      </dgm:prSet>
      <dgm:spPr/>
    </dgm:pt>
    <dgm:pt modelId="{75326608-92CE-443C-B2BB-209835B02D30}" type="pres">
      <dgm:prSet presAssocID="{BC2D13A1-1C2B-4DB8-B026-CDFC2E8B1A42}" presName="FiveNodes_5_text" presStyleLbl="node1" presStyleIdx="4" presStyleCnt="5">
        <dgm:presLayoutVars>
          <dgm:bulletEnabled val="1"/>
        </dgm:presLayoutVars>
      </dgm:prSet>
      <dgm:spPr/>
    </dgm:pt>
  </dgm:ptLst>
  <dgm:cxnLst>
    <dgm:cxn modelId="{36D2380A-08FC-425F-917A-41999F3AF15D}" srcId="{BC2D13A1-1C2B-4DB8-B026-CDFC2E8B1A42}" destId="{5B864A1A-103C-4F65-8DC5-494900DE524B}" srcOrd="2" destOrd="0" parTransId="{B6776074-925E-452F-8DAB-CAE08D8873B1}" sibTransId="{AED8AC9B-D6D1-4606-88FF-1B403098C1C1}"/>
    <dgm:cxn modelId="{57E90B12-3F4F-4AC3-8565-9DEA8F3403F1}" srcId="{BC2D13A1-1C2B-4DB8-B026-CDFC2E8B1A42}" destId="{F218D1AF-4A93-456E-8D87-BE5C5CF9EA56}" srcOrd="4" destOrd="0" parTransId="{1547B683-2613-47C1-AEEF-88968A9096B9}" sibTransId="{710C0907-386A-45EF-91BC-D46E1F6ED3B4}"/>
    <dgm:cxn modelId="{D12B3725-048B-4C55-8633-DE738F2B4C93}" type="presOf" srcId="{715CCFB0-63C0-4065-9E5F-8B2A82CB8236}" destId="{A65C9CA0-C4AB-47F1-B928-94BCFE4B62F8}" srcOrd="0" destOrd="0" presId="urn:microsoft.com/office/officeart/2005/8/layout/vProcess5"/>
    <dgm:cxn modelId="{1A6B5828-42E0-4DA4-BA60-D5CD1581999C}" type="presOf" srcId="{5B864A1A-103C-4F65-8DC5-494900DE524B}" destId="{10D0B77C-6669-4690-99BF-FCB1D528DB10}" srcOrd="1" destOrd="0" presId="urn:microsoft.com/office/officeart/2005/8/layout/vProcess5"/>
    <dgm:cxn modelId="{9B80625D-64CD-45B1-83CD-D1D7B78AB33C}" type="presOf" srcId="{F218D1AF-4A93-456E-8D87-BE5C5CF9EA56}" destId="{75326608-92CE-443C-B2BB-209835B02D30}" srcOrd="1" destOrd="0" presId="urn:microsoft.com/office/officeart/2005/8/layout/vProcess5"/>
    <dgm:cxn modelId="{AB76F447-2997-45D9-8EB7-E21EE4F44978}" type="presOf" srcId="{83E53267-4115-40B1-878D-ED9BF08836EC}" destId="{B4813F86-89C2-49FB-8DAF-6E17BBA7B6A7}" srcOrd="0" destOrd="0" presId="urn:microsoft.com/office/officeart/2005/8/layout/vProcess5"/>
    <dgm:cxn modelId="{56D82D4E-EAA7-457C-84BE-E9C3C1DCF2EF}" type="presOf" srcId="{BC2D13A1-1C2B-4DB8-B026-CDFC2E8B1A42}" destId="{CCFBD275-CBF5-4D21-B66A-5BEBA5C4B7D3}" srcOrd="0" destOrd="0" presId="urn:microsoft.com/office/officeart/2005/8/layout/vProcess5"/>
    <dgm:cxn modelId="{742E5B70-CFD2-476B-A45B-325BD9A0335E}" type="presOf" srcId="{78021FDF-E0C6-44CA-BB4C-F60747719084}" destId="{18BB0B6B-A51A-4755-8F50-3113B4D1FD0D}" srcOrd="1" destOrd="0" presId="urn:microsoft.com/office/officeart/2005/8/layout/vProcess5"/>
    <dgm:cxn modelId="{EF2DBC52-CDB3-44B7-9550-EE42839072E6}" srcId="{BC2D13A1-1C2B-4DB8-B026-CDFC2E8B1A42}" destId="{715CCFB0-63C0-4065-9E5F-8B2A82CB8236}" srcOrd="3" destOrd="0" parTransId="{34E466A0-34BF-42F3-B553-305860C07521}" sibTransId="{B146FFC7-1FB0-426F-BB0F-E3C901D98F02}"/>
    <dgm:cxn modelId="{1875AE7F-6A58-48FC-96F4-070C657EBE32}" type="presOf" srcId="{78021FDF-E0C6-44CA-BB4C-F60747719084}" destId="{81CF2418-48E5-4861-BA90-A2BF7A8CDC29}" srcOrd="0" destOrd="0" presId="urn:microsoft.com/office/officeart/2005/8/layout/vProcess5"/>
    <dgm:cxn modelId="{AE76CF7F-EDCB-41D4-9741-257D3ECF535A}" srcId="{BC2D13A1-1C2B-4DB8-B026-CDFC2E8B1A42}" destId="{B138DEE7-A102-4B8F-8367-F3FA8562D7CC}" srcOrd="1" destOrd="0" parTransId="{84ADA2E3-FCC9-4EBE-B70C-654ED309E3C8}" sibTransId="{27D1CA22-B010-4322-A003-48A7E9DB4581}"/>
    <dgm:cxn modelId="{AFF8FE96-CE72-4ED6-BFC8-2A036EE1C259}" type="presOf" srcId="{F218D1AF-4A93-456E-8D87-BE5C5CF9EA56}" destId="{2F5FDC9B-7F80-4BED-8D02-AA264445CE06}" srcOrd="0" destOrd="0" presId="urn:microsoft.com/office/officeart/2005/8/layout/vProcess5"/>
    <dgm:cxn modelId="{FD6E8E9A-3CDB-4A06-BF55-4165C1065BD5}" type="presOf" srcId="{B138DEE7-A102-4B8F-8367-F3FA8562D7CC}" destId="{C1B38D1E-06B6-4555-9830-D38FEAA40255}" srcOrd="1" destOrd="0" presId="urn:microsoft.com/office/officeart/2005/8/layout/vProcess5"/>
    <dgm:cxn modelId="{BFE5ECA4-EB13-4001-8D3D-513BF81E4617}" type="presOf" srcId="{27D1CA22-B010-4322-A003-48A7E9DB4581}" destId="{A7731753-6716-4AE8-9A6E-2FF71E03EE74}" srcOrd="0" destOrd="0" presId="urn:microsoft.com/office/officeart/2005/8/layout/vProcess5"/>
    <dgm:cxn modelId="{0BCBFAA4-CB0B-463C-8403-9106C6B0B933}" type="presOf" srcId="{5B864A1A-103C-4F65-8DC5-494900DE524B}" destId="{EA9E69C2-9F35-4C13-BC4F-174853C48A6D}" srcOrd="0" destOrd="0" presId="urn:microsoft.com/office/officeart/2005/8/layout/vProcess5"/>
    <dgm:cxn modelId="{D97A75AE-3596-42C0-BF09-0B9B6E27502F}" type="presOf" srcId="{B138DEE7-A102-4B8F-8367-F3FA8562D7CC}" destId="{6CFC18D5-1C75-4236-AC71-C29C3BA5B8B4}" srcOrd="0" destOrd="0" presId="urn:microsoft.com/office/officeart/2005/8/layout/vProcess5"/>
    <dgm:cxn modelId="{B71CFAB2-EB47-4C82-824F-2F6D11DFDA9F}" type="presOf" srcId="{AED8AC9B-D6D1-4606-88FF-1B403098C1C1}" destId="{AA804C69-AC5A-453C-B67C-2C0B67983383}" srcOrd="0" destOrd="0" presId="urn:microsoft.com/office/officeart/2005/8/layout/vProcess5"/>
    <dgm:cxn modelId="{83BEE3C8-1A1F-424A-B0F9-316A0F34D9AE}" type="presOf" srcId="{715CCFB0-63C0-4065-9E5F-8B2A82CB8236}" destId="{DE3605FA-42F8-461F-B191-B6437EE6F8A2}" srcOrd="1" destOrd="0" presId="urn:microsoft.com/office/officeart/2005/8/layout/vProcess5"/>
    <dgm:cxn modelId="{1776F5D8-B513-4BC5-B520-B93A0F0C47AF}" srcId="{BC2D13A1-1C2B-4DB8-B026-CDFC2E8B1A42}" destId="{78021FDF-E0C6-44CA-BB4C-F60747719084}" srcOrd="0" destOrd="0" parTransId="{D7831F6A-E492-433F-B65A-CAA04718418F}" sibTransId="{83E53267-4115-40B1-878D-ED9BF08836EC}"/>
    <dgm:cxn modelId="{25FD51FB-37A4-483D-94B6-3F489E675638}" type="presOf" srcId="{B146FFC7-1FB0-426F-BB0F-E3C901D98F02}" destId="{D637BEB3-6194-45A2-939B-BF7069388839}" srcOrd="0" destOrd="0" presId="urn:microsoft.com/office/officeart/2005/8/layout/vProcess5"/>
    <dgm:cxn modelId="{1011B7B9-136F-4342-824B-993AFC68FCFA}" type="presParOf" srcId="{CCFBD275-CBF5-4D21-B66A-5BEBA5C4B7D3}" destId="{07AAE819-C730-424D-ABF9-40A42C0C1023}" srcOrd="0" destOrd="0" presId="urn:microsoft.com/office/officeart/2005/8/layout/vProcess5"/>
    <dgm:cxn modelId="{0A83504C-C53C-474A-9972-C17E570ED943}" type="presParOf" srcId="{CCFBD275-CBF5-4D21-B66A-5BEBA5C4B7D3}" destId="{81CF2418-48E5-4861-BA90-A2BF7A8CDC29}" srcOrd="1" destOrd="0" presId="urn:microsoft.com/office/officeart/2005/8/layout/vProcess5"/>
    <dgm:cxn modelId="{4EBAA893-82A1-4B74-A0A9-BF7CA48D59AF}" type="presParOf" srcId="{CCFBD275-CBF5-4D21-B66A-5BEBA5C4B7D3}" destId="{6CFC18D5-1C75-4236-AC71-C29C3BA5B8B4}" srcOrd="2" destOrd="0" presId="urn:microsoft.com/office/officeart/2005/8/layout/vProcess5"/>
    <dgm:cxn modelId="{8D1C484B-24DA-444B-BBA2-FF289557FB10}" type="presParOf" srcId="{CCFBD275-CBF5-4D21-B66A-5BEBA5C4B7D3}" destId="{EA9E69C2-9F35-4C13-BC4F-174853C48A6D}" srcOrd="3" destOrd="0" presId="urn:microsoft.com/office/officeart/2005/8/layout/vProcess5"/>
    <dgm:cxn modelId="{BE814FC3-42DD-4E42-A459-D06D8B33E9A6}" type="presParOf" srcId="{CCFBD275-CBF5-4D21-B66A-5BEBA5C4B7D3}" destId="{A65C9CA0-C4AB-47F1-B928-94BCFE4B62F8}" srcOrd="4" destOrd="0" presId="urn:microsoft.com/office/officeart/2005/8/layout/vProcess5"/>
    <dgm:cxn modelId="{A0713828-DEC5-408C-89D6-2A88E1702F54}" type="presParOf" srcId="{CCFBD275-CBF5-4D21-B66A-5BEBA5C4B7D3}" destId="{2F5FDC9B-7F80-4BED-8D02-AA264445CE06}" srcOrd="5" destOrd="0" presId="urn:microsoft.com/office/officeart/2005/8/layout/vProcess5"/>
    <dgm:cxn modelId="{2785606B-7555-4598-8264-8CE845786B92}" type="presParOf" srcId="{CCFBD275-CBF5-4D21-B66A-5BEBA5C4B7D3}" destId="{B4813F86-89C2-49FB-8DAF-6E17BBA7B6A7}" srcOrd="6" destOrd="0" presId="urn:microsoft.com/office/officeart/2005/8/layout/vProcess5"/>
    <dgm:cxn modelId="{37CB7964-4039-4853-8833-5552C8A4B816}" type="presParOf" srcId="{CCFBD275-CBF5-4D21-B66A-5BEBA5C4B7D3}" destId="{A7731753-6716-4AE8-9A6E-2FF71E03EE74}" srcOrd="7" destOrd="0" presId="urn:microsoft.com/office/officeart/2005/8/layout/vProcess5"/>
    <dgm:cxn modelId="{A32C6D10-DE3E-4F61-959D-C0B406FA7EDA}" type="presParOf" srcId="{CCFBD275-CBF5-4D21-B66A-5BEBA5C4B7D3}" destId="{AA804C69-AC5A-453C-B67C-2C0B67983383}" srcOrd="8" destOrd="0" presId="urn:microsoft.com/office/officeart/2005/8/layout/vProcess5"/>
    <dgm:cxn modelId="{8894B469-6B5A-4826-8D4C-1B3F9A43AFF3}" type="presParOf" srcId="{CCFBD275-CBF5-4D21-B66A-5BEBA5C4B7D3}" destId="{D637BEB3-6194-45A2-939B-BF7069388839}" srcOrd="9" destOrd="0" presId="urn:microsoft.com/office/officeart/2005/8/layout/vProcess5"/>
    <dgm:cxn modelId="{7A7C9435-35FE-4F2F-B2A9-A59ED7C0FE75}" type="presParOf" srcId="{CCFBD275-CBF5-4D21-B66A-5BEBA5C4B7D3}" destId="{18BB0B6B-A51A-4755-8F50-3113B4D1FD0D}" srcOrd="10" destOrd="0" presId="urn:microsoft.com/office/officeart/2005/8/layout/vProcess5"/>
    <dgm:cxn modelId="{A2BABDAF-772E-45D6-AC09-D0BAE6D6EE08}" type="presParOf" srcId="{CCFBD275-CBF5-4D21-B66A-5BEBA5C4B7D3}" destId="{C1B38D1E-06B6-4555-9830-D38FEAA40255}" srcOrd="11" destOrd="0" presId="urn:microsoft.com/office/officeart/2005/8/layout/vProcess5"/>
    <dgm:cxn modelId="{2D53F1A2-2C17-4F9D-955E-B56822AC8690}" type="presParOf" srcId="{CCFBD275-CBF5-4D21-B66A-5BEBA5C4B7D3}" destId="{10D0B77C-6669-4690-99BF-FCB1D528DB10}" srcOrd="12" destOrd="0" presId="urn:microsoft.com/office/officeart/2005/8/layout/vProcess5"/>
    <dgm:cxn modelId="{A5199750-48AC-4053-82EE-1EC325CF8DDD}" type="presParOf" srcId="{CCFBD275-CBF5-4D21-B66A-5BEBA5C4B7D3}" destId="{DE3605FA-42F8-461F-B191-B6437EE6F8A2}" srcOrd="13" destOrd="0" presId="urn:microsoft.com/office/officeart/2005/8/layout/vProcess5"/>
    <dgm:cxn modelId="{55B25101-6A81-4179-8CFF-C09F540F4DA0}" type="presParOf" srcId="{CCFBD275-CBF5-4D21-B66A-5BEBA5C4B7D3}" destId="{75326608-92CE-443C-B2BB-209835B02D30}" srcOrd="14" destOrd="0" presId="urn:microsoft.com/office/officeart/2005/8/layout/vProcess5"/>
  </dgm:cxnLst>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B03ED-6455-40AA-A952-53DDB7E6DA8E}">
      <dsp:nvSpPr>
        <dsp:cNvPr id="0" name=""/>
        <dsp:cNvSpPr/>
      </dsp:nvSpPr>
      <dsp:spPr>
        <a:xfrm rot="5400000">
          <a:off x="1399288" y="1172056"/>
          <a:ext cx="1029320" cy="117184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816564-65EF-40F0-AE7D-9D2CEF2D9536}">
      <dsp:nvSpPr>
        <dsp:cNvPr id="0" name=""/>
        <dsp:cNvSpPr/>
      </dsp:nvSpPr>
      <dsp:spPr>
        <a:xfrm>
          <a:off x="1151741" y="31034"/>
          <a:ext cx="1732769" cy="1212882"/>
        </a:xfrm>
        <a:prstGeom prst="roundRect">
          <a:avLst>
            <a:gd name="adj" fmla="val 1667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Wingdings" panose="05000000000000000000" pitchFamily="2" charset="2"/>
            <a:buNone/>
          </a:pPr>
          <a:r>
            <a:rPr lang="ru-RU" sz="1500" b="1" kern="1200" dirty="0"/>
            <a:t>1. Постановка задачи</a:t>
          </a:r>
          <a:endParaRPr lang="ru-RU" sz="1500" kern="1200" dirty="0"/>
        </a:p>
      </dsp:txBody>
      <dsp:txXfrm>
        <a:off x="1210960" y="90253"/>
        <a:ext cx="1614331" cy="1094444"/>
      </dsp:txXfrm>
    </dsp:sp>
    <dsp:sp modelId="{8A43584B-FDC2-438A-8E40-F42B96DED475}">
      <dsp:nvSpPr>
        <dsp:cNvPr id="0" name=""/>
        <dsp:cNvSpPr/>
      </dsp:nvSpPr>
      <dsp:spPr>
        <a:xfrm>
          <a:off x="2995967" y="115889"/>
          <a:ext cx="2889037" cy="980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Char char="ü"/>
          </a:pPr>
          <a:r>
            <a:rPr lang="ru-RU" sz="1400" kern="1200" dirty="0">
              <a:hlinkClick xmlns:r="http://schemas.openxmlformats.org/officeDocument/2006/relationships" r:id="" action="ppaction://hlinksldjump"/>
            </a:rPr>
            <a:t>Сбор данных</a:t>
          </a:r>
          <a:endParaRPr lang="ru-RU" sz="1400" kern="1200" dirty="0"/>
        </a:p>
        <a:p>
          <a:pPr marL="114300" lvl="1" indent="-114300" algn="l" defTabSz="622300">
            <a:lnSpc>
              <a:spcPct val="90000"/>
            </a:lnSpc>
            <a:spcBef>
              <a:spcPct val="0"/>
            </a:spcBef>
            <a:spcAft>
              <a:spcPct val="15000"/>
            </a:spcAft>
            <a:buFont typeface="Wingdings" panose="05000000000000000000" pitchFamily="2" charset="2"/>
            <a:buChar char="ü"/>
          </a:pPr>
          <a:r>
            <a:rPr lang="ru-RU" sz="1400" kern="1200" dirty="0">
              <a:hlinkClick xmlns:r="http://schemas.openxmlformats.org/officeDocument/2006/relationships" r:id="" action="ppaction://hlinksldjump"/>
            </a:rPr>
            <a:t>Обработка / разметка данных</a:t>
          </a:r>
          <a:endParaRPr lang="ru-RU" sz="1400" kern="1200" dirty="0"/>
        </a:p>
      </dsp:txBody>
      <dsp:txXfrm>
        <a:off x="2995967" y="115889"/>
        <a:ext cx="2889037" cy="980304"/>
      </dsp:txXfrm>
    </dsp:sp>
    <dsp:sp modelId="{435AAFCB-E8CD-411F-ABF1-F8724606BFA7}">
      <dsp:nvSpPr>
        <dsp:cNvPr id="0" name=""/>
        <dsp:cNvSpPr/>
      </dsp:nvSpPr>
      <dsp:spPr>
        <a:xfrm rot="5400000">
          <a:off x="3226847" y="2534522"/>
          <a:ext cx="1029320" cy="117184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FDA91B-DA0B-40FD-BCAD-833A95078E52}">
      <dsp:nvSpPr>
        <dsp:cNvPr id="0" name=""/>
        <dsp:cNvSpPr/>
      </dsp:nvSpPr>
      <dsp:spPr>
        <a:xfrm>
          <a:off x="2979299" y="1393501"/>
          <a:ext cx="1732769" cy="1212882"/>
        </a:xfrm>
        <a:prstGeom prst="roundRect">
          <a:avLst>
            <a:gd name="adj" fmla="val 1667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b="1" kern="1200" dirty="0"/>
            <a:t>2. Решения</a:t>
          </a:r>
          <a:endParaRPr lang="ru-RU" sz="1500" kern="1200" dirty="0"/>
        </a:p>
      </dsp:txBody>
      <dsp:txXfrm>
        <a:off x="3038518" y="1452720"/>
        <a:ext cx="1614331" cy="1094444"/>
      </dsp:txXfrm>
    </dsp:sp>
    <dsp:sp modelId="{6B4E7746-1A53-463B-9B5B-928DADFFB3D6}">
      <dsp:nvSpPr>
        <dsp:cNvPr id="0" name=""/>
        <dsp:cNvSpPr/>
      </dsp:nvSpPr>
      <dsp:spPr>
        <a:xfrm>
          <a:off x="4823526" y="1478356"/>
          <a:ext cx="2889037" cy="980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Обработка данных с фотоловушек</a:t>
          </a:r>
          <a:endParaRPr lang="ru-RU" sz="1400" kern="1200" dirty="0"/>
        </a:p>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Задача учета</a:t>
          </a:r>
          <a:endParaRPr lang="ru-RU" sz="1400" kern="1200" dirty="0"/>
        </a:p>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Поиск объектов на аэрофотосъемке</a:t>
          </a:r>
          <a:endParaRPr lang="ru-RU" sz="1400" kern="1200" dirty="0"/>
        </a:p>
      </dsp:txBody>
      <dsp:txXfrm>
        <a:off x="4823526" y="1478356"/>
        <a:ext cx="2889037" cy="980304"/>
      </dsp:txXfrm>
    </dsp:sp>
    <dsp:sp modelId="{78B348EC-54BA-4C65-82D8-34D7B87C1494}">
      <dsp:nvSpPr>
        <dsp:cNvPr id="0" name=""/>
        <dsp:cNvSpPr/>
      </dsp:nvSpPr>
      <dsp:spPr>
        <a:xfrm rot="5400000">
          <a:off x="5054405" y="3896989"/>
          <a:ext cx="1029320" cy="117184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BC9295-0B0C-4916-9174-4028D609845C}">
      <dsp:nvSpPr>
        <dsp:cNvPr id="0" name=""/>
        <dsp:cNvSpPr/>
      </dsp:nvSpPr>
      <dsp:spPr>
        <a:xfrm>
          <a:off x="4781698" y="2755967"/>
          <a:ext cx="1732769" cy="1212882"/>
        </a:xfrm>
        <a:prstGeom prst="roundRect">
          <a:avLst>
            <a:gd name="adj" fmla="val 1667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b="1" kern="1200" dirty="0"/>
            <a:t>3. Программная реализация</a:t>
          </a:r>
          <a:endParaRPr lang="ru-RU" sz="1500" kern="1200" dirty="0"/>
        </a:p>
      </dsp:txBody>
      <dsp:txXfrm>
        <a:off x="4840917" y="2815186"/>
        <a:ext cx="1614331" cy="1094444"/>
      </dsp:txXfrm>
    </dsp:sp>
    <dsp:sp modelId="{C369F764-E721-4BD2-A0E9-06132367F92B}">
      <dsp:nvSpPr>
        <dsp:cNvPr id="0" name=""/>
        <dsp:cNvSpPr/>
      </dsp:nvSpPr>
      <dsp:spPr>
        <a:xfrm>
          <a:off x="6651084" y="2840823"/>
          <a:ext cx="2889037" cy="980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Архитектура системы</a:t>
          </a:r>
          <a:endParaRPr lang="ru-RU" sz="1400" kern="1200" dirty="0"/>
        </a:p>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Обучение</a:t>
          </a:r>
          <a:endParaRPr lang="ru-RU" sz="1400" kern="1200" dirty="0"/>
        </a:p>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Работа с новыми данными</a:t>
          </a:r>
          <a:endParaRPr lang="ru-RU" sz="1400" kern="1200" dirty="0"/>
        </a:p>
        <a:p>
          <a:pPr marL="114300" lvl="1" indent="-114300" algn="l" defTabSz="622300">
            <a:lnSpc>
              <a:spcPct val="90000"/>
            </a:lnSpc>
            <a:spcBef>
              <a:spcPct val="0"/>
            </a:spcBef>
            <a:spcAft>
              <a:spcPct val="15000"/>
            </a:spcAft>
            <a:buChar char="•"/>
          </a:pPr>
          <a:r>
            <a:rPr lang="ru-RU" sz="1400" kern="1200" dirty="0">
              <a:hlinkClick xmlns:r="http://schemas.openxmlformats.org/officeDocument/2006/relationships" r:id="" action="ppaction://hlinksldjump"/>
            </a:rPr>
            <a:t>Быстродействие</a:t>
          </a:r>
          <a:endParaRPr lang="ru-RU" sz="1400" kern="1200" dirty="0"/>
        </a:p>
      </dsp:txBody>
      <dsp:txXfrm>
        <a:off x="6651084" y="2840823"/>
        <a:ext cx="2889037" cy="980304"/>
      </dsp:txXfrm>
    </dsp:sp>
    <dsp:sp modelId="{E13843DF-8942-406D-91CE-E0CF5AC7299A}">
      <dsp:nvSpPr>
        <dsp:cNvPr id="0" name=""/>
        <dsp:cNvSpPr/>
      </dsp:nvSpPr>
      <dsp:spPr>
        <a:xfrm>
          <a:off x="6609256" y="4118434"/>
          <a:ext cx="1732769" cy="1212882"/>
        </a:xfrm>
        <a:prstGeom prst="roundRect">
          <a:avLst>
            <a:gd name="adj" fmla="val 1667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b="1" kern="1200" dirty="0"/>
            <a:t>4. Внедрение и популяризация проекта</a:t>
          </a:r>
          <a:endParaRPr lang="ru-RU" sz="1500" kern="1200" dirty="0"/>
        </a:p>
      </dsp:txBody>
      <dsp:txXfrm>
        <a:off x="6668475" y="4177653"/>
        <a:ext cx="1614331" cy="1094444"/>
      </dsp:txXfrm>
    </dsp:sp>
    <dsp:sp modelId="{A683D9ED-845F-4FED-913D-A67EAEE0F770}">
      <dsp:nvSpPr>
        <dsp:cNvPr id="0" name=""/>
        <dsp:cNvSpPr/>
      </dsp:nvSpPr>
      <dsp:spPr>
        <a:xfrm>
          <a:off x="8475731" y="4217327"/>
          <a:ext cx="2889037" cy="980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t>Использование в ООПТ</a:t>
          </a:r>
        </a:p>
        <a:p>
          <a:pPr marL="114300" lvl="1" indent="-114300" algn="l" defTabSz="622300">
            <a:lnSpc>
              <a:spcPct val="90000"/>
            </a:lnSpc>
            <a:spcBef>
              <a:spcPct val="0"/>
            </a:spcBef>
            <a:spcAft>
              <a:spcPct val="15000"/>
            </a:spcAft>
            <a:buChar char="•"/>
          </a:pPr>
          <a:r>
            <a:rPr lang="ru-RU" sz="1400" kern="1200" dirty="0"/>
            <a:t>Публикация в СМИ</a:t>
          </a:r>
        </a:p>
        <a:p>
          <a:pPr marL="114300" lvl="1" indent="-114300" algn="l" defTabSz="622300">
            <a:lnSpc>
              <a:spcPct val="90000"/>
            </a:lnSpc>
            <a:spcBef>
              <a:spcPct val="0"/>
            </a:spcBef>
            <a:spcAft>
              <a:spcPct val="15000"/>
            </a:spcAft>
            <a:buChar char="•"/>
          </a:pPr>
          <a:r>
            <a:rPr lang="ru-RU" sz="1400" kern="1200" dirty="0"/>
            <a:t>Постановка задач на </a:t>
          </a:r>
          <a:r>
            <a:rPr lang="ru-RU" sz="1400" kern="1200" dirty="0" err="1"/>
            <a:t>хакатонах</a:t>
          </a:r>
          <a:endParaRPr lang="ru-RU" sz="1400" kern="1200" dirty="0"/>
        </a:p>
      </dsp:txBody>
      <dsp:txXfrm>
        <a:off x="8475731" y="4217327"/>
        <a:ext cx="2889037" cy="9803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CF2418-48E5-4861-BA90-A2BF7A8CDC29}">
      <dsp:nvSpPr>
        <dsp:cNvPr id="0" name=""/>
        <dsp:cNvSpPr/>
      </dsp:nvSpPr>
      <dsp:spPr>
        <a:xfrm>
          <a:off x="25711" y="0"/>
          <a:ext cx="8110759" cy="895022"/>
        </a:xfrm>
        <a:prstGeom prst="roundRect">
          <a:avLst>
            <a:gd name="adj" fmla="val 10000"/>
          </a:avLst>
        </a:prstGeom>
        <a:solidFill>
          <a:schemeClr val="lt1"/>
        </a:solidFill>
        <a:ln w="25400" cap="flat" cmpd="sng" algn="ctr">
          <a:solidFill>
            <a:schemeClr val="tx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ru-RU" sz="2000" b="1" kern="1200" dirty="0"/>
            <a:t>Считывается файл с автоматической разметкой </a:t>
          </a:r>
          <a:br>
            <a:rPr lang="ru-RU" sz="1800" kern="1200" dirty="0"/>
          </a:br>
          <a:r>
            <a:rPr lang="ru-RU" sz="1800" b="0" kern="1200" dirty="0">
              <a:latin typeface="+mn-lt"/>
            </a:rPr>
            <a:t>(записи сортируются по локации, дате и времени)</a:t>
          </a:r>
          <a:endParaRPr lang="en-US" sz="1800" b="0" kern="1200" dirty="0">
            <a:latin typeface="+mn-lt"/>
          </a:endParaRPr>
        </a:p>
      </dsp:txBody>
      <dsp:txXfrm>
        <a:off x="51925" y="26214"/>
        <a:ext cx="7040243" cy="842594"/>
      </dsp:txXfrm>
    </dsp:sp>
    <dsp:sp modelId="{6CFC18D5-1C75-4236-AC71-C29C3BA5B8B4}">
      <dsp:nvSpPr>
        <dsp:cNvPr id="0" name=""/>
        <dsp:cNvSpPr/>
      </dsp:nvSpPr>
      <dsp:spPr>
        <a:xfrm>
          <a:off x="605673" y="1019330"/>
          <a:ext cx="8110759" cy="895022"/>
        </a:xfrm>
        <a:prstGeom prst="roundRect">
          <a:avLst>
            <a:gd name="adj" fmla="val 1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tx1"/>
              </a:solidFill>
            </a:rPr>
            <a:t>Убираются записи, в которых класс определен как пустой</a:t>
          </a:r>
          <a:endParaRPr lang="en-US" sz="2000" b="1" kern="1200" dirty="0">
            <a:solidFill>
              <a:schemeClr val="tx1"/>
            </a:solidFill>
          </a:endParaRPr>
        </a:p>
      </dsp:txBody>
      <dsp:txXfrm>
        <a:off x="631887" y="1045544"/>
        <a:ext cx="6870893" cy="842594"/>
      </dsp:txXfrm>
    </dsp:sp>
    <dsp:sp modelId="{EA9E69C2-9F35-4C13-BC4F-174853C48A6D}">
      <dsp:nvSpPr>
        <dsp:cNvPr id="0" name=""/>
        <dsp:cNvSpPr/>
      </dsp:nvSpPr>
      <dsp:spPr>
        <a:xfrm>
          <a:off x="1211347" y="2038661"/>
          <a:ext cx="8110759" cy="895022"/>
        </a:xfrm>
        <a:prstGeom prst="roundRect">
          <a:avLst>
            <a:gd name="adj" fmla="val 1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tx1"/>
              </a:solidFill>
              <a:latin typeface="+mn-lt"/>
            </a:rPr>
            <a:t>Находится разница по времени между соседними данными в пределах одной локации </a:t>
          </a:r>
          <a:endParaRPr lang="en-US" sz="2000" b="1" kern="1200" dirty="0">
            <a:solidFill>
              <a:schemeClr val="tx1"/>
            </a:solidFill>
            <a:latin typeface="+mn-lt"/>
          </a:endParaRPr>
        </a:p>
      </dsp:txBody>
      <dsp:txXfrm>
        <a:off x="1237561" y="2064875"/>
        <a:ext cx="6870893" cy="842594"/>
      </dsp:txXfrm>
    </dsp:sp>
    <dsp:sp modelId="{A65C9CA0-C4AB-47F1-B928-94BCFE4B62F8}">
      <dsp:nvSpPr>
        <dsp:cNvPr id="0" name=""/>
        <dsp:cNvSpPr/>
      </dsp:nvSpPr>
      <dsp:spPr>
        <a:xfrm>
          <a:off x="1817020" y="3057992"/>
          <a:ext cx="8110759" cy="895022"/>
        </a:xfrm>
        <a:prstGeom prst="roundRect">
          <a:avLst>
            <a:gd name="adj" fmla="val 1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ru-RU" sz="2000" b="1" kern="1200" dirty="0">
              <a:solidFill>
                <a:schemeClr val="tx1"/>
              </a:solidFill>
              <a:latin typeface="+mn-lt"/>
            </a:rPr>
            <a:t>Формируются предварительные регистрации по времени</a:t>
          </a:r>
        </a:p>
      </dsp:txBody>
      <dsp:txXfrm>
        <a:off x="1843234" y="3084206"/>
        <a:ext cx="6870893" cy="842594"/>
      </dsp:txXfrm>
    </dsp:sp>
    <dsp:sp modelId="{2F5FDC9B-7F80-4BED-8D02-AA264445CE06}">
      <dsp:nvSpPr>
        <dsp:cNvPr id="0" name=""/>
        <dsp:cNvSpPr/>
      </dsp:nvSpPr>
      <dsp:spPr>
        <a:xfrm>
          <a:off x="2422694" y="4077322"/>
          <a:ext cx="8110759" cy="895022"/>
        </a:xfrm>
        <a:prstGeom prst="roundRect">
          <a:avLst>
            <a:gd name="adj" fmla="val 1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ru-RU" sz="2000" b="1" kern="1200" dirty="0">
              <a:solidFill>
                <a:schemeClr val="tx1"/>
              </a:solidFill>
              <a:latin typeface="+mn-lt"/>
            </a:rPr>
            <a:t>Формируются окончательные регистрации </a:t>
          </a:r>
          <a:br>
            <a:rPr lang="ru-RU" sz="2000" b="1" kern="1200" dirty="0">
              <a:solidFill>
                <a:schemeClr val="tx1"/>
              </a:solidFill>
              <a:latin typeface="+mn-lt"/>
            </a:rPr>
          </a:br>
          <a:r>
            <a:rPr lang="ru-RU" sz="1800" b="0" kern="1200" dirty="0">
              <a:solidFill>
                <a:schemeClr val="tx1"/>
              </a:solidFill>
              <a:latin typeface="+mn-lt"/>
            </a:rPr>
            <a:t>(с учетом всех параметров вероятностей, выданных нейросетью по каждой записи)</a:t>
          </a:r>
        </a:p>
      </dsp:txBody>
      <dsp:txXfrm>
        <a:off x="2448908" y="4103536"/>
        <a:ext cx="6870893" cy="842594"/>
      </dsp:txXfrm>
    </dsp:sp>
    <dsp:sp modelId="{B4813F86-89C2-49FB-8DAF-6E17BBA7B6A7}">
      <dsp:nvSpPr>
        <dsp:cNvPr id="0" name=""/>
        <dsp:cNvSpPr/>
      </dsp:nvSpPr>
      <dsp:spPr>
        <a:xfrm>
          <a:off x="7528995" y="653863"/>
          <a:ext cx="581764" cy="581764"/>
        </a:xfrm>
        <a:prstGeom prst="downArrow">
          <a:avLst>
            <a:gd name="adj1" fmla="val 55000"/>
            <a:gd name="adj2" fmla="val 45000"/>
          </a:avLst>
        </a:prstGeom>
        <a:solidFill>
          <a:schemeClr val="bg2">
            <a:alpha val="90000"/>
          </a:schemeClr>
        </a:solidFill>
        <a:ln w="25400" cap="flat" cmpd="sng" algn="ctr">
          <a:solidFill>
            <a:schemeClr val="dk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659892" y="653863"/>
        <a:ext cx="319970" cy="437777"/>
      </dsp:txXfrm>
    </dsp:sp>
    <dsp:sp modelId="{A7731753-6716-4AE8-9A6E-2FF71E03EE74}">
      <dsp:nvSpPr>
        <dsp:cNvPr id="0" name=""/>
        <dsp:cNvSpPr/>
      </dsp:nvSpPr>
      <dsp:spPr>
        <a:xfrm>
          <a:off x="8134668" y="1673194"/>
          <a:ext cx="581764" cy="581764"/>
        </a:xfrm>
        <a:prstGeom prst="downArrow">
          <a:avLst>
            <a:gd name="adj1" fmla="val 55000"/>
            <a:gd name="adj2" fmla="val 45000"/>
          </a:avLst>
        </a:prstGeom>
        <a:solidFill>
          <a:schemeClr val="bg2">
            <a:alpha val="90000"/>
          </a:schemeClr>
        </a:solidFill>
        <a:ln w="25400" cap="flat" cmpd="sng" algn="ctr">
          <a:solidFill>
            <a:schemeClr val="dk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265565" y="1673194"/>
        <a:ext cx="319970" cy="437777"/>
      </dsp:txXfrm>
    </dsp:sp>
    <dsp:sp modelId="{AA804C69-AC5A-453C-B67C-2C0B67983383}">
      <dsp:nvSpPr>
        <dsp:cNvPr id="0" name=""/>
        <dsp:cNvSpPr/>
      </dsp:nvSpPr>
      <dsp:spPr>
        <a:xfrm>
          <a:off x="8740342" y="2677607"/>
          <a:ext cx="581764" cy="581764"/>
        </a:xfrm>
        <a:prstGeom prst="downArrow">
          <a:avLst>
            <a:gd name="adj1" fmla="val 55000"/>
            <a:gd name="adj2" fmla="val 45000"/>
          </a:avLst>
        </a:prstGeom>
        <a:solidFill>
          <a:srgbClr val="775F55">
            <a:alpha val="90000"/>
          </a:srgbClr>
        </a:solidFill>
        <a:ln w="25400" cap="flat" cmpd="sng" algn="ctr">
          <a:solidFill>
            <a:srgbClr val="0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ru-RU" sz="3200" kern="1200">
            <a:solidFill>
              <a:srgbClr val="000000">
                <a:hueOff val="0"/>
                <a:satOff val="0"/>
                <a:lumOff val="0"/>
                <a:alphaOff val="0"/>
              </a:srgbClr>
            </a:solidFill>
            <a:latin typeface="Arial"/>
            <a:ea typeface="+mn-ea"/>
            <a:cs typeface="+mn-cs"/>
          </a:endParaRPr>
        </a:p>
      </dsp:txBody>
      <dsp:txXfrm>
        <a:off x="8871239" y="2677607"/>
        <a:ext cx="319970" cy="437777"/>
      </dsp:txXfrm>
    </dsp:sp>
    <dsp:sp modelId="{D637BEB3-6194-45A2-939B-BF7069388839}">
      <dsp:nvSpPr>
        <dsp:cNvPr id="0" name=""/>
        <dsp:cNvSpPr/>
      </dsp:nvSpPr>
      <dsp:spPr>
        <a:xfrm>
          <a:off x="9346016" y="3706883"/>
          <a:ext cx="581764" cy="581764"/>
        </a:xfrm>
        <a:prstGeom prst="downArrow">
          <a:avLst>
            <a:gd name="adj1" fmla="val 55000"/>
            <a:gd name="adj2" fmla="val 45000"/>
          </a:avLst>
        </a:prstGeom>
        <a:solidFill>
          <a:schemeClr val="bg2">
            <a:alpha val="90000"/>
          </a:schemeClr>
        </a:solidFill>
        <a:ln w="25400" cap="flat" cmpd="sng" algn="ctr">
          <a:solidFill>
            <a:schemeClr val="dk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ru-RU" sz="2700" kern="1200"/>
        </a:p>
      </dsp:txBody>
      <dsp:txXfrm>
        <a:off x="9476913" y="3706883"/>
        <a:ext cx="319970" cy="437777"/>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ED9385FB-9262-440F-A9B9-44694BBFC131}"/>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83637879-54B2-46BF-A00B-5227129EF305}"/>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A749050C-6D19-4056-A528-9CCDF9ECFEE7}" type="datetimeFigureOut">
              <a:rPr lang="ru-RU" smtClean="0"/>
              <a:t>03.10.2022</a:t>
            </a:fld>
            <a:endParaRPr lang="ru-RU"/>
          </a:p>
        </p:txBody>
      </p:sp>
      <p:sp>
        <p:nvSpPr>
          <p:cNvPr id="4" name="Нижний колонтитул 3">
            <a:extLst>
              <a:ext uri="{FF2B5EF4-FFF2-40B4-BE49-F238E27FC236}">
                <a16:creationId xmlns:a16="http://schemas.microsoft.com/office/drawing/2014/main" id="{45FA1F31-8C6F-4273-8B0E-52A30DABD926}"/>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219B1DF0-E27C-4E65-9028-B783466E9D76}"/>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FDA6200A-6E5F-485C-A61D-DA1B66972DB5}" type="slidenum">
              <a:rPr lang="ru-RU" smtClean="0"/>
              <a:t>‹#›</a:t>
            </a:fld>
            <a:endParaRPr lang="ru-RU"/>
          </a:p>
        </p:txBody>
      </p:sp>
    </p:spTree>
    <p:extLst>
      <p:ext uri="{BB962C8B-B14F-4D97-AF65-F5344CB8AC3E}">
        <p14:creationId xmlns:p14="http://schemas.microsoft.com/office/powerpoint/2010/main" val="1161846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169919" cy="4817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8" y="1"/>
            <a:ext cx="3169919" cy="48172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19" cy="48172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8" y="9119474"/>
            <a:ext cx="3169919" cy="48172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400" dirty="0"/>
              <a:t>Добрый день, уважаемые участники конференции!</a:t>
            </a:r>
          </a:p>
          <a:p>
            <a:r>
              <a:rPr lang="ru-RU" sz="1400" dirty="0"/>
              <a:t>Я представляю Физтех-школу радиотехники и компьютерных технологий Московского физико-технического института поэтому мой доклад будет довольно техническим.</a:t>
            </a:r>
          </a:p>
          <a:p>
            <a:r>
              <a:rPr lang="ru-RU" sz="1400" baseline="0" dirty="0"/>
              <a:t>Я хочу рассказать, как методы компьютерного зрения могут помочь при анализе изображений, собранных с фотоловушек.</a:t>
            </a:r>
          </a:p>
          <a:p>
            <a:r>
              <a:rPr lang="ru-RU" sz="1400" baseline="0" dirty="0"/>
              <a:t>В частности для этого сейчас в МФТИ создается программно-аппаратный комплекс мониторинга состояния окружающей среды на ООПТ.</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1423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решения всех перечисленных задач нужно было собрать огромное количество данных:</a:t>
            </a:r>
          </a:p>
          <a:p>
            <a:r>
              <a:rPr lang="ru-RU" dirty="0"/>
              <a:t>Значительный объем данных был передан заповедниками, которые совместно с Минприроды были выбраны в качестве пилотных площадок:</a:t>
            </a:r>
          </a:p>
          <a:p>
            <a:pPr marL="285750" lvl="6" indent="-285750">
              <a:buFontTx/>
              <a:buChar char="-"/>
            </a:pPr>
            <a:r>
              <a:rPr lang="ru-RU" sz="1200" dirty="0"/>
              <a:t>Центрально-лесной государственный заповедник</a:t>
            </a:r>
          </a:p>
          <a:p>
            <a:pPr marL="285750" lvl="6" indent="-285750">
              <a:buFontTx/>
              <a:buChar char="-"/>
            </a:pPr>
            <a:r>
              <a:rPr lang="ru-RU" sz="1200" dirty="0"/>
              <a:t>Государственный природный заповедник «</a:t>
            </a:r>
            <a:r>
              <a:rPr lang="ru-RU" sz="1200" dirty="0" err="1"/>
              <a:t>Пасвик</a:t>
            </a:r>
            <a:r>
              <a:rPr lang="ru-RU" sz="1200" dirty="0"/>
              <a:t>»</a:t>
            </a:r>
          </a:p>
          <a:p>
            <a:pPr marL="285750" lvl="6" indent="-285750">
              <a:buFontTx/>
              <a:buChar char="-"/>
            </a:pPr>
            <a:r>
              <a:rPr lang="ru-RU" sz="1200" dirty="0"/>
              <a:t>Государственный заповедник «Саяно-Шушенский»</a:t>
            </a:r>
          </a:p>
          <a:p>
            <a:r>
              <a:rPr lang="ru-RU" dirty="0"/>
              <a:t>При содействии Минприроды были собраны данные и из других ООПТ. Хотел бы выразить благодарность всем, кто смог откликнуться и дал нам материалы для работы, а это более 50 ООПТ.</a:t>
            </a:r>
          </a:p>
          <a:p>
            <a:r>
              <a:rPr lang="ru-RU" dirty="0"/>
              <a:t>В общей сложности было собрано </a:t>
            </a:r>
          </a:p>
          <a:p>
            <a:r>
              <a:rPr lang="ru-RU" sz="1200" dirty="0"/>
              <a:t>- более 3 ТБ фото- и видеоданных</a:t>
            </a:r>
          </a:p>
          <a:p>
            <a:pPr marL="0" lvl="4" indent="0">
              <a:buFontTx/>
              <a:buNone/>
            </a:pPr>
            <a:r>
              <a:rPr lang="ru-RU" sz="1200" dirty="0"/>
              <a:t>- более миллиона фотографий с фотоловушек</a:t>
            </a:r>
          </a:p>
          <a:p>
            <a:pPr marL="171450" lvl="4" indent="-171450">
              <a:buFontTx/>
              <a:buChar char="-"/>
            </a:pPr>
            <a:r>
              <a:rPr lang="ru-RU" sz="1200" dirty="0"/>
              <a:t>более 60 тыс. видеороликов с фотоловушек</a:t>
            </a:r>
          </a:p>
          <a:p>
            <a:pPr marL="0" lvl="4" indent="0">
              <a:buFontTx/>
              <a:buNone/>
            </a:pPr>
            <a:r>
              <a:rPr lang="ru-RU" sz="1200" dirty="0"/>
              <a:t>Весь этот объем был дополнен </a:t>
            </a:r>
          </a:p>
          <a:p>
            <a:pPr marL="0" lvl="4" indent="0">
              <a:buFontTx/>
              <a:buNone/>
            </a:pPr>
            <a:r>
              <a:rPr lang="ru-RU" sz="1200" dirty="0"/>
              <a:t>	некоторыми доступными в сети </a:t>
            </a:r>
            <a:r>
              <a:rPr lang="ru-RU" sz="1200" dirty="0" err="1"/>
              <a:t>датасетами</a:t>
            </a:r>
            <a:r>
              <a:rPr lang="ru-RU" sz="1200" dirty="0"/>
              <a:t> с животными </a:t>
            </a:r>
          </a:p>
          <a:p>
            <a:pPr marL="0" lvl="4" indent="0">
              <a:buFontTx/>
              <a:buNone/>
            </a:pPr>
            <a:r>
              <a:rPr lang="ru-RU" sz="1200" dirty="0"/>
              <a:t>	и закаченными фотографиями из Интернета. </a:t>
            </a:r>
          </a:p>
          <a:p>
            <a:endParaRPr lang="ru-RU" dirty="0"/>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256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6efda563d3_0_1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g6efda563d3_0_19:notes"/>
          <p:cNvSpPr txBox="1">
            <a:spLocks noGrp="1"/>
          </p:cNvSpPr>
          <p:nvPr>
            <p:ph type="body" idx="1"/>
          </p:nvPr>
        </p:nvSpPr>
        <p:spPr>
          <a:xfrm>
            <a:off x="731520" y="4620577"/>
            <a:ext cx="5852256" cy="378053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dirty="0"/>
              <a:t>В рамках создаваемого комплекса разрабатываются и системы автоматизации сбора данных с фотоловушек, но в данном докладе мы не будем их рассматривать и будем считать, что данные с фотоловушек как-то собраны автоматически или вручную сотрудниками заповедника.</a:t>
            </a:r>
            <a:br>
              <a:rPr lang="ru-RU" dirty="0"/>
            </a:br>
            <a:endParaRPr lang="ru-RU" dirty="0"/>
          </a:p>
          <a:p>
            <a:pPr marL="0" lvl="0" indent="0" algn="l" rtl="0">
              <a:lnSpc>
                <a:spcPct val="100000"/>
              </a:lnSpc>
              <a:spcBef>
                <a:spcPts val="0"/>
              </a:spcBef>
              <a:spcAft>
                <a:spcPts val="0"/>
              </a:spcAft>
              <a:buSzPts val="1400"/>
              <a:buNone/>
            </a:pPr>
            <a:r>
              <a:rPr lang="ru-RU" dirty="0"/>
              <a:t>Во всех заповедниках, где применяются фотоловушки, за последнее десятилетие накоплены большие объемы данных. </a:t>
            </a:r>
          </a:p>
          <a:p>
            <a:pPr marL="0" lvl="0" indent="0" algn="l" rtl="0">
              <a:lnSpc>
                <a:spcPct val="100000"/>
              </a:lnSpc>
              <a:spcBef>
                <a:spcPts val="0"/>
              </a:spcBef>
              <a:spcAft>
                <a:spcPts val="0"/>
              </a:spcAft>
              <a:buSzPts val="1400"/>
              <a:buNone/>
            </a:pPr>
            <a:r>
              <a:rPr lang="ru-RU" dirty="0"/>
              <a:t>Именно из-за их большого объема для работы с ними нужно автоматизировать ряд задач:</a:t>
            </a:r>
          </a:p>
          <a:p>
            <a:pPr marL="0" lvl="4" indent="0">
              <a:buFont typeface="Wingdings" panose="05000000000000000000" pitchFamily="2" charset="2"/>
              <a:buNone/>
            </a:pPr>
            <a:r>
              <a:rPr lang="ru-RU" sz="1200" dirty="0"/>
              <a:t>Во-первых, убрать «пустые» сцены</a:t>
            </a:r>
          </a:p>
          <a:p>
            <a:pPr marL="0" lvl="4" indent="0">
              <a:buFontTx/>
              <a:buNone/>
            </a:pPr>
            <a:r>
              <a:rPr lang="ru-RU" sz="1200" dirty="0"/>
              <a:t>Во-вторых найти фотографии с животными и определить их вид</a:t>
            </a:r>
          </a:p>
          <a:p>
            <a:pPr marL="0" lvl="4" indent="0">
              <a:buFontTx/>
              <a:buNone/>
            </a:pPr>
            <a:r>
              <a:rPr lang="ru-RU" sz="1200" dirty="0"/>
              <a:t>В-третьих, выделить фотографии с транспортными средствами;</a:t>
            </a:r>
          </a:p>
          <a:p>
            <a:pPr marL="0" lvl="4" indent="0">
              <a:buFont typeface="Wingdings" panose="05000000000000000000" pitchFamily="2" charset="2"/>
              <a:buNone/>
            </a:pPr>
            <a:r>
              <a:rPr lang="ru-RU" sz="1200" dirty="0"/>
              <a:t> и с людьми</a:t>
            </a:r>
          </a:p>
          <a:p>
            <a:pPr marL="0" lvl="4" indent="0">
              <a:buFont typeface="Wingdings" panose="05000000000000000000" pitchFamily="2" charset="2"/>
              <a:buNone/>
            </a:pPr>
            <a:r>
              <a:rPr lang="ru-RU" sz="1200" dirty="0"/>
              <a:t> Затем - сегментировать изображения для уточнения числа найденных объектов</a:t>
            </a:r>
          </a:p>
          <a:p>
            <a:pPr marL="0" lvl="4" indent="0">
              <a:buFont typeface="Wingdings" panose="05000000000000000000" pitchFamily="2" charset="2"/>
              <a:buNone/>
            </a:pPr>
            <a:r>
              <a:rPr lang="ru-RU" sz="1200" dirty="0"/>
              <a:t>В финале, сформировать регистрации, на основании результатов работы сети</a:t>
            </a:r>
          </a:p>
          <a:p>
            <a:pPr marL="0" lvl="4" indent="0">
              <a:buFont typeface="Wingdings" panose="05000000000000000000" pitchFamily="2" charset="2"/>
              <a:buNone/>
            </a:pPr>
            <a:r>
              <a:rPr lang="ru-RU" sz="1200" dirty="0"/>
              <a:t>И наконец – задача со* - идентификация особей видов животных, обладающих выраженными индивидуальными признаками</a:t>
            </a:r>
          </a:p>
          <a:p>
            <a:pPr marL="0" lvl="0" indent="0" algn="l" rtl="0">
              <a:lnSpc>
                <a:spcPct val="100000"/>
              </a:lnSpc>
              <a:spcBef>
                <a:spcPts val="0"/>
              </a:spcBef>
              <a:spcAft>
                <a:spcPts val="0"/>
              </a:spcAft>
              <a:buSzPts val="1400"/>
              <a:buNone/>
            </a:pPr>
            <a:endParaRPr lang="ru-RU" dirty="0"/>
          </a:p>
        </p:txBody>
      </p:sp>
      <p:sp>
        <p:nvSpPr>
          <p:cNvPr id="132" name="Google Shape;132;g6efda563d3_0_19:notes"/>
          <p:cNvSpPr txBox="1">
            <a:spLocks noGrp="1"/>
          </p:cNvSpPr>
          <p:nvPr>
            <p:ph type="sldNum" idx="12"/>
          </p:nvPr>
        </p:nvSpPr>
        <p:spPr>
          <a:xfrm>
            <a:off x="4143588" y="9119474"/>
            <a:ext cx="3169892" cy="481832"/>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ru-RU"/>
              <a:t>3</a:t>
            </a:fld>
            <a:endParaRPr/>
          </a:p>
        </p:txBody>
      </p:sp>
    </p:spTree>
    <p:extLst>
      <p:ext uri="{BB962C8B-B14F-4D97-AF65-F5344CB8AC3E}">
        <p14:creationId xmlns:p14="http://schemas.microsoft.com/office/powerpoint/2010/main" val="2021739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решения всех перечисленных задач нужно было собрать огромное количество данных:</a:t>
            </a:r>
          </a:p>
          <a:p>
            <a:r>
              <a:rPr lang="ru-RU" dirty="0"/>
              <a:t>Значительный объем данных был передан заповедниками, которые совместно с Минприроды были выбраны в качестве пилотных площадок:</a:t>
            </a:r>
          </a:p>
          <a:p>
            <a:pPr marL="285750" lvl="6" indent="-285750">
              <a:buFontTx/>
              <a:buChar char="-"/>
            </a:pPr>
            <a:r>
              <a:rPr lang="ru-RU" sz="1200" dirty="0"/>
              <a:t>Центрально-лесной государственный заповедник</a:t>
            </a:r>
          </a:p>
          <a:p>
            <a:pPr marL="285750" lvl="6" indent="-285750">
              <a:buFontTx/>
              <a:buChar char="-"/>
            </a:pPr>
            <a:r>
              <a:rPr lang="ru-RU" sz="1200" dirty="0"/>
              <a:t>Государственный природный заповедник «</a:t>
            </a:r>
            <a:r>
              <a:rPr lang="ru-RU" sz="1200" dirty="0" err="1"/>
              <a:t>Пасвик</a:t>
            </a:r>
            <a:r>
              <a:rPr lang="ru-RU" sz="1200" dirty="0"/>
              <a:t>»</a:t>
            </a:r>
          </a:p>
          <a:p>
            <a:pPr marL="285750" lvl="6" indent="-285750">
              <a:buFontTx/>
              <a:buChar char="-"/>
            </a:pPr>
            <a:r>
              <a:rPr lang="ru-RU" sz="1200" dirty="0"/>
              <a:t>Государственный заповедник «Саяно-Шушенский»</a:t>
            </a:r>
          </a:p>
          <a:p>
            <a:r>
              <a:rPr lang="ru-RU" dirty="0"/>
              <a:t>При содействии Минприроды были собраны данные и из других ООПТ. Хотел бы выразить благодарность всем, кто смог откликнуться и дал нам материалы для работы, а это более 50 ООПТ.</a:t>
            </a:r>
          </a:p>
          <a:p>
            <a:r>
              <a:rPr lang="ru-RU" dirty="0"/>
              <a:t>В общей сложности было собрано </a:t>
            </a:r>
          </a:p>
          <a:p>
            <a:r>
              <a:rPr lang="ru-RU" sz="1200" dirty="0"/>
              <a:t>- более 3 ТБ фото- и видеоданных</a:t>
            </a:r>
          </a:p>
          <a:p>
            <a:pPr marL="0" lvl="4" indent="0">
              <a:buFontTx/>
              <a:buNone/>
            </a:pPr>
            <a:r>
              <a:rPr lang="ru-RU" sz="1200" dirty="0"/>
              <a:t>- более миллиона фотографий с фотоловушек</a:t>
            </a:r>
          </a:p>
          <a:p>
            <a:pPr marL="171450" lvl="4" indent="-171450">
              <a:buFontTx/>
              <a:buChar char="-"/>
            </a:pPr>
            <a:r>
              <a:rPr lang="ru-RU" sz="1200" dirty="0"/>
              <a:t>более 60 тыс. видеороликов с фотоловушек</a:t>
            </a:r>
          </a:p>
          <a:p>
            <a:pPr marL="0" lvl="4" indent="0">
              <a:buFontTx/>
              <a:buNone/>
            </a:pPr>
            <a:r>
              <a:rPr lang="ru-RU" sz="1200" dirty="0"/>
              <a:t>Весь этот объем был дополнен </a:t>
            </a:r>
          </a:p>
          <a:p>
            <a:pPr marL="0" lvl="4" indent="0">
              <a:buFontTx/>
              <a:buNone/>
            </a:pPr>
            <a:r>
              <a:rPr lang="ru-RU" sz="1200" dirty="0"/>
              <a:t>	некоторыми доступными в сети </a:t>
            </a:r>
            <a:r>
              <a:rPr lang="ru-RU" sz="1200" dirty="0" err="1"/>
              <a:t>датасетами</a:t>
            </a:r>
            <a:r>
              <a:rPr lang="ru-RU" sz="1200" dirty="0"/>
              <a:t> с животными </a:t>
            </a:r>
          </a:p>
          <a:p>
            <a:pPr marL="0" lvl="4" indent="0">
              <a:buFontTx/>
              <a:buNone/>
            </a:pPr>
            <a:r>
              <a:rPr lang="ru-RU" sz="1200" dirty="0"/>
              <a:t>	и закаченными фотографиями из Интернета. </a:t>
            </a:r>
          </a:p>
          <a:p>
            <a:endParaRPr lang="ru-RU" dirty="0"/>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4</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0613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обучения нейронной сети весь этот объем необходимо было разметить:</a:t>
            </a:r>
          </a:p>
          <a:p>
            <a:r>
              <a:rPr lang="ru-RU" dirty="0"/>
              <a:t>Для этого применялась следующая стандартная для технического зрения схема:</a:t>
            </a:r>
          </a:p>
          <a:p>
            <a:pPr>
              <a:buFontTx/>
              <a:buChar char="-"/>
            </a:pPr>
            <a:r>
              <a:rPr lang="ru-RU" dirty="0"/>
              <a:t>Размечалось небольшое количество данных</a:t>
            </a:r>
          </a:p>
          <a:p>
            <a:pPr>
              <a:buFontTx/>
              <a:buChar char="-"/>
            </a:pPr>
            <a:r>
              <a:rPr lang="ru-RU" dirty="0"/>
              <a:t>На этих данных обучалась нейронная сеть</a:t>
            </a:r>
          </a:p>
          <a:p>
            <a:pPr>
              <a:buFontTx/>
              <a:buChar char="-"/>
            </a:pPr>
            <a:r>
              <a:rPr lang="ru-RU" dirty="0"/>
              <a:t>Далее разметка осуществлялась уже с помощью обученной нейронной сети ,</a:t>
            </a:r>
          </a:p>
          <a:p>
            <a:pPr>
              <a:buFontTx/>
              <a:buChar char="-"/>
            </a:pPr>
            <a:r>
              <a:rPr lang="ru-RU" dirty="0"/>
              <a:t>а оператор проверял корректность ее работы</a:t>
            </a:r>
          </a:p>
          <a:p>
            <a:pPr>
              <a:buFontTx/>
              <a:buChar char="-"/>
            </a:pPr>
            <a:r>
              <a:rPr lang="ru-RU" dirty="0"/>
              <a:t>По мере накопления новых данных нейросеть итеративно </a:t>
            </a:r>
            <a:r>
              <a:rPr lang="ru-RU" dirty="0" err="1"/>
              <a:t>дообучается</a:t>
            </a:r>
            <a:r>
              <a:rPr lang="ru-RU" dirty="0"/>
              <a:t> и начинает работать все лучше и лучше.</a:t>
            </a:r>
          </a:p>
          <a:p>
            <a:pPr marL="228600" indent="0">
              <a:buFontTx/>
              <a:buNone/>
            </a:pPr>
            <a:r>
              <a:rPr lang="ru-RU" dirty="0"/>
              <a:t>Была применена собственная программа разметки сделанная в виде </a:t>
            </a:r>
            <a:r>
              <a:rPr lang="en-US" dirty="0"/>
              <a:t>Web-</a:t>
            </a:r>
            <a:r>
              <a:rPr lang="ru-RU" dirty="0"/>
              <a:t>приложения для того, чтобы можно было эффективно распределить работу между разметчиками и размечать наши данные в любом устройстве с Интернетом, например, в телефоне.  </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5</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8400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Текущая архитектура сети представляет собой двухуровневую систему:</a:t>
            </a:r>
          </a:p>
          <a:p>
            <a:r>
              <a:rPr lang="ru-RU" dirty="0"/>
              <a:t>Универсальный детектор, который находит на «большой» фотографии относительно небольшой объект интереса (животное, человек, транспорт)</a:t>
            </a:r>
          </a:p>
          <a:p>
            <a:r>
              <a:rPr lang="ru-RU" dirty="0"/>
              <a:t>Картинка с объектом вырезается и передается на классификацию. Данное изображение начинает обрабатывать одна или несколько (т.е. ансамбль) классифицирующих нейросетей. Итогом классификации является вывод о том, что это за объект.</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6</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1346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формирования регистраций система считывает файл с автоматической (генерируемой нейросетью) разметкой, данные фильтруются, распределяются по локации и времени, определяется вид и количество особей, учитывается контекст сцены.</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7</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5236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Следующий шаг в развитии системы – не только выделение объектов ограничивающей рамкой, но и обведение их замкнутым контуром.</a:t>
            </a:r>
          </a:p>
          <a:p>
            <a:r>
              <a:rPr lang="ru-RU" dirty="0"/>
              <a:t>Это позволяет, например, решить задачу подсчета числа моржей на фотографии по данным съемки с БПЛА. Данные были собраны совместно и при активном содействии Ненецкого заповедника. Отдельное спасибо за это его руководителям и сотрудникам.</a:t>
            </a:r>
          </a:p>
          <a:p>
            <a:r>
              <a:rPr lang="ru-RU" dirty="0"/>
              <a:t>При формировании замкнутых контуров для данных с фотоловушек принято решение задействовать видеоролики.</a:t>
            </a:r>
          </a:p>
          <a:p>
            <a:endParaRPr lang="ru-RU" dirty="0"/>
          </a:p>
          <a:p>
            <a:r>
              <a:rPr lang="ru-RU" dirty="0"/>
              <a:t>Их у нас более 60 тыс. С их помощью сейчас создаются маски, аналогичные тому, что мы видим на экране. </a:t>
            </a:r>
          </a:p>
          <a:p>
            <a:r>
              <a:rPr lang="ru-RU" dirty="0"/>
              <a:t>Далее по ним создаются замкнутые контуры объектов, что позволяет обучать сегментирующие нейросети.</a:t>
            </a:r>
          </a:p>
          <a:p>
            <a:r>
              <a:rPr lang="ru-RU" dirty="0"/>
              <a:t> </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8</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1645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Следующий шаг в развитии системы – не только выделение объектов ограничивающей рамкой, но и обведение их замкнутым контуром.</a:t>
            </a:r>
          </a:p>
          <a:p>
            <a:r>
              <a:rPr lang="ru-RU" dirty="0"/>
              <a:t>Это позволяет, например, решить задачу подсчета числа моржей на фотографии по данным съемки с БПЛА. Данные были собраны совместно и при активном содействии Ненецкого заповедника. Отдельное спасибо за это его руководителям и сотрудникам.</a:t>
            </a:r>
          </a:p>
          <a:p>
            <a:r>
              <a:rPr lang="ru-RU" dirty="0"/>
              <a:t>При формировании замкнутых контуров для данных с фотоловушек принято решение задействовать видеоролики.</a:t>
            </a:r>
          </a:p>
          <a:p>
            <a:endParaRPr lang="ru-RU" dirty="0"/>
          </a:p>
          <a:p>
            <a:r>
              <a:rPr lang="ru-RU" dirty="0"/>
              <a:t>Их у нас более 60 тыс. С их помощью сейчас создаются маски, аналогичные тому, что мы видим на экране. </a:t>
            </a:r>
          </a:p>
          <a:p>
            <a:r>
              <a:rPr lang="ru-RU" dirty="0"/>
              <a:t>Далее по ним создаются замкнутые контуры объектов, что позволяет обучать сегментирующие нейросети.</a:t>
            </a:r>
          </a:p>
          <a:p>
            <a:r>
              <a:rPr lang="ru-RU" dirty="0"/>
              <a:t> </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13</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5786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Общая схема работы системы:</a:t>
            </a:r>
          </a:p>
          <a:p>
            <a:r>
              <a:rPr lang="ru-RU" dirty="0"/>
              <a:t>Она состоит из серверной и пользовательской части.</a:t>
            </a:r>
          </a:p>
          <a:p>
            <a:r>
              <a:rPr lang="ru-RU" dirty="0"/>
              <a:t>На сервере обучается универсальный для всех ООПТ детектор объектов интереса и  первичный классификатор</a:t>
            </a:r>
          </a:p>
          <a:p>
            <a:r>
              <a:rPr lang="ru-RU" dirty="0"/>
              <a:t>В рамках пользовательской части программной системы для каждой конкретной ООПТ обучается собственный классификатор, соответствующий видовому разнообразию ООПТ. </a:t>
            </a:r>
          </a:p>
          <a:p>
            <a:r>
              <a:rPr lang="ru-RU" dirty="0"/>
              <a:t>В итоге, при обработке данных в рамках каждой ООПТ используется универсальный детектор и специальный классификатор. Результаты обработки будут соответствовать именно данному заповеднику. Такая архитектура исключает случайную возможность классифицировать какой-то объект вне биоразнообразия ООПТ.</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14</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201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Так выглядит пользовательский интерфейс обучения системы. Параметры позволяют запустить на обучение систему и настроить весь процесс в зависимости от имеющейся вычислительной мощности. </a:t>
            </a:r>
          </a:p>
          <a:p>
            <a:r>
              <a:rPr lang="ru-RU" dirty="0"/>
              <a:t>Для эффективной работы программы желательна видеокарта, поскольку процесс работы нейронной сети требует достаточно большой вычислительной мощности.</a:t>
            </a:r>
          </a:p>
          <a:p>
            <a:r>
              <a:rPr lang="ru-RU" dirty="0"/>
              <a:t>На интерфейсе видно, что можно выбрать набор классов для обучения сети. В настоящий момент доступно 25 видов животных.</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15</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730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После того, как обучен специальный классификатор, можно выбрать папку, в которой находятся все фотографии, принадлежащие данному ООПТ (там может быть сколь угодно сложная вложенная система папок)</a:t>
            </a:r>
          </a:p>
          <a:p>
            <a:r>
              <a:rPr lang="ru-RU" dirty="0"/>
              <a:t>Затем запускается их обработка.</a:t>
            </a:r>
          </a:p>
          <a:p>
            <a:r>
              <a:rPr lang="ru-RU" dirty="0"/>
              <a:t>В итоге нейросеть найдет все фотографии и видеофайлы, сформирует отчеты о том какие объекты интереса на них изображены и сформирует отчеты в виде таблиц.</a:t>
            </a:r>
          </a:p>
          <a:p>
            <a:r>
              <a:rPr lang="ru-RU" dirty="0"/>
              <a:t>Из этого интерфейса можно при желании и наличии технической возможности отправить данные на сервер в МФТИ.</a:t>
            </a:r>
          </a:p>
          <a:p>
            <a:r>
              <a:rPr lang="ru-RU" dirty="0"/>
              <a:t>Можно также работать с системой и полностью локально.</a:t>
            </a:r>
          </a:p>
          <a:p>
            <a:r>
              <a:rPr lang="ru-RU" dirty="0"/>
              <a:t>Есть кнопка формирования регистраций.</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16</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8026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17</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3421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После того, как обучен специальный классификатор, можно выбрать папку, в которой находятся все фотографии, принадлежащие данному ООПТ (там может быть сколь угодно сложная вложенная система папок)</a:t>
            </a:r>
          </a:p>
          <a:p>
            <a:r>
              <a:rPr lang="ru-RU" dirty="0"/>
              <a:t>Затем запускается их обработка.</a:t>
            </a:r>
          </a:p>
          <a:p>
            <a:r>
              <a:rPr lang="ru-RU" dirty="0"/>
              <a:t>В итоге нейросеть найдет все фотографии и видеофайлы, сформирует отчеты о том какие объекты интереса на них изображены и сформирует отчеты в виде таблиц.</a:t>
            </a:r>
          </a:p>
          <a:p>
            <a:r>
              <a:rPr lang="ru-RU" dirty="0"/>
              <a:t>Из этого интерфейса можно при желании и наличии технической возможности отправить данные на сервер в МФТИ.</a:t>
            </a:r>
          </a:p>
          <a:p>
            <a:r>
              <a:rPr lang="ru-RU" dirty="0"/>
              <a:t>Можно также работать с системой и полностью локально.</a:t>
            </a:r>
          </a:p>
          <a:p>
            <a:r>
              <a:rPr lang="ru-RU" dirty="0"/>
              <a:t>Есть кнопка формирования регистраций.</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18</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130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Если данные закачать на сервер в МФТИ, то они могут быть привязаны к локациям через названия фотоловушек. По каждой фотоловушке можно просмотреть результаты нейросетевой обработки.</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19</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9902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20</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1340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Спасибо за внимание!</a:t>
            </a:r>
          </a:p>
          <a:p>
            <a:r>
              <a:rPr lang="ru-RU" dirty="0"/>
              <a:t>Я и мои коллеги, специалисты в области </a:t>
            </a:r>
          </a:p>
          <a:p>
            <a:r>
              <a:rPr lang="ru-RU" dirty="0"/>
              <a:t>искусственного интеллекта </a:t>
            </a:r>
          </a:p>
          <a:p>
            <a:r>
              <a:rPr lang="ru-RU" dirty="0"/>
              <a:t>и технического зрения в частности </a:t>
            </a:r>
          </a:p>
          <a:p>
            <a:r>
              <a:rPr lang="ru-RU" dirty="0"/>
              <a:t>открыты для вопросов и обсуждений.</a:t>
            </a:r>
          </a:p>
          <a:p>
            <a:r>
              <a:rPr lang="ru-RU" dirty="0"/>
              <a:t>Моя почта на слайде.</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23</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6090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Локально можно посмотреть результаты работы в следующем интерфейсе. Можно задавать пороги вероятностей, фильтровать фотографии, по виду животного,  количеству особей на изображении и проч. </a:t>
            </a:r>
          </a:p>
          <a:p>
            <a:r>
              <a:rPr lang="ru-RU" dirty="0" err="1"/>
              <a:t>Пакетно</a:t>
            </a:r>
            <a:r>
              <a:rPr lang="ru-RU" dirty="0"/>
              <a:t> копировать данные или вручную править работу сети.</a:t>
            </a:r>
          </a:p>
          <a:p>
            <a:r>
              <a:rPr lang="ru-RU" dirty="0"/>
              <a:t>На изображении видны найденные на фотографиях объекты и при нажатии на один из таких объектов (лису) открывается исходная фотография - вот этот маленький объект и есть та самая лиса.</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26</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4812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Два слова по конкретной реализации.</a:t>
            </a:r>
          </a:p>
          <a:p>
            <a:r>
              <a:rPr lang="ru-RU" dirty="0"/>
              <a:t>Базовая архитектура была проверена на данных Центрально-лесного заповедника (территориально ближайшая к МФТИ пилотная территория).</a:t>
            </a:r>
          </a:p>
          <a:p>
            <a:r>
              <a:rPr lang="ru-RU" dirty="0"/>
              <a:t>На непротиворечивых данных при правильно выставленных порогах система дает очень приличный результат. При относительно небольшом количестве ложных срабатываний удается найти почти все объекты. При формировании регистраций по размеченным данным также учитывается контекст, который дополнительно сглаживает ошибки нейросети.</a:t>
            </a:r>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27</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5908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Вместо выводов.</a:t>
            </a:r>
          </a:p>
          <a:p>
            <a:r>
              <a:rPr lang="ru-RU" dirty="0"/>
              <a:t>У пользователя теперь есть система, которую можно легко обучить под конкретное видовое разнообразие.</a:t>
            </a:r>
          </a:p>
          <a:p>
            <a:r>
              <a:rPr lang="ru-RU" dirty="0"/>
              <a:t>Задать путь к необработанным данным.</a:t>
            </a:r>
          </a:p>
          <a:p>
            <a:r>
              <a:rPr lang="ru-RU" dirty="0"/>
              <a:t>Получить набор автоматических отчетов в виде таблиц:</a:t>
            </a:r>
          </a:p>
          <a:p>
            <a:r>
              <a:rPr lang="ru-RU" sz="2000" dirty="0"/>
              <a:t>- перечень всех фото и видеофайлов с указанием объектов, найденных с 	помощью нейронной сети</a:t>
            </a:r>
          </a:p>
          <a:p>
            <a:r>
              <a:rPr lang="ru-RU" sz="2000" dirty="0"/>
              <a:t>- перечень сформированных регистраций, полученных по обработанным данным</a:t>
            </a:r>
          </a:p>
          <a:p>
            <a:r>
              <a:rPr lang="ru-RU" sz="2000" dirty="0"/>
              <a:t>- техническая разметка по каждому изображению с указанием названия 	найденного  объекта и места его положения на фотографии.</a:t>
            </a:r>
          </a:p>
          <a:p>
            <a:pPr marL="342900" indent="-342900">
              <a:buFontTx/>
              <a:buChar char="-"/>
            </a:pPr>
            <a:r>
              <a:rPr lang="ru-RU" sz="2000" dirty="0"/>
              <a:t>Все  фотографии и видео можно автоматически копировать и сортировать локально на основании принадлежности к классу или регистрации.</a:t>
            </a:r>
          </a:p>
          <a:p>
            <a:pPr marL="342900" indent="-342900">
              <a:buFontTx/>
              <a:buChar char="-"/>
            </a:pPr>
            <a:r>
              <a:rPr lang="ru-RU" sz="2000" dirty="0"/>
              <a:t>Возможна загрузка данных на сервер для дальнейшей совместной обработки</a:t>
            </a:r>
          </a:p>
          <a:p>
            <a:r>
              <a:rPr lang="ru-RU" sz="2000" dirty="0"/>
              <a:t>Надеюсь, что когда эта система будет развернута повсеместно, это реально поможет Вам раскрыть весь потенциал фотоловушек и технического зрения для решения своих задач в Заповедной науке!</a:t>
            </a:r>
          </a:p>
          <a:p>
            <a:endParaRPr lang="ru-RU" dirty="0"/>
          </a:p>
        </p:txBody>
      </p:sp>
      <p:sp>
        <p:nvSpPr>
          <p:cNvPr id="4" name="Номер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28</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028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userDrawn="1">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2003303" y="117815"/>
            <a:ext cx="8185395" cy="717377"/>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sz="2400" b="1">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pic>
        <p:nvPicPr>
          <p:cNvPr id="7" name="Рисунок 6">
            <a:extLst>
              <a:ext uri="{FF2B5EF4-FFF2-40B4-BE49-F238E27FC236}">
                <a16:creationId xmlns:a16="http://schemas.microsoft.com/office/drawing/2014/main" id="{5EE89997-70F8-4973-8E44-9551918FA3F9}"/>
              </a:ext>
            </a:extLst>
          </p:cNvPr>
          <p:cNvPicPr>
            <a:picLocks noChangeAspect="1"/>
          </p:cNvPicPr>
          <p:nvPr userDrawn="1"/>
        </p:nvPicPr>
        <p:blipFill>
          <a:blip r:embed="rId13"/>
          <a:stretch>
            <a:fillRect/>
          </a:stretch>
        </p:blipFill>
        <p:spPr>
          <a:xfrm>
            <a:off x="10058400" y="0"/>
            <a:ext cx="2133600" cy="953008"/>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zanauku.mipt.ru/2022/08/24/iskusstvennyj-intellekt-na-strazhe-tigrov/?ysclid=l77h3fzaq043751077" TargetMode="External"/><Relationship Id="rId3" Type="http://schemas.openxmlformats.org/officeDocument/2006/relationships/hyperlink" Target="https://hacks-ai.ru/hackathons/755853" TargetMode="External"/><Relationship Id="rId7" Type="http://schemas.openxmlformats.org/officeDocument/2006/relationships/hyperlink" Target="https://www.gazetametro.ru/articles/dlja-poscheta-redkih-osobej-obitajuschih-v-natsparkah-primenili-iskusstvennyj-intellekt-24-08-2022" TargetMode="External"/><Relationship Id="rId2" Type="http://schemas.openxmlformats.org/officeDocument/2006/relationships/hyperlink" Target="http://2021.hacks-ai.ru/hakaton/samara" TargetMode="External"/><Relationship Id="rId1" Type="http://schemas.openxmlformats.org/officeDocument/2006/relationships/slideLayout" Target="../slideLayouts/slideLayout2.xml"/><Relationship Id="rId6" Type="http://schemas.openxmlformats.org/officeDocument/2006/relationships/hyperlink" Target="https://iz.ru/1382142/denis-gritcenko/poimat-v-neiroseti-za-populiatciiami-redkikh-zhivotnykh-budet-nabliudat-ii" TargetMode="External"/><Relationship Id="rId5" Type="http://schemas.openxmlformats.org/officeDocument/2006/relationships/hyperlink" Target="https://mipt.ru/news/minprirody_sovmestno_s_mfti_planiruet_sozdat_sistemu_ii_dlya_ucheta_dikikh_zhivotnykh" TargetMode="External"/><Relationship Id="rId10" Type="http://schemas.openxmlformats.org/officeDocument/2006/relationships/hyperlink" Target="https://wwf.ru/resources/news/bioraznoobrazie/neyroseti-nauchatsya-uznavat-morzhey-v-litso/?ysclid=l77h03yrb7847525816" TargetMode="External"/><Relationship Id="rId4" Type="http://schemas.openxmlformats.org/officeDocument/2006/relationships/hyperlink" Target="https://mipt.ru/news/sistema_ii_razrabotannaya_na_fiztekhe_pomogaet_kontrolirovat_sostoyanie_populyatsii_redkikh_zhivotny" TargetMode="External"/><Relationship Id="rId9" Type="http://schemas.openxmlformats.org/officeDocument/2006/relationships/hyperlink" Target="https://www.mnr.gov.ru/press/news/minprirody_sovmestno_s_it_soobshchestvami_planiruet_sozdat_sistemu_iskusstvennogo_intellekta_dlya_uch/?ysclid=l77hn1ugbv389365285"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mailto:Leus.av@mipt.r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oopt.aari.ru/bio/673" TargetMode="External"/><Relationship Id="rId13" Type="http://schemas.openxmlformats.org/officeDocument/2006/relationships/hyperlink" Target="http://oopt.aari.ru/oopt/%D0%A6%D0%B5%D0%BD%D1%82%D1%80%D0%B0%D0%BB%D1%8C%D0%BD%D0%BE-%D0%9B%D0%B5%D1%81%D0%BD%D0%BE%D0%B9/bio/8811" TargetMode="External"/><Relationship Id="rId18" Type="http://schemas.openxmlformats.org/officeDocument/2006/relationships/hyperlink" Target="http://oopt.aari.ru/oopt/%D0%A6%D0%B5%D0%BD%D1%82%D1%80%D0%B0%D0%BB%D1%8C%D0%BD%D0%BE-%D0%9B%D0%B5%D1%81%D0%BD%D0%BE%D0%B9/bio/8837" TargetMode="External"/><Relationship Id="rId3" Type="http://schemas.openxmlformats.org/officeDocument/2006/relationships/hyperlink" Target="http://oopt.aari.ru/bio/671" TargetMode="External"/><Relationship Id="rId21" Type="http://schemas.openxmlformats.org/officeDocument/2006/relationships/hyperlink" Target="http://oopt.aari.ru/bio/37916" TargetMode="External"/><Relationship Id="rId7" Type="http://schemas.openxmlformats.org/officeDocument/2006/relationships/hyperlink" Target="http://oopt.aari.ru/oopt/%D0%A6%D0%B5%D0%BD%D1%82%D1%80%D0%B0%D0%BB%D1%8C%D0%BD%D0%BE-%D0%9B%D0%B5%D1%81%D0%BD%D0%BE%D0%B9/bio/8804" TargetMode="External"/><Relationship Id="rId12" Type="http://schemas.openxmlformats.org/officeDocument/2006/relationships/hyperlink" Target="http://oopt.aari.ru/bio/675" TargetMode="External"/><Relationship Id="rId17" Type="http://schemas.openxmlformats.org/officeDocument/2006/relationships/hyperlink" Target="http://oopt.aari.ru/bio/681" TargetMode="External"/><Relationship Id="rId2" Type="http://schemas.openxmlformats.org/officeDocument/2006/relationships/notesSlide" Target="../notesSlides/notesSlide19.xml"/><Relationship Id="rId16" Type="http://schemas.openxmlformats.org/officeDocument/2006/relationships/hyperlink" Target="http://oopt.aari.ru/oopt/%D0%A6%D0%B5%D0%BD%D1%82%D1%80%D0%B0%D0%BB%D1%8C%D0%BD%D0%BE-%D0%9B%D0%B5%D1%81%D0%BD%D0%BE%D0%B9/bio/8818" TargetMode="External"/><Relationship Id="rId20" Type="http://schemas.openxmlformats.org/officeDocument/2006/relationships/hyperlink" Target="http://oopt.aari.ru/bio/674" TargetMode="External"/><Relationship Id="rId1" Type="http://schemas.openxmlformats.org/officeDocument/2006/relationships/slideLayout" Target="../slideLayouts/slideLayout2.xml"/><Relationship Id="rId6" Type="http://schemas.openxmlformats.org/officeDocument/2006/relationships/hyperlink" Target="http://oopt.aari.ru/bio/672" TargetMode="External"/><Relationship Id="rId11" Type="http://schemas.openxmlformats.org/officeDocument/2006/relationships/hyperlink" Target="http://oopt.aari.ru/oopt/%D0%A6%D0%B5%D0%BD%D1%82%D1%80%D0%B0%D0%BB%D1%8C%D0%BD%D0%BE-%D0%9B%D0%B5%D1%81%D0%BD%D0%BE%D0%B9/bio/8807" TargetMode="External"/><Relationship Id="rId5" Type="http://schemas.openxmlformats.org/officeDocument/2006/relationships/hyperlink" Target="http://oopt.aari.ru/oopt/%D0%A6%D0%B5%D0%BD%D1%82%D1%80%D0%B0%D0%BB%D1%8C%D0%BD%D0%BE-%D0%9B%D0%B5%D1%81%D0%BD%D0%BE%D0%B9/bio/8801" TargetMode="External"/><Relationship Id="rId15" Type="http://schemas.openxmlformats.org/officeDocument/2006/relationships/hyperlink" Target="http://oopt.aari.ru/bio/676" TargetMode="External"/><Relationship Id="rId10" Type="http://schemas.openxmlformats.org/officeDocument/2006/relationships/hyperlink" Target="http://oopt.aari.ru/oopt/%D0%A6%D0%B5%D0%BD%D1%82%D1%80%D0%B0%D0%BB%D1%8C%D0%BD%D0%BE-%D0%9B%D0%B5%D1%81%D0%BD%D0%BE%D0%B9/bio/8806" TargetMode="External"/><Relationship Id="rId19" Type="http://schemas.openxmlformats.org/officeDocument/2006/relationships/hyperlink" Target="http://oopt.aari.ru/oopt/%D0%A6%D0%B5%D0%BD%D1%82%D1%80%D0%B0%D0%BB%D1%8C%D0%BD%D0%BE-%D0%9B%D0%B5%D1%81%D0%BD%D0%BE%D0%B9/bio/8838" TargetMode="External"/><Relationship Id="rId4" Type="http://schemas.openxmlformats.org/officeDocument/2006/relationships/hyperlink" Target="http://oopt.aari.ru/oopt/%D0%A6%D0%B5%D0%BD%D1%82%D1%80%D0%B0%D0%BB%D1%8C%D0%BD%D0%BE-%D0%9B%D0%B5%D1%81%D0%BD%D0%BE%D0%B9/bio/8800" TargetMode="External"/><Relationship Id="rId9" Type="http://schemas.openxmlformats.org/officeDocument/2006/relationships/hyperlink" Target="http://oopt.aari.ru/oopt/%D0%A6%D0%B5%D0%BD%D1%82%D1%80%D0%B0%D0%BB%D1%8C%D0%BD%D0%BE-%D0%9B%D0%B5%D1%81%D0%BD%D0%BE%D0%B9/bio/8805" TargetMode="External"/><Relationship Id="rId14" Type="http://schemas.openxmlformats.org/officeDocument/2006/relationships/hyperlink" Target="http://oopt.aari.ru/oopt/%D0%A6%D0%B5%D0%BD%D1%82%D1%80%D0%B0%D0%BB%D1%8C%D0%BD%D0%BE-%D0%9B%D0%B5%D1%81%D0%BD%D0%BE%D0%B9/bio/8812"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0CDDD9-FB25-46C2-94B0-7998497E2FEF}"/>
              </a:ext>
            </a:extLst>
          </p:cNvPr>
          <p:cNvSpPr>
            <a:spLocks noGrp="1"/>
          </p:cNvSpPr>
          <p:nvPr>
            <p:ph type="title"/>
          </p:nvPr>
        </p:nvSpPr>
        <p:spPr>
          <a:xfrm>
            <a:off x="1118316" y="2437327"/>
            <a:ext cx="9955369" cy="1983346"/>
          </a:xfrm>
        </p:spPr>
        <p:txBody>
          <a:bodyPr/>
          <a:lstStyle/>
          <a:p>
            <a:r>
              <a:rPr lang="ru-RU" dirty="0"/>
              <a:t>Применение методов компьютерного зрения для анализа изображений, собранных в рамках программно-аппаратного комплекса мониторинга состояния окружающей среды на особо охраняемых природных территориях</a:t>
            </a:r>
          </a:p>
        </p:txBody>
      </p:sp>
      <p:sp>
        <p:nvSpPr>
          <p:cNvPr id="3" name="Номер слайда 2">
            <a:extLst>
              <a:ext uri="{FF2B5EF4-FFF2-40B4-BE49-F238E27FC236}">
                <a16:creationId xmlns:a16="http://schemas.microsoft.com/office/drawing/2014/main" id="{FA311ED7-F16F-41FB-A24B-C819F9A008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a:t>
            </a:fld>
            <a:endParaRPr lang="ru-RU"/>
          </a:p>
        </p:txBody>
      </p:sp>
      <p:sp>
        <p:nvSpPr>
          <p:cNvPr id="4" name="TextBox 3">
            <a:extLst>
              <a:ext uri="{FF2B5EF4-FFF2-40B4-BE49-F238E27FC236}">
                <a16:creationId xmlns:a16="http://schemas.microsoft.com/office/drawing/2014/main" id="{DACC300E-80BD-4723-91DB-900E1059ACC5}"/>
              </a:ext>
            </a:extLst>
          </p:cNvPr>
          <p:cNvSpPr txBox="1"/>
          <p:nvPr/>
        </p:nvSpPr>
        <p:spPr>
          <a:xfrm>
            <a:off x="1944710" y="4623515"/>
            <a:ext cx="4262907" cy="338554"/>
          </a:xfrm>
          <a:prstGeom prst="rect">
            <a:avLst/>
          </a:prstGeom>
          <a:noFill/>
        </p:spPr>
        <p:txBody>
          <a:bodyPr wrap="square" rtlCol="0">
            <a:spAutoFit/>
          </a:bodyPr>
          <a:lstStyle/>
          <a:p>
            <a:r>
              <a:rPr lang="ru-RU" sz="1600" dirty="0"/>
              <a:t>к.т.н. Леус Андрей, ФРКТ МФТИ</a:t>
            </a:r>
          </a:p>
        </p:txBody>
      </p:sp>
    </p:spTree>
    <p:extLst>
      <p:ext uri="{BB962C8B-B14F-4D97-AF65-F5344CB8AC3E}">
        <p14:creationId xmlns:p14="http://schemas.microsoft.com/office/powerpoint/2010/main" val="137401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14344F-C5ED-4312-83E0-B798C5FDEB50}"/>
              </a:ext>
            </a:extLst>
          </p:cNvPr>
          <p:cNvSpPr>
            <a:spLocks noGrp="1"/>
          </p:cNvSpPr>
          <p:nvPr>
            <p:ph type="title"/>
          </p:nvPr>
        </p:nvSpPr>
        <p:spPr/>
        <p:txBody>
          <a:bodyPr/>
          <a:lstStyle/>
          <a:p>
            <a:r>
              <a:rPr lang="ru-RU" dirty="0"/>
              <a:t>Содержание</a:t>
            </a:r>
          </a:p>
        </p:txBody>
      </p:sp>
      <p:sp>
        <p:nvSpPr>
          <p:cNvPr id="3" name="Номер слайда 2">
            <a:extLst>
              <a:ext uri="{FF2B5EF4-FFF2-40B4-BE49-F238E27FC236}">
                <a16:creationId xmlns:a16="http://schemas.microsoft.com/office/drawing/2014/main" id="{B686E393-DDB1-4245-B535-76C41283FC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2</a:t>
            </a:fld>
            <a:endParaRPr lang="ru-RU"/>
          </a:p>
        </p:txBody>
      </p:sp>
      <p:graphicFrame>
        <p:nvGraphicFramePr>
          <p:cNvPr id="5" name="Схема 4">
            <a:extLst>
              <a:ext uri="{FF2B5EF4-FFF2-40B4-BE49-F238E27FC236}">
                <a16:creationId xmlns:a16="http://schemas.microsoft.com/office/drawing/2014/main" id="{BB45F422-FB13-32FB-0BED-D728EB08E0A2}"/>
              </a:ext>
            </a:extLst>
          </p:cNvPr>
          <p:cNvGraphicFramePr/>
          <p:nvPr>
            <p:extLst>
              <p:ext uri="{D42A27DB-BD31-4B8C-83A1-F6EECF244321}">
                <p14:modId xmlns:p14="http://schemas.microsoft.com/office/powerpoint/2010/main" val="2948901151"/>
              </p:ext>
            </p:extLst>
          </p:nvPr>
        </p:nvGraphicFramePr>
        <p:xfrm>
          <a:off x="268448" y="719666"/>
          <a:ext cx="11543251" cy="5362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6035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C5D079-2ABF-4D2A-BB47-9152CE5EE7BE}"/>
              </a:ext>
            </a:extLst>
          </p:cNvPr>
          <p:cNvSpPr>
            <a:spLocks noGrp="1"/>
          </p:cNvSpPr>
          <p:nvPr>
            <p:ph type="title"/>
          </p:nvPr>
        </p:nvSpPr>
        <p:spPr/>
        <p:txBody>
          <a:bodyPr/>
          <a:lstStyle/>
          <a:p>
            <a:r>
              <a:rPr lang="ru-RU" dirty="0">
                <a:latin typeface="+mn-lt"/>
              </a:rPr>
              <a:t>1. Постановка задачи</a:t>
            </a:r>
          </a:p>
        </p:txBody>
      </p:sp>
      <p:sp>
        <p:nvSpPr>
          <p:cNvPr id="134" name="Google Shape;134;p17"/>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800"/>
              <a:buNone/>
            </a:pPr>
            <a:fld id="{00000000-1234-1234-1234-123412341234}" type="slidenum">
              <a:rPr lang="ru-RU" sz="800">
                <a:latin typeface="+mn-lt"/>
              </a:rPr>
              <a:t>3</a:t>
            </a:fld>
            <a:endParaRPr sz="800">
              <a:latin typeface="+mn-lt"/>
            </a:endParaRPr>
          </a:p>
        </p:txBody>
      </p:sp>
      <p:sp>
        <p:nvSpPr>
          <p:cNvPr id="11" name="TextBox 10">
            <a:extLst>
              <a:ext uri="{FF2B5EF4-FFF2-40B4-BE49-F238E27FC236}">
                <a16:creationId xmlns:a16="http://schemas.microsoft.com/office/drawing/2014/main" id="{6A7086CF-1D1A-304B-B5FB-91471606F70A}"/>
              </a:ext>
            </a:extLst>
          </p:cNvPr>
          <p:cNvSpPr txBox="1"/>
          <p:nvPr/>
        </p:nvSpPr>
        <p:spPr>
          <a:xfrm>
            <a:off x="218249" y="907819"/>
            <a:ext cx="4952438" cy="5832366"/>
          </a:xfrm>
          <a:prstGeom prst="rect">
            <a:avLst/>
          </a:prstGeom>
          <a:noFill/>
        </p:spPr>
        <p:txBody>
          <a:bodyPr wrap="square" rtlCol="0">
            <a:spAutoFit/>
          </a:bodyPr>
          <a:lstStyle/>
          <a:p>
            <a:pPr lvl="4">
              <a:spcBef>
                <a:spcPts val="600"/>
              </a:spcBef>
              <a:spcAft>
                <a:spcPts val="600"/>
              </a:spcAft>
            </a:pPr>
            <a:r>
              <a:rPr lang="ru-RU" sz="1800" b="1" dirty="0">
                <a:latin typeface="+mn-lt"/>
              </a:rPr>
              <a:t>Автоматизация обработки фото- и видео данных</a:t>
            </a:r>
          </a:p>
          <a:p>
            <a:pPr marL="285750" lvl="4" indent="-285750">
              <a:spcBef>
                <a:spcPts val="600"/>
              </a:spcBef>
              <a:spcAft>
                <a:spcPts val="600"/>
              </a:spcAft>
              <a:buFont typeface="Wingdings" panose="05000000000000000000" pitchFamily="2" charset="2"/>
              <a:buChar char="ü"/>
            </a:pPr>
            <a:r>
              <a:rPr lang="ru-RU" sz="1800" dirty="0">
                <a:latin typeface="+mn-lt"/>
              </a:rPr>
              <a:t>отбраковка «пустых» сцен</a:t>
            </a:r>
          </a:p>
          <a:p>
            <a:pPr marL="285750" lvl="4" indent="-285750">
              <a:spcBef>
                <a:spcPts val="600"/>
              </a:spcBef>
              <a:spcAft>
                <a:spcPts val="600"/>
              </a:spcAft>
              <a:buFont typeface="Wingdings" panose="05000000000000000000" pitchFamily="2" charset="2"/>
              <a:buChar char="ü"/>
            </a:pPr>
            <a:r>
              <a:rPr lang="ru-RU" sz="1800" dirty="0">
                <a:latin typeface="+mn-lt"/>
              </a:rPr>
              <a:t>классификация животного – определение  вида</a:t>
            </a:r>
          </a:p>
          <a:p>
            <a:pPr marL="285750" lvl="4" indent="-285750">
              <a:spcBef>
                <a:spcPts val="600"/>
              </a:spcBef>
              <a:spcAft>
                <a:spcPts val="600"/>
              </a:spcAft>
              <a:buFont typeface="Wingdings" panose="05000000000000000000" pitchFamily="2" charset="2"/>
              <a:buChar char="ü"/>
            </a:pPr>
            <a:r>
              <a:rPr lang="ru-RU" sz="1800" dirty="0">
                <a:latin typeface="+mn-lt"/>
              </a:rPr>
              <a:t>детектирование транспортных средств;</a:t>
            </a:r>
          </a:p>
          <a:p>
            <a:pPr marL="285750" lvl="4" indent="-285750">
              <a:spcBef>
                <a:spcPts val="600"/>
              </a:spcBef>
              <a:spcAft>
                <a:spcPts val="600"/>
              </a:spcAft>
              <a:buFont typeface="Wingdings" panose="05000000000000000000" pitchFamily="2" charset="2"/>
              <a:buChar char="ü"/>
            </a:pPr>
            <a:r>
              <a:rPr lang="ru-RU" sz="1800" dirty="0">
                <a:latin typeface="+mn-lt"/>
              </a:rPr>
              <a:t>детектирование фигуры человека</a:t>
            </a:r>
          </a:p>
          <a:p>
            <a:pPr marL="285750" lvl="4" indent="-285750">
              <a:spcBef>
                <a:spcPts val="600"/>
              </a:spcBef>
              <a:spcAft>
                <a:spcPts val="600"/>
              </a:spcAft>
              <a:buFont typeface="Wingdings" panose="05000000000000000000" pitchFamily="2" charset="2"/>
              <a:buChar char="ü"/>
            </a:pPr>
            <a:r>
              <a:rPr lang="ru-RU" sz="1800" dirty="0">
                <a:latin typeface="+mn-lt"/>
              </a:rPr>
              <a:t>сегментация изображения для уточнения числа найденных объектов</a:t>
            </a:r>
          </a:p>
          <a:p>
            <a:pPr marL="285750" lvl="4" indent="-285750">
              <a:spcBef>
                <a:spcPts val="600"/>
              </a:spcBef>
              <a:spcAft>
                <a:spcPts val="600"/>
              </a:spcAft>
              <a:buFont typeface="Wingdings" panose="05000000000000000000" pitchFamily="2" charset="2"/>
              <a:buChar char="ü"/>
            </a:pPr>
            <a:r>
              <a:rPr lang="ru-RU" sz="1800" dirty="0">
                <a:latin typeface="+mn-lt"/>
              </a:rPr>
              <a:t>формирование регистраций</a:t>
            </a:r>
          </a:p>
          <a:p>
            <a:pPr marL="285750" lvl="4" indent="-285750">
              <a:spcBef>
                <a:spcPts val="600"/>
              </a:spcBef>
              <a:spcAft>
                <a:spcPts val="600"/>
              </a:spcAft>
              <a:buFont typeface="Wingdings" panose="05000000000000000000" pitchFamily="2" charset="2"/>
              <a:buChar char="ü"/>
            </a:pPr>
            <a:r>
              <a:rPr lang="ru-RU" sz="1800" dirty="0">
                <a:latin typeface="+mn-lt"/>
              </a:rPr>
              <a:t>идентификация особей видов животных, обладающих выраженными индивидуальными признаками</a:t>
            </a:r>
          </a:p>
          <a:p>
            <a:pPr marL="285750" lvl="4" indent="-285750">
              <a:spcBef>
                <a:spcPts val="600"/>
              </a:spcBef>
              <a:spcAft>
                <a:spcPts val="600"/>
              </a:spcAft>
              <a:buFont typeface="Wingdings" panose="05000000000000000000" pitchFamily="2" charset="2"/>
              <a:buChar char="ü"/>
            </a:pPr>
            <a:r>
              <a:rPr lang="ru-RU" sz="1800" dirty="0">
                <a:latin typeface="+mn-lt"/>
              </a:rPr>
              <a:t>учет объектов по данным аэрофотосъемки</a:t>
            </a:r>
          </a:p>
          <a:p>
            <a:pPr marL="285750" lvl="4" indent="-285750">
              <a:buFont typeface="Wingdings" panose="05000000000000000000" pitchFamily="2" charset="2"/>
              <a:buChar char="ü"/>
            </a:pPr>
            <a:endParaRPr lang="ru-RU" sz="1800" dirty="0">
              <a:latin typeface="+mn-lt"/>
            </a:endParaRPr>
          </a:p>
        </p:txBody>
      </p:sp>
      <p:pic>
        <p:nvPicPr>
          <p:cNvPr id="9" name="Объект 8">
            <a:extLst>
              <a:ext uri="{FF2B5EF4-FFF2-40B4-BE49-F238E27FC236}">
                <a16:creationId xmlns:a16="http://schemas.microsoft.com/office/drawing/2014/main" id="{31E7411E-5594-464E-88BF-CAB48882F4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8853" y="975393"/>
            <a:ext cx="4320000" cy="2430444"/>
          </a:xfrm>
          <a:prstGeom prst="rect">
            <a:avLst/>
          </a:prstGeom>
          <a:noFill/>
          <a:ln>
            <a:noFill/>
          </a:ln>
        </p:spPr>
      </p:pic>
      <p:pic>
        <p:nvPicPr>
          <p:cNvPr id="4" name="Рисунок 3">
            <a:extLst>
              <a:ext uri="{FF2B5EF4-FFF2-40B4-BE49-F238E27FC236}">
                <a16:creationId xmlns:a16="http://schemas.microsoft.com/office/drawing/2014/main" id="{3487E4C0-B992-444A-87DA-36EEBB738F28}"/>
              </a:ext>
            </a:extLst>
          </p:cNvPr>
          <p:cNvPicPr>
            <a:picLocks noChangeAspect="1"/>
          </p:cNvPicPr>
          <p:nvPr/>
        </p:nvPicPr>
        <p:blipFill>
          <a:blip r:embed="rId4"/>
          <a:stretch>
            <a:fillRect/>
          </a:stretch>
        </p:blipFill>
        <p:spPr>
          <a:xfrm>
            <a:off x="7616351" y="1239145"/>
            <a:ext cx="4320000" cy="3241029"/>
          </a:xfrm>
          <a:prstGeom prst="rect">
            <a:avLst/>
          </a:prstGeom>
        </p:spPr>
      </p:pic>
      <p:pic>
        <p:nvPicPr>
          <p:cNvPr id="8" name="Рисунок 7">
            <a:extLst>
              <a:ext uri="{FF2B5EF4-FFF2-40B4-BE49-F238E27FC236}">
                <a16:creationId xmlns:a16="http://schemas.microsoft.com/office/drawing/2014/main" id="{08CFE9F1-08A2-4CFE-8DF1-58234C29AF24}"/>
              </a:ext>
            </a:extLst>
          </p:cNvPr>
          <p:cNvPicPr>
            <a:picLocks noChangeAspect="1"/>
          </p:cNvPicPr>
          <p:nvPr/>
        </p:nvPicPr>
        <p:blipFill>
          <a:blip r:embed="rId5"/>
          <a:stretch>
            <a:fillRect/>
          </a:stretch>
        </p:blipFill>
        <p:spPr>
          <a:xfrm>
            <a:off x="5288853" y="2312541"/>
            <a:ext cx="4320000" cy="3260930"/>
          </a:xfrm>
          <a:prstGeom prst="rect">
            <a:avLst/>
          </a:prstGeom>
        </p:spPr>
      </p:pic>
      <p:pic>
        <p:nvPicPr>
          <p:cNvPr id="6" name="Рисунок 5">
            <a:extLst>
              <a:ext uri="{FF2B5EF4-FFF2-40B4-BE49-F238E27FC236}">
                <a16:creationId xmlns:a16="http://schemas.microsoft.com/office/drawing/2014/main" id="{32DC64F2-9D27-4C7A-9096-254463C7A2B8}"/>
              </a:ext>
            </a:extLst>
          </p:cNvPr>
          <p:cNvPicPr>
            <a:picLocks noChangeAspect="1"/>
          </p:cNvPicPr>
          <p:nvPr/>
        </p:nvPicPr>
        <p:blipFill>
          <a:blip r:embed="rId6"/>
          <a:stretch>
            <a:fillRect/>
          </a:stretch>
        </p:blipFill>
        <p:spPr>
          <a:xfrm>
            <a:off x="7653751" y="3363113"/>
            <a:ext cx="4320000" cy="3251472"/>
          </a:xfrm>
          <a:prstGeom prst="rect">
            <a:avLst/>
          </a:prstGeom>
        </p:spPr>
      </p:pic>
    </p:spTree>
    <p:extLst>
      <p:ext uri="{BB962C8B-B14F-4D97-AF65-F5344CB8AC3E}">
        <p14:creationId xmlns:p14="http://schemas.microsoft.com/office/powerpoint/2010/main" val="348796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14344F-C5ED-4312-83E0-B798C5FDEB50}"/>
              </a:ext>
            </a:extLst>
          </p:cNvPr>
          <p:cNvSpPr>
            <a:spLocks noGrp="1"/>
          </p:cNvSpPr>
          <p:nvPr>
            <p:ph type="title"/>
          </p:nvPr>
        </p:nvSpPr>
        <p:spPr/>
        <p:txBody>
          <a:bodyPr/>
          <a:lstStyle/>
          <a:p>
            <a:r>
              <a:rPr lang="ru-RU" dirty="0">
                <a:latin typeface="+mn-lt"/>
              </a:rPr>
              <a:t>1. Постановка задачи. Сбор данных</a:t>
            </a:r>
          </a:p>
        </p:txBody>
      </p:sp>
      <p:sp>
        <p:nvSpPr>
          <p:cNvPr id="3" name="Номер слайда 2">
            <a:extLst>
              <a:ext uri="{FF2B5EF4-FFF2-40B4-BE49-F238E27FC236}">
                <a16:creationId xmlns:a16="http://schemas.microsoft.com/office/drawing/2014/main" id="{B686E393-DDB1-4245-B535-76C41283FC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4</a:t>
            </a:fld>
            <a:endParaRPr lang="ru-RU">
              <a:latin typeface="+mn-lt"/>
            </a:endParaRPr>
          </a:p>
        </p:txBody>
      </p:sp>
      <p:sp>
        <p:nvSpPr>
          <p:cNvPr id="4" name="TextBox 3">
            <a:extLst>
              <a:ext uri="{FF2B5EF4-FFF2-40B4-BE49-F238E27FC236}">
                <a16:creationId xmlns:a16="http://schemas.microsoft.com/office/drawing/2014/main" id="{F3B64737-8284-4BB9-BAA9-DB825A39325F}"/>
              </a:ext>
            </a:extLst>
          </p:cNvPr>
          <p:cNvSpPr txBox="1"/>
          <p:nvPr/>
        </p:nvSpPr>
        <p:spPr>
          <a:xfrm>
            <a:off x="849206" y="1133558"/>
            <a:ext cx="11102162" cy="5232202"/>
          </a:xfrm>
          <a:prstGeom prst="rect">
            <a:avLst/>
          </a:prstGeom>
          <a:noFill/>
        </p:spPr>
        <p:txBody>
          <a:bodyPr wrap="square" rtlCol="0">
            <a:spAutoFit/>
          </a:bodyPr>
          <a:lstStyle/>
          <a:p>
            <a:pPr marL="285750" lvl="4" indent="-285750">
              <a:buFont typeface="Wingdings" panose="05000000000000000000" pitchFamily="2" charset="2"/>
              <a:buChar char="ü"/>
            </a:pPr>
            <a:r>
              <a:rPr lang="ru-RU" sz="2000" dirty="0">
                <a:latin typeface="+mn-lt"/>
              </a:rPr>
              <a:t>Пилотные территории проекта:</a:t>
            </a:r>
          </a:p>
          <a:p>
            <a:pPr marL="285750" lvl="6" indent="-285750">
              <a:buFontTx/>
              <a:buChar char="-"/>
            </a:pPr>
            <a:r>
              <a:rPr lang="ru-RU" sz="2000" dirty="0">
                <a:latin typeface="+mn-lt"/>
              </a:rPr>
              <a:t>Центрально-лесной государственный заповедник</a:t>
            </a:r>
          </a:p>
          <a:p>
            <a:pPr marL="285750" lvl="6" indent="-285750">
              <a:buFontTx/>
              <a:buChar char="-"/>
            </a:pPr>
            <a:r>
              <a:rPr lang="ru-RU" sz="2000" dirty="0">
                <a:latin typeface="+mn-lt"/>
              </a:rPr>
              <a:t>Государственный природный заповедник «</a:t>
            </a:r>
            <a:r>
              <a:rPr lang="ru-RU" sz="2000" dirty="0" err="1">
                <a:latin typeface="+mn-lt"/>
              </a:rPr>
              <a:t>Пасвик</a:t>
            </a:r>
            <a:r>
              <a:rPr lang="ru-RU" sz="2000" dirty="0">
                <a:latin typeface="+mn-lt"/>
              </a:rPr>
              <a:t>»</a:t>
            </a:r>
          </a:p>
          <a:p>
            <a:pPr marL="285750" lvl="6" indent="-285750">
              <a:buFontTx/>
              <a:buChar char="-"/>
            </a:pPr>
            <a:r>
              <a:rPr lang="ru-RU" sz="2000" dirty="0">
                <a:latin typeface="+mn-lt"/>
              </a:rPr>
              <a:t>Государственный заповедник «Саяно-Шушенский»</a:t>
            </a:r>
          </a:p>
          <a:p>
            <a:pPr lvl="6"/>
            <a:endParaRPr lang="ru-RU" sz="2000" dirty="0">
              <a:latin typeface="+mn-lt"/>
            </a:endParaRPr>
          </a:p>
          <a:p>
            <a:pPr marL="285750" lvl="4" indent="-285750">
              <a:buFont typeface="Wingdings" panose="05000000000000000000" pitchFamily="2" charset="2"/>
              <a:buChar char="ü"/>
            </a:pPr>
            <a:r>
              <a:rPr lang="ru-RU" sz="2000" dirty="0">
                <a:latin typeface="+mn-lt"/>
              </a:rPr>
              <a:t>Данные, предоставленные разными ООПТ при содействии Минприроды (более 50 ООПТ предоставили видео и фотографии с фотоловушек)</a:t>
            </a:r>
          </a:p>
          <a:p>
            <a:pPr marL="285750" lvl="4" indent="-285750">
              <a:buFont typeface="Wingdings" panose="05000000000000000000" pitchFamily="2" charset="2"/>
              <a:buChar char="ü"/>
            </a:pPr>
            <a:r>
              <a:rPr lang="ru-RU" sz="2000" dirty="0">
                <a:latin typeface="+mn-lt"/>
              </a:rPr>
              <a:t>Доступные открытые базы данных и скачанные фотографии из сети Интернет</a:t>
            </a:r>
          </a:p>
          <a:p>
            <a:pPr marL="285750" lvl="4" indent="-285750">
              <a:buFont typeface="Wingdings" panose="05000000000000000000" pitchFamily="2" charset="2"/>
              <a:buChar char="ü"/>
            </a:pPr>
            <a:endParaRPr lang="ru-RU" sz="2000" dirty="0">
              <a:latin typeface="+mn-lt"/>
            </a:endParaRPr>
          </a:p>
          <a:p>
            <a:pPr marL="285750" lvl="4" indent="-285750">
              <a:buFont typeface="Wingdings" panose="05000000000000000000" pitchFamily="2" charset="2"/>
              <a:buChar char="ü"/>
            </a:pPr>
            <a:endParaRPr lang="ru-RU" sz="2000" dirty="0">
              <a:latin typeface="+mn-lt"/>
            </a:endParaRPr>
          </a:p>
          <a:p>
            <a:pPr lvl="4"/>
            <a:r>
              <a:rPr lang="ru-RU" sz="2000" dirty="0">
                <a:latin typeface="+mn-lt"/>
              </a:rPr>
              <a:t>Собрано:</a:t>
            </a:r>
          </a:p>
          <a:p>
            <a:pPr lvl="4"/>
            <a:r>
              <a:rPr lang="ru-RU" sz="2000" dirty="0">
                <a:latin typeface="+mn-lt"/>
              </a:rPr>
              <a:t>-   более 3 ТБ фото- и видеоданных</a:t>
            </a:r>
          </a:p>
          <a:p>
            <a:pPr marL="285750" lvl="4" indent="-285750">
              <a:buFontTx/>
              <a:buChar char="-"/>
            </a:pPr>
            <a:r>
              <a:rPr lang="ru-RU" sz="2000" dirty="0">
                <a:latin typeface="+mn-lt"/>
              </a:rPr>
              <a:t>более миллиона фотографий с фотоловушек</a:t>
            </a:r>
          </a:p>
          <a:p>
            <a:pPr marL="285750" lvl="4" indent="-285750">
              <a:buFontTx/>
              <a:buChar char="-"/>
            </a:pPr>
            <a:r>
              <a:rPr lang="ru-RU" sz="2000" dirty="0">
                <a:latin typeface="+mn-lt"/>
              </a:rPr>
              <a:t>более 60 тыс. видеороликов с фотоловушек</a:t>
            </a:r>
          </a:p>
          <a:p>
            <a:pPr marL="285750" lvl="4" indent="-285750">
              <a:buFontTx/>
              <a:buChar char="-"/>
            </a:pPr>
            <a:endParaRPr lang="ru-RU" sz="1800" dirty="0">
              <a:latin typeface="+mn-lt"/>
            </a:endParaRPr>
          </a:p>
          <a:p>
            <a:pPr lvl="4"/>
            <a:endParaRPr lang="ru-RU" sz="1800" dirty="0">
              <a:latin typeface="+mn-lt"/>
            </a:endParaRPr>
          </a:p>
          <a:p>
            <a:pPr marL="285750" lvl="4" indent="-285750">
              <a:buFont typeface="Wingdings" panose="05000000000000000000" pitchFamily="2" charset="2"/>
              <a:buChar char="ü"/>
            </a:pPr>
            <a:endParaRPr lang="ru-RU" sz="1800" dirty="0">
              <a:latin typeface="+mn-lt"/>
            </a:endParaRPr>
          </a:p>
        </p:txBody>
      </p:sp>
    </p:spTree>
    <p:extLst>
      <p:ext uri="{BB962C8B-B14F-4D97-AF65-F5344CB8AC3E}">
        <p14:creationId xmlns:p14="http://schemas.microsoft.com/office/powerpoint/2010/main" val="6288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9431B8-E9E3-49A2-8CA6-EC6E13BD9976}"/>
              </a:ext>
            </a:extLst>
          </p:cNvPr>
          <p:cNvSpPr>
            <a:spLocks noGrp="1"/>
          </p:cNvSpPr>
          <p:nvPr>
            <p:ph type="title"/>
          </p:nvPr>
        </p:nvSpPr>
        <p:spPr/>
        <p:txBody>
          <a:bodyPr/>
          <a:lstStyle/>
          <a:p>
            <a:r>
              <a:rPr lang="ru-RU" dirty="0">
                <a:latin typeface="+mn-lt"/>
              </a:rPr>
              <a:t>1. Постановка задачи. Обработка / разметка данных</a:t>
            </a:r>
          </a:p>
        </p:txBody>
      </p:sp>
      <p:sp>
        <p:nvSpPr>
          <p:cNvPr id="3" name="Номер слайда 2">
            <a:extLst>
              <a:ext uri="{FF2B5EF4-FFF2-40B4-BE49-F238E27FC236}">
                <a16:creationId xmlns:a16="http://schemas.microsoft.com/office/drawing/2014/main" id="{E199C317-C126-482B-91D9-922CD87581CA}"/>
              </a:ext>
            </a:extLst>
          </p:cNvPr>
          <p:cNvSpPr>
            <a:spLocks noGrp="1"/>
          </p:cNvSpPr>
          <p:nvPr>
            <p:ph type="sldNum" idx="12"/>
          </p:nvPr>
        </p:nvSpPr>
        <p:spPr>
          <a:xfrm>
            <a:off x="8674769" y="6375060"/>
            <a:ext cx="2743200" cy="365125"/>
          </a:xfrm>
        </p:spPr>
        <p:txBody>
          <a:bodyPr/>
          <a:lstStyle/>
          <a:p>
            <a:pPr marL="0" lvl="0" indent="0" algn="r" rtl="0">
              <a:spcBef>
                <a:spcPts val="0"/>
              </a:spcBef>
              <a:spcAft>
                <a:spcPts val="0"/>
              </a:spcAft>
              <a:buNone/>
            </a:pPr>
            <a:fld id="{00000000-1234-1234-1234-123412341234}" type="slidenum">
              <a:rPr lang="ru-RU" smtClean="0">
                <a:latin typeface="+mn-lt"/>
              </a:rPr>
              <a:t>5</a:t>
            </a:fld>
            <a:endParaRPr lang="ru-RU">
              <a:latin typeface="+mn-lt"/>
            </a:endParaRPr>
          </a:p>
        </p:txBody>
      </p:sp>
      <p:pic>
        <p:nvPicPr>
          <p:cNvPr id="5" name="Рисунок 4">
            <a:extLst>
              <a:ext uri="{FF2B5EF4-FFF2-40B4-BE49-F238E27FC236}">
                <a16:creationId xmlns:a16="http://schemas.microsoft.com/office/drawing/2014/main" id="{02F6BAAD-DA9C-4EA4-AB76-D42CD2B638AD}"/>
              </a:ext>
            </a:extLst>
          </p:cNvPr>
          <p:cNvPicPr>
            <a:picLocks noChangeAspect="1"/>
          </p:cNvPicPr>
          <p:nvPr/>
        </p:nvPicPr>
        <p:blipFill>
          <a:blip r:embed="rId3"/>
          <a:stretch>
            <a:fillRect/>
          </a:stretch>
        </p:blipFill>
        <p:spPr>
          <a:xfrm>
            <a:off x="6921447" y="1320982"/>
            <a:ext cx="4938807" cy="3302585"/>
          </a:xfrm>
          <a:prstGeom prst="rect">
            <a:avLst/>
          </a:prstGeom>
        </p:spPr>
      </p:pic>
      <p:sp>
        <p:nvSpPr>
          <p:cNvPr id="6" name="TextBox 5">
            <a:extLst>
              <a:ext uri="{FF2B5EF4-FFF2-40B4-BE49-F238E27FC236}">
                <a16:creationId xmlns:a16="http://schemas.microsoft.com/office/drawing/2014/main" id="{EB0CD817-8FED-49EA-AE3C-48C8A8BEE37A}"/>
              </a:ext>
            </a:extLst>
          </p:cNvPr>
          <p:cNvSpPr txBox="1"/>
          <p:nvPr/>
        </p:nvSpPr>
        <p:spPr>
          <a:xfrm>
            <a:off x="6883419" y="907253"/>
            <a:ext cx="4976840" cy="400110"/>
          </a:xfrm>
          <a:prstGeom prst="rect">
            <a:avLst/>
          </a:prstGeom>
          <a:noFill/>
        </p:spPr>
        <p:txBody>
          <a:bodyPr wrap="square" rtlCol="0">
            <a:spAutoFit/>
          </a:bodyPr>
          <a:lstStyle/>
          <a:p>
            <a:r>
              <a:rPr lang="ru-RU" sz="2000" dirty="0">
                <a:latin typeface="+mn-lt"/>
              </a:rPr>
              <a:t>Программа онлайн разметки данных</a:t>
            </a:r>
          </a:p>
        </p:txBody>
      </p:sp>
      <p:sp>
        <p:nvSpPr>
          <p:cNvPr id="7" name="Объект 2">
            <a:extLst>
              <a:ext uri="{FF2B5EF4-FFF2-40B4-BE49-F238E27FC236}">
                <a16:creationId xmlns:a16="http://schemas.microsoft.com/office/drawing/2014/main" id="{09F995B7-F431-4BFF-83A7-E5E8BA15D9B6}"/>
              </a:ext>
            </a:extLst>
          </p:cNvPr>
          <p:cNvSpPr txBox="1">
            <a:spLocks/>
          </p:cNvSpPr>
          <p:nvPr/>
        </p:nvSpPr>
        <p:spPr>
          <a:xfrm>
            <a:off x="616031" y="817873"/>
            <a:ext cx="6021127" cy="5695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50800" indent="0">
              <a:buNone/>
            </a:pPr>
            <a:r>
              <a:rPr lang="ru-RU" sz="2000" dirty="0">
                <a:latin typeface="+mn-lt"/>
              </a:rPr>
              <a:t>Автоматизация процесса разметки данных</a:t>
            </a:r>
          </a:p>
        </p:txBody>
      </p:sp>
      <p:grpSp>
        <p:nvGrpSpPr>
          <p:cNvPr id="8" name="Группа 7">
            <a:extLst>
              <a:ext uri="{FF2B5EF4-FFF2-40B4-BE49-F238E27FC236}">
                <a16:creationId xmlns:a16="http://schemas.microsoft.com/office/drawing/2014/main" id="{EB59EAB6-91A8-4789-820E-443AADDB77C3}"/>
              </a:ext>
            </a:extLst>
          </p:cNvPr>
          <p:cNvGrpSpPr/>
          <p:nvPr/>
        </p:nvGrpSpPr>
        <p:grpSpPr>
          <a:xfrm>
            <a:off x="331746" y="1490114"/>
            <a:ext cx="9714623" cy="4765435"/>
            <a:chOff x="1198430" y="2719132"/>
            <a:chExt cx="8334019" cy="3879339"/>
          </a:xfrm>
        </p:grpSpPr>
        <p:sp>
          <p:nvSpPr>
            <p:cNvPr id="9" name="TextBox 8">
              <a:extLst>
                <a:ext uri="{FF2B5EF4-FFF2-40B4-BE49-F238E27FC236}">
                  <a16:creationId xmlns:a16="http://schemas.microsoft.com/office/drawing/2014/main" id="{3D617744-788E-48FC-9209-1733807E2D85}"/>
                </a:ext>
              </a:extLst>
            </p:cNvPr>
            <p:cNvSpPr txBox="1"/>
            <p:nvPr/>
          </p:nvSpPr>
          <p:spPr>
            <a:xfrm>
              <a:off x="1373604" y="4020634"/>
              <a:ext cx="1900989" cy="425931"/>
            </a:xfrm>
            <a:prstGeom prst="rect">
              <a:avLst/>
            </a:prstGeom>
            <a:noFill/>
            <a:ln>
              <a:solidFill>
                <a:schemeClr val="tx1"/>
              </a:solidFill>
            </a:ln>
          </p:spPr>
          <p:txBody>
            <a:bodyPr wrap="square" rtlCol="0">
              <a:spAutoFit/>
            </a:bodyPr>
            <a:lstStyle/>
            <a:p>
              <a:r>
                <a:rPr lang="ru-RU" sz="1400" dirty="0">
                  <a:latin typeface="+mn-lt"/>
                </a:rPr>
                <a:t>Ручная разметка данных под детекцию</a:t>
              </a:r>
            </a:p>
          </p:txBody>
        </p:sp>
        <p:sp>
          <p:nvSpPr>
            <p:cNvPr id="10" name="Параллелограмм 9">
              <a:extLst>
                <a:ext uri="{FF2B5EF4-FFF2-40B4-BE49-F238E27FC236}">
                  <a16:creationId xmlns:a16="http://schemas.microsoft.com/office/drawing/2014/main" id="{B0F259F6-6EA9-4C73-A470-ACBB1850B250}"/>
                </a:ext>
              </a:extLst>
            </p:cNvPr>
            <p:cNvSpPr/>
            <p:nvPr/>
          </p:nvSpPr>
          <p:spPr>
            <a:xfrm>
              <a:off x="1198430" y="2770027"/>
              <a:ext cx="2482515" cy="793224"/>
            </a:xfrm>
            <a:prstGeom prst="parallelogram">
              <a:avLst/>
            </a:prstGeom>
            <a:noFill/>
            <a:ln>
              <a:solidFill>
                <a:schemeClr val="tx1"/>
              </a:solidFill>
            </a:ln>
          </p:spPr>
          <p:txBody>
            <a:bodyPr wrap="square" rtlCol="0">
              <a:spAutoFit/>
            </a:bodyPr>
            <a:lstStyle/>
            <a:p>
              <a:pPr algn="ctr"/>
              <a:r>
                <a:rPr lang="ru-RU" sz="1400" dirty="0">
                  <a:solidFill>
                    <a:schemeClr val="tx1"/>
                  </a:solidFill>
                  <a:latin typeface="+mn-lt"/>
                </a:rPr>
                <a:t>Малая выборка классифицированных данных</a:t>
              </a:r>
              <a:endParaRPr lang="ru-RU" dirty="0">
                <a:solidFill>
                  <a:schemeClr val="tx1"/>
                </a:solidFill>
                <a:latin typeface="+mn-lt"/>
              </a:endParaRPr>
            </a:p>
          </p:txBody>
        </p:sp>
        <p:sp>
          <p:nvSpPr>
            <p:cNvPr id="11" name="TextBox 10">
              <a:extLst>
                <a:ext uri="{FF2B5EF4-FFF2-40B4-BE49-F238E27FC236}">
                  <a16:creationId xmlns:a16="http://schemas.microsoft.com/office/drawing/2014/main" id="{4F87F4AC-5D65-401C-88D5-4126E10035E1}"/>
                </a:ext>
              </a:extLst>
            </p:cNvPr>
            <p:cNvSpPr txBox="1"/>
            <p:nvPr/>
          </p:nvSpPr>
          <p:spPr>
            <a:xfrm>
              <a:off x="1377615" y="4837188"/>
              <a:ext cx="1900989" cy="425931"/>
            </a:xfrm>
            <a:prstGeom prst="rect">
              <a:avLst/>
            </a:prstGeom>
            <a:noFill/>
            <a:ln>
              <a:solidFill>
                <a:schemeClr val="tx1"/>
              </a:solidFill>
            </a:ln>
          </p:spPr>
          <p:txBody>
            <a:bodyPr wrap="square" rtlCol="0">
              <a:spAutoFit/>
            </a:bodyPr>
            <a:lstStyle/>
            <a:p>
              <a:r>
                <a:rPr lang="ru-RU" sz="1400" dirty="0">
                  <a:latin typeface="+mn-lt"/>
                </a:rPr>
                <a:t>Обучение нейросети для детекции объектов</a:t>
              </a:r>
            </a:p>
          </p:txBody>
        </p:sp>
        <p:sp>
          <p:nvSpPr>
            <p:cNvPr id="12" name="Овал 11">
              <a:extLst>
                <a:ext uri="{FF2B5EF4-FFF2-40B4-BE49-F238E27FC236}">
                  <a16:creationId xmlns:a16="http://schemas.microsoft.com/office/drawing/2014/main" id="{139D3413-3296-4FD9-AE12-569C27B8034B}"/>
                </a:ext>
              </a:extLst>
            </p:cNvPr>
            <p:cNvSpPr/>
            <p:nvPr/>
          </p:nvSpPr>
          <p:spPr>
            <a:xfrm>
              <a:off x="1355557" y="5865928"/>
              <a:ext cx="1945105" cy="598941"/>
            </a:xfrm>
            <a:prstGeom prst="ellipse">
              <a:avLst/>
            </a:prstGeom>
            <a:noFill/>
            <a:ln>
              <a:solidFill>
                <a:schemeClr val="tx1"/>
              </a:solidFill>
            </a:ln>
          </p:spPr>
          <p:txBody>
            <a:bodyPr wrap="square" rtlCol="0">
              <a:spAutoFit/>
            </a:bodyPr>
            <a:lstStyle/>
            <a:p>
              <a:pPr algn="ctr"/>
              <a:r>
                <a:rPr lang="ru-RU" sz="1400" dirty="0">
                  <a:solidFill>
                    <a:schemeClr val="tx1"/>
                  </a:solidFill>
                  <a:latin typeface="+mn-lt"/>
                </a:rPr>
                <a:t>Обученная нейросеть</a:t>
              </a:r>
            </a:p>
          </p:txBody>
        </p:sp>
        <p:sp>
          <p:nvSpPr>
            <p:cNvPr id="13" name="TextBox 12">
              <a:extLst>
                <a:ext uri="{FF2B5EF4-FFF2-40B4-BE49-F238E27FC236}">
                  <a16:creationId xmlns:a16="http://schemas.microsoft.com/office/drawing/2014/main" id="{EB3A2B00-F78F-474F-BA14-9DC9B9D399AC}"/>
                </a:ext>
              </a:extLst>
            </p:cNvPr>
            <p:cNvSpPr txBox="1"/>
            <p:nvPr/>
          </p:nvSpPr>
          <p:spPr>
            <a:xfrm>
              <a:off x="4371470" y="3843525"/>
              <a:ext cx="1900989" cy="601315"/>
            </a:xfrm>
            <a:prstGeom prst="rect">
              <a:avLst/>
            </a:prstGeom>
            <a:noFill/>
            <a:ln>
              <a:solidFill>
                <a:schemeClr val="tx1"/>
              </a:solidFill>
            </a:ln>
          </p:spPr>
          <p:txBody>
            <a:bodyPr wrap="square" rtlCol="0">
              <a:spAutoFit/>
            </a:bodyPr>
            <a:lstStyle/>
            <a:p>
              <a:r>
                <a:rPr lang="ru-RU" sz="1400" dirty="0">
                  <a:latin typeface="+mn-lt"/>
                </a:rPr>
                <a:t>Автоматическая разметка с помощью обученной нейросети</a:t>
              </a:r>
            </a:p>
          </p:txBody>
        </p:sp>
        <p:sp>
          <p:nvSpPr>
            <p:cNvPr id="14" name="Параллелограмм 13">
              <a:extLst>
                <a:ext uri="{FF2B5EF4-FFF2-40B4-BE49-F238E27FC236}">
                  <a16:creationId xmlns:a16="http://schemas.microsoft.com/office/drawing/2014/main" id="{AF7AD302-F83F-4F9B-A5E0-3E4D48BF0CE9}"/>
                </a:ext>
              </a:extLst>
            </p:cNvPr>
            <p:cNvSpPr/>
            <p:nvPr/>
          </p:nvSpPr>
          <p:spPr>
            <a:xfrm>
              <a:off x="3892208" y="2719132"/>
              <a:ext cx="2859512" cy="769963"/>
            </a:xfrm>
            <a:prstGeom prst="parallelogram">
              <a:avLst/>
            </a:prstGeom>
            <a:noFill/>
            <a:ln>
              <a:solidFill>
                <a:schemeClr val="tx1"/>
              </a:solidFill>
            </a:ln>
          </p:spPr>
          <p:txBody>
            <a:bodyPr wrap="square" rtlCol="0">
              <a:spAutoFit/>
            </a:bodyPr>
            <a:lstStyle/>
            <a:p>
              <a:pPr algn="ctr"/>
              <a:r>
                <a:rPr lang="ru-RU" sz="1400" dirty="0">
                  <a:solidFill>
                    <a:schemeClr val="tx1"/>
                  </a:solidFill>
                  <a:latin typeface="+mn-lt"/>
                </a:rPr>
                <a:t>Большая выборка неклассифицированных данных</a:t>
              </a:r>
              <a:endParaRPr lang="ru-RU" dirty="0">
                <a:solidFill>
                  <a:schemeClr val="tx1"/>
                </a:solidFill>
                <a:latin typeface="+mn-lt"/>
              </a:endParaRPr>
            </a:p>
          </p:txBody>
        </p:sp>
        <p:sp>
          <p:nvSpPr>
            <p:cNvPr id="15" name="Овал 14">
              <a:extLst>
                <a:ext uri="{FF2B5EF4-FFF2-40B4-BE49-F238E27FC236}">
                  <a16:creationId xmlns:a16="http://schemas.microsoft.com/office/drawing/2014/main" id="{EDFBF1C8-A2AC-40FB-B617-3200E31A3A98}"/>
                </a:ext>
              </a:extLst>
            </p:cNvPr>
            <p:cNvSpPr/>
            <p:nvPr/>
          </p:nvSpPr>
          <p:spPr>
            <a:xfrm>
              <a:off x="6753148" y="5474033"/>
              <a:ext cx="2779301" cy="598941"/>
            </a:xfrm>
            <a:prstGeom prst="ellipse">
              <a:avLst/>
            </a:prstGeom>
            <a:noFill/>
            <a:ln>
              <a:solidFill>
                <a:schemeClr val="tx1"/>
              </a:solidFill>
            </a:ln>
          </p:spPr>
          <p:txBody>
            <a:bodyPr wrap="square" rtlCol="0">
              <a:spAutoFit/>
            </a:bodyPr>
            <a:lstStyle/>
            <a:p>
              <a:pPr algn="ctr"/>
              <a:r>
                <a:rPr lang="ru-RU" sz="1400" dirty="0">
                  <a:solidFill>
                    <a:schemeClr val="tx1"/>
                  </a:solidFill>
                  <a:latin typeface="+mn-lt"/>
                </a:rPr>
                <a:t>Большая выборка размеченных данных</a:t>
              </a:r>
            </a:p>
          </p:txBody>
        </p:sp>
        <p:sp>
          <p:nvSpPr>
            <p:cNvPr id="16" name="Ромб 15">
              <a:extLst>
                <a:ext uri="{FF2B5EF4-FFF2-40B4-BE49-F238E27FC236}">
                  <a16:creationId xmlns:a16="http://schemas.microsoft.com/office/drawing/2014/main" id="{F4AA3BF9-E580-4281-8DE0-584D534924BE}"/>
                </a:ext>
              </a:extLst>
            </p:cNvPr>
            <p:cNvSpPr/>
            <p:nvPr/>
          </p:nvSpPr>
          <p:spPr>
            <a:xfrm>
              <a:off x="4317329" y="4980512"/>
              <a:ext cx="2009274" cy="846096"/>
            </a:xfrm>
            <a:prstGeom prst="diamond">
              <a:avLst/>
            </a:prstGeom>
            <a:noFill/>
            <a:ln>
              <a:solidFill>
                <a:schemeClr val="tx1"/>
              </a:solidFill>
            </a:ln>
          </p:spPr>
          <p:txBody>
            <a:bodyPr wrap="square" rtlCol="0">
              <a:spAutoFit/>
            </a:bodyPr>
            <a:lstStyle/>
            <a:p>
              <a:r>
                <a:rPr lang="ru-RU" sz="1400" dirty="0">
                  <a:solidFill>
                    <a:schemeClr val="tx1"/>
                  </a:solidFill>
                  <a:latin typeface="+mn-lt"/>
                </a:rPr>
                <a:t>Проверка разметки</a:t>
              </a:r>
            </a:p>
          </p:txBody>
        </p:sp>
        <p:sp>
          <p:nvSpPr>
            <p:cNvPr id="17" name="TextBox 16">
              <a:extLst>
                <a:ext uri="{FF2B5EF4-FFF2-40B4-BE49-F238E27FC236}">
                  <a16:creationId xmlns:a16="http://schemas.microsoft.com/office/drawing/2014/main" id="{DD217481-D00B-4228-B336-BBB359A8CB77}"/>
                </a:ext>
              </a:extLst>
            </p:cNvPr>
            <p:cNvSpPr txBox="1"/>
            <p:nvPr/>
          </p:nvSpPr>
          <p:spPr>
            <a:xfrm>
              <a:off x="4010523" y="6172540"/>
              <a:ext cx="2622883" cy="425931"/>
            </a:xfrm>
            <a:prstGeom prst="rect">
              <a:avLst/>
            </a:prstGeom>
            <a:noFill/>
            <a:ln>
              <a:solidFill>
                <a:schemeClr val="tx1"/>
              </a:solidFill>
            </a:ln>
          </p:spPr>
          <p:txBody>
            <a:bodyPr wrap="square" rtlCol="0">
              <a:spAutoFit/>
            </a:bodyPr>
            <a:lstStyle/>
            <a:p>
              <a:r>
                <a:rPr lang="ru-RU" sz="1400" dirty="0">
                  <a:latin typeface="+mn-lt"/>
                </a:rPr>
                <a:t>Ручная </a:t>
              </a:r>
              <a:r>
                <a:rPr lang="ru-RU" sz="1400" dirty="0" err="1">
                  <a:latin typeface="+mn-lt"/>
                </a:rPr>
                <a:t>доразметка</a:t>
              </a:r>
              <a:r>
                <a:rPr lang="ru-RU" sz="1400" dirty="0">
                  <a:latin typeface="+mn-lt"/>
                </a:rPr>
                <a:t> данных (классификация/детекция)</a:t>
              </a:r>
            </a:p>
          </p:txBody>
        </p:sp>
        <p:cxnSp>
          <p:nvCxnSpPr>
            <p:cNvPr id="18" name="Соединитель: уступ 17">
              <a:extLst>
                <a:ext uri="{FF2B5EF4-FFF2-40B4-BE49-F238E27FC236}">
                  <a16:creationId xmlns:a16="http://schemas.microsoft.com/office/drawing/2014/main" id="{EC4B7987-092E-44EE-A440-55A59D2EACB3}"/>
                </a:ext>
              </a:extLst>
            </p:cNvPr>
            <p:cNvCxnSpPr>
              <a:cxnSpLocks/>
              <a:stCxn id="10" idx="4"/>
              <a:endCxn id="9" idx="0"/>
            </p:cNvCxnSpPr>
            <p:nvPr/>
          </p:nvCxnSpPr>
          <p:spPr>
            <a:xfrm rot="5400000">
              <a:off x="2153203" y="3734148"/>
              <a:ext cx="457382" cy="11558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Соединитель: уступ 18">
              <a:extLst>
                <a:ext uri="{FF2B5EF4-FFF2-40B4-BE49-F238E27FC236}">
                  <a16:creationId xmlns:a16="http://schemas.microsoft.com/office/drawing/2014/main" id="{377487AB-503B-4F24-BD5B-D452ABD006B0}"/>
                </a:ext>
              </a:extLst>
            </p:cNvPr>
            <p:cNvCxnSpPr>
              <a:cxnSpLocks/>
              <a:stCxn id="9" idx="2"/>
              <a:endCxn id="11" idx="0"/>
            </p:cNvCxnSpPr>
            <p:nvPr/>
          </p:nvCxnSpPr>
          <p:spPr>
            <a:xfrm rot="16200000" flipH="1">
              <a:off x="2130794" y="4639870"/>
              <a:ext cx="390623" cy="401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Соединитель: уступ 19">
              <a:extLst>
                <a:ext uri="{FF2B5EF4-FFF2-40B4-BE49-F238E27FC236}">
                  <a16:creationId xmlns:a16="http://schemas.microsoft.com/office/drawing/2014/main" id="{3F1064F8-5B58-44F3-AAD3-977AFAD4A376}"/>
                </a:ext>
              </a:extLst>
            </p:cNvPr>
            <p:cNvCxnSpPr>
              <a:cxnSpLocks/>
              <a:stCxn id="11" idx="2"/>
              <a:endCxn id="12" idx="0"/>
            </p:cNvCxnSpPr>
            <p:nvPr/>
          </p:nvCxnSpPr>
          <p:spPr>
            <a:xfrm rot="5400000">
              <a:off x="2026706" y="5564523"/>
              <a:ext cx="602809"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Соединитель: уступ 20">
              <a:extLst>
                <a:ext uri="{FF2B5EF4-FFF2-40B4-BE49-F238E27FC236}">
                  <a16:creationId xmlns:a16="http://schemas.microsoft.com/office/drawing/2014/main" id="{406C1E9D-D96D-4CC3-87A3-BC0CC43BC709}"/>
                </a:ext>
              </a:extLst>
            </p:cNvPr>
            <p:cNvCxnSpPr>
              <a:cxnSpLocks/>
              <a:stCxn id="12" idx="6"/>
              <a:endCxn id="13" idx="1"/>
            </p:cNvCxnSpPr>
            <p:nvPr/>
          </p:nvCxnSpPr>
          <p:spPr>
            <a:xfrm flipV="1">
              <a:off x="3300662" y="4144182"/>
              <a:ext cx="1070808" cy="202121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Соединитель: уступ 21">
              <a:extLst>
                <a:ext uri="{FF2B5EF4-FFF2-40B4-BE49-F238E27FC236}">
                  <a16:creationId xmlns:a16="http://schemas.microsoft.com/office/drawing/2014/main" id="{05FCDC57-7E75-4729-86CB-65A32084651A}"/>
                </a:ext>
              </a:extLst>
            </p:cNvPr>
            <p:cNvCxnSpPr>
              <a:cxnSpLocks/>
              <a:stCxn id="14" idx="4"/>
              <a:endCxn id="13" idx="0"/>
            </p:cNvCxnSpPr>
            <p:nvPr/>
          </p:nvCxnSpPr>
          <p:spPr>
            <a:xfrm rot="16200000" flipH="1">
              <a:off x="5144749" y="3666308"/>
              <a:ext cx="354430"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Соединитель: уступ 22">
              <a:extLst>
                <a:ext uri="{FF2B5EF4-FFF2-40B4-BE49-F238E27FC236}">
                  <a16:creationId xmlns:a16="http://schemas.microsoft.com/office/drawing/2014/main" id="{AA2F7515-69CA-48CE-81AC-FB9D191981C2}"/>
                </a:ext>
              </a:extLst>
            </p:cNvPr>
            <p:cNvCxnSpPr>
              <a:cxnSpLocks/>
              <a:stCxn id="13" idx="2"/>
              <a:endCxn id="16" idx="0"/>
            </p:cNvCxnSpPr>
            <p:nvPr/>
          </p:nvCxnSpPr>
          <p:spPr>
            <a:xfrm rot="16200000" flipH="1">
              <a:off x="5054129" y="4712675"/>
              <a:ext cx="535672"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Соединитель: уступ 23">
              <a:extLst>
                <a:ext uri="{FF2B5EF4-FFF2-40B4-BE49-F238E27FC236}">
                  <a16:creationId xmlns:a16="http://schemas.microsoft.com/office/drawing/2014/main" id="{2862EC8C-4A1A-4683-81C2-738509DE02BB}"/>
                </a:ext>
              </a:extLst>
            </p:cNvPr>
            <p:cNvCxnSpPr>
              <a:cxnSpLocks/>
              <a:stCxn id="16" idx="1"/>
              <a:endCxn id="17" idx="0"/>
            </p:cNvCxnSpPr>
            <p:nvPr/>
          </p:nvCxnSpPr>
          <p:spPr>
            <a:xfrm rot="10800000" flipH="1" flipV="1">
              <a:off x="4317328" y="5403560"/>
              <a:ext cx="1004636" cy="768980"/>
            </a:xfrm>
            <a:prstGeom prst="bentConnector4">
              <a:avLst>
                <a:gd name="adj1" fmla="val -19521"/>
                <a:gd name="adj2" fmla="val 7750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Соединитель: уступ 24">
              <a:extLst>
                <a:ext uri="{FF2B5EF4-FFF2-40B4-BE49-F238E27FC236}">
                  <a16:creationId xmlns:a16="http://schemas.microsoft.com/office/drawing/2014/main" id="{5CF15CAC-26A3-4C17-A0F0-70A486711009}"/>
                </a:ext>
              </a:extLst>
            </p:cNvPr>
            <p:cNvCxnSpPr>
              <a:cxnSpLocks/>
              <a:stCxn id="16" idx="3"/>
              <a:endCxn id="15" idx="2"/>
            </p:cNvCxnSpPr>
            <p:nvPr/>
          </p:nvCxnSpPr>
          <p:spPr>
            <a:xfrm>
              <a:off x="6326603" y="5403560"/>
              <a:ext cx="426545" cy="36994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Соединитель: уступ 25">
              <a:extLst>
                <a:ext uri="{FF2B5EF4-FFF2-40B4-BE49-F238E27FC236}">
                  <a16:creationId xmlns:a16="http://schemas.microsoft.com/office/drawing/2014/main" id="{63F2418F-6ADD-481C-AE1B-6A64422A4453}"/>
                </a:ext>
              </a:extLst>
            </p:cNvPr>
            <p:cNvCxnSpPr>
              <a:cxnSpLocks/>
              <a:stCxn id="15" idx="4"/>
              <a:endCxn id="11" idx="1"/>
            </p:cNvCxnSpPr>
            <p:nvPr/>
          </p:nvCxnSpPr>
          <p:spPr>
            <a:xfrm rot="5400000" flipH="1">
              <a:off x="4248796" y="2178973"/>
              <a:ext cx="1022820" cy="6765183"/>
            </a:xfrm>
            <a:prstGeom prst="bentConnector4">
              <a:avLst>
                <a:gd name="adj1" fmla="val -18194"/>
                <a:gd name="adj2" fmla="val 10289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Соединитель: уступ 26">
              <a:extLst>
                <a:ext uri="{FF2B5EF4-FFF2-40B4-BE49-F238E27FC236}">
                  <a16:creationId xmlns:a16="http://schemas.microsoft.com/office/drawing/2014/main" id="{FD0968C9-4805-4D21-BC84-4D50A0D711DB}"/>
                </a:ext>
              </a:extLst>
            </p:cNvPr>
            <p:cNvCxnSpPr>
              <a:cxnSpLocks/>
              <a:stCxn id="17" idx="3"/>
              <a:endCxn id="15" idx="3"/>
            </p:cNvCxnSpPr>
            <p:nvPr/>
          </p:nvCxnSpPr>
          <p:spPr>
            <a:xfrm flipV="1">
              <a:off x="6633406" y="5985261"/>
              <a:ext cx="526761" cy="40024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0380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13B6E0-E57A-4B8A-B3BD-763510348836}"/>
              </a:ext>
            </a:extLst>
          </p:cNvPr>
          <p:cNvSpPr>
            <a:spLocks noGrp="1"/>
          </p:cNvSpPr>
          <p:nvPr>
            <p:ph type="title"/>
          </p:nvPr>
        </p:nvSpPr>
        <p:spPr/>
        <p:txBody>
          <a:bodyPr/>
          <a:lstStyle/>
          <a:p>
            <a:r>
              <a:rPr lang="ru-RU" dirty="0">
                <a:latin typeface="+mn-lt"/>
              </a:rPr>
              <a:t>2. Решения. Обработка данных с фотоловушек</a:t>
            </a:r>
          </a:p>
        </p:txBody>
      </p:sp>
      <p:sp>
        <p:nvSpPr>
          <p:cNvPr id="3" name="Номер слайда 2">
            <a:extLst>
              <a:ext uri="{FF2B5EF4-FFF2-40B4-BE49-F238E27FC236}">
                <a16:creationId xmlns:a16="http://schemas.microsoft.com/office/drawing/2014/main" id="{E85E296E-8C42-4F09-9923-16BED733E28A}"/>
              </a:ext>
            </a:extLst>
          </p:cNvPr>
          <p:cNvSpPr>
            <a:spLocks noGrp="1"/>
          </p:cNvSpPr>
          <p:nvPr>
            <p:ph type="sldNum" idx="12"/>
          </p:nvPr>
        </p:nvSpPr>
        <p:spPr>
          <a:xfrm>
            <a:off x="8610600" y="6466078"/>
            <a:ext cx="2743200" cy="365125"/>
          </a:xfrm>
        </p:spPr>
        <p:txBody>
          <a:bodyPr/>
          <a:lstStyle/>
          <a:p>
            <a:pPr marL="0" lvl="0" indent="0" algn="r" rtl="0">
              <a:spcBef>
                <a:spcPts val="0"/>
              </a:spcBef>
              <a:spcAft>
                <a:spcPts val="0"/>
              </a:spcAft>
              <a:buNone/>
            </a:pPr>
            <a:fld id="{00000000-1234-1234-1234-123412341234}" type="slidenum">
              <a:rPr lang="ru-RU" smtClean="0">
                <a:latin typeface="+mn-lt"/>
              </a:rPr>
              <a:t>6</a:t>
            </a:fld>
            <a:endParaRPr lang="ru-RU">
              <a:latin typeface="+mn-lt"/>
            </a:endParaRPr>
          </a:p>
        </p:txBody>
      </p:sp>
      <p:sp>
        <p:nvSpPr>
          <p:cNvPr id="4" name="Прямоугольник 3">
            <a:extLst>
              <a:ext uri="{FF2B5EF4-FFF2-40B4-BE49-F238E27FC236}">
                <a16:creationId xmlns:a16="http://schemas.microsoft.com/office/drawing/2014/main" id="{B1A2732C-1592-49DB-BA0F-D19881BE715A}"/>
              </a:ext>
            </a:extLst>
          </p:cNvPr>
          <p:cNvSpPr/>
          <p:nvPr/>
        </p:nvSpPr>
        <p:spPr>
          <a:xfrm>
            <a:off x="1141421" y="3532791"/>
            <a:ext cx="1799112" cy="1086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Детектор</a:t>
            </a:r>
          </a:p>
        </p:txBody>
      </p:sp>
      <p:pic>
        <p:nvPicPr>
          <p:cNvPr id="8" name="Рисунок 7">
            <a:extLst>
              <a:ext uri="{FF2B5EF4-FFF2-40B4-BE49-F238E27FC236}">
                <a16:creationId xmlns:a16="http://schemas.microsoft.com/office/drawing/2014/main" id="{E2A866EF-7D17-4536-AED6-E877993C28C3}"/>
              </a:ext>
            </a:extLst>
          </p:cNvPr>
          <p:cNvPicPr>
            <a:picLocks noChangeAspect="1"/>
          </p:cNvPicPr>
          <p:nvPr/>
        </p:nvPicPr>
        <p:blipFill>
          <a:blip r:embed="rId3"/>
          <a:stretch>
            <a:fillRect/>
          </a:stretch>
        </p:blipFill>
        <p:spPr>
          <a:xfrm>
            <a:off x="344383" y="1369112"/>
            <a:ext cx="3440691" cy="1935389"/>
          </a:xfrm>
          <a:prstGeom prst="rect">
            <a:avLst/>
          </a:prstGeom>
        </p:spPr>
      </p:pic>
      <p:pic>
        <p:nvPicPr>
          <p:cNvPr id="9" name="Рисунок 8">
            <a:extLst>
              <a:ext uri="{FF2B5EF4-FFF2-40B4-BE49-F238E27FC236}">
                <a16:creationId xmlns:a16="http://schemas.microsoft.com/office/drawing/2014/main" id="{2CB12D13-3A4A-4E22-B0E3-77AF33F9D9FF}"/>
              </a:ext>
            </a:extLst>
          </p:cNvPr>
          <p:cNvPicPr>
            <a:picLocks noChangeAspect="1"/>
          </p:cNvPicPr>
          <p:nvPr/>
        </p:nvPicPr>
        <p:blipFill>
          <a:blip r:embed="rId3"/>
          <a:stretch>
            <a:fillRect/>
          </a:stretch>
        </p:blipFill>
        <p:spPr>
          <a:xfrm>
            <a:off x="344383" y="4847674"/>
            <a:ext cx="3440691" cy="1935389"/>
          </a:xfrm>
          <a:prstGeom prst="rect">
            <a:avLst/>
          </a:prstGeom>
        </p:spPr>
      </p:pic>
      <p:cxnSp>
        <p:nvCxnSpPr>
          <p:cNvPr id="12" name="Соединитель: уступ 11">
            <a:extLst>
              <a:ext uri="{FF2B5EF4-FFF2-40B4-BE49-F238E27FC236}">
                <a16:creationId xmlns:a16="http://schemas.microsoft.com/office/drawing/2014/main" id="{F025ED5B-CFD5-4651-B57A-B0884ABEDFDD}"/>
              </a:ext>
            </a:extLst>
          </p:cNvPr>
          <p:cNvCxnSpPr>
            <a:cxnSpLocks/>
            <a:stCxn id="8" idx="2"/>
            <a:endCxn id="4" idx="1"/>
          </p:cNvCxnSpPr>
          <p:nvPr/>
        </p:nvCxnSpPr>
        <p:spPr>
          <a:xfrm rot="5400000">
            <a:off x="1217282" y="3228640"/>
            <a:ext cx="771587" cy="923308"/>
          </a:xfrm>
          <a:prstGeom prst="bentConnector4">
            <a:avLst>
              <a:gd name="adj1" fmla="val 14794"/>
              <a:gd name="adj2" fmla="val 124759"/>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Соединитель: уступ 14">
            <a:extLst>
              <a:ext uri="{FF2B5EF4-FFF2-40B4-BE49-F238E27FC236}">
                <a16:creationId xmlns:a16="http://schemas.microsoft.com/office/drawing/2014/main" id="{865EF13B-4524-4141-B597-976A20793272}"/>
              </a:ext>
            </a:extLst>
          </p:cNvPr>
          <p:cNvCxnSpPr>
            <a:cxnSpLocks/>
            <a:stCxn id="4" idx="3"/>
            <a:endCxn id="9" idx="1"/>
          </p:cNvCxnSpPr>
          <p:nvPr/>
        </p:nvCxnSpPr>
        <p:spPr>
          <a:xfrm flipH="1">
            <a:off x="344383" y="4076088"/>
            <a:ext cx="2596150" cy="1739281"/>
          </a:xfrm>
          <a:prstGeom prst="bentConnector5">
            <a:avLst>
              <a:gd name="adj1" fmla="val -8805"/>
              <a:gd name="adj2" fmla="val 37800"/>
              <a:gd name="adj3" fmla="val 108805"/>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Прямоугольник 20">
            <a:extLst>
              <a:ext uri="{FF2B5EF4-FFF2-40B4-BE49-F238E27FC236}">
                <a16:creationId xmlns:a16="http://schemas.microsoft.com/office/drawing/2014/main" id="{8D5282CD-7E60-4C75-99DB-195F40941D78}"/>
              </a:ext>
            </a:extLst>
          </p:cNvPr>
          <p:cNvSpPr/>
          <p:nvPr/>
        </p:nvSpPr>
        <p:spPr>
          <a:xfrm>
            <a:off x="1502227" y="5619261"/>
            <a:ext cx="896587" cy="739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2" name="Группа 31">
            <a:extLst>
              <a:ext uri="{FF2B5EF4-FFF2-40B4-BE49-F238E27FC236}">
                <a16:creationId xmlns:a16="http://schemas.microsoft.com/office/drawing/2014/main" id="{1978A3AF-2C10-4180-950D-0E81D38C16F4}"/>
              </a:ext>
            </a:extLst>
          </p:cNvPr>
          <p:cNvGrpSpPr/>
          <p:nvPr/>
        </p:nvGrpSpPr>
        <p:grpSpPr>
          <a:xfrm>
            <a:off x="5456120" y="1369112"/>
            <a:ext cx="2976346" cy="5476706"/>
            <a:chOff x="5162242" y="1244769"/>
            <a:chExt cx="3001673" cy="5476706"/>
          </a:xfrm>
        </p:grpSpPr>
        <p:sp>
          <p:nvSpPr>
            <p:cNvPr id="22" name="Прямоугольник 21">
              <a:extLst>
                <a:ext uri="{FF2B5EF4-FFF2-40B4-BE49-F238E27FC236}">
                  <a16:creationId xmlns:a16="http://schemas.microsoft.com/office/drawing/2014/main" id="{8A1EF574-FDC1-4C68-BEFB-C0FCBBA0BCE0}"/>
                </a:ext>
              </a:extLst>
            </p:cNvPr>
            <p:cNvSpPr/>
            <p:nvPr/>
          </p:nvSpPr>
          <p:spPr>
            <a:xfrm>
              <a:off x="5162242" y="1259384"/>
              <a:ext cx="3001673" cy="54620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43F1B0C5-876F-4EED-A732-B27F3F633C58}"/>
                </a:ext>
              </a:extLst>
            </p:cNvPr>
            <p:cNvSpPr txBox="1"/>
            <p:nvPr/>
          </p:nvSpPr>
          <p:spPr>
            <a:xfrm>
              <a:off x="5429436" y="1244769"/>
              <a:ext cx="2467283" cy="707886"/>
            </a:xfrm>
            <a:prstGeom prst="rect">
              <a:avLst/>
            </a:prstGeom>
            <a:noFill/>
          </p:spPr>
          <p:txBody>
            <a:bodyPr wrap="square" rtlCol="0">
              <a:spAutoFit/>
            </a:bodyPr>
            <a:lstStyle/>
            <a:p>
              <a:pPr algn="ctr"/>
              <a:r>
                <a:rPr lang="ru-RU" sz="2000" dirty="0">
                  <a:latin typeface="+mn-lt"/>
                </a:rPr>
                <a:t>Ансамбль классификаторов</a:t>
              </a:r>
            </a:p>
          </p:txBody>
        </p:sp>
        <p:sp>
          <p:nvSpPr>
            <p:cNvPr id="25" name="Прямоугольник 24">
              <a:extLst>
                <a:ext uri="{FF2B5EF4-FFF2-40B4-BE49-F238E27FC236}">
                  <a16:creationId xmlns:a16="http://schemas.microsoft.com/office/drawing/2014/main" id="{51D871A4-640C-421A-A468-0B373A6F8CB0}"/>
                </a:ext>
              </a:extLst>
            </p:cNvPr>
            <p:cNvSpPr/>
            <p:nvPr/>
          </p:nvSpPr>
          <p:spPr>
            <a:xfrm>
              <a:off x="5302397" y="2302154"/>
              <a:ext cx="2721364" cy="555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Классификатор 1</a:t>
              </a:r>
            </a:p>
          </p:txBody>
        </p:sp>
        <p:sp>
          <p:nvSpPr>
            <p:cNvPr id="26" name="Прямоугольник 25">
              <a:extLst>
                <a:ext uri="{FF2B5EF4-FFF2-40B4-BE49-F238E27FC236}">
                  <a16:creationId xmlns:a16="http://schemas.microsoft.com/office/drawing/2014/main" id="{0B3BD1FB-7CEF-4EFC-9DB3-99371F9082E0}"/>
                </a:ext>
              </a:extLst>
            </p:cNvPr>
            <p:cNvSpPr/>
            <p:nvPr/>
          </p:nvSpPr>
          <p:spPr>
            <a:xfrm>
              <a:off x="5306355" y="3190826"/>
              <a:ext cx="2721364" cy="555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Классификатор 2</a:t>
              </a:r>
            </a:p>
          </p:txBody>
        </p:sp>
        <p:sp>
          <p:nvSpPr>
            <p:cNvPr id="27" name="Прямоугольник 26">
              <a:extLst>
                <a:ext uri="{FF2B5EF4-FFF2-40B4-BE49-F238E27FC236}">
                  <a16:creationId xmlns:a16="http://schemas.microsoft.com/office/drawing/2014/main" id="{C0727DB3-9DEA-4ED5-A26A-E63A07979EA1}"/>
                </a:ext>
              </a:extLst>
            </p:cNvPr>
            <p:cNvSpPr/>
            <p:nvPr/>
          </p:nvSpPr>
          <p:spPr>
            <a:xfrm>
              <a:off x="5304372" y="4067617"/>
              <a:ext cx="2723347" cy="555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Классификатор 3</a:t>
              </a:r>
            </a:p>
          </p:txBody>
        </p:sp>
        <p:sp>
          <p:nvSpPr>
            <p:cNvPr id="28" name="Прямоугольник 27">
              <a:extLst>
                <a:ext uri="{FF2B5EF4-FFF2-40B4-BE49-F238E27FC236}">
                  <a16:creationId xmlns:a16="http://schemas.microsoft.com/office/drawing/2014/main" id="{BBCE1822-E1B8-4B86-B11D-DED1C0DFD69B}"/>
                </a:ext>
              </a:extLst>
            </p:cNvPr>
            <p:cNvSpPr/>
            <p:nvPr/>
          </p:nvSpPr>
          <p:spPr>
            <a:xfrm>
              <a:off x="5302397" y="5680594"/>
              <a:ext cx="2725322" cy="555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Классификатор </a:t>
              </a:r>
              <a:r>
                <a:rPr lang="en-US" sz="2400" dirty="0"/>
                <a:t>N</a:t>
              </a:r>
              <a:endParaRPr lang="ru-RU" sz="2400" dirty="0"/>
            </a:p>
          </p:txBody>
        </p:sp>
        <p:sp>
          <p:nvSpPr>
            <p:cNvPr id="29" name="Овал 28">
              <a:extLst>
                <a:ext uri="{FF2B5EF4-FFF2-40B4-BE49-F238E27FC236}">
                  <a16:creationId xmlns:a16="http://schemas.microsoft.com/office/drawing/2014/main" id="{D1CDC7C7-71CA-485F-A5C7-8EA26B592562}"/>
                </a:ext>
              </a:extLst>
            </p:cNvPr>
            <p:cNvSpPr/>
            <p:nvPr/>
          </p:nvSpPr>
          <p:spPr>
            <a:xfrm>
              <a:off x="6096000" y="5074812"/>
              <a:ext cx="148441" cy="142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a:extLst>
                <a:ext uri="{FF2B5EF4-FFF2-40B4-BE49-F238E27FC236}">
                  <a16:creationId xmlns:a16="http://schemas.microsoft.com/office/drawing/2014/main" id="{3A381077-F7E2-43B8-ADB4-A174B5F98E1F}"/>
                </a:ext>
              </a:extLst>
            </p:cNvPr>
            <p:cNvSpPr/>
            <p:nvPr/>
          </p:nvSpPr>
          <p:spPr>
            <a:xfrm>
              <a:off x="6592785" y="5078768"/>
              <a:ext cx="148441" cy="142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вал 30">
              <a:extLst>
                <a:ext uri="{FF2B5EF4-FFF2-40B4-BE49-F238E27FC236}">
                  <a16:creationId xmlns:a16="http://schemas.microsoft.com/office/drawing/2014/main" id="{527F27E8-D0DD-429B-8607-D7A71AAA8E67}"/>
                </a:ext>
              </a:extLst>
            </p:cNvPr>
            <p:cNvSpPr/>
            <p:nvPr/>
          </p:nvSpPr>
          <p:spPr>
            <a:xfrm>
              <a:off x="7068632" y="5074812"/>
              <a:ext cx="148441" cy="142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33" name="Рисунок 32">
            <a:extLst>
              <a:ext uri="{FF2B5EF4-FFF2-40B4-BE49-F238E27FC236}">
                <a16:creationId xmlns:a16="http://schemas.microsoft.com/office/drawing/2014/main" id="{DB2B1EBA-54C6-4ABF-9618-43BAAC887CDE}"/>
              </a:ext>
            </a:extLst>
          </p:cNvPr>
          <p:cNvPicPr>
            <a:picLocks noChangeAspect="1"/>
          </p:cNvPicPr>
          <p:nvPr/>
        </p:nvPicPr>
        <p:blipFill rotWithShape="1">
          <a:blip r:embed="rId3"/>
          <a:srcRect l="32542" t="34168" r="38811" b="16120"/>
          <a:stretch/>
        </p:blipFill>
        <p:spPr>
          <a:xfrm>
            <a:off x="4127771" y="3532791"/>
            <a:ext cx="985652" cy="962104"/>
          </a:xfrm>
          <a:prstGeom prst="rect">
            <a:avLst/>
          </a:prstGeom>
        </p:spPr>
      </p:pic>
      <p:cxnSp>
        <p:nvCxnSpPr>
          <p:cNvPr id="34" name="Соединитель: уступ 33">
            <a:extLst>
              <a:ext uri="{FF2B5EF4-FFF2-40B4-BE49-F238E27FC236}">
                <a16:creationId xmlns:a16="http://schemas.microsoft.com/office/drawing/2014/main" id="{D84ABB01-C390-4C10-A43E-5D7968920AC2}"/>
              </a:ext>
            </a:extLst>
          </p:cNvPr>
          <p:cNvCxnSpPr>
            <a:cxnSpLocks/>
            <a:stCxn id="9" idx="3"/>
            <a:endCxn id="33" idx="1"/>
          </p:cNvCxnSpPr>
          <p:nvPr/>
        </p:nvCxnSpPr>
        <p:spPr>
          <a:xfrm flipV="1">
            <a:off x="3785074" y="4013843"/>
            <a:ext cx="342697" cy="1801526"/>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Соединитель: уступ 37">
            <a:extLst>
              <a:ext uri="{FF2B5EF4-FFF2-40B4-BE49-F238E27FC236}">
                <a16:creationId xmlns:a16="http://schemas.microsoft.com/office/drawing/2014/main" id="{3252B1FB-8B4A-42DF-9B0C-5A6B97ECD822}"/>
              </a:ext>
            </a:extLst>
          </p:cNvPr>
          <p:cNvCxnSpPr>
            <a:cxnSpLocks/>
            <a:stCxn id="33" idx="3"/>
            <a:endCxn id="25" idx="1"/>
          </p:cNvCxnSpPr>
          <p:nvPr/>
        </p:nvCxnSpPr>
        <p:spPr>
          <a:xfrm flipV="1">
            <a:off x="5113423" y="2704390"/>
            <a:ext cx="481669" cy="1309453"/>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1" name="Соединитель: уступ 40">
            <a:extLst>
              <a:ext uri="{FF2B5EF4-FFF2-40B4-BE49-F238E27FC236}">
                <a16:creationId xmlns:a16="http://schemas.microsoft.com/office/drawing/2014/main" id="{20348205-4BFD-4DC3-AF45-ED7FA57F48BA}"/>
              </a:ext>
            </a:extLst>
          </p:cNvPr>
          <p:cNvCxnSpPr>
            <a:cxnSpLocks/>
            <a:stCxn id="33" idx="3"/>
            <a:endCxn id="26" idx="1"/>
          </p:cNvCxnSpPr>
          <p:nvPr/>
        </p:nvCxnSpPr>
        <p:spPr>
          <a:xfrm flipV="1">
            <a:off x="5113423" y="3593062"/>
            <a:ext cx="485594" cy="420781"/>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Соединитель: уступ 43">
            <a:extLst>
              <a:ext uri="{FF2B5EF4-FFF2-40B4-BE49-F238E27FC236}">
                <a16:creationId xmlns:a16="http://schemas.microsoft.com/office/drawing/2014/main" id="{9AC14A8C-4250-4852-99EA-B80C1C0D787B}"/>
              </a:ext>
            </a:extLst>
          </p:cNvPr>
          <p:cNvCxnSpPr>
            <a:cxnSpLocks/>
            <a:stCxn id="33" idx="3"/>
            <a:endCxn id="27" idx="1"/>
          </p:cNvCxnSpPr>
          <p:nvPr/>
        </p:nvCxnSpPr>
        <p:spPr>
          <a:xfrm>
            <a:off x="5113423" y="4013843"/>
            <a:ext cx="483628" cy="456010"/>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Соединитель: уступ 46">
            <a:extLst>
              <a:ext uri="{FF2B5EF4-FFF2-40B4-BE49-F238E27FC236}">
                <a16:creationId xmlns:a16="http://schemas.microsoft.com/office/drawing/2014/main" id="{1F040A92-0D4E-41E0-AF09-33E122B62781}"/>
              </a:ext>
            </a:extLst>
          </p:cNvPr>
          <p:cNvCxnSpPr>
            <a:cxnSpLocks/>
            <a:stCxn id="33" idx="3"/>
            <a:endCxn id="28" idx="1"/>
          </p:cNvCxnSpPr>
          <p:nvPr/>
        </p:nvCxnSpPr>
        <p:spPr>
          <a:xfrm>
            <a:off x="5113423" y="4013843"/>
            <a:ext cx="481669" cy="206898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0" name="Прямоугольник 49">
            <a:extLst>
              <a:ext uri="{FF2B5EF4-FFF2-40B4-BE49-F238E27FC236}">
                <a16:creationId xmlns:a16="http://schemas.microsoft.com/office/drawing/2014/main" id="{231729E8-C6FB-4268-BA1E-87DCC7B0C503}"/>
              </a:ext>
            </a:extLst>
          </p:cNvPr>
          <p:cNvSpPr/>
          <p:nvPr/>
        </p:nvSpPr>
        <p:spPr>
          <a:xfrm>
            <a:off x="8805598" y="1383727"/>
            <a:ext cx="2741513" cy="11701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Блок принятия решения (</a:t>
            </a:r>
            <a:r>
              <a:rPr lang="en-US" sz="2400" dirty="0"/>
              <a:t>combiner)</a:t>
            </a:r>
            <a:endParaRPr lang="ru-RU" sz="2400" dirty="0"/>
          </a:p>
        </p:txBody>
      </p:sp>
      <p:cxnSp>
        <p:nvCxnSpPr>
          <p:cNvPr id="53" name="Соединитель: уступ 52">
            <a:extLst>
              <a:ext uri="{FF2B5EF4-FFF2-40B4-BE49-F238E27FC236}">
                <a16:creationId xmlns:a16="http://schemas.microsoft.com/office/drawing/2014/main" id="{2C74F2C8-8BA8-4B4E-8E3A-E7A3A6B092D1}"/>
              </a:ext>
            </a:extLst>
          </p:cNvPr>
          <p:cNvCxnSpPr>
            <a:cxnSpLocks/>
            <a:stCxn id="25" idx="3"/>
            <a:endCxn id="50" idx="1"/>
          </p:cNvCxnSpPr>
          <p:nvPr/>
        </p:nvCxnSpPr>
        <p:spPr>
          <a:xfrm flipV="1">
            <a:off x="8293494" y="1968785"/>
            <a:ext cx="512104" cy="735605"/>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Соединитель: уступ 55">
            <a:extLst>
              <a:ext uri="{FF2B5EF4-FFF2-40B4-BE49-F238E27FC236}">
                <a16:creationId xmlns:a16="http://schemas.microsoft.com/office/drawing/2014/main" id="{AD1F70AE-3E16-41A2-907E-1B384DBB3A4E}"/>
              </a:ext>
            </a:extLst>
          </p:cNvPr>
          <p:cNvCxnSpPr>
            <a:cxnSpLocks/>
            <a:stCxn id="26" idx="3"/>
            <a:endCxn id="50" idx="1"/>
          </p:cNvCxnSpPr>
          <p:nvPr/>
        </p:nvCxnSpPr>
        <p:spPr>
          <a:xfrm flipV="1">
            <a:off x="8297419" y="1968785"/>
            <a:ext cx="508179" cy="162427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9" name="Соединитель: уступ 58">
            <a:extLst>
              <a:ext uri="{FF2B5EF4-FFF2-40B4-BE49-F238E27FC236}">
                <a16:creationId xmlns:a16="http://schemas.microsoft.com/office/drawing/2014/main" id="{98F9211E-4501-4A68-B581-56151ED27F5E}"/>
              </a:ext>
            </a:extLst>
          </p:cNvPr>
          <p:cNvCxnSpPr>
            <a:cxnSpLocks/>
            <a:stCxn id="27" idx="3"/>
            <a:endCxn id="50" idx="1"/>
          </p:cNvCxnSpPr>
          <p:nvPr/>
        </p:nvCxnSpPr>
        <p:spPr>
          <a:xfrm flipV="1">
            <a:off x="8297419" y="1968785"/>
            <a:ext cx="508179" cy="2501068"/>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Соединитель: уступ 61">
            <a:extLst>
              <a:ext uri="{FF2B5EF4-FFF2-40B4-BE49-F238E27FC236}">
                <a16:creationId xmlns:a16="http://schemas.microsoft.com/office/drawing/2014/main" id="{C5E7D7F4-D643-4AD9-AD4B-F4D04349E308}"/>
              </a:ext>
            </a:extLst>
          </p:cNvPr>
          <p:cNvCxnSpPr>
            <a:cxnSpLocks/>
            <a:stCxn id="28" idx="3"/>
            <a:endCxn id="50" idx="1"/>
          </p:cNvCxnSpPr>
          <p:nvPr/>
        </p:nvCxnSpPr>
        <p:spPr>
          <a:xfrm flipV="1">
            <a:off x="8297419" y="1968785"/>
            <a:ext cx="508179" cy="4114045"/>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76" name="Рисунок 75">
            <a:extLst>
              <a:ext uri="{FF2B5EF4-FFF2-40B4-BE49-F238E27FC236}">
                <a16:creationId xmlns:a16="http://schemas.microsoft.com/office/drawing/2014/main" id="{323F5228-2736-4A5A-8781-2857B39AF1AE}"/>
              </a:ext>
            </a:extLst>
          </p:cNvPr>
          <p:cNvPicPr>
            <a:picLocks noChangeAspect="1"/>
          </p:cNvPicPr>
          <p:nvPr/>
        </p:nvPicPr>
        <p:blipFill>
          <a:blip r:embed="rId3"/>
          <a:stretch>
            <a:fillRect/>
          </a:stretch>
        </p:blipFill>
        <p:spPr>
          <a:xfrm>
            <a:off x="8621627" y="4262269"/>
            <a:ext cx="3440691" cy="1935389"/>
          </a:xfrm>
          <a:prstGeom prst="rect">
            <a:avLst/>
          </a:prstGeom>
        </p:spPr>
      </p:pic>
      <p:sp>
        <p:nvSpPr>
          <p:cNvPr id="77" name="Прямоугольник 76">
            <a:extLst>
              <a:ext uri="{FF2B5EF4-FFF2-40B4-BE49-F238E27FC236}">
                <a16:creationId xmlns:a16="http://schemas.microsoft.com/office/drawing/2014/main" id="{E80772B9-0B7F-46A2-8370-1CA1ECD61275}"/>
              </a:ext>
            </a:extLst>
          </p:cNvPr>
          <p:cNvSpPr/>
          <p:nvPr/>
        </p:nvSpPr>
        <p:spPr>
          <a:xfrm>
            <a:off x="9779471" y="5033856"/>
            <a:ext cx="896587" cy="739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8" name="TextBox 77">
            <a:extLst>
              <a:ext uri="{FF2B5EF4-FFF2-40B4-BE49-F238E27FC236}">
                <a16:creationId xmlns:a16="http://schemas.microsoft.com/office/drawing/2014/main" id="{CBAB8B9E-DEDC-42DB-8CC6-A3FB2A8CE668}"/>
              </a:ext>
            </a:extLst>
          </p:cNvPr>
          <p:cNvSpPr txBox="1"/>
          <p:nvPr/>
        </p:nvSpPr>
        <p:spPr>
          <a:xfrm>
            <a:off x="9850078" y="4726079"/>
            <a:ext cx="755372" cy="307777"/>
          </a:xfrm>
          <a:prstGeom prst="rect">
            <a:avLst/>
          </a:prstGeom>
          <a:solidFill>
            <a:srgbClr val="4979BB">
              <a:alpha val="50980"/>
            </a:srgbClr>
          </a:solidFill>
        </p:spPr>
        <p:txBody>
          <a:bodyPr wrap="square" rtlCol="0">
            <a:spAutoFit/>
          </a:bodyPr>
          <a:lstStyle/>
          <a:p>
            <a:r>
              <a:rPr lang="ru-RU" b="1" dirty="0">
                <a:latin typeface="+mn-lt"/>
              </a:rPr>
              <a:t>Рысь</a:t>
            </a:r>
          </a:p>
        </p:txBody>
      </p:sp>
      <p:cxnSp>
        <p:nvCxnSpPr>
          <p:cNvPr id="79" name="Соединитель: уступ 78">
            <a:extLst>
              <a:ext uri="{FF2B5EF4-FFF2-40B4-BE49-F238E27FC236}">
                <a16:creationId xmlns:a16="http://schemas.microsoft.com/office/drawing/2014/main" id="{B8EDB0BB-43B8-4496-B175-1D511F99DCE8}"/>
              </a:ext>
            </a:extLst>
          </p:cNvPr>
          <p:cNvCxnSpPr>
            <a:cxnSpLocks/>
            <a:endCxn id="76" idx="0"/>
          </p:cNvCxnSpPr>
          <p:nvPr/>
        </p:nvCxnSpPr>
        <p:spPr>
          <a:xfrm rot="16200000" flipH="1">
            <a:off x="9340036" y="3260332"/>
            <a:ext cx="1708428" cy="295445"/>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156F0DD-B291-1F89-AF3C-67A836BF2951}"/>
              </a:ext>
            </a:extLst>
          </p:cNvPr>
          <p:cNvSpPr txBox="1"/>
          <p:nvPr/>
        </p:nvSpPr>
        <p:spPr>
          <a:xfrm>
            <a:off x="205594" y="829588"/>
            <a:ext cx="11620646" cy="523220"/>
          </a:xfrm>
          <a:prstGeom prst="rect">
            <a:avLst/>
          </a:prstGeom>
          <a:noFill/>
        </p:spPr>
        <p:txBody>
          <a:bodyPr wrap="square" rtlCol="0">
            <a:spAutoFit/>
          </a:bodyPr>
          <a:lstStyle/>
          <a:p>
            <a:r>
              <a:rPr lang="ru-RU" dirty="0">
                <a:latin typeface="+mn-lt"/>
              </a:rPr>
              <a:t>Принцип работы </a:t>
            </a:r>
            <a:r>
              <a:rPr lang="ru-RU" dirty="0" err="1">
                <a:latin typeface="+mn-lt"/>
              </a:rPr>
              <a:t>нейросетовой</a:t>
            </a:r>
            <a:r>
              <a:rPr lang="ru-RU" dirty="0">
                <a:latin typeface="+mn-lt"/>
              </a:rPr>
              <a:t> структуры </a:t>
            </a:r>
            <a:br>
              <a:rPr lang="ru-RU" dirty="0">
                <a:latin typeface="+mn-lt"/>
              </a:rPr>
            </a:br>
            <a:r>
              <a:rPr lang="ru-RU" dirty="0">
                <a:latin typeface="+mn-lt"/>
              </a:rPr>
              <a:t>(позволяет быстро адаптировать решение под разные виды без переобучения детектора)</a:t>
            </a:r>
          </a:p>
        </p:txBody>
      </p:sp>
    </p:spTree>
    <p:extLst>
      <p:ext uri="{BB962C8B-B14F-4D97-AF65-F5344CB8AC3E}">
        <p14:creationId xmlns:p14="http://schemas.microsoft.com/office/powerpoint/2010/main" val="183389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0" grpId="0" animBg="1"/>
      <p:bldP spid="77" grpId="0" animBg="1"/>
      <p:bldP spid="7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A88D5B-5113-4F22-87CC-5B6F4F2D8D03}"/>
              </a:ext>
            </a:extLst>
          </p:cNvPr>
          <p:cNvSpPr>
            <a:spLocks noGrp="1"/>
          </p:cNvSpPr>
          <p:nvPr>
            <p:ph type="title"/>
          </p:nvPr>
        </p:nvSpPr>
        <p:spPr/>
        <p:txBody>
          <a:bodyPr/>
          <a:lstStyle/>
          <a:p>
            <a:r>
              <a:rPr lang="ru-RU" dirty="0">
                <a:latin typeface="+mn-lt"/>
              </a:rPr>
              <a:t>2. Решения. Обработка данных с фотоловушек</a:t>
            </a:r>
          </a:p>
        </p:txBody>
      </p:sp>
      <p:sp>
        <p:nvSpPr>
          <p:cNvPr id="3" name="Номер слайда 2">
            <a:extLst>
              <a:ext uri="{FF2B5EF4-FFF2-40B4-BE49-F238E27FC236}">
                <a16:creationId xmlns:a16="http://schemas.microsoft.com/office/drawing/2014/main" id="{CBB36831-85D0-4FB3-945A-3708C8D113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7</a:t>
            </a:fld>
            <a:endParaRPr lang="ru-RU">
              <a:latin typeface="+mn-lt"/>
            </a:endParaRPr>
          </a:p>
        </p:txBody>
      </p:sp>
      <p:graphicFrame>
        <p:nvGraphicFramePr>
          <p:cNvPr id="4" name="Схема 3">
            <a:extLst>
              <a:ext uri="{FF2B5EF4-FFF2-40B4-BE49-F238E27FC236}">
                <a16:creationId xmlns:a16="http://schemas.microsoft.com/office/drawing/2014/main" id="{40E43BF1-3C3E-4253-8126-11E527E1058B}"/>
              </a:ext>
            </a:extLst>
          </p:cNvPr>
          <p:cNvGraphicFramePr/>
          <p:nvPr>
            <p:extLst>
              <p:ext uri="{D42A27DB-BD31-4B8C-83A1-F6EECF244321}">
                <p14:modId xmlns:p14="http://schemas.microsoft.com/office/powerpoint/2010/main" val="2781559545"/>
              </p:ext>
            </p:extLst>
          </p:nvPr>
        </p:nvGraphicFramePr>
        <p:xfrm>
          <a:off x="939218" y="1767840"/>
          <a:ext cx="10533454" cy="4972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916AB978-F47F-5D41-15DF-C2B9030A7050}"/>
              </a:ext>
            </a:extLst>
          </p:cNvPr>
          <p:cNvSpPr txBox="1"/>
          <p:nvPr/>
        </p:nvSpPr>
        <p:spPr>
          <a:xfrm>
            <a:off x="2133600" y="901406"/>
            <a:ext cx="9339072" cy="400110"/>
          </a:xfrm>
          <a:prstGeom prst="rect">
            <a:avLst/>
          </a:prstGeom>
          <a:noFill/>
        </p:spPr>
        <p:txBody>
          <a:bodyPr wrap="square" rtlCol="0">
            <a:spAutoFit/>
          </a:bodyPr>
          <a:lstStyle/>
          <a:p>
            <a:r>
              <a:rPr lang="ru-RU" sz="2000" dirty="0">
                <a:latin typeface="+mn-lt"/>
              </a:rPr>
              <a:t>Алгоритм формирования регистраций по обработанным данным</a:t>
            </a:r>
          </a:p>
        </p:txBody>
      </p:sp>
    </p:spTree>
    <p:extLst>
      <p:ext uri="{BB962C8B-B14F-4D97-AF65-F5344CB8AC3E}">
        <p14:creationId xmlns:p14="http://schemas.microsoft.com/office/powerpoint/2010/main" val="190201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4F5FA-6FEE-4AB0-A513-5E2B335DC848}"/>
              </a:ext>
            </a:extLst>
          </p:cNvPr>
          <p:cNvSpPr>
            <a:spLocks noGrp="1"/>
          </p:cNvSpPr>
          <p:nvPr>
            <p:ph type="title"/>
          </p:nvPr>
        </p:nvSpPr>
        <p:spPr/>
        <p:txBody>
          <a:bodyPr/>
          <a:lstStyle/>
          <a:p>
            <a:r>
              <a:rPr lang="ru-RU" dirty="0">
                <a:latin typeface="+mn-lt"/>
              </a:rPr>
              <a:t>2. Решения. Задача учета</a:t>
            </a:r>
          </a:p>
        </p:txBody>
      </p:sp>
      <p:sp>
        <p:nvSpPr>
          <p:cNvPr id="3" name="Номер слайда 2">
            <a:extLst>
              <a:ext uri="{FF2B5EF4-FFF2-40B4-BE49-F238E27FC236}">
                <a16:creationId xmlns:a16="http://schemas.microsoft.com/office/drawing/2014/main" id="{08851618-29C5-4E7C-A06B-FE7927A865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8</a:t>
            </a:fld>
            <a:endParaRPr lang="ru-RU" dirty="0">
              <a:latin typeface="+mn-lt"/>
            </a:endParaRPr>
          </a:p>
        </p:txBody>
      </p:sp>
      <p:sp>
        <p:nvSpPr>
          <p:cNvPr id="4" name="TextBox 3">
            <a:extLst>
              <a:ext uri="{FF2B5EF4-FFF2-40B4-BE49-F238E27FC236}">
                <a16:creationId xmlns:a16="http://schemas.microsoft.com/office/drawing/2014/main" id="{D80EB1E6-B329-4775-84AF-2DB38D3E4908}"/>
              </a:ext>
            </a:extLst>
          </p:cNvPr>
          <p:cNvSpPr txBox="1"/>
          <p:nvPr/>
        </p:nvSpPr>
        <p:spPr>
          <a:xfrm>
            <a:off x="2450177" y="741512"/>
            <a:ext cx="7291647" cy="400110"/>
          </a:xfrm>
          <a:prstGeom prst="rect">
            <a:avLst/>
          </a:prstGeom>
          <a:noFill/>
        </p:spPr>
        <p:txBody>
          <a:bodyPr wrap="square" rtlCol="0">
            <a:spAutoFit/>
          </a:bodyPr>
          <a:lstStyle/>
          <a:p>
            <a:pPr algn="ctr"/>
            <a:r>
              <a:rPr lang="ru-RU" sz="2000" dirty="0">
                <a:latin typeface="+mn-lt"/>
              </a:rPr>
              <a:t>Подсчет особей на изображении. (Моржи на лежбище)</a:t>
            </a:r>
          </a:p>
        </p:txBody>
      </p:sp>
      <p:pic>
        <p:nvPicPr>
          <p:cNvPr id="10" name="Рисунок 9">
            <a:extLst>
              <a:ext uri="{FF2B5EF4-FFF2-40B4-BE49-F238E27FC236}">
                <a16:creationId xmlns:a16="http://schemas.microsoft.com/office/drawing/2014/main" id="{12EA5BDA-A88C-A796-B55A-221923B239F3}"/>
              </a:ext>
            </a:extLst>
          </p:cNvPr>
          <p:cNvPicPr>
            <a:picLocks noChangeAspect="1"/>
          </p:cNvPicPr>
          <p:nvPr/>
        </p:nvPicPr>
        <p:blipFill>
          <a:blip r:embed="rId3"/>
          <a:stretch>
            <a:fillRect/>
          </a:stretch>
        </p:blipFill>
        <p:spPr>
          <a:xfrm>
            <a:off x="529390" y="1570771"/>
            <a:ext cx="3600000" cy="2025000"/>
          </a:xfrm>
          <a:prstGeom prst="rect">
            <a:avLst/>
          </a:prstGeom>
        </p:spPr>
      </p:pic>
      <p:pic>
        <p:nvPicPr>
          <p:cNvPr id="12" name="Рисунок 11">
            <a:extLst>
              <a:ext uri="{FF2B5EF4-FFF2-40B4-BE49-F238E27FC236}">
                <a16:creationId xmlns:a16="http://schemas.microsoft.com/office/drawing/2014/main" id="{0C90D9C3-8E0C-2AFE-4235-15FB34A5220F}"/>
              </a:ext>
            </a:extLst>
          </p:cNvPr>
          <p:cNvPicPr>
            <a:picLocks noChangeAspect="1"/>
          </p:cNvPicPr>
          <p:nvPr/>
        </p:nvPicPr>
        <p:blipFill>
          <a:blip r:embed="rId4"/>
          <a:stretch>
            <a:fillRect/>
          </a:stretch>
        </p:blipFill>
        <p:spPr>
          <a:xfrm>
            <a:off x="529390" y="3896139"/>
            <a:ext cx="3600000" cy="2025000"/>
          </a:xfrm>
          <a:prstGeom prst="rect">
            <a:avLst/>
          </a:prstGeom>
        </p:spPr>
      </p:pic>
      <p:pic>
        <p:nvPicPr>
          <p:cNvPr id="14" name="Рисунок 13">
            <a:extLst>
              <a:ext uri="{FF2B5EF4-FFF2-40B4-BE49-F238E27FC236}">
                <a16:creationId xmlns:a16="http://schemas.microsoft.com/office/drawing/2014/main" id="{60C4385A-9C04-AA9E-4BA4-22D012CD58A4}"/>
              </a:ext>
            </a:extLst>
          </p:cNvPr>
          <p:cNvPicPr>
            <a:picLocks noChangeAspect="1"/>
          </p:cNvPicPr>
          <p:nvPr/>
        </p:nvPicPr>
        <p:blipFill>
          <a:blip r:embed="rId5"/>
          <a:stretch>
            <a:fillRect/>
          </a:stretch>
        </p:blipFill>
        <p:spPr>
          <a:xfrm>
            <a:off x="4462612" y="1686456"/>
            <a:ext cx="7200000" cy="4234683"/>
          </a:xfrm>
          <a:prstGeom prst="rect">
            <a:avLst/>
          </a:prstGeom>
        </p:spPr>
      </p:pic>
      <p:sp>
        <p:nvSpPr>
          <p:cNvPr id="15" name="TextBox 14">
            <a:extLst>
              <a:ext uri="{FF2B5EF4-FFF2-40B4-BE49-F238E27FC236}">
                <a16:creationId xmlns:a16="http://schemas.microsoft.com/office/drawing/2014/main" id="{21C65DC2-1CCC-4A3C-31F1-9CF9C06DDDFB}"/>
              </a:ext>
            </a:extLst>
          </p:cNvPr>
          <p:cNvSpPr txBox="1"/>
          <p:nvPr/>
        </p:nvSpPr>
        <p:spPr>
          <a:xfrm>
            <a:off x="529390" y="1122588"/>
            <a:ext cx="5165559" cy="400110"/>
          </a:xfrm>
          <a:prstGeom prst="rect">
            <a:avLst/>
          </a:prstGeom>
          <a:noFill/>
        </p:spPr>
        <p:txBody>
          <a:bodyPr wrap="square" rtlCol="0">
            <a:spAutoFit/>
          </a:bodyPr>
          <a:lstStyle/>
          <a:p>
            <a:r>
              <a:rPr lang="ru-RU" sz="2000" dirty="0">
                <a:latin typeface="+mn-lt"/>
              </a:rPr>
              <a:t>На вход подаем изображение</a:t>
            </a:r>
          </a:p>
        </p:txBody>
      </p:sp>
      <p:sp>
        <p:nvSpPr>
          <p:cNvPr id="16" name="TextBox 15">
            <a:extLst>
              <a:ext uri="{FF2B5EF4-FFF2-40B4-BE49-F238E27FC236}">
                <a16:creationId xmlns:a16="http://schemas.microsoft.com/office/drawing/2014/main" id="{81ACEF71-2D8C-900B-BF99-FFA45A598A4B}"/>
              </a:ext>
            </a:extLst>
          </p:cNvPr>
          <p:cNvSpPr txBox="1"/>
          <p:nvPr/>
        </p:nvSpPr>
        <p:spPr>
          <a:xfrm>
            <a:off x="529388" y="3545992"/>
            <a:ext cx="5165559" cy="400110"/>
          </a:xfrm>
          <a:prstGeom prst="rect">
            <a:avLst/>
          </a:prstGeom>
          <a:noFill/>
        </p:spPr>
        <p:txBody>
          <a:bodyPr wrap="square" rtlCol="0">
            <a:spAutoFit/>
          </a:bodyPr>
          <a:lstStyle/>
          <a:p>
            <a:r>
              <a:rPr lang="ru-RU" sz="2000" dirty="0">
                <a:latin typeface="+mn-lt"/>
              </a:rPr>
              <a:t>Сегментируем каждую особь</a:t>
            </a:r>
          </a:p>
        </p:txBody>
      </p:sp>
      <p:sp>
        <p:nvSpPr>
          <p:cNvPr id="17" name="TextBox 16">
            <a:extLst>
              <a:ext uri="{FF2B5EF4-FFF2-40B4-BE49-F238E27FC236}">
                <a16:creationId xmlns:a16="http://schemas.microsoft.com/office/drawing/2014/main" id="{1F971C64-C380-FBD8-5E26-73B6392C06F2}"/>
              </a:ext>
            </a:extLst>
          </p:cNvPr>
          <p:cNvSpPr txBox="1"/>
          <p:nvPr/>
        </p:nvSpPr>
        <p:spPr>
          <a:xfrm>
            <a:off x="4462612" y="1122588"/>
            <a:ext cx="5165559" cy="400110"/>
          </a:xfrm>
          <a:prstGeom prst="rect">
            <a:avLst/>
          </a:prstGeom>
          <a:noFill/>
        </p:spPr>
        <p:txBody>
          <a:bodyPr wrap="square" rtlCol="0">
            <a:spAutoFit/>
          </a:bodyPr>
          <a:lstStyle/>
          <a:p>
            <a:r>
              <a:rPr lang="ru-RU" sz="2000" dirty="0">
                <a:latin typeface="+mn-lt"/>
              </a:rPr>
              <a:t>Помечаем каждую особь.</a:t>
            </a:r>
          </a:p>
        </p:txBody>
      </p:sp>
      <p:sp>
        <p:nvSpPr>
          <p:cNvPr id="19" name="Выноска: линия 18">
            <a:extLst>
              <a:ext uri="{FF2B5EF4-FFF2-40B4-BE49-F238E27FC236}">
                <a16:creationId xmlns:a16="http://schemas.microsoft.com/office/drawing/2014/main" id="{C8CE3196-B298-DEF0-97BC-F0DEF09329DE}"/>
              </a:ext>
            </a:extLst>
          </p:cNvPr>
          <p:cNvSpPr/>
          <p:nvPr/>
        </p:nvSpPr>
        <p:spPr>
          <a:xfrm>
            <a:off x="8610600" y="2241574"/>
            <a:ext cx="2233060" cy="683394"/>
          </a:xfrm>
          <a:prstGeom prst="borderCallout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Найдено 325 объектов</a:t>
            </a:r>
          </a:p>
        </p:txBody>
      </p:sp>
    </p:spTree>
    <p:extLst>
      <p:ext uri="{BB962C8B-B14F-4D97-AF65-F5344CB8AC3E}">
        <p14:creationId xmlns:p14="http://schemas.microsoft.com/office/powerpoint/2010/main" val="53426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431891-44EA-67B2-54D3-4DBB71D9CE8A}"/>
              </a:ext>
            </a:extLst>
          </p:cNvPr>
          <p:cNvSpPr>
            <a:spLocks noGrp="1"/>
          </p:cNvSpPr>
          <p:nvPr>
            <p:ph type="title"/>
          </p:nvPr>
        </p:nvSpPr>
        <p:spPr/>
        <p:txBody>
          <a:bodyPr/>
          <a:lstStyle/>
          <a:p>
            <a:r>
              <a:rPr lang="ru-RU" dirty="0">
                <a:latin typeface="+mn-lt"/>
              </a:rPr>
              <a:t>2. Решения. </a:t>
            </a:r>
            <a:r>
              <a:rPr lang="ru-RU" sz="2400" dirty="0">
                <a:latin typeface="+mn-lt"/>
              </a:rPr>
              <a:t>Поиск объектов на аэрофотосъемке.</a:t>
            </a:r>
            <a:br>
              <a:rPr lang="ru-RU" sz="2400" dirty="0">
                <a:latin typeface="+mn-lt"/>
              </a:rPr>
            </a:br>
            <a:r>
              <a:rPr lang="ru-RU" sz="2400" dirty="0">
                <a:latin typeface="+mn-lt"/>
              </a:rPr>
              <a:t>Белый медведь.</a:t>
            </a:r>
            <a:endParaRPr lang="ru-RU" dirty="0">
              <a:latin typeface="+mn-lt"/>
            </a:endParaRPr>
          </a:p>
        </p:txBody>
      </p:sp>
      <p:sp>
        <p:nvSpPr>
          <p:cNvPr id="3" name="Номер слайда 2">
            <a:extLst>
              <a:ext uri="{FF2B5EF4-FFF2-40B4-BE49-F238E27FC236}">
                <a16:creationId xmlns:a16="http://schemas.microsoft.com/office/drawing/2014/main" id="{DF12449F-3FBC-CFD7-3B3D-57D228A0DF2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9</a:t>
            </a:fld>
            <a:endParaRPr lang="ru-RU">
              <a:latin typeface="+mn-lt"/>
            </a:endParaRPr>
          </a:p>
        </p:txBody>
      </p:sp>
      <p:pic>
        <p:nvPicPr>
          <p:cNvPr id="1026" name="Picture 2">
            <a:extLst>
              <a:ext uri="{FF2B5EF4-FFF2-40B4-BE49-F238E27FC236}">
                <a16:creationId xmlns:a16="http://schemas.microsoft.com/office/drawing/2014/main" id="{6FC2B362-EE70-F546-D485-93D1A6F8C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000" y="1104944"/>
            <a:ext cx="8640000" cy="5740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4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DDFB569-BD0E-8E89-53D7-B208D49664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10</a:t>
            </a:fld>
            <a:endParaRPr lang="ru-RU">
              <a:latin typeface="+mn-lt"/>
            </a:endParaRPr>
          </a:p>
        </p:txBody>
      </p:sp>
      <p:pic>
        <p:nvPicPr>
          <p:cNvPr id="2050" name="Picture 2">
            <a:extLst>
              <a:ext uri="{FF2B5EF4-FFF2-40B4-BE49-F238E27FC236}">
                <a16:creationId xmlns:a16="http://schemas.microsoft.com/office/drawing/2014/main" id="{DF12BFD3-D9EE-02BD-3F99-6D405A8EA5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925" t="59935" r="21529" b="27055"/>
          <a:stretch/>
        </p:blipFill>
        <p:spPr bwMode="auto">
          <a:xfrm>
            <a:off x="1776000" y="898506"/>
            <a:ext cx="8640000" cy="59473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9C070E26-3DCE-42EA-A615-42EC739A705D}"/>
              </a:ext>
            </a:extLst>
          </p:cNvPr>
          <p:cNvSpPr>
            <a:spLocks noGrp="1"/>
          </p:cNvSpPr>
          <p:nvPr>
            <p:ph type="title"/>
          </p:nvPr>
        </p:nvSpPr>
        <p:spPr>
          <a:xfrm>
            <a:off x="2003303" y="117815"/>
            <a:ext cx="8185395" cy="717377"/>
          </a:xfrm>
        </p:spPr>
        <p:txBody>
          <a:bodyPr/>
          <a:lstStyle/>
          <a:p>
            <a:r>
              <a:rPr lang="ru-RU" dirty="0">
                <a:latin typeface="+mn-lt"/>
              </a:rPr>
              <a:t>2. Решения. </a:t>
            </a:r>
            <a:r>
              <a:rPr lang="ru-RU" sz="2400" dirty="0">
                <a:latin typeface="+mn-lt"/>
              </a:rPr>
              <a:t>Поиск объектов на аэрофотосъемке.</a:t>
            </a:r>
            <a:br>
              <a:rPr lang="ru-RU" sz="2400" dirty="0">
                <a:latin typeface="+mn-lt"/>
              </a:rPr>
            </a:br>
            <a:r>
              <a:rPr lang="ru-RU" sz="2400" dirty="0">
                <a:latin typeface="+mn-lt"/>
              </a:rPr>
              <a:t>Белый медведь.</a:t>
            </a:r>
            <a:r>
              <a:rPr lang="ru-RU" dirty="0">
                <a:latin typeface="+mn-lt"/>
              </a:rPr>
              <a:t> </a:t>
            </a:r>
          </a:p>
        </p:txBody>
      </p:sp>
    </p:spTree>
    <p:extLst>
      <p:ext uri="{BB962C8B-B14F-4D97-AF65-F5344CB8AC3E}">
        <p14:creationId xmlns:p14="http://schemas.microsoft.com/office/powerpoint/2010/main" val="351224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97CF312-161A-E6D9-5069-9512621DBF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11</a:t>
            </a:fld>
            <a:endParaRPr lang="ru-RU">
              <a:latin typeface="+mn-lt"/>
            </a:endParaRPr>
          </a:p>
        </p:txBody>
      </p:sp>
      <p:pic>
        <p:nvPicPr>
          <p:cNvPr id="5" name="Рисунок 4">
            <a:extLst>
              <a:ext uri="{FF2B5EF4-FFF2-40B4-BE49-F238E27FC236}">
                <a16:creationId xmlns:a16="http://schemas.microsoft.com/office/drawing/2014/main" id="{F4B6EE62-6043-FECE-A99D-C82A34147972}"/>
              </a:ext>
            </a:extLst>
          </p:cNvPr>
          <p:cNvPicPr>
            <a:picLocks noChangeAspect="1"/>
          </p:cNvPicPr>
          <p:nvPr/>
        </p:nvPicPr>
        <p:blipFill>
          <a:blip r:embed="rId2"/>
          <a:stretch>
            <a:fillRect/>
          </a:stretch>
        </p:blipFill>
        <p:spPr>
          <a:xfrm>
            <a:off x="2496000" y="902208"/>
            <a:ext cx="7200000" cy="5869880"/>
          </a:xfrm>
          <a:prstGeom prst="rect">
            <a:avLst/>
          </a:prstGeom>
        </p:spPr>
      </p:pic>
      <p:sp>
        <p:nvSpPr>
          <p:cNvPr id="2" name="Заголовок 1">
            <a:extLst>
              <a:ext uri="{FF2B5EF4-FFF2-40B4-BE49-F238E27FC236}">
                <a16:creationId xmlns:a16="http://schemas.microsoft.com/office/drawing/2014/main" id="{ECCC0351-BCC9-0880-7B76-2203B5BB21DC}"/>
              </a:ext>
            </a:extLst>
          </p:cNvPr>
          <p:cNvSpPr>
            <a:spLocks noGrp="1"/>
          </p:cNvSpPr>
          <p:nvPr>
            <p:ph type="title"/>
          </p:nvPr>
        </p:nvSpPr>
        <p:spPr>
          <a:xfrm>
            <a:off x="2003303" y="117815"/>
            <a:ext cx="8185395" cy="717377"/>
          </a:xfrm>
        </p:spPr>
        <p:txBody>
          <a:bodyPr/>
          <a:lstStyle/>
          <a:p>
            <a:r>
              <a:rPr lang="ru-RU" dirty="0">
                <a:latin typeface="+mn-lt"/>
              </a:rPr>
              <a:t>2. Решения. </a:t>
            </a:r>
            <a:r>
              <a:rPr lang="ru-RU" sz="2400" dirty="0">
                <a:latin typeface="+mn-lt"/>
              </a:rPr>
              <a:t>Поиск объектов на аэрофотосъемке.</a:t>
            </a:r>
            <a:br>
              <a:rPr lang="ru-RU" sz="2400" dirty="0">
                <a:latin typeface="+mn-lt"/>
              </a:rPr>
            </a:br>
            <a:r>
              <a:rPr lang="ru-RU" sz="2400" dirty="0">
                <a:latin typeface="+mn-lt"/>
              </a:rPr>
              <a:t>Белый медведь</a:t>
            </a:r>
            <a:r>
              <a:rPr lang="ru-RU" dirty="0">
                <a:latin typeface="+mn-lt"/>
              </a:rPr>
              <a:t> </a:t>
            </a:r>
          </a:p>
        </p:txBody>
      </p:sp>
    </p:spTree>
    <p:extLst>
      <p:ext uri="{BB962C8B-B14F-4D97-AF65-F5344CB8AC3E}">
        <p14:creationId xmlns:p14="http://schemas.microsoft.com/office/powerpoint/2010/main" val="3463448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63D3E8-EEC6-9E44-8988-305B386CEB75}"/>
              </a:ext>
            </a:extLst>
          </p:cNvPr>
          <p:cNvSpPr>
            <a:spLocks noGrp="1"/>
          </p:cNvSpPr>
          <p:nvPr>
            <p:ph type="title"/>
          </p:nvPr>
        </p:nvSpPr>
        <p:spPr/>
        <p:txBody>
          <a:bodyPr/>
          <a:lstStyle/>
          <a:p>
            <a:r>
              <a:rPr lang="ru-RU" dirty="0">
                <a:latin typeface="+mn-lt"/>
              </a:rPr>
              <a:t>2. Решения. </a:t>
            </a:r>
            <a:r>
              <a:rPr lang="ru-RU" sz="2400" dirty="0">
                <a:latin typeface="+mn-lt"/>
              </a:rPr>
              <a:t>Поиск объектов на аэрофотосъемке.</a:t>
            </a:r>
            <a:endParaRPr lang="ru-RU" dirty="0">
              <a:latin typeface="+mn-lt"/>
            </a:endParaRPr>
          </a:p>
        </p:txBody>
      </p:sp>
      <p:sp>
        <p:nvSpPr>
          <p:cNvPr id="3" name="Номер слайда 2">
            <a:extLst>
              <a:ext uri="{FF2B5EF4-FFF2-40B4-BE49-F238E27FC236}">
                <a16:creationId xmlns:a16="http://schemas.microsoft.com/office/drawing/2014/main" id="{699C720C-72F3-7843-1338-93A6316A1F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12</a:t>
            </a:fld>
            <a:endParaRPr lang="ru-RU">
              <a:latin typeface="+mn-lt"/>
            </a:endParaRPr>
          </a:p>
        </p:txBody>
      </p:sp>
      <p:pic>
        <p:nvPicPr>
          <p:cNvPr id="4" name="Bears">
            <a:hlinkClick r:id="" action="ppaction://media"/>
            <a:extLst>
              <a:ext uri="{FF2B5EF4-FFF2-40B4-BE49-F238E27FC236}">
                <a16:creationId xmlns:a16="http://schemas.microsoft.com/office/drawing/2014/main" id="{4E499D0E-3E0C-27A2-184C-3E770A2DB9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000" y="1149753"/>
            <a:ext cx="10080000" cy="5670000"/>
          </a:xfrm>
          <a:prstGeom prst="rect">
            <a:avLst/>
          </a:prstGeom>
        </p:spPr>
      </p:pic>
    </p:spTree>
    <p:extLst>
      <p:ext uri="{BB962C8B-B14F-4D97-AF65-F5344CB8AC3E}">
        <p14:creationId xmlns:p14="http://schemas.microsoft.com/office/powerpoint/2010/main" val="13796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4F5FA-6FEE-4AB0-A513-5E2B335DC848}"/>
              </a:ext>
            </a:extLst>
          </p:cNvPr>
          <p:cNvSpPr>
            <a:spLocks noGrp="1"/>
          </p:cNvSpPr>
          <p:nvPr>
            <p:ph type="title"/>
          </p:nvPr>
        </p:nvSpPr>
        <p:spPr/>
        <p:txBody>
          <a:bodyPr/>
          <a:lstStyle/>
          <a:p>
            <a:r>
              <a:rPr lang="ru-RU" dirty="0">
                <a:latin typeface="+mn-lt"/>
              </a:rPr>
              <a:t>2. Задачи. Сегментация данных</a:t>
            </a:r>
          </a:p>
        </p:txBody>
      </p:sp>
      <p:sp>
        <p:nvSpPr>
          <p:cNvPr id="3" name="Номер слайда 2">
            <a:extLst>
              <a:ext uri="{FF2B5EF4-FFF2-40B4-BE49-F238E27FC236}">
                <a16:creationId xmlns:a16="http://schemas.microsoft.com/office/drawing/2014/main" id="{08851618-29C5-4E7C-A06B-FE7927A865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13</a:t>
            </a:fld>
            <a:endParaRPr lang="ru-RU">
              <a:latin typeface="+mn-lt"/>
            </a:endParaRPr>
          </a:p>
        </p:txBody>
      </p:sp>
      <p:sp>
        <p:nvSpPr>
          <p:cNvPr id="7" name="TextBox 6">
            <a:extLst>
              <a:ext uri="{FF2B5EF4-FFF2-40B4-BE49-F238E27FC236}">
                <a16:creationId xmlns:a16="http://schemas.microsoft.com/office/drawing/2014/main" id="{5DC73937-FB9C-43BA-92F1-D01469377C1C}"/>
              </a:ext>
            </a:extLst>
          </p:cNvPr>
          <p:cNvSpPr txBox="1"/>
          <p:nvPr/>
        </p:nvSpPr>
        <p:spPr>
          <a:xfrm>
            <a:off x="519765" y="907986"/>
            <a:ext cx="11126806" cy="1015663"/>
          </a:xfrm>
          <a:prstGeom prst="rect">
            <a:avLst/>
          </a:prstGeom>
          <a:noFill/>
        </p:spPr>
        <p:txBody>
          <a:bodyPr wrap="square" rtlCol="0">
            <a:spAutoFit/>
          </a:bodyPr>
          <a:lstStyle/>
          <a:p>
            <a:r>
              <a:rPr lang="ru-RU" sz="2000" dirty="0">
                <a:latin typeface="+mn-lt"/>
              </a:rPr>
              <a:t>Сегментация на основе данных, полученных при обработке видео движущихся объектов – уточнение показателей для регистраций, число объектов на изображении, направление движения (данные с фотоловушек) </a:t>
            </a:r>
          </a:p>
        </p:txBody>
      </p:sp>
      <p:pic>
        <p:nvPicPr>
          <p:cNvPr id="8" name="WhatsApp Video 2021-12-12 at 13.00.31">
            <a:hlinkClick r:id="" action="ppaction://media"/>
            <a:extLst>
              <a:ext uri="{FF2B5EF4-FFF2-40B4-BE49-F238E27FC236}">
                <a16:creationId xmlns:a16="http://schemas.microsoft.com/office/drawing/2014/main" id="{969D3F09-D3C2-4795-927B-7B1C5AEBB7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76000" y="1969125"/>
            <a:ext cx="8640000" cy="4860000"/>
          </a:xfrm>
          <a:prstGeom prst="rect">
            <a:avLst/>
          </a:prstGeom>
        </p:spPr>
      </p:pic>
    </p:spTree>
    <p:extLst>
      <p:ext uri="{BB962C8B-B14F-4D97-AF65-F5344CB8AC3E}">
        <p14:creationId xmlns:p14="http://schemas.microsoft.com/office/powerpoint/2010/main" val="417206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A6822A-9FE4-47EE-9696-BCA75E431431}"/>
              </a:ext>
            </a:extLst>
          </p:cNvPr>
          <p:cNvSpPr>
            <a:spLocks noGrp="1"/>
          </p:cNvSpPr>
          <p:nvPr>
            <p:ph type="title"/>
          </p:nvPr>
        </p:nvSpPr>
        <p:spPr/>
        <p:txBody>
          <a:bodyPr/>
          <a:lstStyle/>
          <a:p>
            <a:r>
              <a:rPr lang="ru-RU" dirty="0">
                <a:latin typeface="+mn-lt"/>
              </a:rPr>
              <a:t>3. Программная реализация.</a:t>
            </a:r>
            <a:br>
              <a:rPr lang="ru-RU" dirty="0">
                <a:latin typeface="+mn-lt"/>
              </a:rPr>
            </a:br>
            <a:r>
              <a:rPr lang="ru-RU" dirty="0">
                <a:latin typeface="+mn-lt"/>
              </a:rPr>
              <a:t>Архитектура системы </a:t>
            </a:r>
          </a:p>
        </p:txBody>
      </p:sp>
      <p:sp>
        <p:nvSpPr>
          <p:cNvPr id="3" name="Номер слайда 2">
            <a:extLst>
              <a:ext uri="{FF2B5EF4-FFF2-40B4-BE49-F238E27FC236}">
                <a16:creationId xmlns:a16="http://schemas.microsoft.com/office/drawing/2014/main" id="{65F8F71C-733C-4F76-B453-FE45716666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14</a:t>
            </a:fld>
            <a:endParaRPr lang="ru-RU">
              <a:latin typeface="+mn-lt"/>
            </a:endParaRPr>
          </a:p>
        </p:txBody>
      </p:sp>
      <p:pic>
        <p:nvPicPr>
          <p:cNvPr id="4" name="Рисунок 3">
            <a:extLst>
              <a:ext uri="{FF2B5EF4-FFF2-40B4-BE49-F238E27FC236}">
                <a16:creationId xmlns:a16="http://schemas.microsoft.com/office/drawing/2014/main" id="{4AF0ECC3-D778-4332-A7F7-A180239200D2}"/>
              </a:ext>
            </a:extLst>
          </p:cNvPr>
          <p:cNvPicPr>
            <a:picLocks noChangeAspect="1"/>
          </p:cNvPicPr>
          <p:nvPr/>
        </p:nvPicPr>
        <p:blipFill>
          <a:blip r:embed="rId3"/>
          <a:stretch>
            <a:fillRect/>
          </a:stretch>
        </p:blipFill>
        <p:spPr>
          <a:xfrm>
            <a:off x="1879710" y="984295"/>
            <a:ext cx="8432581" cy="5755890"/>
          </a:xfrm>
          <a:prstGeom prst="rect">
            <a:avLst/>
          </a:prstGeom>
        </p:spPr>
      </p:pic>
    </p:spTree>
    <p:extLst>
      <p:ext uri="{BB962C8B-B14F-4D97-AF65-F5344CB8AC3E}">
        <p14:creationId xmlns:p14="http://schemas.microsoft.com/office/powerpoint/2010/main" val="1890958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07349A-1CC9-48E0-A80E-5EC3F9AC89ED}"/>
              </a:ext>
            </a:extLst>
          </p:cNvPr>
          <p:cNvSpPr>
            <a:spLocks noGrp="1"/>
          </p:cNvSpPr>
          <p:nvPr>
            <p:ph type="title"/>
          </p:nvPr>
        </p:nvSpPr>
        <p:spPr/>
        <p:txBody>
          <a:bodyPr>
            <a:normAutofit fontScale="90000"/>
          </a:bodyPr>
          <a:lstStyle/>
          <a:p>
            <a:r>
              <a:rPr lang="ru-RU" dirty="0">
                <a:latin typeface="+mn-lt"/>
              </a:rPr>
              <a:t>3. Программная реализация.</a:t>
            </a:r>
            <a:br>
              <a:rPr lang="ru-RU" dirty="0">
                <a:latin typeface="+mn-lt"/>
              </a:rPr>
            </a:br>
            <a:r>
              <a:rPr lang="ru-RU" dirty="0">
                <a:latin typeface="+mn-lt"/>
              </a:rPr>
              <a:t>Интерфейс программы для дообучения нейросетевого классификатора</a:t>
            </a:r>
          </a:p>
        </p:txBody>
      </p:sp>
      <p:pic>
        <p:nvPicPr>
          <p:cNvPr id="5" name="Рисунок 4">
            <a:extLst>
              <a:ext uri="{FF2B5EF4-FFF2-40B4-BE49-F238E27FC236}">
                <a16:creationId xmlns:a16="http://schemas.microsoft.com/office/drawing/2014/main" id="{8E17539D-08F9-3766-9587-48999CEF6907}"/>
              </a:ext>
            </a:extLst>
          </p:cNvPr>
          <p:cNvPicPr>
            <a:picLocks noChangeAspect="1"/>
          </p:cNvPicPr>
          <p:nvPr/>
        </p:nvPicPr>
        <p:blipFill rotWithShape="1">
          <a:blip r:embed="rId3"/>
          <a:srcRect l="630" t="359"/>
          <a:stretch/>
        </p:blipFill>
        <p:spPr>
          <a:xfrm>
            <a:off x="1776000" y="998291"/>
            <a:ext cx="8640000" cy="5763649"/>
          </a:xfrm>
          <a:prstGeom prst="rect">
            <a:avLst/>
          </a:prstGeom>
          <a:ln w="12700">
            <a:solidFill>
              <a:schemeClr val="accent1"/>
            </a:solidFill>
          </a:ln>
        </p:spPr>
      </p:pic>
    </p:spTree>
    <p:extLst>
      <p:ext uri="{BB962C8B-B14F-4D97-AF65-F5344CB8AC3E}">
        <p14:creationId xmlns:p14="http://schemas.microsoft.com/office/powerpoint/2010/main" val="814100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07349A-1CC9-48E0-A80E-5EC3F9AC89ED}"/>
              </a:ext>
            </a:extLst>
          </p:cNvPr>
          <p:cNvSpPr>
            <a:spLocks noGrp="1"/>
          </p:cNvSpPr>
          <p:nvPr>
            <p:ph type="title"/>
          </p:nvPr>
        </p:nvSpPr>
        <p:spPr>
          <a:xfrm>
            <a:off x="933651" y="117815"/>
            <a:ext cx="9255047" cy="717377"/>
          </a:xfrm>
        </p:spPr>
        <p:txBody>
          <a:bodyPr>
            <a:normAutofit fontScale="90000"/>
          </a:bodyPr>
          <a:lstStyle/>
          <a:p>
            <a:r>
              <a:rPr lang="ru-RU" dirty="0">
                <a:latin typeface="+mn-lt"/>
              </a:rPr>
              <a:t>3. Программная реализация.</a:t>
            </a:r>
            <a:br>
              <a:rPr lang="ru-RU" dirty="0">
                <a:latin typeface="+mn-lt"/>
              </a:rPr>
            </a:br>
            <a:r>
              <a:rPr lang="ru-RU" dirty="0">
                <a:latin typeface="+mn-lt"/>
              </a:rPr>
              <a:t>Матрица ошибок классификатора</a:t>
            </a:r>
          </a:p>
        </p:txBody>
      </p:sp>
      <p:pic>
        <p:nvPicPr>
          <p:cNvPr id="5" name="Рисунок 4">
            <a:extLst>
              <a:ext uri="{FF2B5EF4-FFF2-40B4-BE49-F238E27FC236}">
                <a16:creationId xmlns:a16="http://schemas.microsoft.com/office/drawing/2014/main" id="{5A7AFA43-B46F-0E0F-F1ED-ACF198EF2C7F}"/>
              </a:ext>
            </a:extLst>
          </p:cNvPr>
          <p:cNvPicPr>
            <a:picLocks noChangeAspect="1"/>
          </p:cNvPicPr>
          <p:nvPr/>
        </p:nvPicPr>
        <p:blipFill>
          <a:blip r:embed="rId4"/>
          <a:stretch>
            <a:fillRect/>
          </a:stretch>
        </p:blipFill>
        <p:spPr>
          <a:xfrm>
            <a:off x="2136000" y="998291"/>
            <a:ext cx="7920000" cy="5650960"/>
          </a:xfrm>
          <a:prstGeom prst="rect">
            <a:avLst/>
          </a:prstGeom>
          <a:ln w="12700">
            <a:solidFill>
              <a:schemeClr val="accent1"/>
            </a:solidFill>
          </a:ln>
        </p:spPr>
      </p:pic>
    </p:spTree>
    <p:extLst>
      <p:ext uri="{BB962C8B-B14F-4D97-AF65-F5344CB8AC3E}">
        <p14:creationId xmlns:p14="http://schemas.microsoft.com/office/powerpoint/2010/main" val="3019627133"/>
      </p:ext>
    </p:extLst>
  </p:cSld>
  <p:clrMapOvr>
    <a:overrideClrMapping bg1="lt1" tx1="dk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07349A-1CC9-48E0-A80E-5EC3F9AC89ED}"/>
              </a:ext>
            </a:extLst>
          </p:cNvPr>
          <p:cNvSpPr>
            <a:spLocks noGrp="1"/>
          </p:cNvSpPr>
          <p:nvPr>
            <p:ph type="title"/>
          </p:nvPr>
        </p:nvSpPr>
        <p:spPr/>
        <p:txBody>
          <a:bodyPr>
            <a:normAutofit fontScale="90000"/>
          </a:bodyPr>
          <a:lstStyle/>
          <a:p>
            <a:r>
              <a:rPr lang="ru-RU" dirty="0">
                <a:latin typeface="+mn-lt"/>
              </a:rPr>
              <a:t>3. Программная реализация.</a:t>
            </a:r>
            <a:br>
              <a:rPr lang="ru-RU" dirty="0">
                <a:latin typeface="+mn-lt"/>
              </a:rPr>
            </a:br>
            <a:r>
              <a:rPr lang="ru-RU" dirty="0">
                <a:latin typeface="+mn-lt"/>
              </a:rPr>
              <a:t>Интерфейс программы для обработки массива данных</a:t>
            </a:r>
          </a:p>
        </p:txBody>
      </p:sp>
      <p:pic>
        <p:nvPicPr>
          <p:cNvPr id="4" name="Рисунок 3">
            <a:extLst>
              <a:ext uri="{FF2B5EF4-FFF2-40B4-BE49-F238E27FC236}">
                <a16:creationId xmlns:a16="http://schemas.microsoft.com/office/drawing/2014/main" id="{39AF96F5-B092-CB52-9C2E-1D73094449FC}"/>
              </a:ext>
            </a:extLst>
          </p:cNvPr>
          <p:cNvPicPr>
            <a:picLocks noChangeAspect="1"/>
          </p:cNvPicPr>
          <p:nvPr/>
        </p:nvPicPr>
        <p:blipFill rotWithShape="1">
          <a:blip r:embed="rId4"/>
          <a:srcRect t="669"/>
          <a:stretch/>
        </p:blipFill>
        <p:spPr>
          <a:xfrm>
            <a:off x="1776000" y="1068404"/>
            <a:ext cx="8640000" cy="5719098"/>
          </a:xfrm>
          <a:prstGeom prst="rect">
            <a:avLst/>
          </a:prstGeom>
          <a:ln w="12700">
            <a:solidFill>
              <a:schemeClr val="accent1"/>
            </a:solidFill>
          </a:ln>
        </p:spPr>
      </p:pic>
    </p:spTree>
    <p:extLst>
      <p:ext uri="{BB962C8B-B14F-4D97-AF65-F5344CB8AC3E}">
        <p14:creationId xmlns:p14="http://schemas.microsoft.com/office/powerpoint/2010/main" val="554955584"/>
      </p:ext>
    </p:extLst>
  </p:cSld>
  <p:clrMapOvr>
    <a:overrideClrMapping bg1="lt1" tx1="dk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07349A-1CC9-48E0-A80E-5EC3F9AC89ED}"/>
              </a:ext>
            </a:extLst>
          </p:cNvPr>
          <p:cNvSpPr>
            <a:spLocks noGrp="1"/>
          </p:cNvSpPr>
          <p:nvPr>
            <p:ph type="title"/>
          </p:nvPr>
        </p:nvSpPr>
        <p:spPr>
          <a:xfrm>
            <a:off x="327259" y="117815"/>
            <a:ext cx="9861439" cy="717377"/>
          </a:xfrm>
        </p:spPr>
        <p:txBody>
          <a:bodyPr>
            <a:normAutofit fontScale="90000"/>
          </a:bodyPr>
          <a:lstStyle/>
          <a:p>
            <a:r>
              <a:rPr lang="ru-RU" dirty="0">
                <a:latin typeface="+mn-lt"/>
              </a:rPr>
              <a:t>3. Программная реализация.</a:t>
            </a:r>
            <a:br>
              <a:rPr lang="ru-RU" dirty="0">
                <a:latin typeface="+mn-lt"/>
              </a:rPr>
            </a:br>
            <a:r>
              <a:rPr lang="ru-RU" dirty="0">
                <a:latin typeface="+mn-lt"/>
              </a:rPr>
              <a:t>Интерфейс программы для отображения и обработки результатов</a:t>
            </a:r>
          </a:p>
        </p:txBody>
      </p:sp>
      <p:pic>
        <p:nvPicPr>
          <p:cNvPr id="5" name="Рисунок 4">
            <a:extLst>
              <a:ext uri="{FF2B5EF4-FFF2-40B4-BE49-F238E27FC236}">
                <a16:creationId xmlns:a16="http://schemas.microsoft.com/office/drawing/2014/main" id="{FF5FCC6D-B901-1373-43BE-BD22505796D7}"/>
              </a:ext>
            </a:extLst>
          </p:cNvPr>
          <p:cNvPicPr>
            <a:picLocks noChangeAspect="1"/>
          </p:cNvPicPr>
          <p:nvPr/>
        </p:nvPicPr>
        <p:blipFill>
          <a:blip r:embed="rId4"/>
          <a:stretch>
            <a:fillRect/>
          </a:stretch>
        </p:blipFill>
        <p:spPr>
          <a:xfrm>
            <a:off x="1776000" y="1190244"/>
            <a:ext cx="8640000" cy="5079424"/>
          </a:xfrm>
          <a:prstGeom prst="rect">
            <a:avLst/>
          </a:prstGeom>
        </p:spPr>
      </p:pic>
    </p:spTree>
    <p:extLst>
      <p:ext uri="{BB962C8B-B14F-4D97-AF65-F5344CB8AC3E}">
        <p14:creationId xmlns:p14="http://schemas.microsoft.com/office/powerpoint/2010/main" val="4077563649"/>
      </p:ext>
    </p:extLst>
  </p:cSld>
  <p:clrMapOvr>
    <a:overrideClrMapping bg1="lt1" tx1="dk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D0F43D-9FCF-418F-9832-2974176685C2}"/>
              </a:ext>
            </a:extLst>
          </p:cNvPr>
          <p:cNvSpPr>
            <a:spLocks noGrp="1"/>
          </p:cNvSpPr>
          <p:nvPr>
            <p:ph type="title"/>
          </p:nvPr>
        </p:nvSpPr>
        <p:spPr/>
        <p:txBody>
          <a:bodyPr/>
          <a:lstStyle/>
          <a:p>
            <a:r>
              <a:rPr lang="ru-RU" dirty="0">
                <a:latin typeface="+mn-lt"/>
              </a:rPr>
              <a:t>Просмотр обработанных данных через Web-интерфейс</a:t>
            </a:r>
          </a:p>
        </p:txBody>
      </p:sp>
      <p:sp>
        <p:nvSpPr>
          <p:cNvPr id="3" name="Номер слайда 2">
            <a:extLst>
              <a:ext uri="{FF2B5EF4-FFF2-40B4-BE49-F238E27FC236}">
                <a16:creationId xmlns:a16="http://schemas.microsoft.com/office/drawing/2014/main" id="{37C1D92D-85F1-406C-BD54-6BD06FA51C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19</a:t>
            </a:fld>
            <a:endParaRPr lang="ru-RU">
              <a:latin typeface="+mn-lt"/>
            </a:endParaRPr>
          </a:p>
        </p:txBody>
      </p:sp>
      <p:pic>
        <p:nvPicPr>
          <p:cNvPr id="4" name="Рисунок 3">
            <a:extLst>
              <a:ext uri="{FF2B5EF4-FFF2-40B4-BE49-F238E27FC236}">
                <a16:creationId xmlns:a16="http://schemas.microsoft.com/office/drawing/2014/main" id="{62BB5948-37BC-4AB2-AAEC-24FC058CE0A8}"/>
              </a:ext>
            </a:extLst>
          </p:cNvPr>
          <p:cNvPicPr>
            <a:picLocks noChangeAspect="1"/>
          </p:cNvPicPr>
          <p:nvPr/>
        </p:nvPicPr>
        <p:blipFill>
          <a:blip r:embed="rId3"/>
          <a:stretch>
            <a:fillRect/>
          </a:stretch>
        </p:blipFill>
        <p:spPr>
          <a:xfrm>
            <a:off x="1494766" y="1153198"/>
            <a:ext cx="9202468" cy="5350318"/>
          </a:xfrm>
          <a:prstGeom prst="rect">
            <a:avLst/>
          </a:prstGeom>
          <a:ln w="12700">
            <a:solidFill>
              <a:schemeClr val="accent1"/>
            </a:solidFill>
          </a:ln>
        </p:spPr>
      </p:pic>
    </p:spTree>
    <p:extLst>
      <p:ext uri="{BB962C8B-B14F-4D97-AF65-F5344CB8AC3E}">
        <p14:creationId xmlns:p14="http://schemas.microsoft.com/office/powerpoint/2010/main" val="2709660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D0F43D-9FCF-418F-9832-2974176685C2}"/>
              </a:ext>
            </a:extLst>
          </p:cNvPr>
          <p:cNvSpPr>
            <a:spLocks noGrp="1"/>
          </p:cNvSpPr>
          <p:nvPr>
            <p:ph type="title"/>
          </p:nvPr>
        </p:nvSpPr>
        <p:spPr/>
        <p:txBody>
          <a:bodyPr/>
          <a:lstStyle/>
          <a:p>
            <a:r>
              <a:rPr lang="ru-RU" dirty="0">
                <a:latin typeface="+mn-lt"/>
              </a:rPr>
              <a:t>Телеграмм-бот для сбора и обработки данных</a:t>
            </a:r>
          </a:p>
        </p:txBody>
      </p:sp>
      <p:sp>
        <p:nvSpPr>
          <p:cNvPr id="3" name="Номер слайда 2">
            <a:extLst>
              <a:ext uri="{FF2B5EF4-FFF2-40B4-BE49-F238E27FC236}">
                <a16:creationId xmlns:a16="http://schemas.microsoft.com/office/drawing/2014/main" id="{37C1D92D-85F1-406C-BD54-6BD06FA51C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20</a:t>
            </a:fld>
            <a:endParaRPr lang="ru-RU">
              <a:latin typeface="+mn-lt"/>
            </a:endParaRPr>
          </a:p>
        </p:txBody>
      </p:sp>
      <p:pic>
        <p:nvPicPr>
          <p:cNvPr id="6" name="Рисунок 5">
            <a:extLst>
              <a:ext uri="{FF2B5EF4-FFF2-40B4-BE49-F238E27FC236}">
                <a16:creationId xmlns:a16="http://schemas.microsoft.com/office/drawing/2014/main" id="{976FE007-41B2-7B0B-63C3-11361C62DC66}"/>
              </a:ext>
            </a:extLst>
          </p:cNvPr>
          <p:cNvPicPr>
            <a:picLocks noChangeAspect="1"/>
          </p:cNvPicPr>
          <p:nvPr/>
        </p:nvPicPr>
        <p:blipFill>
          <a:blip r:embed="rId3"/>
          <a:stretch>
            <a:fillRect/>
          </a:stretch>
        </p:blipFill>
        <p:spPr>
          <a:xfrm>
            <a:off x="1369779" y="1145913"/>
            <a:ext cx="9452442" cy="5379147"/>
          </a:xfrm>
          <a:prstGeom prst="rect">
            <a:avLst/>
          </a:prstGeom>
        </p:spPr>
      </p:pic>
    </p:spTree>
    <p:extLst>
      <p:ext uri="{BB962C8B-B14F-4D97-AF65-F5344CB8AC3E}">
        <p14:creationId xmlns:p14="http://schemas.microsoft.com/office/powerpoint/2010/main" val="1419553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84196-A9C2-A9EE-ED9A-33891CDCF18F}"/>
              </a:ext>
            </a:extLst>
          </p:cNvPr>
          <p:cNvSpPr>
            <a:spLocks noGrp="1"/>
          </p:cNvSpPr>
          <p:nvPr>
            <p:ph type="title"/>
          </p:nvPr>
        </p:nvSpPr>
        <p:spPr/>
        <p:txBody>
          <a:bodyPr/>
          <a:lstStyle/>
          <a:p>
            <a:r>
              <a:rPr lang="ru-RU" dirty="0">
                <a:latin typeface="+mn-lt"/>
              </a:rPr>
              <a:t>3. Программная реализация. </a:t>
            </a:r>
            <a:br>
              <a:rPr lang="ru-RU" dirty="0">
                <a:latin typeface="+mn-lt"/>
              </a:rPr>
            </a:br>
            <a:r>
              <a:rPr lang="ru-RU" dirty="0">
                <a:latin typeface="+mn-lt"/>
              </a:rPr>
              <a:t>Быстродействие</a:t>
            </a:r>
          </a:p>
        </p:txBody>
      </p:sp>
      <p:sp>
        <p:nvSpPr>
          <p:cNvPr id="3" name="Номер слайда 2">
            <a:extLst>
              <a:ext uri="{FF2B5EF4-FFF2-40B4-BE49-F238E27FC236}">
                <a16:creationId xmlns:a16="http://schemas.microsoft.com/office/drawing/2014/main" id="{0A9B5416-AF50-037C-65D2-A518B7CDBC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21</a:t>
            </a:fld>
            <a:endParaRPr lang="ru-RU">
              <a:latin typeface="+mn-lt"/>
            </a:endParaRPr>
          </a:p>
        </p:txBody>
      </p:sp>
      <p:graphicFrame>
        <p:nvGraphicFramePr>
          <p:cNvPr id="6" name="Таблица 6">
            <a:extLst>
              <a:ext uri="{FF2B5EF4-FFF2-40B4-BE49-F238E27FC236}">
                <a16:creationId xmlns:a16="http://schemas.microsoft.com/office/drawing/2014/main" id="{2A5440FF-CD82-BFE7-190E-0EA8D250497A}"/>
              </a:ext>
            </a:extLst>
          </p:cNvPr>
          <p:cNvGraphicFramePr>
            <a:graphicFrameLocks noGrp="1"/>
          </p:cNvGraphicFramePr>
          <p:nvPr>
            <p:extLst>
              <p:ext uri="{D42A27DB-BD31-4B8C-83A1-F6EECF244321}">
                <p14:modId xmlns:p14="http://schemas.microsoft.com/office/powerpoint/2010/main" val="3369576254"/>
              </p:ext>
            </p:extLst>
          </p:nvPr>
        </p:nvGraphicFramePr>
        <p:xfrm>
          <a:off x="836103" y="1409269"/>
          <a:ext cx="10519795" cy="5039360"/>
        </p:xfrm>
        <a:graphic>
          <a:graphicData uri="http://schemas.openxmlformats.org/drawingml/2006/table">
            <a:tbl>
              <a:tblPr firstRow="1" bandRow="1">
                <a:tableStyleId>{9D7B26C5-4107-4FEC-AEDC-1716B250A1EF}</a:tableStyleId>
              </a:tblPr>
              <a:tblGrid>
                <a:gridCol w="2103959">
                  <a:extLst>
                    <a:ext uri="{9D8B030D-6E8A-4147-A177-3AD203B41FA5}">
                      <a16:colId xmlns:a16="http://schemas.microsoft.com/office/drawing/2014/main" val="3432299148"/>
                    </a:ext>
                  </a:extLst>
                </a:gridCol>
                <a:gridCol w="2103959">
                  <a:extLst>
                    <a:ext uri="{9D8B030D-6E8A-4147-A177-3AD203B41FA5}">
                      <a16:colId xmlns:a16="http://schemas.microsoft.com/office/drawing/2014/main" val="1694687282"/>
                    </a:ext>
                  </a:extLst>
                </a:gridCol>
                <a:gridCol w="2103959">
                  <a:extLst>
                    <a:ext uri="{9D8B030D-6E8A-4147-A177-3AD203B41FA5}">
                      <a16:colId xmlns:a16="http://schemas.microsoft.com/office/drawing/2014/main" val="437848267"/>
                    </a:ext>
                  </a:extLst>
                </a:gridCol>
                <a:gridCol w="2103959">
                  <a:extLst>
                    <a:ext uri="{9D8B030D-6E8A-4147-A177-3AD203B41FA5}">
                      <a16:colId xmlns:a16="http://schemas.microsoft.com/office/drawing/2014/main" val="2146124364"/>
                    </a:ext>
                  </a:extLst>
                </a:gridCol>
                <a:gridCol w="2103959">
                  <a:extLst>
                    <a:ext uri="{9D8B030D-6E8A-4147-A177-3AD203B41FA5}">
                      <a16:colId xmlns:a16="http://schemas.microsoft.com/office/drawing/2014/main" val="2068882814"/>
                    </a:ext>
                  </a:extLst>
                </a:gridCol>
              </a:tblGrid>
              <a:tr h="370840">
                <a:tc rowSpan="2">
                  <a:txBody>
                    <a:bodyPr/>
                    <a:lstStyle/>
                    <a:p>
                      <a:pPr algn="ctr"/>
                      <a:r>
                        <a:rPr lang="en-US" sz="1800" b="1" dirty="0">
                          <a:ln>
                            <a:noFill/>
                          </a:ln>
                          <a:solidFill>
                            <a:sysClr val="windowText" lastClr="000000"/>
                          </a:solidFill>
                          <a:effectLst/>
                        </a:rPr>
                        <a:t>Processor</a:t>
                      </a:r>
                      <a:endParaRPr lang="en-US" sz="1800" b="1" i="0" dirty="0">
                        <a:ln>
                          <a:noFill/>
                        </a:ln>
                        <a:solidFill>
                          <a:sysClr val="windowText" lastClr="000000"/>
                        </a:solidFill>
                        <a:effectLst/>
                        <a:latin typeface="YS Text"/>
                      </a:endParaRPr>
                    </a:p>
                  </a:txBody>
                  <a:tcPr anchor="ctr"/>
                </a:tc>
                <a:tc rowSpan="2">
                  <a:txBody>
                    <a:bodyPr/>
                    <a:lstStyle/>
                    <a:p>
                      <a:pPr algn="ctr"/>
                      <a:r>
                        <a:rPr lang="en-US" sz="1800" b="1" dirty="0">
                          <a:ln>
                            <a:noFill/>
                          </a:ln>
                          <a:solidFill>
                            <a:sysClr val="windowText" lastClr="000000"/>
                          </a:solidFill>
                          <a:effectLst/>
                        </a:rPr>
                        <a:t>Graphics card</a:t>
                      </a:r>
                      <a:endParaRPr lang="en-US" sz="1800" b="1" i="0" dirty="0">
                        <a:ln>
                          <a:noFill/>
                        </a:ln>
                        <a:solidFill>
                          <a:sysClr val="windowText" lastClr="000000"/>
                        </a:solidFill>
                        <a:effectLst/>
                        <a:latin typeface="YS Text"/>
                      </a:endParaRPr>
                    </a:p>
                  </a:txBody>
                  <a:tcPr anchor="ctr"/>
                </a:tc>
                <a:tc rowSpan="2">
                  <a:txBody>
                    <a:bodyPr/>
                    <a:lstStyle/>
                    <a:p>
                      <a:pPr algn="ctr"/>
                      <a:r>
                        <a:rPr lang="en-US" sz="1800" b="1" dirty="0">
                          <a:ln>
                            <a:noFill/>
                          </a:ln>
                          <a:solidFill>
                            <a:sysClr val="windowText" lastClr="000000"/>
                          </a:solidFill>
                          <a:effectLst/>
                        </a:rPr>
                        <a:t>Image size</a:t>
                      </a:r>
                      <a:endParaRPr lang="en-US" sz="1800" b="1" i="0" dirty="0">
                        <a:ln>
                          <a:noFill/>
                        </a:ln>
                        <a:solidFill>
                          <a:sysClr val="windowText" lastClr="000000"/>
                        </a:solidFill>
                        <a:effectLst/>
                        <a:latin typeface="YS Text"/>
                      </a:endParaRPr>
                    </a:p>
                  </a:txBody>
                  <a:tcPr anchor="ctr"/>
                </a:tc>
                <a:tc gridSpan="2">
                  <a:txBody>
                    <a:bodyPr/>
                    <a:lstStyle/>
                    <a:p>
                      <a:pPr algn="ctr"/>
                      <a:r>
                        <a:rPr lang="en-US" sz="1800" b="1" u="none" strike="noStrike" cap="none" dirty="0">
                          <a:ln>
                            <a:noFill/>
                          </a:ln>
                          <a:solidFill>
                            <a:sysClr val="windowText" lastClr="000000"/>
                          </a:solidFill>
                          <a:effectLst/>
                          <a:sym typeface="Arial"/>
                        </a:rPr>
                        <a:t>Inference time</a:t>
                      </a:r>
                      <a:endParaRPr lang="ru-RU" sz="1800" b="1" dirty="0">
                        <a:ln>
                          <a:noFill/>
                        </a:ln>
                        <a:solidFill>
                          <a:sysClr val="windowText" lastClr="000000"/>
                        </a:solidFill>
                      </a:endParaRPr>
                    </a:p>
                  </a:txBody>
                  <a:tcPr anchor="ctr"/>
                </a:tc>
                <a:tc hMerge="1">
                  <a:txBody>
                    <a:bodyPr/>
                    <a:lstStyle/>
                    <a:p>
                      <a:endParaRPr lang="ru-RU" dirty="0"/>
                    </a:p>
                  </a:txBody>
                  <a:tcPr/>
                </a:tc>
                <a:extLst>
                  <a:ext uri="{0D108BD9-81ED-4DB2-BD59-A6C34878D82A}">
                    <a16:rowId xmlns:a16="http://schemas.microsoft.com/office/drawing/2014/main" val="4204265375"/>
                  </a:ext>
                </a:extLst>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en-US" sz="1800" b="1" i="1" u="none" strike="noStrike" cap="none" dirty="0">
                          <a:ln>
                            <a:noFill/>
                          </a:ln>
                          <a:solidFill>
                            <a:sysClr val="windowText" lastClr="000000"/>
                          </a:solidFill>
                          <a:effectLst/>
                          <a:sym typeface="Arial"/>
                        </a:rPr>
                        <a:t>1000 photos</a:t>
                      </a:r>
                      <a:endParaRPr lang="ru-RU" sz="1800" b="1" i="1" dirty="0">
                        <a:ln>
                          <a:noFill/>
                        </a:ln>
                        <a:solidFill>
                          <a:sysClr val="windowText" lastClr="000000"/>
                        </a:solidFill>
                      </a:endParaRPr>
                    </a:p>
                  </a:txBody>
                  <a:tcPr anchor="ctr"/>
                </a:tc>
                <a:tc>
                  <a:txBody>
                    <a:bodyPr/>
                    <a:lstStyle/>
                    <a:p>
                      <a:pPr algn="ctr"/>
                      <a:r>
                        <a:rPr lang="en-US" sz="1800" b="1" i="1" u="none" strike="noStrike" cap="none" dirty="0">
                          <a:ln>
                            <a:noFill/>
                          </a:ln>
                          <a:solidFill>
                            <a:sysClr val="windowText" lastClr="000000"/>
                          </a:solidFill>
                          <a:effectLst/>
                          <a:sym typeface="Arial"/>
                        </a:rPr>
                        <a:t>100 videos</a:t>
                      </a:r>
                      <a:endParaRPr lang="ru-RU" sz="1800" b="1" i="1" dirty="0">
                        <a:ln>
                          <a:noFill/>
                        </a:ln>
                        <a:solidFill>
                          <a:sysClr val="windowText" lastClr="000000"/>
                        </a:solidFill>
                      </a:endParaRPr>
                    </a:p>
                  </a:txBody>
                  <a:tcPr anchor="ctr"/>
                </a:tc>
                <a:extLst>
                  <a:ext uri="{0D108BD9-81ED-4DB2-BD59-A6C34878D82A}">
                    <a16:rowId xmlns:a16="http://schemas.microsoft.com/office/drawing/2014/main" val="2516637642"/>
                  </a:ext>
                </a:extLst>
              </a:tr>
              <a:tr h="370840">
                <a:tc>
                  <a:txBody>
                    <a:bodyPr/>
                    <a:lstStyle/>
                    <a:p>
                      <a:pPr algn="ctr"/>
                      <a:r>
                        <a:rPr lang="en-US" sz="1800" b="0" u="none" strike="noStrike" cap="none" dirty="0">
                          <a:solidFill>
                            <a:schemeClr val="dk1"/>
                          </a:solidFill>
                          <a:effectLst/>
                          <a:sym typeface="Arial"/>
                        </a:rPr>
                        <a:t>M1 (MacOS)</a:t>
                      </a:r>
                      <a:endParaRPr lang="ru-RU" sz="1800" dirty="0"/>
                    </a:p>
                  </a:txBody>
                  <a:tcPr anchor="ctr"/>
                </a:tc>
                <a:tc>
                  <a:txBody>
                    <a:bodyPr/>
                    <a:lstStyle/>
                    <a:p>
                      <a:pPr algn="ctr"/>
                      <a:r>
                        <a:rPr lang="en-US" sz="1800" b="0" u="none" strike="noStrike" cap="none" dirty="0">
                          <a:solidFill>
                            <a:schemeClr val="dk1"/>
                          </a:solidFill>
                          <a:effectLst/>
                          <a:sym typeface="Arial"/>
                        </a:rPr>
                        <a:t>-</a:t>
                      </a:r>
                    </a:p>
                    <a:p>
                      <a:pPr algn="ctr"/>
                      <a:endParaRPr lang="ru-RU" sz="1800" dirty="0"/>
                    </a:p>
                  </a:txBody>
                  <a:tcPr anchor="ctr"/>
                </a:tc>
                <a:tc>
                  <a:txBody>
                    <a:bodyPr/>
                    <a:lstStyle/>
                    <a:p>
                      <a:pPr algn="ctr"/>
                      <a:r>
                        <a:rPr lang="ru-RU" sz="1800" b="0" u="none" strike="noStrike" cap="none" dirty="0">
                          <a:solidFill>
                            <a:schemeClr val="dk1"/>
                          </a:solidFill>
                          <a:effectLst/>
                          <a:sym typeface="Arial"/>
                        </a:rPr>
                        <a:t>640</a:t>
                      </a:r>
                      <a:endParaRPr lang="ru-RU" sz="1800" dirty="0"/>
                    </a:p>
                  </a:txBody>
                  <a:tcPr anchor="ctr"/>
                </a:tc>
                <a:tc>
                  <a:txBody>
                    <a:bodyPr/>
                    <a:lstStyle/>
                    <a:p>
                      <a:pPr algn="ctr"/>
                      <a:r>
                        <a:rPr lang="en-US" sz="1800" b="0" u="none" strike="noStrike" cap="none" dirty="0">
                          <a:solidFill>
                            <a:schemeClr val="dk1"/>
                          </a:solidFill>
                          <a:effectLst/>
                          <a:sym typeface="Arial"/>
                        </a:rPr>
                        <a:t>1 hour 24 minutes</a:t>
                      </a:r>
                      <a:endParaRPr lang="ru-RU" sz="1800" dirty="0"/>
                    </a:p>
                  </a:txBody>
                  <a:tcPr anchor="ctr"/>
                </a:tc>
                <a:tc>
                  <a:txBody>
                    <a:bodyPr/>
                    <a:lstStyle/>
                    <a:p>
                      <a:pPr algn="ctr"/>
                      <a:r>
                        <a:rPr lang="en-US" sz="1800" b="0" u="none" strike="noStrike" cap="none" dirty="0">
                          <a:solidFill>
                            <a:schemeClr val="dk1"/>
                          </a:solidFill>
                          <a:effectLst/>
                          <a:sym typeface="Arial"/>
                        </a:rPr>
                        <a:t>1 hour 4 minutes</a:t>
                      </a:r>
                      <a:endParaRPr lang="ru-RU" sz="1800" dirty="0"/>
                    </a:p>
                  </a:txBody>
                  <a:tcPr anchor="ctr"/>
                </a:tc>
                <a:extLst>
                  <a:ext uri="{0D108BD9-81ED-4DB2-BD59-A6C34878D82A}">
                    <a16:rowId xmlns:a16="http://schemas.microsoft.com/office/drawing/2014/main" val="1149841858"/>
                  </a:ext>
                </a:extLst>
              </a:tr>
              <a:tr h="370840">
                <a:tc>
                  <a:txBody>
                    <a:bodyPr/>
                    <a:lstStyle/>
                    <a:p>
                      <a:pPr algn="ctr"/>
                      <a:r>
                        <a:rPr lang="en-US" sz="1800" b="0" u="none" strike="noStrike" cap="none" dirty="0">
                          <a:solidFill>
                            <a:schemeClr val="dk1"/>
                          </a:solidFill>
                          <a:effectLst/>
                          <a:sym typeface="Arial"/>
                        </a:rPr>
                        <a:t>Intel Core i7-6700HQ</a:t>
                      </a:r>
                    </a:p>
                    <a:p>
                      <a:pPr algn="ctr"/>
                      <a:r>
                        <a:rPr lang="en-US" sz="1800" b="0" u="none" strike="noStrike" cap="none" dirty="0">
                          <a:solidFill>
                            <a:schemeClr val="dk1"/>
                          </a:solidFill>
                          <a:effectLst/>
                          <a:sym typeface="Arial"/>
                        </a:rPr>
                        <a:t>CPU 2.6GHz</a:t>
                      </a:r>
                      <a:endParaRPr lang="ru-RU" sz="1800" dirty="0"/>
                    </a:p>
                  </a:txBody>
                  <a:tcPr anchor="ctr"/>
                </a:tc>
                <a:tc>
                  <a:txBody>
                    <a:bodyPr/>
                    <a:lstStyle/>
                    <a:p>
                      <a:pPr algn="ctr"/>
                      <a:r>
                        <a:rPr lang="en-US" sz="1800" b="0" u="none" strike="noStrike" cap="none" dirty="0">
                          <a:solidFill>
                            <a:schemeClr val="dk1"/>
                          </a:solidFill>
                          <a:effectLst/>
                          <a:sym typeface="Arial"/>
                        </a:rPr>
                        <a:t>GTX 960M (2 </a:t>
                      </a:r>
                      <a:r>
                        <a:rPr lang="ru-RU" sz="1800" b="0" u="none" strike="noStrike" cap="none" dirty="0">
                          <a:solidFill>
                            <a:schemeClr val="dk1"/>
                          </a:solidFill>
                          <a:effectLst/>
                          <a:sym typeface="Arial"/>
                        </a:rPr>
                        <a:t>ГБ)</a:t>
                      </a:r>
                    </a:p>
                    <a:p>
                      <a:pPr algn="ctr"/>
                      <a:r>
                        <a:rPr lang="ru-RU" sz="1800" b="0" u="none" strike="noStrike" cap="none" dirty="0">
                          <a:solidFill>
                            <a:schemeClr val="dk1"/>
                          </a:solidFill>
                          <a:effectLst/>
                          <a:sym typeface="Arial"/>
                        </a:rPr>
                        <a:t>(</a:t>
                      </a:r>
                      <a:r>
                        <a:rPr lang="en-US" sz="1800" b="0" u="none" strike="noStrike" cap="none" dirty="0">
                          <a:solidFill>
                            <a:schemeClr val="dk1"/>
                          </a:solidFill>
                          <a:effectLst/>
                          <a:sym typeface="Arial"/>
                        </a:rPr>
                        <a:t>notebook)</a:t>
                      </a:r>
                    </a:p>
                    <a:p>
                      <a:pPr algn="ctr"/>
                      <a:endParaRPr lang="ru-R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u-RU" sz="1800" b="0" u="none" strike="noStrike" cap="none" dirty="0">
                          <a:solidFill>
                            <a:schemeClr val="dk1"/>
                          </a:solidFill>
                          <a:effectLst/>
                          <a:sym typeface="Arial"/>
                        </a:rPr>
                        <a:t>1280</a:t>
                      </a:r>
                    </a:p>
                    <a:p>
                      <a:pPr algn="ctr"/>
                      <a:endParaRPr lang="ru-RU" sz="1800" dirty="0"/>
                    </a:p>
                  </a:txBody>
                  <a:tcPr anchor="ctr"/>
                </a:tc>
                <a:tc>
                  <a:txBody>
                    <a:bodyPr/>
                    <a:lstStyle/>
                    <a:p>
                      <a:pPr algn="ctr"/>
                      <a:r>
                        <a:rPr lang="en-US" sz="1800" b="0" u="none" strike="noStrike" cap="none" dirty="0">
                          <a:solidFill>
                            <a:schemeClr val="dk1"/>
                          </a:solidFill>
                          <a:effectLst/>
                          <a:sym typeface="Arial"/>
                        </a:rPr>
                        <a:t>53 minutes 31</a:t>
                      </a:r>
                    </a:p>
                    <a:p>
                      <a:pPr algn="ctr"/>
                      <a:r>
                        <a:rPr lang="en-US" sz="1800" b="0" u="none" strike="noStrike" cap="none" dirty="0">
                          <a:solidFill>
                            <a:schemeClr val="dk1"/>
                          </a:solidFill>
                          <a:effectLst/>
                          <a:sym typeface="Arial"/>
                        </a:rPr>
                        <a:t>seconds</a:t>
                      </a:r>
                    </a:p>
                    <a:p>
                      <a:pPr algn="ctr"/>
                      <a:endParaRPr lang="ru-RU" sz="1800" dirty="0"/>
                    </a:p>
                  </a:txBody>
                  <a:tcPr anchor="ctr"/>
                </a:tc>
                <a:tc>
                  <a:txBody>
                    <a:bodyPr/>
                    <a:lstStyle/>
                    <a:p>
                      <a:pPr algn="ctr"/>
                      <a:r>
                        <a:rPr lang="en-US" sz="1800" b="0" u="none" strike="noStrike" cap="none" dirty="0">
                          <a:solidFill>
                            <a:schemeClr val="dk1"/>
                          </a:solidFill>
                          <a:effectLst/>
                          <a:sym typeface="Arial"/>
                        </a:rPr>
                        <a:t>42 minutes</a:t>
                      </a:r>
                    </a:p>
                    <a:p>
                      <a:pPr algn="ctr"/>
                      <a:endParaRPr lang="ru-RU" sz="1800" dirty="0"/>
                    </a:p>
                  </a:txBody>
                  <a:tcPr anchor="ctr"/>
                </a:tc>
                <a:extLst>
                  <a:ext uri="{0D108BD9-81ED-4DB2-BD59-A6C34878D82A}">
                    <a16:rowId xmlns:a16="http://schemas.microsoft.com/office/drawing/2014/main" val="761007547"/>
                  </a:ext>
                </a:extLst>
              </a:tr>
              <a:tr h="370840">
                <a:tc>
                  <a:txBody>
                    <a:bodyPr/>
                    <a:lstStyle/>
                    <a:p>
                      <a:pPr algn="ctr"/>
                      <a:r>
                        <a:rPr lang="en-US" sz="1800" b="0" u="none" strike="noStrike" cap="none" dirty="0">
                          <a:solidFill>
                            <a:schemeClr val="dk1"/>
                          </a:solidFill>
                          <a:effectLst/>
                          <a:sym typeface="Arial"/>
                        </a:rPr>
                        <a:t>Intel Core i7-8750H CPU</a:t>
                      </a:r>
                    </a:p>
                    <a:p>
                      <a:pPr algn="ctr"/>
                      <a:r>
                        <a:rPr lang="en-US" sz="1800" b="0" u="none" strike="noStrike" cap="none" dirty="0">
                          <a:solidFill>
                            <a:schemeClr val="dk1"/>
                          </a:solidFill>
                          <a:effectLst/>
                          <a:sym typeface="Arial"/>
                        </a:rPr>
                        <a:t>2.20GHz</a:t>
                      </a:r>
                      <a:endParaRPr lang="ru-RU" sz="1800" dirty="0"/>
                    </a:p>
                  </a:txBody>
                  <a:tcPr anchor="ctr"/>
                </a:tc>
                <a:tc>
                  <a:txBody>
                    <a:bodyPr/>
                    <a:lstStyle/>
                    <a:p>
                      <a:pPr algn="ctr"/>
                      <a:r>
                        <a:rPr lang="en-US" sz="1800" b="0" u="none" strike="noStrike" cap="none" dirty="0">
                          <a:solidFill>
                            <a:schemeClr val="dk1"/>
                          </a:solidFill>
                          <a:effectLst/>
                          <a:sym typeface="Arial"/>
                        </a:rPr>
                        <a:t>GTX 1050 </a:t>
                      </a:r>
                      <a:r>
                        <a:rPr lang="en-US" sz="1800" b="0" u="none" strike="noStrike" cap="none" dirty="0" err="1">
                          <a:solidFill>
                            <a:schemeClr val="dk1"/>
                          </a:solidFill>
                          <a:effectLst/>
                          <a:sym typeface="Arial"/>
                        </a:rPr>
                        <a:t>Ti</a:t>
                      </a:r>
                      <a:r>
                        <a:rPr lang="en-US" sz="1800" b="0" u="none" strike="noStrike" cap="none" dirty="0">
                          <a:solidFill>
                            <a:schemeClr val="dk1"/>
                          </a:solidFill>
                          <a:effectLst/>
                          <a:sym typeface="Arial"/>
                        </a:rPr>
                        <a:t> (4</a:t>
                      </a:r>
                    </a:p>
                    <a:p>
                      <a:pPr algn="ctr"/>
                      <a:r>
                        <a:rPr lang="ru-RU" sz="1800" b="0" u="none" strike="noStrike" cap="none" dirty="0">
                          <a:solidFill>
                            <a:schemeClr val="dk1"/>
                          </a:solidFill>
                          <a:effectLst/>
                          <a:sym typeface="Arial"/>
                        </a:rPr>
                        <a:t>ГБ) (</a:t>
                      </a:r>
                      <a:r>
                        <a:rPr lang="en-US" sz="1800" b="0" u="none" strike="noStrike" cap="none" dirty="0">
                          <a:solidFill>
                            <a:schemeClr val="dk1"/>
                          </a:solidFill>
                          <a:effectLst/>
                          <a:sym typeface="Arial"/>
                        </a:rPr>
                        <a:t>notebook)</a:t>
                      </a:r>
                    </a:p>
                    <a:p>
                      <a:pPr algn="ctr"/>
                      <a:endParaRPr lang="ru-R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u-RU" sz="1800" b="0" u="none" strike="noStrike" cap="none" dirty="0">
                          <a:solidFill>
                            <a:schemeClr val="dk1"/>
                          </a:solidFill>
                          <a:effectLst/>
                          <a:sym typeface="Arial"/>
                        </a:rPr>
                        <a:t>1280</a:t>
                      </a:r>
                    </a:p>
                    <a:p>
                      <a:pPr algn="ctr"/>
                      <a:endParaRPr lang="ru-RU" sz="1800" dirty="0"/>
                    </a:p>
                  </a:txBody>
                  <a:tcPr anchor="ctr"/>
                </a:tc>
                <a:tc>
                  <a:txBody>
                    <a:bodyPr/>
                    <a:lstStyle/>
                    <a:p>
                      <a:pPr algn="ctr"/>
                      <a:r>
                        <a:rPr lang="en-US" sz="1800" b="0" u="none" strike="noStrike" cap="none" dirty="0">
                          <a:solidFill>
                            <a:schemeClr val="dk1"/>
                          </a:solidFill>
                          <a:effectLst/>
                          <a:sym typeface="Arial"/>
                        </a:rPr>
                        <a:t>17 minutes 36</a:t>
                      </a:r>
                    </a:p>
                    <a:p>
                      <a:pPr algn="ctr"/>
                      <a:r>
                        <a:rPr lang="en-US" sz="1800" b="0" u="none" strike="noStrike" cap="none" dirty="0">
                          <a:solidFill>
                            <a:schemeClr val="dk1"/>
                          </a:solidFill>
                          <a:effectLst/>
                          <a:sym typeface="Arial"/>
                        </a:rPr>
                        <a:t>seconds</a:t>
                      </a:r>
                    </a:p>
                    <a:p>
                      <a:pPr algn="ctr"/>
                      <a:endParaRPr lang="ru-RU" sz="1800" dirty="0"/>
                    </a:p>
                  </a:txBody>
                  <a:tcPr anchor="ctr"/>
                </a:tc>
                <a:tc>
                  <a:txBody>
                    <a:bodyPr/>
                    <a:lstStyle/>
                    <a:p>
                      <a:pPr algn="ctr"/>
                      <a:r>
                        <a:rPr lang="en-US" sz="1800" b="0" u="none" strike="noStrike" cap="none" dirty="0">
                          <a:solidFill>
                            <a:schemeClr val="dk1"/>
                          </a:solidFill>
                          <a:effectLst/>
                          <a:sym typeface="Arial"/>
                        </a:rPr>
                        <a:t>16 minutes 20</a:t>
                      </a:r>
                    </a:p>
                    <a:p>
                      <a:pPr algn="ctr"/>
                      <a:r>
                        <a:rPr lang="en-US" sz="1800" b="0" u="none" strike="noStrike" cap="none" dirty="0">
                          <a:solidFill>
                            <a:schemeClr val="dk1"/>
                          </a:solidFill>
                          <a:effectLst/>
                          <a:sym typeface="Arial"/>
                        </a:rPr>
                        <a:t>seconds</a:t>
                      </a:r>
                    </a:p>
                    <a:p>
                      <a:pPr algn="ctr"/>
                      <a:endParaRPr lang="ru-RU" sz="1800" dirty="0"/>
                    </a:p>
                  </a:txBody>
                  <a:tcPr anchor="ctr"/>
                </a:tc>
                <a:extLst>
                  <a:ext uri="{0D108BD9-81ED-4DB2-BD59-A6C34878D82A}">
                    <a16:rowId xmlns:a16="http://schemas.microsoft.com/office/drawing/2014/main" val="2372223661"/>
                  </a:ext>
                </a:extLst>
              </a:tr>
              <a:tr h="370840">
                <a:tc>
                  <a:txBody>
                    <a:bodyPr/>
                    <a:lstStyle/>
                    <a:p>
                      <a:pPr algn="ctr"/>
                      <a:r>
                        <a:rPr lang="en-US" sz="1800" b="0" u="none" strike="noStrike" cap="none" dirty="0">
                          <a:solidFill>
                            <a:schemeClr val="dk1"/>
                          </a:solidFill>
                          <a:effectLst/>
                          <a:sym typeface="Arial"/>
                        </a:rPr>
                        <a:t>Intel Core i7-10875H</a:t>
                      </a:r>
                    </a:p>
                    <a:p>
                      <a:pPr algn="ctr"/>
                      <a:r>
                        <a:rPr lang="en-US" sz="1800" b="0" u="none" strike="noStrike" cap="none" dirty="0">
                          <a:solidFill>
                            <a:schemeClr val="dk1"/>
                          </a:solidFill>
                          <a:effectLst/>
                          <a:sym typeface="Arial"/>
                        </a:rPr>
                        <a:t>CPU 2.30GHz</a:t>
                      </a:r>
                      <a:endParaRPr lang="ru-RU" sz="1800" dirty="0"/>
                    </a:p>
                  </a:txBody>
                  <a:tcPr anchor="ctr"/>
                </a:tc>
                <a:tc>
                  <a:txBody>
                    <a:bodyPr/>
                    <a:lstStyle/>
                    <a:p>
                      <a:pPr algn="ctr"/>
                      <a:r>
                        <a:rPr lang="en-US" sz="1800" b="0" u="none" strike="noStrike" cap="none" dirty="0">
                          <a:solidFill>
                            <a:schemeClr val="dk1"/>
                          </a:solidFill>
                          <a:effectLst/>
                          <a:sym typeface="Arial"/>
                        </a:rPr>
                        <a:t>RTX 2070 (8 </a:t>
                      </a:r>
                      <a:r>
                        <a:rPr lang="ru-RU" sz="1800" b="0" u="none" strike="noStrike" cap="none" dirty="0">
                          <a:solidFill>
                            <a:schemeClr val="dk1"/>
                          </a:solidFill>
                          <a:effectLst/>
                          <a:sym typeface="Arial"/>
                        </a:rPr>
                        <a:t>ГБ)</a:t>
                      </a:r>
                    </a:p>
                    <a:p>
                      <a:pPr algn="ctr"/>
                      <a:r>
                        <a:rPr lang="ru-RU" sz="1800" b="0" u="none" strike="noStrike" cap="none" dirty="0">
                          <a:solidFill>
                            <a:schemeClr val="dk1"/>
                          </a:solidFill>
                          <a:effectLst/>
                          <a:sym typeface="Arial"/>
                        </a:rPr>
                        <a:t>(</a:t>
                      </a:r>
                      <a:r>
                        <a:rPr lang="en-US" sz="1800" b="0" u="none" strike="noStrike" cap="none" dirty="0">
                          <a:solidFill>
                            <a:schemeClr val="dk1"/>
                          </a:solidFill>
                          <a:effectLst/>
                          <a:sym typeface="Arial"/>
                        </a:rPr>
                        <a:t>notebook)</a:t>
                      </a:r>
                    </a:p>
                    <a:p>
                      <a:pPr algn="ctr"/>
                      <a:endParaRPr lang="ru-R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u-RU" sz="1800" b="0" u="none" strike="noStrike" cap="none" dirty="0">
                          <a:solidFill>
                            <a:schemeClr val="dk1"/>
                          </a:solidFill>
                          <a:effectLst/>
                          <a:sym typeface="Arial"/>
                        </a:rPr>
                        <a:t>1280</a:t>
                      </a:r>
                    </a:p>
                    <a:p>
                      <a:pPr algn="ctr"/>
                      <a:endParaRPr lang="ru-RU" sz="1800" dirty="0"/>
                    </a:p>
                  </a:txBody>
                  <a:tcPr anchor="ctr"/>
                </a:tc>
                <a:tc>
                  <a:txBody>
                    <a:bodyPr/>
                    <a:lstStyle/>
                    <a:p>
                      <a:pPr algn="ctr"/>
                      <a:r>
                        <a:rPr lang="en-US" sz="1800" b="0" u="none" strike="noStrike" cap="none" dirty="0">
                          <a:solidFill>
                            <a:schemeClr val="dk1"/>
                          </a:solidFill>
                          <a:effectLst/>
                          <a:sym typeface="Arial"/>
                        </a:rPr>
                        <a:t>2 minutes 27 seconds</a:t>
                      </a:r>
                    </a:p>
                    <a:p>
                      <a:pPr algn="ctr"/>
                      <a:endParaRPr lang="ru-RU" sz="1800" dirty="0"/>
                    </a:p>
                  </a:txBody>
                  <a:tcPr anchor="ctr"/>
                </a:tc>
                <a:tc>
                  <a:txBody>
                    <a:bodyPr/>
                    <a:lstStyle/>
                    <a:p>
                      <a:pPr algn="ctr"/>
                      <a:r>
                        <a:rPr lang="en-US" sz="1800" b="0" u="none" strike="noStrike" cap="none" dirty="0">
                          <a:solidFill>
                            <a:schemeClr val="dk1"/>
                          </a:solidFill>
                          <a:effectLst/>
                          <a:sym typeface="Arial"/>
                        </a:rPr>
                        <a:t>2 minutes 50</a:t>
                      </a:r>
                    </a:p>
                    <a:p>
                      <a:pPr algn="ctr"/>
                      <a:r>
                        <a:rPr lang="en-US" sz="1800" b="0" u="none" strike="noStrike" cap="none" dirty="0">
                          <a:solidFill>
                            <a:schemeClr val="dk1"/>
                          </a:solidFill>
                          <a:effectLst/>
                          <a:sym typeface="Arial"/>
                        </a:rPr>
                        <a:t>seconds</a:t>
                      </a:r>
                    </a:p>
                    <a:p>
                      <a:pPr algn="ctr"/>
                      <a:endParaRPr lang="ru-RU" sz="1800" dirty="0"/>
                    </a:p>
                  </a:txBody>
                  <a:tcPr anchor="ctr"/>
                </a:tc>
                <a:extLst>
                  <a:ext uri="{0D108BD9-81ED-4DB2-BD59-A6C34878D82A}">
                    <a16:rowId xmlns:a16="http://schemas.microsoft.com/office/drawing/2014/main" val="2481444765"/>
                  </a:ext>
                </a:extLst>
              </a:tr>
              <a:tr h="370840">
                <a:tc>
                  <a:txBody>
                    <a:bodyPr/>
                    <a:lstStyle/>
                    <a:p>
                      <a:pPr algn="ctr"/>
                      <a:r>
                        <a:rPr lang="en-US" sz="1800" b="0" u="none" strike="noStrike" cap="none" dirty="0">
                          <a:solidFill>
                            <a:schemeClr val="dk1"/>
                          </a:solidFill>
                          <a:effectLst/>
                          <a:sym typeface="Arial"/>
                        </a:rPr>
                        <a:t>Intel Core i7-10700F</a:t>
                      </a:r>
                    </a:p>
                    <a:p>
                      <a:pPr algn="ctr"/>
                      <a:r>
                        <a:rPr lang="en-US" sz="1800" b="0" u="none" strike="noStrike" cap="none" dirty="0">
                          <a:solidFill>
                            <a:schemeClr val="dk1"/>
                          </a:solidFill>
                          <a:effectLst/>
                          <a:sym typeface="Arial"/>
                        </a:rPr>
                        <a:t>CPU 2.90GHz</a:t>
                      </a:r>
                      <a:endParaRPr lang="ru-RU" sz="1800" dirty="0"/>
                    </a:p>
                  </a:txBody>
                  <a:tcPr anchor="ctr"/>
                </a:tc>
                <a:tc>
                  <a:txBody>
                    <a:bodyPr/>
                    <a:lstStyle/>
                    <a:p>
                      <a:pPr algn="ctr"/>
                      <a:r>
                        <a:rPr lang="en-US" sz="1800" b="0" u="none" strike="noStrike" cap="none" dirty="0">
                          <a:solidFill>
                            <a:schemeClr val="dk1"/>
                          </a:solidFill>
                          <a:effectLst/>
                          <a:sym typeface="Arial"/>
                        </a:rPr>
                        <a:t>RTX 3080 (10 </a:t>
                      </a:r>
                      <a:r>
                        <a:rPr lang="ru-RU" sz="1800" b="0" u="none" strike="noStrike" cap="none" dirty="0">
                          <a:solidFill>
                            <a:schemeClr val="dk1"/>
                          </a:solidFill>
                          <a:effectLst/>
                          <a:sym typeface="Arial"/>
                        </a:rPr>
                        <a:t>ГБ)</a:t>
                      </a:r>
                    </a:p>
                    <a:p>
                      <a:pPr algn="ctr"/>
                      <a:r>
                        <a:rPr lang="ru-RU" sz="1800" b="0" u="none" strike="noStrike" cap="none" dirty="0">
                          <a:solidFill>
                            <a:schemeClr val="dk1"/>
                          </a:solidFill>
                          <a:effectLst/>
                          <a:sym typeface="Arial"/>
                        </a:rPr>
                        <a:t>(</a:t>
                      </a:r>
                      <a:r>
                        <a:rPr lang="en-US" sz="1800" b="0" u="none" strike="noStrike" cap="none" dirty="0">
                          <a:solidFill>
                            <a:schemeClr val="dk1"/>
                          </a:solidFill>
                          <a:effectLst/>
                          <a:sym typeface="Arial"/>
                        </a:rPr>
                        <a:t>desktop)</a:t>
                      </a:r>
                    </a:p>
                    <a:p>
                      <a:pPr algn="ctr"/>
                      <a:endParaRPr lang="ru-R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u-RU" sz="1800" b="0" u="none" strike="noStrike" cap="none" dirty="0">
                          <a:solidFill>
                            <a:schemeClr val="dk1"/>
                          </a:solidFill>
                          <a:effectLst/>
                          <a:sym typeface="Arial"/>
                        </a:rPr>
                        <a:t>1280</a:t>
                      </a:r>
                    </a:p>
                    <a:p>
                      <a:pPr algn="ctr"/>
                      <a:endParaRPr lang="ru-R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b="0" u="none" strike="noStrike" cap="none" dirty="0">
                          <a:solidFill>
                            <a:schemeClr val="dk1"/>
                          </a:solidFill>
                          <a:effectLst/>
                          <a:sym typeface="Arial"/>
                        </a:rPr>
                        <a:t>1 minute 30 seconds</a:t>
                      </a:r>
                    </a:p>
                    <a:p>
                      <a:pPr algn="ctr"/>
                      <a:endParaRPr lang="ru-RU" sz="1800" dirty="0"/>
                    </a:p>
                  </a:txBody>
                  <a:tcPr anchor="ctr"/>
                </a:tc>
                <a:tc>
                  <a:txBody>
                    <a:bodyPr/>
                    <a:lstStyle/>
                    <a:p>
                      <a:pPr algn="ctr"/>
                      <a:r>
                        <a:rPr lang="en-US" sz="1800" b="0" u="none" strike="noStrike" cap="none" dirty="0">
                          <a:solidFill>
                            <a:schemeClr val="dk1"/>
                          </a:solidFill>
                          <a:effectLst/>
                          <a:sym typeface="Arial"/>
                        </a:rPr>
                        <a:t>1 minute 53</a:t>
                      </a:r>
                    </a:p>
                    <a:p>
                      <a:pPr algn="ctr"/>
                      <a:r>
                        <a:rPr lang="en-US" sz="1800" b="0" u="none" strike="noStrike" cap="none" dirty="0">
                          <a:solidFill>
                            <a:schemeClr val="dk1"/>
                          </a:solidFill>
                          <a:effectLst/>
                          <a:sym typeface="Arial"/>
                        </a:rPr>
                        <a:t>seconds</a:t>
                      </a:r>
                    </a:p>
                    <a:p>
                      <a:pPr algn="ctr"/>
                      <a:endParaRPr lang="ru-RU" sz="1800" dirty="0"/>
                    </a:p>
                  </a:txBody>
                  <a:tcPr anchor="ctr"/>
                </a:tc>
                <a:extLst>
                  <a:ext uri="{0D108BD9-81ED-4DB2-BD59-A6C34878D82A}">
                    <a16:rowId xmlns:a16="http://schemas.microsoft.com/office/drawing/2014/main" val="1217295404"/>
                  </a:ext>
                </a:extLst>
              </a:tr>
            </a:tbl>
          </a:graphicData>
        </a:graphic>
      </p:graphicFrame>
    </p:spTree>
    <p:extLst>
      <p:ext uri="{BB962C8B-B14F-4D97-AF65-F5344CB8AC3E}">
        <p14:creationId xmlns:p14="http://schemas.microsoft.com/office/powerpoint/2010/main" val="424721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922CB6-3E89-2038-DCFE-2C113E5E9CA9}"/>
              </a:ext>
            </a:extLst>
          </p:cNvPr>
          <p:cNvSpPr>
            <a:spLocks noGrp="1"/>
          </p:cNvSpPr>
          <p:nvPr>
            <p:ph type="title"/>
          </p:nvPr>
        </p:nvSpPr>
        <p:spPr/>
        <p:txBody>
          <a:bodyPr/>
          <a:lstStyle/>
          <a:p>
            <a:r>
              <a:rPr lang="ru-RU" b="1" dirty="0"/>
              <a:t>4. Внедрение и популяризация проекта</a:t>
            </a:r>
            <a:br>
              <a:rPr lang="ru-RU" dirty="0"/>
            </a:br>
            <a:endParaRPr lang="ru-RU" dirty="0"/>
          </a:p>
        </p:txBody>
      </p:sp>
      <p:sp>
        <p:nvSpPr>
          <p:cNvPr id="3" name="Номер слайда 2">
            <a:extLst>
              <a:ext uri="{FF2B5EF4-FFF2-40B4-BE49-F238E27FC236}">
                <a16:creationId xmlns:a16="http://schemas.microsoft.com/office/drawing/2014/main" id="{C33C01BD-7979-DE73-9E08-D78BAD9B03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22</a:t>
            </a:fld>
            <a:endParaRPr lang="ru-RU"/>
          </a:p>
        </p:txBody>
      </p:sp>
      <p:graphicFrame>
        <p:nvGraphicFramePr>
          <p:cNvPr id="8" name="Таблица 7">
            <a:extLst>
              <a:ext uri="{FF2B5EF4-FFF2-40B4-BE49-F238E27FC236}">
                <a16:creationId xmlns:a16="http://schemas.microsoft.com/office/drawing/2014/main" id="{CDBBA5D3-6E77-2924-969B-12823E3A1E5E}"/>
              </a:ext>
            </a:extLst>
          </p:cNvPr>
          <p:cNvGraphicFramePr>
            <a:graphicFrameLocks noGrp="1"/>
          </p:cNvGraphicFramePr>
          <p:nvPr>
            <p:extLst>
              <p:ext uri="{D42A27DB-BD31-4B8C-83A1-F6EECF244321}">
                <p14:modId xmlns:p14="http://schemas.microsoft.com/office/powerpoint/2010/main" val="494714746"/>
              </p:ext>
            </p:extLst>
          </p:nvPr>
        </p:nvGraphicFramePr>
        <p:xfrm>
          <a:off x="391487" y="552745"/>
          <a:ext cx="11409027" cy="6187440"/>
        </p:xfrm>
        <a:graphic>
          <a:graphicData uri="http://schemas.openxmlformats.org/drawingml/2006/table">
            <a:tbl>
              <a:tblPr/>
              <a:tblGrid>
                <a:gridCol w="11409027">
                  <a:extLst>
                    <a:ext uri="{9D8B030D-6E8A-4147-A177-3AD203B41FA5}">
                      <a16:colId xmlns:a16="http://schemas.microsoft.com/office/drawing/2014/main" val="4189730449"/>
                    </a:ext>
                  </a:extLst>
                </a:gridCol>
              </a:tblGrid>
              <a:tr h="25403">
                <a:tc>
                  <a:txBody>
                    <a:bodyPr/>
                    <a:lstStyle/>
                    <a:p>
                      <a:pPr fontAlgn="b"/>
                      <a:r>
                        <a:rPr lang="ru-RU" sz="1400" b="1" i="1" dirty="0" err="1">
                          <a:effectLst/>
                          <a:latin typeface="+mn-lt"/>
                        </a:rPr>
                        <a:t>Хакатоны</a:t>
                      </a:r>
                      <a:endParaRPr lang="ru-RU"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319521335"/>
                  </a:ext>
                </a:extLst>
              </a:tr>
              <a:tr h="115787">
                <a:tc>
                  <a:txBody>
                    <a:bodyPr/>
                    <a:lstStyle/>
                    <a:p>
                      <a:pPr algn="l" fontAlgn="b"/>
                      <a:r>
                        <a:rPr lang="ru-RU" sz="1400">
                          <a:effectLst/>
                          <a:latin typeface="+mn-lt"/>
                        </a:rPr>
                        <a:t>26-28 ноября 2021 г. Самара. Региональный Хакатон "Защита редких животных"</a:t>
                      </a:r>
                    </a:p>
                  </a:txBody>
                  <a:tcPr marL="0" marR="0" marT="0" marB="0" anchor="b">
                    <a:lnL>
                      <a:noFill/>
                    </a:lnL>
                    <a:lnR>
                      <a:noFill/>
                    </a:lnR>
                    <a:lnT>
                      <a:noFill/>
                    </a:lnT>
                    <a:lnB>
                      <a:noFill/>
                    </a:lnB>
                  </a:tcPr>
                </a:tc>
                <a:extLst>
                  <a:ext uri="{0D108BD9-81ED-4DB2-BD59-A6C34878D82A}">
                    <a16:rowId xmlns:a16="http://schemas.microsoft.com/office/drawing/2014/main" val="2656234884"/>
                  </a:ext>
                </a:extLst>
              </a:tr>
              <a:tr h="38595">
                <a:tc>
                  <a:txBody>
                    <a:bodyPr/>
                    <a:lstStyle/>
                    <a:p>
                      <a:pPr algn="l" fontAlgn="b"/>
                      <a:r>
                        <a:rPr lang="en-US" sz="1400" u="sng" dirty="0">
                          <a:solidFill>
                            <a:srgbClr val="1155CC"/>
                          </a:solidFill>
                          <a:effectLst/>
                          <a:latin typeface="+mn-lt"/>
                          <a:hlinkClick r:id="rId2"/>
                        </a:rPr>
                        <a:t>http://2021.hacks-ai.ru/hakaton/samara</a:t>
                      </a:r>
                      <a:endParaRPr lang="en-US"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218872552"/>
                  </a:ext>
                </a:extLst>
              </a:tr>
              <a:tr h="128652">
                <a:tc>
                  <a:txBody>
                    <a:bodyPr/>
                    <a:lstStyle/>
                    <a:p>
                      <a:pPr algn="l" fontAlgn="b"/>
                      <a:r>
                        <a:rPr lang="ru-RU" sz="1400" dirty="0">
                          <a:effectLst/>
                          <a:latin typeface="+mn-lt"/>
                        </a:rPr>
                        <a:t>27-29 мая 2022 г.  Хабаровск. Окружной </a:t>
                      </a:r>
                      <a:r>
                        <a:rPr lang="ru-RU" sz="1400" dirty="0" err="1">
                          <a:effectLst/>
                          <a:latin typeface="+mn-lt"/>
                        </a:rPr>
                        <a:t>Хакатон</a:t>
                      </a:r>
                      <a:r>
                        <a:rPr lang="ru-RU" sz="1400" dirty="0">
                          <a:effectLst/>
                          <a:latin typeface="+mn-lt"/>
                        </a:rPr>
                        <a:t> "ИИ на страже популяции ненецких моржей"</a:t>
                      </a:r>
                    </a:p>
                  </a:txBody>
                  <a:tcPr marL="0" marR="0" marT="0" marB="0" anchor="b">
                    <a:lnL>
                      <a:noFill/>
                    </a:lnL>
                    <a:lnR>
                      <a:noFill/>
                    </a:lnR>
                    <a:lnT>
                      <a:noFill/>
                    </a:lnT>
                    <a:lnB>
                      <a:noFill/>
                    </a:lnB>
                  </a:tcPr>
                </a:tc>
                <a:extLst>
                  <a:ext uri="{0D108BD9-81ED-4DB2-BD59-A6C34878D82A}">
                    <a16:rowId xmlns:a16="http://schemas.microsoft.com/office/drawing/2014/main" val="1216836999"/>
                  </a:ext>
                </a:extLst>
              </a:tr>
              <a:tr h="38595">
                <a:tc>
                  <a:txBody>
                    <a:bodyPr/>
                    <a:lstStyle/>
                    <a:p>
                      <a:pPr algn="l" fontAlgn="b"/>
                      <a:r>
                        <a:rPr lang="en-US" sz="1400" u="sng">
                          <a:solidFill>
                            <a:srgbClr val="1155CC"/>
                          </a:solidFill>
                          <a:effectLst/>
                          <a:latin typeface="+mn-lt"/>
                          <a:hlinkClick r:id="rId3"/>
                        </a:rPr>
                        <a:t>https://hacks-ai.ru/hackathons/755853</a:t>
                      </a:r>
                      <a:endParaRPr lang="en-US"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1873848409"/>
                  </a:ext>
                </a:extLst>
              </a:tr>
              <a:tr h="25403">
                <a:tc>
                  <a:txBody>
                    <a:bodyPr/>
                    <a:lstStyle/>
                    <a:p>
                      <a:pPr fontAlgn="b"/>
                      <a:r>
                        <a:rPr lang="ru-RU" sz="1400" b="1" i="1" dirty="0" err="1">
                          <a:effectLst/>
                          <a:latin typeface="+mn-lt"/>
                        </a:rPr>
                        <a:t>РИДы</a:t>
                      </a:r>
                      <a:endParaRPr lang="ru-RU"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388314366"/>
                  </a:ext>
                </a:extLst>
              </a:tr>
              <a:tr h="321630">
                <a:tc>
                  <a:txBody>
                    <a:bodyPr/>
                    <a:lstStyle/>
                    <a:p>
                      <a:pPr fontAlgn="b"/>
                      <a:r>
                        <a:rPr lang="ru-RU" sz="1400" dirty="0">
                          <a:effectLst/>
                          <a:latin typeface="+mn-lt"/>
                        </a:rPr>
                        <a:t>Свидетельство о </a:t>
                      </a:r>
                      <a:r>
                        <a:rPr lang="ru-RU" sz="1400" b="0" i="0" u="none" strike="noStrike" cap="none" dirty="0">
                          <a:solidFill>
                            <a:schemeClr val="tx1"/>
                          </a:solidFill>
                          <a:effectLst/>
                          <a:latin typeface="+mn-lt"/>
                          <a:ea typeface="+mn-ea"/>
                          <a:cs typeface="+mn-cs"/>
                          <a:sym typeface="Arial"/>
                        </a:rPr>
                        <a:t>государственной</a:t>
                      </a:r>
                      <a:r>
                        <a:rPr lang="ru-RU" sz="1400" dirty="0">
                          <a:effectLst/>
                          <a:latin typeface="+mn-lt"/>
                        </a:rPr>
                        <a:t> регистрации программы для ЭВМ № 2021663816 от 24 августа 2021 года "Специальное программное обеспечение анализа данных подсистемы наземных пунктов видеонаблюдения", выдано Федеральной службой по интеллектуальной собственности.</a:t>
                      </a:r>
                    </a:p>
                  </a:txBody>
                  <a:tcPr marL="0" marR="0" marT="0" marB="0" anchor="b">
                    <a:lnL>
                      <a:noFill/>
                    </a:lnL>
                    <a:lnR>
                      <a:noFill/>
                    </a:lnR>
                    <a:lnT>
                      <a:noFill/>
                    </a:lnT>
                    <a:lnB>
                      <a:noFill/>
                    </a:lnB>
                  </a:tcPr>
                </a:tc>
                <a:extLst>
                  <a:ext uri="{0D108BD9-81ED-4DB2-BD59-A6C34878D82A}">
                    <a16:rowId xmlns:a16="http://schemas.microsoft.com/office/drawing/2014/main" val="3544225531"/>
                  </a:ext>
                </a:extLst>
              </a:tr>
              <a:tr h="25403">
                <a:tc>
                  <a:txBody>
                    <a:bodyPr/>
                    <a:lstStyle/>
                    <a:p>
                      <a:pPr fontAlgn="b"/>
                      <a:r>
                        <a:rPr lang="ru-RU" sz="1400" b="1" i="1" dirty="0">
                          <a:effectLst/>
                          <a:latin typeface="+mn-lt"/>
                        </a:rPr>
                        <a:t>Конференции</a:t>
                      </a:r>
                      <a:endParaRPr lang="ru-RU"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113060102"/>
                  </a:ext>
                </a:extLst>
              </a:tr>
              <a:tr h="25731">
                <a:tc>
                  <a:txBody>
                    <a:bodyPr/>
                    <a:lstStyle/>
                    <a:p>
                      <a:pPr fontAlgn="b"/>
                      <a:r>
                        <a:rPr lang="ru-RU" sz="1400">
                          <a:effectLst/>
                          <a:latin typeface="+mn-lt"/>
                        </a:rPr>
                        <a:t>Заповедная наука 2021</a:t>
                      </a:r>
                    </a:p>
                  </a:txBody>
                  <a:tcPr marL="0" marR="0" marT="0" marB="0" anchor="b">
                    <a:lnL>
                      <a:noFill/>
                    </a:lnL>
                    <a:lnR>
                      <a:noFill/>
                    </a:lnR>
                    <a:lnT>
                      <a:noFill/>
                    </a:lnT>
                    <a:lnB>
                      <a:noFill/>
                    </a:lnB>
                  </a:tcPr>
                </a:tc>
                <a:extLst>
                  <a:ext uri="{0D108BD9-81ED-4DB2-BD59-A6C34878D82A}">
                    <a16:rowId xmlns:a16="http://schemas.microsoft.com/office/drawing/2014/main" val="2655758610"/>
                  </a:ext>
                </a:extLst>
              </a:tr>
              <a:tr h="379525">
                <a:tc>
                  <a:txBody>
                    <a:bodyPr/>
                    <a:lstStyle/>
                    <a:p>
                      <a:pPr fontAlgn="b"/>
                      <a:r>
                        <a:rPr lang="ru-RU" sz="1400" dirty="0">
                          <a:effectLst/>
                          <a:latin typeface="+mn-lt"/>
                        </a:rPr>
                        <a:t>ПРИМЕНЕНИЕ МЕТОДОВ КОМПЬЮТЕРНОГО ЗРЕНИЯ ДЛЯ АНАЛИЗА ИЗОБРАЖЕНИЙ, СОБРАННЫХ С ФОТОЛОВУШЕК В </a:t>
                      </a:r>
                      <a:br>
                        <a:rPr lang="ru-RU" sz="1400" dirty="0">
                          <a:effectLst/>
                          <a:latin typeface="+mn-lt"/>
                        </a:rPr>
                      </a:br>
                      <a:r>
                        <a:rPr lang="ru-RU" sz="1400" dirty="0">
                          <a:effectLst/>
                          <a:latin typeface="+mn-lt"/>
                        </a:rPr>
                        <a:t>РАМКАХ ПРОГРАММНО-АППАРАТНОГО КОМПЛЕКСА МОНИТОРИНГА СОСТОЯНИЯ ОКРУЖАЮЩЕЙ СРЕДЫ НА </a:t>
                      </a:r>
                      <a:br>
                        <a:rPr lang="ru-RU" sz="1400" dirty="0">
                          <a:effectLst/>
                          <a:latin typeface="+mn-lt"/>
                        </a:rPr>
                      </a:br>
                      <a:r>
                        <a:rPr lang="ru-RU" sz="1400" dirty="0">
                          <a:effectLst/>
                          <a:latin typeface="+mn-lt"/>
                        </a:rPr>
                        <a:t>ОСОБО ОХРАНЯЕМЫХ ПРИРОДНЫХ ТЕРРИТОРИЯХ, А.В. Леус, В.А. Ефремов</a:t>
                      </a:r>
                    </a:p>
                  </a:txBody>
                  <a:tcPr marL="0" marR="0" marT="0" marB="0" anchor="b">
                    <a:lnL>
                      <a:noFill/>
                    </a:lnL>
                    <a:lnR>
                      <a:noFill/>
                    </a:lnR>
                    <a:lnT>
                      <a:noFill/>
                    </a:lnT>
                    <a:lnB>
                      <a:noFill/>
                    </a:lnB>
                  </a:tcPr>
                </a:tc>
                <a:extLst>
                  <a:ext uri="{0D108BD9-81ED-4DB2-BD59-A6C34878D82A}">
                    <a16:rowId xmlns:a16="http://schemas.microsoft.com/office/drawing/2014/main" val="240710029"/>
                  </a:ext>
                </a:extLst>
              </a:tr>
              <a:tr h="25403">
                <a:tc>
                  <a:txBody>
                    <a:bodyPr/>
                    <a:lstStyle/>
                    <a:p>
                      <a:pPr fontAlgn="b"/>
                      <a:r>
                        <a:rPr lang="ru-RU" sz="1400" b="1" i="1" dirty="0">
                          <a:effectLst/>
                          <a:latin typeface="+mn-lt"/>
                        </a:rPr>
                        <a:t>Упоминания в СМИ</a:t>
                      </a:r>
                      <a:endParaRPr lang="ru-RU"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9836969"/>
                  </a:ext>
                </a:extLst>
              </a:tr>
              <a:tr h="25731">
                <a:tc>
                  <a:txBody>
                    <a:bodyPr/>
                    <a:lstStyle/>
                    <a:p>
                      <a:pPr fontAlgn="b"/>
                      <a:r>
                        <a:rPr lang="ru-RU" sz="1400">
                          <a:effectLst/>
                          <a:latin typeface="+mn-lt"/>
                        </a:rPr>
                        <a:t>Статьи на сайте МФТИ</a:t>
                      </a:r>
                    </a:p>
                  </a:txBody>
                  <a:tcPr marL="0" marR="0" marT="0" marB="0" anchor="b">
                    <a:lnL>
                      <a:noFill/>
                    </a:lnL>
                    <a:lnR>
                      <a:noFill/>
                    </a:lnR>
                    <a:lnT>
                      <a:noFill/>
                    </a:lnT>
                    <a:lnB>
                      <a:noFill/>
                    </a:lnB>
                  </a:tcPr>
                </a:tc>
                <a:extLst>
                  <a:ext uri="{0D108BD9-81ED-4DB2-BD59-A6C34878D82A}">
                    <a16:rowId xmlns:a16="http://schemas.microsoft.com/office/drawing/2014/main" val="1173867265"/>
                  </a:ext>
                </a:extLst>
              </a:tr>
              <a:tr h="115787">
                <a:tc>
                  <a:txBody>
                    <a:bodyPr/>
                    <a:lstStyle/>
                    <a:p>
                      <a:pPr fontAlgn="b"/>
                      <a:r>
                        <a:rPr lang="en-US" sz="1400" u="sng">
                          <a:solidFill>
                            <a:srgbClr val="1155CC"/>
                          </a:solidFill>
                          <a:effectLst/>
                          <a:latin typeface="+mn-lt"/>
                          <a:hlinkClick r:id="rId4"/>
                        </a:rPr>
                        <a:t>https://mipt.ru/news/sistema_ii_razrabotannaya_na_fiztekhe_pomogaet_kontrolirovat_sostoyanie_populyatsii_redkikh_zhivotny</a:t>
                      </a:r>
                      <a:endParaRPr lang="en-US"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1654690782"/>
                  </a:ext>
                </a:extLst>
              </a:tr>
              <a:tr h="122220">
                <a:tc>
                  <a:txBody>
                    <a:bodyPr/>
                    <a:lstStyle/>
                    <a:p>
                      <a:pPr algn="l" fontAlgn="b"/>
                      <a:r>
                        <a:rPr lang="ru-RU" sz="1400" u="sng">
                          <a:solidFill>
                            <a:srgbClr val="1155CC"/>
                          </a:solidFill>
                          <a:effectLst/>
                          <a:latin typeface="+mn-lt"/>
                          <a:hlinkClick r:id="rId5"/>
                        </a:rPr>
                        <a:t>Минприроды совместно с МФТИ планирует создать систему ИИ для учета диких животных — МФТИ (mipt.ru)</a:t>
                      </a:r>
                      <a:endParaRPr lang="ru-RU"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2159619134"/>
                  </a:ext>
                </a:extLst>
              </a:tr>
              <a:tr h="25731">
                <a:tc>
                  <a:txBody>
                    <a:bodyPr/>
                    <a:lstStyle/>
                    <a:p>
                      <a:pPr fontAlgn="b"/>
                      <a:r>
                        <a:rPr lang="ru-RU" sz="1400">
                          <a:effectLst/>
                          <a:latin typeface="+mn-lt"/>
                        </a:rPr>
                        <a:t>Статья в Известиях</a:t>
                      </a:r>
                    </a:p>
                  </a:txBody>
                  <a:tcPr marL="0" marR="0" marT="0" marB="0" anchor="b">
                    <a:lnL>
                      <a:noFill/>
                    </a:lnL>
                    <a:lnR>
                      <a:noFill/>
                    </a:lnR>
                    <a:lnT>
                      <a:noFill/>
                    </a:lnT>
                    <a:lnB>
                      <a:noFill/>
                    </a:lnB>
                  </a:tcPr>
                </a:tc>
                <a:extLst>
                  <a:ext uri="{0D108BD9-81ED-4DB2-BD59-A6C34878D82A}">
                    <a16:rowId xmlns:a16="http://schemas.microsoft.com/office/drawing/2014/main" val="236162710"/>
                  </a:ext>
                </a:extLst>
              </a:tr>
              <a:tr h="115787">
                <a:tc>
                  <a:txBody>
                    <a:bodyPr/>
                    <a:lstStyle/>
                    <a:p>
                      <a:pPr fontAlgn="b"/>
                      <a:r>
                        <a:rPr lang="en-US" sz="1400" u="sng">
                          <a:solidFill>
                            <a:srgbClr val="1155CC"/>
                          </a:solidFill>
                          <a:effectLst/>
                          <a:latin typeface="+mn-lt"/>
                          <a:hlinkClick r:id="rId6"/>
                        </a:rPr>
                        <a:t>https://iz.ru/1382142/denis-gritcenko/poimat-v-neiroseti-za-populiatciiami-redkikh-zhivotnykh-budet-nabliudat-ii</a:t>
                      </a:r>
                      <a:endParaRPr lang="en-US"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658911681"/>
                  </a:ext>
                </a:extLst>
              </a:tr>
              <a:tr h="45029">
                <a:tc>
                  <a:txBody>
                    <a:bodyPr/>
                    <a:lstStyle/>
                    <a:p>
                      <a:pPr fontAlgn="b"/>
                      <a:r>
                        <a:rPr lang="ru-RU" sz="1400" dirty="0">
                          <a:effectLst/>
                          <a:latin typeface="+mn-lt"/>
                        </a:rPr>
                        <a:t>Перепечатка в различных изданиях</a:t>
                      </a:r>
                    </a:p>
                  </a:txBody>
                  <a:tcPr marL="0" marR="0" marT="0" marB="0" anchor="b">
                    <a:lnL>
                      <a:noFill/>
                    </a:lnL>
                    <a:lnR>
                      <a:noFill/>
                    </a:lnR>
                    <a:lnT>
                      <a:noFill/>
                    </a:lnT>
                    <a:lnB>
                      <a:noFill/>
                    </a:lnB>
                  </a:tcPr>
                </a:tc>
                <a:extLst>
                  <a:ext uri="{0D108BD9-81ED-4DB2-BD59-A6C34878D82A}">
                    <a16:rowId xmlns:a16="http://schemas.microsoft.com/office/drawing/2014/main" val="2563620533"/>
                  </a:ext>
                </a:extLst>
              </a:tr>
              <a:tr h="141518">
                <a:tc>
                  <a:txBody>
                    <a:bodyPr/>
                    <a:lstStyle/>
                    <a:p>
                      <a:pPr fontAlgn="b"/>
                      <a:r>
                        <a:rPr lang="en-US" sz="1400" u="sng" dirty="0">
                          <a:solidFill>
                            <a:srgbClr val="1155CC"/>
                          </a:solidFill>
                          <a:effectLst/>
                          <a:latin typeface="+mn-lt"/>
                          <a:hlinkClick r:id="rId7"/>
                        </a:rPr>
                        <a:t>https://www.gazetametro.ru/articles/dlja-poscheta-redkih-osobej-obitajuschih-v-natsparkah-primenili-iskusstvennyj-intellekt-24-08-2022</a:t>
                      </a:r>
                      <a:endParaRPr lang="en-US"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361220050"/>
                  </a:ext>
                </a:extLst>
              </a:tr>
              <a:tr h="25403">
                <a:tc>
                  <a:txBody>
                    <a:bodyPr/>
                    <a:lstStyle/>
                    <a:p>
                      <a:pPr fontAlgn="b"/>
                      <a:r>
                        <a:rPr lang="ru-RU" sz="1400" dirty="0">
                          <a:effectLst/>
                          <a:latin typeface="+mn-lt"/>
                        </a:rPr>
                        <a:t>Статья в За Науку</a:t>
                      </a:r>
                    </a:p>
                  </a:txBody>
                  <a:tcPr marL="0" marR="0" marT="0" marB="0" anchor="b">
                    <a:lnL>
                      <a:noFill/>
                    </a:lnL>
                    <a:lnR>
                      <a:noFill/>
                    </a:lnR>
                    <a:lnT>
                      <a:noFill/>
                    </a:lnT>
                    <a:lnB>
                      <a:noFill/>
                    </a:lnB>
                  </a:tcPr>
                </a:tc>
                <a:extLst>
                  <a:ext uri="{0D108BD9-81ED-4DB2-BD59-A6C34878D82A}">
                    <a16:rowId xmlns:a16="http://schemas.microsoft.com/office/drawing/2014/main" val="2251246766"/>
                  </a:ext>
                </a:extLst>
              </a:tr>
              <a:tr h="77192">
                <a:tc>
                  <a:txBody>
                    <a:bodyPr/>
                    <a:lstStyle/>
                    <a:p>
                      <a:pPr algn="l" fontAlgn="b"/>
                      <a:r>
                        <a:rPr lang="ru-RU" sz="1400" u="sng">
                          <a:solidFill>
                            <a:srgbClr val="1155CC"/>
                          </a:solidFill>
                          <a:effectLst/>
                          <a:latin typeface="+mn-lt"/>
                          <a:hlinkClick r:id="rId8"/>
                        </a:rPr>
                        <a:t>Журнал «За науку»: Искусственный интеллект на страже тигров (mipt.ru)</a:t>
                      </a:r>
                      <a:endParaRPr lang="ru-RU"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786451883"/>
                  </a:ext>
                </a:extLst>
              </a:tr>
              <a:tr h="32164">
                <a:tc>
                  <a:txBody>
                    <a:bodyPr/>
                    <a:lstStyle/>
                    <a:p>
                      <a:pPr fontAlgn="b"/>
                      <a:r>
                        <a:rPr lang="ru-RU" sz="1400">
                          <a:effectLst/>
                          <a:latin typeface="+mn-lt"/>
                        </a:rPr>
                        <a:t>Статья на сайте Минприроды</a:t>
                      </a:r>
                    </a:p>
                  </a:txBody>
                  <a:tcPr marL="0" marR="0" marT="0" marB="0" anchor="b">
                    <a:lnL>
                      <a:noFill/>
                    </a:lnL>
                    <a:lnR>
                      <a:noFill/>
                    </a:lnR>
                    <a:lnT>
                      <a:noFill/>
                    </a:lnT>
                    <a:lnB>
                      <a:noFill/>
                    </a:lnB>
                  </a:tcPr>
                </a:tc>
                <a:extLst>
                  <a:ext uri="{0D108BD9-81ED-4DB2-BD59-A6C34878D82A}">
                    <a16:rowId xmlns:a16="http://schemas.microsoft.com/office/drawing/2014/main" val="2976582009"/>
                  </a:ext>
                </a:extLst>
              </a:tr>
              <a:tr h="186547">
                <a:tc>
                  <a:txBody>
                    <a:bodyPr/>
                    <a:lstStyle/>
                    <a:p>
                      <a:pPr algn="l" fontAlgn="b"/>
                      <a:r>
                        <a:rPr lang="ru-RU" sz="1400" u="sng">
                          <a:solidFill>
                            <a:srgbClr val="1155CC"/>
                          </a:solidFill>
                          <a:effectLst/>
                          <a:latin typeface="+mn-lt"/>
                          <a:hlinkClick r:id="rId9"/>
                        </a:rPr>
                        <a:t>Минприроды совместно с ИТ-сообществами планирует создать систему искусственного интеллекта для учёта диких животных — Минприроды России (mnr.gov.ru)</a:t>
                      </a:r>
                      <a:endParaRPr lang="ru-RU" sz="140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2043036285"/>
                  </a:ext>
                </a:extLst>
              </a:tr>
              <a:tr h="32164">
                <a:tc>
                  <a:txBody>
                    <a:bodyPr/>
                    <a:lstStyle/>
                    <a:p>
                      <a:pPr fontAlgn="b"/>
                      <a:r>
                        <a:rPr lang="ru-RU" sz="1400">
                          <a:effectLst/>
                          <a:latin typeface="+mn-lt"/>
                        </a:rPr>
                        <a:t>Статья Фонда Дикой природы</a:t>
                      </a:r>
                    </a:p>
                  </a:txBody>
                  <a:tcPr marL="0" marR="0" marT="0" marB="0" anchor="b">
                    <a:lnL>
                      <a:noFill/>
                    </a:lnL>
                    <a:lnR>
                      <a:noFill/>
                    </a:lnR>
                    <a:lnT>
                      <a:noFill/>
                    </a:lnT>
                    <a:lnB>
                      <a:noFill/>
                    </a:lnB>
                  </a:tcPr>
                </a:tc>
                <a:extLst>
                  <a:ext uri="{0D108BD9-81ED-4DB2-BD59-A6C34878D82A}">
                    <a16:rowId xmlns:a16="http://schemas.microsoft.com/office/drawing/2014/main" val="852980078"/>
                  </a:ext>
                </a:extLst>
              </a:tr>
              <a:tr h="70759">
                <a:tc>
                  <a:txBody>
                    <a:bodyPr/>
                    <a:lstStyle/>
                    <a:p>
                      <a:pPr algn="l" fontAlgn="b"/>
                      <a:r>
                        <a:rPr lang="ru-RU" sz="1400" u="sng" dirty="0">
                          <a:solidFill>
                            <a:srgbClr val="1155CC"/>
                          </a:solidFill>
                          <a:effectLst/>
                          <a:latin typeface="+mn-lt"/>
                          <a:hlinkClick r:id="rId10"/>
                        </a:rPr>
                        <a:t>Нейросети научатся узнавать моржей «в лицо» (wwf.ru)</a:t>
                      </a:r>
                      <a:endParaRPr lang="ru-RU" sz="1400" dirty="0">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482461727"/>
                  </a:ext>
                </a:extLst>
              </a:tr>
            </a:tbl>
          </a:graphicData>
        </a:graphic>
      </p:graphicFrame>
    </p:spTree>
    <p:extLst>
      <p:ext uri="{BB962C8B-B14F-4D97-AF65-F5344CB8AC3E}">
        <p14:creationId xmlns:p14="http://schemas.microsoft.com/office/powerpoint/2010/main" val="3289255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7316D-A0E7-4B68-AD18-902F5C9CB42E}"/>
              </a:ext>
            </a:extLst>
          </p:cNvPr>
          <p:cNvSpPr>
            <a:spLocks noGrp="1"/>
          </p:cNvSpPr>
          <p:nvPr>
            <p:ph type="title"/>
          </p:nvPr>
        </p:nvSpPr>
        <p:spPr>
          <a:xfrm>
            <a:off x="2003303" y="3070312"/>
            <a:ext cx="8185395" cy="717377"/>
          </a:xfrm>
        </p:spPr>
        <p:txBody>
          <a:bodyPr/>
          <a:lstStyle/>
          <a:p>
            <a:r>
              <a:rPr lang="ru-RU" dirty="0">
                <a:latin typeface="+mn-lt"/>
              </a:rPr>
              <a:t>Спасибо за внимание!</a:t>
            </a:r>
            <a:br>
              <a:rPr lang="ru-RU" dirty="0">
                <a:latin typeface="+mn-lt"/>
              </a:rPr>
            </a:br>
            <a:br>
              <a:rPr lang="ru-RU" dirty="0">
                <a:latin typeface="+mn-lt"/>
              </a:rPr>
            </a:br>
            <a:br>
              <a:rPr lang="ru-RU" dirty="0">
                <a:latin typeface="+mn-lt"/>
              </a:rPr>
            </a:br>
            <a:r>
              <a:rPr lang="en-US" dirty="0">
                <a:latin typeface="+mn-lt"/>
                <a:hlinkClick r:id="rId3"/>
              </a:rPr>
              <a:t>Leus.av@mipt.ru</a:t>
            </a:r>
            <a:br>
              <a:rPr lang="en-US" dirty="0">
                <a:latin typeface="+mn-lt"/>
              </a:rPr>
            </a:br>
            <a:endParaRPr lang="ru-RU" dirty="0">
              <a:latin typeface="+mn-lt"/>
            </a:endParaRPr>
          </a:p>
        </p:txBody>
      </p:sp>
      <p:sp>
        <p:nvSpPr>
          <p:cNvPr id="3" name="Номер слайда 2">
            <a:extLst>
              <a:ext uri="{FF2B5EF4-FFF2-40B4-BE49-F238E27FC236}">
                <a16:creationId xmlns:a16="http://schemas.microsoft.com/office/drawing/2014/main" id="{ECB474B5-2EC3-4173-BB5E-FC969CB7C5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23</a:t>
            </a:fld>
            <a:endParaRPr lang="ru-RU">
              <a:latin typeface="+mn-lt"/>
            </a:endParaRPr>
          </a:p>
        </p:txBody>
      </p:sp>
    </p:spTree>
    <p:extLst>
      <p:ext uri="{BB962C8B-B14F-4D97-AF65-F5344CB8AC3E}">
        <p14:creationId xmlns:p14="http://schemas.microsoft.com/office/powerpoint/2010/main" val="3079367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B6DF37A-2BA8-F992-744F-B9926B8C7F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24</a:t>
            </a:fld>
            <a:endParaRPr lang="ru-RU">
              <a:latin typeface="+mn-lt"/>
            </a:endParaRPr>
          </a:p>
        </p:txBody>
      </p:sp>
      <p:pic>
        <p:nvPicPr>
          <p:cNvPr id="6" name="Рисунок 5">
            <a:extLst>
              <a:ext uri="{FF2B5EF4-FFF2-40B4-BE49-F238E27FC236}">
                <a16:creationId xmlns:a16="http://schemas.microsoft.com/office/drawing/2014/main" id="{84865F5D-F44F-1695-0B85-ACE346C4109C}"/>
              </a:ext>
            </a:extLst>
          </p:cNvPr>
          <p:cNvPicPr>
            <a:picLocks noChangeAspect="1"/>
          </p:cNvPicPr>
          <p:nvPr/>
        </p:nvPicPr>
        <p:blipFill>
          <a:blip r:embed="rId2"/>
          <a:stretch>
            <a:fillRect/>
          </a:stretch>
        </p:blipFill>
        <p:spPr>
          <a:xfrm>
            <a:off x="504394" y="323416"/>
            <a:ext cx="9478698" cy="6211167"/>
          </a:xfrm>
          <a:prstGeom prst="rect">
            <a:avLst/>
          </a:prstGeom>
        </p:spPr>
      </p:pic>
    </p:spTree>
    <p:extLst>
      <p:ext uri="{BB962C8B-B14F-4D97-AF65-F5344CB8AC3E}">
        <p14:creationId xmlns:p14="http://schemas.microsoft.com/office/powerpoint/2010/main" val="793770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11670564-7126-B2E1-4847-B43F4702FA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25</a:t>
            </a:fld>
            <a:endParaRPr lang="ru-RU">
              <a:latin typeface="+mn-lt"/>
            </a:endParaRPr>
          </a:p>
        </p:txBody>
      </p:sp>
      <p:pic>
        <p:nvPicPr>
          <p:cNvPr id="5" name="Рисунок 4">
            <a:extLst>
              <a:ext uri="{FF2B5EF4-FFF2-40B4-BE49-F238E27FC236}">
                <a16:creationId xmlns:a16="http://schemas.microsoft.com/office/drawing/2014/main" id="{4F30D3AE-721A-2E2A-90CB-1391186BEFAE}"/>
              </a:ext>
            </a:extLst>
          </p:cNvPr>
          <p:cNvPicPr>
            <a:picLocks noChangeAspect="1"/>
          </p:cNvPicPr>
          <p:nvPr/>
        </p:nvPicPr>
        <p:blipFill>
          <a:blip r:embed="rId2"/>
          <a:stretch>
            <a:fillRect/>
          </a:stretch>
        </p:blipFill>
        <p:spPr>
          <a:xfrm>
            <a:off x="1016475" y="0"/>
            <a:ext cx="8578826" cy="6858000"/>
          </a:xfrm>
          <a:prstGeom prst="rect">
            <a:avLst/>
          </a:prstGeom>
        </p:spPr>
      </p:pic>
    </p:spTree>
    <p:extLst>
      <p:ext uri="{BB962C8B-B14F-4D97-AF65-F5344CB8AC3E}">
        <p14:creationId xmlns:p14="http://schemas.microsoft.com/office/powerpoint/2010/main" val="1830333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78F8D3-92AD-41B6-8408-60B360DAA67D}"/>
              </a:ext>
            </a:extLst>
          </p:cNvPr>
          <p:cNvSpPr>
            <a:spLocks noGrp="1"/>
          </p:cNvSpPr>
          <p:nvPr>
            <p:ph type="title"/>
          </p:nvPr>
        </p:nvSpPr>
        <p:spPr/>
        <p:txBody>
          <a:bodyPr/>
          <a:lstStyle/>
          <a:p>
            <a:r>
              <a:rPr lang="ru-RU" dirty="0">
                <a:latin typeface="+mn-lt"/>
              </a:rPr>
              <a:t>Локальная работа с данными,</a:t>
            </a:r>
            <a:br>
              <a:rPr lang="ru-RU" dirty="0">
                <a:latin typeface="+mn-lt"/>
              </a:rPr>
            </a:br>
            <a:r>
              <a:rPr lang="ru-RU" dirty="0">
                <a:latin typeface="+mn-lt"/>
              </a:rPr>
              <a:t>распознанными нейронной сетью</a:t>
            </a:r>
          </a:p>
        </p:txBody>
      </p:sp>
      <p:sp>
        <p:nvSpPr>
          <p:cNvPr id="3" name="Номер слайда 2">
            <a:extLst>
              <a:ext uri="{FF2B5EF4-FFF2-40B4-BE49-F238E27FC236}">
                <a16:creationId xmlns:a16="http://schemas.microsoft.com/office/drawing/2014/main" id="{BC6052B0-7010-4990-8610-0C5B2DEE825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26</a:t>
            </a:fld>
            <a:endParaRPr lang="ru-RU">
              <a:latin typeface="+mn-lt"/>
            </a:endParaRPr>
          </a:p>
        </p:txBody>
      </p:sp>
      <p:pic>
        <p:nvPicPr>
          <p:cNvPr id="5" name="Рисунок 4">
            <a:extLst>
              <a:ext uri="{FF2B5EF4-FFF2-40B4-BE49-F238E27FC236}">
                <a16:creationId xmlns:a16="http://schemas.microsoft.com/office/drawing/2014/main" id="{33E2DCBA-69B6-4CB1-A2AA-5C3FEC6E6BB2}"/>
              </a:ext>
            </a:extLst>
          </p:cNvPr>
          <p:cNvPicPr>
            <a:picLocks noChangeAspect="1"/>
          </p:cNvPicPr>
          <p:nvPr/>
        </p:nvPicPr>
        <p:blipFill>
          <a:blip r:embed="rId3"/>
          <a:stretch>
            <a:fillRect/>
          </a:stretch>
        </p:blipFill>
        <p:spPr>
          <a:xfrm>
            <a:off x="1111876" y="867615"/>
            <a:ext cx="9968248" cy="5380351"/>
          </a:xfrm>
          <a:prstGeom prst="rect">
            <a:avLst/>
          </a:prstGeom>
        </p:spPr>
      </p:pic>
    </p:spTree>
    <p:extLst>
      <p:ext uri="{BB962C8B-B14F-4D97-AF65-F5344CB8AC3E}">
        <p14:creationId xmlns:p14="http://schemas.microsoft.com/office/powerpoint/2010/main" val="634728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FDCC7F-1933-4132-8AEA-8625C0D43C91}"/>
              </a:ext>
            </a:extLst>
          </p:cNvPr>
          <p:cNvSpPr>
            <a:spLocks noGrp="1"/>
          </p:cNvSpPr>
          <p:nvPr>
            <p:ph type="title"/>
          </p:nvPr>
        </p:nvSpPr>
        <p:spPr/>
        <p:txBody>
          <a:bodyPr/>
          <a:lstStyle/>
          <a:p>
            <a:pPr algn="ctr"/>
            <a:r>
              <a:rPr lang="ru-RU" dirty="0">
                <a:latin typeface="+mn-lt"/>
              </a:rPr>
              <a:t>Центрально-лесной заповедник</a:t>
            </a:r>
          </a:p>
        </p:txBody>
      </p:sp>
      <p:graphicFrame>
        <p:nvGraphicFramePr>
          <p:cNvPr id="4" name="Таблица 4">
            <a:extLst>
              <a:ext uri="{FF2B5EF4-FFF2-40B4-BE49-F238E27FC236}">
                <a16:creationId xmlns:a16="http://schemas.microsoft.com/office/drawing/2014/main" id="{7ADAA1AE-C474-44B1-A211-2CDFCAE074B9}"/>
              </a:ext>
            </a:extLst>
          </p:cNvPr>
          <p:cNvGraphicFramePr>
            <a:graphicFrameLocks noGrp="1"/>
          </p:cNvGraphicFramePr>
          <p:nvPr>
            <p:ph idx="4294967295"/>
            <p:extLst>
              <p:ext uri="{D42A27DB-BD31-4B8C-83A1-F6EECF244321}">
                <p14:modId xmlns:p14="http://schemas.microsoft.com/office/powerpoint/2010/main" val="3353366642"/>
              </p:ext>
            </p:extLst>
          </p:nvPr>
        </p:nvGraphicFramePr>
        <p:xfrm>
          <a:off x="1021592" y="638175"/>
          <a:ext cx="10148816" cy="6219967"/>
        </p:xfrm>
        <a:graphic>
          <a:graphicData uri="http://schemas.openxmlformats.org/drawingml/2006/table">
            <a:tbl>
              <a:tblPr firstRow="1" bandRow="1">
                <a:tableStyleId>{073A0DAA-6AF3-43AB-8588-CEC1D06C72B9}</a:tableStyleId>
              </a:tblPr>
              <a:tblGrid>
                <a:gridCol w="1284652">
                  <a:extLst>
                    <a:ext uri="{9D8B030D-6E8A-4147-A177-3AD203B41FA5}">
                      <a16:colId xmlns:a16="http://schemas.microsoft.com/office/drawing/2014/main" val="3124769821"/>
                    </a:ext>
                  </a:extLst>
                </a:gridCol>
                <a:gridCol w="1207837">
                  <a:extLst>
                    <a:ext uri="{9D8B030D-6E8A-4147-A177-3AD203B41FA5}">
                      <a16:colId xmlns:a16="http://schemas.microsoft.com/office/drawing/2014/main" val="2278829941"/>
                    </a:ext>
                  </a:extLst>
                </a:gridCol>
                <a:gridCol w="275905">
                  <a:extLst>
                    <a:ext uri="{9D8B030D-6E8A-4147-A177-3AD203B41FA5}">
                      <a16:colId xmlns:a16="http://schemas.microsoft.com/office/drawing/2014/main" val="1438824826"/>
                    </a:ext>
                  </a:extLst>
                </a:gridCol>
                <a:gridCol w="2415674">
                  <a:extLst>
                    <a:ext uri="{9D8B030D-6E8A-4147-A177-3AD203B41FA5}">
                      <a16:colId xmlns:a16="http://schemas.microsoft.com/office/drawing/2014/main" val="2098401628"/>
                    </a:ext>
                  </a:extLst>
                </a:gridCol>
                <a:gridCol w="133400">
                  <a:extLst>
                    <a:ext uri="{9D8B030D-6E8A-4147-A177-3AD203B41FA5}">
                      <a16:colId xmlns:a16="http://schemas.microsoft.com/office/drawing/2014/main" val="867143806"/>
                    </a:ext>
                  </a:extLst>
                </a:gridCol>
                <a:gridCol w="2338859">
                  <a:extLst>
                    <a:ext uri="{9D8B030D-6E8A-4147-A177-3AD203B41FA5}">
                      <a16:colId xmlns:a16="http://schemas.microsoft.com/office/drawing/2014/main" val="3850092249"/>
                    </a:ext>
                  </a:extLst>
                </a:gridCol>
                <a:gridCol w="1195425">
                  <a:extLst>
                    <a:ext uri="{9D8B030D-6E8A-4147-A177-3AD203B41FA5}">
                      <a16:colId xmlns:a16="http://schemas.microsoft.com/office/drawing/2014/main" val="3297012626"/>
                    </a:ext>
                  </a:extLst>
                </a:gridCol>
                <a:gridCol w="1297064">
                  <a:extLst>
                    <a:ext uri="{9D8B030D-6E8A-4147-A177-3AD203B41FA5}">
                      <a16:colId xmlns:a16="http://schemas.microsoft.com/office/drawing/2014/main" val="2197207841"/>
                    </a:ext>
                  </a:extLst>
                </a:gridCol>
              </a:tblGrid>
              <a:tr h="559775">
                <a:tc gridSpan="3">
                  <a:txBody>
                    <a:bodyPr/>
                    <a:lstStyle/>
                    <a:p>
                      <a:pPr algn="l"/>
                      <a:r>
                        <a:rPr lang="ru-RU" sz="1800" b="1" dirty="0"/>
                        <a:t>Класс (обычно семейство)</a:t>
                      </a:r>
                    </a:p>
                  </a:txBody>
                  <a:tcPr marL="108000" marR="108000" marT="18000" marB="18000" anchor="ctr">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2">
                  <a:txBody>
                    <a:bodyPr/>
                    <a:lstStyle/>
                    <a:p>
                      <a:pPr algn="l"/>
                      <a:r>
                        <a:rPr lang="ru-RU" sz="1800" b="1" dirty="0"/>
                        <a:t>Подкласс (обычно вид)</a:t>
                      </a:r>
                    </a:p>
                  </a:txBody>
                  <a:tcPr marL="108000" marR="108000" marT="18000" marB="18000" anchor="ctr">
                    <a:lnB w="12700" cap="flat" cmpd="sng" algn="ctr">
                      <a:solidFill>
                        <a:schemeClr val="tx1"/>
                      </a:solidFill>
                      <a:prstDash val="solid"/>
                      <a:round/>
                      <a:headEnd type="none" w="med" len="med"/>
                      <a:tailEnd type="none" w="med" len="med"/>
                    </a:lnB>
                  </a:tcPr>
                </a:tc>
                <a:tc hMerge="1">
                  <a:txBody>
                    <a:bodyPr/>
                    <a:lstStyle/>
                    <a:p>
                      <a:endParaRPr lang="ru-RU"/>
                    </a:p>
                  </a:txBody>
                  <a:tcPr/>
                </a:tc>
                <a:tc gridSpan="2">
                  <a:txBody>
                    <a:bodyPr/>
                    <a:lstStyle/>
                    <a:p>
                      <a:pPr algn="l"/>
                      <a:r>
                        <a:rPr lang="ru-RU" sz="1800" b="1" dirty="0"/>
                        <a:t>Латинское название</a:t>
                      </a:r>
                    </a:p>
                  </a:txBody>
                  <a:tcPr marL="108000" marR="108000" marT="18000" marB="18000" anchor="ctr">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l"/>
                      <a:r>
                        <a:rPr lang="ru-RU" sz="1800" b="1" dirty="0"/>
                        <a:t>Тег</a:t>
                      </a:r>
                    </a:p>
                  </a:txBody>
                  <a:tcPr marL="108000" marR="108000" marT="18000" marB="1800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5609458"/>
                  </a:ext>
                </a:extLst>
              </a:tr>
              <a:tr h="355068">
                <a:tc>
                  <a:txBody>
                    <a:bodyPr/>
                    <a:lstStyle/>
                    <a:p>
                      <a:pPr algn="l"/>
                      <a:r>
                        <a:rPr lang="ru-RU" sz="1600" b="1" dirty="0"/>
                        <a:t>Оленьи</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95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kern="1200" dirty="0">
                          <a:solidFill>
                            <a:schemeClr val="dk1"/>
                          </a:solidFill>
                          <a:effectLst/>
                          <a:hlinkClick r:id="rId3"/>
                        </a:rPr>
                        <a:t>Cervidae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ru-RU" sz="1600" b="0" dirty="0"/>
                        <a:t>Лось</a:t>
                      </a:r>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en-US" sz="1600" b="0" u="none" strike="noStrike" dirty="0">
                          <a:solidFill>
                            <a:srgbClr val="2F416F"/>
                          </a:solidFill>
                          <a:effectLst/>
                          <a:hlinkClick r:id="rId4"/>
                        </a:rPr>
                        <a:t>Alces </a:t>
                      </a:r>
                      <a:r>
                        <a:rPr lang="en-US" sz="1600" b="0" u="none" strike="noStrike" dirty="0" err="1">
                          <a:solidFill>
                            <a:srgbClr val="2F416F"/>
                          </a:solidFill>
                          <a:effectLst/>
                          <a:hlinkClick r:id="rId4"/>
                        </a:rPr>
                        <a:t>alces</a:t>
                      </a:r>
                      <a:r>
                        <a:rPr lang="en-US" sz="1600" b="0" u="none" strike="noStrike" dirty="0">
                          <a:solidFill>
                            <a:srgbClr val="2F416F"/>
                          </a:solidFill>
                          <a:effectLst/>
                          <a:hlinkClick r:id="rId4"/>
                        </a:rPr>
                        <a:t> L.</a:t>
                      </a:r>
                      <a:endParaRPr lang="en-US" sz="1600" b="0" dirty="0">
                        <a:effectLst/>
                      </a:endParaRPr>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a:txBody>
                    <a:bodyPr/>
                    <a:lstStyle/>
                    <a:p>
                      <a:pPr algn="l"/>
                      <a:r>
                        <a:rPr lang="en-US" sz="1600" b="0" dirty="0"/>
                        <a:t>Moose</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850094387"/>
                  </a:ext>
                </a:extLst>
              </a:tr>
              <a:tr h="35506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endParaRPr lang="ru-RU" sz="1600" b="1"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Косуля</a:t>
                      </a:r>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5"/>
                        </a:rPr>
                        <a:t>Capreolus </a:t>
                      </a:r>
                      <a:r>
                        <a:rPr lang="en-US" sz="1600" b="0" u="none" strike="noStrike" kern="1200" dirty="0" err="1">
                          <a:solidFill>
                            <a:schemeClr val="dk1"/>
                          </a:solidFill>
                          <a:effectLst/>
                          <a:hlinkClick r:id="rId5"/>
                        </a:rPr>
                        <a:t>capreolus</a:t>
                      </a:r>
                      <a:r>
                        <a:rPr lang="en-US" sz="1600" b="0" u="none" strike="noStrike" kern="1200" dirty="0">
                          <a:solidFill>
                            <a:schemeClr val="dk1"/>
                          </a:solidFill>
                          <a:effectLst/>
                          <a:hlinkClick r:id="rId5"/>
                        </a:rPr>
                        <a:t> L.</a:t>
                      </a:r>
                      <a:r>
                        <a:rPr lang="en-US" sz="1600" b="0" kern="1200" dirty="0">
                          <a:solidFill>
                            <a:schemeClr val="dk1"/>
                          </a:solidFill>
                          <a:effectLst/>
                        </a:rPr>
                        <a:t> </a:t>
                      </a:r>
                      <a:endParaRPr lang="ru-RU" sz="1600" b="0"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Deer</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12743422"/>
                  </a:ext>
                </a:extLst>
              </a:tr>
              <a:tr h="355068">
                <a:tc>
                  <a:txBody>
                    <a:bodyPr/>
                    <a:lstStyle/>
                    <a:p>
                      <a:pPr algn="l"/>
                      <a:r>
                        <a:rPr lang="ru-RU" sz="1600" b="1" kern="1200" dirty="0">
                          <a:solidFill>
                            <a:schemeClr val="dk1"/>
                          </a:solidFill>
                          <a:latin typeface="+mn-lt"/>
                          <a:ea typeface="+mn-ea"/>
                          <a:cs typeface="+mn-cs"/>
                        </a:rPr>
                        <a:t>Свиньи</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en-US" sz="1600" b="1" u="none" strike="noStrike" kern="1200" dirty="0">
                          <a:solidFill>
                            <a:schemeClr val="dk1"/>
                          </a:solidFill>
                          <a:effectLst/>
                          <a:hlinkClick r:id="rId6"/>
                        </a:rPr>
                        <a:t>Suidae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Кабан</a:t>
                      </a:r>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dirty="0">
                          <a:solidFill>
                            <a:srgbClr val="2F416F"/>
                          </a:solidFill>
                          <a:effectLst/>
                          <a:hlinkClick r:id="rId7"/>
                        </a:rPr>
                        <a:t>Sus scrofa (Linnaeus, 1758)</a:t>
                      </a:r>
                      <a:r>
                        <a:rPr lang="en-US" sz="1600" b="0" dirty="0">
                          <a:effectLst/>
                        </a:rPr>
                        <a:t> </a:t>
                      </a:r>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Boar</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01567135"/>
                  </a:ext>
                </a:extLst>
              </a:tr>
              <a:tr h="355068">
                <a:tc>
                  <a:txBody>
                    <a:bodyPr/>
                    <a:lstStyle/>
                    <a:p>
                      <a:pPr algn="l"/>
                      <a:r>
                        <a:rPr lang="ru-RU" sz="1600" b="1" kern="1200" dirty="0">
                          <a:solidFill>
                            <a:schemeClr val="dk1"/>
                          </a:solidFill>
                          <a:latin typeface="+mn-lt"/>
                          <a:ea typeface="+mn-ea"/>
                          <a:cs typeface="+mn-cs"/>
                        </a:rPr>
                        <a:t>Псовые</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95000"/>
                      </a:schemeClr>
                    </a:solidFill>
                  </a:tcPr>
                </a:tc>
                <a:tc gridSpan="2">
                  <a:txBody>
                    <a:bodyPr/>
                    <a:lstStyle/>
                    <a:p>
                      <a:pPr algn="l"/>
                      <a:r>
                        <a:rPr lang="en-US" sz="1600" b="1" u="none" strike="noStrike" kern="1200" dirty="0">
                          <a:solidFill>
                            <a:schemeClr val="dk1"/>
                          </a:solidFill>
                          <a:effectLst/>
                          <a:hlinkClick r:id="rId8"/>
                        </a:rPr>
                        <a:t>Canidae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ru-RU" sz="1600" b="0" dirty="0"/>
                        <a:t>Волк</a:t>
                      </a:r>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9"/>
                        </a:rPr>
                        <a:t>Canis lupus Linnaeus, 1758</a:t>
                      </a:r>
                      <a:endParaRPr lang="ru-RU" sz="1600" b="0"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a:txBody>
                    <a:bodyPr/>
                    <a:lstStyle/>
                    <a:p>
                      <a:pPr algn="l"/>
                      <a:r>
                        <a:rPr lang="en-US" sz="1600" b="0" dirty="0"/>
                        <a:t>Wolf</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521076130"/>
                  </a:ext>
                </a:extLst>
              </a:tr>
              <a:tr h="50140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solidFill>
                      <a:schemeClr val="bg1">
                        <a:lumMod val="95000"/>
                      </a:schemeClr>
                    </a:solidFill>
                  </a:tcPr>
                </a:tc>
                <a:tc gridSpan="2">
                  <a:txBody>
                    <a:bodyPr/>
                    <a:lstStyle/>
                    <a:p>
                      <a:pPr algn="l"/>
                      <a:endParaRPr lang="ru-RU" sz="1600" b="1" dirty="0"/>
                    </a:p>
                  </a:txBody>
                  <a:tcPr marL="108000" marR="108000" marT="18000" marB="18000" anchor="ctr">
                    <a:solidFill>
                      <a:schemeClr val="bg1">
                        <a:lumMod val="95000"/>
                      </a:schemeClr>
                    </a:solidFill>
                  </a:tcPr>
                </a:tc>
                <a:tc hMerge="1">
                  <a:txBody>
                    <a:bodyPr/>
                    <a:lstStyle/>
                    <a:p>
                      <a:endParaRPr lang="ru-RU"/>
                    </a:p>
                  </a:txBody>
                  <a:tcPr/>
                </a:tc>
                <a:tc gridSpan="2">
                  <a:txBody>
                    <a:bodyPr/>
                    <a:lstStyle/>
                    <a:p>
                      <a:pPr algn="l"/>
                      <a:r>
                        <a:rPr lang="ru-RU" sz="1600" b="0" dirty="0"/>
                        <a:t>Енотовидная собака</a:t>
                      </a:r>
                    </a:p>
                  </a:txBody>
                  <a:tcPr marL="108000" marR="108000" marT="18000" marB="18000" anchor="ctr">
                    <a:solidFill>
                      <a:schemeClr val="bg1">
                        <a:lumMod val="95000"/>
                      </a:schemeClr>
                    </a:solidFill>
                  </a:tcPr>
                </a:tc>
                <a:tc hMerge="1">
                  <a:txBody>
                    <a:bodyPr/>
                    <a:lstStyle/>
                    <a:p>
                      <a:endParaRPr lang="ru-RU"/>
                    </a:p>
                  </a:txBody>
                  <a:tcPr/>
                </a:tc>
                <a:tc gridSpan="2">
                  <a:txBody>
                    <a:bodyPr/>
                    <a:lstStyle/>
                    <a:p>
                      <a:pPr algn="l"/>
                      <a:r>
                        <a:rPr lang="en-US" sz="1600" b="0" u="none" strike="noStrike" dirty="0" err="1">
                          <a:solidFill>
                            <a:srgbClr val="2F416F"/>
                          </a:solidFill>
                          <a:effectLst/>
                          <a:hlinkClick r:id="rId10"/>
                        </a:rPr>
                        <a:t>Nyctereutes</a:t>
                      </a:r>
                      <a:r>
                        <a:rPr lang="en-US" sz="1600" b="0" u="none" strike="noStrike" dirty="0">
                          <a:solidFill>
                            <a:srgbClr val="2F416F"/>
                          </a:solidFill>
                          <a:effectLst/>
                          <a:hlinkClick r:id="rId10"/>
                        </a:rPr>
                        <a:t> </a:t>
                      </a:r>
                      <a:r>
                        <a:rPr lang="en-US" sz="1600" b="0" u="none" strike="noStrike" dirty="0" err="1">
                          <a:solidFill>
                            <a:srgbClr val="2F416F"/>
                          </a:solidFill>
                          <a:effectLst/>
                          <a:hlinkClick r:id="rId10"/>
                        </a:rPr>
                        <a:t>procyonoides</a:t>
                      </a:r>
                      <a:r>
                        <a:rPr lang="en-US" sz="1600" b="0" u="none" strike="noStrike" dirty="0">
                          <a:solidFill>
                            <a:srgbClr val="2F416F"/>
                          </a:solidFill>
                          <a:effectLst/>
                          <a:hlinkClick r:id="rId10"/>
                        </a:rPr>
                        <a:t> (Gray, 1834)</a:t>
                      </a:r>
                      <a:endParaRPr lang="en-US" sz="1600" b="0" dirty="0">
                        <a:effectLst/>
                      </a:endParaRPr>
                    </a:p>
                  </a:txBody>
                  <a:tcPr marL="108000" marR="108000" marT="18000" marB="18000" anchor="ctr">
                    <a:solidFill>
                      <a:schemeClr val="bg1">
                        <a:lumMod val="95000"/>
                      </a:schemeClr>
                    </a:solidFill>
                  </a:tcPr>
                </a:tc>
                <a:tc hMerge="1">
                  <a:txBody>
                    <a:bodyPr/>
                    <a:lstStyle/>
                    <a:p>
                      <a:endParaRPr lang="ru-RU"/>
                    </a:p>
                  </a:txBody>
                  <a:tcPr/>
                </a:tc>
                <a:tc>
                  <a:txBody>
                    <a:bodyPr/>
                    <a:lstStyle/>
                    <a:p>
                      <a:pPr algn="l"/>
                      <a:r>
                        <a:rPr lang="en-US" sz="1600" b="0" dirty="0"/>
                        <a:t>Racoon dog</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9586776"/>
                  </a:ext>
                </a:extLst>
              </a:tr>
              <a:tr h="35506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solidFill>
                      <a:schemeClr val="bg1">
                        <a:lumMod val="95000"/>
                      </a:schemeClr>
                    </a:solidFill>
                  </a:tcPr>
                </a:tc>
                <a:tc gridSpan="2">
                  <a:txBody>
                    <a:bodyPr/>
                    <a:lstStyle/>
                    <a:p>
                      <a:pPr algn="l"/>
                      <a:endParaRPr lang="ru-RU" sz="1600" b="1" dirty="0"/>
                    </a:p>
                  </a:txBody>
                  <a:tcPr marL="108000" marR="108000" marT="18000" marB="18000" anchor="ctr">
                    <a:solidFill>
                      <a:schemeClr val="bg1">
                        <a:lumMod val="95000"/>
                      </a:schemeClr>
                    </a:solidFill>
                  </a:tcPr>
                </a:tc>
                <a:tc hMerge="1">
                  <a:txBody>
                    <a:bodyPr/>
                    <a:lstStyle/>
                    <a:p>
                      <a:endParaRPr lang="ru-RU"/>
                    </a:p>
                  </a:txBody>
                  <a:tcPr/>
                </a:tc>
                <a:tc gridSpan="2">
                  <a:txBody>
                    <a:bodyPr/>
                    <a:lstStyle/>
                    <a:p>
                      <a:pPr algn="l"/>
                      <a:r>
                        <a:rPr lang="ru-RU" sz="1600" b="0" dirty="0"/>
                        <a:t>Лисица</a:t>
                      </a:r>
                    </a:p>
                  </a:txBody>
                  <a:tcPr marL="108000" marR="108000" marT="18000" marB="18000" anchor="ctr">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11"/>
                        </a:rPr>
                        <a:t>Vulpes </a:t>
                      </a:r>
                      <a:r>
                        <a:rPr lang="en-US" sz="1600" b="0" u="none" strike="noStrike" kern="1200" dirty="0" err="1">
                          <a:solidFill>
                            <a:schemeClr val="dk1"/>
                          </a:solidFill>
                          <a:effectLst/>
                          <a:hlinkClick r:id="rId11"/>
                        </a:rPr>
                        <a:t>vulpes</a:t>
                      </a:r>
                      <a:r>
                        <a:rPr lang="en-US" sz="1600" b="0" u="none" strike="noStrike" kern="1200" dirty="0">
                          <a:solidFill>
                            <a:schemeClr val="dk1"/>
                          </a:solidFill>
                          <a:effectLst/>
                          <a:hlinkClick r:id="rId11"/>
                        </a:rPr>
                        <a:t> (Linnaeus, 1758)</a:t>
                      </a:r>
                      <a:endParaRPr lang="ru-RU" sz="1600" b="0" dirty="0"/>
                    </a:p>
                  </a:txBody>
                  <a:tcPr marL="108000" marR="108000" marT="18000" marB="18000" anchor="ctr">
                    <a:solidFill>
                      <a:schemeClr val="bg1">
                        <a:lumMod val="95000"/>
                      </a:schemeClr>
                    </a:solidFill>
                  </a:tcPr>
                </a:tc>
                <a:tc hMerge="1">
                  <a:txBody>
                    <a:bodyPr/>
                    <a:lstStyle/>
                    <a:p>
                      <a:endParaRPr lang="ru-RU"/>
                    </a:p>
                  </a:txBody>
                  <a:tcPr/>
                </a:tc>
                <a:tc>
                  <a:txBody>
                    <a:bodyPr/>
                    <a:lstStyle/>
                    <a:p>
                      <a:pPr algn="l"/>
                      <a:r>
                        <a:rPr lang="en-US" sz="1600" b="0" dirty="0"/>
                        <a:t>fox</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276769964"/>
                  </a:ext>
                </a:extLst>
              </a:tr>
              <a:tr h="35506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endParaRPr lang="ru-RU" sz="1600" b="1"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Собака</a:t>
                      </a:r>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endParaRPr lang="ru-RU" sz="1600" b="0"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dog</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63528087"/>
                  </a:ext>
                </a:extLst>
              </a:tr>
              <a:tr h="355068">
                <a:tc>
                  <a:txBody>
                    <a:bodyPr/>
                    <a:lstStyle/>
                    <a:p>
                      <a:pPr algn="l"/>
                      <a:r>
                        <a:rPr lang="ru-RU" sz="1600" b="1" dirty="0"/>
                        <a:t>Куньи</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95000"/>
                      </a:schemeClr>
                    </a:solidFill>
                  </a:tcPr>
                </a:tc>
                <a:tc gridSpan="2">
                  <a:txBody>
                    <a:bodyPr/>
                    <a:lstStyle/>
                    <a:p>
                      <a:pPr algn="l"/>
                      <a:r>
                        <a:rPr lang="en-US" sz="1600" b="1" u="none" strike="noStrike" kern="1200" dirty="0">
                          <a:solidFill>
                            <a:schemeClr val="dk1"/>
                          </a:solidFill>
                          <a:effectLst/>
                          <a:hlinkClick r:id="rId12"/>
                        </a:rPr>
                        <a:t>Mustelidae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ru-RU" sz="1600" b="0" dirty="0"/>
                        <a:t>Лесная куница</a:t>
                      </a:r>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13"/>
                        </a:rPr>
                        <a:t>Martes </a:t>
                      </a:r>
                      <a:r>
                        <a:rPr lang="en-US" sz="1600" b="0" u="none" strike="noStrike" kern="1200" dirty="0" err="1">
                          <a:solidFill>
                            <a:schemeClr val="dk1"/>
                          </a:solidFill>
                          <a:effectLst/>
                          <a:hlinkClick r:id="rId13"/>
                        </a:rPr>
                        <a:t>martes</a:t>
                      </a:r>
                      <a:r>
                        <a:rPr lang="en-US" sz="1600" b="0" u="none" strike="noStrike" kern="1200" dirty="0">
                          <a:solidFill>
                            <a:schemeClr val="dk1"/>
                          </a:solidFill>
                          <a:effectLst/>
                          <a:hlinkClick r:id="rId13"/>
                        </a:rPr>
                        <a:t> (Linnaeus, 1758)</a:t>
                      </a:r>
                      <a:endParaRPr lang="ru-RU" sz="1600" b="0"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a:txBody>
                    <a:bodyPr/>
                    <a:lstStyle/>
                    <a:p>
                      <a:pPr algn="l"/>
                      <a:r>
                        <a:rPr lang="en-US" sz="1600" b="0" dirty="0"/>
                        <a:t>Marten</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318360255"/>
                  </a:ext>
                </a:extLst>
              </a:tr>
              <a:tr h="35506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endParaRPr lang="ru-RU" sz="1600" b="1"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Барсук</a:t>
                      </a:r>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err="1">
                          <a:solidFill>
                            <a:schemeClr val="dk1"/>
                          </a:solidFill>
                          <a:effectLst/>
                          <a:hlinkClick r:id="rId14"/>
                        </a:rPr>
                        <a:t>Meles</a:t>
                      </a:r>
                      <a:r>
                        <a:rPr lang="en-US" sz="1600" b="0" u="none" strike="noStrike" kern="1200" dirty="0">
                          <a:solidFill>
                            <a:schemeClr val="dk1"/>
                          </a:solidFill>
                          <a:effectLst/>
                          <a:hlinkClick r:id="rId14"/>
                        </a:rPr>
                        <a:t> </a:t>
                      </a:r>
                      <a:r>
                        <a:rPr lang="en-US" sz="1600" b="0" u="none" strike="noStrike" kern="1200" dirty="0" err="1">
                          <a:solidFill>
                            <a:schemeClr val="dk1"/>
                          </a:solidFill>
                          <a:effectLst/>
                          <a:hlinkClick r:id="rId14"/>
                        </a:rPr>
                        <a:t>meles</a:t>
                      </a:r>
                      <a:r>
                        <a:rPr lang="en-US" sz="1600" b="0" u="none" strike="noStrike" kern="1200" dirty="0">
                          <a:solidFill>
                            <a:schemeClr val="dk1"/>
                          </a:solidFill>
                          <a:effectLst/>
                          <a:hlinkClick r:id="rId14"/>
                        </a:rPr>
                        <a:t> (Linnaeus, 1758)</a:t>
                      </a:r>
                      <a:endParaRPr lang="ru-RU" sz="1600" b="0"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Badger</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37997647"/>
                  </a:ext>
                </a:extLst>
              </a:tr>
              <a:tr h="355068">
                <a:tc>
                  <a:txBody>
                    <a:bodyPr/>
                    <a:lstStyle/>
                    <a:p>
                      <a:pPr algn="l"/>
                      <a:r>
                        <a:rPr lang="ru-RU" sz="1600" b="1" dirty="0"/>
                        <a:t>Медвежьи </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en-US" sz="1600" b="1" u="none" strike="noStrike" kern="1200" dirty="0">
                          <a:solidFill>
                            <a:schemeClr val="dk1"/>
                          </a:solidFill>
                          <a:effectLst/>
                          <a:hlinkClick r:id="rId15"/>
                        </a:rPr>
                        <a:t>Ursidae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Бурый медведь</a:t>
                      </a:r>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16"/>
                        </a:rPr>
                        <a:t>Ursus arctos Linnaeus, 1758</a:t>
                      </a:r>
                      <a:endParaRPr lang="ru-RU" sz="1600" b="0" dirty="0"/>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Bear</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03773947"/>
                  </a:ext>
                </a:extLst>
              </a:tr>
              <a:tr h="355068">
                <a:tc>
                  <a:txBody>
                    <a:bodyPr/>
                    <a:lstStyle/>
                    <a:p>
                      <a:pPr algn="l"/>
                      <a:r>
                        <a:rPr lang="ru-RU" sz="1600" b="1" dirty="0" err="1"/>
                        <a:t>Зайцевые</a:t>
                      </a:r>
                      <a:endParaRPr lang="ru-RU" sz="1600" b="1" dirty="0"/>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95000"/>
                      </a:schemeClr>
                    </a:solidFill>
                  </a:tcPr>
                </a:tc>
                <a:tc gridSpan="2">
                  <a:txBody>
                    <a:bodyPr/>
                    <a:lstStyle/>
                    <a:p>
                      <a:pPr algn="l"/>
                      <a:r>
                        <a:rPr lang="en-US" sz="1600" b="1" u="none" strike="noStrike" kern="1200" dirty="0">
                          <a:solidFill>
                            <a:schemeClr val="dk1"/>
                          </a:solidFill>
                          <a:effectLst/>
                          <a:hlinkClick r:id="rId17"/>
                        </a:rPr>
                        <a:t>Leporidae</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ru-RU" sz="1600" b="0" kern="1200" dirty="0">
                          <a:solidFill>
                            <a:schemeClr val="bg1">
                              <a:lumMod val="50000"/>
                            </a:schemeClr>
                          </a:solidFill>
                          <a:effectLst/>
                        </a:rPr>
                        <a:t>Заяц-русак</a:t>
                      </a:r>
                      <a:endParaRPr lang="ru-RU" sz="1600" b="0" dirty="0">
                        <a:solidFill>
                          <a:schemeClr val="bg1">
                            <a:lumMod val="50000"/>
                          </a:schemeClr>
                        </a:solidFill>
                      </a:endParaRPr>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18"/>
                        </a:rPr>
                        <a:t>Lepus europaeus Pal.</a:t>
                      </a:r>
                      <a:endParaRPr lang="ru-RU" sz="1600" b="0" dirty="0"/>
                    </a:p>
                  </a:txBody>
                  <a:tcPr marL="108000" marR="108000" marT="18000" marB="18000" anchor="ct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ru-RU"/>
                    </a:p>
                  </a:txBody>
                  <a:tcPr/>
                </a:tc>
                <a:tc>
                  <a:txBody>
                    <a:bodyPr/>
                    <a:lstStyle/>
                    <a:p>
                      <a:pPr algn="l"/>
                      <a:r>
                        <a:rPr lang="en-US" sz="1600" b="0" dirty="0"/>
                        <a:t>hare</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595840280"/>
                  </a:ext>
                </a:extLst>
              </a:tr>
              <a:tr h="355068">
                <a:tc>
                  <a:txBody>
                    <a:bodyPr/>
                    <a:lstStyle/>
                    <a:p>
                      <a:pPr algn="l"/>
                      <a:endParaRPr lang="ru-RU" sz="1600" b="1" dirty="0"/>
                    </a:p>
                  </a:txBody>
                  <a:tcPr marL="108000" marR="108000" marT="18000" marB="1800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endParaRPr lang="ru-RU" sz="1600" b="1"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kern="1200" dirty="0">
                          <a:solidFill>
                            <a:schemeClr val="bg1">
                              <a:lumMod val="50000"/>
                            </a:schemeClr>
                          </a:solidFill>
                          <a:effectLst/>
                        </a:rPr>
                        <a:t>Заяц-беляк</a:t>
                      </a:r>
                      <a:endParaRPr lang="ru-RU" sz="1600" b="0" dirty="0">
                        <a:solidFill>
                          <a:schemeClr val="bg1">
                            <a:lumMod val="50000"/>
                          </a:schemeClr>
                        </a:solidFill>
                      </a:endParaRPr>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19"/>
                        </a:rPr>
                        <a:t>Lepus </a:t>
                      </a:r>
                      <a:r>
                        <a:rPr lang="en-US" sz="1600" b="0" u="none" strike="noStrike" kern="1200" dirty="0" err="1">
                          <a:solidFill>
                            <a:schemeClr val="dk1"/>
                          </a:solidFill>
                          <a:effectLst/>
                          <a:hlinkClick r:id="rId19"/>
                        </a:rPr>
                        <a:t>timidus</a:t>
                      </a:r>
                      <a:r>
                        <a:rPr lang="en-US" sz="1600" b="0" u="none" strike="noStrike" kern="1200" dirty="0">
                          <a:solidFill>
                            <a:schemeClr val="dk1"/>
                          </a:solidFill>
                          <a:effectLst/>
                          <a:hlinkClick r:id="rId19"/>
                        </a:rPr>
                        <a:t> (Linnaeus, 1758)</a:t>
                      </a:r>
                      <a:endParaRPr lang="ru-RU" sz="1600" b="0" dirty="0"/>
                    </a:p>
                  </a:txBody>
                  <a:tcPr marL="108000" marR="108000" marT="18000" marB="18000" anchor="ct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hare</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78385607"/>
                  </a:ext>
                </a:extLst>
              </a:tr>
              <a:tr h="355068">
                <a:tc>
                  <a:txBody>
                    <a:bodyPr/>
                    <a:lstStyle/>
                    <a:p>
                      <a:pPr algn="l"/>
                      <a:r>
                        <a:rPr lang="ru-RU" sz="1600" b="1" dirty="0"/>
                        <a:t>Кошачьи</a:t>
                      </a:r>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en-US" sz="1600" b="1" u="none" strike="noStrike" kern="1200" dirty="0">
                          <a:solidFill>
                            <a:schemeClr val="dk1"/>
                          </a:solidFill>
                          <a:effectLst/>
                          <a:hlinkClick r:id="rId20"/>
                        </a:rPr>
                        <a:t>Felidae </a:t>
                      </a:r>
                      <a:endParaRPr lang="ru-RU" sz="1600" b="1" dirty="0"/>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Рысь</a:t>
                      </a:r>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u="none" strike="noStrike" kern="1200" dirty="0">
                          <a:solidFill>
                            <a:schemeClr val="dk1"/>
                          </a:solidFill>
                          <a:effectLst/>
                          <a:hlinkClick r:id="rId21"/>
                        </a:rPr>
                        <a:t>Lynx</a:t>
                      </a:r>
                      <a:endParaRPr lang="ru-RU" sz="1600" b="0" dirty="0"/>
                    </a:p>
                  </a:txBody>
                  <a:tcPr marL="108000" marR="108000" marT="18000" marB="18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a:txBody>
                    <a:bodyPr/>
                    <a:lstStyle/>
                    <a:p>
                      <a:pPr algn="l"/>
                      <a:r>
                        <a:rPr lang="en-US" sz="1600" b="0" dirty="0"/>
                        <a:t>Lynx</a:t>
                      </a:r>
                      <a:endParaRPr lang="ru-RU" sz="1600" b="0" dirty="0"/>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14068760"/>
                  </a:ext>
                </a:extLst>
              </a:tr>
              <a:tr h="267938">
                <a:tc rowSpan="3" gridSpan="2">
                  <a:txBody>
                    <a:bodyPr/>
                    <a:lstStyle/>
                    <a:p>
                      <a:pPr algn="l"/>
                      <a:r>
                        <a:rPr lang="ru-RU" sz="1600" dirty="0"/>
                        <a:t>Дополнительные классы</a:t>
                      </a:r>
                      <a:endParaRPr lang="ru-RU" sz="1600" b="1" dirty="0"/>
                    </a:p>
                  </a:txBody>
                  <a:tcPr marL="108000" marR="108000" marT="18000" marB="1800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3" hMerge="1">
                  <a:txBody>
                    <a:bodyPr/>
                    <a:lstStyle/>
                    <a:p>
                      <a:pPr algn="l"/>
                      <a:endParaRPr lang="ru-RU" sz="1600" b="1"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ru-RU" sz="1600" b="1" dirty="0"/>
                        <a:t>Класс</a:t>
                      </a:r>
                    </a:p>
                  </a:txBody>
                  <a:tcPr marL="108000" marR="108000" marT="18000" marB="18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l"/>
                      <a:endParaRPr lang="ru-RU" sz="1600" b="0"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ru-RU" sz="1600" b="1" dirty="0"/>
                        <a:t>Подкласс</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l"/>
                      <a:endParaRPr lang="ru-RU" sz="1600" b="0"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r>
                        <a:rPr lang="ru-RU" sz="1600" b="1" dirty="0"/>
                        <a:t>Тег</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l"/>
                      <a:endParaRPr lang="ru-RU" sz="1600" b="0"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25775570"/>
                  </a:ext>
                </a:extLst>
              </a:tr>
              <a:tr h="291151">
                <a:tc gridSpan="2" vMerge="1">
                  <a:txBody>
                    <a:bodyPr/>
                    <a:lstStyle/>
                    <a:p>
                      <a:pPr algn="l"/>
                      <a:endParaRPr lang="ru-RU"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vMerge="1">
                  <a:txBody>
                    <a:bodyPr/>
                    <a:lstStyle/>
                    <a:p>
                      <a:endParaRPr lang="ru-RU"/>
                    </a:p>
                  </a:txBody>
                  <a:tcPr/>
                </a:tc>
                <a:tc gridSpan="2">
                  <a:txBody>
                    <a:bodyPr/>
                    <a:lstStyle/>
                    <a:p>
                      <a:pPr algn="l"/>
                      <a:r>
                        <a:rPr lang="ru-RU" sz="1600" b="1" dirty="0"/>
                        <a:t>Человек</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en-US" sz="1600" b="0" dirty="0"/>
                        <a:t>People</a:t>
                      </a:r>
                      <a:endParaRPr lang="ru-RU" sz="1600" b="0" dirty="0"/>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a16="http://schemas.microsoft.com/office/drawing/2014/main" val="855043732"/>
                  </a:ext>
                </a:extLst>
              </a:tr>
              <a:tr h="267938">
                <a:tc gridSpan="2" vMerge="1">
                  <a:txBody>
                    <a:bodyPr/>
                    <a:lstStyle/>
                    <a:p>
                      <a:pPr algn="l"/>
                      <a:endParaRPr lang="ru-RU"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vMerge="1">
                  <a:txBody>
                    <a:bodyPr/>
                    <a:lstStyle/>
                    <a:p>
                      <a:endParaRPr lang="ru-RU"/>
                    </a:p>
                  </a:txBody>
                  <a:tcPr/>
                </a:tc>
                <a:tc gridSpan="2">
                  <a:txBody>
                    <a:bodyPr/>
                    <a:lstStyle/>
                    <a:p>
                      <a:pPr algn="l"/>
                      <a:r>
                        <a:rPr lang="ru-RU" sz="1600" b="1" dirty="0"/>
                        <a:t>Техника</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tc gridSpan="2">
                  <a:txBody>
                    <a:bodyPr/>
                    <a:lstStyle/>
                    <a:p>
                      <a:pPr algn="l"/>
                      <a:r>
                        <a:rPr lang="ru-RU" sz="1600" b="0" dirty="0"/>
                        <a:t>--</a:t>
                      </a:r>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dirty="0"/>
                    </a:p>
                  </a:txBody>
                  <a:tcPr/>
                </a:tc>
                <a:tc gridSpan="2">
                  <a:txBody>
                    <a:bodyPr/>
                    <a:lstStyle/>
                    <a:p>
                      <a:pPr algn="l"/>
                      <a:r>
                        <a:rPr lang="en-US" sz="1600" b="0" dirty="0"/>
                        <a:t>Technic</a:t>
                      </a:r>
                      <a:endParaRPr lang="ru-RU" sz="1600" b="0" dirty="0"/>
                    </a:p>
                  </a:txBody>
                  <a:tcPr marL="108000" marR="10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a16="http://schemas.microsoft.com/office/drawing/2014/main" val="10642927"/>
                  </a:ext>
                </a:extLst>
              </a:tr>
            </a:tbl>
          </a:graphicData>
        </a:graphic>
      </p:graphicFrame>
    </p:spTree>
    <p:extLst>
      <p:ext uri="{BB962C8B-B14F-4D97-AF65-F5344CB8AC3E}">
        <p14:creationId xmlns:p14="http://schemas.microsoft.com/office/powerpoint/2010/main" val="2026200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489A0A-C955-45DE-AE0E-A765E7155407}"/>
              </a:ext>
            </a:extLst>
          </p:cNvPr>
          <p:cNvSpPr>
            <a:spLocks noGrp="1"/>
          </p:cNvSpPr>
          <p:nvPr>
            <p:ph type="title"/>
          </p:nvPr>
        </p:nvSpPr>
        <p:spPr/>
        <p:txBody>
          <a:bodyPr/>
          <a:lstStyle/>
          <a:p>
            <a:r>
              <a:rPr lang="ru-RU" dirty="0">
                <a:latin typeface="+mn-lt"/>
              </a:rPr>
              <a:t>Работа пользователя</a:t>
            </a:r>
          </a:p>
        </p:txBody>
      </p:sp>
      <p:sp>
        <p:nvSpPr>
          <p:cNvPr id="3" name="Номер слайда 2">
            <a:extLst>
              <a:ext uri="{FF2B5EF4-FFF2-40B4-BE49-F238E27FC236}">
                <a16:creationId xmlns:a16="http://schemas.microsoft.com/office/drawing/2014/main" id="{C3B74BAD-2710-4806-BC8D-A43B6C1670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latin typeface="+mn-lt"/>
              </a:rPr>
              <a:t>28</a:t>
            </a:fld>
            <a:endParaRPr lang="ru-RU">
              <a:latin typeface="+mn-lt"/>
            </a:endParaRPr>
          </a:p>
        </p:txBody>
      </p:sp>
      <p:sp>
        <p:nvSpPr>
          <p:cNvPr id="4" name="TextBox 3">
            <a:extLst>
              <a:ext uri="{FF2B5EF4-FFF2-40B4-BE49-F238E27FC236}">
                <a16:creationId xmlns:a16="http://schemas.microsoft.com/office/drawing/2014/main" id="{AFA7752C-2A3D-41A9-93AF-D8F7C3F51FB1}"/>
              </a:ext>
            </a:extLst>
          </p:cNvPr>
          <p:cNvSpPr txBox="1"/>
          <p:nvPr/>
        </p:nvSpPr>
        <p:spPr>
          <a:xfrm>
            <a:off x="721895" y="1267326"/>
            <a:ext cx="10924673" cy="4093428"/>
          </a:xfrm>
          <a:prstGeom prst="rect">
            <a:avLst/>
          </a:prstGeom>
          <a:noFill/>
        </p:spPr>
        <p:txBody>
          <a:bodyPr wrap="square" rtlCol="0">
            <a:spAutoFit/>
          </a:bodyPr>
          <a:lstStyle/>
          <a:p>
            <a:pPr marL="285750" indent="-285750">
              <a:buFontTx/>
              <a:buChar char="-"/>
            </a:pPr>
            <a:r>
              <a:rPr lang="ru-RU" sz="2000" dirty="0">
                <a:latin typeface="+mn-lt"/>
              </a:rPr>
              <a:t>Обучение системы под конкретное видовое разнообразие</a:t>
            </a:r>
          </a:p>
          <a:p>
            <a:pPr marL="285750" indent="-285750">
              <a:buFontTx/>
              <a:buChar char="-"/>
            </a:pPr>
            <a:r>
              <a:rPr lang="ru-RU" sz="2000" dirty="0">
                <a:latin typeface="+mn-lt"/>
              </a:rPr>
              <a:t>Путь к имеющимся необработанным данным</a:t>
            </a:r>
          </a:p>
          <a:p>
            <a:pPr marL="285750" indent="-285750">
              <a:buFontTx/>
              <a:buChar char="-"/>
            </a:pPr>
            <a:r>
              <a:rPr lang="ru-RU" sz="2000" dirty="0">
                <a:latin typeface="+mn-lt"/>
              </a:rPr>
              <a:t>Автоматическое  формирование следующих таблиц:</a:t>
            </a:r>
          </a:p>
          <a:p>
            <a:pPr lvl="1"/>
            <a:r>
              <a:rPr lang="ru-RU" sz="2000" dirty="0">
                <a:latin typeface="+mn-lt"/>
              </a:rPr>
              <a:t>	- перечень всех фото и видеофайлов с указанием объектов, найденных с 	помощью нейронной сети</a:t>
            </a:r>
          </a:p>
          <a:p>
            <a:r>
              <a:rPr lang="ru-RU" sz="2000" dirty="0">
                <a:latin typeface="+mn-lt"/>
              </a:rPr>
              <a:t>	- перечень сформированных регистраций, полученных по обработанным данным</a:t>
            </a:r>
          </a:p>
          <a:p>
            <a:r>
              <a:rPr lang="ru-RU" sz="2000" dirty="0">
                <a:latin typeface="+mn-lt"/>
              </a:rPr>
              <a:t>	- техническая разметка по каждому изображению с указанием названия 	найденного  объекта и места его положения на фотографии.</a:t>
            </a:r>
          </a:p>
          <a:p>
            <a:endParaRPr lang="ru-RU" sz="2000" dirty="0">
              <a:latin typeface="+mn-lt"/>
            </a:endParaRPr>
          </a:p>
          <a:p>
            <a:pPr marL="342900" indent="-342900">
              <a:buFontTx/>
              <a:buChar char="-"/>
            </a:pPr>
            <a:r>
              <a:rPr lang="ru-RU" sz="2000" dirty="0">
                <a:latin typeface="+mn-lt"/>
              </a:rPr>
              <a:t>Все данные, фотографии и видео можно автоматически копировать и сортировать локально на основании принадлежности к классу или регистрации.</a:t>
            </a:r>
          </a:p>
          <a:p>
            <a:pPr marL="342900" indent="-342900">
              <a:buFontTx/>
              <a:buChar char="-"/>
            </a:pPr>
            <a:r>
              <a:rPr lang="ru-RU" sz="2000" dirty="0">
                <a:latin typeface="+mn-lt"/>
              </a:rPr>
              <a:t>Возможна загрузка данных на сервер для дальнейшей совместной обработки</a:t>
            </a:r>
          </a:p>
          <a:p>
            <a:endParaRPr lang="ru-RU" sz="2000" dirty="0">
              <a:latin typeface="+mn-lt"/>
            </a:endParaRPr>
          </a:p>
        </p:txBody>
      </p:sp>
    </p:spTree>
    <p:extLst>
      <p:ext uri="{BB962C8B-B14F-4D97-AF65-F5344CB8AC3E}">
        <p14:creationId xmlns:p14="http://schemas.microsoft.com/office/powerpoint/2010/main" val="3257958459"/>
      </p:ext>
    </p:extLst>
  </p:cSld>
  <p:clrMapOvr>
    <a:masterClrMapping/>
  </p:clrMapOvr>
</p:sld>
</file>

<file path=ppt/theme/theme1.xml><?xml version="1.0" encoding="utf-8"?>
<a:theme xmlns:a="http://schemas.openxmlformats.org/drawingml/2006/main" name="Тема Office">
  <a:themeElements>
    <a:clrScheme name="Обычная">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Обычная">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2.xml><?xml version="1.0" encoding="utf-8"?>
<a:themeOverride xmlns:a="http://schemas.openxmlformats.org/drawingml/2006/main">
  <a:clrScheme name="Обычная">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Обычная">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
  <TotalTime>17685</TotalTime>
  <Words>2768</Words>
  <PresentationFormat>Широкоэкранный</PresentationFormat>
  <Paragraphs>393</Paragraphs>
  <Slides>28</Slides>
  <Notes>20</Notes>
  <HiddenSlides>0</HiddenSlides>
  <MMClips>2</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Calibri</vt:lpstr>
      <vt:lpstr>Wingdings</vt:lpstr>
      <vt:lpstr>YS Text</vt:lpstr>
      <vt:lpstr>Arial</vt:lpstr>
      <vt:lpstr>Тема Office</vt:lpstr>
      <vt:lpstr>Применение методов компьютерного зрения для анализа изображений, собранных в рамках программно-аппаратного комплекса мониторинга состояния окружающей среды на особо охраняемых природных территориях</vt:lpstr>
      <vt:lpstr>Содержание</vt:lpstr>
      <vt:lpstr>1. Постановка задачи</vt:lpstr>
      <vt:lpstr>1. Постановка задачи. Сбор данных</vt:lpstr>
      <vt:lpstr>1. Постановка задачи. Обработка / разметка данных</vt:lpstr>
      <vt:lpstr>2. Решения. Обработка данных с фотоловушек</vt:lpstr>
      <vt:lpstr>2. Решения. Обработка данных с фотоловушек</vt:lpstr>
      <vt:lpstr>2. Решения. Задача учета</vt:lpstr>
      <vt:lpstr>2. Решения. Поиск объектов на аэрофотосъемке. Белый медведь.</vt:lpstr>
      <vt:lpstr>2. Решения. Поиск объектов на аэрофотосъемке. Белый медведь. </vt:lpstr>
      <vt:lpstr>2. Решения. Поиск объектов на аэрофотосъемке. Белый медведь </vt:lpstr>
      <vt:lpstr>2. Решения. Поиск объектов на аэрофотосъемке.</vt:lpstr>
      <vt:lpstr>2. Задачи. Сегментация данных</vt:lpstr>
      <vt:lpstr>3. Программная реализация. Архитектура системы </vt:lpstr>
      <vt:lpstr>3. Программная реализация. Интерфейс программы для дообучения нейросетевого классификатора</vt:lpstr>
      <vt:lpstr>3. Программная реализация. Матрица ошибок классификатора</vt:lpstr>
      <vt:lpstr>3. Программная реализация. Интерфейс программы для обработки массива данных</vt:lpstr>
      <vt:lpstr>3. Программная реализация. Интерфейс программы для отображения и обработки результатов</vt:lpstr>
      <vt:lpstr>Просмотр обработанных данных через Web-интерфейс</vt:lpstr>
      <vt:lpstr>Телеграмм-бот для сбора и обработки данных</vt:lpstr>
      <vt:lpstr>3. Программная реализация.  Быстродействие</vt:lpstr>
      <vt:lpstr>4. Внедрение и популяризация проекта </vt:lpstr>
      <vt:lpstr>Спасибо за внимание!   Leus.av@mipt.ru </vt:lpstr>
      <vt:lpstr>Презентация PowerPoint</vt:lpstr>
      <vt:lpstr>Презентация PowerPoint</vt:lpstr>
      <vt:lpstr>Локальная работа с данными, распознанными нейронной сетью</vt:lpstr>
      <vt:lpstr>Центрально-лесной заповедник</vt:lpstr>
      <vt:lpstr>Работа пользователя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2021-12-02T14:19:05Z</cp:lastPrinted>
  <dcterms:modified xsi:type="dcterms:W3CDTF">2022-10-03T18:18:16Z</dcterms:modified>
</cp:coreProperties>
</file>