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99" r:id="rId2"/>
    <p:sldId id="654" r:id="rId3"/>
    <p:sldId id="261" r:id="rId4"/>
    <p:sldId id="272" r:id="rId5"/>
    <p:sldId id="657" r:id="rId6"/>
    <p:sldId id="659" r:id="rId7"/>
    <p:sldId id="258" r:id="rId8"/>
    <p:sldId id="656" r:id="rId9"/>
    <p:sldId id="641" r:id="rId10"/>
    <p:sldId id="653" r:id="rId11"/>
    <p:sldId id="655" r:id="rId12"/>
    <p:sldId id="389" r:id="rId13"/>
  </p:sldIdLst>
  <p:sldSz cx="12192000" cy="6858000"/>
  <p:notesSz cx="6797675" cy="9926638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горь Потороакэ" initials="ИП" lastIdx="3" clrIdx="0">
    <p:extLst>
      <p:ext uri="{19B8F6BF-5375-455C-9EA6-DF929625EA0E}">
        <p15:presenceInfo xmlns:p15="http://schemas.microsoft.com/office/powerpoint/2012/main" userId="05b9de7b1105eac6" providerId="Windows Live"/>
      </p:ext>
    </p:extLst>
  </p:cmAuthor>
  <p:cmAuthor id="2" name="Шевелева Екатерина Александровна" initials="ШЕА" lastIdx="2" clrIdx="1">
    <p:extLst>
      <p:ext uri="{19B8F6BF-5375-455C-9EA6-DF929625EA0E}">
        <p15:presenceInfo xmlns:p15="http://schemas.microsoft.com/office/powerpoint/2012/main" userId="S-1-5-21-2189651652-3718651665-2863783138-53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257F"/>
    <a:srgbClr val="F1F1F6"/>
    <a:srgbClr val="FCD896"/>
    <a:srgbClr val="DCD4DE"/>
    <a:srgbClr val="D7CDE5"/>
    <a:srgbClr val="E0C4EE"/>
    <a:srgbClr val="ECEDF4"/>
    <a:srgbClr val="A5BBE3"/>
    <a:srgbClr val="FFCCCC"/>
    <a:srgbClr val="F9E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6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42"/>
      </p:cViewPr>
      <p:guideLst>
        <p:guide orient="horz" pos="227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8" cy="49805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8" cy="49805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A79827D8-62A7-414B-8140-A36DFFC41B69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77194"/>
            <a:ext cx="5438139" cy="3908614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8" cy="49805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8" cy="49805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46F543FC-F864-4DCD-B838-FA6F88700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382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f391192_00:notes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139" cy="4466987"/>
          </a:xfrm>
          <a:prstGeom prst="rect">
            <a:avLst/>
          </a:prstGeom>
        </p:spPr>
        <p:txBody>
          <a:bodyPr spcFirstLastPara="1" wrap="square" lIns="91415" tIns="91415" rIns="91415" bIns="9141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7815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	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43FC-F864-4DCD-B838-FA6F8870009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00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3a2a5697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4213"/>
            <a:ext cx="6081712" cy="3421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3a2a56977d_0_0:notes"/>
          <p:cNvSpPr txBox="1">
            <a:spLocks noGrp="1"/>
          </p:cNvSpPr>
          <p:nvPr>
            <p:ph type="body" idx="1"/>
          </p:nvPr>
        </p:nvSpPr>
        <p:spPr>
          <a:xfrm>
            <a:off x="684043" y="4334392"/>
            <a:ext cx="5472342" cy="4106263"/>
          </a:xfrm>
          <a:prstGeom prst="rect">
            <a:avLst/>
          </a:prstGeom>
        </p:spPr>
        <p:txBody>
          <a:bodyPr spcFirstLastPara="1" wrap="square" lIns="91215" tIns="91215" rIns="91215" bIns="9121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43FC-F864-4DCD-B838-FA6F8870009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895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	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43FC-F864-4DCD-B838-FA6F8870009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657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43FC-F864-4DCD-B838-FA6F8870009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848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43FC-F864-4DCD-B838-FA6F8870009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744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f391192_00:notes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139" cy="4466987"/>
          </a:xfrm>
          <a:prstGeom prst="rect">
            <a:avLst/>
          </a:prstGeom>
        </p:spPr>
        <p:txBody>
          <a:bodyPr spcFirstLastPara="1" wrap="square" lIns="91415" tIns="91415" rIns="91415" bIns="9141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01094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1197F-6938-4AFB-806A-7739BC33B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D62D4C-CCA8-4BCA-BD35-9DADFC683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8FD033-5F38-4BF6-A1C7-2952D3874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260E2-4F09-4A21-BAAF-BF32C57EDF86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2D9F80-6875-49EC-80D5-A15B084C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27D2CC-83CE-4815-B646-F090D51E2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62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546152-13C4-4DC3-9BFE-0C6C63629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17B0E1-EA10-4A93-A272-DBBE285EE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337BA1-31D3-44A0-823E-929E68F7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B5DE-BF8F-4A93-BC0B-63E669C944CA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06D48C-85AC-41AB-921B-11061B2B3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0FCAB1-5B50-4837-B198-E692E770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17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CBF33-0EE0-4ED2-BB37-17894EE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F6E2E5-F6A3-4B3E-A146-8215138C3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3B173C-7710-4C6E-A592-1F4D5ECEB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44EF-DCEE-4EBB-8F9D-801F91ADF890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B815FE-25FF-47DF-B0D7-EB5434EA1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ADF019-4F86-48C4-B8D1-E783B6C71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32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B0E3F-E931-4E42-878D-1687CC1C8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BF22F2-18B3-41E9-835D-88E3037CA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248915-79FD-4711-A0EF-2005D9BC9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3840B8-60CD-4FBD-AE47-1684E1FC7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1500-CF93-4EF4-8107-D6C69D3F02C4}" type="datetime1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DD3CD7-0D45-41AF-9035-AB426BD1F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034926-6AAC-4AA3-BEB0-EA06611CD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9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3064B-EF45-4FA0-91A9-C3F8146C7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6B1D99-5D92-4739-8937-888CDFB8A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88920C-04F1-42E9-8F93-96DF3A2C8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7EC1151-4D00-4F89-A244-105F239CA4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96F61A6-443C-4AF0-82CD-8E607B6A9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7BE5C59-CD30-4FEC-9DD0-51A36E122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3A51E-55CF-4877-A293-5D4DDE91C0F2}" type="datetime1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BBD68FF-D691-4373-842A-76E935B3A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39E21B1-7D13-475B-A729-0DD60457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12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705141-0A9D-4F13-873A-116CA7116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CB553D-D6C7-40C5-934D-6E08365BD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974B-002E-4FA0-9F71-820F3D69FA0A}" type="datetime1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6147217-0715-41F1-B237-9288F61AD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F3069D2-7463-47D1-9F24-CB865C01E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558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ACAEE0-10A7-484E-BEBA-6401155A7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0A5F8-17DA-4E37-B7FC-2E5539E25508}" type="datetime1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7FCEDA-A894-48D1-9448-72710999C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73B068-DFC9-41B8-84CB-7E7FB3DC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00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63D4F-C570-461F-B1E6-BECDD0113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7E47CA-FAFA-44F1-A5CF-CE1C63F36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F51F48-0E6C-4CC2-B157-B23C05FE2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3F5B9D-7C3E-499D-BECC-5DA52291B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8275-38E4-4757-A89B-B6367947115C}" type="datetime1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FB26FB-D2B3-46A2-AA5F-CE11EE58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4F04E4-6FDD-47B2-9DDC-A8F35DF12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6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71220-BB5C-4433-90B9-DAAF06F19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D349EB-BB63-49F5-A6BD-CE674CF4D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DC818C-4053-484E-AA73-658D1960C7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51DC0C-4749-4195-B558-EE545DCDC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14312-D45F-4100-9FC7-6045A266DD58}" type="datetime1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3B9CF5-D3AC-402F-8ADC-ECDDA4F24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A402F5-8530-4ED2-99C8-820A4062E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23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4EBED-EFF0-42C5-BF27-4EF7984FB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07842CB-9D6F-4756-BEF3-FC0B00FE5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501377-FAA1-4D5E-92C1-51C16EB3F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FAC22-1C02-4349-9998-DDF39BAE11A2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CB97FC-879D-4EC3-A2B2-66F58A9FE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4E475-0254-4F38-A36A-183A5132C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37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47819F9-F7D6-44AD-8F07-5B7FD68D6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0921EE-0559-4C1B-B570-262E0F4AA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0AFB23-D12F-4DDA-BE73-0D52E9F77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E04AB-3E8E-48FA-98FE-FBC1293D469C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1CDCCE-46F9-4E5B-B8B7-D3DD0C84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28FDB0-EFF6-451E-8D90-68581983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732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40400" y="1817500"/>
            <a:ext cx="6814400" cy="32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1" y="3401208"/>
            <a:ext cx="958833" cy="55600"/>
            <a:chOff x="0" y="2550906"/>
            <a:chExt cx="719125" cy="41700"/>
          </a:xfrm>
        </p:grpSpPr>
        <p:sp>
          <p:nvSpPr>
            <p:cNvPr id="14" name="Google Shape;14;p2"/>
            <p:cNvSpPr/>
            <p:nvPr/>
          </p:nvSpPr>
          <p:spPr>
            <a:xfrm>
              <a:off x="0" y="2550906"/>
              <a:ext cx="509100" cy="41700"/>
            </a:xfrm>
            <a:prstGeom prst="rect">
              <a:avLst/>
            </a:prstGeom>
            <a:gradFill>
              <a:gsLst>
                <a:gs pos="0">
                  <a:srgbClr val="FFFFFF">
                    <a:alpha val="29803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06425" y="2550906"/>
              <a:ext cx="212700" cy="41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35754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9242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CEDF4"/>
            </a:gs>
            <a:gs pos="47000">
              <a:srgbClr val="FFFFFF">
                <a:alpha val="0"/>
              </a:srgbClr>
            </a:gs>
            <a:gs pos="100000">
              <a:srgbClr val="FFFFFF">
                <a:alpha val="0"/>
              </a:srgbClr>
            </a:gs>
          </a:gsLst>
          <a:lin ang="660013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41BB0-8F9F-4A82-9FED-C14737882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25B339-60EA-424C-B41B-6CBC9EC41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7C36D8-A5D0-455D-8501-9C7F7DE773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D12D0-2E84-4353-A7D0-AEF674082601}" type="datetime1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79871C-9883-44E9-B45F-7168D62092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8A8416-F820-49D8-A799-9F402E29C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22779-8449-498A-A276-9E3E5B749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05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2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7F9426-D97A-46DF-9E06-A576DF152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" y="0"/>
            <a:ext cx="12182475" cy="6858000"/>
          </a:xfrm>
          <a:prstGeom prst="rect">
            <a:avLst/>
          </a:prstGeom>
        </p:spPr>
      </p:pic>
      <p:grpSp>
        <p:nvGrpSpPr>
          <p:cNvPr id="35" name="Grupo 19">
            <a:extLst>
              <a:ext uri="{FF2B5EF4-FFF2-40B4-BE49-F238E27FC236}">
                <a16:creationId xmlns:a16="http://schemas.microsoft.com/office/drawing/2014/main" id="{01E0B5E9-5148-4A98-8DD0-D40D5120AC9D}"/>
              </a:ext>
            </a:extLst>
          </p:cNvPr>
          <p:cNvGrpSpPr/>
          <p:nvPr/>
        </p:nvGrpSpPr>
        <p:grpSpPr>
          <a:xfrm>
            <a:off x="6913883" y="1299442"/>
            <a:ext cx="4457606" cy="4288144"/>
            <a:chOff x="2444640" y="4131437"/>
            <a:chExt cx="710356" cy="684016"/>
          </a:xfrm>
        </p:grpSpPr>
        <p:sp>
          <p:nvSpPr>
            <p:cNvPr id="36" name="Google Shape;1246;p46">
              <a:extLst>
                <a:ext uri="{FF2B5EF4-FFF2-40B4-BE49-F238E27FC236}">
                  <a16:creationId xmlns:a16="http://schemas.microsoft.com/office/drawing/2014/main" id="{8D736A2F-D41D-433E-B337-CA59BA54DD66}"/>
                </a:ext>
              </a:extLst>
            </p:cNvPr>
            <p:cNvSpPr/>
            <p:nvPr/>
          </p:nvSpPr>
          <p:spPr>
            <a:xfrm>
              <a:off x="2739069" y="4133604"/>
              <a:ext cx="330621" cy="496759"/>
            </a:xfrm>
            <a:custGeom>
              <a:avLst/>
              <a:gdLst/>
              <a:ahLst/>
              <a:cxnLst/>
              <a:rect l="l" t="t" r="r" b="b"/>
              <a:pathLst>
                <a:path w="3306210" h="4967593" extrusionOk="0">
                  <a:moveTo>
                    <a:pt x="3306211" y="3438656"/>
                  </a:moveTo>
                  <a:cubicBezTo>
                    <a:pt x="3306211" y="4705032"/>
                    <a:pt x="2565657" y="5303146"/>
                    <a:pt x="1652644" y="4776104"/>
                  </a:cubicBezTo>
                  <a:cubicBezTo>
                    <a:pt x="739632" y="4249063"/>
                    <a:pt x="0" y="2794391"/>
                    <a:pt x="0" y="1528938"/>
                  </a:cubicBezTo>
                  <a:cubicBezTo>
                    <a:pt x="0" y="262562"/>
                    <a:pt x="740554" y="-335552"/>
                    <a:pt x="1653566" y="191490"/>
                  </a:cubicBezTo>
                  <a:cubicBezTo>
                    <a:pt x="2566579" y="718531"/>
                    <a:pt x="3306211" y="2172279"/>
                    <a:pt x="3306211" y="3438656"/>
                  </a:cubicBezTo>
                  <a:close/>
                </a:path>
              </a:pathLst>
            </a:custGeom>
            <a:solidFill>
              <a:srgbClr val="FFFFFF">
                <a:alpha val="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47;p46">
              <a:extLst>
                <a:ext uri="{FF2B5EF4-FFF2-40B4-BE49-F238E27FC236}">
                  <a16:creationId xmlns:a16="http://schemas.microsoft.com/office/drawing/2014/main" id="{9F055FE9-A004-4757-B4E5-4583D719F152}"/>
                </a:ext>
              </a:extLst>
            </p:cNvPr>
            <p:cNvSpPr/>
            <p:nvPr/>
          </p:nvSpPr>
          <p:spPr>
            <a:xfrm>
              <a:off x="2664128" y="4191909"/>
              <a:ext cx="165449" cy="248292"/>
            </a:xfrm>
            <a:custGeom>
              <a:avLst/>
              <a:gdLst/>
              <a:ahLst/>
              <a:cxnLst/>
              <a:rect l="l" t="t" r="r" b="b"/>
              <a:pathLst>
                <a:path w="1654488" h="2482919" extrusionOk="0">
                  <a:moveTo>
                    <a:pt x="1654489" y="191074"/>
                  </a:moveTo>
                  <a:cubicBezTo>
                    <a:pt x="1436842" y="65544"/>
                    <a:pt x="1221961" y="933"/>
                    <a:pt x="1021836" y="10"/>
                  </a:cubicBezTo>
                  <a:cubicBezTo>
                    <a:pt x="821711" y="-913"/>
                    <a:pt x="639109" y="62775"/>
                    <a:pt x="485095" y="187382"/>
                  </a:cubicBezTo>
                  <a:cubicBezTo>
                    <a:pt x="331082" y="311989"/>
                    <a:pt x="209347" y="493823"/>
                    <a:pt x="126346" y="723653"/>
                  </a:cubicBezTo>
                  <a:cubicBezTo>
                    <a:pt x="43345" y="953484"/>
                    <a:pt x="0" y="1227620"/>
                    <a:pt x="0" y="1528523"/>
                  </a:cubicBezTo>
                  <a:lnTo>
                    <a:pt x="1653567" y="2482920"/>
                  </a:lnTo>
                  <a:lnTo>
                    <a:pt x="1654489" y="191074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6600474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248;p46">
              <a:extLst>
                <a:ext uri="{FF2B5EF4-FFF2-40B4-BE49-F238E27FC236}">
                  <a16:creationId xmlns:a16="http://schemas.microsoft.com/office/drawing/2014/main" id="{8C5CFA64-1B07-4D2B-BF6B-4F6E2A4D1DBA}"/>
                </a:ext>
              </a:extLst>
            </p:cNvPr>
            <p:cNvSpPr/>
            <p:nvPr/>
          </p:nvSpPr>
          <p:spPr>
            <a:xfrm>
              <a:off x="2700909" y="4179300"/>
              <a:ext cx="330662" cy="477558"/>
            </a:xfrm>
            <a:custGeom>
              <a:avLst/>
              <a:gdLst/>
              <a:ahLst/>
              <a:cxnLst/>
              <a:rect l="l" t="t" r="r" b="b"/>
              <a:pathLst>
                <a:path w="3306620" h="4775580" extrusionOk="0">
                  <a:moveTo>
                    <a:pt x="0" y="1337448"/>
                  </a:moveTo>
                  <a:cubicBezTo>
                    <a:pt x="0" y="1790649"/>
                    <a:pt x="96835" y="2290000"/>
                    <a:pt x="278515" y="2771814"/>
                  </a:cubicBezTo>
                  <a:cubicBezTo>
                    <a:pt x="460195" y="3253627"/>
                    <a:pt x="718421" y="3696674"/>
                    <a:pt x="1019991" y="4044651"/>
                  </a:cubicBezTo>
                  <a:cubicBezTo>
                    <a:pt x="1321562" y="4392628"/>
                    <a:pt x="1654489" y="4629843"/>
                    <a:pt x="1975426" y="4726759"/>
                  </a:cubicBezTo>
                  <a:cubicBezTo>
                    <a:pt x="2296364" y="4823676"/>
                    <a:pt x="2590557" y="4775679"/>
                    <a:pt x="2822038" y="4588307"/>
                  </a:cubicBezTo>
                  <a:cubicBezTo>
                    <a:pt x="3053518" y="4400935"/>
                    <a:pt x="3210298" y="4083418"/>
                    <a:pt x="3274855" y="3676368"/>
                  </a:cubicBezTo>
                  <a:cubicBezTo>
                    <a:pt x="3338489" y="3268395"/>
                    <a:pt x="3306211" y="2788428"/>
                    <a:pt x="3180787" y="2297384"/>
                  </a:cubicBezTo>
                  <a:cubicBezTo>
                    <a:pt x="3055363" y="1806340"/>
                    <a:pt x="2844171" y="1325449"/>
                    <a:pt x="2572112" y="916554"/>
                  </a:cubicBezTo>
                  <a:cubicBezTo>
                    <a:pt x="2300053" y="507658"/>
                    <a:pt x="1980960" y="188295"/>
                    <a:pt x="1653566" y="0"/>
                  </a:cubicBezTo>
                  <a:lnTo>
                    <a:pt x="1653566" y="2292769"/>
                  </a:lnTo>
                  <a:lnTo>
                    <a:pt x="0" y="1337448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6600474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249;p46">
              <a:extLst>
                <a:ext uri="{FF2B5EF4-FFF2-40B4-BE49-F238E27FC236}">
                  <a16:creationId xmlns:a16="http://schemas.microsoft.com/office/drawing/2014/main" id="{077608A6-D9A1-46DF-B79F-EABE52620501}"/>
                </a:ext>
              </a:extLst>
            </p:cNvPr>
            <p:cNvSpPr/>
            <p:nvPr/>
          </p:nvSpPr>
          <p:spPr>
            <a:xfrm>
              <a:off x="2473788" y="4131437"/>
              <a:ext cx="274549" cy="323609"/>
            </a:xfrm>
            <a:custGeom>
              <a:avLst/>
              <a:gdLst/>
              <a:ahLst/>
              <a:cxnLst/>
              <a:rect l="l" t="t" r="r" b="b"/>
              <a:pathLst>
                <a:path w="2745492" h="3236089" extrusionOk="0">
                  <a:moveTo>
                    <a:pt x="2743648" y="1584816"/>
                  </a:moveTo>
                  <a:lnTo>
                    <a:pt x="0" y="0"/>
                  </a:lnTo>
                  <a:lnTo>
                    <a:pt x="922" y="1431596"/>
                  </a:lnTo>
                  <a:lnTo>
                    <a:pt x="2502945" y="2877037"/>
                  </a:lnTo>
                  <a:lnTo>
                    <a:pt x="2745492" y="3236090"/>
                  </a:lnTo>
                  <a:lnTo>
                    <a:pt x="2743648" y="158481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29803"/>
                    <a:alpha val="298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250;p46">
              <a:extLst>
                <a:ext uri="{FF2B5EF4-FFF2-40B4-BE49-F238E27FC236}">
                  <a16:creationId xmlns:a16="http://schemas.microsoft.com/office/drawing/2014/main" id="{A7AD301D-B53F-401C-8FFF-6B9E2611424F}"/>
                </a:ext>
              </a:extLst>
            </p:cNvPr>
            <p:cNvSpPr/>
            <p:nvPr/>
          </p:nvSpPr>
          <p:spPr>
            <a:xfrm>
              <a:off x="2444640" y="4148281"/>
              <a:ext cx="103567" cy="98670"/>
            </a:xfrm>
            <a:custGeom>
              <a:avLst/>
              <a:gdLst/>
              <a:ahLst/>
              <a:cxnLst/>
              <a:rect l="l" t="t" r="r" b="b"/>
              <a:pathLst>
                <a:path w="1035669" h="986702" extrusionOk="0">
                  <a:moveTo>
                    <a:pt x="0" y="388589"/>
                  </a:moveTo>
                  <a:lnTo>
                    <a:pt x="0" y="0"/>
                  </a:lnTo>
                  <a:lnTo>
                    <a:pt x="1035669" y="598114"/>
                  </a:lnTo>
                  <a:lnTo>
                    <a:pt x="1035669" y="986703"/>
                  </a:lnTo>
                  <a:lnTo>
                    <a:pt x="0" y="38858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251;p46">
              <a:extLst>
                <a:ext uri="{FF2B5EF4-FFF2-40B4-BE49-F238E27FC236}">
                  <a16:creationId xmlns:a16="http://schemas.microsoft.com/office/drawing/2014/main" id="{D823F501-AC00-4838-87AA-6D7CBD124323}"/>
                </a:ext>
              </a:extLst>
            </p:cNvPr>
            <p:cNvSpPr/>
            <p:nvPr/>
          </p:nvSpPr>
          <p:spPr>
            <a:xfrm>
              <a:off x="2617049" y="4248978"/>
              <a:ext cx="60130" cy="47258"/>
            </a:xfrm>
            <a:custGeom>
              <a:avLst/>
              <a:gdLst/>
              <a:ahLst/>
              <a:cxnLst/>
              <a:rect l="l" t="t" r="r" b="b"/>
              <a:pathLst>
                <a:path w="601296" h="472583" extrusionOk="0">
                  <a:moveTo>
                    <a:pt x="601297" y="347054"/>
                  </a:moveTo>
                  <a:lnTo>
                    <a:pt x="0" y="0"/>
                  </a:lnTo>
                  <a:lnTo>
                    <a:pt x="0" y="125530"/>
                  </a:lnTo>
                  <a:lnTo>
                    <a:pt x="601297" y="472584"/>
                  </a:lnTo>
                  <a:lnTo>
                    <a:pt x="601297" y="347054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252;p46">
              <a:extLst>
                <a:ext uri="{FF2B5EF4-FFF2-40B4-BE49-F238E27FC236}">
                  <a16:creationId xmlns:a16="http://schemas.microsoft.com/office/drawing/2014/main" id="{ACBE01C3-3074-4C55-B1AF-D66DAE759E65}"/>
                </a:ext>
              </a:extLst>
            </p:cNvPr>
            <p:cNvSpPr/>
            <p:nvPr/>
          </p:nvSpPr>
          <p:spPr>
            <a:xfrm>
              <a:off x="2561510" y="4241982"/>
              <a:ext cx="115925" cy="79471"/>
            </a:xfrm>
            <a:custGeom>
              <a:avLst/>
              <a:gdLst/>
              <a:ahLst/>
              <a:cxnLst/>
              <a:rect l="l" t="t" r="r" b="b"/>
              <a:pathLst>
                <a:path w="1159248" h="794715" extrusionOk="0">
                  <a:moveTo>
                    <a:pt x="1159249" y="669186"/>
                  </a:moveTo>
                  <a:lnTo>
                    <a:pt x="0" y="0"/>
                  </a:lnTo>
                  <a:lnTo>
                    <a:pt x="0" y="125530"/>
                  </a:lnTo>
                  <a:lnTo>
                    <a:pt x="1159249" y="794716"/>
                  </a:lnTo>
                  <a:lnTo>
                    <a:pt x="1159249" y="669186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253;p46">
              <a:extLst>
                <a:ext uri="{FF2B5EF4-FFF2-40B4-BE49-F238E27FC236}">
                  <a16:creationId xmlns:a16="http://schemas.microsoft.com/office/drawing/2014/main" id="{69AE03E8-99B6-470A-99F6-1236520828CC}"/>
                </a:ext>
              </a:extLst>
            </p:cNvPr>
            <p:cNvSpPr/>
            <p:nvPr/>
          </p:nvSpPr>
          <p:spPr>
            <a:xfrm>
              <a:off x="2537051" y="4252936"/>
              <a:ext cx="140456" cy="93686"/>
            </a:xfrm>
            <a:custGeom>
              <a:avLst/>
              <a:gdLst/>
              <a:ahLst/>
              <a:cxnLst/>
              <a:rect l="l" t="t" r="r" b="b"/>
              <a:pathLst>
                <a:path w="1404563" h="936860" extrusionOk="0">
                  <a:moveTo>
                    <a:pt x="1404563" y="810407"/>
                  </a:moveTo>
                  <a:lnTo>
                    <a:pt x="0" y="0"/>
                  </a:lnTo>
                  <a:lnTo>
                    <a:pt x="0" y="125530"/>
                  </a:lnTo>
                  <a:lnTo>
                    <a:pt x="1404563" y="936860"/>
                  </a:lnTo>
                  <a:lnTo>
                    <a:pt x="1404563" y="810407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254;p46">
              <a:extLst>
                <a:ext uri="{FF2B5EF4-FFF2-40B4-BE49-F238E27FC236}">
                  <a16:creationId xmlns:a16="http://schemas.microsoft.com/office/drawing/2014/main" id="{2AFD7096-902D-4658-8A97-7092BAE70AF6}"/>
                </a:ext>
              </a:extLst>
            </p:cNvPr>
            <p:cNvSpPr/>
            <p:nvPr/>
          </p:nvSpPr>
          <p:spPr>
            <a:xfrm>
              <a:off x="2691806" y="4291056"/>
              <a:ext cx="31172" cy="46399"/>
            </a:xfrm>
            <a:custGeom>
              <a:avLst/>
              <a:gdLst/>
              <a:ahLst/>
              <a:cxnLst/>
              <a:rect l="l" t="t" r="r" b="b"/>
              <a:pathLst>
                <a:path w="311715" h="463988" extrusionOk="0">
                  <a:moveTo>
                    <a:pt x="0" y="142000"/>
                  </a:moveTo>
                  <a:cubicBezTo>
                    <a:pt x="0" y="260146"/>
                    <a:pt x="70090" y="395829"/>
                    <a:pt x="155858" y="445672"/>
                  </a:cubicBezTo>
                  <a:cubicBezTo>
                    <a:pt x="241626" y="495515"/>
                    <a:pt x="311715" y="440134"/>
                    <a:pt x="311715" y="321988"/>
                  </a:cubicBezTo>
                  <a:cubicBezTo>
                    <a:pt x="311715" y="203842"/>
                    <a:pt x="241626" y="68159"/>
                    <a:pt x="155858" y="18316"/>
                  </a:cubicBezTo>
                  <a:cubicBezTo>
                    <a:pt x="69168" y="-31527"/>
                    <a:pt x="0" y="23854"/>
                    <a:pt x="0" y="142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255;p46">
              <a:extLst>
                <a:ext uri="{FF2B5EF4-FFF2-40B4-BE49-F238E27FC236}">
                  <a16:creationId xmlns:a16="http://schemas.microsoft.com/office/drawing/2014/main" id="{E3036DF8-193F-4BA3-8E93-F6AFF293A379}"/>
                </a:ext>
              </a:extLst>
            </p:cNvPr>
            <p:cNvSpPr/>
            <p:nvPr/>
          </p:nvSpPr>
          <p:spPr>
            <a:xfrm>
              <a:off x="2857411" y="4510291"/>
              <a:ext cx="274549" cy="301733"/>
            </a:xfrm>
            <a:custGeom>
              <a:avLst/>
              <a:gdLst/>
              <a:ahLst/>
              <a:cxnLst/>
              <a:rect l="l" t="t" r="r" b="b"/>
              <a:pathLst>
                <a:path w="2745492" h="3017335" extrusionOk="0">
                  <a:moveTo>
                    <a:pt x="0" y="0"/>
                  </a:moveTo>
                  <a:lnTo>
                    <a:pt x="2744570" y="1585740"/>
                  </a:lnTo>
                  <a:lnTo>
                    <a:pt x="2745492" y="3017335"/>
                  </a:lnTo>
                  <a:lnTo>
                    <a:pt x="243470" y="1571894"/>
                  </a:lnTo>
                  <a:lnTo>
                    <a:pt x="1845" y="165127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29803"/>
                    <a:alpha val="298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256;p46">
              <a:extLst>
                <a:ext uri="{FF2B5EF4-FFF2-40B4-BE49-F238E27FC236}">
                  <a16:creationId xmlns:a16="http://schemas.microsoft.com/office/drawing/2014/main" id="{4044D304-2FD4-46D7-B2A3-2B67E9336BE8}"/>
                </a:ext>
              </a:extLst>
            </p:cNvPr>
            <p:cNvSpPr/>
            <p:nvPr/>
          </p:nvSpPr>
          <p:spPr>
            <a:xfrm>
              <a:off x="3051429" y="4654801"/>
              <a:ext cx="103567" cy="98670"/>
            </a:xfrm>
            <a:custGeom>
              <a:avLst/>
              <a:gdLst/>
              <a:ahLst/>
              <a:cxnLst/>
              <a:rect l="l" t="t" r="r" b="b"/>
              <a:pathLst>
                <a:path w="1035669" h="986702" extrusionOk="0">
                  <a:moveTo>
                    <a:pt x="0" y="388589"/>
                  </a:moveTo>
                  <a:lnTo>
                    <a:pt x="0" y="0"/>
                  </a:lnTo>
                  <a:lnTo>
                    <a:pt x="1035669" y="598114"/>
                  </a:lnTo>
                  <a:lnTo>
                    <a:pt x="1035669" y="986703"/>
                  </a:lnTo>
                  <a:lnTo>
                    <a:pt x="0" y="3885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257;p46">
              <a:extLst>
                <a:ext uri="{FF2B5EF4-FFF2-40B4-BE49-F238E27FC236}">
                  <a16:creationId xmlns:a16="http://schemas.microsoft.com/office/drawing/2014/main" id="{E2505982-30A6-4936-A294-5F05ADC207B2}"/>
                </a:ext>
              </a:extLst>
            </p:cNvPr>
            <p:cNvSpPr/>
            <p:nvPr/>
          </p:nvSpPr>
          <p:spPr>
            <a:xfrm>
              <a:off x="2927846" y="4585768"/>
              <a:ext cx="60130" cy="47258"/>
            </a:xfrm>
            <a:custGeom>
              <a:avLst/>
              <a:gdLst/>
              <a:ahLst/>
              <a:cxnLst/>
              <a:rect l="l" t="t" r="r" b="b"/>
              <a:pathLst>
                <a:path w="601297" h="472583" extrusionOk="0">
                  <a:moveTo>
                    <a:pt x="0" y="0"/>
                  </a:moveTo>
                  <a:lnTo>
                    <a:pt x="601297" y="347054"/>
                  </a:lnTo>
                  <a:lnTo>
                    <a:pt x="601297" y="472583"/>
                  </a:lnTo>
                  <a:lnTo>
                    <a:pt x="0" y="125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258;p46">
              <a:extLst>
                <a:ext uri="{FF2B5EF4-FFF2-40B4-BE49-F238E27FC236}">
                  <a16:creationId xmlns:a16="http://schemas.microsoft.com/office/drawing/2014/main" id="{CD8E86C4-4920-42A2-B0A1-F276B4F199F8}"/>
                </a:ext>
              </a:extLst>
            </p:cNvPr>
            <p:cNvSpPr/>
            <p:nvPr/>
          </p:nvSpPr>
          <p:spPr>
            <a:xfrm>
              <a:off x="2927846" y="4610804"/>
              <a:ext cx="108547" cy="75226"/>
            </a:xfrm>
            <a:custGeom>
              <a:avLst/>
              <a:gdLst/>
              <a:ahLst/>
              <a:cxnLst/>
              <a:rect l="l" t="t" r="r" b="b"/>
              <a:pathLst>
                <a:path w="1085470" h="752257" extrusionOk="0">
                  <a:moveTo>
                    <a:pt x="0" y="0"/>
                  </a:moveTo>
                  <a:lnTo>
                    <a:pt x="1085470" y="626727"/>
                  </a:lnTo>
                  <a:lnTo>
                    <a:pt x="1085470" y="752257"/>
                  </a:lnTo>
                  <a:lnTo>
                    <a:pt x="0" y="126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259;p46">
              <a:extLst>
                <a:ext uri="{FF2B5EF4-FFF2-40B4-BE49-F238E27FC236}">
                  <a16:creationId xmlns:a16="http://schemas.microsoft.com/office/drawing/2014/main" id="{B625BCDF-935B-4A97-9385-70C67C914358}"/>
                </a:ext>
              </a:extLst>
            </p:cNvPr>
            <p:cNvSpPr/>
            <p:nvPr/>
          </p:nvSpPr>
          <p:spPr>
            <a:xfrm>
              <a:off x="2927846" y="4635932"/>
              <a:ext cx="140456" cy="93686"/>
            </a:xfrm>
            <a:custGeom>
              <a:avLst/>
              <a:gdLst/>
              <a:ahLst/>
              <a:cxnLst/>
              <a:rect l="l" t="t" r="r" b="b"/>
              <a:pathLst>
                <a:path w="1404563" h="936860" extrusionOk="0">
                  <a:moveTo>
                    <a:pt x="0" y="0"/>
                  </a:moveTo>
                  <a:lnTo>
                    <a:pt x="1404563" y="811330"/>
                  </a:lnTo>
                  <a:lnTo>
                    <a:pt x="1404563" y="936860"/>
                  </a:lnTo>
                  <a:lnTo>
                    <a:pt x="0" y="125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260;p46">
              <a:extLst>
                <a:ext uri="{FF2B5EF4-FFF2-40B4-BE49-F238E27FC236}">
                  <a16:creationId xmlns:a16="http://schemas.microsoft.com/office/drawing/2014/main" id="{B37C9C02-26FA-49B8-852B-42245F852CE0}"/>
                </a:ext>
              </a:extLst>
            </p:cNvPr>
            <p:cNvSpPr/>
            <p:nvPr/>
          </p:nvSpPr>
          <p:spPr>
            <a:xfrm>
              <a:off x="2881962" y="4558169"/>
              <a:ext cx="31172" cy="46399"/>
            </a:xfrm>
            <a:custGeom>
              <a:avLst/>
              <a:gdLst/>
              <a:ahLst/>
              <a:cxnLst/>
              <a:rect l="l" t="t" r="r" b="b"/>
              <a:pathLst>
                <a:path w="311715" h="463988" extrusionOk="0">
                  <a:moveTo>
                    <a:pt x="311715" y="321988"/>
                  </a:moveTo>
                  <a:cubicBezTo>
                    <a:pt x="311715" y="440134"/>
                    <a:pt x="241625" y="495515"/>
                    <a:pt x="155858" y="445672"/>
                  </a:cubicBezTo>
                  <a:cubicBezTo>
                    <a:pt x="70090" y="395829"/>
                    <a:pt x="0" y="260146"/>
                    <a:pt x="0" y="142000"/>
                  </a:cubicBezTo>
                  <a:cubicBezTo>
                    <a:pt x="0" y="23854"/>
                    <a:pt x="70090" y="-31527"/>
                    <a:pt x="155858" y="18316"/>
                  </a:cubicBezTo>
                  <a:cubicBezTo>
                    <a:pt x="241625" y="68159"/>
                    <a:pt x="311715" y="203842"/>
                    <a:pt x="311715" y="321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261;p46">
              <a:extLst>
                <a:ext uri="{FF2B5EF4-FFF2-40B4-BE49-F238E27FC236}">
                  <a16:creationId xmlns:a16="http://schemas.microsoft.com/office/drawing/2014/main" id="{A7E651C0-7D89-4F60-8FAB-8087E99FDFD6}"/>
                </a:ext>
              </a:extLst>
            </p:cNvPr>
            <p:cNvSpPr/>
            <p:nvPr/>
          </p:nvSpPr>
          <p:spPr>
            <a:xfrm>
              <a:off x="2664956" y="4439601"/>
              <a:ext cx="154567" cy="375852"/>
            </a:xfrm>
            <a:custGeom>
              <a:avLst/>
              <a:gdLst/>
              <a:ahLst/>
              <a:cxnLst/>
              <a:rect l="l" t="t" r="r" b="b"/>
              <a:pathLst>
                <a:path w="1545665" h="3758516" extrusionOk="0">
                  <a:moveTo>
                    <a:pt x="0" y="0"/>
                  </a:moveTo>
                  <a:lnTo>
                    <a:pt x="1545665" y="892555"/>
                  </a:lnTo>
                  <a:lnTo>
                    <a:pt x="1545665" y="3758516"/>
                  </a:lnTo>
                  <a:lnTo>
                    <a:pt x="0" y="286596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29803"/>
                    <a:alpha val="298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262;p46">
              <a:extLst>
                <a:ext uri="{FF2B5EF4-FFF2-40B4-BE49-F238E27FC236}">
                  <a16:creationId xmlns:a16="http://schemas.microsoft.com/office/drawing/2014/main" id="{585E0B88-5844-4F93-8B43-E23C1047D2CA}"/>
                </a:ext>
              </a:extLst>
            </p:cNvPr>
            <p:cNvSpPr/>
            <p:nvPr/>
          </p:nvSpPr>
          <p:spPr>
            <a:xfrm>
              <a:off x="2680128" y="4609239"/>
              <a:ext cx="124133" cy="84271"/>
            </a:xfrm>
            <a:custGeom>
              <a:avLst/>
              <a:gdLst/>
              <a:ahLst/>
              <a:cxnLst/>
              <a:rect l="l" t="t" r="r" b="b"/>
              <a:pathLst>
                <a:path w="1241327" h="842712" extrusionOk="0">
                  <a:moveTo>
                    <a:pt x="0" y="0"/>
                  </a:moveTo>
                  <a:lnTo>
                    <a:pt x="1241328" y="717182"/>
                  </a:lnTo>
                  <a:lnTo>
                    <a:pt x="1241328" y="842712"/>
                  </a:lnTo>
                  <a:lnTo>
                    <a:pt x="0" y="125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263;p46">
              <a:extLst>
                <a:ext uri="{FF2B5EF4-FFF2-40B4-BE49-F238E27FC236}">
                  <a16:creationId xmlns:a16="http://schemas.microsoft.com/office/drawing/2014/main" id="{586D1617-4040-4008-9EAE-7C8B12E66FE5}"/>
                </a:ext>
              </a:extLst>
            </p:cNvPr>
            <p:cNvSpPr/>
            <p:nvPr/>
          </p:nvSpPr>
          <p:spPr>
            <a:xfrm>
              <a:off x="2688771" y="4638693"/>
              <a:ext cx="106703" cy="74210"/>
            </a:xfrm>
            <a:custGeom>
              <a:avLst/>
              <a:gdLst/>
              <a:ahLst/>
              <a:cxnLst/>
              <a:rect l="l" t="t" r="r" b="b"/>
              <a:pathLst>
                <a:path w="1067025" h="742103" extrusionOk="0">
                  <a:moveTo>
                    <a:pt x="0" y="0"/>
                  </a:moveTo>
                  <a:lnTo>
                    <a:pt x="1067026" y="616574"/>
                  </a:lnTo>
                  <a:lnTo>
                    <a:pt x="1067026" y="742104"/>
                  </a:lnTo>
                  <a:lnTo>
                    <a:pt x="0" y="125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264;p46">
              <a:extLst>
                <a:ext uri="{FF2B5EF4-FFF2-40B4-BE49-F238E27FC236}">
                  <a16:creationId xmlns:a16="http://schemas.microsoft.com/office/drawing/2014/main" id="{74488AA3-AE10-4E47-ACB7-35AA3267E265}"/>
                </a:ext>
              </a:extLst>
            </p:cNvPr>
            <p:cNvSpPr/>
            <p:nvPr/>
          </p:nvSpPr>
          <p:spPr>
            <a:xfrm>
              <a:off x="2626520" y="4627832"/>
              <a:ext cx="107533" cy="94147"/>
            </a:xfrm>
            <a:custGeom>
              <a:avLst/>
              <a:gdLst/>
              <a:ahLst/>
              <a:cxnLst/>
              <a:rect l="l" t="t" r="r" b="b"/>
              <a:pathLst>
                <a:path w="1075325" h="941475" extrusionOk="0">
                  <a:moveTo>
                    <a:pt x="1075325" y="621189"/>
                  </a:moveTo>
                  <a:lnTo>
                    <a:pt x="0" y="0"/>
                  </a:lnTo>
                  <a:lnTo>
                    <a:pt x="0" y="320286"/>
                  </a:lnTo>
                  <a:lnTo>
                    <a:pt x="1075325" y="941475"/>
                  </a:lnTo>
                  <a:lnTo>
                    <a:pt x="1075325" y="6211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265;p46">
              <a:extLst>
                <a:ext uri="{FF2B5EF4-FFF2-40B4-BE49-F238E27FC236}">
                  <a16:creationId xmlns:a16="http://schemas.microsoft.com/office/drawing/2014/main" id="{BF2C22C8-2700-4757-A4F9-65B1CF36DF9D}"/>
                </a:ext>
              </a:extLst>
            </p:cNvPr>
            <p:cNvSpPr/>
            <p:nvPr/>
          </p:nvSpPr>
          <p:spPr>
            <a:xfrm>
              <a:off x="2723897" y="4514395"/>
              <a:ext cx="35783" cy="54442"/>
            </a:xfrm>
            <a:custGeom>
              <a:avLst/>
              <a:gdLst/>
              <a:ahLst/>
              <a:cxnLst/>
              <a:rect l="l" t="t" r="r" b="b"/>
              <a:pathLst>
                <a:path w="357826" h="544420" extrusionOk="0">
                  <a:moveTo>
                    <a:pt x="357827" y="376972"/>
                  </a:moveTo>
                  <a:cubicBezTo>
                    <a:pt x="357827" y="515425"/>
                    <a:pt x="277592" y="580959"/>
                    <a:pt x="178913" y="523732"/>
                  </a:cubicBezTo>
                  <a:cubicBezTo>
                    <a:pt x="80234" y="466505"/>
                    <a:pt x="0" y="306823"/>
                    <a:pt x="0" y="167448"/>
                  </a:cubicBezTo>
                  <a:cubicBezTo>
                    <a:pt x="0" y="28996"/>
                    <a:pt x="80234" y="-36538"/>
                    <a:pt x="178913" y="20689"/>
                  </a:cubicBezTo>
                  <a:cubicBezTo>
                    <a:pt x="277592" y="78839"/>
                    <a:pt x="357827" y="238520"/>
                    <a:pt x="357827" y="3769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266;p46">
              <a:extLst>
                <a:ext uri="{FF2B5EF4-FFF2-40B4-BE49-F238E27FC236}">
                  <a16:creationId xmlns:a16="http://schemas.microsoft.com/office/drawing/2014/main" id="{6839EDF7-1B9C-40D7-9CBD-392A784158FB}"/>
                </a:ext>
              </a:extLst>
            </p:cNvPr>
            <p:cNvSpPr/>
            <p:nvPr/>
          </p:nvSpPr>
          <p:spPr>
            <a:xfrm>
              <a:off x="2710345" y="4574041"/>
              <a:ext cx="62967" cy="64421"/>
            </a:xfrm>
            <a:custGeom>
              <a:avLst/>
              <a:gdLst/>
              <a:ahLst/>
              <a:cxnLst/>
              <a:rect l="l" t="t" r="r" b="b"/>
              <a:pathLst>
                <a:path w="629667" h="644208" extrusionOk="0">
                  <a:moveTo>
                    <a:pt x="314834" y="37292"/>
                  </a:moveTo>
                  <a:cubicBezTo>
                    <a:pt x="155287" y="-55932"/>
                    <a:pt x="23408" y="31754"/>
                    <a:pt x="352" y="232048"/>
                  </a:cubicBezTo>
                  <a:cubicBezTo>
                    <a:pt x="-3337" y="267123"/>
                    <a:pt x="22485" y="313273"/>
                    <a:pt x="54763" y="331734"/>
                  </a:cubicBezTo>
                  <a:lnTo>
                    <a:pt x="574904" y="636329"/>
                  </a:lnTo>
                  <a:cubicBezTo>
                    <a:pt x="607182" y="654789"/>
                    <a:pt x="633005" y="640021"/>
                    <a:pt x="629316" y="600331"/>
                  </a:cubicBezTo>
                  <a:cubicBezTo>
                    <a:pt x="606260" y="371424"/>
                    <a:pt x="474380" y="130517"/>
                    <a:pt x="314834" y="372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267;p46">
              <a:extLst>
                <a:ext uri="{FF2B5EF4-FFF2-40B4-BE49-F238E27FC236}">
                  <a16:creationId xmlns:a16="http://schemas.microsoft.com/office/drawing/2014/main" id="{C9DB6EB3-CCB3-4DA7-B12E-ACDE65DAF5C1}"/>
                </a:ext>
              </a:extLst>
            </p:cNvPr>
            <p:cNvSpPr/>
            <p:nvPr/>
          </p:nvSpPr>
          <p:spPr>
            <a:xfrm>
              <a:off x="2539810" y="4380233"/>
              <a:ext cx="72764" cy="123961"/>
            </a:xfrm>
            <a:custGeom>
              <a:avLst/>
              <a:gdLst/>
              <a:ahLst/>
              <a:cxnLst/>
              <a:rect l="l" t="t" r="r" b="b"/>
              <a:pathLst>
                <a:path w="727642" h="1239608" extrusionOk="0">
                  <a:moveTo>
                    <a:pt x="394716" y="360899"/>
                  </a:moveTo>
                  <a:lnTo>
                    <a:pt x="0" y="132914"/>
                  </a:lnTo>
                  <a:lnTo>
                    <a:pt x="0" y="0"/>
                  </a:lnTo>
                  <a:lnTo>
                    <a:pt x="394716" y="227984"/>
                  </a:lnTo>
                  <a:cubicBezTo>
                    <a:pt x="426995" y="246445"/>
                    <a:pt x="474029" y="284288"/>
                    <a:pt x="513685" y="342439"/>
                  </a:cubicBezTo>
                  <a:cubicBezTo>
                    <a:pt x="557030" y="404280"/>
                    <a:pt x="587463" y="482737"/>
                    <a:pt x="587463" y="567654"/>
                  </a:cubicBezTo>
                  <a:cubicBezTo>
                    <a:pt x="587463" y="661801"/>
                    <a:pt x="563485" y="715337"/>
                    <a:pt x="518296" y="730105"/>
                  </a:cubicBezTo>
                  <a:cubicBezTo>
                    <a:pt x="475873" y="743950"/>
                    <a:pt x="425150" y="719952"/>
                    <a:pt x="394716" y="702414"/>
                  </a:cubicBezTo>
                  <a:lnTo>
                    <a:pt x="232403" y="608267"/>
                  </a:lnTo>
                  <a:lnTo>
                    <a:pt x="231481" y="607344"/>
                  </a:lnTo>
                  <a:cubicBezTo>
                    <a:pt x="217647" y="599037"/>
                    <a:pt x="195514" y="590730"/>
                    <a:pt x="177991" y="596268"/>
                  </a:cubicBezTo>
                  <a:cubicBezTo>
                    <a:pt x="163235" y="600883"/>
                    <a:pt x="147558" y="614728"/>
                    <a:pt x="147558" y="667340"/>
                  </a:cubicBezTo>
                  <a:cubicBezTo>
                    <a:pt x="147558" y="719952"/>
                    <a:pt x="164158" y="751334"/>
                    <a:pt x="177069" y="770717"/>
                  </a:cubicBezTo>
                  <a:cubicBezTo>
                    <a:pt x="193669" y="794716"/>
                    <a:pt x="215803" y="811330"/>
                    <a:pt x="229636" y="818714"/>
                  </a:cubicBezTo>
                  <a:lnTo>
                    <a:pt x="231481" y="819637"/>
                  </a:lnTo>
                  <a:lnTo>
                    <a:pt x="727643" y="1106695"/>
                  </a:lnTo>
                  <a:lnTo>
                    <a:pt x="727643" y="1239609"/>
                  </a:lnTo>
                  <a:lnTo>
                    <a:pt x="235170" y="954397"/>
                  </a:lnTo>
                  <a:cubicBezTo>
                    <a:pt x="201047" y="936860"/>
                    <a:pt x="152169" y="899016"/>
                    <a:pt x="109746" y="839944"/>
                  </a:cubicBezTo>
                  <a:cubicBezTo>
                    <a:pt x="63634" y="774409"/>
                    <a:pt x="32278" y="692261"/>
                    <a:pt x="32278" y="600883"/>
                  </a:cubicBezTo>
                  <a:cubicBezTo>
                    <a:pt x="32278" y="509504"/>
                    <a:pt x="63634" y="463353"/>
                    <a:pt x="108824" y="450431"/>
                  </a:cubicBezTo>
                  <a:cubicBezTo>
                    <a:pt x="151246" y="438432"/>
                    <a:pt x="200125" y="455969"/>
                    <a:pt x="234248" y="476276"/>
                  </a:cubicBezTo>
                  <a:lnTo>
                    <a:pt x="394716" y="569500"/>
                  </a:lnTo>
                  <a:cubicBezTo>
                    <a:pt x="417772" y="583345"/>
                    <a:pt x="435295" y="588883"/>
                    <a:pt x="447284" y="585191"/>
                  </a:cubicBezTo>
                  <a:cubicBezTo>
                    <a:pt x="456506" y="582422"/>
                    <a:pt x="473106" y="569500"/>
                    <a:pt x="473106" y="502120"/>
                  </a:cubicBezTo>
                  <a:cubicBezTo>
                    <a:pt x="473106" y="457815"/>
                    <a:pt x="459273" y="429202"/>
                    <a:pt x="445439" y="410742"/>
                  </a:cubicBezTo>
                  <a:cubicBezTo>
                    <a:pt x="428839" y="385820"/>
                    <a:pt x="407628" y="368283"/>
                    <a:pt x="394716" y="360899"/>
                  </a:cubicBez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268;p46">
              <a:extLst>
                <a:ext uri="{FF2B5EF4-FFF2-40B4-BE49-F238E27FC236}">
                  <a16:creationId xmlns:a16="http://schemas.microsoft.com/office/drawing/2014/main" id="{A2708B17-A48F-403F-8D04-BEB004B7276D}"/>
                </a:ext>
              </a:extLst>
            </p:cNvPr>
            <p:cNvSpPr/>
            <p:nvPr/>
          </p:nvSpPr>
          <p:spPr>
            <a:xfrm>
              <a:off x="2515902" y="4358317"/>
              <a:ext cx="31172" cy="46816"/>
            </a:xfrm>
            <a:custGeom>
              <a:avLst/>
              <a:gdLst/>
              <a:ahLst/>
              <a:cxnLst/>
              <a:rect l="l" t="t" r="r" b="b"/>
              <a:pathLst>
                <a:path w="311715" h="468158" extrusionOk="0">
                  <a:moveTo>
                    <a:pt x="311715" y="324073"/>
                  </a:moveTo>
                  <a:cubicBezTo>
                    <a:pt x="311715" y="443142"/>
                    <a:pt x="241625" y="499446"/>
                    <a:pt x="155858" y="450526"/>
                  </a:cubicBezTo>
                  <a:cubicBezTo>
                    <a:pt x="70090" y="400684"/>
                    <a:pt x="0" y="264077"/>
                    <a:pt x="0" y="144085"/>
                  </a:cubicBezTo>
                  <a:cubicBezTo>
                    <a:pt x="0" y="25017"/>
                    <a:pt x="70090" y="-31287"/>
                    <a:pt x="155858" y="17632"/>
                  </a:cubicBezTo>
                  <a:cubicBezTo>
                    <a:pt x="241625" y="67475"/>
                    <a:pt x="311715" y="205004"/>
                    <a:pt x="311715" y="3240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269;p46">
              <a:extLst>
                <a:ext uri="{FF2B5EF4-FFF2-40B4-BE49-F238E27FC236}">
                  <a16:creationId xmlns:a16="http://schemas.microsoft.com/office/drawing/2014/main" id="{AAAFCE87-72E7-464E-B1D9-93D5F0CE84FF}"/>
                </a:ext>
              </a:extLst>
            </p:cNvPr>
            <p:cNvSpPr/>
            <p:nvPr/>
          </p:nvSpPr>
          <p:spPr>
            <a:xfrm>
              <a:off x="2601417" y="4476134"/>
              <a:ext cx="31172" cy="46816"/>
            </a:xfrm>
            <a:custGeom>
              <a:avLst/>
              <a:gdLst/>
              <a:ahLst/>
              <a:cxnLst/>
              <a:rect l="l" t="t" r="r" b="b"/>
              <a:pathLst>
                <a:path w="311715" h="468158" extrusionOk="0">
                  <a:moveTo>
                    <a:pt x="311715" y="324073"/>
                  </a:moveTo>
                  <a:cubicBezTo>
                    <a:pt x="311715" y="443142"/>
                    <a:pt x="241625" y="499446"/>
                    <a:pt x="155858" y="450526"/>
                  </a:cubicBezTo>
                  <a:cubicBezTo>
                    <a:pt x="70090" y="400684"/>
                    <a:pt x="0" y="264077"/>
                    <a:pt x="0" y="144085"/>
                  </a:cubicBezTo>
                  <a:cubicBezTo>
                    <a:pt x="0" y="25016"/>
                    <a:pt x="70090" y="-31288"/>
                    <a:pt x="155858" y="17632"/>
                  </a:cubicBezTo>
                  <a:cubicBezTo>
                    <a:pt x="241625" y="67475"/>
                    <a:pt x="311715" y="205004"/>
                    <a:pt x="311715" y="3240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" name="Grupo 14">
            <a:extLst>
              <a:ext uri="{FF2B5EF4-FFF2-40B4-BE49-F238E27FC236}">
                <a16:creationId xmlns:a16="http://schemas.microsoft.com/office/drawing/2014/main" id="{9235B6DE-110D-424B-88A5-32946813B730}"/>
              </a:ext>
            </a:extLst>
          </p:cNvPr>
          <p:cNvGrpSpPr/>
          <p:nvPr/>
        </p:nvGrpSpPr>
        <p:grpSpPr>
          <a:xfrm>
            <a:off x="9266338" y="7622148"/>
            <a:ext cx="743968" cy="852939"/>
            <a:chOff x="5419407" y="3281869"/>
            <a:chExt cx="743968" cy="852939"/>
          </a:xfrm>
        </p:grpSpPr>
        <p:sp>
          <p:nvSpPr>
            <p:cNvPr id="73" name="Google Shape;1068;p46">
              <a:extLst>
                <a:ext uri="{FF2B5EF4-FFF2-40B4-BE49-F238E27FC236}">
                  <a16:creationId xmlns:a16="http://schemas.microsoft.com/office/drawing/2014/main" id="{F6BDDA23-F2DA-4E8C-B871-8357305EB8D2}"/>
                </a:ext>
              </a:extLst>
            </p:cNvPr>
            <p:cNvSpPr/>
            <p:nvPr/>
          </p:nvSpPr>
          <p:spPr>
            <a:xfrm>
              <a:off x="5419407" y="3621745"/>
              <a:ext cx="657536" cy="466127"/>
            </a:xfrm>
            <a:custGeom>
              <a:avLst/>
              <a:gdLst/>
              <a:ahLst/>
              <a:cxnLst/>
              <a:rect l="l" t="t" r="r" b="b"/>
              <a:pathLst>
                <a:path w="6575358" h="4661273" extrusionOk="0">
                  <a:moveTo>
                    <a:pt x="821939" y="267047"/>
                  </a:moveTo>
                  <a:cubicBezTo>
                    <a:pt x="148314" y="-318021"/>
                    <a:pt x="53758" y="239450"/>
                    <a:pt x="8896" y="247729"/>
                  </a:cubicBezTo>
                  <a:cubicBezTo>
                    <a:pt x="8896" y="247729"/>
                    <a:pt x="-11120" y="382267"/>
                    <a:pt x="8896" y="872814"/>
                  </a:cubicBezTo>
                  <a:lnTo>
                    <a:pt x="6575358" y="4661273"/>
                  </a:lnTo>
                  <a:lnTo>
                    <a:pt x="6575358" y="1995346"/>
                  </a:lnTo>
                  <a:cubicBezTo>
                    <a:pt x="5828573" y="658933"/>
                    <a:pt x="5334398" y="-274555"/>
                    <a:pt x="4848504" y="156657"/>
                  </a:cubicBezTo>
                  <a:cubicBezTo>
                    <a:pt x="4006473" y="902482"/>
                    <a:pt x="3596501" y="1403378"/>
                    <a:pt x="2595036" y="368469"/>
                  </a:cubicBezTo>
                  <a:cubicBezTo>
                    <a:pt x="2001473" y="-244888"/>
                    <a:pt x="1630841" y="969406"/>
                    <a:pt x="821939" y="267047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9607"/>
                    <a:alpha val="29800"/>
                  </a:srgbClr>
                </a:gs>
                <a:gs pos="4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660013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069;p46">
              <a:extLst>
                <a:ext uri="{FF2B5EF4-FFF2-40B4-BE49-F238E27FC236}">
                  <a16:creationId xmlns:a16="http://schemas.microsoft.com/office/drawing/2014/main" id="{9350D412-8BFE-448F-9E4B-1DD7744F514B}"/>
                </a:ext>
              </a:extLst>
            </p:cNvPr>
            <p:cNvSpPr/>
            <p:nvPr/>
          </p:nvSpPr>
          <p:spPr>
            <a:xfrm>
              <a:off x="5505839" y="3664023"/>
              <a:ext cx="657536" cy="470785"/>
            </a:xfrm>
            <a:custGeom>
              <a:avLst/>
              <a:gdLst/>
              <a:ahLst/>
              <a:cxnLst/>
              <a:rect l="l" t="t" r="r" b="b"/>
              <a:pathLst>
                <a:path w="6575357" h="4707850" extrusionOk="0">
                  <a:moveTo>
                    <a:pt x="822629" y="313625"/>
                  </a:moveTo>
                  <a:cubicBezTo>
                    <a:pt x="149004" y="-271443"/>
                    <a:pt x="54448" y="285338"/>
                    <a:pt x="8896" y="294307"/>
                  </a:cubicBezTo>
                  <a:cubicBezTo>
                    <a:pt x="8896" y="294307"/>
                    <a:pt x="-11120" y="428845"/>
                    <a:pt x="8896" y="919392"/>
                  </a:cubicBezTo>
                  <a:lnTo>
                    <a:pt x="6575358" y="4707851"/>
                  </a:lnTo>
                  <a:lnTo>
                    <a:pt x="6575358" y="2041924"/>
                  </a:lnTo>
                  <a:cubicBezTo>
                    <a:pt x="5512466" y="499219"/>
                    <a:pt x="4811924" y="786234"/>
                    <a:pt x="4204557" y="1009085"/>
                  </a:cubicBezTo>
                  <a:cubicBezTo>
                    <a:pt x="3609614" y="1227105"/>
                    <a:pt x="3391514" y="771745"/>
                    <a:pt x="2638518" y="122512"/>
                  </a:cubicBezTo>
                  <a:cubicBezTo>
                    <a:pt x="2019418" y="-411501"/>
                    <a:pt x="1631531" y="1015984"/>
                    <a:pt x="822629" y="31362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9607"/>
                    <a:alpha val="29800"/>
                  </a:srgbClr>
                </a:gs>
                <a:gs pos="4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660013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070;p46">
              <a:extLst>
                <a:ext uri="{FF2B5EF4-FFF2-40B4-BE49-F238E27FC236}">
                  <a16:creationId xmlns:a16="http://schemas.microsoft.com/office/drawing/2014/main" id="{41636F86-9D21-4FE8-93F2-0DED4B0F0F3E}"/>
                </a:ext>
              </a:extLst>
            </p:cNvPr>
            <p:cNvSpPr/>
            <p:nvPr/>
          </p:nvSpPr>
          <p:spPr>
            <a:xfrm>
              <a:off x="5932557" y="3619063"/>
              <a:ext cx="14356" cy="21562"/>
            </a:xfrm>
            <a:custGeom>
              <a:avLst/>
              <a:gdLst/>
              <a:ahLst/>
              <a:cxnLst/>
              <a:rect l="l" t="t" r="r" b="b"/>
              <a:pathLst>
                <a:path w="143559" h="215617" extrusionOk="0">
                  <a:moveTo>
                    <a:pt x="143559" y="149060"/>
                  </a:moveTo>
                  <a:cubicBezTo>
                    <a:pt x="143559" y="93865"/>
                    <a:pt x="111120" y="31080"/>
                    <a:pt x="71780" y="8312"/>
                  </a:cubicBezTo>
                  <a:cubicBezTo>
                    <a:pt x="31749" y="-14456"/>
                    <a:pt x="0" y="11072"/>
                    <a:pt x="0" y="66267"/>
                  </a:cubicBezTo>
                  <a:cubicBezTo>
                    <a:pt x="0" y="121463"/>
                    <a:pt x="32439" y="184247"/>
                    <a:pt x="71780" y="207015"/>
                  </a:cubicBezTo>
                  <a:cubicBezTo>
                    <a:pt x="111120" y="230473"/>
                    <a:pt x="143559" y="204255"/>
                    <a:pt x="143559" y="1490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071;p46">
              <a:extLst>
                <a:ext uri="{FF2B5EF4-FFF2-40B4-BE49-F238E27FC236}">
                  <a16:creationId xmlns:a16="http://schemas.microsoft.com/office/drawing/2014/main" id="{DB5E7B62-DDA4-4A8B-A145-ECEDE26177E8}"/>
                </a:ext>
              </a:extLst>
            </p:cNvPr>
            <p:cNvSpPr/>
            <p:nvPr/>
          </p:nvSpPr>
          <p:spPr>
            <a:xfrm>
              <a:off x="5742144" y="3656207"/>
              <a:ext cx="14908" cy="20998"/>
            </a:xfrm>
            <a:custGeom>
              <a:avLst/>
              <a:gdLst/>
              <a:ahLst/>
              <a:cxnLst/>
              <a:rect l="l" t="t" r="r" b="b"/>
              <a:pathLst>
                <a:path w="149080" h="209976" extrusionOk="0">
                  <a:moveTo>
                    <a:pt x="149081" y="147765"/>
                  </a:moveTo>
                  <a:cubicBezTo>
                    <a:pt x="149081" y="94639"/>
                    <a:pt x="115952" y="32544"/>
                    <a:pt x="74541" y="9087"/>
                  </a:cubicBezTo>
                  <a:cubicBezTo>
                    <a:pt x="33129" y="-14371"/>
                    <a:pt x="0" y="9087"/>
                    <a:pt x="0" y="62212"/>
                  </a:cubicBezTo>
                  <a:cubicBezTo>
                    <a:pt x="0" y="115337"/>
                    <a:pt x="33129" y="177432"/>
                    <a:pt x="74541" y="200890"/>
                  </a:cubicBezTo>
                  <a:cubicBezTo>
                    <a:pt x="115262" y="224348"/>
                    <a:pt x="149081" y="200890"/>
                    <a:pt x="149081" y="1477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1072;p46">
              <a:extLst>
                <a:ext uri="{FF2B5EF4-FFF2-40B4-BE49-F238E27FC236}">
                  <a16:creationId xmlns:a16="http://schemas.microsoft.com/office/drawing/2014/main" id="{85CDA180-EE91-42EA-ABF6-6CD2AA6DCD4B}"/>
                </a:ext>
              </a:extLst>
            </p:cNvPr>
            <p:cNvSpPr/>
            <p:nvPr/>
          </p:nvSpPr>
          <p:spPr>
            <a:xfrm>
              <a:off x="5901039" y="3281869"/>
              <a:ext cx="127409" cy="323789"/>
            </a:xfrm>
            <a:custGeom>
              <a:avLst/>
              <a:gdLst/>
              <a:ahLst/>
              <a:cxnLst/>
              <a:rect l="l" t="t" r="r" b="b"/>
              <a:pathLst>
                <a:path w="1274089" h="3237886" extrusionOk="0">
                  <a:moveTo>
                    <a:pt x="0" y="0"/>
                  </a:moveTo>
                  <a:lnTo>
                    <a:pt x="1274090" y="734786"/>
                  </a:lnTo>
                  <a:lnTo>
                    <a:pt x="1274090" y="3237887"/>
                  </a:lnTo>
                  <a:lnTo>
                    <a:pt x="0" y="2503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1073;p46">
              <a:extLst>
                <a:ext uri="{FF2B5EF4-FFF2-40B4-BE49-F238E27FC236}">
                  <a16:creationId xmlns:a16="http://schemas.microsoft.com/office/drawing/2014/main" id="{8BEC04A4-46DE-4EB7-AE31-88AF6C37DFBE}"/>
                </a:ext>
              </a:extLst>
            </p:cNvPr>
            <p:cNvSpPr/>
            <p:nvPr/>
          </p:nvSpPr>
          <p:spPr>
            <a:xfrm>
              <a:off x="5876197" y="3303335"/>
              <a:ext cx="127478" cy="323789"/>
            </a:xfrm>
            <a:custGeom>
              <a:avLst/>
              <a:gdLst/>
              <a:ahLst/>
              <a:cxnLst/>
              <a:rect l="l" t="t" r="r" b="b"/>
              <a:pathLst>
                <a:path w="1274779" h="3237886" extrusionOk="0">
                  <a:moveTo>
                    <a:pt x="1274780" y="734786"/>
                  </a:moveTo>
                  <a:lnTo>
                    <a:pt x="690" y="0"/>
                  </a:lnTo>
                  <a:lnTo>
                    <a:pt x="0" y="2503101"/>
                  </a:lnTo>
                  <a:lnTo>
                    <a:pt x="550772" y="2820473"/>
                  </a:lnTo>
                  <a:lnTo>
                    <a:pt x="637735" y="2991578"/>
                  </a:lnTo>
                  <a:lnTo>
                    <a:pt x="724009" y="2921205"/>
                  </a:lnTo>
                  <a:lnTo>
                    <a:pt x="1274780" y="3237887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29803"/>
                    <a:alpha val="298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1074;p46">
              <a:extLst>
                <a:ext uri="{FF2B5EF4-FFF2-40B4-BE49-F238E27FC236}">
                  <a16:creationId xmlns:a16="http://schemas.microsoft.com/office/drawing/2014/main" id="{CEF5EF31-AC76-43A0-90EB-EE0CFB449C02}"/>
                </a:ext>
              </a:extLst>
            </p:cNvPr>
            <p:cNvSpPr/>
            <p:nvPr/>
          </p:nvSpPr>
          <p:spPr>
            <a:xfrm>
              <a:off x="5942742" y="3429035"/>
              <a:ext cx="44034" cy="66165"/>
            </a:xfrm>
            <a:custGeom>
              <a:avLst/>
              <a:gdLst/>
              <a:ahLst/>
              <a:cxnLst/>
              <a:rect l="l" t="t" r="r" b="b"/>
              <a:pathLst>
                <a:path w="440340" h="661652" extrusionOk="0">
                  <a:moveTo>
                    <a:pt x="440341" y="254588"/>
                  </a:moveTo>
                  <a:cubicBezTo>
                    <a:pt x="440341" y="334621"/>
                    <a:pt x="428608" y="407754"/>
                    <a:pt x="406522" y="469159"/>
                  </a:cubicBezTo>
                  <a:cubicBezTo>
                    <a:pt x="384436" y="530564"/>
                    <a:pt x="351997" y="578859"/>
                    <a:pt x="311276" y="611976"/>
                  </a:cubicBezTo>
                  <a:cubicBezTo>
                    <a:pt x="270554" y="645094"/>
                    <a:pt x="221551" y="661652"/>
                    <a:pt x="168406" y="661652"/>
                  </a:cubicBezTo>
                  <a:cubicBezTo>
                    <a:pt x="115262" y="661652"/>
                    <a:pt x="57286" y="644404"/>
                    <a:pt x="0" y="610597"/>
                  </a:cubicBezTo>
                  <a:lnTo>
                    <a:pt x="0" y="0"/>
                  </a:lnTo>
                  <a:lnTo>
                    <a:pt x="440341" y="254588"/>
                  </a:lnTo>
                  <a:close/>
                </a:path>
              </a:pathLst>
            </a:custGeom>
            <a:solidFill>
              <a:srgbClr val="FFFFFF">
                <a:alpha val="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075;p46">
              <a:extLst>
                <a:ext uri="{FF2B5EF4-FFF2-40B4-BE49-F238E27FC236}">
                  <a16:creationId xmlns:a16="http://schemas.microsoft.com/office/drawing/2014/main" id="{C4296E64-7A87-41B1-A5C8-376FB90F8273}"/>
                </a:ext>
              </a:extLst>
            </p:cNvPr>
            <p:cNvSpPr/>
            <p:nvPr/>
          </p:nvSpPr>
          <p:spPr>
            <a:xfrm>
              <a:off x="5898768" y="3376677"/>
              <a:ext cx="44103" cy="113633"/>
            </a:xfrm>
            <a:custGeom>
              <a:avLst/>
              <a:gdLst/>
              <a:ahLst/>
              <a:cxnLst/>
              <a:rect l="l" t="t" r="r" b="b"/>
              <a:pathLst>
                <a:path w="441030" h="1136330" extrusionOk="0">
                  <a:moveTo>
                    <a:pt x="441031" y="1136331"/>
                  </a:moveTo>
                  <a:cubicBezTo>
                    <a:pt x="363730" y="1091484"/>
                    <a:pt x="287809" y="1019731"/>
                    <a:pt x="220861" y="927279"/>
                  </a:cubicBezTo>
                  <a:cubicBezTo>
                    <a:pt x="153912" y="834827"/>
                    <a:pt x="98007" y="725817"/>
                    <a:pt x="59356" y="610597"/>
                  </a:cubicBezTo>
                  <a:cubicBezTo>
                    <a:pt x="20706" y="495377"/>
                    <a:pt x="0" y="378087"/>
                    <a:pt x="0" y="271146"/>
                  </a:cubicBezTo>
                  <a:cubicBezTo>
                    <a:pt x="0" y="164206"/>
                    <a:pt x="20706" y="70374"/>
                    <a:pt x="59356" y="0"/>
                  </a:cubicBezTo>
                  <a:lnTo>
                    <a:pt x="441031" y="525734"/>
                  </a:lnTo>
                  <a:lnTo>
                    <a:pt x="441031" y="1136331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076;p46">
              <a:extLst>
                <a:ext uri="{FF2B5EF4-FFF2-40B4-BE49-F238E27FC236}">
                  <a16:creationId xmlns:a16="http://schemas.microsoft.com/office/drawing/2014/main" id="{11E3CD71-FC8E-4FD7-9F5C-D6086F3A0E43}"/>
                </a:ext>
              </a:extLst>
            </p:cNvPr>
            <p:cNvSpPr/>
            <p:nvPr/>
          </p:nvSpPr>
          <p:spPr>
            <a:xfrm>
              <a:off x="5904618" y="3363123"/>
              <a:ext cx="82271" cy="91555"/>
            </a:xfrm>
            <a:custGeom>
              <a:avLst/>
              <a:gdLst/>
              <a:ahLst/>
              <a:cxnLst/>
              <a:rect l="l" t="t" r="r" b="b"/>
              <a:pathLst>
                <a:path w="822705" h="915549" extrusionOk="0">
                  <a:moveTo>
                    <a:pt x="822706" y="915550"/>
                  </a:moveTo>
                  <a:cubicBezTo>
                    <a:pt x="822706" y="781012"/>
                    <a:pt x="790957" y="631985"/>
                    <a:pt x="731601" y="491237"/>
                  </a:cubicBezTo>
                  <a:cubicBezTo>
                    <a:pt x="672244" y="350489"/>
                    <a:pt x="589422" y="226300"/>
                    <a:pt x="496246" y="137298"/>
                  </a:cubicBezTo>
                  <a:cubicBezTo>
                    <a:pt x="402380" y="48296"/>
                    <a:pt x="302993" y="0"/>
                    <a:pt x="213268" y="0"/>
                  </a:cubicBezTo>
                  <a:cubicBezTo>
                    <a:pt x="123544" y="0"/>
                    <a:pt x="49003" y="47606"/>
                    <a:pt x="0" y="135918"/>
                  </a:cubicBezTo>
                  <a:lnTo>
                    <a:pt x="381675" y="661652"/>
                  </a:lnTo>
                  <a:lnTo>
                    <a:pt x="822706" y="9155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077;p46">
              <a:extLst>
                <a:ext uri="{FF2B5EF4-FFF2-40B4-BE49-F238E27FC236}">
                  <a16:creationId xmlns:a16="http://schemas.microsoft.com/office/drawing/2014/main" id="{4624B156-3934-43DA-8F4D-F9E35B044E53}"/>
                </a:ext>
              </a:extLst>
            </p:cNvPr>
            <p:cNvSpPr/>
            <p:nvPr/>
          </p:nvSpPr>
          <p:spPr>
            <a:xfrm>
              <a:off x="5892850" y="3492608"/>
              <a:ext cx="77646" cy="54160"/>
            </a:xfrm>
            <a:custGeom>
              <a:avLst/>
              <a:gdLst/>
              <a:ahLst/>
              <a:cxnLst/>
              <a:rect l="l" t="t" r="r" b="b"/>
              <a:pathLst>
                <a:path w="776463" h="541602" extrusionOk="0">
                  <a:moveTo>
                    <a:pt x="0" y="0"/>
                  </a:moveTo>
                  <a:lnTo>
                    <a:pt x="776463" y="447771"/>
                  </a:lnTo>
                  <a:lnTo>
                    <a:pt x="776463" y="541603"/>
                  </a:lnTo>
                  <a:lnTo>
                    <a:pt x="0" y="938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1078;p46">
              <a:extLst>
                <a:ext uri="{FF2B5EF4-FFF2-40B4-BE49-F238E27FC236}">
                  <a16:creationId xmlns:a16="http://schemas.microsoft.com/office/drawing/2014/main" id="{CD27B791-A082-499F-BA68-E85371733769}"/>
                </a:ext>
              </a:extLst>
            </p:cNvPr>
            <p:cNvSpPr/>
            <p:nvPr/>
          </p:nvSpPr>
          <p:spPr>
            <a:xfrm>
              <a:off x="5892850" y="3510909"/>
              <a:ext cx="94142" cy="63681"/>
            </a:xfrm>
            <a:custGeom>
              <a:avLst/>
              <a:gdLst/>
              <a:ahLst/>
              <a:cxnLst/>
              <a:rect l="l" t="t" r="r" b="b"/>
              <a:pathLst>
                <a:path w="941418" h="636814" extrusionOk="0">
                  <a:moveTo>
                    <a:pt x="0" y="0"/>
                  </a:moveTo>
                  <a:lnTo>
                    <a:pt x="941419" y="542982"/>
                  </a:lnTo>
                  <a:lnTo>
                    <a:pt x="941419" y="636814"/>
                  </a:lnTo>
                  <a:lnTo>
                    <a:pt x="0" y="938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1079;p46">
              <a:extLst>
                <a:ext uri="{FF2B5EF4-FFF2-40B4-BE49-F238E27FC236}">
                  <a16:creationId xmlns:a16="http://schemas.microsoft.com/office/drawing/2014/main" id="{B4A2F64D-3519-4F07-874A-700B767557FC}"/>
                </a:ext>
              </a:extLst>
            </p:cNvPr>
            <p:cNvSpPr/>
            <p:nvPr/>
          </p:nvSpPr>
          <p:spPr>
            <a:xfrm>
              <a:off x="5892850" y="3529211"/>
              <a:ext cx="61013" cy="44570"/>
            </a:xfrm>
            <a:custGeom>
              <a:avLst/>
              <a:gdLst/>
              <a:ahLst/>
              <a:cxnLst/>
              <a:rect l="l" t="t" r="r" b="b"/>
              <a:pathLst>
                <a:path w="610127" h="445701" extrusionOk="0">
                  <a:moveTo>
                    <a:pt x="0" y="0"/>
                  </a:moveTo>
                  <a:lnTo>
                    <a:pt x="610128" y="351869"/>
                  </a:lnTo>
                  <a:lnTo>
                    <a:pt x="610128" y="445701"/>
                  </a:lnTo>
                  <a:lnTo>
                    <a:pt x="0" y="938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1080;p46">
              <a:extLst>
                <a:ext uri="{FF2B5EF4-FFF2-40B4-BE49-F238E27FC236}">
                  <a16:creationId xmlns:a16="http://schemas.microsoft.com/office/drawing/2014/main" id="{0635BB76-FBB7-4084-A627-39270F96BAAF}"/>
                </a:ext>
              </a:extLst>
            </p:cNvPr>
            <p:cNvSpPr/>
            <p:nvPr/>
          </p:nvSpPr>
          <p:spPr>
            <a:xfrm>
              <a:off x="5710489" y="3319159"/>
              <a:ext cx="127409" cy="323789"/>
            </a:xfrm>
            <a:custGeom>
              <a:avLst/>
              <a:gdLst/>
              <a:ahLst/>
              <a:cxnLst/>
              <a:rect l="l" t="t" r="r" b="b"/>
              <a:pathLst>
                <a:path w="1274089" h="3237886" extrusionOk="0">
                  <a:moveTo>
                    <a:pt x="0" y="0"/>
                  </a:moveTo>
                  <a:lnTo>
                    <a:pt x="1274090" y="734786"/>
                  </a:lnTo>
                  <a:lnTo>
                    <a:pt x="1274090" y="3237887"/>
                  </a:lnTo>
                  <a:lnTo>
                    <a:pt x="0" y="2503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081;p46">
              <a:extLst>
                <a:ext uri="{FF2B5EF4-FFF2-40B4-BE49-F238E27FC236}">
                  <a16:creationId xmlns:a16="http://schemas.microsoft.com/office/drawing/2014/main" id="{992EFCF3-C3B8-464D-931F-511D9B6221A4}"/>
                </a:ext>
              </a:extLst>
            </p:cNvPr>
            <p:cNvSpPr/>
            <p:nvPr/>
          </p:nvSpPr>
          <p:spPr>
            <a:xfrm>
              <a:off x="5685991" y="3340763"/>
              <a:ext cx="127478" cy="323789"/>
            </a:xfrm>
            <a:custGeom>
              <a:avLst/>
              <a:gdLst/>
              <a:ahLst/>
              <a:cxnLst/>
              <a:rect l="l" t="t" r="r" b="b"/>
              <a:pathLst>
                <a:path w="1274779" h="3237886" extrusionOk="0">
                  <a:moveTo>
                    <a:pt x="1274780" y="734786"/>
                  </a:moveTo>
                  <a:lnTo>
                    <a:pt x="690" y="0"/>
                  </a:lnTo>
                  <a:lnTo>
                    <a:pt x="0" y="2503791"/>
                  </a:lnTo>
                  <a:lnTo>
                    <a:pt x="551461" y="2821163"/>
                  </a:lnTo>
                  <a:lnTo>
                    <a:pt x="637735" y="2991578"/>
                  </a:lnTo>
                  <a:lnTo>
                    <a:pt x="724009" y="2921204"/>
                  </a:lnTo>
                  <a:lnTo>
                    <a:pt x="1274780" y="3237887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29803"/>
                    <a:alpha val="298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082;p46">
              <a:extLst>
                <a:ext uri="{FF2B5EF4-FFF2-40B4-BE49-F238E27FC236}">
                  <a16:creationId xmlns:a16="http://schemas.microsoft.com/office/drawing/2014/main" id="{80CA3D6F-DF29-49BE-B16A-B44FD443DA1A}"/>
                </a:ext>
              </a:extLst>
            </p:cNvPr>
            <p:cNvSpPr/>
            <p:nvPr/>
          </p:nvSpPr>
          <p:spPr>
            <a:xfrm>
              <a:off x="5752466" y="3466532"/>
              <a:ext cx="44103" cy="65613"/>
            </a:xfrm>
            <a:custGeom>
              <a:avLst/>
              <a:gdLst/>
              <a:ahLst/>
              <a:cxnLst/>
              <a:rect l="l" t="t" r="r" b="b"/>
              <a:pathLst>
                <a:path w="441031" h="656132" extrusionOk="0">
                  <a:moveTo>
                    <a:pt x="441031" y="254588"/>
                  </a:moveTo>
                  <a:cubicBezTo>
                    <a:pt x="441031" y="361528"/>
                    <a:pt x="420326" y="455360"/>
                    <a:pt x="381675" y="525734"/>
                  </a:cubicBezTo>
                  <a:cubicBezTo>
                    <a:pt x="343024" y="596108"/>
                    <a:pt x="287119" y="640954"/>
                    <a:pt x="220171" y="656132"/>
                  </a:cubicBezTo>
                  <a:lnTo>
                    <a:pt x="0" y="0"/>
                  </a:lnTo>
                  <a:lnTo>
                    <a:pt x="441031" y="254588"/>
                  </a:lnTo>
                  <a:close/>
                </a:path>
              </a:pathLst>
            </a:custGeom>
            <a:solidFill>
              <a:srgbClr val="FFFFFF">
                <a:alpha val="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1083;p46">
              <a:extLst>
                <a:ext uri="{FF2B5EF4-FFF2-40B4-BE49-F238E27FC236}">
                  <a16:creationId xmlns:a16="http://schemas.microsoft.com/office/drawing/2014/main" id="{85DE32CB-CF86-47A2-AF78-1D7A133C00D8}"/>
                </a:ext>
              </a:extLst>
            </p:cNvPr>
            <p:cNvSpPr/>
            <p:nvPr/>
          </p:nvSpPr>
          <p:spPr>
            <a:xfrm>
              <a:off x="5721431" y="3466601"/>
              <a:ext cx="53214" cy="66087"/>
            </a:xfrm>
            <a:custGeom>
              <a:avLst/>
              <a:gdLst/>
              <a:ahLst/>
              <a:cxnLst/>
              <a:rect l="l" t="t" r="r" b="b"/>
              <a:pathLst>
                <a:path w="532135" h="660871" extrusionOk="0">
                  <a:moveTo>
                    <a:pt x="532136" y="655443"/>
                  </a:moveTo>
                  <a:cubicBezTo>
                    <a:pt x="447933" y="674071"/>
                    <a:pt x="350616" y="644404"/>
                    <a:pt x="253990" y="571960"/>
                  </a:cubicBezTo>
                  <a:cubicBezTo>
                    <a:pt x="158053" y="498827"/>
                    <a:pt x="68329" y="386366"/>
                    <a:pt x="0" y="251828"/>
                  </a:cubicBezTo>
                  <a:lnTo>
                    <a:pt x="311966" y="0"/>
                  </a:lnTo>
                  <a:lnTo>
                    <a:pt x="532136" y="655443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1084;p46">
              <a:extLst>
                <a:ext uri="{FF2B5EF4-FFF2-40B4-BE49-F238E27FC236}">
                  <a16:creationId xmlns:a16="http://schemas.microsoft.com/office/drawing/2014/main" id="{1785D601-E88F-4A66-B9A7-FE06E9D3F467}"/>
                </a:ext>
              </a:extLst>
            </p:cNvPr>
            <p:cNvSpPr/>
            <p:nvPr/>
          </p:nvSpPr>
          <p:spPr>
            <a:xfrm>
              <a:off x="5708631" y="3400552"/>
              <a:ext cx="88068" cy="91624"/>
            </a:xfrm>
            <a:custGeom>
              <a:avLst/>
              <a:gdLst/>
              <a:ahLst/>
              <a:cxnLst/>
              <a:rect l="l" t="t" r="r" b="b"/>
              <a:pathLst>
                <a:path w="880681" h="916239" extrusionOk="0">
                  <a:moveTo>
                    <a:pt x="880682" y="916240"/>
                  </a:moveTo>
                  <a:cubicBezTo>
                    <a:pt x="880682" y="815509"/>
                    <a:pt x="862737" y="706498"/>
                    <a:pt x="828918" y="598178"/>
                  </a:cubicBezTo>
                  <a:cubicBezTo>
                    <a:pt x="794408" y="489857"/>
                    <a:pt x="745405" y="385676"/>
                    <a:pt x="685358" y="295294"/>
                  </a:cubicBezTo>
                  <a:cubicBezTo>
                    <a:pt x="625312" y="204912"/>
                    <a:pt x="555603" y="130399"/>
                    <a:pt x="483823" y="78653"/>
                  </a:cubicBezTo>
                  <a:cubicBezTo>
                    <a:pt x="411353" y="26908"/>
                    <a:pt x="338883" y="0"/>
                    <a:pt x="271935" y="0"/>
                  </a:cubicBezTo>
                  <a:cubicBezTo>
                    <a:pt x="204986" y="0"/>
                    <a:pt x="145630" y="26218"/>
                    <a:pt x="100078" y="77273"/>
                  </a:cubicBezTo>
                  <a:cubicBezTo>
                    <a:pt x="53835" y="128329"/>
                    <a:pt x="22776" y="202152"/>
                    <a:pt x="8282" y="292534"/>
                  </a:cubicBezTo>
                  <a:cubicBezTo>
                    <a:pt x="-5522" y="382917"/>
                    <a:pt x="-2071" y="486407"/>
                    <a:pt x="18635" y="594728"/>
                  </a:cubicBezTo>
                  <a:cubicBezTo>
                    <a:pt x="39341" y="703049"/>
                    <a:pt x="77301" y="812059"/>
                    <a:pt x="129065" y="912790"/>
                  </a:cubicBezTo>
                  <a:lnTo>
                    <a:pt x="441031" y="660962"/>
                  </a:lnTo>
                  <a:lnTo>
                    <a:pt x="880682" y="916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1085;p46">
              <a:extLst>
                <a:ext uri="{FF2B5EF4-FFF2-40B4-BE49-F238E27FC236}">
                  <a16:creationId xmlns:a16="http://schemas.microsoft.com/office/drawing/2014/main" id="{B0C927BC-01B2-4845-AE89-7C97D7048E74}"/>
                </a:ext>
              </a:extLst>
            </p:cNvPr>
            <p:cNvSpPr/>
            <p:nvPr/>
          </p:nvSpPr>
          <p:spPr>
            <a:xfrm>
              <a:off x="5702644" y="3530105"/>
              <a:ext cx="88137" cy="60232"/>
            </a:xfrm>
            <a:custGeom>
              <a:avLst/>
              <a:gdLst/>
              <a:ahLst/>
              <a:cxnLst/>
              <a:rect l="l" t="t" r="r" b="b"/>
              <a:pathLst>
                <a:path w="881371" h="602317" extrusionOk="0">
                  <a:moveTo>
                    <a:pt x="0" y="0"/>
                  </a:moveTo>
                  <a:lnTo>
                    <a:pt x="881372" y="508485"/>
                  </a:lnTo>
                  <a:lnTo>
                    <a:pt x="881372" y="602317"/>
                  </a:lnTo>
                  <a:lnTo>
                    <a:pt x="0" y="938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086;p46">
              <a:extLst>
                <a:ext uri="{FF2B5EF4-FFF2-40B4-BE49-F238E27FC236}">
                  <a16:creationId xmlns:a16="http://schemas.microsoft.com/office/drawing/2014/main" id="{C7FF74BF-E133-45B1-B2BF-E4705F6CA015}"/>
                </a:ext>
              </a:extLst>
            </p:cNvPr>
            <p:cNvSpPr/>
            <p:nvPr/>
          </p:nvSpPr>
          <p:spPr>
            <a:xfrm>
              <a:off x="5702644" y="3548338"/>
              <a:ext cx="91519" cy="62232"/>
            </a:xfrm>
            <a:custGeom>
              <a:avLst/>
              <a:gdLst/>
              <a:ahLst/>
              <a:cxnLst/>
              <a:rect l="l" t="t" r="r" b="b"/>
              <a:pathLst>
                <a:path w="915191" h="622325" extrusionOk="0">
                  <a:moveTo>
                    <a:pt x="0" y="0"/>
                  </a:moveTo>
                  <a:lnTo>
                    <a:pt x="915191" y="528494"/>
                  </a:lnTo>
                  <a:lnTo>
                    <a:pt x="915191" y="622325"/>
                  </a:lnTo>
                  <a:lnTo>
                    <a:pt x="0" y="938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087;p46">
              <a:extLst>
                <a:ext uri="{FF2B5EF4-FFF2-40B4-BE49-F238E27FC236}">
                  <a16:creationId xmlns:a16="http://schemas.microsoft.com/office/drawing/2014/main" id="{2871FC82-2D45-4611-A30F-6C4CC86128CA}"/>
                </a:ext>
              </a:extLst>
            </p:cNvPr>
            <p:cNvSpPr/>
            <p:nvPr/>
          </p:nvSpPr>
          <p:spPr>
            <a:xfrm>
              <a:off x="5702644" y="3566639"/>
              <a:ext cx="61013" cy="44570"/>
            </a:xfrm>
            <a:custGeom>
              <a:avLst/>
              <a:gdLst/>
              <a:ahLst/>
              <a:cxnLst/>
              <a:rect l="l" t="t" r="r" b="b"/>
              <a:pathLst>
                <a:path w="610127" h="445700" extrusionOk="0">
                  <a:moveTo>
                    <a:pt x="0" y="0"/>
                  </a:moveTo>
                  <a:lnTo>
                    <a:pt x="610127" y="351869"/>
                  </a:lnTo>
                  <a:lnTo>
                    <a:pt x="610127" y="445701"/>
                  </a:lnTo>
                  <a:lnTo>
                    <a:pt x="0" y="938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98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030E2FB-0D1B-4778-BA8F-CE936DD5E2E8}"/>
              </a:ext>
            </a:extLst>
          </p:cNvPr>
          <p:cNvSpPr txBox="1"/>
          <p:nvPr/>
        </p:nvSpPr>
        <p:spPr>
          <a:xfrm>
            <a:off x="1102912" y="1405038"/>
            <a:ext cx="5140250" cy="61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4" name="Google Shape;72;p11">
            <a:extLst>
              <a:ext uri="{FF2B5EF4-FFF2-40B4-BE49-F238E27FC236}">
                <a16:creationId xmlns:a16="http://schemas.microsoft.com/office/drawing/2014/main" id="{459B3F1D-AFB2-48E1-80DD-A590DDE8299C}"/>
              </a:ext>
            </a:extLst>
          </p:cNvPr>
          <p:cNvSpPr txBox="1">
            <a:spLocks/>
          </p:cNvSpPr>
          <p:nvPr/>
        </p:nvSpPr>
        <p:spPr>
          <a:xfrm>
            <a:off x="1223608" y="2737090"/>
            <a:ext cx="6016860" cy="1674287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 kern="1200">
                <a:solidFill>
                  <a:schemeClr val="lt2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6400">
                <a:solidFill>
                  <a:schemeClr val="lt2"/>
                </a:solidFill>
              </a:defRPr>
            </a:lvl9pPr>
          </a:lstStyle>
          <a:p>
            <a:r>
              <a:rPr lang="en-US" sz="2800" dirty="0">
                <a:solidFill>
                  <a:srgbClr val="F9B233"/>
                </a:solidFill>
                <a:latin typeface="Qanelas Bold" panose="00000800000000000000" pitchFamily="2" charset="-52"/>
              </a:rPr>
              <a:t>OmegaBI</a:t>
            </a:r>
            <a:r>
              <a:rPr lang="ru-RU" sz="2800" dirty="0">
                <a:solidFill>
                  <a:srgbClr val="F9B233"/>
                </a:solidFill>
                <a:latin typeface="Qanelas Bold" panose="00000800000000000000" pitchFamily="2" charset="-52"/>
              </a:rPr>
              <a:t> – платформа аналитики для облачных систем на базе 1С (БГУ и ЗКГУ)</a:t>
            </a:r>
            <a:endParaRPr lang="ru-RU" sz="2800" dirty="0">
              <a:solidFill>
                <a:schemeClr val="bg1"/>
              </a:solidFill>
              <a:latin typeface="Qanelas Bold" panose="00000800000000000000" pitchFamily="2" charset="-5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041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37498-E98B-497C-B2C0-2637942EE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3" y="407124"/>
            <a:ext cx="7669695" cy="54782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60257F"/>
                </a:solidFill>
                <a:latin typeface="Qanelas Bold" panose="00000800000000000000" pitchFamily="2" charset="-52"/>
              </a:rPr>
              <a:t>Актуальность решения</a:t>
            </a:r>
          </a:p>
        </p:txBody>
      </p:sp>
      <p:sp>
        <p:nvSpPr>
          <p:cNvPr id="48" name="Номер слайда 23">
            <a:extLst>
              <a:ext uri="{FF2B5EF4-FFF2-40B4-BE49-F238E27FC236}">
                <a16:creationId xmlns:a16="http://schemas.microsoft.com/office/drawing/2014/main" id="{EDDAF29C-05B9-423B-9CD4-EE903BD8A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3933" y="6384737"/>
            <a:ext cx="339510" cy="365125"/>
          </a:xfrm>
        </p:spPr>
        <p:txBody>
          <a:bodyPr/>
          <a:lstStyle/>
          <a:p>
            <a:fld id="{0D622779-8449-498A-A276-9E3E5B749F80}" type="slidenum">
              <a:rPr lang="ru-RU" sz="2000" smtClean="0">
                <a:solidFill>
                  <a:srgbClr val="DBD1E1"/>
                </a:solidFill>
                <a:latin typeface="Qanelas Bold" panose="00000800000000000000" pitchFamily="2" charset="-52"/>
              </a:rPr>
              <a:t>2</a:t>
            </a:fld>
            <a:endParaRPr lang="ru-RU" sz="2000" dirty="0">
              <a:solidFill>
                <a:srgbClr val="DBD1E1"/>
              </a:solidFill>
              <a:latin typeface="Qanelas Bold" panose="000008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24FE5B-67B9-44D8-AD91-9D38E9E4566E}"/>
              </a:ext>
            </a:extLst>
          </p:cNvPr>
          <p:cNvSpPr txBox="1"/>
          <p:nvPr/>
        </p:nvSpPr>
        <p:spPr>
          <a:xfrm>
            <a:off x="1301480" y="1499647"/>
            <a:ext cx="872140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Облачные технологии позволяют собрать в едином месте значительные массивы важной управления информации</a:t>
            </a:r>
          </a:p>
          <a:p>
            <a:pPr marL="5270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Для качественного и своевременного принятия решений необходим инструмент для поддержки принятия решения, позволяющий в наглядной и удобной для восприятия форме представить ключевые данные, сфокусировать информацию на отклонениях</a:t>
            </a:r>
          </a:p>
          <a:p>
            <a:pPr marL="5270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Также важен сценарный анализ информации, позволяющий за несколько «кликов» добраться до сути вопроса </a:t>
            </a:r>
          </a:p>
          <a:p>
            <a:pPr marL="5270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Традиционные системы не обладают таким функционалом и ориентированы на «плоские» отчеты</a:t>
            </a:r>
          </a:p>
          <a:p>
            <a:pPr marL="5270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Платформа аналитики </a:t>
            </a:r>
            <a:r>
              <a:rPr lang="en-US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OmegaBI</a:t>
            </a:r>
            <a:r>
              <a:rPr lang="ru-RU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 позволяет строить интерактивные дашборды, наглядно представляющие всю ключевую информацию в компактной и удобной форме</a:t>
            </a:r>
            <a:r>
              <a:rPr lang="en-US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 </a:t>
            </a:r>
            <a:endParaRPr lang="ru-RU" spc="-30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D59E17A-B70D-47CC-9248-D7B6AE1B6D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1280" y="343282"/>
            <a:ext cx="1929597" cy="45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53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3EC49B-7A0E-446B-9A92-F84FAF7EC0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43" r="6819" b="5993"/>
          <a:stretch/>
        </p:blipFill>
        <p:spPr>
          <a:xfrm>
            <a:off x="489527" y="341746"/>
            <a:ext cx="11360727" cy="62951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C1D93B-8C97-4F65-A69B-0DAB2B37C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70" y="76903"/>
            <a:ext cx="11745330" cy="670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59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Номер слайда 23">
            <a:extLst>
              <a:ext uri="{FF2B5EF4-FFF2-40B4-BE49-F238E27FC236}">
                <a16:creationId xmlns:a16="http://schemas.microsoft.com/office/drawing/2014/main" id="{851311C1-879A-4ECB-8CD8-707FFBC1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888" y="6384737"/>
            <a:ext cx="436555" cy="365125"/>
          </a:xfrm>
        </p:spPr>
        <p:txBody>
          <a:bodyPr/>
          <a:lstStyle/>
          <a:p>
            <a:fld id="{0D622779-8449-498A-A276-9E3E5B749F80}" type="slidenum">
              <a:rPr lang="ru-RU" sz="2000" smtClean="0">
                <a:solidFill>
                  <a:srgbClr val="DBD1E1"/>
                </a:solidFill>
                <a:latin typeface="Qanelas Bold" panose="00000800000000000000" pitchFamily="2" charset="-52"/>
              </a:rPr>
              <a:t>5</a:t>
            </a:fld>
            <a:endParaRPr lang="ru-RU" sz="2000" dirty="0">
              <a:solidFill>
                <a:srgbClr val="DBD1E1"/>
              </a:solidFill>
              <a:latin typeface="Qanelas Bold" panose="00000800000000000000" pitchFamily="2" charset="-52"/>
            </a:endParaRPr>
          </a:p>
        </p:txBody>
      </p:sp>
      <p:sp>
        <p:nvSpPr>
          <p:cNvPr id="67" name="Заголовок 1">
            <a:extLst>
              <a:ext uri="{FF2B5EF4-FFF2-40B4-BE49-F238E27FC236}">
                <a16:creationId xmlns:a16="http://schemas.microsoft.com/office/drawing/2014/main" id="{616AA437-3856-480F-AC8A-F9D91AF4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3" y="407124"/>
            <a:ext cx="9450142" cy="71395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60257F"/>
                </a:solidFill>
                <a:latin typeface="Qanelas Bold" panose="00000800000000000000" pitchFamily="2" charset="-52"/>
              </a:rPr>
              <a:t>Модули аналитики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850AC0-98F9-4A44-8D04-D021EFC33114}"/>
              </a:ext>
            </a:extLst>
          </p:cNvPr>
          <p:cNvSpPr txBox="1"/>
          <p:nvPr/>
        </p:nvSpPr>
        <p:spPr>
          <a:xfrm>
            <a:off x="632639" y="1579253"/>
            <a:ext cx="10926721" cy="4871623"/>
          </a:xfrm>
          <a:prstGeom prst="rect">
            <a:avLst/>
          </a:prstGeom>
          <a:noFill/>
        </p:spPr>
        <p:txBody>
          <a:bodyPr wrap="square" numCol="2" spcCol="360000" rtlCol="0">
            <a:no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Организации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Дебиторская задолженность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Кредиторская задолженность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Остатки и обороты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Сведения о заработной плате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Активность пользователей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Проверка подсистемы регионального казначейства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Дебиторская и кредиторская задолженность учреждения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Обязательства учреждения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Поступления от предпринимательской и иной приносящей доход деятельности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Расчеты по платежам в бюджеты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Планирование ГУ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Сведения о материальных запасах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Себестоимость товаров, работ, услуг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Сводный отчет по СНИЛС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Штаты и кадры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Натуральные показатели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Недвижимое имущество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 </a:t>
            </a:r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57F79E8D-6CB6-4435-A03A-E006DDF5E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1280" y="343282"/>
            <a:ext cx="1929597" cy="45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34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37498-E98B-497C-B2C0-2637942EE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3" y="407124"/>
            <a:ext cx="7669695" cy="54782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60257F"/>
                </a:solidFill>
                <a:latin typeface="Qanelas Bold" panose="00000800000000000000" pitchFamily="2" charset="-52"/>
              </a:rPr>
              <a:t>Схема решения и результат </a:t>
            </a:r>
          </a:p>
        </p:txBody>
      </p:sp>
      <p:sp>
        <p:nvSpPr>
          <p:cNvPr id="48" name="Номер слайда 23">
            <a:extLst>
              <a:ext uri="{FF2B5EF4-FFF2-40B4-BE49-F238E27FC236}">
                <a16:creationId xmlns:a16="http://schemas.microsoft.com/office/drawing/2014/main" id="{EDDAF29C-05B9-423B-9CD4-EE903BD8A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3933" y="6384737"/>
            <a:ext cx="339510" cy="365125"/>
          </a:xfrm>
        </p:spPr>
        <p:txBody>
          <a:bodyPr/>
          <a:lstStyle/>
          <a:p>
            <a:fld id="{0D622779-8449-498A-A276-9E3E5B749F80}" type="slidenum">
              <a:rPr lang="ru-RU" sz="2000" smtClean="0">
                <a:solidFill>
                  <a:srgbClr val="DBD1E1"/>
                </a:solidFill>
                <a:latin typeface="Qanelas Bold" panose="00000800000000000000" pitchFamily="2" charset="-52"/>
              </a:rPr>
              <a:t>6</a:t>
            </a:fld>
            <a:endParaRPr lang="ru-RU" sz="2000" dirty="0">
              <a:solidFill>
                <a:srgbClr val="DBD1E1"/>
              </a:solidFill>
              <a:latin typeface="Qanelas Bold" panose="00000800000000000000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D59E17A-B70D-47CC-9248-D7B6AE1B6D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1280" y="343282"/>
            <a:ext cx="1929597" cy="4527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49BA78-53F4-40FD-84AD-002EBA75DF56}"/>
              </a:ext>
            </a:extLst>
          </p:cNvPr>
          <p:cNvSpPr txBox="1"/>
          <p:nvPr/>
        </p:nvSpPr>
        <p:spPr>
          <a:xfrm>
            <a:off x="6944496" y="1481027"/>
            <a:ext cx="463198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Всесторонняя «трехмерная» картина деятельности учреждений в нескольких аналитических приложениях.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Графическое представление информации с возможностью детализации до уровня конкретных записей в исходных системах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«Подсвечивание» проблемных зон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Возможность добраться до корневых причин за несколько «кликов»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Быстрое и качественное принятие решений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</p:txBody>
      </p:sp>
      <p:cxnSp>
        <p:nvCxnSpPr>
          <p:cNvPr id="12" name="Google Shape;621;p71">
            <a:extLst>
              <a:ext uri="{FF2B5EF4-FFF2-40B4-BE49-F238E27FC236}">
                <a16:creationId xmlns:a16="http://schemas.microsoft.com/office/drawing/2014/main" id="{62CD0AF5-3918-405A-9E48-CAF4786B4FBA}"/>
              </a:ext>
            </a:extLst>
          </p:cNvPr>
          <p:cNvCxnSpPr>
            <a:cxnSpLocks/>
          </p:cNvCxnSpPr>
          <p:nvPr/>
        </p:nvCxnSpPr>
        <p:spPr>
          <a:xfrm>
            <a:off x="6411686" y="1481027"/>
            <a:ext cx="0" cy="4727448"/>
          </a:xfrm>
          <a:prstGeom prst="straightConnector1">
            <a:avLst/>
          </a:prstGeom>
          <a:noFill/>
          <a:ln w="44450" cap="flat" cmpd="sng">
            <a:solidFill>
              <a:srgbClr val="FF9300"/>
            </a:solidFill>
            <a:prstDash val="dot"/>
            <a:miter lim="800000"/>
            <a:headEnd type="none" w="sm" len="sm"/>
            <a:tailEnd type="none" w="sm" len="sm"/>
          </a:ln>
        </p:spPr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B3871A0-B33D-46D1-851A-A9F2F65510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655" y="3032623"/>
            <a:ext cx="4088312" cy="7659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79E05B-BB95-469C-ADE1-49F750C0F5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88" y="4549716"/>
            <a:ext cx="2350530" cy="76711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5FE6EE1-205B-4039-990F-EC68E9E718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0" y="4550918"/>
            <a:ext cx="2106964" cy="76591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7723BD3-C516-4DF0-8B2F-6CF703B8D09D}"/>
              </a:ext>
            </a:extLst>
          </p:cNvPr>
          <p:cNvSpPr/>
          <p:nvPr/>
        </p:nvSpPr>
        <p:spPr>
          <a:xfrm>
            <a:off x="525735" y="4782385"/>
            <a:ext cx="19743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Qanelas SemiBold" panose="00000700000000000000" pitchFamily="2" charset="-52"/>
              </a:rPr>
              <a:t>БГУ – облачное решение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299A834-472D-4319-883B-5307305B6932}"/>
              </a:ext>
            </a:extLst>
          </p:cNvPr>
          <p:cNvSpPr/>
          <p:nvPr/>
        </p:nvSpPr>
        <p:spPr>
          <a:xfrm>
            <a:off x="2566384" y="3230704"/>
            <a:ext cx="1117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Шина данных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Qanelas SemiBold" panose="00000700000000000000" pitchFamily="2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773E0C8-42A0-4FE6-8640-4E2BF089169B}"/>
              </a:ext>
            </a:extLst>
          </p:cNvPr>
          <p:cNvSpPr/>
          <p:nvPr/>
        </p:nvSpPr>
        <p:spPr>
          <a:xfrm>
            <a:off x="3812617" y="4793629"/>
            <a:ext cx="20837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ЗКГУ – облачное решение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Qanelas SemiBold" panose="00000700000000000000" pitchFamily="2" charset="-52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575C046-0127-4972-B3C4-CB2A123F80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68" y="1792517"/>
            <a:ext cx="2362287" cy="850101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8429D76-9695-4A92-8B19-2C0E433668FE}"/>
              </a:ext>
            </a:extLst>
          </p:cNvPr>
          <p:cNvSpPr/>
          <p:nvPr/>
        </p:nvSpPr>
        <p:spPr>
          <a:xfrm>
            <a:off x="2467141" y="1993315"/>
            <a:ext cx="15773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OmegaBI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Qanelas SemiBold" panose="00000700000000000000" pitchFamily="2" charset="-52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1F0D2B9-5E7E-47FB-97DE-187D13119B50}"/>
              </a:ext>
            </a:extLst>
          </p:cNvPr>
          <p:cNvCxnSpPr>
            <a:cxnSpLocks/>
          </p:cNvCxnSpPr>
          <p:nvPr/>
        </p:nvCxnSpPr>
        <p:spPr>
          <a:xfrm>
            <a:off x="1512902" y="4138676"/>
            <a:ext cx="3274151" cy="0"/>
          </a:xfrm>
          <a:prstGeom prst="line">
            <a:avLst/>
          </a:prstGeom>
          <a:ln w="38100">
            <a:solidFill>
              <a:srgbClr val="6025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59AFA283-77DF-4DFB-9474-C208614DC52B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3255811" y="3798535"/>
            <a:ext cx="0" cy="340141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39FD6E13-B794-4FD5-AD7C-936960A78BB8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1512902" y="4138676"/>
            <a:ext cx="0" cy="412242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BF511386-BBC6-4DC6-AC93-57116E9F331B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4787053" y="4138676"/>
            <a:ext cx="0" cy="411040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774BBFCF-01C6-40F8-81DC-BEB2E7229B68}"/>
              </a:ext>
            </a:extLst>
          </p:cNvPr>
          <p:cNvCxnSpPr>
            <a:cxnSpLocks/>
            <a:stCxn id="13" idx="0"/>
            <a:endCxn id="19" idx="2"/>
          </p:cNvCxnSpPr>
          <p:nvPr/>
        </p:nvCxnSpPr>
        <p:spPr>
          <a:xfrm flipV="1">
            <a:off x="3255811" y="2642618"/>
            <a:ext cx="1" cy="390005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37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Номер слайда 23">
            <a:extLst>
              <a:ext uri="{FF2B5EF4-FFF2-40B4-BE49-F238E27FC236}">
                <a16:creationId xmlns:a16="http://schemas.microsoft.com/office/drawing/2014/main" id="{851311C1-879A-4ECB-8CD8-707FFBC1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3933" y="6384737"/>
            <a:ext cx="339510" cy="365125"/>
          </a:xfrm>
        </p:spPr>
        <p:txBody>
          <a:bodyPr/>
          <a:lstStyle/>
          <a:p>
            <a:fld id="{0D622779-8449-498A-A276-9E3E5B749F80}" type="slidenum">
              <a:rPr lang="ru-RU" sz="2000" smtClean="0">
                <a:solidFill>
                  <a:srgbClr val="DBD1E1"/>
                </a:solidFill>
                <a:latin typeface="Qanelas Bold" panose="00000800000000000000" pitchFamily="2" charset="-52"/>
              </a:rPr>
              <a:t>7</a:t>
            </a:fld>
            <a:endParaRPr lang="ru-RU" sz="2000" dirty="0">
              <a:solidFill>
                <a:srgbClr val="DBD1E1"/>
              </a:solidFill>
              <a:latin typeface="Qanelas Bold" panose="00000800000000000000" pitchFamily="2" charset="-52"/>
            </a:endParaRPr>
          </a:p>
        </p:txBody>
      </p:sp>
      <p:sp>
        <p:nvSpPr>
          <p:cNvPr id="67" name="Заголовок 1">
            <a:extLst>
              <a:ext uri="{FF2B5EF4-FFF2-40B4-BE49-F238E27FC236}">
                <a16:creationId xmlns:a16="http://schemas.microsoft.com/office/drawing/2014/main" id="{616AA437-3856-480F-AC8A-F9D91AF4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3" y="407124"/>
            <a:ext cx="10030652" cy="54782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60257F"/>
                </a:solidFill>
                <a:latin typeface="Qanelas Bold" panose="00000800000000000000" pitchFamily="2" charset="-52"/>
              </a:rPr>
              <a:t>Описание платформы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960F3-D8FB-4AF4-8093-7A40DB74F1D6}"/>
              </a:ext>
            </a:extLst>
          </p:cNvPr>
          <p:cNvSpPr txBox="1"/>
          <p:nvPr/>
        </p:nvSpPr>
        <p:spPr>
          <a:xfrm>
            <a:off x="361123" y="1100319"/>
            <a:ext cx="11306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Основное назначение - создание системы поддержки принятия решений и выработки рекомендаций.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A3B0DE-2939-4BFA-95F1-2D9315FB76C8}"/>
              </a:ext>
            </a:extLst>
          </p:cNvPr>
          <p:cNvSpPr txBox="1"/>
          <p:nvPr/>
        </p:nvSpPr>
        <p:spPr>
          <a:xfrm>
            <a:off x="250304" y="1499285"/>
            <a:ext cx="1130662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300" marR="5080">
              <a:spcBef>
                <a:spcPts val="90"/>
              </a:spcBef>
              <a:tabLst>
                <a:tab pos="240665" algn="l"/>
                <a:tab pos="241300" algn="l"/>
              </a:tabLs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Ключевые блоки продукта:</a:t>
            </a:r>
          </a:p>
          <a:p>
            <a:pPr marL="527050" marR="5080" indent="-285750">
              <a:spcBef>
                <a:spcPts val="9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Извлечение данных из любых источников (базы данных 1С, реляционные и нереляционные СУБД, файлы, сервисы и т.д.)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  <a:p>
            <a:pPr marL="527050" marR="5080" indent="-285750">
              <a:spcBef>
                <a:spcPts val="9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Преобразование извлеченных данных с целью построения предметных моделей для последующего всестороннего сценарного анализа (в том числе, соединение данных из различных источников в единое представление, расчет агрегатов, расчет ключевых показателей и т.д.)</a:t>
            </a:r>
          </a:p>
          <a:p>
            <a:pPr marL="527050" marR="5080" indent="-285750">
              <a:spcBef>
                <a:spcPts val="9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Загрузка этих моделей в аналитическое хранилище</a:t>
            </a:r>
          </a:p>
          <a:p>
            <a:pPr marL="527050" marR="5080" indent="-285750">
              <a:spcBef>
                <a:spcPts val="9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Хранение созданных моделей и фактических данных</a:t>
            </a:r>
          </a:p>
          <a:p>
            <a:pPr marL="527050" marR="5080" indent="-285750">
              <a:spcBef>
                <a:spcPts val="9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Создание информационных панелей с визуализациями</a:t>
            </a:r>
          </a:p>
          <a:p>
            <a:pPr marL="527050" marR="5080" indent="-285750">
              <a:spcBef>
                <a:spcPts val="9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Описательная аналитика в различных требуемых разрезах с возможностью интерактивного анализа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160A742-187A-42F5-9B8B-2FF103AB6A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1280" y="343282"/>
            <a:ext cx="1929597" cy="45270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E6BA38C-F122-4A62-BA78-99846C656FCA}"/>
              </a:ext>
            </a:extLst>
          </p:cNvPr>
          <p:cNvSpPr txBox="1"/>
          <p:nvPr/>
        </p:nvSpPr>
        <p:spPr>
          <a:xfrm>
            <a:off x="250304" y="4922837"/>
            <a:ext cx="11306621" cy="1669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300" marR="5080">
              <a:spcBef>
                <a:spcPts val="90"/>
              </a:spcBef>
              <a:tabLst>
                <a:tab pos="240665" algn="l"/>
                <a:tab pos="241300" algn="l"/>
              </a:tabLs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Qanelas" panose="00000500000000000000" pitchFamily="50" charset="-52"/>
                <a:cs typeface="Microsoft Sans Serif"/>
              </a:rPr>
              <a:t>Разрабатываемые блоки:</a:t>
            </a:r>
          </a:p>
          <a:p>
            <a:pPr marL="527050" marR="5080" indent="-285750">
              <a:spcBef>
                <a:spcPts val="9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Qanelas" panose="00000500000000000000" pitchFamily="50" charset="-52"/>
                <a:cs typeface="Microsoft Sans Serif"/>
              </a:rPr>
              <a:t>Предиктивная аналитика и рекомендательная система, которая позволяет строить тенденции и прогнозы для принятия решений</a:t>
            </a:r>
          </a:p>
          <a:p>
            <a:pPr marL="527050" marR="5080" indent="-285750">
              <a:spcBef>
                <a:spcPts val="9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Qanelas" panose="00000500000000000000" pitchFamily="50" charset="-52"/>
                <a:cs typeface="Microsoft Sans Serif"/>
              </a:rPr>
              <a:t>Выявление закономерностей в исходных данных с использованием нейронных сетей</a:t>
            </a:r>
          </a:p>
          <a:p>
            <a:pPr marL="527050" marR="5080" indent="-285750">
              <a:spcBef>
                <a:spcPts val="9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Qanelas" panose="00000500000000000000" pitchFamily="50" charset="-52"/>
                <a:cs typeface="Microsoft Sans Serif"/>
              </a:rPr>
              <a:t>Подсистема построения отчетов</a:t>
            </a:r>
          </a:p>
        </p:txBody>
      </p:sp>
    </p:spTree>
    <p:extLst>
      <p:ext uri="{BB962C8B-B14F-4D97-AF65-F5344CB8AC3E}">
        <p14:creationId xmlns:p14="http://schemas.microsoft.com/office/powerpoint/2010/main" val="3315362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960145D-A49B-48EA-A2F1-C4657B9EE7A7}"/>
              </a:ext>
            </a:extLst>
          </p:cNvPr>
          <p:cNvSpPr txBox="1">
            <a:spLocks/>
          </p:cNvSpPr>
          <p:nvPr/>
        </p:nvSpPr>
        <p:spPr>
          <a:xfrm>
            <a:off x="345884" y="342900"/>
            <a:ext cx="10167176" cy="63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60257F"/>
                </a:solidFill>
                <a:latin typeface="Qanelas Bold" panose="00000800000000000000" pitchFamily="2" charset="-52"/>
              </a:rPr>
              <a:t>Архитектура платформы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CCB37B8-662E-4872-A920-E90728EC69F5}"/>
              </a:ext>
            </a:extLst>
          </p:cNvPr>
          <p:cNvSpPr/>
          <p:nvPr/>
        </p:nvSpPr>
        <p:spPr>
          <a:xfrm>
            <a:off x="1389416" y="1275800"/>
            <a:ext cx="9085074" cy="4381500"/>
          </a:xfrm>
          <a:prstGeom prst="roundRect">
            <a:avLst>
              <a:gd name="adj" fmla="val 2232"/>
            </a:avLst>
          </a:prstGeom>
          <a:solidFill>
            <a:schemeClr val="bg1"/>
          </a:solidFill>
          <a:ln w="28575">
            <a:solidFill>
              <a:srgbClr val="60257F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B9AEAB-2851-4F20-A55A-CA5763F71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871" y="4196263"/>
            <a:ext cx="1222986" cy="76591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197514-CD66-4193-A708-0415BF99D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03" y="4195061"/>
            <a:ext cx="1293754" cy="7671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3F86D-CE97-4A65-9E9E-6D5521CED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01" y="4208651"/>
            <a:ext cx="1504470" cy="76591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51670D-BD76-49A7-9617-76D2434790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935" y="4193706"/>
            <a:ext cx="2098016" cy="76846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BEEEEFE-D01B-43B5-9BCD-288C7ADD9324}"/>
              </a:ext>
            </a:extLst>
          </p:cNvPr>
          <p:cNvSpPr/>
          <p:nvPr/>
        </p:nvSpPr>
        <p:spPr>
          <a:xfrm>
            <a:off x="1915429" y="4314608"/>
            <a:ext cx="1485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Извлечение</a:t>
            </a:r>
            <a:b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и преобразование</a:t>
            </a:r>
            <a:b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данных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Qanelas SemiBold" panose="000007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21DC71D-5FB7-459F-A216-F0609D1358DB}"/>
              </a:ext>
            </a:extLst>
          </p:cNvPr>
          <p:cNvSpPr/>
          <p:nvPr/>
        </p:nvSpPr>
        <p:spPr>
          <a:xfrm>
            <a:off x="4104084" y="4444697"/>
            <a:ext cx="1117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Шина данных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Qanelas SemiBold" panose="00000700000000000000" pitchFamily="2" charset="-52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6FD5DF-9D3D-42A6-97FA-D4CDDA87A841}"/>
              </a:ext>
            </a:extLst>
          </p:cNvPr>
          <p:cNvSpPr/>
          <p:nvPr/>
        </p:nvSpPr>
        <p:spPr>
          <a:xfrm>
            <a:off x="6076197" y="4363906"/>
            <a:ext cx="12599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Аналитическое</a:t>
            </a:r>
            <a:b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хранилище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Qanelas SemiBold" panose="00000700000000000000" pitchFamily="2" charset="-52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3BFFA55-7429-42B7-9778-DB39E4CBECBE}"/>
              </a:ext>
            </a:extLst>
          </p:cNvPr>
          <p:cNvSpPr/>
          <p:nvPr/>
        </p:nvSpPr>
        <p:spPr>
          <a:xfrm>
            <a:off x="8071935" y="4383858"/>
            <a:ext cx="1983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Визуализация, </a:t>
            </a:r>
            <a:b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интерактивная аналитика 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Qanelas SemiBold" panose="00000700000000000000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ACE9879-7844-4A7C-A926-BC74348BBB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245" y="2098101"/>
            <a:ext cx="2362287" cy="1090947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3BA9972-CEDD-485E-8977-DF8CA146977D}"/>
              </a:ext>
            </a:extLst>
          </p:cNvPr>
          <p:cNvSpPr/>
          <p:nvPr/>
        </p:nvSpPr>
        <p:spPr>
          <a:xfrm>
            <a:off x="4990718" y="2351186"/>
            <a:ext cx="15773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Управляющий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</a:b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Qanelas SemiBold" panose="00000700000000000000" pitchFamily="2" charset="-52"/>
              </a:rPr>
              <a:t>блок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Qanelas SemiBold" panose="00000700000000000000" pitchFamily="2" charset="-52"/>
            </a:endParaRP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628813FB-6F80-4649-A59D-6873CAD335D7}"/>
              </a:ext>
            </a:extLst>
          </p:cNvPr>
          <p:cNvCxnSpPr/>
          <p:nvPr/>
        </p:nvCxnSpPr>
        <p:spPr>
          <a:xfrm flipV="1">
            <a:off x="2668936" y="5081990"/>
            <a:ext cx="0" cy="678180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09288CCB-2771-4502-8162-8ED44EFC425D}"/>
              </a:ext>
            </a:extLst>
          </p:cNvPr>
          <p:cNvCxnSpPr>
            <a:cxnSpLocks/>
          </p:cNvCxnSpPr>
          <p:nvPr/>
        </p:nvCxnSpPr>
        <p:spPr>
          <a:xfrm>
            <a:off x="3421171" y="4578618"/>
            <a:ext cx="591700" cy="0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68042F31-8CC2-4C4D-83AA-FAA21C029CB0}"/>
              </a:ext>
            </a:extLst>
          </p:cNvPr>
          <p:cNvCxnSpPr>
            <a:cxnSpLocks/>
          </p:cNvCxnSpPr>
          <p:nvPr/>
        </p:nvCxnSpPr>
        <p:spPr>
          <a:xfrm>
            <a:off x="5319821" y="4571655"/>
            <a:ext cx="591700" cy="0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AB46C914-776C-48F1-9042-6669DD0430BB}"/>
              </a:ext>
            </a:extLst>
          </p:cNvPr>
          <p:cNvCxnSpPr>
            <a:cxnSpLocks/>
          </p:cNvCxnSpPr>
          <p:nvPr/>
        </p:nvCxnSpPr>
        <p:spPr>
          <a:xfrm>
            <a:off x="7396271" y="4571655"/>
            <a:ext cx="591700" cy="0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FDDFD60-BC6F-4BD8-8DF9-23653DD7F399}"/>
              </a:ext>
            </a:extLst>
          </p:cNvPr>
          <p:cNvCxnSpPr>
            <a:cxnSpLocks/>
          </p:cNvCxnSpPr>
          <p:nvPr/>
        </p:nvCxnSpPr>
        <p:spPr>
          <a:xfrm>
            <a:off x="2668936" y="3739600"/>
            <a:ext cx="6506300" cy="0"/>
          </a:xfrm>
          <a:prstGeom prst="line">
            <a:avLst/>
          </a:prstGeom>
          <a:ln w="38100">
            <a:solidFill>
              <a:srgbClr val="6025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FC679931-EB70-4522-A06D-AC7E99AB5EED}"/>
              </a:ext>
            </a:extLst>
          </p:cNvPr>
          <p:cNvCxnSpPr>
            <a:cxnSpLocks/>
          </p:cNvCxnSpPr>
          <p:nvPr/>
        </p:nvCxnSpPr>
        <p:spPr>
          <a:xfrm>
            <a:off x="2690280" y="3737324"/>
            <a:ext cx="0" cy="456382"/>
          </a:xfrm>
          <a:prstGeom prst="straightConnector1">
            <a:avLst/>
          </a:prstGeom>
          <a:ln w="38100">
            <a:solidFill>
              <a:srgbClr val="443E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6CD9CE62-2C1B-4D83-90DE-009B935ECCE3}"/>
              </a:ext>
            </a:extLst>
          </p:cNvPr>
          <p:cNvCxnSpPr>
            <a:cxnSpLocks/>
          </p:cNvCxnSpPr>
          <p:nvPr/>
        </p:nvCxnSpPr>
        <p:spPr>
          <a:xfrm>
            <a:off x="4598246" y="3737324"/>
            <a:ext cx="0" cy="456382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2DAC2C83-C1AE-4D5E-98FB-B648B712AE67}"/>
              </a:ext>
            </a:extLst>
          </p:cNvPr>
          <p:cNvCxnSpPr>
            <a:cxnSpLocks/>
          </p:cNvCxnSpPr>
          <p:nvPr/>
        </p:nvCxnSpPr>
        <p:spPr>
          <a:xfrm>
            <a:off x="6682275" y="3737324"/>
            <a:ext cx="0" cy="456382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9491508B-560D-49DB-94DF-998906E416ED}"/>
              </a:ext>
            </a:extLst>
          </p:cNvPr>
          <p:cNvCxnSpPr>
            <a:cxnSpLocks/>
          </p:cNvCxnSpPr>
          <p:nvPr/>
        </p:nvCxnSpPr>
        <p:spPr>
          <a:xfrm>
            <a:off x="9175236" y="3737324"/>
            <a:ext cx="0" cy="456382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D873A320-EE41-41CC-8192-A3C32C992FCB}"/>
              </a:ext>
            </a:extLst>
          </p:cNvPr>
          <p:cNvCxnSpPr>
            <a:cxnSpLocks/>
          </p:cNvCxnSpPr>
          <p:nvPr/>
        </p:nvCxnSpPr>
        <p:spPr>
          <a:xfrm flipV="1">
            <a:off x="5785250" y="3118122"/>
            <a:ext cx="0" cy="619202"/>
          </a:xfrm>
          <a:prstGeom prst="straightConnector1">
            <a:avLst/>
          </a:prstGeom>
          <a:ln w="38100">
            <a:solidFill>
              <a:srgbClr val="6025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4A671E0B-1EA0-48F1-B87D-649973B76B25}"/>
              </a:ext>
            </a:extLst>
          </p:cNvPr>
          <p:cNvSpPr/>
          <p:nvPr/>
        </p:nvSpPr>
        <p:spPr>
          <a:xfrm>
            <a:off x="4343102" y="980440"/>
            <a:ext cx="3289189" cy="721519"/>
          </a:xfrm>
          <a:prstGeom prst="roundRect">
            <a:avLst>
              <a:gd name="adj" fmla="val 1006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е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AEBD92A-C458-4B1B-BA5D-298C4F744E6E}"/>
              </a:ext>
            </a:extLst>
          </p:cNvPr>
          <p:cNvSpPr txBox="1"/>
          <p:nvPr/>
        </p:nvSpPr>
        <p:spPr>
          <a:xfrm>
            <a:off x="4424239" y="1147962"/>
            <a:ext cx="3126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0257F"/>
                </a:solidFill>
                <a:latin typeface="Qanelas SemiBold" panose="00000700000000000000" pitchFamily="2" charset="-52"/>
              </a:rPr>
              <a:t>Авторизация\Безопасность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FB31FE28-B2A3-4D09-B9DE-909CAE980674}"/>
              </a:ext>
            </a:extLst>
          </p:cNvPr>
          <p:cNvGrpSpPr/>
          <p:nvPr/>
        </p:nvGrpSpPr>
        <p:grpSpPr>
          <a:xfrm>
            <a:off x="1803265" y="5827277"/>
            <a:ext cx="2300820" cy="739444"/>
            <a:chOff x="3919817" y="5858649"/>
            <a:chExt cx="2300820" cy="739444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472CC809-A1BE-43B7-91AC-F3593E1A33D6}"/>
                </a:ext>
              </a:extLst>
            </p:cNvPr>
            <p:cNvSpPr/>
            <p:nvPr/>
          </p:nvSpPr>
          <p:spPr>
            <a:xfrm>
              <a:off x="3919817" y="5890327"/>
              <a:ext cx="2300820" cy="707766"/>
            </a:xfrm>
            <a:prstGeom prst="roundRect">
              <a:avLst>
                <a:gd name="adj" fmla="val 7695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е</a:t>
              </a: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69C8C60F-D0A5-4F25-8D22-BDB7A812A6D6}"/>
                </a:ext>
              </a:extLst>
            </p:cNvPr>
            <p:cNvSpPr/>
            <p:nvPr/>
          </p:nvSpPr>
          <p:spPr>
            <a:xfrm>
              <a:off x="4350475" y="5858649"/>
              <a:ext cx="148309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Qanelas SemiBold" panose="00000700000000000000" pitchFamily="2" charset="-52"/>
                </a:rPr>
                <a:t>Источники данных</a:t>
              </a:r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8FAFC075-A9D1-4224-A780-246EE2369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638" y="6119620"/>
              <a:ext cx="251437" cy="251437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C7E88DBA-8B12-48F9-9F38-2790054A9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9988" y="6119620"/>
              <a:ext cx="224497" cy="251437"/>
            </a:xfrm>
            <a:prstGeom prst="rect">
              <a:avLst/>
            </a:prstGeom>
          </p:spPr>
        </p:pic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F6901498-2A41-4875-AACA-669598510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1887" y="6121646"/>
              <a:ext cx="512714" cy="253916"/>
            </a:xfrm>
            <a:prstGeom prst="rect">
              <a:avLst/>
            </a:prstGeom>
          </p:spPr>
        </p:pic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0D62401E-D569-4AA3-ACA5-D2F7DDFC2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2515" y="6125392"/>
              <a:ext cx="251436" cy="251436"/>
            </a:xfrm>
            <a:prstGeom prst="rect">
              <a:avLst/>
            </a:prstGeom>
          </p:spPr>
        </p:pic>
      </p:grpSp>
      <p:sp>
        <p:nvSpPr>
          <p:cNvPr id="46" name="Номер слайда 23">
            <a:extLst>
              <a:ext uri="{FF2B5EF4-FFF2-40B4-BE49-F238E27FC236}">
                <a16:creationId xmlns:a16="http://schemas.microsoft.com/office/drawing/2014/main" id="{AC8F6E16-4A45-4C80-88D1-4CD10220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3933" y="6384737"/>
            <a:ext cx="339510" cy="365125"/>
          </a:xfrm>
        </p:spPr>
        <p:txBody>
          <a:bodyPr/>
          <a:lstStyle/>
          <a:p>
            <a:fld id="{0D622779-8449-498A-A276-9E3E5B749F80}" type="slidenum">
              <a:rPr lang="ru-RU" sz="2000" smtClean="0">
                <a:solidFill>
                  <a:srgbClr val="DBD1E1"/>
                </a:solidFill>
                <a:latin typeface="Qanelas Bold" panose="00000800000000000000" pitchFamily="2" charset="-52"/>
              </a:rPr>
              <a:t>8</a:t>
            </a:fld>
            <a:endParaRPr lang="ru-RU" sz="2000" dirty="0">
              <a:solidFill>
                <a:srgbClr val="DBD1E1"/>
              </a:solidFill>
              <a:latin typeface="Qanelas Bold" panose="00000800000000000000" pitchFamily="2" charset="-52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DA5C4D0-3BCB-4CAF-AF86-FCBA03A529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01280" y="343282"/>
            <a:ext cx="1929597" cy="45270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2026810-D572-4C5F-B919-C0C26022F7E3}"/>
              </a:ext>
            </a:extLst>
          </p:cNvPr>
          <p:cNvSpPr txBox="1"/>
          <p:nvPr/>
        </p:nvSpPr>
        <p:spPr>
          <a:xfrm>
            <a:off x="5617768" y="6028172"/>
            <a:ext cx="5363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Используется только </a:t>
            </a:r>
            <a:r>
              <a:rPr lang="ru-RU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вендеронезависимое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 ПО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014360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14B1CFAE-2EBE-4186-98CA-967DA81CC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049" y="5911754"/>
            <a:ext cx="2331484" cy="835200"/>
          </a:xfrm>
          <a:prstGeom prst="rect">
            <a:avLst/>
          </a:prstGeom>
        </p:spPr>
      </p:pic>
      <p:sp>
        <p:nvSpPr>
          <p:cNvPr id="1713" name="Прямоугольник 1712">
            <a:extLst>
              <a:ext uri="{FF2B5EF4-FFF2-40B4-BE49-F238E27FC236}">
                <a16:creationId xmlns:a16="http://schemas.microsoft.com/office/drawing/2014/main" id="{690CA47E-6028-4E30-A075-88AE69A6EA27}"/>
              </a:ext>
            </a:extLst>
          </p:cNvPr>
          <p:cNvSpPr/>
          <p:nvPr/>
        </p:nvSpPr>
        <p:spPr>
          <a:xfrm>
            <a:off x="361123" y="1372943"/>
            <a:ext cx="108895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2" charset="-52"/>
                <a:cs typeface="Arial" panose="020B0604020202020204" pitchFamily="34" charset="0"/>
              </a:rPr>
              <a:t>Интеллектуальная платформа управления регионом -  единая платформа, позволяющая объединять в себе данные ключевых сфер общественной и государственной деятельности с целью создания инструмента принятия оперативных решений и обеспечения жителей региона и представителей бизнеса современными информационными сервисами.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" name="Google Shape;539;p39">
            <a:extLst>
              <a:ext uri="{FF2B5EF4-FFF2-40B4-BE49-F238E27FC236}">
                <a16:creationId xmlns:a16="http://schemas.microsoft.com/office/drawing/2014/main" id="{C8D12C1B-33D9-4F2F-9F2E-9F4BB4886EA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096000" cy="133739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400" dirty="0">
              <a:solidFill>
                <a:schemeClr val="bg1"/>
              </a:solidFill>
              <a:latin typeface="Qanelas SemiBold" panose="00000700000000000000" pitchFamily="50" charset="-52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F38FC075-EB89-4111-B531-3A70C2570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3" y="407124"/>
            <a:ext cx="10030652" cy="54782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60257F"/>
                </a:solidFill>
                <a:latin typeface="Qanelas Bold" panose="00000800000000000000" pitchFamily="2" charset="-52"/>
              </a:rPr>
              <a:t>Расширенное решение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FD3513C-ED02-40D4-84D2-91216DBCF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95" y="3214190"/>
            <a:ext cx="2066153" cy="76591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2B45AF2-95AE-4D20-AE74-FB6C632BD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80" y="3214190"/>
            <a:ext cx="1166903" cy="76591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B24CC62-AEB0-4DA5-818E-73CB033C6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377" y="3214190"/>
            <a:ext cx="1969488" cy="76591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305E67F-5FD9-48D3-8B04-C437E5E85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705" y="3220526"/>
            <a:ext cx="2066153" cy="76591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3F51CE4-777C-4F16-8F75-9A2E6F603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698" y="3207558"/>
            <a:ext cx="2066153" cy="765912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23AF722-8530-4290-8A49-E2F606EF3934}"/>
              </a:ext>
            </a:extLst>
          </p:cNvPr>
          <p:cNvSpPr/>
          <p:nvPr/>
        </p:nvSpPr>
        <p:spPr>
          <a:xfrm>
            <a:off x="637017" y="3429000"/>
            <a:ext cx="18922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Qanelas Bold" panose="00000800000000000000" pitchFamily="50" charset="-52"/>
              </a:rPr>
              <a:t>Здравоохранение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Qanelas Bold" panose="00000800000000000000" pitchFamily="50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ED4D69-F074-4416-9524-B9932C91B3C6}"/>
              </a:ext>
            </a:extLst>
          </p:cNvPr>
          <p:cNvSpPr/>
          <p:nvPr/>
        </p:nvSpPr>
        <p:spPr>
          <a:xfrm>
            <a:off x="3264037" y="3411891"/>
            <a:ext cx="7245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 Bold" panose="00000800000000000000" pitchFamily="50" charset="-52"/>
              </a:rPr>
              <a:t>ЖКХ</a:t>
            </a: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Qanelas Bold" panose="00000800000000000000" pitchFamily="50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892C6C-245D-4CDA-B7B9-DCE6AEA0D580}"/>
              </a:ext>
            </a:extLst>
          </p:cNvPr>
          <p:cNvSpPr/>
          <p:nvPr/>
        </p:nvSpPr>
        <p:spPr>
          <a:xfrm>
            <a:off x="4729354" y="3422767"/>
            <a:ext cx="14590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 Bold" panose="00000800000000000000" pitchFamily="50" charset="-52"/>
              </a:rPr>
              <a:t>Образование</a:t>
            </a: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Qanelas Bold" panose="00000800000000000000" pitchFamily="50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A8C3B0E-1C9B-4A6D-AAF6-C9A3C951D846}"/>
              </a:ext>
            </a:extLst>
          </p:cNvPr>
          <p:cNvSpPr/>
          <p:nvPr/>
        </p:nvSpPr>
        <p:spPr>
          <a:xfrm>
            <a:off x="7094486" y="3411891"/>
            <a:ext cx="16385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 Bold" panose="00000800000000000000" pitchFamily="50" charset="-52"/>
              </a:rPr>
              <a:t>Госуправление</a:t>
            </a: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Qanelas Bold" panose="00000800000000000000" pitchFamily="50" charset="-52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CB01141-5B4A-48B5-A56F-1CD04C87A4C3}"/>
              </a:ext>
            </a:extLst>
          </p:cNvPr>
          <p:cNvSpPr/>
          <p:nvPr/>
        </p:nvSpPr>
        <p:spPr>
          <a:xfrm>
            <a:off x="9792892" y="3429000"/>
            <a:ext cx="11977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Qanelas Bold" panose="00000800000000000000" pitchFamily="50" charset="-52"/>
              </a:rPr>
              <a:t>Транспорт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B6BD3DC2-EEE4-4897-A860-CC5C63FF0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598" y="4535532"/>
            <a:ext cx="2254524" cy="765912"/>
          </a:xfrm>
          <a:prstGeom prst="rect">
            <a:avLst/>
          </a:prstGeom>
        </p:spPr>
      </p:pic>
      <p:sp>
        <p:nvSpPr>
          <p:cNvPr id="44" name="Номер слайда 23">
            <a:extLst>
              <a:ext uri="{FF2B5EF4-FFF2-40B4-BE49-F238E27FC236}">
                <a16:creationId xmlns:a16="http://schemas.microsoft.com/office/drawing/2014/main" id="{75337592-2580-4845-BBD5-5D8ADF5D7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3933" y="6384737"/>
            <a:ext cx="339510" cy="365125"/>
          </a:xfrm>
        </p:spPr>
        <p:txBody>
          <a:bodyPr/>
          <a:lstStyle/>
          <a:p>
            <a:fld id="{0D622779-8449-498A-A276-9E3E5B749F80}" type="slidenum">
              <a:rPr lang="ru-RU" sz="2000" smtClean="0">
                <a:solidFill>
                  <a:srgbClr val="DBD1E1"/>
                </a:solidFill>
                <a:latin typeface="Qanelas Bold" panose="00000800000000000000" pitchFamily="2" charset="-52"/>
              </a:rPr>
              <a:t>9</a:t>
            </a:fld>
            <a:endParaRPr lang="ru-RU" sz="2000" dirty="0">
              <a:solidFill>
                <a:srgbClr val="DBD1E1"/>
              </a:solidFill>
              <a:latin typeface="Qanelas Bold" panose="00000800000000000000" pitchFamily="2" charset="-52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070B2F0-645C-4385-A386-458C32B52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079" y="5911754"/>
            <a:ext cx="2331484" cy="8352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865D038-9E28-42EA-8626-68692FADF9DC}"/>
              </a:ext>
            </a:extLst>
          </p:cNvPr>
          <p:cNvSpPr txBox="1"/>
          <p:nvPr/>
        </p:nvSpPr>
        <p:spPr>
          <a:xfrm>
            <a:off x="2181719" y="5976551"/>
            <a:ext cx="1949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 Bold" panose="00000800000000000000" pitchFamily="50" charset="-52"/>
                <a:ea typeface="Verdana"/>
                <a:cs typeface="Verdana"/>
                <a:sym typeface="Verdana"/>
              </a:rPr>
              <a:t>Ситуационные центры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6332E5E-9E8E-47DE-93B7-11E5B4CC3489}"/>
              </a:ext>
            </a:extLst>
          </p:cNvPr>
          <p:cNvSpPr/>
          <p:nvPr/>
        </p:nvSpPr>
        <p:spPr>
          <a:xfrm>
            <a:off x="6963203" y="5982352"/>
            <a:ext cx="1779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 Bold" panose="00000800000000000000" pitchFamily="50" charset="-52"/>
                <a:ea typeface="Verdana"/>
                <a:cs typeface="Verdana"/>
                <a:sym typeface="Verdana"/>
              </a:rPr>
              <a:t>Динамические дашборды</a:t>
            </a:r>
          </a:p>
        </p:txBody>
      </p:sp>
      <p:cxnSp>
        <p:nvCxnSpPr>
          <p:cNvPr id="61" name="Соединитель: уступ 60">
            <a:extLst>
              <a:ext uri="{FF2B5EF4-FFF2-40B4-BE49-F238E27FC236}">
                <a16:creationId xmlns:a16="http://schemas.microsoft.com/office/drawing/2014/main" id="{7F205C94-58BE-4BAA-85DD-9D7655B6FFAB}"/>
              </a:ext>
            </a:extLst>
          </p:cNvPr>
          <p:cNvCxnSpPr>
            <a:cxnSpLocks/>
          </p:cNvCxnSpPr>
          <p:nvPr/>
        </p:nvCxnSpPr>
        <p:spPr>
          <a:xfrm rot="16200000" flipH="1">
            <a:off x="2403818" y="3126623"/>
            <a:ext cx="1134799" cy="2741777"/>
          </a:xfrm>
          <a:prstGeom prst="bentConnector2">
            <a:avLst/>
          </a:prstGeom>
          <a:ln w="28575">
            <a:solidFill>
              <a:srgbClr val="3C3262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2" name="Соединитель: уступ 61">
            <a:extLst>
              <a:ext uri="{FF2B5EF4-FFF2-40B4-BE49-F238E27FC236}">
                <a16:creationId xmlns:a16="http://schemas.microsoft.com/office/drawing/2014/main" id="{0D767D20-9C99-4D3F-878B-55A8E76A6E6F}"/>
              </a:ext>
            </a:extLst>
          </p:cNvPr>
          <p:cNvCxnSpPr/>
          <p:nvPr/>
        </p:nvCxnSpPr>
        <p:spPr>
          <a:xfrm rot="16200000" flipH="1">
            <a:off x="3519505" y="3980272"/>
            <a:ext cx="886458" cy="771853"/>
          </a:xfrm>
          <a:prstGeom prst="bentConnector2">
            <a:avLst/>
          </a:prstGeom>
          <a:ln w="28575">
            <a:solidFill>
              <a:srgbClr val="3C3262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7AA2D13E-793F-46B1-92E7-896111FDD24F}"/>
              </a:ext>
            </a:extLst>
          </p:cNvPr>
          <p:cNvCxnSpPr/>
          <p:nvPr/>
        </p:nvCxnSpPr>
        <p:spPr>
          <a:xfrm>
            <a:off x="5458881" y="3941856"/>
            <a:ext cx="0" cy="549329"/>
          </a:xfrm>
          <a:prstGeom prst="straightConnector1">
            <a:avLst/>
          </a:prstGeom>
          <a:ln w="28575">
            <a:solidFill>
              <a:srgbClr val="3C3262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4" name="Соединитель: уступ 63">
            <a:extLst>
              <a:ext uri="{FF2B5EF4-FFF2-40B4-BE49-F238E27FC236}">
                <a16:creationId xmlns:a16="http://schemas.microsoft.com/office/drawing/2014/main" id="{EF88741A-5946-447F-9608-301A59334F32}"/>
              </a:ext>
            </a:extLst>
          </p:cNvPr>
          <p:cNvCxnSpPr/>
          <p:nvPr/>
        </p:nvCxnSpPr>
        <p:spPr>
          <a:xfrm rot="5400000">
            <a:off x="6872091" y="3676832"/>
            <a:ext cx="885390" cy="1398346"/>
          </a:xfrm>
          <a:prstGeom prst="bentConnector2">
            <a:avLst/>
          </a:prstGeom>
          <a:ln w="28575">
            <a:solidFill>
              <a:srgbClr val="3C3262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5" name="Соединитель: уступ 64">
            <a:extLst>
              <a:ext uri="{FF2B5EF4-FFF2-40B4-BE49-F238E27FC236}">
                <a16:creationId xmlns:a16="http://schemas.microsoft.com/office/drawing/2014/main" id="{BFD8CC4F-F5DB-430D-8E77-8DA3B667734E}"/>
              </a:ext>
            </a:extLst>
          </p:cNvPr>
          <p:cNvCxnSpPr/>
          <p:nvPr/>
        </p:nvCxnSpPr>
        <p:spPr>
          <a:xfrm rot="5400000">
            <a:off x="8019855" y="2518567"/>
            <a:ext cx="1134798" cy="3962269"/>
          </a:xfrm>
          <a:prstGeom prst="bentConnector2">
            <a:avLst/>
          </a:prstGeom>
          <a:ln w="28575">
            <a:solidFill>
              <a:srgbClr val="3C3262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6" name="Соединитель: уступ 65">
            <a:extLst>
              <a:ext uri="{FF2B5EF4-FFF2-40B4-BE49-F238E27FC236}">
                <a16:creationId xmlns:a16="http://schemas.microsoft.com/office/drawing/2014/main" id="{B0395709-0FA2-4943-A9F2-358DAD8F079C}"/>
              </a:ext>
            </a:extLst>
          </p:cNvPr>
          <p:cNvCxnSpPr/>
          <p:nvPr/>
        </p:nvCxnSpPr>
        <p:spPr>
          <a:xfrm rot="16200000" flipH="1">
            <a:off x="6330642" y="4481724"/>
            <a:ext cx="550959" cy="2294480"/>
          </a:xfrm>
          <a:prstGeom prst="bentConnector3">
            <a:avLst/>
          </a:prstGeom>
          <a:ln w="28575"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7" name="Соединитель: уступ 66">
            <a:extLst>
              <a:ext uri="{FF2B5EF4-FFF2-40B4-BE49-F238E27FC236}">
                <a16:creationId xmlns:a16="http://schemas.microsoft.com/office/drawing/2014/main" id="{A29FD262-9B1E-4094-A7A6-109416267432}"/>
              </a:ext>
            </a:extLst>
          </p:cNvPr>
          <p:cNvCxnSpPr/>
          <p:nvPr/>
        </p:nvCxnSpPr>
        <p:spPr>
          <a:xfrm rot="5400000">
            <a:off x="4036976" y="4481723"/>
            <a:ext cx="549329" cy="2294480"/>
          </a:xfrm>
          <a:prstGeom prst="bentConnector3">
            <a:avLst/>
          </a:prstGeom>
          <a:ln w="28575"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DCD986D-D282-473C-9AEA-16ABB25E7A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01280" y="343282"/>
            <a:ext cx="1929597" cy="45270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83E8A40-9448-4552-8AA1-6D1687DCE5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9177" y="4726203"/>
            <a:ext cx="1589231" cy="37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71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39;p39">
            <a:extLst>
              <a:ext uri="{FF2B5EF4-FFF2-40B4-BE49-F238E27FC236}">
                <a16:creationId xmlns:a16="http://schemas.microsoft.com/office/drawing/2014/main" id="{C8D12C1B-33D9-4F2F-9F2E-9F4BB4886EAF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7561943" cy="133739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Qanelas SemiBold" panose="00000700000000000000" pitchFamily="50" charset="-52"/>
              </a:rPr>
              <a:t>ЭФФЕКТЫ ОТ ВНЕДРЕНИЯ ПЛАТФОРМЫ</a:t>
            </a:r>
            <a:endParaRPr lang="en-US" sz="2400" dirty="0">
              <a:solidFill>
                <a:schemeClr val="bg1"/>
              </a:solidFill>
              <a:latin typeface="Qanelas SemiBold" panose="00000700000000000000" pitchFamily="50" charset="-52"/>
            </a:endParaRPr>
          </a:p>
        </p:txBody>
      </p:sp>
      <p:sp>
        <p:nvSpPr>
          <p:cNvPr id="707" name="Заголовок 1">
            <a:extLst>
              <a:ext uri="{FF2B5EF4-FFF2-40B4-BE49-F238E27FC236}">
                <a16:creationId xmlns:a16="http://schemas.microsoft.com/office/drawing/2014/main" id="{AFAAD6A1-00AA-4162-8292-03E504B85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3" y="407124"/>
            <a:ext cx="9450142" cy="71395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60257F"/>
                </a:solidFill>
                <a:latin typeface="Qanelas Bold" panose="00000800000000000000" pitchFamily="2" charset="-52"/>
              </a:rPr>
              <a:t>Эффекты от внедрения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78FB88-9E9C-48E7-8B93-904E8799B7F2}"/>
              </a:ext>
            </a:extLst>
          </p:cNvPr>
          <p:cNvSpPr/>
          <p:nvPr/>
        </p:nvSpPr>
        <p:spPr>
          <a:xfrm>
            <a:off x="843267" y="1337396"/>
            <a:ext cx="93589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2" charset="-52"/>
                <a:cs typeface="Arial" panose="020B0604020202020204" pitchFamily="34" charset="0"/>
              </a:rPr>
              <a:t>Комплексный подход к управлению регионом с выделением хозяйственной, социальной, экологической составляющих  </a:t>
            </a:r>
          </a:p>
        </p:txBody>
      </p:sp>
      <p:sp>
        <p:nvSpPr>
          <p:cNvPr id="708" name="Номер слайда 23">
            <a:extLst>
              <a:ext uri="{FF2B5EF4-FFF2-40B4-BE49-F238E27FC236}">
                <a16:creationId xmlns:a16="http://schemas.microsoft.com/office/drawing/2014/main" id="{3843C479-051E-470B-A8CE-5BCEE308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3933" y="6384737"/>
            <a:ext cx="339510" cy="365125"/>
          </a:xfrm>
        </p:spPr>
        <p:txBody>
          <a:bodyPr/>
          <a:lstStyle/>
          <a:p>
            <a:fld id="{0D622779-8449-498A-A276-9E3E5B749F80}" type="slidenum">
              <a:rPr lang="ru-RU" sz="2000" smtClean="0">
                <a:solidFill>
                  <a:srgbClr val="DBD1E1"/>
                </a:solidFill>
                <a:latin typeface="Qanelas Bold" panose="00000800000000000000" pitchFamily="2" charset="-52"/>
              </a:rPr>
              <a:t>10</a:t>
            </a:fld>
            <a:endParaRPr lang="ru-RU" sz="2000" dirty="0">
              <a:solidFill>
                <a:srgbClr val="DBD1E1"/>
              </a:solidFill>
              <a:latin typeface="Qanelas Bold" panose="00000800000000000000" pitchFamily="2" charset="-5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7FCB155-794F-46F6-8A5C-42817981B9DD}"/>
              </a:ext>
            </a:extLst>
          </p:cNvPr>
          <p:cNvSpPr/>
          <p:nvPr/>
        </p:nvSpPr>
        <p:spPr>
          <a:xfrm>
            <a:off x="872873" y="2221414"/>
            <a:ext cx="9363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2" charset="-52"/>
                <a:cs typeface="Arial" panose="020B0604020202020204" pitchFamily="34" charset="0"/>
              </a:rPr>
              <a:t>Оценка эффективности деятельности органов исполнительной власти региона как в абсолютных значениях, так и в динамике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23B1146-682F-451B-B454-A75025C24CBA}"/>
              </a:ext>
            </a:extLst>
          </p:cNvPr>
          <p:cNvSpPr/>
          <p:nvPr/>
        </p:nvSpPr>
        <p:spPr>
          <a:xfrm>
            <a:off x="872873" y="3382431"/>
            <a:ext cx="9322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2" charset="-52"/>
                <a:cs typeface="Arial" panose="020B0604020202020204" pitchFamily="34" charset="0"/>
              </a:rPr>
              <a:t>Контроль и принятие своевременных решений по корректировке процессов развития региона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E0A615-DA3F-415E-92AC-B2C1E05006B0}"/>
              </a:ext>
            </a:extLst>
          </p:cNvPr>
          <p:cNvSpPr/>
          <p:nvPr/>
        </p:nvSpPr>
        <p:spPr>
          <a:xfrm>
            <a:off x="886738" y="4400265"/>
            <a:ext cx="92559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2" charset="-52"/>
                <a:cs typeface="Arial" panose="020B0604020202020204" pitchFamily="34" charset="0"/>
              </a:rPr>
              <a:t>Единый центр поддержки принятия решений с описательными, диагностическими и предиктивными функциями 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B284648-DE1C-42C8-AED2-3A4BBBF10678}"/>
              </a:ext>
            </a:extLst>
          </p:cNvPr>
          <p:cNvSpPr/>
          <p:nvPr/>
        </p:nvSpPr>
        <p:spPr>
          <a:xfrm>
            <a:off x="923419" y="5735789"/>
            <a:ext cx="9301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2" charset="-52"/>
                <a:cs typeface="Arial" panose="020B0604020202020204" pitchFamily="34" charset="0"/>
              </a:rPr>
              <a:t>Повышение инвестиционной привлекательности и оптимизация затрат на управление</a:t>
            </a:r>
          </a:p>
        </p:txBody>
      </p:sp>
      <p:pic>
        <p:nvPicPr>
          <p:cNvPr id="709" name="Рисунок 708">
            <a:extLst>
              <a:ext uri="{FF2B5EF4-FFF2-40B4-BE49-F238E27FC236}">
                <a16:creationId xmlns:a16="http://schemas.microsoft.com/office/drawing/2014/main" id="{B6544A2C-0609-4CCC-8236-6D4C62F2F1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1280" y="343282"/>
            <a:ext cx="1929597" cy="45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20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Номер слайда 23">
            <a:extLst>
              <a:ext uri="{FF2B5EF4-FFF2-40B4-BE49-F238E27FC236}">
                <a16:creationId xmlns:a16="http://schemas.microsoft.com/office/drawing/2014/main" id="{851311C1-879A-4ECB-8CD8-707FFBC1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888" y="6384737"/>
            <a:ext cx="436555" cy="365125"/>
          </a:xfrm>
        </p:spPr>
        <p:txBody>
          <a:bodyPr/>
          <a:lstStyle/>
          <a:p>
            <a:fld id="{0D622779-8449-498A-A276-9E3E5B749F80}" type="slidenum">
              <a:rPr lang="ru-RU" sz="2000" smtClean="0">
                <a:solidFill>
                  <a:srgbClr val="DBD1E1"/>
                </a:solidFill>
                <a:latin typeface="Qanelas Bold" panose="00000800000000000000" pitchFamily="2" charset="-52"/>
              </a:rPr>
              <a:t>11</a:t>
            </a:fld>
            <a:endParaRPr lang="ru-RU" sz="2000" dirty="0">
              <a:solidFill>
                <a:srgbClr val="DBD1E1"/>
              </a:solidFill>
              <a:latin typeface="Qanelas Bold" panose="00000800000000000000" pitchFamily="2" charset="-52"/>
            </a:endParaRPr>
          </a:p>
        </p:txBody>
      </p:sp>
      <p:sp>
        <p:nvSpPr>
          <p:cNvPr id="67" name="Заголовок 1">
            <a:extLst>
              <a:ext uri="{FF2B5EF4-FFF2-40B4-BE49-F238E27FC236}">
                <a16:creationId xmlns:a16="http://schemas.microsoft.com/office/drawing/2014/main" id="{616AA437-3856-480F-AC8A-F9D91AF4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3" y="407124"/>
            <a:ext cx="9450142" cy="71395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60257F"/>
                </a:solidFill>
                <a:latin typeface="Qanelas Bold" panose="00000800000000000000" pitchFamily="2" charset="-52"/>
              </a:rPr>
              <a:t>Результат внедрения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850AC0-98F9-4A44-8D04-D021EFC33114}"/>
              </a:ext>
            </a:extLst>
          </p:cNvPr>
          <p:cNvSpPr txBox="1"/>
          <p:nvPr/>
        </p:nvSpPr>
        <p:spPr>
          <a:xfrm>
            <a:off x="361123" y="1330106"/>
            <a:ext cx="1082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Область применения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– создание систем поддержки принятия решений для крупных отечественных компаний, здравоохранения, образования и органов государственной власти.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2ED66A-EBDA-478A-ABE6-9EE554019299}"/>
              </a:ext>
            </a:extLst>
          </p:cNvPr>
          <p:cNvSpPr txBox="1"/>
          <p:nvPr/>
        </p:nvSpPr>
        <p:spPr>
          <a:xfrm>
            <a:off x="155460" y="2333862"/>
            <a:ext cx="9139694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300" marR="5080">
              <a:spcBef>
                <a:spcPts val="90"/>
              </a:spcBef>
              <a:tabLst>
                <a:tab pos="240665" algn="l"/>
                <a:tab pos="241300" algn="l"/>
              </a:tabLs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Универсальность программного обеспечения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(полный спектр технологий для построения СППР – сбор, трансформация, загрузка, хранение и анализ данных)  позволит выделить следующие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ключевые эффекты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:</a:t>
            </a:r>
          </a:p>
          <a:p>
            <a:pPr marL="241300" marR="5080">
              <a:spcBef>
                <a:spcPts val="90"/>
              </a:spcBef>
              <a:tabLst>
                <a:tab pos="240665" algn="l"/>
                <a:tab pos="241300" algn="l"/>
              </a:tabLst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  <a:p>
            <a:pPr marL="698500" marR="5080" lvl="2" indent="-285750">
              <a:spcBef>
                <a:spcPts val="90"/>
              </a:spcBef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Управление компанией, организацией, регионом на основе знаний, собранных из различных информационных систем</a:t>
            </a:r>
          </a:p>
          <a:p>
            <a:pPr marL="698500" marR="5080" lvl="2" indent="-285750">
              <a:spcBef>
                <a:spcPts val="90"/>
              </a:spcBef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Повышение скорости и качества принятия решений – до 40%*</a:t>
            </a:r>
          </a:p>
          <a:p>
            <a:pPr marL="698500" marR="5080" lvl="2" indent="-285750">
              <a:spcBef>
                <a:spcPts val="90"/>
              </a:spcBef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Снижение затрат – до 20%*</a:t>
            </a:r>
          </a:p>
          <a:p>
            <a:pPr marL="698500" marR="5080" lvl="2" indent="-285750">
              <a:spcBef>
                <a:spcPts val="90"/>
              </a:spcBef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Рост эффективности вложений – до 10%* </a:t>
            </a:r>
          </a:p>
          <a:p>
            <a:pPr marL="698500" marR="5080" lvl="2" indent="-285750">
              <a:spcBef>
                <a:spcPts val="90"/>
              </a:spcBef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770B2A45-66FB-44C7-BE3B-3826B37A647C}"/>
              </a:ext>
            </a:extLst>
          </p:cNvPr>
          <p:cNvSpPr/>
          <p:nvPr/>
        </p:nvSpPr>
        <p:spPr>
          <a:xfrm>
            <a:off x="692079" y="3599053"/>
            <a:ext cx="89187" cy="89187"/>
          </a:xfrm>
          <a:prstGeom prst="ellipse">
            <a:avLst/>
          </a:prstGeom>
          <a:solidFill>
            <a:srgbClr val="F9B2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D4D4D"/>
              </a:solidFill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832A1FED-109F-447F-BBB3-F7B2CF155B85}"/>
              </a:ext>
            </a:extLst>
          </p:cNvPr>
          <p:cNvSpPr/>
          <p:nvPr/>
        </p:nvSpPr>
        <p:spPr>
          <a:xfrm>
            <a:off x="692082" y="4478249"/>
            <a:ext cx="89187" cy="89187"/>
          </a:xfrm>
          <a:prstGeom prst="ellipse">
            <a:avLst/>
          </a:prstGeom>
          <a:solidFill>
            <a:srgbClr val="F9B2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D4D4D"/>
              </a:solidFill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E4CCC2FA-A56D-455E-B693-B0BD4C6E7D75}"/>
              </a:ext>
            </a:extLst>
          </p:cNvPr>
          <p:cNvSpPr/>
          <p:nvPr/>
        </p:nvSpPr>
        <p:spPr>
          <a:xfrm>
            <a:off x="692081" y="4199586"/>
            <a:ext cx="89187" cy="89187"/>
          </a:xfrm>
          <a:prstGeom prst="ellipse">
            <a:avLst/>
          </a:prstGeom>
          <a:solidFill>
            <a:srgbClr val="F9B2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D4D4D"/>
              </a:solidFill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44466D60-7FB0-4B00-8B74-7E308DACFC7E}"/>
              </a:ext>
            </a:extLst>
          </p:cNvPr>
          <p:cNvSpPr/>
          <p:nvPr/>
        </p:nvSpPr>
        <p:spPr>
          <a:xfrm>
            <a:off x="693285" y="4776584"/>
            <a:ext cx="89187" cy="89187"/>
          </a:xfrm>
          <a:prstGeom prst="ellipse">
            <a:avLst/>
          </a:prstGeom>
          <a:solidFill>
            <a:srgbClr val="F9B2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D4D4D"/>
              </a:solidFill>
            </a:endParaRPr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57F79E8D-6CB6-4435-A03A-E006DDF5E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1280" y="343282"/>
            <a:ext cx="1929597" cy="452705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2D5103D4-BF14-41E9-9F4A-54747DDFA546}"/>
              </a:ext>
            </a:extLst>
          </p:cNvPr>
          <p:cNvSpPr txBox="1"/>
          <p:nvPr/>
        </p:nvSpPr>
        <p:spPr>
          <a:xfrm>
            <a:off x="451379" y="6109994"/>
            <a:ext cx="2700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* - по данным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Qanelas" panose="00000500000000000000" pitchFamily="50" charset="-52"/>
                <a:cs typeface="Microsoft Sans Serif"/>
              </a:rPr>
              <a:t>IDC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Qanelas" panose="00000500000000000000" pitchFamily="50" charset="-52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55142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FC3739-73D0-4421-B2F0-EB8A8A544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2475" cy="6858000"/>
          </a:xfrm>
          <a:prstGeom prst="rect">
            <a:avLst/>
          </a:prstGeom>
        </p:spPr>
      </p:pic>
      <p:sp>
        <p:nvSpPr>
          <p:cNvPr id="72" name="Google Shape;72;p11"/>
          <p:cNvSpPr txBox="1">
            <a:spLocks noGrp="1"/>
          </p:cNvSpPr>
          <p:nvPr>
            <p:ph type="ctrTitle"/>
          </p:nvPr>
        </p:nvSpPr>
        <p:spPr>
          <a:xfrm>
            <a:off x="1242932" y="1980241"/>
            <a:ext cx="5325592" cy="293264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ts val="4400"/>
              </a:lnSpc>
            </a:pPr>
            <a:r>
              <a:rPr lang="ru-RU" sz="3200" dirty="0">
                <a:solidFill>
                  <a:schemeClr val="bg1"/>
                </a:solidFill>
                <a:latin typeface="Qanelas SemiBold" panose="00000700000000000000" pitchFamily="50" charset="-52"/>
              </a:rPr>
              <a:t>Спасибо</a:t>
            </a:r>
            <a:br>
              <a:rPr lang="ru-RU" sz="3200" dirty="0">
                <a:solidFill>
                  <a:schemeClr val="bg1"/>
                </a:solidFill>
                <a:latin typeface="Qanelas SemiBold" panose="00000700000000000000" pitchFamily="50" charset="-52"/>
              </a:rPr>
            </a:br>
            <a:r>
              <a:rPr lang="ru-RU" sz="3200" dirty="0">
                <a:solidFill>
                  <a:schemeClr val="bg1"/>
                </a:solidFill>
                <a:latin typeface="Qanelas SemiBold" panose="00000700000000000000" pitchFamily="50" charset="-52"/>
              </a:rPr>
              <a:t>за внимание</a:t>
            </a:r>
            <a:r>
              <a:rPr lang="ru-RU" sz="3200" dirty="0">
                <a:solidFill>
                  <a:schemeClr val="bg1"/>
                </a:solidFill>
                <a:latin typeface="Qanelas Medium" panose="00000600000000000000" pitchFamily="50" charset="-52"/>
              </a:rPr>
              <a:t>!</a:t>
            </a:r>
            <a:endParaRPr lang="ru-RU" sz="3200" dirty="0">
              <a:solidFill>
                <a:schemeClr val="tx1"/>
              </a:solidFill>
              <a:latin typeface="Qanelas Bold" panose="00000800000000000000" pitchFamily="2" charset="-52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7D32B90-9C6C-4622-B92E-F7337EEC74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976" y="211046"/>
            <a:ext cx="3026119" cy="574972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63AF0B2-F038-4145-84CB-B48843A7DA93}"/>
              </a:ext>
            </a:extLst>
          </p:cNvPr>
          <p:cNvGrpSpPr/>
          <p:nvPr/>
        </p:nvGrpSpPr>
        <p:grpSpPr>
          <a:xfrm>
            <a:off x="6351340" y="4498030"/>
            <a:ext cx="5642116" cy="3552090"/>
            <a:chOff x="6351340" y="4498030"/>
            <a:chExt cx="5642116" cy="3552090"/>
          </a:xfrm>
        </p:grpSpPr>
        <p:sp>
          <p:nvSpPr>
            <p:cNvPr id="12" name="Google Shape;1069;p46">
              <a:extLst>
                <a:ext uri="{FF2B5EF4-FFF2-40B4-BE49-F238E27FC236}">
                  <a16:creationId xmlns:a16="http://schemas.microsoft.com/office/drawing/2014/main" id="{330A0E82-5C7E-478D-9A88-546E0A37F7ED}"/>
                </a:ext>
              </a:extLst>
            </p:cNvPr>
            <p:cNvSpPr/>
            <p:nvPr/>
          </p:nvSpPr>
          <p:spPr>
            <a:xfrm>
              <a:off x="7221417" y="4531373"/>
              <a:ext cx="4772039" cy="3518747"/>
            </a:xfrm>
            <a:custGeom>
              <a:avLst/>
              <a:gdLst/>
              <a:ahLst/>
              <a:cxnLst/>
              <a:rect l="l" t="t" r="r" b="b"/>
              <a:pathLst>
                <a:path w="6575357" h="4707850" extrusionOk="0">
                  <a:moveTo>
                    <a:pt x="822629" y="313625"/>
                  </a:moveTo>
                  <a:cubicBezTo>
                    <a:pt x="149004" y="-271443"/>
                    <a:pt x="54448" y="285338"/>
                    <a:pt x="8896" y="294307"/>
                  </a:cubicBezTo>
                  <a:cubicBezTo>
                    <a:pt x="8896" y="294307"/>
                    <a:pt x="-11120" y="428845"/>
                    <a:pt x="8896" y="919392"/>
                  </a:cubicBezTo>
                  <a:lnTo>
                    <a:pt x="6575358" y="4707851"/>
                  </a:lnTo>
                  <a:lnTo>
                    <a:pt x="6575358" y="2041924"/>
                  </a:lnTo>
                  <a:cubicBezTo>
                    <a:pt x="5512466" y="499219"/>
                    <a:pt x="4811924" y="786234"/>
                    <a:pt x="4204557" y="1009085"/>
                  </a:cubicBezTo>
                  <a:cubicBezTo>
                    <a:pt x="3609614" y="1227105"/>
                    <a:pt x="3391514" y="771745"/>
                    <a:pt x="2638518" y="122512"/>
                  </a:cubicBezTo>
                  <a:cubicBezTo>
                    <a:pt x="2019418" y="-411501"/>
                    <a:pt x="1631531" y="1015984"/>
                    <a:pt x="822629" y="31362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9607"/>
                    <a:alpha val="29800"/>
                  </a:srgbClr>
                </a:gs>
                <a:gs pos="4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660013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069;p46">
              <a:extLst>
                <a:ext uri="{FF2B5EF4-FFF2-40B4-BE49-F238E27FC236}">
                  <a16:creationId xmlns:a16="http://schemas.microsoft.com/office/drawing/2014/main" id="{5C2FB7B6-D0E3-4669-9338-E893B0843A8F}"/>
                </a:ext>
              </a:extLst>
            </p:cNvPr>
            <p:cNvSpPr/>
            <p:nvPr/>
          </p:nvSpPr>
          <p:spPr>
            <a:xfrm>
              <a:off x="6351340" y="4498030"/>
              <a:ext cx="4772039" cy="3518747"/>
            </a:xfrm>
            <a:custGeom>
              <a:avLst/>
              <a:gdLst/>
              <a:ahLst/>
              <a:cxnLst/>
              <a:rect l="l" t="t" r="r" b="b"/>
              <a:pathLst>
                <a:path w="6575357" h="4707850" extrusionOk="0">
                  <a:moveTo>
                    <a:pt x="822629" y="313625"/>
                  </a:moveTo>
                  <a:cubicBezTo>
                    <a:pt x="149004" y="-271443"/>
                    <a:pt x="54448" y="285338"/>
                    <a:pt x="8896" y="294307"/>
                  </a:cubicBezTo>
                  <a:cubicBezTo>
                    <a:pt x="8896" y="294307"/>
                    <a:pt x="-11120" y="428845"/>
                    <a:pt x="8896" y="919392"/>
                  </a:cubicBezTo>
                  <a:lnTo>
                    <a:pt x="6575358" y="4707851"/>
                  </a:lnTo>
                  <a:lnTo>
                    <a:pt x="6575358" y="2041924"/>
                  </a:lnTo>
                  <a:cubicBezTo>
                    <a:pt x="5512466" y="499219"/>
                    <a:pt x="4811924" y="786234"/>
                    <a:pt x="4204557" y="1009085"/>
                  </a:cubicBezTo>
                  <a:cubicBezTo>
                    <a:pt x="3609614" y="1227105"/>
                    <a:pt x="3391514" y="771745"/>
                    <a:pt x="2638518" y="122512"/>
                  </a:cubicBezTo>
                  <a:cubicBezTo>
                    <a:pt x="2019418" y="-411501"/>
                    <a:pt x="1631531" y="1015984"/>
                    <a:pt x="822629" y="31362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9607"/>
                    <a:alpha val="29800"/>
                  </a:srgbClr>
                </a:gs>
                <a:gs pos="47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660013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CDE65E6-CEF6-4460-929A-A1EED504A5C7}"/>
              </a:ext>
            </a:extLst>
          </p:cNvPr>
          <p:cNvSpPr txBox="1"/>
          <p:nvPr/>
        </p:nvSpPr>
        <p:spPr>
          <a:xfrm>
            <a:off x="1194214" y="4084948"/>
            <a:ext cx="51882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pc="-15" dirty="0">
                <a:solidFill>
                  <a:srgbClr val="FFC000"/>
                </a:solidFill>
                <a:latin typeface="Qanelas SemiBold" panose="00000700000000000000" pitchFamily="50" charset="-52"/>
                <a:cs typeface="Microsoft Sans Serif"/>
              </a:rPr>
              <a:t>Общество с ограниченно ответственностью  «Омега»</a:t>
            </a:r>
          </a:p>
          <a:p>
            <a:endParaRPr lang="ru-RU" spc="-30" dirty="0">
              <a:solidFill>
                <a:srgbClr val="FFC000"/>
              </a:solidFill>
              <a:latin typeface="Qanelas SemiBold" panose="00000700000000000000" pitchFamily="50" charset="-52"/>
              <a:cs typeface="Microsoft Sans Serif"/>
            </a:endParaRPr>
          </a:p>
          <a:p>
            <a:r>
              <a:rPr lang="ru-RU" spc="-30" dirty="0">
                <a:solidFill>
                  <a:srgbClr val="FFC000"/>
                </a:solidFill>
                <a:latin typeface="Qanelas SemiBold" panose="00000700000000000000" pitchFamily="50" charset="-52"/>
                <a:cs typeface="Microsoft Sans Serif"/>
              </a:rPr>
              <a:t>Касаткин Владимир</a:t>
            </a:r>
          </a:p>
          <a:p>
            <a:r>
              <a:rPr lang="ru-RU" spc="-30" dirty="0">
                <a:solidFill>
                  <a:srgbClr val="FFC000"/>
                </a:solidFill>
                <a:latin typeface="Qanelas SemiBold" panose="00000700000000000000" pitchFamily="50" charset="-52"/>
                <a:cs typeface="Microsoft Sans Serif"/>
              </a:rPr>
              <a:t>Директор по развитию </a:t>
            </a:r>
          </a:p>
          <a:p>
            <a:pPr marL="12700">
              <a:tabLst>
                <a:tab pos="240665" algn="l"/>
                <a:tab pos="241300" algn="l"/>
              </a:tabLst>
            </a:pPr>
            <a:r>
              <a:rPr lang="en-US" spc="-30" dirty="0">
                <a:solidFill>
                  <a:srgbClr val="FFC000"/>
                </a:solidFill>
                <a:latin typeface="Qanelas SemiBold" panose="00000700000000000000" pitchFamily="50" charset="-52"/>
                <a:cs typeface="Microsoft Sans Serif"/>
              </a:rPr>
              <a:t>kasv@omegafuture.ru</a:t>
            </a:r>
            <a:endParaRPr lang="ru-RU" spc="-30" dirty="0">
              <a:solidFill>
                <a:srgbClr val="FFC000"/>
              </a:solidFill>
              <a:latin typeface="Qanelas SemiBold" panose="00000700000000000000" pitchFamily="50" charset="-52"/>
              <a:cs typeface="Microsoft Sans Serif"/>
            </a:endParaRPr>
          </a:p>
          <a:p>
            <a:pPr marL="12700">
              <a:tabLst>
                <a:tab pos="240665" algn="l"/>
                <a:tab pos="241300" algn="l"/>
              </a:tabLst>
            </a:pPr>
            <a:r>
              <a:rPr lang="en-US" spc="-30" dirty="0">
                <a:solidFill>
                  <a:srgbClr val="FFC000"/>
                </a:solidFill>
                <a:latin typeface="Qanelas SemiBold" panose="00000700000000000000" pitchFamily="50" charset="-52"/>
                <a:cs typeface="Microsoft Sans Serif"/>
              </a:rPr>
              <a:t>+7 962 729 11 83 </a:t>
            </a:r>
            <a:endParaRPr lang="ru-RU" spc="-30" dirty="0">
              <a:solidFill>
                <a:srgbClr val="FFC000"/>
              </a:solidFill>
              <a:latin typeface="Qanelas SemiBold" panose="00000700000000000000" pitchFamily="50" charset="-52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8566258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кисаткин владимир[20221004085422920].m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10369</TotalTime>
  <Words>650</Words>
  <PresentationFormat>Широкоэкранный</PresentationFormat>
  <Paragraphs>111</Paragraphs>
  <Slides>12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Qanelas</vt:lpstr>
      <vt:lpstr>Qanelas Bold</vt:lpstr>
      <vt:lpstr>Qanelas Medium</vt:lpstr>
      <vt:lpstr>Qanelas SemiBold</vt:lpstr>
      <vt:lpstr>Тема Office</vt:lpstr>
      <vt:lpstr>Презентация PowerPoint</vt:lpstr>
      <vt:lpstr>Актуальность решения</vt:lpstr>
      <vt:lpstr>Презентация PowerPoint</vt:lpstr>
      <vt:lpstr>Презентация PowerPoint</vt:lpstr>
      <vt:lpstr>Модули аналитики</vt:lpstr>
      <vt:lpstr>Схема решения и результат </vt:lpstr>
      <vt:lpstr>Описание платформы</vt:lpstr>
      <vt:lpstr>Презентация PowerPoint</vt:lpstr>
      <vt:lpstr>Расширенное решение</vt:lpstr>
      <vt:lpstr>Эффекты от внедрения</vt:lpstr>
      <vt:lpstr>Результат внедрения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2022-10-03T09:19:24Z</cp:lastPrinted>
  <dcterms:created xsi:type="dcterms:W3CDTF">2022-04-21T07:42:38Z</dcterms:created>
  <dcterms:modified xsi:type="dcterms:W3CDTF">2022-10-04T05:54:23Z</dcterms:modified>
</cp:coreProperties>
</file>