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322" r:id="rId2"/>
    <p:sldId id="326" r:id="rId3"/>
    <p:sldId id="313" r:id="rId4"/>
    <p:sldId id="314" r:id="rId5"/>
    <p:sldId id="315" r:id="rId6"/>
    <p:sldId id="328" r:id="rId7"/>
    <p:sldId id="319" r:id="rId8"/>
    <p:sldId id="324" r:id="rId9"/>
    <p:sldId id="325" r:id="rId1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 userDrawn="1">
          <p15:clr>
            <a:srgbClr val="A4A3A4"/>
          </p15:clr>
        </p15:guide>
        <p15:guide id="2" pos="43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ECE0"/>
    <a:srgbClr val="44546A"/>
    <a:srgbClr val="8B91A9"/>
    <a:srgbClr val="3347F2"/>
    <a:srgbClr val="FFC09C"/>
    <a:srgbClr val="9D82EC"/>
    <a:srgbClr val="F1F5FA"/>
    <a:srgbClr val="FF004C"/>
    <a:srgbClr val="030829"/>
    <a:srgbClr val="F1F5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70" autoAdjust="0"/>
    <p:restoredTop sz="90576" autoAdjust="0"/>
  </p:normalViewPr>
  <p:slideViewPr>
    <p:cSldViewPr snapToGrid="0">
      <p:cViewPr>
        <p:scale>
          <a:sx n="60" d="100"/>
          <a:sy n="60" d="100"/>
        </p:scale>
        <p:origin x="1040" y="184"/>
      </p:cViewPr>
      <p:guideLst>
        <p:guide orient="horz" pos="232"/>
        <p:guide pos="43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0" d="100"/>
          <a:sy n="50" d="100"/>
        </p:scale>
        <p:origin x="2640"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9C9B7C-4AB2-46CD-BE3B-6208B32B677B}" type="datetimeFigureOut">
              <a:rPr lang="ru-RU" smtClean="0"/>
              <a:t>03.10.2022</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1B711C-11A2-4C99-A632-D000A9669DB4}" type="slidenum">
              <a:rPr lang="ru-RU" smtClean="0"/>
              <a:t>‹#›</a:t>
            </a:fld>
            <a:endParaRPr lang="ru-RU"/>
          </a:p>
        </p:txBody>
      </p:sp>
    </p:spTree>
    <p:extLst>
      <p:ext uri="{BB962C8B-B14F-4D97-AF65-F5344CB8AC3E}">
        <p14:creationId xmlns:p14="http://schemas.microsoft.com/office/powerpoint/2010/main" val="2511415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0FB9F3-6874-8142-8944-7A90E531F971}" type="datetimeFigureOut">
              <a:rPr lang="ru-RU" smtClean="0"/>
              <a:t>03.10.2022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7E5139-1A4D-F741-B650-975DD4B1FFB9}" type="slidenum">
              <a:rPr lang="ru-RU" smtClean="0"/>
              <a:t>‹#›</a:t>
            </a:fld>
            <a:endParaRPr lang="ru-RU"/>
          </a:p>
        </p:txBody>
      </p:sp>
    </p:spTree>
    <p:extLst>
      <p:ext uri="{BB962C8B-B14F-4D97-AF65-F5344CB8AC3E}">
        <p14:creationId xmlns:p14="http://schemas.microsoft.com/office/powerpoint/2010/main" val="2709135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87E5139-1A4D-F741-B650-975DD4B1FFB9}" type="slidenum">
              <a:rPr lang="ru-RU" smtClean="0"/>
              <a:t>3</a:t>
            </a:fld>
            <a:endParaRPr lang="ru-RU"/>
          </a:p>
        </p:txBody>
      </p:sp>
    </p:spTree>
    <p:extLst>
      <p:ext uri="{BB962C8B-B14F-4D97-AF65-F5344CB8AC3E}">
        <p14:creationId xmlns:p14="http://schemas.microsoft.com/office/powerpoint/2010/main" val="3118375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87E5139-1A4D-F741-B650-975DD4B1FFB9}" type="slidenum">
              <a:rPr lang="ru-RU" smtClean="0"/>
              <a:t>5</a:t>
            </a:fld>
            <a:endParaRPr lang="ru-RU"/>
          </a:p>
        </p:txBody>
      </p:sp>
    </p:spTree>
    <p:extLst>
      <p:ext uri="{BB962C8B-B14F-4D97-AF65-F5344CB8AC3E}">
        <p14:creationId xmlns:p14="http://schemas.microsoft.com/office/powerpoint/2010/main" val="1950604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RU" dirty="0"/>
          </a:p>
        </p:txBody>
      </p:sp>
    </p:spTree>
    <p:extLst>
      <p:ext uri="{BB962C8B-B14F-4D97-AF65-F5344CB8AC3E}">
        <p14:creationId xmlns:p14="http://schemas.microsoft.com/office/powerpoint/2010/main" val="3353617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EA5E6A-24A7-4264-A7CF-EB8AC5CD992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E5331AEC-E851-449E-8C96-65DCB64304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9E60D622-DBAC-440C-A4D0-7E7C466B8D5E}"/>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id="{6470930E-5FD5-468D-82CD-CF25DD38ADD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BDF6BC1-43C2-4D9B-9FDC-27B90BD78F01}"/>
              </a:ext>
            </a:extLst>
          </p:cNvPr>
          <p:cNvSpPr>
            <a:spLocks noGrp="1"/>
          </p:cNvSpPr>
          <p:nvPr>
            <p:ph type="sldNum" sz="quarter" idx="12"/>
          </p:nvPr>
        </p:nvSpPr>
        <p:spPr/>
        <p:txBody>
          <a:bodyPr/>
          <a:lstStyle/>
          <a:p>
            <a:fld id="{DBA4C5F3-6FEC-46B7-8A5D-A6A8E8751F7D}" type="slidenum">
              <a:rPr lang="ru-RU" smtClean="0"/>
              <a:t>‹#›</a:t>
            </a:fld>
            <a:endParaRPr lang="ru-RU"/>
          </a:p>
        </p:txBody>
      </p:sp>
    </p:spTree>
    <p:extLst>
      <p:ext uri="{BB962C8B-B14F-4D97-AF65-F5344CB8AC3E}">
        <p14:creationId xmlns:p14="http://schemas.microsoft.com/office/powerpoint/2010/main" val="1270819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34A27F2-FCD5-4B7B-B6FA-8DFE02A9C79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384D1D0-A56C-4BC1-983F-B088F5947B9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AFE2E24-B6BB-430B-AE7B-F24E9BCDDFB6}"/>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id="{C3D11BAA-0D6E-48F1-B17A-B6851A2F072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C90D516-26FF-4A01-8B0E-5B2AC3507039}"/>
              </a:ext>
            </a:extLst>
          </p:cNvPr>
          <p:cNvSpPr>
            <a:spLocks noGrp="1"/>
          </p:cNvSpPr>
          <p:nvPr>
            <p:ph type="sldNum" sz="quarter" idx="12"/>
          </p:nvPr>
        </p:nvSpPr>
        <p:spPr/>
        <p:txBody>
          <a:bodyPr/>
          <a:lstStyle/>
          <a:p>
            <a:fld id="{DBA4C5F3-6FEC-46B7-8A5D-A6A8E8751F7D}" type="slidenum">
              <a:rPr lang="ru-RU" smtClean="0"/>
              <a:t>‹#›</a:t>
            </a:fld>
            <a:endParaRPr lang="ru-RU"/>
          </a:p>
        </p:txBody>
      </p:sp>
    </p:spTree>
    <p:extLst>
      <p:ext uri="{BB962C8B-B14F-4D97-AF65-F5344CB8AC3E}">
        <p14:creationId xmlns:p14="http://schemas.microsoft.com/office/powerpoint/2010/main" val="1885729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94F796-FAC4-440B-BCF4-540245C8FCD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8513F8F-A440-4336-92AB-DA6BAC1931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B971184-B5E0-4971-8B12-50AC99028122}"/>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id="{9C978FCB-0875-4AA6-A82C-4C91F9478CD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3E6989B-4C17-4E93-AE7B-C1182A936EDA}"/>
              </a:ext>
            </a:extLst>
          </p:cNvPr>
          <p:cNvSpPr>
            <a:spLocks noGrp="1"/>
          </p:cNvSpPr>
          <p:nvPr>
            <p:ph type="sldNum" sz="quarter" idx="12"/>
          </p:nvPr>
        </p:nvSpPr>
        <p:spPr/>
        <p:txBody>
          <a:bodyPr/>
          <a:lstStyle/>
          <a:p>
            <a:fld id="{DBA4C5F3-6FEC-46B7-8A5D-A6A8E8751F7D}" type="slidenum">
              <a:rPr lang="ru-RU" smtClean="0"/>
              <a:t>‹#›</a:t>
            </a:fld>
            <a:endParaRPr lang="ru-RU"/>
          </a:p>
        </p:txBody>
      </p:sp>
    </p:spTree>
    <p:extLst>
      <p:ext uri="{BB962C8B-B14F-4D97-AF65-F5344CB8AC3E}">
        <p14:creationId xmlns:p14="http://schemas.microsoft.com/office/powerpoint/2010/main" val="2793709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8C5996-63A0-4C33-9A00-87214BEE156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E844345-83E7-4555-9DFF-4427CA357190}"/>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3BFE4017-1EA7-42BB-A4FC-D41FBE889CF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1E9E72C7-31F4-4944-AF63-A4900AE12C84}"/>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id="{C05D2F87-D9A6-438A-AEF6-79C4566A14F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D3786AE-4E88-49B0-BF7B-0A5680B46CA0}"/>
              </a:ext>
            </a:extLst>
          </p:cNvPr>
          <p:cNvSpPr>
            <a:spLocks noGrp="1"/>
          </p:cNvSpPr>
          <p:nvPr>
            <p:ph type="sldNum" sz="quarter" idx="12"/>
          </p:nvPr>
        </p:nvSpPr>
        <p:spPr/>
        <p:txBody>
          <a:bodyPr/>
          <a:lstStyle/>
          <a:p>
            <a:fld id="{DBA4C5F3-6FEC-46B7-8A5D-A6A8E8751F7D}" type="slidenum">
              <a:rPr lang="ru-RU" smtClean="0"/>
              <a:t>‹#›</a:t>
            </a:fld>
            <a:endParaRPr lang="ru-RU"/>
          </a:p>
        </p:txBody>
      </p:sp>
    </p:spTree>
    <p:extLst>
      <p:ext uri="{BB962C8B-B14F-4D97-AF65-F5344CB8AC3E}">
        <p14:creationId xmlns:p14="http://schemas.microsoft.com/office/powerpoint/2010/main" val="1648461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9DB416-139C-4B80-A118-6EF87C193AA3}"/>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1431F03-077B-4185-B799-4A6A5AF4DC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5B00FD40-7810-4B6F-9741-FBB643A3B077}"/>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8652923-93B6-44F3-AB97-0B9F7612CE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8C77C935-EA54-4030-A527-8385ADCF98A1}"/>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32A09DDE-B643-49FC-9748-EE67F3AA46C6}"/>
              </a:ext>
            </a:extLst>
          </p:cNvPr>
          <p:cNvSpPr>
            <a:spLocks noGrp="1"/>
          </p:cNvSpPr>
          <p:nvPr>
            <p:ph type="dt" sz="half" idx="10"/>
          </p:nvPr>
        </p:nvSpPr>
        <p:spPr/>
        <p:txBody>
          <a:bodyPr/>
          <a:lstStyle/>
          <a:p>
            <a:endParaRPr lang="ru-RU"/>
          </a:p>
        </p:txBody>
      </p:sp>
      <p:sp>
        <p:nvSpPr>
          <p:cNvPr id="8" name="Нижний колонтитул 7">
            <a:extLst>
              <a:ext uri="{FF2B5EF4-FFF2-40B4-BE49-F238E27FC236}">
                <a16:creationId xmlns:a16="http://schemas.microsoft.com/office/drawing/2014/main" id="{F4DD9CD5-36AB-4F62-8D0F-698516AAD2A2}"/>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1B2EF18-9DF9-43B5-94CF-6AFF14B82D3A}"/>
              </a:ext>
            </a:extLst>
          </p:cNvPr>
          <p:cNvSpPr>
            <a:spLocks noGrp="1"/>
          </p:cNvSpPr>
          <p:nvPr>
            <p:ph type="sldNum" sz="quarter" idx="12"/>
          </p:nvPr>
        </p:nvSpPr>
        <p:spPr/>
        <p:txBody>
          <a:bodyPr/>
          <a:lstStyle/>
          <a:p>
            <a:fld id="{DBA4C5F3-6FEC-46B7-8A5D-A6A8E8751F7D}" type="slidenum">
              <a:rPr lang="ru-RU" smtClean="0"/>
              <a:t>‹#›</a:t>
            </a:fld>
            <a:endParaRPr lang="ru-RU"/>
          </a:p>
        </p:txBody>
      </p:sp>
    </p:spTree>
    <p:extLst>
      <p:ext uri="{BB962C8B-B14F-4D97-AF65-F5344CB8AC3E}">
        <p14:creationId xmlns:p14="http://schemas.microsoft.com/office/powerpoint/2010/main" val="1260405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359484-8B2F-470E-A079-84F4E1157AB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78AAF8F0-5B0A-4709-9EE1-75CB34E06FAF}"/>
              </a:ext>
            </a:extLst>
          </p:cNvPr>
          <p:cNvSpPr>
            <a:spLocks noGrp="1"/>
          </p:cNvSpPr>
          <p:nvPr>
            <p:ph type="dt" sz="half" idx="10"/>
          </p:nvPr>
        </p:nvSpPr>
        <p:spPr/>
        <p:txBody>
          <a:bodyPr/>
          <a:lstStyle/>
          <a:p>
            <a:endParaRPr lang="ru-RU"/>
          </a:p>
        </p:txBody>
      </p:sp>
      <p:sp>
        <p:nvSpPr>
          <p:cNvPr id="4" name="Нижний колонтитул 3">
            <a:extLst>
              <a:ext uri="{FF2B5EF4-FFF2-40B4-BE49-F238E27FC236}">
                <a16:creationId xmlns:a16="http://schemas.microsoft.com/office/drawing/2014/main" id="{16EA7A28-386E-4A0E-8916-FEEB953000FC}"/>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4966F562-6A95-422C-99DE-5382EFE631EE}"/>
              </a:ext>
            </a:extLst>
          </p:cNvPr>
          <p:cNvSpPr>
            <a:spLocks noGrp="1"/>
          </p:cNvSpPr>
          <p:nvPr>
            <p:ph type="sldNum" sz="quarter" idx="12"/>
          </p:nvPr>
        </p:nvSpPr>
        <p:spPr/>
        <p:txBody>
          <a:bodyPr/>
          <a:lstStyle/>
          <a:p>
            <a:fld id="{DBA4C5F3-6FEC-46B7-8A5D-A6A8E8751F7D}" type="slidenum">
              <a:rPr lang="ru-RU" smtClean="0"/>
              <a:t>‹#›</a:t>
            </a:fld>
            <a:endParaRPr lang="ru-RU"/>
          </a:p>
        </p:txBody>
      </p:sp>
    </p:spTree>
    <p:extLst>
      <p:ext uri="{BB962C8B-B14F-4D97-AF65-F5344CB8AC3E}">
        <p14:creationId xmlns:p14="http://schemas.microsoft.com/office/powerpoint/2010/main" val="3895014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8D572BA5-0C57-4E8B-8AB3-E4C737F83DFA}"/>
              </a:ext>
            </a:extLst>
          </p:cNvPr>
          <p:cNvSpPr>
            <a:spLocks noGrp="1"/>
          </p:cNvSpPr>
          <p:nvPr>
            <p:ph type="dt" sz="half" idx="10"/>
          </p:nvPr>
        </p:nvSpPr>
        <p:spPr/>
        <p:txBody>
          <a:bodyPr/>
          <a:lstStyle/>
          <a:p>
            <a:endParaRPr lang="ru-RU"/>
          </a:p>
        </p:txBody>
      </p:sp>
      <p:sp>
        <p:nvSpPr>
          <p:cNvPr id="3" name="Нижний колонтитул 2">
            <a:extLst>
              <a:ext uri="{FF2B5EF4-FFF2-40B4-BE49-F238E27FC236}">
                <a16:creationId xmlns:a16="http://schemas.microsoft.com/office/drawing/2014/main" id="{44B5175C-C0FC-4B91-BBEF-3E7CB3E7A452}"/>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2DC0788-7A12-4756-A011-5575F918872F}"/>
              </a:ext>
            </a:extLst>
          </p:cNvPr>
          <p:cNvSpPr>
            <a:spLocks noGrp="1"/>
          </p:cNvSpPr>
          <p:nvPr>
            <p:ph type="sldNum" sz="quarter" idx="12"/>
          </p:nvPr>
        </p:nvSpPr>
        <p:spPr/>
        <p:txBody>
          <a:bodyPr/>
          <a:lstStyle/>
          <a:p>
            <a:fld id="{DBA4C5F3-6FEC-46B7-8A5D-A6A8E8751F7D}" type="slidenum">
              <a:rPr lang="ru-RU" smtClean="0"/>
              <a:t>‹#›</a:t>
            </a:fld>
            <a:endParaRPr lang="ru-RU"/>
          </a:p>
        </p:txBody>
      </p:sp>
      <p:pic>
        <p:nvPicPr>
          <p:cNvPr id="5" name="Рисунок 4"/>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101000"/>
                    </a14:imgEffect>
                  </a14:imgLayer>
                </a14:imgProps>
              </a:ext>
            </a:extLst>
          </a:blip>
          <a:srcRect l="39806" t="30723" r="48362" b="25039"/>
          <a:stretch/>
        </p:blipFill>
        <p:spPr>
          <a:xfrm>
            <a:off x="8988057" y="0"/>
            <a:ext cx="3203943" cy="6738441"/>
          </a:xfrm>
          <a:prstGeom prst="rect">
            <a:avLst/>
          </a:prstGeom>
          <a:noFill/>
        </p:spPr>
      </p:pic>
    </p:spTree>
    <p:extLst>
      <p:ext uri="{BB962C8B-B14F-4D97-AF65-F5344CB8AC3E}">
        <p14:creationId xmlns:p14="http://schemas.microsoft.com/office/powerpoint/2010/main" val="3535586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E52D4D-10C8-4039-8C3C-C8639516FB5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4B3A6FB-6C82-4DB5-B93C-C388E972D8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EA497320-8CAF-4940-B4B7-8CD120BF48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9D67333-9484-42E0-8BFA-832453F7A06D}"/>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id="{7F8F9DE6-9B9F-4F00-A755-83E92DA11E7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4EFA76D-5BE7-4CDA-9F50-507653A82D6D}"/>
              </a:ext>
            </a:extLst>
          </p:cNvPr>
          <p:cNvSpPr>
            <a:spLocks noGrp="1"/>
          </p:cNvSpPr>
          <p:nvPr>
            <p:ph type="sldNum" sz="quarter" idx="12"/>
          </p:nvPr>
        </p:nvSpPr>
        <p:spPr/>
        <p:txBody>
          <a:bodyPr/>
          <a:lstStyle/>
          <a:p>
            <a:fld id="{DBA4C5F3-6FEC-46B7-8A5D-A6A8E8751F7D}" type="slidenum">
              <a:rPr lang="ru-RU" smtClean="0"/>
              <a:t>‹#›</a:t>
            </a:fld>
            <a:endParaRPr lang="ru-RU"/>
          </a:p>
        </p:txBody>
      </p:sp>
    </p:spTree>
    <p:extLst>
      <p:ext uri="{BB962C8B-B14F-4D97-AF65-F5344CB8AC3E}">
        <p14:creationId xmlns:p14="http://schemas.microsoft.com/office/powerpoint/2010/main" val="2167053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48D62F-34FE-455E-84BD-7AE4E2F2586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9468F5A-E61C-4BE0-99BC-E860259089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68E8417D-E9AA-4C88-BEB6-6537DA9F45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2777B7B-E487-4027-91C6-5AFFA4AB633B}"/>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id="{8F22BB22-AB8F-46F9-BEBD-6660E24898E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76A4783-CA3C-404E-A51C-E0BDE063A87E}"/>
              </a:ext>
            </a:extLst>
          </p:cNvPr>
          <p:cNvSpPr>
            <a:spLocks noGrp="1"/>
          </p:cNvSpPr>
          <p:nvPr>
            <p:ph type="sldNum" sz="quarter" idx="12"/>
          </p:nvPr>
        </p:nvSpPr>
        <p:spPr/>
        <p:txBody>
          <a:bodyPr/>
          <a:lstStyle/>
          <a:p>
            <a:fld id="{DBA4C5F3-6FEC-46B7-8A5D-A6A8E8751F7D}" type="slidenum">
              <a:rPr lang="ru-RU" smtClean="0"/>
              <a:t>‹#›</a:t>
            </a:fld>
            <a:endParaRPr lang="ru-RU"/>
          </a:p>
        </p:txBody>
      </p:sp>
    </p:spTree>
    <p:extLst>
      <p:ext uri="{BB962C8B-B14F-4D97-AF65-F5344CB8AC3E}">
        <p14:creationId xmlns:p14="http://schemas.microsoft.com/office/powerpoint/2010/main" val="89900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A90517-2217-4392-A082-3DCDE31266F2}"/>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0A0507C-7054-4551-9C5A-EE69C296840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E6537F8-13B1-4079-905B-8BC7E28D1FB0}"/>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id="{3C65705E-D1B3-46D2-9CBD-A9A16A1F3F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7085659-9C23-4A18-B790-D3F0EC8E7192}"/>
              </a:ext>
            </a:extLst>
          </p:cNvPr>
          <p:cNvSpPr>
            <a:spLocks noGrp="1"/>
          </p:cNvSpPr>
          <p:nvPr>
            <p:ph type="sldNum" sz="quarter" idx="12"/>
          </p:nvPr>
        </p:nvSpPr>
        <p:spPr/>
        <p:txBody>
          <a:bodyPr/>
          <a:lstStyle/>
          <a:p>
            <a:fld id="{DBA4C5F3-6FEC-46B7-8A5D-A6A8E8751F7D}" type="slidenum">
              <a:rPr lang="ru-RU" smtClean="0"/>
              <a:t>‹#›</a:t>
            </a:fld>
            <a:endParaRPr lang="ru-RU"/>
          </a:p>
        </p:txBody>
      </p:sp>
    </p:spTree>
    <p:extLst>
      <p:ext uri="{BB962C8B-B14F-4D97-AF65-F5344CB8AC3E}">
        <p14:creationId xmlns:p14="http://schemas.microsoft.com/office/powerpoint/2010/main" val="1494603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90688AE4-AA12-4D79-A298-98D1F25ADBB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A0E650EA-6815-4973-8F41-E45E52E3D8B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6B7C2C9-B417-4B28-9D3D-65ED83763338}"/>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id="{6F18EC5B-48EA-41FE-9B4E-445DF0D0358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7BAAEC-12F7-409E-AC60-7E237ABDEA2D}"/>
              </a:ext>
            </a:extLst>
          </p:cNvPr>
          <p:cNvSpPr>
            <a:spLocks noGrp="1"/>
          </p:cNvSpPr>
          <p:nvPr>
            <p:ph type="sldNum" sz="quarter" idx="12"/>
          </p:nvPr>
        </p:nvSpPr>
        <p:spPr/>
        <p:txBody>
          <a:bodyPr/>
          <a:lstStyle/>
          <a:p>
            <a:fld id="{DBA4C5F3-6FEC-46B7-8A5D-A6A8E8751F7D}" type="slidenum">
              <a:rPr lang="ru-RU" smtClean="0"/>
              <a:t>‹#›</a:t>
            </a:fld>
            <a:endParaRPr lang="ru-RU"/>
          </a:p>
        </p:txBody>
      </p:sp>
    </p:spTree>
    <p:extLst>
      <p:ext uri="{BB962C8B-B14F-4D97-AF65-F5344CB8AC3E}">
        <p14:creationId xmlns:p14="http://schemas.microsoft.com/office/powerpoint/2010/main" val="1168668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Subtitle + Photos">
    <p:spTree>
      <p:nvGrpSpPr>
        <p:cNvPr id="1" name=""/>
        <p:cNvGrpSpPr/>
        <p:nvPr/>
      </p:nvGrpSpPr>
      <p:grpSpPr>
        <a:xfrm>
          <a:off x="0" y="0"/>
          <a:ext cx="0" cy="0"/>
          <a:chOff x="0" y="0"/>
          <a:chExt cx="0" cy="0"/>
        </a:xfrm>
      </p:grpSpPr>
      <p:pic>
        <p:nvPicPr>
          <p:cNvPr id="21" name="Рисунок 20"/>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101000"/>
                    </a14:imgEffect>
                  </a14:imgLayer>
                </a14:imgProps>
              </a:ext>
            </a:extLst>
          </a:blip>
          <a:srcRect l="39806" t="30723" r="48362" b="25039"/>
          <a:stretch/>
        </p:blipFill>
        <p:spPr>
          <a:xfrm>
            <a:off x="8988057" y="0"/>
            <a:ext cx="3203943" cy="6738441"/>
          </a:xfrm>
          <a:prstGeom prst="rect">
            <a:avLst/>
          </a:prstGeom>
          <a:noFill/>
        </p:spPr>
      </p:pic>
      <p:sp>
        <p:nvSpPr>
          <p:cNvPr id="3" name="Picture Placeholder 2">
            <a:extLst>
              <a:ext uri="{FF2B5EF4-FFF2-40B4-BE49-F238E27FC236}">
                <a16:creationId xmlns:a16="http://schemas.microsoft.com/office/drawing/2014/main" id="{645D3E87-3C0B-F341-A27B-E2D273F59996}"/>
              </a:ext>
            </a:extLst>
          </p:cNvPr>
          <p:cNvSpPr>
            <a:spLocks noGrp="1"/>
          </p:cNvSpPr>
          <p:nvPr>
            <p:ph type="pic" sz="quarter" idx="10"/>
          </p:nvPr>
        </p:nvSpPr>
        <p:spPr>
          <a:xfrm>
            <a:off x="2206207" y="1933788"/>
            <a:ext cx="1201738" cy="120094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RU" dirty="0"/>
          </a:p>
        </p:txBody>
      </p:sp>
      <p:sp>
        <p:nvSpPr>
          <p:cNvPr id="8" name="Picture Placeholder 2">
            <a:extLst>
              <a:ext uri="{FF2B5EF4-FFF2-40B4-BE49-F238E27FC236}">
                <a16:creationId xmlns:a16="http://schemas.microsoft.com/office/drawing/2014/main" id="{5E391CB4-F622-EE43-B7C0-C3795A8A817F}"/>
              </a:ext>
            </a:extLst>
          </p:cNvPr>
          <p:cNvSpPr>
            <a:spLocks noGrp="1"/>
          </p:cNvSpPr>
          <p:nvPr>
            <p:ph type="pic" sz="quarter" idx="11"/>
          </p:nvPr>
        </p:nvSpPr>
        <p:spPr>
          <a:xfrm>
            <a:off x="3867726" y="1933788"/>
            <a:ext cx="1201738" cy="120094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RU" dirty="0"/>
          </a:p>
        </p:txBody>
      </p:sp>
      <p:sp>
        <p:nvSpPr>
          <p:cNvPr id="9" name="Picture Placeholder 2">
            <a:extLst>
              <a:ext uri="{FF2B5EF4-FFF2-40B4-BE49-F238E27FC236}">
                <a16:creationId xmlns:a16="http://schemas.microsoft.com/office/drawing/2014/main" id="{8DCDBF16-3682-A242-9C9E-476989CD5EA2}"/>
              </a:ext>
            </a:extLst>
          </p:cNvPr>
          <p:cNvSpPr>
            <a:spLocks noGrp="1"/>
          </p:cNvSpPr>
          <p:nvPr>
            <p:ph type="pic" sz="quarter" idx="12"/>
          </p:nvPr>
        </p:nvSpPr>
        <p:spPr>
          <a:xfrm>
            <a:off x="5529244" y="1933788"/>
            <a:ext cx="1201738" cy="120094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RU" dirty="0"/>
          </a:p>
        </p:txBody>
      </p:sp>
      <p:sp>
        <p:nvSpPr>
          <p:cNvPr id="10" name="Picture Placeholder 2">
            <a:extLst>
              <a:ext uri="{FF2B5EF4-FFF2-40B4-BE49-F238E27FC236}">
                <a16:creationId xmlns:a16="http://schemas.microsoft.com/office/drawing/2014/main" id="{3456F4FF-644F-E34F-AC43-D48D8A05DF1E}"/>
              </a:ext>
            </a:extLst>
          </p:cNvPr>
          <p:cNvSpPr>
            <a:spLocks noGrp="1"/>
          </p:cNvSpPr>
          <p:nvPr>
            <p:ph type="pic" sz="quarter" idx="13"/>
          </p:nvPr>
        </p:nvSpPr>
        <p:spPr>
          <a:xfrm>
            <a:off x="7190763" y="1933788"/>
            <a:ext cx="1201738" cy="120094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RU" dirty="0"/>
          </a:p>
        </p:txBody>
      </p:sp>
      <p:sp>
        <p:nvSpPr>
          <p:cNvPr id="15" name="Picture Placeholder 2">
            <a:extLst>
              <a:ext uri="{FF2B5EF4-FFF2-40B4-BE49-F238E27FC236}">
                <a16:creationId xmlns:a16="http://schemas.microsoft.com/office/drawing/2014/main" id="{6E67A86B-D2D7-4448-8557-A3A39BC9F7FD}"/>
              </a:ext>
            </a:extLst>
          </p:cNvPr>
          <p:cNvSpPr>
            <a:spLocks noGrp="1"/>
          </p:cNvSpPr>
          <p:nvPr>
            <p:ph type="pic" sz="quarter" idx="14"/>
          </p:nvPr>
        </p:nvSpPr>
        <p:spPr>
          <a:xfrm>
            <a:off x="8852282" y="1933788"/>
            <a:ext cx="1201738" cy="120094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RU" dirty="0"/>
          </a:p>
        </p:txBody>
      </p:sp>
      <p:sp>
        <p:nvSpPr>
          <p:cNvPr id="16" name="Picture Placeholder 2">
            <a:extLst>
              <a:ext uri="{FF2B5EF4-FFF2-40B4-BE49-F238E27FC236}">
                <a16:creationId xmlns:a16="http://schemas.microsoft.com/office/drawing/2014/main" id="{13B8D20F-D046-D946-99FE-1E81A88B9B31}"/>
              </a:ext>
            </a:extLst>
          </p:cNvPr>
          <p:cNvSpPr>
            <a:spLocks noGrp="1"/>
          </p:cNvSpPr>
          <p:nvPr>
            <p:ph type="pic" sz="quarter" idx="15"/>
          </p:nvPr>
        </p:nvSpPr>
        <p:spPr>
          <a:xfrm>
            <a:off x="2206207" y="3552276"/>
            <a:ext cx="1201738" cy="120094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RU" dirty="0"/>
          </a:p>
        </p:txBody>
      </p:sp>
      <p:sp>
        <p:nvSpPr>
          <p:cNvPr id="17" name="Picture Placeholder 2">
            <a:extLst>
              <a:ext uri="{FF2B5EF4-FFF2-40B4-BE49-F238E27FC236}">
                <a16:creationId xmlns:a16="http://schemas.microsoft.com/office/drawing/2014/main" id="{7C0CB0D5-2B46-DD4D-8C04-40F9D2008D42}"/>
              </a:ext>
            </a:extLst>
          </p:cNvPr>
          <p:cNvSpPr>
            <a:spLocks noGrp="1"/>
          </p:cNvSpPr>
          <p:nvPr>
            <p:ph type="pic" sz="quarter" idx="16"/>
          </p:nvPr>
        </p:nvSpPr>
        <p:spPr>
          <a:xfrm>
            <a:off x="3867726" y="3552276"/>
            <a:ext cx="1201738" cy="120094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RU" dirty="0"/>
          </a:p>
        </p:txBody>
      </p:sp>
      <p:sp>
        <p:nvSpPr>
          <p:cNvPr id="18" name="Picture Placeholder 2">
            <a:extLst>
              <a:ext uri="{FF2B5EF4-FFF2-40B4-BE49-F238E27FC236}">
                <a16:creationId xmlns:a16="http://schemas.microsoft.com/office/drawing/2014/main" id="{15A5B861-B62C-8042-958E-38453E093450}"/>
              </a:ext>
            </a:extLst>
          </p:cNvPr>
          <p:cNvSpPr>
            <a:spLocks noGrp="1"/>
          </p:cNvSpPr>
          <p:nvPr>
            <p:ph type="pic" sz="quarter" idx="17"/>
          </p:nvPr>
        </p:nvSpPr>
        <p:spPr>
          <a:xfrm>
            <a:off x="5529244" y="3552276"/>
            <a:ext cx="1201738" cy="120094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RU" dirty="0"/>
          </a:p>
        </p:txBody>
      </p:sp>
      <p:sp>
        <p:nvSpPr>
          <p:cNvPr id="19" name="Picture Placeholder 2">
            <a:extLst>
              <a:ext uri="{FF2B5EF4-FFF2-40B4-BE49-F238E27FC236}">
                <a16:creationId xmlns:a16="http://schemas.microsoft.com/office/drawing/2014/main" id="{4E68379E-C006-DE43-A791-6269DC771BBC}"/>
              </a:ext>
            </a:extLst>
          </p:cNvPr>
          <p:cNvSpPr>
            <a:spLocks noGrp="1"/>
          </p:cNvSpPr>
          <p:nvPr>
            <p:ph type="pic" sz="quarter" idx="18"/>
          </p:nvPr>
        </p:nvSpPr>
        <p:spPr>
          <a:xfrm>
            <a:off x="7190763" y="3552276"/>
            <a:ext cx="1201738" cy="120094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RU" dirty="0"/>
          </a:p>
        </p:txBody>
      </p:sp>
      <p:sp>
        <p:nvSpPr>
          <p:cNvPr id="20" name="Picture Placeholder 2">
            <a:extLst>
              <a:ext uri="{FF2B5EF4-FFF2-40B4-BE49-F238E27FC236}">
                <a16:creationId xmlns:a16="http://schemas.microsoft.com/office/drawing/2014/main" id="{D2AFC5A0-9BEF-D44B-9C18-CB175E90F418}"/>
              </a:ext>
            </a:extLst>
          </p:cNvPr>
          <p:cNvSpPr>
            <a:spLocks noGrp="1"/>
          </p:cNvSpPr>
          <p:nvPr>
            <p:ph type="pic" sz="quarter" idx="19"/>
          </p:nvPr>
        </p:nvSpPr>
        <p:spPr>
          <a:xfrm>
            <a:off x="8852282" y="3552276"/>
            <a:ext cx="1201738" cy="120094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RU" dirty="0"/>
          </a:p>
        </p:txBody>
      </p:sp>
    </p:spTree>
    <p:extLst>
      <p:ext uri="{BB962C8B-B14F-4D97-AF65-F5344CB8AC3E}">
        <p14:creationId xmlns:p14="http://schemas.microsoft.com/office/powerpoint/2010/main" val="395096794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pic>
        <p:nvPicPr>
          <p:cNvPr id="6" name="Рисунок 5"/>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101000"/>
                    </a14:imgEffect>
                  </a14:imgLayer>
                </a14:imgProps>
              </a:ext>
            </a:extLst>
          </a:blip>
          <a:srcRect l="39806" t="30723" r="48362" b="25039"/>
          <a:stretch/>
        </p:blipFill>
        <p:spPr>
          <a:xfrm>
            <a:off x="8988057" y="119559"/>
            <a:ext cx="3203943" cy="6738441"/>
          </a:xfrm>
          <a:prstGeom prst="rect">
            <a:avLst/>
          </a:prstGeom>
          <a:noFill/>
        </p:spPr>
      </p:pic>
    </p:spTree>
    <p:extLst>
      <p:ext uri="{BB962C8B-B14F-4D97-AF65-F5344CB8AC3E}">
        <p14:creationId xmlns:p14="http://schemas.microsoft.com/office/powerpoint/2010/main" val="315639553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963C91-D2F6-4070-B3CD-7B834F1574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4546111B-FEF2-4B6F-9906-3A71A7A883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F6BC1EC-325A-4859-B8D7-E8D8286CFD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p>
        </p:txBody>
      </p:sp>
      <p:sp>
        <p:nvSpPr>
          <p:cNvPr id="5" name="Нижний колонтитул 4">
            <a:extLst>
              <a:ext uri="{FF2B5EF4-FFF2-40B4-BE49-F238E27FC236}">
                <a16:creationId xmlns:a16="http://schemas.microsoft.com/office/drawing/2014/main" id="{D7E648CA-0387-4790-8F6D-C637F2BE72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6226A907-6CD5-4E51-805C-7C9104A49D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A4C5F3-6FEC-46B7-8A5D-A6A8E8751F7D}" type="slidenum">
              <a:rPr lang="ru-RU" smtClean="0"/>
              <a:t>‹#›</a:t>
            </a:fld>
            <a:endParaRPr lang="ru-RU"/>
          </a:p>
        </p:txBody>
      </p:sp>
    </p:spTree>
    <p:extLst>
      <p:ext uri="{BB962C8B-B14F-4D97-AF65-F5344CB8AC3E}">
        <p14:creationId xmlns:p14="http://schemas.microsoft.com/office/powerpoint/2010/main" val="3246393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rotWithShape="1">
          <a:blip r:embed="rId2">
            <a:lum bright="70000" contrast="-70000"/>
            <a:extLst>
              <a:ext uri="{BEBA8EAE-BF5A-486C-A8C5-ECC9F3942E4B}">
                <a14:imgProps xmlns:a14="http://schemas.microsoft.com/office/drawing/2010/main">
                  <a14:imgLayer r:embed="rId3">
                    <a14:imgEffect>
                      <a14:saturation sat="101000"/>
                    </a14:imgEffect>
                  </a14:imgLayer>
                </a14:imgProps>
              </a:ext>
            </a:extLst>
          </a:blip>
          <a:srcRect l="39806" t="30723" r="48362" b="25039"/>
          <a:stretch/>
        </p:blipFill>
        <p:spPr>
          <a:xfrm>
            <a:off x="8988057" y="0"/>
            <a:ext cx="3203943" cy="6738441"/>
          </a:xfrm>
          <a:prstGeom prst="rect">
            <a:avLst/>
          </a:prstGeom>
          <a:noFill/>
        </p:spPr>
      </p:pic>
      <p:sp>
        <p:nvSpPr>
          <p:cNvPr id="8" name="Rectangle"/>
          <p:cNvSpPr/>
          <p:nvPr/>
        </p:nvSpPr>
        <p:spPr>
          <a:xfrm>
            <a:off x="0" y="-16301"/>
            <a:ext cx="1894893" cy="6890602"/>
          </a:xfrm>
          <a:prstGeom prst="rect">
            <a:avLst/>
          </a:prstGeom>
          <a:solidFill>
            <a:srgbClr val="FF004C"/>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9" name="Business Report"/>
          <p:cNvSpPr txBox="1"/>
          <p:nvPr/>
        </p:nvSpPr>
        <p:spPr>
          <a:xfrm>
            <a:off x="2521527" y="1761732"/>
            <a:ext cx="6555221" cy="17132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algn="l">
              <a:defRPr sz="10000" b="0">
                <a:solidFill>
                  <a:srgbClr val="242423"/>
                </a:solidFill>
                <a:latin typeface="Montserrat Bold"/>
                <a:ea typeface="Montserrat Bold"/>
                <a:cs typeface="Montserrat Bold"/>
                <a:sym typeface="Montserrat Bold"/>
              </a:defRPr>
            </a:lvl1pPr>
          </a:lstStyle>
          <a:p>
            <a:r>
              <a:rPr lang="ru-RU" sz="3600" dirty="0" smtClean="0">
                <a:effectLst/>
                <a:latin typeface="Calibri" panose="020F0502020204030204" pitchFamily="34" charset="0"/>
                <a:ea typeface="Calibri" panose="020F0502020204030204" pitchFamily="34" charset="0"/>
              </a:rPr>
              <a:t>Управление данными в</a:t>
            </a:r>
          </a:p>
          <a:p>
            <a:r>
              <a:rPr lang="ru-RU" sz="3600" dirty="0" smtClean="0">
                <a:effectLst/>
                <a:latin typeface="Calibri" panose="020F0502020204030204" pitchFamily="34" charset="0"/>
                <a:ea typeface="Calibri" panose="020F0502020204030204" pitchFamily="34" charset="0"/>
              </a:rPr>
              <a:t>Счетной палате </a:t>
            </a:r>
          </a:p>
          <a:p>
            <a:r>
              <a:rPr lang="ru-RU" sz="3600" dirty="0" smtClean="0">
                <a:effectLst/>
                <a:latin typeface="Calibri" panose="020F0502020204030204" pitchFamily="34" charset="0"/>
                <a:ea typeface="Calibri" panose="020F0502020204030204" pitchFamily="34" charset="0"/>
              </a:rPr>
              <a:t>Российской Федерации</a:t>
            </a:r>
            <a:endParaRPr sz="8000" dirty="0">
              <a:solidFill>
                <a:schemeClr val="tx1"/>
              </a:solidFill>
            </a:endParaRPr>
          </a:p>
        </p:txBody>
      </p:sp>
      <p:grpSp>
        <p:nvGrpSpPr>
          <p:cNvPr id="10" name="Group 1">
            <a:extLst>
              <a:ext uri="{FF2B5EF4-FFF2-40B4-BE49-F238E27FC236}">
                <a16:creationId xmlns:a16="http://schemas.microsoft.com/office/drawing/2014/main" id="{97E9E8FD-BF5C-1A49-A3A4-BB9AD4F5D26D}"/>
              </a:ext>
            </a:extLst>
          </p:cNvPr>
          <p:cNvGrpSpPr/>
          <p:nvPr/>
        </p:nvGrpSpPr>
        <p:grpSpPr>
          <a:xfrm>
            <a:off x="9520204" y="1761732"/>
            <a:ext cx="1069824" cy="825501"/>
            <a:chOff x="19142868" y="4368800"/>
            <a:chExt cx="1388860" cy="1651001"/>
          </a:xfrm>
          <a:solidFill>
            <a:srgbClr val="21ECE0"/>
          </a:solidFill>
        </p:grpSpPr>
        <p:sp>
          <p:nvSpPr>
            <p:cNvPr id="11" name="Shape"/>
            <p:cNvSpPr/>
            <p:nvPr/>
          </p:nvSpPr>
          <p:spPr>
            <a:xfrm>
              <a:off x="19142868" y="4368800"/>
              <a:ext cx="1388860" cy="1651001"/>
            </a:xfrm>
            <a:custGeom>
              <a:avLst/>
              <a:gdLst/>
              <a:ahLst/>
              <a:cxnLst>
                <a:cxn ang="0">
                  <a:pos x="wd2" y="hd2"/>
                </a:cxn>
                <a:cxn ang="5400000">
                  <a:pos x="wd2" y="hd2"/>
                </a:cxn>
                <a:cxn ang="10800000">
                  <a:pos x="wd2" y="hd2"/>
                </a:cxn>
                <a:cxn ang="16200000">
                  <a:pos x="wd2" y="hd2"/>
                </a:cxn>
              </a:cxnLst>
              <a:rect l="0" t="0" r="r" b="b"/>
              <a:pathLst>
                <a:path w="21599" h="21600" extrusionOk="0">
                  <a:moveTo>
                    <a:pt x="5718" y="0"/>
                  </a:moveTo>
                  <a:cubicBezTo>
                    <a:pt x="4879" y="0"/>
                    <a:pt x="4207" y="3"/>
                    <a:pt x="3661" y="32"/>
                  </a:cubicBezTo>
                  <a:cubicBezTo>
                    <a:pt x="3116" y="62"/>
                    <a:pt x="2698" y="119"/>
                    <a:pt x="2362" y="237"/>
                  </a:cubicBezTo>
                  <a:cubicBezTo>
                    <a:pt x="1878" y="385"/>
                    <a:pt x="1445" y="621"/>
                    <a:pt x="1089" y="920"/>
                  </a:cubicBezTo>
                  <a:cubicBezTo>
                    <a:pt x="734" y="1219"/>
                    <a:pt x="454" y="1583"/>
                    <a:pt x="278" y="1990"/>
                  </a:cubicBezTo>
                  <a:cubicBezTo>
                    <a:pt x="138" y="2273"/>
                    <a:pt x="69" y="2625"/>
                    <a:pt x="34" y="3083"/>
                  </a:cubicBezTo>
                  <a:cubicBezTo>
                    <a:pt x="-1" y="3542"/>
                    <a:pt x="0" y="4108"/>
                    <a:pt x="0" y="4814"/>
                  </a:cubicBezTo>
                  <a:lnTo>
                    <a:pt x="0" y="11343"/>
                  </a:lnTo>
                  <a:lnTo>
                    <a:pt x="0" y="12334"/>
                  </a:lnTo>
                  <a:lnTo>
                    <a:pt x="0" y="21600"/>
                  </a:lnTo>
                  <a:lnTo>
                    <a:pt x="5299" y="17142"/>
                  </a:lnTo>
                  <a:cubicBezTo>
                    <a:pt x="5457" y="17142"/>
                    <a:pt x="5548" y="17148"/>
                    <a:pt x="5718" y="17148"/>
                  </a:cubicBezTo>
                  <a:lnTo>
                    <a:pt x="15880" y="17148"/>
                  </a:lnTo>
                  <a:cubicBezTo>
                    <a:pt x="16719" y="17148"/>
                    <a:pt x="17388" y="17145"/>
                    <a:pt x="17933" y="17116"/>
                  </a:cubicBezTo>
                  <a:cubicBezTo>
                    <a:pt x="18479" y="17086"/>
                    <a:pt x="18900" y="17029"/>
                    <a:pt x="19236" y="16911"/>
                  </a:cubicBezTo>
                  <a:cubicBezTo>
                    <a:pt x="19720" y="16763"/>
                    <a:pt x="20153" y="16527"/>
                    <a:pt x="20509" y="16228"/>
                  </a:cubicBezTo>
                  <a:cubicBezTo>
                    <a:pt x="20864" y="15929"/>
                    <a:pt x="21140" y="15565"/>
                    <a:pt x="21316" y="15158"/>
                  </a:cubicBezTo>
                  <a:cubicBezTo>
                    <a:pt x="21456" y="14875"/>
                    <a:pt x="21529" y="14523"/>
                    <a:pt x="21564" y="14065"/>
                  </a:cubicBezTo>
                  <a:cubicBezTo>
                    <a:pt x="21599" y="13606"/>
                    <a:pt x="21598" y="13040"/>
                    <a:pt x="21598" y="12334"/>
                  </a:cubicBezTo>
                  <a:lnTo>
                    <a:pt x="21598" y="4814"/>
                  </a:lnTo>
                  <a:cubicBezTo>
                    <a:pt x="21598" y="4108"/>
                    <a:pt x="21599" y="3542"/>
                    <a:pt x="21564" y="3083"/>
                  </a:cubicBezTo>
                  <a:cubicBezTo>
                    <a:pt x="21529" y="2625"/>
                    <a:pt x="21456" y="2273"/>
                    <a:pt x="21316" y="1990"/>
                  </a:cubicBezTo>
                  <a:cubicBezTo>
                    <a:pt x="21140" y="1583"/>
                    <a:pt x="20864" y="1219"/>
                    <a:pt x="20509" y="920"/>
                  </a:cubicBezTo>
                  <a:cubicBezTo>
                    <a:pt x="20153" y="621"/>
                    <a:pt x="19720" y="385"/>
                    <a:pt x="19236" y="237"/>
                  </a:cubicBezTo>
                  <a:cubicBezTo>
                    <a:pt x="18900" y="119"/>
                    <a:pt x="18479" y="62"/>
                    <a:pt x="17933" y="32"/>
                  </a:cubicBezTo>
                  <a:cubicBezTo>
                    <a:pt x="17388" y="3"/>
                    <a:pt x="16719" y="0"/>
                    <a:pt x="15880" y="0"/>
                  </a:cubicBezTo>
                  <a:lnTo>
                    <a:pt x="5718" y="0"/>
                  </a:lnTo>
                  <a:close/>
                </a:path>
              </a:pathLst>
            </a:custGeom>
            <a:grp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2" name="02"/>
            <p:cNvSpPr txBox="1"/>
            <p:nvPr/>
          </p:nvSpPr>
          <p:spPr>
            <a:xfrm>
              <a:off x="19159184" y="4669138"/>
              <a:ext cx="1356230" cy="718146"/>
            </a:xfrm>
            <a:prstGeom prst="rect">
              <a:avLst/>
            </a:prstGeom>
            <a:gr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defRPr sz="4000" b="0">
                  <a:solidFill>
                    <a:srgbClr val="242423"/>
                  </a:solidFill>
                  <a:latin typeface="Montserrat ExtraBold"/>
                  <a:ea typeface="Montserrat ExtraBold"/>
                  <a:cs typeface="Montserrat ExtraBold"/>
                  <a:sym typeface="Montserrat ExtraBold"/>
                </a:defRPr>
              </a:lvl1pPr>
            </a:lstStyle>
            <a:p>
              <a:r>
                <a:rPr sz="2000" dirty="0">
                  <a:solidFill>
                    <a:schemeClr val="tx1"/>
                  </a:solidFill>
                </a:rPr>
                <a:t>2</a:t>
              </a:r>
              <a:r>
                <a:rPr lang="ru-RU" sz="2000" dirty="0">
                  <a:solidFill>
                    <a:schemeClr val="tx1"/>
                  </a:solidFill>
                </a:rPr>
                <a:t>022</a:t>
              </a:r>
              <a:endParaRPr sz="2000" dirty="0">
                <a:solidFill>
                  <a:schemeClr val="tx1"/>
                </a:solidFill>
              </a:endParaRPr>
            </a:p>
          </p:txBody>
        </p:sp>
      </p:grpSp>
      <p:sp>
        <p:nvSpPr>
          <p:cNvPr id="13" name="Lorem ipsum dolor sit amet, consectetur adipiscing elit, sed do eiusmod tempor incididunt ut labore et dolore magna aliqua. Arcu dictum varius duis at consectetur lorem donec. Volutpat maecenas volutpat blandit aliquam. Egestas quis ipsum suspendisse ult"/>
          <p:cNvSpPr txBox="1"/>
          <p:nvPr/>
        </p:nvSpPr>
        <p:spPr>
          <a:xfrm>
            <a:off x="2521527" y="4130809"/>
            <a:ext cx="4552339" cy="10854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lgn="l" defTabSz="457200">
              <a:lnSpc>
                <a:spcPct val="120000"/>
              </a:lnSpc>
              <a:defRPr sz="2200" b="0">
                <a:solidFill>
                  <a:srgbClr val="7F8189"/>
                </a:solidFill>
                <a:latin typeface="Arial"/>
                <a:ea typeface="Arial"/>
                <a:cs typeface="Arial"/>
                <a:sym typeface="Arial"/>
              </a:defRPr>
            </a:lvl1pPr>
          </a:lstStyle>
          <a:p>
            <a:r>
              <a:rPr lang="ru-RU" sz="1400" dirty="0" smtClean="0">
                <a:solidFill>
                  <a:schemeClr val="tx2"/>
                </a:solidFill>
              </a:rPr>
              <a:t>Валерий Сохоров </a:t>
            </a:r>
            <a:endParaRPr lang="ru-RU" sz="1400" dirty="0">
              <a:solidFill>
                <a:schemeClr val="tx2"/>
              </a:solidFill>
            </a:endParaRPr>
          </a:p>
          <a:p>
            <a:r>
              <a:rPr lang="ru-RU" sz="1400" dirty="0" smtClean="0">
                <a:solidFill>
                  <a:schemeClr val="tx2"/>
                </a:solidFill>
              </a:rPr>
              <a:t>Заместитель директора </a:t>
            </a:r>
            <a:r>
              <a:rPr lang="ru-RU" sz="1400" dirty="0">
                <a:solidFill>
                  <a:schemeClr val="tx2"/>
                </a:solidFill>
              </a:rPr>
              <a:t>департамента цифровой </a:t>
            </a:r>
            <a:r>
              <a:rPr lang="ru-RU" sz="1400" dirty="0" smtClean="0">
                <a:solidFill>
                  <a:schemeClr val="tx2"/>
                </a:solidFill>
              </a:rPr>
              <a:t>трансформации</a:t>
            </a:r>
            <a:endParaRPr lang="ru-RU" sz="1400" dirty="0">
              <a:solidFill>
                <a:schemeClr val="tx2"/>
              </a:solidFill>
            </a:endParaRPr>
          </a:p>
          <a:p>
            <a:r>
              <a:rPr lang="ru-RU" sz="1400" dirty="0">
                <a:solidFill>
                  <a:schemeClr val="tx2"/>
                </a:solidFill>
              </a:rPr>
              <a:t>Счетная палата Российской Федерации</a:t>
            </a:r>
            <a:endParaRPr sz="1400" dirty="0">
              <a:solidFill>
                <a:schemeClr val="tx2"/>
              </a:solidFill>
            </a:endParaRPr>
          </a:p>
        </p:txBody>
      </p:sp>
    </p:spTree>
    <p:extLst>
      <p:ext uri="{BB962C8B-B14F-4D97-AF65-F5344CB8AC3E}">
        <p14:creationId xmlns:p14="http://schemas.microsoft.com/office/powerpoint/2010/main" val="11854411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2205857-A673-4648-B4FE-6FD0E7E652DA}"/>
              </a:ext>
            </a:extLst>
          </p:cNvPr>
          <p:cNvGrpSpPr/>
          <p:nvPr/>
        </p:nvGrpSpPr>
        <p:grpSpPr>
          <a:xfrm>
            <a:off x="1908093" y="1273183"/>
            <a:ext cx="1855877" cy="4520551"/>
            <a:chOff x="5351733" y="2471007"/>
            <a:chExt cx="3711753" cy="9041102"/>
          </a:xfrm>
        </p:grpSpPr>
        <p:sp>
          <p:nvSpPr>
            <p:cNvPr id="4091" name="Rounded Rectangle"/>
            <p:cNvSpPr/>
            <p:nvPr/>
          </p:nvSpPr>
          <p:spPr>
            <a:xfrm rot="2700000">
              <a:off x="5351733" y="9603758"/>
              <a:ext cx="1908351" cy="1908352"/>
            </a:xfrm>
            <a:prstGeom prst="roundRect">
              <a:avLst>
                <a:gd name="adj" fmla="val 30239"/>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090" name="Rounded Rectangle"/>
            <p:cNvSpPr/>
            <p:nvPr/>
          </p:nvSpPr>
          <p:spPr>
            <a:xfrm rot="2700000">
              <a:off x="7155134" y="7800358"/>
              <a:ext cx="1908351" cy="1908352"/>
            </a:xfrm>
            <a:prstGeom prst="roundRect">
              <a:avLst>
                <a:gd name="adj" fmla="val 30239"/>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089" name="Rounded Rectangle"/>
            <p:cNvSpPr/>
            <p:nvPr/>
          </p:nvSpPr>
          <p:spPr>
            <a:xfrm rot="2700000">
              <a:off x="5351733" y="5996958"/>
              <a:ext cx="1908351" cy="1908352"/>
            </a:xfrm>
            <a:prstGeom prst="roundRect">
              <a:avLst>
                <a:gd name="adj" fmla="val 30239"/>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088" name="Rounded Rectangle"/>
            <p:cNvSpPr/>
            <p:nvPr/>
          </p:nvSpPr>
          <p:spPr>
            <a:xfrm rot="2700000">
              <a:off x="7155134" y="4210490"/>
              <a:ext cx="1908351" cy="1908352"/>
            </a:xfrm>
            <a:prstGeom prst="roundRect">
              <a:avLst>
                <a:gd name="adj" fmla="val 30239"/>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nvGrpSpPr>
            <p:cNvPr id="4087" name="Group"/>
            <p:cNvGrpSpPr/>
            <p:nvPr/>
          </p:nvGrpSpPr>
          <p:grpSpPr>
            <a:xfrm rot="2700000">
              <a:off x="5403491" y="2471005"/>
              <a:ext cx="1908350" cy="1908353"/>
              <a:chOff x="69819" y="-3378"/>
              <a:chExt cx="1908349" cy="1908351"/>
            </a:xfrm>
            <a:solidFill>
              <a:schemeClr val="accent6">
                <a:alpha val="30000"/>
              </a:schemeClr>
            </a:solidFill>
          </p:grpSpPr>
          <p:sp>
            <p:nvSpPr>
              <p:cNvPr id="4086" name="Rounded Rectangle"/>
              <p:cNvSpPr/>
              <p:nvPr/>
            </p:nvSpPr>
            <p:spPr>
              <a:xfrm>
                <a:off x="69819" y="-3378"/>
                <a:ext cx="1908349" cy="1908351"/>
              </a:xfrm>
              <a:prstGeom prst="roundRect">
                <a:avLst>
                  <a:gd name="adj" fmla="val 30239"/>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085" name="Rounded Rectangle"/>
              <p:cNvSpPr/>
              <p:nvPr/>
            </p:nvSpPr>
            <p:spPr>
              <a:xfrm>
                <a:off x="377875" y="302795"/>
                <a:ext cx="1270001" cy="1270000"/>
              </a:xfrm>
              <a:prstGeom prst="roundRect">
                <a:avLst>
                  <a:gd name="adj" fmla="val 30239"/>
                </a:avLst>
              </a:prstGeom>
              <a:solidFill>
                <a:srgbClr val="F1F5FA"/>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sp>
          <p:nvSpPr>
            <p:cNvPr id="4092" name="Rounded Rectangle"/>
            <p:cNvSpPr/>
            <p:nvPr/>
          </p:nvSpPr>
          <p:spPr>
            <a:xfrm rot="2700000">
              <a:off x="7451227" y="4553158"/>
              <a:ext cx="1270002" cy="1270002"/>
            </a:xfrm>
            <a:prstGeom prst="roundRect">
              <a:avLst>
                <a:gd name="adj" fmla="val 30239"/>
              </a:avLst>
            </a:prstGeom>
            <a:solidFill>
              <a:srgbClr val="8B91A9"/>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093" name="Rounded Rectangle"/>
            <p:cNvSpPr/>
            <p:nvPr/>
          </p:nvSpPr>
          <p:spPr>
            <a:xfrm rot="2700000">
              <a:off x="5693183" y="6316134"/>
              <a:ext cx="1270002" cy="1270002"/>
            </a:xfrm>
            <a:prstGeom prst="roundRect">
              <a:avLst>
                <a:gd name="adj" fmla="val 30239"/>
              </a:avLst>
            </a:prstGeom>
            <a:solidFill>
              <a:srgbClr val="3347F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094" name="Rounded Rectangle"/>
            <p:cNvSpPr/>
            <p:nvPr/>
          </p:nvSpPr>
          <p:spPr>
            <a:xfrm rot="2700000">
              <a:off x="7475575" y="8134197"/>
              <a:ext cx="1270002" cy="1270002"/>
            </a:xfrm>
            <a:prstGeom prst="roundRect">
              <a:avLst>
                <a:gd name="adj" fmla="val 30239"/>
              </a:avLst>
            </a:prstGeom>
            <a:solidFill>
              <a:srgbClr val="9D82EC"/>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095" name="Rounded Rectangle"/>
            <p:cNvSpPr/>
            <p:nvPr/>
          </p:nvSpPr>
          <p:spPr>
            <a:xfrm rot="2700000">
              <a:off x="5629771" y="9948991"/>
              <a:ext cx="1270002" cy="1270002"/>
            </a:xfrm>
            <a:prstGeom prst="roundRect">
              <a:avLst>
                <a:gd name="adj" fmla="val 30239"/>
              </a:avLst>
            </a:prstGeom>
            <a:solidFill>
              <a:srgbClr val="FFC09C"/>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096" name="Circle"/>
            <p:cNvSpPr/>
            <p:nvPr/>
          </p:nvSpPr>
          <p:spPr>
            <a:xfrm>
              <a:off x="7037926" y="4149084"/>
              <a:ext cx="249748" cy="249748"/>
            </a:xfrm>
            <a:prstGeom prst="ellipse">
              <a:avLst/>
            </a:prstGeom>
            <a:solidFill>
              <a:schemeClr val="tx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097" name="Circle"/>
            <p:cNvSpPr/>
            <p:nvPr/>
          </p:nvSpPr>
          <p:spPr>
            <a:xfrm>
              <a:off x="7063327" y="5935551"/>
              <a:ext cx="249748" cy="249748"/>
            </a:xfrm>
            <a:prstGeom prst="ellipse">
              <a:avLst/>
            </a:prstGeom>
            <a:solidFill>
              <a:schemeClr val="tx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098" name="Circle"/>
            <p:cNvSpPr/>
            <p:nvPr/>
          </p:nvSpPr>
          <p:spPr>
            <a:xfrm>
              <a:off x="7071793" y="7722017"/>
              <a:ext cx="249748" cy="249748"/>
            </a:xfrm>
            <a:prstGeom prst="ellipse">
              <a:avLst/>
            </a:prstGeom>
            <a:solidFill>
              <a:schemeClr val="tx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099" name="Circle"/>
            <p:cNvSpPr/>
            <p:nvPr/>
          </p:nvSpPr>
          <p:spPr>
            <a:xfrm>
              <a:off x="7097193" y="9542352"/>
              <a:ext cx="249748" cy="249748"/>
            </a:xfrm>
            <a:prstGeom prst="ellipse">
              <a:avLst/>
            </a:prstGeom>
            <a:solidFill>
              <a:schemeClr val="tx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grpSp>
        <p:nvGrpSpPr>
          <p:cNvPr id="2" name="Group 1">
            <a:extLst>
              <a:ext uri="{FF2B5EF4-FFF2-40B4-BE49-F238E27FC236}">
                <a16:creationId xmlns:a16="http://schemas.microsoft.com/office/drawing/2014/main" id="{88A54829-3346-3240-99AD-491DBB5E5483}"/>
              </a:ext>
            </a:extLst>
          </p:cNvPr>
          <p:cNvGrpSpPr/>
          <p:nvPr/>
        </p:nvGrpSpPr>
        <p:grpSpPr>
          <a:xfrm>
            <a:off x="-766450" y="2061708"/>
            <a:ext cx="2827333" cy="2917762"/>
            <a:chOff x="2648" y="4048058"/>
            <a:chExt cx="5654666" cy="5835524"/>
          </a:xfrm>
          <a:solidFill>
            <a:srgbClr val="21ECE0"/>
          </a:solidFill>
        </p:grpSpPr>
        <p:sp>
          <p:nvSpPr>
            <p:cNvPr id="4131" name="Shape"/>
            <p:cNvSpPr/>
            <p:nvPr/>
          </p:nvSpPr>
          <p:spPr>
            <a:xfrm>
              <a:off x="2648" y="4048058"/>
              <a:ext cx="5654666" cy="2228724"/>
            </a:xfrm>
            <a:custGeom>
              <a:avLst/>
              <a:gdLst/>
              <a:ahLst/>
              <a:cxnLst>
                <a:cxn ang="0">
                  <a:pos x="wd2" y="hd2"/>
                </a:cxn>
                <a:cxn ang="5400000">
                  <a:pos x="wd2" y="hd2"/>
                </a:cxn>
                <a:cxn ang="10800000">
                  <a:pos x="wd2" y="hd2"/>
                </a:cxn>
                <a:cxn ang="16200000">
                  <a:pos x="wd2" y="hd2"/>
                </a:cxn>
              </a:cxnLst>
              <a:rect l="0" t="0" r="r" b="b"/>
              <a:pathLst>
                <a:path w="21589" h="21587" extrusionOk="0">
                  <a:moveTo>
                    <a:pt x="0" y="16"/>
                  </a:moveTo>
                  <a:lnTo>
                    <a:pt x="7" y="21587"/>
                  </a:lnTo>
                  <a:lnTo>
                    <a:pt x="17410" y="21547"/>
                  </a:lnTo>
                  <a:cubicBezTo>
                    <a:pt x="17666" y="21511"/>
                    <a:pt x="17917" y="21362"/>
                    <a:pt x="18153" y="21109"/>
                  </a:cubicBezTo>
                  <a:cubicBezTo>
                    <a:pt x="18338" y="20910"/>
                    <a:pt x="18511" y="20650"/>
                    <a:pt x="18668" y="20333"/>
                  </a:cubicBezTo>
                  <a:lnTo>
                    <a:pt x="20907" y="14756"/>
                  </a:lnTo>
                  <a:cubicBezTo>
                    <a:pt x="21352" y="13706"/>
                    <a:pt x="21600" y="12224"/>
                    <a:pt x="21589" y="10681"/>
                  </a:cubicBezTo>
                  <a:cubicBezTo>
                    <a:pt x="21578" y="9200"/>
                    <a:pt x="21329" y="7794"/>
                    <a:pt x="20899" y="6792"/>
                  </a:cubicBezTo>
                  <a:lnTo>
                    <a:pt x="18915" y="1746"/>
                  </a:lnTo>
                  <a:cubicBezTo>
                    <a:pt x="18708" y="1194"/>
                    <a:pt x="18459" y="755"/>
                    <a:pt x="18182" y="455"/>
                  </a:cubicBezTo>
                  <a:cubicBezTo>
                    <a:pt x="17894" y="142"/>
                    <a:pt x="17582" y="-13"/>
                    <a:pt x="17268" y="1"/>
                  </a:cubicBezTo>
                  <a:lnTo>
                    <a:pt x="0" y="16"/>
                  </a:lnTo>
                  <a:close/>
                </a:path>
              </a:pathLst>
            </a:custGeom>
            <a:grpFill/>
            <a:ln w="12700">
              <a:miter lim="400000"/>
            </a:ln>
          </p:spPr>
          <p:txBody>
            <a:bodyPr lIns="25400" tIns="25400" rIns="25400" bIns="25400" anchor="ct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132" name="Shape"/>
            <p:cNvSpPr/>
            <p:nvPr/>
          </p:nvSpPr>
          <p:spPr>
            <a:xfrm>
              <a:off x="2648" y="7654858"/>
              <a:ext cx="5654666" cy="2228724"/>
            </a:xfrm>
            <a:custGeom>
              <a:avLst/>
              <a:gdLst/>
              <a:ahLst/>
              <a:cxnLst>
                <a:cxn ang="0">
                  <a:pos x="wd2" y="hd2"/>
                </a:cxn>
                <a:cxn ang="5400000">
                  <a:pos x="wd2" y="hd2"/>
                </a:cxn>
                <a:cxn ang="10800000">
                  <a:pos x="wd2" y="hd2"/>
                </a:cxn>
                <a:cxn ang="16200000">
                  <a:pos x="wd2" y="hd2"/>
                </a:cxn>
              </a:cxnLst>
              <a:rect l="0" t="0" r="r" b="b"/>
              <a:pathLst>
                <a:path w="21589" h="21587" extrusionOk="0">
                  <a:moveTo>
                    <a:pt x="0" y="16"/>
                  </a:moveTo>
                  <a:lnTo>
                    <a:pt x="7" y="21587"/>
                  </a:lnTo>
                  <a:lnTo>
                    <a:pt x="17410" y="21547"/>
                  </a:lnTo>
                  <a:cubicBezTo>
                    <a:pt x="17666" y="21511"/>
                    <a:pt x="17917" y="21362"/>
                    <a:pt x="18153" y="21109"/>
                  </a:cubicBezTo>
                  <a:cubicBezTo>
                    <a:pt x="18338" y="20910"/>
                    <a:pt x="18511" y="20650"/>
                    <a:pt x="18668" y="20333"/>
                  </a:cubicBezTo>
                  <a:lnTo>
                    <a:pt x="20907" y="14756"/>
                  </a:lnTo>
                  <a:cubicBezTo>
                    <a:pt x="21352" y="13706"/>
                    <a:pt x="21600" y="12224"/>
                    <a:pt x="21589" y="10681"/>
                  </a:cubicBezTo>
                  <a:cubicBezTo>
                    <a:pt x="21578" y="9200"/>
                    <a:pt x="21329" y="7794"/>
                    <a:pt x="20899" y="6792"/>
                  </a:cubicBezTo>
                  <a:lnTo>
                    <a:pt x="18915" y="1746"/>
                  </a:lnTo>
                  <a:cubicBezTo>
                    <a:pt x="18708" y="1194"/>
                    <a:pt x="18459" y="755"/>
                    <a:pt x="18182" y="455"/>
                  </a:cubicBezTo>
                  <a:cubicBezTo>
                    <a:pt x="17894" y="142"/>
                    <a:pt x="17582" y="-13"/>
                    <a:pt x="17268" y="1"/>
                  </a:cubicBezTo>
                  <a:lnTo>
                    <a:pt x="0" y="16"/>
                  </a:lnTo>
                  <a:close/>
                </a:path>
              </a:pathLst>
            </a:custGeom>
            <a:grpFill/>
            <a:ln w="12700">
              <a:miter lim="400000"/>
            </a:ln>
          </p:spPr>
          <p:txBody>
            <a:bodyPr lIns="25400" tIns="25400" rIns="25400" bIns="25400" anchor="ct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sp>
        <p:nvSpPr>
          <p:cNvPr id="4106" name="Placeholder Demo Text"/>
          <p:cNvSpPr txBox="1"/>
          <p:nvPr/>
        </p:nvSpPr>
        <p:spPr>
          <a:xfrm>
            <a:off x="4512881" y="3294717"/>
            <a:ext cx="7005394" cy="60529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a:defRPr sz="8000" b="0">
                <a:solidFill>
                  <a:srgbClr val="242423"/>
                </a:solidFill>
                <a:latin typeface="Montserrat Bold"/>
                <a:ea typeface="Montserrat Bold"/>
                <a:cs typeface="Montserrat Bold"/>
                <a:sym typeface="Montserrat Bold"/>
              </a:defRPr>
            </a:lvl1pPr>
          </a:lstStyle>
          <a:p>
            <a:r>
              <a:rPr lang="ru-RU" sz="1800" dirty="0">
                <a:solidFill>
                  <a:schemeClr val="tx1"/>
                </a:solidFill>
              </a:rPr>
              <a:t>Роль данных в осуществлении государственного </a:t>
            </a:r>
          </a:p>
          <a:p>
            <a:r>
              <a:rPr lang="ru-RU" sz="1800" dirty="0">
                <a:solidFill>
                  <a:schemeClr val="tx1"/>
                </a:solidFill>
              </a:rPr>
              <a:t>аудита (контроля)</a:t>
            </a:r>
          </a:p>
        </p:txBody>
      </p:sp>
      <p:grpSp>
        <p:nvGrpSpPr>
          <p:cNvPr id="5" name="Group 4">
            <a:extLst>
              <a:ext uri="{FF2B5EF4-FFF2-40B4-BE49-F238E27FC236}">
                <a16:creationId xmlns:a16="http://schemas.microsoft.com/office/drawing/2014/main" id="{C455AE60-9CCE-2346-91F0-2ED32653E652}"/>
              </a:ext>
            </a:extLst>
          </p:cNvPr>
          <p:cNvGrpSpPr/>
          <p:nvPr/>
        </p:nvGrpSpPr>
        <p:grpSpPr>
          <a:xfrm>
            <a:off x="4512881" y="4060937"/>
            <a:ext cx="8508175" cy="2513968"/>
            <a:chOff x="11748878" y="6406454"/>
            <a:chExt cx="17016350" cy="5027936"/>
          </a:xfrm>
        </p:grpSpPr>
        <p:sp>
          <p:nvSpPr>
            <p:cNvPr id="4110" name="Lorem ipsum dolor sit amet, consectetur adipiscing elit, sed do eiusmod tempor incididunt ut labore et dolore magna aliqua."/>
            <p:cNvSpPr/>
            <p:nvPr/>
          </p:nvSpPr>
          <p:spPr>
            <a:xfrm>
              <a:off x="12675516" y="6406454"/>
              <a:ext cx="16089712" cy="123008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ru-RU" sz="1600" dirty="0">
                  <a:solidFill>
                    <a:schemeClr val="tx2"/>
                  </a:solidFill>
                </a:rPr>
                <a:t>Наборы данных в государственном секторе требуют комплексного</a:t>
              </a:r>
            </a:p>
            <a:p>
              <a:r>
                <a:rPr lang="ru-RU" sz="1600" dirty="0">
                  <a:solidFill>
                    <a:schemeClr val="tx2"/>
                  </a:solidFill>
                </a:rPr>
                <a:t>механизма проверки</a:t>
              </a:r>
              <a:endParaRPr sz="1600" dirty="0">
                <a:solidFill>
                  <a:schemeClr val="tx2"/>
                </a:solidFill>
              </a:endParaRPr>
            </a:p>
          </p:txBody>
        </p:sp>
        <p:sp>
          <p:nvSpPr>
            <p:cNvPr id="4111" name="Circle"/>
            <p:cNvSpPr/>
            <p:nvPr/>
          </p:nvSpPr>
          <p:spPr>
            <a:xfrm>
              <a:off x="11748878" y="6534546"/>
              <a:ext cx="560887" cy="560890"/>
            </a:xfrm>
            <a:prstGeom prst="ellipse">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112" name="Graphic 48"/>
            <p:cNvSpPr/>
            <p:nvPr/>
          </p:nvSpPr>
          <p:spPr>
            <a:xfrm>
              <a:off x="11914731" y="6730126"/>
              <a:ext cx="254578" cy="169729"/>
            </a:xfrm>
            <a:custGeom>
              <a:avLst/>
              <a:gdLst/>
              <a:ahLst/>
              <a:cxnLst>
                <a:cxn ang="0">
                  <a:pos x="wd2" y="hd2"/>
                </a:cxn>
                <a:cxn ang="5400000">
                  <a:pos x="wd2" y="hd2"/>
                </a:cxn>
                <a:cxn ang="10800000">
                  <a:pos x="wd2" y="hd2"/>
                </a:cxn>
                <a:cxn ang="16200000">
                  <a:pos x="wd2" y="hd2"/>
                </a:cxn>
              </a:cxnLst>
              <a:rect l="0" t="0" r="r" b="b"/>
              <a:pathLst>
                <a:path w="21186" h="20985" extrusionOk="0">
                  <a:moveTo>
                    <a:pt x="10679" y="20063"/>
                  </a:moveTo>
                  <a:lnTo>
                    <a:pt x="20565" y="5375"/>
                  </a:lnTo>
                  <a:cubicBezTo>
                    <a:pt x="21393" y="4146"/>
                    <a:pt x="21393" y="2152"/>
                    <a:pt x="20565" y="923"/>
                  </a:cubicBezTo>
                  <a:cubicBezTo>
                    <a:pt x="19738" y="-307"/>
                    <a:pt x="18396" y="-307"/>
                    <a:pt x="17568" y="923"/>
                  </a:cubicBezTo>
                  <a:lnTo>
                    <a:pt x="9181" y="13386"/>
                  </a:lnTo>
                  <a:lnTo>
                    <a:pt x="3618" y="5119"/>
                  </a:lnTo>
                  <a:cubicBezTo>
                    <a:pt x="2790" y="3889"/>
                    <a:pt x="1448" y="3889"/>
                    <a:pt x="621" y="5119"/>
                  </a:cubicBezTo>
                  <a:cubicBezTo>
                    <a:pt x="-207" y="6349"/>
                    <a:pt x="-207" y="8342"/>
                    <a:pt x="621" y="9572"/>
                  </a:cubicBezTo>
                  <a:lnTo>
                    <a:pt x="7682" y="20063"/>
                  </a:lnTo>
                  <a:cubicBezTo>
                    <a:pt x="8509" y="21292"/>
                    <a:pt x="9851" y="21293"/>
                    <a:pt x="10678" y="20064"/>
                  </a:cubicBezTo>
                  <a:lnTo>
                    <a:pt x="10679" y="20063"/>
                  </a:lnTo>
                  <a:close/>
                </a:path>
              </a:pathLst>
            </a:custGeom>
            <a:solidFill>
              <a:schemeClr val="tx1"/>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115" name="Nunc non blandit massa enim nec dui. Habitant morbi tristique senectus et. Viverra maecenas accumsan lacus vel facilisis volutpat"/>
            <p:cNvSpPr/>
            <p:nvPr/>
          </p:nvSpPr>
          <p:spPr>
            <a:xfrm>
              <a:off x="12675514" y="7500486"/>
              <a:ext cx="13492818" cy="128445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ru-RU" sz="1600" dirty="0">
                  <a:solidFill>
                    <a:schemeClr val="tx2"/>
                  </a:solidFill>
                </a:rPr>
                <a:t>Качественные государственные данные являются инфраструктурной</a:t>
              </a:r>
            </a:p>
            <a:p>
              <a:r>
                <a:rPr lang="ru-RU" sz="1600" dirty="0">
                  <a:solidFill>
                    <a:schemeClr val="tx2"/>
                  </a:solidFill>
                </a:rPr>
                <a:t>базой для реализации эффективного государственного управления</a:t>
              </a:r>
              <a:endParaRPr sz="1600" dirty="0">
                <a:solidFill>
                  <a:schemeClr val="tx2"/>
                </a:solidFill>
              </a:endParaRPr>
            </a:p>
          </p:txBody>
        </p:sp>
        <p:sp>
          <p:nvSpPr>
            <p:cNvPr id="4116" name="Circle"/>
            <p:cNvSpPr/>
            <p:nvPr/>
          </p:nvSpPr>
          <p:spPr>
            <a:xfrm>
              <a:off x="11748878" y="7779510"/>
              <a:ext cx="560887" cy="560890"/>
            </a:xfrm>
            <a:prstGeom prst="ellipse">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117" name="Graphic 48"/>
            <p:cNvSpPr/>
            <p:nvPr/>
          </p:nvSpPr>
          <p:spPr>
            <a:xfrm>
              <a:off x="11914731" y="7975090"/>
              <a:ext cx="254578" cy="169729"/>
            </a:xfrm>
            <a:custGeom>
              <a:avLst/>
              <a:gdLst/>
              <a:ahLst/>
              <a:cxnLst>
                <a:cxn ang="0">
                  <a:pos x="wd2" y="hd2"/>
                </a:cxn>
                <a:cxn ang="5400000">
                  <a:pos x="wd2" y="hd2"/>
                </a:cxn>
                <a:cxn ang="10800000">
                  <a:pos x="wd2" y="hd2"/>
                </a:cxn>
                <a:cxn ang="16200000">
                  <a:pos x="wd2" y="hd2"/>
                </a:cxn>
              </a:cxnLst>
              <a:rect l="0" t="0" r="r" b="b"/>
              <a:pathLst>
                <a:path w="21186" h="20985" extrusionOk="0">
                  <a:moveTo>
                    <a:pt x="10679" y="20063"/>
                  </a:moveTo>
                  <a:lnTo>
                    <a:pt x="20565" y="5375"/>
                  </a:lnTo>
                  <a:cubicBezTo>
                    <a:pt x="21393" y="4146"/>
                    <a:pt x="21393" y="2152"/>
                    <a:pt x="20565" y="923"/>
                  </a:cubicBezTo>
                  <a:cubicBezTo>
                    <a:pt x="19738" y="-307"/>
                    <a:pt x="18396" y="-307"/>
                    <a:pt x="17568" y="923"/>
                  </a:cubicBezTo>
                  <a:lnTo>
                    <a:pt x="9181" y="13386"/>
                  </a:lnTo>
                  <a:lnTo>
                    <a:pt x="3618" y="5119"/>
                  </a:lnTo>
                  <a:cubicBezTo>
                    <a:pt x="2790" y="3889"/>
                    <a:pt x="1448" y="3889"/>
                    <a:pt x="621" y="5119"/>
                  </a:cubicBezTo>
                  <a:cubicBezTo>
                    <a:pt x="-207" y="6349"/>
                    <a:pt x="-207" y="8342"/>
                    <a:pt x="621" y="9572"/>
                  </a:cubicBezTo>
                  <a:lnTo>
                    <a:pt x="7682" y="20063"/>
                  </a:lnTo>
                  <a:cubicBezTo>
                    <a:pt x="8509" y="21292"/>
                    <a:pt x="9851" y="21293"/>
                    <a:pt x="10678" y="20064"/>
                  </a:cubicBezTo>
                  <a:lnTo>
                    <a:pt x="10679" y="20063"/>
                  </a:lnTo>
                  <a:close/>
                </a:path>
              </a:pathLst>
            </a:custGeom>
            <a:solidFill>
              <a:schemeClr val="tx1"/>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120" name="Phasellus vestibulum lorem sed risus ultricies tristique nulla. Fermentum leo vel orci porta non."/>
            <p:cNvSpPr/>
            <p:nvPr/>
          </p:nvSpPr>
          <p:spPr>
            <a:xfrm>
              <a:off x="12662754" y="8821424"/>
              <a:ext cx="14090794" cy="128445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ru-RU" sz="1600" dirty="0">
                  <a:solidFill>
                    <a:schemeClr val="tx2"/>
                  </a:solidFill>
                </a:rPr>
                <a:t>Возрастает роль органов власти как носителей государственных данных</a:t>
              </a:r>
            </a:p>
            <a:p>
              <a:r>
                <a:rPr lang="ru-RU" sz="1600" dirty="0">
                  <a:solidFill>
                    <a:schemeClr val="tx2"/>
                  </a:solidFill>
                </a:rPr>
                <a:t>в реализации программ и проектов цифровой трансформации</a:t>
              </a:r>
              <a:endParaRPr sz="1600" dirty="0">
                <a:solidFill>
                  <a:schemeClr val="tx2"/>
                </a:solidFill>
              </a:endParaRPr>
            </a:p>
          </p:txBody>
        </p:sp>
        <p:sp>
          <p:nvSpPr>
            <p:cNvPr id="4121" name="Circle"/>
            <p:cNvSpPr/>
            <p:nvPr/>
          </p:nvSpPr>
          <p:spPr>
            <a:xfrm>
              <a:off x="11748878" y="9024475"/>
              <a:ext cx="560887" cy="560889"/>
            </a:xfrm>
            <a:prstGeom prst="ellipse">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122" name="Graphic 48"/>
            <p:cNvSpPr/>
            <p:nvPr/>
          </p:nvSpPr>
          <p:spPr>
            <a:xfrm>
              <a:off x="11914731" y="9220055"/>
              <a:ext cx="254578" cy="169729"/>
            </a:xfrm>
            <a:custGeom>
              <a:avLst/>
              <a:gdLst/>
              <a:ahLst/>
              <a:cxnLst>
                <a:cxn ang="0">
                  <a:pos x="wd2" y="hd2"/>
                </a:cxn>
                <a:cxn ang="5400000">
                  <a:pos x="wd2" y="hd2"/>
                </a:cxn>
                <a:cxn ang="10800000">
                  <a:pos x="wd2" y="hd2"/>
                </a:cxn>
                <a:cxn ang="16200000">
                  <a:pos x="wd2" y="hd2"/>
                </a:cxn>
              </a:cxnLst>
              <a:rect l="0" t="0" r="r" b="b"/>
              <a:pathLst>
                <a:path w="21186" h="20985" extrusionOk="0">
                  <a:moveTo>
                    <a:pt x="10679" y="20063"/>
                  </a:moveTo>
                  <a:lnTo>
                    <a:pt x="20565" y="5375"/>
                  </a:lnTo>
                  <a:cubicBezTo>
                    <a:pt x="21393" y="4146"/>
                    <a:pt x="21393" y="2152"/>
                    <a:pt x="20565" y="923"/>
                  </a:cubicBezTo>
                  <a:cubicBezTo>
                    <a:pt x="19738" y="-307"/>
                    <a:pt x="18396" y="-307"/>
                    <a:pt x="17568" y="923"/>
                  </a:cubicBezTo>
                  <a:lnTo>
                    <a:pt x="9181" y="13386"/>
                  </a:lnTo>
                  <a:lnTo>
                    <a:pt x="3618" y="5119"/>
                  </a:lnTo>
                  <a:cubicBezTo>
                    <a:pt x="2790" y="3889"/>
                    <a:pt x="1448" y="3889"/>
                    <a:pt x="621" y="5119"/>
                  </a:cubicBezTo>
                  <a:cubicBezTo>
                    <a:pt x="-207" y="6349"/>
                    <a:pt x="-207" y="8342"/>
                    <a:pt x="621" y="9572"/>
                  </a:cubicBezTo>
                  <a:lnTo>
                    <a:pt x="7682" y="20063"/>
                  </a:lnTo>
                  <a:cubicBezTo>
                    <a:pt x="8509" y="21292"/>
                    <a:pt x="9851" y="21293"/>
                    <a:pt x="10678" y="20064"/>
                  </a:cubicBezTo>
                  <a:lnTo>
                    <a:pt x="10679" y="20063"/>
                  </a:lnTo>
                  <a:close/>
                </a:path>
              </a:pathLst>
            </a:custGeom>
            <a:solidFill>
              <a:schemeClr val="tx1"/>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125" name="Magna fermentum iaculis eu non diam phasellus vestibulum. Nisi lacus sed viverra tellus in hac habitasse platea dictumst."/>
            <p:cNvSpPr/>
            <p:nvPr/>
          </p:nvSpPr>
          <p:spPr>
            <a:xfrm>
              <a:off x="12675516" y="10149936"/>
              <a:ext cx="11512916" cy="128445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ru-RU" sz="1600" dirty="0">
                  <a:solidFill>
                    <a:schemeClr val="tx2"/>
                  </a:solidFill>
                </a:rPr>
                <a:t>Стремительно растет скорость межведомственного обмена данными для принятия быстрых и эффективных решений</a:t>
              </a:r>
              <a:endParaRPr sz="1600" dirty="0">
                <a:solidFill>
                  <a:schemeClr val="tx2"/>
                </a:solidFill>
              </a:endParaRPr>
            </a:p>
          </p:txBody>
        </p:sp>
        <p:sp>
          <p:nvSpPr>
            <p:cNvPr id="4126" name="Circle"/>
            <p:cNvSpPr/>
            <p:nvPr/>
          </p:nvSpPr>
          <p:spPr>
            <a:xfrm>
              <a:off x="11748878" y="10269441"/>
              <a:ext cx="560887" cy="560889"/>
            </a:xfrm>
            <a:prstGeom prst="ellipse">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4127" name="Graphic 48"/>
            <p:cNvSpPr/>
            <p:nvPr/>
          </p:nvSpPr>
          <p:spPr>
            <a:xfrm>
              <a:off x="11914731" y="10465021"/>
              <a:ext cx="254578" cy="169729"/>
            </a:xfrm>
            <a:custGeom>
              <a:avLst/>
              <a:gdLst/>
              <a:ahLst/>
              <a:cxnLst>
                <a:cxn ang="0">
                  <a:pos x="wd2" y="hd2"/>
                </a:cxn>
                <a:cxn ang="5400000">
                  <a:pos x="wd2" y="hd2"/>
                </a:cxn>
                <a:cxn ang="10800000">
                  <a:pos x="wd2" y="hd2"/>
                </a:cxn>
                <a:cxn ang="16200000">
                  <a:pos x="wd2" y="hd2"/>
                </a:cxn>
              </a:cxnLst>
              <a:rect l="0" t="0" r="r" b="b"/>
              <a:pathLst>
                <a:path w="21186" h="20985" extrusionOk="0">
                  <a:moveTo>
                    <a:pt x="10679" y="20063"/>
                  </a:moveTo>
                  <a:lnTo>
                    <a:pt x="20565" y="5375"/>
                  </a:lnTo>
                  <a:cubicBezTo>
                    <a:pt x="21393" y="4146"/>
                    <a:pt x="21393" y="2152"/>
                    <a:pt x="20565" y="923"/>
                  </a:cubicBezTo>
                  <a:cubicBezTo>
                    <a:pt x="19738" y="-307"/>
                    <a:pt x="18396" y="-307"/>
                    <a:pt x="17568" y="923"/>
                  </a:cubicBezTo>
                  <a:lnTo>
                    <a:pt x="9181" y="13386"/>
                  </a:lnTo>
                  <a:lnTo>
                    <a:pt x="3618" y="5119"/>
                  </a:lnTo>
                  <a:cubicBezTo>
                    <a:pt x="2790" y="3889"/>
                    <a:pt x="1448" y="3889"/>
                    <a:pt x="621" y="5119"/>
                  </a:cubicBezTo>
                  <a:cubicBezTo>
                    <a:pt x="-207" y="6349"/>
                    <a:pt x="-207" y="8342"/>
                    <a:pt x="621" y="9572"/>
                  </a:cubicBezTo>
                  <a:lnTo>
                    <a:pt x="7682" y="20063"/>
                  </a:lnTo>
                  <a:cubicBezTo>
                    <a:pt x="8509" y="21292"/>
                    <a:pt x="9851" y="21293"/>
                    <a:pt x="10678" y="20064"/>
                  </a:cubicBezTo>
                  <a:lnTo>
                    <a:pt x="10679" y="20063"/>
                  </a:lnTo>
                  <a:close/>
                </a:path>
              </a:pathLst>
            </a:custGeom>
            <a:solidFill>
              <a:schemeClr val="tx1"/>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grpSp>
        <p:nvGrpSpPr>
          <p:cNvPr id="44" name="Группа 43">
            <a:extLst>
              <a:ext uri="{FF2B5EF4-FFF2-40B4-BE49-F238E27FC236}">
                <a16:creationId xmlns:a16="http://schemas.microsoft.com/office/drawing/2014/main" id="{2DD2E568-E623-1C4B-AB36-715082B30B25}"/>
              </a:ext>
            </a:extLst>
          </p:cNvPr>
          <p:cNvGrpSpPr/>
          <p:nvPr/>
        </p:nvGrpSpPr>
        <p:grpSpPr>
          <a:xfrm rot="16200000">
            <a:off x="1446112" y="-1858899"/>
            <a:ext cx="271870" cy="3164092"/>
            <a:chOff x="1163899" y="2354595"/>
            <a:chExt cx="271870" cy="3164092"/>
          </a:xfrm>
        </p:grpSpPr>
        <p:sp>
          <p:nvSpPr>
            <p:cNvPr id="45" name="Прямоугольник 44">
              <a:extLst>
                <a:ext uri="{FF2B5EF4-FFF2-40B4-BE49-F238E27FC236}">
                  <a16:creationId xmlns:a16="http://schemas.microsoft.com/office/drawing/2014/main" id="{8F412C04-3328-C344-9659-FA65AE92729B}"/>
                </a:ext>
              </a:extLst>
            </p:cNvPr>
            <p:cNvSpPr/>
            <p:nvPr/>
          </p:nvSpPr>
          <p:spPr>
            <a:xfrm>
              <a:off x="1163899" y="2354595"/>
              <a:ext cx="271870" cy="216000"/>
            </a:xfrm>
            <a:prstGeom prst="rect">
              <a:avLst/>
            </a:prstGeom>
            <a:solidFill>
              <a:srgbClr val="21ECE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1100" dirty="0">
                  <a:effectLst/>
                  <a:ea typeface="Calibri"/>
                  <a:cs typeface="Times New Roman"/>
                </a:rPr>
                <a:t> </a:t>
              </a:r>
            </a:p>
            <a:p>
              <a:pPr>
                <a:lnSpc>
                  <a:spcPct val="115000"/>
                </a:lnSpc>
                <a:spcAft>
                  <a:spcPts val="1000"/>
                </a:spcAft>
              </a:pPr>
              <a:r>
                <a:rPr lang="ru-RU" sz="1100" dirty="0">
                  <a:effectLst/>
                  <a:ea typeface="Calibri"/>
                  <a:cs typeface="Times New Roman"/>
                </a:rPr>
                <a:t> </a:t>
              </a:r>
            </a:p>
          </p:txBody>
        </p:sp>
        <p:sp>
          <p:nvSpPr>
            <p:cNvPr id="46" name="Прямоугольник 45">
              <a:extLst>
                <a:ext uri="{FF2B5EF4-FFF2-40B4-BE49-F238E27FC236}">
                  <a16:creationId xmlns:a16="http://schemas.microsoft.com/office/drawing/2014/main" id="{8172F2A9-7E1A-A040-A20A-009A0FE8621F}"/>
                </a:ext>
              </a:extLst>
            </p:cNvPr>
            <p:cNvSpPr/>
            <p:nvPr/>
          </p:nvSpPr>
          <p:spPr>
            <a:xfrm>
              <a:off x="1163899" y="2723107"/>
              <a:ext cx="271870" cy="216000"/>
            </a:xfrm>
            <a:prstGeom prst="rect">
              <a:avLst/>
            </a:prstGeom>
            <a:solidFill>
              <a:srgbClr val="FF004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47" name="Прямоугольник 46">
              <a:extLst>
                <a:ext uri="{FF2B5EF4-FFF2-40B4-BE49-F238E27FC236}">
                  <a16:creationId xmlns:a16="http://schemas.microsoft.com/office/drawing/2014/main" id="{149F80C9-59A5-AD4C-B1C1-DD4EE8402A18}"/>
                </a:ext>
              </a:extLst>
            </p:cNvPr>
            <p:cNvSpPr/>
            <p:nvPr/>
          </p:nvSpPr>
          <p:spPr>
            <a:xfrm>
              <a:off x="1163899" y="5302687"/>
              <a:ext cx="271870" cy="216000"/>
            </a:xfrm>
            <a:prstGeom prst="rect">
              <a:avLst/>
            </a:prstGeom>
            <a:solidFill>
              <a:srgbClr val="FFC09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48" name="Прямоугольник 47">
              <a:extLst>
                <a:ext uri="{FF2B5EF4-FFF2-40B4-BE49-F238E27FC236}">
                  <a16:creationId xmlns:a16="http://schemas.microsoft.com/office/drawing/2014/main" id="{C4A85B13-5F52-6C46-B037-4131599FBAED}"/>
                </a:ext>
              </a:extLst>
            </p:cNvPr>
            <p:cNvSpPr/>
            <p:nvPr/>
          </p:nvSpPr>
          <p:spPr>
            <a:xfrm>
              <a:off x="1163899" y="4565667"/>
              <a:ext cx="271870" cy="216000"/>
            </a:xfrm>
            <a:prstGeom prst="rect">
              <a:avLst/>
            </a:prstGeom>
            <a:solidFill>
              <a:srgbClr val="3347F2"/>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49" name="Прямоугольник 48">
              <a:extLst>
                <a:ext uri="{FF2B5EF4-FFF2-40B4-BE49-F238E27FC236}">
                  <a16:creationId xmlns:a16="http://schemas.microsoft.com/office/drawing/2014/main" id="{6F88ED72-3818-FC4F-86ED-69BBF4CE72A2}"/>
                </a:ext>
              </a:extLst>
            </p:cNvPr>
            <p:cNvSpPr/>
            <p:nvPr/>
          </p:nvSpPr>
          <p:spPr>
            <a:xfrm>
              <a:off x="1163899" y="4934179"/>
              <a:ext cx="271870" cy="216000"/>
            </a:xfrm>
            <a:prstGeom prst="rect">
              <a:avLst/>
            </a:prstGeom>
            <a:solidFill>
              <a:srgbClr val="9D82E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0" name="Прямоугольник 49">
              <a:extLst>
                <a:ext uri="{FF2B5EF4-FFF2-40B4-BE49-F238E27FC236}">
                  <a16:creationId xmlns:a16="http://schemas.microsoft.com/office/drawing/2014/main" id="{BDFCACB3-4976-7B4C-81A5-DDE72C008BF2}"/>
                </a:ext>
              </a:extLst>
            </p:cNvPr>
            <p:cNvSpPr/>
            <p:nvPr/>
          </p:nvSpPr>
          <p:spPr>
            <a:xfrm>
              <a:off x="1163899" y="3091619"/>
              <a:ext cx="271870" cy="216000"/>
            </a:xfrm>
            <a:prstGeom prst="rect">
              <a:avLst/>
            </a:prstGeom>
            <a:solidFill>
              <a:srgbClr val="04092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1" name="Прямоугольник 50">
              <a:extLst>
                <a:ext uri="{FF2B5EF4-FFF2-40B4-BE49-F238E27FC236}">
                  <a16:creationId xmlns:a16="http://schemas.microsoft.com/office/drawing/2014/main" id="{04691DB5-FC39-1842-BBEE-A41C463FDED0}"/>
                </a:ext>
              </a:extLst>
            </p:cNvPr>
            <p:cNvSpPr/>
            <p:nvPr/>
          </p:nvSpPr>
          <p:spPr>
            <a:xfrm>
              <a:off x="1163899" y="3460131"/>
              <a:ext cx="271870" cy="216000"/>
            </a:xfrm>
            <a:prstGeom prst="rect">
              <a:avLst/>
            </a:prstGeom>
            <a:solidFill>
              <a:srgbClr val="243057"/>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2" name="Прямоугольник 51">
              <a:extLst>
                <a:ext uri="{FF2B5EF4-FFF2-40B4-BE49-F238E27FC236}">
                  <a16:creationId xmlns:a16="http://schemas.microsoft.com/office/drawing/2014/main" id="{2F9EE249-74E3-8547-8B31-4CD26EF3F4B0}"/>
                </a:ext>
              </a:extLst>
            </p:cNvPr>
            <p:cNvSpPr/>
            <p:nvPr/>
          </p:nvSpPr>
          <p:spPr>
            <a:xfrm>
              <a:off x="1163899" y="3828643"/>
              <a:ext cx="271870" cy="216000"/>
            </a:xfrm>
            <a:prstGeom prst="rect">
              <a:avLst/>
            </a:prstGeom>
            <a:solidFill>
              <a:srgbClr val="8B91A9"/>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3" name="Прямоугольник 52">
              <a:extLst>
                <a:ext uri="{FF2B5EF4-FFF2-40B4-BE49-F238E27FC236}">
                  <a16:creationId xmlns:a16="http://schemas.microsoft.com/office/drawing/2014/main" id="{E4D94872-3DB1-A040-9523-5285396B808B}"/>
                </a:ext>
              </a:extLst>
            </p:cNvPr>
            <p:cNvSpPr/>
            <p:nvPr/>
          </p:nvSpPr>
          <p:spPr>
            <a:xfrm>
              <a:off x="1163899" y="4197155"/>
              <a:ext cx="271870" cy="216000"/>
            </a:xfrm>
            <a:prstGeom prst="rect">
              <a:avLst/>
            </a:prstGeom>
            <a:solidFill>
              <a:srgbClr val="F1F5F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sp>
        <p:nvSpPr>
          <p:cNvPr id="60" name="Placeholder Demo Text"/>
          <p:cNvSpPr txBox="1"/>
          <p:nvPr/>
        </p:nvSpPr>
        <p:spPr>
          <a:xfrm>
            <a:off x="4512881" y="980752"/>
            <a:ext cx="7005394" cy="3282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a:defRPr sz="8000" b="0">
                <a:solidFill>
                  <a:srgbClr val="242423"/>
                </a:solidFill>
                <a:latin typeface="Montserrat Bold"/>
                <a:ea typeface="Montserrat Bold"/>
                <a:cs typeface="Montserrat Bold"/>
                <a:sym typeface="Montserrat Bold"/>
              </a:defRPr>
            </a:lvl1pPr>
          </a:lstStyle>
          <a:p>
            <a:r>
              <a:rPr lang="ru-RU" sz="1800" dirty="0">
                <a:solidFill>
                  <a:schemeClr val="tx1"/>
                </a:solidFill>
              </a:rPr>
              <a:t>Счетная палата Российской Федерации в цифрах:</a:t>
            </a:r>
            <a:endParaRPr sz="1800" dirty="0">
              <a:solidFill>
                <a:schemeClr val="tx1"/>
              </a:solidFill>
            </a:endParaRPr>
          </a:p>
        </p:txBody>
      </p:sp>
      <p:grpSp>
        <p:nvGrpSpPr>
          <p:cNvPr id="7" name="Группа 6"/>
          <p:cNvGrpSpPr/>
          <p:nvPr/>
        </p:nvGrpSpPr>
        <p:grpSpPr>
          <a:xfrm>
            <a:off x="4543259" y="1395902"/>
            <a:ext cx="6815559" cy="1373489"/>
            <a:chOff x="5012001" y="1274952"/>
            <a:chExt cx="6815559" cy="1373489"/>
          </a:xfrm>
        </p:grpSpPr>
        <p:grpSp>
          <p:nvGrpSpPr>
            <p:cNvPr id="61" name="Group 4">
              <a:extLst>
                <a:ext uri="{FF2B5EF4-FFF2-40B4-BE49-F238E27FC236}">
                  <a16:creationId xmlns:a16="http://schemas.microsoft.com/office/drawing/2014/main" id="{C455AE60-9CCE-2346-91F0-2ED32653E652}"/>
                </a:ext>
              </a:extLst>
            </p:cNvPr>
            <p:cNvGrpSpPr/>
            <p:nvPr/>
          </p:nvGrpSpPr>
          <p:grpSpPr>
            <a:xfrm>
              <a:off x="5438557" y="1274952"/>
              <a:ext cx="6389003" cy="1373489"/>
              <a:chOff x="12637740" y="6468069"/>
              <a:chExt cx="9674953" cy="3003213"/>
            </a:xfrm>
          </p:grpSpPr>
          <p:sp>
            <p:nvSpPr>
              <p:cNvPr id="62" name="Lorem ipsum dolor sit amet, consectetur adipiscing elit, sed do eiusmod tempor incididunt ut labore et dolore magna aliqua."/>
              <p:cNvSpPr/>
              <p:nvPr/>
            </p:nvSpPr>
            <p:spPr>
              <a:xfrm>
                <a:off x="12637745" y="6468069"/>
                <a:ext cx="9662192" cy="75821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en-US" sz="1600" dirty="0">
                    <a:solidFill>
                      <a:schemeClr val="tx2"/>
                    </a:solidFill>
                  </a:rPr>
                  <a:t>&gt; </a:t>
                </a:r>
                <a:r>
                  <a:rPr lang="ru-RU" sz="1600" dirty="0">
                    <a:solidFill>
                      <a:schemeClr val="tx2"/>
                    </a:solidFill>
                  </a:rPr>
                  <a:t> </a:t>
                </a:r>
                <a:r>
                  <a:rPr lang="en-US" sz="1600" dirty="0">
                    <a:solidFill>
                      <a:schemeClr val="tx2"/>
                    </a:solidFill>
                  </a:rPr>
                  <a:t>400 </a:t>
                </a:r>
                <a:r>
                  <a:rPr lang="ru-RU" sz="1600" dirty="0">
                    <a:solidFill>
                      <a:schemeClr val="tx2"/>
                    </a:solidFill>
                  </a:rPr>
                  <a:t>контрольных и экспертно-аналитических</a:t>
                </a:r>
                <a:r>
                  <a:rPr lang="en-US" sz="1600" dirty="0">
                    <a:solidFill>
                      <a:schemeClr val="tx2"/>
                    </a:solidFill>
                  </a:rPr>
                  <a:t> </a:t>
                </a:r>
                <a:r>
                  <a:rPr lang="ru-RU" sz="1600" dirty="0">
                    <a:solidFill>
                      <a:schemeClr val="tx2"/>
                    </a:solidFill>
                  </a:rPr>
                  <a:t>мероприятий в год</a:t>
                </a:r>
                <a:endParaRPr sz="1600" dirty="0">
                  <a:solidFill>
                    <a:schemeClr val="tx2"/>
                  </a:solidFill>
                </a:endParaRPr>
              </a:p>
            </p:txBody>
          </p:sp>
          <p:sp>
            <p:nvSpPr>
              <p:cNvPr id="65" name="Nunc non blandit massa enim nec dui. Habitant morbi tristique senectus et. Viverra maecenas accumsan lacus vel facilisis volutpat"/>
              <p:cNvSpPr/>
              <p:nvPr/>
            </p:nvSpPr>
            <p:spPr>
              <a:xfrm>
                <a:off x="12637740" y="7119558"/>
                <a:ext cx="8873124" cy="75821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en-US" sz="1600" dirty="0">
                    <a:solidFill>
                      <a:schemeClr val="tx2"/>
                    </a:solidFill>
                  </a:rPr>
                  <a:t>&gt; </a:t>
                </a:r>
                <a:r>
                  <a:rPr lang="ru-RU" sz="1600" dirty="0">
                    <a:solidFill>
                      <a:schemeClr val="tx2"/>
                    </a:solidFill>
                  </a:rPr>
                  <a:t> </a:t>
                </a:r>
                <a:r>
                  <a:rPr lang="en-US" sz="1600" dirty="0">
                    <a:solidFill>
                      <a:schemeClr val="tx2"/>
                    </a:solidFill>
                  </a:rPr>
                  <a:t>150 </a:t>
                </a:r>
                <a:r>
                  <a:rPr lang="ru-RU" sz="1600" dirty="0">
                    <a:solidFill>
                      <a:schemeClr val="tx2"/>
                    </a:solidFill>
                  </a:rPr>
                  <a:t>объектов контроля в год</a:t>
                </a:r>
                <a:endParaRPr sz="1600" dirty="0">
                  <a:solidFill>
                    <a:schemeClr val="tx2"/>
                  </a:solidFill>
                </a:endParaRPr>
              </a:p>
            </p:txBody>
          </p:sp>
          <p:sp>
            <p:nvSpPr>
              <p:cNvPr id="68" name="Phasellus vestibulum lorem sed risus ultricies tristique nulla. Fermentum leo vel orci porta non."/>
              <p:cNvSpPr/>
              <p:nvPr/>
            </p:nvSpPr>
            <p:spPr>
              <a:xfrm>
                <a:off x="12637740" y="7917660"/>
                <a:ext cx="9674953" cy="75821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en-US" sz="1600" dirty="0">
                    <a:solidFill>
                      <a:schemeClr val="tx2"/>
                    </a:solidFill>
                  </a:rPr>
                  <a:t>&gt; </a:t>
                </a:r>
                <a:r>
                  <a:rPr lang="ru-RU" sz="1600" dirty="0">
                    <a:solidFill>
                      <a:schemeClr val="tx2"/>
                    </a:solidFill>
                  </a:rPr>
                  <a:t> </a:t>
                </a:r>
                <a:r>
                  <a:rPr lang="en-US" sz="1600" dirty="0">
                    <a:solidFill>
                      <a:schemeClr val="tx2"/>
                    </a:solidFill>
                  </a:rPr>
                  <a:t>600 </a:t>
                </a:r>
                <a:r>
                  <a:rPr lang="ru-RU" sz="1600" dirty="0">
                    <a:solidFill>
                      <a:schemeClr val="tx2"/>
                    </a:solidFill>
                  </a:rPr>
                  <a:t>информационных систем на объектах аудита</a:t>
                </a:r>
              </a:p>
            </p:txBody>
          </p:sp>
          <p:sp>
            <p:nvSpPr>
              <p:cNvPr id="71" name="Magna fermentum iaculis eu non diam phasellus vestibulum. Nisi lacus sed viverra tellus in hac habitasse platea dictumst."/>
              <p:cNvSpPr/>
              <p:nvPr/>
            </p:nvSpPr>
            <p:spPr>
              <a:xfrm>
                <a:off x="12637740" y="8713067"/>
                <a:ext cx="8545737" cy="75821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en-US" sz="1600" dirty="0">
                    <a:solidFill>
                      <a:schemeClr val="tx2"/>
                    </a:solidFill>
                  </a:rPr>
                  <a:t>&gt; </a:t>
                </a:r>
                <a:r>
                  <a:rPr lang="ru-RU" sz="1600" dirty="0">
                    <a:solidFill>
                      <a:schemeClr val="tx2"/>
                    </a:solidFill>
                  </a:rPr>
                  <a:t> </a:t>
                </a:r>
                <a:r>
                  <a:rPr lang="en-US" sz="1600" dirty="0">
                    <a:solidFill>
                      <a:schemeClr val="tx2"/>
                    </a:solidFill>
                  </a:rPr>
                  <a:t>700 </a:t>
                </a:r>
                <a:r>
                  <a:rPr lang="ru-RU" sz="1600" dirty="0">
                    <a:solidFill>
                      <a:schemeClr val="tx2"/>
                    </a:solidFill>
                  </a:rPr>
                  <a:t>постоянно работающих инспекторов</a:t>
                </a:r>
                <a:endParaRPr sz="1600" dirty="0">
                  <a:solidFill>
                    <a:schemeClr val="tx2"/>
                  </a:solidFill>
                </a:endParaRPr>
              </a:p>
            </p:txBody>
          </p:sp>
        </p:grpSp>
        <p:grpSp>
          <p:nvGrpSpPr>
            <p:cNvPr id="6" name="Группа 5"/>
            <p:cNvGrpSpPr>
              <a:grpSpLocks noChangeAspect="1"/>
            </p:cNvGrpSpPr>
            <p:nvPr/>
          </p:nvGrpSpPr>
          <p:grpSpPr>
            <a:xfrm>
              <a:off x="5012001" y="1291253"/>
              <a:ext cx="219688" cy="1289957"/>
              <a:chOff x="5184568" y="1297676"/>
              <a:chExt cx="144620" cy="849175"/>
            </a:xfrm>
          </p:grpSpPr>
          <p:sp>
            <p:nvSpPr>
              <p:cNvPr id="74" name="Rounded Rectangle"/>
              <p:cNvSpPr>
                <a:spLocks noChangeAspect="1"/>
              </p:cNvSpPr>
              <p:nvPr/>
            </p:nvSpPr>
            <p:spPr>
              <a:xfrm rot="2700000">
                <a:off x="5184570" y="1297676"/>
                <a:ext cx="144617" cy="144617"/>
              </a:xfrm>
              <a:prstGeom prst="roundRect">
                <a:avLst>
                  <a:gd name="adj" fmla="val 30239"/>
                </a:avLst>
              </a:prstGeom>
              <a:solidFill>
                <a:srgbClr val="8B91A9"/>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75" name="Rounded Rectangle"/>
              <p:cNvSpPr>
                <a:spLocks noChangeAspect="1"/>
              </p:cNvSpPr>
              <p:nvPr/>
            </p:nvSpPr>
            <p:spPr>
              <a:xfrm rot="2700000">
                <a:off x="5184568" y="1535370"/>
                <a:ext cx="144617" cy="144617"/>
              </a:xfrm>
              <a:prstGeom prst="roundRect">
                <a:avLst>
                  <a:gd name="adj" fmla="val 30239"/>
                </a:avLst>
              </a:prstGeom>
              <a:solidFill>
                <a:srgbClr val="3347F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76" name="Rounded Rectangle"/>
              <p:cNvSpPr>
                <a:spLocks noChangeAspect="1"/>
              </p:cNvSpPr>
              <p:nvPr/>
            </p:nvSpPr>
            <p:spPr>
              <a:xfrm rot="2700000">
                <a:off x="5184571" y="1773516"/>
                <a:ext cx="144617" cy="144617"/>
              </a:xfrm>
              <a:prstGeom prst="roundRect">
                <a:avLst>
                  <a:gd name="adj" fmla="val 30239"/>
                </a:avLst>
              </a:prstGeom>
              <a:solidFill>
                <a:srgbClr val="9D82EC"/>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77" name="Rounded Rectangle"/>
              <p:cNvSpPr>
                <a:spLocks noChangeAspect="1"/>
              </p:cNvSpPr>
              <p:nvPr/>
            </p:nvSpPr>
            <p:spPr>
              <a:xfrm rot="2700000">
                <a:off x="5184570" y="2002234"/>
                <a:ext cx="144617" cy="144617"/>
              </a:xfrm>
              <a:prstGeom prst="roundRect">
                <a:avLst>
                  <a:gd name="adj" fmla="val 30239"/>
                </a:avLst>
              </a:prstGeom>
              <a:solidFill>
                <a:srgbClr val="FFC09C"/>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grpSp>
      <p:grpSp>
        <p:nvGrpSpPr>
          <p:cNvPr id="4" name="Google Shape;188;p17">
            <a:extLst>
              <a:ext uri="{FF2B5EF4-FFF2-40B4-BE49-F238E27FC236}">
                <a16:creationId xmlns:a16="http://schemas.microsoft.com/office/drawing/2014/main" id="{D30D3439-3377-DCA0-6344-7C10EBFBDE10}"/>
              </a:ext>
            </a:extLst>
          </p:cNvPr>
          <p:cNvGrpSpPr/>
          <p:nvPr/>
        </p:nvGrpSpPr>
        <p:grpSpPr>
          <a:xfrm>
            <a:off x="125545" y="65278"/>
            <a:ext cx="11823292" cy="425450"/>
            <a:chOff x="1627188" y="1280460"/>
            <a:chExt cx="22554921" cy="850901"/>
          </a:xfrm>
        </p:grpSpPr>
        <p:sp>
          <p:nvSpPr>
            <p:cNvPr id="8" name="Google Shape;189;p17">
              <a:extLst>
                <a:ext uri="{FF2B5EF4-FFF2-40B4-BE49-F238E27FC236}">
                  <a16:creationId xmlns:a16="http://schemas.microsoft.com/office/drawing/2014/main" id="{03AA7623-883A-C1C1-5BDA-A3FB877317FD}"/>
                </a:ext>
              </a:extLst>
            </p:cNvPr>
            <p:cNvSpPr txBox="1"/>
            <p:nvPr/>
          </p:nvSpPr>
          <p:spPr>
            <a:xfrm>
              <a:off x="1627188" y="1280460"/>
              <a:ext cx="8468537" cy="850901"/>
            </a:xfrm>
            <a:prstGeom prst="rect">
              <a:avLst/>
            </a:prstGeom>
            <a:noFill/>
            <a:ln>
              <a:noFill/>
            </a:ln>
          </p:spPr>
          <p:txBody>
            <a:bodyPr spcFirstLastPara="1" wrap="square" lIns="19067" tIns="19067" rIns="19067" bIns="19067" anchor="t" anchorCtr="0">
              <a:noAutofit/>
            </a:bodyPr>
            <a:lstStyle/>
            <a:p>
              <a:pPr>
                <a:buClr>
                  <a:schemeClr val="dk1"/>
                </a:buClr>
                <a:buSzPts val="1900"/>
              </a:pPr>
              <a:r>
                <a:rPr lang="ru-RU" sz="2533" dirty="0" smtClean="0">
                  <a:solidFill>
                    <a:schemeClr val="dk1"/>
                  </a:solidFill>
                  <a:latin typeface="Impact"/>
                  <a:sym typeface="Impact"/>
                </a:rPr>
                <a:t>Управление </a:t>
              </a:r>
              <a:r>
                <a:rPr lang="ru-RU" sz="2533" dirty="0">
                  <a:solidFill>
                    <a:schemeClr val="dk1"/>
                  </a:solidFill>
                  <a:latin typeface="Impact"/>
                  <a:sym typeface="Impact"/>
                </a:rPr>
                <a:t>данными</a:t>
              </a:r>
              <a:endParaRPr sz="667" dirty="0">
                <a:solidFill>
                  <a:srgbClr val="000000"/>
                </a:solidFill>
                <a:latin typeface="Arial"/>
                <a:ea typeface="Arial"/>
                <a:cs typeface="Arial"/>
                <a:sym typeface="Arial"/>
              </a:endParaRPr>
            </a:p>
          </p:txBody>
        </p:sp>
        <p:cxnSp>
          <p:nvCxnSpPr>
            <p:cNvPr id="9" name="Google Shape;190;p17">
              <a:extLst>
                <a:ext uri="{FF2B5EF4-FFF2-40B4-BE49-F238E27FC236}">
                  <a16:creationId xmlns:a16="http://schemas.microsoft.com/office/drawing/2014/main" id="{A2D24AB5-6209-AC3F-32BF-7E144C72C1BF}"/>
                </a:ext>
              </a:extLst>
            </p:cNvPr>
            <p:cNvCxnSpPr/>
            <p:nvPr/>
          </p:nvCxnSpPr>
          <p:spPr>
            <a:xfrm>
              <a:off x="7566759" y="1932377"/>
              <a:ext cx="16615350" cy="31380"/>
            </a:xfrm>
            <a:prstGeom prst="straightConnector1">
              <a:avLst/>
            </a:prstGeom>
            <a:noFill/>
            <a:ln w="12700" cap="flat" cmpd="sng">
              <a:solidFill>
                <a:srgbClr val="FF004C"/>
              </a:solidFill>
              <a:prstDash val="solid"/>
              <a:miter lim="8000"/>
              <a:headEnd type="none" w="sm" len="sm"/>
              <a:tailEnd type="none" w="sm" len="sm"/>
            </a:ln>
          </p:spPr>
        </p:cxnSp>
      </p:grpSp>
      <p:grpSp>
        <p:nvGrpSpPr>
          <p:cNvPr id="10" name="Группа 9">
            <a:extLst>
              <a:ext uri="{FF2B5EF4-FFF2-40B4-BE49-F238E27FC236}">
                <a16:creationId xmlns:a16="http://schemas.microsoft.com/office/drawing/2014/main" id="{50891B41-4DA3-FAFF-E5D6-5BBB006D9CAE}"/>
              </a:ext>
            </a:extLst>
          </p:cNvPr>
          <p:cNvGrpSpPr/>
          <p:nvPr/>
        </p:nvGrpSpPr>
        <p:grpSpPr>
          <a:xfrm>
            <a:off x="120762" y="455563"/>
            <a:ext cx="2827332" cy="301839"/>
            <a:chOff x="133741" y="626759"/>
            <a:chExt cx="1959884" cy="296070"/>
          </a:xfrm>
        </p:grpSpPr>
        <p:sp>
          <p:nvSpPr>
            <p:cNvPr id="11" name="Google Shape;191;p17">
              <a:extLst>
                <a:ext uri="{FF2B5EF4-FFF2-40B4-BE49-F238E27FC236}">
                  <a16:creationId xmlns:a16="http://schemas.microsoft.com/office/drawing/2014/main" id="{1244B783-5F80-B9C4-B3C5-F84168F6EF94}"/>
                </a:ext>
              </a:extLst>
            </p:cNvPr>
            <p:cNvSpPr txBox="1"/>
            <p:nvPr/>
          </p:nvSpPr>
          <p:spPr>
            <a:xfrm>
              <a:off x="133741" y="626759"/>
              <a:ext cx="1958820" cy="181476"/>
            </a:xfrm>
            <a:prstGeom prst="rect">
              <a:avLst/>
            </a:prstGeom>
            <a:noFill/>
            <a:ln>
              <a:noFill/>
            </a:ln>
          </p:spPr>
          <p:txBody>
            <a:bodyPr spcFirstLastPara="1" wrap="square" lIns="17150" tIns="17150" rIns="17150" bIns="17150" anchor="t" anchorCtr="0">
              <a:noAutofit/>
            </a:bodyPr>
            <a:lstStyle/>
            <a:p>
              <a:pPr marL="0" marR="0" lvl="0" indent="0" algn="r" rtl="0">
                <a:lnSpc>
                  <a:spcPct val="100000"/>
                </a:lnSpc>
                <a:spcBef>
                  <a:spcPts val="0"/>
                </a:spcBef>
                <a:spcAft>
                  <a:spcPts val="0"/>
                </a:spcAft>
                <a:buClr>
                  <a:schemeClr val="dk2"/>
                </a:buClr>
                <a:buSzPts val="800"/>
                <a:buFont typeface="Arial"/>
                <a:buNone/>
              </a:pPr>
              <a:r>
                <a:rPr lang="ru-RU" sz="1100" b="1" dirty="0" smtClean="0">
                  <a:solidFill>
                    <a:srgbClr val="44546A"/>
                  </a:solidFill>
                  <a:latin typeface="Arial"/>
                  <a:ea typeface="Arial"/>
                  <a:cs typeface="Arial"/>
                  <a:sym typeface="Arial"/>
                </a:rPr>
                <a:t>ПРЕДПОСЫЛКИ</a:t>
              </a:r>
              <a:endParaRPr lang="ru-RU" sz="900" b="0" i="0" u="none" strike="noStrike" cap="none" dirty="0">
                <a:solidFill>
                  <a:srgbClr val="44546A"/>
                </a:solidFill>
                <a:latin typeface="Arial"/>
                <a:ea typeface="Arial"/>
                <a:cs typeface="Arial"/>
                <a:sym typeface="Arial"/>
              </a:endParaRPr>
            </a:p>
          </p:txBody>
        </p:sp>
        <p:sp>
          <p:nvSpPr>
            <p:cNvPr id="12" name="Rectangle">
              <a:extLst>
                <a:ext uri="{FF2B5EF4-FFF2-40B4-BE49-F238E27FC236}">
                  <a16:creationId xmlns:a16="http://schemas.microsoft.com/office/drawing/2014/main" id="{948B115D-318C-218B-09D0-622F3B1CB179}"/>
                </a:ext>
              </a:extLst>
            </p:cNvPr>
            <p:cNvSpPr/>
            <p:nvPr/>
          </p:nvSpPr>
          <p:spPr>
            <a:xfrm>
              <a:off x="172146" y="857638"/>
              <a:ext cx="1921479" cy="65191"/>
            </a:xfrm>
            <a:prstGeom prst="rect">
              <a:avLst/>
            </a:prstGeom>
            <a:solidFill>
              <a:srgbClr val="FF004C"/>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sp>
        <p:nvSpPr>
          <p:cNvPr id="64" name="TextBox 63"/>
          <p:cNvSpPr txBox="1"/>
          <p:nvPr/>
        </p:nvSpPr>
        <p:spPr>
          <a:xfrm>
            <a:off x="11255061" y="6530524"/>
            <a:ext cx="263214" cy="276999"/>
          </a:xfrm>
          <a:prstGeom prst="rect">
            <a:avLst/>
          </a:prstGeom>
          <a:noFill/>
        </p:spPr>
        <p:txBody>
          <a:bodyPr wrap="none" rtlCol="0">
            <a:spAutoFit/>
          </a:bodyPr>
          <a:lstStyle/>
          <a:p>
            <a:r>
              <a:rPr lang="ru-RU" sz="1200" dirty="0" smtClean="0"/>
              <a:t>2</a:t>
            </a:r>
            <a:endParaRPr lang="ru-RU" sz="1200" dirty="0"/>
          </a:p>
        </p:txBody>
      </p:sp>
    </p:spTree>
    <p:extLst>
      <p:ext uri="{BB962C8B-B14F-4D97-AF65-F5344CB8AC3E}">
        <p14:creationId xmlns:p14="http://schemas.microsoft.com/office/powerpoint/2010/main" val="164300092"/>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tretch>
            <a:fillRect/>
          </a:stretch>
        </p:blipFill>
        <p:spPr>
          <a:xfrm>
            <a:off x="3551309" y="1252557"/>
            <a:ext cx="2196930" cy="2196930"/>
          </a:xfrm>
          <a:prstGeom prst="roundRect">
            <a:avLst>
              <a:gd name="adj" fmla="val 5070"/>
            </a:avLst>
          </a:prstGeom>
          <a:noFill/>
          <a:ln>
            <a:noFill/>
          </a:ln>
        </p:spPr>
      </p:pic>
      <p:pic>
        <p:nvPicPr>
          <p:cNvPr id="8" name="Рисунок 7"/>
          <p:cNvPicPr>
            <a:picLocks noGrp="1" noChangeAspect="1"/>
          </p:cNvPicPr>
          <p:nvPr>
            <p:ph type="pic" sz="quarter" idx="12"/>
          </p:nvPr>
        </p:nvPicPr>
        <p:blipFill>
          <a:blip r:embed="rId4" cstate="hqprint">
            <a:extLst>
              <a:ext uri="{28A0092B-C50C-407E-A947-70E740481C1C}">
                <a14:useLocalDpi xmlns:a14="http://schemas.microsoft.com/office/drawing/2010/main" val="0"/>
              </a:ext>
            </a:extLst>
          </a:blip>
          <a:stretch>
            <a:fillRect/>
          </a:stretch>
        </p:blipFill>
        <p:spPr>
          <a:xfrm>
            <a:off x="6655230" y="1340670"/>
            <a:ext cx="1905000" cy="1905000"/>
          </a:xfrm>
          <a:prstGeom prst="roundRect">
            <a:avLst>
              <a:gd name="adj" fmla="val 5172"/>
            </a:avLst>
          </a:prstGeom>
          <a:noFill/>
          <a:ln>
            <a:noFill/>
          </a:ln>
        </p:spPr>
      </p:pic>
      <p:grpSp>
        <p:nvGrpSpPr>
          <p:cNvPr id="18" name="Group 17">
            <a:extLst>
              <a:ext uri="{FF2B5EF4-FFF2-40B4-BE49-F238E27FC236}">
                <a16:creationId xmlns:a16="http://schemas.microsoft.com/office/drawing/2014/main" id="{09265DCE-B44B-6E43-81FF-A3C2811AE0EF}"/>
              </a:ext>
            </a:extLst>
          </p:cNvPr>
          <p:cNvGrpSpPr/>
          <p:nvPr/>
        </p:nvGrpSpPr>
        <p:grpSpPr>
          <a:xfrm>
            <a:off x="1150671" y="3496294"/>
            <a:ext cx="1638026" cy="1916009"/>
            <a:chOff x="3352244" y="8682739"/>
            <a:chExt cx="3276052" cy="3832018"/>
          </a:xfrm>
        </p:grpSpPr>
        <p:sp>
          <p:nvSpPr>
            <p:cNvPr id="329" name="Lorem ipsum dolor sit amet, consectetur adipiscing elit, incididunt ut labore et dolore"/>
            <p:cNvSpPr txBox="1"/>
            <p:nvPr/>
          </p:nvSpPr>
          <p:spPr>
            <a:xfrm>
              <a:off x="3352244" y="9826841"/>
              <a:ext cx="3276052" cy="26879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lgn="l" defTabSz="457200">
                <a:lnSpc>
                  <a:spcPct val="120000"/>
                </a:lnSpc>
                <a:defRPr sz="2200" b="0">
                  <a:solidFill>
                    <a:srgbClr val="7F8189"/>
                  </a:solidFill>
                  <a:latin typeface="Arial"/>
                  <a:ea typeface="Arial"/>
                  <a:cs typeface="Arial"/>
                  <a:sym typeface="Arial"/>
                </a:defRPr>
              </a:lvl1pPr>
            </a:lstStyle>
            <a:p>
              <a:pPr algn="ctr"/>
              <a:r>
                <a:rPr lang="ru-RU" sz="1400" dirty="0">
                  <a:solidFill>
                    <a:schemeClr val="tx2"/>
                  </a:solidFill>
                </a:rPr>
                <a:t>Команда дата-стюардов: 52 </a:t>
              </a:r>
              <a:br>
                <a:rPr lang="ru-RU" sz="1400" dirty="0">
                  <a:solidFill>
                    <a:schemeClr val="tx2"/>
                  </a:solidFill>
                </a:rPr>
              </a:br>
              <a:r>
                <a:rPr lang="ru-RU" sz="1400" dirty="0">
                  <a:solidFill>
                    <a:schemeClr val="tx2"/>
                  </a:solidFill>
                </a:rPr>
                <a:t>дата-стюарда от 16 департаментов аудита</a:t>
              </a:r>
              <a:endParaRPr sz="1400" dirty="0">
                <a:solidFill>
                  <a:schemeClr val="tx2"/>
                </a:solidFill>
              </a:endParaRPr>
            </a:p>
          </p:txBody>
        </p:sp>
        <p:grpSp>
          <p:nvGrpSpPr>
            <p:cNvPr id="10" name="Group 9">
              <a:extLst>
                <a:ext uri="{FF2B5EF4-FFF2-40B4-BE49-F238E27FC236}">
                  <a16:creationId xmlns:a16="http://schemas.microsoft.com/office/drawing/2014/main" id="{46FCEA2F-9EA3-0B4D-8A0E-B43D4B49F446}"/>
                </a:ext>
              </a:extLst>
            </p:cNvPr>
            <p:cNvGrpSpPr/>
            <p:nvPr/>
          </p:nvGrpSpPr>
          <p:grpSpPr>
            <a:xfrm>
              <a:off x="3417372" y="8682739"/>
              <a:ext cx="2933476" cy="825348"/>
              <a:chOff x="3417372" y="8682739"/>
              <a:chExt cx="2933476" cy="825348"/>
            </a:xfrm>
          </p:grpSpPr>
          <p:sp>
            <p:nvSpPr>
              <p:cNvPr id="331" name="Rectangle"/>
              <p:cNvSpPr/>
              <p:nvPr/>
            </p:nvSpPr>
            <p:spPr>
              <a:xfrm>
                <a:off x="3482500" y="9364109"/>
                <a:ext cx="2803218" cy="143978"/>
              </a:xfrm>
              <a:prstGeom prst="rect">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332" name="MANAGER"/>
              <p:cNvSpPr/>
              <p:nvPr/>
            </p:nvSpPr>
            <p:spPr>
              <a:xfrm>
                <a:off x="3417372" y="8682739"/>
                <a:ext cx="2933476" cy="619656"/>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solidFill>
                <a:srgbClr val="21ECE0"/>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1400" cap="all" spc="1120">
                    <a:solidFill>
                      <a:srgbClr val="242423"/>
                    </a:solidFill>
                    <a:latin typeface="Arial"/>
                    <a:ea typeface="Arial"/>
                    <a:cs typeface="Arial"/>
                    <a:sym typeface="Arial"/>
                  </a:defRPr>
                </a:lvl1pPr>
              </a:lstStyle>
              <a:p>
                <a:r>
                  <a:rPr lang="ru-RU" b="1" spc="0" dirty="0">
                    <a:solidFill>
                      <a:schemeClr val="tx1"/>
                    </a:solidFill>
                    <a:effectLst>
                      <a:outerShdw blurRad="38100" dist="38100" dir="2700000" algn="tl">
                        <a:srgbClr val="000000">
                          <a:alpha val="43137"/>
                        </a:srgbClr>
                      </a:outerShdw>
                    </a:effectLst>
                    <a:latin typeface="Montserrat Bold"/>
                    <a:cs typeface="Arial" panose="020B0604020202020204" pitchFamily="34" charset="0"/>
                  </a:rPr>
                  <a:t>Дата-стюард</a:t>
                </a:r>
                <a:endParaRPr b="1" spc="0" dirty="0">
                  <a:solidFill>
                    <a:schemeClr val="tx1"/>
                  </a:solidFill>
                  <a:effectLst>
                    <a:outerShdw blurRad="38100" dist="38100" dir="2700000" algn="tl">
                      <a:srgbClr val="000000">
                        <a:alpha val="43137"/>
                      </a:srgbClr>
                    </a:outerShdw>
                  </a:effectLst>
                  <a:latin typeface="Montserrat Bold"/>
                  <a:cs typeface="Arial" panose="020B0604020202020204" pitchFamily="34" charset="0"/>
                </a:endParaRPr>
              </a:p>
            </p:txBody>
          </p:sp>
        </p:grpSp>
      </p:grpSp>
      <p:grpSp>
        <p:nvGrpSpPr>
          <p:cNvPr id="43" name="Группа 42">
            <a:extLst>
              <a:ext uri="{FF2B5EF4-FFF2-40B4-BE49-F238E27FC236}">
                <a16:creationId xmlns:a16="http://schemas.microsoft.com/office/drawing/2014/main" id="{2DD2E568-E623-1C4B-AB36-715082B30B25}"/>
              </a:ext>
            </a:extLst>
          </p:cNvPr>
          <p:cNvGrpSpPr/>
          <p:nvPr/>
        </p:nvGrpSpPr>
        <p:grpSpPr>
          <a:xfrm rot="16200000">
            <a:off x="1446112" y="-1858899"/>
            <a:ext cx="271870" cy="3164092"/>
            <a:chOff x="1163899" y="2354595"/>
            <a:chExt cx="271870" cy="3164092"/>
          </a:xfrm>
        </p:grpSpPr>
        <p:sp>
          <p:nvSpPr>
            <p:cNvPr id="44" name="Прямоугольник 43">
              <a:extLst>
                <a:ext uri="{FF2B5EF4-FFF2-40B4-BE49-F238E27FC236}">
                  <a16:creationId xmlns:a16="http://schemas.microsoft.com/office/drawing/2014/main" id="{8F412C04-3328-C344-9659-FA65AE92729B}"/>
                </a:ext>
              </a:extLst>
            </p:cNvPr>
            <p:cNvSpPr/>
            <p:nvPr/>
          </p:nvSpPr>
          <p:spPr>
            <a:xfrm>
              <a:off x="1163899" y="2354595"/>
              <a:ext cx="271870" cy="216000"/>
            </a:xfrm>
            <a:prstGeom prst="rect">
              <a:avLst/>
            </a:prstGeom>
            <a:solidFill>
              <a:srgbClr val="21ECE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1100" dirty="0">
                  <a:effectLst/>
                  <a:ea typeface="Calibri"/>
                  <a:cs typeface="Times New Roman"/>
                </a:rPr>
                <a:t> </a:t>
              </a:r>
            </a:p>
            <a:p>
              <a:pPr>
                <a:lnSpc>
                  <a:spcPct val="115000"/>
                </a:lnSpc>
                <a:spcAft>
                  <a:spcPts val="1000"/>
                </a:spcAft>
              </a:pPr>
              <a:r>
                <a:rPr lang="ru-RU" sz="1100" dirty="0">
                  <a:effectLst/>
                  <a:ea typeface="Calibri"/>
                  <a:cs typeface="Times New Roman"/>
                </a:rPr>
                <a:t> </a:t>
              </a:r>
            </a:p>
          </p:txBody>
        </p:sp>
        <p:sp>
          <p:nvSpPr>
            <p:cNvPr id="45" name="Прямоугольник 44">
              <a:extLst>
                <a:ext uri="{FF2B5EF4-FFF2-40B4-BE49-F238E27FC236}">
                  <a16:creationId xmlns:a16="http://schemas.microsoft.com/office/drawing/2014/main" id="{8172F2A9-7E1A-A040-A20A-009A0FE8621F}"/>
                </a:ext>
              </a:extLst>
            </p:cNvPr>
            <p:cNvSpPr/>
            <p:nvPr/>
          </p:nvSpPr>
          <p:spPr>
            <a:xfrm>
              <a:off x="1163899" y="2723107"/>
              <a:ext cx="271870" cy="216000"/>
            </a:xfrm>
            <a:prstGeom prst="rect">
              <a:avLst/>
            </a:prstGeom>
            <a:solidFill>
              <a:srgbClr val="FF004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46" name="Прямоугольник 45">
              <a:extLst>
                <a:ext uri="{FF2B5EF4-FFF2-40B4-BE49-F238E27FC236}">
                  <a16:creationId xmlns:a16="http://schemas.microsoft.com/office/drawing/2014/main" id="{149F80C9-59A5-AD4C-B1C1-DD4EE8402A18}"/>
                </a:ext>
              </a:extLst>
            </p:cNvPr>
            <p:cNvSpPr/>
            <p:nvPr/>
          </p:nvSpPr>
          <p:spPr>
            <a:xfrm>
              <a:off x="1163899" y="5302687"/>
              <a:ext cx="271870" cy="216000"/>
            </a:xfrm>
            <a:prstGeom prst="rect">
              <a:avLst/>
            </a:prstGeom>
            <a:solidFill>
              <a:srgbClr val="FFC09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1" name="Прямоугольник 50">
              <a:extLst>
                <a:ext uri="{FF2B5EF4-FFF2-40B4-BE49-F238E27FC236}">
                  <a16:creationId xmlns:a16="http://schemas.microsoft.com/office/drawing/2014/main" id="{C4A85B13-5F52-6C46-B037-4131599FBAED}"/>
                </a:ext>
              </a:extLst>
            </p:cNvPr>
            <p:cNvSpPr/>
            <p:nvPr/>
          </p:nvSpPr>
          <p:spPr>
            <a:xfrm>
              <a:off x="1163899" y="4565667"/>
              <a:ext cx="271870" cy="216000"/>
            </a:xfrm>
            <a:prstGeom prst="rect">
              <a:avLst/>
            </a:prstGeom>
            <a:solidFill>
              <a:srgbClr val="3347F2"/>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2" name="Прямоугольник 51">
              <a:extLst>
                <a:ext uri="{FF2B5EF4-FFF2-40B4-BE49-F238E27FC236}">
                  <a16:creationId xmlns:a16="http://schemas.microsoft.com/office/drawing/2014/main" id="{6F88ED72-3818-FC4F-86ED-69BBF4CE72A2}"/>
                </a:ext>
              </a:extLst>
            </p:cNvPr>
            <p:cNvSpPr/>
            <p:nvPr/>
          </p:nvSpPr>
          <p:spPr>
            <a:xfrm>
              <a:off x="1163899" y="4934179"/>
              <a:ext cx="271870" cy="216000"/>
            </a:xfrm>
            <a:prstGeom prst="rect">
              <a:avLst/>
            </a:prstGeom>
            <a:solidFill>
              <a:srgbClr val="9D82E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3" name="Прямоугольник 52">
              <a:extLst>
                <a:ext uri="{FF2B5EF4-FFF2-40B4-BE49-F238E27FC236}">
                  <a16:creationId xmlns:a16="http://schemas.microsoft.com/office/drawing/2014/main" id="{BDFCACB3-4976-7B4C-81A5-DDE72C008BF2}"/>
                </a:ext>
              </a:extLst>
            </p:cNvPr>
            <p:cNvSpPr/>
            <p:nvPr/>
          </p:nvSpPr>
          <p:spPr>
            <a:xfrm>
              <a:off x="1163899" y="3091619"/>
              <a:ext cx="271870" cy="216000"/>
            </a:xfrm>
            <a:prstGeom prst="rect">
              <a:avLst/>
            </a:prstGeom>
            <a:solidFill>
              <a:srgbClr val="04092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4" name="Прямоугольник 53">
              <a:extLst>
                <a:ext uri="{FF2B5EF4-FFF2-40B4-BE49-F238E27FC236}">
                  <a16:creationId xmlns:a16="http://schemas.microsoft.com/office/drawing/2014/main" id="{04691DB5-FC39-1842-BBEE-A41C463FDED0}"/>
                </a:ext>
              </a:extLst>
            </p:cNvPr>
            <p:cNvSpPr/>
            <p:nvPr/>
          </p:nvSpPr>
          <p:spPr>
            <a:xfrm>
              <a:off x="1163899" y="3460131"/>
              <a:ext cx="271870" cy="216000"/>
            </a:xfrm>
            <a:prstGeom prst="rect">
              <a:avLst/>
            </a:prstGeom>
            <a:solidFill>
              <a:srgbClr val="243057"/>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5" name="Прямоугольник 54">
              <a:extLst>
                <a:ext uri="{FF2B5EF4-FFF2-40B4-BE49-F238E27FC236}">
                  <a16:creationId xmlns:a16="http://schemas.microsoft.com/office/drawing/2014/main" id="{2F9EE249-74E3-8547-8B31-4CD26EF3F4B0}"/>
                </a:ext>
              </a:extLst>
            </p:cNvPr>
            <p:cNvSpPr/>
            <p:nvPr/>
          </p:nvSpPr>
          <p:spPr>
            <a:xfrm>
              <a:off x="1163899" y="3828643"/>
              <a:ext cx="271870" cy="216000"/>
            </a:xfrm>
            <a:prstGeom prst="rect">
              <a:avLst/>
            </a:prstGeom>
            <a:solidFill>
              <a:srgbClr val="8B91A9"/>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6" name="Прямоугольник 55">
              <a:extLst>
                <a:ext uri="{FF2B5EF4-FFF2-40B4-BE49-F238E27FC236}">
                  <a16:creationId xmlns:a16="http://schemas.microsoft.com/office/drawing/2014/main" id="{E4D94872-3DB1-A040-9523-5285396B808B}"/>
                </a:ext>
              </a:extLst>
            </p:cNvPr>
            <p:cNvSpPr/>
            <p:nvPr/>
          </p:nvSpPr>
          <p:spPr>
            <a:xfrm>
              <a:off x="1163899" y="4197155"/>
              <a:ext cx="271870" cy="216000"/>
            </a:xfrm>
            <a:prstGeom prst="rect">
              <a:avLst/>
            </a:prstGeom>
            <a:solidFill>
              <a:srgbClr val="F1F5F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pic>
        <p:nvPicPr>
          <p:cNvPr id="13" name="Рисунок 12"/>
          <p:cNvPicPr>
            <a:picLocks noGrp="1" noChangeAspect="1"/>
          </p:cNvPicPr>
          <p:nvPr>
            <p:ph type="pic" sz="quarter" idx="10"/>
          </p:nvPr>
        </p:nvPicPr>
        <p:blipFill>
          <a:blip r:embed="rId5" cstate="hqprint">
            <a:extLst>
              <a:ext uri="{28A0092B-C50C-407E-A947-70E740481C1C}">
                <a14:useLocalDpi xmlns:a14="http://schemas.microsoft.com/office/drawing/2010/main" val="0"/>
              </a:ext>
            </a:extLst>
          </a:blip>
          <a:srcRect/>
          <a:stretch>
            <a:fillRect/>
          </a:stretch>
        </p:blipFill>
        <p:spPr>
          <a:xfrm>
            <a:off x="866144" y="1383983"/>
            <a:ext cx="2100923" cy="2099535"/>
          </a:xfrm>
          <a:noFill/>
        </p:spPr>
      </p:pic>
      <p:grpSp>
        <p:nvGrpSpPr>
          <p:cNvPr id="57" name="Group 17">
            <a:extLst>
              <a:ext uri="{FF2B5EF4-FFF2-40B4-BE49-F238E27FC236}">
                <a16:creationId xmlns:a16="http://schemas.microsoft.com/office/drawing/2014/main" id="{09265DCE-B44B-6E43-81FF-A3C2811AE0EF}"/>
              </a:ext>
            </a:extLst>
          </p:cNvPr>
          <p:cNvGrpSpPr/>
          <p:nvPr/>
        </p:nvGrpSpPr>
        <p:grpSpPr>
          <a:xfrm>
            <a:off x="3355789" y="3496294"/>
            <a:ext cx="2587969" cy="2174541"/>
            <a:chOff x="2196044" y="8719253"/>
            <a:chExt cx="5175938" cy="4349082"/>
          </a:xfrm>
        </p:grpSpPr>
        <p:sp>
          <p:nvSpPr>
            <p:cNvPr id="58" name="Lorem ipsum dolor sit amet, consectetur adipiscing elit, incididunt ut labore et dolore"/>
            <p:cNvSpPr txBox="1"/>
            <p:nvPr/>
          </p:nvSpPr>
          <p:spPr>
            <a:xfrm>
              <a:off x="3123976" y="9863355"/>
              <a:ext cx="3276052" cy="32049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lgn="l" defTabSz="457200">
                <a:lnSpc>
                  <a:spcPct val="120000"/>
                </a:lnSpc>
                <a:defRPr sz="2200" b="0">
                  <a:solidFill>
                    <a:srgbClr val="7F8189"/>
                  </a:solidFill>
                  <a:latin typeface="Arial"/>
                  <a:ea typeface="Arial"/>
                  <a:cs typeface="Arial"/>
                  <a:sym typeface="Arial"/>
                </a:defRPr>
              </a:lvl1pPr>
            </a:lstStyle>
            <a:p>
              <a:pPr algn="ctr"/>
              <a:r>
                <a:rPr lang="ru-RU" sz="1400" dirty="0">
                  <a:solidFill>
                    <a:schemeClr val="tx2"/>
                  </a:solidFill>
                </a:rPr>
                <a:t>Команда технических экспертов: 2 технических эксперта в ФКУ «ЦЭАИТ СП РФ»</a:t>
              </a:r>
              <a:endParaRPr sz="1400" dirty="0">
                <a:solidFill>
                  <a:schemeClr val="tx2"/>
                </a:solidFill>
              </a:endParaRPr>
            </a:p>
          </p:txBody>
        </p:sp>
        <p:grpSp>
          <p:nvGrpSpPr>
            <p:cNvPr id="59" name="Group 9">
              <a:extLst>
                <a:ext uri="{FF2B5EF4-FFF2-40B4-BE49-F238E27FC236}">
                  <a16:creationId xmlns:a16="http://schemas.microsoft.com/office/drawing/2014/main" id="{46FCEA2F-9EA3-0B4D-8A0E-B43D4B49F446}"/>
                </a:ext>
              </a:extLst>
            </p:cNvPr>
            <p:cNvGrpSpPr/>
            <p:nvPr/>
          </p:nvGrpSpPr>
          <p:grpSpPr>
            <a:xfrm>
              <a:off x="2196044" y="8719253"/>
              <a:ext cx="5175938" cy="813966"/>
              <a:chOff x="2196044" y="8719253"/>
              <a:chExt cx="5175938" cy="813966"/>
            </a:xfrm>
          </p:grpSpPr>
          <p:sp>
            <p:nvSpPr>
              <p:cNvPr id="60" name="Rectangle"/>
              <p:cNvSpPr/>
              <p:nvPr/>
            </p:nvSpPr>
            <p:spPr>
              <a:xfrm>
                <a:off x="2793338" y="9389241"/>
                <a:ext cx="3937326" cy="143978"/>
              </a:xfrm>
              <a:prstGeom prst="rect">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61" name="MANAGER"/>
              <p:cNvSpPr/>
              <p:nvPr/>
            </p:nvSpPr>
            <p:spPr>
              <a:xfrm>
                <a:off x="2196044" y="8719253"/>
                <a:ext cx="5175938" cy="6935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solidFill>
                <a:srgbClr val="21ECE0"/>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1400" cap="all" spc="1120">
                    <a:solidFill>
                      <a:srgbClr val="242423"/>
                    </a:solidFill>
                    <a:latin typeface="Arial"/>
                    <a:ea typeface="Arial"/>
                    <a:cs typeface="Arial"/>
                    <a:sym typeface="Arial"/>
                  </a:defRPr>
                </a:lvl1pPr>
              </a:lstStyle>
              <a:p>
                <a:r>
                  <a:rPr lang="ru-RU" sz="1600" b="1" spc="0" dirty="0">
                    <a:solidFill>
                      <a:schemeClr val="tx1"/>
                    </a:solidFill>
                    <a:effectLst>
                      <a:outerShdw blurRad="38100" dist="38100" dir="2700000" algn="tl">
                        <a:srgbClr val="000000">
                          <a:alpha val="43137"/>
                        </a:srgbClr>
                      </a:outerShdw>
                    </a:effectLst>
                    <a:latin typeface="Montserrat Bold"/>
                    <a:cs typeface="Arial" panose="020B0604020202020204" pitchFamily="34" charset="0"/>
                  </a:rPr>
                  <a:t>Технический эксперт</a:t>
                </a:r>
                <a:endParaRPr sz="1600" b="1" spc="0" dirty="0">
                  <a:solidFill>
                    <a:schemeClr val="tx1"/>
                  </a:solidFill>
                  <a:effectLst>
                    <a:outerShdw blurRad="38100" dist="38100" dir="2700000" algn="tl">
                      <a:srgbClr val="000000">
                        <a:alpha val="43137"/>
                      </a:srgbClr>
                    </a:outerShdw>
                  </a:effectLst>
                  <a:latin typeface="Montserrat Bold"/>
                  <a:cs typeface="Arial" panose="020B0604020202020204" pitchFamily="34" charset="0"/>
                </a:endParaRPr>
              </a:p>
            </p:txBody>
          </p:sp>
        </p:grpSp>
      </p:grpSp>
      <p:grpSp>
        <p:nvGrpSpPr>
          <p:cNvPr id="62" name="Group 17">
            <a:extLst>
              <a:ext uri="{FF2B5EF4-FFF2-40B4-BE49-F238E27FC236}">
                <a16:creationId xmlns:a16="http://schemas.microsoft.com/office/drawing/2014/main" id="{09265DCE-B44B-6E43-81FF-A3C2811AE0EF}"/>
              </a:ext>
            </a:extLst>
          </p:cNvPr>
          <p:cNvGrpSpPr/>
          <p:nvPr/>
        </p:nvGrpSpPr>
        <p:grpSpPr>
          <a:xfrm>
            <a:off x="6724707" y="3500747"/>
            <a:ext cx="1766044" cy="1911556"/>
            <a:chOff x="3224224" y="8691645"/>
            <a:chExt cx="3532088" cy="3823112"/>
          </a:xfrm>
        </p:grpSpPr>
        <p:sp>
          <p:nvSpPr>
            <p:cNvPr id="63" name="Lorem ipsum dolor sit amet, consectetur adipiscing elit, incididunt ut labore et dolore"/>
            <p:cNvSpPr txBox="1"/>
            <p:nvPr/>
          </p:nvSpPr>
          <p:spPr>
            <a:xfrm>
              <a:off x="3352244" y="9826841"/>
              <a:ext cx="3276052" cy="26879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lgn="l" defTabSz="457200">
                <a:lnSpc>
                  <a:spcPct val="120000"/>
                </a:lnSpc>
                <a:defRPr sz="2200" b="0">
                  <a:solidFill>
                    <a:srgbClr val="7F8189"/>
                  </a:solidFill>
                  <a:latin typeface="Arial"/>
                  <a:ea typeface="Arial"/>
                  <a:cs typeface="Arial"/>
                  <a:sym typeface="Arial"/>
                </a:defRPr>
              </a:lvl1pPr>
            </a:lstStyle>
            <a:p>
              <a:pPr algn="ctr"/>
              <a:r>
                <a:rPr lang="ru-RU" sz="1400" dirty="0">
                  <a:solidFill>
                    <a:schemeClr val="tx2"/>
                  </a:solidFill>
                </a:rPr>
                <a:t>Команда дата-инженеров: 5 </a:t>
              </a:r>
              <a:br>
                <a:rPr lang="ru-RU" sz="1400" dirty="0">
                  <a:solidFill>
                    <a:schemeClr val="tx2"/>
                  </a:solidFill>
                </a:rPr>
              </a:br>
              <a:r>
                <a:rPr lang="ru-RU" sz="1400" dirty="0">
                  <a:solidFill>
                    <a:schemeClr val="tx2"/>
                  </a:solidFill>
                </a:rPr>
                <a:t>дата-инженеров в ФКУ «ЦЭАИТ СП РФ»</a:t>
              </a:r>
              <a:endParaRPr sz="1400" dirty="0">
                <a:solidFill>
                  <a:schemeClr val="tx2"/>
                </a:solidFill>
              </a:endParaRPr>
            </a:p>
          </p:txBody>
        </p:sp>
        <p:grpSp>
          <p:nvGrpSpPr>
            <p:cNvPr id="64" name="Group 9">
              <a:extLst>
                <a:ext uri="{FF2B5EF4-FFF2-40B4-BE49-F238E27FC236}">
                  <a16:creationId xmlns:a16="http://schemas.microsoft.com/office/drawing/2014/main" id="{46FCEA2F-9EA3-0B4D-8A0E-B43D4B49F446}"/>
                </a:ext>
              </a:extLst>
            </p:cNvPr>
            <p:cNvGrpSpPr/>
            <p:nvPr/>
          </p:nvGrpSpPr>
          <p:grpSpPr>
            <a:xfrm>
              <a:off x="3224224" y="8691645"/>
              <a:ext cx="3532088" cy="816442"/>
              <a:chOff x="3224224" y="8691645"/>
              <a:chExt cx="3532088" cy="816442"/>
            </a:xfrm>
          </p:grpSpPr>
          <p:sp>
            <p:nvSpPr>
              <p:cNvPr id="65" name="Rectangle"/>
              <p:cNvSpPr/>
              <p:nvPr/>
            </p:nvSpPr>
            <p:spPr>
              <a:xfrm>
                <a:off x="3588660" y="9364109"/>
                <a:ext cx="2803218" cy="143978"/>
              </a:xfrm>
              <a:prstGeom prst="rect">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66" name="MANAGER"/>
              <p:cNvSpPr/>
              <p:nvPr/>
            </p:nvSpPr>
            <p:spPr>
              <a:xfrm>
                <a:off x="3224224" y="8691645"/>
                <a:ext cx="3532088" cy="6935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solidFill>
                <a:srgbClr val="21ECE0"/>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1400" cap="all" spc="1120">
                    <a:solidFill>
                      <a:srgbClr val="242423"/>
                    </a:solidFill>
                    <a:latin typeface="Arial"/>
                    <a:ea typeface="Arial"/>
                    <a:cs typeface="Arial"/>
                    <a:sym typeface="Arial"/>
                  </a:defRPr>
                </a:lvl1pPr>
              </a:lstStyle>
              <a:p>
                <a:r>
                  <a:rPr lang="ru-RU" sz="1600" b="1" spc="0" dirty="0">
                    <a:solidFill>
                      <a:schemeClr val="tx1"/>
                    </a:solidFill>
                    <a:effectLst>
                      <a:outerShdw blurRad="38100" dist="38100" dir="2700000" algn="tl">
                        <a:srgbClr val="000000">
                          <a:alpha val="43137"/>
                        </a:srgbClr>
                      </a:outerShdw>
                    </a:effectLst>
                    <a:latin typeface="Montserrat Bold"/>
                    <a:cs typeface="Arial" panose="020B0604020202020204" pitchFamily="34" charset="0"/>
                  </a:rPr>
                  <a:t>Дата-инженер</a:t>
                </a:r>
                <a:endParaRPr sz="1600" b="1" spc="0" dirty="0">
                  <a:solidFill>
                    <a:schemeClr val="tx1"/>
                  </a:solidFill>
                  <a:effectLst>
                    <a:outerShdw blurRad="38100" dist="38100" dir="2700000" algn="tl">
                      <a:srgbClr val="000000">
                        <a:alpha val="43137"/>
                      </a:srgbClr>
                    </a:outerShdw>
                  </a:effectLst>
                  <a:latin typeface="Montserrat Bold"/>
                  <a:cs typeface="Arial" panose="020B0604020202020204" pitchFamily="34" charset="0"/>
                </a:endParaRPr>
              </a:p>
            </p:txBody>
          </p:sp>
        </p:grpSp>
      </p:grpSp>
      <p:grpSp>
        <p:nvGrpSpPr>
          <p:cNvPr id="67" name="Group 17">
            <a:extLst>
              <a:ext uri="{FF2B5EF4-FFF2-40B4-BE49-F238E27FC236}">
                <a16:creationId xmlns:a16="http://schemas.microsoft.com/office/drawing/2014/main" id="{09265DCE-B44B-6E43-81FF-A3C2811AE0EF}"/>
              </a:ext>
            </a:extLst>
          </p:cNvPr>
          <p:cNvGrpSpPr/>
          <p:nvPr/>
        </p:nvGrpSpPr>
        <p:grpSpPr>
          <a:xfrm>
            <a:off x="8672969" y="3504441"/>
            <a:ext cx="4145806" cy="2177089"/>
            <a:chOff x="1882440" y="8699033"/>
            <a:chExt cx="8291612" cy="4354178"/>
          </a:xfrm>
        </p:grpSpPr>
        <p:sp>
          <p:nvSpPr>
            <p:cNvPr id="68" name="Lorem ipsum dolor sit amet, consectetur adipiscing elit, incididunt ut labore et dolore"/>
            <p:cNvSpPr txBox="1"/>
            <p:nvPr/>
          </p:nvSpPr>
          <p:spPr>
            <a:xfrm>
              <a:off x="3352244" y="9848231"/>
              <a:ext cx="3276052" cy="32049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lgn="l" defTabSz="457200">
                <a:lnSpc>
                  <a:spcPct val="120000"/>
                </a:lnSpc>
                <a:defRPr sz="2200" b="0">
                  <a:solidFill>
                    <a:srgbClr val="7F8189"/>
                  </a:solidFill>
                  <a:latin typeface="Arial"/>
                  <a:ea typeface="Arial"/>
                  <a:cs typeface="Arial"/>
                  <a:sym typeface="Arial"/>
                </a:defRPr>
              </a:lvl1pPr>
            </a:lstStyle>
            <a:p>
              <a:pPr algn="ctr"/>
              <a:r>
                <a:rPr lang="ru-RU" sz="1400" dirty="0">
                  <a:solidFill>
                    <a:schemeClr val="tx2"/>
                  </a:solidFill>
                </a:rPr>
                <a:t>Управляющая команда: 3 сотрудника Департамента цифровой трансформации</a:t>
              </a:r>
              <a:endParaRPr sz="1400" dirty="0">
                <a:solidFill>
                  <a:schemeClr val="tx2"/>
                </a:solidFill>
              </a:endParaRPr>
            </a:p>
          </p:txBody>
        </p:sp>
        <p:grpSp>
          <p:nvGrpSpPr>
            <p:cNvPr id="69" name="Group 9">
              <a:extLst>
                <a:ext uri="{FF2B5EF4-FFF2-40B4-BE49-F238E27FC236}">
                  <a16:creationId xmlns:a16="http://schemas.microsoft.com/office/drawing/2014/main" id="{46FCEA2F-9EA3-0B4D-8A0E-B43D4B49F446}"/>
                </a:ext>
              </a:extLst>
            </p:cNvPr>
            <p:cNvGrpSpPr/>
            <p:nvPr/>
          </p:nvGrpSpPr>
          <p:grpSpPr>
            <a:xfrm>
              <a:off x="1882440" y="8699033"/>
              <a:ext cx="8291612" cy="797672"/>
              <a:chOff x="1882440" y="8699033"/>
              <a:chExt cx="8291612" cy="797672"/>
            </a:xfrm>
          </p:grpSpPr>
          <p:sp>
            <p:nvSpPr>
              <p:cNvPr id="70" name="Rectangle"/>
              <p:cNvSpPr/>
              <p:nvPr/>
            </p:nvSpPr>
            <p:spPr>
              <a:xfrm>
                <a:off x="2806304" y="9389243"/>
                <a:ext cx="4766748" cy="107462"/>
              </a:xfrm>
              <a:prstGeom prst="rect">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71" name="MANAGER"/>
              <p:cNvSpPr/>
              <p:nvPr/>
            </p:nvSpPr>
            <p:spPr>
              <a:xfrm>
                <a:off x="1882440" y="8699033"/>
                <a:ext cx="8291612" cy="6935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solidFill>
                <a:srgbClr val="21ECE0"/>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1400" cap="all" spc="1120">
                    <a:solidFill>
                      <a:srgbClr val="242423"/>
                    </a:solidFill>
                    <a:latin typeface="Arial"/>
                    <a:ea typeface="Arial"/>
                    <a:cs typeface="Arial"/>
                    <a:sym typeface="Arial"/>
                  </a:defRPr>
                </a:lvl1pPr>
              </a:lstStyle>
              <a:p>
                <a:r>
                  <a:rPr lang="ru-RU" sz="1600" b="1" spc="0" dirty="0">
                    <a:solidFill>
                      <a:schemeClr val="tx1"/>
                    </a:solidFill>
                    <a:effectLst>
                      <a:outerShdw blurRad="38100" dist="38100" dir="2700000" algn="tl">
                        <a:srgbClr val="000000">
                          <a:alpha val="43137"/>
                        </a:srgbClr>
                      </a:outerShdw>
                    </a:effectLst>
                    <a:latin typeface="Montserrat Bold"/>
                    <a:cs typeface="Arial" panose="020B0604020202020204" pitchFamily="34" charset="0"/>
                  </a:rPr>
                  <a:t>Управление и м</a:t>
                </a:r>
                <a:r>
                  <a:rPr lang="ru-RU" sz="1600" b="1" spc="0" dirty="0" smtClean="0">
                    <a:solidFill>
                      <a:schemeClr val="tx1"/>
                    </a:solidFill>
                    <a:effectLst>
                      <a:outerShdw blurRad="38100" dist="38100" dir="2700000" algn="tl">
                        <a:srgbClr val="000000">
                          <a:alpha val="43137"/>
                        </a:srgbClr>
                      </a:outerShdw>
                    </a:effectLst>
                    <a:latin typeface="Montserrat Bold"/>
                    <a:cs typeface="Arial" panose="020B0604020202020204" pitchFamily="34" charset="0"/>
                  </a:rPr>
                  <a:t>етодология</a:t>
                </a:r>
                <a:endParaRPr sz="1600" b="1" spc="0" dirty="0">
                  <a:solidFill>
                    <a:schemeClr val="tx1"/>
                  </a:solidFill>
                  <a:effectLst>
                    <a:outerShdw blurRad="38100" dist="38100" dir="2700000" algn="tl">
                      <a:srgbClr val="000000">
                        <a:alpha val="43137"/>
                      </a:srgbClr>
                    </a:outerShdw>
                  </a:effectLst>
                  <a:latin typeface="Montserrat Bold"/>
                  <a:cs typeface="Arial" panose="020B0604020202020204" pitchFamily="34" charset="0"/>
                </a:endParaRPr>
              </a:p>
            </p:txBody>
          </p:sp>
        </p:grpSp>
      </p:grpSp>
      <p:pic>
        <p:nvPicPr>
          <p:cNvPr id="9" name="Рисунок 8"/>
          <p:cNvPicPr>
            <a:picLocks noGrp="1" noChangeAspect="1"/>
          </p:cNvPicPr>
          <p:nvPr>
            <p:ph type="pic" sz="quarter" idx="13"/>
          </p:nvPr>
        </p:nvPicPr>
        <p:blipFill>
          <a:blip r:embed="rId6" cstate="hqprint">
            <a:extLst>
              <a:ext uri="{28A0092B-C50C-407E-A947-70E740481C1C}">
                <a14:useLocalDpi xmlns:a14="http://schemas.microsoft.com/office/drawing/2010/main" val="0"/>
              </a:ext>
            </a:extLst>
          </a:blip>
          <a:stretch>
            <a:fillRect/>
          </a:stretch>
        </p:blipFill>
        <p:spPr>
          <a:xfrm>
            <a:off x="9275178" y="1328687"/>
            <a:ext cx="1903413" cy="1903413"/>
          </a:xfrm>
          <a:prstGeom prst="roundRect">
            <a:avLst>
              <a:gd name="adj" fmla="val 5579"/>
            </a:avLst>
          </a:prstGeom>
          <a:noFill/>
          <a:ln>
            <a:noFill/>
          </a:ln>
        </p:spPr>
      </p:pic>
      <p:grpSp>
        <p:nvGrpSpPr>
          <p:cNvPr id="2" name="Группа 1">
            <a:extLst>
              <a:ext uri="{FF2B5EF4-FFF2-40B4-BE49-F238E27FC236}">
                <a16:creationId xmlns:a16="http://schemas.microsoft.com/office/drawing/2014/main" id="{35065241-1D76-D828-9633-E12C62825EAC}"/>
              </a:ext>
            </a:extLst>
          </p:cNvPr>
          <p:cNvGrpSpPr/>
          <p:nvPr/>
        </p:nvGrpSpPr>
        <p:grpSpPr>
          <a:xfrm rot="16200000">
            <a:off x="1446112" y="-1858899"/>
            <a:ext cx="271870" cy="3164092"/>
            <a:chOff x="1163899" y="2354595"/>
            <a:chExt cx="271870" cy="3164092"/>
          </a:xfrm>
        </p:grpSpPr>
        <p:sp>
          <p:nvSpPr>
            <p:cNvPr id="3" name="Прямоугольник 2">
              <a:extLst>
                <a:ext uri="{FF2B5EF4-FFF2-40B4-BE49-F238E27FC236}">
                  <a16:creationId xmlns:a16="http://schemas.microsoft.com/office/drawing/2014/main" id="{572CD096-ECB0-E763-E3BA-FE1EC5694BDD}"/>
                </a:ext>
              </a:extLst>
            </p:cNvPr>
            <p:cNvSpPr/>
            <p:nvPr/>
          </p:nvSpPr>
          <p:spPr>
            <a:xfrm>
              <a:off x="1163899" y="2354595"/>
              <a:ext cx="271870" cy="216000"/>
            </a:xfrm>
            <a:prstGeom prst="rect">
              <a:avLst/>
            </a:prstGeom>
            <a:solidFill>
              <a:srgbClr val="21ECE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1100" dirty="0">
                  <a:effectLst/>
                  <a:ea typeface="Calibri"/>
                  <a:cs typeface="Times New Roman"/>
                </a:rPr>
                <a:t> </a:t>
              </a:r>
            </a:p>
            <a:p>
              <a:pPr>
                <a:lnSpc>
                  <a:spcPct val="115000"/>
                </a:lnSpc>
                <a:spcAft>
                  <a:spcPts val="1000"/>
                </a:spcAft>
              </a:pPr>
              <a:r>
                <a:rPr lang="ru-RU" sz="1100" dirty="0">
                  <a:effectLst/>
                  <a:ea typeface="Calibri"/>
                  <a:cs typeface="Times New Roman"/>
                </a:rPr>
                <a:t> </a:t>
              </a:r>
            </a:p>
          </p:txBody>
        </p:sp>
        <p:sp>
          <p:nvSpPr>
            <p:cNvPr id="4" name="Прямоугольник 3">
              <a:extLst>
                <a:ext uri="{FF2B5EF4-FFF2-40B4-BE49-F238E27FC236}">
                  <a16:creationId xmlns:a16="http://schemas.microsoft.com/office/drawing/2014/main" id="{87E886BC-3A31-EEBA-91BB-E042C7AA3EF1}"/>
                </a:ext>
              </a:extLst>
            </p:cNvPr>
            <p:cNvSpPr/>
            <p:nvPr/>
          </p:nvSpPr>
          <p:spPr>
            <a:xfrm>
              <a:off x="1163899" y="2723107"/>
              <a:ext cx="271870" cy="216000"/>
            </a:xfrm>
            <a:prstGeom prst="rect">
              <a:avLst/>
            </a:prstGeom>
            <a:solidFill>
              <a:srgbClr val="FF004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 name="Прямоугольник 4">
              <a:extLst>
                <a:ext uri="{FF2B5EF4-FFF2-40B4-BE49-F238E27FC236}">
                  <a16:creationId xmlns:a16="http://schemas.microsoft.com/office/drawing/2014/main" id="{4227EB67-887B-D4BF-4309-050BD7A1A18C}"/>
                </a:ext>
              </a:extLst>
            </p:cNvPr>
            <p:cNvSpPr/>
            <p:nvPr/>
          </p:nvSpPr>
          <p:spPr>
            <a:xfrm>
              <a:off x="1163899" y="5302687"/>
              <a:ext cx="271870" cy="216000"/>
            </a:xfrm>
            <a:prstGeom prst="rect">
              <a:avLst/>
            </a:prstGeom>
            <a:solidFill>
              <a:srgbClr val="FFC09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6" name="Прямоугольник 5">
              <a:extLst>
                <a:ext uri="{FF2B5EF4-FFF2-40B4-BE49-F238E27FC236}">
                  <a16:creationId xmlns:a16="http://schemas.microsoft.com/office/drawing/2014/main" id="{50405BE2-C755-7854-7EDF-058A020C9B06}"/>
                </a:ext>
              </a:extLst>
            </p:cNvPr>
            <p:cNvSpPr/>
            <p:nvPr/>
          </p:nvSpPr>
          <p:spPr>
            <a:xfrm>
              <a:off x="1163899" y="4565667"/>
              <a:ext cx="271870" cy="216000"/>
            </a:xfrm>
            <a:prstGeom prst="rect">
              <a:avLst/>
            </a:prstGeom>
            <a:solidFill>
              <a:srgbClr val="3347F2"/>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1" name="Прямоугольник 10">
              <a:extLst>
                <a:ext uri="{FF2B5EF4-FFF2-40B4-BE49-F238E27FC236}">
                  <a16:creationId xmlns:a16="http://schemas.microsoft.com/office/drawing/2014/main" id="{AAC1BA8B-F0B5-47B3-6EE5-A1D76808C155}"/>
                </a:ext>
              </a:extLst>
            </p:cNvPr>
            <p:cNvSpPr/>
            <p:nvPr/>
          </p:nvSpPr>
          <p:spPr>
            <a:xfrm>
              <a:off x="1163899" y="4934179"/>
              <a:ext cx="271870" cy="216000"/>
            </a:xfrm>
            <a:prstGeom prst="rect">
              <a:avLst/>
            </a:prstGeom>
            <a:solidFill>
              <a:srgbClr val="9D82E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2" name="Прямоугольник 11">
              <a:extLst>
                <a:ext uri="{FF2B5EF4-FFF2-40B4-BE49-F238E27FC236}">
                  <a16:creationId xmlns:a16="http://schemas.microsoft.com/office/drawing/2014/main" id="{E230428A-8F44-77C3-9BAA-3BE79DD0D63D}"/>
                </a:ext>
              </a:extLst>
            </p:cNvPr>
            <p:cNvSpPr/>
            <p:nvPr/>
          </p:nvSpPr>
          <p:spPr>
            <a:xfrm>
              <a:off x="1163899" y="3091619"/>
              <a:ext cx="271870" cy="216000"/>
            </a:xfrm>
            <a:prstGeom prst="rect">
              <a:avLst/>
            </a:prstGeom>
            <a:solidFill>
              <a:srgbClr val="04092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5" name="Прямоугольник 14">
              <a:extLst>
                <a:ext uri="{FF2B5EF4-FFF2-40B4-BE49-F238E27FC236}">
                  <a16:creationId xmlns:a16="http://schemas.microsoft.com/office/drawing/2014/main" id="{A61B4AC0-E072-15BC-95B9-C207DEA4CD86}"/>
                </a:ext>
              </a:extLst>
            </p:cNvPr>
            <p:cNvSpPr/>
            <p:nvPr/>
          </p:nvSpPr>
          <p:spPr>
            <a:xfrm>
              <a:off x="1163899" y="3460131"/>
              <a:ext cx="271870" cy="216000"/>
            </a:xfrm>
            <a:prstGeom prst="rect">
              <a:avLst/>
            </a:prstGeom>
            <a:solidFill>
              <a:srgbClr val="243057"/>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6" name="Прямоугольник 15">
              <a:extLst>
                <a:ext uri="{FF2B5EF4-FFF2-40B4-BE49-F238E27FC236}">
                  <a16:creationId xmlns:a16="http://schemas.microsoft.com/office/drawing/2014/main" id="{67A3A829-740E-CBCF-4D8B-422D92622443}"/>
                </a:ext>
              </a:extLst>
            </p:cNvPr>
            <p:cNvSpPr/>
            <p:nvPr/>
          </p:nvSpPr>
          <p:spPr>
            <a:xfrm>
              <a:off x="1163899" y="3828643"/>
              <a:ext cx="271870" cy="216000"/>
            </a:xfrm>
            <a:prstGeom prst="rect">
              <a:avLst/>
            </a:prstGeom>
            <a:solidFill>
              <a:srgbClr val="8B91A9"/>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7" name="Прямоугольник 16">
              <a:extLst>
                <a:ext uri="{FF2B5EF4-FFF2-40B4-BE49-F238E27FC236}">
                  <a16:creationId xmlns:a16="http://schemas.microsoft.com/office/drawing/2014/main" id="{CE242A38-0367-E067-E2DB-1FA0E48CC230}"/>
                </a:ext>
              </a:extLst>
            </p:cNvPr>
            <p:cNvSpPr/>
            <p:nvPr/>
          </p:nvSpPr>
          <p:spPr>
            <a:xfrm>
              <a:off x="1163899" y="4197155"/>
              <a:ext cx="271870" cy="216000"/>
            </a:xfrm>
            <a:prstGeom prst="rect">
              <a:avLst/>
            </a:prstGeom>
            <a:solidFill>
              <a:srgbClr val="F1F5F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grpSp>
        <p:nvGrpSpPr>
          <p:cNvPr id="22" name="Группа 21">
            <a:extLst>
              <a:ext uri="{FF2B5EF4-FFF2-40B4-BE49-F238E27FC236}">
                <a16:creationId xmlns:a16="http://schemas.microsoft.com/office/drawing/2014/main" id="{31144575-B02E-11A0-D8D1-445BC456CDFF}"/>
              </a:ext>
            </a:extLst>
          </p:cNvPr>
          <p:cNvGrpSpPr/>
          <p:nvPr/>
        </p:nvGrpSpPr>
        <p:grpSpPr>
          <a:xfrm>
            <a:off x="120762" y="455563"/>
            <a:ext cx="2827332" cy="301839"/>
            <a:chOff x="133741" y="626759"/>
            <a:chExt cx="1959884" cy="296070"/>
          </a:xfrm>
        </p:grpSpPr>
        <p:sp>
          <p:nvSpPr>
            <p:cNvPr id="23" name="Google Shape;191;p17">
              <a:extLst>
                <a:ext uri="{FF2B5EF4-FFF2-40B4-BE49-F238E27FC236}">
                  <a16:creationId xmlns:a16="http://schemas.microsoft.com/office/drawing/2014/main" id="{AC9CC92F-7CC8-481C-9DAD-1954D129B106}"/>
                </a:ext>
              </a:extLst>
            </p:cNvPr>
            <p:cNvSpPr txBox="1"/>
            <p:nvPr/>
          </p:nvSpPr>
          <p:spPr>
            <a:xfrm>
              <a:off x="133741" y="626759"/>
              <a:ext cx="1958820" cy="181476"/>
            </a:xfrm>
            <a:prstGeom prst="rect">
              <a:avLst/>
            </a:prstGeom>
            <a:noFill/>
            <a:ln>
              <a:noFill/>
            </a:ln>
          </p:spPr>
          <p:txBody>
            <a:bodyPr spcFirstLastPara="1" wrap="square" lIns="17150" tIns="17150" rIns="17150" bIns="17150" anchor="t" anchorCtr="0">
              <a:noAutofit/>
            </a:bodyPr>
            <a:lstStyle/>
            <a:p>
              <a:pPr marL="0" marR="0" lvl="0" indent="0" algn="r" rtl="0">
                <a:lnSpc>
                  <a:spcPct val="100000"/>
                </a:lnSpc>
                <a:spcBef>
                  <a:spcPts val="0"/>
                </a:spcBef>
                <a:spcAft>
                  <a:spcPts val="0"/>
                </a:spcAft>
                <a:buClr>
                  <a:schemeClr val="dk2"/>
                </a:buClr>
                <a:buSzPts val="800"/>
                <a:buFont typeface="Arial"/>
                <a:buNone/>
              </a:pPr>
              <a:r>
                <a:rPr lang="ru-RU" sz="1100" b="1" dirty="0" smtClean="0">
                  <a:solidFill>
                    <a:srgbClr val="44546A"/>
                  </a:solidFill>
                  <a:latin typeface="Arial"/>
                  <a:ea typeface="Arial"/>
                  <a:cs typeface="Arial"/>
                  <a:sym typeface="Arial"/>
                </a:rPr>
                <a:t>ОРГАНИЗАЦИОННАЯ </a:t>
              </a:r>
              <a:r>
                <a:rPr lang="ru-RU" sz="1100" b="1" dirty="0" smtClean="0">
                  <a:solidFill>
                    <a:srgbClr val="44546A"/>
                  </a:solidFill>
                  <a:latin typeface="Arial"/>
                  <a:ea typeface="Arial"/>
                  <a:cs typeface="Arial"/>
                  <a:sym typeface="Arial"/>
                </a:rPr>
                <a:t>СТРУКТУРА</a:t>
              </a:r>
              <a:endParaRPr lang="ru-RU" sz="900" b="0" i="0" u="none" strike="noStrike" cap="none" dirty="0">
                <a:solidFill>
                  <a:srgbClr val="44546A"/>
                </a:solidFill>
                <a:latin typeface="Arial"/>
                <a:ea typeface="Arial"/>
                <a:cs typeface="Arial"/>
                <a:sym typeface="Arial"/>
              </a:endParaRPr>
            </a:p>
          </p:txBody>
        </p:sp>
        <p:sp>
          <p:nvSpPr>
            <p:cNvPr id="24" name="Rectangle">
              <a:extLst>
                <a:ext uri="{FF2B5EF4-FFF2-40B4-BE49-F238E27FC236}">
                  <a16:creationId xmlns:a16="http://schemas.microsoft.com/office/drawing/2014/main" id="{0599DBAD-E52B-FC50-EE7F-11E55A66751E}"/>
                </a:ext>
              </a:extLst>
            </p:cNvPr>
            <p:cNvSpPr/>
            <p:nvPr/>
          </p:nvSpPr>
          <p:spPr>
            <a:xfrm>
              <a:off x="172146" y="857638"/>
              <a:ext cx="1921479" cy="65191"/>
            </a:xfrm>
            <a:prstGeom prst="rect">
              <a:avLst/>
            </a:prstGeom>
            <a:solidFill>
              <a:srgbClr val="FF004C"/>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sp>
        <p:nvSpPr>
          <p:cNvPr id="73" name="TextBox 72"/>
          <p:cNvSpPr txBox="1"/>
          <p:nvPr/>
        </p:nvSpPr>
        <p:spPr>
          <a:xfrm>
            <a:off x="11255061" y="6530524"/>
            <a:ext cx="263214" cy="276999"/>
          </a:xfrm>
          <a:prstGeom prst="rect">
            <a:avLst/>
          </a:prstGeom>
          <a:noFill/>
        </p:spPr>
        <p:txBody>
          <a:bodyPr wrap="none" rtlCol="0">
            <a:spAutoFit/>
          </a:bodyPr>
          <a:lstStyle/>
          <a:p>
            <a:r>
              <a:rPr lang="en-US" sz="1200" dirty="0" smtClean="0"/>
              <a:t>5</a:t>
            </a:r>
            <a:endParaRPr lang="ru-RU" sz="1200" dirty="0"/>
          </a:p>
        </p:txBody>
      </p:sp>
      <p:grpSp>
        <p:nvGrpSpPr>
          <p:cNvPr id="72" name="Google Shape;188;p17">
            <a:extLst>
              <a:ext uri="{FF2B5EF4-FFF2-40B4-BE49-F238E27FC236}">
                <a16:creationId xmlns:a16="http://schemas.microsoft.com/office/drawing/2014/main" id="{D30D3439-3377-DCA0-6344-7C10EBFBDE10}"/>
              </a:ext>
            </a:extLst>
          </p:cNvPr>
          <p:cNvGrpSpPr/>
          <p:nvPr/>
        </p:nvGrpSpPr>
        <p:grpSpPr>
          <a:xfrm>
            <a:off x="125545" y="65278"/>
            <a:ext cx="11823292" cy="425450"/>
            <a:chOff x="1627188" y="1280460"/>
            <a:chExt cx="22554921" cy="850901"/>
          </a:xfrm>
        </p:grpSpPr>
        <p:sp>
          <p:nvSpPr>
            <p:cNvPr id="74" name="Google Shape;189;p17">
              <a:extLst>
                <a:ext uri="{FF2B5EF4-FFF2-40B4-BE49-F238E27FC236}">
                  <a16:creationId xmlns:a16="http://schemas.microsoft.com/office/drawing/2014/main" id="{03AA7623-883A-C1C1-5BDA-A3FB877317FD}"/>
                </a:ext>
              </a:extLst>
            </p:cNvPr>
            <p:cNvSpPr txBox="1"/>
            <p:nvPr/>
          </p:nvSpPr>
          <p:spPr>
            <a:xfrm>
              <a:off x="1627188" y="1280460"/>
              <a:ext cx="8468537" cy="850901"/>
            </a:xfrm>
            <a:prstGeom prst="rect">
              <a:avLst/>
            </a:prstGeom>
            <a:noFill/>
            <a:ln>
              <a:noFill/>
            </a:ln>
          </p:spPr>
          <p:txBody>
            <a:bodyPr spcFirstLastPara="1" wrap="square" lIns="19067" tIns="19067" rIns="19067" bIns="19067" anchor="t" anchorCtr="0">
              <a:noAutofit/>
            </a:bodyPr>
            <a:lstStyle/>
            <a:p>
              <a:pPr>
                <a:buClr>
                  <a:schemeClr val="dk1"/>
                </a:buClr>
                <a:buSzPts val="1900"/>
              </a:pPr>
              <a:r>
                <a:rPr lang="ru-RU" sz="2533" dirty="0" smtClean="0">
                  <a:solidFill>
                    <a:schemeClr val="dk1"/>
                  </a:solidFill>
                  <a:latin typeface="Impact"/>
                  <a:sym typeface="Impact"/>
                </a:rPr>
                <a:t>Управление </a:t>
              </a:r>
              <a:r>
                <a:rPr lang="ru-RU" sz="2533" dirty="0">
                  <a:solidFill>
                    <a:schemeClr val="dk1"/>
                  </a:solidFill>
                  <a:latin typeface="Impact"/>
                  <a:sym typeface="Impact"/>
                </a:rPr>
                <a:t>данными</a:t>
              </a:r>
              <a:endParaRPr sz="667" dirty="0">
                <a:solidFill>
                  <a:srgbClr val="000000"/>
                </a:solidFill>
                <a:latin typeface="Arial"/>
                <a:ea typeface="Arial"/>
                <a:cs typeface="Arial"/>
                <a:sym typeface="Arial"/>
              </a:endParaRPr>
            </a:p>
          </p:txBody>
        </p:sp>
        <p:cxnSp>
          <p:nvCxnSpPr>
            <p:cNvPr id="75" name="Google Shape;190;p17">
              <a:extLst>
                <a:ext uri="{FF2B5EF4-FFF2-40B4-BE49-F238E27FC236}">
                  <a16:creationId xmlns:a16="http://schemas.microsoft.com/office/drawing/2014/main" id="{A2D24AB5-6209-AC3F-32BF-7E144C72C1BF}"/>
                </a:ext>
              </a:extLst>
            </p:cNvPr>
            <p:cNvCxnSpPr/>
            <p:nvPr/>
          </p:nvCxnSpPr>
          <p:spPr>
            <a:xfrm>
              <a:off x="7566759" y="1932377"/>
              <a:ext cx="16615350" cy="31380"/>
            </a:xfrm>
            <a:prstGeom prst="straightConnector1">
              <a:avLst/>
            </a:prstGeom>
            <a:noFill/>
            <a:ln w="12700" cap="flat" cmpd="sng">
              <a:solidFill>
                <a:srgbClr val="FF004C"/>
              </a:solidFill>
              <a:prstDash val="solid"/>
              <a:miter lim="8000"/>
              <a:headEnd type="none" w="sm" len="sm"/>
              <a:tailEnd type="none" w="sm" len="sm"/>
            </a:ln>
          </p:spPr>
        </p:cxnSp>
      </p:grpSp>
    </p:spTree>
    <p:extLst>
      <p:ext uri="{BB962C8B-B14F-4D97-AF65-F5344CB8AC3E}">
        <p14:creationId xmlns:p14="http://schemas.microsoft.com/office/powerpoint/2010/main" val="1796948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B9A0035-68C0-F24A-9E5E-7477256B0C88}"/>
              </a:ext>
            </a:extLst>
          </p:cNvPr>
          <p:cNvGrpSpPr/>
          <p:nvPr/>
        </p:nvGrpSpPr>
        <p:grpSpPr>
          <a:xfrm>
            <a:off x="8813913" y="1612866"/>
            <a:ext cx="1873891" cy="1872830"/>
            <a:chOff x="16055058" y="2963957"/>
            <a:chExt cx="3747782" cy="3745659"/>
          </a:xfrm>
          <a:solidFill>
            <a:srgbClr val="FFC09C"/>
          </a:solidFill>
        </p:grpSpPr>
        <p:sp>
          <p:nvSpPr>
            <p:cNvPr id="1156" name="Shape"/>
            <p:cNvSpPr/>
            <p:nvPr/>
          </p:nvSpPr>
          <p:spPr>
            <a:xfrm>
              <a:off x="16055058" y="2963957"/>
              <a:ext cx="3747782" cy="3745659"/>
            </a:xfrm>
            <a:custGeom>
              <a:avLst/>
              <a:gdLst/>
              <a:ahLst/>
              <a:cxnLst>
                <a:cxn ang="0">
                  <a:pos x="wd2" y="hd2"/>
                </a:cxn>
                <a:cxn ang="5400000">
                  <a:pos x="wd2" y="hd2"/>
                </a:cxn>
                <a:cxn ang="10800000">
                  <a:pos x="wd2" y="hd2"/>
                </a:cxn>
                <a:cxn ang="16200000">
                  <a:pos x="wd2" y="hd2"/>
                </a:cxn>
              </a:cxnLst>
              <a:rect l="0" t="0" r="r" b="b"/>
              <a:pathLst>
                <a:path w="21458" h="21568" extrusionOk="0">
                  <a:moveTo>
                    <a:pt x="9295" y="856"/>
                  </a:moveTo>
                  <a:lnTo>
                    <a:pt x="133" y="19245"/>
                  </a:lnTo>
                  <a:cubicBezTo>
                    <a:pt x="-55" y="19687"/>
                    <a:pt x="-43" y="20189"/>
                    <a:pt x="165" y="20621"/>
                  </a:cubicBezTo>
                  <a:cubicBezTo>
                    <a:pt x="428" y="21166"/>
                    <a:pt x="961" y="21528"/>
                    <a:pt x="1562" y="21568"/>
                  </a:cubicBezTo>
                  <a:lnTo>
                    <a:pt x="19921" y="21568"/>
                  </a:lnTo>
                  <a:cubicBezTo>
                    <a:pt x="20442" y="21540"/>
                    <a:pt x="20917" y="21262"/>
                    <a:pt x="21198" y="20821"/>
                  </a:cubicBezTo>
                  <a:cubicBezTo>
                    <a:pt x="21533" y="20296"/>
                    <a:pt x="21545" y="19626"/>
                    <a:pt x="21229" y="19089"/>
                  </a:cubicBezTo>
                  <a:lnTo>
                    <a:pt x="12124" y="834"/>
                  </a:lnTo>
                  <a:cubicBezTo>
                    <a:pt x="11858" y="348"/>
                    <a:pt x="11361" y="33"/>
                    <a:pt x="10810" y="3"/>
                  </a:cubicBezTo>
                  <a:cubicBezTo>
                    <a:pt x="10183" y="-32"/>
                    <a:pt x="9593" y="301"/>
                    <a:pt x="9295" y="856"/>
                  </a:cubicBezTo>
                  <a:close/>
                </a:path>
              </a:pathLst>
            </a:custGeom>
            <a:grpFill/>
            <a:ln w="12700" cap="flat">
              <a:noFill/>
              <a:miter lim="400000"/>
            </a:ln>
            <a:effectLst/>
          </p:spPr>
          <p:txBody>
            <a:bodyPr wrap="square" lIns="25400" tIns="25400" rIns="25400" bIns="2540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160" name="Stage 04"/>
            <p:cNvSpPr txBox="1"/>
            <p:nvPr/>
          </p:nvSpPr>
          <p:spPr>
            <a:xfrm>
              <a:off x="16772242" y="5726742"/>
              <a:ext cx="2313416" cy="841256"/>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defRPr sz="2200" b="0">
                  <a:solidFill>
                    <a:srgbClr val="F0F0F0"/>
                  </a:solidFill>
                  <a:latin typeface="Montserrat Bold"/>
                  <a:ea typeface="Montserrat Bold"/>
                  <a:cs typeface="Montserrat Bold"/>
                  <a:sym typeface="Montserrat Bold"/>
                </a:defRPr>
              </a:lvl1pPr>
            </a:lstStyle>
            <a:p>
              <a:pPr algn="ctr"/>
              <a:r>
                <a:rPr lang="ru-RU" sz="1200" dirty="0">
                  <a:solidFill>
                    <a:srgbClr val="3347F2"/>
                  </a:solidFill>
                </a:rPr>
                <a:t>Доступ к данным</a:t>
              </a:r>
              <a:endParaRPr sz="1200" dirty="0">
                <a:solidFill>
                  <a:srgbClr val="3347F2"/>
                </a:solidFill>
              </a:endParaRPr>
            </a:p>
          </p:txBody>
        </p:sp>
      </p:grpSp>
      <p:grpSp>
        <p:nvGrpSpPr>
          <p:cNvPr id="5" name="Group 4">
            <a:extLst>
              <a:ext uri="{FF2B5EF4-FFF2-40B4-BE49-F238E27FC236}">
                <a16:creationId xmlns:a16="http://schemas.microsoft.com/office/drawing/2014/main" id="{AFDEF48D-7C1D-B74E-9724-48B7361599EB}"/>
              </a:ext>
            </a:extLst>
          </p:cNvPr>
          <p:cNvGrpSpPr/>
          <p:nvPr/>
        </p:nvGrpSpPr>
        <p:grpSpPr>
          <a:xfrm>
            <a:off x="8813913" y="3555965"/>
            <a:ext cx="1873891" cy="1872830"/>
            <a:chOff x="16055058" y="6850156"/>
            <a:chExt cx="3747782" cy="3745660"/>
          </a:xfrm>
          <a:solidFill>
            <a:srgbClr val="FFC09C"/>
          </a:solidFill>
        </p:grpSpPr>
        <p:sp>
          <p:nvSpPr>
            <p:cNvPr id="1157" name="Shape"/>
            <p:cNvSpPr/>
            <p:nvPr/>
          </p:nvSpPr>
          <p:spPr>
            <a:xfrm rot="10800000">
              <a:off x="16055058" y="6850156"/>
              <a:ext cx="3747782" cy="3745660"/>
            </a:xfrm>
            <a:custGeom>
              <a:avLst/>
              <a:gdLst/>
              <a:ahLst/>
              <a:cxnLst>
                <a:cxn ang="0">
                  <a:pos x="wd2" y="hd2"/>
                </a:cxn>
                <a:cxn ang="5400000">
                  <a:pos x="wd2" y="hd2"/>
                </a:cxn>
                <a:cxn ang="10800000">
                  <a:pos x="wd2" y="hd2"/>
                </a:cxn>
                <a:cxn ang="16200000">
                  <a:pos x="wd2" y="hd2"/>
                </a:cxn>
              </a:cxnLst>
              <a:rect l="0" t="0" r="r" b="b"/>
              <a:pathLst>
                <a:path w="21458" h="21568" extrusionOk="0">
                  <a:moveTo>
                    <a:pt x="9295" y="856"/>
                  </a:moveTo>
                  <a:lnTo>
                    <a:pt x="133" y="19245"/>
                  </a:lnTo>
                  <a:cubicBezTo>
                    <a:pt x="-55" y="19687"/>
                    <a:pt x="-43" y="20189"/>
                    <a:pt x="165" y="20621"/>
                  </a:cubicBezTo>
                  <a:cubicBezTo>
                    <a:pt x="428" y="21166"/>
                    <a:pt x="961" y="21528"/>
                    <a:pt x="1562" y="21568"/>
                  </a:cubicBezTo>
                  <a:lnTo>
                    <a:pt x="19921" y="21568"/>
                  </a:lnTo>
                  <a:cubicBezTo>
                    <a:pt x="20442" y="21540"/>
                    <a:pt x="20917" y="21262"/>
                    <a:pt x="21198" y="20821"/>
                  </a:cubicBezTo>
                  <a:cubicBezTo>
                    <a:pt x="21533" y="20296"/>
                    <a:pt x="21545" y="19626"/>
                    <a:pt x="21229" y="19089"/>
                  </a:cubicBezTo>
                  <a:lnTo>
                    <a:pt x="12124" y="834"/>
                  </a:lnTo>
                  <a:cubicBezTo>
                    <a:pt x="11858" y="348"/>
                    <a:pt x="11361" y="33"/>
                    <a:pt x="10810" y="3"/>
                  </a:cubicBezTo>
                  <a:cubicBezTo>
                    <a:pt x="10183" y="-32"/>
                    <a:pt x="9593" y="301"/>
                    <a:pt x="9295" y="856"/>
                  </a:cubicBezTo>
                  <a:close/>
                </a:path>
              </a:pathLst>
            </a:custGeom>
            <a:solidFill>
              <a:srgbClr val="9D82EC"/>
            </a:solidFill>
            <a:ln w="12700" cap="flat">
              <a:noFill/>
              <a:miter lim="400000"/>
            </a:ln>
            <a:effectLst/>
          </p:spPr>
          <p:txBody>
            <a:bodyPr wrap="square" lIns="25400" tIns="25400" rIns="25400" bIns="2540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161" name="Stage 02"/>
            <p:cNvSpPr txBox="1"/>
            <p:nvPr/>
          </p:nvSpPr>
          <p:spPr>
            <a:xfrm>
              <a:off x="16431134" y="7226816"/>
              <a:ext cx="2997724" cy="8412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defRPr sz="2200" b="0">
                  <a:solidFill>
                    <a:srgbClr val="F0F0F0"/>
                  </a:solidFill>
                  <a:latin typeface="Montserrat Bold"/>
                  <a:ea typeface="Montserrat Bold"/>
                  <a:cs typeface="Montserrat Bold"/>
                  <a:sym typeface="Montserrat Bold"/>
                </a:defRPr>
              </a:lvl1pPr>
            </a:lstStyle>
            <a:p>
              <a:pPr algn="ctr"/>
              <a:r>
                <a:rPr lang="ru-RU" sz="1200" dirty="0">
                  <a:solidFill>
                    <a:srgbClr val="3347F2"/>
                  </a:solidFill>
                </a:rPr>
                <a:t>Использование данных</a:t>
              </a:r>
              <a:endParaRPr sz="1200" dirty="0">
                <a:solidFill>
                  <a:srgbClr val="3347F2"/>
                </a:solidFill>
              </a:endParaRPr>
            </a:p>
          </p:txBody>
        </p:sp>
      </p:grpSp>
      <p:sp>
        <p:nvSpPr>
          <p:cNvPr id="1164" name="Lorem ipsum dolor sit amet, consectetur adipiscing blandit elit, sed do eiusmod tempor incididunt ut labore et dolore magna aliqua. Arcu dictum varius duis at consectetur quis lorem donec. Volutpat maecenas volutpat blandit aliquam. Egestas quis ipsum su"/>
          <p:cNvSpPr txBox="1"/>
          <p:nvPr/>
        </p:nvSpPr>
        <p:spPr>
          <a:xfrm>
            <a:off x="476512" y="1223048"/>
            <a:ext cx="8758465" cy="9376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ru-RU" sz="1600" dirty="0">
                <a:solidFill>
                  <a:schemeClr val="tx2"/>
                </a:solidFill>
              </a:rPr>
              <a:t>Управление данными в Счетной палате строится на взаимодействии четырех команд по описанию необходимых данных, организации доступа, загрузки, обработки данных и их использования </a:t>
            </a:r>
          </a:p>
        </p:txBody>
      </p:sp>
      <p:grpSp>
        <p:nvGrpSpPr>
          <p:cNvPr id="6" name="Group 5">
            <a:extLst>
              <a:ext uri="{FF2B5EF4-FFF2-40B4-BE49-F238E27FC236}">
                <a16:creationId xmlns:a16="http://schemas.microsoft.com/office/drawing/2014/main" id="{5D7A889F-E0C8-2E4B-A6E9-CAA5D717C0DD}"/>
              </a:ext>
            </a:extLst>
          </p:cNvPr>
          <p:cNvGrpSpPr/>
          <p:nvPr/>
        </p:nvGrpSpPr>
        <p:grpSpPr>
          <a:xfrm>
            <a:off x="7719679" y="3784566"/>
            <a:ext cx="1873891" cy="1872830"/>
            <a:chOff x="13866589" y="7307358"/>
            <a:chExt cx="3747781" cy="3745659"/>
          </a:xfrm>
          <a:solidFill>
            <a:srgbClr val="FFC09C"/>
          </a:solidFill>
        </p:grpSpPr>
        <p:sp>
          <p:nvSpPr>
            <p:cNvPr id="1154" name="Shape"/>
            <p:cNvSpPr/>
            <p:nvPr/>
          </p:nvSpPr>
          <p:spPr>
            <a:xfrm>
              <a:off x="13866589" y="7307358"/>
              <a:ext cx="3747781" cy="3745659"/>
            </a:xfrm>
            <a:custGeom>
              <a:avLst/>
              <a:gdLst/>
              <a:ahLst/>
              <a:cxnLst>
                <a:cxn ang="0">
                  <a:pos x="wd2" y="hd2"/>
                </a:cxn>
                <a:cxn ang="5400000">
                  <a:pos x="wd2" y="hd2"/>
                </a:cxn>
                <a:cxn ang="10800000">
                  <a:pos x="wd2" y="hd2"/>
                </a:cxn>
                <a:cxn ang="16200000">
                  <a:pos x="wd2" y="hd2"/>
                </a:cxn>
              </a:cxnLst>
              <a:rect l="0" t="0" r="r" b="b"/>
              <a:pathLst>
                <a:path w="21458" h="21568" extrusionOk="0">
                  <a:moveTo>
                    <a:pt x="9295" y="856"/>
                  </a:moveTo>
                  <a:lnTo>
                    <a:pt x="133" y="19245"/>
                  </a:lnTo>
                  <a:cubicBezTo>
                    <a:pt x="-55" y="19687"/>
                    <a:pt x="-43" y="20189"/>
                    <a:pt x="165" y="20621"/>
                  </a:cubicBezTo>
                  <a:cubicBezTo>
                    <a:pt x="428" y="21166"/>
                    <a:pt x="961" y="21528"/>
                    <a:pt x="1562" y="21568"/>
                  </a:cubicBezTo>
                  <a:lnTo>
                    <a:pt x="19921" y="21568"/>
                  </a:lnTo>
                  <a:cubicBezTo>
                    <a:pt x="20442" y="21540"/>
                    <a:pt x="20917" y="21262"/>
                    <a:pt x="21198" y="20821"/>
                  </a:cubicBezTo>
                  <a:cubicBezTo>
                    <a:pt x="21533" y="20296"/>
                    <a:pt x="21545" y="19626"/>
                    <a:pt x="21229" y="19089"/>
                  </a:cubicBezTo>
                  <a:lnTo>
                    <a:pt x="12124" y="834"/>
                  </a:lnTo>
                  <a:cubicBezTo>
                    <a:pt x="11858" y="348"/>
                    <a:pt x="11361" y="33"/>
                    <a:pt x="10810" y="3"/>
                  </a:cubicBezTo>
                  <a:cubicBezTo>
                    <a:pt x="10183" y="-32"/>
                    <a:pt x="9593" y="301"/>
                    <a:pt x="9295" y="856"/>
                  </a:cubicBezTo>
                  <a:close/>
                </a:path>
              </a:pathLst>
            </a:custGeom>
            <a:grpFill/>
            <a:ln w="12700" cap="flat">
              <a:noFill/>
              <a:miter lim="400000"/>
            </a:ln>
            <a:effectLst/>
          </p:spPr>
          <p:txBody>
            <a:bodyPr wrap="square" lIns="25400" tIns="25400" rIns="25400" bIns="2540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158" name="Stage 01"/>
            <p:cNvSpPr txBox="1"/>
            <p:nvPr/>
          </p:nvSpPr>
          <p:spPr>
            <a:xfrm>
              <a:off x="14338379" y="9795315"/>
              <a:ext cx="2632925" cy="1210588"/>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defRPr sz="2200" b="0">
                  <a:solidFill>
                    <a:srgbClr val="242423"/>
                  </a:solidFill>
                  <a:latin typeface="Montserrat Bold"/>
                  <a:ea typeface="Montserrat Bold"/>
                  <a:cs typeface="Montserrat Bold"/>
                  <a:sym typeface="Montserrat Bold"/>
                </a:defRPr>
              </a:lvl1pPr>
            </a:lstStyle>
            <a:p>
              <a:pPr algn="ctr"/>
              <a:r>
                <a:rPr lang="ru-RU" sz="1200" dirty="0">
                  <a:solidFill>
                    <a:srgbClr val="3347F2"/>
                  </a:solidFill>
                </a:rPr>
                <a:t>Описание</a:t>
              </a:r>
              <a:r>
                <a:rPr lang="en-US" sz="1200" dirty="0">
                  <a:solidFill>
                    <a:srgbClr val="3347F2"/>
                  </a:solidFill>
                </a:rPr>
                <a:t>/ </a:t>
              </a:r>
              <a:r>
                <a:rPr lang="ru-RU" sz="1200" dirty="0">
                  <a:solidFill>
                    <a:srgbClr val="3347F2"/>
                  </a:solidFill>
                </a:rPr>
                <a:t>Картирование данных</a:t>
              </a:r>
              <a:endParaRPr sz="1200" dirty="0">
                <a:solidFill>
                  <a:srgbClr val="3347F2"/>
                </a:solidFill>
              </a:endParaRPr>
            </a:p>
          </p:txBody>
        </p:sp>
      </p:grpSp>
      <p:grpSp>
        <p:nvGrpSpPr>
          <p:cNvPr id="7" name="Group 6">
            <a:extLst>
              <a:ext uri="{FF2B5EF4-FFF2-40B4-BE49-F238E27FC236}">
                <a16:creationId xmlns:a16="http://schemas.microsoft.com/office/drawing/2014/main" id="{8F249C59-0770-AB4F-B0DC-C8CEB7C6C8FC}"/>
              </a:ext>
            </a:extLst>
          </p:cNvPr>
          <p:cNvGrpSpPr/>
          <p:nvPr/>
        </p:nvGrpSpPr>
        <p:grpSpPr>
          <a:xfrm>
            <a:off x="9908149" y="3784566"/>
            <a:ext cx="1873891" cy="1872830"/>
            <a:chOff x="18243530" y="7307358"/>
            <a:chExt cx="3747782" cy="3745659"/>
          </a:xfrm>
          <a:solidFill>
            <a:srgbClr val="FFC09C"/>
          </a:solidFill>
        </p:grpSpPr>
        <p:sp>
          <p:nvSpPr>
            <p:cNvPr id="1155" name="Shape"/>
            <p:cNvSpPr/>
            <p:nvPr/>
          </p:nvSpPr>
          <p:spPr>
            <a:xfrm>
              <a:off x="18243530" y="7307358"/>
              <a:ext cx="3747782" cy="3745659"/>
            </a:xfrm>
            <a:custGeom>
              <a:avLst/>
              <a:gdLst/>
              <a:ahLst/>
              <a:cxnLst>
                <a:cxn ang="0">
                  <a:pos x="wd2" y="hd2"/>
                </a:cxn>
                <a:cxn ang="5400000">
                  <a:pos x="wd2" y="hd2"/>
                </a:cxn>
                <a:cxn ang="10800000">
                  <a:pos x="wd2" y="hd2"/>
                </a:cxn>
                <a:cxn ang="16200000">
                  <a:pos x="wd2" y="hd2"/>
                </a:cxn>
              </a:cxnLst>
              <a:rect l="0" t="0" r="r" b="b"/>
              <a:pathLst>
                <a:path w="21458" h="21568" extrusionOk="0">
                  <a:moveTo>
                    <a:pt x="9295" y="856"/>
                  </a:moveTo>
                  <a:lnTo>
                    <a:pt x="133" y="19245"/>
                  </a:lnTo>
                  <a:cubicBezTo>
                    <a:pt x="-55" y="19687"/>
                    <a:pt x="-43" y="20189"/>
                    <a:pt x="165" y="20621"/>
                  </a:cubicBezTo>
                  <a:cubicBezTo>
                    <a:pt x="428" y="21166"/>
                    <a:pt x="961" y="21528"/>
                    <a:pt x="1562" y="21568"/>
                  </a:cubicBezTo>
                  <a:lnTo>
                    <a:pt x="19921" y="21568"/>
                  </a:lnTo>
                  <a:cubicBezTo>
                    <a:pt x="20442" y="21540"/>
                    <a:pt x="20917" y="21262"/>
                    <a:pt x="21198" y="20821"/>
                  </a:cubicBezTo>
                  <a:cubicBezTo>
                    <a:pt x="21533" y="20296"/>
                    <a:pt x="21545" y="19626"/>
                    <a:pt x="21229" y="19089"/>
                  </a:cubicBezTo>
                  <a:lnTo>
                    <a:pt x="12124" y="834"/>
                  </a:lnTo>
                  <a:cubicBezTo>
                    <a:pt x="11858" y="348"/>
                    <a:pt x="11361" y="33"/>
                    <a:pt x="10810" y="3"/>
                  </a:cubicBezTo>
                  <a:cubicBezTo>
                    <a:pt x="10183" y="-32"/>
                    <a:pt x="9593" y="301"/>
                    <a:pt x="9295" y="856"/>
                  </a:cubicBezTo>
                  <a:close/>
                </a:path>
              </a:pathLst>
            </a:custGeom>
            <a:grpFill/>
            <a:ln w="12700" cap="flat">
              <a:noFill/>
              <a:miter lim="400000"/>
            </a:ln>
            <a:effectLst/>
          </p:spPr>
          <p:txBody>
            <a:bodyPr wrap="square" lIns="25400" tIns="25400" rIns="25400" bIns="2540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159" name="Stage 03"/>
            <p:cNvSpPr txBox="1"/>
            <p:nvPr/>
          </p:nvSpPr>
          <p:spPr>
            <a:xfrm>
              <a:off x="18960712" y="10105483"/>
              <a:ext cx="2313418" cy="841256"/>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defRPr sz="2200" b="0">
                  <a:solidFill>
                    <a:srgbClr val="242423"/>
                  </a:solidFill>
                  <a:latin typeface="Montserrat Bold"/>
                  <a:ea typeface="Montserrat Bold"/>
                  <a:cs typeface="Montserrat Bold"/>
                  <a:sym typeface="Montserrat Bold"/>
                </a:defRPr>
              </a:lvl1pPr>
            </a:lstStyle>
            <a:p>
              <a:pPr algn="ctr"/>
              <a:r>
                <a:rPr lang="ru-RU" sz="1200" dirty="0">
                  <a:solidFill>
                    <a:srgbClr val="3347F2"/>
                  </a:solidFill>
                </a:rPr>
                <a:t>Загрузка данных</a:t>
              </a:r>
              <a:endParaRPr sz="1200" dirty="0">
                <a:solidFill>
                  <a:srgbClr val="3347F2"/>
                </a:solidFill>
              </a:endParaRPr>
            </a:p>
          </p:txBody>
        </p:sp>
      </p:grpSp>
      <p:grpSp>
        <p:nvGrpSpPr>
          <p:cNvPr id="41" name="Группа 40">
            <a:extLst>
              <a:ext uri="{FF2B5EF4-FFF2-40B4-BE49-F238E27FC236}">
                <a16:creationId xmlns:a16="http://schemas.microsoft.com/office/drawing/2014/main" id="{2DD2E568-E623-1C4B-AB36-715082B30B25}"/>
              </a:ext>
            </a:extLst>
          </p:cNvPr>
          <p:cNvGrpSpPr/>
          <p:nvPr/>
        </p:nvGrpSpPr>
        <p:grpSpPr>
          <a:xfrm rot="16200000">
            <a:off x="1446112" y="-1858899"/>
            <a:ext cx="271870" cy="3164092"/>
            <a:chOff x="1163899" y="2354595"/>
            <a:chExt cx="271870" cy="3164092"/>
          </a:xfrm>
        </p:grpSpPr>
        <p:sp>
          <p:nvSpPr>
            <p:cNvPr id="42" name="Прямоугольник 41">
              <a:extLst>
                <a:ext uri="{FF2B5EF4-FFF2-40B4-BE49-F238E27FC236}">
                  <a16:creationId xmlns:a16="http://schemas.microsoft.com/office/drawing/2014/main" id="{8F412C04-3328-C344-9659-FA65AE92729B}"/>
                </a:ext>
              </a:extLst>
            </p:cNvPr>
            <p:cNvSpPr/>
            <p:nvPr/>
          </p:nvSpPr>
          <p:spPr>
            <a:xfrm>
              <a:off x="1163899" y="2354595"/>
              <a:ext cx="271870" cy="216000"/>
            </a:xfrm>
            <a:prstGeom prst="rect">
              <a:avLst/>
            </a:prstGeom>
            <a:solidFill>
              <a:srgbClr val="21ECE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1100" dirty="0">
                  <a:effectLst/>
                  <a:ea typeface="Calibri"/>
                  <a:cs typeface="Times New Roman"/>
                </a:rPr>
                <a:t> </a:t>
              </a:r>
            </a:p>
            <a:p>
              <a:pPr>
                <a:lnSpc>
                  <a:spcPct val="115000"/>
                </a:lnSpc>
                <a:spcAft>
                  <a:spcPts val="1000"/>
                </a:spcAft>
              </a:pPr>
              <a:r>
                <a:rPr lang="ru-RU" sz="1100" dirty="0">
                  <a:effectLst/>
                  <a:ea typeface="Calibri"/>
                  <a:cs typeface="Times New Roman"/>
                </a:rPr>
                <a:t> </a:t>
              </a:r>
            </a:p>
          </p:txBody>
        </p:sp>
        <p:sp>
          <p:nvSpPr>
            <p:cNvPr id="43" name="Прямоугольник 42">
              <a:extLst>
                <a:ext uri="{FF2B5EF4-FFF2-40B4-BE49-F238E27FC236}">
                  <a16:creationId xmlns:a16="http://schemas.microsoft.com/office/drawing/2014/main" id="{8172F2A9-7E1A-A040-A20A-009A0FE8621F}"/>
                </a:ext>
              </a:extLst>
            </p:cNvPr>
            <p:cNvSpPr/>
            <p:nvPr/>
          </p:nvSpPr>
          <p:spPr>
            <a:xfrm>
              <a:off x="1163899" y="2723107"/>
              <a:ext cx="271870" cy="216000"/>
            </a:xfrm>
            <a:prstGeom prst="rect">
              <a:avLst/>
            </a:prstGeom>
            <a:solidFill>
              <a:srgbClr val="FF004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44" name="Прямоугольник 43">
              <a:extLst>
                <a:ext uri="{FF2B5EF4-FFF2-40B4-BE49-F238E27FC236}">
                  <a16:creationId xmlns:a16="http://schemas.microsoft.com/office/drawing/2014/main" id="{149F80C9-59A5-AD4C-B1C1-DD4EE8402A18}"/>
                </a:ext>
              </a:extLst>
            </p:cNvPr>
            <p:cNvSpPr/>
            <p:nvPr/>
          </p:nvSpPr>
          <p:spPr>
            <a:xfrm>
              <a:off x="1163899" y="5302687"/>
              <a:ext cx="271870" cy="216000"/>
            </a:xfrm>
            <a:prstGeom prst="rect">
              <a:avLst/>
            </a:prstGeom>
            <a:solidFill>
              <a:srgbClr val="FFC09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45" name="Прямоугольник 44">
              <a:extLst>
                <a:ext uri="{FF2B5EF4-FFF2-40B4-BE49-F238E27FC236}">
                  <a16:creationId xmlns:a16="http://schemas.microsoft.com/office/drawing/2014/main" id="{C4A85B13-5F52-6C46-B037-4131599FBAED}"/>
                </a:ext>
              </a:extLst>
            </p:cNvPr>
            <p:cNvSpPr/>
            <p:nvPr/>
          </p:nvSpPr>
          <p:spPr>
            <a:xfrm>
              <a:off x="1163899" y="4565667"/>
              <a:ext cx="271870" cy="216000"/>
            </a:xfrm>
            <a:prstGeom prst="rect">
              <a:avLst/>
            </a:prstGeom>
            <a:solidFill>
              <a:srgbClr val="3347F2"/>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46" name="Прямоугольник 45">
              <a:extLst>
                <a:ext uri="{FF2B5EF4-FFF2-40B4-BE49-F238E27FC236}">
                  <a16:creationId xmlns:a16="http://schemas.microsoft.com/office/drawing/2014/main" id="{6F88ED72-3818-FC4F-86ED-69BBF4CE72A2}"/>
                </a:ext>
              </a:extLst>
            </p:cNvPr>
            <p:cNvSpPr/>
            <p:nvPr/>
          </p:nvSpPr>
          <p:spPr>
            <a:xfrm>
              <a:off x="1163899" y="4934179"/>
              <a:ext cx="271870" cy="216000"/>
            </a:xfrm>
            <a:prstGeom prst="rect">
              <a:avLst/>
            </a:prstGeom>
            <a:solidFill>
              <a:srgbClr val="9D82E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47" name="Прямоугольник 46">
              <a:extLst>
                <a:ext uri="{FF2B5EF4-FFF2-40B4-BE49-F238E27FC236}">
                  <a16:creationId xmlns:a16="http://schemas.microsoft.com/office/drawing/2014/main" id="{BDFCACB3-4976-7B4C-81A5-DDE72C008BF2}"/>
                </a:ext>
              </a:extLst>
            </p:cNvPr>
            <p:cNvSpPr/>
            <p:nvPr/>
          </p:nvSpPr>
          <p:spPr>
            <a:xfrm>
              <a:off x="1163899" y="3091619"/>
              <a:ext cx="271870" cy="216000"/>
            </a:xfrm>
            <a:prstGeom prst="rect">
              <a:avLst/>
            </a:prstGeom>
            <a:solidFill>
              <a:srgbClr val="04092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48" name="Прямоугольник 47">
              <a:extLst>
                <a:ext uri="{FF2B5EF4-FFF2-40B4-BE49-F238E27FC236}">
                  <a16:creationId xmlns:a16="http://schemas.microsoft.com/office/drawing/2014/main" id="{04691DB5-FC39-1842-BBEE-A41C463FDED0}"/>
                </a:ext>
              </a:extLst>
            </p:cNvPr>
            <p:cNvSpPr/>
            <p:nvPr/>
          </p:nvSpPr>
          <p:spPr>
            <a:xfrm>
              <a:off x="1163899" y="3460131"/>
              <a:ext cx="271870" cy="216000"/>
            </a:xfrm>
            <a:prstGeom prst="rect">
              <a:avLst/>
            </a:prstGeom>
            <a:solidFill>
              <a:srgbClr val="243057"/>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49" name="Прямоугольник 48">
              <a:extLst>
                <a:ext uri="{FF2B5EF4-FFF2-40B4-BE49-F238E27FC236}">
                  <a16:creationId xmlns:a16="http://schemas.microsoft.com/office/drawing/2014/main" id="{2F9EE249-74E3-8547-8B31-4CD26EF3F4B0}"/>
                </a:ext>
              </a:extLst>
            </p:cNvPr>
            <p:cNvSpPr/>
            <p:nvPr/>
          </p:nvSpPr>
          <p:spPr>
            <a:xfrm>
              <a:off x="1163899" y="3828643"/>
              <a:ext cx="271870" cy="216000"/>
            </a:xfrm>
            <a:prstGeom prst="rect">
              <a:avLst/>
            </a:prstGeom>
            <a:solidFill>
              <a:srgbClr val="8B91A9"/>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0" name="Прямоугольник 49">
              <a:extLst>
                <a:ext uri="{FF2B5EF4-FFF2-40B4-BE49-F238E27FC236}">
                  <a16:creationId xmlns:a16="http://schemas.microsoft.com/office/drawing/2014/main" id="{E4D94872-3DB1-A040-9523-5285396B808B}"/>
                </a:ext>
              </a:extLst>
            </p:cNvPr>
            <p:cNvSpPr/>
            <p:nvPr/>
          </p:nvSpPr>
          <p:spPr>
            <a:xfrm>
              <a:off x="1163899" y="4197155"/>
              <a:ext cx="271870" cy="216000"/>
            </a:xfrm>
            <a:prstGeom prst="rect">
              <a:avLst/>
            </a:prstGeom>
            <a:solidFill>
              <a:srgbClr val="F1F5F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grpSp>
        <p:nvGrpSpPr>
          <p:cNvPr id="10" name="Группа 9"/>
          <p:cNvGrpSpPr/>
          <p:nvPr/>
        </p:nvGrpSpPr>
        <p:grpSpPr>
          <a:xfrm>
            <a:off x="470770" y="2276741"/>
            <a:ext cx="3334392" cy="1694459"/>
            <a:chOff x="444291" y="2288736"/>
            <a:chExt cx="3334392" cy="1694459"/>
          </a:xfrm>
        </p:grpSpPr>
        <p:sp>
          <p:nvSpPr>
            <p:cNvPr id="1168" name="Stage 01"/>
            <p:cNvSpPr txBox="1"/>
            <p:nvPr/>
          </p:nvSpPr>
          <p:spPr>
            <a:xfrm>
              <a:off x="816343" y="2295589"/>
              <a:ext cx="2962340" cy="3282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r>
                <a:rPr lang="ru-RU" sz="1800" dirty="0">
                  <a:solidFill>
                    <a:schemeClr val="tx1"/>
                  </a:solidFill>
                </a:rPr>
                <a:t>Картирование данных</a:t>
              </a:r>
              <a:endParaRPr sz="1800" dirty="0">
                <a:solidFill>
                  <a:schemeClr val="tx1"/>
                </a:solidFill>
              </a:endParaRPr>
            </a:p>
          </p:txBody>
        </p:sp>
        <p:sp>
          <p:nvSpPr>
            <p:cNvPr id="1169" name="Lorem ipsum dolor sit amet, elit, sed do dolor sit eiusmod tempor"/>
            <p:cNvSpPr txBox="1"/>
            <p:nvPr/>
          </p:nvSpPr>
          <p:spPr>
            <a:xfrm>
              <a:off x="444291" y="2639237"/>
              <a:ext cx="2927438" cy="1343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pPr>
                <a:lnSpc>
                  <a:spcPct val="100000"/>
                </a:lnSpc>
              </a:pPr>
              <a:r>
                <a:rPr lang="ru-RU" sz="1400" dirty="0">
                  <a:solidFill>
                    <a:schemeClr val="tx2"/>
                  </a:solidFill>
                </a:rPr>
                <a:t>Создание карт данных осуществляется дата-стюардами при поддержке технических экспертов и заключается в описании источника, набора данных, и их связей</a:t>
              </a:r>
              <a:endParaRPr sz="1400" dirty="0">
                <a:solidFill>
                  <a:schemeClr val="tx2"/>
                </a:solidFill>
              </a:endParaRPr>
            </a:p>
          </p:txBody>
        </p:sp>
        <p:sp>
          <p:nvSpPr>
            <p:cNvPr id="51" name="Circle"/>
            <p:cNvSpPr/>
            <p:nvPr/>
          </p:nvSpPr>
          <p:spPr>
            <a:xfrm>
              <a:off x="444291" y="2288736"/>
              <a:ext cx="280444" cy="280445"/>
            </a:xfrm>
            <a:prstGeom prst="ellipse">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grpSp>
        <p:nvGrpSpPr>
          <p:cNvPr id="2" name="Группа 1"/>
          <p:cNvGrpSpPr/>
          <p:nvPr/>
        </p:nvGrpSpPr>
        <p:grpSpPr>
          <a:xfrm>
            <a:off x="4172506" y="2268129"/>
            <a:ext cx="3360182" cy="1907205"/>
            <a:chOff x="3752224" y="2288735"/>
            <a:chExt cx="2927438" cy="1907205"/>
          </a:xfrm>
        </p:grpSpPr>
        <p:sp>
          <p:nvSpPr>
            <p:cNvPr id="1173" name="Stage 02"/>
            <p:cNvSpPr txBox="1"/>
            <p:nvPr/>
          </p:nvSpPr>
          <p:spPr>
            <a:xfrm>
              <a:off x="4137276" y="2295589"/>
              <a:ext cx="2311514" cy="3282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r>
                <a:rPr lang="ru-RU" sz="1800" dirty="0">
                  <a:solidFill>
                    <a:schemeClr val="tx1"/>
                  </a:solidFill>
                </a:rPr>
                <a:t>Доступ к данным</a:t>
              </a:r>
              <a:endParaRPr sz="1800" dirty="0">
                <a:solidFill>
                  <a:schemeClr val="tx1"/>
                </a:solidFill>
              </a:endParaRPr>
            </a:p>
          </p:txBody>
        </p:sp>
        <p:sp>
          <p:nvSpPr>
            <p:cNvPr id="1174" name="Lorem ipsum dolor sit amet, elit, sed do dolor sit eiusmod tempor"/>
            <p:cNvSpPr txBox="1"/>
            <p:nvPr/>
          </p:nvSpPr>
          <p:spPr>
            <a:xfrm>
              <a:off x="3752224" y="2636539"/>
              <a:ext cx="2927438" cy="15594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pPr>
                <a:lnSpc>
                  <a:spcPct val="100000"/>
                </a:lnSpc>
              </a:pPr>
              <a:r>
                <a:rPr lang="ru-RU" sz="1400" dirty="0">
                  <a:solidFill>
                    <a:schemeClr val="tx2"/>
                  </a:solidFill>
                </a:rPr>
                <a:t>Доступ к данным обеспечивается дата-стюардом при поддержке дата-инженеров и заключается в организации заключения соглашений, порядков информационного взаимодействия)</a:t>
              </a:r>
              <a:endParaRPr sz="1400" dirty="0">
                <a:solidFill>
                  <a:schemeClr val="tx2"/>
                </a:solidFill>
              </a:endParaRPr>
            </a:p>
          </p:txBody>
        </p:sp>
        <p:sp>
          <p:nvSpPr>
            <p:cNvPr id="58" name="Circle"/>
            <p:cNvSpPr/>
            <p:nvPr/>
          </p:nvSpPr>
          <p:spPr>
            <a:xfrm>
              <a:off x="3752224" y="2288735"/>
              <a:ext cx="280444" cy="280445"/>
            </a:xfrm>
            <a:prstGeom prst="ellipse">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grpSp>
        <p:nvGrpSpPr>
          <p:cNvPr id="9" name="Группа 8"/>
          <p:cNvGrpSpPr/>
          <p:nvPr/>
        </p:nvGrpSpPr>
        <p:grpSpPr>
          <a:xfrm>
            <a:off x="470770" y="4258112"/>
            <a:ext cx="3047347" cy="1693096"/>
            <a:chOff x="444290" y="4076024"/>
            <a:chExt cx="3047347" cy="1693096"/>
          </a:xfrm>
        </p:grpSpPr>
        <p:sp>
          <p:nvSpPr>
            <p:cNvPr id="1178" name="Stage 03"/>
            <p:cNvSpPr txBox="1"/>
            <p:nvPr/>
          </p:nvSpPr>
          <p:spPr>
            <a:xfrm>
              <a:off x="812206" y="4076024"/>
              <a:ext cx="2311513" cy="3282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r>
                <a:rPr lang="ru-RU" sz="1800" dirty="0">
                  <a:solidFill>
                    <a:schemeClr val="tx1"/>
                  </a:solidFill>
                </a:rPr>
                <a:t>Загрузка данных</a:t>
              </a:r>
              <a:endParaRPr sz="1800" dirty="0">
                <a:solidFill>
                  <a:schemeClr val="tx1"/>
                </a:solidFill>
              </a:endParaRPr>
            </a:p>
          </p:txBody>
        </p:sp>
        <p:sp>
          <p:nvSpPr>
            <p:cNvPr id="1179" name="Lorem ipsum dolor sit amet, elit, sed do dolor sit eiusmod tempor"/>
            <p:cNvSpPr txBox="1"/>
            <p:nvPr/>
          </p:nvSpPr>
          <p:spPr>
            <a:xfrm>
              <a:off x="444290" y="4425162"/>
              <a:ext cx="3047347" cy="1343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pPr>
                <a:lnSpc>
                  <a:spcPct val="100000"/>
                </a:lnSpc>
              </a:pPr>
              <a:r>
                <a:rPr lang="ru-RU" sz="1400" dirty="0">
                  <a:solidFill>
                    <a:schemeClr val="tx2"/>
                  </a:solidFill>
                </a:rPr>
                <a:t>Загрузка и обработка данных осуществляется дата-инженерами на основе созданных карт данных и заключается в разработке </a:t>
              </a:r>
              <a:r>
                <a:rPr lang="en-US" sz="1400" dirty="0">
                  <a:solidFill>
                    <a:schemeClr val="tx2"/>
                  </a:solidFill>
                </a:rPr>
                <a:t>ETL/ELT</a:t>
              </a:r>
              <a:r>
                <a:rPr lang="ru-RU" sz="1400" dirty="0">
                  <a:solidFill>
                    <a:schemeClr val="tx2"/>
                  </a:solidFill>
                </a:rPr>
                <a:t>-процессов по получению данных из «озера данных» СП РФ</a:t>
              </a:r>
              <a:endParaRPr sz="1400" dirty="0">
                <a:solidFill>
                  <a:schemeClr val="tx2"/>
                </a:solidFill>
              </a:endParaRPr>
            </a:p>
          </p:txBody>
        </p:sp>
        <p:sp>
          <p:nvSpPr>
            <p:cNvPr id="59" name="Circle"/>
            <p:cNvSpPr/>
            <p:nvPr/>
          </p:nvSpPr>
          <p:spPr>
            <a:xfrm>
              <a:off x="444291" y="4092521"/>
              <a:ext cx="280444" cy="280445"/>
            </a:xfrm>
            <a:prstGeom prst="ellipse">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grpSp>
        <p:nvGrpSpPr>
          <p:cNvPr id="8" name="Группа 7"/>
          <p:cNvGrpSpPr/>
          <p:nvPr/>
        </p:nvGrpSpPr>
        <p:grpSpPr>
          <a:xfrm>
            <a:off x="4172506" y="4258112"/>
            <a:ext cx="2994409" cy="2197997"/>
            <a:chOff x="3752224" y="4088655"/>
            <a:chExt cx="2994409" cy="2197997"/>
          </a:xfrm>
        </p:grpSpPr>
        <p:sp>
          <p:nvSpPr>
            <p:cNvPr id="1183" name="Stage 04"/>
            <p:cNvSpPr txBox="1"/>
            <p:nvPr/>
          </p:nvSpPr>
          <p:spPr>
            <a:xfrm>
              <a:off x="4137276" y="4088655"/>
              <a:ext cx="2609357" cy="3282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r>
                <a:rPr lang="ru-RU" sz="1800" dirty="0">
                  <a:solidFill>
                    <a:schemeClr val="tx1"/>
                  </a:solidFill>
                </a:rPr>
                <a:t>Использование данных</a:t>
              </a:r>
              <a:endParaRPr sz="1800" dirty="0">
                <a:solidFill>
                  <a:schemeClr val="tx1"/>
                </a:solidFill>
              </a:endParaRPr>
            </a:p>
          </p:txBody>
        </p:sp>
        <p:sp>
          <p:nvSpPr>
            <p:cNvPr id="1184" name="Lorem ipsum dolor sit amet, elit, sed do dolor sit eiusmod tempor"/>
            <p:cNvSpPr txBox="1"/>
            <p:nvPr/>
          </p:nvSpPr>
          <p:spPr>
            <a:xfrm>
              <a:off x="3752224" y="4727251"/>
              <a:ext cx="2927440" cy="15594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pPr>
                <a:lnSpc>
                  <a:spcPct val="100000"/>
                </a:lnSpc>
              </a:pPr>
              <a:r>
                <a:rPr lang="ru-RU" sz="1400" dirty="0">
                  <a:solidFill>
                    <a:schemeClr val="tx2"/>
                  </a:solidFill>
                </a:rPr>
                <a:t>Использование данных осуществляется дата-стюардами, инспекторским составом в различных аналитических системах, также оценивается уровень надежности и качества данных</a:t>
              </a:r>
              <a:endParaRPr sz="1400" dirty="0">
                <a:solidFill>
                  <a:schemeClr val="tx2"/>
                </a:solidFill>
              </a:endParaRPr>
            </a:p>
          </p:txBody>
        </p:sp>
        <p:sp>
          <p:nvSpPr>
            <p:cNvPr id="60" name="Circle"/>
            <p:cNvSpPr/>
            <p:nvPr/>
          </p:nvSpPr>
          <p:spPr>
            <a:xfrm>
              <a:off x="3752224" y="4092521"/>
              <a:ext cx="280444" cy="280445"/>
            </a:xfrm>
            <a:prstGeom prst="ellipse">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grpSp>
        <p:nvGrpSpPr>
          <p:cNvPr id="3" name="Группа 2">
            <a:extLst>
              <a:ext uri="{FF2B5EF4-FFF2-40B4-BE49-F238E27FC236}">
                <a16:creationId xmlns:a16="http://schemas.microsoft.com/office/drawing/2014/main" id="{9313FDA5-6E42-4BAC-9A11-C48633D1C19E}"/>
              </a:ext>
            </a:extLst>
          </p:cNvPr>
          <p:cNvGrpSpPr/>
          <p:nvPr/>
        </p:nvGrpSpPr>
        <p:grpSpPr>
          <a:xfrm rot="16200000">
            <a:off x="1446112" y="-1858899"/>
            <a:ext cx="271870" cy="3164092"/>
            <a:chOff x="1163899" y="2354595"/>
            <a:chExt cx="271870" cy="3164092"/>
          </a:xfrm>
        </p:grpSpPr>
        <p:sp>
          <p:nvSpPr>
            <p:cNvPr id="11" name="Прямоугольник 10">
              <a:extLst>
                <a:ext uri="{FF2B5EF4-FFF2-40B4-BE49-F238E27FC236}">
                  <a16:creationId xmlns:a16="http://schemas.microsoft.com/office/drawing/2014/main" id="{DE8A1465-9176-5DCE-41E6-2F654DEF0B99}"/>
                </a:ext>
              </a:extLst>
            </p:cNvPr>
            <p:cNvSpPr/>
            <p:nvPr/>
          </p:nvSpPr>
          <p:spPr>
            <a:xfrm>
              <a:off x="1163899" y="2354595"/>
              <a:ext cx="271870" cy="216000"/>
            </a:xfrm>
            <a:prstGeom prst="rect">
              <a:avLst/>
            </a:prstGeom>
            <a:solidFill>
              <a:srgbClr val="21ECE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1100" dirty="0">
                  <a:effectLst/>
                  <a:ea typeface="Calibri"/>
                  <a:cs typeface="Times New Roman"/>
                </a:rPr>
                <a:t> </a:t>
              </a:r>
            </a:p>
            <a:p>
              <a:pPr>
                <a:lnSpc>
                  <a:spcPct val="115000"/>
                </a:lnSpc>
                <a:spcAft>
                  <a:spcPts val="1000"/>
                </a:spcAft>
              </a:pPr>
              <a:r>
                <a:rPr lang="ru-RU" sz="1100" dirty="0">
                  <a:effectLst/>
                  <a:ea typeface="Calibri"/>
                  <a:cs typeface="Times New Roman"/>
                </a:rPr>
                <a:t> </a:t>
              </a:r>
            </a:p>
          </p:txBody>
        </p:sp>
        <p:sp>
          <p:nvSpPr>
            <p:cNvPr id="12" name="Прямоугольник 11">
              <a:extLst>
                <a:ext uri="{FF2B5EF4-FFF2-40B4-BE49-F238E27FC236}">
                  <a16:creationId xmlns:a16="http://schemas.microsoft.com/office/drawing/2014/main" id="{EDC0EFEF-6F30-B8E5-1924-7F60FB31C0BE}"/>
                </a:ext>
              </a:extLst>
            </p:cNvPr>
            <p:cNvSpPr/>
            <p:nvPr/>
          </p:nvSpPr>
          <p:spPr>
            <a:xfrm>
              <a:off x="1163899" y="2723107"/>
              <a:ext cx="271870" cy="216000"/>
            </a:xfrm>
            <a:prstGeom prst="rect">
              <a:avLst/>
            </a:prstGeom>
            <a:solidFill>
              <a:srgbClr val="FF004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3" name="Прямоугольник 12">
              <a:extLst>
                <a:ext uri="{FF2B5EF4-FFF2-40B4-BE49-F238E27FC236}">
                  <a16:creationId xmlns:a16="http://schemas.microsoft.com/office/drawing/2014/main" id="{0CFBE8F6-2249-55FF-1061-E39F5640CCF8}"/>
                </a:ext>
              </a:extLst>
            </p:cNvPr>
            <p:cNvSpPr/>
            <p:nvPr/>
          </p:nvSpPr>
          <p:spPr>
            <a:xfrm>
              <a:off x="1163899" y="5302687"/>
              <a:ext cx="271870" cy="216000"/>
            </a:xfrm>
            <a:prstGeom prst="rect">
              <a:avLst/>
            </a:prstGeom>
            <a:solidFill>
              <a:srgbClr val="FFC09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4" name="Прямоугольник 13">
              <a:extLst>
                <a:ext uri="{FF2B5EF4-FFF2-40B4-BE49-F238E27FC236}">
                  <a16:creationId xmlns:a16="http://schemas.microsoft.com/office/drawing/2014/main" id="{6158CA77-5BFC-191F-31B1-4933E6E57D83}"/>
                </a:ext>
              </a:extLst>
            </p:cNvPr>
            <p:cNvSpPr/>
            <p:nvPr/>
          </p:nvSpPr>
          <p:spPr>
            <a:xfrm>
              <a:off x="1163899" y="4565667"/>
              <a:ext cx="271870" cy="216000"/>
            </a:xfrm>
            <a:prstGeom prst="rect">
              <a:avLst/>
            </a:prstGeom>
            <a:solidFill>
              <a:srgbClr val="3347F2"/>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5" name="Прямоугольник 14">
              <a:extLst>
                <a:ext uri="{FF2B5EF4-FFF2-40B4-BE49-F238E27FC236}">
                  <a16:creationId xmlns:a16="http://schemas.microsoft.com/office/drawing/2014/main" id="{F60E6A65-D9A7-53F3-9CDD-CB857D5132E3}"/>
                </a:ext>
              </a:extLst>
            </p:cNvPr>
            <p:cNvSpPr/>
            <p:nvPr/>
          </p:nvSpPr>
          <p:spPr>
            <a:xfrm>
              <a:off x="1163899" y="4934179"/>
              <a:ext cx="271870" cy="216000"/>
            </a:xfrm>
            <a:prstGeom prst="rect">
              <a:avLst/>
            </a:prstGeom>
            <a:solidFill>
              <a:srgbClr val="9D82E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6" name="Прямоугольник 15">
              <a:extLst>
                <a:ext uri="{FF2B5EF4-FFF2-40B4-BE49-F238E27FC236}">
                  <a16:creationId xmlns:a16="http://schemas.microsoft.com/office/drawing/2014/main" id="{6F37F0A5-82D8-BBA9-7692-9855F580390F}"/>
                </a:ext>
              </a:extLst>
            </p:cNvPr>
            <p:cNvSpPr/>
            <p:nvPr/>
          </p:nvSpPr>
          <p:spPr>
            <a:xfrm>
              <a:off x="1163899" y="3091619"/>
              <a:ext cx="271870" cy="216000"/>
            </a:xfrm>
            <a:prstGeom prst="rect">
              <a:avLst/>
            </a:prstGeom>
            <a:solidFill>
              <a:srgbClr val="04092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7" name="Прямоугольник 16">
              <a:extLst>
                <a:ext uri="{FF2B5EF4-FFF2-40B4-BE49-F238E27FC236}">
                  <a16:creationId xmlns:a16="http://schemas.microsoft.com/office/drawing/2014/main" id="{1F6FB535-7F09-59B3-CBB7-66A940057AE7}"/>
                </a:ext>
              </a:extLst>
            </p:cNvPr>
            <p:cNvSpPr/>
            <p:nvPr/>
          </p:nvSpPr>
          <p:spPr>
            <a:xfrm>
              <a:off x="1163899" y="3460131"/>
              <a:ext cx="271870" cy="216000"/>
            </a:xfrm>
            <a:prstGeom prst="rect">
              <a:avLst/>
            </a:prstGeom>
            <a:solidFill>
              <a:srgbClr val="243057"/>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8" name="Прямоугольник 17">
              <a:extLst>
                <a:ext uri="{FF2B5EF4-FFF2-40B4-BE49-F238E27FC236}">
                  <a16:creationId xmlns:a16="http://schemas.microsoft.com/office/drawing/2014/main" id="{2801251B-DD1D-AB04-055B-14095FFE2869}"/>
                </a:ext>
              </a:extLst>
            </p:cNvPr>
            <p:cNvSpPr/>
            <p:nvPr/>
          </p:nvSpPr>
          <p:spPr>
            <a:xfrm>
              <a:off x="1163899" y="3828643"/>
              <a:ext cx="271870" cy="216000"/>
            </a:xfrm>
            <a:prstGeom prst="rect">
              <a:avLst/>
            </a:prstGeom>
            <a:solidFill>
              <a:srgbClr val="8B91A9"/>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9" name="Прямоугольник 18">
              <a:extLst>
                <a:ext uri="{FF2B5EF4-FFF2-40B4-BE49-F238E27FC236}">
                  <a16:creationId xmlns:a16="http://schemas.microsoft.com/office/drawing/2014/main" id="{5459463C-ED66-E405-18EF-FFE706A6A0BF}"/>
                </a:ext>
              </a:extLst>
            </p:cNvPr>
            <p:cNvSpPr/>
            <p:nvPr/>
          </p:nvSpPr>
          <p:spPr>
            <a:xfrm>
              <a:off x="1163899" y="4197155"/>
              <a:ext cx="271870" cy="216000"/>
            </a:xfrm>
            <a:prstGeom prst="rect">
              <a:avLst/>
            </a:prstGeom>
            <a:solidFill>
              <a:srgbClr val="F1F5F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grpSp>
        <p:nvGrpSpPr>
          <p:cNvPr id="23" name="Группа 22">
            <a:extLst>
              <a:ext uri="{FF2B5EF4-FFF2-40B4-BE49-F238E27FC236}">
                <a16:creationId xmlns:a16="http://schemas.microsoft.com/office/drawing/2014/main" id="{F70628AD-8356-F48C-A7BA-E70723ABCE85}"/>
              </a:ext>
            </a:extLst>
          </p:cNvPr>
          <p:cNvGrpSpPr/>
          <p:nvPr/>
        </p:nvGrpSpPr>
        <p:grpSpPr>
          <a:xfrm>
            <a:off x="120762" y="455563"/>
            <a:ext cx="2827332" cy="301839"/>
            <a:chOff x="133741" y="626759"/>
            <a:chExt cx="1959884" cy="296070"/>
          </a:xfrm>
        </p:grpSpPr>
        <p:sp>
          <p:nvSpPr>
            <p:cNvPr id="24" name="Google Shape;191;p17">
              <a:extLst>
                <a:ext uri="{FF2B5EF4-FFF2-40B4-BE49-F238E27FC236}">
                  <a16:creationId xmlns:a16="http://schemas.microsoft.com/office/drawing/2014/main" id="{CD9A3014-910C-4719-A035-82E511EB7DCC}"/>
                </a:ext>
              </a:extLst>
            </p:cNvPr>
            <p:cNvSpPr txBox="1"/>
            <p:nvPr/>
          </p:nvSpPr>
          <p:spPr>
            <a:xfrm>
              <a:off x="133741" y="626759"/>
              <a:ext cx="1958820" cy="181476"/>
            </a:xfrm>
            <a:prstGeom prst="rect">
              <a:avLst/>
            </a:prstGeom>
            <a:noFill/>
            <a:ln>
              <a:noFill/>
            </a:ln>
          </p:spPr>
          <p:txBody>
            <a:bodyPr spcFirstLastPara="1" wrap="square" lIns="17150" tIns="17150" rIns="17150" bIns="17150" anchor="t" anchorCtr="0">
              <a:noAutofit/>
            </a:bodyPr>
            <a:lstStyle/>
            <a:p>
              <a:pPr marL="0" marR="0" lvl="0" indent="0" algn="r" rtl="0">
                <a:lnSpc>
                  <a:spcPct val="100000"/>
                </a:lnSpc>
                <a:spcBef>
                  <a:spcPts val="0"/>
                </a:spcBef>
                <a:spcAft>
                  <a:spcPts val="0"/>
                </a:spcAft>
                <a:buClr>
                  <a:schemeClr val="dk2"/>
                </a:buClr>
                <a:buSzPts val="800"/>
                <a:buFont typeface="Arial"/>
                <a:buNone/>
              </a:pPr>
              <a:r>
                <a:rPr lang="ru-RU" sz="1100" b="1" dirty="0">
                  <a:solidFill>
                    <a:srgbClr val="44546A"/>
                  </a:solidFill>
                  <a:latin typeface="Arial"/>
                  <a:ea typeface="Arial"/>
                  <a:cs typeface="Arial"/>
                  <a:sym typeface="Arial"/>
                </a:rPr>
                <a:t>КОМАНДЫ И ЗАДАЧИ</a:t>
              </a:r>
              <a:endParaRPr lang="ru-RU" sz="900" b="0" i="0" u="none" strike="noStrike" cap="none" dirty="0">
                <a:solidFill>
                  <a:srgbClr val="44546A"/>
                </a:solidFill>
                <a:latin typeface="Arial"/>
                <a:ea typeface="Arial"/>
                <a:cs typeface="Arial"/>
                <a:sym typeface="Arial"/>
              </a:endParaRPr>
            </a:p>
          </p:txBody>
        </p:sp>
        <p:sp>
          <p:nvSpPr>
            <p:cNvPr id="25" name="Rectangle">
              <a:extLst>
                <a:ext uri="{FF2B5EF4-FFF2-40B4-BE49-F238E27FC236}">
                  <a16:creationId xmlns:a16="http://schemas.microsoft.com/office/drawing/2014/main" id="{4B4B5259-1FB9-5E48-8B0A-FEBE3DAD87FB}"/>
                </a:ext>
              </a:extLst>
            </p:cNvPr>
            <p:cNvSpPr/>
            <p:nvPr/>
          </p:nvSpPr>
          <p:spPr>
            <a:xfrm>
              <a:off x="172146" y="857638"/>
              <a:ext cx="1921479" cy="65191"/>
            </a:xfrm>
            <a:prstGeom prst="rect">
              <a:avLst/>
            </a:prstGeom>
            <a:solidFill>
              <a:srgbClr val="FF004C"/>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sp>
        <p:nvSpPr>
          <p:cNvPr id="61" name="TextBox 60"/>
          <p:cNvSpPr txBox="1"/>
          <p:nvPr/>
        </p:nvSpPr>
        <p:spPr>
          <a:xfrm>
            <a:off x="11255061" y="6530524"/>
            <a:ext cx="263214" cy="276999"/>
          </a:xfrm>
          <a:prstGeom prst="rect">
            <a:avLst/>
          </a:prstGeom>
          <a:noFill/>
        </p:spPr>
        <p:txBody>
          <a:bodyPr wrap="none" rtlCol="0">
            <a:spAutoFit/>
          </a:bodyPr>
          <a:lstStyle/>
          <a:p>
            <a:r>
              <a:rPr lang="en-US" sz="1200" dirty="0"/>
              <a:t>6</a:t>
            </a:r>
            <a:endParaRPr lang="ru-RU" sz="1200" dirty="0"/>
          </a:p>
        </p:txBody>
      </p:sp>
      <p:grpSp>
        <p:nvGrpSpPr>
          <p:cNvPr id="62" name="Google Shape;188;p17">
            <a:extLst>
              <a:ext uri="{FF2B5EF4-FFF2-40B4-BE49-F238E27FC236}">
                <a16:creationId xmlns:a16="http://schemas.microsoft.com/office/drawing/2014/main" id="{D30D3439-3377-DCA0-6344-7C10EBFBDE10}"/>
              </a:ext>
            </a:extLst>
          </p:cNvPr>
          <p:cNvGrpSpPr/>
          <p:nvPr/>
        </p:nvGrpSpPr>
        <p:grpSpPr>
          <a:xfrm>
            <a:off x="125545" y="65278"/>
            <a:ext cx="11823292" cy="425450"/>
            <a:chOff x="1627188" y="1280460"/>
            <a:chExt cx="22554921" cy="850901"/>
          </a:xfrm>
        </p:grpSpPr>
        <p:sp>
          <p:nvSpPr>
            <p:cNvPr id="63" name="Google Shape;189;p17">
              <a:extLst>
                <a:ext uri="{FF2B5EF4-FFF2-40B4-BE49-F238E27FC236}">
                  <a16:creationId xmlns:a16="http://schemas.microsoft.com/office/drawing/2014/main" id="{03AA7623-883A-C1C1-5BDA-A3FB877317FD}"/>
                </a:ext>
              </a:extLst>
            </p:cNvPr>
            <p:cNvSpPr txBox="1"/>
            <p:nvPr/>
          </p:nvSpPr>
          <p:spPr>
            <a:xfrm>
              <a:off x="1627188" y="1280460"/>
              <a:ext cx="8468537" cy="850901"/>
            </a:xfrm>
            <a:prstGeom prst="rect">
              <a:avLst/>
            </a:prstGeom>
            <a:noFill/>
            <a:ln>
              <a:noFill/>
            </a:ln>
          </p:spPr>
          <p:txBody>
            <a:bodyPr spcFirstLastPara="1" wrap="square" lIns="19067" tIns="19067" rIns="19067" bIns="19067" anchor="t" anchorCtr="0">
              <a:noAutofit/>
            </a:bodyPr>
            <a:lstStyle/>
            <a:p>
              <a:pPr>
                <a:buClr>
                  <a:schemeClr val="dk1"/>
                </a:buClr>
                <a:buSzPts val="1900"/>
              </a:pPr>
              <a:r>
                <a:rPr lang="ru-RU" sz="2533" dirty="0" smtClean="0">
                  <a:solidFill>
                    <a:schemeClr val="dk1"/>
                  </a:solidFill>
                  <a:latin typeface="Impact"/>
                  <a:sym typeface="Impact"/>
                </a:rPr>
                <a:t>Управление </a:t>
              </a:r>
              <a:r>
                <a:rPr lang="ru-RU" sz="2533" dirty="0">
                  <a:solidFill>
                    <a:schemeClr val="dk1"/>
                  </a:solidFill>
                  <a:latin typeface="Impact"/>
                  <a:sym typeface="Impact"/>
                </a:rPr>
                <a:t>данными</a:t>
              </a:r>
              <a:endParaRPr sz="667" dirty="0">
                <a:solidFill>
                  <a:srgbClr val="000000"/>
                </a:solidFill>
                <a:latin typeface="Arial"/>
                <a:ea typeface="Arial"/>
                <a:cs typeface="Arial"/>
                <a:sym typeface="Arial"/>
              </a:endParaRPr>
            </a:p>
          </p:txBody>
        </p:sp>
        <p:cxnSp>
          <p:nvCxnSpPr>
            <p:cNvPr id="64" name="Google Shape;190;p17">
              <a:extLst>
                <a:ext uri="{FF2B5EF4-FFF2-40B4-BE49-F238E27FC236}">
                  <a16:creationId xmlns:a16="http://schemas.microsoft.com/office/drawing/2014/main" id="{A2D24AB5-6209-AC3F-32BF-7E144C72C1BF}"/>
                </a:ext>
              </a:extLst>
            </p:cNvPr>
            <p:cNvCxnSpPr/>
            <p:nvPr/>
          </p:nvCxnSpPr>
          <p:spPr>
            <a:xfrm>
              <a:off x="7566759" y="1932377"/>
              <a:ext cx="16615350" cy="31380"/>
            </a:xfrm>
            <a:prstGeom prst="straightConnector1">
              <a:avLst/>
            </a:prstGeom>
            <a:noFill/>
            <a:ln w="12700" cap="flat" cmpd="sng">
              <a:solidFill>
                <a:srgbClr val="FF004C"/>
              </a:solidFill>
              <a:prstDash val="solid"/>
              <a:miter lim="8000"/>
              <a:headEnd type="none" w="sm" len="sm"/>
              <a:tailEnd type="none" w="sm" len="sm"/>
            </a:ln>
          </p:spPr>
        </p:cxnSp>
      </p:grpSp>
    </p:spTree>
    <p:extLst>
      <p:ext uri="{BB962C8B-B14F-4D97-AF65-F5344CB8AC3E}">
        <p14:creationId xmlns:p14="http://schemas.microsoft.com/office/powerpoint/2010/main" val="32796236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C6B06CA-128B-EF47-A9CB-204A79E6ABCF}"/>
              </a:ext>
            </a:extLst>
          </p:cNvPr>
          <p:cNvGrpSpPr/>
          <p:nvPr/>
        </p:nvGrpSpPr>
        <p:grpSpPr>
          <a:xfrm>
            <a:off x="44709" y="3196555"/>
            <a:ext cx="2831140" cy="1352459"/>
            <a:chOff x="-716498" y="6188405"/>
            <a:chExt cx="5662280" cy="2704918"/>
          </a:xfrm>
        </p:grpSpPr>
        <p:sp>
          <p:nvSpPr>
            <p:cNvPr id="1765" name="Type text here"/>
            <p:cNvSpPr/>
            <p:nvPr/>
          </p:nvSpPr>
          <p:spPr>
            <a:xfrm>
              <a:off x="-716498" y="6188405"/>
              <a:ext cx="5662280" cy="1210588"/>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r" defTabSz="457200">
                <a:defRPr sz="2800" b="0">
                  <a:solidFill>
                    <a:srgbClr val="242423"/>
                  </a:solidFill>
                  <a:latin typeface="Montserrat Bold"/>
                  <a:ea typeface="Montserrat Bold"/>
                  <a:cs typeface="Montserrat Bold"/>
                  <a:sym typeface="Montserrat Bold"/>
                </a:defRPr>
              </a:lvl1pPr>
            </a:lstStyle>
            <a:p>
              <a:r>
                <a:rPr lang="ru-RU" sz="1800" dirty="0">
                  <a:solidFill>
                    <a:srgbClr val="FF004C"/>
                  </a:solidFill>
                </a:rPr>
                <a:t>Создание карты данных</a:t>
              </a:r>
              <a:endParaRPr sz="1800" dirty="0">
                <a:solidFill>
                  <a:srgbClr val="FF004C"/>
                </a:solidFill>
              </a:endParaRPr>
            </a:p>
          </p:txBody>
        </p:sp>
        <p:sp>
          <p:nvSpPr>
            <p:cNvPr id="1766" name="Lorem ipsum dolor sit amet, elit, sed do dolor sit"/>
            <p:cNvSpPr/>
            <p:nvPr/>
          </p:nvSpPr>
          <p:spPr>
            <a:xfrm>
              <a:off x="1502430" y="7313403"/>
              <a:ext cx="3408082" cy="157992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r" defTabSz="457200">
                <a:lnSpc>
                  <a:spcPct val="120000"/>
                </a:lnSpc>
                <a:defRPr sz="2200" b="0">
                  <a:solidFill>
                    <a:srgbClr val="7F8189"/>
                  </a:solidFill>
                  <a:latin typeface="Arial"/>
                  <a:ea typeface="Arial"/>
                  <a:cs typeface="Arial"/>
                  <a:sym typeface="Arial"/>
                </a:defRPr>
              </a:lvl1pPr>
            </a:lstStyle>
            <a:p>
              <a:pPr>
                <a:lnSpc>
                  <a:spcPct val="100000"/>
                </a:lnSpc>
              </a:pPr>
              <a:r>
                <a:rPr lang="ru-RU" sz="1600" dirty="0">
                  <a:solidFill>
                    <a:schemeClr val="tx2"/>
                  </a:solidFill>
                </a:rPr>
                <a:t>Описание источников и наборов данных</a:t>
              </a:r>
              <a:endParaRPr sz="1600" dirty="0">
                <a:solidFill>
                  <a:schemeClr val="tx2"/>
                </a:solidFill>
              </a:endParaRPr>
            </a:p>
          </p:txBody>
        </p:sp>
      </p:grpSp>
      <p:grpSp>
        <p:nvGrpSpPr>
          <p:cNvPr id="4" name="Group 3">
            <a:extLst>
              <a:ext uri="{FF2B5EF4-FFF2-40B4-BE49-F238E27FC236}">
                <a16:creationId xmlns:a16="http://schemas.microsoft.com/office/drawing/2014/main" id="{21F1C1B0-959C-8042-A96D-F49994479F4E}"/>
              </a:ext>
            </a:extLst>
          </p:cNvPr>
          <p:cNvGrpSpPr/>
          <p:nvPr/>
        </p:nvGrpSpPr>
        <p:grpSpPr>
          <a:xfrm>
            <a:off x="2997612" y="2223322"/>
            <a:ext cx="5630534" cy="3265635"/>
            <a:chOff x="6526817" y="4828485"/>
            <a:chExt cx="11261068" cy="6531270"/>
          </a:xfrm>
        </p:grpSpPr>
        <p:sp>
          <p:nvSpPr>
            <p:cNvPr id="1713" name="Circle"/>
            <p:cNvSpPr/>
            <p:nvPr/>
          </p:nvSpPr>
          <p:spPr>
            <a:xfrm>
              <a:off x="8650189" y="6936403"/>
              <a:ext cx="2314962" cy="2314962"/>
            </a:xfrm>
            <a:prstGeom prst="ellipse">
              <a:avLst/>
            </a:prstGeom>
            <a:solidFill>
              <a:schemeClr val="accent6">
                <a:alpha val="28000"/>
              </a:schemeClr>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714" name="Circle"/>
            <p:cNvSpPr/>
            <p:nvPr/>
          </p:nvSpPr>
          <p:spPr>
            <a:xfrm>
              <a:off x="13357435" y="6936403"/>
              <a:ext cx="2314962" cy="2314962"/>
            </a:xfrm>
            <a:prstGeom prst="ellipse">
              <a:avLst/>
            </a:prstGeom>
            <a:solidFill>
              <a:schemeClr val="accent6">
                <a:alpha val="28000"/>
              </a:schemeClr>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715" name="Shape"/>
            <p:cNvSpPr/>
            <p:nvPr/>
          </p:nvSpPr>
          <p:spPr>
            <a:xfrm>
              <a:off x="7224755" y="4828485"/>
              <a:ext cx="4382914" cy="2319750"/>
            </a:xfrm>
            <a:custGeom>
              <a:avLst/>
              <a:gdLst/>
              <a:ahLst/>
              <a:cxnLst>
                <a:cxn ang="0">
                  <a:pos x="wd2" y="hd2"/>
                </a:cxn>
                <a:cxn ang="5400000">
                  <a:pos x="wd2" y="hd2"/>
                </a:cxn>
                <a:cxn ang="10800000">
                  <a:pos x="wd2" y="hd2"/>
                </a:cxn>
                <a:cxn ang="16200000">
                  <a:pos x="wd2" y="hd2"/>
                </a:cxn>
              </a:cxnLst>
              <a:rect l="0" t="0" r="r" b="b"/>
              <a:pathLst>
                <a:path w="21600" h="20854" extrusionOk="0">
                  <a:moveTo>
                    <a:pt x="21600" y="4918"/>
                  </a:moveTo>
                  <a:lnTo>
                    <a:pt x="21215" y="14007"/>
                  </a:lnTo>
                  <a:lnTo>
                    <a:pt x="16324" y="18208"/>
                  </a:lnTo>
                  <a:cubicBezTo>
                    <a:pt x="14985" y="16797"/>
                    <a:pt x="13430" y="16216"/>
                    <a:pt x="11895" y="16554"/>
                  </a:cubicBezTo>
                  <a:cubicBezTo>
                    <a:pt x="10156" y="16937"/>
                    <a:pt x="8553" y="18466"/>
                    <a:pt x="7389" y="20854"/>
                  </a:cubicBezTo>
                  <a:lnTo>
                    <a:pt x="5145" y="12078"/>
                  </a:lnTo>
                  <a:lnTo>
                    <a:pt x="0" y="11470"/>
                  </a:lnTo>
                  <a:cubicBezTo>
                    <a:pt x="2531" y="5430"/>
                    <a:pt x="6253" y="1429"/>
                    <a:pt x="10376" y="315"/>
                  </a:cubicBezTo>
                  <a:cubicBezTo>
                    <a:pt x="14301" y="-746"/>
                    <a:pt x="18302" y="895"/>
                    <a:pt x="21600" y="4918"/>
                  </a:cubicBezTo>
                  <a:close/>
                </a:path>
              </a:pathLst>
            </a:custGeom>
            <a:solidFill>
              <a:srgbClr val="9D82EC"/>
            </a:solidFill>
            <a:ln w="12700" cap="flat">
              <a:noFill/>
              <a:miter lim="400000"/>
            </a:ln>
            <a:effectLst/>
          </p:spPr>
          <p:txBody>
            <a:bodyPr wrap="square" lIns="25400" tIns="25400" rIns="25400" bIns="2540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716" name="Shape"/>
            <p:cNvSpPr/>
            <p:nvPr/>
          </p:nvSpPr>
          <p:spPr>
            <a:xfrm>
              <a:off x="6545315" y="6308711"/>
              <a:ext cx="2324114" cy="4397318"/>
            </a:xfrm>
            <a:custGeom>
              <a:avLst/>
              <a:gdLst/>
              <a:ahLst/>
              <a:cxnLst>
                <a:cxn ang="0">
                  <a:pos x="wd2" y="hd2"/>
                </a:cxn>
                <a:cxn ang="5400000">
                  <a:pos x="wd2" y="hd2"/>
                </a:cxn>
                <a:cxn ang="10800000">
                  <a:pos x="wd2" y="hd2"/>
                </a:cxn>
                <a:cxn ang="16200000">
                  <a:pos x="wd2" y="hd2"/>
                </a:cxn>
              </a:cxnLst>
              <a:rect l="0" t="0" r="r" b="b"/>
              <a:pathLst>
                <a:path w="20834" h="21600" extrusionOk="0">
                  <a:moveTo>
                    <a:pt x="4735" y="0"/>
                  </a:moveTo>
                  <a:lnTo>
                    <a:pt x="14301" y="254"/>
                  </a:lnTo>
                  <a:lnTo>
                    <a:pt x="18290" y="5108"/>
                  </a:lnTo>
                  <a:cubicBezTo>
                    <a:pt x="16799" y="6477"/>
                    <a:pt x="16192" y="8082"/>
                    <a:pt x="16567" y="9663"/>
                  </a:cubicBezTo>
                  <a:cubicBezTo>
                    <a:pt x="16971" y="11368"/>
                    <a:pt x="18486" y="12936"/>
                    <a:pt x="20834" y="14077"/>
                  </a:cubicBezTo>
                  <a:lnTo>
                    <a:pt x="12410" y="16312"/>
                  </a:lnTo>
                  <a:lnTo>
                    <a:pt x="11741" y="21600"/>
                  </a:lnTo>
                  <a:cubicBezTo>
                    <a:pt x="5623" y="19088"/>
                    <a:pt x="1537" y="15366"/>
                    <a:pt x="353" y="11228"/>
                  </a:cubicBezTo>
                  <a:cubicBezTo>
                    <a:pt x="-766" y="7317"/>
                    <a:pt x="795" y="3318"/>
                    <a:pt x="4735" y="0"/>
                  </a:cubicBezTo>
                  <a:close/>
                </a:path>
              </a:pathLst>
            </a:custGeom>
            <a:solidFill>
              <a:srgbClr val="FFC09C"/>
            </a:solidFill>
            <a:ln w="12700" cap="flat">
              <a:noFill/>
              <a:miter lim="400000"/>
            </a:ln>
            <a:effectLst/>
          </p:spPr>
          <p:txBody>
            <a:bodyPr wrap="square" lIns="25400" tIns="25400" rIns="25400" bIns="2540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717" name="Shape"/>
            <p:cNvSpPr/>
            <p:nvPr/>
          </p:nvSpPr>
          <p:spPr>
            <a:xfrm>
              <a:off x="8044613" y="8928805"/>
              <a:ext cx="3827106" cy="2425964"/>
            </a:xfrm>
            <a:custGeom>
              <a:avLst/>
              <a:gdLst/>
              <a:ahLst/>
              <a:cxnLst>
                <a:cxn ang="0">
                  <a:pos x="wd2" y="hd2"/>
                </a:cxn>
                <a:cxn ang="5400000">
                  <a:pos x="wd2" y="hd2"/>
                </a:cxn>
                <a:cxn ang="10800000">
                  <a:pos x="wd2" y="hd2"/>
                </a:cxn>
                <a:cxn ang="16200000">
                  <a:pos x="wd2" y="hd2"/>
                </a:cxn>
              </a:cxnLst>
              <a:rect l="0" t="0" r="r" b="b"/>
              <a:pathLst>
                <a:path w="21600" h="21326" extrusionOk="0">
                  <a:moveTo>
                    <a:pt x="5728" y="3351"/>
                  </a:moveTo>
                  <a:lnTo>
                    <a:pt x="386" y="7143"/>
                  </a:lnTo>
                  <a:lnTo>
                    <a:pt x="0" y="16734"/>
                  </a:lnTo>
                  <a:cubicBezTo>
                    <a:pt x="3261" y="20007"/>
                    <a:pt x="7101" y="21600"/>
                    <a:pt x="10976" y="21287"/>
                  </a:cubicBezTo>
                  <a:cubicBezTo>
                    <a:pt x="14854" y="20974"/>
                    <a:pt x="18571" y="18768"/>
                    <a:pt x="21600" y="14981"/>
                  </a:cubicBezTo>
                  <a:cubicBezTo>
                    <a:pt x="20213" y="13024"/>
                    <a:pt x="19058" y="10703"/>
                    <a:pt x="18187" y="8122"/>
                  </a:cubicBezTo>
                  <a:cubicBezTo>
                    <a:pt x="17332" y="5586"/>
                    <a:pt x="16765" y="2838"/>
                    <a:pt x="16511" y="0"/>
                  </a:cubicBezTo>
                  <a:cubicBezTo>
                    <a:pt x="15878" y="1368"/>
                    <a:pt x="15083" y="2514"/>
                    <a:pt x="14180" y="3386"/>
                  </a:cubicBezTo>
                  <a:cubicBezTo>
                    <a:pt x="13271" y="4263"/>
                    <a:pt x="12252" y="4864"/>
                    <a:pt x="11176" y="5125"/>
                  </a:cubicBezTo>
                  <a:cubicBezTo>
                    <a:pt x="9282" y="5584"/>
                    <a:pt x="7345" y="4953"/>
                    <a:pt x="5728" y="3351"/>
                  </a:cubicBezTo>
                  <a:close/>
                </a:path>
              </a:pathLst>
            </a:custGeom>
            <a:solidFill>
              <a:srgbClr val="FFC09C"/>
            </a:solidFill>
            <a:ln w="12700" cap="flat">
              <a:noFill/>
              <a:miter lim="400000"/>
            </a:ln>
            <a:effectLst/>
          </p:spPr>
          <p:txBody>
            <a:bodyPr wrap="square" lIns="25400" tIns="25400" rIns="25400" bIns="2540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718" name="Shape"/>
            <p:cNvSpPr/>
            <p:nvPr/>
          </p:nvSpPr>
          <p:spPr>
            <a:xfrm>
              <a:off x="10726309" y="5486879"/>
              <a:ext cx="3115088" cy="5431622"/>
            </a:xfrm>
            <a:custGeom>
              <a:avLst/>
              <a:gdLst/>
              <a:ahLst/>
              <a:cxnLst>
                <a:cxn ang="0">
                  <a:pos x="wd2" y="hd2"/>
                </a:cxn>
                <a:cxn ang="5400000">
                  <a:pos x="wd2" y="hd2"/>
                </a:cxn>
                <a:cxn ang="10800000">
                  <a:pos x="wd2" y="hd2"/>
                </a:cxn>
                <a:cxn ang="16200000">
                  <a:pos x="wd2" y="hd2"/>
                </a:cxn>
              </a:cxnLst>
              <a:rect l="0" t="0" r="r" b="b"/>
              <a:pathLst>
                <a:path w="21600" h="21600" extrusionOk="0">
                  <a:moveTo>
                    <a:pt x="7250" y="0"/>
                  </a:moveTo>
                  <a:lnTo>
                    <a:pt x="6791" y="4089"/>
                  </a:lnTo>
                  <a:lnTo>
                    <a:pt x="0" y="5977"/>
                  </a:lnTo>
                  <a:cubicBezTo>
                    <a:pt x="1157" y="6528"/>
                    <a:pt x="2080" y="7222"/>
                    <a:pt x="2700" y="8008"/>
                  </a:cubicBezTo>
                  <a:cubicBezTo>
                    <a:pt x="3281" y="8745"/>
                    <a:pt x="3582" y="9545"/>
                    <a:pt x="3581" y="10354"/>
                  </a:cubicBezTo>
                  <a:cubicBezTo>
                    <a:pt x="3607" y="12003"/>
                    <a:pt x="4174" y="13635"/>
                    <a:pt x="5252" y="15164"/>
                  </a:cubicBezTo>
                  <a:cubicBezTo>
                    <a:pt x="6332" y="16696"/>
                    <a:pt x="7905" y="18096"/>
                    <a:pt x="9858" y="19309"/>
                  </a:cubicBezTo>
                  <a:cubicBezTo>
                    <a:pt x="10567" y="19749"/>
                    <a:pt x="11324" y="20164"/>
                    <a:pt x="12142" y="20536"/>
                  </a:cubicBezTo>
                  <a:cubicBezTo>
                    <a:pt x="13038" y="20945"/>
                    <a:pt x="14003" y="21301"/>
                    <a:pt x="15022" y="21600"/>
                  </a:cubicBezTo>
                  <a:lnTo>
                    <a:pt x="21600" y="19330"/>
                  </a:lnTo>
                  <a:lnTo>
                    <a:pt x="21377" y="15328"/>
                  </a:lnTo>
                  <a:cubicBezTo>
                    <a:pt x="19928" y="14837"/>
                    <a:pt x="18709" y="14151"/>
                    <a:pt x="17825" y="13330"/>
                  </a:cubicBezTo>
                  <a:cubicBezTo>
                    <a:pt x="16840" y="12415"/>
                    <a:pt x="16304" y="11365"/>
                    <a:pt x="16274" y="10290"/>
                  </a:cubicBezTo>
                  <a:cubicBezTo>
                    <a:pt x="16258" y="8290"/>
                    <a:pt x="15433" y="6320"/>
                    <a:pt x="13866" y="4534"/>
                  </a:cubicBezTo>
                  <a:cubicBezTo>
                    <a:pt x="12301" y="2750"/>
                    <a:pt x="10036" y="1198"/>
                    <a:pt x="7250" y="0"/>
                  </a:cubicBezTo>
                  <a:close/>
                </a:path>
              </a:pathLst>
            </a:custGeom>
            <a:solidFill>
              <a:srgbClr val="9D82EC"/>
            </a:solidFill>
            <a:ln w="12700" cap="flat">
              <a:noFill/>
              <a:miter lim="400000"/>
            </a:ln>
            <a:effectLst/>
          </p:spPr>
          <p:txBody>
            <a:bodyPr wrap="square" lIns="25400" tIns="25400" rIns="25400" bIns="2540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719" name="Shape"/>
            <p:cNvSpPr/>
            <p:nvPr/>
          </p:nvSpPr>
          <p:spPr>
            <a:xfrm>
              <a:off x="12922947" y="4829065"/>
              <a:ext cx="4851000" cy="3070884"/>
            </a:xfrm>
            <a:custGeom>
              <a:avLst/>
              <a:gdLst/>
              <a:ahLst/>
              <a:cxnLst>
                <a:cxn ang="0">
                  <a:pos x="wd2" y="hd2"/>
                </a:cxn>
                <a:cxn ang="5400000">
                  <a:pos x="wd2" y="hd2"/>
                </a:cxn>
                <a:cxn ang="10800000">
                  <a:pos x="wd2" y="hd2"/>
                </a:cxn>
                <a:cxn ang="16200000">
                  <a:pos x="wd2" y="hd2"/>
                </a:cxn>
              </a:cxnLst>
              <a:rect l="0" t="0" r="r" b="b"/>
              <a:pathLst>
                <a:path w="21600" h="20682" extrusionOk="0">
                  <a:moveTo>
                    <a:pt x="0" y="2824"/>
                  </a:moveTo>
                  <a:lnTo>
                    <a:pt x="132" y="10183"/>
                  </a:lnTo>
                  <a:lnTo>
                    <a:pt x="4059" y="13525"/>
                  </a:lnTo>
                  <a:cubicBezTo>
                    <a:pt x="5976" y="11943"/>
                    <a:pt x="8293" y="11949"/>
                    <a:pt x="10206" y="13541"/>
                  </a:cubicBezTo>
                  <a:cubicBezTo>
                    <a:pt x="11972" y="15011"/>
                    <a:pt x="13173" y="17660"/>
                    <a:pt x="13442" y="20682"/>
                  </a:cubicBezTo>
                  <a:lnTo>
                    <a:pt x="17402" y="17054"/>
                  </a:lnTo>
                  <a:lnTo>
                    <a:pt x="21600" y="20422"/>
                  </a:lnTo>
                  <a:cubicBezTo>
                    <a:pt x="21188" y="12217"/>
                    <a:pt x="17798" y="5035"/>
                    <a:pt x="12802" y="1780"/>
                  </a:cubicBezTo>
                  <a:cubicBezTo>
                    <a:pt x="8661" y="-918"/>
                    <a:pt x="3925" y="-532"/>
                    <a:pt x="0" y="2824"/>
                  </a:cubicBezTo>
                  <a:close/>
                </a:path>
              </a:pathLst>
            </a:custGeom>
            <a:solidFill>
              <a:srgbClr val="3347F2"/>
            </a:solidFill>
            <a:ln w="12700" cap="flat">
              <a:noFill/>
              <a:miter lim="400000"/>
            </a:ln>
            <a:effectLst/>
          </p:spPr>
          <p:txBody>
            <a:bodyPr wrap="square" lIns="25400" tIns="25400" rIns="25400" bIns="2540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720" name="Shape"/>
            <p:cNvSpPr/>
            <p:nvPr/>
          </p:nvSpPr>
          <p:spPr>
            <a:xfrm>
              <a:off x="13105331" y="7590921"/>
              <a:ext cx="4682554" cy="3768834"/>
            </a:xfrm>
            <a:custGeom>
              <a:avLst/>
              <a:gdLst/>
              <a:ahLst/>
              <a:cxnLst>
                <a:cxn ang="0">
                  <a:pos x="wd2" y="hd2"/>
                </a:cxn>
                <a:cxn ang="5400000">
                  <a:pos x="wd2" y="hd2"/>
                </a:cxn>
                <a:cxn ang="10800000">
                  <a:pos x="wd2" y="hd2"/>
                </a:cxn>
                <a:cxn ang="16200000">
                  <a:pos x="wd2" y="hd2"/>
                </a:cxn>
              </a:cxnLst>
              <a:rect l="0" t="0" r="r" b="b"/>
              <a:pathLst>
                <a:path w="21600" h="20682" extrusionOk="0">
                  <a:moveTo>
                    <a:pt x="4209" y="10143"/>
                  </a:moveTo>
                  <a:cubicBezTo>
                    <a:pt x="6274" y="11020"/>
                    <a:pt x="8569" y="10641"/>
                    <a:pt x="10355" y="9129"/>
                  </a:cubicBezTo>
                  <a:cubicBezTo>
                    <a:pt x="12038" y="7703"/>
                    <a:pt x="13072" y="5432"/>
                    <a:pt x="13156" y="2977"/>
                  </a:cubicBezTo>
                  <a:lnTo>
                    <a:pt x="17289" y="0"/>
                  </a:lnTo>
                  <a:lnTo>
                    <a:pt x="21600" y="2805"/>
                  </a:lnTo>
                  <a:cubicBezTo>
                    <a:pt x="21589" y="8910"/>
                    <a:pt x="18965" y="14588"/>
                    <a:pt x="14638" y="17870"/>
                  </a:cubicBezTo>
                  <a:cubicBezTo>
                    <a:pt x="10239" y="21206"/>
                    <a:pt x="4702" y="21600"/>
                    <a:pt x="0" y="18910"/>
                  </a:cubicBezTo>
                  <a:lnTo>
                    <a:pt x="4396" y="15648"/>
                  </a:lnTo>
                  <a:lnTo>
                    <a:pt x="4209" y="10143"/>
                  </a:lnTo>
                  <a:close/>
                </a:path>
              </a:pathLst>
            </a:custGeom>
            <a:solidFill>
              <a:srgbClr val="21ECE0"/>
            </a:solidFill>
            <a:ln w="12700" cap="flat">
              <a:noFill/>
              <a:miter lim="400000"/>
            </a:ln>
            <a:effectLst/>
          </p:spPr>
          <p:txBody>
            <a:bodyPr wrap="square" lIns="25400" tIns="25400" rIns="25400" bIns="2540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722" name="Prospects"/>
            <p:cNvSpPr txBox="1"/>
            <p:nvPr/>
          </p:nvSpPr>
          <p:spPr>
            <a:xfrm>
              <a:off x="8635299" y="8087883"/>
              <a:ext cx="2347212" cy="57150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lvl1pPr>
                <a:defRPr sz="2200" b="0">
                  <a:solidFill>
                    <a:srgbClr val="242423"/>
                  </a:solidFill>
                  <a:latin typeface="Montserrat Bold"/>
                  <a:ea typeface="Montserrat Bold"/>
                  <a:cs typeface="Montserrat Bold"/>
                  <a:sym typeface="Montserrat Bold"/>
                </a:defRPr>
              </a:lvl1pPr>
            </a:lstStyle>
            <a:p>
              <a:r>
                <a:rPr lang="ru-RU" sz="1100" dirty="0">
                  <a:solidFill>
                    <a:schemeClr val="tx1"/>
                  </a:solidFill>
                </a:rPr>
                <a:t>Сырые данные</a:t>
              </a:r>
              <a:endParaRPr sz="1100" dirty="0">
                <a:solidFill>
                  <a:schemeClr val="tx1"/>
                </a:solidFill>
              </a:endParaRPr>
            </a:p>
          </p:txBody>
        </p:sp>
        <p:sp>
          <p:nvSpPr>
            <p:cNvPr id="1724" name="Existing Users"/>
            <p:cNvSpPr txBox="1"/>
            <p:nvPr/>
          </p:nvSpPr>
          <p:spPr>
            <a:xfrm>
              <a:off x="13639227" y="7997035"/>
              <a:ext cx="1766768" cy="7997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lvl1pPr>
                <a:defRPr sz="2200" b="0">
                  <a:solidFill>
                    <a:srgbClr val="242423"/>
                  </a:solidFill>
                  <a:latin typeface="Montserrat Bold"/>
                  <a:ea typeface="Montserrat Bold"/>
                  <a:cs typeface="Montserrat Bold"/>
                  <a:sym typeface="Montserrat Bold"/>
                </a:defRPr>
              </a:lvl1pPr>
            </a:lstStyle>
            <a:p>
              <a:pPr algn="ctr"/>
              <a:r>
                <a:rPr lang="ru-RU" sz="1100" dirty="0">
                  <a:solidFill>
                    <a:schemeClr val="tx1"/>
                  </a:solidFill>
                </a:rPr>
                <a:t>Витрины данных</a:t>
              </a:r>
              <a:endParaRPr sz="1100" dirty="0">
                <a:solidFill>
                  <a:schemeClr val="tx1"/>
                </a:solidFill>
              </a:endParaRPr>
            </a:p>
          </p:txBody>
        </p:sp>
        <p:sp>
          <p:nvSpPr>
            <p:cNvPr id="1726" name="Evaluation and Decision"/>
            <p:cNvSpPr txBox="1"/>
            <p:nvPr/>
          </p:nvSpPr>
          <p:spPr>
            <a:xfrm>
              <a:off x="8534143" y="5664023"/>
              <a:ext cx="2347214" cy="8715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lvl1pPr>
                <a:defRPr sz="2200" b="0">
                  <a:solidFill>
                    <a:srgbClr val="242423"/>
                  </a:solidFill>
                  <a:latin typeface="Montserrat Bold"/>
                  <a:ea typeface="Montserrat Bold"/>
                  <a:cs typeface="Montserrat Bold"/>
                  <a:sym typeface="Montserrat Bold"/>
                </a:defRPr>
              </a:lvl1pPr>
            </a:lstStyle>
            <a:p>
              <a:r>
                <a:rPr lang="ru-RU" sz="1100" dirty="0">
                  <a:solidFill>
                    <a:schemeClr val="tx1"/>
                  </a:solidFill>
                </a:rPr>
                <a:t>Загрузка данных</a:t>
              </a:r>
              <a:endParaRPr sz="1100" dirty="0">
                <a:solidFill>
                  <a:schemeClr val="tx1"/>
                </a:solidFill>
              </a:endParaRPr>
            </a:p>
          </p:txBody>
        </p:sp>
        <p:sp>
          <p:nvSpPr>
            <p:cNvPr id="1727" name="Research and…"/>
            <p:cNvSpPr txBox="1"/>
            <p:nvPr/>
          </p:nvSpPr>
          <p:spPr>
            <a:xfrm>
              <a:off x="6526817" y="7835045"/>
              <a:ext cx="1925808" cy="7997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p>
              <a:pPr algn="ctr">
                <a:defRPr sz="2200" b="0">
                  <a:solidFill>
                    <a:srgbClr val="242423"/>
                  </a:solidFill>
                  <a:latin typeface="Montserrat Bold"/>
                  <a:ea typeface="Montserrat Bold"/>
                  <a:cs typeface="Montserrat Bold"/>
                  <a:sym typeface="Montserrat Bold"/>
                </a:defRPr>
              </a:pPr>
              <a:r>
                <a:rPr lang="ru-RU" sz="1100" dirty="0"/>
                <a:t>Создание</a:t>
              </a:r>
            </a:p>
            <a:p>
              <a:pPr algn="ctr">
                <a:defRPr sz="2200" b="0">
                  <a:solidFill>
                    <a:srgbClr val="242423"/>
                  </a:solidFill>
                  <a:latin typeface="Montserrat Bold"/>
                  <a:ea typeface="Montserrat Bold"/>
                  <a:cs typeface="Montserrat Bold"/>
                  <a:sym typeface="Montserrat Bold"/>
                </a:defRPr>
              </a:pPr>
              <a:r>
                <a:rPr lang="ru-RU" sz="1100" dirty="0"/>
                <a:t> карты данных</a:t>
              </a:r>
              <a:endParaRPr sz="1100" dirty="0"/>
            </a:p>
          </p:txBody>
        </p:sp>
        <p:sp>
          <p:nvSpPr>
            <p:cNvPr id="1728" name="Education and Needs Recognition"/>
            <p:cNvSpPr txBox="1"/>
            <p:nvPr/>
          </p:nvSpPr>
          <p:spPr>
            <a:xfrm>
              <a:off x="8610113" y="10222797"/>
              <a:ext cx="2570146" cy="38398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lvl1pPr>
                <a:defRPr sz="2200" b="0">
                  <a:solidFill>
                    <a:srgbClr val="242423"/>
                  </a:solidFill>
                  <a:latin typeface="Montserrat Bold"/>
                  <a:ea typeface="Montserrat Bold"/>
                  <a:cs typeface="Montserrat Bold"/>
                  <a:sym typeface="Montserrat Bold"/>
                </a:defRPr>
              </a:lvl1pPr>
            </a:lstStyle>
            <a:p>
              <a:r>
                <a:rPr lang="ru-RU" sz="1100" dirty="0">
                  <a:solidFill>
                    <a:schemeClr val="tx1"/>
                  </a:solidFill>
                </a:rPr>
                <a:t>Доступ к данным</a:t>
              </a:r>
              <a:endParaRPr sz="1100" dirty="0">
                <a:solidFill>
                  <a:schemeClr val="tx1"/>
                </a:solidFill>
              </a:endParaRPr>
            </a:p>
          </p:txBody>
        </p:sp>
        <p:sp>
          <p:nvSpPr>
            <p:cNvPr id="1729" name="Purchase"/>
            <p:cNvSpPr txBox="1"/>
            <p:nvPr/>
          </p:nvSpPr>
          <p:spPr>
            <a:xfrm>
              <a:off x="11350295" y="8510453"/>
              <a:ext cx="1923742" cy="4541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lvl1pPr>
                <a:defRPr sz="2200" b="0">
                  <a:solidFill>
                    <a:srgbClr val="242423"/>
                  </a:solidFill>
                  <a:latin typeface="Montserrat Bold"/>
                  <a:ea typeface="Montserrat Bold"/>
                  <a:cs typeface="Montserrat Bold"/>
                  <a:sym typeface="Montserrat Bold"/>
                </a:defRPr>
              </a:lvl1pPr>
            </a:lstStyle>
            <a:p>
              <a:pPr algn="ctr"/>
              <a:r>
                <a:rPr lang="ru-RU" sz="1100" dirty="0">
                  <a:solidFill>
                    <a:schemeClr val="tx1"/>
                  </a:solidFill>
                </a:rPr>
                <a:t>Проверка качества данных</a:t>
              </a:r>
              <a:endParaRPr sz="1100" dirty="0">
                <a:solidFill>
                  <a:schemeClr val="tx1"/>
                </a:solidFill>
              </a:endParaRPr>
            </a:p>
          </p:txBody>
        </p:sp>
        <p:sp>
          <p:nvSpPr>
            <p:cNvPr id="1730" name="Adoption and Loyalty"/>
            <p:cNvSpPr txBox="1"/>
            <p:nvPr/>
          </p:nvSpPr>
          <p:spPr>
            <a:xfrm>
              <a:off x="14782861" y="9467845"/>
              <a:ext cx="2233620" cy="7997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lvl1pPr algn="l">
                <a:defRPr sz="2200" b="0">
                  <a:solidFill>
                    <a:srgbClr val="242423"/>
                  </a:solidFill>
                  <a:latin typeface="Montserrat Bold"/>
                  <a:ea typeface="Montserrat Bold"/>
                  <a:cs typeface="Montserrat Bold"/>
                  <a:sym typeface="Montserrat Bold"/>
                </a:defRPr>
              </a:lvl1pPr>
            </a:lstStyle>
            <a:p>
              <a:pPr algn="ctr"/>
              <a:r>
                <a:rPr lang="ru-RU" sz="1100" dirty="0">
                  <a:solidFill>
                    <a:schemeClr val="tx1"/>
                  </a:solidFill>
                </a:rPr>
                <a:t>Формирование отчета о качестве данных</a:t>
              </a:r>
              <a:endParaRPr sz="1100" dirty="0">
                <a:solidFill>
                  <a:schemeClr val="tx1"/>
                </a:solidFill>
              </a:endParaRPr>
            </a:p>
          </p:txBody>
        </p:sp>
        <p:sp>
          <p:nvSpPr>
            <p:cNvPr id="1731" name="Retention and Advocacy"/>
            <p:cNvSpPr txBox="1"/>
            <p:nvPr/>
          </p:nvSpPr>
          <p:spPr>
            <a:xfrm>
              <a:off x="12922947" y="5660137"/>
              <a:ext cx="3238774" cy="8715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lvl1pPr>
                <a:defRPr sz="2200" b="0">
                  <a:solidFill>
                    <a:srgbClr val="242423"/>
                  </a:solidFill>
                  <a:latin typeface="Montserrat Bold"/>
                  <a:ea typeface="Montserrat Bold"/>
                  <a:cs typeface="Montserrat Bold"/>
                  <a:sym typeface="Montserrat Bold"/>
                </a:defRPr>
              </a:lvl1pPr>
            </a:lstStyle>
            <a:p>
              <a:pPr algn="ctr"/>
              <a:r>
                <a:rPr lang="ru-RU" sz="1100" dirty="0">
                  <a:solidFill>
                    <a:srgbClr val="FFC09C"/>
                  </a:solidFill>
                </a:rPr>
                <a:t>Создание витрины данных</a:t>
              </a:r>
              <a:endParaRPr sz="1100" dirty="0">
                <a:solidFill>
                  <a:srgbClr val="FFC09C"/>
                </a:solidFill>
              </a:endParaRPr>
            </a:p>
          </p:txBody>
        </p:sp>
      </p:grpSp>
      <p:grpSp>
        <p:nvGrpSpPr>
          <p:cNvPr id="3" name="Group 2">
            <a:extLst>
              <a:ext uri="{FF2B5EF4-FFF2-40B4-BE49-F238E27FC236}">
                <a16:creationId xmlns:a16="http://schemas.microsoft.com/office/drawing/2014/main" id="{5EF57892-C8A3-0E40-9CB1-481DDE1CF52F}"/>
              </a:ext>
            </a:extLst>
          </p:cNvPr>
          <p:cNvGrpSpPr/>
          <p:nvPr/>
        </p:nvGrpSpPr>
        <p:grpSpPr>
          <a:xfrm>
            <a:off x="8964001" y="3277281"/>
            <a:ext cx="3227999" cy="1362272"/>
            <a:chOff x="19466311" y="7501313"/>
            <a:chExt cx="6455997" cy="2724544"/>
          </a:xfrm>
        </p:grpSpPr>
        <p:sp>
          <p:nvSpPr>
            <p:cNvPr id="1771" name="Type text here"/>
            <p:cNvSpPr/>
            <p:nvPr/>
          </p:nvSpPr>
          <p:spPr>
            <a:xfrm>
              <a:off x="19497131" y="7501313"/>
              <a:ext cx="6425177" cy="1210588"/>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r>
                <a:rPr lang="ru-RU" sz="1800" dirty="0">
                  <a:solidFill>
                    <a:srgbClr val="FF004C"/>
                  </a:solidFill>
                </a:rPr>
                <a:t>Формирование отчета о качестве данных</a:t>
              </a:r>
              <a:endParaRPr sz="1800" dirty="0">
                <a:solidFill>
                  <a:srgbClr val="FF004C"/>
                </a:solidFill>
              </a:endParaRPr>
            </a:p>
          </p:txBody>
        </p:sp>
        <p:sp>
          <p:nvSpPr>
            <p:cNvPr id="1772" name="Lorem ipsum dolor sit amet, elit, sed do dolor sit"/>
            <p:cNvSpPr/>
            <p:nvPr/>
          </p:nvSpPr>
          <p:spPr>
            <a:xfrm>
              <a:off x="19466311" y="8645937"/>
              <a:ext cx="5961901" cy="157992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pPr>
                <a:lnSpc>
                  <a:spcPct val="100000"/>
                </a:lnSpc>
              </a:pPr>
              <a:r>
                <a:rPr lang="ru-RU" sz="1600" dirty="0">
                  <a:solidFill>
                    <a:schemeClr val="tx2"/>
                  </a:solidFill>
                </a:rPr>
                <a:t>Формируется отчет о наличии несоответствий заданным параметрам</a:t>
              </a:r>
              <a:endParaRPr sz="1600" dirty="0">
                <a:solidFill>
                  <a:schemeClr val="tx2"/>
                </a:solidFill>
              </a:endParaRPr>
            </a:p>
          </p:txBody>
        </p:sp>
      </p:grpSp>
      <p:sp>
        <p:nvSpPr>
          <p:cNvPr id="65" name="Graphic 374">
            <a:extLst>
              <a:ext uri="{FF2B5EF4-FFF2-40B4-BE49-F238E27FC236}">
                <a16:creationId xmlns:a16="http://schemas.microsoft.com/office/drawing/2014/main" id="{88F31D59-7C36-484D-90EE-967449E1C532}"/>
              </a:ext>
            </a:extLst>
          </p:cNvPr>
          <p:cNvSpPr>
            <a:spLocks noChangeAspect="1"/>
          </p:cNvSpPr>
          <p:nvPr/>
        </p:nvSpPr>
        <p:spPr>
          <a:xfrm>
            <a:off x="4517754" y="4727558"/>
            <a:ext cx="204780" cy="204779"/>
          </a:xfrm>
          <a:custGeom>
            <a:avLst/>
            <a:gdLst/>
            <a:ahLst/>
            <a:cxnLst>
              <a:cxn ang="0">
                <a:pos x="wd2" y="hd2"/>
              </a:cxn>
              <a:cxn ang="5400000">
                <a:pos x="wd2" y="hd2"/>
              </a:cxn>
              <a:cxn ang="10800000">
                <a:pos x="wd2" y="hd2"/>
              </a:cxn>
              <a:cxn ang="16200000">
                <a:pos x="wd2" y="hd2"/>
              </a:cxn>
            </a:cxnLst>
            <a:rect l="0" t="0" r="r" b="b"/>
            <a:pathLst>
              <a:path w="20549" h="20543" extrusionOk="0">
                <a:moveTo>
                  <a:pt x="20369" y="19457"/>
                </a:moveTo>
                <a:lnTo>
                  <a:pt x="14700" y="13790"/>
                </a:lnTo>
                <a:cubicBezTo>
                  <a:pt x="17704" y="10287"/>
                  <a:pt x="17298" y="5014"/>
                  <a:pt x="13794" y="2011"/>
                </a:cubicBezTo>
                <a:cubicBezTo>
                  <a:pt x="10291" y="-991"/>
                  <a:pt x="5016" y="-585"/>
                  <a:pt x="2012" y="2917"/>
                </a:cubicBezTo>
                <a:cubicBezTo>
                  <a:pt x="-991" y="6420"/>
                  <a:pt x="-585" y="11694"/>
                  <a:pt x="2918" y="14696"/>
                </a:cubicBezTo>
                <a:cubicBezTo>
                  <a:pt x="6048" y="17378"/>
                  <a:pt x="10665" y="17378"/>
                  <a:pt x="13794" y="14696"/>
                </a:cubicBezTo>
                <a:lnTo>
                  <a:pt x="19463" y="20363"/>
                </a:lnTo>
                <a:cubicBezTo>
                  <a:pt x="19718" y="20609"/>
                  <a:pt x="20123" y="20602"/>
                  <a:pt x="20369" y="20347"/>
                </a:cubicBezTo>
                <a:cubicBezTo>
                  <a:pt x="20609" y="20099"/>
                  <a:pt x="20609" y="19706"/>
                  <a:pt x="20369" y="19457"/>
                </a:cubicBezTo>
                <a:close/>
                <a:moveTo>
                  <a:pt x="1332" y="8379"/>
                </a:moveTo>
                <a:cubicBezTo>
                  <a:pt x="1332" y="4487"/>
                  <a:pt x="4488" y="1331"/>
                  <a:pt x="8381" y="1331"/>
                </a:cubicBezTo>
                <a:cubicBezTo>
                  <a:pt x="12274" y="1331"/>
                  <a:pt x="15430" y="4487"/>
                  <a:pt x="15430" y="8379"/>
                </a:cubicBezTo>
                <a:cubicBezTo>
                  <a:pt x="15430" y="12271"/>
                  <a:pt x="12274" y="15426"/>
                  <a:pt x="8381" y="15426"/>
                </a:cubicBezTo>
                <a:cubicBezTo>
                  <a:pt x="4490" y="15421"/>
                  <a:pt x="1337" y="12269"/>
                  <a:pt x="1332" y="8379"/>
                </a:cubicBezTo>
                <a:close/>
                <a:moveTo>
                  <a:pt x="3895" y="9019"/>
                </a:moveTo>
                <a:cubicBezTo>
                  <a:pt x="3542" y="9019"/>
                  <a:pt x="3255" y="8732"/>
                  <a:pt x="3255" y="8379"/>
                </a:cubicBezTo>
                <a:cubicBezTo>
                  <a:pt x="3254" y="8009"/>
                  <a:pt x="3294" y="7641"/>
                  <a:pt x="3373" y="7280"/>
                </a:cubicBezTo>
                <a:cubicBezTo>
                  <a:pt x="3437" y="6932"/>
                  <a:pt x="3771" y="6702"/>
                  <a:pt x="4119" y="6766"/>
                </a:cubicBezTo>
                <a:cubicBezTo>
                  <a:pt x="4467" y="6830"/>
                  <a:pt x="4698" y="7164"/>
                  <a:pt x="4634" y="7512"/>
                </a:cubicBezTo>
                <a:cubicBezTo>
                  <a:pt x="4631" y="7526"/>
                  <a:pt x="4628" y="7539"/>
                  <a:pt x="4625" y="7553"/>
                </a:cubicBezTo>
                <a:cubicBezTo>
                  <a:pt x="4566" y="7824"/>
                  <a:pt x="4536" y="8101"/>
                  <a:pt x="4536" y="8379"/>
                </a:cubicBezTo>
                <a:cubicBezTo>
                  <a:pt x="4536" y="8732"/>
                  <a:pt x="4249" y="9019"/>
                  <a:pt x="3895" y="9019"/>
                </a:cubicBezTo>
                <a:close/>
                <a:moveTo>
                  <a:pt x="5369" y="5696"/>
                </a:moveTo>
                <a:cubicBezTo>
                  <a:pt x="5015" y="5697"/>
                  <a:pt x="4728" y="5410"/>
                  <a:pt x="4728" y="5057"/>
                </a:cubicBezTo>
                <a:cubicBezTo>
                  <a:pt x="4727" y="4875"/>
                  <a:pt x="4804" y="4702"/>
                  <a:pt x="4939" y="4580"/>
                </a:cubicBezTo>
                <a:cubicBezTo>
                  <a:pt x="5881" y="3725"/>
                  <a:pt x="7109" y="3252"/>
                  <a:pt x="8381" y="3253"/>
                </a:cubicBezTo>
                <a:cubicBezTo>
                  <a:pt x="8735" y="3253"/>
                  <a:pt x="9022" y="3540"/>
                  <a:pt x="9022" y="3894"/>
                </a:cubicBezTo>
                <a:cubicBezTo>
                  <a:pt x="9022" y="4248"/>
                  <a:pt x="8735" y="4535"/>
                  <a:pt x="8381" y="4535"/>
                </a:cubicBezTo>
                <a:cubicBezTo>
                  <a:pt x="7427" y="4534"/>
                  <a:pt x="6506" y="4889"/>
                  <a:pt x="5800" y="5530"/>
                </a:cubicBezTo>
                <a:cubicBezTo>
                  <a:pt x="5682" y="5637"/>
                  <a:pt x="5529" y="5696"/>
                  <a:pt x="5369" y="5696"/>
                </a:cubicBezTo>
                <a:close/>
              </a:path>
            </a:pathLst>
          </a:custGeom>
          <a:solidFill>
            <a:srgbClr val="9D82EC"/>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a:p>
        </p:txBody>
      </p:sp>
      <p:sp>
        <p:nvSpPr>
          <p:cNvPr id="66" name="Graphic 264">
            <a:extLst>
              <a:ext uri="{FF2B5EF4-FFF2-40B4-BE49-F238E27FC236}">
                <a16:creationId xmlns:a16="http://schemas.microsoft.com/office/drawing/2014/main" id="{C3F03940-7C26-5C4F-B3CA-3A9DABF4A991}"/>
              </a:ext>
            </a:extLst>
          </p:cNvPr>
          <p:cNvSpPr>
            <a:spLocks noChangeAspect="1"/>
          </p:cNvSpPr>
          <p:nvPr/>
        </p:nvSpPr>
        <p:spPr>
          <a:xfrm>
            <a:off x="4291615" y="2386615"/>
            <a:ext cx="252533" cy="252533"/>
          </a:xfrm>
          <a:custGeom>
            <a:avLst/>
            <a:gdLst/>
            <a:ahLst/>
            <a:cxnLst>
              <a:cxn ang="0">
                <a:pos x="wd2" y="hd2"/>
              </a:cxn>
              <a:cxn ang="5400000">
                <a:pos x="wd2" y="hd2"/>
              </a:cxn>
              <a:cxn ang="10800000">
                <a:pos x="wd2" y="hd2"/>
              </a:cxn>
              <a:cxn ang="16200000">
                <a:pos x="wd2" y="hd2"/>
              </a:cxn>
            </a:cxnLst>
            <a:rect l="0" t="0" r="r" b="b"/>
            <a:pathLst>
              <a:path w="21600" h="21600" extrusionOk="0">
                <a:moveTo>
                  <a:pt x="21402" y="2898"/>
                </a:moveTo>
                <a:lnTo>
                  <a:pt x="18702" y="198"/>
                </a:lnTo>
                <a:cubicBezTo>
                  <a:pt x="18576" y="71"/>
                  <a:pt x="18404" y="0"/>
                  <a:pt x="18225" y="0"/>
                </a:cubicBezTo>
                <a:lnTo>
                  <a:pt x="1350" y="0"/>
                </a:lnTo>
                <a:cubicBezTo>
                  <a:pt x="604" y="0"/>
                  <a:pt x="0" y="604"/>
                  <a:pt x="0" y="1350"/>
                </a:cubicBezTo>
                <a:lnTo>
                  <a:pt x="0" y="20250"/>
                </a:lnTo>
                <a:cubicBezTo>
                  <a:pt x="0" y="20996"/>
                  <a:pt x="604" y="21600"/>
                  <a:pt x="1350" y="21600"/>
                </a:cubicBezTo>
                <a:lnTo>
                  <a:pt x="20250" y="21600"/>
                </a:lnTo>
                <a:cubicBezTo>
                  <a:pt x="20996" y="21600"/>
                  <a:pt x="21600" y="20996"/>
                  <a:pt x="21600" y="20250"/>
                </a:cubicBezTo>
                <a:lnTo>
                  <a:pt x="21600" y="3375"/>
                </a:lnTo>
                <a:cubicBezTo>
                  <a:pt x="21600" y="3196"/>
                  <a:pt x="21529" y="3024"/>
                  <a:pt x="21402" y="2898"/>
                </a:cubicBezTo>
                <a:close/>
                <a:moveTo>
                  <a:pt x="6750" y="1350"/>
                </a:moveTo>
                <a:lnTo>
                  <a:pt x="11475" y="1350"/>
                </a:lnTo>
                <a:lnTo>
                  <a:pt x="11475" y="4050"/>
                </a:lnTo>
                <a:cubicBezTo>
                  <a:pt x="11475" y="4423"/>
                  <a:pt x="11777" y="4725"/>
                  <a:pt x="12150" y="4725"/>
                </a:cubicBezTo>
                <a:cubicBezTo>
                  <a:pt x="12523" y="4725"/>
                  <a:pt x="12825" y="4423"/>
                  <a:pt x="12825" y="4050"/>
                </a:cubicBezTo>
                <a:lnTo>
                  <a:pt x="12825" y="1350"/>
                </a:lnTo>
                <a:lnTo>
                  <a:pt x="14175" y="1350"/>
                </a:lnTo>
                <a:lnTo>
                  <a:pt x="14175" y="6075"/>
                </a:lnTo>
                <a:lnTo>
                  <a:pt x="6750" y="6075"/>
                </a:lnTo>
                <a:close/>
                <a:moveTo>
                  <a:pt x="16875" y="20250"/>
                </a:moveTo>
                <a:lnTo>
                  <a:pt x="4725" y="20250"/>
                </a:lnTo>
                <a:lnTo>
                  <a:pt x="4725" y="12150"/>
                </a:lnTo>
                <a:cubicBezTo>
                  <a:pt x="4725" y="11777"/>
                  <a:pt x="5027" y="11475"/>
                  <a:pt x="5400" y="11475"/>
                </a:cubicBezTo>
                <a:lnTo>
                  <a:pt x="16200" y="11475"/>
                </a:lnTo>
                <a:cubicBezTo>
                  <a:pt x="16573" y="11475"/>
                  <a:pt x="16875" y="11777"/>
                  <a:pt x="16875" y="12150"/>
                </a:cubicBezTo>
                <a:close/>
                <a:moveTo>
                  <a:pt x="18225" y="20250"/>
                </a:moveTo>
                <a:lnTo>
                  <a:pt x="18225" y="12150"/>
                </a:lnTo>
                <a:cubicBezTo>
                  <a:pt x="18225" y="11032"/>
                  <a:pt x="17318" y="10125"/>
                  <a:pt x="16200" y="10125"/>
                </a:cubicBezTo>
                <a:lnTo>
                  <a:pt x="5400" y="10125"/>
                </a:lnTo>
                <a:cubicBezTo>
                  <a:pt x="4282" y="10125"/>
                  <a:pt x="3375" y="11032"/>
                  <a:pt x="3375" y="12150"/>
                </a:cubicBezTo>
                <a:lnTo>
                  <a:pt x="3375" y="20250"/>
                </a:lnTo>
                <a:lnTo>
                  <a:pt x="1350" y="20250"/>
                </a:lnTo>
                <a:lnTo>
                  <a:pt x="1350" y="1350"/>
                </a:lnTo>
                <a:lnTo>
                  <a:pt x="5400" y="1350"/>
                </a:lnTo>
                <a:lnTo>
                  <a:pt x="5400" y="6750"/>
                </a:lnTo>
                <a:cubicBezTo>
                  <a:pt x="5400" y="7123"/>
                  <a:pt x="5702" y="7425"/>
                  <a:pt x="6075" y="7425"/>
                </a:cubicBezTo>
                <a:lnTo>
                  <a:pt x="14850" y="7425"/>
                </a:lnTo>
                <a:cubicBezTo>
                  <a:pt x="15223" y="7425"/>
                  <a:pt x="15525" y="7123"/>
                  <a:pt x="15525" y="6750"/>
                </a:cubicBezTo>
                <a:lnTo>
                  <a:pt x="15525" y="1350"/>
                </a:lnTo>
                <a:lnTo>
                  <a:pt x="17946" y="1350"/>
                </a:lnTo>
                <a:lnTo>
                  <a:pt x="20250" y="3654"/>
                </a:lnTo>
                <a:lnTo>
                  <a:pt x="20250" y="20250"/>
                </a:lnTo>
                <a:close/>
              </a:path>
            </a:pathLst>
          </a:custGeom>
          <a:solidFill>
            <a:schemeClr val="bg1"/>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a:p>
        </p:txBody>
      </p:sp>
      <p:sp>
        <p:nvSpPr>
          <p:cNvPr id="67" name="Graphic 286">
            <a:extLst>
              <a:ext uri="{FF2B5EF4-FFF2-40B4-BE49-F238E27FC236}">
                <a16:creationId xmlns:a16="http://schemas.microsoft.com/office/drawing/2014/main" id="{CF8042F0-CE9D-F34E-98A0-5FEE62EE3541}"/>
              </a:ext>
            </a:extLst>
          </p:cNvPr>
          <p:cNvSpPr>
            <a:spLocks noChangeAspect="1"/>
          </p:cNvSpPr>
          <p:nvPr/>
        </p:nvSpPr>
        <p:spPr>
          <a:xfrm>
            <a:off x="4661293" y="2398878"/>
            <a:ext cx="241240" cy="241241"/>
          </a:xfrm>
          <a:custGeom>
            <a:avLst/>
            <a:gdLst/>
            <a:ahLst/>
            <a:cxnLst>
              <a:cxn ang="0">
                <a:pos x="wd2" y="hd2"/>
              </a:cxn>
              <a:cxn ang="5400000">
                <a:pos x="wd2" y="hd2"/>
              </a:cxn>
              <a:cxn ang="10800000">
                <a:pos x="wd2" y="hd2"/>
              </a:cxn>
              <a:cxn ang="16200000">
                <a:pos x="wd2" y="hd2"/>
              </a:cxn>
            </a:cxnLst>
            <a:rect l="0" t="0" r="r" b="b"/>
            <a:pathLst>
              <a:path w="21600" h="21512" extrusionOk="0">
                <a:moveTo>
                  <a:pt x="14850" y="17479"/>
                </a:moveTo>
                <a:cubicBezTo>
                  <a:pt x="14850" y="17850"/>
                  <a:pt x="14548" y="18151"/>
                  <a:pt x="14175" y="18151"/>
                </a:cubicBezTo>
                <a:lnTo>
                  <a:pt x="11475" y="18151"/>
                </a:lnTo>
                <a:lnTo>
                  <a:pt x="11475" y="20840"/>
                </a:lnTo>
                <a:cubicBezTo>
                  <a:pt x="11475" y="21211"/>
                  <a:pt x="11173" y="21512"/>
                  <a:pt x="10800" y="21512"/>
                </a:cubicBezTo>
                <a:cubicBezTo>
                  <a:pt x="10427" y="21512"/>
                  <a:pt x="10125" y="21211"/>
                  <a:pt x="10125" y="20840"/>
                </a:cubicBezTo>
                <a:lnTo>
                  <a:pt x="10125" y="18151"/>
                </a:lnTo>
                <a:lnTo>
                  <a:pt x="7425" y="18151"/>
                </a:lnTo>
                <a:cubicBezTo>
                  <a:pt x="7052" y="18151"/>
                  <a:pt x="6750" y="17850"/>
                  <a:pt x="6750" y="17479"/>
                </a:cubicBezTo>
                <a:cubicBezTo>
                  <a:pt x="6750" y="17107"/>
                  <a:pt x="7052" y="16806"/>
                  <a:pt x="7425" y="16806"/>
                </a:cubicBezTo>
                <a:lnTo>
                  <a:pt x="10125" y="16806"/>
                </a:lnTo>
                <a:lnTo>
                  <a:pt x="10125" y="14117"/>
                </a:lnTo>
                <a:cubicBezTo>
                  <a:pt x="10125" y="13746"/>
                  <a:pt x="10427" y="13445"/>
                  <a:pt x="10800" y="13445"/>
                </a:cubicBezTo>
                <a:cubicBezTo>
                  <a:pt x="11173" y="13445"/>
                  <a:pt x="11475" y="13746"/>
                  <a:pt x="11475" y="14117"/>
                </a:cubicBezTo>
                <a:lnTo>
                  <a:pt x="11475" y="16806"/>
                </a:lnTo>
                <a:lnTo>
                  <a:pt x="14175" y="16806"/>
                </a:lnTo>
                <a:cubicBezTo>
                  <a:pt x="14548" y="16806"/>
                  <a:pt x="14850" y="17107"/>
                  <a:pt x="14850" y="17479"/>
                </a:cubicBezTo>
                <a:close/>
                <a:moveTo>
                  <a:pt x="21600" y="5714"/>
                </a:moveTo>
                <a:lnTo>
                  <a:pt x="21600" y="8739"/>
                </a:lnTo>
                <a:cubicBezTo>
                  <a:pt x="21600" y="9111"/>
                  <a:pt x="21298" y="9412"/>
                  <a:pt x="20925" y="9412"/>
                </a:cubicBezTo>
                <a:lnTo>
                  <a:pt x="20154" y="9412"/>
                </a:lnTo>
                <a:lnTo>
                  <a:pt x="19103" y="16240"/>
                </a:lnTo>
                <a:cubicBezTo>
                  <a:pt x="19020" y="16772"/>
                  <a:pt x="18749" y="17257"/>
                  <a:pt x="18339" y="17608"/>
                </a:cubicBezTo>
                <a:cubicBezTo>
                  <a:pt x="18062" y="17856"/>
                  <a:pt x="17635" y="17834"/>
                  <a:pt x="17386" y="17558"/>
                </a:cubicBezTo>
                <a:cubicBezTo>
                  <a:pt x="17136" y="17283"/>
                  <a:pt x="17158" y="16857"/>
                  <a:pt x="17435" y="16609"/>
                </a:cubicBezTo>
                <a:cubicBezTo>
                  <a:pt x="17444" y="16601"/>
                  <a:pt x="17453" y="16594"/>
                  <a:pt x="17462" y="16586"/>
                </a:cubicBezTo>
                <a:cubicBezTo>
                  <a:pt x="17627" y="16445"/>
                  <a:pt x="17736" y="16250"/>
                  <a:pt x="17769" y="16036"/>
                </a:cubicBezTo>
                <a:lnTo>
                  <a:pt x="18788" y="9412"/>
                </a:lnTo>
                <a:lnTo>
                  <a:pt x="2812" y="9412"/>
                </a:lnTo>
                <a:lnTo>
                  <a:pt x="3835" y="16036"/>
                </a:lnTo>
                <a:cubicBezTo>
                  <a:pt x="3868" y="16250"/>
                  <a:pt x="3977" y="16445"/>
                  <a:pt x="4142" y="16586"/>
                </a:cubicBezTo>
                <a:cubicBezTo>
                  <a:pt x="4432" y="16821"/>
                  <a:pt x="4476" y="17244"/>
                  <a:pt x="4241" y="17532"/>
                </a:cubicBezTo>
                <a:cubicBezTo>
                  <a:pt x="4006" y="17820"/>
                  <a:pt x="3581" y="17864"/>
                  <a:pt x="3291" y="17630"/>
                </a:cubicBezTo>
                <a:cubicBezTo>
                  <a:pt x="3282" y="17623"/>
                  <a:pt x="3274" y="17615"/>
                  <a:pt x="3265" y="17608"/>
                </a:cubicBezTo>
                <a:cubicBezTo>
                  <a:pt x="2855" y="17257"/>
                  <a:pt x="2584" y="16772"/>
                  <a:pt x="2502" y="16240"/>
                </a:cubicBezTo>
                <a:lnTo>
                  <a:pt x="1446" y="9412"/>
                </a:lnTo>
                <a:lnTo>
                  <a:pt x="675" y="9412"/>
                </a:lnTo>
                <a:cubicBezTo>
                  <a:pt x="302" y="9412"/>
                  <a:pt x="0" y="9111"/>
                  <a:pt x="0" y="8739"/>
                </a:cubicBezTo>
                <a:lnTo>
                  <a:pt x="0" y="5714"/>
                </a:lnTo>
                <a:cubicBezTo>
                  <a:pt x="0" y="4786"/>
                  <a:pt x="756" y="4034"/>
                  <a:pt x="1688" y="4034"/>
                </a:cubicBezTo>
                <a:lnTo>
                  <a:pt x="3825" y="4034"/>
                </a:lnTo>
                <a:lnTo>
                  <a:pt x="9045" y="135"/>
                </a:lnTo>
                <a:cubicBezTo>
                  <a:pt x="9343" y="-88"/>
                  <a:pt x="9766" y="-28"/>
                  <a:pt x="9990" y="269"/>
                </a:cubicBezTo>
                <a:cubicBezTo>
                  <a:pt x="10214" y="566"/>
                  <a:pt x="10153" y="988"/>
                  <a:pt x="9855" y="1210"/>
                </a:cubicBezTo>
                <a:lnTo>
                  <a:pt x="6075" y="4034"/>
                </a:lnTo>
                <a:lnTo>
                  <a:pt x="15525" y="4034"/>
                </a:lnTo>
                <a:lnTo>
                  <a:pt x="11745" y="1210"/>
                </a:lnTo>
                <a:cubicBezTo>
                  <a:pt x="11447" y="988"/>
                  <a:pt x="11386" y="566"/>
                  <a:pt x="11610" y="269"/>
                </a:cubicBezTo>
                <a:cubicBezTo>
                  <a:pt x="11834" y="-28"/>
                  <a:pt x="12257" y="-88"/>
                  <a:pt x="12555" y="135"/>
                </a:cubicBezTo>
                <a:lnTo>
                  <a:pt x="17775" y="4034"/>
                </a:lnTo>
                <a:lnTo>
                  <a:pt x="19913" y="4034"/>
                </a:lnTo>
                <a:cubicBezTo>
                  <a:pt x="20844" y="4034"/>
                  <a:pt x="21600" y="4786"/>
                  <a:pt x="21600" y="5714"/>
                </a:cubicBezTo>
                <a:close/>
                <a:moveTo>
                  <a:pt x="20250" y="5714"/>
                </a:moveTo>
                <a:cubicBezTo>
                  <a:pt x="20250" y="5529"/>
                  <a:pt x="20099" y="5378"/>
                  <a:pt x="19913" y="5378"/>
                </a:cubicBezTo>
                <a:lnTo>
                  <a:pt x="1688" y="5378"/>
                </a:lnTo>
                <a:cubicBezTo>
                  <a:pt x="1501" y="5378"/>
                  <a:pt x="1350" y="5529"/>
                  <a:pt x="1350" y="5714"/>
                </a:cubicBezTo>
                <a:lnTo>
                  <a:pt x="1350" y="8067"/>
                </a:lnTo>
                <a:lnTo>
                  <a:pt x="20250" y="8067"/>
                </a:lnTo>
                <a:close/>
              </a:path>
            </a:pathLst>
          </a:custGeom>
          <a:solidFill>
            <a:schemeClr val="bg1"/>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a:p>
        </p:txBody>
      </p:sp>
      <p:sp>
        <p:nvSpPr>
          <p:cNvPr id="68" name="Graphic 30">
            <a:extLst>
              <a:ext uri="{FF2B5EF4-FFF2-40B4-BE49-F238E27FC236}">
                <a16:creationId xmlns:a16="http://schemas.microsoft.com/office/drawing/2014/main" id="{49D92BDD-1E2F-DC40-93A4-BD546842BD27}"/>
              </a:ext>
            </a:extLst>
          </p:cNvPr>
          <p:cNvSpPr>
            <a:spLocks noChangeAspect="1"/>
          </p:cNvSpPr>
          <p:nvPr/>
        </p:nvSpPr>
        <p:spPr>
          <a:xfrm>
            <a:off x="3348057" y="3499202"/>
            <a:ext cx="215438" cy="265154"/>
          </a:xfrm>
          <a:custGeom>
            <a:avLst/>
            <a:gdLst/>
            <a:ahLst/>
            <a:cxnLst>
              <a:cxn ang="0">
                <a:pos x="wd2" y="hd2"/>
              </a:cxn>
              <a:cxn ang="5400000">
                <a:pos x="wd2" y="hd2"/>
              </a:cxn>
              <a:cxn ang="10800000">
                <a:pos x="wd2" y="hd2"/>
              </a:cxn>
              <a:cxn ang="16200000">
                <a:pos x="wd2" y="hd2"/>
              </a:cxn>
            </a:cxnLst>
            <a:rect l="0" t="0" r="r" b="b"/>
            <a:pathLst>
              <a:path w="21600" h="21600" extrusionOk="0">
                <a:moveTo>
                  <a:pt x="16615" y="8775"/>
                </a:moveTo>
                <a:lnTo>
                  <a:pt x="6646" y="8775"/>
                </a:lnTo>
                <a:cubicBezTo>
                  <a:pt x="6187" y="8775"/>
                  <a:pt x="5815" y="8473"/>
                  <a:pt x="5815" y="8100"/>
                </a:cubicBezTo>
                <a:cubicBezTo>
                  <a:pt x="5815" y="7727"/>
                  <a:pt x="6187" y="7425"/>
                  <a:pt x="6646" y="7425"/>
                </a:cubicBezTo>
                <a:lnTo>
                  <a:pt x="16615" y="7425"/>
                </a:lnTo>
                <a:cubicBezTo>
                  <a:pt x="17074" y="7425"/>
                  <a:pt x="17446" y="7727"/>
                  <a:pt x="17446" y="8100"/>
                </a:cubicBezTo>
                <a:cubicBezTo>
                  <a:pt x="17446" y="8473"/>
                  <a:pt x="17074" y="8775"/>
                  <a:pt x="16615" y="8775"/>
                </a:cubicBezTo>
                <a:close/>
                <a:moveTo>
                  <a:pt x="17446" y="5400"/>
                </a:moveTo>
                <a:cubicBezTo>
                  <a:pt x="17446" y="5027"/>
                  <a:pt x="17074" y="4725"/>
                  <a:pt x="16615" y="4725"/>
                </a:cubicBezTo>
                <a:lnTo>
                  <a:pt x="6646" y="4725"/>
                </a:lnTo>
                <a:cubicBezTo>
                  <a:pt x="6187" y="4725"/>
                  <a:pt x="5815" y="5027"/>
                  <a:pt x="5815" y="5400"/>
                </a:cubicBezTo>
                <a:cubicBezTo>
                  <a:pt x="5815" y="5773"/>
                  <a:pt x="6187" y="6075"/>
                  <a:pt x="6646" y="6075"/>
                </a:cubicBezTo>
                <a:lnTo>
                  <a:pt x="16615" y="6075"/>
                </a:lnTo>
                <a:cubicBezTo>
                  <a:pt x="17074" y="6075"/>
                  <a:pt x="17446" y="5773"/>
                  <a:pt x="17446" y="5400"/>
                </a:cubicBezTo>
                <a:close/>
                <a:moveTo>
                  <a:pt x="19938" y="18225"/>
                </a:moveTo>
                <a:cubicBezTo>
                  <a:pt x="19938" y="19532"/>
                  <a:pt x="20562" y="20250"/>
                  <a:pt x="20769" y="20250"/>
                </a:cubicBezTo>
                <a:cubicBezTo>
                  <a:pt x="21228" y="20250"/>
                  <a:pt x="21600" y="20552"/>
                  <a:pt x="21600" y="20925"/>
                </a:cubicBezTo>
                <a:cubicBezTo>
                  <a:pt x="21600" y="21298"/>
                  <a:pt x="21228" y="21600"/>
                  <a:pt x="20769" y="21600"/>
                </a:cubicBezTo>
                <a:lnTo>
                  <a:pt x="4154" y="21600"/>
                </a:lnTo>
                <a:cubicBezTo>
                  <a:pt x="1861" y="21598"/>
                  <a:pt x="3" y="20088"/>
                  <a:pt x="0" y="18225"/>
                </a:cubicBezTo>
                <a:lnTo>
                  <a:pt x="0" y="3375"/>
                </a:lnTo>
                <a:cubicBezTo>
                  <a:pt x="3" y="1512"/>
                  <a:pt x="1861" y="2"/>
                  <a:pt x="4154" y="0"/>
                </a:cubicBezTo>
                <a:lnTo>
                  <a:pt x="20769" y="0"/>
                </a:lnTo>
                <a:cubicBezTo>
                  <a:pt x="21228" y="0"/>
                  <a:pt x="21600" y="302"/>
                  <a:pt x="21600" y="675"/>
                </a:cubicBezTo>
                <a:lnTo>
                  <a:pt x="21600" y="15525"/>
                </a:lnTo>
                <a:cubicBezTo>
                  <a:pt x="21600" y="15898"/>
                  <a:pt x="21228" y="16200"/>
                  <a:pt x="20769" y="16200"/>
                </a:cubicBezTo>
                <a:cubicBezTo>
                  <a:pt x="20562" y="16200"/>
                  <a:pt x="19938" y="16918"/>
                  <a:pt x="19938" y="18225"/>
                </a:cubicBezTo>
                <a:close/>
                <a:moveTo>
                  <a:pt x="1662" y="3375"/>
                </a:moveTo>
                <a:lnTo>
                  <a:pt x="1662" y="15543"/>
                </a:lnTo>
                <a:cubicBezTo>
                  <a:pt x="2376" y="15096"/>
                  <a:pt x="3252" y="14852"/>
                  <a:pt x="4154" y="14850"/>
                </a:cubicBezTo>
                <a:lnTo>
                  <a:pt x="19938" y="14850"/>
                </a:lnTo>
                <a:lnTo>
                  <a:pt x="19938" y="1350"/>
                </a:lnTo>
                <a:lnTo>
                  <a:pt x="4154" y="1350"/>
                </a:lnTo>
                <a:cubicBezTo>
                  <a:pt x="2777" y="1350"/>
                  <a:pt x="1662" y="2257"/>
                  <a:pt x="1662" y="3375"/>
                </a:cubicBezTo>
                <a:close/>
                <a:moveTo>
                  <a:pt x="18758" y="20250"/>
                </a:moveTo>
                <a:cubicBezTo>
                  <a:pt x="18117" y="18950"/>
                  <a:pt x="18117" y="17500"/>
                  <a:pt x="18758" y="16200"/>
                </a:cubicBezTo>
                <a:lnTo>
                  <a:pt x="4154" y="16200"/>
                </a:lnTo>
                <a:cubicBezTo>
                  <a:pt x="2777" y="16200"/>
                  <a:pt x="1662" y="17107"/>
                  <a:pt x="1662" y="18225"/>
                </a:cubicBezTo>
                <a:cubicBezTo>
                  <a:pt x="1662" y="19343"/>
                  <a:pt x="2777" y="20250"/>
                  <a:pt x="4154" y="20250"/>
                </a:cubicBezTo>
                <a:close/>
              </a:path>
            </a:pathLst>
          </a:custGeom>
          <a:solidFill>
            <a:srgbClr val="9D82EC"/>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a:p>
        </p:txBody>
      </p:sp>
      <p:sp>
        <p:nvSpPr>
          <p:cNvPr id="69" name="Graphic 48">
            <a:extLst>
              <a:ext uri="{FF2B5EF4-FFF2-40B4-BE49-F238E27FC236}">
                <a16:creationId xmlns:a16="http://schemas.microsoft.com/office/drawing/2014/main" id="{D5086AC9-D518-DE43-BD00-CA413533B05D}"/>
              </a:ext>
            </a:extLst>
          </p:cNvPr>
          <p:cNvSpPr>
            <a:spLocks noChangeAspect="1"/>
          </p:cNvSpPr>
          <p:nvPr/>
        </p:nvSpPr>
        <p:spPr>
          <a:xfrm>
            <a:off x="5694285" y="3798176"/>
            <a:ext cx="256729" cy="25672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35" y="21600"/>
                  <a:pt x="0" y="16765"/>
                  <a:pt x="0" y="10800"/>
                </a:cubicBezTo>
                <a:cubicBezTo>
                  <a:pt x="0" y="4835"/>
                  <a:pt x="4835" y="0"/>
                  <a:pt x="10800" y="0"/>
                </a:cubicBezTo>
                <a:cubicBezTo>
                  <a:pt x="16765" y="0"/>
                  <a:pt x="21600" y="4835"/>
                  <a:pt x="21600" y="10800"/>
                </a:cubicBezTo>
                <a:cubicBezTo>
                  <a:pt x="21593" y="16762"/>
                  <a:pt x="16762" y="21593"/>
                  <a:pt x="10800" y="21600"/>
                </a:cubicBezTo>
                <a:close/>
                <a:moveTo>
                  <a:pt x="10800" y="1440"/>
                </a:moveTo>
                <a:cubicBezTo>
                  <a:pt x="5631" y="1440"/>
                  <a:pt x="1440" y="5631"/>
                  <a:pt x="1440" y="10800"/>
                </a:cubicBezTo>
                <a:cubicBezTo>
                  <a:pt x="1440" y="15969"/>
                  <a:pt x="5631" y="20160"/>
                  <a:pt x="10800" y="20160"/>
                </a:cubicBezTo>
                <a:cubicBezTo>
                  <a:pt x="15969" y="20160"/>
                  <a:pt x="20160" y="15969"/>
                  <a:pt x="20160" y="10800"/>
                </a:cubicBezTo>
                <a:cubicBezTo>
                  <a:pt x="20154" y="5633"/>
                  <a:pt x="15967" y="1446"/>
                  <a:pt x="10800" y="1440"/>
                </a:cubicBezTo>
                <a:close/>
                <a:moveTo>
                  <a:pt x="10229" y="14549"/>
                </a:moveTo>
                <a:lnTo>
                  <a:pt x="16349" y="8429"/>
                </a:lnTo>
                <a:cubicBezTo>
                  <a:pt x="16625" y="8143"/>
                  <a:pt x="16617" y="7687"/>
                  <a:pt x="16331" y="7411"/>
                </a:cubicBezTo>
                <a:cubicBezTo>
                  <a:pt x="16052" y="7141"/>
                  <a:pt x="15610" y="7141"/>
                  <a:pt x="15331" y="7411"/>
                </a:cubicBezTo>
                <a:lnTo>
                  <a:pt x="9720" y="13022"/>
                </a:lnTo>
                <a:lnTo>
                  <a:pt x="6269" y="9571"/>
                </a:lnTo>
                <a:cubicBezTo>
                  <a:pt x="5983" y="9295"/>
                  <a:pt x="5527" y="9303"/>
                  <a:pt x="5251" y="9589"/>
                </a:cubicBezTo>
                <a:cubicBezTo>
                  <a:pt x="4981" y="9868"/>
                  <a:pt x="4981" y="10310"/>
                  <a:pt x="5251" y="10589"/>
                </a:cubicBezTo>
                <a:lnTo>
                  <a:pt x="9211" y="14549"/>
                </a:lnTo>
                <a:cubicBezTo>
                  <a:pt x="9492" y="14830"/>
                  <a:pt x="9948" y="14830"/>
                  <a:pt x="10229" y="14549"/>
                </a:cubicBezTo>
                <a:close/>
              </a:path>
            </a:pathLst>
          </a:custGeom>
          <a:solidFill>
            <a:schemeClr val="bg1"/>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a:p>
        </p:txBody>
      </p:sp>
      <p:sp>
        <p:nvSpPr>
          <p:cNvPr id="70" name="Graphic 70">
            <a:extLst>
              <a:ext uri="{FF2B5EF4-FFF2-40B4-BE49-F238E27FC236}">
                <a16:creationId xmlns:a16="http://schemas.microsoft.com/office/drawing/2014/main" id="{BBE98640-ABE7-734C-A133-7E2C72182C0F}"/>
              </a:ext>
            </a:extLst>
          </p:cNvPr>
          <p:cNvSpPr>
            <a:spLocks noChangeAspect="1"/>
          </p:cNvSpPr>
          <p:nvPr/>
        </p:nvSpPr>
        <p:spPr>
          <a:xfrm>
            <a:off x="7570402" y="4352855"/>
            <a:ext cx="265721" cy="240810"/>
          </a:xfrm>
          <a:custGeom>
            <a:avLst/>
            <a:gdLst/>
            <a:ahLst/>
            <a:cxnLst>
              <a:cxn ang="0">
                <a:pos x="wd2" y="hd2"/>
              </a:cxn>
              <a:cxn ang="5400000">
                <a:pos x="wd2" y="hd2"/>
              </a:cxn>
              <a:cxn ang="10800000">
                <a:pos x="wd2" y="hd2"/>
              </a:cxn>
              <a:cxn ang="16200000">
                <a:pos x="wd2" y="hd2"/>
              </a:cxn>
            </a:cxnLst>
            <a:rect l="0" t="0" r="r" b="b"/>
            <a:pathLst>
              <a:path w="21600" h="21600" extrusionOk="0">
                <a:moveTo>
                  <a:pt x="4725" y="21600"/>
                </a:moveTo>
                <a:cubicBezTo>
                  <a:pt x="4636" y="21600"/>
                  <a:pt x="4548" y="21581"/>
                  <a:pt x="4466" y="21543"/>
                </a:cubicBezTo>
                <a:cubicBezTo>
                  <a:pt x="4214" y="21428"/>
                  <a:pt x="4050" y="21156"/>
                  <a:pt x="4050" y="20855"/>
                </a:cubicBezTo>
                <a:lnTo>
                  <a:pt x="4050" y="16386"/>
                </a:lnTo>
                <a:lnTo>
                  <a:pt x="675" y="16386"/>
                </a:lnTo>
                <a:cubicBezTo>
                  <a:pt x="302" y="16386"/>
                  <a:pt x="0" y="16053"/>
                  <a:pt x="0" y="15641"/>
                </a:cubicBezTo>
                <a:lnTo>
                  <a:pt x="0" y="745"/>
                </a:lnTo>
                <a:cubicBezTo>
                  <a:pt x="0" y="333"/>
                  <a:pt x="302" y="0"/>
                  <a:pt x="675" y="0"/>
                </a:cubicBezTo>
                <a:lnTo>
                  <a:pt x="20925" y="0"/>
                </a:lnTo>
                <a:cubicBezTo>
                  <a:pt x="21298" y="0"/>
                  <a:pt x="21600" y="333"/>
                  <a:pt x="21600" y="745"/>
                </a:cubicBezTo>
                <a:lnTo>
                  <a:pt x="21600" y="15641"/>
                </a:lnTo>
                <a:cubicBezTo>
                  <a:pt x="21600" y="16053"/>
                  <a:pt x="21298" y="16386"/>
                  <a:pt x="20925" y="16386"/>
                </a:cubicBezTo>
                <a:lnTo>
                  <a:pt x="9729" y="16386"/>
                </a:lnTo>
                <a:lnTo>
                  <a:pt x="5202" y="21381"/>
                </a:lnTo>
                <a:cubicBezTo>
                  <a:pt x="5076" y="21521"/>
                  <a:pt x="4904" y="21600"/>
                  <a:pt x="4725" y="21600"/>
                </a:cubicBezTo>
                <a:close/>
                <a:moveTo>
                  <a:pt x="1350" y="14896"/>
                </a:moveTo>
                <a:lnTo>
                  <a:pt x="4725" y="14896"/>
                </a:lnTo>
                <a:cubicBezTo>
                  <a:pt x="5098" y="14896"/>
                  <a:pt x="5400" y="15230"/>
                  <a:pt x="5400" y="15641"/>
                </a:cubicBezTo>
                <a:lnTo>
                  <a:pt x="5400" y="19057"/>
                </a:lnTo>
                <a:lnTo>
                  <a:pt x="8973" y="15115"/>
                </a:lnTo>
                <a:cubicBezTo>
                  <a:pt x="9099" y="14975"/>
                  <a:pt x="9271" y="14896"/>
                  <a:pt x="9450" y="14896"/>
                </a:cubicBezTo>
                <a:lnTo>
                  <a:pt x="20250" y="14896"/>
                </a:lnTo>
                <a:lnTo>
                  <a:pt x="20250" y="1490"/>
                </a:lnTo>
                <a:lnTo>
                  <a:pt x="1350" y="1490"/>
                </a:lnTo>
                <a:close/>
                <a:moveTo>
                  <a:pt x="17550" y="5214"/>
                </a:moveTo>
                <a:cubicBezTo>
                  <a:pt x="17550" y="4802"/>
                  <a:pt x="17248" y="4469"/>
                  <a:pt x="16875" y="4469"/>
                </a:cubicBezTo>
                <a:lnTo>
                  <a:pt x="4725" y="4469"/>
                </a:lnTo>
                <a:cubicBezTo>
                  <a:pt x="4352" y="4469"/>
                  <a:pt x="4050" y="4802"/>
                  <a:pt x="4050" y="5214"/>
                </a:cubicBezTo>
                <a:cubicBezTo>
                  <a:pt x="4050" y="5625"/>
                  <a:pt x="4352" y="5959"/>
                  <a:pt x="4725" y="5959"/>
                </a:cubicBezTo>
                <a:lnTo>
                  <a:pt x="16875" y="5959"/>
                </a:lnTo>
                <a:cubicBezTo>
                  <a:pt x="17248" y="5959"/>
                  <a:pt x="17550" y="5625"/>
                  <a:pt x="17550" y="5214"/>
                </a:cubicBezTo>
                <a:close/>
                <a:moveTo>
                  <a:pt x="17550" y="8193"/>
                </a:moveTo>
                <a:cubicBezTo>
                  <a:pt x="17550" y="7782"/>
                  <a:pt x="17248" y="7448"/>
                  <a:pt x="16875" y="7448"/>
                </a:cubicBezTo>
                <a:lnTo>
                  <a:pt x="4725" y="7448"/>
                </a:lnTo>
                <a:cubicBezTo>
                  <a:pt x="4352" y="7448"/>
                  <a:pt x="4050" y="7782"/>
                  <a:pt x="4050" y="8193"/>
                </a:cubicBezTo>
                <a:cubicBezTo>
                  <a:pt x="4050" y="8604"/>
                  <a:pt x="4352" y="8938"/>
                  <a:pt x="4725" y="8938"/>
                </a:cubicBezTo>
                <a:lnTo>
                  <a:pt x="16875" y="8938"/>
                </a:lnTo>
                <a:cubicBezTo>
                  <a:pt x="17248" y="8938"/>
                  <a:pt x="17550" y="8604"/>
                  <a:pt x="17550" y="8193"/>
                </a:cubicBezTo>
                <a:close/>
                <a:moveTo>
                  <a:pt x="13500" y="11172"/>
                </a:moveTo>
                <a:cubicBezTo>
                  <a:pt x="13500" y="10761"/>
                  <a:pt x="13198" y="10427"/>
                  <a:pt x="12825" y="10427"/>
                </a:cubicBezTo>
                <a:lnTo>
                  <a:pt x="4725" y="10427"/>
                </a:lnTo>
                <a:cubicBezTo>
                  <a:pt x="4352" y="10427"/>
                  <a:pt x="4050" y="10761"/>
                  <a:pt x="4050" y="11172"/>
                </a:cubicBezTo>
                <a:cubicBezTo>
                  <a:pt x="4050" y="11584"/>
                  <a:pt x="4352" y="11917"/>
                  <a:pt x="4725" y="11917"/>
                </a:cubicBezTo>
                <a:lnTo>
                  <a:pt x="12825" y="11917"/>
                </a:lnTo>
                <a:cubicBezTo>
                  <a:pt x="13198" y="11917"/>
                  <a:pt x="13500" y="11584"/>
                  <a:pt x="13500" y="11172"/>
                </a:cubicBezTo>
                <a:close/>
              </a:path>
            </a:pathLst>
          </a:custGeom>
          <a:solidFill>
            <a:srgbClr val="9D82EC"/>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a:p>
        </p:txBody>
      </p:sp>
      <p:sp>
        <p:nvSpPr>
          <p:cNvPr id="71" name="Graphic 32">
            <a:extLst>
              <a:ext uri="{FF2B5EF4-FFF2-40B4-BE49-F238E27FC236}">
                <a16:creationId xmlns:a16="http://schemas.microsoft.com/office/drawing/2014/main" id="{BC845D35-1D11-7E45-B01C-4F8A0698860B}"/>
              </a:ext>
            </a:extLst>
          </p:cNvPr>
          <p:cNvSpPr>
            <a:spLocks noChangeAspect="1"/>
          </p:cNvSpPr>
          <p:nvPr/>
        </p:nvSpPr>
        <p:spPr>
          <a:xfrm>
            <a:off x="6847690" y="2381379"/>
            <a:ext cx="286489" cy="232772"/>
          </a:xfrm>
          <a:custGeom>
            <a:avLst/>
            <a:gdLst/>
            <a:ahLst/>
            <a:cxnLst>
              <a:cxn ang="0">
                <a:pos x="wd2" y="hd2"/>
              </a:cxn>
              <a:cxn ang="5400000">
                <a:pos x="wd2" y="hd2"/>
              </a:cxn>
              <a:cxn ang="10800000">
                <a:pos x="wd2" y="hd2"/>
              </a:cxn>
              <a:cxn ang="16200000">
                <a:pos x="wd2" y="hd2"/>
              </a:cxn>
            </a:cxnLst>
            <a:rect l="0" t="0" r="r" b="b"/>
            <a:pathLst>
              <a:path w="21600" h="21600" extrusionOk="0">
                <a:moveTo>
                  <a:pt x="20925" y="0"/>
                </a:moveTo>
                <a:lnTo>
                  <a:pt x="14850" y="0"/>
                </a:lnTo>
                <a:cubicBezTo>
                  <a:pt x="13189" y="3"/>
                  <a:pt x="11651" y="1080"/>
                  <a:pt x="10800" y="2835"/>
                </a:cubicBezTo>
                <a:cubicBezTo>
                  <a:pt x="9949" y="1080"/>
                  <a:pt x="8411" y="3"/>
                  <a:pt x="6750" y="0"/>
                </a:cubicBezTo>
                <a:lnTo>
                  <a:pt x="675" y="0"/>
                </a:lnTo>
                <a:cubicBezTo>
                  <a:pt x="302" y="0"/>
                  <a:pt x="0" y="372"/>
                  <a:pt x="0" y="831"/>
                </a:cubicBezTo>
                <a:lnTo>
                  <a:pt x="0" y="20769"/>
                </a:lnTo>
                <a:cubicBezTo>
                  <a:pt x="0" y="21228"/>
                  <a:pt x="302" y="21600"/>
                  <a:pt x="675" y="21600"/>
                </a:cubicBezTo>
                <a:lnTo>
                  <a:pt x="20925" y="21600"/>
                </a:lnTo>
                <a:cubicBezTo>
                  <a:pt x="21298" y="21600"/>
                  <a:pt x="21600" y="21228"/>
                  <a:pt x="21600" y="20769"/>
                </a:cubicBezTo>
                <a:lnTo>
                  <a:pt x="21600" y="831"/>
                </a:lnTo>
                <a:cubicBezTo>
                  <a:pt x="21600" y="372"/>
                  <a:pt x="21298" y="0"/>
                  <a:pt x="20925" y="0"/>
                </a:cubicBezTo>
                <a:close/>
                <a:moveTo>
                  <a:pt x="1350" y="19938"/>
                </a:moveTo>
                <a:lnTo>
                  <a:pt x="1350" y="16615"/>
                </a:lnTo>
                <a:lnTo>
                  <a:pt x="6750" y="16615"/>
                </a:lnTo>
                <a:cubicBezTo>
                  <a:pt x="8353" y="16618"/>
                  <a:pt x="9735" y="18006"/>
                  <a:pt x="10058" y="19938"/>
                </a:cubicBezTo>
                <a:close/>
                <a:moveTo>
                  <a:pt x="6750" y="14954"/>
                </a:moveTo>
                <a:lnTo>
                  <a:pt x="1350" y="14954"/>
                </a:lnTo>
                <a:lnTo>
                  <a:pt x="1350" y="1662"/>
                </a:lnTo>
                <a:lnTo>
                  <a:pt x="6750" y="1662"/>
                </a:lnTo>
                <a:cubicBezTo>
                  <a:pt x="8613" y="1664"/>
                  <a:pt x="10123" y="3522"/>
                  <a:pt x="10125" y="5815"/>
                </a:cubicBezTo>
                <a:lnTo>
                  <a:pt x="10125" y="16708"/>
                </a:lnTo>
                <a:cubicBezTo>
                  <a:pt x="9239" y="15586"/>
                  <a:pt x="8021" y="14953"/>
                  <a:pt x="6750" y="14954"/>
                </a:cubicBezTo>
                <a:close/>
                <a:moveTo>
                  <a:pt x="11475" y="16708"/>
                </a:moveTo>
                <a:lnTo>
                  <a:pt x="11475" y="5815"/>
                </a:lnTo>
                <a:cubicBezTo>
                  <a:pt x="11477" y="3522"/>
                  <a:pt x="12987" y="1664"/>
                  <a:pt x="14850" y="1662"/>
                </a:cubicBezTo>
                <a:lnTo>
                  <a:pt x="20250" y="1662"/>
                </a:lnTo>
                <a:lnTo>
                  <a:pt x="20250" y="14954"/>
                </a:lnTo>
                <a:lnTo>
                  <a:pt x="14850" y="14954"/>
                </a:lnTo>
                <a:cubicBezTo>
                  <a:pt x="13579" y="14953"/>
                  <a:pt x="12361" y="15586"/>
                  <a:pt x="11475" y="16708"/>
                </a:cubicBezTo>
                <a:close/>
                <a:moveTo>
                  <a:pt x="20250" y="19938"/>
                </a:moveTo>
                <a:lnTo>
                  <a:pt x="11543" y="19938"/>
                </a:lnTo>
                <a:cubicBezTo>
                  <a:pt x="11865" y="18006"/>
                  <a:pt x="13247" y="16618"/>
                  <a:pt x="14850" y="16615"/>
                </a:cubicBezTo>
                <a:lnTo>
                  <a:pt x="20250" y="16615"/>
                </a:lnTo>
                <a:close/>
                <a:moveTo>
                  <a:pt x="7425" y="5815"/>
                </a:moveTo>
                <a:lnTo>
                  <a:pt x="4050" y="5815"/>
                </a:lnTo>
                <a:cubicBezTo>
                  <a:pt x="3677" y="5815"/>
                  <a:pt x="3375" y="5443"/>
                  <a:pt x="3375" y="4985"/>
                </a:cubicBezTo>
                <a:cubicBezTo>
                  <a:pt x="3375" y="4526"/>
                  <a:pt x="3677" y="4154"/>
                  <a:pt x="4050" y="4154"/>
                </a:cubicBezTo>
                <a:lnTo>
                  <a:pt x="7425" y="4154"/>
                </a:lnTo>
                <a:cubicBezTo>
                  <a:pt x="7798" y="4154"/>
                  <a:pt x="8100" y="4526"/>
                  <a:pt x="8100" y="4985"/>
                </a:cubicBezTo>
                <a:cubicBezTo>
                  <a:pt x="8100" y="5443"/>
                  <a:pt x="7798" y="5815"/>
                  <a:pt x="7425" y="5815"/>
                </a:cubicBezTo>
                <a:close/>
                <a:moveTo>
                  <a:pt x="7425" y="9138"/>
                </a:moveTo>
                <a:lnTo>
                  <a:pt x="4050" y="9138"/>
                </a:lnTo>
                <a:cubicBezTo>
                  <a:pt x="3677" y="9138"/>
                  <a:pt x="3375" y="8767"/>
                  <a:pt x="3375" y="8308"/>
                </a:cubicBezTo>
                <a:cubicBezTo>
                  <a:pt x="3375" y="7849"/>
                  <a:pt x="3677" y="7477"/>
                  <a:pt x="4050" y="7477"/>
                </a:cubicBezTo>
                <a:lnTo>
                  <a:pt x="7425" y="7477"/>
                </a:lnTo>
                <a:cubicBezTo>
                  <a:pt x="7798" y="7477"/>
                  <a:pt x="8100" y="7849"/>
                  <a:pt x="8100" y="8308"/>
                </a:cubicBezTo>
                <a:cubicBezTo>
                  <a:pt x="8100" y="8767"/>
                  <a:pt x="7798" y="9138"/>
                  <a:pt x="7425" y="9138"/>
                </a:cubicBezTo>
                <a:close/>
                <a:moveTo>
                  <a:pt x="7425" y="12462"/>
                </a:moveTo>
                <a:lnTo>
                  <a:pt x="4050" y="12462"/>
                </a:lnTo>
                <a:cubicBezTo>
                  <a:pt x="3677" y="12462"/>
                  <a:pt x="3375" y="12090"/>
                  <a:pt x="3375" y="11631"/>
                </a:cubicBezTo>
                <a:cubicBezTo>
                  <a:pt x="3375" y="11172"/>
                  <a:pt x="3677" y="10800"/>
                  <a:pt x="4050" y="10800"/>
                </a:cubicBezTo>
                <a:lnTo>
                  <a:pt x="7425" y="10800"/>
                </a:lnTo>
                <a:cubicBezTo>
                  <a:pt x="7798" y="10800"/>
                  <a:pt x="8100" y="11172"/>
                  <a:pt x="8100" y="11631"/>
                </a:cubicBezTo>
                <a:cubicBezTo>
                  <a:pt x="8100" y="12090"/>
                  <a:pt x="7798" y="12462"/>
                  <a:pt x="7425" y="12462"/>
                </a:cubicBezTo>
                <a:close/>
                <a:moveTo>
                  <a:pt x="17550" y="5815"/>
                </a:moveTo>
                <a:lnTo>
                  <a:pt x="14175" y="5815"/>
                </a:lnTo>
                <a:cubicBezTo>
                  <a:pt x="13802" y="5815"/>
                  <a:pt x="13500" y="5443"/>
                  <a:pt x="13500" y="4985"/>
                </a:cubicBezTo>
                <a:cubicBezTo>
                  <a:pt x="13500" y="4526"/>
                  <a:pt x="13802" y="4154"/>
                  <a:pt x="14175" y="4154"/>
                </a:cubicBezTo>
                <a:lnTo>
                  <a:pt x="17550" y="4154"/>
                </a:lnTo>
                <a:cubicBezTo>
                  <a:pt x="17923" y="4154"/>
                  <a:pt x="18225" y="4526"/>
                  <a:pt x="18225" y="4985"/>
                </a:cubicBezTo>
                <a:cubicBezTo>
                  <a:pt x="18225" y="5443"/>
                  <a:pt x="17923" y="5815"/>
                  <a:pt x="17550" y="5815"/>
                </a:cubicBezTo>
                <a:close/>
                <a:moveTo>
                  <a:pt x="17550" y="9138"/>
                </a:moveTo>
                <a:lnTo>
                  <a:pt x="14175" y="9138"/>
                </a:lnTo>
                <a:cubicBezTo>
                  <a:pt x="13802" y="9138"/>
                  <a:pt x="13500" y="8767"/>
                  <a:pt x="13500" y="8308"/>
                </a:cubicBezTo>
                <a:cubicBezTo>
                  <a:pt x="13500" y="7849"/>
                  <a:pt x="13802" y="7477"/>
                  <a:pt x="14175" y="7477"/>
                </a:cubicBezTo>
                <a:lnTo>
                  <a:pt x="17550" y="7477"/>
                </a:lnTo>
                <a:cubicBezTo>
                  <a:pt x="17923" y="7477"/>
                  <a:pt x="18225" y="7849"/>
                  <a:pt x="18225" y="8308"/>
                </a:cubicBezTo>
                <a:cubicBezTo>
                  <a:pt x="18225" y="8767"/>
                  <a:pt x="17923" y="9138"/>
                  <a:pt x="17550" y="9138"/>
                </a:cubicBezTo>
                <a:close/>
                <a:moveTo>
                  <a:pt x="17550" y="12462"/>
                </a:moveTo>
                <a:lnTo>
                  <a:pt x="14175" y="12462"/>
                </a:lnTo>
                <a:cubicBezTo>
                  <a:pt x="13802" y="12462"/>
                  <a:pt x="13500" y="12090"/>
                  <a:pt x="13500" y="11631"/>
                </a:cubicBezTo>
                <a:cubicBezTo>
                  <a:pt x="13500" y="11172"/>
                  <a:pt x="13802" y="10800"/>
                  <a:pt x="14175" y="10800"/>
                </a:cubicBezTo>
                <a:lnTo>
                  <a:pt x="17550" y="10800"/>
                </a:lnTo>
                <a:cubicBezTo>
                  <a:pt x="17923" y="10800"/>
                  <a:pt x="18225" y="11172"/>
                  <a:pt x="18225" y="11631"/>
                </a:cubicBezTo>
                <a:cubicBezTo>
                  <a:pt x="18225" y="12090"/>
                  <a:pt x="17923" y="12462"/>
                  <a:pt x="17550" y="12462"/>
                </a:cubicBezTo>
                <a:close/>
              </a:path>
            </a:pathLst>
          </a:custGeom>
          <a:solidFill>
            <a:srgbClr val="9D82EC"/>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a:p>
        </p:txBody>
      </p:sp>
      <p:sp>
        <p:nvSpPr>
          <p:cNvPr id="82" name="Graphic 188">
            <a:extLst>
              <a:ext uri="{FF2B5EF4-FFF2-40B4-BE49-F238E27FC236}">
                <a16:creationId xmlns:a16="http://schemas.microsoft.com/office/drawing/2014/main" id="{40724846-A0A2-C747-AA35-9FC02A6E32CF}"/>
              </a:ext>
            </a:extLst>
          </p:cNvPr>
          <p:cNvSpPr>
            <a:spLocks noChangeAspect="1"/>
          </p:cNvSpPr>
          <p:nvPr/>
        </p:nvSpPr>
        <p:spPr>
          <a:xfrm>
            <a:off x="4406899" y="3548197"/>
            <a:ext cx="362224" cy="362221"/>
          </a:xfrm>
          <a:custGeom>
            <a:avLst/>
            <a:gdLst/>
            <a:ahLst/>
            <a:cxnLst>
              <a:cxn ang="0">
                <a:pos x="wd2" y="hd2"/>
              </a:cxn>
              <a:cxn ang="5400000">
                <a:pos x="wd2" y="hd2"/>
              </a:cxn>
              <a:cxn ang="10800000">
                <a:pos x="wd2" y="hd2"/>
              </a:cxn>
              <a:cxn ang="16200000">
                <a:pos x="wd2" y="hd2"/>
              </a:cxn>
            </a:cxnLst>
            <a:rect l="0" t="0" r="r" b="b"/>
            <a:pathLst>
              <a:path w="21413" h="21558" extrusionOk="0">
                <a:moveTo>
                  <a:pt x="21414" y="10779"/>
                </a:moveTo>
                <a:cubicBezTo>
                  <a:pt x="21414" y="10517"/>
                  <a:pt x="21263" y="10279"/>
                  <a:pt x="21028" y="10169"/>
                </a:cubicBezTo>
                <a:lnTo>
                  <a:pt x="16591" y="8084"/>
                </a:lnTo>
                <a:lnTo>
                  <a:pt x="21028" y="6000"/>
                </a:lnTo>
                <a:cubicBezTo>
                  <a:pt x="21362" y="5842"/>
                  <a:pt x="21507" y="5441"/>
                  <a:pt x="21351" y="5104"/>
                </a:cubicBezTo>
                <a:cubicBezTo>
                  <a:pt x="21284" y="4961"/>
                  <a:pt x="21170" y="4846"/>
                  <a:pt x="21028" y="4779"/>
                </a:cubicBezTo>
                <a:lnTo>
                  <a:pt x="10990" y="63"/>
                </a:lnTo>
                <a:cubicBezTo>
                  <a:pt x="10811" y="-21"/>
                  <a:pt x="10603" y="-21"/>
                  <a:pt x="10424" y="63"/>
                </a:cubicBezTo>
                <a:lnTo>
                  <a:pt x="386" y="4779"/>
                </a:lnTo>
                <a:cubicBezTo>
                  <a:pt x="52" y="4937"/>
                  <a:pt x="-93" y="5338"/>
                  <a:pt x="63" y="5675"/>
                </a:cubicBezTo>
                <a:cubicBezTo>
                  <a:pt x="130" y="5818"/>
                  <a:pt x="244" y="5933"/>
                  <a:pt x="386" y="6000"/>
                </a:cubicBezTo>
                <a:lnTo>
                  <a:pt x="4823" y="8084"/>
                </a:lnTo>
                <a:lnTo>
                  <a:pt x="386" y="10169"/>
                </a:lnTo>
                <a:cubicBezTo>
                  <a:pt x="52" y="10326"/>
                  <a:pt x="-93" y="10727"/>
                  <a:pt x="63" y="11064"/>
                </a:cubicBezTo>
                <a:cubicBezTo>
                  <a:pt x="130" y="11207"/>
                  <a:pt x="244" y="11322"/>
                  <a:pt x="386" y="11389"/>
                </a:cubicBezTo>
                <a:lnTo>
                  <a:pt x="4823" y="13474"/>
                </a:lnTo>
                <a:lnTo>
                  <a:pt x="386" y="15558"/>
                </a:lnTo>
                <a:cubicBezTo>
                  <a:pt x="52" y="15716"/>
                  <a:pt x="-93" y="16117"/>
                  <a:pt x="63" y="16454"/>
                </a:cubicBezTo>
                <a:cubicBezTo>
                  <a:pt x="130" y="16597"/>
                  <a:pt x="244" y="16712"/>
                  <a:pt x="386" y="16779"/>
                </a:cubicBezTo>
                <a:lnTo>
                  <a:pt x="10424" y="21495"/>
                </a:lnTo>
                <a:cubicBezTo>
                  <a:pt x="10603" y="21579"/>
                  <a:pt x="10811" y="21579"/>
                  <a:pt x="10990" y="21495"/>
                </a:cubicBezTo>
                <a:lnTo>
                  <a:pt x="21028" y="16779"/>
                </a:lnTo>
                <a:cubicBezTo>
                  <a:pt x="21362" y="16621"/>
                  <a:pt x="21507" y="16220"/>
                  <a:pt x="21351" y="15883"/>
                </a:cubicBezTo>
                <a:cubicBezTo>
                  <a:pt x="21284" y="15740"/>
                  <a:pt x="21170" y="15625"/>
                  <a:pt x="21028" y="15558"/>
                </a:cubicBezTo>
                <a:lnTo>
                  <a:pt x="16591" y="13474"/>
                </a:lnTo>
                <a:lnTo>
                  <a:pt x="21028" y="11389"/>
                </a:lnTo>
                <a:cubicBezTo>
                  <a:pt x="21263" y="11279"/>
                  <a:pt x="21414" y="11041"/>
                  <a:pt x="21414" y="10779"/>
                </a:cubicBezTo>
                <a:close/>
                <a:moveTo>
                  <a:pt x="10707" y="1415"/>
                </a:moveTo>
                <a:lnTo>
                  <a:pt x="19162" y="5390"/>
                </a:lnTo>
                <a:lnTo>
                  <a:pt x="10707" y="9364"/>
                </a:lnTo>
                <a:lnTo>
                  <a:pt x="2252" y="5390"/>
                </a:lnTo>
                <a:close/>
                <a:moveTo>
                  <a:pt x="19162" y="16168"/>
                </a:moveTo>
                <a:lnTo>
                  <a:pt x="10707" y="20143"/>
                </a:lnTo>
                <a:lnTo>
                  <a:pt x="2252" y="16168"/>
                </a:lnTo>
                <a:lnTo>
                  <a:pt x="6405" y="14215"/>
                </a:lnTo>
                <a:lnTo>
                  <a:pt x="10424" y="16101"/>
                </a:lnTo>
                <a:cubicBezTo>
                  <a:pt x="10603" y="16185"/>
                  <a:pt x="10811" y="16185"/>
                  <a:pt x="10990" y="16101"/>
                </a:cubicBezTo>
                <a:lnTo>
                  <a:pt x="15009" y="14215"/>
                </a:lnTo>
                <a:close/>
                <a:moveTo>
                  <a:pt x="10707" y="14754"/>
                </a:moveTo>
                <a:lnTo>
                  <a:pt x="2252" y="10779"/>
                </a:lnTo>
                <a:lnTo>
                  <a:pt x="6405" y="8825"/>
                </a:lnTo>
                <a:lnTo>
                  <a:pt x="10424" y="10712"/>
                </a:lnTo>
                <a:cubicBezTo>
                  <a:pt x="10603" y="10796"/>
                  <a:pt x="10811" y="10796"/>
                  <a:pt x="10990" y="10712"/>
                </a:cubicBezTo>
                <a:lnTo>
                  <a:pt x="15009" y="8825"/>
                </a:lnTo>
                <a:lnTo>
                  <a:pt x="19162" y="10779"/>
                </a:lnTo>
                <a:close/>
              </a:path>
            </a:pathLst>
          </a:custGeom>
          <a:solidFill>
            <a:schemeClr val="accent5"/>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a:p>
        </p:txBody>
      </p:sp>
      <p:sp>
        <p:nvSpPr>
          <p:cNvPr id="83" name="Graphic 300">
            <a:extLst>
              <a:ext uri="{FF2B5EF4-FFF2-40B4-BE49-F238E27FC236}">
                <a16:creationId xmlns:a16="http://schemas.microsoft.com/office/drawing/2014/main" id="{78197DEE-EC79-724B-AD71-05D9B38339E2}"/>
              </a:ext>
            </a:extLst>
          </p:cNvPr>
          <p:cNvSpPr>
            <a:spLocks noChangeAspect="1"/>
          </p:cNvSpPr>
          <p:nvPr/>
        </p:nvSpPr>
        <p:spPr>
          <a:xfrm>
            <a:off x="6797763" y="3448921"/>
            <a:ext cx="339585" cy="362224"/>
          </a:xfrm>
          <a:custGeom>
            <a:avLst/>
            <a:gdLst/>
            <a:ahLst/>
            <a:cxnLst>
              <a:cxn ang="0">
                <a:pos x="wd2" y="hd2"/>
              </a:cxn>
              <a:cxn ang="5400000">
                <a:pos x="wd2" y="hd2"/>
              </a:cxn>
              <a:cxn ang="10800000">
                <a:pos x="wd2" y="hd2"/>
              </a:cxn>
              <a:cxn ang="16200000">
                <a:pos x="wd2" y="hd2"/>
              </a:cxn>
            </a:cxnLst>
            <a:rect l="0" t="0" r="r" b="b"/>
            <a:pathLst>
              <a:path w="21600" h="21600" extrusionOk="0">
                <a:moveTo>
                  <a:pt x="20880" y="0"/>
                </a:moveTo>
                <a:lnTo>
                  <a:pt x="15840" y="0"/>
                </a:lnTo>
                <a:cubicBezTo>
                  <a:pt x="15442" y="0"/>
                  <a:pt x="15120" y="302"/>
                  <a:pt x="15120" y="675"/>
                </a:cubicBezTo>
                <a:lnTo>
                  <a:pt x="15120" y="4725"/>
                </a:lnTo>
                <a:lnTo>
                  <a:pt x="10800" y="4725"/>
                </a:lnTo>
                <a:cubicBezTo>
                  <a:pt x="10402" y="4725"/>
                  <a:pt x="10080" y="5027"/>
                  <a:pt x="10080" y="5400"/>
                </a:cubicBezTo>
                <a:lnTo>
                  <a:pt x="10080" y="9450"/>
                </a:lnTo>
                <a:lnTo>
                  <a:pt x="5760" y="9450"/>
                </a:lnTo>
                <a:cubicBezTo>
                  <a:pt x="5362" y="9450"/>
                  <a:pt x="5040" y="9752"/>
                  <a:pt x="5040" y="10125"/>
                </a:cubicBezTo>
                <a:lnTo>
                  <a:pt x="5040" y="14175"/>
                </a:lnTo>
                <a:lnTo>
                  <a:pt x="720" y="14175"/>
                </a:lnTo>
                <a:cubicBezTo>
                  <a:pt x="322" y="14175"/>
                  <a:pt x="0" y="14477"/>
                  <a:pt x="0" y="14850"/>
                </a:cubicBezTo>
                <a:lnTo>
                  <a:pt x="0" y="20925"/>
                </a:lnTo>
                <a:cubicBezTo>
                  <a:pt x="0" y="21298"/>
                  <a:pt x="322" y="21600"/>
                  <a:pt x="720" y="21600"/>
                </a:cubicBezTo>
                <a:lnTo>
                  <a:pt x="20880" y="21600"/>
                </a:lnTo>
                <a:cubicBezTo>
                  <a:pt x="21278" y="21600"/>
                  <a:pt x="21600" y="21298"/>
                  <a:pt x="21600" y="20925"/>
                </a:cubicBezTo>
                <a:lnTo>
                  <a:pt x="21600" y="675"/>
                </a:lnTo>
                <a:cubicBezTo>
                  <a:pt x="21600" y="302"/>
                  <a:pt x="21278" y="0"/>
                  <a:pt x="20880" y="0"/>
                </a:cubicBezTo>
                <a:close/>
                <a:moveTo>
                  <a:pt x="1440" y="15525"/>
                </a:moveTo>
                <a:lnTo>
                  <a:pt x="5040" y="15525"/>
                </a:lnTo>
                <a:lnTo>
                  <a:pt x="5040" y="20250"/>
                </a:lnTo>
                <a:lnTo>
                  <a:pt x="1440" y="20250"/>
                </a:lnTo>
                <a:close/>
                <a:moveTo>
                  <a:pt x="6480" y="14850"/>
                </a:moveTo>
                <a:lnTo>
                  <a:pt x="6480" y="10800"/>
                </a:lnTo>
                <a:lnTo>
                  <a:pt x="10080" y="10800"/>
                </a:lnTo>
                <a:lnTo>
                  <a:pt x="10080" y="20250"/>
                </a:lnTo>
                <a:lnTo>
                  <a:pt x="6480" y="20250"/>
                </a:lnTo>
                <a:close/>
                <a:moveTo>
                  <a:pt x="11520" y="10125"/>
                </a:moveTo>
                <a:lnTo>
                  <a:pt x="11520" y="6075"/>
                </a:lnTo>
                <a:lnTo>
                  <a:pt x="15120" y="6075"/>
                </a:lnTo>
                <a:lnTo>
                  <a:pt x="15120" y="20250"/>
                </a:lnTo>
                <a:lnTo>
                  <a:pt x="11520" y="20250"/>
                </a:lnTo>
                <a:close/>
                <a:moveTo>
                  <a:pt x="20160" y="20250"/>
                </a:moveTo>
                <a:lnTo>
                  <a:pt x="16560" y="20250"/>
                </a:lnTo>
                <a:lnTo>
                  <a:pt x="16560" y="1350"/>
                </a:lnTo>
                <a:lnTo>
                  <a:pt x="20160" y="1350"/>
                </a:lnTo>
                <a:close/>
              </a:path>
            </a:pathLst>
          </a:custGeom>
          <a:solidFill>
            <a:schemeClr val="accent5"/>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a:p>
        </p:txBody>
      </p:sp>
      <p:sp>
        <p:nvSpPr>
          <p:cNvPr id="84" name="Type text here"/>
          <p:cNvSpPr txBox="1"/>
          <p:nvPr/>
        </p:nvSpPr>
        <p:spPr>
          <a:xfrm>
            <a:off x="3050883" y="5615112"/>
            <a:ext cx="2387543" cy="3282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r" defTabSz="457200">
              <a:defRPr sz="2800" b="0">
                <a:solidFill>
                  <a:srgbClr val="242423"/>
                </a:solidFill>
                <a:latin typeface="Montserrat Bold"/>
                <a:ea typeface="Montserrat Bold"/>
                <a:cs typeface="Montserrat Bold"/>
                <a:sym typeface="Montserrat Bold"/>
              </a:defRPr>
            </a:lvl1pPr>
          </a:lstStyle>
          <a:p>
            <a:r>
              <a:rPr lang="ru-RU" sz="1800" dirty="0">
                <a:solidFill>
                  <a:srgbClr val="FF004C"/>
                </a:solidFill>
              </a:rPr>
              <a:t>Доступ к данным</a:t>
            </a:r>
            <a:endParaRPr sz="1800" dirty="0">
              <a:solidFill>
                <a:srgbClr val="FF004C"/>
              </a:solidFill>
            </a:endParaRPr>
          </a:p>
        </p:txBody>
      </p:sp>
      <p:sp>
        <p:nvSpPr>
          <p:cNvPr id="88" name="Lorem ipsum dolor sit amet, elit, sed do dolor sit eiusmod tempor"/>
          <p:cNvSpPr txBox="1"/>
          <p:nvPr/>
        </p:nvSpPr>
        <p:spPr>
          <a:xfrm>
            <a:off x="1831461" y="6003099"/>
            <a:ext cx="3606965" cy="5437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r" defTabSz="457200">
              <a:lnSpc>
                <a:spcPct val="120000"/>
              </a:lnSpc>
              <a:defRPr sz="2200" b="0">
                <a:solidFill>
                  <a:srgbClr val="7F8189"/>
                </a:solidFill>
                <a:latin typeface="Arial"/>
                <a:ea typeface="Arial"/>
                <a:cs typeface="Arial"/>
                <a:sym typeface="Arial"/>
              </a:defRPr>
            </a:lvl1pPr>
          </a:lstStyle>
          <a:p>
            <a:pPr>
              <a:lnSpc>
                <a:spcPct val="100000"/>
              </a:lnSpc>
            </a:pPr>
            <a:r>
              <a:rPr lang="ru-RU" sz="1600" dirty="0">
                <a:solidFill>
                  <a:schemeClr val="tx2"/>
                </a:solidFill>
              </a:rPr>
              <a:t>Соглашение об информационном взаимодействии</a:t>
            </a:r>
            <a:endParaRPr sz="1600" dirty="0">
              <a:solidFill>
                <a:schemeClr val="tx2"/>
              </a:solidFill>
            </a:endParaRPr>
          </a:p>
        </p:txBody>
      </p:sp>
      <p:sp>
        <p:nvSpPr>
          <p:cNvPr id="89" name="1"/>
          <p:cNvSpPr txBox="1"/>
          <p:nvPr/>
        </p:nvSpPr>
        <p:spPr>
          <a:xfrm>
            <a:off x="5258749" y="5819700"/>
            <a:ext cx="179677" cy="18056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defTabSz="457200">
              <a:lnSpc>
                <a:spcPct val="120000"/>
              </a:lnSpc>
              <a:defRPr sz="1400">
                <a:solidFill>
                  <a:srgbClr val="F0F0F0"/>
                </a:solidFill>
                <a:latin typeface="Arial"/>
                <a:ea typeface="Arial"/>
                <a:cs typeface="Arial"/>
                <a:sym typeface="Arial"/>
              </a:defRPr>
            </a:lvl1pPr>
          </a:lstStyle>
          <a:p>
            <a:r>
              <a:rPr sz="700" dirty="0">
                <a:solidFill>
                  <a:schemeClr val="bg2"/>
                </a:solidFill>
              </a:rPr>
              <a:t>1</a:t>
            </a:r>
          </a:p>
        </p:txBody>
      </p:sp>
      <p:sp>
        <p:nvSpPr>
          <p:cNvPr id="90" name="Type text here"/>
          <p:cNvSpPr txBox="1"/>
          <p:nvPr/>
        </p:nvSpPr>
        <p:spPr>
          <a:xfrm>
            <a:off x="2921956" y="1159580"/>
            <a:ext cx="2542578" cy="3282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r" defTabSz="457200">
              <a:defRPr sz="2800" b="0">
                <a:solidFill>
                  <a:srgbClr val="242423"/>
                </a:solidFill>
                <a:latin typeface="Montserrat Bold"/>
                <a:ea typeface="Montserrat Bold"/>
                <a:cs typeface="Montserrat Bold"/>
                <a:sym typeface="Montserrat Bold"/>
              </a:defRPr>
            </a:lvl1pPr>
          </a:lstStyle>
          <a:p>
            <a:r>
              <a:rPr lang="ru-RU" sz="1800" dirty="0">
                <a:solidFill>
                  <a:srgbClr val="FF004C"/>
                </a:solidFill>
              </a:rPr>
              <a:t>Загрузка данных</a:t>
            </a:r>
            <a:endParaRPr sz="1800" dirty="0">
              <a:solidFill>
                <a:srgbClr val="FF004C"/>
              </a:solidFill>
            </a:endParaRPr>
          </a:p>
        </p:txBody>
      </p:sp>
      <p:sp>
        <p:nvSpPr>
          <p:cNvPr id="91" name="Lorem ipsum dolor sit amet, elit, sed do dolor sit eiusmod tempor"/>
          <p:cNvSpPr txBox="1"/>
          <p:nvPr/>
        </p:nvSpPr>
        <p:spPr>
          <a:xfrm>
            <a:off x="24327" y="1436816"/>
            <a:ext cx="5438426" cy="7899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r" defTabSz="457200">
              <a:lnSpc>
                <a:spcPct val="120000"/>
              </a:lnSpc>
              <a:defRPr sz="2200" b="0">
                <a:solidFill>
                  <a:srgbClr val="7F8189"/>
                </a:solidFill>
                <a:latin typeface="Arial"/>
                <a:ea typeface="Arial"/>
                <a:cs typeface="Arial"/>
                <a:sym typeface="Arial"/>
              </a:defRPr>
            </a:lvl1pPr>
          </a:lstStyle>
          <a:p>
            <a:pPr>
              <a:lnSpc>
                <a:spcPct val="100000"/>
              </a:lnSpc>
            </a:pPr>
            <a:r>
              <a:rPr lang="ru-RU" sz="1600" dirty="0">
                <a:solidFill>
                  <a:schemeClr val="tx2"/>
                </a:solidFill>
              </a:rPr>
              <a:t>Загрузка и обработка данных в СУБД</a:t>
            </a:r>
            <a:r>
              <a:rPr lang="en-US" sz="1600" dirty="0">
                <a:solidFill>
                  <a:schemeClr val="tx2"/>
                </a:solidFill>
              </a:rPr>
              <a:t> </a:t>
            </a:r>
            <a:endParaRPr lang="ru-RU" sz="1600" dirty="0">
              <a:solidFill>
                <a:schemeClr val="tx2"/>
              </a:solidFill>
            </a:endParaRPr>
          </a:p>
          <a:p>
            <a:pPr>
              <a:lnSpc>
                <a:spcPct val="100000"/>
              </a:lnSpc>
            </a:pPr>
            <a:r>
              <a:rPr lang="en-US" sz="1600" dirty="0">
                <a:solidFill>
                  <a:schemeClr val="tx2"/>
                </a:solidFill>
              </a:rPr>
              <a:t>(c</a:t>
            </a:r>
            <a:r>
              <a:rPr lang="ru-RU" sz="1600" dirty="0" err="1">
                <a:solidFill>
                  <a:schemeClr val="tx2"/>
                </a:solidFill>
              </a:rPr>
              <a:t>обрать</a:t>
            </a:r>
            <a:r>
              <a:rPr lang="ru-RU" sz="1600" dirty="0">
                <a:solidFill>
                  <a:schemeClr val="tx2"/>
                </a:solidFill>
              </a:rPr>
              <a:t>, стандартизировать, сохранить, предоставить, проанализировать</a:t>
            </a:r>
            <a:r>
              <a:rPr lang="en-US" sz="1600" dirty="0">
                <a:solidFill>
                  <a:schemeClr val="tx2"/>
                </a:solidFill>
              </a:rPr>
              <a:t>)</a:t>
            </a:r>
            <a:endParaRPr sz="1600" dirty="0">
              <a:solidFill>
                <a:schemeClr val="tx2"/>
              </a:solidFill>
            </a:endParaRPr>
          </a:p>
        </p:txBody>
      </p:sp>
      <p:grpSp>
        <p:nvGrpSpPr>
          <p:cNvPr id="5" name="Группа 4"/>
          <p:cNvGrpSpPr/>
          <p:nvPr/>
        </p:nvGrpSpPr>
        <p:grpSpPr>
          <a:xfrm>
            <a:off x="6811391" y="5600553"/>
            <a:ext cx="4931430" cy="1172477"/>
            <a:chOff x="8769042" y="3376537"/>
            <a:chExt cx="3532241" cy="1172477"/>
          </a:xfrm>
        </p:grpSpPr>
        <p:sp>
          <p:nvSpPr>
            <p:cNvPr id="92" name="Type text here"/>
            <p:cNvSpPr txBox="1"/>
            <p:nvPr/>
          </p:nvSpPr>
          <p:spPr>
            <a:xfrm>
              <a:off x="8771007" y="3376537"/>
              <a:ext cx="3530276" cy="3282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r>
                <a:rPr lang="ru-RU" sz="1800" dirty="0">
                  <a:solidFill>
                    <a:srgbClr val="FF004C"/>
                  </a:solidFill>
                </a:rPr>
                <a:t>Проверка качества данных</a:t>
              </a:r>
              <a:endParaRPr sz="1800" dirty="0">
                <a:solidFill>
                  <a:srgbClr val="FF004C"/>
                </a:solidFill>
              </a:endParaRPr>
            </a:p>
          </p:txBody>
        </p:sp>
        <p:sp>
          <p:nvSpPr>
            <p:cNvPr id="93" name="Lorem ipsum dolor sit amet, elit, sed do dolor sit eiusmod tempor"/>
            <p:cNvSpPr txBox="1"/>
            <p:nvPr/>
          </p:nvSpPr>
          <p:spPr>
            <a:xfrm>
              <a:off x="8769042" y="3759054"/>
              <a:ext cx="2272845" cy="7899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pPr>
                <a:lnSpc>
                  <a:spcPct val="100000"/>
                </a:lnSpc>
              </a:pPr>
              <a:r>
                <a:rPr lang="ru-RU" sz="1600" dirty="0">
                  <a:solidFill>
                    <a:schemeClr val="tx2"/>
                  </a:solidFill>
                </a:rPr>
                <a:t>Проверка данных по заданным параметрам качества</a:t>
              </a:r>
              <a:endParaRPr sz="1600" dirty="0">
                <a:solidFill>
                  <a:schemeClr val="tx2"/>
                </a:solidFill>
              </a:endParaRPr>
            </a:p>
          </p:txBody>
        </p:sp>
      </p:grpSp>
      <p:sp>
        <p:nvSpPr>
          <p:cNvPr id="94" name="Type text here"/>
          <p:cNvSpPr txBox="1"/>
          <p:nvPr/>
        </p:nvSpPr>
        <p:spPr>
          <a:xfrm>
            <a:off x="6813172" y="1155978"/>
            <a:ext cx="3154535" cy="3282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r>
              <a:rPr lang="ru-RU" sz="1800" dirty="0">
                <a:solidFill>
                  <a:srgbClr val="FF004C"/>
                </a:solidFill>
              </a:rPr>
              <a:t>Витрина данных</a:t>
            </a:r>
            <a:endParaRPr sz="1800" dirty="0">
              <a:solidFill>
                <a:srgbClr val="FF004C"/>
              </a:solidFill>
            </a:endParaRPr>
          </a:p>
        </p:txBody>
      </p:sp>
      <p:sp>
        <p:nvSpPr>
          <p:cNvPr id="95" name="Lorem ipsum dolor sit amet, elit, sed do dolor sit eiusmod tempor"/>
          <p:cNvSpPr txBox="1"/>
          <p:nvPr/>
        </p:nvSpPr>
        <p:spPr>
          <a:xfrm>
            <a:off x="6811391" y="1438909"/>
            <a:ext cx="4592566" cy="5437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pPr>
              <a:lnSpc>
                <a:spcPct val="100000"/>
              </a:lnSpc>
            </a:pPr>
            <a:r>
              <a:rPr lang="ru-RU" sz="1600" dirty="0">
                <a:solidFill>
                  <a:schemeClr val="tx2"/>
                </a:solidFill>
              </a:rPr>
              <a:t>Формируется витрина данных, с которой работает инспекторский состав</a:t>
            </a:r>
            <a:endParaRPr sz="1600" dirty="0">
              <a:solidFill>
                <a:schemeClr val="tx2"/>
              </a:solidFill>
            </a:endParaRPr>
          </a:p>
        </p:txBody>
      </p:sp>
      <p:grpSp>
        <p:nvGrpSpPr>
          <p:cNvPr id="6" name="Группа 5">
            <a:extLst>
              <a:ext uri="{FF2B5EF4-FFF2-40B4-BE49-F238E27FC236}">
                <a16:creationId xmlns:a16="http://schemas.microsoft.com/office/drawing/2014/main" id="{4B8F493A-5E96-0096-0432-A172D5F4F95D}"/>
              </a:ext>
            </a:extLst>
          </p:cNvPr>
          <p:cNvGrpSpPr/>
          <p:nvPr/>
        </p:nvGrpSpPr>
        <p:grpSpPr>
          <a:xfrm rot="16200000">
            <a:off x="1446112" y="-1858899"/>
            <a:ext cx="271870" cy="3164092"/>
            <a:chOff x="1163899" y="2354595"/>
            <a:chExt cx="271870" cy="3164092"/>
          </a:xfrm>
        </p:grpSpPr>
        <p:sp>
          <p:nvSpPr>
            <p:cNvPr id="7" name="Прямоугольник 6">
              <a:extLst>
                <a:ext uri="{FF2B5EF4-FFF2-40B4-BE49-F238E27FC236}">
                  <a16:creationId xmlns:a16="http://schemas.microsoft.com/office/drawing/2014/main" id="{7F323FCC-5F7F-82B6-A18B-B885004E4D62}"/>
                </a:ext>
              </a:extLst>
            </p:cNvPr>
            <p:cNvSpPr/>
            <p:nvPr/>
          </p:nvSpPr>
          <p:spPr>
            <a:xfrm>
              <a:off x="1163899" y="2354595"/>
              <a:ext cx="271870" cy="216000"/>
            </a:xfrm>
            <a:prstGeom prst="rect">
              <a:avLst/>
            </a:prstGeom>
            <a:solidFill>
              <a:srgbClr val="21ECE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1100" dirty="0">
                  <a:effectLst/>
                  <a:ea typeface="Calibri"/>
                  <a:cs typeface="Times New Roman"/>
                </a:rPr>
                <a:t> </a:t>
              </a:r>
            </a:p>
            <a:p>
              <a:pPr>
                <a:lnSpc>
                  <a:spcPct val="115000"/>
                </a:lnSpc>
                <a:spcAft>
                  <a:spcPts val="1000"/>
                </a:spcAft>
              </a:pPr>
              <a:r>
                <a:rPr lang="ru-RU" sz="1100" dirty="0">
                  <a:effectLst/>
                  <a:ea typeface="Calibri"/>
                  <a:cs typeface="Times New Roman"/>
                </a:rPr>
                <a:t> </a:t>
              </a:r>
            </a:p>
          </p:txBody>
        </p:sp>
        <p:sp>
          <p:nvSpPr>
            <p:cNvPr id="8" name="Прямоугольник 7">
              <a:extLst>
                <a:ext uri="{FF2B5EF4-FFF2-40B4-BE49-F238E27FC236}">
                  <a16:creationId xmlns:a16="http://schemas.microsoft.com/office/drawing/2014/main" id="{D95583FB-A85F-23BF-C343-CD3D595F323B}"/>
                </a:ext>
              </a:extLst>
            </p:cNvPr>
            <p:cNvSpPr/>
            <p:nvPr/>
          </p:nvSpPr>
          <p:spPr>
            <a:xfrm>
              <a:off x="1163899" y="2723107"/>
              <a:ext cx="271870" cy="216000"/>
            </a:xfrm>
            <a:prstGeom prst="rect">
              <a:avLst/>
            </a:prstGeom>
            <a:solidFill>
              <a:srgbClr val="FF004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9" name="Прямоугольник 8">
              <a:extLst>
                <a:ext uri="{FF2B5EF4-FFF2-40B4-BE49-F238E27FC236}">
                  <a16:creationId xmlns:a16="http://schemas.microsoft.com/office/drawing/2014/main" id="{9E463AEA-2E09-335A-D3AB-1134354204A4}"/>
                </a:ext>
              </a:extLst>
            </p:cNvPr>
            <p:cNvSpPr/>
            <p:nvPr/>
          </p:nvSpPr>
          <p:spPr>
            <a:xfrm>
              <a:off x="1163899" y="5302687"/>
              <a:ext cx="271870" cy="216000"/>
            </a:xfrm>
            <a:prstGeom prst="rect">
              <a:avLst/>
            </a:prstGeom>
            <a:solidFill>
              <a:srgbClr val="FFC09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0" name="Прямоугольник 9">
              <a:extLst>
                <a:ext uri="{FF2B5EF4-FFF2-40B4-BE49-F238E27FC236}">
                  <a16:creationId xmlns:a16="http://schemas.microsoft.com/office/drawing/2014/main" id="{805351AD-000B-95BA-640E-486305FD9DEF}"/>
                </a:ext>
              </a:extLst>
            </p:cNvPr>
            <p:cNvSpPr/>
            <p:nvPr/>
          </p:nvSpPr>
          <p:spPr>
            <a:xfrm>
              <a:off x="1163899" y="4565667"/>
              <a:ext cx="271870" cy="216000"/>
            </a:xfrm>
            <a:prstGeom prst="rect">
              <a:avLst/>
            </a:prstGeom>
            <a:solidFill>
              <a:srgbClr val="3347F2"/>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1" name="Прямоугольник 10">
              <a:extLst>
                <a:ext uri="{FF2B5EF4-FFF2-40B4-BE49-F238E27FC236}">
                  <a16:creationId xmlns:a16="http://schemas.microsoft.com/office/drawing/2014/main" id="{562DA5B7-AD84-9D38-14EE-8DC7D9585746}"/>
                </a:ext>
              </a:extLst>
            </p:cNvPr>
            <p:cNvSpPr/>
            <p:nvPr/>
          </p:nvSpPr>
          <p:spPr>
            <a:xfrm>
              <a:off x="1163899" y="4934179"/>
              <a:ext cx="271870" cy="216000"/>
            </a:xfrm>
            <a:prstGeom prst="rect">
              <a:avLst/>
            </a:prstGeom>
            <a:solidFill>
              <a:srgbClr val="9D82E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2" name="Прямоугольник 11">
              <a:extLst>
                <a:ext uri="{FF2B5EF4-FFF2-40B4-BE49-F238E27FC236}">
                  <a16:creationId xmlns:a16="http://schemas.microsoft.com/office/drawing/2014/main" id="{29779CD6-E36D-2960-8685-C47F4FFEEDF3}"/>
                </a:ext>
              </a:extLst>
            </p:cNvPr>
            <p:cNvSpPr/>
            <p:nvPr/>
          </p:nvSpPr>
          <p:spPr>
            <a:xfrm>
              <a:off x="1163899" y="3091619"/>
              <a:ext cx="271870" cy="216000"/>
            </a:xfrm>
            <a:prstGeom prst="rect">
              <a:avLst/>
            </a:prstGeom>
            <a:solidFill>
              <a:srgbClr val="04092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3" name="Прямоугольник 12">
              <a:extLst>
                <a:ext uri="{FF2B5EF4-FFF2-40B4-BE49-F238E27FC236}">
                  <a16:creationId xmlns:a16="http://schemas.microsoft.com/office/drawing/2014/main" id="{8AE5D839-5F01-3874-31ED-5419735E2F15}"/>
                </a:ext>
              </a:extLst>
            </p:cNvPr>
            <p:cNvSpPr/>
            <p:nvPr/>
          </p:nvSpPr>
          <p:spPr>
            <a:xfrm>
              <a:off x="1163899" y="3460131"/>
              <a:ext cx="271870" cy="216000"/>
            </a:xfrm>
            <a:prstGeom prst="rect">
              <a:avLst/>
            </a:prstGeom>
            <a:solidFill>
              <a:srgbClr val="243057"/>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4" name="Прямоугольник 13">
              <a:extLst>
                <a:ext uri="{FF2B5EF4-FFF2-40B4-BE49-F238E27FC236}">
                  <a16:creationId xmlns:a16="http://schemas.microsoft.com/office/drawing/2014/main" id="{8869859E-5865-FE38-96C9-12C9006CDE9D}"/>
                </a:ext>
              </a:extLst>
            </p:cNvPr>
            <p:cNvSpPr/>
            <p:nvPr/>
          </p:nvSpPr>
          <p:spPr>
            <a:xfrm>
              <a:off x="1163899" y="3828643"/>
              <a:ext cx="271870" cy="216000"/>
            </a:xfrm>
            <a:prstGeom prst="rect">
              <a:avLst/>
            </a:prstGeom>
            <a:solidFill>
              <a:srgbClr val="8B91A9"/>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5" name="Прямоугольник 14">
              <a:extLst>
                <a:ext uri="{FF2B5EF4-FFF2-40B4-BE49-F238E27FC236}">
                  <a16:creationId xmlns:a16="http://schemas.microsoft.com/office/drawing/2014/main" id="{04C4B6C5-A519-2C26-89F3-8CA3B701C3A1}"/>
                </a:ext>
              </a:extLst>
            </p:cNvPr>
            <p:cNvSpPr/>
            <p:nvPr/>
          </p:nvSpPr>
          <p:spPr>
            <a:xfrm>
              <a:off x="1163899" y="4197155"/>
              <a:ext cx="271870" cy="216000"/>
            </a:xfrm>
            <a:prstGeom prst="rect">
              <a:avLst/>
            </a:prstGeom>
            <a:solidFill>
              <a:srgbClr val="F1F5F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grpSp>
        <p:nvGrpSpPr>
          <p:cNvPr id="19" name="Группа 18">
            <a:extLst>
              <a:ext uri="{FF2B5EF4-FFF2-40B4-BE49-F238E27FC236}">
                <a16:creationId xmlns:a16="http://schemas.microsoft.com/office/drawing/2014/main" id="{3AB365DF-07A8-A513-7BD1-8DC8570091AF}"/>
              </a:ext>
            </a:extLst>
          </p:cNvPr>
          <p:cNvGrpSpPr/>
          <p:nvPr/>
        </p:nvGrpSpPr>
        <p:grpSpPr>
          <a:xfrm>
            <a:off x="120762" y="455563"/>
            <a:ext cx="2827332" cy="301839"/>
            <a:chOff x="133741" y="626759"/>
            <a:chExt cx="1959884" cy="296070"/>
          </a:xfrm>
        </p:grpSpPr>
        <p:sp>
          <p:nvSpPr>
            <p:cNvPr id="20" name="Google Shape;191;p17">
              <a:extLst>
                <a:ext uri="{FF2B5EF4-FFF2-40B4-BE49-F238E27FC236}">
                  <a16:creationId xmlns:a16="http://schemas.microsoft.com/office/drawing/2014/main" id="{8039AD18-5005-E177-DFC0-81E20FD429A0}"/>
                </a:ext>
              </a:extLst>
            </p:cNvPr>
            <p:cNvSpPr txBox="1"/>
            <p:nvPr/>
          </p:nvSpPr>
          <p:spPr>
            <a:xfrm>
              <a:off x="133741" y="626759"/>
              <a:ext cx="1958820" cy="181476"/>
            </a:xfrm>
            <a:prstGeom prst="rect">
              <a:avLst/>
            </a:prstGeom>
            <a:noFill/>
            <a:ln>
              <a:noFill/>
            </a:ln>
          </p:spPr>
          <p:txBody>
            <a:bodyPr spcFirstLastPara="1" wrap="square" lIns="17150" tIns="17150" rIns="17150" bIns="17150" anchor="t" anchorCtr="0">
              <a:noAutofit/>
            </a:bodyPr>
            <a:lstStyle/>
            <a:p>
              <a:pPr marL="0" marR="0" lvl="0" indent="0" algn="r" rtl="0">
                <a:lnSpc>
                  <a:spcPct val="100000"/>
                </a:lnSpc>
                <a:spcBef>
                  <a:spcPts val="0"/>
                </a:spcBef>
                <a:spcAft>
                  <a:spcPts val="0"/>
                </a:spcAft>
                <a:buClr>
                  <a:schemeClr val="dk2"/>
                </a:buClr>
                <a:buSzPts val="800"/>
                <a:buFont typeface="Arial"/>
                <a:buNone/>
              </a:pPr>
              <a:r>
                <a:rPr lang="ru-RU" sz="1100" b="1" dirty="0">
                  <a:solidFill>
                    <a:srgbClr val="44546A"/>
                  </a:solidFill>
                  <a:latin typeface="Arial"/>
                  <a:ea typeface="Arial"/>
                  <a:cs typeface="Arial"/>
                  <a:sym typeface="Arial"/>
                </a:rPr>
                <a:t>«КЛИЕНТСКИЙ ПУТЬ»</a:t>
              </a:r>
              <a:endParaRPr lang="ru-RU" sz="900" b="0" i="0" u="none" strike="noStrike" cap="none" dirty="0">
                <a:solidFill>
                  <a:srgbClr val="44546A"/>
                </a:solidFill>
                <a:latin typeface="Arial"/>
                <a:ea typeface="Arial"/>
                <a:cs typeface="Arial"/>
                <a:sym typeface="Arial"/>
              </a:endParaRPr>
            </a:p>
          </p:txBody>
        </p:sp>
        <p:sp>
          <p:nvSpPr>
            <p:cNvPr id="21" name="Rectangle">
              <a:extLst>
                <a:ext uri="{FF2B5EF4-FFF2-40B4-BE49-F238E27FC236}">
                  <a16:creationId xmlns:a16="http://schemas.microsoft.com/office/drawing/2014/main" id="{7B650492-82EC-1321-5120-6D4B420F1731}"/>
                </a:ext>
              </a:extLst>
            </p:cNvPr>
            <p:cNvSpPr/>
            <p:nvPr/>
          </p:nvSpPr>
          <p:spPr>
            <a:xfrm>
              <a:off x="172146" y="857638"/>
              <a:ext cx="1921479" cy="65191"/>
            </a:xfrm>
            <a:prstGeom prst="rect">
              <a:avLst/>
            </a:prstGeom>
            <a:solidFill>
              <a:srgbClr val="FF004C"/>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sp>
        <p:nvSpPr>
          <p:cNvPr id="61" name="TextBox 60"/>
          <p:cNvSpPr txBox="1"/>
          <p:nvPr/>
        </p:nvSpPr>
        <p:spPr>
          <a:xfrm>
            <a:off x="11255061" y="6530524"/>
            <a:ext cx="263214" cy="276999"/>
          </a:xfrm>
          <a:prstGeom prst="rect">
            <a:avLst/>
          </a:prstGeom>
          <a:noFill/>
        </p:spPr>
        <p:txBody>
          <a:bodyPr wrap="none" rtlCol="0">
            <a:spAutoFit/>
          </a:bodyPr>
          <a:lstStyle/>
          <a:p>
            <a:r>
              <a:rPr lang="en-US" sz="1200" dirty="0"/>
              <a:t>7</a:t>
            </a:r>
            <a:endParaRPr lang="ru-RU" sz="1200" dirty="0"/>
          </a:p>
        </p:txBody>
      </p:sp>
      <p:grpSp>
        <p:nvGrpSpPr>
          <p:cNvPr id="62" name="Google Shape;188;p17">
            <a:extLst>
              <a:ext uri="{FF2B5EF4-FFF2-40B4-BE49-F238E27FC236}">
                <a16:creationId xmlns:a16="http://schemas.microsoft.com/office/drawing/2014/main" id="{D30D3439-3377-DCA0-6344-7C10EBFBDE10}"/>
              </a:ext>
            </a:extLst>
          </p:cNvPr>
          <p:cNvGrpSpPr/>
          <p:nvPr/>
        </p:nvGrpSpPr>
        <p:grpSpPr>
          <a:xfrm>
            <a:off x="125545" y="65278"/>
            <a:ext cx="11823292" cy="425450"/>
            <a:chOff x="1627188" y="1280460"/>
            <a:chExt cx="22554921" cy="850901"/>
          </a:xfrm>
        </p:grpSpPr>
        <p:sp>
          <p:nvSpPr>
            <p:cNvPr id="63" name="Google Shape;189;p17">
              <a:extLst>
                <a:ext uri="{FF2B5EF4-FFF2-40B4-BE49-F238E27FC236}">
                  <a16:creationId xmlns:a16="http://schemas.microsoft.com/office/drawing/2014/main" id="{03AA7623-883A-C1C1-5BDA-A3FB877317FD}"/>
                </a:ext>
              </a:extLst>
            </p:cNvPr>
            <p:cNvSpPr txBox="1"/>
            <p:nvPr/>
          </p:nvSpPr>
          <p:spPr>
            <a:xfrm>
              <a:off x="1627188" y="1280460"/>
              <a:ext cx="8468537" cy="850901"/>
            </a:xfrm>
            <a:prstGeom prst="rect">
              <a:avLst/>
            </a:prstGeom>
            <a:noFill/>
            <a:ln>
              <a:noFill/>
            </a:ln>
          </p:spPr>
          <p:txBody>
            <a:bodyPr spcFirstLastPara="1" wrap="square" lIns="19067" tIns="19067" rIns="19067" bIns="19067" anchor="t" anchorCtr="0">
              <a:noAutofit/>
            </a:bodyPr>
            <a:lstStyle/>
            <a:p>
              <a:pPr>
                <a:buClr>
                  <a:schemeClr val="dk1"/>
                </a:buClr>
                <a:buSzPts val="1900"/>
              </a:pPr>
              <a:r>
                <a:rPr lang="ru-RU" sz="2533" dirty="0" smtClean="0">
                  <a:solidFill>
                    <a:schemeClr val="dk1"/>
                  </a:solidFill>
                  <a:latin typeface="Impact"/>
                  <a:sym typeface="Impact"/>
                </a:rPr>
                <a:t>Управление </a:t>
              </a:r>
              <a:r>
                <a:rPr lang="ru-RU" sz="2533" dirty="0">
                  <a:solidFill>
                    <a:schemeClr val="dk1"/>
                  </a:solidFill>
                  <a:latin typeface="Impact"/>
                  <a:sym typeface="Impact"/>
                </a:rPr>
                <a:t>данными</a:t>
              </a:r>
              <a:endParaRPr sz="667" dirty="0">
                <a:solidFill>
                  <a:srgbClr val="000000"/>
                </a:solidFill>
                <a:latin typeface="Arial"/>
                <a:ea typeface="Arial"/>
                <a:cs typeface="Arial"/>
                <a:sym typeface="Arial"/>
              </a:endParaRPr>
            </a:p>
          </p:txBody>
        </p:sp>
        <p:cxnSp>
          <p:nvCxnSpPr>
            <p:cNvPr id="64" name="Google Shape;190;p17">
              <a:extLst>
                <a:ext uri="{FF2B5EF4-FFF2-40B4-BE49-F238E27FC236}">
                  <a16:creationId xmlns:a16="http://schemas.microsoft.com/office/drawing/2014/main" id="{A2D24AB5-6209-AC3F-32BF-7E144C72C1BF}"/>
                </a:ext>
              </a:extLst>
            </p:cNvPr>
            <p:cNvCxnSpPr/>
            <p:nvPr/>
          </p:nvCxnSpPr>
          <p:spPr>
            <a:xfrm>
              <a:off x="7566759" y="1932377"/>
              <a:ext cx="16615350" cy="31380"/>
            </a:xfrm>
            <a:prstGeom prst="straightConnector1">
              <a:avLst/>
            </a:prstGeom>
            <a:noFill/>
            <a:ln w="12700" cap="flat" cmpd="sng">
              <a:solidFill>
                <a:srgbClr val="FF004C"/>
              </a:solidFill>
              <a:prstDash val="solid"/>
              <a:miter lim="8000"/>
              <a:headEnd type="none" w="sm" len="sm"/>
              <a:tailEnd type="none" w="sm" len="sm"/>
            </a:ln>
          </p:spPr>
        </p:cxnSp>
      </p:grpSp>
    </p:spTree>
    <p:extLst>
      <p:ext uri="{BB962C8B-B14F-4D97-AF65-F5344CB8AC3E}">
        <p14:creationId xmlns:p14="http://schemas.microsoft.com/office/powerpoint/2010/main" val="1664340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D86F45-F3B3-E54B-810B-8A19B5412FE3}"/>
              </a:ext>
            </a:extLst>
          </p:cNvPr>
          <p:cNvGrpSpPr/>
          <p:nvPr/>
        </p:nvGrpSpPr>
        <p:grpSpPr>
          <a:xfrm>
            <a:off x="203329" y="2505646"/>
            <a:ext cx="1406015" cy="3264235"/>
            <a:chOff x="1606349" y="5400181"/>
            <a:chExt cx="3191849" cy="4306711"/>
          </a:xfrm>
        </p:grpSpPr>
        <p:sp>
          <p:nvSpPr>
            <p:cNvPr id="1441" name="1. Type text here"/>
            <p:cNvSpPr txBox="1"/>
            <p:nvPr/>
          </p:nvSpPr>
          <p:spPr>
            <a:xfrm>
              <a:off x="1606349" y="5400181"/>
              <a:ext cx="3191847" cy="863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lgn="l">
                <a:defRPr sz="2200" b="0">
                  <a:solidFill>
                    <a:srgbClr val="242423"/>
                  </a:solidFill>
                  <a:latin typeface="Montserrat Bold"/>
                  <a:ea typeface="Montserrat Bold"/>
                  <a:cs typeface="Montserrat Bold"/>
                  <a:sym typeface="Montserrat Bold"/>
                </a:defRPr>
              </a:lvl1pPr>
            </a:lstStyle>
            <a:p>
              <a:r>
                <a:rPr lang="en-US" sz="1800" dirty="0">
                  <a:solidFill>
                    <a:schemeClr val="tx1"/>
                  </a:solidFill>
                </a:rPr>
                <a:t>Hadoop/</a:t>
              </a:r>
            </a:p>
            <a:p>
              <a:r>
                <a:rPr lang="en-US" sz="1800" dirty="0">
                  <a:solidFill>
                    <a:schemeClr val="tx1"/>
                  </a:solidFill>
                </a:rPr>
                <a:t>HDFS</a:t>
              </a:r>
              <a:endParaRPr sz="1800" dirty="0">
                <a:solidFill>
                  <a:schemeClr val="tx1"/>
                </a:solidFill>
              </a:endParaRPr>
            </a:p>
          </p:txBody>
        </p:sp>
        <p:sp>
          <p:nvSpPr>
            <p:cNvPr id="1482" name="3. Type text here"/>
            <p:cNvSpPr txBox="1"/>
            <p:nvPr/>
          </p:nvSpPr>
          <p:spPr>
            <a:xfrm>
              <a:off x="1606349" y="6521350"/>
              <a:ext cx="3191847" cy="4686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lgn="l">
                <a:defRPr sz="2200" b="0">
                  <a:solidFill>
                    <a:srgbClr val="242423"/>
                  </a:solidFill>
                  <a:latin typeface="Montserrat Bold"/>
                  <a:ea typeface="Montserrat Bold"/>
                  <a:cs typeface="Montserrat Bold"/>
                  <a:sym typeface="Montserrat Bold"/>
                </a:defRPr>
              </a:lvl1pPr>
            </a:lstStyle>
            <a:p>
              <a:r>
                <a:rPr lang="ru-RU" sz="1800" dirty="0">
                  <a:solidFill>
                    <a:schemeClr val="tx1"/>
                  </a:solidFill>
                </a:rPr>
                <a:t>БД </a:t>
              </a:r>
              <a:r>
                <a:rPr lang="en-US" sz="1800" dirty="0" err="1">
                  <a:solidFill>
                    <a:schemeClr val="tx1"/>
                  </a:solidFill>
                </a:rPr>
                <a:t>Greenplum</a:t>
              </a:r>
              <a:endParaRPr sz="1800" dirty="0">
                <a:solidFill>
                  <a:schemeClr val="tx1"/>
                </a:solidFill>
              </a:endParaRPr>
            </a:p>
          </p:txBody>
        </p:sp>
        <p:sp>
          <p:nvSpPr>
            <p:cNvPr id="1502" name="4. Type text here"/>
            <p:cNvSpPr txBox="1"/>
            <p:nvPr/>
          </p:nvSpPr>
          <p:spPr>
            <a:xfrm>
              <a:off x="1606349" y="7593001"/>
              <a:ext cx="3191847" cy="717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lgn="l">
                <a:defRPr sz="2200" b="0">
                  <a:solidFill>
                    <a:srgbClr val="242423"/>
                  </a:solidFill>
                  <a:latin typeface="Montserrat Bold"/>
                  <a:ea typeface="Montserrat Bold"/>
                  <a:cs typeface="Montserrat Bold"/>
                  <a:sym typeface="Montserrat Bold"/>
                </a:defRPr>
              </a:lvl1pPr>
            </a:lstStyle>
            <a:p>
              <a:r>
                <a:rPr lang="en-US" sz="1600" dirty="0" err="1">
                  <a:solidFill>
                    <a:schemeClr val="tx1"/>
                  </a:solidFill>
                </a:rPr>
                <a:t>Polyanalyst</a:t>
              </a:r>
              <a:r>
                <a:rPr lang="en-US" sz="1600" dirty="0">
                  <a:solidFill>
                    <a:schemeClr val="tx1"/>
                  </a:solidFill>
                </a:rPr>
                <a:t>/</a:t>
              </a:r>
            </a:p>
            <a:p>
              <a:r>
                <a:rPr lang="en-US" sz="1600" dirty="0" err="1">
                  <a:solidFill>
                    <a:schemeClr val="tx1"/>
                  </a:solidFill>
                </a:rPr>
                <a:t>Metabase</a:t>
              </a:r>
              <a:endParaRPr sz="1600" dirty="0">
                <a:solidFill>
                  <a:schemeClr val="tx1"/>
                </a:solidFill>
              </a:endParaRPr>
            </a:p>
          </p:txBody>
        </p:sp>
        <p:sp>
          <p:nvSpPr>
            <p:cNvPr id="1523" name="5. Type text here"/>
            <p:cNvSpPr txBox="1"/>
            <p:nvPr/>
          </p:nvSpPr>
          <p:spPr>
            <a:xfrm>
              <a:off x="1606351" y="8664648"/>
              <a:ext cx="3191847" cy="1042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lgn="l">
                <a:defRPr sz="2200" b="0">
                  <a:solidFill>
                    <a:srgbClr val="242423"/>
                  </a:solidFill>
                  <a:latin typeface="Montserrat Bold"/>
                  <a:ea typeface="Montserrat Bold"/>
                  <a:cs typeface="Montserrat Bold"/>
                  <a:sym typeface="Montserrat Bold"/>
                </a:defRPr>
              </a:lvl1pPr>
            </a:lstStyle>
            <a:p>
              <a:r>
                <a:rPr lang="ru-RU" sz="1600" dirty="0">
                  <a:solidFill>
                    <a:schemeClr val="tx1"/>
                  </a:solidFill>
                </a:rPr>
                <a:t>Система управления данными</a:t>
              </a:r>
            </a:p>
          </p:txBody>
        </p:sp>
      </p:grpSp>
      <p:grpSp>
        <p:nvGrpSpPr>
          <p:cNvPr id="149" name="Группа 148">
            <a:extLst>
              <a:ext uri="{FF2B5EF4-FFF2-40B4-BE49-F238E27FC236}">
                <a16:creationId xmlns:a16="http://schemas.microsoft.com/office/drawing/2014/main" id="{2DD2E568-E623-1C4B-AB36-715082B30B25}"/>
              </a:ext>
            </a:extLst>
          </p:cNvPr>
          <p:cNvGrpSpPr/>
          <p:nvPr/>
        </p:nvGrpSpPr>
        <p:grpSpPr>
          <a:xfrm rot="16200000">
            <a:off x="1446112" y="-1858899"/>
            <a:ext cx="271870" cy="3164092"/>
            <a:chOff x="1163899" y="2354595"/>
            <a:chExt cx="271870" cy="3164092"/>
          </a:xfrm>
        </p:grpSpPr>
        <p:sp>
          <p:nvSpPr>
            <p:cNvPr id="150" name="Прямоугольник 149">
              <a:extLst>
                <a:ext uri="{FF2B5EF4-FFF2-40B4-BE49-F238E27FC236}">
                  <a16:creationId xmlns:a16="http://schemas.microsoft.com/office/drawing/2014/main" id="{8F412C04-3328-C344-9659-FA65AE92729B}"/>
                </a:ext>
              </a:extLst>
            </p:cNvPr>
            <p:cNvSpPr/>
            <p:nvPr/>
          </p:nvSpPr>
          <p:spPr>
            <a:xfrm>
              <a:off x="1163899" y="2354595"/>
              <a:ext cx="271870" cy="216000"/>
            </a:xfrm>
            <a:prstGeom prst="rect">
              <a:avLst/>
            </a:prstGeom>
            <a:solidFill>
              <a:srgbClr val="21ECE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1100" dirty="0">
                  <a:effectLst/>
                  <a:ea typeface="Calibri"/>
                  <a:cs typeface="Times New Roman"/>
                </a:rPr>
                <a:t> </a:t>
              </a:r>
            </a:p>
            <a:p>
              <a:pPr>
                <a:lnSpc>
                  <a:spcPct val="115000"/>
                </a:lnSpc>
                <a:spcAft>
                  <a:spcPts val="1000"/>
                </a:spcAft>
              </a:pPr>
              <a:r>
                <a:rPr lang="ru-RU" sz="1100" dirty="0">
                  <a:effectLst/>
                  <a:ea typeface="Calibri"/>
                  <a:cs typeface="Times New Roman"/>
                </a:rPr>
                <a:t> </a:t>
              </a:r>
            </a:p>
          </p:txBody>
        </p:sp>
        <p:sp>
          <p:nvSpPr>
            <p:cNvPr id="151" name="Прямоугольник 150">
              <a:extLst>
                <a:ext uri="{FF2B5EF4-FFF2-40B4-BE49-F238E27FC236}">
                  <a16:creationId xmlns:a16="http://schemas.microsoft.com/office/drawing/2014/main" id="{8172F2A9-7E1A-A040-A20A-009A0FE8621F}"/>
                </a:ext>
              </a:extLst>
            </p:cNvPr>
            <p:cNvSpPr/>
            <p:nvPr/>
          </p:nvSpPr>
          <p:spPr>
            <a:xfrm>
              <a:off x="1163899" y="2723107"/>
              <a:ext cx="271870" cy="216000"/>
            </a:xfrm>
            <a:prstGeom prst="rect">
              <a:avLst/>
            </a:prstGeom>
            <a:solidFill>
              <a:srgbClr val="FF004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52" name="Прямоугольник 151">
              <a:extLst>
                <a:ext uri="{FF2B5EF4-FFF2-40B4-BE49-F238E27FC236}">
                  <a16:creationId xmlns:a16="http://schemas.microsoft.com/office/drawing/2014/main" id="{149F80C9-59A5-AD4C-B1C1-DD4EE8402A18}"/>
                </a:ext>
              </a:extLst>
            </p:cNvPr>
            <p:cNvSpPr/>
            <p:nvPr/>
          </p:nvSpPr>
          <p:spPr>
            <a:xfrm>
              <a:off x="1163899" y="5302687"/>
              <a:ext cx="271870" cy="216000"/>
            </a:xfrm>
            <a:prstGeom prst="rect">
              <a:avLst/>
            </a:prstGeom>
            <a:solidFill>
              <a:srgbClr val="FFC09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53" name="Прямоугольник 152">
              <a:extLst>
                <a:ext uri="{FF2B5EF4-FFF2-40B4-BE49-F238E27FC236}">
                  <a16:creationId xmlns:a16="http://schemas.microsoft.com/office/drawing/2014/main" id="{C4A85B13-5F52-6C46-B037-4131599FBAED}"/>
                </a:ext>
              </a:extLst>
            </p:cNvPr>
            <p:cNvSpPr/>
            <p:nvPr/>
          </p:nvSpPr>
          <p:spPr>
            <a:xfrm>
              <a:off x="1163899" y="4565667"/>
              <a:ext cx="271870" cy="216000"/>
            </a:xfrm>
            <a:prstGeom prst="rect">
              <a:avLst/>
            </a:prstGeom>
            <a:solidFill>
              <a:srgbClr val="3347F2"/>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54" name="Прямоугольник 153">
              <a:extLst>
                <a:ext uri="{FF2B5EF4-FFF2-40B4-BE49-F238E27FC236}">
                  <a16:creationId xmlns:a16="http://schemas.microsoft.com/office/drawing/2014/main" id="{6F88ED72-3818-FC4F-86ED-69BBF4CE72A2}"/>
                </a:ext>
              </a:extLst>
            </p:cNvPr>
            <p:cNvSpPr/>
            <p:nvPr/>
          </p:nvSpPr>
          <p:spPr>
            <a:xfrm>
              <a:off x="1163899" y="4934179"/>
              <a:ext cx="271870" cy="216000"/>
            </a:xfrm>
            <a:prstGeom prst="rect">
              <a:avLst/>
            </a:prstGeom>
            <a:solidFill>
              <a:srgbClr val="9D82E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55" name="Прямоугольник 154">
              <a:extLst>
                <a:ext uri="{FF2B5EF4-FFF2-40B4-BE49-F238E27FC236}">
                  <a16:creationId xmlns:a16="http://schemas.microsoft.com/office/drawing/2014/main" id="{BDFCACB3-4976-7B4C-81A5-DDE72C008BF2}"/>
                </a:ext>
              </a:extLst>
            </p:cNvPr>
            <p:cNvSpPr/>
            <p:nvPr/>
          </p:nvSpPr>
          <p:spPr>
            <a:xfrm>
              <a:off x="1163899" y="3091619"/>
              <a:ext cx="271870" cy="216000"/>
            </a:xfrm>
            <a:prstGeom prst="rect">
              <a:avLst/>
            </a:prstGeom>
            <a:solidFill>
              <a:srgbClr val="04092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56" name="Прямоугольник 155">
              <a:extLst>
                <a:ext uri="{FF2B5EF4-FFF2-40B4-BE49-F238E27FC236}">
                  <a16:creationId xmlns:a16="http://schemas.microsoft.com/office/drawing/2014/main" id="{04691DB5-FC39-1842-BBEE-A41C463FDED0}"/>
                </a:ext>
              </a:extLst>
            </p:cNvPr>
            <p:cNvSpPr/>
            <p:nvPr/>
          </p:nvSpPr>
          <p:spPr>
            <a:xfrm>
              <a:off x="1163899" y="3460131"/>
              <a:ext cx="271870" cy="216000"/>
            </a:xfrm>
            <a:prstGeom prst="rect">
              <a:avLst/>
            </a:prstGeom>
            <a:solidFill>
              <a:srgbClr val="243057"/>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57" name="Прямоугольник 156">
              <a:extLst>
                <a:ext uri="{FF2B5EF4-FFF2-40B4-BE49-F238E27FC236}">
                  <a16:creationId xmlns:a16="http://schemas.microsoft.com/office/drawing/2014/main" id="{2F9EE249-74E3-8547-8B31-4CD26EF3F4B0}"/>
                </a:ext>
              </a:extLst>
            </p:cNvPr>
            <p:cNvSpPr/>
            <p:nvPr/>
          </p:nvSpPr>
          <p:spPr>
            <a:xfrm>
              <a:off x="1163899" y="3828643"/>
              <a:ext cx="271870" cy="216000"/>
            </a:xfrm>
            <a:prstGeom prst="rect">
              <a:avLst/>
            </a:prstGeom>
            <a:solidFill>
              <a:srgbClr val="8B91A9"/>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58" name="Прямоугольник 157">
              <a:extLst>
                <a:ext uri="{FF2B5EF4-FFF2-40B4-BE49-F238E27FC236}">
                  <a16:creationId xmlns:a16="http://schemas.microsoft.com/office/drawing/2014/main" id="{E4D94872-3DB1-A040-9523-5285396B808B}"/>
                </a:ext>
              </a:extLst>
            </p:cNvPr>
            <p:cNvSpPr/>
            <p:nvPr/>
          </p:nvSpPr>
          <p:spPr>
            <a:xfrm>
              <a:off x="1163899" y="4197155"/>
              <a:ext cx="271870" cy="216000"/>
            </a:xfrm>
            <a:prstGeom prst="rect">
              <a:avLst/>
            </a:prstGeom>
            <a:solidFill>
              <a:srgbClr val="F1F5F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sp>
        <p:nvSpPr>
          <p:cNvPr id="170" name="Rounded Rectangle"/>
          <p:cNvSpPr/>
          <p:nvPr/>
        </p:nvSpPr>
        <p:spPr>
          <a:xfrm>
            <a:off x="8118552" y="2579265"/>
            <a:ext cx="1305657" cy="415141"/>
          </a:xfrm>
          <a:prstGeom prst="roundRect">
            <a:avLst>
              <a:gd name="adj" fmla="val 16034"/>
            </a:avLst>
          </a:prstGeom>
          <a:solidFill>
            <a:srgbClr val="21ECE0"/>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en-US" sz="1600" dirty="0">
                <a:latin typeface="Arial Black" panose="020B0604020202020204" pitchFamily="34" charset="0"/>
                <a:cs typeface="Arial Black" panose="020B0604020202020204" pitchFamily="34" charset="0"/>
              </a:rPr>
              <a:t>CDM</a:t>
            </a:r>
            <a:endParaRPr sz="1600" dirty="0">
              <a:latin typeface="Arial Black" panose="020B0604020202020204" pitchFamily="34" charset="0"/>
              <a:cs typeface="Arial Black" panose="020B0604020202020204" pitchFamily="34" charset="0"/>
            </a:endParaRPr>
          </a:p>
        </p:txBody>
      </p:sp>
      <p:sp>
        <p:nvSpPr>
          <p:cNvPr id="190" name="Type information"/>
          <p:cNvSpPr/>
          <p:nvPr/>
        </p:nvSpPr>
        <p:spPr>
          <a:xfrm>
            <a:off x="845025" y="6032588"/>
            <a:ext cx="3830064" cy="642227"/>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defTabSz="457200">
              <a:lnSpc>
                <a:spcPct val="120000"/>
              </a:lnSpc>
              <a:defRPr sz="2200" b="0">
                <a:solidFill>
                  <a:srgbClr val="7F8189"/>
                </a:solidFill>
                <a:latin typeface="Arial"/>
                <a:ea typeface="Arial"/>
                <a:cs typeface="Arial"/>
                <a:sym typeface="Arial"/>
              </a:defRPr>
            </a:lvl1pPr>
          </a:lstStyle>
          <a:p>
            <a:r>
              <a:rPr lang="en-US" sz="1600" dirty="0">
                <a:solidFill>
                  <a:schemeClr val="tx2"/>
                </a:solidFill>
              </a:rPr>
              <a:t>RAW – </a:t>
            </a:r>
            <a:r>
              <a:rPr lang="ru-RU" sz="1600" dirty="0">
                <a:solidFill>
                  <a:schemeClr val="tx2"/>
                </a:solidFill>
              </a:rPr>
              <a:t>Слой «сырых» данных</a:t>
            </a:r>
          </a:p>
          <a:p>
            <a:r>
              <a:rPr lang="en-US" sz="1600" dirty="0">
                <a:solidFill>
                  <a:schemeClr val="tx2"/>
                </a:solidFill>
              </a:rPr>
              <a:t>ODS – </a:t>
            </a:r>
            <a:r>
              <a:rPr lang="ru-RU" sz="1600" dirty="0">
                <a:solidFill>
                  <a:schemeClr val="tx2"/>
                </a:solidFill>
              </a:rPr>
              <a:t>Слой «операционных» данных</a:t>
            </a:r>
            <a:endParaRPr sz="1600" dirty="0">
              <a:solidFill>
                <a:schemeClr val="tx2"/>
              </a:solidFill>
            </a:endParaRPr>
          </a:p>
        </p:txBody>
      </p:sp>
      <p:grpSp>
        <p:nvGrpSpPr>
          <p:cNvPr id="13" name="Группа 12"/>
          <p:cNvGrpSpPr/>
          <p:nvPr/>
        </p:nvGrpSpPr>
        <p:grpSpPr>
          <a:xfrm>
            <a:off x="216000" y="1858622"/>
            <a:ext cx="11868099" cy="300328"/>
            <a:chOff x="212123" y="1611572"/>
            <a:chExt cx="11868099" cy="300328"/>
          </a:xfrm>
          <a:solidFill>
            <a:srgbClr val="8B91A9"/>
          </a:solidFill>
        </p:grpSpPr>
        <p:sp>
          <p:nvSpPr>
            <p:cNvPr id="64" name="Rectangle"/>
            <p:cNvSpPr/>
            <p:nvPr/>
          </p:nvSpPr>
          <p:spPr>
            <a:xfrm>
              <a:off x="212123" y="1707368"/>
              <a:ext cx="11868099" cy="97626"/>
            </a:xfrm>
            <a:prstGeom prst="rect">
              <a:avLst/>
            </a:prstGeom>
            <a:grp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65" name="Circle"/>
            <p:cNvSpPr/>
            <p:nvPr/>
          </p:nvSpPr>
          <p:spPr>
            <a:xfrm>
              <a:off x="1950561" y="1623908"/>
              <a:ext cx="280444" cy="280445"/>
            </a:xfrm>
            <a:prstGeom prst="ellipse">
              <a:avLst/>
            </a:prstGeom>
            <a:grp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66" name="Circle"/>
            <p:cNvSpPr/>
            <p:nvPr/>
          </p:nvSpPr>
          <p:spPr>
            <a:xfrm>
              <a:off x="4142767" y="1626935"/>
              <a:ext cx="280444" cy="280445"/>
            </a:xfrm>
            <a:prstGeom prst="ellipse">
              <a:avLst/>
            </a:prstGeom>
            <a:grp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67" name="Circle"/>
            <p:cNvSpPr/>
            <p:nvPr/>
          </p:nvSpPr>
          <p:spPr>
            <a:xfrm>
              <a:off x="6412675" y="1631455"/>
              <a:ext cx="280444" cy="280445"/>
            </a:xfrm>
            <a:prstGeom prst="ellipse">
              <a:avLst/>
            </a:prstGeom>
            <a:grp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68" name="Circle"/>
            <p:cNvSpPr/>
            <p:nvPr/>
          </p:nvSpPr>
          <p:spPr>
            <a:xfrm>
              <a:off x="8631159" y="1631455"/>
              <a:ext cx="280444" cy="280445"/>
            </a:xfrm>
            <a:prstGeom prst="ellipse">
              <a:avLst/>
            </a:prstGeom>
            <a:grp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69" name="Circle"/>
            <p:cNvSpPr/>
            <p:nvPr/>
          </p:nvSpPr>
          <p:spPr>
            <a:xfrm>
              <a:off x="10874789" y="1611572"/>
              <a:ext cx="280444" cy="280445"/>
            </a:xfrm>
            <a:prstGeom prst="ellipse">
              <a:avLst/>
            </a:prstGeom>
            <a:grp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grpSp>
        <p:nvGrpSpPr>
          <p:cNvPr id="11" name="Группа 10"/>
          <p:cNvGrpSpPr/>
          <p:nvPr/>
        </p:nvGrpSpPr>
        <p:grpSpPr>
          <a:xfrm>
            <a:off x="1009636" y="1034632"/>
            <a:ext cx="11074464" cy="563672"/>
            <a:chOff x="240931" y="1155262"/>
            <a:chExt cx="13894503" cy="481514"/>
          </a:xfrm>
          <a:solidFill>
            <a:srgbClr val="21ECE0"/>
          </a:solidFill>
        </p:grpSpPr>
        <p:sp>
          <p:nvSpPr>
            <p:cNvPr id="75" name="Скругленный прямоугольник 74"/>
            <p:cNvSpPr/>
            <p:nvPr/>
          </p:nvSpPr>
          <p:spPr>
            <a:xfrm>
              <a:off x="3056093" y="1156249"/>
              <a:ext cx="2682236" cy="473137"/>
            </a:xfrm>
            <a:prstGeom prst="roundRect">
              <a:avLst/>
            </a:prstGeom>
            <a:grp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Сохранить</a:t>
              </a:r>
            </a:p>
          </p:txBody>
        </p:sp>
        <p:sp>
          <p:nvSpPr>
            <p:cNvPr id="76" name="Скругленный прямоугольник 75"/>
            <p:cNvSpPr/>
            <p:nvPr/>
          </p:nvSpPr>
          <p:spPr>
            <a:xfrm>
              <a:off x="11453198" y="1163639"/>
              <a:ext cx="2682236" cy="473137"/>
            </a:xfrm>
            <a:prstGeom prst="roundRect">
              <a:avLst/>
            </a:prstGeom>
            <a:grp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Проанализировать</a:t>
              </a:r>
            </a:p>
          </p:txBody>
        </p:sp>
        <p:sp>
          <p:nvSpPr>
            <p:cNvPr id="77" name="Скругленный прямоугольник 76"/>
            <p:cNvSpPr/>
            <p:nvPr/>
          </p:nvSpPr>
          <p:spPr>
            <a:xfrm>
              <a:off x="8638036" y="1157854"/>
              <a:ext cx="2682236" cy="473137"/>
            </a:xfrm>
            <a:prstGeom prst="roundRect">
              <a:avLst/>
            </a:prstGeom>
            <a:grp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Предоставить</a:t>
              </a:r>
            </a:p>
          </p:txBody>
        </p:sp>
        <p:sp>
          <p:nvSpPr>
            <p:cNvPr id="78" name="Скругленный прямоугольник 77"/>
            <p:cNvSpPr/>
            <p:nvPr/>
          </p:nvSpPr>
          <p:spPr>
            <a:xfrm>
              <a:off x="5854630" y="1157388"/>
              <a:ext cx="2682236" cy="473137"/>
            </a:xfrm>
            <a:prstGeom prst="roundRect">
              <a:avLst/>
            </a:prstGeom>
            <a:grp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Стандартизировать</a:t>
              </a:r>
            </a:p>
          </p:txBody>
        </p:sp>
        <p:sp>
          <p:nvSpPr>
            <p:cNvPr id="79" name="Скругленный прямоугольник 78"/>
            <p:cNvSpPr/>
            <p:nvPr/>
          </p:nvSpPr>
          <p:spPr>
            <a:xfrm>
              <a:off x="240931" y="1155262"/>
              <a:ext cx="2682236" cy="473137"/>
            </a:xfrm>
            <a:prstGeom prst="roundRect">
              <a:avLst/>
            </a:prstGeom>
            <a:grp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Собрать</a:t>
              </a:r>
            </a:p>
          </p:txBody>
        </p:sp>
      </p:grpSp>
      <p:sp>
        <p:nvSpPr>
          <p:cNvPr id="14" name="Блок-схема: извлечение 13"/>
          <p:cNvSpPr/>
          <p:nvPr/>
        </p:nvSpPr>
        <p:spPr>
          <a:xfrm>
            <a:off x="1950366" y="2223572"/>
            <a:ext cx="282430" cy="236325"/>
          </a:xfrm>
          <a:prstGeom prst="flowChartExtract">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Блок-схема: объединение 14"/>
          <p:cNvSpPr/>
          <p:nvPr/>
        </p:nvSpPr>
        <p:spPr>
          <a:xfrm>
            <a:off x="8642822" y="1589653"/>
            <a:ext cx="282430" cy="236325"/>
          </a:xfrm>
          <a:prstGeom prst="flowChartMerge">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5" name="Блок-схема: объединение 84"/>
          <p:cNvSpPr/>
          <p:nvPr/>
        </p:nvSpPr>
        <p:spPr>
          <a:xfrm>
            <a:off x="6416552" y="1584957"/>
            <a:ext cx="282430" cy="236325"/>
          </a:xfrm>
          <a:prstGeom prst="flowChartMerge">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6" name="Блок-схема: объединение 85"/>
          <p:cNvSpPr/>
          <p:nvPr/>
        </p:nvSpPr>
        <p:spPr>
          <a:xfrm>
            <a:off x="4136667" y="1584957"/>
            <a:ext cx="282430" cy="236325"/>
          </a:xfrm>
          <a:prstGeom prst="flowChartMerge">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7" name="Блок-схема: объединение 86"/>
          <p:cNvSpPr/>
          <p:nvPr/>
        </p:nvSpPr>
        <p:spPr>
          <a:xfrm>
            <a:off x="1950366" y="1588498"/>
            <a:ext cx="282430" cy="236325"/>
          </a:xfrm>
          <a:prstGeom prst="flowChartMerge">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8" name="Блок-схема: объединение 87"/>
          <p:cNvSpPr/>
          <p:nvPr/>
        </p:nvSpPr>
        <p:spPr>
          <a:xfrm>
            <a:off x="10873961" y="1583133"/>
            <a:ext cx="282430" cy="236325"/>
          </a:xfrm>
          <a:prstGeom prst="flowChartMerge">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8" name="Прямая соединительная линия 17"/>
          <p:cNvCxnSpPr/>
          <p:nvPr/>
        </p:nvCxnSpPr>
        <p:spPr>
          <a:xfrm flipV="1">
            <a:off x="544660" y="3224217"/>
            <a:ext cx="11296819" cy="23993"/>
          </a:xfrm>
          <a:prstGeom prst="line">
            <a:avLst/>
          </a:prstGeom>
          <a:ln w="41275">
            <a:solidFill>
              <a:srgbClr val="8B91A9"/>
            </a:solidFill>
            <a:prstDash val="sysDash"/>
          </a:ln>
        </p:spPr>
        <p:style>
          <a:lnRef idx="1">
            <a:schemeClr val="accent1"/>
          </a:lnRef>
          <a:fillRef idx="0">
            <a:schemeClr val="accent1"/>
          </a:fillRef>
          <a:effectRef idx="0">
            <a:schemeClr val="accent1"/>
          </a:effectRef>
          <a:fontRef idx="minor">
            <a:schemeClr val="tx1"/>
          </a:fontRef>
        </p:style>
      </p:cxnSp>
      <p:cxnSp>
        <p:nvCxnSpPr>
          <p:cNvPr id="99" name="Прямая соединительная линия 98"/>
          <p:cNvCxnSpPr/>
          <p:nvPr/>
        </p:nvCxnSpPr>
        <p:spPr>
          <a:xfrm flipV="1">
            <a:off x="544661" y="4062797"/>
            <a:ext cx="11296819" cy="23993"/>
          </a:xfrm>
          <a:prstGeom prst="line">
            <a:avLst/>
          </a:prstGeom>
          <a:ln w="41275">
            <a:solidFill>
              <a:srgbClr val="8B91A9"/>
            </a:solidFill>
            <a:prstDash val="sysDash"/>
          </a:ln>
        </p:spPr>
        <p:style>
          <a:lnRef idx="1">
            <a:schemeClr val="accent1"/>
          </a:lnRef>
          <a:fillRef idx="0">
            <a:schemeClr val="accent1"/>
          </a:fillRef>
          <a:effectRef idx="0">
            <a:schemeClr val="accent1"/>
          </a:effectRef>
          <a:fontRef idx="minor">
            <a:schemeClr val="tx1"/>
          </a:fontRef>
        </p:style>
      </p:cxnSp>
      <p:cxnSp>
        <p:nvCxnSpPr>
          <p:cNvPr id="100" name="Прямая соединительная линия 99"/>
          <p:cNvCxnSpPr/>
          <p:nvPr/>
        </p:nvCxnSpPr>
        <p:spPr>
          <a:xfrm flipV="1">
            <a:off x="544660" y="4857794"/>
            <a:ext cx="11296819" cy="23993"/>
          </a:xfrm>
          <a:prstGeom prst="line">
            <a:avLst/>
          </a:prstGeom>
          <a:ln w="41275">
            <a:solidFill>
              <a:srgbClr val="8B91A9"/>
            </a:solidFill>
            <a:prstDash val="sysDash"/>
          </a:ln>
        </p:spPr>
        <p:style>
          <a:lnRef idx="1">
            <a:schemeClr val="accent1"/>
          </a:lnRef>
          <a:fillRef idx="0">
            <a:schemeClr val="accent1"/>
          </a:fillRef>
          <a:effectRef idx="0">
            <a:schemeClr val="accent1"/>
          </a:effectRef>
          <a:fontRef idx="minor">
            <a:schemeClr val="tx1"/>
          </a:fontRef>
        </p:style>
      </p:cxnSp>
      <p:sp>
        <p:nvSpPr>
          <p:cNvPr id="101" name="Блок-схема: извлечение 100"/>
          <p:cNvSpPr/>
          <p:nvPr/>
        </p:nvSpPr>
        <p:spPr>
          <a:xfrm>
            <a:off x="4146644" y="2221618"/>
            <a:ext cx="282430" cy="236325"/>
          </a:xfrm>
          <a:prstGeom prst="flowChartExtract">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 name="Блок-схема: извлечение 101"/>
          <p:cNvSpPr/>
          <p:nvPr/>
        </p:nvSpPr>
        <p:spPr>
          <a:xfrm>
            <a:off x="6416552" y="2219462"/>
            <a:ext cx="282430" cy="236325"/>
          </a:xfrm>
          <a:prstGeom prst="flowChartExtract">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3" name="Блок-схема: извлечение 102"/>
          <p:cNvSpPr/>
          <p:nvPr/>
        </p:nvSpPr>
        <p:spPr>
          <a:xfrm>
            <a:off x="8646410" y="2216947"/>
            <a:ext cx="282430" cy="236325"/>
          </a:xfrm>
          <a:prstGeom prst="flowChartExtract">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4" name="Блок-схема: извлечение 103"/>
          <p:cNvSpPr/>
          <p:nvPr/>
        </p:nvSpPr>
        <p:spPr>
          <a:xfrm>
            <a:off x="10873961" y="2216437"/>
            <a:ext cx="282430" cy="236325"/>
          </a:xfrm>
          <a:prstGeom prst="flowChartExtract">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5" name="Rounded Rectangle"/>
          <p:cNvSpPr/>
          <p:nvPr/>
        </p:nvSpPr>
        <p:spPr>
          <a:xfrm>
            <a:off x="1579967" y="2586857"/>
            <a:ext cx="1305657" cy="415141"/>
          </a:xfrm>
          <a:prstGeom prst="roundRect">
            <a:avLst>
              <a:gd name="adj" fmla="val 16034"/>
            </a:avLst>
          </a:prstGeom>
          <a:solidFill>
            <a:srgbClr val="21ECE0"/>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en-US" sz="1600" dirty="0">
                <a:latin typeface="Arial Black" panose="020B0604020202020204" pitchFamily="34" charset="0"/>
                <a:cs typeface="Arial Black" panose="020B0604020202020204" pitchFamily="34" charset="0"/>
              </a:rPr>
              <a:t>RAW</a:t>
            </a:r>
            <a:endParaRPr sz="1600" dirty="0">
              <a:latin typeface="Arial Black" panose="020B0604020202020204" pitchFamily="34" charset="0"/>
              <a:cs typeface="Arial Black" panose="020B0604020202020204" pitchFamily="34" charset="0"/>
            </a:endParaRPr>
          </a:p>
        </p:txBody>
      </p:sp>
      <p:sp>
        <p:nvSpPr>
          <p:cNvPr id="106" name="Rounded Rectangle"/>
          <p:cNvSpPr/>
          <p:nvPr/>
        </p:nvSpPr>
        <p:spPr>
          <a:xfrm>
            <a:off x="1582049" y="5249617"/>
            <a:ext cx="1305657" cy="415141"/>
          </a:xfrm>
          <a:prstGeom prst="roundRect">
            <a:avLst>
              <a:gd name="adj" fmla="val 16034"/>
            </a:avLst>
          </a:prstGeom>
          <a:solidFill>
            <a:srgbClr val="21ECE0"/>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en-US" sz="1600" dirty="0">
                <a:latin typeface="Arial Black" panose="020B0604020202020204" pitchFamily="34" charset="0"/>
                <a:cs typeface="Arial Black" panose="020B0604020202020204" pitchFamily="34" charset="0"/>
              </a:rPr>
              <a:t>META</a:t>
            </a:r>
            <a:endParaRPr sz="1600" dirty="0">
              <a:latin typeface="Arial Black" panose="020B0604020202020204" pitchFamily="34" charset="0"/>
              <a:cs typeface="Arial Black" panose="020B0604020202020204" pitchFamily="34" charset="0"/>
            </a:endParaRPr>
          </a:p>
        </p:txBody>
      </p:sp>
      <p:sp>
        <p:nvSpPr>
          <p:cNvPr id="107" name="Rounded Rectangle"/>
          <p:cNvSpPr/>
          <p:nvPr/>
        </p:nvSpPr>
        <p:spPr>
          <a:xfrm>
            <a:off x="5900068" y="3438307"/>
            <a:ext cx="1305657" cy="415141"/>
          </a:xfrm>
          <a:prstGeom prst="roundRect">
            <a:avLst>
              <a:gd name="adj" fmla="val 16034"/>
            </a:avLst>
          </a:prstGeom>
          <a:solidFill>
            <a:srgbClr val="21ECE0"/>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en-US" sz="1600" dirty="0">
                <a:latin typeface="Arial Black" panose="020B0604020202020204" pitchFamily="34" charset="0"/>
                <a:cs typeface="Arial Black" panose="020B0604020202020204" pitchFamily="34" charset="0"/>
              </a:rPr>
              <a:t>ODS/DDS</a:t>
            </a:r>
            <a:endParaRPr sz="1600" dirty="0">
              <a:latin typeface="Arial Black" panose="020B0604020202020204" pitchFamily="34" charset="0"/>
              <a:cs typeface="Arial Black" panose="020B0604020202020204" pitchFamily="34" charset="0"/>
            </a:endParaRPr>
          </a:p>
        </p:txBody>
      </p:sp>
      <p:sp>
        <p:nvSpPr>
          <p:cNvPr id="108" name="Rounded Rectangle"/>
          <p:cNvSpPr/>
          <p:nvPr/>
        </p:nvSpPr>
        <p:spPr>
          <a:xfrm>
            <a:off x="10362347" y="4287531"/>
            <a:ext cx="1305657" cy="415141"/>
          </a:xfrm>
          <a:prstGeom prst="roundRect">
            <a:avLst>
              <a:gd name="adj" fmla="val 16034"/>
            </a:avLst>
          </a:prstGeom>
          <a:solidFill>
            <a:srgbClr val="21ECE0"/>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en-US" sz="1600" dirty="0">
                <a:latin typeface="Arial Black" panose="020B0604020202020204" pitchFamily="34" charset="0"/>
                <a:cs typeface="Arial Black" panose="020B0604020202020204" pitchFamily="34" charset="0"/>
              </a:rPr>
              <a:t>REP</a:t>
            </a:r>
            <a:endParaRPr sz="1600" dirty="0">
              <a:latin typeface="Arial Black" panose="020B0604020202020204" pitchFamily="34" charset="0"/>
              <a:cs typeface="Arial Black" panose="020B0604020202020204" pitchFamily="34" charset="0"/>
            </a:endParaRPr>
          </a:p>
        </p:txBody>
      </p:sp>
      <p:sp>
        <p:nvSpPr>
          <p:cNvPr id="109" name="Rounded Rectangle"/>
          <p:cNvSpPr/>
          <p:nvPr/>
        </p:nvSpPr>
        <p:spPr>
          <a:xfrm>
            <a:off x="8131208" y="3441690"/>
            <a:ext cx="1305657" cy="415141"/>
          </a:xfrm>
          <a:prstGeom prst="roundRect">
            <a:avLst>
              <a:gd name="adj" fmla="val 16034"/>
            </a:avLst>
          </a:prstGeom>
          <a:solidFill>
            <a:srgbClr val="21ECE0"/>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en-US" sz="1600" dirty="0">
                <a:latin typeface="Arial Black" panose="020B0604020202020204" pitchFamily="34" charset="0"/>
                <a:cs typeface="Arial Black" panose="020B0604020202020204" pitchFamily="34" charset="0"/>
              </a:rPr>
              <a:t>CDM</a:t>
            </a:r>
            <a:endParaRPr sz="1600" dirty="0">
              <a:latin typeface="Arial Black" panose="020B0604020202020204" pitchFamily="34" charset="0"/>
              <a:cs typeface="Arial Black" panose="020B0604020202020204" pitchFamily="34" charset="0"/>
            </a:endParaRPr>
          </a:p>
        </p:txBody>
      </p:sp>
      <p:sp>
        <p:nvSpPr>
          <p:cNvPr id="110" name="Rounded Rectangle"/>
          <p:cNvSpPr/>
          <p:nvPr/>
        </p:nvSpPr>
        <p:spPr>
          <a:xfrm>
            <a:off x="8131208" y="5249617"/>
            <a:ext cx="1305657" cy="415141"/>
          </a:xfrm>
          <a:prstGeom prst="roundRect">
            <a:avLst>
              <a:gd name="adj" fmla="val 16034"/>
            </a:avLst>
          </a:prstGeom>
          <a:solidFill>
            <a:srgbClr val="21ECE0"/>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en-US" sz="1600" dirty="0">
                <a:latin typeface="Arial Black" panose="020B0604020202020204" pitchFamily="34" charset="0"/>
                <a:cs typeface="Arial Black" panose="020B0604020202020204" pitchFamily="34" charset="0"/>
              </a:rPr>
              <a:t>META</a:t>
            </a:r>
            <a:endParaRPr sz="1600" dirty="0">
              <a:latin typeface="Arial Black" panose="020B0604020202020204" pitchFamily="34" charset="0"/>
              <a:cs typeface="Arial Black" panose="020B0604020202020204" pitchFamily="34" charset="0"/>
            </a:endParaRPr>
          </a:p>
        </p:txBody>
      </p:sp>
      <p:sp>
        <p:nvSpPr>
          <p:cNvPr id="111" name="Rounded Rectangle"/>
          <p:cNvSpPr/>
          <p:nvPr/>
        </p:nvSpPr>
        <p:spPr>
          <a:xfrm>
            <a:off x="3669525" y="2590611"/>
            <a:ext cx="1305657" cy="415141"/>
          </a:xfrm>
          <a:prstGeom prst="roundRect">
            <a:avLst>
              <a:gd name="adj" fmla="val 16034"/>
            </a:avLst>
          </a:prstGeom>
          <a:solidFill>
            <a:srgbClr val="21ECE0"/>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en-US" sz="1600" dirty="0">
                <a:latin typeface="Arial Black" panose="020B0604020202020204" pitchFamily="34" charset="0"/>
                <a:cs typeface="Arial Black" panose="020B0604020202020204" pitchFamily="34" charset="0"/>
              </a:rPr>
              <a:t>RAW</a:t>
            </a:r>
            <a:endParaRPr sz="1600" dirty="0">
              <a:latin typeface="Arial Black" panose="020B0604020202020204" pitchFamily="34" charset="0"/>
              <a:cs typeface="Arial Black" panose="020B0604020202020204" pitchFamily="34" charset="0"/>
            </a:endParaRPr>
          </a:p>
        </p:txBody>
      </p:sp>
      <p:sp>
        <p:nvSpPr>
          <p:cNvPr id="20" name="Стрелка вправо 19"/>
          <p:cNvSpPr/>
          <p:nvPr/>
        </p:nvSpPr>
        <p:spPr>
          <a:xfrm>
            <a:off x="11608298" y="5322338"/>
            <a:ext cx="532199" cy="269698"/>
          </a:xfrm>
          <a:prstGeom prst="rightArrow">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3" name="Стрелка вправо 112"/>
          <p:cNvSpPr/>
          <p:nvPr/>
        </p:nvSpPr>
        <p:spPr>
          <a:xfrm>
            <a:off x="11608299" y="4337443"/>
            <a:ext cx="532199" cy="269698"/>
          </a:xfrm>
          <a:prstGeom prst="rightArrow">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4" name="Стрелка вправо 113"/>
          <p:cNvSpPr/>
          <p:nvPr/>
        </p:nvSpPr>
        <p:spPr>
          <a:xfrm>
            <a:off x="11608300" y="3511028"/>
            <a:ext cx="532199" cy="269698"/>
          </a:xfrm>
          <a:prstGeom prst="rightArrow">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5" name="Стрелка вправо 114"/>
          <p:cNvSpPr/>
          <p:nvPr/>
        </p:nvSpPr>
        <p:spPr>
          <a:xfrm>
            <a:off x="11608300" y="2664782"/>
            <a:ext cx="532199" cy="269698"/>
          </a:xfrm>
          <a:prstGeom prst="rightArrow">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6" name="Стрелка вправо 115"/>
          <p:cNvSpPr>
            <a:spLocks/>
          </p:cNvSpPr>
          <p:nvPr/>
        </p:nvSpPr>
        <p:spPr>
          <a:xfrm>
            <a:off x="3005962" y="2699239"/>
            <a:ext cx="532199" cy="269698"/>
          </a:xfrm>
          <a:prstGeom prst="rightArrow">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7" name="Стрелка вправо 116"/>
          <p:cNvSpPr>
            <a:spLocks/>
          </p:cNvSpPr>
          <p:nvPr/>
        </p:nvSpPr>
        <p:spPr>
          <a:xfrm>
            <a:off x="7402367" y="3525408"/>
            <a:ext cx="532199" cy="269698"/>
          </a:xfrm>
          <a:prstGeom prst="rightArrow">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21" name="Группа 20"/>
          <p:cNvGrpSpPr/>
          <p:nvPr/>
        </p:nvGrpSpPr>
        <p:grpSpPr>
          <a:xfrm>
            <a:off x="3147483" y="5312388"/>
            <a:ext cx="4749039" cy="269698"/>
            <a:chOff x="3147483" y="5312388"/>
            <a:chExt cx="4749039" cy="269698"/>
          </a:xfrm>
        </p:grpSpPr>
        <p:sp>
          <p:nvSpPr>
            <p:cNvPr id="118" name="Стрелка вправо 117"/>
            <p:cNvSpPr>
              <a:spLocks/>
            </p:cNvSpPr>
            <p:nvPr/>
          </p:nvSpPr>
          <p:spPr>
            <a:xfrm>
              <a:off x="7364323" y="5312388"/>
              <a:ext cx="532199" cy="269698"/>
            </a:xfrm>
            <a:prstGeom prst="rightArrow">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9" name="Rectangle"/>
            <p:cNvSpPr/>
            <p:nvPr/>
          </p:nvSpPr>
          <p:spPr>
            <a:xfrm>
              <a:off x="3147483" y="5383534"/>
              <a:ext cx="4247017" cy="127405"/>
            </a:xfrm>
            <a:prstGeom prst="rect">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sp>
        <p:nvSpPr>
          <p:cNvPr id="121" name="Стрелка вправо 120"/>
          <p:cNvSpPr>
            <a:spLocks/>
          </p:cNvSpPr>
          <p:nvPr/>
        </p:nvSpPr>
        <p:spPr>
          <a:xfrm rot="16200000">
            <a:off x="8575669" y="3068036"/>
            <a:ext cx="388433" cy="269698"/>
          </a:xfrm>
          <a:prstGeom prst="rightArrow">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23" name="Группа 22"/>
          <p:cNvGrpSpPr/>
          <p:nvPr/>
        </p:nvGrpSpPr>
        <p:grpSpPr>
          <a:xfrm>
            <a:off x="9510823" y="4792598"/>
            <a:ext cx="1645568" cy="718342"/>
            <a:chOff x="9510823" y="4792598"/>
            <a:chExt cx="1645568" cy="718342"/>
          </a:xfrm>
        </p:grpSpPr>
        <p:sp>
          <p:nvSpPr>
            <p:cNvPr id="22" name="Стрелка углом вверх 21"/>
            <p:cNvSpPr/>
            <p:nvPr/>
          </p:nvSpPr>
          <p:spPr>
            <a:xfrm>
              <a:off x="10642182" y="4792598"/>
              <a:ext cx="514209" cy="718342"/>
            </a:xfrm>
            <a:prstGeom prst="bentUpArrow">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3" name="Rectangle"/>
            <p:cNvSpPr/>
            <p:nvPr/>
          </p:nvSpPr>
          <p:spPr>
            <a:xfrm>
              <a:off x="9510823" y="5377528"/>
              <a:ext cx="1504352" cy="133411"/>
            </a:xfrm>
            <a:prstGeom prst="rect">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grpSp>
        <p:nvGrpSpPr>
          <p:cNvPr id="125" name="Группа 124"/>
          <p:cNvGrpSpPr/>
          <p:nvPr/>
        </p:nvGrpSpPr>
        <p:grpSpPr>
          <a:xfrm rot="5400000">
            <a:off x="9102455" y="3476439"/>
            <a:ext cx="752377" cy="1583689"/>
            <a:chOff x="10404014" y="4792598"/>
            <a:chExt cx="752377" cy="718342"/>
          </a:xfrm>
        </p:grpSpPr>
        <p:sp>
          <p:nvSpPr>
            <p:cNvPr id="126" name="Стрелка углом вверх 125"/>
            <p:cNvSpPr/>
            <p:nvPr/>
          </p:nvSpPr>
          <p:spPr>
            <a:xfrm>
              <a:off x="10642182" y="4792598"/>
              <a:ext cx="514209" cy="718342"/>
            </a:xfrm>
            <a:prstGeom prst="bentUpArrow">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7" name="Rectangle"/>
            <p:cNvSpPr/>
            <p:nvPr/>
          </p:nvSpPr>
          <p:spPr>
            <a:xfrm>
              <a:off x="10404014" y="5453992"/>
              <a:ext cx="611159" cy="56947"/>
            </a:xfrm>
            <a:prstGeom prst="rect">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grpSp>
        <p:nvGrpSpPr>
          <p:cNvPr id="128" name="Группа 127"/>
          <p:cNvGrpSpPr/>
          <p:nvPr/>
        </p:nvGrpSpPr>
        <p:grpSpPr>
          <a:xfrm rot="5400000">
            <a:off x="4674379" y="2657748"/>
            <a:ext cx="671049" cy="1583689"/>
            <a:chOff x="10485342" y="4792598"/>
            <a:chExt cx="671049" cy="718342"/>
          </a:xfrm>
        </p:grpSpPr>
        <p:sp>
          <p:nvSpPr>
            <p:cNvPr id="129" name="Стрелка углом вверх 128"/>
            <p:cNvSpPr/>
            <p:nvPr/>
          </p:nvSpPr>
          <p:spPr>
            <a:xfrm>
              <a:off x="10642182" y="4792598"/>
              <a:ext cx="514209" cy="718342"/>
            </a:xfrm>
            <a:prstGeom prst="bentUpArrow">
              <a:avLst/>
            </a:prstGeom>
            <a:solidFill>
              <a:srgbClr val="21E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0" name="Rectangle"/>
            <p:cNvSpPr/>
            <p:nvPr/>
          </p:nvSpPr>
          <p:spPr>
            <a:xfrm>
              <a:off x="10485342" y="5454087"/>
              <a:ext cx="529833" cy="56852"/>
            </a:xfrm>
            <a:prstGeom prst="rect">
              <a:avLst/>
            </a:prstGeom>
            <a:solidFill>
              <a:srgbClr val="21ECE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sp>
        <p:nvSpPr>
          <p:cNvPr id="24" name="Прямоугольник 23"/>
          <p:cNvSpPr/>
          <p:nvPr/>
        </p:nvSpPr>
        <p:spPr>
          <a:xfrm>
            <a:off x="4569829" y="6028484"/>
            <a:ext cx="3561379" cy="646331"/>
          </a:xfrm>
          <a:prstGeom prst="rect">
            <a:avLst/>
          </a:prstGeom>
        </p:spPr>
        <p:txBody>
          <a:bodyPr wrap="square">
            <a:spAutoFit/>
          </a:bodyPr>
          <a:lstStyle/>
          <a:p>
            <a:r>
              <a:rPr lang="en-US" dirty="0">
                <a:solidFill>
                  <a:schemeClr val="tx2"/>
                </a:solidFill>
              </a:rPr>
              <a:t>META – </a:t>
            </a:r>
            <a:r>
              <a:rPr lang="ru-RU" dirty="0">
                <a:solidFill>
                  <a:schemeClr val="tx2"/>
                </a:solidFill>
              </a:rPr>
              <a:t>Слой метаданных</a:t>
            </a:r>
            <a:endParaRPr lang="en-US" dirty="0">
              <a:solidFill>
                <a:schemeClr val="tx2"/>
              </a:solidFill>
            </a:endParaRPr>
          </a:p>
          <a:p>
            <a:r>
              <a:rPr lang="en-US" dirty="0">
                <a:solidFill>
                  <a:schemeClr val="tx2"/>
                </a:solidFill>
              </a:rPr>
              <a:t>DDS –</a:t>
            </a:r>
            <a:r>
              <a:rPr lang="ru-RU" dirty="0">
                <a:solidFill>
                  <a:schemeClr val="tx2"/>
                </a:solidFill>
              </a:rPr>
              <a:t> Слой «детальных» данных</a:t>
            </a:r>
            <a:endParaRPr lang="en-US" dirty="0">
              <a:solidFill>
                <a:schemeClr val="tx2"/>
              </a:solidFill>
            </a:endParaRPr>
          </a:p>
        </p:txBody>
      </p:sp>
      <p:sp>
        <p:nvSpPr>
          <p:cNvPr id="25" name="Прямоугольник 24"/>
          <p:cNvSpPr/>
          <p:nvPr/>
        </p:nvSpPr>
        <p:spPr>
          <a:xfrm>
            <a:off x="8197241" y="6028484"/>
            <a:ext cx="3790837" cy="646331"/>
          </a:xfrm>
          <a:prstGeom prst="rect">
            <a:avLst/>
          </a:prstGeom>
        </p:spPr>
        <p:txBody>
          <a:bodyPr wrap="square">
            <a:spAutoFit/>
          </a:bodyPr>
          <a:lstStyle/>
          <a:p>
            <a:r>
              <a:rPr lang="en-US" dirty="0">
                <a:solidFill>
                  <a:schemeClr val="tx2"/>
                </a:solidFill>
              </a:rPr>
              <a:t>REP – </a:t>
            </a:r>
            <a:r>
              <a:rPr lang="ru-RU" dirty="0">
                <a:solidFill>
                  <a:schemeClr val="tx2"/>
                </a:solidFill>
              </a:rPr>
              <a:t>Слой «агрегатов под отчеты»</a:t>
            </a:r>
            <a:endParaRPr lang="en-US" dirty="0">
              <a:solidFill>
                <a:schemeClr val="tx2"/>
              </a:solidFill>
            </a:endParaRPr>
          </a:p>
          <a:p>
            <a:r>
              <a:rPr lang="en-US" dirty="0">
                <a:solidFill>
                  <a:schemeClr val="tx2"/>
                </a:solidFill>
              </a:rPr>
              <a:t>CDM</a:t>
            </a:r>
            <a:r>
              <a:rPr lang="ru-RU" dirty="0">
                <a:solidFill>
                  <a:schemeClr val="tx2"/>
                </a:solidFill>
              </a:rPr>
              <a:t> </a:t>
            </a:r>
            <a:r>
              <a:rPr lang="en-US" dirty="0">
                <a:solidFill>
                  <a:schemeClr val="tx2"/>
                </a:solidFill>
              </a:rPr>
              <a:t>– </a:t>
            </a:r>
            <a:r>
              <a:rPr lang="ru-RU" dirty="0">
                <a:solidFill>
                  <a:schemeClr val="tx2"/>
                </a:solidFill>
              </a:rPr>
              <a:t>Слой «витрин» данных</a:t>
            </a:r>
          </a:p>
        </p:txBody>
      </p:sp>
      <p:grpSp>
        <p:nvGrpSpPr>
          <p:cNvPr id="3" name="Группа 2">
            <a:extLst>
              <a:ext uri="{FF2B5EF4-FFF2-40B4-BE49-F238E27FC236}">
                <a16:creationId xmlns:a16="http://schemas.microsoft.com/office/drawing/2014/main" id="{E75D52AE-6148-D186-373B-4FC3F520F3E8}"/>
              </a:ext>
            </a:extLst>
          </p:cNvPr>
          <p:cNvGrpSpPr/>
          <p:nvPr/>
        </p:nvGrpSpPr>
        <p:grpSpPr>
          <a:xfrm rot="16200000">
            <a:off x="1446112" y="-1858899"/>
            <a:ext cx="271870" cy="3164092"/>
            <a:chOff x="1163899" y="2354595"/>
            <a:chExt cx="271870" cy="3164092"/>
          </a:xfrm>
        </p:grpSpPr>
        <p:sp>
          <p:nvSpPr>
            <p:cNvPr id="4" name="Прямоугольник 3">
              <a:extLst>
                <a:ext uri="{FF2B5EF4-FFF2-40B4-BE49-F238E27FC236}">
                  <a16:creationId xmlns:a16="http://schemas.microsoft.com/office/drawing/2014/main" id="{8D00A693-E106-ACB0-31BD-33FCF5119DDE}"/>
                </a:ext>
              </a:extLst>
            </p:cNvPr>
            <p:cNvSpPr/>
            <p:nvPr/>
          </p:nvSpPr>
          <p:spPr>
            <a:xfrm>
              <a:off x="1163899" y="2354595"/>
              <a:ext cx="271870" cy="216000"/>
            </a:xfrm>
            <a:prstGeom prst="rect">
              <a:avLst/>
            </a:prstGeom>
            <a:solidFill>
              <a:srgbClr val="21ECE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1100" dirty="0">
                  <a:effectLst/>
                  <a:ea typeface="Calibri"/>
                  <a:cs typeface="Times New Roman"/>
                </a:rPr>
                <a:t> </a:t>
              </a:r>
            </a:p>
            <a:p>
              <a:pPr>
                <a:lnSpc>
                  <a:spcPct val="115000"/>
                </a:lnSpc>
                <a:spcAft>
                  <a:spcPts val="1000"/>
                </a:spcAft>
              </a:pPr>
              <a:r>
                <a:rPr lang="ru-RU" sz="1100" dirty="0">
                  <a:effectLst/>
                  <a:ea typeface="Calibri"/>
                  <a:cs typeface="Times New Roman"/>
                </a:rPr>
                <a:t> </a:t>
              </a:r>
            </a:p>
          </p:txBody>
        </p:sp>
        <p:sp>
          <p:nvSpPr>
            <p:cNvPr id="5" name="Прямоугольник 4">
              <a:extLst>
                <a:ext uri="{FF2B5EF4-FFF2-40B4-BE49-F238E27FC236}">
                  <a16:creationId xmlns:a16="http://schemas.microsoft.com/office/drawing/2014/main" id="{C7526035-0943-34E2-A4B9-894E64DA13B2}"/>
                </a:ext>
              </a:extLst>
            </p:cNvPr>
            <p:cNvSpPr/>
            <p:nvPr/>
          </p:nvSpPr>
          <p:spPr>
            <a:xfrm>
              <a:off x="1163899" y="2723107"/>
              <a:ext cx="271870" cy="216000"/>
            </a:xfrm>
            <a:prstGeom prst="rect">
              <a:avLst/>
            </a:prstGeom>
            <a:solidFill>
              <a:srgbClr val="FF004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6" name="Прямоугольник 5">
              <a:extLst>
                <a:ext uri="{FF2B5EF4-FFF2-40B4-BE49-F238E27FC236}">
                  <a16:creationId xmlns:a16="http://schemas.microsoft.com/office/drawing/2014/main" id="{B7AB9B04-8A39-12FD-9186-05B16C0E3DD6}"/>
                </a:ext>
              </a:extLst>
            </p:cNvPr>
            <p:cNvSpPr/>
            <p:nvPr/>
          </p:nvSpPr>
          <p:spPr>
            <a:xfrm>
              <a:off x="1163899" y="5302687"/>
              <a:ext cx="271870" cy="216000"/>
            </a:xfrm>
            <a:prstGeom prst="rect">
              <a:avLst/>
            </a:prstGeom>
            <a:solidFill>
              <a:srgbClr val="FFC09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7" name="Прямоугольник 6">
              <a:extLst>
                <a:ext uri="{FF2B5EF4-FFF2-40B4-BE49-F238E27FC236}">
                  <a16:creationId xmlns:a16="http://schemas.microsoft.com/office/drawing/2014/main" id="{FDEDB437-F50C-58A7-1B7D-7D8D421A20FF}"/>
                </a:ext>
              </a:extLst>
            </p:cNvPr>
            <p:cNvSpPr/>
            <p:nvPr/>
          </p:nvSpPr>
          <p:spPr>
            <a:xfrm>
              <a:off x="1163899" y="4565667"/>
              <a:ext cx="271870" cy="216000"/>
            </a:xfrm>
            <a:prstGeom prst="rect">
              <a:avLst/>
            </a:prstGeom>
            <a:solidFill>
              <a:srgbClr val="3347F2"/>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8" name="Прямоугольник 7">
              <a:extLst>
                <a:ext uri="{FF2B5EF4-FFF2-40B4-BE49-F238E27FC236}">
                  <a16:creationId xmlns:a16="http://schemas.microsoft.com/office/drawing/2014/main" id="{9E4B099D-0979-7806-6269-8C3D877C8F88}"/>
                </a:ext>
              </a:extLst>
            </p:cNvPr>
            <p:cNvSpPr/>
            <p:nvPr/>
          </p:nvSpPr>
          <p:spPr>
            <a:xfrm>
              <a:off x="1163899" y="4934179"/>
              <a:ext cx="271870" cy="216000"/>
            </a:xfrm>
            <a:prstGeom prst="rect">
              <a:avLst/>
            </a:prstGeom>
            <a:solidFill>
              <a:srgbClr val="9D82E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9" name="Прямоугольник 8">
              <a:extLst>
                <a:ext uri="{FF2B5EF4-FFF2-40B4-BE49-F238E27FC236}">
                  <a16:creationId xmlns:a16="http://schemas.microsoft.com/office/drawing/2014/main" id="{C8F7DE8C-945F-222A-0805-15B90B28BD98}"/>
                </a:ext>
              </a:extLst>
            </p:cNvPr>
            <p:cNvSpPr/>
            <p:nvPr/>
          </p:nvSpPr>
          <p:spPr>
            <a:xfrm>
              <a:off x="1163899" y="3091619"/>
              <a:ext cx="271870" cy="216000"/>
            </a:xfrm>
            <a:prstGeom prst="rect">
              <a:avLst/>
            </a:prstGeom>
            <a:solidFill>
              <a:srgbClr val="04092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0" name="Прямоугольник 9">
              <a:extLst>
                <a:ext uri="{FF2B5EF4-FFF2-40B4-BE49-F238E27FC236}">
                  <a16:creationId xmlns:a16="http://schemas.microsoft.com/office/drawing/2014/main" id="{40505D96-EF6E-A31F-7B2A-814204B28923}"/>
                </a:ext>
              </a:extLst>
            </p:cNvPr>
            <p:cNvSpPr/>
            <p:nvPr/>
          </p:nvSpPr>
          <p:spPr>
            <a:xfrm>
              <a:off x="1163899" y="3460131"/>
              <a:ext cx="271870" cy="216000"/>
            </a:xfrm>
            <a:prstGeom prst="rect">
              <a:avLst/>
            </a:prstGeom>
            <a:solidFill>
              <a:srgbClr val="243057"/>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2" name="Прямоугольник 11">
              <a:extLst>
                <a:ext uri="{FF2B5EF4-FFF2-40B4-BE49-F238E27FC236}">
                  <a16:creationId xmlns:a16="http://schemas.microsoft.com/office/drawing/2014/main" id="{CF666F3E-48BC-EA28-3ED7-8D0D5231A210}"/>
                </a:ext>
              </a:extLst>
            </p:cNvPr>
            <p:cNvSpPr/>
            <p:nvPr/>
          </p:nvSpPr>
          <p:spPr>
            <a:xfrm>
              <a:off x="1163899" y="3828643"/>
              <a:ext cx="271870" cy="216000"/>
            </a:xfrm>
            <a:prstGeom prst="rect">
              <a:avLst/>
            </a:prstGeom>
            <a:solidFill>
              <a:srgbClr val="8B91A9"/>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6" name="Прямоугольник 15">
              <a:extLst>
                <a:ext uri="{FF2B5EF4-FFF2-40B4-BE49-F238E27FC236}">
                  <a16:creationId xmlns:a16="http://schemas.microsoft.com/office/drawing/2014/main" id="{28CD03A0-A100-E374-C066-57C8634CB021}"/>
                </a:ext>
              </a:extLst>
            </p:cNvPr>
            <p:cNvSpPr/>
            <p:nvPr/>
          </p:nvSpPr>
          <p:spPr>
            <a:xfrm>
              <a:off x="1163899" y="4197155"/>
              <a:ext cx="271870" cy="216000"/>
            </a:xfrm>
            <a:prstGeom prst="rect">
              <a:avLst/>
            </a:prstGeom>
            <a:solidFill>
              <a:srgbClr val="F1F5F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grpSp>
        <p:nvGrpSpPr>
          <p:cNvPr id="27" name="Группа 26">
            <a:extLst>
              <a:ext uri="{FF2B5EF4-FFF2-40B4-BE49-F238E27FC236}">
                <a16:creationId xmlns:a16="http://schemas.microsoft.com/office/drawing/2014/main" id="{FBFC01E7-171D-5D71-FCAB-89941DF0BECF}"/>
              </a:ext>
            </a:extLst>
          </p:cNvPr>
          <p:cNvGrpSpPr/>
          <p:nvPr/>
        </p:nvGrpSpPr>
        <p:grpSpPr>
          <a:xfrm>
            <a:off x="120762" y="455563"/>
            <a:ext cx="2827332" cy="301839"/>
            <a:chOff x="133741" y="626759"/>
            <a:chExt cx="1959884" cy="296070"/>
          </a:xfrm>
        </p:grpSpPr>
        <p:sp>
          <p:nvSpPr>
            <p:cNvPr id="28" name="Google Shape;191;p17">
              <a:extLst>
                <a:ext uri="{FF2B5EF4-FFF2-40B4-BE49-F238E27FC236}">
                  <a16:creationId xmlns:a16="http://schemas.microsoft.com/office/drawing/2014/main" id="{0A4E6444-5133-9174-D144-F6F65CFF7AFA}"/>
                </a:ext>
              </a:extLst>
            </p:cNvPr>
            <p:cNvSpPr txBox="1"/>
            <p:nvPr/>
          </p:nvSpPr>
          <p:spPr>
            <a:xfrm>
              <a:off x="133741" y="626759"/>
              <a:ext cx="1958820" cy="181476"/>
            </a:xfrm>
            <a:prstGeom prst="rect">
              <a:avLst/>
            </a:prstGeom>
            <a:noFill/>
            <a:ln>
              <a:noFill/>
            </a:ln>
          </p:spPr>
          <p:txBody>
            <a:bodyPr spcFirstLastPara="1" wrap="square" lIns="17150" tIns="17150" rIns="17150" bIns="17150" anchor="t" anchorCtr="0">
              <a:noAutofit/>
            </a:bodyPr>
            <a:lstStyle/>
            <a:p>
              <a:pPr marL="0" marR="0" lvl="0" indent="0" algn="r" rtl="0">
                <a:lnSpc>
                  <a:spcPct val="100000"/>
                </a:lnSpc>
                <a:spcBef>
                  <a:spcPts val="0"/>
                </a:spcBef>
                <a:spcAft>
                  <a:spcPts val="0"/>
                </a:spcAft>
                <a:buClr>
                  <a:schemeClr val="dk2"/>
                </a:buClr>
                <a:buSzPts val="800"/>
                <a:buFont typeface="Arial"/>
                <a:buNone/>
              </a:pPr>
              <a:r>
                <a:rPr lang="ru-RU" sz="1100" b="1" dirty="0">
                  <a:solidFill>
                    <a:srgbClr val="44546A"/>
                  </a:solidFill>
                  <a:latin typeface="Arial"/>
                  <a:ea typeface="Arial"/>
                  <a:cs typeface="Arial"/>
                  <a:sym typeface="Arial"/>
                </a:rPr>
                <a:t>АРХИТЕКТУРА СЛОЕВ ДАННЫХ</a:t>
              </a:r>
              <a:endParaRPr lang="ru-RU" sz="900" b="0" i="0" u="none" strike="noStrike" cap="none" dirty="0">
                <a:solidFill>
                  <a:srgbClr val="44546A"/>
                </a:solidFill>
                <a:latin typeface="Arial"/>
                <a:ea typeface="Arial"/>
                <a:cs typeface="Arial"/>
                <a:sym typeface="Arial"/>
              </a:endParaRPr>
            </a:p>
          </p:txBody>
        </p:sp>
        <p:sp>
          <p:nvSpPr>
            <p:cNvPr id="29" name="Rectangle">
              <a:extLst>
                <a:ext uri="{FF2B5EF4-FFF2-40B4-BE49-F238E27FC236}">
                  <a16:creationId xmlns:a16="http://schemas.microsoft.com/office/drawing/2014/main" id="{63B591F5-3841-5757-E3E3-434C5F79FDC2}"/>
                </a:ext>
              </a:extLst>
            </p:cNvPr>
            <p:cNvSpPr/>
            <p:nvPr/>
          </p:nvSpPr>
          <p:spPr>
            <a:xfrm>
              <a:off x="172146" y="857638"/>
              <a:ext cx="1921479" cy="65191"/>
            </a:xfrm>
            <a:prstGeom prst="rect">
              <a:avLst/>
            </a:prstGeom>
            <a:solidFill>
              <a:srgbClr val="FF004C"/>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sp>
        <p:nvSpPr>
          <p:cNvPr id="90" name="TextBox 89"/>
          <p:cNvSpPr txBox="1"/>
          <p:nvPr/>
        </p:nvSpPr>
        <p:spPr>
          <a:xfrm>
            <a:off x="11255061" y="6530524"/>
            <a:ext cx="263214" cy="276999"/>
          </a:xfrm>
          <a:prstGeom prst="rect">
            <a:avLst/>
          </a:prstGeom>
          <a:noFill/>
        </p:spPr>
        <p:txBody>
          <a:bodyPr wrap="none" rtlCol="0">
            <a:spAutoFit/>
          </a:bodyPr>
          <a:lstStyle/>
          <a:p>
            <a:r>
              <a:rPr lang="en-US" sz="1200" dirty="0"/>
              <a:t>8</a:t>
            </a:r>
            <a:endParaRPr lang="ru-RU" sz="1200" dirty="0"/>
          </a:p>
        </p:txBody>
      </p:sp>
      <p:grpSp>
        <p:nvGrpSpPr>
          <p:cNvPr id="91" name="Google Shape;188;p17">
            <a:extLst>
              <a:ext uri="{FF2B5EF4-FFF2-40B4-BE49-F238E27FC236}">
                <a16:creationId xmlns:a16="http://schemas.microsoft.com/office/drawing/2014/main" id="{D30D3439-3377-DCA0-6344-7C10EBFBDE10}"/>
              </a:ext>
            </a:extLst>
          </p:cNvPr>
          <p:cNvGrpSpPr/>
          <p:nvPr/>
        </p:nvGrpSpPr>
        <p:grpSpPr>
          <a:xfrm>
            <a:off x="125545" y="65278"/>
            <a:ext cx="11823292" cy="425450"/>
            <a:chOff x="1627188" y="1280460"/>
            <a:chExt cx="22554921" cy="850901"/>
          </a:xfrm>
        </p:grpSpPr>
        <p:sp>
          <p:nvSpPr>
            <p:cNvPr id="92" name="Google Shape;189;p17">
              <a:extLst>
                <a:ext uri="{FF2B5EF4-FFF2-40B4-BE49-F238E27FC236}">
                  <a16:creationId xmlns:a16="http://schemas.microsoft.com/office/drawing/2014/main" id="{03AA7623-883A-C1C1-5BDA-A3FB877317FD}"/>
                </a:ext>
              </a:extLst>
            </p:cNvPr>
            <p:cNvSpPr txBox="1"/>
            <p:nvPr/>
          </p:nvSpPr>
          <p:spPr>
            <a:xfrm>
              <a:off x="1627188" y="1280460"/>
              <a:ext cx="8468537" cy="850901"/>
            </a:xfrm>
            <a:prstGeom prst="rect">
              <a:avLst/>
            </a:prstGeom>
            <a:noFill/>
            <a:ln>
              <a:noFill/>
            </a:ln>
          </p:spPr>
          <p:txBody>
            <a:bodyPr spcFirstLastPara="1" wrap="square" lIns="19067" tIns="19067" rIns="19067" bIns="19067" anchor="t" anchorCtr="0">
              <a:noAutofit/>
            </a:bodyPr>
            <a:lstStyle/>
            <a:p>
              <a:pPr>
                <a:buClr>
                  <a:schemeClr val="dk1"/>
                </a:buClr>
                <a:buSzPts val="1900"/>
              </a:pPr>
              <a:r>
                <a:rPr lang="ru-RU" sz="2533" dirty="0" smtClean="0">
                  <a:solidFill>
                    <a:schemeClr val="dk1"/>
                  </a:solidFill>
                  <a:latin typeface="Impact"/>
                  <a:sym typeface="Impact"/>
                </a:rPr>
                <a:t>Управление </a:t>
              </a:r>
              <a:r>
                <a:rPr lang="ru-RU" sz="2533" dirty="0">
                  <a:solidFill>
                    <a:schemeClr val="dk1"/>
                  </a:solidFill>
                  <a:latin typeface="Impact"/>
                  <a:sym typeface="Impact"/>
                </a:rPr>
                <a:t>данными</a:t>
              </a:r>
              <a:endParaRPr sz="667" dirty="0">
                <a:solidFill>
                  <a:srgbClr val="000000"/>
                </a:solidFill>
                <a:latin typeface="Arial"/>
                <a:ea typeface="Arial"/>
                <a:cs typeface="Arial"/>
                <a:sym typeface="Arial"/>
              </a:endParaRPr>
            </a:p>
          </p:txBody>
        </p:sp>
        <p:cxnSp>
          <p:nvCxnSpPr>
            <p:cNvPr id="93" name="Google Shape;190;p17">
              <a:extLst>
                <a:ext uri="{FF2B5EF4-FFF2-40B4-BE49-F238E27FC236}">
                  <a16:creationId xmlns:a16="http://schemas.microsoft.com/office/drawing/2014/main" id="{A2D24AB5-6209-AC3F-32BF-7E144C72C1BF}"/>
                </a:ext>
              </a:extLst>
            </p:cNvPr>
            <p:cNvCxnSpPr/>
            <p:nvPr/>
          </p:nvCxnSpPr>
          <p:spPr>
            <a:xfrm>
              <a:off x="7566759" y="1932377"/>
              <a:ext cx="16615350" cy="31380"/>
            </a:xfrm>
            <a:prstGeom prst="straightConnector1">
              <a:avLst/>
            </a:prstGeom>
            <a:noFill/>
            <a:ln w="12700" cap="flat" cmpd="sng">
              <a:solidFill>
                <a:srgbClr val="FF004C"/>
              </a:solidFill>
              <a:prstDash val="solid"/>
              <a:miter lim="8000"/>
              <a:headEnd type="none" w="sm" len="sm"/>
              <a:tailEnd type="none" w="sm" len="sm"/>
            </a:ln>
          </p:spPr>
        </p:cxnSp>
      </p:grpSp>
    </p:spTree>
    <p:extLst>
      <p:ext uri="{BB962C8B-B14F-4D97-AF65-F5344CB8AC3E}">
        <p14:creationId xmlns:p14="http://schemas.microsoft.com/office/powerpoint/2010/main" val="8808524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E8C3BBF-2CCB-AC4C-8C8D-3C915E4453EB}"/>
              </a:ext>
            </a:extLst>
          </p:cNvPr>
          <p:cNvGrpSpPr/>
          <p:nvPr/>
        </p:nvGrpSpPr>
        <p:grpSpPr>
          <a:xfrm>
            <a:off x="2844291" y="1248334"/>
            <a:ext cx="6502963" cy="3945184"/>
            <a:chOff x="5688581" y="2496667"/>
            <a:chExt cx="13005925" cy="7890368"/>
          </a:xfrm>
        </p:grpSpPr>
        <p:sp>
          <p:nvSpPr>
            <p:cNvPr id="1379" name="Line"/>
            <p:cNvSpPr/>
            <p:nvPr/>
          </p:nvSpPr>
          <p:spPr>
            <a:xfrm>
              <a:off x="5688581" y="2496667"/>
              <a:ext cx="0" cy="7890368"/>
            </a:xfrm>
            <a:prstGeom prst="line">
              <a:avLst/>
            </a:prstGeom>
            <a:ln w="25400">
              <a:solidFill>
                <a:schemeClr val="accent5"/>
              </a:solidFill>
              <a:custDash>
                <a:ds d="200000" sp="200000"/>
              </a:custDash>
              <a:miter lim="400000"/>
            </a:ln>
          </p:spPr>
          <p:txBody>
            <a:bodyPr lIns="25400" tIns="25400" rIns="25400" bIns="25400" anchor="ctr"/>
            <a:lstStyle/>
            <a:p>
              <a:endParaRPr sz="900" dirty="0">
                <a:latin typeface="Arial" panose="020B0604020202020204" pitchFamily="34" charset="0"/>
                <a:cs typeface="Arial" panose="020B0604020202020204" pitchFamily="34" charset="0"/>
              </a:endParaRPr>
            </a:p>
          </p:txBody>
        </p:sp>
        <p:sp>
          <p:nvSpPr>
            <p:cNvPr id="1381" name="Line"/>
            <p:cNvSpPr/>
            <p:nvPr/>
          </p:nvSpPr>
          <p:spPr>
            <a:xfrm>
              <a:off x="10017073" y="2496667"/>
              <a:ext cx="0" cy="7890368"/>
            </a:xfrm>
            <a:prstGeom prst="line">
              <a:avLst/>
            </a:prstGeom>
            <a:ln w="25400">
              <a:solidFill>
                <a:schemeClr val="accent5"/>
              </a:solidFill>
              <a:custDash>
                <a:ds d="200000" sp="200000"/>
              </a:custDash>
              <a:miter lim="400000"/>
            </a:ln>
          </p:spPr>
          <p:txBody>
            <a:bodyPr lIns="25400" tIns="25400" rIns="25400" bIns="25400" anchor="ctr"/>
            <a:lstStyle/>
            <a:p>
              <a:endParaRPr sz="900" dirty="0">
                <a:latin typeface="Arial" panose="020B0604020202020204" pitchFamily="34" charset="0"/>
                <a:cs typeface="Arial" panose="020B0604020202020204" pitchFamily="34" charset="0"/>
              </a:endParaRPr>
            </a:p>
          </p:txBody>
        </p:sp>
        <p:sp>
          <p:nvSpPr>
            <p:cNvPr id="1383" name="Line"/>
            <p:cNvSpPr/>
            <p:nvPr/>
          </p:nvSpPr>
          <p:spPr>
            <a:xfrm>
              <a:off x="14349429" y="2496667"/>
              <a:ext cx="0" cy="7890368"/>
            </a:xfrm>
            <a:prstGeom prst="line">
              <a:avLst/>
            </a:prstGeom>
            <a:ln w="25400">
              <a:solidFill>
                <a:schemeClr val="accent5"/>
              </a:solidFill>
              <a:custDash>
                <a:ds d="200000" sp="200000"/>
              </a:custDash>
              <a:miter lim="400000"/>
            </a:ln>
          </p:spPr>
          <p:txBody>
            <a:bodyPr lIns="25400" tIns="25400" rIns="25400" bIns="25400" anchor="ctr"/>
            <a:lstStyle/>
            <a:p>
              <a:endParaRPr sz="900" dirty="0">
                <a:latin typeface="Arial" panose="020B0604020202020204" pitchFamily="34" charset="0"/>
                <a:cs typeface="Arial" panose="020B0604020202020204" pitchFamily="34" charset="0"/>
              </a:endParaRPr>
            </a:p>
          </p:txBody>
        </p:sp>
        <p:sp>
          <p:nvSpPr>
            <p:cNvPr id="1385" name="Line"/>
            <p:cNvSpPr/>
            <p:nvPr/>
          </p:nvSpPr>
          <p:spPr>
            <a:xfrm>
              <a:off x="18694506" y="2496667"/>
              <a:ext cx="0" cy="7890368"/>
            </a:xfrm>
            <a:prstGeom prst="line">
              <a:avLst/>
            </a:prstGeom>
            <a:ln w="25400">
              <a:solidFill>
                <a:schemeClr val="accent5"/>
              </a:solidFill>
              <a:custDash>
                <a:ds d="200000" sp="200000"/>
              </a:custDash>
              <a:miter lim="400000"/>
            </a:ln>
          </p:spPr>
          <p:txBody>
            <a:bodyPr lIns="25400" tIns="25400" rIns="25400" bIns="25400" anchor="ctr"/>
            <a:lstStyle/>
            <a:p>
              <a:endParaRPr sz="900" dirty="0">
                <a:latin typeface="Arial" panose="020B0604020202020204" pitchFamily="34" charset="0"/>
                <a:cs typeface="Arial" panose="020B0604020202020204" pitchFamily="34" charset="0"/>
              </a:endParaRPr>
            </a:p>
          </p:txBody>
        </p:sp>
      </p:grpSp>
      <p:grpSp>
        <p:nvGrpSpPr>
          <p:cNvPr id="9" name="Группа 8"/>
          <p:cNvGrpSpPr/>
          <p:nvPr/>
        </p:nvGrpSpPr>
        <p:grpSpPr>
          <a:xfrm>
            <a:off x="720702" y="2461895"/>
            <a:ext cx="2082934" cy="2626885"/>
            <a:chOff x="734231" y="3323941"/>
            <a:chExt cx="2082934" cy="2740077"/>
          </a:xfrm>
        </p:grpSpPr>
        <p:sp>
          <p:nvSpPr>
            <p:cNvPr id="73" name="Rounded Rectangle"/>
            <p:cNvSpPr/>
            <p:nvPr/>
          </p:nvSpPr>
          <p:spPr>
            <a:xfrm>
              <a:off x="734231" y="3323941"/>
              <a:ext cx="2082934" cy="2740077"/>
            </a:xfrm>
            <a:prstGeom prst="roundRect">
              <a:avLst>
                <a:gd name="adj" fmla="val 6027"/>
              </a:avLst>
            </a:prstGeom>
            <a:solidFill>
              <a:schemeClr val="accent6">
                <a:alpha val="28000"/>
              </a:schemeClr>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nvGrpSpPr>
            <p:cNvPr id="2" name="Group 1">
              <a:extLst>
                <a:ext uri="{FF2B5EF4-FFF2-40B4-BE49-F238E27FC236}">
                  <a16:creationId xmlns:a16="http://schemas.microsoft.com/office/drawing/2014/main" id="{0E69B554-AAB5-6C49-B8E8-88F064E1D1A2}"/>
                </a:ext>
              </a:extLst>
            </p:cNvPr>
            <p:cNvGrpSpPr/>
            <p:nvPr/>
          </p:nvGrpSpPr>
          <p:grpSpPr>
            <a:xfrm>
              <a:off x="856358" y="3535873"/>
              <a:ext cx="1913386" cy="1849318"/>
              <a:chOff x="1712715" y="7071746"/>
              <a:chExt cx="3826772" cy="3698636"/>
            </a:xfrm>
          </p:grpSpPr>
          <p:sp>
            <p:nvSpPr>
              <p:cNvPr id="1388" name="Plan"/>
              <p:cNvSpPr/>
              <p:nvPr/>
            </p:nvSpPr>
            <p:spPr>
              <a:xfrm>
                <a:off x="2199047" y="7071746"/>
                <a:ext cx="2578506" cy="65659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pPr algn="ctr"/>
                <a:r>
                  <a:rPr lang="ru-RU" sz="1800" dirty="0">
                    <a:solidFill>
                      <a:schemeClr val="tx1"/>
                    </a:solidFill>
                  </a:rPr>
                  <a:t>МСП</a:t>
                </a:r>
                <a:endParaRPr sz="1800" dirty="0">
                  <a:solidFill>
                    <a:schemeClr val="tx1"/>
                  </a:solidFill>
                </a:endParaRPr>
              </a:p>
            </p:txBody>
          </p:sp>
          <p:sp>
            <p:nvSpPr>
              <p:cNvPr id="1389" name="Lorem ipsum dolor sit amet, consectetur adipiscing elit, sed do incididunt ut labore et dolore magna aliqua orci porta non."/>
              <p:cNvSpPr/>
              <p:nvPr/>
            </p:nvSpPr>
            <p:spPr>
              <a:xfrm>
                <a:off x="1736583" y="7651580"/>
                <a:ext cx="3802904" cy="31188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pPr algn="ctr">
                  <a:lnSpc>
                    <a:spcPct val="100000"/>
                  </a:lnSpc>
                </a:pPr>
                <a:r>
                  <a:rPr lang="ru-RU" sz="1400" dirty="0">
                    <a:solidFill>
                      <a:schemeClr val="tx2"/>
                    </a:solidFill>
                  </a:rPr>
                  <a:t>Данные по субъектам малого предпринимательства Отработаны механизмы сбора данных с сайтов объектов аудита</a:t>
                </a:r>
                <a:endParaRPr sz="1400" dirty="0">
                  <a:solidFill>
                    <a:schemeClr val="tx2"/>
                  </a:solidFill>
                </a:endParaRPr>
              </a:p>
            </p:txBody>
          </p:sp>
          <p:sp>
            <p:nvSpPr>
              <p:cNvPr id="1391" name="Circle"/>
              <p:cNvSpPr/>
              <p:nvPr/>
            </p:nvSpPr>
            <p:spPr>
              <a:xfrm>
                <a:off x="1712715" y="7169877"/>
                <a:ext cx="359354" cy="359354"/>
              </a:xfrm>
              <a:prstGeom prst="ellipse">
                <a:avLst/>
              </a:prstGeom>
              <a:solidFill>
                <a:schemeClr val="tx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392" name="1"/>
              <p:cNvSpPr txBox="1"/>
              <p:nvPr/>
            </p:nvSpPr>
            <p:spPr>
              <a:xfrm>
                <a:off x="1712715" y="7171852"/>
                <a:ext cx="359354" cy="3611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defTabSz="457200">
                  <a:lnSpc>
                    <a:spcPct val="120000"/>
                  </a:lnSpc>
                  <a:defRPr sz="1400">
                    <a:solidFill>
                      <a:srgbClr val="F0F0F0"/>
                    </a:solidFill>
                    <a:latin typeface="Arial"/>
                    <a:ea typeface="Arial"/>
                    <a:cs typeface="Arial"/>
                    <a:sym typeface="Arial"/>
                  </a:defRPr>
                </a:lvl1pPr>
              </a:lstStyle>
              <a:p>
                <a:r>
                  <a:rPr sz="700" dirty="0">
                    <a:solidFill>
                      <a:schemeClr val="bg2"/>
                    </a:solidFill>
                  </a:rPr>
                  <a:t>1</a:t>
                </a:r>
              </a:p>
            </p:txBody>
          </p:sp>
        </p:grpSp>
      </p:grpSp>
      <p:grpSp>
        <p:nvGrpSpPr>
          <p:cNvPr id="10" name="Группа 9"/>
          <p:cNvGrpSpPr/>
          <p:nvPr/>
        </p:nvGrpSpPr>
        <p:grpSpPr>
          <a:xfrm>
            <a:off x="2888572" y="2238786"/>
            <a:ext cx="2082934" cy="2740077"/>
            <a:chOff x="2857820" y="2725731"/>
            <a:chExt cx="2082934" cy="2740077"/>
          </a:xfrm>
        </p:grpSpPr>
        <p:sp>
          <p:nvSpPr>
            <p:cNvPr id="72" name="Rounded Rectangle"/>
            <p:cNvSpPr/>
            <p:nvPr/>
          </p:nvSpPr>
          <p:spPr>
            <a:xfrm>
              <a:off x="2857820" y="2725731"/>
              <a:ext cx="2082934" cy="2740077"/>
            </a:xfrm>
            <a:prstGeom prst="roundRect">
              <a:avLst>
                <a:gd name="adj" fmla="val 6027"/>
              </a:avLst>
            </a:prstGeom>
            <a:solidFill>
              <a:schemeClr val="accent6">
                <a:alpha val="28000"/>
              </a:schemeClr>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nvGrpSpPr>
            <p:cNvPr id="3" name="Group 2">
              <a:extLst>
                <a:ext uri="{FF2B5EF4-FFF2-40B4-BE49-F238E27FC236}">
                  <a16:creationId xmlns:a16="http://schemas.microsoft.com/office/drawing/2014/main" id="{D45C5C0C-08A1-D547-A5CD-8E7CA96148CF}"/>
                </a:ext>
              </a:extLst>
            </p:cNvPr>
            <p:cNvGrpSpPr/>
            <p:nvPr/>
          </p:nvGrpSpPr>
          <p:grpSpPr>
            <a:xfrm>
              <a:off x="3026592" y="2998884"/>
              <a:ext cx="1826086" cy="1633875"/>
              <a:chOff x="6053183" y="5997767"/>
              <a:chExt cx="3652171" cy="3267749"/>
            </a:xfrm>
          </p:grpSpPr>
          <p:sp>
            <p:nvSpPr>
              <p:cNvPr id="1396" name="Analysis"/>
              <p:cNvSpPr/>
              <p:nvPr/>
            </p:nvSpPr>
            <p:spPr>
              <a:xfrm>
                <a:off x="6539515" y="5997767"/>
                <a:ext cx="2578507" cy="65659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pPr algn="ctr"/>
                <a:r>
                  <a:rPr lang="ru-RU" sz="1800" dirty="0">
                    <a:solidFill>
                      <a:schemeClr val="tx1"/>
                    </a:solidFill>
                  </a:rPr>
                  <a:t>Закупки</a:t>
                </a:r>
                <a:endParaRPr sz="1800" dirty="0">
                  <a:solidFill>
                    <a:schemeClr val="tx1"/>
                  </a:solidFill>
                </a:endParaRPr>
              </a:p>
            </p:txBody>
          </p:sp>
          <p:sp>
            <p:nvSpPr>
              <p:cNvPr id="1397" name="Lorem ipsum dolor sit amet, consectetur adipiscing elit, sed do incididunt ut labore et dolore magna aliqua orci porta non."/>
              <p:cNvSpPr/>
              <p:nvPr/>
            </p:nvSpPr>
            <p:spPr>
              <a:xfrm>
                <a:off x="6077051" y="6577601"/>
                <a:ext cx="3628303" cy="268791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pPr algn="ctr">
                  <a:lnSpc>
                    <a:spcPct val="100000"/>
                  </a:lnSpc>
                </a:pPr>
                <a:r>
                  <a:rPr lang="ru-RU" sz="1400" dirty="0">
                    <a:solidFill>
                      <a:schemeClr val="tx2"/>
                    </a:solidFill>
                  </a:rPr>
                  <a:t>Данные по закупкам. Отработаны механизмы загрузки данных посредством подключения к </a:t>
                </a:r>
                <a:r>
                  <a:rPr lang="en-US" sz="1400" dirty="0">
                    <a:solidFill>
                      <a:schemeClr val="tx2"/>
                    </a:solidFill>
                  </a:rPr>
                  <a:t>API </a:t>
                </a:r>
                <a:r>
                  <a:rPr lang="ru-RU" sz="1400" dirty="0">
                    <a:solidFill>
                      <a:schemeClr val="tx2"/>
                    </a:solidFill>
                  </a:rPr>
                  <a:t>источника данных</a:t>
                </a:r>
                <a:endParaRPr sz="1400" dirty="0">
                  <a:solidFill>
                    <a:schemeClr val="tx2"/>
                  </a:solidFill>
                </a:endParaRPr>
              </a:p>
            </p:txBody>
          </p:sp>
          <p:sp>
            <p:nvSpPr>
              <p:cNvPr id="1399" name="Circle"/>
              <p:cNvSpPr/>
              <p:nvPr/>
            </p:nvSpPr>
            <p:spPr>
              <a:xfrm>
                <a:off x="6053183" y="6095898"/>
                <a:ext cx="359354" cy="359354"/>
              </a:xfrm>
              <a:prstGeom prst="ellipse">
                <a:avLst/>
              </a:prstGeom>
              <a:solidFill>
                <a:schemeClr val="tx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400" name="2"/>
              <p:cNvSpPr txBox="1"/>
              <p:nvPr/>
            </p:nvSpPr>
            <p:spPr>
              <a:xfrm>
                <a:off x="6053183" y="6091119"/>
                <a:ext cx="359354" cy="3611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defTabSz="457200">
                  <a:lnSpc>
                    <a:spcPct val="120000"/>
                  </a:lnSpc>
                  <a:defRPr sz="1400">
                    <a:solidFill>
                      <a:srgbClr val="F0F0F0"/>
                    </a:solidFill>
                    <a:latin typeface="Arial"/>
                    <a:ea typeface="Arial"/>
                    <a:cs typeface="Arial"/>
                    <a:sym typeface="Arial"/>
                  </a:defRPr>
                </a:lvl1pPr>
              </a:lstStyle>
              <a:p>
                <a:r>
                  <a:rPr sz="700">
                    <a:solidFill>
                      <a:schemeClr val="bg2"/>
                    </a:solidFill>
                  </a:rPr>
                  <a:t>2</a:t>
                </a:r>
              </a:p>
            </p:txBody>
          </p:sp>
        </p:grpSp>
      </p:grpSp>
      <p:grpSp>
        <p:nvGrpSpPr>
          <p:cNvPr id="11" name="Группа 10"/>
          <p:cNvGrpSpPr/>
          <p:nvPr/>
        </p:nvGrpSpPr>
        <p:grpSpPr>
          <a:xfrm>
            <a:off x="5034497" y="2028344"/>
            <a:ext cx="2082934" cy="2740077"/>
            <a:chOff x="5034497" y="2028344"/>
            <a:chExt cx="2082934" cy="2740077"/>
          </a:xfrm>
        </p:grpSpPr>
        <p:sp>
          <p:nvSpPr>
            <p:cNvPr id="71" name="Rounded Rectangle"/>
            <p:cNvSpPr/>
            <p:nvPr/>
          </p:nvSpPr>
          <p:spPr>
            <a:xfrm>
              <a:off x="5034497" y="2028344"/>
              <a:ext cx="2082934" cy="2740077"/>
            </a:xfrm>
            <a:prstGeom prst="roundRect">
              <a:avLst>
                <a:gd name="adj" fmla="val 6027"/>
              </a:avLst>
            </a:prstGeom>
            <a:solidFill>
              <a:schemeClr val="accent6">
                <a:alpha val="28000"/>
              </a:schemeClr>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nvGrpSpPr>
            <p:cNvPr id="4" name="Group 3">
              <a:extLst>
                <a:ext uri="{FF2B5EF4-FFF2-40B4-BE49-F238E27FC236}">
                  <a16:creationId xmlns:a16="http://schemas.microsoft.com/office/drawing/2014/main" id="{F75B8AC9-B85C-C24A-9268-493C9420DFAB}"/>
                </a:ext>
              </a:extLst>
            </p:cNvPr>
            <p:cNvGrpSpPr/>
            <p:nvPr/>
          </p:nvGrpSpPr>
          <p:grpSpPr>
            <a:xfrm>
              <a:off x="5196826" y="2461895"/>
              <a:ext cx="1826086" cy="1633875"/>
              <a:chOff x="10393651" y="4923789"/>
              <a:chExt cx="3652171" cy="3267750"/>
            </a:xfrm>
          </p:grpSpPr>
          <p:sp>
            <p:nvSpPr>
              <p:cNvPr id="1404" name="Design"/>
              <p:cNvSpPr/>
              <p:nvPr/>
            </p:nvSpPr>
            <p:spPr>
              <a:xfrm>
                <a:off x="10879983" y="4923789"/>
                <a:ext cx="2578507" cy="59503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pPr algn="ctr"/>
                <a:r>
                  <a:rPr lang="ru-RU" sz="1600" dirty="0">
                    <a:solidFill>
                      <a:schemeClr val="tx1"/>
                    </a:solidFill>
                  </a:rPr>
                  <a:t>Субсидии</a:t>
                </a:r>
                <a:endParaRPr sz="1600" dirty="0">
                  <a:solidFill>
                    <a:schemeClr val="tx1"/>
                  </a:solidFill>
                </a:endParaRPr>
              </a:p>
            </p:txBody>
          </p:sp>
          <p:sp>
            <p:nvSpPr>
              <p:cNvPr id="1405" name="Lorem ipsum dolor sit amet, consectetur adipiscing elit, sed do incididunt ut labore et dolore magna aliqua orci porta non."/>
              <p:cNvSpPr/>
              <p:nvPr/>
            </p:nvSpPr>
            <p:spPr>
              <a:xfrm>
                <a:off x="10417519" y="5503623"/>
                <a:ext cx="3628303" cy="2687916"/>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pPr algn="ctr">
                  <a:lnSpc>
                    <a:spcPct val="100000"/>
                  </a:lnSpc>
                </a:pPr>
                <a:r>
                  <a:rPr lang="ru-RU" sz="1400" dirty="0">
                    <a:solidFill>
                      <a:schemeClr val="tx2"/>
                    </a:solidFill>
                  </a:rPr>
                  <a:t>Данные по субсидиям. Отработаны механизмы сбора и загрузки данных посредством </a:t>
                </a:r>
                <a:r>
                  <a:rPr lang="en-US" sz="1400" dirty="0">
                    <a:solidFill>
                      <a:schemeClr val="tx2"/>
                    </a:solidFill>
                  </a:rPr>
                  <a:t>FTP</a:t>
                </a:r>
                <a:endParaRPr sz="1400" dirty="0">
                  <a:solidFill>
                    <a:schemeClr val="tx2"/>
                  </a:solidFill>
                </a:endParaRPr>
              </a:p>
            </p:txBody>
          </p:sp>
          <p:sp>
            <p:nvSpPr>
              <p:cNvPr id="1407" name="Circle"/>
              <p:cNvSpPr/>
              <p:nvPr/>
            </p:nvSpPr>
            <p:spPr>
              <a:xfrm>
                <a:off x="10393651" y="5021920"/>
                <a:ext cx="359354" cy="359354"/>
              </a:xfrm>
              <a:prstGeom prst="ellipse">
                <a:avLst/>
              </a:prstGeom>
              <a:solidFill>
                <a:schemeClr val="tx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408" name="3"/>
              <p:cNvSpPr txBox="1"/>
              <p:nvPr/>
            </p:nvSpPr>
            <p:spPr>
              <a:xfrm>
                <a:off x="10393651" y="5023895"/>
                <a:ext cx="359354" cy="3611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defTabSz="457200">
                  <a:lnSpc>
                    <a:spcPct val="120000"/>
                  </a:lnSpc>
                  <a:defRPr sz="1400">
                    <a:solidFill>
                      <a:srgbClr val="F0F0F0"/>
                    </a:solidFill>
                    <a:latin typeface="Arial"/>
                    <a:ea typeface="Arial"/>
                    <a:cs typeface="Arial"/>
                    <a:sym typeface="Arial"/>
                  </a:defRPr>
                </a:lvl1pPr>
              </a:lstStyle>
              <a:p>
                <a:r>
                  <a:rPr sz="700" dirty="0">
                    <a:solidFill>
                      <a:schemeClr val="bg2"/>
                    </a:solidFill>
                  </a:rPr>
                  <a:t>3</a:t>
                </a:r>
              </a:p>
            </p:txBody>
          </p:sp>
        </p:grpSp>
      </p:grpSp>
      <p:grpSp>
        <p:nvGrpSpPr>
          <p:cNvPr id="12" name="Группа 11"/>
          <p:cNvGrpSpPr/>
          <p:nvPr/>
        </p:nvGrpSpPr>
        <p:grpSpPr>
          <a:xfrm>
            <a:off x="7219518" y="1678318"/>
            <a:ext cx="2082934" cy="2971024"/>
            <a:chOff x="7221061" y="1768127"/>
            <a:chExt cx="2082934" cy="2971024"/>
          </a:xfrm>
        </p:grpSpPr>
        <p:sp>
          <p:nvSpPr>
            <p:cNvPr id="1411" name="Rounded Rectangle"/>
            <p:cNvSpPr/>
            <p:nvPr/>
          </p:nvSpPr>
          <p:spPr>
            <a:xfrm>
              <a:off x="7221061" y="1768127"/>
              <a:ext cx="2082934" cy="2971024"/>
            </a:xfrm>
            <a:prstGeom prst="roundRect">
              <a:avLst>
                <a:gd name="adj" fmla="val 6027"/>
              </a:avLst>
            </a:prstGeom>
            <a:solidFill>
              <a:schemeClr val="accent6">
                <a:alpha val="28000"/>
              </a:schemeClr>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412" name="Build"/>
            <p:cNvSpPr/>
            <p:nvPr/>
          </p:nvSpPr>
          <p:spPr>
            <a:xfrm>
              <a:off x="7610225" y="1924906"/>
              <a:ext cx="1626179" cy="60529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pPr algn="ctr"/>
              <a:r>
                <a:rPr lang="ru-RU" sz="1800" dirty="0" err="1">
                  <a:solidFill>
                    <a:schemeClr val="tx1"/>
                  </a:solidFill>
                </a:rPr>
                <a:t>Телеграм</a:t>
              </a:r>
              <a:r>
                <a:rPr lang="ru-RU" sz="1800" dirty="0">
                  <a:solidFill>
                    <a:schemeClr val="tx1"/>
                  </a:solidFill>
                </a:rPr>
                <a:t>-каналы</a:t>
              </a:r>
              <a:endParaRPr sz="1800" dirty="0">
                <a:solidFill>
                  <a:schemeClr val="tx1"/>
                </a:solidFill>
              </a:endParaRPr>
            </a:p>
          </p:txBody>
        </p:sp>
        <p:sp>
          <p:nvSpPr>
            <p:cNvPr id="1413" name="Lorem ipsum dolor sit amet, consectetur adipiscing elit, sed do incididunt ut labore et dolore magna aliqua orci porta non."/>
            <p:cNvSpPr/>
            <p:nvPr/>
          </p:nvSpPr>
          <p:spPr>
            <a:xfrm>
              <a:off x="7381298" y="2510961"/>
              <a:ext cx="1814152" cy="177484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pPr algn="ctr">
                <a:lnSpc>
                  <a:spcPct val="100000"/>
                </a:lnSpc>
              </a:pPr>
              <a:r>
                <a:rPr lang="ru-RU" sz="1400" dirty="0">
                  <a:solidFill>
                    <a:schemeClr val="tx2"/>
                  </a:solidFill>
                </a:rPr>
                <a:t>Данные из новостных каналов по заданной тематике. Отработаны механизмы сбора информации из </a:t>
              </a:r>
              <a:r>
                <a:rPr lang="ru-RU" sz="1400" dirty="0" err="1">
                  <a:solidFill>
                    <a:schemeClr val="tx2"/>
                  </a:solidFill>
                </a:rPr>
                <a:t>телеграм</a:t>
              </a:r>
              <a:r>
                <a:rPr lang="ru-RU" sz="1400" dirty="0">
                  <a:solidFill>
                    <a:schemeClr val="tx2"/>
                  </a:solidFill>
                </a:rPr>
                <a:t>-каналов</a:t>
              </a:r>
              <a:endParaRPr sz="1400" dirty="0">
                <a:solidFill>
                  <a:schemeClr val="tx2"/>
                </a:solidFill>
              </a:endParaRPr>
            </a:p>
          </p:txBody>
        </p:sp>
        <p:sp>
          <p:nvSpPr>
            <p:cNvPr id="1415" name="Circle"/>
            <p:cNvSpPr/>
            <p:nvPr/>
          </p:nvSpPr>
          <p:spPr>
            <a:xfrm>
              <a:off x="7367060" y="1973972"/>
              <a:ext cx="179677" cy="179677"/>
            </a:xfrm>
            <a:prstGeom prst="ellipse">
              <a:avLst/>
            </a:prstGeom>
            <a:solidFill>
              <a:schemeClr val="tx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416" name="4"/>
            <p:cNvSpPr txBox="1"/>
            <p:nvPr/>
          </p:nvSpPr>
          <p:spPr>
            <a:xfrm>
              <a:off x="7367060" y="1974959"/>
              <a:ext cx="179677" cy="18056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defTabSz="457200">
                <a:lnSpc>
                  <a:spcPct val="120000"/>
                </a:lnSpc>
                <a:defRPr sz="1400">
                  <a:solidFill>
                    <a:srgbClr val="F0F0F0"/>
                  </a:solidFill>
                  <a:latin typeface="Arial"/>
                  <a:ea typeface="Arial"/>
                  <a:cs typeface="Arial"/>
                  <a:sym typeface="Arial"/>
                </a:defRPr>
              </a:lvl1pPr>
            </a:lstStyle>
            <a:p>
              <a:r>
                <a:rPr sz="700" dirty="0">
                  <a:solidFill>
                    <a:schemeClr val="bg2"/>
                  </a:solidFill>
                </a:rPr>
                <a:t>4</a:t>
              </a:r>
            </a:p>
          </p:txBody>
        </p:sp>
      </p:grpSp>
      <p:grpSp>
        <p:nvGrpSpPr>
          <p:cNvPr id="13" name="Группа 12"/>
          <p:cNvGrpSpPr/>
          <p:nvPr/>
        </p:nvGrpSpPr>
        <p:grpSpPr>
          <a:xfrm>
            <a:off x="9414610" y="1320599"/>
            <a:ext cx="2082934" cy="3328743"/>
            <a:chOff x="9497736" y="1080737"/>
            <a:chExt cx="2082934" cy="2740077"/>
          </a:xfrm>
        </p:grpSpPr>
        <p:sp>
          <p:nvSpPr>
            <p:cNvPr id="70" name="Rounded Rectangle"/>
            <p:cNvSpPr/>
            <p:nvPr/>
          </p:nvSpPr>
          <p:spPr>
            <a:xfrm>
              <a:off x="9497736" y="1080737"/>
              <a:ext cx="2082934" cy="2740077"/>
            </a:xfrm>
            <a:prstGeom prst="roundRect">
              <a:avLst>
                <a:gd name="adj" fmla="val 6027"/>
              </a:avLst>
            </a:prstGeom>
            <a:solidFill>
              <a:schemeClr val="accent6">
                <a:alpha val="28000"/>
              </a:schemeClr>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nvGrpSpPr>
            <p:cNvPr id="6" name="Group 5">
              <a:extLst>
                <a:ext uri="{FF2B5EF4-FFF2-40B4-BE49-F238E27FC236}">
                  <a16:creationId xmlns:a16="http://schemas.microsoft.com/office/drawing/2014/main" id="{797F6F20-6DF8-B14F-8B7D-56530FE887B4}"/>
                </a:ext>
              </a:extLst>
            </p:cNvPr>
            <p:cNvGrpSpPr/>
            <p:nvPr/>
          </p:nvGrpSpPr>
          <p:grpSpPr>
            <a:xfrm>
              <a:off x="9537294" y="1387917"/>
              <a:ext cx="1971132" cy="2280205"/>
              <a:chOff x="19074587" y="2775833"/>
              <a:chExt cx="3942263" cy="4560410"/>
            </a:xfrm>
          </p:grpSpPr>
          <p:sp>
            <p:nvSpPr>
              <p:cNvPr id="1420" name="Deploy"/>
              <p:cNvSpPr/>
              <p:nvPr/>
            </p:nvSpPr>
            <p:spPr>
              <a:xfrm>
                <a:off x="19560919" y="2775833"/>
                <a:ext cx="2578507" cy="65659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pPr algn="ctr"/>
                <a:r>
                  <a:rPr lang="ru-RU" sz="1800" dirty="0">
                    <a:solidFill>
                      <a:schemeClr val="tx1"/>
                    </a:solidFill>
                  </a:rPr>
                  <a:t>НП,ГП</a:t>
                </a:r>
                <a:endParaRPr sz="1800" dirty="0">
                  <a:solidFill>
                    <a:schemeClr val="tx1"/>
                  </a:solidFill>
                </a:endParaRPr>
              </a:p>
            </p:txBody>
          </p:sp>
          <p:sp>
            <p:nvSpPr>
              <p:cNvPr id="1421" name="Lorem ipsum dolor sit amet, consectetur adipiscing elit, sed do incididunt ut labore et dolore magna aliqua orci porta non."/>
              <p:cNvSpPr/>
              <p:nvPr/>
            </p:nvSpPr>
            <p:spPr>
              <a:xfrm>
                <a:off x="19098455" y="3355667"/>
                <a:ext cx="3918395" cy="3980576"/>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pPr algn="ctr">
                  <a:lnSpc>
                    <a:spcPct val="100000"/>
                  </a:lnSpc>
                </a:pPr>
                <a:r>
                  <a:rPr lang="ru-RU" sz="1400" dirty="0">
                    <a:solidFill>
                      <a:schemeClr val="tx2"/>
                    </a:solidFill>
                  </a:rPr>
                  <a:t>Данные по национальным проектам и государственным программам. Отработаны механизмы получения данных посредством СМЭВ</a:t>
                </a:r>
                <a:endParaRPr sz="1400" dirty="0">
                  <a:solidFill>
                    <a:schemeClr val="tx2"/>
                  </a:solidFill>
                </a:endParaRPr>
              </a:p>
            </p:txBody>
          </p:sp>
          <p:sp>
            <p:nvSpPr>
              <p:cNvPr id="1423" name="Circle"/>
              <p:cNvSpPr/>
              <p:nvPr/>
            </p:nvSpPr>
            <p:spPr>
              <a:xfrm>
                <a:off x="19074587" y="2873964"/>
                <a:ext cx="359354" cy="359354"/>
              </a:xfrm>
              <a:prstGeom prst="ellipse">
                <a:avLst/>
              </a:prstGeom>
              <a:solidFill>
                <a:schemeClr val="tx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424" name="5"/>
              <p:cNvSpPr txBox="1"/>
              <p:nvPr/>
            </p:nvSpPr>
            <p:spPr>
              <a:xfrm>
                <a:off x="19074587" y="2867585"/>
                <a:ext cx="359354" cy="3611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defTabSz="457200">
                  <a:lnSpc>
                    <a:spcPct val="120000"/>
                  </a:lnSpc>
                  <a:defRPr sz="1400">
                    <a:solidFill>
                      <a:srgbClr val="F0F0F0"/>
                    </a:solidFill>
                    <a:latin typeface="Arial"/>
                    <a:ea typeface="Arial"/>
                    <a:cs typeface="Arial"/>
                    <a:sym typeface="Arial"/>
                  </a:defRPr>
                </a:lvl1pPr>
              </a:lstStyle>
              <a:p>
                <a:r>
                  <a:rPr sz="700" dirty="0">
                    <a:solidFill>
                      <a:schemeClr val="bg2"/>
                    </a:solidFill>
                  </a:rPr>
                  <a:t>5</a:t>
                </a:r>
              </a:p>
            </p:txBody>
          </p:sp>
        </p:grpSp>
      </p:grpSp>
      <p:grpSp>
        <p:nvGrpSpPr>
          <p:cNvPr id="60" name="Группа 59"/>
          <p:cNvGrpSpPr/>
          <p:nvPr/>
        </p:nvGrpSpPr>
        <p:grpSpPr>
          <a:xfrm>
            <a:off x="239544" y="986239"/>
            <a:ext cx="4613134" cy="192018"/>
            <a:chOff x="172146" y="730208"/>
            <a:chExt cx="4613134" cy="192018"/>
          </a:xfrm>
        </p:grpSpPr>
        <p:sp>
          <p:nvSpPr>
            <p:cNvPr id="61" name="Google Shape;191;p17"/>
            <p:cNvSpPr txBox="1"/>
            <p:nvPr/>
          </p:nvSpPr>
          <p:spPr>
            <a:xfrm>
              <a:off x="429918" y="730208"/>
              <a:ext cx="4355362" cy="94498"/>
            </a:xfrm>
            <a:prstGeom prst="rect">
              <a:avLst/>
            </a:prstGeom>
            <a:noFill/>
            <a:ln>
              <a:noFill/>
            </a:ln>
          </p:spPr>
          <p:txBody>
            <a:bodyPr spcFirstLastPara="1" wrap="square" lIns="17150" tIns="17150" rIns="17150" bIns="17150" anchor="t" anchorCtr="0">
              <a:noAutofit/>
            </a:bodyPr>
            <a:lstStyle/>
            <a:p>
              <a:pPr marL="0" marR="0" lvl="0" indent="0" algn="r" rtl="0">
                <a:lnSpc>
                  <a:spcPct val="100000"/>
                </a:lnSpc>
                <a:spcBef>
                  <a:spcPts val="0"/>
                </a:spcBef>
                <a:spcAft>
                  <a:spcPts val="0"/>
                </a:spcAft>
                <a:buClr>
                  <a:schemeClr val="dk2"/>
                </a:buClr>
                <a:buSzPts val="800"/>
                <a:buFont typeface="Arial"/>
                <a:buNone/>
              </a:pPr>
              <a:r>
                <a:rPr lang="ru-RU" sz="800" b="1" dirty="0">
                  <a:solidFill>
                    <a:schemeClr val="dk2"/>
                  </a:solidFill>
                  <a:latin typeface="Arial"/>
                  <a:ea typeface="Arial"/>
                  <a:cs typeface="Arial"/>
                  <a:sym typeface="Arial"/>
                </a:rPr>
                <a:t>П</a:t>
              </a:r>
              <a:r>
                <a:rPr lang="ru-RU" sz="800" b="1" i="0" u="none" strike="noStrike" cap="none" dirty="0">
                  <a:solidFill>
                    <a:schemeClr val="dk2"/>
                  </a:solidFill>
                  <a:latin typeface="Arial"/>
                  <a:ea typeface="Arial"/>
                  <a:cs typeface="Arial"/>
                  <a:sym typeface="Arial"/>
                </a:rPr>
                <a:t>ЕРВЫЕ РЕАЛИЗОВАННЫЕ ПРОЕКТЫ ПО АВТОМАТИЗАЦИИ ЗАГРУЗКИ ДАННЫХ</a:t>
              </a:r>
              <a:endParaRPr lang="ru-RU" sz="500" b="0" i="0" u="none" strike="noStrike" cap="none" dirty="0">
                <a:solidFill>
                  <a:srgbClr val="000000"/>
                </a:solidFill>
                <a:latin typeface="Arial"/>
                <a:ea typeface="Arial"/>
                <a:cs typeface="Arial"/>
                <a:sym typeface="Arial"/>
              </a:endParaRPr>
            </a:p>
          </p:txBody>
        </p:sp>
        <p:sp>
          <p:nvSpPr>
            <p:cNvPr id="62" name="Rectangle"/>
            <p:cNvSpPr/>
            <p:nvPr/>
          </p:nvSpPr>
          <p:spPr>
            <a:xfrm>
              <a:off x="172146" y="857639"/>
              <a:ext cx="4613134" cy="64587"/>
            </a:xfrm>
            <a:prstGeom prst="rect">
              <a:avLst/>
            </a:prstGeom>
            <a:solidFill>
              <a:srgbClr val="3347F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sp>
        <p:nvSpPr>
          <p:cNvPr id="63" name="Type text here"/>
          <p:cNvSpPr/>
          <p:nvPr/>
        </p:nvSpPr>
        <p:spPr>
          <a:xfrm>
            <a:off x="6338545" y="5483435"/>
            <a:ext cx="5853455" cy="115929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defRPr sz="2800" b="0">
                <a:solidFill>
                  <a:srgbClr val="242423"/>
                </a:solidFill>
                <a:latin typeface="Montserrat Bold"/>
                <a:ea typeface="Montserrat Bold"/>
                <a:cs typeface="Montserrat Bold"/>
                <a:sym typeface="Montserrat Bold"/>
              </a:defRPr>
            </a:lvl1pPr>
          </a:lstStyle>
          <a:p>
            <a:r>
              <a:rPr lang="ru-RU" sz="1800" b="1" i="1" dirty="0" smtClean="0">
                <a:solidFill>
                  <a:srgbClr val="44546A"/>
                </a:solidFill>
                <a:latin typeface="Arial" panose="020B0604020202020204" pitchFamily="34" charset="0"/>
                <a:cs typeface="Arial" panose="020B0604020202020204" pitchFamily="34" charset="0"/>
              </a:rPr>
              <a:t>Описано наборов данных для загрузки – 174.</a:t>
            </a:r>
          </a:p>
          <a:p>
            <a:r>
              <a:rPr lang="ru-RU" sz="1800" b="1" i="1" dirty="0" smtClean="0">
                <a:solidFill>
                  <a:srgbClr val="44546A"/>
                </a:solidFill>
                <a:latin typeface="Arial" panose="020B0604020202020204" pitchFamily="34" charset="0"/>
                <a:cs typeface="Arial" panose="020B0604020202020204" pitchFamily="34" charset="0"/>
              </a:rPr>
              <a:t>Загружено </a:t>
            </a:r>
            <a:r>
              <a:rPr lang="ru-RU" sz="1800" b="1" i="1" dirty="0">
                <a:solidFill>
                  <a:srgbClr val="44546A"/>
                </a:solidFill>
                <a:latin typeface="Arial" panose="020B0604020202020204" pitchFamily="34" charset="0"/>
                <a:cs typeface="Arial" panose="020B0604020202020204" pitchFamily="34" charset="0"/>
              </a:rPr>
              <a:t>наборов данных - более </a:t>
            </a:r>
            <a:r>
              <a:rPr lang="ru-RU" sz="1800" b="1" i="1" dirty="0" smtClean="0">
                <a:solidFill>
                  <a:srgbClr val="44546A"/>
                </a:solidFill>
                <a:latin typeface="Arial" panose="020B0604020202020204" pitchFamily="34" charset="0"/>
                <a:cs typeface="Arial" panose="020B0604020202020204" pitchFamily="34" charset="0"/>
              </a:rPr>
              <a:t>60:</a:t>
            </a:r>
          </a:p>
          <a:p>
            <a:r>
              <a:rPr lang="ru-RU" sz="1800" b="1" i="1" dirty="0">
                <a:solidFill>
                  <a:srgbClr val="44546A"/>
                </a:solidFill>
                <a:latin typeface="Arial" panose="020B0604020202020204" pitchFamily="34" charset="0"/>
                <a:cs typeface="Arial" panose="020B0604020202020204" pitchFamily="34" charset="0"/>
              </a:rPr>
              <a:t>	</a:t>
            </a:r>
            <a:r>
              <a:rPr lang="ru-RU" sz="1800" b="1" i="1" dirty="0" smtClean="0">
                <a:solidFill>
                  <a:srgbClr val="44546A"/>
                </a:solidFill>
                <a:latin typeface="Arial" panose="020B0604020202020204" pitchFamily="34" charset="0"/>
                <a:cs typeface="Arial" panose="020B0604020202020204" pitchFamily="34" charset="0"/>
              </a:rPr>
              <a:t>обновляются </a:t>
            </a:r>
            <a:r>
              <a:rPr lang="ru-RU" sz="1800" b="1" i="1" dirty="0">
                <a:solidFill>
                  <a:srgbClr val="44546A"/>
                </a:solidFill>
                <a:latin typeface="Arial" panose="020B0604020202020204" pitchFamily="34" charset="0"/>
                <a:cs typeface="Arial" panose="020B0604020202020204" pitchFamily="34" charset="0"/>
              </a:rPr>
              <a:t>автоматически по заданному </a:t>
            </a:r>
            <a:r>
              <a:rPr lang="ru-RU" sz="1800" b="1" i="1" dirty="0" smtClean="0">
                <a:solidFill>
                  <a:srgbClr val="44546A"/>
                </a:solidFill>
                <a:latin typeface="Arial" panose="020B0604020202020204" pitchFamily="34" charset="0"/>
                <a:cs typeface="Arial" panose="020B0604020202020204" pitchFamily="34" charset="0"/>
              </a:rPr>
              <a:t>	графику – 13 наборов данных.</a:t>
            </a:r>
            <a:endParaRPr sz="1800" b="1" i="1" dirty="0">
              <a:solidFill>
                <a:srgbClr val="44546A"/>
              </a:solidFill>
              <a:latin typeface="Arial" panose="020B0604020202020204" pitchFamily="34" charset="0"/>
              <a:cs typeface="Arial" panose="020B0604020202020204" pitchFamily="34" charset="0"/>
            </a:endParaRPr>
          </a:p>
        </p:txBody>
      </p:sp>
      <p:grpSp>
        <p:nvGrpSpPr>
          <p:cNvPr id="5" name="Группа 4">
            <a:extLst>
              <a:ext uri="{FF2B5EF4-FFF2-40B4-BE49-F238E27FC236}">
                <a16:creationId xmlns:a16="http://schemas.microsoft.com/office/drawing/2014/main" id="{F27F9965-44BE-B657-C4B5-C9E6633AB776}"/>
              </a:ext>
            </a:extLst>
          </p:cNvPr>
          <p:cNvGrpSpPr/>
          <p:nvPr/>
        </p:nvGrpSpPr>
        <p:grpSpPr>
          <a:xfrm rot="16200000">
            <a:off x="1446112" y="-1858899"/>
            <a:ext cx="271870" cy="3164092"/>
            <a:chOff x="1163899" y="2354595"/>
            <a:chExt cx="271870" cy="3164092"/>
          </a:xfrm>
        </p:grpSpPr>
        <p:sp>
          <p:nvSpPr>
            <p:cNvPr id="14" name="Прямоугольник 13">
              <a:extLst>
                <a:ext uri="{FF2B5EF4-FFF2-40B4-BE49-F238E27FC236}">
                  <a16:creationId xmlns:a16="http://schemas.microsoft.com/office/drawing/2014/main" id="{B411CB6D-BE9D-DB8F-FB32-2A6ECCDEA603}"/>
                </a:ext>
              </a:extLst>
            </p:cNvPr>
            <p:cNvSpPr/>
            <p:nvPr/>
          </p:nvSpPr>
          <p:spPr>
            <a:xfrm>
              <a:off x="1163899" y="2354595"/>
              <a:ext cx="271870" cy="216000"/>
            </a:xfrm>
            <a:prstGeom prst="rect">
              <a:avLst/>
            </a:prstGeom>
            <a:solidFill>
              <a:srgbClr val="21ECE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1100" dirty="0">
                  <a:effectLst/>
                  <a:ea typeface="Calibri"/>
                  <a:cs typeface="Times New Roman"/>
                </a:rPr>
                <a:t> </a:t>
              </a:r>
            </a:p>
            <a:p>
              <a:pPr>
                <a:lnSpc>
                  <a:spcPct val="115000"/>
                </a:lnSpc>
                <a:spcAft>
                  <a:spcPts val="1000"/>
                </a:spcAft>
              </a:pPr>
              <a:r>
                <a:rPr lang="ru-RU" sz="1100" dirty="0">
                  <a:effectLst/>
                  <a:ea typeface="Calibri"/>
                  <a:cs typeface="Times New Roman"/>
                </a:rPr>
                <a:t> </a:t>
              </a:r>
            </a:p>
          </p:txBody>
        </p:sp>
        <p:sp>
          <p:nvSpPr>
            <p:cNvPr id="15" name="Прямоугольник 14">
              <a:extLst>
                <a:ext uri="{FF2B5EF4-FFF2-40B4-BE49-F238E27FC236}">
                  <a16:creationId xmlns:a16="http://schemas.microsoft.com/office/drawing/2014/main" id="{29436606-C5C7-9680-EF31-368AD3D4BFEA}"/>
                </a:ext>
              </a:extLst>
            </p:cNvPr>
            <p:cNvSpPr/>
            <p:nvPr/>
          </p:nvSpPr>
          <p:spPr>
            <a:xfrm>
              <a:off x="1163899" y="2723107"/>
              <a:ext cx="271870" cy="216000"/>
            </a:xfrm>
            <a:prstGeom prst="rect">
              <a:avLst/>
            </a:prstGeom>
            <a:solidFill>
              <a:srgbClr val="FF004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6" name="Прямоугольник 15">
              <a:extLst>
                <a:ext uri="{FF2B5EF4-FFF2-40B4-BE49-F238E27FC236}">
                  <a16:creationId xmlns:a16="http://schemas.microsoft.com/office/drawing/2014/main" id="{67F5FD47-1B28-3D32-5516-1DCB5FE2A3AD}"/>
                </a:ext>
              </a:extLst>
            </p:cNvPr>
            <p:cNvSpPr/>
            <p:nvPr/>
          </p:nvSpPr>
          <p:spPr>
            <a:xfrm>
              <a:off x="1163899" y="5302687"/>
              <a:ext cx="271870" cy="216000"/>
            </a:xfrm>
            <a:prstGeom prst="rect">
              <a:avLst/>
            </a:prstGeom>
            <a:solidFill>
              <a:srgbClr val="FFC09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7" name="Прямоугольник 16">
              <a:extLst>
                <a:ext uri="{FF2B5EF4-FFF2-40B4-BE49-F238E27FC236}">
                  <a16:creationId xmlns:a16="http://schemas.microsoft.com/office/drawing/2014/main" id="{48EA4E6E-2BBA-48F6-198B-5E5DD11EE95A}"/>
                </a:ext>
              </a:extLst>
            </p:cNvPr>
            <p:cNvSpPr/>
            <p:nvPr/>
          </p:nvSpPr>
          <p:spPr>
            <a:xfrm>
              <a:off x="1163899" y="4565667"/>
              <a:ext cx="271870" cy="216000"/>
            </a:xfrm>
            <a:prstGeom prst="rect">
              <a:avLst/>
            </a:prstGeom>
            <a:solidFill>
              <a:srgbClr val="3347F2"/>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8" name="Прямоугольник 17">
              <a:extLst>
                <a:ext uri="{FF2B5EF4-FFF2-40B4-BE49-F238E27FC236}">
                  <a16:creationId xmlns:a16="http://schemas.microsoft.com/office/drawing/2014/main" id="{5E05257D-B2C6-E269-4E60-BE16B3B43BCD}"/>
                </a:ext>
              </a:extLst>
            </p:cNvPr>
            <p:cNvSpPr/>
            <p:nvPr/>
          </p:nvSpPr>
          <p:spPr>
            <a:xfrm>
              <a:off x="1163899" y="4934179"/>
              <a:ext cx="271870" cy="216000"/>
            </a:xfrm>
            <a:prstGeom prst="rect">
              <a:avLst/>
            </a:prstGeom>
            <a:solidFill>
              <a:srgbClr val="9D82EC"/>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9" name="Прямоугольник 18">
              <a:extLst>
                <a:ext uri="{FF2B5EF4-FFF2-40B4-BE49-F238E27FC236}">
                  <a16:creationId xmlns:a16="http://schemas.microsoft.com/office/drawing/2014/main" id="{4DF298B0-56F5-EDDA-D3EA-42AC056370AA}"/>
                </a:ext>
              </a:extLst>
            </p:cNvPr>
            <p:cNvSpPr/>
            <p:nvPr/>
          </p:nvSpPr>
          <p:spPr>
            <a:xfrm>
              <a:off x="1163899" y="3091619"/>
              <a:ext cx="271870" cy="216000"/>
            </a:xfrm>
            <a:prstGeom prst="rect">
              <a:avLst/>
            </a:prstGeom>
            <a:solidFill>
              <a:srgbClr val="04092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0" name="Прямоугольник 19">
              <a:extLst>
                <a:ext uri="{FF2B5EF4-FFF2-40B4-BE49-F238E27FC236}">
                  <a16:creationId xmlns:a16="http://schemas.microsoft.com/office/drawing/2014/main" id="{37C2FACB-581F-1892-2940-4EB910E138C2}"/>
                </a:ext>
              </a:extLst>
            </p:cNvPr>
            <p:cNvSpPr/>
            <p:nvPr/>
          </p:nvSpPr>
          <p:spPr>
            <a:xfrm>
              <a:off x="1163899" y="3460131"/>
              <a:ext cx="271870" cy="216000"/>
            </a:xfrm>
            <a:prstGeom prst="rect">
              <a:avLst/>
            </a:prstGeom>
            <a:solidFill>
              <a:srgbClr val="243057"/>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1" name="Прямоугольник 20">
              <a:extLst>
                <a:ext uri="{FF2B5EF4-FFF2-40B4-BE49-F238E27FC236}">
                  <a16:creationId xmlns:a16="http://schemas.microsoft.com/office/drawing/2014/main" id="{9178208E-E6D9-9187-3554-F89E89F59372}"/>
                </a:ext>
              </a:extLst>
            </p:cNvPr>
            <p:cNvSpPr/>
            <p:nvPr/>
          </p:nvSpPr>
          <p:spPr>
            <a:xfrm>
              <a:off x="1163899" y="3828643"/>
              <a:ext cx="271870" cy="216000"/>
            </a:xfrm>
            <a:prstGeom prst="rect">
              <a:avLst/>
            </a:prstGeom>
            <a:solidFill>
              <a:srgbClr val="8B91A9"/>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2" name="Прямоугольник 21">
              <a:extLst>
                <a:ext uri="{FF2B5EF4-FFF2-40B4-BE49-F238E27FC236}">
                  <a16:creationId xmlns:a16="http://schemas.microsoft.com/office/drawing/2014/main" id="{9653C6FD-7496-5EDE-EE2F-E16B6F5BF7C7}"/>
                </a:ext>
              </a:extLst>
            </p:cNvPr>
            <p:cNvSpPr/>
            <p:nvPr/>
          </p:nvSpPr>
          <p:spPr>
            <a:xfrm>
              <a:off x="1163899" y="4197155"/>
              <a:ext cx="271870" cy="216000"/>
            </a:xfrm>
            <a:prstGeom prst="rect">
              <a:avLst/>
            </a:prstGeom>
            <a:solidFill>
              <a:srgbClr val="F1F5FA"/>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grpSp>
        <p:nvGrpSpPr>
          <p:cNvPr id="26" name="Группа 25">
            <a:extLst>
              <a:ext uri="{FF2B5EF4-FFF2-40B4-BE49-F238E27FC236}">
                <a16:creationId xmlns:a16="http://schemas.microsoft.com/office/drawing/2014/main" id="{24C65BE3-8EA9-8FC1-44A4-4AD4F5E99653}"/>
              </a:ext>
            </a:extLst>
          </p:cNvPr>
          <p:cNvGrpSpPr/>
          <p:nvPr/>
        </p:nvGrpSpPr>
        <p:grpSpPr>
          <a:xfrm>
            <a:off x="120762" y="455563"/>
            <a:ext cx="2827332" cy="301839"/>
            <a:chOff x="133741" y="626759"/>
            <a:chExt cx="1959884" cy="296070"/>
          </a:xfrm>
        </p:grpSpPr>
        <p:sp>
          <p:nvSpPr>
            <p:cNvPr id="27" name="Google Shape;191;p17">
              <a:extLst>
                <a:ext uri="{FF2B5EF4-FFF2-40B4-BE49-F238E27FC236}">
                  <a16:creationId xmlns:a16="http://schemas.microsoft.com/office/drawing/2014/main" id="{955BBB1B-D9DD-EB4D-3F46-F18A5FD5FA17}"/>
                </a:ext>
              </a:extLst>
            </p:cNvPr>
            <p:cNvSpPr txBox="1"/>
            <p:nvPr/>
          </p:nvSpPr>
          <p:spPr>
            <a:xfrm>
              <a:off x="133741" y="626759"/>
              <a:ext cx="1958820" cy="181476"/>
            </a:xfrm>
            <a:prstGeom prst="rect">
              <a:avLst/>
            </a:prstGeom>
            <a:noFill/>
            <a:ln>
              <a:noFill/>
            </a:ln>
          </p:spPr>
          <p:txBody>
            <a:bodyPr spcFirstLastPara="1" wrap="square" lIns="17150" tIns="17150" rIns="17150" bIns="17150" anchor="t" anchorCtr="0">
              <a:noAutofit/>
            </a:bodyPr>
            <a:lstStyle/>
            <a:p>
              <a:pPr marL="0" marR="0" lvl="0" indent="0" algn="r" rtl="0">
                <a:lnSpc>
                  <a:spcPct val="100000"/>
                </a:lnSpc>
                <a:spcBef>
                  <a:spcPts val="0"/>
                </a:spcBef>
                <a:spcAft>
                  <a:spcPts val="0"/>
                </a:spcAft>
                <a:buClr>
                  <a:schemeClr val="dk2"/>
                </a:buClr>
                <a:buSzPts val="800"/>
                <a:buFont typeface="Arial"/>
                <a:buNone/>
              </a:pPr>
              <a:r>
                <a:rPr lang="ru-RU" sz="1100" b="1" dirty="0">
                  <a:solidFill>
                    <a:srgbClr val="44546A"/>
                  </a:solidFill>
                  <a:latin typeface="Arial"/>
                  <a:ea typeface="Arial"/>
                  <a:cs typeface="Arial"/>
                  <a:sym typeface="Arial"/>
                </a:rPr>
                <a:t>РЕЗУЛЬТАТЫ 2022 ГОДА</a:t>
              </a:r>
              <a:endParaRPr lang="ru-RU" sz="900" b="0" i="0" u="none" strike="noStrike" cap="none" dirty="0">
                <a:solidFill>
                  <a:srgbClr val="44546A"/>
                </a:solidFill>
                <a:latin typeface="Arial"/>
                <a:ea typeface="Arial"/>
                <a:cs typeface="Arial"/>
                <a:sym typeface="Arial"/>
              </a:endParaRPr>
            </a:p>
          </p:txBody>
        </p:sp>
        <p:sp>
          <p:nvSpPr>
            <p:cNvPr id="28" name="Rectangle">
              <a:extLst>
                <a:ext uri="{FF2B5EF4-FFF2-40B4-BE49-F238E27FC236}">
                  <a16:creationId xmlns:a16="http://schemas.microsoft.com/office/drawing/2014/main" id="{BB9AC0BE-2318-673C-122A-C832FBA6DCD4}"/>
                </a:ext>
              </a:extLst>
            </p:cNvPr>
            <p:cNvSpPr/>
            <p:nvPr/>
          </p:nvSpPr>
          <p:spPr>
            <a:xfrm>
              <a:off x="172146" y="857638"/>
              <a:ext cx="1921479" cy="65191"/>
            </a:xfrm>
            <a:prstGeom prst="rect">
              <a:avLst/>
            </a:prstGeom>
            <a:solidFill>
              <a:srgbClr val="FF004C"/>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grpSp>
        <p:nvGrpSpPr>
          <p:cNvPr id="7" name="Group 6">
            <a:extLst>
              <a:ext uri="{FF2B5EF4-FFF2-40B4-BE49-F238E27FC236}">
                <a16:creationId xmlns:a16="http://schemas.microsoft.com/office/drawing/2014/main" id="{CA7CE740-21F2-AC4D-BDF1-F36EA43C3113}"/>
              </a:ext>
            </a:extLst>
          </p:cNvPr>
          <p:cNvGrpSpPr/>
          <p:nvPr/>
        </p:nvGrpSpPr>
        <p:grpSpPr>
          <a:xfrm>
            <a:off x="737025" y="4550223"/>
            <a:ext cx="10762448" cy="541928"/>
            <a:chOff x="1429552" y="10440658"/>
            <a:chExt cx="21524896" cy="1083855"/>
          </a:xfrm>
        </p:grpSpPr>
        <p:sp>
          <p:nvSpPr>
            <p:cNvPr id="1363" name="Rounded Rectangle"/>
            <p:cNvSpPr/>
            <p:nvPr/>
          </p:nvSpPr>
          <p:spPr>
            <a:xfrm>
              <a:off x="1429552" y="10447400"/>
              <a:ext cx="21524896" cy="1070371"/>
            </a:xfrm>
            <a:prstGeom prst="roundRect">
              <a:avLst>
                <a:gd name="adj" fmla="val 18887"/>
              </a:avLst>
            </a:prstGeom>
            <a:solidFill>
              <a:schemeClr val="accen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364" name="Shape"/>
            <p:cNvSpPr/>
            <p:nvPr/>
          </p:nvSpPr>
          <p:spPr>
            <a:xfrm>
              <a:off x="1618056" y="10645637"/>
              <a:ext cx="3981015" cy="673898"/>
            </a:xfrm>
            <a:custGeom>
              <a:avLst/>
              <a:gdLst/>
              <a:ahLst/>
              <a:cxnLst>
                <a:cxn ang="0">
                  <a:pos x="wd2" y="hd2"/>
                </a:cxn>
                <a:cxn ang="5400000">
                  <a:pos x="wd2" y="hd2"/>
                </a:cxn>
                <a:cxn ang="10800000">
                  <a:pos x="wd2" y="hd2"/>
                </a:cxn>
                <a:cxn ang="16200000">
                  <a:pos x="wd2" y="hd2"/>
                </a:cxn>
              </a:cxnLst>
              <a:rect l="0" t="0" r="r" b="b"/>
              <a:pathLst>
                <a:path w="21571" h="21597" extrusionOk="0">
                  <a:moveTo>
                    <a:pt x="826" y="0"/>
                  </a:moveTo>
                  <a:cubicBezTo>
                    <a:pt x="705" y="0"/>
                    <a:pt x="608" y="-3"/>
                    <a:pt x="529" y="24"/>
                  </a:cubicBezTo>
                  <a:cubicBezTo>
                    <a:pt x="450" y="52"/>
                    <a:pt x="389" y="109"/>
                    <a:pt x="340" y="229"/>
                  </a:cubicBezTo>
                  <a:cubicBezTo>
                    <a:pt x="270" y="379"/>
                    <a:pt x="208" y="614"/>
                    <a:pt x="156" y="922"/>
                  </a:cubicBezTo>
                  <a:cubicBezTo>
                    <a:pt x="104" y="1229"/>
                    <a:pt x="65" y="1596"/>
                    <a:pt x="39" y="2009"/>
                  </a:cubicBezTo>
                  <a:cubicBezTo>
                    <a:pt x="19" y="2296"/>
                    <a:pt x="9" y="2656"/>
                    <a:pt x="5" y="3124"/>
                  </a:cubicBezTo>
                  <a:cubicBezTo>
                    <a:pt x="0" y="3592"/>
                    <a:pt x="0" y="4167"/>
                    <a:pt x="0" y="4884"/>
                  </a:cubicBezTo>
                  <a:lnTo>
                    <a:pt x="0" y="16700"/>
                  </a:lnTo>
                  <a:cubicBezTo>
                    <a:pt x="0" y="17417"/>
                    <a:pt x="0" y="17992"/>
                    <a:pt x="5" y="18460"/>
                  </a:cubicBezTo>
                  <a:cubicBezTo>
                    <a:pt x="9" y="18928"/>
                    <a:pt x="19" y="19288"/>
                    <a:pt x="39" y="19575"/>
                  </a:cubicBezTo>
                  <a:cubicBezTo>
                    <a:pt x="65" y="19988"/>
                    <a:pt x="104" y="20355"/>
                    <a:pt x="156" y="20662"/>
                  </a:cubicBezTo>
                  <a:cubicBezTo>
                    <a:pt x="208" y="20970"/>
                    <a:pt x="270" y="21205"/>
                    <a:pt x="340" y="21355"/>
                  </a:cubicBezTo>
                  <a:cubicBezTo>
                    <a:pt x="389" y="21475"/>
                    <a:pt x="450" y="21536"/>
                    <a:pt x="529" y="21566"/>
                  </a:cubicBezTo>
                  <a:cubicBezTo>
                    <a:pt x="608" y="21596"/>
                    <a:pt x="705" y="21597"/>
                    <a:pt x="826" y="21597"/>
                  </a:cubicBezTo>
                  <a:lnTo>
                    <a:pt x="17555" y="21597"/>
                  </a:lnTo>
                  <a:cubicBezTo>
                    <a:pt x="17676" y="21597"/>
                    <a:pt x="17773" y="21596"/>
                    <a:pt x="17852" y="21566"/>
                  </a:cubicBezTo>
                  <a:cubicBezTo>
                    <a:pt x="17931" y="21536"/>
                    <a:pt x="17992" y="21475"/>
                    <a:pt x="18041" y="21355"/>
                  </a:cubicBezTo>
                  <a:cubicBezTo>
                    <a:pt x="18111" y="21205"/>
                    <a:pt x="18173" y="20970"/>
                    <a:pt x="18225" y="20662"/>
                  </a:cubicBezTo>
                  <a:cubicBezTo>
                    <a:pt x="18277" y="20355"/>
                    <a:pt x="18316" y="19988"/>
                    <a:pt x="18342" y="19575"/>
                  </a:cubicBezTo>
                  <a:cubicBezTo>
                    <a:pt x="18362" y="19288"/>
                    <a:pt x="18372" y="18928"/>
                    <a:pt x="18376" y="18460"/>
                  </a:cubicBezTo>
                  <a:cubicBezTo>
                    <a:pt x="18381" y="17992"/>
                    <a:pt x="18381" y="17417"/>
                    <a:pt x="18381" y="16700"/>
                  </a:cubicBezTo>
                  <a:lnTo>
                    <a:pt x="18381" y="13673"/>
                  </a:lnTo>
                  <a:lnTo>
                    <a:pt x="19249" y="13673"/>
                  </a:lnTo>
                  <a:lnTo>
                    <a:pt x="19249" y="15237"/>
                  </a:lnTo>
                  <a:cubicBezTo>
                    <a:pt x="19251" y="16044"/>
                    <a:pt x="19317" y="16809"/>
                    <a:pt x="19428" y="17285"/>
                  </a:cubicBezTo>
                  <a:cubicBezTo>
                    <a:pt x="19566" y="17877"/>
                    <a:pt x="19750" y="17941"/>
                    <a:pt x="19899" y="17451"/>
                  </a:cubicBezTo>
                  <a:lnTo>
                    <a:pt x="21295" y="13355"/>
                  </a:lnTo>
                  <a:cubicBezTo>
                    <a:pt x="21488" y="12806"/>
                    <a:pt x="21600" y="11568"/>
                    <a:pt x="21565" y="10315"/>
                  </a:cubicBezTo>
                  <a:cubicBezTo>
                    <a:pt x="21552" y="9841"/>
                    <a:pt x="21516" y="9406"/>
                    <a:pt x="21467" y="9043"/>
                  </a:cubicBezTo>
                  <a:cubicBezTo>
                    <a:pt x="21417" y="8678"/>
                    <a:pt x="21356" y="8377"/>
                    <a:pt x="21282" y="8191"/>
                  </a:cubicBezTo>
                  <a:lnTo>
                    <a:pt x="19931" y="4184"/>
                  </a:lnTo>
                  <a:cubicBezTo>
                    <a:pt x="19862" y="3944"/>
                    <a:pt x="19785" y="3818"/>
                    <a:pt x="19707" y="3815"/>
                  </a:cubicBezTo>
                  <a:cubicBezTo>
                    <a:pt x="19630" y="3813"/>
                    <a:pt x="19552" y="3924"/>
                    <a:pt x="19482" y="4159"/>
                  </a:cubicBezTo>
                  <a:cubicBezTo>
                    <a:pt x="19334" y="4653"/>
                    <a:pt x="19244" y="5587"/>
                    <a:pt x="19249" y="6588"/>
                  </a:cubicBezTo>
                  <a:lnTo>
                    <a:pt x="19249" y="7924"/>
                  </a:lnTo>
                  <a:lnTo>
                    <a:pt x="18381" y="7924"/>
                  </a:lnTo>
                  <a:lnTo>
                    <a:pt x="18381" y="4884"/>
                  </a:lnTo>
                  <a:cubicBezTo>
                    <a:pt x="18381" y="4167"/>
                    <a:pt x="18381" y="3592"/>
                    <a:pt x="18376" y="3124"/>
                  </a:cubicBezTo>
                  <a:cubicBezTo>
                    <a:pt x="18372" y="2656"/>
                    <a:pt x="18362" y="2296"/>
                    <a:pt x="18342" y="2009"/>
                  </a:cubicBezTo>
                  <a:cubicBezTo>
                    <a:pt x="18316" y="1596"/>
                    <a:pt x="18277" y="1229"/>
                    <a:pt x="18225" y="922"/>
                  </a:cubicBezTo>
                  <a:cubicBezTo>
                    <a:pt x="18173" y="614"/>
                    <a:pt x="18111" y="379"/>
                    <a:pt x="18041" y="229"/>
                  </a:cubicBezTo>
                  <a:cubicBezTo>
                    <a:pt x="17992" y="109"/>
                    <a:pt x="17931" y="52"/>
                    <a:pt x="17852" y="24"/>
                  </a:cubicBezTo>
                  <a:cubicBezTo>
                    <a:pt x="17773" y="-3"/>
                    <a:pt x="17676" y="0"/>
                    <a:pt x="17555" y="0"/>
                  </a:cubicBezTo>
                  <a:lnTo>
                    <a:pt x="826" y="0"/>
                  </a:lnTo>
                  <a:close/>
                </a:path>
              </a:pathLst>
            </a:custGeom>
            <a:solidFill>
              <a:schemeClr val="bg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365" name="Week 01"/>
            <p:cNvSpPr txBox="1"/>
            <p:nvPr/>
          </p:nvSpPr>
          <p:spPr>
            <a:xfrm>
              <a:off x="2257836" y="10760200"/>
              <a:ext cx="2313418" cy="44114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defRPr sz="2200" b="0">
                  <a:solidFill>
                    <a:srgbClr val="242423"/>
                  </a:solidFill>
                  <a:latin typeface="Montserrat Bold"/>
                  <a:ea typeface="Montserrat Bold"/>
                  <a:cs typeface="Montserrat Bold"/>
                  <a:sym typeface="Montserrat Bold"/>
                </a:defRPr>
              </a:lvl1pPr>
            </a:lstStyle>
            <a:p>
              <a:pPr algn="ctr"/>
              <a:r>
                <a:rPr lang="ru-RU" sz="1100" dirty="0">
                  <a:solidFill>
                    <a:schemeClr val="tx1"/>
                  </a:solidFill>
                </a:rPr>
                <a:t>Сайт ФНС</a:t>
              </a:r>
              <a:endParaRPr sz="1100" dirty="0">
                <a:solidFill>
                  <a:schemeClr val="tx1"/>
                </a:solidFill>
              </a:endParaRPr>
            </a:p>
          </p:txBody>
        </p:sp>
        <p:sp>
          <p:nvSpPr>
            <p:cNvPr id="1367" name="Shape"/>
            <p:cNvSpPr/>
            <p:nvPr/>
          </p:nvSpPr>
          <p:spPr>
            <a:xfrm>
              <a:off x="5919490" y="10645637"/>
              <a:ext cx="3981015" cy="673898"/>
            </a:xfrm>
            <a:custGeom>
              <a:avLst/>
              <a:gdLst/>
              <a:ahLst/>
              <a:cxnLst>
                <a:cxn ang="0">
                  <a:pos x="wd2" y="hd2"/>
                </a:cxn>
                <a:cxn ang="5400000">
                  <a:pos x="wd2" y="hd2"/>
                </a:cxn>
                <a:cxn ang="10800000">
                  <a:pos x="wd2" y="hd2"/>
                </a:cxn>
                <a:cxn ang="16200000">
                  <a:pos x="wd2" y="hd2"/>
                </a:cxn>
              </a:cxnLst>
              <a:rect l="0" t="0" r="r" b="b"/>
              <a:pathLst>
                <a:path w="21571" h="21597" extrusionOk="0">
                  <a:moveTo>
                    <a:pt x="826" y="0"/>
                  </a:moveTo>
                  <a:cubicBezTo>
                    <a:pt x="705" y="0"/>
                    <a:pt x="608" y="-3"/>
                    <a:pt x="529" y="24"/>
                  </a:cubicBezTo>
                  <a:cubicBezTo>
                    <a:pt x="450" y="52"/>
                    <a:pt x="389" y="109"/>
                    <a:pt x="340" y="229"/>
                  </a:cubicBezTo>
                  <a:cubicBezTo>
                    <a:pt x="270" y="379"/>
                    <a:pt x="208" y="614"/>
                    <a:pt x="156" y="922"/>
                  </a:cubicBezTo>
                  <a:cubicBezTo>
                    <a:pt x="104" y="1229"/>
                    <a:pt x="65" y="1596"/>
                    <a:pt x="39" y="2009"/>
                  </a:cubicBezTo>
                  <a:cubicBezTo>
                    <a:pt x="19" y="2296"/>
                    <a:pt x="9" y="2656"/>
                    <a:pt x="5" y="3124"/>
                  </a:cubicBezTo>
                  <a:cubicBezTo>
                    <a:pt x="0" y="3592"/>
                    <a:pt x="0" y="4167"/>
                    <a:pt x="0" y="4884"/>
                  </a:cubicBezTo>
                  <a:lnTo>
                    <a:pt x="0" y="16700"/>
                  </a:lnTo>
                  <a:cubicBezTo>
                    <a:pt x="0" y="17417"/>
                    <a:pt x="0" y="17992"/>
                    <a:pt x="5" y="18460"/>
                  </a:cubicBezTo>
                  <a:cubicBezTo>
                    <a:pt x="9" y="18928"/>
                    <a:pt x="19" y="19288"/>
                    <a:pt x="39" y="19575"/>
                  </a:cubicBezTo>
                  <a:cubicBezTo>
                    <a:pt x="65" y="19988"/>
                    <a:pt x="104" y="20355"/>
                    <a:pt x="156" y="20662"/>
                  </a:cubicBezTo>
                  <a:cubicBezTo>
                    <a:pt x="208" y="20970"/>
                    <a:pt x="270" y="21205"/>
                    <a:pt x="340" y="21355"/>
                  </a:cubicBezTo>
                  <a:cubicBezTo>
                    <a:pt x="389" y="21475"/>
                    <a:pt x="450" y="21536"/>
                    <a:pt x="529" y="21566"/>
                  </a:cubicBezTo>
                  <a:cubicBezTo>
                    <a:pt x="608" y="21596"/>
                    <a:pt x="705" y="21597"/>
                    <a:pt x="826" y="21597"/>
                  </a:cubicBezTo>
                  <a:lnTo>
                    <a:pt x="17555" y="21597"/>
                  </a:lnTo>
                  <a:cubicBezTo>
                    <a:pt x="17676" y="21597"/>
                    <a:pt x="17773" y="21596"/>
                    <a:pt x="17852" y="21566"/>
                  </a:cubicBezTo>
                  <a:cubicBezTo>
                    <a:pt x="17931" y="21536"/>
                    <a:pt x="17992" y="21475"/>
                    <a:pt x="18041" y="21355"/>
                  </a:cubicBezTo>
                  <a:cubicBezTo>
                    <a:pt x="18111" y="21205"/>
                    <a:pt x="18173" y="20970"/>
                    <a:pt x="18225" y="20662"/>
                  </a:cubicBezTo>
                  <a:cubicBezTo>
                    <a:pt x="18277" y="20355"/>
                    <a:pt x="18316" y="19988"/>
                    <a:pt x="18342" y="19575"/>
                  </a:cubicBezTo>
                  <a:cubicBezTo>
                    <a:pt x="18362" y="19288"/>
                    <a:pt x="18372" y="18928"/>
                    <a:pt x="18376" y="18460"/>
                  </a:cubicBezTo>
                  <a:cubicBezTo>
                    <a:pt x="18381" y="17992"/>
                    <a:pt x="18381" y="17417"/>
                    <a:pt x="18381" y="16700"/>
                  </a:cubicBezTo>
                  <a:lnTo>
                    <a:pt x="18381" y="13673"/>
                  </a:lnTo>
                  <a:lnTo>
                    <a:pt x="19249" y="13673"/>
                  </a:lnTo>
                  <a:lnTo>
                    <a:pt x="19249" y="15237"/>
                  </a:lnTo>
                  <a:cubicBezTo>
                    <a:pt x="19251" y="16044"/>
                    <a:pt x="19317" y="16809"/>
                    <a:pt x="19428" y="17285"/>
                  </a:cubicBezTo>
                  <a:cubicBezTo>
                    <a:pt x="19566" y="17877"/>
                    <a:pt x="19750" y="17941"/>
                    <a:pt x="19899" y="17451"/>
                  </a:cubicBezTo>
                  <a:lnTo>
                    <a:pt x="21295" y="13355"/>
                  </a:lnTo>
                  <a:cubicBezTo>
                    <a:pt x="21488" y="12806"/>
                    <a:pt x="21600" y="11568"/>
                    <a:pt x="21565" y="10315"/>
                  </a:cubicBezTo>
                  <a:cubicBezTo>
                    <a:pt x="21552" y="9841"/>
                    <a:pt x="21516" y="9406"/>
                    <a:pt x="21467" y="9043"/>
                  </a:cubicBezTo>
                  <a:cubicBezTo>
                    <a:pt x="21417" y="8678"/>
                    <a:pt x="21356" y="8377"/>
                    <a:pt x="21282" y="8191"/>
                  </a:cubicBezTo>
                  <a:lnTo>
                    <a:pt x="19931" y="4184"/>
                  </a:lnTo>
                  <a:cubicBezTo>
                    <a:pt x="19862" y="3944"/>
                    <a:pt x="19785" y="3818"/>
                    <a:pt x="19707" y="3815"/>
                  </a:cubicBezTo>
                  <a:cubicBezTo>
                    <a:pt x="19630" y="3813"/>
                    <a:pt x="19552" y="3924"/>
                    <a:pt x="19482" y="4159"/>
                  </a:cubicBezTo>
                  <a:cubicBezTo>
                    <a:pt x="19334" y="4653"/>
                    <a:pt x="19244" y="5587"/>
                    <a:pt x="19249" y="6588"/>
                  </a:cubicBezTo>
                  <a:lnTo>
                    <a:pt x="19249" y="7924"/>
                  </a:lnTo>
                  <a:lnTo>
                    <a:pt x="18381" y="7924"/>
                  </a:lnTo>
                  <a:lnTo>
                    <a:pt x="18381" y="4884"/>
                  </a:lnTo>
                  <a:cubicBezTo>
                    <a:pt x="18381" y="4167"/>
                    <a:pt x="18381" y="3592"/>
                    <a:pt x="18376" y="3124"/>
                  </a:cubicBezTo>
                  <a:cubicBezTo>
                    <a:pt x="18372" y="2656"/>
                    <a:pt x="18362" y="2296"/>
                    <a:pt x="18342" y="2009"/>
                  </a:cubicBezTo>
                  <a:cubicBezTo>
                    <a:pt x="18316" y="1596"/>
                    <a:pt x="18277" y="1229"/>
                    <a:pt x="18225" y="922"/>
                  </a:cubicBezTo>
                  <a:cubicBezTo>
                    <a:pt x="18173" y="614"/>
                    <a:pt x="18111" y="379"/>
                    <a:pt x="18041" y="229"/>
                  </a:cubicBezTo>
                  <a:cubicBezTo>
                    <a:pt x="17992" y="109"/>
                    <a:pt x="17931" y="52"/>
                    <a:pt x="17852" y="24"/>
                  </a:cubicBezTo>
                  <a:cubicBezTo>
                    <a:pt x="17773" y="-3"/>
                    <a:pt x="17676" y="0"/>
                    <a:pt x="17555" y="0"/>
                  </a:cubicBezTo>
                  <a:lnTo>
                    <a:pt x="826" y="0"/>
                  </a:lnTo>
                  <a:close/>
                </a:path>
              </a:pathLst>
            </a:custGeom>
            <a:solidFill>
              <a:schemeClr val="bg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368" name="Week 02"/>
            <p:cNvSpPr txBox="1"/>
            <p:nvPr/>
          </p:nvSpPr>
          <p:spPr>
            <a:xfrm>
              <a:off x="6559270" y="10760200"/>
              <a:ext cx="2313418" cy="44114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defRPr sz="2200" b="0">
                  <a:solidFill>
                    <a:srgbClr val="242423"/>
                  </a:solidFill>
                  <a:latin typeface="Montserrat Bold"/>
                  <a:ea typeface="Montserrat Bold"/>
                  <a:cs typeface="Montserrat Bold"/>
                  <a:sym typeface="Montserrat Bold"/>
                </a:defRPr>
              </a:lvl1pPr>
            </a:lstStyle>
            <a:p>
              <a:pPr algn="ctr"/>
              <a:r>
                <a:rPr lang="en-US" sz="1100" dirty="0">
                  <a:solidFill>
                    <a:schemeClr val="tx1"/>
                  </a:solidFill>
                </a:rPr>
                <a:t>API</a:t>
              </a:r>
              <a:endParaRPr sz="1100" dirty="0">
                <a:solidFill>
                  <a:schemeClr val="tx1"/>
                </a:solidFill>
              </a:endParaRPr>
            </a:p>
          </p:txBody>
        </p:sp>
        <p:sp>
          <p:nvSpPr>
            <p:cNvPr id="1370" name="Shape"/>
            <p:cNvSpPr/>
            <p:nvPr/>
          </p:nvSpPr>
          <p:spPr>
            <a:xfrm>
              <a:off x="10220925" y="10645637"/>
              <a:ext cx="3981015" cy="673898"/>
            </a:xfrm>
            <a:custGeom>
              <a:avLst/>
              <a:gdLst/>
              <a:ahLst/>
              <a:cxnLst>
                <a:cxn ang="0">
                  <a:pos x="wd2" y="hd2"/>
                </a:cxn>
                <a:cxn ang="5400000">
                  <a:pos x="wd2" y="hd2"/>
                </a:cxn>
                <a:cxn ang="10800000">
                  <a:pos x="wd2" y="hd2"/>
                </a:cxn>
                <a:cxn ang="16200000">
                  <a:pos x="wd2" y="hd2"/>
                </a:cxn>
              </a:cxnLst>
              <a:rect l="0" t="0" r="r" b="b"/>
              <a:pathLst>
                <a:path w="21571" h="21597" extrusionOk="0">
                  <a:moveTo>
                    <a:pt x="826" y="0"/>
                  </a:moveTo>
                  <a:cubicBezTo>
                    <a:pt x="705" y="0"/>
                    <a:pt x="608" y="-3"/>
                    <a:pt x="529" y="24"/>
                  </a:cubicBezTo>
                  <a:cubicBezTo>
                    <a:pt x="450" y="52"/>
                    <a:pt x="389" y="109"/>
                    <a:pt x="340" y="229"/>
                  </a:cubicBezTo>
                  <a:cubicBezTo>
                    <a:pt x="270" y="379"/>
                    <a:pt x="208" y="614"/>
                    <a:pt x="156" y="922"/>
                  </a:cubicBezTo>
                  <a:cubicBezTo>
                    <a:pt x="104" y="1229"/>
                    <a:pt x="65" y="1596"/>
                    <a:pt x="39" y="2009"/>
                  </a:cubicBezTo>
                  <a:cubicBezTo>
                    <a:pt x="19" y="2296"/>
                    <a:pt x="9" y="2656"/>
                    <a:pt x="5" y="3124"/>
                  </a:cubicBezTo>
                  <a:cubicBezTo>
                    <a:pt x="0" y="3592"/>
                    <a:pt x="0" y="4167"/>
                    <a:pt x="0" y="4884"/>
                  </a:cubicBezTo>
                  <a:lnTo>
                    <a:pt x="0" y="16700"/>
                  </a:lnTo>
                  <a:cubicBezTo>
                    <a:pt x="0" y="17417"/>
                    <a:pt x="0" y="17992"/>
                    <a:pt x="5" y="18460"/>
                  </a:cubicBezTo>
                  <a:cubicBezTo>
                    <a:pt x="9" y="18928"/>
                    <a:pt x="19" y="19288"/>
                    <a:pt x="39" y="19575"/>
                  </a:cubicBezTo>
                  <a:cubicBezTo>
                    <a:pt x="65" y="19988"/>
                    <a:pt x="104" y="20355"/>
                    <a:pt x="156" y="20662"/>
                  </a:cubicBezTo>
                  <a:cubicBezTo>
                    <a:pt x="208" y="20970"/>
                    <a:pt x="270" y="21205"/>
                    <a:pt x="340" y="21355"/>
                  </a:cubicBezTo>
                  <a:cubicBezTo>
                    <a:pt x="389" y="21475"/>
                    <a:pt x="450" y="21536"/>
                    <a:pt x="529" y="21566"/>
                  </a:cubicBezTo>
                  <a:cubicBezTo>
                    <a:pt x="608" y="21596"/>
                    <a:pt x="705" y="21597"/>
                    <a:pt x="826" y="21597"/>
                  </a:cubicBezTo>
                  <a:lnTo>
                    <a:pt x="17555" y="21597"/>
                  </a:lnTo>
                  <a:cubicBezTo>
                    <a:pt x="17676" y="21597"/>
                    <a:pt x="17773" y="21596"/>
                    <a:pt x="17852" y="21566"/>
                  </a:cubicBezTo>
                  <a:cubicBezTo>
                    <a:pt x="17931" y="21536"/>
                    <a:pt x="17992" y="21475"/>
                    <a:pt x="18041" y="21355"/>
                  </a:cubicBezTo>
                  <a:cubicBezTo>
                    <a:pt x="18111" y="21205"/>
                    <a:pt x="18173" y="20970"/>
                    <a:pt x="18225" y="20662"/>
                  </a:cubicBezTo>
                  <a:cubicBezTo>
                    <a:pt x="18277" y="20355"/>
                    <a:pt x="18316" y="19988"/>
                    <a:pt x="18342" y="19575"/>
                  </a:cubicBezTo>
                  <a:cubicBezTo>
                    <a:pt x="18362" y="19288"/>
                    <a:pt x="18372" y="18928"/>
                    <a:pt x="18376" y="18460"/>
                  </a:cubicBezTo>
                  <a:cubicBezTo>
                    <a:pt x="18381" y="17992"/>
                    <a:pt x="18381" y="17417"/>
                    <a:pt x="18381" y="16700"/>
                  </a:cubicBezTo>
                  <a:lnTo>
                    <a:pt x="18381" y="13673"/>
                  </a:lnTo>
                  <a:lnTo>
                    <a:pt x="19249" y="13673"/>
                  </a:lnTo>
                  <a:lnTo>
                    <a:pt x="19249" y="15237"/>
                  </a:lnTo>
                  <a:cubicBezTo>
                    <a:pt x="19251" y="16044"/>
                    <a:pt x="19317" y="16809"/>
                    <a:pt x="19428" y="17285"/>
                  </a:cubicBezTo>
                  <a:cubicBezTo>
                    <a:pt x="19566" y="17877"/>
                    <a:pt x="19750" y="17941"/>
                    <a:pt x="19899" y="17451"/>
                  </a:cubicBezTo>
                  <a:lnTo>
                    <a:pt x="21295" y="13355"/>
                  </a:lnTo>
                  <a:cubicBezTo>
                    <a:pt x="21488" y="12806"/>
                    <a:pt x="21600" y="11568"/>
                    <a:pt x="21565" y="10315"/>
                  </a:cubicBezTo>
                  <a:cubicBezTo>
                    <a:pt x="21552" y="9841"/>
                    <a:pt x="21516" y="9406"/>
                    <a:pt x="21467" y="9043"/>
                  </a:cubicBezTo>
                  <a:cubicBezTo>
                    <a:pt x="21417" y="8678"/>
                    <a:pt x="21356" y="8377"/>
                    <a:pt x="21282" y="8191"/>
                  </a:cubicBezTo>
                  <a:lnTo>
                    <a:pt x="19931" y="4184"/>
                  </a:lnTo>
                  <a:cubicBezTo>
                    <a:pt x="19862" y="3944"/>
                    <a:pt x="19785" y="3818"/>
                    <a:pt x="19707" y="3815"/>
                  </a:cubicBezTo>
                  <a:cubicBezTo>
                    <a:pt x="19630" y="3813"/>
                    <a:pt x="19552" y="3924"/>
                    <a:pt x="19482" y="4159"/>
                  </a:cubicBezTo>
                  <a:cubicBezTo>
                    <a:pt x="19334" y="4653"/>
                    <a:pt x="19244" y="5587"/>
                    <a:pt x="19249" y="6588"/>
                  </a:cubicBezTo>
                  <a:lnTo>
                    <a:pt x="19249" y="7924"/>
                  </a:lnTo>
                  <a:lnTo>
                    <a:pt x="18381" y="7924"/>
                  </a:lnTo>
                  <a:lnTo>
                    <a:pt x="18381" y="4884"/>
                  </a:lnTo>
                  <a:cubicBezTo>
                    <a:pt x="18381" y="4167"/>
                    <a:pt x="18381" y="3592"/>
                    <a:pt x="18376" y="3124"/>
                  </a:cubicBezTo>
                  <a:cubicBezTo>
                    <a:pt x="18372" y="2656"/>
                    <a:pt x="18362" y="2296"/>
                    <a:pt x="18342" y="2009"/>
                  </a:cubicBezTo>
                  <a:cubicBezTo>
                    <a:pt x="18316" y="1596"/>
                    <a:pt x="18277" y="1229"/>
                    <a:pt x="18225" y="922"/>
                  </a:cubicBezTo>
                  <a:cubicBezTo>
                    <a:pt x="18173" y="614"/>
                    <a:pt x="18111" y="379"/>
                    <a:pt x="18041" y="229"/>
                  </a:cubicBezTo>
                  <a:cubicBezTo>
                    <a:pt x="17992" y="109"/>
                    <a:pt x="17931" y="52"/>
                    <a:pt x="17852" y="24"/>
                  </a:cubicBezTo>
                  <a:cubicBezTo>
                    <a:pt x="17773" y="-3"/>
                    <a:pt x="17676" y="0"/>
                    <a:pt x="17555" y="0"/>
                  </a:cubicBezTo>
                  <a:lnTo>
                    <a:pt x="826" y="0"/>
                  </a:lnTo>
                  <a:close/>
                </a:path>
              </a:pathLst>
            </a:custGeom>
            <a:solidFill>
              <a:schemeClr val="bg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371" name="Week 03"/>
            <p:cNvSpPr txBox="1"/>
            <p:nvPr/>
          </p:nvSpPr>
          <p:spPr>
            <a:xfrm>
              <a:off x="10860706" y="10760200"/>
              <a:ext cx="2313418" cy="44114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defRPr sz="2200" b="0">
                  <a:solidFill>
                    <a:srgbClr val="242423"/>
                  </a:solidFill>
                  <a:latin typeface="Montserrat Bold"/>
                  <a:ea typeface="Montserrat Bold"/>
                  <a:cs typeface="Montserrat Bold"/>
                  <a:sym typeface="Montserrat Bold"/>
                </a:defRPr>
              </a:lvl1pPr>
            </a:lstStyle>
            <a:p>
              <a:pPr algn="ctr"/>
              <a:r>
                <a:rPr lang="en-US" sz="1100" dirty="0">
                  <a:solidFill>
                    <a:schemeClr val="tx1"/>
                  </a:solidFill>
                </a:rPr>
                <a:t>FTP</a:t>
              </a:r>
              <a:endParaRPr sz="1100" dirty="0">
                <a:solidFill>
                  <a:schemeClr val="tx1"/>
                </a:solidFill>
              </a:endParaRPr>
            </a:p>
          </p:txBody>
        </p:sp>
        <p:sp>
          <p:nvSpPr>
            <p:cNvPr id="1373" name="Shape"/>
            <p:cNvSpPr/>
            <p:nvPr/>
          </p:nvSpPr>
          <p:spPr>
            <a:xfrm>
              <a:off x="14522360" y="10645637"/>
              <a:ext cx="3981015" cy="673898"/>
            </a:xfrm>
            <a:custGeom>
              <a:avLst/>
              <a:gdLst/>
              <a:ahLst/>
              <a:cxnLst>
                <a:cxn ang="0">
                  <a:pos x="wd2" y="hd2"/>
                </a:cxn>
                <a:cxn ang="5400000">
                  <a:pos x="wd2" y="hd2"/>
                </a:cxn>
                <a:cxn ang="10800000">
                  <a:pos x="wd2" y="hd2"/>
                </a:cxn>
                <a:cxn ang="16200000">
                  <a:pos x="wd2" y="hd2"/>
                </a:cxn>
              </a:cxnLst>
              <a:rect l="0" t="0" r="r" b="b"/>
              <a:pathLst>
                <a:path w="21571" h="21597" extrusionOk="0">
                  <a:moveTo>
                    <a:pt x="826" y="0"/>
                  </a:moveTo>
                  <a:cubicBezTo>
                    <a:pt x="705" y="0"/>
                    <a:pt x="608" y="-3"/>
                    <a:pt x="529" y="24"/>
                  </a:cubicBezTo>
                  <a:cubicBezTo>
                    <a:pt x="450" y="52"/>
                    <a:pt x="389" y="109"/>
                    <a:pt x="340" y="229"/>
                  </a:cubicBezTo>
                  <a:cubicBezTo>
                    <a:pt x="270" y="379"/>
                    <a:pt x="208" y="614"/>
                    <a:pt x="156" y="922"/>
                  </a:cubicBezTo>
                  <a:cubicBezTo>
                    <a:pt x="104" y="1229"/>
                    <a:pt x="65" y="1596"/>
                    <a:pt x="39" y="2009"/>
                  </a:cubicBezTo>
                  <a:cubicBezTo>
                    <a:pt x="19" y="2296"/>
                    <a:pt x="9" y="2656"/>
                    <a:pt x="5" y="3124"/>
                  </a:cubicBezTo>
                  <a:cubicBezTo>
                    <a:pt x="0" y="3592"/>
                    <a:pt x="0" y="4167"/>
                    <a:pt x="0" y="4884"/>
                  </a:cubicBezTo>
                  <a:lnTo>
                    <a:pt x="0" y="16700"/>
                  </a:lnTo>
                  <a:cubicBezTo>
                    <a:pt x="0" y="17417"/>
                    <a:pt x="0" y="17992"/>
                    <a:pt x="5" y="18460"/>
                  </a:cubicBezTo>
                  <a:cubicBezTo>
                    <a:pt x="9" y="18928"/>
                    <a:pt x="19" y="19288"/>
                    <a:pt x="39" y="19575"/>
                  </a:cubicBezTo>
                  <a:cubicBezTo>
                    <a:pt x="65" y="19988"/>
                    <a:pt x="104" y="20355"/>
                    <a:pt x="156" y="20662"/>
                  </a:cubicBezTo>
                  <a:cubicBezTo>
                    <a:pt x="208" y="20970"/>
                    <a:pt x="270" y="21205"/>
                    <a:pt x="340" y="21355"/>
                  </a:cubicBezTo>
                  <a:cubicBezTo>
                    <a:pt x="389" y="21475"/>
                    <a:pt x="450" y="21536"/>
                    <a:pt x="529" y="21566"/>
                  </a:cubicBezTo>
                  <a:cubicBezTo>
                    <a:pt x="608" y="21596"/>
                    <a:pt x="705" y="21597"/>
                    <a:pt x="826" y="21597"/>
                  </a:cubicBezTo>
                  <a:lnTo>
                    <a:pt x="17555" y="21597"/>
                  </a:lnTo>
                  <a:cubicBezTo>
                    <a:pt x="17676" y="21597"/>
                    <a:pt x="17773" y="21596"/>
                    <a:pt x="17852" y="21566"/>
                  </a:cubicBezTo>
                  <a:cubicBezTo>
                    <a:pt x="17931" y="21536"/>
                    <a:pt x="17992" y="21475"/>
                    <a:pt x="18041" y="21355"/>
                  </a:cubicBezTo>
                  <a:cubicBezTo>
                    <a:pt x="18111" y="21205"/>
                    <a:pt x="18173" y="20970"/>
                    <a:pt x="18225" y="20662"/>
                  </a:cubicBezTo>
                  <a:cubicBezTo>
                    <a:pt x="18277" y="20355"/>
                    <a:pt x="18316" y="19988"/>
                    <a:pt x="18342" y="19575"/>
                  </a:cubicBezTo>
                  <a:cubicBezTo>
                    <a:pt x="18362" y="19288"/>
                    <a:pt x="18372" y="18928"/>
                    <a:pt x="18376" y="18460"/>
                  </a:cubicBezTo>
                  <a:cubicBezTo>
                    <a:pt x="18381" y="17992"/>
                    <a:pt x="18381" y="17417"/>
                    <a:pt x="18381" y="16700"/>
                  </a:cubicBezTo>
                  <a:lnTo>
                    <a:pt x="18381" y="13673"/>
                  </a:lnTo>
                  <a:lnTo>
                    <a:pt x="19249" y="13673"/>
                  </a:lnTo>
                  <a:lnTo>
                    <a:pt x="19249" y="15237"/>
                  </a:lnTo>
                  <a:cubicBezTo>
                    <a:pt x="19251" y="16044"/>
                    <a:pt x="19317" y="16809"/>
                    <a:pt x="19428" y="17285"/>
                  </a:cubicBezTo>
                  <a:cubicBezTo>
                    <a:pt x="19566" y="17877"/>
                    <a:pt x="19750" y="17941"/>
                    <a:pt x="19899" y="17451"/>
                  </a:cubicBezTo>
                  <a:lnTo>
                    <a:pt x="21295" y="13355"/>
                  </a:lnTo>
                  <a:cubicBezTo>
                    <a:pt x="21488" y="12806"/>
                    <a:pt x="21600" y="11568"/>
                    <a:pt x="21565" y="10315"/>
                  </a:cubicBezTo>
                  <a:cubicBezTo>
                    <a:pt x="21552" y="9841"/>
                    <a:pt x="21516" y="9406"/>
                    <a:pt x="21467" y="9043"/>
                  </a:cubicBezTo>
                  <a:cubicBezTo>
                    <a:pt x="21417" y="8678"/>
                    <a:pt x="21356" y="8377"/>
                    <a:pt x="21282" y="8191"/>
                  </a:cubicBezTo>
                  <a:lnTo>
                    <a:pt x="19931" y="4184"/>
                  </a:lnTo>
                  <a:cubicBezTo>
                    <a:pt x="19862" y="3944"/>
                    <a:pt x="19785" y="3818"/>
                    <a:pt x="19707" y="3815"/>
                  </a:cubicBezTo>
                  <a:cubicBezTo>
                    <a:pt x="19630" y="3813"/>
                    <a:pt x="19552" y="3924"/>
                    <a:pt x="19482" y="4159"/>
                  </a:cubicBezTo>
                  <a:cubicBezTo>
                    <a:pt x="19334" y="4653"/>
                    <a:pt x="19244" y="5587"/>
                    <a:pt x="19249" y="6588"/>
                  </a:cubicBezTo>
                  <a:lnTo>
                    <a:pt x="19249" y="7924"/>
                  </a:lnTo>
                  <a:lnTo>
                    <a:pt x="18381" y="7924"/>
                  </a:lnTo>
                  <a:lnTo>
                    <a:pt x="18381" y="4884"/>
                  </a:lnTo>
                  <a:cubicBezTo>
                    <a:pt x="18381" y="4167"/>
                    <a:pt x="18381" y="3592"/>
                    <a:pt x="18376" y="3124"/>
                  </a:cubicBezTo>
                  <a:cubicBezTo>
                    <a:pt x="18372" y="2656"/>
                    <a:pt x="18362" y="2296"/>
                    <a:pt x="18342" y="2009"/>
                  </a:cubicBezTo>
                  <a:cubicBezTo>
                    <a:pt x="18316" y="1596"/>
                    <a:pt x="18277" y="1229"/>
                    <a:pt x="18225" y="922"/>
                  </a:cubicBezTo>
                  <a:cubicBezTo>
                    <a:pt x="18173" y="614"/>
                    <a:pt x="18111" y="379"/>
                    <a:pt x="18041" y="229"/>
                  </a:cubicBezTo>
                  <a:cubicBezTo>
                    <a:pt x="17992" y="109"/>
                    <a:pt x="17931" y="52"/>
                    <a:pt x="17852" y="24"/>
                  </a:cubicBezTo>
                  <a:cubicBezTo>
                    <a:pt x="17773" y="-3"/>
                    <a:pt x="17676" y="0"/>
                    <a:pt x="17555" y="0"/>
                  </a:cubicBezTo>
                  <a:lnTo>
                    <a:pt x="826" y="0"/>
                  </a:lnTo>
                  <a:close/>
                </a:path>
              </a:pathLst>
            </a:custGeom>
            <a:solidFill>
              <a:schemeClr val="bg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374" name="Week 04"/>
            <p:cNvSpPr txBox="1"/>
            <p:nvPr/>
          </p:nvSpPr>
          <p:spPr>
            <a:xfrm>
              <a:off x="15162140" y="10760200"/>
              <a:ext cx="2313418" cy="44114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defRPr sz="2200" b="0">
                  <a:solidFill>
                    <a:srgbClr val="242423"/>
                  </a:solidFill>
                  <a:latin typeface="Montserrat Bold"/>
                  <a:ea typeface="Montserrat Bold"/>
                  <a:cs typeface="Montserrat Bold"/>
                  <a:sym typeface="Montserrat Bold"/>
                </a:defRPr>
              </a:lvl1pPr>
            </a:lstStyle>
            <a:p>
              <a:pPr algn="ctr"/>
              <a:r>
                <a:rPr lang="en-US" sz="1100" dirty="0">
                  <a:solidFill>
                    <a:schemeClr val="tx1"/>
                  </a:solidFill>
                </a:rPr>
                <a:t>Telegram</a:t>
              </a:r>
              <a:endParaRPr sz="1100" dirty="0">
                <a:solidFill>
                  <a:schemeClr val="tx1"/>
                </a:solidFill>
              </a:endParaRPr>
            </a:p>
          </p:txBody>
        </p:sp>
        <p:sp>
          <p:nvSpPr>
            <p:cNvPr id="1376" name="Shape"/>
            <p:cNvSpPr/>
            <p:nvPr/>
          </p:nvSpPr>
          <p:spPr>
            <a:xfrm>
              <a:off x="18823795" y="10645637"/>
              <a:ext cx="3981015" cy="673898"/>
            </a:xfrm>
            <a:custGeom>
              <a:avLst/>
              <a:gdLst/>
              <a:ahLst/>
              <a:cxnLst>
                <a:cxn ang="0">
                  <a:pos x="wd2" y="hd2"/>
                </a:cxn>
                <a:cxn ang="5400000">
                  <a:pos x="wd2" y="hd2"/>
                </a:cxn>
                <a:cxn ang="10800000">
                  <a:pos x="wd2" y="hd2"/>
                </a:cxn>
                <a:cxn ang="16200000">
                  <a:pos x="wd2" y="hd2"/>
                </a:cxn>
              </a:cxnLst>
              <a:rect l="0" t="0" r="r" b="b"/>
              <a:pathLst>
                <a:path w="21571" h="21597" extrusionOk="0">
                  <a:moveTo>
                    <a:pt x="826" y="0"/>
                  </a:moveTo>
                  <a:cubicBezTo>
                    <a:pt x="705" y="0"/>
                    <a:pt x="608" y="-3"/>
                    <a:pt x="529" y="24"/>
                  </a:cubicBezTo>
                  <a:cubicBezTo>
                    <a:pt x="450" y="52"/>
                    <a:pt x="389" y="109"/>
                    <a:pt x="340" y="229"/>
                  </a:cubicBezTo>
                  <a:cubicBezTo>
                    <a:pt x="270" y="379"/>
                    <a:pt x="208" y="614"/>
                    <a:pt x="156" y="922"/>
                  </a:cubicBezTo>
                  <a:cubicBezTo>
                    <a:pt x="104" y="1229"/>
                    <a:pt x="65" y="1596"/>
                    <a:pt x="39" y="2009"/>
                  </a:cubicBezTo>
                  <a:cubicBezTo>
                    <a:pt x="19" y="2296"/>
                    <a:pt x="9" y="2656"/>
                    <a:pt x="5" y="3124"/>
                  </a:cubicBezTo>
                  <a:cubicBezTo>
                    <a:pt x="0" y="3592"/>
                    <a:pt x="0" y="4167"/>
                    <a:pt x="0" y="4884"/>
                  </a:cubicBezTo>
                  <a:lnTo>
                    <a:pt x="0" y="16700"/>
                  </a:lnTo>
                  <a:cubicBezTo>
                    <a:pt x="0" y="17417"/>
                    <a:pt x="0" y="17992"/>
                    <a:pt x="5" y="18460"/>
                  </a:cubicBezTo>
                  <a:cubicBezTo>
                    <a:pt x="9" y="18928"/>
                    <a:pt x="19" y="19288"/>
                    <a:pt x="39" y="19575"/>
                  </a:cubicBezTo>
                  <a:cubicBezTo>
                    <a:pt x="65" y="19988"/>
                    <a:pt x="104" y="20355"/>
                    <a:pt x="156" y="20662"/>
                  </a:cubicBezTo>
                  <a:cubicBezTo>
                    <a:pt x="208" y="20970"/>
                    <a:pt x="270" y="21205"/>
                    <a:pt x="340" y="21355"/>
                  </a:cubicBezTo>
                  <a:cubicBezTo>
                    <a:pt x="389" y="21475"/>
                    <a:pt x="450" y="21536"/>
                    <a:pt x="529" y="21566"/>
                  </a:cubicBezTo>
                  <a:cubicBezTo>
                    <a:pt x="608" y="21596"/>
                    <a:pt x="705" y="21597"/>
                    <a:pt x="826" y="21597"/>
                  </a:cubicBezTo>
                  <a:lnTo>
                    <a:pt x="17555" y="21597"/>
                  </a:lnTo>
                  <a:cubicBezTo>
                    <a:pt x="17676" y="21597"/>
                    <a:pt x="17773" y="21596"/>
                    <a:pt x="17852" y="21566"/>
                  </a:cubicBezTo>
                  <a:cubicBezTo>
                    <a:pt x="17931" y="21536"/>
                    <a:pt x="17992" y="21475"/>
                    <a:pt x="18041" y="21355"/>
                  </a:cubicBezTo>
                  <a:cubicBezTo>
                    <a:pt x="18111" y="21205"/>
                    <a:pt x="18173" y="20970"/>
                    <a:pt x="18225" y="20662"/>
                  </a:cubicBezTo>
                  <a:cubicBezTo>
                    <a:pt x="18277" y="20355"/>
                    <a:pt x="18316" y="19988"/>
                    <a:pt x="18342" y="19575"/>
                  </a:cubicBezTo>
                  <a:cubicBezTo>
                    <a:pt x="18362" y="19288"/>
                    <a:pt x="18372" y="18928"/>
                    <a:pt x="18376" y="18460"/>
                  </a:cubicBezTo>
                  <a:cubicBezTo>
                    <a:pt x="18381" y="17992"/>
                    <a:pt x="18381" y="17417"/>
                    <a:pt x="18381" y="16700"/>
                  </a:cubicBezTo>
                  <a:lnTo>
                    <a:pt x="18381" y="13673"/>
                  </a:lnTo>
                  <a:lnTo>
                    <a:pt x="19249" y="13673"/>
                  </a:lnTo>
                  <a:lnTo>
                    <a:pt x="19249" y="15237"/>
                  </a:lnTo>
                  <a:cubicBezTo>
                    <a:pt x="19251" y="16044"/>
                    <a:pt x="19317" y="16809"/>
                    <a:pt x="19428" y="17285"/>
                  </a:cubicBezTo>
                  <a:cubicBezTo>
                    <a:pt x="19566" y="17877"/>
                    <a:pt x="19750" y="17941"/>
                    <a:pt x="19899" y="17451"/>
                  </a:cubicBezTo>
                  <a:lnTo>
                    <a:pt x="21295" y="13355"/>
                  </a:lnTo>
                  <a:cubicBezTo>
                    <a:pt x="21488" y="12806"/>
                    <a:pt x="21600" y="11568"/>
                    <a:pt x="21565" y="10315"/>
                  </a:cubicBezTo>
                  <a:cubicBezTo>
                    <a:pt x="21552" y="9841"/>
                    <a:pt x="21516" y="9406"/>
                    <a:pt x="21467" y="9043"/>
                  </a:cubicBezTo>
                  <a:cubicBezTo>
                    <a:pt x="21417" y="8678"/>
                    <a:pt x="21356" y="8377"/>
                    <a:pt x="21282" y="8191"/>
                  </a:cubicBezTo>
                  <a:lnTo>
                    <a:pt x="19931" y="4184"/>
                  </a:lnTo>
                  <a:cubicBezTo>
                    <a:pt x="19862" y="3944"/>
                    <a:pt x="19785" y="3818"/>
                    <a:pt x="19707" y="3815"/>
                  </a:cubicBezTo>
                  <a:cubicBezTo>
                    <a:pt x="19630" y="3813"/>
                    <a:pt x="19552" y="3924"/>
                    <a:pt x="19482" y="4159"/>
                  </a:cubicBezTo>
                  <a:cubicBezTo>
                    <a:pt x="19334" y="4653"/>
                    <a:pt x="19244" y="5587"/>
                    <a:pt x="19249" y="6588"/>
                  </a:cubicBezTo>
                  <a:lnTo>
                    <a:pt x="19249" y="7924"/>
                  </a:lnTo>
                  <a:lnTo>
                    <a:pt x="18381" y="7924"/>
                  </a:lnTo>
                  <a:lnTo>
                    <a:pt x="18381" y="4884"/>
                  </a:lnTo>
                  <a:cubicBezTo>
                    <a:pt x="18381" y="4167"/>
                    <a:pt x="18381" y="3592"/>
                    <a:pt x="18376" y="3124"/>
                  </a:cubicBezTo>
                  <a:cubicBezTo>
                    <a:pt x="18372" y="2656"/>
                    <a:pt x="18362" y="2296"/>
                    <a:pt x="18342" y="2009"/>
                  </a:cubicBezTo>
                  <a:cubicBezTo>
                    <a:pt x="18316" y="1596"/>
                    <a:pt x="18277" y="1229"/>
                    <a:pt x="18225" y="922"/>
                  </a:cubicBezTo>
                  <a:cubicBezTo>
                    <a:pt x="18173" y="614"/>
                    <a:pt x="18111" y="379"/>
                    <a:pt x="18041" y="229"/>
                  </a:cubicBezTo>
                  <a:cubicBezTo>
                    <a:pt x="17992" y="109"/>
                    <a:pt x="17931" y="52"/>
                    <a:pt x="17852" y="24"/>
                  </a:cubicBezTo>
                  <a:cubicBezTo>
                    <a:pt x="17773" y="-3"/>
                    <a:pt x="17676" y="0"/>
                    <a:pt x="17555" y="0"/>
                  </a:cubicBezTo>
                  <a:lnTo>
                    <a:pt x="826" y="0"/>
                  </a:lnTo>
                  <a:close/>
                </a:path>
              </a:pathLst>
            </a:custGeom>
            <a:solidFill>
              <a:schemeClr val="bg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1377" name="Week 05"/>
            <p:cNvSpPr txBox="1"/>
            <p:nvPr/>
          </p:nvSpPr>
          <p:spPr>
            <a:xfrm>
              <a:off x="19336330" y="10760200"/>
              <a:ext cx="2313418" cy="44114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defRPr sz="2200" b="0">
                  <a:solidFill>
                    <a:srgbClr val="242423"/>
                  </a:solidFill>
                  <a:latin typeface="Montserrat Bold"/>
                  <a:ea typeface="Montserrat Bold"/>
                  <a:cs typeface="Montserrat Bold"/>
                  <a:sym typeface="Montserrat Bold"/>
                </a:defRPr>
              </a:lvl1pPr>
            </a:lstStyle>
            <a:p>
              <a:pPr algn="ctr"/>
              <a:r>
                <a:rPr lang="ru-RU" sz="1100" dirty="0">
                  <a:solidFill>
                    <a:schemeClr val="tx1"/>
                  </a:solidFill>
                </a:rPr>
                <a:t>СМЭВ</a:t>
              </a:r>
              <a:endParaRPr sz="1100" dirty="0">
                <a:solidFill>
                  <a:schemeClr val="tx1"/>
                </a:solidFill>
              </a:endParaRPr>
            </a:p>
          </p:txBody>
        </p:sp>
        <p:sp>
          <p:nvSpPr>
            <p:cNvPr id="1380" name="Line"/>
            <p:cNvSpPr/>
            <p:nvPr/>
          </p:nvSpPr>
          <p:spPr>
            <a:xfrm>
              <a:off x="5688581" y="10440658"/>
              <a:ext cx="1" cy="1083855"/>
            </a:xfrm>
            <a:prstGeom prst="line">
              <a:avLst/>
            </a:prstGeom>
            <a:ln w="25400">
              <a:solidFill>
                <a:schemeClr val="bg2"/>
              </a:solidFill>
              <a:custDash>
                <a:ds d="200000" sp="200000"/>
              </a:custDash>
              <a:miter lim="400000"/>
            </a:ln>
          </p:spPr>
          <p:txBody>
            <a:bodyPr lIns="25400" tIns="25400" rIns="25400" bIns="25400" anchor="ctr"/>
            <a:lstStyle/>
            <a:p>
              <a:endParaRPr sz="900" dirty="0">
                <a:latin typeface="Arial" panose="020B0604020202020204" pitchFamily="34" charset="0"/>
                <a:cs typeface="Arial" panose="020B0604020202020204" pitchFamily="34" charset="0"/>
              </a:endParaRPr>
            </a:p>
          </p:txBody>
        </p:sp>
        <p:sp>
          <p:nvSpPr>
            <p:cNvPr id="1382" name="Line"/>
            <p:cNvSpPr/>
            <p:nvPr/>
          </p:nvSpPr>
          <p:spPr>
            <a:xfrm>
              <a:off x="10017073" y="10440658"/>
              <a:ext cx="1" cy="1083855"/>
            </a:xfrm>
            <a:prstGeom prst="line">
              <a:avLst/>
            </a:prstGeom>
            <a:ln w="25400">
              <a:solidFill>
                <a:schemeClr val="bg2"/>
              </a:solidFill>
              <a:custDash>
                <a:ds d="200000" sp="200000"/>
              </a:custDash>
              <a:miter lim="400000"/>
            </a:ln>
          </p:spPr>
          <p:txBody>
            <a:bodyPr lIns="25400" tIns="25400" rIns="25400" bIns="25400" anchor="ctr"/>
            <a:lstStyle/>
            <a:p>
              <a:endParaRPr sz="900" dirty="0">
                <a:latin typeface="Arial" panose="020B0604020202020204" pitchFamily="34" charset="0"/>
                <a:cs typeface="Arial" panose="020B0604020202020204" pitchFamily="34" charset="0"/>
              </a:endParaRPr>
            </a:p>
          </p:txBody>
        </p:sp>
        <p:sp>
          <p:nvSpPr>
            <p:cNvPr id="1384" name="Line"/>
            <p:cNvSpPr/>
            <p:nvPr/>
          </p:nvSpPr>
          <p:spPr>
            <a:xfrm>
              <a:off x="14349429" y="10440658"/>
              <a:ext cx="1" cy="1083855"/>
            </a:xfrm>
            <a:prstGeom prst="line">
              <a:avLst/>
            </a:prstGeom>
            <a:ln w="25400">
              <a:solidFill>
                <a:schemeClr val="bg2"/>
              </a:solidFill>
              <a:custDash>
                <a:ds d="200000" sp="200000"/>
              </a:custDash>
              <a:miter lim="400000"/>
            </a:ln>
          </p:spPr>
          <p:txBody>
            <a:bodyPr lIns="25400" tIns="25400" rIns="25400" bIns="25400" anchor="ctr"/>
            <a:lstStyle/>
            <a:p>
              <a:endParaRPr sz="900" dirty="0">
                <a:latin typeface="Arial" panose="020B0604020202020204" pitchFamily="34" charset="0"/>
                <a:cs typeface="Arial" panose="020B0604020202020204" pitchFamily="34" charset="0"/>
              </a:endParaRPr>
            </a:p>
          </p:txBody>
        </p:sp>
        <p:sp>
          <p:nvSpPr>
            <p:cNvPr id="1386" name="Line"/>
            <p:cNvSpPr/>
            <p:nvPr/>
          </p:nvSpPr>
          <p:spPr>
            <a:xfrm>
              <a:off x="18694506" y="10440658"/>
              <a:ext cx="1" cy="1083855"/>
            </a:xfrm>
            <a:prstGeom prst="line">
              <a:avLst/>
            </a:prstGeom>
            <a:ln w="25400">
              <a:solidFill>
                <a:schemeClr val="bg2"/>
              </a:solidFill>
              <a:custDash>
                <a:ds d="200000" sp="200000"/>
              </a:custDash>
              <a:miter lim="400000"/>
            </a:ln>
          </p:spPr>
          <p:txBody>
            <a:bodyPr lIns="25400" tIns="25400" rIns="25400" bIns="25400" anchor="ctr"/>
            <a:lstStyle/>
            <a:p>
              <a:endParaRPr sz="900" dirty="0">
                <a:latin typeface="Arial" panose="020B0604020202020204" pitchFamily="34" charset="0"/>
                <a:cs typeface="Arial" panose="020B0604020202020204" pitchFamily="34" charset="0"/>
              </a:endParaRPr>
            </a:p>
          </p:txBody>
        </p:sp>
      </p:grpSp>
      <p:sp>
        <p:nvSpPr>
          <p:cNvPr id="29" name="Прямоугольник 28"/>
          <p:cNvSpPr/>
          <p:nvPr/>
        </p:nvSpPr>
        <p:spPr>
          <a:xfrm>
            <a:off x="720701" y="5476552"/>
            <a:ext cx="5617843" cy="1200329"/>
          </a:xfrm>
          <a:prstGeom prst="rect">
            <a:avLst/>
          </a:prstGeom>
        </p:spPr>
        <p:txBody>
          <a:bodyPr wrap="square">
            <a:spAutoFit/>
          </a:bodyPr>
          <a:lstStyle/>
          <a:p>
            <a:pPr>
              <a:buClr>
                <a:schemeClr val="dk2"/>
              </a:buClr>
              <a:buSzPts val="800"/>
            </a:pPr>
            <a:r>
              <a:rPr lang="ru-RU" b="1" i="1" dirty="0" smtClean="0">
                <a:solidFill>
                  <a:schemeClr val="dk2"/>
                </a:solidFill>
                <a:latin typeface="Arial"/>
                <a:ea typeface="Arial"/>
                <a:cs typeface="Arial"/>
                <a:sym typeface="Arial"/>
              </a:rPr>
              <a:t>Всего источников данных – 893, ГИС</a:t>
            </a:r>
            <a:r>
              <a:rPr lang="en-US" b="1" i="1" dirty="0" smtClean="0">
                <a:solidFill>
                  <a:schemeClr val="dk2"/>
                </a:solidFill>
                <a:latin typeface="Arial"/>
                <a:ea typeface="Arial"/>
                <a:cs typeface="Arial"/>
                <a:sym typeface="Arial"/>
              </a:rPr>
              <a:t>/</a:t>
            </a:r>
            <a:r>
              <a:rPr lang="ru-RU" b="1" i="1" dirty="0" smtClean="0">
                <a:solidFill>
                  <a:schemeClr val="dk2"/>
                </a:solidFill>
                <a:latin typeface="Arial"/>
                <a:ea typeface="Arial"/>
                <a:cs typeface="Arial"/>
                <a:sym typeface="Arial"/>
              </a:rPr>
              <a:t>ИС -412.</a:t>
            </a:r>
          </a:p>
          <a:p>
            <a:pPr>
              <a:buClr>
                <a:schemeClr val="dk2"/>
              </a:buClr>
              <a:buSzPts val="800"/>
            </a:pPr>
            <a:r>
              <a:rPr lang="ru-RU" b="1" i="1" dirty="0" smtClean="0">
                <a:solidFill>
                  <a:schemeClr val="dk2"/>
                </a:solidFill>
                <a:latin typeface="Arial"/>
                <a:ea typeface="Arial"/>
                <a:cs typeface="Arial"/>
                <a:sym typeface="Arial"/>
              </a:rPr>
              <a:t>Доступ </a:t>
            </a:r>
            <a:r>
              <a:rPr lang="ru-RU" b="1" i="1" dirty="0">
                <a:solidFill>
                  <a:schemeClr val="dk2"/>
                </a:solidFill>
                <a:latin typeface="Arial"/>
                <a:ea typeface="Arial"/>
                <a:cs typeface="Arial"/>
                <a:sym typeface="Arial"/>
              </a:rPr>
              <a:t>запрошен к 94 ГИС</a:t>
            </a:r>
            <a:r>
              <a:rPr lang="en-US" b="1" i="1" dirty="0">
                <a:solidFill>
                  <a:schemeClr val="dk2"/>
                </a:solidFill>
                <a:latin typeface="Arial"/>
                <a:ea typeface="Arial"/>
                <a:cs typeface="Arial"/>
                <a:sym typeface="Arial"/>
              </a:rPr>
              <a:t>/</a:t>
            </a:r>
            <a:r>
              <a:rPr lang="ru-RU" b="1" i="1" dirty="0" smtClean="0">
                <a:solidFill>
                  <a:schemeClr val="dk2"/>
                </a:solidFill>
                <a:latin typeface="Arial"/>
                <a:ea typeface="Arial"/>
                <a:cs typeface="Arial"/>
                <a:sym typeface="Arial"/>
              </a:rPr>
              <a:t>ИС: 	</a:t>
            </a:r>
          </a:p>
          <a:p>
            <a:pPr>
              <a:buClr>
                <a:schemeClr val="dk2"/>
              </a:buClr>
              <a:buSzPts val="800"/>
            </a:pPr>
            <a:r>
              <a:rPr lang="ru-RU" b="1" i="1" dirty="0">
                <a:solidFill>
                  <a:schemeClr val="dk2"/>
                </a:solidFill>
                <a:latin typeface="Arial"/>
                <a:ea typeface="Arial"/>
                <a:cs typeface="Arial"/>
                <a:sym typeface="Arial"/>
              </a:rPr>
              <a:t>	</a:t>
            </a:r>
            <a:r>
              <a:rPr lang="ru-RU" b="1" i="1" dirty="0" smtClean="0">
                <a:solidFill>
                  <a:schemeClr val="dk2"/>
                </a:solidFill>
                <a:latin typeface="Arial"/>
                <a:ea typeface="Arial"/>
                <a:cs typeface="Arial"/>
                <a:sym typeface="Arial"/>
              </a:rPr>
              <a:t>предоставлен - </a:t>
            </a:r>
            <a:r>
              <a:rPr lang="ru-RU" b="1" i="1" dirty="0">
                <a:solidFill>
                  <a:schemeClr val="dk2"/>
                </a:solidFill>
                <a:latin typeface="Arial"/>
                <a:ea typeface="Arial"/>
                <a:cs typeface="Arial"/>
                <a:sym typeface="Arial"/>
              </a:rPr>
              <a:t>89 ГИС</a:t>
            </a:r>
            <a:r>
              <a:rPr lang="en-US" b="1" i="1" dirty="0">
                <a:solidFill>
                  <a:schemeClr val="dk2"/>
                </a:solidFill>
                <a:latin typeface="Arial"/>
                <a:ea typeface="Arial"/>
                <a:cs typeface="Arial"/>
                <a:sym typeface="Arial"/>
              </a:rPr>
              <a:t>/</a:t>
            </a:r>
            <a:r>
              <a:rPr lang="ru-RU" b="1" i="1" dirty="0">
                <a:solidFill>
                  <a:schemeClr val="dk2"/>
                </a:solidFill>
                <a:latin typeface="Arial"/>
                <a:ea typeface="Arial"/>
                <a:cs typeface="Arial"/>
                <a:sym typeface="Arial"/>
              </a:rPr>
              <a:t>ИС;</a:t>
            </a:r>
          </a:p>
          <a:p>
            <a:pPr>
              <a:buClr>
                <a:schemeClr val="dk2"/>
              </a:buClr>
              <a:buSzPts val="800"/>
            </a:pPr>
            <a:r>
              <a:rPr lang="ru-RU" b="1" i="1" dirty="0" smtClean="0">
                <a:solidFill>
                  <a:schemeClr val="dk2"/>
                </a:solidFill>
                <a:latin typeface="Arial"/>
                <a:ea typeface="Arial"/>
                <a:cs typeface="Arial"/>
                <a:sym typeface="Arial"/>
              </a:rPr>
              <a:t>	в </a:t>
            </a:r>
            <a:r>
              <a:rPr lang="ru-RU" b="1" i="1" dirty="0">
                <a:solidFill>
                  <a:schemeClr val="dk2"/>
                </a:solidFill>
                <a:latin typeface="Arial"/>
                <a:ea typeface="Arial"/>
                <a:cs typeface="Arial"/>
                <a:sym typeface="Arial"/>
              </a:rPr>
              <a:t>процессе подключения  - 5 ГИС</a:t>
            </a:r>
            <a:r>
              <a:rPr lang="en-US" b="1" i="1" dirty="0">
                <a:solidFill>
                  <a:schemeClr val="dk2"/>
                </a:solidFill>
                <a:latin typeface="Arial"/>
                <a:ea typeface="Arial"/>
                <a:cs typeface="Arial"/>
                <a:sym typeface="Arial"/>
              </a:rPr>
              <a:t>/</a:t>
            </a:r>
            <a:r>
              <a:rPr lang="ru-RU" b="1" i="1" dirty="0" smtClean="0">
                <a:solidFill>
                  <a:schemeClr val="dk2"/>
                </a:solidFill>
                <a:latin typeface="Arial"/>
                <a:ea typeface="Arial"/>
                <a:cs typeface="Arial"/>
                <a:sym typeface="Arial"/>
              </a:rPr>
              <a:t>ИС.</a:t>
            </a:r>
            <a:endParaRPr lang="ru-RU" b="1" i="1" dirty="0">
              <a:solidFill>
                <a:schemeClr val="dk2"/>
              </a:solidFill>
              <a:latin typeface="Arial"/>
              <a:ea typeface="Arial"/>
              <a:cs typeface="Arial"/>
              <a:sym typeface="Arial"/>
            </a:endParaRPr>
          </a:p>
        </p:txBody>
      </p:sp>
      <p:sp>
        <p:nvSpPr>
          <p:cNvPr id="80" name="TextBox 79"/>
          <p:cNvSpPr txBox="1"/>
          <p:nvPr/>
        </p:nvSpPr>
        <p:spPr>
          <a:xfrm>
            <a:off x="11255061" y="6530524"/>
            <a:ext cx="263214" cy="276999"/>
          </a:xfrm>
          <a:prstGeom prst="rect">
            <a:avLst/>
          </a:prstGeom>
          <a:noFill/>
        </p:spPr>
        <p:txBody>
          <a:bodyPr wrap="none" rtlCol="0">
            <a:spAutoFit/>
          </a:bodyPr>
          <a:lstStyle/>
          <a:p>
            <a:r>
              <a:rPr lang="en-US" sz="1200" dirty="0"/>
              <a:t>9</a:t>
            </a:r>
            <a:endParaRPr lang="ru-RU" sz="1200" dirty="0"/>
          </a:p>
        </p:txBody>
      </p:sp>
      <p:grpSp>
        <p:nvGrpSpPr>
          <p:cNvPr id="79" name="Google Shape;188;p17">
            <a:extLst>
              <a:ext uri="{FF2B5EF4-FFF2-40B4-BE49-F238E27FC236}">
                <a16:creationId xmlns:a16="http://schemas.microsoft.com/office/drawing/2014/main" id="{D30D3439-3377-DCA0-6344-7C10EBFBDE10}"/>
              </a:ext>
            </a:extLst>
          </p:cNvPr>
          <p:cNvGrpSpPr/>
          <p:nvPr/>
        </p:nvGrpSpPr>
        <p:grpSpPr>
          <a:xfrm>
            <a:off x="125545" y="65278"/>
            <a:ext cx="11823292" cy="425450"/>
            <a:chOff x="1627188" y="1280460"/>
            <a:chExt cx="22554921" cy="850901"/>
          </a:xfrm>
        </p:grpSpPr>
        <p:sp>
          <p:nvSpPr>
            <p:cNvPr id="81" name="Google Shape;189;p17">
              <a:extLst>
                <a:ext uri="{FF2B5EF4-FFF2-40B4-BE49-F238E27FC236}">
                  <a16:creationId xmlns:a16="http://schemas.microsoft.com/office/drawing/2014/main" id="{03AA7623-883A-C1C1-5BDA-A3FB877317FD}"/>
                </a:ext>
              </a:extLst>
            </p:cNvPr>
            <p:cNvSpPr txBox="1"/>
            <p:nvPr/>
          </p:nvSpPr>
          <p:spPr>
            <a:xfrm>
              <a:off x="1627188" y="1280460"/>
              <a:ext cx="8468537" cy="850901"/>
            </a:xfrm>
            <a:prstGeom prst="rect">
              <a:avLst/>
            </a:prstGeom>
            <a:noFill/>
            <a:ln>
              <a:noFill/>
            </a:ln>
          </p:spPr>
          <p:txBody>
            <a:bodyPr spcFirstLastPara="1" wrap="square" lIns="19067" tIns="19067" rIns="19067" bIns="19067" anchor="t" anchorCtr="0">
              <a:noAutofit/>
            </a:bodyPr>
            <a:lstStyle/>
            <a:p>
              <a:pPr>
                <a:buClr>
                  <a:schemeClr val="dk1"/>
                </a:buClr>
                <a:buSzPts val="1900"/>
              </a:pPr>
              <a:r>
                <a:rPr lang="ru-RU" sz="2533" dirty="0" smtClean="0">
                  <a:solidFill>
                    <a:schemeClr val="dk1"/>
                  </a:solidFill>
                  <a:latin typeface="Impact"/>
                  <a:sym typeface="Impact"/>
                </a:rPr>
                <a:t>Управление </a:t>
              </a:r>
              <a:r>
                <a:rPr lang="ru-RU" sz="2533" dirty="0">
                  <a:solidFill>
                    <a:schemeClr val="dk1"/>
                  </a:solidFill>
                  <a:latin typeface="Impact"/>
                  <a:sym typeface="Impact"/>
                </a:rPr>
                <a:t>данными</a:t>
              </a:r>
              <a:endParaRPr sz="667" dirty="0">
                <a:solidFill>
                  <a:srgbClr val="000000"/>
                </a:solidFill>
                <a:latin typeface="Arial"/>
                <a:ea typeface="Arial"/>
                <a:cs typeface="Arial"/>
                <a:sym typeface="Arial"/>
              </a:endParaRPr>
            </a:p>
          </p:txBody>
        </p:sp>
        <p:cxnSp>
          <p:nvCxnSpPr>
            <p:cNvPr id="82" name="Google Shape;190;p17">
              <a:extLst>
                <a:ext uri="{FF2B5EF4-FFF2-40B4-BE49-F238E27FC236}">
                  <a16:creationId xmlns:a16="http://schemas.microsoft.com/office/drawing/2014/main" id="{A2D24AB5-6209-AC3F-32BF-7E144C72C1BF}"/>
                </a:ext>
              </a:extLst>
            </p:cNvPr>
            <p:cNvCxnSpPr/>
            <p:nvPr/>
          </p:nvCxnSpPr>
          <p:spPr>
            <a:xfrm>
              <a:off x="7566759" y="1932377"/>
              <a:ext cx="16615350" cy="31380"/>
            </a:xfrm>
            <a:prstGeom prst="straightConnector1">
              <a:avLst/>
            </a:prstGeom>
            <a:noFill/>
            <a:ln w="12700" cap="flat" cmpd="sng">
              <a:solidFill>
                <a:srgbClr val="FF004C"/>
              </a:solidFill>
              <a:prstDash val="solid"/>
              <a:miter lim="8000"/>
              <a:headEnd type="none" w="sm" len="sm"/>
              <a:tailEnd type="none" w="sm" len="sm"/>
            </a:ln>
          </p:spPr>
        </p:cxnSp>
      </p:grpSp>
    </p:spTree>
    <p:extLst>
      <p:ext uri="{BB962C8B-B14F-4D97-AF65-F5344CB8AC3E}">
        <p14:creationId xmlns:p14="http://schemas.microsoft.com/office/powerpoint/2010/main" val="3816437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Grp="1" noChangeAspect="1"/>
          </p:cNvPicPr>
          <p:nvPr>
            <p:ph type="pic" sz="quarter" idx="19"/>
          </p:nvPr>
        </p:nvPicPr>
        <p:blipFill>
          <a:blip r:embed="rId2" cstate="hqprint">
            <a:extLst>
              <a:ext uri="{28A0092B-C50C-407E-A947-70E740481C1C}">
                <a14:useLocalDpi xmlns:a14="http://schemas.microsoft.com/office/drawing/2010/main" val="0"/>
              </a:ext>
            </a:extLst>
          </a:blip>
          <a:stretch>
            <a:fillRect/>
          </a:stretch>
        </p:blipFill>
        <p:spPr>
          <a:xfrm>
            <a:off x="8580474" y="3728652"/>
            <a:ext cx="2930378" cy="2930378"/>
          </a:xfrm>
          <a:prstGeom prst="roundRect">
            <a:avLst>
              <a:gd name="adj" fmla="val 5229"/>
            </a:avLst>
          </a:prstGeom>
          <a:noFill/>
        </p:spPr>
      </p:pic>
      <p:sp>
        <p:nvSpPr>
          <p:cNvPr id="481" name="Placeholder Demo Text"/>
          <p:cNvSpPr txBox="1"/>
          <p:nvPr/>
        </p:nvSpPr>
        <p:spPr>
          <a:xfrm>
            <a:off x="326432" y="1084875"/>
            <a:ext cx="4781980" cy="6052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a:defRPr sz="8000" b="0">
                <a:solidFill>
                  <a:srgbClr val="242423"/>
                </a:solidFill>
                <a:latin typeface="Montserrat Bold"/>
                <a:ea typeface="Montserrat Bold"/>
                <a:cs typeface="Montserrat Bold"/>
                <a:sym typeface="Montserrat Bold"/>
              </a:defRPr>
            </a:lvl1pPr>
          </a:lstStyle>
          <a:p>
            <a:r>
              <a:rPr lang="ru-RU" sz="1800" dirty="0">
                <a:solidFill>
                  <a:schemeClr val="tx1"/>
                </a:solidFill>
              </a:rPr>
              <a:t>Данные по субъектам малого предпринимательства </a:t>
            </a:r>
            <a:endParaRPr sz="1800" dirty="0">
              <a:solidFill>
                <a:schemeClr val="tx1"/>
              </a:solidFill>
            </a:endParaRPr>
          </a:p>
        </p:txBody>
      </p:sp>
      <p:sp>
        <p:nvSpPr>
          <p:cNvPr id="482" name="Lorem ipsum dolor sit amet, consectetur adipiscing elit, sed do eiusmod tempor incididunt ut labore et dolore magna aliqua. Arcu dictum varius duis at consectetur lorem donec. Volutpat maecenas volutpat blandit aliquam. Egestas quis ipsum suspendisse ult"/>
          <p:cNvSpPr txBox="1"/>
          <p:nvPr/>
        </p:nvSpPr>
        <p:spPr>
          <a:xfrm>
            <a:off x="326432" y="1700824"/>
            <a:ext cx="5223763" cy="16024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200" b="0">
                <a:solidFill>
                  <a:srgbClr val="7F8189"/>
                </a:solidFill>
                <a:latin typeface="Arial"/>
                <a:ea typeface="Arial"/>
                <a:cs typeface="Arial"/>
                <a:sym typeface="Arial"/>
              </a:defRPr>
            </a:lvl1pPr>
          </a:lstStyle>
          <a:p>
            <a:r>
              <a:rPr lang="ru-RU" sz="1400" dirty="0">
                <a:solidFill>
                  <a:schemeClr val="tx2"/>
                </a:solidFill>
              </a:rPr>
              <a:t>Обработано 6,5 тысяч файлов, более 1 млрд. строк. Данные использовались для оценки количества физических лиц, которые учтены и в реестре МСП и в качестве </a:t>
            </a:r>
            <a:r>
              <a:rPr lang="ru-RU" sz="1400" dirty="0" err="1">
                <a:solidFill>
                  <a:schemeClr val="tx2"/>
                </a:solidFill>
              </a:rPr>
              <a:t>самозанятых</a:t>
            </a:r>
            <a:r>
              <a:rPr lang="ru-RU" sz="1400" dirty="0">
                <a:solidFill>
                  <a:schemeClr val="tx2"/>
                </a:solidFill>
              </a:rPr>
              <a:t>. Активно используются для иных целей, например, в рамках оценки использования субсидий на льготную поддержку МСП в период </a:t>
            </a:r>
            <a:r>
              <a:rPr lang="ru-RU" sz="1400" dirty="0" err="1">
                <a:solidFill>
                  <a:schemeClr val="tx2"/>
                </a:solidFill>
              </a:rPr>
              <a:t>антиковидных</a:t>
            </a:r>
            <a:r>
              <a:rPr lang="ru-RU" sz="1400" dirty="0">
                <a:solidFill>
                  <a:schemeClr val="tx2"/>
                </a:solidFill>
              </a:rPr>
              <a:t> ограничений.</a:t>
            </a:r>
            <a:endParaRPr sz="1400" dirty="0">
              <a:solidFill>
                <a:schemeClr val="tx2"/>
              </a:solidFill>
            </a:endParaRPr>
          </a:p>
        </p:txBody>
      </p:sp>
      <p:grpSp>
        <p:nvGrpSpPr>
          <p:cNvPr id="28" name="Группа 27"/>
          <p:cNvGrpSpPr/>
          <p:nvPr/>
        </p:nvGrpSpPr>
        <p:grpSpPr>
          <a:xfrm>
            <a:off x="-220774" y="730815"/>
            <a:ext cx="2384975" cy="194178"/>
            <a:chOff x="-291350" y="728651"/>
            <a:chExt cx="2384975" cy="194178"/>
          </a:xfrm>
        </p:grpSpPr>
        <p:sp>
          <p:nvSpPr>
            <p:cNvPr id="29" name="Google Shape;191;p17"/>
            <p:cNvSpPr txBox="1"/>
            <p:nvPr/>
          </p:nvSpPr>
          <p:spPr>
            <a:xfrm>
              <a:off x="-291350" y="728651"/>
              <a:ext cx="2272749" cy="161583"/>
            </a:xfrm>
            <a:prstGeom prst="rect">
              <a:avLst/>
            </a:prstGeom>
            <a:noFill/>
            <a:ln>
              <a:noFill/>
            </a:ln>
          </p:spPr>
          <p:txBody>
            <a:bodyPr spcFirstLastPara="1" wrap="square" lIns="17150" tIns="17150" rIns="17150" bIns="17150" anchor="t" anchorCtr="0">
              <a:noAutofit/>
            </a:bodyPr>
            <a:lstStyle/>
            <a:p>
              <a:pPr marL="0" marR="0" lvl="0" indent="0" algn="r" rtl="0">
                <a:lnSpc>
                  <a:spcPct val="100000"/>
                </a:lnSpc>
                <a:spcBef>
                  <a:spcPts val="0"/>
                </a:spcBef>
                <a:spcAft>
                  <a:spcPts val="0"/>
                </a:spcAft>
                <a:buClr>
                  <a:schemeClr val="dk2"/>
                </a:buClr>
                <a:buSzPts val="800"/>
                <a:buFont typeface="Arial"/>
                <a:buNone/>
              </a:pPr>
              <a:r>
                <a:rPr lang="ru-RU" sz="800" b="1" i="0" u="none" strike="noStrike" cap="none" dirty="0">
                  <a:solidFill>
                    <a:schemeClr val="dk2"/>
                  </a:solidFill>
                  <a:latin typeface="Arial"/>
                  <a:ea typeface="Arial"/>
                  <a:cs typeface="Arial"/>
                  <a:sym typeface="Arial"/>
                </a:rPr>
                <a:t>РЕЗУЛЬТАТЫ 2022 ГОДА</a:t>
              </a:r>
              <a:endParaRPr sz="500" b="0" i="0" u="none" strike="noStrike" cap="none" dirty="0">
                <a:solidFill>
                  <a:srgbClr val="000000"/>
                </a:solidFill>
                <a:latin typeface="Arial"/>
                <a:ea typeface="Arial"/>
                <a:cs typeface="Arial"/>
                <a:sym typeface="Arial"/>
              </a:endParaRPr>
            </a:p>
          </p:txBody>
        </p:sp>
        <p:sp>
          <p:nvSpPr>
            <p:cNvPr id="30" name="Rectangle"/>
            <p:cNvSpPr/>
            <p:nvPr/>
          </p:nvSpPr>
          <p:spPr>
            <a:xfrm>
              <a:off x="172146" y="857638"/>
              <a:ext cx="1921479" cy="65191"/>
            </a:xfrm>
            <a:prstGeom prst="rect">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grpSp>
      <p:pic>
        <p:nvPicPr>
          <p:cNvPr id="7" name="Рисунок 6"/>
          <p:cNvPicPr>
            <a:picLocks noGrp="1" noChangeAspect="1"/>
          </p:cNvPicPr>
          <p:nvPr>
            <p:ph type="pic" sz="quarter" idx="14"/>
          </p:nvPr>
        </p:nvPicPr>
        <p:blipFill>
          <a:blip r:embed="rId3" cstate="hqprint">
            <a:extLst>
              <a:ext uri="{28A0092B-C50C-407E-A947-70E740481C1C}">
                <a14:useLocalDpi xmlns:a14="http://schemas.microsoft.com/office/drawing/2010/main" val="0"/>
              </a:ext>
            </a:extLst>
          </a:blip>
          <a:stretch>
            <a:fillRect/>
          </a:stretch>
        </p:blipFill>
        <p:spPr>
          <a:xfrm>
            <a:off x="5808173" y="441878"/>
            <a:ext cx="2930378" cy="2930378"/>
          </a:xfrm>
          <a:prstGeom prst="roundRect">
            <a:avLst>
              <a:gd name="adj" fmla="val 5118"/>
            </a:avLst>
          </a:prstGeom>
          <a:noFill/>
        </p:spPr>
      </p:pic>
      <p:pic>
        <p:nvPicPr>
          <p:cNvPr id="5" name="Рисунок 4"/>
          <p:cNvPicPr preferRelativeResize="0">
            <a:picLocks noGrp="1" noChangeAspect="1"/>
          </p:cNvPicPr>
          <p:nvPr>
            <p:ph type="pic" sz="quarter" idx="19"/>
          </p:nvPr>
        </p:nvPicPr>
        <p:blipFill>
          <a:blip r:embed="rId4" cstate="hqprint">
            <a:extLst>
              <a:ext uri="{28A0092B-C50C-407E-A947-70E740481C1C}">
                <a14:useLocalDpi xmlns:a14="http://schemas.microsoft.com/office/drawing/2010/main" val="0"/>
              </a:ext>
            </a:extLst>
          </a:blip>
          <a:stretch>
            <a:fillRect/>
          </a:stretch>
        </p:blipFill>
        <p:spPr>
          <a:xfrm>
            <a:off x="612227" y="3229805"/>
            <a:ext cx="3928073" cy="3928073"/>
          </a:xfrm>
          <a:prstGeom prst="roundRect">
            <a:avLst>
              <a:gd name="adj" fmla="val 5229"/>
            </a:avLst>
          </a:prstGeom>
          <a:noFill/>
        </p:spPr>
      </p:pic>
      <p:grpSp>
        <p:nvGrpSpPr>
          <p:cNvPr id="2" name="Группа 1"/>
          <p:cNvGrpSpPr/>
          <p:nvPr/>
        </p:nvGrpSpPr>
        <p:grpSpPr>
          <a:xfrm>
            <a:off x="4757684" y="3251608"/>
            <a:ext cx="3822790" cy="4769319"/>
            <a:chOff x="5823071" y="3663305"/>
            <a:chExt cx="2704241" cy="4769319"/>
          </a:xfrm>
        </p:grpSpPr>
        <p:sp>
          <p:nvSpPr>
            <p:cNvPr id="489" name="Lorem ipsum dolor sit amet, consectetur adipiscing elit, incididunt ut labore et dolore"/>
            <p:cNvSpPr txBox="1"/>
            <p:nvPr/>
          </p:nvSpPr>
          <p:spPr>
            <a:xfrm>
              <a:off x="5823071" y="4268599"/>
              <a:ext cx="2328557" cy="416402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ru-RU" sz="1400" dirty="0">
                  <a:solidFill>
                    <a:schemeClr val="tx2"/>
                  </a:solidFill>
                </a:rPr>
                <a:t>Обработано 50 тыс. файлов, более 700 тыс. строк. Данные необходимы для оценки и анализа планирования и реализации национальных, федеральных и региональных проектов и формирования аналитических срезов, используемых в рамках мониторинга и контрольной и экспертно-аналитической деятельности.</a:t>
              </a:r>
              <a:endParaRPr sz="1400" dirty="0">
                <a:solidFill>
                  <a:schemeClr val="tx2"/>
                </a:solidFill>
              </a:endParaRPr>
            </a:p>
          </p:txBody>
        </p:sp>
        <p:sp>
          <p:nvSpPr>
            <p:cNvPr id="19" name="Placeholder Demo Text"/>
            <p:cNvSpPr txBox="1"/>
            <p:nvPr/>
          </p:nvSpPr>
          <p:spPr>
            <a:xfrm>
              <a:off x="5823071" y="3663305"/>
              <a:ext cx="2704241" cy="6052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a:defRPr sz="8000" b="0">
                  <a:solidFill>
                    <a:srgbClr val="242423"/>
                  </a:solidFill>
                  <a:latin typeface="Montserrat Bold"/>
                  <a:ea typeface="Montserrat Bold"/>
                  <a:cs typeface="Montserrat Bold"/>
                  <a:sym typeface="Montserrat Bold"/>
                </a:defRPr>
              </a:lvl1pPr>
            </a:lstStyle>
            <a:p>
              <a:r>
                <a:rPr lang="ru-RU" sz="1800" dirty="0">
                  <a:solidFill>
                    <a:schemeClr val="tx1"/>
                  </a:solidFill>
                </a:rPr>
                <a:t>Данные по национальным проектам </a:t>
              </a:r>
              <a:endParaRPr sz="1800" dirty="0">
                <a:solidFill>
                  <a:schemeClr val="tx1"/>
                </a:solidFill>
              </a:endParaRPr>
            </a:p>
          </p:txBody>
        </p:sp>
      </p:grpSp>
      <p:grpSp>
        <p:nvGrpSpPr>
          <p:cNvPr id="9" name="Группа 8"/>
          <p:cNvGrpSpPr/>
          <p:nvPr/>
        </p:nvGrpSpPr>
        <p:grpSpPr>
          <a:xfrm>
            <a:off x="8878294" y="765614"/>
            <a:ext cx="3412943" cy="3033227"/>
            <a:chOff x="8878294" y="765614"/>
            <a:chExt cx="3412943" cy="3033227"/>
          </a:xfrm>
        </p:grpSpPr>
        <p:sp>
          <p:nvSpPr>
            <p:cNvPr id="492" name="Lorem ipsum dolor sit amet, consectetur adipiscing elit, incididunt ut labore et dolore"/>
            <p:cNvSpPr txBox="1"/>
            <p:nvPr/>
          </p:nvSpPr>
          <p:spPr>
            <a:xfrm>
              <a:off x="8878294" y="1679286"/>
              <a:ext cx="3011789" cy="211955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ru-RU" sz="1400" dirty="0">
                  <a:solidFill>
                    <a:schemeClr val="tx2"/>
                  </a:solidFill>
                </a:rPr>
                <a:t>Обработано более 2000 файлов, более 700 тыс. строк. Задача в большей степени по оптимизации получения информации ОБАС по различным видам расходов и этапам бюджетного процесса (242 и 246 вид расходов, а также 4 и 6 этапы бюджетного процесса).</a:t>
              </a:r>
              <a:endParaRPr sz="1400" dirty="0">
                <a:solidFill>
                  <a:schemeClr val="tx2"/>
                </a:solidFill>
              </a:endParaRPr>
            </a:p>
          </p:txBody>
        </p:sp>
        <p:sp>
          <p:nvSpPr>
            <p:cNvPr id="22" name="Placeholder Demo Text"/>
            <p:cNvSpPr txBox="1"/>
            <p:nvPr/>
          </p:nvSpPr>
          <p:spPr>
            <a:xfrm>
              <a:off x="8878294" y="765614"/>
              <a:ext cx="3412943" cy="8822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a:defRPr sz="8000" b="0">
                  <a:solidFill>
                    <a:srgbClr val="242423"/>
                  </a:solidFill>
                  <a:latin typeface="Montserrat Bold"/>
                  <a:ea typeface="Montserrat Bold"/>
                  <a:cs typeface="Montserrat Bold"/>
                  <a:sym typeface="Montserrat Bold"/>
                </a:defRPr>
              </a:lvl1pPr>
            </a:lstStyle>
            <a:p>
              <a:r>
                <a:rPr lang="ru-RU" sz="1800" dirty="0">
                  <a:solidFill>
                    <a:schemeClr val="tx1"/>
                  </a:solidFill>
                </a:rPr>
                <a:t>Данные по обоснованию бюджетных ассигнований (ОБАС) </a:t>
              </a:r>
              <a:endParaRPr sz="1800" dirty="0">
                <a:solidFill>
                  <a:schemeClr val="tx1"/>
                </a:solidFill>
              </a:endParaRPr>
            </a:p>
          </p:txBody>
        </p:sp>
      </p:grpSp>
      <p:sp>
        <p:nvSpPr>
          <p:cNvPr id="21" name="TextBox 20"/>
          <p:cNvSpPr txBox="1"/>
          <p:nvPr/>
        </p:nvSpPr>
        <p:spPr>
          <a:xfrm>
            <a:off x="11255061" y="6530524"/>
            <a:ext cx="341760" cy="276999"/>
          </a:xfrm>
          <a:prstGeom prst="rect">
            <a:avLst/>
          </a:prstGeom>
          <a:noFill/>
        </p:spPr>
        <p:txBody>
          <a:bodyPr wrap="none" rtlCol="0">
            <a:spAutoFit/>
          </a:bodyPr>
          <a:lstStyle/>
          <a:p>
            <a:r>
              <a:rPr lang="en-US" sz="1200" dirty="0" smtClean="0"/>
              <a:t>10</a:t>
            </a:r>
            <a:endParaRPr lang="ru-RU" sz="1200" dirty="0"/>
          </a:p>
        </p:txBody>
      </p:sp>
      <p:grpSp>
        <p:nvGrpSpPr>
          <p:cNvPr id="20" name="Google Shape;188;p17">
            <a:extLst>
              <a:ext uri="{FF2B5EF4-FFF2-40B4-BE49-F238E27FC236}">
                <a16:creationId xmlns:a16="http://schemas.microsoft.com/office/drawing/2014/main" id="{D30D3439-3377-DCA0-6344-7C10EBFBDE10}"/>
              </a:ext>
            </a:extLst>
          </p:cNvPr>
          <p:cNvGrpSpPr/>
          <p:nvPr/>
        </p:nvGrpSpPr>
        <p:grpSpPr>
          <a:xfrm>
            <a:off x="125545" y="65278"/>
            <a:ext cx="11823292" cy="425450"/>
            <a:chOff x="1627188" y="1280460"/>
            <a:chExt cx="22554921" cy="850901"/>
          </a:xfrm>
        </p:grpSpPr>
        <p:sp>
          <p:nvSpPr>
            <p:cNvPr id="23" name="Google Shape;189;p17">
              <a:extLst>
                <a:ext uri="{FF2B5EF4-FFF2-40B4-BE49-F238E27FC236}">
                  <a16:creationId xmlns:a16="http://schemas.microsoft.com/office/drawing/2014/main" id="{03AA7623-883A-C1C1-5BDA-A3FB877317FD}"/>
                </a:ext>
              </a:extLst>
            </p:cNvPr>
            <p:cNvSpPr txBox="1"/>
            <p:nvPr/>
          </p:nvSpPr>
          <p:spPr>
            <a:xfrm>
              <a:off x="1627188" y="1280460"/>
              <a:ext cx="8468537" cy="850901"/>
            </a:xfrm>
            <a:prstGeom prst="rect">
              <a:avLst/>
            </a:prstGeom>
            <a:noFill/>
            <a:ln>
              <a:noFill/>
            </a:ln>
          </p:spPr>
          <p:txBody>
            <a:bodyPr spcFirstLastPara="1" wrap="square" lIns="19067" tIns="19067" rIns="19067" bIns="19067" anchor="t" anchorCtr="0">
              <a:noAutofit/>
            </a:bodyPr>
            <a:lstStyle/>
            <a:p>
              <a:pPr>
                <a:buClr>
                  <a:schemeClr val="dk1"/>
                </a:buClr>
                <a:buSzPts val="1900"/>
              </a:pPr>
              <a:r>
                <a:rPr lang="ru-RU" sz="2533" dirty="0" smtClean="0">
                  <a:solidFill>
                    <a:schemeClr val="dk1"/>
                  </a:solidFill>
                  <a:latin typeface="Impact"/>
                  <a:sym typeface="Impact"/>
                </a:rPr>
                <a:t>Управление </a:t>
              </a:r>
              <a:r>
                <a:rPr lang="ru-RU" sz="2533" dirty="0">
                  <a:solidFill>
                    <a:schemeClr val="dk1"/>
                  </a:solidFill>
                  <a:latin typeface="Impact"/>
                  <a:sym typeface="Impact"/>
                </a:rPr>
                <a:t>данными</a:t>
              </a:r>
              <a:endParaRPr sz="667" dirty="0">
                <a:solidFill>
                  <a:srgbClr val="000000"/>
                </a:solidFill>
                <a:latin typeface="Arial"/>
                <a:ea typeface="Arial"/>
                <a:cs typeface="Arial"/>
                <a:sym typeface="Arial"/>
              </a:endParaRPr>
            </a:p>
          </p:txBody>
        </p:sp>
        <p:cxnSp>
          <p:nvCxnSpPr>
            <p:cNvPr id="24" name="Google Shape;190;p17">
              <a:extLst>
                <a:ext uri="{FF2B5EF4-FFF2-40B4-BE49-F238E27FC236}">
                  <a16:creationId xmlns:a16="http://schemas.microsoft.com/office/drawing/2014/main" id="{A2D24AB5-6209-AC3F-32BF-7E144C72C1BF}"/>
                </a:ext>
              </a:extLst>
            </p:cNvPr>
            <p:cNvCxnSpPr/>
            <p:nvPr/>
          </p:nvCxnSpPr>
          <p:spPr>
            <a:xfrm>
              <a:off x="7566759" y="1932377"/>
              <a:ext cx="16615350" cy="31380"/>
            </a:xfrm>
            <a:prstGeom prst="straightConnector1">
              <a:avLst/>
            </a:prstGeom>
            <a:noFill/>
            <a:ln w="12700" cap="flat" cmpd="sng">
              <a:solidFill>
                <a:srgbClr val="FF004C"/>
              </a:solidFill>
              <a:prstDash val="solid"/>
              <a:miter lim="8000"/>
              <a:headEnd type="none" w="sm" len="sm"/>
              <a:tailEnd type="none" w="sm" len="sm"/>
            </a:ln>
          </p:spPr>
        </p:cxnSp>
      </p:grpSp>
    </p:spTree>
    <p:extLst>
      <p:ext uri="{BB962C8B-B14F-4D97-AF65-F5344CB8AC3E}">
        <p14:creationId xmlns:p14="http://schemas.microsoft.com/office/powerpoint/2010/main" val="375981948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rotWithShape="1">
          <a:blip r:embed="rId2">
            <a:lum bright="70000" contrast="-70000"/>
            <a:extLst>
              <a:ext uri="{BEBA8EAE-BF5A-486C-A8C5-ECC9F3942E4B}">
                <a14:imgProps xmlns:a14="http://schemas.microsoft.com/office/drawing/2010/main">
                  <a14:imgLayer r:embed="rId3">
                    <a14:imgEffect>
                      <a14:saturation sat="101000"/>
                    </a14:imgEffect>
                  </a14:imgLayer>
                </a14:imgProps>
              </a:ext>
            </a:extLst>
          </a:blip>
          <a:srcRect l="39806" t="30723" r="48362" b="25039"/>
          <a:stretch/>
        </p:blipFill>
        <p:spPr>
          <a:xfrm>
            <a:off x="8988057" y="0"/>
            <a:ext cx="3203943" cy="6738441"/>
          </a:xfrm>
          <a:prstGeom prst="rect">
            <a:avLst/>
          </a:prstGeom>
          <a:noFill/>
        </p:spPr>
      </p:pic>
      <p:sp>
        <p:nvSpPr>
          <p:cNvPr id="8" name="Rectangle"/>
          <p:cNvSpPr/>
          <p:nvPr/>
        </p:nvSpPr>
        <p:spPr>
          <a:xfrm>
            <a:off x="0" y="-16301"/>
            <a:ext cx="1894893" cy="6890602"/>
          </a:xfrm>
          <a:prstGeom prst="rect">
            <a:avLst/>
          </a:prstGeom>
          <a:solidFill>
            <a:srgbClr val="9D82EC"/>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dirty="0">
              <a:latin typeface="Arial Black" panose="020B0604020202020204" pitchFamily="34" charset="0"/>
              <a:cs typeface="Arial Black" panose="020B0604020202020204" pitchFamily="34" charset="0"/>
            </a:endParaRPr>
          </a:p>
        </p:txBody>
      </p:sp>
      <p:sp>
        <p:nvSpPr>
          <p:cNvPr id="9" name="Business Report"/>
          <p:cNvSpPr txBox="1"/>
          <p:nvPr/>
        </p:nvSpPr>
        <p:spPr>
          <a:xfrm>
            <a:off x="5394512" y="2775973"/>
            <a:ext cx="4236418" cy="15901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lgn="l">
              <a:defRPr sz="10000" b="0">
                <a:solidFill>
                  <a:srgbClr val="242423"/>
                </a:solidFill>
                <a:latin typeface="Montserrat Bold"/>
                <a:ea typeface="Montserrat Bold"/>
                <a:cs typeface="Montserrat Bold"/>
                <a:sym typeface="Montserrat Bold"/>
              </a:defRPr>
            </a:lvl1pPr>
          </a:lstStyle>
          <a:p>
            <a:r>
              <a:rPr lang="ru-RU" sz="5000" dirty="0">
                <a:solidFill>
                  <a:schemeClr val="tx1"/>
                </a:solidFill>
              </a:rPr>
              <a:t>Спасибо за внимание</a:t>
            </a:r>
            <a:endParaRPr sz="5000" dirty="0">
              <a:solidFill>
                <a:schemeClr val="tx1"/>
              </a:solidFill>
            </a:endParaRPr>
          </a:p>
        </p:txBody>
      </p:sp>
      <p:sp>
        <p:nvSpPr>
          <p:cNvPr id="13" name="Lorem ipsum dolor sit amet, consectetur adipiscing elit, sed do eiusmod tempor incididunt ut labore et dolore magna aliqua. Arcu dictum varius duis at consectetur lorem donec. Volutpat maecenas volutpat blandit aliquam. Egestas quis ipsum suspendisse ult"/>
          <p:cNvSpPr txBox="1"/>
          <p:nvPr/>
        </p:nvSpPr>
        <p:spPr>
          <a:xfrm>
            <a:off x="5394512" y="5174518"/>
            <a:ext cx="4552339" cy="10854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lgn="l" defTabSz="457200">
              <a:lnSpc>
                <a:spcPct val="120000"/>
              </a:lnSpc>
              <a:defRPr sz="2200" b="0">
                <a:solidFill>
                  <a:srgbClr val="7F8189"/>
                </a:solidFill>
                <a:latin typeface="Arial"/>
                <a:ea typeface="Arial"/>
                <a:cs typeface="Arial"/>
                <a:sym typeface="Arial"/>
              </a:defRPr>
            </a:lvl1pPr>
          </a:lstStyle>
          <a:p>
            <a:r>
              <a:rPr lang="ru-RU" sz="1400" dirty="0" smtClean="0">
                <a:solidFill>
                  <a:schemeClr val="tx2"/>
                </a:solidFill>
              </a:rPr>
              <a:t>Валерий Сохоров </a:t>
            </a:r>
            <a:endParaRPr lang="ru-RU" sz="1400" dirty="0">
              <a:solidFill>
                <a:schemeClr val="tx2"/>
              </a:solidFill>
            </a:endParaRPr>
          </a:p>
          <a:p>
            <a:r>
              <a:rPr lang="ru-RU" sz="1400" dirty="0" smtClean="0">
                <a:solidFill>
                  <a:schemeClr val="tx2"/>
                </a:solidFill>
              </a:rPr>
              <a:t>Заместитель директора </a:t>
            </a:r>
            <a:r>
              <a:rPr lang="ru-RU" sz="1400" dirty="0">
                <a:solidFill>
                  <a:schemeClr val="tx2"/>
                </a:solidFill>
              </a:rPr>
              <a:t>департамента цифровой трансформации</a:t>
            </a:r>
          </a:p>
          <a:p>
            <a:r>
              <a:rPr lang="ru-RU" sz="1400" dirty="0">
                <a:solidFill>
                  <a:schemeClr val="tx2"/>
                </a:solidFill>
              </a:rPr>
              <a:t>Счетная палата Российской Федерации</a:t>
            </a:r>
            <a:endParaRPr sz="1400" dirty="0">
              <a:solidFill>
                <a:schemeClr val="tx2"/>
              </a:solidFill>
            </a:endParaRPr>
          </a:p>
        </p:txBody>
      </p:sp>
    </p:spTree>
    <p:extLst>
      <p:ext uri="{BB962C8B-B14F-4D97-AF65-F5344CB8AC3E}">
        <p14:creationId xmlns:p14="http://schemas.microsoft.com/office/powerpoint/2010/main" val="117014850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5546</TotalTime>
  <Words>769</Words>
  <PresentationFormat>Широкоэкранный</PresentationFormat>
  <Paragraphs>169</Paragraphs>
  <Slides>9</Slides>
  <Notes>3</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9</vt:i4>
      </vt:variant>
    </vt:vector>
  </HeadingPairs>
  <TitlesOfParts>
    <vt:vector size="19" baseType="lpstr">
      <vt:lpstr>Arial</vt:lpstr>
      <vt:lpstr>Arial Black</vt:lpstr>
      <vt:lpstr>Calibri</vt:lpstr>
      <vt:lpstr>Calibri Light</vt:lpstr>
      <vt:lpstr>Helvetica Neue Medium</vt:lpstr>
      <vt:lpstr>Impact</vt:lpstr>
      <vt:lpstr>Montserrat Bold</vt:lpstr>
      <vt:lpstr>Montserrat ExtraBold</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2021-04-06T09:59:15Z</cp:lastPrinted>
  <dcterms:created xsi:type="dcterms:W3CDTF">2021-03-28T14:11:15Z</dcterms:created>
  <dcterms:modified xsi:type="dcterms:W3CDTF">2022-10-03T07:02:36Z</dcterms:modified>
</cp:coreProperties>
</file>