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7" r:id="rId2"/>
  </p:sldMasterIdLst>
  <p:notesMasterIdLst>
    <p:notesMasterId r:id="rId20"/>
  </p:notesMasterIdLst>
  <p:handoutMasterIdLst>
    <p:handoutMasterId r:id="rId21"/>
  </p:handoutMasterIdLst>
  <p:sldIdLst>
    <p:sldId id="308" r:id="rId3"/>
    <p:sldId id="303" r:id="rId4"/>
    <p:sldId id="298" r:id="rId5"/>
    <p:sldId id="284" r:id="rId6"/>
    <p:sldId id="309" r:id="rId7"/>
    <p:sldId id="272" r:id="rId8"/>
    <p:sldId id="306" r:id="rId9"/>
    <p:sldId id="317" r:id="rId10"/>
    <p:sldId id="310" r:id="rId11"/>
    <p:sldId id="301" r:id="rId12"/>
    <p:sldId id="311" r:id="rId13"/>
    <p:sldId id="318" r:id="rId14"/>
    <p:sldId id="312" r:id="rId15"/>
    <p:sldId id="302" r:id="rId16"/>
    <p:sldId id="313" r:id="rId17"/>
    <p:sldId id="316" r:id="rId18"/>
    <p:sldId id="304" r:id="rId19"/>
  </p:sldIdLst>
  <p:sldSz cx="12192000" cy="6858000"/>
  <p:notesSz cx="6819900" cy="9918700"/>
  <p:defaultTextStyle>
    <a:defPPr>
      <a:defRPr lang="ru-RU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Крыканов" initials="ДК" lastIdx="1" clrIdx="0">
    <p:extLst>
      <p:ext uri="{19B8F6BF-5375-455C-9EA6-DF929625EA0E}">
        <p15:presenceInfo xmlns:p15="http://schemas.microsoft.com/office/powerpoint/2012/main" userId="1fb54a74698ebdaa" providerId="Windows Live"/>
      </p:ext>
    </p:extLst>
  </p:cmAuthor>
  <p:cmAuthor id="2" name="Старикова Анна Андреевна" initials="САА" lastIdx="3" clrIdx="1">
    <p:extLst>
      <p:ext uri="{19B8F6BF-5375-455C-9EA6-DF929625EA0E}">
        <p15:presenceInfo xmlns:p15="http://schemas.microsoft.com/office/powerpoint/2012/main" userId="S-1-5-21-3131311301-2991779649-3226889198-192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C81"/>
    <a:srgbClr val="484D5B"/>
    <a:srgbClr val="007DC5"/>
    <a:srgbClr val="003990"/>
    <a:srgbClr val="016856"/>
    <a:srgbClr val="77ADA5"/>
    <a:srgbClr val="01896F"/>
    <a:srgbClr val="013A90"/>
    <a:srgbClr val="017BC2"/>
    <a:srgbClr val="01A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 autoAdjust="0"/>
    <p:restoredTop sz="83777" autoAdjust="0"/>
  </p:normalViewPr>
  <p:slideViewPr>
    <p:cSldViewPr snapToGrid="0">
      <p:cViewPr varScale="1">
        <p:scale>
          <a:sx n="72" d="100"/>
          <a:sy n="72" d="100"/>
        </p:scale>
        <p:origin x="5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_____Microsoft_Excel.xlsx"/><Relationship Id="rId4" Type="http://schemas.openxmlformats.org/officeDocument/2006/relationships/themeOverride" Target="../theme/themeOverride1.xm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Лист1!$A$2:$A$6</cx:f>
        <cx:lvl ptCount="5">
          <cx:pt idx="0">Кв. 1</cx:pt>
        </cx:lvl>
      </cx:strDim>
      <cx:numDim type="size">
        <cx:f>Лист1!$B$2:$B$6</cx:f>
        <cx:lvl ptCount="5" formatCode="Основной">
          <cx:pt idx="0">22</cx:pt>
          <cx:pt idx="1">7</cx:pt>
          <cx:pt idx="2">8</cx:pt>
          <cx:pt idx="3">2</cx:pt>
        </cx:lvl>
      </cx:numDim>
    </cx:data>
  </cx:chartData>
  <cx:chart>
    <cx:plotArea>
      <cx:plotAreaRegion>
        <cx:series layoutId="sunburst" uniqueId="{6737D3C9-F78C-45E9-B445-4CB2DC736463}">
          <cx:tx>
            <cx:txData>
              <cx:f>Лист1!$B$1</cx:f>
              <cx:v>Продажи</cx:v>
            </cx:txData>
          </cx:tx>
          <cx:dataPt idx="0">
            <cx:spPr>
              <a:solidFill>
                <a:srgbClr val="0077C8"/>
              </a:solidFill>
            </cx:spPr>
          </cx:dataPt>
          <cx:dataPt idx="1">
            <cx:spPr>
              <a:solidFill>
                <a:srgbClr val="FF6D6D"/>
              </a:solidFill>
            </cx:spPr>
          </cx:dataPt>
          <cx:dataPt idx="2">
            <cx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x:spPr>
          </cx:dataPt>
          <cx:dataId val="0"/>
        </cx:series>
      </cx:plotAreaRegion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D685E-01D6-4563-B1C3-E52D2C9CDB7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3AF08-8A5B-40E1-B9D5-06F978850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260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C3FF4-FF60-42AC-954E-8150BEFD75D6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C0C5-035E-4B5C-9DC5-BBA51DA8E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93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5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DA557-AF31-4118-8A9A-A56957DA92E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576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758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E1FC3-A3BE-454D-AC1E-495B6B709B3C}" type="slidenum">
              <a:rPr lang="uk-UA" smtClean="0"/>
              <a:pPr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9972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16088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68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91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B1C0C5-035E-4B5C-9DC5-BBA51DA8EC1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919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635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609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280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850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B1C0C5-035E-4B5C-9DC5-BBA51DA8EC1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832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03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24DF9-ED1D-4B5E-A169-5DC5FB4E7E1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66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B1C0C5-035E-4B5C-9DC5-BBA51DA8EC1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905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1C0C5-035E-4B5C-9DC5-BBA51DA8EC1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055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59822064"/>
              </p:ext>
            </p:extLst>
          </p:nvPr>
        </p:nvGraphicFramePr>
        <p:xfrm>
          <a:off x="2121" y="159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think-cell Slide" r:id="rId4" imgW="229" imgH="229" progId="TCLayout.ActiveDocument.1">
                  <p:embed/>
                </p:oleObj>
              </mc:Choice>
              <mc:Fallback>
                <p:oleObj name="think-cell Slide" r:id="rId4" imgW="229" imgH="22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35" tIns="48367" rIns="96735" bIns="483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800" dirty="0">
              <a:latin typeface="Arial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 hasCustomPrompt="1"/>
          </p:nvPr>
        </p:nvSpPr>
        <p:spPr>
          <a:xfrm>
            <a:off x="482008" y="1851759"/>
            <a:ext cx="11224093" cy="404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4842" marR="5937">
              <a:lnSpc>
                <a:spcPct val="101099"/>
              </a:lnSpc>
              <a:tabLst>
                <a:tab pos="3088557" algn="l"/>
              </a:tabLst>
              <a:defRPr sz="2600">
                <a:solidFill>
                  <a:schemeClr val="bg2"/>
                </a:solidFill>
                <a:latin typeface="+mj-lt"/>
              </a:defRPr>
            </a:lvl1pPr>
          </a:lstStyle>
          <a:p>
            <a:pPr marL="11132" marR="4453">
              <a:lnSpc>
                <a:spcPct val="101099"/>
              </a:lnSpc>
              <a:tabLst>
                <a:tab pos="2316476" algn="l"/>
              </a:tabLst>
            </a:pPr>
            <a:r>
              <a:rPr lang="ru-RU" sz="2600" dirty="0">
                <a:latin typeface="Arial"/>
                <a:cs typeface="Arial"/>
              </a:rPr>
              <a:t>Название презентации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82011" y="3711296"/>
            <a:ext cx="1122409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ru-RU" altLang="zh-CN" noProof="0" dirty="0"/>
              <a:t>Адресат презентации, дата</a:t>
            </a:r>
          </a:p>
        </p:txBody>
      </p:sp>
      <p:pic>
        <p:nvPicPr>
          <p:cNvPr id="15" name="Изображение 7" descr="for_ppt_mineconom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2035"/>
          <a:stretch/>
        </p:blipFill>
        <p:spPr>
          <a:xfrm>
            <a:off x="10065539" y="376749"/>
            <a:ext cx="1085453" cy="109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3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89287489"/>
              </p:ext>
            </p:extLst>
          </p:nvPr>
        </p:nvGraphicFramePr>
        <p:xfrm>
          <a:off x="2121" y="159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76800" y="6609815"/>
            <a:ext cx="11026200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>
              <a:buNone/>
              <a:defRPr sz="900"/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276800" y="6435226"/>
            <a:ext cx="11026200" cy="123111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sz="800" baseline="0"/>
            </a:lvl1pPr>
          </a:lstStyle>
          <a:p>
            <a:pPr lvl="0"/>
            <a:r>
              <a:rPr lang="ru-RU" dirty="0"/>
              <a:t>1 Сноска</a:t>
            </a:r>
          </a:p>
        </p:txBody>
      </p:sp>
      <p:sp>
        <p:nvSpPr>
          <p:cNvPr id="6" name="McK 2. Slide Title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276800" y="203347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defTabSz="457198" hangingPunct="0">
              <a:lnSpc>
                <a:spcPts val="2500"/>
              </a:lnSpc>
            </a:pPr>
            <a:r>
              <a:rPr lang="ru-RU" altLang="zh-CN"/>
              <a:t>Образец заголовка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491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4DFE-8925-4F9D-B15F-D85F5496B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19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2842531"/>
            <a:ext cx="10972800" cy="35716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1" y="1236344"/>
            <a:ext cx="10972800" cy="124162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2"/>
          </p:nvPr>
        </p:nvSpPr>
        <p:spPr>
          <a:xfrm>
            <a:off x="2482698" y="183517"/>
            <a:ext cx="814362" cy="5027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43" b="1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414612" y="183517"/>
            <a:ext cx="936720" cy="5027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2546" b="1">
                <a:solidFill>
                  <a:schemeClr val="tx1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8D48E9B0-8DA0-8442-B281-36861346A5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328585" y="227192"/>
            <a:ext cx="1216253" cy="412114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743">
                <a:solidFill>
                  <a:srgbClr val="9B9B9B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  <a:p>
            <a:pPr lvl="0"/>
            <a:r>
              <a:rPr lang="ru-RU" dirty="0"/>
              <a:t>текущего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9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11731145" y="12620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2" y="203009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5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3182" y="1287541"/>
            <a:ext cx="10985400" cy="23239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181" b="0" strike="noStrike" spc="0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0661" y="5929920"/>
            <a:ext cx="10985400" cy="318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575" b="0" strike="noStrike" spc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398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497A-9B2B-40DD-B143-1BCB7F48FF24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9803-B65B-4A9A-A1B0-819B6DB9A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93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21" y="159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think-cell Slide" r:id="rId4" imgW="229" imgH="229" progId="TCLayout.ActiveDocument.1">
                  <p:embed/>
                </p:oleObj>
              </mc:Choice>
              <mc:Fallback>
                <p:oleObj name="think-cell Slide" r:id="rId4" imgW="229" imgH="22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35" tIns="48367" rIns="96735" bIns="4836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800" dirty="0">
              <a:latin typeface="Arial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 hasCustomPrompt="1"/>
          </p:nvPr>
        </p:nvSpPr>
        <p:spPr>
          <a:xfrm>
            <a:off x="482008" y="1851759"/>
            <a:ext cx="11224093" cy="404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4842" marR="5937">
              <a:lnSpc>
                <a:spcPct val="101099"/>
              </a:lnSpc>
              <a:tabLst>
                <a:tab pos="3088557" algn="l"/>
              </a:tabLst>
              <a:defRPr sz="2600">
                <a:solidFill>
                  <a:schemeClr val="bg2"/>
                </a:solidFill>
                <a:latin typeface="+mj-lt"/>
              </a:defRPr>
            </a:lvl1pPr>
          </a:lstStyle>
          <a:p>
            <a:pPr marL="11132" marR="4453">
              <a:lnSpc>
                <a:spcPct val="101099"/>
              </a:lnSpc>
              <a:tabLst>
                <a:tab pos="2316476" algn="l"/>
              </a:tabLst>
            </a:pPr>
            <a:r>
              <a:rPr lang="ru-RU" sz="2600" dirty="0">
                <a:latin typeface="Arial"/>
                <a:cs typeface="Arial"/>
              </a:rPr>
              <a:t>Название презентации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82011" y="3711296"/>
            <a:ext cx="1122409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ru-RU" altLang="zh-CN" noProof="0" dirty="0"/>
              <a:t>Адресат презентации, дата</a:t>
            </a:r>
          </a:p>
        </p:txBody>
      </p:sp>
      <p:pic>
        <p:nvPicPr>
          <p:cNvPr id="15" name="Изображение 7" descr="for_ppt_mineconom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2035"/>
          <a:stretch/>
        </p:blipFill>
        <p:spPr>
          <a:xfrm>
            <a:off x="10065539" y="376749"/>
            <a:ext cx="1085453" cy="109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4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21" y="159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76800" y="6609815"/>
            <a:ext cx="11026200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>
              <a:buNone/>
              <a:defRPr sz="900"/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276800" y="6435226"/>
            <a:ext cx="11026200" cy="123111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sz="800" baseline="0"/>
            </a:lvl1pPr>
          </a:lstStyle>
          <a:p>
            <a:pPr lvl="0"/>
            <a:r>
              <a:rPr lang="ru-RU" dirty="0"/>
              <a:t>1 Сноска</a:t>
            </a:r>
          </a:p>
        </p:txBody>
      </p:sp>
      <p:sp>
        <p:nvSpPr>
          <p:cNvPr id="6" name="McK 2. Slide Title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276800" y="203347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defTabSz="457198" hangingPunct="0">
              <a:lnSpc>
                <a:spcPts val="2500"/>
              </a:lnSpc>
            </a:pPr>
            <a:r>
              <a:rPr lang="ru-RU" altLang="zh-CN"/>
              <a:t>Образец заголовка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52289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4DFE-8925-4F9D-B15F-D85F5496B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39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2842531"/>
            <a:ext cx="10972800" cy="35716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1" y="1236344"/>
            <a:ext cx="10972800" cy="124162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2"/>
          </p:nvPr>
        </p:nvSpPr>
        <p:spPr>
          <a:xfrm>
            <a:off x="2482698" y="183517"/>
            <a:ext cx="814362" cy="5027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43" b="1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414612" y="183517"/>
            <a:ext cx="936720" cy="5027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2546" b="1">
                <a:solidFill>
                  <a:schemeClr val="tx1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8D48E9B0-8DA0-8442-B281-36861346A5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328585" y="227192"/>
            <a:ext cx="1216253" cy="412114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743">
                <a:solidFill>
                  <a:srgbClr val="9B9B9B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  <a:p>
            <a:pPr lvl="0"/>
            <a:r>
              <a:rPr lang="ru-RU" dirty="0"/>
              <a:t>текущего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5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11731145" y="12620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2" y="203009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82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3182" y="1287541"/>
            <a:ext cx="10985400" cy="23239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181" b="0" strike="noStrike" spc="0">
              <a:solidFill>
                <a:srgbClr val="5E5E5E"/>
              </a:solidFill>
              <a:latin typeface="Helvetica Neue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0661" y="5929920"/>
            <a:ext cx="10985400" cy="318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1575" b="0" strike="noStrike" spc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824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oleObject" Target="../embeddings/oleObject4.bin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7.xml"/><Relationship Id="rId4" Type="http://schemas.openxmlformats.org/officeDocument/2006/relationships/slideLayout" Target="../slideLayouts/slideLayout11.xml"/><Relationship Id="rId9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29829128"/>
              </p:ext>
            </p:extLst>
          </p:nvPr>
        </p:nvGraphicFramePr>
        <p:xfrm>
          <a:off x="2121" y="159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think-cell Slide" r:id="rId12" imgW="286" imgH="286" progId="TCLayout.ActiveDocument.1">
                  <p:embed/>
                </p:oleObj>
              </mc:Choice>
              <mc:Fallback>
                <p:oleObj name="think-cell Slide" r:id="rId12" imgW="286" imgH="28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McK 2. Slide Title"/>
          <p:cNvSpPr>
            <a:spLocks noGrp="1" noChangeArrowheads="1"/>
          </p:cNvSpPr>
          <p:nvPr>
            <p:ph type="title"/>
            <p:custDataLst>
              <p:tags r:id="rId11"/>
            </p:custDataLst>
          </p:nvPr>
        </p:nvSpPr>
        <p:spPr bwMode="auto">
          <a:xfrm>
            <a:off x="276800" y="203347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defTabSz="457198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  <p:sp>
        <p:nvSpPr>
          <p:cNvPr id="6" name="Shape 233"/>
          <p:cNvSpPr>
            <a:spLocks noChangeArrowheads="1"/>
          </p:cNvSpPr>
          <p:nvPr/>
        </p:nvSpPr>
        <p:spPr bwMode="auto">
          <a:xfrm>
            <a:off x="11639491" y="6608528"/>
            <a:ext cx="384000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>
              <a:lnSpc>
                <a:spcPts val="1051"/>
              </a:lnSpc>
            </a:pPr>
            <a:fld id="{9341A735-39CE-4E30-A45B-8F69B017A70B}" type="slidenum">
              <a:rPr lang="ru-RU" altLang="ru-RU" sz="900" b="1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pPr algn="ctr" eaLnBrk="1">
                <a:lnSpc>
                  <a:spcPts val="1051"/>
                </a:lnSpc>
              </a:pPr>
              <a:t>‹#›</a:t>
            </a:fld>
            <a:r>
              <a:rPr lang="ru-RU" altLang="ru-RU" sz="900" b="1" dirty="0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t>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01C857-8D5E-2D41-8920-A0C0F582FCD5}"/>
              </a:ext>
            </a:extLst>
          </p:cNvPr>
          <p:cNvSpPr/>
          <p:nvPr/>
        </p:nvSpPr>
        <p:spPr>
          <a:xfrm rot="16200000">
            <a:off x="8715000" y="3381001"/>
            <a:ext cx="6858000" cy="96000"/>
          </a:xfrm>
          <a:prstGeom prst="rect">
            <a:avLst/>
          </a:prstGeom>
          <a:gradFill>
            <a:gsLst>
              <a:gs pos="0">
                <a:srgbClr val="0077C8"/>
              </a:gs>
              <a:gs pos="50000">
                <a:srgbClr val="00A0C3"/>
              </a:gs>
              <a:gs pos="100000">
                <a:srgbClr val="00B2A9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 dirty="0"/>
          </a:p>
        </p:txBody>
      </p:sp>
    </p:spTree>
    <p:extLst>
      <p:ext uri="{BB962C8B-B14F-4D97-AF65-F5344CB8AC3E}">
        <p14:creationId xmlns:p14="http://schemas.microsoft.com/office/powerpoint/2010/main" val="347982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4" r:id="rId7"/>
  </p:sldLayoutIdLst>
  <p:hf hdr="0" ftr="0" dt="0"/>
  <p:txStyles>
    <p:titleStyle>
      <a:lvl1pPr algn="l" defTabSz="914396" rtl="0" eaLnBrk="1" latinLnBrk="0" hangingPunct="1">
        <a:lnSpc>
          <a:spcPct val="100000"/>
        </a:lnSpc>
        <a:spcBef>
          <a:spcPct val="0"/>
        </a:spcBef>
        <a:buNone/>
        <a:defRPr sz="2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7" indent="-285749" algn="l" defTabSz="91439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4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2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0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8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4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4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82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0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4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9"/>
            </p:custDataLst>
            <p:extLst/>
          </p:nvPr>
        </p:nvGraphicFramePr>
        <p:xfrm>
          <a:off x="2121" y="159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think-cell Slide" r:id="rId11" imgW="286" imgH="286" progId="TCLayout.ActiveDocument.1">
                  <p:embed/>
                </p:oleObj>
              </mc:Choice>
              <mc:Fallback>
                <p:oleObj name="think-cell Slide" r:id="rId11" imgW="286" imgH="28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McK 2. Slide Title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auto">
          <a:xfrm>
            <a:off x="276800" y="203347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defTabSz="457198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  <p:sp>
        <p:nvSpPr>
          <p:cNvPr id="6" name="Shape 233"/>
          <p:cNvSpPr>
            <a:spLocks noChangeArrowheads="1"/>
          </p:cNvSpPr>
          <p:nvPr/>
        </p:nvSpPr>
        <p:spPr bwMode="auto">
          <a:xfrm>
            <a:off x="11639491" y="6608528"/>
            <a:ext cx="384000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>
              <a:lnSpc>
                <a:spcPts val="1051"/>
              </a:lnSpc>
            </a:pPr>
            <a:fld id="{9341A735-39CE-4E30-A45B-8F69B017A70B}" type="slidenum">
              <a:rPr lang="ru-RU" altLang="ru-RU" sz="900" b="1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pPr algn="ctr" eaLnBrk="1">
                <a:lnSpc>
                  <a:spcPts val="1051"/>
                </a:lnSpc>
              </a:pPr>
              <a:t>‹#›</a:t>
            </a:fld>
            <a:r>
              <a:rPr lang="ru-RU" altLang="ru-RU" sz="900" b="1" dirty="0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t>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01C857-8D5E-2D41-8920-A0C0F582FCD5}"/>
              </a:ext>
            </a:extLst>
          </p:cNvPr>
          <p:cNvSpPr/>
          <p:nvPr/>
        </p:nvSpPr>
        <p:spPr>
          <a:xfrm rot="16200000">
            <a:off x="8715000" y="3381001"/>
            <a:ext cx="6858000" cy="96000"/>
          </a:xfrm>
          <a:prstGeom prst="rect">
            <a:avLst/>
          </a:prstGeom>
          <a:gradFill>
            <a:gsLst>
              <a:gs pos="0">
                <a:srgbClr val="0077C8"/>
              </a:gs>
              <a:gs pos="50000">
                <a:srgbClr val="00A0C3"/>
              </a:gs>
              <a:gs pos="100000">
                <a:srgbClr val="00B2A9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 dirty="0"/>
          </a:p>
        </p:txBody>
      </p:sp>
    </p:spTree>
    <p:extLst>
      <p:ext uri="{BB962C8B-B14F-4D97-AF65-F5344CB8AC3E}">
        <p14:creationId xmlns:p14="http://schemas.microsoft.com/office/powerpoint/2010/main" val="885402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hdr="0" ftr="0" dt="0"/>
  <p:txStyles>
    <p:titleStyle>
      <a:lvl1pPr algn="l" defTabSz="914396" rtl="0" eaLnBrk="1" latinLnBrk="0" hangingPunct="1">
        <a:lnSpc>
          <a:spcPct val="100000"/>
        </a:lnSpc>
        <a:spcBef>
          <a:spcPct val="0"/>
        </a:spcBef>
        <a:buNone/>
        <a:defRPr sz="2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7" indent="-285749" algn="l" defTabSz="91439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4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2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0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8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4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4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82" indent="-228600" algn="l" defTabSz="9143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0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4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2.svg"/><Relationship Id="rId3" Type="http://schemas.openxmlformats.org/officeDocument/2006/relationships/image" Target="../media/image5.png"/><Relationship Id="rId7" Type="http://schemas.openxmlformats.org/officeDocument/2006/relationships/image" Target="../media/image116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20.svg"/><Relationship Id="rId5" Type="http://schemas.openxmlformats.org/officeDocument/2006/relationships/image" Target="../media/image114.svg"/><Relationship Id="rId15" Type="http://schemas.openxmlformats.org/officeDocument/2006/relationships/image" Target="../media/image11.emf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118.svg"/><Relationship Id="rId1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cid:Snxx@tsWo4oGo.HqoOiF1n" TargetMode="External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8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11" Type="http://schemas.openxmlformats.org/officeDocument/2006/relationships/image" Target="../media/image55.jpe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0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7627" y="2528034"/>
            <a:ext cx="11310730" cy="994759"/>
          </a:xfrm>
        </p:spPr>
        <p:txBody>
          <a:bodyPr/>
          <a:lstStyle/>
          <a:p>
            <a:pPr algn="ctr"/>
            <a:r>
              <a:rPr lang="ru-RU" sz="3200" dirty="0" smtClean="0">
                <a:latin typeface="XO Thames" panose="02020603050405020304" pitchFamily="18" charset="0"/>
              </a:rPr>
              <a:t>ЭКСПЕРИМЕНТАЛЬНЫЕ ПРАВОВЫ</a:t>
            </a:r>
            <a:r>
              <a:rPr lang="ru-RU" sz="3200" dirty="0">
                <a:latin typeface="XO Thames" panose="02020603050405020304" pitchFamily="18" charset="0"/>
              </a:rPr>
              <a:t>Е</a:t>
            </a:r>
            <a:r>
              <a:rPr lang="ru-RU" sz="3200" dirty="0" smtClean="0">
                <a:latin typeface="XO Thames" panose="02020603050405020304" pitchFamily="18" charset="0"/>
              </a:rPr>
              <a:t> РЕЖИМЫ </a:t>
            </a:r>
            <a:br>
              <a:rPr lang="ru-RU" sz="3200" dirty="0" smtClean="0">
                <a:latin typeface="XO Thames" panose="02020603050405020304" pitchFamily="18" charset="0"/>
              </a:rPr>
            </a:br>
            <a:r>
              <a:rPr lang="ru-RU" sz="3200" dirty="0" smtClean="0">
                <a:latin typeface="XO Thames" panose="02020603050405020304" pitchFamily="18" charset="0"/>
              </a:rPr>
              <a:t>ДЛЯ АПРОБАЦИИ НОВЫХ ЦИФРОВЫХ ИННОВАЦИЙ</a:t>
            </a:r>
            <a:endParaRPr lang="ru-RU" sz="3200" dirty="0">
              <a:latin typeface="XO Thames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80671" y="636104"/>
            <a:ext cx="2647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schemeClr val="bg1"/>
                </a:solidFill>
                <a:latin typeface="XO Thames" panose="02020603050405020304" pitchFamily="18" charset="0"/>
              </a:rPr>
              <a:t>МИНИСТЕРСТВО ЭКОНОМИЧЕСКОГО РАЗВИТИЯ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53657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-1" y="1934698"/>
            <a:ext cx="12087923" cy="4923302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8" name="TextShape 1"/>
          <p:cNvSpPr txBox="1"/>
          <p:nvPr/>
        </p:nvSpPr>
        <p:spPr>
          <a:xfrm>
            <a:off x="514532" y="134520"/>
            <a:ext cx="11264361" cy="1162441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ФЕДЕРАЛЬНЫЙ ПРОЕКТ </a:t>
            </a:r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«НОРМАТИВНОЕ РЕГУЛИРОВАНИЕ ЦИФРОВОЙ СРЕДЫ»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73635" y="1296958"/>
            <a:ext cx="10772195" cy="63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10869">
              <a:defRPr/>
            </a:pPr>
            <a:r>
              <a:rPr lang="ru-RU" sz="1744" b="1" dirty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  <a:t>Задача: </a:t>
            </a:r>
            <a:r>
              <a:rPr lang="ru-RU" sz="1744" dirty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  <a:t>Создание системы правового регулирования цифровой экономики, основанного на гибком подходе </a:t>
            </a:r>
            <a:r>
              <a:rPr lang="en-US" sz="1744" dirty="0" smtClean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  <a:t/>
            </a:r>
            <a:br>
              <a:rPr lang="en-US" sz="1744" dirty="0" smtClean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</a:br>
            <a:r>
              <a:rPr lang="ru-RU" sz="1744" dirty="0" smtClean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744" dirty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  <a:t>каждой сфере, а также внедрение гражданского оборота на базе цифровых </a:t>
            </a:r>
            <a:r>
              <a:rPr lang="ru-RU" sz="1744" dirty="0" smtClean="0">
                <a:solidFill>
                  <a:srgbClr val="0F4C81"/>
                </a:solidFill>
                <a:latin typeface="XO Thames" panose="02020603050405020304" pitchFamily="18" charset="0"/>
                <a:cs typeface="Arial" panose="020B0604020202020204" pitchFamily="34" charset="0"/>
              </a:rPr>
              <a:t>технологий </a:t>
            </a:r>
            <a:endParaRPr lang="ru-RU" sz="1744" dirty="0">
              <a:solidFill>
                <a:srgbClr val="005E94"/>
              </a:solidFill>
              <a:latin typeface="XO Thames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0E1C1CC2-0C3B-4970-9DA8-5111509CA0C7}"/>
              </a:ext>
            </a:extLst>
          </p:cNvPr>
          <p:cNvSpPr/>
          <p:nvPr/>
        </p:nvSpPr>
        <p:spPr>
          <a:xfrm>
            <a:off x="4849084" y="3017414"/>
            <a:ext cx="2106329" cy="2217129"/>
          </a:xfrm>
          <a:prstGeom prst="ellipse">
            <a:avLst/>
          </a:prstGeom>
          <a:solidFill>
            <a:srgbClr val="008EEE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210869">
              <a:defRPr/>
            </a:pPr>
            <a:endParaRPr lang="ru-RU" sz="824" kern="0" dirty="0">
              <a:solidFill>
                <a:prstClr val="white"/>
              </a:solidFill>
              <a:latin typeface="Calibri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6" name="Диаграмма 45">
                <a:extLst>
                  <a:ext uri="{FF2B5EF4-FFF2-40B4-BE49-F238E27FC236}">
                    <a16:creationId xmlns:a16="http://schemas.microsoft.com/office/drawing/2014/main" id="{3DF42BDD-D4EF-4D89-9788-8332F532541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11930385"/>
                  </p:ext>
                </p:extLst>
              </p:nvPr>
            </p:nvGraphicFramePr>
            <p:xfrm>
              <a:off x="3926549" y="2117058"/>
              <a:ext cx="3985811" cy="391941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6" name="Диаграмма 45">
                <a:extLst>
                  <a:ext uri="{FF2B5EF4-FFF2-40B4-BE49-F238E27FC236}">
                    <a16:creationId xmlns:a16="http://schemas.microsoft.com/office/drawing/2014/main" id="{3DF42BDD-D4EF-4D89-9788-8332F53254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6549" y="2117058"/>
                <a:ext cx="3985811" cy="3919413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9D70101A-36A5-4CFB-81F9-706E0A1FDC82}"/>
              </a:ext>
            </a:extLst>
          </p:cNvPr>
          <p:cNvGrpSpPr/>
          <p:nvPr/>
        </p:nvGrpSpPr>
        <p:grpSpPr>
          <a:xfrm>
            <a:off x="5022849" y="3292728"/>
            <a:ext cx="1833853" cy="1314272"/>
            <a:chOff x="4865155" y="2287205"/>
            <a:chExt cx="1549392" cy="105491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9F745AF-6229-42E8-A41C-26CD537A18C9}"/>
                </a:ext>
              </a:extLst>
            </p:cNvPr>
            <p:cNvSpPr txBox="1"/>
            <p:nvPr/>
          </p:nvSpPr>
          <p:spPr>
            <a:xfrm>
              <a:off x="4865155" y="2550201"/>
              <a:ext cx="1549392" cy="7919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210869"/>
              <a:endParaRPr lang="ru-RU" sz="1937" dirty="0">
                <a:solidFill>
                  <a:schemeClr val="bg1"/>
                </a:solidFill>
                <a:latin typeface="XO Thames" panose="02020603050405020304" pitchFamily="18" charset="0"/>
              </a:endParaRPr>
            </a:p>
            <a:p>
              <a:pPr algn="ctr" defTabSz="210869"/>
              <a:r>
                <a:rPr lang="ru-RU" sz="1937" dirty="0">
                  <a:solidFill>
                    <a:schemeClr val="bg1"/>
                  </a:solidFill>
                  <a:latin typeface="XO Thames" panose="02020603050405020304" pitchFamily="18" charset="0"/>
                </a:rPr>
                <a:t>                </a:t>
              </a:r>
            </a:p>
            <a:p>
              <a:pPr algn="ctr" defTabSz="210869"/>
              <a:r>
                <a:rPr lang="ru-RU" sz="1937" b="1" dirty="0" smtClean="0">
                  <a:solidFill>
                    <a:schemeClr val="bg1"/>
                  </a:solidFill>
                  <a:latin typeface="XO Thames" panose="02020603050405020304" pitchFamily="18" charset="0"/>
                </a:rPr>
                <a:t>НПА</a:t>
              </a:r>
              <a:endParaRPr lang="ru-RU" sz="1937" b="1" dirty="0">
                <a:solidFill>
                  <a:schemeClr val="bg1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DB1EF44-9EAE-4F4E-8DF0-23EA7936EA13}"/>
                </a:ext>
              </a:extLst>
            </p:cNvPr>
            <p:cNvSpPr txBox="1"/>
            <p:nvPr/>
          </p:nvSpPr>
          <p:spPr>
            <a:xfrm>
              <a:off x="4995444" y="2287205"/>
              <a:ext cx="1205731" cy="8998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210869"/>
              <a:r>
                <a:rPr lang="ru-RU" sz="6685" b="1" dirty="0" smtClean="0">
                  <a:solidFill>
                    <a:schemeClr val="bg1"/>
                  </a:solidFill>
                </a:rPr>
                <a:t>41</a:t>
              </a:r>
              <a:endParaRPr lang="ru-RU" sz="668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0455C57-FE58-48E0-871B-F01076299C3A}"/>
              </a:ext>
            </a:extLst>
          </p:cNvPr>
          <p:cNvGrpSpPr/>
          <p:nvPr/>
        </p:nvGrpSpPr>
        <p:grpSpPr>
          <a:xfrm rot="10800000">
            <a:off x="8834363" y="2820790"/>
            <a:ext cx="2567246" cy="45719"/>
            <a:chOff x="2184362" y="1707334"/>
            <a:chExt cx="2278602" cy="0"/>
          </a:xfrm>
        </p:grpSpPr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FEA30B8F-6066-4ACF-8825-1D28111FDEFE}"/>
                </a:ext>
              </a:extLst>
            </p:cNvPr>
            <p:cNvCxnSpPr>
              <a:cxnSpLocks/>
            </p:cNvCxnSpPr>
            <p:nvPr/>
          </p:nvCxnSpPr>
          <p:spPr>
            <a:xfrm>
              <a:off x="2184362" y="1707334"/>
              <a:ext cx="1910991" cy="0"/>
            </a:xfrm>
            <a:prstGeom prst="line">
              <a:avLst/>
            </a:prstGeom>
            <a:ln w="76200">
              <a:solidFill>
                <a:srgbClr val="FAC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88475588-2804-4F01-9139-91B1A7C7A935}"/>
                </a:ext>
              </a:extLst>
            </p:cNvPr>
            <p:cNvCxnSpPr>
              <a:cxnSpLocks/>
            </p:cNvCxnSpPr>
            <p:nvPr/>
          </p:nvCxnSpPr>
          <p:spPr>
            <a:xfrm>
              <a:off x="4139526" y="1707334"/>
              <a:ext cx="323438" cy="0"/>
            </a:xfrm>
            <a:prstGeom prst="line">
              <a:avLst/>
            </a:prstGeom>
            <a:ln w="76200">
              <a:solidFill>
                <a:srgbClr val="FAC09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C594AB5D-0319-4250-A382-2F4EB1C80FEF}"/>
              </a:ext>
            </a:extLst>
          </p:cNvPr>
          <p:cNvGrpSpPr/>
          <p:nvPr/>
        </p:nvGrpSpPr>
        <p:grpSpPr>
          <a:xfrm>
            <a:off x="8710521" y="2154115"/>
            <a:ext cx="3068371" cy="1242571"/>
            <a:chOff x="4395783" y="1589577"/>
            <a:chExt cx="2802169" cy="329327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A9166F4-8E75-41F8-A339-AD2F7C9CA79C}"/>
                </a:ext>
              </a:extLst>
            </p:cNvPr>
            <p:cNvSpPr txBox="1"/>
            <p:nvPr/>
          </p:nvSpPr>
          <p:spPr>
            <a:xfrm>
              <a:off x="4497169" y="1589577"/>
              <a:ext cx="441721" cy="19833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4263" b="1" dirty="0">
                  <a:solidFill>
                    <a:srgbClr val="FAC090"/>
                  </a:solidFill>
                  <a:latin typeface="+mj-lt"/>
                </a:rPr>
                <a:t>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C7C35A0-3339-4C97-904D-C0C543AB6160}"/>
                </a:ext>
              </a:extLst>
            </p:cNvPr>
            <p:cNvSpPr txBox="1"/>
            <p:nvPr/>
          </p:nvSpPr>
          <p:spPr>
            <a:xfrm>
              <a:off x="4395783" y="3499519"/>
              <a:ext cx="2802169" cy="13833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551" dirty="0" smtClean="0">
                  <a:solidFill>
                    <a:srgbClr val="FAC090"/>
                  </a:solidFill>
                  <a:latin typeface="XO Thames" panose="02020603050405020304" pitchFamily="18" charset="0"/>
                </a:rPr>
                <a:t>Законопроекта </a:t>
              </a:r>
              <a:r>
                <a:rPr lang="ru-RU" sz="1551" dirty="0">
                  <a:solidFill>
                    <a:srgbClr val="FAC090"/>
                  </a:solidFill>
                  <a:latin typeface="XO Thames" panose="02020603050405020304" pitchFamily="18" charset="0"/>
                </a:rPr>
                <a:t>на рассмотрении </a:t>
              </a:r>
            </a:p>
            <a:p>
              <a:pPr>
                <a:lnSpc>
                  <a:spcPct val="90000"/>
                </a:lnSpc>
              </a:pPr>
              <a:r>
                <a:rPr lang="ru-RU" sz="1551" dirty="0">
                  <a:solidFill>
                    <a:srgbClr val="FAC090"/>
                  </a:solidFill>
                  <a:latin typeface="XO Thames" panose="02020603050405020304" pitchFamily="18" charset="0"/>
                </a:rPr>
                <a:t>Государственной Думы 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12C97D1-9DAC-4B28-9E32-F7F0453A41FF}"/>
              </a:ext>
            </a:extLst>
          </p:cNvPr>
          <p:cNvGrpSpPr/>
          <p:nvPr/>
        </p:nvGrpSpPr>
        <p:grpSpPr>
          <a:xfrm>
            <a:off x="8805793" y="3414757"/>
            <a:ext cx="2787068" cy="1668895"/>
            <a:chOff x="-3217893" y="1486896"/>
            <a:chExt cx="3718593" cy="350518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74BA99A-13F5-4F1A-B149-B43556100032}"/>
                </a:ext>
              </a:extLst>
            </p:cNvPr>
            <p:cNvSpPr txBox="1"/>
            <p:nvPr/>
          </p:nvSpPr>
          <p:spPr>
            <a:xfrm>
              <a:off x="-3179774" y="1486896"/>
              <a:ext cx="1991199" cy="157175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4263" b="1" dirty="0" smtClean="0">
                  <a:solidFill>
                    <a:srgbClr val="FF6D6D"/>
                  </a:solidFill>
                  <a:latin typeface="+mj-lt"/>
                </a:rPr>
                <a:t>10</a:t>
              </a:r>
              <a:endParaRPr lang="ru-RU" sz="4263" b="1" dirty="0">
                <a:solidFill>
                  <a:srgbClr val="FF6D6D"/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3AD32E6-2135-4C99-A4C8-832D2C9D5E63}"/>
                </a:ext>
              </a:extLst>
            </p:cNvPr>
            <p:cNvSpPr txBox="1"/>
            <p:nvPr/>
          </p:nvSpPr>
          <p:spPr>
            <a:xfrm>
              <a:off x="-3217893" y="2993552"/>
              <a:ext cx="3718593" cy="19985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551" dirty="0" smtClean="0">
                  <a:solidFill>
                    <a:srgbClr val="FF6D6D"/>
                  </a:solidFill>
                  <a:latin typeface="XO Thames" panose="02020603050405020304" pitchFamily="18" charset="0"/>
                </a:rPr>
                <a:t>Утверждено 2 документа </a:t>
              </a:r>
              <a:r>
                <a:rPr lang="ru-RU" sz="1551" dirty="0">
                  <a:solidFill>
                    <a:srgbClr val="FF6D6D"/>
                  </a:solidFill>
                  <a:latin typeface="XO Thames" panose="02020603050405020304" pitchFamily="18" charset="0"/>
                </a:rPr>
                <a:t>(</a:t>
              </a:r>
              <a:r>
                <a:rPr lang="ru-RU" sz="1551" dirty="0" smtClean="0">
                  <a:solidFill>
                    <a:srgbClr val="FF6D6D"/>
                  </a:solidFill>
                  <a:latin typeface="XO Thames" panose="02020603050405020304" pitchFamily="18" charset="0"/>
                </a:rPr>
                <a:t>Концепции) </a:t>
              </a:r>
              <a:r>
                <a:rPr lang="ru-RU" sz="1551" dirty="0">
                  <a:solidFill>
                    <a:srgbClr val="FF6D6D"/>
                  </a:solidFill>
                  <a:latin typeface="XO Thames" panose="02020603050405020304" pitchFamily="18" charset="0"/>
                </a:rPr>
                <a:t>и подписано </a:t>
              </a:r>
              <a:r>
                <a:rPr lang="ru-RU" sz="1551">
                  <a:solidFill>
                    <a:srgbClr val="FF6D6D"/>
                  </a:solidFill>
                  <a:latin typeface="XO Thames" panose="02020603050405020304" pitchFamily="18" charset="0"/>
                </a:rPr>
                <a:t/>
              </a:r>
              <a:br>
                <a:rPr lang="ru-RU" sz="1551">
                  <a:solidFill>
                    <a:srgbClr val="FF6D6D"/>
                  </a:solidFill>
                  <a:latin typeface="XO Thames" panose="02020603050405020304" pitchFamily="18" charset="0"/>
                </a:rPr>
              </a:br>
              <a:r>
                <a:rPr lang="ru-RU" sz="1551" smtClean="0">
                  <a:solidFill>
                    <a:srgbClr val="FF6D6D"/>
                  </a:solidFill>
                  <a:latin typeface="XO Thames" panose="02020603050405020304" pitchFamily="18" charset="0"/>
                </a:rPr>
                <a:t>8 </a:t>
              </a:r>
              <a:r>
                <a:rPr lang="ru-RU" sz="1551" dirty="0">
                  <a:solidFill>
                    <a:srgbClr val="FF6D6D"/>
                  </a:solidFill>
                  <a:latin typeface="XO Thames" panose="02020603050405020304" pitchFamily="18" charset="0"/>
                </a:rPr>
                <a:t>нормативных правовых актов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10455C57-FE58-48E0-871B-F01076299C3A}"/>
              </a:ext>
            </a:extLst>
          </p:cNvPr>
          <p:cNvGrpSpPr/>
          <p:nvPr/>
        </p:nvGrpSpPr>
        <p:grpSpPr>
          <a:xfrm flipH="1" flipV="1">
            <a:off x="8902630" y="3837471"/>
            <a:ext cx="2495426" cy="259529"/>
            <a:chOff x="2184362" y="1707334"/>
            <a:chExt cx="2278602" cy="0"/>
          </a:xfrm>
        </p:grpSpPr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id="{FEA30B8F-6066-4ACF-8825-1D28111FDEFE}"/>
                </a:ext>
              </a:extLst>
            </p:cNvPr>
            <p:cNvCxnSpPr>
              <a:cxnSpLocks/>
            </p:cNvCxnSpPr>
            <p:nvPr/>
          </p:nvCxnSpPr>
          <p:spPr>
            <a:xfrm>
              <a:off x="2184362" y="1707334"/>
              <a:ext cx="1910991" cy="0"/>
            </a:xfrm>
            <a:prstGeom prst="line">
              <a:avLst/>
            </a:prstGeom>
            <a:ln w="76200">
              <a:solidFill>
                <a:srgbClr val="FF6D6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88475588-2804-4F01-9139-91B1A7C7A935}"/>
                </a:ext>
              </a:extLst>
            </p:cNvPr>
            <p:cNvCxnSpPr>
              <a:cxnSpLocks/>
            </p:cNvCxnSpPr>
            <p:nvPr/>
          </p:nvCxnSpPr>
          <p:spPr>
            <a:xfrm>
              <a:off x="4139526" y="1707334"/>
              <a:ext cx="323438" cy="0"/>
            </a:xfrm>
            <a:prstGeom prst="line">
              <a:avLst/>
            </a:prstGeom>
            <a:ln w="76200">
              <a:solidFill>
                <a:srgbClr val="FF6D6D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10455C57-FE58-48E0-871B-F01076299C3A}"/>
              </a:ext>
            </a:extLst>
          </p:cNvPr>
          <p:cNvGrpSpPr/>
          <p:nvPr/>
        </p:nvGrpSpPr>
        <p:grpSpPr>
          <a:xfrm>
            <a:off x="632207" y="2845646"/>
            <a:ext cx="2395911" cy="158783"/>
            <a:chOff x="2184362" y="1707334"/>
            <a:chExt cx="2278602" cy="0"/>
          </a:xfrm>
        </p:grpSpPr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FEA30B8F-6066-4ACF-8825-1D28111FDEFE}"/>
                </a:ext>
              </a:extLst>
            </p:cNvPr>
            <p:cNvCxnSpPr>
              <a:cxnSpLocks/>
            </p:cNvCxnSpPr>
            <p:nvPr/>
          </p:nvCxnSpPr>
          <p:spPr>
            <a:xfrm>
              <a:off x="2184362" y="1707334"/>
              <a:ext cx="1910991" cy="0"/>
            </a:xfrm>
            <a:prstGeom prst="line">
              <a:avLst/>
            </a:prstGeom>
            <a:ln w="76200">
              <a:solidFill>
                <a:srgbClr val="0077C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88475588-2804-4F01-9139-91B1A7C7A935}"/>
                </a:ext>
              </a:extLst>
            </p:cNvPr>
            <p:cNvCxnSpPr>
              <a:cxnSpLocks/>
            </p:cNvCxnSpPr>
            <p:nvPr/>
          </p:nvCxnSpPr>
          <p:spPr>
            <a:xfrm>
              <a:off x="4139526" y="1707334"/>
              <a:ext cx="323438" cy="0"/>
            </a:xfrm>
            <a:prstGeom prst="line">
              <a:avLst/>
            </a:prstGeom>
            <a:ln w="76200">
              <a:solidFill>
                <a:srgbClr val="0077C8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FE3AE808-EA80-4AE3-836A-9169E72A2441}"/>
              </a:ext>
            </a:extLst>
          </p:cNvPr>
          <p:cNvSpPr txBox="1"/>
          <p:nvPr/>
        </p:nvSpPr>
        <p:spPr>
          <a:xfrm>
            <a:off x="625469" y="2117058"/>
            <a:ext cx="1292804" cy="7483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4263" b="1" dirty="0" smtClean="0">
                <a:solidFill>
                  <a:srgbClr val="0077C8"/>
                </a:solidFill>
                <a:latin typeface="+mj-lt"/>
              </a:rPr>
              <a:t>26</a:t>
            </a:r>
            <a:endParaRPr lang="ru-RU" sz="4263" b="1" dirty="0">
              <a:solidFill>
                <a:srgbClr val="0077C8"/>
              </a:solidFill>
              <a:latin typeface="+mj-lt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FFAED36-FC18-473D-B98E-8971F223A779}"/>
              </a:ext>
            </a:extLst>
          </p:cNvPr>
          <p:cNvSpPr txBox="1"/>
          <p:nvPr/>
        </p:nvSpPr>
        <p:spPr>
          <a:xfrm>
            <a:off x="541221" y="2915857"/>
            <a:ext cx="3559625" cy="3475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51" dirty="0">
                <a:solidFill>
                  <a:srgbClr val="0077C8"/>
                </a:solidFill>
                <a:latin typeface="XO Thames" panose="02020603050405020304" pitchFamily="18" charset="0"/>
              </a:rPr>
              <a:t>Федеральных </a:t>
            </a:r>
            <a:r>
              <a:rPr lang="ru-RU" sz="1551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законов принято</a:t>
            </a:r>
          </a:p>
          <a:p>
            <a:pPr>
              <a:lnSpc>
                <a:spcPct val="90000"/>
              </a:lnSpc>
            </a:pPr>
            <a:endParaRPr lang="ru-RU" sz="1551" b="1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330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Среди них: </a:t>
            </a:r>
            <a:endParaRPr lang="ru-RU" sz="1330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400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67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Федеральный закон № 258-ФЗ </a:t>
            </a:r>
            <a:b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</a:b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об экспериментальных правовых режимах</a:t>
            </a: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sz="1333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Федеральный закон № 259-ФЗ </a:t>
            </a:r>
            <a:b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</a:b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о цифровых финансовых активах (ЦФА)</a:t>
            </a:r>
          </a:p>
          <a:p>
            <a:pPr>
              <a:lnSpc>
                <a:spcPct val="90000"/>
              </a:lnSpc>
            </a:pP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 </a:t>
            </a: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Федеральный </a:t>
            </a:r>
            <a:r>
              <a:rPr lang="ru-RU" sz="1333" dirty="0">
                <a:solidFill>
                  <a:srgbClr val="0077C8"/>
                </a:solidFill>
                <a:latin typeface="XO Thames" panose="02020603050405020304" pitchFamily="18" charset="0"/>
              </a:rPr>
              <a:t>закон </a:t>
            </a: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№ 34-ФЗ </a:t>
            </a:r>
            <a:b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</a:b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о </a:t>
            </a:r>
            <a:r>
              <a:rPr lang="ru-RU" sz="1333" dirty="0">
                <a:solidFill>
                  <a:srgbClr val="0077C8"/>
                </a:solidFill>
                <a:latin typeface="XO Thames" panose="02020603050405020304" pitchFamily="18" charset="0"/>
              </a:rPr>
              <a:t>«смарт-контрактах</a:t>
            </a: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»</a:t>
            </a: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sz="1333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Федеральный закон № 259-ФЗ </a:t>
            </a:r>
            <a:b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</a:b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о </a:t>
            </a:r>
            <a:r>
              <a:rPr lang="ru-RU" sz="1333" dirty="0" err="1" smtClean="0">
                <a:solidFill>
                  <a:srgbClr val="0077C8"/>
                </a:solidFill>
                <a:latin typeface="XO Thames" panose="02020603050405020304" pitchFamily="18" charset="0"/>
              </a:rPr>
              <a:t>краудфандинге</a:t>
            </a:r>
            <a:endParaRPr lang="ru-RU" sz="1333" dirty="0" smtClean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sz="1333" dirty="0">
              <a:solidFill>
                <a:srgbClr val="0077C8"/>
              </a:solidFill>
              <a:latin typeface="XO Thames" panose="02020603050405020304" pitchFamily="18" charset="0"/>
            </a:endParaRPr>
          </a:p>
          <a:p>
            <a:pPr marL="228594" indent="-22859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Федеральный закон № 480-ФЗ </a:t>
            </a:r>
            <a:b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</a:b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о </a:t>
            </a:r>
            <a:r>
              <a:rPr lang="ru-RU" sz="1333" dirty="0" err="1" smtClean="0">
                <a:solidFill>
                  <a:srgbClr val="0077C8"/>
                </a:solidFill>
                <a:latin typeface="XO Thames" panose="02020603050405020304" pitchFamily="18" charset="0"/>
              </a:rPr>
              <a:t>цифровизации</a:t>
            </a:r>
            <a:r>
              <a:rPr lang="ru-RU" sz="1333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 нотариата</a:t>
            </a:r>
            <a:endParaRPr lang="ru-RU" sz="667" dirty="0">
              <a:solidFill>
                <a:srgbClr val="0077C8"/>
              </a:solidFill>
              <a:latin typeface="XO Thames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94215" y="6049259"/>
            <a:ext cx="5504994" cy="455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63" b="1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35 </a:t>
            </a:r>
            <a:r>
              <a:rPr lang="ru-RU" sz="2363" b="1" dirty="0">
                <a:solidFill>
                  <a:srgbClr val="0077C8"/>
                </a:solidFill>
                <a:latin typeface="XO Thames" panose="02020603050405020304" pitchFamily="18" charset="0"/>
              </a:rPr>
              <a:t>результатов </a:t>
            </a:r>
            <a:r>
              <a:rPr lang="ru-RU" sz="2363" b="1" dirty="0" smtClean="0">
                <a:solidFill>
                  <a:srgbClr val="0077C8"/>
                </a:solidFill>
                <a:latin typeface="XO Thames" panose="02020603050405020304" pitchFamily="18" charset="0"/>
              </a:rPr>
              <a:t>федерального </a:t>
            </a:r>
            <a:r>
              <a:rPr lang="ru-RU" sz="2363" b="1" dirty="0">
                <a:solidFill>
                  <a:srgbClr val="0077C8"/>
                </a:solidFill>
                <a:latin typeface="XO Thames" panose="02020603050405020304" pitchFamily="18" charset="0"/>
              </a:rPr>
              <a:t>проекта</a:t>
            </a:r>
          </a:p>
        </p:txBody>
      </p:sp>
      <p:sp>
        <p:nvSpPr>
          <p:cNvPr id="30" name="CustomShape 2"/>
          <p:cNvSpPr/>
          <p:nvPr/>
        </p:nvSpPr>
        <p:spPr>
          <a:xfrm>
            <a:off x="573637" y="1118435"/>
            <a:ext cx="8699919" cy="59996"/>
          </a:xfrm>
          <a:prstGeom prst="rect">
            <a:avLst/>
          </a:prstGeom>
          <a:solidFill>
            <a:srgbClr val="005E94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10455C57-FE58-48E0-871B-F01076299C3A}"/>
              </a:ext>
            </a:extLst>
          </p:cNvPr>
          <p:cNvGrpSpPr/>
          <p:nvPr/>
        </p:nvGrpSpPr>
        <p:grpSpPr>
          <a:xfrm rot="10800000" flipV="1">
            <a:off x="8902630" y="5750690"/>
            <a:ext cx="2495426" cy="45719"/>
            <a:chOff x="2184362" y="1707334"/>
            <a:chExt cx="2278602" cy="0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FEA30B8F-6066-4ACF-8825-1D28111FDEFE}"/>
                </a:ext>
              </a:extLst>
            </p:cNvPr>
            <p:cNvCxnSpPr>
              <a:cxnSpLocks/>
            </p:cNvCxnSpPr>
            <p:nvPr/>
          </p:nvCxnSpPr>
          <p:spPr>
            <a:xfrm>
              <a:off x="2184362" y="1707334"/>
              <a:ext cx="1910991" cy="0"/>
            </a:xfrm>
            <a:prstGeom prst="line">
              <a:avLst/>
            </a:prstGeom>
            <a:ln w="76200">
              <a:solidFill>
                <a:srgbClr val="7030A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88475588-2804-4F01-9139-91B1A7C7A935}"/>
                </a:ext>
              </a:extLst>
            </p:cNvPr>
            <p:cNvCxnSpPr>
              <a:cxnSpLocks/>
            </p:cNvCxnSpPr>
            <p:nvPr/>
          </p:nvCxnSpPr>
          <p:spPr>
            <a:xfrm>
              <a:off x="4139526" y="1707334"/>
              <a:ext cx="323438" cy="0"/>
            </a:xfrm>
            <a:prstGeom prst="line">
              <a:avLst/>
            </a:prstGeom>
            <a:ln w="76200">
              <a:solidFill>
                <a:srgbClr val="7030A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C594AB5D-0319-4250-A382-2F4EB1C80FEF}"/>
              </a:ext>
            </a:extLst>
          </p:cNvPr>
          <p:cNvGrpSpPr/>
          <p:nvPr/>
        </p:nvGrpSpPr>
        <p:grpSpPr>
          <a:xfrm>
            <a:off x="8770665" y="5051964"/>
            <a:ext cx="2884745" cy="1253941"/>
            <a:chOff x="4444651" y="1615577"/>
            <a:chExt cx="2634474" cy="332340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9166F4-8E75-41F8-A339-AD2F7C9CA79C}"/>
                </a:ext>
              </a:extLst>
            </p:cNvPr>
            <p:cNvSpPr txBox="1"/>
            <p:nvPr/>
          </p:nvSpPr>
          <p:spPr>
            <a:xfrm>
              <a:off x="4565167" y="1615577"/>
              <a:ext cx="441721" cy="19833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263" b="1" dirty="0">
                  <a:solidFill>
                    <a:srgbClr val="7030A0"/>
                  </a:solidFill>
                  <a:latin typeface="+mj-lt"/>
                </a:rPr>
                <a:t>2</a:t>
              </a:r>
              <a:endParaRPr lang="ru-RU" sz="4263" b="1" dirty="0">
                <a:solidFill>
                  <a:srgbClr val="7030A0"/>
                </a:solidFill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7C35A0-3339-4C97-904D-C0C543AB6160}"/>
                </a:ext>
              </a:extLst>
            </p:cNvPr>
            <p:cNvSpPr txBox="1"/>
            <p:nvPr/>
          </p:nvSpPr>
          <p:spPr>
            <a:xfrm>
              <a:off x="4444651" y="3555655"/>
              <a:ext cx="2634474" cy="13833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551" dirty="0" smtClean="0">
                  <a:solidFill>
                    <a:srgbClr val="7030A0"/>
                  </a:solidFill>
                  <a:latin typeface="XO Thames" panose="02020603050405020304" pitchFamily="18" charset="0"/>
                </a:rPr>
                <a:t>Законопроект</a:t>
              </a:r>
              <a:r>
                <a:rPr lang="ru-RU" sz="1551" dirty="0">
                  <a:solidFill>
                    <a:srgbClr val="7030A0"/>
                  </a:solidFill>
                  <a:latin typeface="XO Thames" panose="02020603050405020304" pitchFamily="18" charset="0"/>
                </a:rPr>
                <a:t>а</a:t>
              </a:r>
              <a:r>
                <a:rPr lang="ru-RU" sz="1551" dirty="0" smtClean="0">
                  <a:solidFill>
                    <a:srgbClr val="7030A0"/>
                  </a:solidFill>
                  <a:latin typeface="XO Thames" panose="02020603050405020304" pitchFamily="18" charset="0"/>
                </a:rPr>
                <a:t> </a:t>
              </a:r>
              <a:r>
                <a:rPr lang="ru-RU" sz="1551" dirty="0">
                  <a:solidFill>
                    <a:srgbClr val="7030A0"/>
                  </a:solidFill>
                  <a:latin typeface="XO Thames" panose="02020603050405020304" pitchFamily="18" charset="0"/>
                </a:rPr>
                <a:t>в Правительстве Российской Федерации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9499232" y="356099"/>
            <a:ext cx="2588691" cy="537779"/>
            <a:chOff x="3371849" y="471246"/>
            <a:chExt cx="2547793" cy="529284"/>
          </a:xfrm>
        </p:grpSpPr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849" y="471246"/>
              <a:ext cx="493375" cy="493375"/>
            </a:xfrm>
            <a:prstGeom prst="rect">
              <a:avLst/>
            </a:prstGeom>
          </p:spPr>
        </p:pic>
        <p:sp>
          <p:nvSpPr>
            <p:cNvPr id="42" name="Прямоугольник 41"/>
            <p:cNvSpPr/>
            <p:nvPr/>
          </p:nvSpPr>
          <p:spPr>
            <a:xfrm>
              <a:off x="3865223" y="500721"/>
              <a:ext cx="2054419" cy="499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900" b="1" dirty="0">
                  <a:solidFill>
                    <a:srgbClr val="005E94"/>
                  </a:solidFill>
                  <a:latin typeface="XO Thames" panose="02020603050405020304" pitchFamily="18" charset="0"/>
                </a:rPr>
                <a:t>МИНИСТЕРСТВО ЭКОНОМИЧЕСКОГО РАЗВИТИЯ РОССИЙСКОЙ ФЕДЕРАЦИИ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70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23084"/>
              </p:ext>
            </p:extLst>
          </p:nvPr>
        </p:nvGraphicFramePr>
        <p:xfrm>
          <a:off x="0" y="1061990"/>
          <a:ext cx="12087923" cy="5796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7923">
                  <a:extLst>
                    <a:ext uri="{9D8B030D-6E8A-4147-A177-3AD203B41FA5}">
                      <a16:colId xmlns:a16="http://schemas.microsoft.com/office/drawing/2014/main" val="1905328856"/>
                    </a:ext>
                  </a:extLst>
                </a:gridCol>
              </a:tblGrid>
              <a:tr h="18083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F4C81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760952"/>
                  </a:ext>
                </a:extLst>
              </a:tr>
              <a:tr h="39876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F4C81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969035"/>
                  </a:ext>
                </a:extLst>
              </a:tr>
            </a:tbl>
          </a:graphicData>
        </a:graphic>
      </p:graphicFrame>
      <p:sp>
        <p:nvSpPr>
          <p:cNvPr id="14" name="Заголовок 3"/>
          <p:cNvSpPr>
            <a:spLocks noGrp="1"/>
          </p:cNvSpPr>
          <p:nvPr>
            <p:ph type="title"/>
          </p:nvPr>
        </p:nvSpPr>
        <p:spPr>
          <a:xfrm>
            <a:off x="364961" y="1061991"/>
            <a:ext cx="11232000" cy="195344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5E94"/>
                </a:solidFill>
                <a:latin typeface="XO Thames" panose="02020603050405020304" pitchFamily="18" charset="0"/>
              </a:rPr>
              <a:t>Экспериментальный </a:t>
            </a:r>
            <a:r>
              <a:rPr lang="ru-RU" sz="2000" dirty="0">
                <a:solidFill>
                  <a:srgbClr val="005E94"/>
                </a:solidFill>
                <a:latin typeface="XO Thames" panose="02020603050405020304" pitchFamily="18" charset="0"/>
              </a:rPr>
              <a:t>правовой режим в сфере цифровых инноваций </a:t>
            </a:r>
            <a:r>
              <a:rPr lang="ru-RU" sz="2000" b="0" dirty="0" smtClean="0">
                <a:solidFill>
                  <a:srgbClr val="005E94"/>
                </a:solidFill>
                <a:latin typeface="XO Thames" panose="02020603050405020304" pitchFamily="18" charset="0"/>
              </a:rPr>
              <a:t>- </a:t>
            </a:r>
            <a:r>
              <a:rPr lang="ru-RU" sz="2000" b="0" dirty="0">
                <a:solidFill>
                  <a:srgbClr val="005E94"/>
                </a:solidFill>
                <a:latin typeface="XO Thames" panose="02020603050405020304" pitchFamily="18" charset="0"/>
              </a:rPr>
              <a:t>применение в отношении участников экспериментального правового режима в течение определенного периода времени </a:t>
            </a:r>
            <a:r>
              <a:rPr lang="ru-RU" sz="2000" dirty="0">
                <a:solidFill>
                  <a:srgbClr val="005E94"/>
                </a:solidFill>
                <a:latin typeface="XO Thames" panose="02020603050405020304" pitchFamily="18" charset="0"/>
              </a:rPr>
              <a:t>специального регулирования </a:t>
            </a:r>
            <a:r>
              <a:rPr lang="ru-RU" sz="2000" b="0" dirty="0">
                <a:solidFill>
                  <a:srgbClr val="005E94"/>
                </a:solidFill>
                <a:latin typeface="XO Thames" panose="02020603050405020304" pitchFamily="18" charset="0"/>
              </a:rPr>
              <a:t>по направлениям разработки, апробации и внедрения цифровых </a:t>
            </a:r>
            <a:r>
              <a:rPr lang="ru-RU" sz="2000" b="0" dirty="0" smtClean="0">
                <a:solidFill>
                  <a:srgbClr val="005E94"/>
                </a:solidFill>
                <a:latin typeface="XO Thames" panose="02020603050405020304" pitchFamily="18" charset="0"/>
              </a:rPr>
              <a:t>инноваций. </a:t>
            </a:r>
            <a:br>
              <a:rPr lang="ru-RU" sz="2000" b="0" dirty="0" smtClean="0">
                <a:solidFill>
                  <a:srgbClr val="005E94"/>
                </a:solidFill>
                <a:latin typeface="XO Thames" panose="02020603050405020304" pitchFamily="18" charset="0"/>
              </a:rPr>
            </a:br>
            <a:endParaRPr lang="ru-RU" sz="2000" b="0" i="1" dirty="0">
              <a:solidFill>
                <a:srgbClr val="005E94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843"/>
          <p:cNvSpPr/>
          <p:nvPr/>
        </p:nvSpPr>
        <p:spPr>
          <a:xfrm>
            <a:off x="343154" y="3015435"/>
            <a:ext cx="11099292" cy="341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algn="just"/>
            <a:r>
              <a:rPr lang="ru-RU" b="1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Нормативная база:</a:t>
            </a:r>
          </a:p>
          <a:p>
            <a:pPr algn="just"/>
            <a:endParaRPr lang="ru-RU" dirty="0">
              <a:solidFill>
                <a:srgbClr val="005E94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закон от 31.07.2020 N 258-ФЗ «Об экспериментальных правовых режимах </a:t>
            </a:r>
            <a:br>
              <a:rPr lang="ru-RU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сфере цифровых инноваций в Российской Федерации»;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dirty="0">
              <a:solidFill>
                <a:srgbClr val="005E94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закон от 02.07.2021 N 331-ФЗ «О внесении изменений в отдельные законодательные акты Российской Федерации в связи с принятием Федерального закона «Об экспериментальных правовых режимах в сфере цифровых инноваций в Российской Федерации»;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dirty="0">
              <a:solidFill>
                <a:srgbClr val="005E94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11 актов Правительства Российской Федерации;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dirty="0">
              <a:solidFill>
                <a:srgbClr val="005E94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5E94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6 приказов Минэкономразвития России;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9499232" y="356099"/>
            <a:ext cx="2588691" cy="537779"/>
            <a:chOff x="3371849" y="471246"/>
            <a:chExt cx="2547793" cy="52928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849" y="471246"/>
              <a:ext cx="493375" cy="493375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3865223" y="500721"/>
              <a:ext cx="2054419" cy="499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900" b="1" dirty="0">
                  <a:solidFill>
                    <a:srgbClr val="005E94"/>
                  </a:solidFill>
                  <a:latin typeface="XO Thames" panose="02020603050405020304" pitchFamily="18" charset="0"/>
                </a:rPr>
                <a:t>МИНИСТЕРСТВО ЭКОНОМИЧЕСКОГО РАЗВИТИЯ РОССИЙСКОЙ ФЕДЕРАЦИИ</a:t>
              </a:r>
            </a:p>
          </p:txBody>
        </p:sp>
      </p:grpSp>
      <p:sp>
        <p:nvSpPr>
          <p:cNvPr id="8" name="TextShape 1"/>
          <p:cNvSpPr txBox="1"/>
          <p:nvPr/>
        </p:nvSpPr>
        <p:spPr>
          <a:xfrm>
            <a:off x="481078" y="474678"/>
            <a:ext cx="6789517" cy="322134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ЭКСПЕРИМЕНТАЛЬНЫЕ ПРАВОВЫЕ РЕЖИМЫ</a:t>
            </a:r>
            <a:endParaRPr lang="ru-RU" sz="2100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</p:spTree>
    <p:extLst>
      <p:ext uri="{BB962C8B-B14F-4D97-AF65-F5344CB8AC3E}">
        <p14:creationId xmlns:p14="http://schemas.microsoft.com/office/powerpoint/2010/main" val="67110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295695"/>
              </p:ext>
            </p:extLst>
          </p:nvPr>
        </p:nvGraphicFramePr>
        <p:xfrm>
          <a:off x="-6530" y="980274"/>
          <a:ext cx="12094453" cy="589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4453">
                  <a:extLst>
                    <a:ext uri="{9D8B030D-6E8A-4147-A177-3AD203B41FA5}">
                      <a16:colId xmlns:a16="http://schemas.microsoft.com/office/drawing/2014/main" val="3218887439"/>
                    </a:ext>
                  </a:extLst>
                </a:gridCol>
              </a:tblGrid>
              <a:tr h="58952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4C81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142259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66F117E-9554-4442-A225-DBD7B788B90C}"/>
              </a:ext>
            </a:extLst>
          </p:cNvPr>
          <p:cNvSpPr/>
          <p:nvPr/>
        </p:nvSpPr>
        <p:spPr>
          <a:xfrm>
            <a:off x="263811" y="5812285"/>
            <a:ext cx="11422667" cy="907740"/>
          </a:xfrm>
          <a:prstGeom prst="rect">
            <a:avLst/>
          </a:prstGeom>
          <a:gradFill flip="none" rotWithShape="1">
            <a:gsLst>
              <a:gs pos="85000">
                <a:srgbClr val="00B2A9"/>
              </a:gs>
              <a:gs pos="21000">
                <a:srgbClr val="00A0C3"/>
              </a:gs>
              <a:gs pos="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909"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7B0E0D-9602-DA4B-81C4-9808F7AE1F83}"/>
              </a:ext>
            </a:extLst>
          </p:cNvPr>
          <p:cNvSpPr txBox="1"/>
          <p:nvPr/>
        </p:nvSpPr>
        <p:spPr>
          <a:xfrm>
            <a:off x="961121" y="6033738"/>
            <a:ext cx="3757379" cy="462361"/>
          </a:xfrm>
          <a:prstGeom prst="rect">
            <a:avLst/>
          </a:prstGeom>
          <a:noFill/>
        </p:spPr>
        <p:txBody>
          <a:bodyPr vert="horz" wrap="square" lIns="55425" tIns="27713" rIns="55425" bIns="27713" rtlCol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ru-RU" sz="1400" b="1" cap="all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sz="1467" b="0" cap="none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Экспериментальный </a:t>
            </a:r>
          </a:p>
          <a:p>
            <a:r>
              <a:rPr lang="ru-RU" sz="1467" b="0" cap="none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правовой режим это: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218A4-FDB4-6447-92E0-3FD1FF825438}"/>
              </a:ext>
            </a:extLst>
          </p:cNvPr>
          <p:cNvSpPr txBox="1"/>
          <p:nvPr/>
        </p:nvSpPr>
        <p:spPr>
          <a:xfrm>
            <a:off x="4187563" y="6018696"/>
            <a:ext cx="2258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800" b="1">
                <a:solidFill>
                  <a:srgbClr val="EC2C5C"/>
                </a:solidFill>
                <a:latin typeface="+mj-lt"/>
              </a:defRPr>
            </a:lvl1pPr>
          </a:lstStyle>
          <a:p>
            <a:r>
              <a:rPr lang="ru-RU" sz="1200" b="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Ограниченный </a:t>
            </a:r>
            <a:br>
              <a:rPr lang="ru-RU" sz="1200" b="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состав участников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1577F96-051E-414D-B7CE-1FA18E94B4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360000"/>
                    </a14:imgEffect>
                  </a14:imgLayer>
                </a14:imgProps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13620"/>
          <a:stretch/>
        </p:blipFill>
        <p:spPr>
          <a:xfrm>
            <a:off x="3599225" y="6006157"/>
            <a:ext cx="512251" cy="5531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3B7C6E-3806-9540-805A-818298E6B7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b="18459"/>
          <a:stretch/>
        </p:blipFill>
        <p:spPr>
          <a:xfrm>
            <a:off x="8030548" y="6021649"/>
            <a:ext cx="512251" cy="5221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DC8644F-E400-5E4B-A8E7-1AC8CACAB1F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b="11647"/>
          <a:stretch/>
        </p:blipFill>
        <p:spPr>
          <a:xfrm>
            <a:off x="6009887" y="6018696"/>
            <a:ext cx="458891" cy="5280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079187-9995-2E42-83D2-69C5D0E32422}"/>
              </a:ext>
            </a:extLst>
          </p:cNvPr>
          <p:cNvSpPr txBox="1"/>
          <p:nvPr/>
        </p:nvSpPr>
        <p:spPr>
          <a:xfrm>
            <a:off x="8638083" y="6018696"/>
            <a:ext cx="3226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800" b="1">
                <a:solidFill>
                  <a:srgbClr val="EC2C5C"/>
                </a:solidFill>
                <a:latin typeface="+mj-lt"/>
              </a:defRPr>
            </a:lvl1pPr>
          </a:lstStyle>
          <a:p>
            <a:r>
              <a:rPr lang="ru-RU" sz="1200" b="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Ограниченная </a:t>
            </a:r>
            <a:r>
              <a:rPr lang="ru-RU" sz="120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территория </a:t>
            </a:r>
            <a:br>
              <a:rPr lang="ru-RU" sz="120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b="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(как правило)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53EF1E-8BD4-EE48-A0EF-F1985303784D}"/>
              </a:ext>
            </a:extLst>
          </p:cNvPr>
          <p:cNvSpPr txBox="1"/>
          <p:nvPr/>
        </p:nvSpPr>
        <p:spPr>
          <a:xfrm>
            <a:off x="6501127" y="6018696"/>
            <a:ext cx="1766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800" b="1">
                <a:solidFill>
                  <a:srgbClr val="EC2C5C"/>
                </a:solidFill>
                <a:latin typeface="+mj-lt"/>
              </a:defRPr>
            </a:lvl1pPr>
          </a:lstStyle>
          <a:p>
            <a:r>
              <a:rPr lang="ru-RU" sz="1200" b="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Ограниченное</a:t>
            </a:r>
            <a:r>
              <a:rPr lang="en-US" sz="1200" b="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200" b="0" dirty="0">
              <a:solidFill>
                <a:schemeClr val="bg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время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35B7500-0364-1F40-8AC0-E78A58C18DBB}"/>
              </a:ext>
            </a:extLst>
          </p:cNvPr>
          <p:cNvSpPr txBox="1"/>
          <p:nvPr/>
        </p:nvSpPr>
        <p:spPr>
          <a:xfrm>
            <a:off x="-54086" y="5438188"/>
            <a:ext cx="1934807" cy="173435"/>
          </a:xfrm>
          <a:prstGeom prst="rect">
            <a:avLst/>
          </a:prstGeom>
          <a:noFill/>
        </p:spPr>
        <p:txBody>
          <a:bodyPr vert="horz" wrap="square" lIns="55425" tIns="27713" rIns="55425" bIns="27713" rtlCol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ru-RU" sz="1400" b="1" cap="all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algn="r"/>
            <a:r>
              <a:rPr lang="ru-RU" sz="848" dirty="0">
                <a:solidFill>
                  <a:schemeClr val="bg1">
                    <a:lumMod val="65000"/>
                  </a:schemeClr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 более          месяцев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39824" y="1195943"/>
            <a:ext cx="11626945" cy="4476046"/>
            <a:chOff x="271641" y="1084373"/>
            <a:chExt cx="11626945" cy="4476046"/>
          </a:xfrm>
        </p:grpSpPr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id="{C942839E-8F22-8F44-BF3A-73ED90BE9254}"/>
                </a:ext>
              </a:extLst>
            </p:cNvPr>
            <p:cNvCxnSpPr>
              <a:cxnSpLocks/>
            </p:cNvCxnSpPr>
            <p:nvPr/>
          </p:nvCxnSpPr>
          <p:spPr>
            <a:xfrm>
              <a:off x="2918352" y="1499055"/>
              <a:ext cx="11408" cy="365990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0F446F-964A-FE40-A34F-B3CF849096C0}"/>
                </a:ext>
              </a:extLst>
            </p:cNvPr>
            <p:cNvSpPr txBox="1"/>
            <p:nvPr/>
          </p:nvSpPr>
          <p:spPr>
            <a:xfrm>
              <a:off x="5386438" y="3144986"/>
              <a:ext cx="1143300" cy="443574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Утверждение </a:t>
              </a:r>
            </a:p>
            <a:p>
              <a:pPr algn="ctr"/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программы </a:t>
              </a:r>
              <a:r>
                <a:rPr lang="ru-RU" sz="933" dirty="0" err="1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эпр</a:t>
              </a:r>
              <a:endParaRPr lang="ru-RU" sz="933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E6EC8B5-1128-E94A-AC07-024FCB13D3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01820" y="2070154"/>
              <a:ext cx="1510113" cy="1242"/>
            </a:xfrm>
            <a:prstGeom prst="line">
              <a:avLst/>
            </a:prstGeom>
            <a:ln w="171450">
              <a:gradFill>
                <a:gsLst>
                  <a:gs pos="100000">
                    <a:srgbClr val="00A0C3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A9C49354-D24D-764E-B700-B78F226853D6}"/>
                </a:ext>
              </a:extLst>
            </p:cNvPr>
            <p:cNvCxnSpPr>
              <a:cxnSpLocks/>
            </p:cNvCxnSpPr>
            <p:nvPr/>
          </p:nvCxnSpPr>
          <p:spPr>
            <a:xfrm>
              <a:off x="1539069" y="1815312"/>
              <a:ext cx="2876580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0381E67A-4ABD-024D-8B57-A522853ECB3B}"/>
                </a:ext>
              </a:extLst>
            </p:cNvPr>
            <p:cNvCxnSpPr>
              <a:cxnSpLocks/>
            </p:cNvCxnSpPr>
            <p:nvPr/>
          </p:nvCxnSpPr>
          <p:spPr>
            <a:xfrm>
              <a:off x="3193008" y="2475923"/>
              <a:ext cx="1210881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4D6DE5DC-DE05-1242-A462-A58051AA7B76}"/>
                </a:ext>
              </a:extLst>
            </p:cNvPr>
            <p:cNvCxnSpPr>
              <a:cxnSpLocks/>
            </p:cNvCxnSpPr>
            <p:nvPr/>
          </p:nvCxnSpPr>
          <p:spPr>
            <a:xfrm>
              <a:off x="3173007" y="2689790"/>
              <a:ext cx="1207039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DF66813C-B04A-CC44-A6E2-F253137B6098}"/>
                </a:ext>
              </a:extLst>
            </p:cNvPr>
            <p:cNvCxnSpPr>
              <a:cxnSpLocks/>
            </p:cNvCxnSpPr>
            <p:nvPr/>
          </p:nvCxnSpPr>
          <p:spPr>
            <a:xfrm>
              <a:off x="3092984" y="2973644"/>
              <a:ext cx="1210881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4C309D26-5ED3-254E-A6D1-BD420134EBD1}"/>
                </a:ext>
              </a:extLst>
            </p:cNvPr>
            <p:cNvCxnSpPr>
              <a:cxnSpLocks/>
            </p:cNvCxnSpPr>
            <p:nvPr/>
          </p:nvCxnSpPr>
          <p:spPr>
            <a:xfrm>
              <a:off x="8574306" y="2690652"/>
              <a:ext cx="1033316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769810E2-7173-7D42-B397-CB4DB1F832DB}"/>
                </a:ext>
              </a:extLst>
            </p:cNvPr>
            <p:cNvCxnSpPr>
              <a:cxnSpLocks/>
            </p:cNvCxnSpPr>
            <p:nvPr/>
          </p:nvCxnSpPr>
          <p:spPr>
            <a:xfrm>
              <a:off x="4514807" y="1594454"/>
              <a:ext cx="1638063" cy="5813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78DE35B9-8B4A-904D-8559-E1C30B76D8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474" y="1599202"/>
              <a:ext cx="850845" cy="1065"/>
            </a:xfrm>
            <a:prstGeom prst="line">
              <a:avLst/>
            </a:prstGeom>
            <a:ln w="171450">
              <a:gradFill>
                <a:gsLst>
                  <a:gs pos="100000">
                    <a:srgbClr val="00A0C3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C942839E-8F22-8F44-BF3A-73ED90BE9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0092" y="1511755"/>
              <a:ext cx="11993" cy="363806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A271ABE9-0C54-3247-82D1-FF7C0437F0F5}"/>
                </a:ext>
              </a:extLst>
            </p:cNvPr>
            <p:cNvGrpSpPr/>
            <p:nvPr/>
          </p:nvGrpSpPr>
          <p:grpSpPr>
            <a:xfrm>
              <a:off x="297782" y="1092760"/>
              <a:ext cx="11600804" cy="4437887"/>
              <a:chOff x="1500650" y="1448913"/>
              <a:chExt cx="17555901" cy="6860011"/>
            </a:xfrm>
          </p:grpSpPr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6C4D02B6-AA01-8A43-A1D2-358E1747B8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55282" y="1451760"/>
                <a:ext cx="25275" cy="6857164"/>
              </a:xfrm>
              <a:prstGeom prst="line">
                <a:avLst/>
              </a:prstGeom>
              <a:ln w="19050">
                <a:solidFill>
                  <a:schemeClr val="accent5">
                    <a:lumMod val="20000"/>
                    <a:lumOff val="8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19A6BAC9-FBAE-2C4B-9972-2E72408166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0650" y="1451760"/>
                <a:ext cx="0" cy="6815246"/>
              </a:xfrm>
              <a:prstGeom prst="line">
                <a:avLst/>
              </a:prstGeom>
              <a:ln w="38100">
                <a:solidFill>
                  <a:srgbClr val="00A0C3">
                    <a:alpha val="15000"/>
                  </a:srgb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>
                <a:extLst>
                  <a:ext uri="{FF2B5EF4-FFF2-40B4-BE49-F238E27FC236}">
                    <a16:creationId xmlns:a16="http://schemas.microsoft.com/office/drawing/2014/main" id="{D0053CD7-9031-134F-A6EB-5093A22523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27563" y="1448913"/>
                <a:ext cx="0" cy="6818094"/>
              </a:xfrm>
              <a:prstGeom prst="line">
                <a:avLst/>
              </a:prstGeom>
              <a:ln w="38100">
                <a:solidFill>
                  <a:srgbClr val="00A0C3">
                    <a:alpha val="15000"/>
                  </a:srgb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3F0E2950-4B58-9B4F-9B5B-20F2F0EA02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39585" y="1451760"/>
                <a:ext cx="16966" cy="6748110"/>
              </a:xfrm>
              <a:prstGeom prst="line">
                <a:avLst/>
              </a:prstGeom>
              <a:ln w="38100">
                <a:solidFill>
                  <a:srgbClr val="00A0C3">
                    <a:alpha val="15000"/>
                  </a:srgb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6BABA9B7-EA44-1840-A982-D8F14A516D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184877" y="1451760"/>
                <a:ext cx="6069" cy="6815246"/>
              </a:xfrm>
              <a:prstGeom prst="line">
                <a:avLst/>
              </a:prstGeom>
              <a:ln w="38100">
                <a:solidFill>
                  <a:srgbClr val="00A0C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64F2C0-26AE-D543-A5BE-FBD19F2F0BE0}"/>
                </a:ext>
              </a:extLst>
            </p:cNvPr>
            <p:cNvSpPr txBox="1"/>
            <p:nvPr/>
          </p:nvSpPr>
          <p:spPr>
            <a:xfrm>
              <a:off x="1448264" y="3209588"/>
              <a:ext cx="1440857" cy="314371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Предварительный </a:t>
              </a:r>
              <a:b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отсев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D8C9056-8479-504B-9630-7D695A0667D4}"/>
                </a:ext>
              </a:extLst>
            </p:cNvPr>
            <p:cNvSpPr txBox="1"/>
            <p:nvPr/>
          </p:nvSpPr>
          <p:spPr>
            <a:xfrm>
              <a:off x="2912699" y="3209588"/>
              <a:ext cx="1961068" cy="314371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Оценка заявок,</a:t>
              </a:r>
            </a:p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Обмен отзывами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1240384-041C-B544-8EFB-FBBF94EA6AE3}"/>
                </a:ext>
              </a:extLst>
            </p:cNvPr>
            <p:cNvSpPr txBox="1"/>
            <p:nvPr/>
          </p:nvSpPr>
          <p:spPr>
            <a:xfrm>
              <a:off x="4414687" y="3209588"/>
              <a:ext cx="1594447" cy="314371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Снятие </a:t>
              </a:r>
            </a:p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разногласий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90FF07-591B-2744-A947-45A7218BCD7F}"/>
                </a:ext>
              </a:extLst>
            </p:cNvPr>
            <p:cNvSpPr txBox="1"/>
            <p:nvPr/>
          </p:nvSpPr>
          <p:spPr>
            <a:xfrm>
              <a:off x="1471470" y="1648357"/>
              <a:ext cx="2660803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48" indent="-120648">
                <a:buClr>
                  <a:srgbClr val="00B2A9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ФОИВ, уполномоченный в сфере ЭПР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E7D993-0237-6E4F-85A8-4DB34F4E1CF4}"/>
                </a:ext>
              </a:extLst>
            </p:cNvPr>
            <p:cNvSpPr txBox="1"/>
            <p:nvPr/>
          </p:nvSpPr>
          <p:spPr>
            <a:xfrm>
              <a:off x="2895130" y="2349037"/>
              <a:ext cx="1679792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48" indent="-120648">
                <a:buClr>
                  <a:srgbClr val="00B2A9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Отраслевой регулятор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D8B618-1CB7-964B-879D-DA73A4F622D8}"/>
                </a:ext>
              </a:extLst>
            </p:cNvPr>
            <p:cNvSpPr txBox="1"/>
            <p:nvPr/>
          </p:nvSpPr>
          <p:spPr>
            <a:xfrm>
              <a:off x="4411933" y="1417510"/>
              <a:ext cx="1803691" cy="497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EC2C5C"/>
                </a:buClr>
                <a:buFont typeface="Wingdings" pitchFamily="2" charset="2"/>
                <a:buChar char="§"/>
                <a:defRPr sz="700">
                  <a:latin typeface="+mj-lt"/>
                </a:defRPr>
              </a:lvl1pPr>
            </a:lstStyle>
            <a:p>
              <a:pPr>
                <a:lnSpc>
                  <a:spcPct val="150000"/>
                </a:lnSpc>
                <a:buClr>
                  <a:srgbClr val="00B2A9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Координационный орган при Правительстве РФ</a:t>
              </a: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0A6E3BFC-9EF5-7343-A9BE-7CFFDFC12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 b="22985"/>
            <a:stretch/>
          </p:blipFill>
          <p:spPr>
            <a:xfrm>
              <a:off x="6089540" y="3941677"/>
              <a:ext cx="458504" cy="444553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8F3B50-893A-814B-BFA7-8099E36186A3}"/>
                </a:ext>
              </a:extLst>
            </p:cNvPr>
            <p:cNvSpPr txBox="1"/>
            <p:nvPr/>
          </p:nvSpPr>
          <p:spPr>
            <a:xfrm>
              <a:off x="8286674" y="2571841"/>
              <a:ext cx="1783177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EC2C5C"/>
                </a:buClr>
                <a:buFont typeface="Wingdings" pitchFamily="2" charset="2"/>
                <a:buChar char="§"/>
                <a:defRPr sz="700">
                  <a:latin typeface="+mj-lt"/>
                </a:defRPr>
              </a:lvl1pPr>
            </a:lstStyle>
            <a:p>
              <a:pPr>
                <a:buClr>
                  <a:srgbClr val="00B2A9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Правительство РФ</a:t>
              </a: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1B5550F5-E767-C944-9EBA-A89100AEDC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rcRect b="15263"/>
            <a:stretch/>
          </p:blipFill>
          <p:spPr>
            <a:xfrm>
              <a:off x="696499" y="3872915"/>
              <a:ext cx="533343" cy="564923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ACF74D-44B8-BB49-B06A-E10803D2A84E}"/>
                </a:ext>
              </a:extLst>
            </p:cNvPr>
            <p:cNvSpPr txBox="1"/>
            <p:nvPr/>
          </p:nvSpPr>
          <p:spPr>
            <a:xfrm>
              <a:off x="271641" y="3274187"/>
              <a:ext cx="1413447" cy="185170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Заявка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230A68-EA6E-D347-89AB-28D0EC1B6C3E}"/>
                </a:ext>
              </a:extLst>
            </p:cNvPr>
            <p:cNvSpPr txBox="1"/>
            <p:nvPr/>
          </p:nvSpPr>
          <p:spPr>
            <a:xfrm>
              <a:off x="556520" y="1462458"/>
              <a:ext cx="1033309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38B6FF"/>
                </a:buClr>
                <a:buFont typeface="Wingdings" pitchFamily="2" charset="2"/>
                <a:buChar char="§"/>
                <a:defRPr sz="800">
                  <a:latin typeface="+mj-lt"/>
                </a:defRPr>
              </a:lvl1pPr>
            </a:lstStyle>
            <a:p>
              <a:pPr>
                <a:buClr>
                  <a:srgbClr val="2552C3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Заявитель</a:t>
              </a:r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2A119BE2-F831-BF49-8749-A9A0AE6BC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alphaModFix amt="35000"/>
              <a:biLevel thresh="75000"/>
            </a:blip>
            <a:stretch>
              <a:fillRect/>
            </a:stretch>
          </p:blipFill>
          <p:spPr>
            <a:xfrm>
              <a:off x="2209848" y="3942079"/>
              <a:ext cx="618603" cy="562684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E9C435F6-93E9-3943-8D48-EA445F6BD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alphaModFix amt="35000"/>
              <a:biLevel thresh="75000"/>
            </a:blip>
            <a:stretch>
              <a:fillRect/>
            </a:stretch>
          </p:blipFill>
          <p:spPr>
            <a:xfrm>
              <a:off x="3778327" y="3931238"/>
              <a:ext cx="618603" cy="562684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F9AB0DD2-B233-A046-8694-AD81C073F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alphaModFix amt="35000"/>
              <a:biLevel thresh="75000"/>
            </a:blip>
            <a:stretch>
              <a:fillRect/>
            </a:stretch>
          </p:blipFill>
          <p:spPr>
            <a:xfrm>
              <a:off x="5265072" y="3937357"/>
              <a:ext cx="618603" cy="562684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104164-E1BD-2A4D-8DA9-4236359012D8}"/>
                </a:ext>
              </a:extLst>
            </p:cNvPr>
            <p:cNvSpPr txBox="1"/>
            <p:nvPr/>
          </p:nvSpPr>
          <p:spPr>
            <a:xfrm>
              <a:off x="2914339" y="1920225"/>
              <a:ext cx="1879382" cy="523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48" indent="-120648">
                <a:buClr>
                  <a:srgbClr val="00A0C3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Организация предпринимательского сообщества</a:t>
              </a:r>
              <a:endParaRPr lang="ru-RU" sz="1067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320539D-C56B-504A-871B-2B0F2F89AFBE}"/>
                </a:ext>
              </a:extLst>
            </p:cNvPr>
            <p:cNvSpPr txBox="1"/>
            <p:nvPr/>
          </p:nvSpPr>
          <p:spPr>
            <a:xfrm>
              <a:off x="2895130" y="2563282"/>
              <a:ext cx="881397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8530" indent="-118530">
                <a:buClr>
                  <a:srgbClr val="00B2A9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Регионы 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D5741A8-38E9-7D4E-8A86-247932DBF100}"/>
                </a:ext>
              </a:extLst>
            </p:cNvPr>
            <p:cNvSpPr txBox="1"/>
            <p:nvPr/>
          </p:nvSpPr>
          <p:spPr>
            <a:xfrm>
              <a:off x="2909824" y="2855695"/>
              <a:ext cx="1273393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8530" indent="-118530">
                <a:buClr>
                  <a:srgbClr val="00B2A9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Другие </a:t>
              </a:r>
              <a:r>
                <a:rPr lang="ru-RU" sz="933" dirty="0" err="1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ФОИВы</a:t>
              </a:r>
              <a:endParaRPr lang="ru-RU" sz="933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4138D9-EF29-6348-96B5-49BC54D9E4D6}"/>
                </a:ext>
              </a:extLst>
            </p:cNvPr>
            <p:cNvSpPr txBox="1"/>
            <p:nvPr/>
          </p:nvSpPr>
          <p:spPr>
            <a:xfrm>
              <a:off x="1429272" y="3814012"/>
              <a:ext cx="11963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Заявка может быть </a:t>
              </a:r>
              <a:b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отклонена или отправлена </a:t>
              </a:r>
            </a:p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на доработку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BDA6D6-D605-8F4A-9522-A92442FE7B29}"/>
                </a:ext>
              </a:extLst>
            </p:cNvPr>
            <p:cNvSpPr txBox="1"/>
            <p:nvPr/>
          </p:nvSpPr>
          <p:spPr>
            <a:xfrm>
              <a:off x="2850724" y="3805545"/>
              <a:ext cx="1681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Заявка может быть </a:t>
              </a:r>
              <a:b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отклонена или отправлена </a:t>
              </a:r>
            </a:p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на доработку консенсусом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66DDDC-3D90-4743-9979-269AFDC6A184}"/>
                </a:ext>
              </a:extLst>
            </p:cNvPr>
            <p:cNvSpPr txBox="1"/>
            <p:nvPr/>
          </p:nvSpPr>
          <p:spPr>
            <a:xfrm>
              <a:off x="4425873" y="3814012"/>
              <a:ext cx="1177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Заявка может быть </a:t>
              </a:r>
              <a:b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отклонена или отправлена </a:t>
              </a:r>
              <a:b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на доработку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374B4B0-B0F1-B445-861E-3C67537713F3}"/>
                </a:ext>
              </a:extLst>
            </p:cNvPr>
            <p:cNvSpPr txBox="1"/>
            <p:nvPr/>
          </p:nvSpPr>
          <p:spPr>
            <a:xfrm>
              <a:off x="2717891" y="1084373"/>
              <a:ext cx="1961068" cy="223834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1212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ЗАПУСК</a:t>
              </a:r>
            </a:p>
          </p:txBody>
        </p:sp>
        <p:cxnSp>
          <p:nvCxnSpPr>
            <p:cNvPr id="54" name="Прямая со стрелкой 53">
              <a:extLst>
                <a:ext uri="{FF2B5EF4-FFF2-40B4-BE49-F238E27FC236}">
                  <a16:creationId xmlns:a16="http://schemas.microsoft.com/office/drawing/2014/main" id="{2DE8A12D-3A49-9145-8A37-6D3507ABF5C0}"/>
                </a:ext>
              </a:extLst>
            </p:cNvPr>
            <p:cNvCxnSpPr>
              <a:cxnSpLocks/>
            </p:cNvCxnSpPr>
            <p:nvPr/>
          </p:nvCxnSpPr>
          <p:spPr>
            <a:xfrm>
              <a:off x="4206495" y="1196292"/>
              <a:ext cx="2214568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>
              <a:extLst>
                <a:ext uri="{FF2B5EF4-FFF2-40B4-BE49-F238E27FC236}">
                  <a16:creationId xmlns:a16="http://schemas.microsoft.com/office/drawing/2014/main" id="{AE24D856-9720-BF4C-BC65-3885BB454F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8960" y="1196292"/>
              <a:ext cx="2725480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726544-C3DC-BC47-A26A-1899B49116BE}"/>
                </a:ext>
              </a:extLst>
            </p:cNvPr>
            <p:cNvSpPr txBox="1"/>
            <p:nvPr/>
          </p:nvSpPr>
          <p:spPr>
            <a:xfrm>
              <a:off x="7146420" y="1084373"/>
              <a:ext cx="2643707" cy="223834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1212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мониторинг</a:t>
              </a:r>
            </a:p>
          </p:txBody>
        </p:sp>
        <p:cxnSp>
          <p:nvCxnSpPr>
            <p:cNvPr id="57" name="Прямая со стрелкой 56">
              <a:extLst>
                <a:ext uri="{FF2B5EF4-FFF2-40B4-BE49-F238E27FC236}">
                  <a16:creationId xmlns:a16="http://schemas.microsoft.com/office/drawing/2014/main" id="{CBA5B2BC-01A7-9841-93AA-BDC4D9CB5C24}"/>
                </a:ext>
              </a:extLst>
            </p:cNvPr>
            <p:cNvCxnSpPr>
              <a:cxnSpLocks/>
            </p:cNvCxnSpPr>
            <p:nvPr/>
          </p:nvCxnSpPr>
          <p:spPr>
            <a:xfrm>
              <a:off x="9177867" y="1196292"/>
              <a:ext cx="524949" cy="1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>
              <a:extLst>
                <a:ext uri="{FF2B5EF4-FFF2-40B4-BE49-F238E27FC236}">
                  <a16:creationId xmlns:a16="http://schemas.microsoft.com/office/drawing/2014/main" id="{E6B8A9F4-4A74-794D-A17A-58CE4B13B2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00816" y="1196293"/>
              <a:ext cx="646185" cy="1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5D636E4-AAA4-EE4C-AC57-8517EB11847F}"/>
                </a:ext>
              </a:extLst>
            </p:cNvPr>
            <p:cNvSpPr txBox="1"/>
            <p:nvPr/>
          </p:nvSpPr>
          <p:spPr>
            <a:xfrm>
              <a:off x="9901327" y="1084373"/>
              <a:ext cx="1961068" cy="223834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1212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завершение</a:t>
              </a:r>
            </a:p>
          </p:txBody>
        </p:sp>
        <p:cxnSp>
          <p:nvCxnSpPr>
            <p:cNvPr id="60" name="Прямая со стрелкой 59">
              <a:extLst>
                <a:ext uri="{FF2B5EF4-FFF2-40B4-BE49-F238E27FC236}">
                  <a16:creationId xmlns:a16="http://schemas.microsoft.com/office/drawing/2014/main" id="{4BCB5FBB-B810-6845-A143-307F2261EED3}"/>
                </a:ext>
              </a:extLst>
            </p:cNvPr>
            <p:cNvCxnSpPr>
              <a:cxnSpLocks/>
            </p:cNvCxnSpPr>
            <p:nvPr/>
          </p:nvCxnSpPr>
          <p:spPr>
            <a:xfrm>
              <a:off x="11465159" y="1196292"/>
              <a:ext cx="255815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>
              <a:extLst>
                <a:ext uri="{FF2B5EF4-FFF2-40B4-BE49-F238E27FC236}">
                  <a16:creationId xmlns:a16="http://schemas.microsoft.com/office/drawing/2014/main" id="{70A03F42-9BAB-5543-B42B-0B08F8B6B1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4949" y="1196292"/>
              <a:ext cx="292169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ACD6E9-363D-6040-8B73-AEF67034CF59}"/>
                </a:ext>
              </a:extLst>
            </p:cNvPr>
            <p:cNvSpPr txBox="1"/>
            <p:nvPr/>
          </p:nvSpPr>
          <p:spPr>
            <a:xfrm>
              <a:off x="772980" y="5158966"/>
              <a:ext cx="577552" cy="391700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ct val="0"/>
                </a:spcBef>
                <a:buNone/>
                <a:defRPr sz="1818" b="1" cap="all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r>
                <a:rPr lang="ru-RU" sz="2424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</a:rPr>
                <a:t>3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1D68C3B-76ED-A64F-965A-8D2D26B149E4}"/>
                </a:ext>
              </a:extLst>
            </p:cNvPr>
            <p:cNvSpPr txBox="1"/>
            <p:nvPr/>
          </p:nvSpPr>
          <p:spPr>
            <a:xfrm>
              <a:off x="7449499" y="5168719"/>
              <a:ext cx="577552" cy="391700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2424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EB6FA06-B7D8-DF46-922D-27CBB8573D4F}"/>
                </a:ext>
              </a:extLst>
            </p:cNvPr>
            <p:cNvSpPr txBox="1"/>
            <p:nvPr/>
          </p:nvSpPr>
          <p:spPr>
            <a:xfrm>
              <a:off x="6517102" y="5336371"/>
              <a:ext cx="1934807" cy="173435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r"/>
              <a:r>
                <a:rPr lang="ru-RU" sz="848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Не более       </a:t>
              </a:r>
              <a:r>
                <a:rPr lang="en-US" sz="848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ru-RU" sz="848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месяцев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0A7D70A-6E1F-CC44-8D7D-E921CAE0F581}"/>
                </a:ext>
              </a:extLst>
            </p:cNvPr>
            <p:cNvSpPr txBox="1"/>
            <p:nvPr/>
          </p:nvSpPr>
          <p:spPr>
            <a:xfrm>
              <a:off x="10258703" y="5168718"/>
              <a:ext cx="577552" cy="391700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ru-RU" sz="2424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DF05F03-1F12-4741-B94F-0FFE4216431D}"/>
                </a:ext>
              </a:extLst>
            </p:cNvPr>
            <p:cNvSpPr txBox="1"/>
            <p:nvPr/>
          </p:nvSpPr>
          <p:spPr>
            <a:xfrm>
              <a:off x="9266473" y="5346125"/>
              <a:ext cx="1934807" cy="173435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pPr algn="r"/>
              <a:r>
                <a:rPr lang="ru-RU" sz="848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Не более</a:t>
              </a:r>
              <a:r>
                <a:rPr lang="en-US" sz="848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ru-RU" sz="848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      месяца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BAA116D-DDCC-A045-8A8F-39F2E863D16A}"/>
                </a:ext>
              </a:extLst>
            </p:cNvPr>
            <p:cNvSpPr txBox="1"/>
            <p:nvPr/>
          </p:nvSpPr>
          <p:spPr>
            <a:xfrm>
              <a:off x="6971954" y="3677257"/>
              <a:ext cx="2049132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Заявитель предоставляет отчет об итогах деятельности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BC9C4B-15AF-5D4B-A705-8119EC7AFAEF}"/>
                </a:ext>
              </a:extLst>
            </p:cNvPr>
            <p:cNvSpPr txBox="1"/>
            <p:nvPr/>
          </p:nvSpPr>
          <p:spPr>
            <a:xfrm>
              <a:off x="1417995" y="4515068"/>
              <a:ext cx="1610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Оценка заявки / заключения осуществляется в течение </a:t>
              </a:r>
              <a:b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15 рабочих дней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1D372B-0C78-A944-8CF9-FF29B71FBCEE}"/>
                </a:ext>
              </a:extLst>
            </p:cNvPr>
            <p:cNvSpPr txBox="1"/>
            <p:nvPr/>
          </p:nvSpPr>
          <p:spPr>
            <a:xfrm>
              <a:off x="2865708" y="4504908"/>
              <a:ext cx="14508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Подготовка заключения ОР или Регионом  по заявке в течение 25 рабочих дней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2C41F1-BF19-1546-9458-19A1CA6827BE}"/>
                </a:ext>
              </a:extLst>
            </p:cNvPr>
            <p:cNvSpPr txBox="1"/>
            <p:nvPr/>
          </p:nvSpPr>
          <p:spPr>
            <a:xfrm>
              <a:off x="4425872" y="4530309"/>
              <a:ext cx="1758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Снятие разногласий по заявке </a:t>
              </a:r>
              <a:b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 течение 30 рабочих дней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3589150-7E86-1A48-990E-82365B206DDB}"/>
                </a:ext>
              </a:extLst>
            </p:cNvPr>
            <p:cNvSpPr txBox="1"/>
            <p:nvPr/>
          </p:nvSpPr>
          <p:spPr>
            <a:xfrm>
              <a:off x="7285871" y="4072451"/>
              <a:ext cx="2533819" cy="66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Подготовка сводного аналитического отчета и принятие решения о внесении </a:t>
              </a:r>
              <a:b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 Правительство предложения по изменению общего регулирования</a:t>
              </a:r>
            </a:p>
          </p:txBody>
        </p: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2EB900F1-E551-0943-8C18-0C10C9CA2AE9}"/>
                </a:ext>
              </a:extLst>
            </p:cNvPr>
            <p:cNvCxnSpPr>
              <a:cxnSpLocks/>
            </p:cNvCxnSpPr>
            <p:nvPr/>
          </p:nvCxnSpPr>
          <p:spPr>
            <a:xfrm>
              <a:off x="7100815" y="2036424"/>
              <a:ext cx="2266340" cy="0"/>
            </a:xfrm>
            <a:prstGeom prst="line">
              <a:avLst/>
            </a:prstGeom>
            <a:ln w="171450">
              <a:gradFill>
                <a:gsLst>
                  <a:gs pos="100000">
                    <a:srgbClr val="00A0C3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D55BE20D-7114-4E4E-BE8E-F24A60AD5EB5}"/>
                </a:ext>
              </a:extLst>
            </p:cNvPr>
            <p:cNvCxnSpPr>
              <a:cxnSpLocks/>
            </p:cNvCxnSpPr>
            <p:nvPr/>
          </p:nvCxnSpPr>
          <p:spPr>
            <a:xfrm>
              <a:off x="7309288" y="1763413"/>
              <a:ext cx="2057264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94049F6-92CE-F64A-BA14-5711DB5AC956}"/>
                </a:ext>
              </a:extLst>
            </p:cNvPr>
            <p:cNvSpPr txBox="1"/>
            <p:nvPr/>
          </p:nvSpPr>
          <p:spPr>
            <a:xfrm>
              <a:off x="6938607" y="1636762"/>
              <a:ext cx="2452455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48" indent="-120648">
                <a:buClr>
                  <a:srgbClr val="00B2A9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ФОИВ, уполномоченный в сфере ЭПР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063DA89-223A-3347-9425-CE8AEB2A7AC6}"/>
                </a:ext>
              </a:extLst>
            </p:cNvPr>
            <p:cNvSpPr txBox="1"/>
            <p:nvPr/>
          </p:nvSpPr>
          <p:spPr>
            <a:xfrm>
              <a:off x="6939228" y="1893342"/>
              <a:ext cx="2584264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48" indent="-120648">
                <a:buClr>
                  <a:srgbClr val="00A0C3"/>
                </a:buClr>
                <a:buFont typeface="Wingdings" pitchFamily="2" charset="2"/>
                <a:buChar char="§"/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Организация </a:t>
              </a:r>
              <a:r>
                <a:rPr lang="ru-RU" sz="933" dirty="0" err="1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предприним</a:t>
              </a: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. сообщества</a:t>
              </a:r>
              <a:endParaRPr lang="ru-RU" sz="1067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id="{400F937B-6A89-554D-A3C4-2699044605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36264" y="2287482"/>
              <a:ext cx="2233195" cy="4092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2575BE5-51EC-0342-9A9E-EF8CFE2384B6}"/>
                </a:ext>
              </a:extLst>
            </p:cNvPr>
            <p:cNvSpPr txBox="1"/>
            <p:nvPr/>
          </p:nvSpPr>
          <p:spPr>
            <a:xfrm>
              <a:off x="6942826" y="2107134"/>
              <a:ext cx="1741149" cy="497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EC2C5C"/>
                </a:buClr>
                <a:buFont typeface="Wingdings" pitchFamily="2" charset="2"/>
                <a:buChar char="§"/>
                <a:defRPr sz="700">
                  <a:latin typeface="+mj-lt"/>
                </a:defRPr>
              </a:lvl1pPr>
            </a:lstStyle>
            <a:p>
              <a:pPr>
                <a:lnSpc>
                  <a:spcPct val="150000"/>
                </a:lnSpc>
                <a:buClr>
                  <a:srgbClr val="00B2A9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Координационный орган </a:t>
              </a:r>
              <a:b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при Правительстве РФ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9D04F8F-AE46-274E-A2BB-5A4109882160}"/>
                </a:ext>
              </a:extLst>
            </p:cNvPr>
            <p:cNvSpPr txBox="1"/>
            <p:nvPr/>
          </p:nvSpPr>
          <p:spPr>
            <a:xfrm>
              <a:off x="7100815" y="3209588"/>
              <a:ext cx="1712773" cy="314371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изменение общего регулирования</a:t>
              </a:r>
            </a:p>
          </p:txBody>
        </p:sp>
        <p:cxnSp>
          <p:nvCxnSpPr>
            <p:cNvPr id="81" name="Прямая соединительная линия 80">
              <a:extLst>
                <a:ext uri="{FF2B5EF4-FFF2-40B4-BE49-F238E27FC236}">
                  <a16:creationId xmlns:a16="http://schemas.microsoft.com/office/drawing/2014/main" id="{372498C3-1026-E641-A5AB-C1A562CEAB21}"/>
                </a:ext>
              </a:extLst>
            </p:cNvPr>
            <p:cNvCxnSpPr>
              <a:cxnSpLocks/>
            </p:cNvCxnSpPr>
            <p:nvPr/>
          </p:nvCxnSpPr>
          <p:spPr>
            <a:xfrm>
              <a:off x="5238382" y="2313488"/>
              <a:ext cx="1287311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E6835941-62C8-6748-89B6-A9A7847BFC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77376"/>
            <a:stretch/>
          </p:blipFill>
          <p:spPr>
            <a:xfrm>
              <a:off x="5665455" y="2467616"/>
              <a:ext cx="638452" cy="612641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7502E6-704E-D24B-9A1D-574A83B4656B}"/>
                </a:ext>
              </a:extLst>
            </p:cNvPr>
            <p:cNvSpPr txBox="1"/>
            <p:nvPr/>
          </p:nvSpPr>
          <p:spPr>
            <a:xfrm>
              <a:off x="5148901" y="2185021"/>
              <a:ext cx="1433673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EC2C5C"/>
                </a:buClr>
                <a:buFont typeface="Wingdings" pitchFamily="2" charset="2"/>
                <a:buChar char="§"/>
                <a:defRPr sz="700">
                  <a:latin typeface="+mj-lt"/>
                </a:defRPr>
              </a:lvl1pPr>
            </a:lstStyle>
            <a:p>
              <a:pPr>
                <a:buClr>
                  <a:srgbClr val="00B2A9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Правительство РФ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81BD698-1903-C946-806D-B7C4BDC8ECA2}"/>
                </a:ext>
              </a:extLst>
            </p:cNvPr>
            <p:cNvSpPr txBox="1"/>
            <p:nvPr/>
          </p:nvSpPr>
          <p:spPr>
            <a:xfrm>
              <a:off x="8017740" y="4758097"/>
              <a:ext cx="2099875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Утверждение предложения </a:t>
              </a:r>
              <a:r>
                <a:rPr lang="en-US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lang="en-US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об изменении регулирования</a:t>
              </a:r>
            </a:p>
          </p:txBody>
        </p: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id="{8FCF7423-403D-FC44-875B-4C092A4E2560}"/>
                </a:ext>
              </a:extLst>
            </p:cNvPr>
            <p:cNvCxnSpPr>
              <a:cxnSpLocks/>
            </p:cNvCxnSpPr>
            <p:nvPr/>
          </p:nvCxnSpPr>
          <p:spPr>
            <a:xfrm>
              <a:off x="9822229" y="1490209"/>
              <a:ext cx="1287473" cy="0"/>
            </a:xfrm>
            <a:prstGeom prst="line">
              <a:avLst/>
            </a:prstGeom>
            <a:ln w="171450">
              <a:gradFill>
                <a:gsLst>
                  <a:gs pos="89000">
                    <a:srgbClr val="00B2A9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B8F15CD-60B6-6147-95BD-141F689799F6}"/>
                </a:ext>
              </a:extLst>
            </p:cNvPr>
            <p:cNvSpPr txBox="1"/>
            <p:nvPr/>
          </p:nvSpPr>
          <p:spPr>
            <a:xfrm>
              <a:off x="9769968" y="1355363"/>
              <a:ext cx="1493971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EC2C5C"/>
                </a:buClr>
                <a:buFont typeface="Wingdings" pitchFamily="2" charset="2"/>
                <a:buChar char="§"/>
                <a:defRPr sz="700">
                  <a:latin typeface="+mj-lt"/>
                </a:defRPr>
              </a:lvl1pPr>
            </a:lstStyle>
            <a:p>
              <a:pPr>
                <a:buClr>
                  <a:srgbClr val="00B2A9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Правительство РФ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5C2C3C9-0F04-5F4B-9500-ABBFFCB752EC}"/>
                </a:ext>
              </a:extLst>
            </p:cNvPr>
            <p:cNvSpPr txBox="1"/>
            <p:nvPr/>
          </p:nvSpPr>
          <p:spPr>
            <a:xfrm>
              <a:off x="9797005" y="3687223"/>
              <a:ext cx="1923969" cy="523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Порядок прекращения действия ЭПР и срок переходного периода, устанавливается Правительством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56B05B2-6CEF-F94D-A7F9-13BC47AEF168}"/>
                </a:ext>
              </a:extLst>
            </p:cNvPr>
            <p:cNvSpPr txBox="1"/>
            <p:nvPr/>
          </p:nvSpPr>
          <p:spPr>
            <a:xfrm>
              <a:off x="9870161" y="3209588"/>
              <a:ext cx="1594447" cy="314371"/>
            </a:xfrm>
            <a:prstGeom prst="rect">
              <a:avLst/>
            </a:prstGeom>
            <a:noFill/>
          </p:spPr>
          <p:txBody>
            <a:bodyPr vert="horz" wrap="square" lIns="55425" tIns="27713" rIns="55425" bIns="27713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принятие решения</a:t>
              </a:r>
              <a:b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 прекращении</a:t>
              </a:r>
            </a:p>
          </p:txBody>
        </p:sp>
        <p:cxnSp>
          <p:nvCxnSpPr>
            <p:cNvPr id="90" name="Прямая соединительная линия 89">
              <a:extLst>
                <a:ext uri="{FF2B5EF4-FFF2-40B4-BE49-F238E27FC236}">
                  <a16:creationId xmlns:a16="http://schemas.microsoft.com/office/drawing/2014/main" id="{EE63EC26-B5A7-5248-9C76-AB88203D6F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3631" y="1506457"/>
              <a:ext cx="850845" cy="1065"/>
            </a:xfrm>
            <a:prstGeom prst="line">
              <a:avLst/>
            </a:prstGeom>
            <a:ln w="171450">
              <a:gradFill>
                <a:gsLst>
                  <a:gs pos="100000">
                    <a:srgbClr val="00A0C3"/>
                  </a:gs>
                  <a:gs pos="0">
                    <a:schemeClr val="bg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EF1D813-40B2-544D-BBF8-6D40171CFD80}"/>
                </a:ext>
              </a:extLst>
            </p:cNvPr>
            <p:cNvSpPr txBox="1"/>
            <p:nvPr/>
          </p:nvSpPr>
          <p:spPr>
            <a:xfrm>
              <a:off x="6948037" y="1365685"/>
              <a:ext cx="1082921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88900" indent="-88900">
                <a:buClr>
                  <a:srgbClr val="38B6FF"/>
                </a:buClr>
                <a:buFont typeface="Wingdings" pitchFamily="2" charset="2"/>
                <a:buChar char="§"/>
                <a:defRPr sz="800">
                  <a:latin typeface="+mj-lt"/>
                </a:defRPr>
              </a:lvl1pPr>
            </a:lstStyle>
            <a:p>
              <a:pPr>
                <a:buClr>
                  <a:srgbClr val="00A0C3"/>
                </a:buClr>
              </a:pPr>
              <a:r>
                <a:rPr lang="ru-RU" sz="933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Заявитель</a:t>
              </a:r>
            </a:p>
          </p:txBody>
        </p:sp>
        <p:cxnSp>
          <p:nvCxnSpPr>
            <p:cNvPr id="92" name="Прямая со стрелкой 91">
              <a:extLst>
                <a:ext uri="{FF2B5EF4-FFF2-40B4-BE49-F238E27FC236}">
                  <a16:creationId xmlns:a16="http://schemas.microsoft.com/office/drawing/2014/main" id="{75D0BAE0-7997-EC44-8621-7C5C5A135B14}"/>
                </a:ext>
              </a:extLst>
            </p:cNvPr>
            <p:cNvCxnSpPr>
              <a:cxnSpLocks/>
            </p:cNvCxnSpPr>
            <p:nvPr/>
          </p:nvCxnSpPr>
          <p:spPr>
            <a:xfrm>
              <a:off x="7136568" y="3638849"/>
              <a:ext cx="2496464" cy="0"/>
            </a:xfrm>
            <a:prstGeom prst="straightConnector1">
              <a:avLst/>
            </a:prstGeom>
            <a:ln w="38100">
              <a:solidFill>
                <a:schemeClr val="accent5">
                  <a:lumMod val="40000"/>
                  <a:lumOff val="6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 стрелкой 92">
              <a:extLst>
                <a:ext uri="{FF2B5EF4-FFF2-40B4-BE49-F238E27FC236}">
                  <a16:creationId xmlns:a16="http://schemas.microsoft.com/office/drawing/2014/main" id="{FA626C5A-6477-664F-B684-D2EE77F333F3}"/>
                </a:ext>
              </a:extLst>
            </p:cNvPr>
            <p:cNvCxnSpPr>
              <a:cxnSpLocks/>
            </p:cNvCxnSpPr>
            <p:nvPr/>
          </p:nvCxnSpPr>
          <p:spPr>
            <a:xfrm>
              <a:off x="9887584" y="3638849"/>
              <a:ext cx="1887857" cy="0"/>
            </a:xfrm>
            <a:prstGeom prst="straightConnector1">
              <a:avLst/>
            </a:prstGeom>
            <a:ln w="38100">
              <a:solidFill>
                <a:schemeClr val="accent5">
                  <a:lumMod val="40000"/>
                  <a:lumOff val="6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5ADB1F5-B884-2549-83E0-152E39188B8F}"/>
                </a:ext>
              </a:extLst>
            </p:cNvPr>
            <p:cNvSpPr txBox="1"/>
            <p:nvPr/>
          </p:nvSpPr>
          <p:spPr>
            <a:xfrm rot="16200000">
              <a:off x="5261224" y="2935088"/>
              <a:ext cx="3110952" cy="216944"/>
            </a:xfrm>
            <a:prstGeom prst="rect">
              <a:avLst/>
            </a:prstGeom>
            <a:noFill/>
          </p:spPr>
          <p:txBody>
            <a:bodyPr vert="horz" wrap="square" lIns="91403" tIns="45701" rIns="91403" bIns="45701" rtlCol="0" anchor="ctr">
              <a:spAutoFit/>
            </a:bodyPr>
            <a:lstStyle>
              <a:lvl1pPr>
                <a:lnSpc>
                  <a:spcPct val="90000"/>
                </a:lnSpc>
                <a:spcBef>
                  <a:spcPct val="0"/>
                </a:spcBef>
                <a:buNone/>
                <a:defRPr lang="ru-RU" sz="1400" b="1" cap="all">
                  <a:solidFill>
                    <a:schemeClr val="accent1">
                      <a:lumMod val="75000"/>
                    </a:schemeClr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1pPr>
            </a:lstStyle>
            <a:p>
              <a:r>
                <a:rPr lang="ru-RU" sz="900" dirty="0">
                  <a:solidFill>
                    <a:schemeClr val="bg1">
                      <a:lumMod val="65000"/>
                    </a:schemeClr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Проведение ЭПР от 1 года до 3 лет</a:t>
              </a:r>
            </a:p>
          </p:txBody>
        </p:sp>
        <p:pic>
          <p:nvPicPr>
            <p:cNvPr id="114" name="Рисунок 113">
              <a:extLst>
                <a:ext uri="{FF2B5EF4-FFF2-40B4-BE49-F238E27FC236}">
                  <a16:creationId xmlns:a16="http://schemas.microsoft.com/office/drawing/2014/main" id="{E6835941-62C8-6748-89B6-A9A7847BFC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77376"/>
            <a:stretch/>
          </p:blipFill>
          <p:spPr>
            <a:xfrm>
              <a:off x="8852401" y="2869002"/>
              <a:ext cx="638452" cy="612641"/>
            </a:xfrm>
            <a:prstGeom prst="rect">
              <a:avLst/>
            </a:prstGeom>
          </p:spPr>
        </p:pic>
        <p:pic>
          <p:nvPicPr>
            <p:cNvPr id="119" name="Рисунок 118">
              <a:extLst>
                <a:ext uri="{FF2B5EF4-FFF2-40B4-BE49-F238E27FC236}">
                  <a16:creationId xmlns:a16="http://schemas.microsoft.com/office/drawing/2014/main" id="{E6835941-62C8-6748-89B6-A9A7847BFC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77376"/>
            <a:stretch/>
          </p:blipFill>
          <p:spPr>
            <a:xfrm>
              <a:off x="10170994" y="1704984"/>
              <a:ext cx="638452" cy="612641"/>
            </a:xfrm>
            <a:prstGeom prst="rect">
              <a:avLst/>
            </a:prstGeom>
          </p:spPr>
        </p:pic>
        <p:sp>
          <p:nvSpPr>
            <p:cNvPr id="94" name="Равнобедренный треугольник 93"/>
            <p:cNvSpPr/>
            <p:nvPr/>
          </p:nvSpPr>
          <p:spPr>
            <a:xfrm rot="10800000">
              <a:off x="5566801" y="3898893"/>
              <a:ext cx="222108" cy="1430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XO Thames" panose="02020603050405020304" pitchFamily="18" charset="0"/>
              </a:endParaRPr>
            </a:p>
          </p:txBody>
        </p:sp>
        <p:sp>
          <p:nvSpPr>
            <p:cNvPr id="95" name="Равнобедренный треугольник 94"/>
            <p:cNvSpPr/>
            <p:nvPr/>
          </p:nvSpPr>
          <p:spPr>
            <a:xfrm rot="10800000">
              <a:off x="2478873" y="3920733"/>
              <a:ext cx="222108" cy="1430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XO Thames" panose="02020603050405020304" pitchFamily="18" charset="0"/>
              </a:endParaRPr>
            </a:p>
          </p:txBody>
        </p: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C942839E-8F22-8F44-BF3A-73ED90BE9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0630" y="1514618"/>
              <a:ext cx="10408" cy="365990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 стрелкой 88">
              <a:extLst>
                <a:ext uri="{FF2B5EF4-FFF2-40B4-BE49-F238E27FC236}">
                  <a16:creationId xmlns:a16="http://schemas.microsoft.com/office/drawing/2014/main" id="{86F4C119-53AF-A746-AC73-530DFAC7BA08}"/>
                </a:ext>
              </a:extLst>
            </p:cNvPr>
            <p:cNvCxnSpPr>
              <a:cxnSpLocks/>
            </p:cNvCxnSpPr>
            <p:nvPr/>
          </p:nvCxnSpPr>
          <p:spPr>
            <a:xfrm>
              <a:off x="418960" y="3638849"/>
              <a:ext cx="6157187" cy="0"/>
            </a:xfrm>
            <a:prstGeom prst="straightConnector1">
              <a:avLst/>
            </a:prstGeom>
            <a:ln w="38100">
              <a:gradFill flip="none" rotWithShape="1">
                <a:gsLst>
                  <a:gs pos="4000">
                    <a:schemeClr val="accent1">
                      <a:lumMod val="5000"/>
                      <a:lumOff val="95000"/>
                    </a:schemeClr>
                  </a:gs>
                  <a:gs pos="34000">
                    <a:srgbClr val="00A0C3"/>
                  </a:gs>
                </a:gsLst>
                <a:lin ang="0" scaled="1"/>
                <a:tileRect/>
              </a:gra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Равнобедренный треугольник 105"/>
            <p:cNvSpPr/>
            <p:nvPr/>
          </p:nvSpPr>
          <p:spPr>
            <a:xfrm rot="10800000">
              <a:off x="4044751" y="3870158"/>
              <a:ext cx="222108" cy="14303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latin typeface="XO Thames" panose="02020603050405020304" pitchFamily="18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9499232" y="356099"/>
            <a:ext cx="2588691" cy="537779"/>
            <a:chOff x="3371849" y="471246"/>
            <a:chExt cx="2547793" cy="529284"/>
          </a:xfrm>
        </p:grpSpPr>
        <p:pic>
          <p:nvPicPr>
            <p:cNvPr id="99" name="Рисунок 9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849" y="471246"/>
              <a:ext cx="493375" cy="493375"/>
            </a:xfrm>
            <a:prstGeom prst="rect">
              <a:avLst/>
            </a:prstGeom>
          </p:spPr>
        </p:pic>
        <p:sp>
          <p:nvSpPr>
            <p:cNvPr id="100" name="Прямоугольник 99"/>
            <p:cNvSpPr/>
            <p:nvPr/>
          </p:nvSpPr>
          <p:spPr>
            <a:xfrm>
              <a:off x="3865223" y="500721"/>
              <a:ext cx="2054419" cy="499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900" b="1" dirty="0">
                  <a:solidFill>
                    <a:srgbClr val="005E94"/>
                  </a:solidFill>
                  <a:latin typeface="XO Thames" panose="02020603050405020304" pitchFamily="18" charset="0"/>
                </a:rPr>
                <a:t>МИНИСТЕРСТВО ЭКОНОМИЧЕСКОГО РАЗВИТИЯ РОССИЙСКОЙ ФЕДЕРАЦИИ</a:t>
              </a:r>
            </a:p>
          </p:txBody>
        </p:sp>
      </p:grpSp>
      <p:sp>
        <p:nvSpPr>
          <p:cNvPr id="101" name="TextShape 1"/>
          <p:cNvSpPr txBox="1"/>
          <p:nvPr/>
        </p:nvSpPr>
        <p:spPr>
          <a:xfrm>
            <a:off x="479523" y="356360"/>
            <a:ext cx="5575007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СХЕМА УСТАНОВЛЕНИЯ ЭПР ПО 258-ФЗ</a:t>
            </a:r>
            <a:endParaRPr lang="ru-RU" sz="2100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223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/>
          <p:cNvCxnSpPr/>
          <p:nvPr/>
        </p:nvCxnSpPr>
        <p:spPr>
          <a:xfrm flipV="1">
            <a:off x="6985012" y="1560862"/>
            <a:ext cx="899448" cy="293033"/>
          </a:xfrm>
          <a:prstGeom prst="bentConnector3">
            <a:avLst>
              <a:gd name="adj1" fmla="val 50000"/>
            </a:avLst>
          </a:prstGeom>
          <a:ln w="19050" cap="rnd">
            <a:solidFill>
              <a:schemeClr val="accent4">
                <a:lumMod val="75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4065547" y="1359849"/>
            <a:ext cx="3710793" cy="3541878"/>
            <a:chOff x="4107008" y="2230537"/>
            <a:chExt cx="3710793" cy="3541878"/>
          </a:xfrm>
        </p:grpSpPr>
        <p:grpSp>
          <p:nvGrpSpPr>
            <p:cNvPr id="10" name="Группа 9"/>
            <p:cNvGrpSpPr/>
            <p:nvPr/>
          </p:nvGrpSpPr>
          <p:grpSpPr>
            <a:xfrm rot="17957602">
              <a:off x="4191466" y="2146079"/>
              <a:ext cx="3541878" cy="3710793"/>
              <a:chOff x="4276592" y="1998120"/>
              <a:chExt cx="3541878" cy="3710793"/>
            </a:xfrm>
          </p:grpSpPr>
          <p:sp>
            <p:nvSpPr>
              <p:cNvPr id="43" name="Freeform 59"/>
              <p:cNvSpPr>
                <a:spLocks/>
              </p:cNvSpPr>
              <p:nvPr/>
            </p:nvSpPr>
            <p:spPr bwMode="auto">
              <a:xfrm rot="21347446">
                <a:off x="5971538" y="1998120"/>
                <a:ext cx="1488968" cy="1354496"/>
              </a:xfrm>
              <a:custGeom>
                <a:avLst/>
                <a:gdLst/>
                <a:ahLst/>
                <a:cxnLst>
                  <a:cxn ang="0">
                    <a:pos x="174" y="281"/>
                  </a:cxn>
                  <a:cxn ang="0">
                    <a:pos x="305" y="204"/>
                  </a:cxn>
                  <a:cxn ang="0">
                    <a:pos x="280" y="133"/>
                  </a:cxn>
                  <a:cxn ang="0">
                    <a:pos x="49" y="9"/>
                  </a:cxn>
                  <a:cxn ang="0">
                    <a:pos x="1" y="33"/>
                  </a:cxn>
                  <a:cxn ang="0">
                    <a:pos x="3" y="194"/>
                  </a:cxn>
                  <a:cxn ang="0">
                    <a:pos x="23" y="226"/>
                  </a:cxn>
                  <a:cxn ang="0">
                    <a:pos x="110" y="271"/>
                  </a:cxn>
                  <a:cxn ang="0">
                    <a:pos x="174" y="281"/>
                  </a:cxn>
                </a:cxnLst>
                <a:rect l="0" t="0" r="r" b="b"/>
                <a:pathLst>
                  <a:path w="335" h="304">
                    <a:moveTo>
                      <a:pt x="174" y="281"/>
                    </a:moveTo>
                    <a:cubicBezTo>
                      <a:pt x="195" y="268"/>
                      <a:pt x="305" y="204"/>
                      <a:pt x="305" y="204"/>
                    </a:cubicBezTo>
                    <a:cubicBezTo>
                      <a:pt x="305" y="204"/>
                      <a:pt x="335" y="192"/>
                      <a:pt x="280" y="133"/>
                    </a:cubicBezTo>
                    <a:cubicBezTo>
                      <a:pt x="225" y="76"/>
                      <a:pt x="149" y="24"/>
                      <a:pt x="49" y="9"/>
                    </a:cubicBezTo>
                    <a:cubicBezTo>
                      <a:pt x="36" y="7"/>
                      <a:pt x="0" y="0"/>
                      <a:pt x="1" y="33"/>
                    </a:cubicBezTo>
                    <a:cubicBezTo>
                      <a:pt x="2" y="65"/>
                      <a:pt x="3" y="194"/>
                      <a:pt x="3" y="194"/>
                    </a:cubicBezTo>
                    <a:cubicBezTo>
                      <a:pt x="3" y="194"/>
                      <a:pt x="3" y="219"/>
                      <a:pt x="23" y="226"/>
                    </a:cubicBezTo>
                    <a:cubicBezTo>
                      <a:pt x="43" y="233"/>
                      <a:pt x="85" y="249"/>
                      <a:pt x="110" y="271"/>
                    </a:cubicBezTo>
                    <a:cubicBezTo>
                      <a:pt x="133" y="292"/>
                      <a:pt x="138" y="304"/>
                      <a:pt x="174" y="281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8" name="Freeform 64"/>
              <p:cNvSpPr>
                <a:spLocks/>
              </p:cNvSpPr>
              <p:nvPr/>
            </p:nvSpPr>
            <p:spPr bwMode="auto">
              <a:xfrm rot="20188076">
                <a:off x="4373796" y="2351419"/>
                <a:ext cx="1488968" cy="1332492"/>
              </a:xfrm>
              <a:custGeom>
                <a:avLst/>
                <a:gdLst/>
                <a:ahLst/>
                <a:cxnLst>
                  <a:cxn ang="0">
                    <a:pos x="330" y="184"/>
                  </a:cxn>
                  <a:cxn ang="0">
                    <a:pos x="330" y="32"/>
                  </a:cxn>
                  <a:cxn ang="0">
                    <a:pos x="257" y="18"/>
                  </a:cxn>
                  <a:cxn ang="0">
                    <a:pos x="33" y="152"/>
                  </a:cxn>
                  <a:cxn ang="0">
                    <a:pos x="28" y="206"/>
                  </a:cxn>
                  <a:cxn ang="0">
                    <a:pos x="168" y="287"/>
                  </a:cxn>
                  <a:cxn ang="0">
                    <a:pos x="206" y="286"/>
                  </a:cxn>
                  <a:cxn ang="0">
                    <a:pos x="289" y="233"/>
                  </a:cxn>
                  <a:cxn ang="0">
                    <a:pos x="330" y="184"/>
                  </a:cxn>
                </a:cxnLst>
                <a:rect l="0" t="0" r="r" b="b"/>
                <a:pathLst>
                  <a:path w="335" h="299">
                    <a:moveTo>
                      <a:pt x="330" y="184"/>
                    </a:moveTo>
                    <a:cubicBezTo>
                      <a:pt x="330" y="159"/>
                      <a:pt x="330" y="32"/>
                      <a:pt x="330" y="32"/>
                    </a:cubicBezTo>
                    <a:cubicBezTo>
                      <a:pt x="330" y="32"/>
                      <a:pt x="335" y="0"/>
                      <a:pt x="257" y="18"/>
                    </a:cubicBezTo>
                    <a:cubicBezTo>
                      <a:pt x="180" y="35"/>
                      <a:pt x="96" y="74"/>
                      <a:pt x="33" y="152"/>
                    </a:cubicBezTo>
                    <a:cubicBezTo>
                      <a:pt x="25" y="163"/>
                      <a:pt x="0" y="190"/>
                      <a:pt x="28" y="206"/>
                    </a:cubicBezTo>
                    <a:cubicBezTo>
                      <a:pt x="57" y="222"/>
                      <a:pt x="168" y="287"/>
                      <a:pt x="168" y="287"/>
                    </a:cubicBezTo>
                    <a:cubicBezTo>
                      <a:pt x="168" y="287"/>
                      <a:pt x="189" y="299"/>
                      <a:pt x="206" y="286"/>
                    </a:cubicBezTo>
                    <a:cubicBezTo>
                      <a:pt x="222" y="272"/>
                      <a:pt x="257" y="244"/>
                      <a:pt x="289" y="233"/>
                    </a:cubicBezTo>
                    <a:cubicBezTo>
                      <a:pt x="319" y="224"/>
                      <a:pt x="331" y="226"/>
                      <a:pt x="330" y="184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5" name="Freeform 61"/>
              <p:cNvSpPr>
                <a:spLocks/>
              </p:cNvSpPr>
              <p:nvPr/>
            </p:nvSpPr>
            <p:spPr bwMode="auto">
              <a:xfrm rot="1921247">
                <a:off x="4276592" y="3614800"/>
                <a:ext cx="1493859" cy="1344716"/>
              </a:xfrm>
              <a:custGeom>
                <a:avLst/>
                <a:gdLst/>
                <a:ahLst/>
                <a:cxnLst>
                  <a:cxn ang="0">
                    <a:pos x="161" y="22"/>
                  </a:cxn>
                  <a:cxn ang="0">
                    <a:pos x="31" y="100"/>
                  </a:cxn>
                  <a:cxn ang="0">
                    <a:pos x="56" y="171"/>
                  </a:cxn>
                  <a:cxn ang="0">
                    <a:pos x="287" y="293"/>
                  </a:cxn>
                  <a:cxn ang="0">
                    <a:pos x="335" y="270"/>
                  </a:cxn>
                  <a:cxn ang="0">
                    <a:pos x="332" y="108"/>
                  </a:cxn>
                  <a:cxn ang="0">
                    <a:pos x="312" y="77"/>
                  </a:cxn>
                  <a:cxn ang="0">
                    <a:pos x="224" y="32"/>
                  </a:cxn>
                  <a:cxn ang="0">
                    <a:pos x="161" y="22"/>
                  </a:cxn>
                </a:cxnLst>
                <a:rect l="0" t="0" r="r" b="b"/>
                <a:pathLst>
                  <a:path w="336" h="302">
                    <a:moveTo>
                      <a:pt x="161" y="22"/>
                    </a:moveTo>
                    <a:cubicBezTo>
                      <a:pt x="140" y="35"/>
                      <a:pt x="31" y="100"/>
                      <a:pt x="31" y="100"/>
                    </a:cubicBezTo>
                    <a:cubicBezTo>
                      <a:pt x="31" y="100"/>
                      <a:pt x="0" y="113"/>
                      <a:pt x="56" y="171"/>
                    </a:cubicBezTo>
                    <a:cubicBezTo>
                      <a:pt x="111" y="228"/>
                      <a:pt x="187" y="280"/>
                      <a:pt x="287" y="293"/>
                    </a:cubicBezTo>
                    <a:cubicBezTo>
                      <a:pt x="300" y="295"/>
                      <a:pt x="336" y="302"/>
                      <a:pt x="335" y="270"/>
                    </a:cubicBezTo>
                    <a:cubicBezTo>
                      <a:pt x="334" y="237"/>
                      <a:pt x="332" y="108"/>
                      <a:pt x="332" y="108"/>
                    </a:cubicBezTo>
                    <a:cubicBezTo>
                      <a:pt x="332" y="108"/>
                      <a:pt x="332" y="84"/>
                      <a:pt x="312" y="77"/>
                    </a:cubicBezTo>
                    <a:cubicBezTo>
                      <a:pt x="292" y="70"/>
                      <a:pt x="250" y="54"/>
                      <a:pt x="224" y="32"/>
                    </a:cubicBezTo>
                    <a:cubicBezTo>
                      <a:pt x="201" y="12"/>
                      <a:pt x="196" y="0"/>
                      <a:pt x="161" y="22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4" name="Freeform 60"/>
              <p:cNvSpPr>
                <a:spLocks/>
              </p:cNvSpPr>
              <p:nvPr/>
            </p:nvSpPr>
            <p:spPr bwMode="auto">
              <a:xfrm rot="1349444">
                <a:off x="5756588" y="4354417"/>
                <a:ext cx="1476743" cy="1354496"/>
              </a:xfrm>
              <a:custGeom>
                <a:avLst/>
                <a:gdLst/>
                <a:ahLst/>
                <a:cxnLst>
                  <a:cxn ang="0">
                    <a:pos x="2" y="120"/>
                  </a:cxn>
                  <a:cxn ang="0">
                    <a:pos x="7" y="272"/>
                  </a:cxn>
                  <a:cxn ang="0">
                    <a:pos x="81" y="284"/>
                  </a:cxn>
                  <a:cxn ang="0">
                    <a:pos x="300" y="141"/>
                  </a:cxn>
                  <a:cxn ang="0">
                    <a:pos x="303" y="88"/>
                  </a:cxn>
                  <a:cxn ang="0">
                    <a:pos x="160" y="12"/>
                  </a:cxn>
                  <a:cxn ang="0">
                    <a:pos x="123" y="14"/>
                  </a:cxn>
                  <a:cxn ang="0">
                    <a:pos x="41" y="69"/>
                  </a:cxn>
                  <a:cxn ang="0">
                    <a:pos x="2" y="120"/>
                  </a:cxn>
                </a:cxnLst>
                <a:rect l="0" t="0" r="r" b="b"/>
                <a:pathLst>
                  <a:path w="332" h="304">
                    <a:moveTo>
                      <a:pt x="2" y="120"/>
                    </a:moveTo>
                    <a:cubicBezTo>
                      <a:pt x="3" y="145"/>
                      <a:pt x="7" y="272"/>
                      <a:pt x="7" y="272"/>
                    </a:cubicBezTo>
                    <a:cubicBezTo>
                      <a:pt x="7" y="272"/>
                      <a:pt x="4" y="304"/>
                      <a:pt x="81" y="284"/>
                    </a:cubicBezTo>
                    <a:cubicBezTo>
                      <a:pt x="158" y="264"/>
                      <a:pt x="240" y="222"/>
                      <a:pt x="300" y="141"/>
                    </a:cubicBezTo>
                    <a:cubicBezTo>
                      <a:pt x="308" y="131"/>
                      <a:pt x="332" y="102"/>
                      <a:pt x="303" y="88"/>
                    </a:cubicBezTo>
                    <a:cubicBezTo>
                      <a:pt x="274" y="73"/>
                      <a:pt x="160" y="12"/>
                      <a:pt x="160" y="12"/>
                    </a:cubicBezTo>
                    <a:cubicBezTo>
                      <a:pt x="160" y="12"/>
                      <a:pt x="139" y="0"/>
                      <a:pt x="123" y="14"/>
                    </a:cubicBezTo>
                    <a:cubicBezTo>
                      <a:pt x="107" y="29"/>
                      <a:pt x="73" y="58"/>
                      <a:pt x="41" y="69"/>
                    </a:cubicBezTo>
                    <a:cubicBezTo>
                      <a:pt x="12" y="80"/>
                      <a:pt x="0" y="78"/>
                      <a:pt x="2" y="120"/>
                    </a:cubicBezTo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2" name="Freeform 58"/>
              <p:cNvSpPr>
                <a:spLocks/>
              </p:cNvSpPr>
              <p:nvPr/>
            </p:nvSpPr>
            <p:spPr bwMode="auto">
              <a:xfrm rot="254544">
                <a:off x="6725582" y="3108474"/>
                <a:ext cx="1092888" cy="1713903"/>
              </a:xfrm>
              <a:custGeom>
                <a:avLst/>
                <a:gdLst/>
                <a:ahLst/>
                <a:cxnLst>
                  <a:cxn ang="0">
                    <a:pos x="38" y="293"/>
                  </a:cxn>
                  <a:cxn ang="0">
                    <a:pos x="171" y="365"/>
                  </a:cxn>
                  <a:cxn ang="0">
                    <a:pos x="219" y="308"/>
                  </a:cxn>
                  <a:cxn ang="0">
                    <a:pos x="208" y="47"/>
                  </a:cxn>
                  <a:cxn ang="0">
                    <a:pos x="163" y="17"/>
                  </a:cxn>
                  <a:cxn ang="0">
                    <a:pos x="26" y="101"/>
                  </a:cxn>
                  <a:cxn ang="0">
                    <a:pos x="8" y="135"/>
                  </a:cxn>
                  <a:cxn ang="0">
                    <a:pos x="14" y="233"/>
                  </a:cxn>
                  <a:cxn ang="0">
                    <a:pos x="38" y="293"/>
                  </a:cxn>
                </a:cxnLst>
                <a:rect l="0" t="0" r="r" b="b"/>
                <a:pathLst>
                  <a:path w="246" h="385">
                    <a:moveTo>
                      <a:pt x="38" y="293"/>
                    </a:moveTo>
                    <a:cubicBezTo>
                      <a:pt x="60" y="304"/>
                      <a:pt x="171" y="365"/>
                      <a:pt x="171" y="365"/>
                    </a:cubicBezTo>
                    <a:cubicBezTo>
                      <a:pt x="171" y="365"/>
                      <a:pt x="197" y="385"/>
                      <a:pt x="219" y="308"/>
                    </a:cubicBezTo>
                    <a:cubicBezTo>
                      <a:pt x="241" y="232"/>
                      <a:pt x="246" y="140"/>
                      <a:pt x="208" y="47"/>
                    </a:cubicBezTo>
                    <a:cubicBezTo>
                      <a:pt x="203" y="35"/>
                      <a:pt x="191" y="0"/>
                      <a:pt x="163" y="17"/>
                    </a:cubicBezTo>
                    <a:cubicBezTo>
                      <a:pt x="136" y="35"/>
                      <a:pt x="26" y="101"/>
                      <a:pt x="26" y="101"/>
                    </a:cubicBezTo>
                    <a:cubicBezTo>
                      <a:pt x="26" y="101"/>
                      <a:pt x="4" y="114"/>
                      <a:pt x="8" y="135"/>
                    </a:cubicBezTo>
                    <a:cubicBezTo>
                      <a:pt x="13" y="156"/>
                      <a:pt x="21" y="200"/>
                      <a:pt x="14" y="233"/>
                    </a:cubicBezTo>
                    <a:cubicBezTo>
                      <a:pt x="8" y="263"/>
                      <a:pt x="0" y="273"/>
                      <a:pt x="38" y="293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  <p:sp>
          <p:nvSpPr>
            <p:cNvPr id="66" name="Freeform 121"/>
            <p:cNvSpPr>
              <a:spLocks noEditPoints="1"/>
            </p:cNvSpPr>
            <p:nvPr/>
          </p:nvSpPr>
          <p:spPr bwMode="auto">
            <a:xfrm>
              <a:off x="4483507" y="3811029"/>
              <a:ext cx="646541" cy="743453"/>
            </a:xfrm>
            <a:custGeom>
              <a:avLst/>
              <a:gdLst/>
              <a:ahLst/>
              <a:cxnLst>
                <a:cxn ang="0">
                  <a:pos x="227" y="284"/>
                </a:cxn>
                <a:cxn ang="0">
                  <a:pos x="214" y="284"/>
                </a:cxn>
                <a:cxn ang="0">
                  <a:pos x="264" y="189"/>
                </a:cxn>
                <a:cxn ang="0">
                  <a:pos x="179" y="80"/>
                </a:cxn>
                <a:cxn ang="0">
                  <a:pos x="200" y="39"/>
                </a:cxn>
                <a:cxn ang="0">
                  <a:pos x="196" y="26"/>
                </a:cxn>
                <a:cxn ang="0">
                  <a:pos x="145" y="2"/>
                </a:cxn>
                <a:cxn ang="0">
                  <a:pos x="138" y="1"/>
                </a:cxn>
                <a:cxn ang="0">
                  <a:pos x="132" y="7"/>
                </a:cxn>
                <a:cxn ang="0">
                  <a:pos x="72" y="121"/>
                </a:cxn>
                <a:cxn ang="0">
                  <a:pos x="80" y="147"/>
                </a:cxn>
                <a:cxn ang="0">
                  <a:pos x="72" y="164"/>
                </a:cxn>
                <a:cxn ang="0">
                  <a:pos x="106" y="180"/>
                </a:cxn>
                <a:cxn ang="0">
                  <a:pos x="114" y="164"/>
                </a:cxn>
                <a:cxn ang="0">
                  <a:pos x="114" y="164"/>
                </a:cxn>
                <a:cxn ang="0">
                  <a:pos x="140" y="154"/>
                </a:cxn>
                <a:cxn ang="0">
                  <a:pos x="161" y="115"/>
                </a:cxn>
                <a:cxn ang="0">
                  <a:pos x="227" y="189"/>
                </a:cxn>
                <a:cxn ang="0">
                  <a:pos x="151" y="265"/>
                </a:cxn>
                <a:cxn ang="0">
                  <a:pos x="95" y="246"/>
                </a:cxn>
                <a:cxn ang="0">
                  <a:pos x="95" y="237"/>
                </a:cxn>
                <a:cxn ang="0">
                  <a:pos x="104" y="227"/>
                </a:cxn>
                <a:cxn ang="0">
                  <a:pos x="151" y="227"/>
                </a:cxn>
                <a:cxn ang="0">
                  <a:pos x="151" y="208"/>
                </a:cxn>
                <a:cxn ang="0">
                  <a:pos x="79" y="208"/>
                </a:cxn>
                <a:cxn ang="0">
                  <a:pos x="40" y="208"/>
                </a:cxn>
                <a:cxn ang="0">
                  <a:pos x="0" y="208"/>
                </a:cxn>
                <a:cxn ang="0">
                  <a:pos x="0" y="227"/>
                </a:cxn>
                <a:cxn ang="0">
                  <a:pos x="45" y="227"/>
                </a:cxn>
                <a:cxn ang="0">
                  <a:pos x="48" y="227"/>
                </a:cxn>
                <a:cxn ang="0">
                  <a:pos x="57" y="237"/>
                </a:cxn>
                <a:cxn ang="0">
                  <a:pos x="57" y="246"/>
                </a:cxn>
                <a:cxn ang="0">
                  <a:pos x="57" y="284"/>
                </a:cxn>
                <a:cxn ang="0">
                  <a:pos x="19" y="303"/>
                </a:cxn>
                <a:cxn ang="0">
                  <a:pos x="264" y="303"/>
                </a:cxn>
                <a:cxn ang="0">
                  <a:pos x="227" y="284"/>
                </a:cxn>
                <a:cxn ang="0">
                  <a:pos x="161" y="26"/>
                </a:cxn>
                <a:cxn ang="0">
                  <a:pos x="155" y="32"/>
                </a:cxn>
                <a:cxn ang="0">
                  <a:pos x="111" y="114"/>
                </a:cxn>
                <a:cxn ang="0">
                  <a:pos x="95" y="106"/>
                </a:cxn>
                <a:cxn ang="0">
                  <a:pos x="96" y="102"/>
                </a:cxn>
                <a:cxn ang="0">
                  <a:pos x="137" y="25"/>
                </a:cxn>
                <a:cxn ang="0">
                  <a:pos x="143" y="20"/>
                </a:cxn>
                <a:cxn ang="0">
                  <a:pos x="150" y="21"/>
                </a:cxn>
                <a:cxn ang="0">
                  <a:pos x="161" y="26"/>
                </a:cxn>
                <a:cxn ang="0">
                  <a:pos x="161" y="26"/>
                </a:cxn>
              </a:cxnLst>
              <a:rect l="0" t="0" r="r" b="b"/>
              <a:pathLst>
                <a:path w="264" h="303">
                  <a:moveTo>
                    <a:pt x="227" y="284"/>
                  </a:moveTo>
                  <a:cubicBezTo>
                    <a:pt x="214" y="284"/>
                    <a:pt x="214" y="284"/>
                    <a:pt x="214" y="284"/>
                  </a:cubicBezTo>
                  <a:cubicBezTo>
                    <a:pt x="244" y="263"/>
                    <a:pt x="264" y="229"/>
                    <a:pt x="264" y="189"/>
                  </a:cubicBezTo>
                  <a:cubicBezTo>
                    <a:pt x="264" y="136"/>
                    <a:pt x="228" y="92"/>
                    <a:pt x="179" y="80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3" y="34"/>
                    <a:pt x="201" y="29"/>
                    <a:pt x="196" y="26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3" y="1"/>
                    <a:pt x="140" y="0"/>
                    <a:pt x="138" y="1"/>
                  </a:cubicBezTo>
                  <a:cubicBezTo>
                    <a:pt x="136" y="2"/>
                    <a:pt x="134" y="4"/>
                    <a:pt x="132" y="7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67" y="131"/>
                    <a:pt x="71" y="143"/>
                    <a:pt x="80" y="147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106" y="180"/>
                    <a:pt x="106" y="180"/>
                    <a:pt x="106" y="180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24" y="168"/>
                    <a:pt x="135" y="164"/>
                    <a:pt x="140" y="15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98" y="119"/>
                    <a:pt x="227" y="151"/>
                    <a:pt x="227" y="189"/>
                  </a:cubicBezTo>
                  <a:cubicBezTo>
                    <a:pt x="227" y="231"/>
                    <a:pt x="193" y="265"/>
                    <a:pt x="151" y="265"/>
                  </a:cubicBezTo>
                  <a:cubicBezTo>
                    <a:pt x="132" y="265"/>
                    <a:pt x="108" y="258"/>
                    <a:pt x="95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95" y="231"/>
                    <a:pt x="99" y="227"/>
                    <a:pt x="104" y="227"/>
                  </a:cubicBezTo>
                  <a:cubicBezTo>
                    <a:pt x="151" y="227"/>
                    <a:pt x="151" y="227"/>
                    <a:pt x="151" y="227"/>
                  </a:cubicBezTo>
                  <a:cubicBezTo>
                    <a:pt x="151" y="208"/>
                    <a:pt x="151" y="208"/>
                    <a:pt x="151" y="208"/>
                  </a:cubicBezTo>
                  <a:cubicBezTo>
                    <a:pt x="79" y="208"/>
                    <a:pt x="79" y="208"/>
                    <a:pt x="79" y="208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45" y="227"/>
                    <a:pt x="45" y="227"/>
                    <a:pt x="45" y="227"/>
                  </a:cubicBezTo>
                  <a:cubicBezTo>
                    <a:pt x="48" y="227"/>
                    <a:pt x="48" y="227"/>
                    <a:pt x="48" y="227"/>
                  </a:cubicBezTo>
                  <a:cubicBezTo>
                    <a:pt x="53" y="227"/>
                    <a:pt x="57" y="231"/>
                    <a:pt x="57" y="237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57" y="284"/>
                    <a:pt x="57" y="284"/>
                    <a:pt x="57" y="284"/>
                  </a:cubicBezTo>
                  <a:cubicBezTo>
                    <a:pt x="36" y="284"/>
                    <a:pt x="19" y="282"/>
                    <a:pt x="19" y="303"/>
                  </a:cubicBezTo>
                  <a:cubicBezTo>
                    <a:pt x="264" y="303"/>
                    <a:pt x="264" y="303"/>
                    <a:pt x="264" y="303"/>
                  </a:cubicBezTo>
                  <a:cubicBezTo>
                    <a:pt x="264" y="282"/>
                    <a:pt x="248" y="284"/>
                    <a:pt x="227" y="284"/>
                  </a:cubicBezTo>
                  <a:close/>
                  <a:moveTo>
                    <a:pt x="161" y="26"/>
                  </a:moveTo>
                  <a:cubicBezTo>
                    <a:pt x="158" y="27"/>
                    <a:pt x="156" y="29"/>
                    <a:pt x="155" y="3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5" y="105"/>
                    <a:pt x="95" y="103"/>
                    <a:pt x="96" y="102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3"/>
                    <a:pt x="140" y="21"/>
                    <a:pt x="143" y="20"/>
                  </a:cubicBezTo>
                  <a:cubicBezTo>
                    <a:pt x="145" y="19"/>
                    <a:pt x="148" y="19"/>
                    <a:pt x="150" y="21"/>
                  </a:cubicBezTo>
                  <a:cubicBezTo>
                    <a:pt x="161" y="26"/>
                    <a:pt x="161" y="26"/>
                    <a:pt x="161" y="26"/>
                  </a:cubicBezTo>
                  <a:cubicBezTo>
                    <a:pt x="161" y="26"/>
                    <a:pt x="161" y="26"/>
                    <a:pt x="161" y="2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92170D11-B1F8-45DE-9A36-C2C5823AB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1575" y="2634077"/>
              <a:ext cx="720000" cy="720000"/>
            </a:xfrm>
            <a:prstGeom prst="rect">
              <a:avLst/>
            </a:prstGeom>
          </p:spPr>
        </p:pic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B68A1D91-CBE6-41AC-B671-20685918B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8858" y="2607341"/>
              <a:ext cx="720000" cy="720000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7C97AC3E-6758-46CE-9DDB-E62AEB26B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8204" y="4642614"/>
              <a:ext cx="720000" cy="720000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ED146F82-7DCA-4B5E-8A44-95BC01CF5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3751" y="3888192"/>
              <a:ext cx="720000" cy="720000"/>
            </a:xfrm>
            <a:prstGeom prst="rect">
              <a:avLst/>
            </a:prstGeom>
          </p:spPr>
        </p:pic>
        <p:pic>
          <p:nvPicPr>
            <p:cNvPr id="28" name="Рисунок 27" descr="Изображение выглядит как текст, коллекция картинок&#10;&#10;Автоматически созданное описание">
              <a:extLst>
                <a:ext uri="{FF2B5EF4-FFF2-40B4-BE49-F238E27FC236}">
                  <a16:creationId xmlns:a16="http://schemas.microsoft.com/office/drawing/2014/main" id="{3873EBA5-0C03-41C4-86B2-0C6AEBCCD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8522" y="3368192"/>
              <a:ext cx="1079365" cy="1079365"/>
            </a:xfrm>
            <a:prstGeom prst="rect">
              <a:avLst/>
            </a:prstGeom>
          </p:spPr>
        </p:pic>
      </p:grpSp>
      <p:grpSp>
        <p:nvGrpSpPr>
          <p:cNvPr id="3" name="Group 59"/>
          <p:cNvGrpSpPr/>
          <p:nvPr/>
        </p:nvGrpSpPr>
        <p:grpSpPr>
          <a:xfrm>
            <a:off x="7404955" y="4323854"/>
            <a:ext cx="3915172" cy="1214702"/>
            <a:chOff x="6676794" y="3341045"/>
            <a:chExt cx="2593522" cy="741379"/>
          </a:xfrm>
        </p:grpSpPr>
        <p:sp>
          <p:nvSpPr>
            <p:cNvPr id="181" name="TextBox 180"/>
            <p:cNvSpPr txBox="1"/>
            <p:nvPr/>
          </p:nvSpPr>
          <p:spPr>
            <a:xfrm>
              <a:off x="7471804" y="3706846"/>
              <a:ext cx="1798512" cy="3755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Выдача электронных разрешений на добычу охотничьих ресурсов на территории </a:t>
              </a:r>
              <a:r>
                <a:rPr lang="ru-RU" sz="1333" dirty="0">
                  <a:solidFill>
                    <a:srgbClr val="0F4C81"/>
                  </a:solidFill>
                  <a:latin typeface="XO Thames" panose="02020603050405020304" pitchFamily="18" charset="0"/>
                </a:rPr>
                <a:t>Н</a:t>
              </a:r>
              <a:r>
                <a:rPr lang="ru-RU" sz="1333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овосибирской области</a:t>
              </a:r>
              <a:endParaRPr lang="ru-RU" sz="1333" dirty="0">
                <a:solidFill>
                  <a:srgbClr val="0F4C81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6676794" y="3341045"/>
              <a:ext cx="2577288" cy="35072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ru-RU" sz="1867" b="1" dirty="0">
                  <a:solidFill>
                    <a:srgbClr val="003990"/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rgbClr val="003990"/>
                  </a:solidFill>
                  <a:latin typeface="XO Thames" panose="02020603050405020304" pitchFamily="18" charset="0"/>
                </a:rPr>
                <a:t>Электронное</a:t>
              </a:r>
              <a:endParaRPr lang="ru-RU" sz="1867" b="1" dirty="0">
                <a:solidFill>
                  <a:srgbClr val="003990"/>
                </a:solidFill>
                <a:latin typeface="XO Thames" panose="02020603050405020304" pitchFamily="18" charset="0"/>
              </a:endParaRPr>
            </a:p>
            <a:p>
              <a:pPr algn="r"/>
              <a:r>
                <a:rPr lang="ru-RU" sz="1867" b="1" dirty="0" smtClean="0">
                  <a:solidFill>
                    <a:srgbClr val="003990"/>
                  </a:solidFill>
                  <a:latin typeface="XO Thames" panose="02020603050405020304" pitchFamily="18" charset="0"/>
                </a:rPr>
                <a:t>разрешение на охоту</a:t>
              </a:r>
              <a:endParaRPr lang="ru-RU" sz="1867" b="1" dirty="0">
                <a:solidFill>
                  <a:srgbClr val="003990"/>
                </a:solidFill>
                <a:latin typeface="XO Thames" panose="02020603050405020304" pitchFamily="18" charset="0"/>
              </a:endParaRPr>
            </a:p>
          </p:txBody>
        </p:sp>
      </p:grpSp>
      <p:grpSp>
        <p:nvGrpSpPr>
          <p:cNvPr id="4" name="Group 57"/>
          <p:cNvGrpSpPr/>
          <p:nvPr/>
        </p:nvGrpSpPr>
        <p:grpSpPr>
          <a:xfrm>
            <a:off x="7822881" y="1310855"/>
            <a:ext cx="3221343" cy="882416"/>
            <a:chOff x="-395495" y="3221034"/>
            <a:chExt cx="2362192" cy="653609"/>
          </a:xfrm>
        </p:grpSpPr>
        <p:sp>
          <p:nvSpPr>
            <p:cNvPr id="184" name="TextBox 183"/>
            <p:cNvSpPr txBox="1"/>
            <p:nvPr/>
          </p:nvSpPr>
          <p:spPr>
            <a:xfrm>
              <a:off x="-395495" y="3418843"/>
              <a:ext cx="2362192" cy="4558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>
                  <a:solidFill>
                    <a:srgbClr val="01896F"/>
                  </a:solidFill>
                  <a:latin typeface="XO Thames" panose="02020603050405020304" pitchFamily="18" charset="0"/>
                </a:rPr>
                <a:t>Эксплуатация высокоавтоматизированного транспорта без водителя за </a:t>
              </a:r>
              <a:r>
                <a:rPr lang="ru-RU" sz="1333" dirty="0" smtClean="0">
                  <a:solidFill>
                    <a:srgbClr val="01896F"/>
                  </a:solidFill>
                  <a:latin typeface="XO Thames" panose="02020603050405020304" pitchFamily="18" charset="0"/>
                </a:rPr>
                <a:t>рулем для </a:t>
              </a:r>
              <a:r>
                <a:rPr lang="ru-RU" sz="1333" dirty="0">
                  <a:solidFill>
                    <a:srgbClr val="01896F"/>
                  </a:solidFill>
                  <a:latin typeface="XO Thames" panose="02020603050405020304" pitchFamily="18" charset="0"/>
                </a:rPr>
                <a:t>коммерческих </a:t>
              </a:r>
              <a:r>
                <a:rPr lang="ru-RU" sz="1333" dirty="0" smtClean="0">
                  <a:solidFill>
                    <a:srgbClr val="01896F"/>
                  </a:solidFill>
                  <a:latin typeface="XO Thames" panose="02020603050405020304" pitchFamily="18" charset="0"/>
                </a:rPr>
                <a:t>такси-перевозок</a:t>
              </a:r>
              <a:endParaRPr lang="ru-RU" sz="1333" dirty="0">
                <a:solidFill>
                  <a:srgbClr val="01896F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42214" y="3221034"/>
              <a:ext cx="1624483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7" b="1" dirty="0" smtClean="0">
                  <a:solidFill>
                    <a:schemeClr val="accent4">
                      <a:lumMod val="75000"/>
                    </a:schemeClr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chemeClr val="accent4">
                      <a:lumMod val="75000"/>
                    </a:schemeClr>
                  </a:solidFill>
                  <a:latin typeface="XO Thames" panose="02020603050405020304" pitchFamily="18" charset="0"/>
                </a:rPr>
                <a:t>Беспилотные </a:t>
              </a:r>
              <a:r>
                <a:rPr lang="ru-RU" sz="1867" b="1" dirty="0">
                  <a:solidFill>
                    <a:schemeClr val="accent4">
                      <a:lumMod val="75000"/>
                    </a:schemeClr>
                  </a:solidFill>
                  <a:latin typeface="XO Thames" panose="02020603050405020304" pitchFamily="18" charset="0"/>
                </a:rPr>
                <a:t>авто</a:t>
              </a:r>
              <a:endParaRPr lang="en-US" sz="1867" b="1" dirty="0">
                <a:solidFill>
                  <a:schemeClr val="accent4">
                    <a:lumMod val="75000"/>
                  </a:schemeClr>
                </a:solidFill>
                <a:latin typeface="XO Thames" panose="02020603050405020304" pitchFamily="18" charset="0"/>
              </a:endParaRPr>
            </a:p>
          </p:txBody>
        </p:sp>
      </p:grpSp>
      <p:grpSp>
        <p:nvGrpSpPr>
          <p:cNvPr id="5" name="Group 58"/>
          <p:cNvGrpSpPr/>
          <p:nvPr/>
        </p:nvGrpSpPr>
        <p:grpSpPr>
          <a:xfrm>
            <a:off x="4764463" y="5526577"/>
            <a:ext cx="2918166" cy="710388"/>
            <a:chOff x="7246317" y="1289567"/>
            <a:chExt cx="2276195" cy="394785"/>
          </a:xfrm>
        </p:grpSpPr>
        <p:sp>
          <p:nvSpPr>
            <p:cNvPr id="187" name="TextBox 186"/>
            <p:cNvSpPr txBox="1"/>
            <p:nvPr/>
          </p:nvSpPr>
          <p:spPr>
            <a:xfrm>
              <a:off x="7246317" y="1456368"/>
              <a:ext cx="2276195" cy="22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>
                  <a:solidFill>
                    <a:srgbClr val="017BC2"/>
                  </a:solidFill>
                  <a:latin typeface="XO Thames" panose="02020603050405020304" pitchFamily="18" charset="0"/>
                </a:rPr>
                <a:t>Медицинские услуги с применением </a:t>
              </a:r>
              <a:r>
                <a:rPr lang="ru-RU" sz="1333" dirty="0" smtClean="0">
                  <a:solidFill>
                    <a:srgbClr val="017BC2"/>
                  </a:solidFill>
                  <a:latin typeface="XO Thames" panose="02020603050405020304" pitchFamily="18" charset="0"/>
                </a:rPr>
                <a:t>телемедицинских технологий</a:t>
              </a:r>
              <a:endParaRPr lang="ru-RU" sz="1333" dirty="0">
                <a:solidFill>
                  <a:srgbClr val="017BC2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8184559" y="1289567"/>
              <a:ext cx="1302472" cy="33360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spcAft>
                  <a:spcPts val="200"/>
                </a:spcAft>
              </a:pPr>
              <a:r>
                <a:rPr lang="en-US" sz="1867" b="1" dirty="0" smtClean="0">
                  <a:solidFill>
                    <a:schemeClr val="accent3"/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chemeClr val="accent3"/>
                  </a:solidFill>
                  <a:latin typeface="XO Thames" panose="02020603050405020304" pitchFamily="18" charset="0"/>
                </a:rPr>
                <a:t>Телемедицина</a:t>
              </a:r>
              <a:endParaRPr lang="en-US" sz="1867" b="1" dirty="0" smtClean="0">
                <a:solidFill>
                  <a:schemeClr val="accent3"/>
                </a:solidFill>
                <a:latin typeface="XO Thames" panose="02020603050405020304" pitchFamily="18" charset="0"/>
              </a:endParaRPr>
            </a:p>
            <a:p>
              <a:pPr>
                <a:spcAft>
                  <a:spcPts val="600"/>
                </a:spcAft>
              </a:pPr>
              <a:endParaRPr lang="ru-RU" sz="1867" b="1" dirty="0" smtClean="0">
                <a:solidFill>
                  <a:srgbClr val="003990"/>
                </a:solidFill>
                <a:latin typeface="XO Thames" panose="02020603050405020304" pitchFamily="18" charset="0"/>
              </a:endParaRP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457794" y="2925008"/>
            <a:ext cx="3034929" cy="1204131"/>
            <a:chOff x="-296510" y="1363501"/>
            <a:chExt cx="2276197" cy="903099"/>
          </a:xfrm>
        </p:grpSpPr>
        <p:sp>
          <p:nvSpPr>
            <p:cNvPr id="190" name="TextBox 189"/>
            <p:cNvSpPr txBox="1"/>
            <p:nvPr/>
          </p:nvSpPr>
          <p:spPr>
            <a:xfrm>
              <a:off x="-296510" y="1805079"/>
              <a:ext cx="2276196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>
                  <a:solidFill>
                    <a:srgbClr val="01ADA7"/>
                  </a:solidFill>
                  <a:latin typeface="XO Thames" panose="02020603050405020304" pitchFamily="18" charset="0"/>
                </a:rPr>
                <a:t>Исследование повседневной клинической практики применения </a:t>
              </a:r>
              <a:r>
                <a:rPr lang="ru-RU" sz="1333" dirty="0" smtClean="0">
                  <a:solidFill>
                    <a:srgbClr val="01ADA7"/>
                  </a:solidFill>
                  <a:latin typeface="XO Thames" panose="02020603050405020304" pitchFamily="18" charset="0"/>
                </a:rPr>
                <a:t>лекарств</a:t>
              </a:r>
              <a:br>
                <a:rPr lang="ru-RU" sz="1333" dirty="0" smtClean="0">
                  <a:solidFill>
                    <a:srgbClr val="01ADA7"/>
                  </a:solidFill>
                  <a:latin typeface="XO Thames" panose="02020603050405020304" pitchFamily="18" charset="0"/>
                </a:rPr>
              </a:br>
              <a:r>
                <a:rPr lang="ru-RU" sz="1333" dirty="0" smtClean="0">
                  <a:solidFill>
                    <a:srgbClr val="01ADA7"/>
                  </a:solidFill>
                  <a:latin typeface="XO Thames" panose="02020603050405020304" pitchFamily="18" charset="0"/>
                </a:rPr>
                <a:t>у пациентов</a:t>
              </a:r>
              <a:endParaRPr lang="ru-RU" sz="1333" dirty="0">
                <a:solidFill>
                  <a:srgbClr val="01ADA7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-60342" y="1363501"/>
              <a:ext cx="2040029" cy="430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7" b="1" dirty="0" smtClean="0">
                  <a:solidFill>
                    <a:schemeClr val="accent2"/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chemeClr val="accent2"/>
                  </a:solidFill>
                  <a:latin typeface="XO Thames" panose="02020603050405020304" pitchFamily="18" charset="0"/>
                </a:rPr>
                <a:t>Оценка</a:t>
              </a:r>
              <a:r>
                <a:rPr lang="ru-RU" sz="1867" b="1" dirty="0">
                  <a:solidFill>
                    <a:schemeClr val="accent2"/>
                  </a:solidFill>
                  <a:latin typeface="XO Thames" panose="02020603050405020304" pitchFamily="18" charset="0"/>
                </a:rPr>
                <a:t/>
              </a:r>
              <a:br>
                <a:rPr lang="ru-RU" sz="1867" b="1" dirty="0">
                  <a:solidFill>
                    <a:schemeClr val="accent2"/>
                  </a:solidFill>
                  <a:latin typeface="XO Thames" panose="02020603050405020304" pitchFamily="18" charset="0"/>
                </a:rPr>
              </a:br>
              <a:r>
                <a:rPr lang="ru-RU" sz="1867" b="1" dirty="0">
                  <a:solidFill>
                    <a:schemeClr val="accent2"/>
                  </a:solidFill>
                  <a:latin typeface="XO Thames" panose="02020603050405020304" pitchFamily="18" charset="0"/>
                </a:rPr>
                <a:t>эффективности лекарств</a:t>
              </a:r>
              <a:endParaRPr lang="en-US" sz="1867" b="1" dirty="0">
                <a:solidFill>
                  <a:schemeClr val="accent2"/>
                </a:solidFill>
                <a:latin typeface="XO Thames" panose="02020603050405020304" pitchFamily="18" charset="0"/>
              </a:endParaRPr>
            </a:p>
          </p:txBody>
        </p:sp>
      </p:grpSp>
      <p:grpSp>
        <p:nvGrpSpPr>
          <p:cNvPr id="8" name="Group 56"/>
          <p:cNvGrpSpPr/>
          <p:nvPr/>
        </p:nvGrpSpPr>
        <p:grpSpPr>
          <a:xfrm>
            <a:off x="902440" y="906231"/>
            <a:ext cx="2805876" cy="1179137"/>
            <a:chOff x="92563" y="1415803"/>
            <a:chExt cx="1928916" cy="834969"/>
          </a:xfrm>
        </p:grpSpPr>
        <p:sp>
          <p:nvSpPr>
            <p:cNvPr id="193" name="TextBox 192"/>
            <p:cNvSpPr txBox="1"/>
            <p:nvPr/>
          </p:nvSpPr>
          <p:spPr>
            <a:xfrm>
              <a:off x="92563" y="1815023"/>
              <a:ext cx="1916233" cy="4357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>
                  <a:solidFill>
                    <a:srgbClr val="017BC2"/>
                  </a:solidFill>
                  <a:latin typeface="XO Thames" panose="02020603050405020304" pitchFamily="18" charset="0"/>
                </a:rPr>
                <a:t>Использование дронов для доставки </a:t>
              </a:r>
              <a:r>
                <a:rPr lang="ru-RU" sz="1333" dirty="0" smtClean="0">
                  <a:solidFill>
                    <a:srgbClr val="017BC2"/>
                  </a:solidFill>
                  <a:latin typeface="XO Thames" panose="02020603050405020304" pitchFamily="18" charset="0"/>
                </a:rPr>
                <a:t>почты и грузов </a:t>
              </a:r>
              <a:r>
                <a:rPr lang="ru-RU" sz="1333" dirty="0">
                  <a:solidFill>
                    <a:srgbClr val="017BC2"/>
                  </a:solidFill>
                  <a:latin typeface="XO Thames" panose="02020603050405020304" pitchFamily="18" charset="0"/>
                </a:rPr>
                <a:t>в труднодоступные территории </a:t>
              </a:r>
              <a:r>
                <a:rPr lang="ru-RU" sz="1333" dirty="0" smtClean="0">
                  <a:solidFill>
                    <a:srgbClr val="017BC2"/>
                  </a:solidFill>
                  <a:latin typeface="XO Thames" panose="02020603050405020304" pitchFamily="18" charset="0"/>
                </a:rPr>
                <a:t> </a:t>
              </a:r>
              <a:endParaRPr lang="ru-RU" sz="1333" dirty="0">
                <a:solidFill>
                  <a:srgbClr val="017BC2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36203" y="1415803"/>
              <a:ext cx="1885276" cy="430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7" b="1" dirty="0" smtClean="0">
                  <a:solidFill>
                    <a:schemeClr val="accent6"/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chemeClr val="accent6"/>
                  </a:solidFill>
                  <a:latin typeface="XO Thames" panose="02020603050405020304" pitchFamily="18" charset="0"/>
                </a:rPr>
                <a:t>Беспилотные</a:t>
              </a:r>
              <a:r>
                <a:rPr lang="ru-RU" sz="1867" b="1" dirty="0">
                  <a:solidFill>
                    <a:schemeClr val="accent6"/>
                  </a:solidFill>
                  <a:latin typeface="XO Thames" panose="02020603050405020304" pitchFamily="18" charset="0"/>
                </a:rPr>
                <a:t/>
              </a:r>
              <a:br>
                <a:rPr lang="ru-RU" sz="1867" b="1" dirty="0">
                  <a:solidFill>
                    <a:schemeClr val="accent6"/>
                  </a:solidFill>
                  <a:latin typeface="XO Thames" panose="02020603050405020304" pitchFamily="18" charset="0"/>
                </a:rPr>
              </a:br>
              <a:r>
                <a:rPr lang="ru-RU" sz="1867" b="1" dirty="0">
                  <a:solidFill>
                    <a:schemeClr val="accent6"/>
                  </a:solidFill>
                  <a:latin typeface="XO Thames" panose="02020603050405020304" pitchFamily="18" charset="0"/>
                </a:rPr>
                <a:t>летательные аппараты</a:t>
              </a:r>
            </a:p>
          </p:txBody>
        </p:sp>
      </p:grpSp>
      <p:cxnSp>
        <p:nvCxnSpPr>
          <p:cNvPr id="73" name="Straight Connector 72"/>
          <p:cNvCxnSpPr/>
          <p:nvPr/>
        </p:nvCxnSpPr>
        <p:spPr>
          <a:xfrm rot="10800000" flipV="1">
            <a:off x="3563107" y="3287657"/>
            <a:ext cx="704947" cy="275570"/>
          </a:xfrm>
          <a:prstGeom prst="bentConnector3">
            <a:avLst>
              <a:gd name="adj1" fmla="val 50000"/>
            </a:avLst>
          </a:prstGeom>
          <a:ln w="19050" cap="rnd">
            <a:solidFill>
              <a:schemeClr val="accent2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74"/>
          <p:cNvGrpSpPr/>
          <p:nvPr/>
        </p:nvGrpSpPr>
        <p:grpSpPr>
          <a:xfrm>
            <a:off x="3789790" y="1414160"/>
            <a:ext cx="1117936" cy="295149"/>
            <a:chOff x="2899016" y="1459156"/>
            <a:chExt cx="932719" cy="221362"/>
          </a:xfrm>
        </p:grpSpPr>
        <p:cxnSp>
          <p:nvCxnSpPr>
            <p:cNvPr id="76" name="Straight Connector 75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2899016" y="1459156"/>
              <a:ext cx="69128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81"/>
          <p:cNvGrpSpPr/>
          <p:nvPr/>
        </p:nvGrpSpPr>
        <p:grpSpPr>
          <a:xfrm flipV="1">
            <a:off x="3610029" y="4534100"/>
            <a:ext cx="1991444" cy="501287"/>
            <a:chOff x="2899016" y="1460250"/>
            <a:chExt cx="932719" cy="220268"/>
          </a:xfrm>
        </p:grpSpPr>
        <p:cxnSp>
          <p:nvCxnSpPr>
            <p:cNvPr id="83" name="Straight Connector 82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2899016" y="1461496"/>
              <a:ext cx="691284" cy="0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84"/>
          <p:cNvGrpSpPr/>
          <p:nvPr/>
        </p:nvGrpSpPr>
        <p:grpSpPr>
          <a:xfrm flipH="1" flipV="1">
            <a:off x="7182092" y="4048184"/>
            <a:ext cx="1174623" cy="872828"/>
            <a:chOff x="3178817" y="1459156"/>
            <a:chExt cx="652918" cy="221362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H="1">
              <a:off x="3178817" y="1459156"/>
              <a:ext cx="413864" cy="1094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Группа 45"/>
          <p:cNvGrpSpPr/>
          <p:nvPr/>
        </p:nvGrpSpPr>
        <p:grpSpPr>
          <a:xfrm>
            <a:off x="9499232" y="356099"/>
            <a:ext cx="2588691" cy="537779"/>
            <a:chOff x="3371849" y="471246"/>
            <a:chExt cx="2547793" cy="529284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849" y="471246"/>
              <a:ext cx="493375" cy="493375"/>
            </a:xfrm>
            <a:prstGeom prst="rect">
              <a:avLst/>
            </a:prstGeom>
          </p:spPr>
        </p:pic>
        <p:sp>
          <p:nvSpPr>
            <p:cNvPr id="49" name="Прямоугольник 48"/>
            <p:cNvSpPr/>
            <p:nvPr/>
          </p:nvSpPr>
          <p:spPr>
            <a:xfrm>
              <a:off x="3865223" y="500721"/>
              <a:ext cx="2054419" cy="499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900" b="1" dirty="0">
                  <a:solidFill>
                    <a:srgbClr val="005E94"/>
                  </a:solidFill>
                  <a:latin typeface="XO Thames" panose="02020603050405020304" pitchFamily="18" charset="0"/>
                </a:rPr>
                <a:t>МИНИСТЕРСТВО ЭКОНОМИЧЕСКОГО РАЗВИТИЯ РОССИЙСКОЙ ФЕДЕРАЦИИ</a:t>
              </a:r>
            </a:p>
          </p:txBody>
        </p:sp>
      </p:grpSp>
      <p:grpSp>
        <p:nvGrpSpPr>
          <p:cNvPr id="51" name="Group 81"/>
          <p:cNvGrpSpPr/>
          <p:nvPr/>
        </p:nvGrpSpPr>
        <p:grpSpPr>
          <a:xfrm flipH="1" flipV="1">
            <a:off x="5840587" y="4614762"/>
            <a:ext cx="673227" cy="717566"/>
            <a:chOff x="2899016" y="1460250"/>
            <a:chExt cx="932719" cy="220268"/>
          </a:xfrm>
        </p:grpSpPr>
        <p:cxnSp>
          <p:nvCxnSpPr>
            <p:cNvPr id="52" name="Straight Connector 82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83"/>
            <p:cNvCxnSpPr/>
            <p:nvPr/>
          </p:nvCxnSpPr>
          <p:spPr>
            <a:xfrm flipH="1">
              <a:off x="2899016" y="1461496"/>
              <a:ext cx="691284" cy="0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8"/>
          <p:cNvGrpSpPr/>
          <p:nvPr/>
        </p:nvGrpSpPr>
        <p:grpSpPr>
          <a:xfrm>
            <a:off x="190828" y="4466426"/>
            <a:ext cx="3381077" cy="1232801"/>
            <a:chOff x="4903393" y="1307985"/>
            <a:chExt cx="4608832" cy="375150"/>
          </a:xfrm>
        </p:grpSpPr>
        <p:sp>
          <p:nvSpPr>
            <p:cNvPr id="55" name="TextBox 54"/>
            <p:cNvSpPr txBox="1"/>
            <p:nvPr/>
          </p:nvSpPr>
          <p:spPr>
            <a:xfrm>
              <a:off x="5105286" y="1481124"/>
              <a:ext cx="4406939" cy="1872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 smtClean="0">
                  <a:solidFill>
                    <a:srgbClr val="017BC2"/>
                  </a:solidFill>
                  <a:latin typeface="XO Thames" panose="02020603050405020304" pitchFamily="18" charset="0"/>
                </a:rPr>
                <a:t>Дистанционное проведение предрейсовых, послерейсовых, предсменных</a:t>
              </a:r>
              <a:br>
                <a:rPr lang="ru-RU" sz="1333" dirty="0" smtClean="0">
                  <a:solidFill>
                    <a:srgbClr val="017BC2"/>
                  </a:solidFill>
                  <a:latin typeface="XO Thames" panose="02020603050405020304" pitchFamily="18" charset="0"/>
                </a:rPr>
              </a:br>
              <a:r>
                <a:rPr lang="ru-RU" sz="1333" dirty="0" smtClean="0">
                  <a:solidFill>
                    <a:srgbClr val="017BC2"/>
                  </a:solidFill>
                  <a:latin typeface="XO Thames" panose="02020603050405020304" pitchFamily="18" charset="0"/>
                </a:rPr>
                <a:t>и послесменных осмотров работников</a:t>
              </a:r>
              <a:endParaRPr lang="ru-RU" sz="1333" dirty="0">
                <a:solidFill>
                  <a:srgbClr val="017BC2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56" name="Rectangle 187"/>
            <p:cNvSpPr/>
            <p:nvPr/>
          </p:nvSpPr>
          <p:spPr>
            <a:xfrm>
              <a:off x="4903393" y="1307985"/>
              <a:ext cx="4584955" cy="37515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spcAft>
                  <a:spcPts val="200"/>
                </a:spcAft>
              </a:pPr>
              <a:r>
                <a:rPr lang="en-US" sz="1867" b="1" dirty="0" smtClean="0">
                  <a:solidFill>
                    <a:schemeClr val="accent3"/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chemeClr val="accent3"/>
                  </a:solidFill>
                  <a:latin typeface="XO Thames" panose="02020603050405020304" pitchFamily="18" charset="0"/>
                </a:rPr>
                <a:t>Дистанционный</a:t>
              </a:r>
              <a:br>
                <a:rPr lang="ru-RU" sz="1867" b="1" dirty="0" smtClean="0">
                  <a:solidFill>
                    <a:schemeClr val="accent3"/>
                  </a:solidFill>
                  <a:latin typeface="XO Thames" panose="02020603050405020304" pitchFamily="18" charset="0"/>
                </a:rPr>
              </a:br>
              <a:r>
                <a:rPr lang="ru-RU" sz="1867" b="1" dirty="0" smtClean="0">
                  <a:solidFill>
                    <a:schemeClr val="accent3"/>
                  </a:solidFill>
                  <a:latin typeface="XO Thames" panose="02020603050405020304" pitchFamily="18" charset="0"/>
                </a:rPr>
                <a:t>медицинский осмотр</a:t>
              </a:r>
              <a:endParaRPr lang="en-US" sz="1867" b="1" dirty="0" smtClean="0">
                <a:solidFill>
                  <a:schemeClr val="accent3"/>
                </a:solidFill>
                <a:latin typeface="XO Thames" panose="02020603050405020304" pitchFamily="18" charset="0"/>
              </a:endParaRPr>
            </a:p>
            <a:p>
              <a:pPr>
                <a:spcAft>
                  <a:spcPts val="600"/>
                </a:spcAft>
              </a:pPr>
              <a:endParaRPr lang="ru-RU" sz="1867" b="1" dirty="0" smtClean="0">
                <a:solidFill>
                  <a:srgbClr val="003990"/>
                </a:solidFill>
                <a:latin typeface="XO Thames" panose="02020603050405020304" pitchFamily="18" charset="0"/>
              </a:endParaRPr>
            </a:p>
          </p:txBody>
        </p:sp>
      </p:grpSp>
      <p:grpSp>
        <p:nvGrpSpPr>
          <p:cNvPr id="67" name="Group 57"/>
          <p:cNvGrpSpPr/>
          <p:nvPr/>
        </p:nvGrpSpPr>
        <p:grpSpPr>
          <a:xfrm>
            <a:off x="8272249" y="2455443"/>
            <a:ext cx="3060867" cy="1228353"/>
            <a:chOff x="21087" y="3288566"/>
            <a:chExt cx="2056913" cy="577131"/>
          </a:xfrm>
        </p:grpSpPr>
        <p:sp>
          <p:nvSpPr>
            <p:cNvPr id="68" name="TextBox 67"/>
            <p:cNvSpPr txBox="1"/>
            <p:nvPr/>
          </p:nvSpPr>
          <p:spPr>
            <a:xfrm>
              <a:off x="21087" y="3576575"/>
              <a:ext cx="2056913" cy="2891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ru-RU" sz="1333" dirty="0" smtClean="0">
                  <a:solidFill>
                    <a:srgbClr val="01896F"/>
                  </a:solidFill>
                  <a:latin typeface="XO Thames" panose="02020603050405020304" pitchFamily="18" charset="0"/>
                </a:rPr>
                <a:t>  </a:t>
              </a:r>
              <a:r>
                <a:rPr lang="ru-RU" sz="1333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Использование ЦФА для</a:t>
              </a:r>
              <a:r>
                <a:rPr lang="ru-RU" sz="1333" dirty="0">
                  <a:solidFill>
                    <a:srgbClr val="0F4C81"/>
                  </a:solidFill>
                  <a:latin typeface="XO Thames" panose="02020603050405020304" pitchFamily="18" charset="0"/>
                </a:rPr>
                <a:t> </a:t>
              </a:r>
              <a:r>
                <a:rPr lang="ru-RU" sz="1333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инвестирования </a:t>
              </a:r>
              <a:br>
                <a:rPr lang="ru-RU" sz="1333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</a:br>
              <a:r>
                <a:rPr lang="ru-RU" sz="1333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строительства жилых домов в г. Норильск </a:t>
              </a:r>
              <a:endParaRPr lang="ru-RU" sz="1333" dirty="0">
                <a:solidFill>
                  <a:srgbClr val="0F4C81"/>
                </a:solidFill>
                <a:latin typeface="XO Thames" panose="02020603050405020304" pitchFamily="18" charset="0"/>
              </a:endParaRPr>
            </a:p>
          </p:txBody>
        </p:sp>
        <p:sp>
          <p:nvSpPr>
            <p:cNvPr id="69" name="Rectangle 184"/>
            <p:cNvSpPr/>
            <p:nvPr/>
          </p:nvSpPr>
          <p:spPr>
            <a:xfrm>
              <a:off x="364588" y="3288566"/>
              <a:ext cx="1704684" cy="26999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endParaRPr lang="ru-RU" sz="1867" b="1" dirty="0" smtClean="0">
                <a:solidFill>
                  <a:schemeClr val="accent4">
                    <a:lumMod val="75000"/>
                  </a:schemeClr>
                </a:solidFill>
                <a:latin typeface="XO Thames" panose="02020603050405020304" pitchFamily="18" charset="0"/>
              </a:endParaRPr>
            </a:p>
            <a:p>
              <a:pPr algn="r"/>
              <a:r>
                <a:rPr lang="en-US" sz="1867" b="1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# </a:t>
              </a:r>
              <a:r>
                <a:rPr lang="ru-RU" sz="1867" b="1" dirty="0" smtClean="0">
                  <a:solidFill>
                    <a:srgbClr val="0F4C81"/>
                  </a:solidFill>
                  <a:latin typeface="XO Thames" panose="02020603050405020304" pitchFamily="18" charset="0"/>
                </a:rPr>
                <a:t>ЦФА в строительстве</a:t>
              </a:r>
              <a:endParaRPr lang="ru-RU" sz="1867" b="1" dirty="0">
                <a:solidFill>
                  <a:srgbClr val="0F4C81"/>
                </a:solidFill>
                <a:latin typeface="XO Thames" panose="02020603050405020304" pitchFamily="18" charset="0"/>
              </a:endParaRP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772685" y="840683"/>
            <a:ext cx="2999111" cy="1331100"/>
          </a:xfrm>
          <a:prstGeom prst="roundRect">
            <a:avLst/>
          </a:prstGeom>
          <a:noFill/>
          <a:ln>
            <a:solidFill>
              <a:srgbClr val="007D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78269" y="1241087"/>
            <a:ext cx="3243050" cy="1073737"/>
          </a:xfrm>
          <a:prstGeom prst="roundRect">
            <a:avLst/>
          </a:prstGeom>
          <a:noFill/>
          <a:ln>
            <a:solidFill>
              <a:srgbClr val="0168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84254" y="4202582"/>
            <a:ext cx="3001078" cy="1493839"/>
          </a:xfrm>
          <a:prstGeom prst="roundRect">
            <a:avLst/>
          </a:prstGeom>
          <a:noFill/>
          <a:ln>
            <a:solidFill>
              <a:srgbClr val="0039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9" name="Group 84"/>
          <p:cNvGrpSpPr/>
          <p:nvPr/>
        </p:nvGrpSpPr>
        <p:grpSpPr>
          <a:xfrm flipH="1">
            <a:off x="7515656" y="3169691"/>
            <a:ext cx="756593" cy="263133"/>
            <a:chOff x="3178817" y="1459156"/>
            <a:chExt cx="652918" cy="221362"/>
          </a:xfrm>
        </p:grpSpPr>
        <p:cxnSp>
          <p:nvCxnSpPr>
            <p:cNvPr id="60" name="Straight Connector 85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86"/>
            <p:cNvCxnSpPr/>
            <p:nvPr/>
          </p:nvCxnSpPr>
          <p:spPr>
            <a:xfrm flipH="1">
              <a:off x="3178817" y="1459156"/>
              <a:ext cx="413864" cy="1094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8421294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hoto9.jpg"/>
          <p:cNvPicPr>
            <a:picLocks noChangeAspect="1"/>
          </p:cNvPicPr>
          <p:nvPr/>
        </p:nvPicPr>
        <p:blipFill>
          <a:blip r:embed="rId3"/>
          <a:srcRect l="2119" r="31525" b="28120"/>
          <a:stretch>
            <a:fillRect/>
          </a:stretch>
        </p:blipFill>
        <p:spPr>
          <a:xfrm>
            <a:off x="5984217" y="3189838"/>
            <a:ext cx="6114855" cy="366816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Прямоугольник 20"/>
          <p:cNvSpPr/>
          <p:nvPr/>
        </p:nvSpPr>
        <p:spPr>
          <a:xfrm>
            <a:off x="0" y="1092820"/>
            <a:ext cx="12087923" cy="5765180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hape 843"/>
          <p:cNvSpPr/>
          <p:nvPr/>
        </p:nvSpPr>
        <p:spPr>
          <a:xfrm>
            <a:off x="473684" y="1658694"/>
            <a:ext cx="4808668" cy="1361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>
              <a:spcBef>
                <a:spcPts val="2099"/>
              </a:spcBef>
              <a:buClr>
                <a:srgbClr val="0070C0"/>
              </a:buClr>
              <a:buSzPct val="100000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Опытная эксплуатация ВАТС* без водителя за рулем для ускорения процесса создания и внедрения технологии автономного вождения в транспортную инфраструктуру.</a:t>
            </a:r>
          </a:p>
          <a:p>
            <a:pPr>
              <a:spcBef>
                <a:spcPts val="2099"/>
              </a:spcBef>
              <a:buClr>
                <a:srgbClr val="0070C0"/>
              </a:buClr>
              <a:buSzPct val="100000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Создание сервиса такси-перевозок пассажиров с использованием ВАТС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hape 846"/>
          <p:cNvSpPr/>
          <p:nvPr/>
        </p:nvSpPr>
        <p:spPr>
          <a:xfrm>
            <a:off x="488455" y="6428926"/>
            <a:ext cx="4155968" cy="251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2400">
                <a:solidFill>
                  <a:srgbClr val="808080"/>
                </a:solidFill>
              </a:defRPr>
            </a:lvl1pPr>
          </a:lstStyle>
          <a:p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* высокоавтоматизированное транспортное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средство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hape 849"/>
          <p:cNvSpPr/>
          <p:nvPr/>
        </p:nvSpPr>
        <p:spPr>
          <a:xfrm>
            <a:off x="473684" y="3559170"/>
            <a:ext cx="5018668" cy="2793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безопасности дорожного движения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предотвращение ущерба от ДТП на сотни миллиардов рублей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темпов перевозки пассажиров и грузов на 26-30%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снижение затрат транспортных компаний на 25-33%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появление новых специальностей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снижение вредных выбросов в атмосферу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улучшение дорожно-транспортной ситуации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непрерывность движения пассажирского транспорта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rgbClr val="333333"/>
                </a:solidFill>
              </a:defRPr>
            </a:pPr>
            <a:endParaRPr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67223" t="38395" r="24399" b="49478"/>
          <a:stretch/>
        </p:blipFill>
        <p:spPr>
          <a:xfrm>
            <a:off x="10462537" y="259837"/>
            <a:ext cx="1247538" cy="5078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9522" y="1134992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  <a:endParaRPr lang="ru-RU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684" y="3189838"/>
            <a:ext cx="30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  <a:endParaRPr lang="ru-RU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Shape 854"/>
          <p:cNvSpPr/>
          <p:nvPr/>
        </p:nvSpPr>
        <p:spPr>
          <a:xfrm>
            <a:off x="5538829" y="1658694"/>
            <a:ext cx="6303766" cy="3893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>
              <a:lnSpc>
                <a:spcPct val="150000"/>
              </a:lnSpc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Законодательство не предусматривает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>
              <a:lnSpc>
                <a:spcPct val="150000"/>
              </a:lnSpc>
              <a:buClr>
                <a:schemeClr val="accent5">
                  <a:lumMod val="75000"/>
                </a:schemeClr>
              </a:buClr>
              <a:buSzPct val="100000"/>
              <a:buFontTx/>
              <a:buChar char="-"/>
              <a:defRPr sz="4000">
                <a:solidFill>
                  <a:srgbClr val="333333"/>
                </a:solidFill>
              </a:defRPr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эксплуатацию ВАТС без водителя за рулем</a:t>
            </a:r>
          </a:p>
          <a:p>
            <a:pPr lvl="1">
              <a:lnSpc>
                <a:spcPct val="150000"/>
              </a:lnSpc>
              <a:buClr>
                <a:schemeClr val="accent5">
                  <a:lumMod val="75000"/>
                </a:schemeClr>
              </a:buClr>
              <a:buSzPct val="100000"/>
              <a:buFontTx/>
              <a:buChar char="-"/>
              <a:defRPr sz="4000">
                <a:solidFill>
                  <a:srgbClr val="333333"/>
                </a:solidFill>
              </a:defRPr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эксплуатацию ВАТС для коммерческого использования</a:t>
            </a:r>
            <a:endParaRPr lang="ru-RU" sz="1300" b="1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 безопасности дорожного движения»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«Устав автомобильного транспорта и городского наземного электрического транспорта»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«Об обязательном страховании гражданской ответственности владельцев транспортных средств»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«О внесении изменений в отдельные законодательные акты Российской Федерации» от 21 апреля 2011 года № 69-ФЗ</a:t>
            </a:r>
          </a:p>
          <a:p>
            <a:pPr lvl="1">
              <a:lnSpc>
                <a:spcPct val="150000"/>
              </a:lnSpc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endParaRPr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Отсутствуют стандарты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систем автономного вождения:</a:t>
            </a:r>
          </a:p>
          <a:p>
            <a:pPr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ФЗ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  «О техническом осмотре транспортных средств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внесении изменений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отдельные законодательные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акты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Российской Федерации»</a:t>
            </a:r>
          </a:p>
          <a:p>
            <a:pPr marL="171450" indent="-1714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endParaRPr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22984" y="1193826"/>
            <a:ext cx="160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  <a:endParaRPr lang="ru-RU" b="1" dirty="0">
              <a:solidFill>
                <a:srgbClr val="0F4C81"/>
              </a:solidFill>
              <a:latin typeface="XO Thames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10075" y="6559409"/>
            <a:ext cx="248786" cy="2308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900" b="1" dirty="0" smtClean="0">
                <a:solidFill>
                  <a:srgbClr val="007DC5"/>
                </a:solidFill>
              </a:rPr>
              <a:t>6</a:t>
            </a:r>
            <a:endParaRPr lang="ru-RU" sz="900" b="1" dirty="0">
              <a:solidFill>
                <a:srgbClr val="007DC5"/>
              </a:solidFill>
            </a:endParaRPr>
          </a:p>
        </p:txBody>
      </p:sp>
      <p:sp>
        <p:nvSpPr>
          <p:cNvPr id="18" name="TextShape 1"/>
          <p:cNvSpPr txBox="1"/>
          <p:nvPr/>
        </p:nvSpPr>
        <p:spPr>
          <a:xfrm>
            <a:off x="479522" y="356360"/>
            <a:ext cx="8920955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 fontScale="85000" lnSpcReduction="10000"/>
          </a:bodyPr>
          <a:lstStyle/>
          <a:p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ЭКСПЛУАТАЦИЯ БЕСПИЛОТНОГО ТАКСИ</a:t>
            </a:r>
          </a:p>
          <a:p>
            <a:r>
              <a:rPr lang="ru-RU" sz="1700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(программа ЭПР </a:t>
            </a:r>
            <a:r>
              <a:rPr lang="ru-RU" sz="1700" b="1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утверждена</a:t>
            </a:r>
            <a:r>
              <a:rPr lang="ru-RU" sz="1700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 постановлением Правительства </a:t>
            </a:r>
            <a:r>
              <a:rPr lang="ru-RU" sz="1700" i="1" dirty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Российской Федерации от 9 марта 2022 г. № </a:t>
            </a:r>
            <a:r>
              <a:rPr lang="ru-RU" sz="1700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309)</a:t>
            </a:r>
            <a:endParaRPr lang="ru-RU" sz="1700" i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1551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" y="1316145"/>
            <a:ext cx="12192000" cy="5571672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hape 843"/>
          <p:cNvSpPr/>
          <p:nvPr/>
        </p:nvSpPr>
        <p:spPr>
          <a:xfrm>
            <a:off x="270962" y="1852656"/>
            <a:ext cx="4694577" cy="692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Создать транспортно-логистический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сервис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доставки грузов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(от 0,1 кг до 1500 кг)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почты с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использованием беспилотных авиационных систем (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БАС)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hape 849"/>
          <p:cNvSpPr/>
          <p:nvPr/>
        </p:nvSpPr>
        <p:spPr>
          <a:xfrm>
            <a:off x="311328" y="2960644"/>
            <a:ext cx="5018668" cy="10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Доставка грузов 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почты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труднодоступных районах </a:t>
            </a:r>
          </a:p>
          <a:p>
            <a:pPr indent="-285750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Создание нового рынка услуг по перевозке промышленных грузов, товаров народного потребления, срочных и ценных грузов</a:t>
            </a:r>
          </a:p>
          <a:p>
            <a:pPr>
              <a:lnSpc>
                <a:spcPct val="150000"/>
              </a:lnSpc>
              <a:buClr>
                <a:srgbClr val="0F4C81"/>
              </a:buClr>
              <a:buSzPct val="100000"/>
              <a:defRPr>
                <a:solidFill>
                  <a:srgbClr val="333333"/>
                </a:solidFill>
              </a:defRPr>
            </a:pPr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1328" y="1517153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0962" y="2622777"/>
            <a:ext cx="30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</a:p>
        </p:txBody>
      </p:sp>
      <p:sp>
        <p:nvSpPr>
          <p:cNvPr id="10" name="Shape 854"/>
          <p:cNvSpPr/>
          <p:nvPr/>
        </p:nvSpPr>
        <p:spPr>
          <a:xfrm>
            <a:off x="5608940" y="1852656"/>
            <a:ext cx="6171246" cy="4893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Воздушный кодекс РФ (ВК РФ)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Федеральные авиационные правила (ФАП) </a:t>
            </a:r>
            <a:endParaRPr lang="en-US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создавались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развивались для пилотируемой авиации, с учетом присутствия на борту воздушного судна людей, поэтому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 учитывает специфику беспилотной авиации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что создает барьеры для создания и применения БАС</a:t>
            </a:r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по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сертификации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авиатехники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невыполнимы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виду отсутствия соответствующих норм летной годности для БАС. Сертификация на основе норм летной годности «большой авиации» крайне </a:t>
            </a:r>
            <a:r>
              <a:rPr lang="ru-RU" sz="1300" dirty="0" err="1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затратны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и имеют большую продолжительность (до нескольких лет). </a:t>
            </a: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ст. 8, 36, 37 ВК РФ) </a:t>
            </a:r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Установленные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к квалификации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состоянию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здоровья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приравнивает персонал БАС к пилотам гражданской авиации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что предъявляет к ним избыточные требования, которые могут быть снижены с учетом специфики работы. </a:t>
            </a:r>
          </a:p>
          <a:p>
            <a:pPr algn="just"/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ст.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52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53,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54, 57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ВК РФ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перечень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документации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которая должна быть размещена на борту воздушного судна, что для ряда БАС невозможно технически, ограничивает их эффективность и просто нецелесообразно.</a:t>
            </a: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(ст. 66, 67 ВК РФ) </a:t>
            </a: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Порядок использования воздушного пространства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установленный ФАП, существенно ограничивает возможность гибкого планирования и применения БАС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46470" y="1441516"/>
            <a:ext cx="1314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152BA76-D4E2-F148-A3F9-4505BCFEEA85}"/>
              </a:ext>
            </a:extLst>
          </p:cNvPr>
          <p:cNvSpPr/>
          <p:nvPr/>
        </p:nvSpPr>
        <p:spPr>
          <a:xfrm>
            <a:off x="10374126" y="195946"/>
            <a:ext cx="1104900" cy="7543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Почта </a:t>
            </a:r>
          </a:p>
          <a:p>
            <a:pPr algn="ct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России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Picture 4" descr="http://uavonline.ru/wp-content/uploads/2019/02/00-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9" b="11072"/>
          <a:stretch/>
        </p:blipFill>
        <p:spPr bwMode="auto">
          <a:xfrm>
            <a:off x="357628" y="4627967"/>
            <a:ext cx="2260622" cy="1140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3" name="Picture 2" descr="https://avatars.mds.yandex.net/get-zen_doc/1780598/pub_5dc9723408ffd321245bffda_5dc97503cb3bd340e4f13789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8" t="24889" r="15695" b="25185"/>
          <a:stretch/>
        </p:blipFill>
        <p:spPr bwMode="auto">
          <a:xfrm>
            <a:off x="2818241" y="4620572"/>
            <a:ext cx="2241112" cy="1155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0" name="TextShape 1"/>
          <p:cNvSpPr txBox="1"/>
          <p:nvPr/>
        </p:nvSpPr>
        <p:spPr>
          <a:xfrm>
            <a:off x="349779" y="195946"/>
            <a:ext cx="7011666" cy="1090382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ДОСТАВКА ГРУЗОВ С ПОМОЩЬЮ БЕСПИЛОТНЫХ АВИАЦИОННЫХ СИСТЕМ</a:t>
            </a:r>
          </a:p>
          <a:p>
            <a:pPr algn="just">
              <a:lnSpc>
                <a:spcPct val="80000"/>
              </a:lnSpc>
            </a:pPr>
            <a:r>
              <a:rPr lang="ru-RU" sz="1400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(программы ЭПР </a:t>
            </a:r>
            <a:r>
              <a:rPr lang="ru-RU" sz="1400" b="1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утверждены</a:t>
            </a:r>
            <a:r>
              <a:rPr lang="ru-RU" sz="1400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 постановлениями Правительства </a:t>
            </a:r>
            <a:r>
              <a:rPr lang="ru-RU" sz="1400" i="1" dirty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Российской </a:t>
            </a:r>
            <a:r>
              <a:rPr lang="ru-RU" sz="1400" i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Федерации от </a:t>
            </a:r>
            <a:r>
              <a:rPr lang="ru-RU" sz="1400" i="1" dirty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24 марта 2022 г. № 458 и № 462)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152BA76-D4E2-F148-A3F9-4505BCFEEA85}"/>
              </a:ext>
            </a:extLst>
          </p:cNvPr>
          <p:cNvSpPr/>
          <p:nvPr/>
        </p:nvSpPr>
        <p:spPr>
          <a:xfrm>
            <a:off x="9204514" y="195946"/>
            <a:ext cx="1104900" cy="7543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B18042F-9CED-B04D-AA6B-FEC40999D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8739" y="370425"/>
            <a:ext cx="1074366" cy="40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0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843"/>
          <p:cNvSpPr/>
          <p:nvPr/>
        </p:nvSpPr>
        <p:spPr>
          <a:xfrm>
            <a:off x="473683" y="1719372"/>
            <a:ext cx="4816071" cy="164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marL="0" marR="0" lvl="0" indent="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None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Коммерческая эксплуатация грузовых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ВАТС* без водителя за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рулем</a:t>
            </a:r>
          </a:p>
          <a:p>
            <a:pPr marL="0" marR="0" lvl="0" indent="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None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Создание и апробирование сервиса беспилотных грузовых перевозок</a:t>
            </a:r>
          </a:p>
          <a:p>
            <a:pPr marL="0" marR="0" lvl="0" indent="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None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и апробирование транспортной и дорожной инфраструктуры для управления беспилотным логистическим коридором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hape 846"/>
          <p:cNvSpPr/>
          <p:nvPr/>
        </p:nvSpPr>
        <p:spPr>
          <a:xfrm>
            <a:off x="488455" y="6225422"/>
            <a:ext cx="4155968" cy="251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2400">
                <a:solidFill>
                  <a:srgbClr val="808080"/>
                </a:solidFill>
              </a:defRPr>
            </a:lvl1pPr>
          </a:lstStyle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* высокоавтоматизированное транспортное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средство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hape 849"/>
          <p:cNvSpPr/>
          <p:nvPr/>
        </p:nvSpPr>
        <p:spPr>
          <a:xfrm>
            <a:off x="488455" y="3970418"/>
            <a:ext cx="4894729" cy="195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marL="0" marR="0" lvl="0" indent="-28575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повышение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безопасности дорожного движения</a:t>
            </a:r>
          </a:p>
          <a:p>
            <a:pPr marL="0" marR="0" lvl="0" indent="-28575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одновременное проведение ЭПР в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субъектах Российской </a:t>
            </a:r>
          </a:p>
          <a:p>
            <a:pPr marR="0" lvl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Федерации 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-28575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оптимизация маршрутов и сроков перевозки грузов </a:t>
            </a:r>
          </a:p>
          <a:p>
            <a:pPr marL="0" marR="0" lvl="0" indent="-28575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снижение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затрат транспортных компаний </a:t>
            </a: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indent="265113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появление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новых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специальностей, направлений разработки</a:t>
            </a:r>
          </a:p>
          <a:p>
            <a:pPr marR="0" lvl="0" indent="265113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программного обеспечения и оборудования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683" y="1268906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8455" y="3570760"/>
            <a:ext cx="30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Shape 854"/>
          <p:cNvSpPr/>
          <p:nvPr/>
        </p:nvSpPr>
        <p:spPr>
          <a:xfrm>
            <a:off x="5393027" y="1698145"/>
            <a:ext cx="3580292" cy="339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Законодательство не предусматривает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180975" marR="0" lvl="1" algn="l" defTabSz="91429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Char char="-"/>
              <a:tabLst/>
              <a:defRPr sz="4000">
                <a:solidFill>
                  <a:srgbClr val="333333"/>
                </a:solidFill>
              </a:defRPr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эксплуатацию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ВАТС без водителя за рулем</a:t>
            </a:r>
          </a:p>
          <a:p>
            <a:pPr marL="180975" marR="0" lvl="1" algn="l" defTabSz="91429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Char char="-"/>
              <a:tabLst/>
              <a:defRPr sz="4000">
                <a:solidFill>
                  <a:srgbClr val="333333"/>
                </a:solidFill>
              </a:defRPr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эксплуатацию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ВАТС для коммерческого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использования</a:t>
            </a:r>
          </a:p>
          <a:p>
            <a:pPr marL="180975" marR="0" lvl="1" algn="l" defTabSz="91429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Char char="-"/>
              <a:tabLst/>
              <a:defRPr sz="4000">
                <a:solidFill>
                  <a:srgbClr val="333333"/>
                </a:solidFill>
              </a:defRPr>
            </a:pPr>
            <a:endParaRPr kumimoji="0" lang="ru-RU" sz="1300" b="1" i="0" u="none" strike="noStrike" kern="1200" cap="none" spc="0" normalizeH="0" baseline="0" noProof="0" dirty="0" smtClean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lvl="0" indent="-2857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</a:t>
            </a:r>
            <a:r>
              <a:rPr kumimoji="0" lang="ru-RU" sz="1300" b="0" i="1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 безопасности дорожного движения»</a:t>
            </a:r>
          </a:p>
          <a:p>
            <a:pPr marL="285750" marR="0" lvl="0" indent="-2857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00" b="0" i="1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«Устав автомобильного транспорта и городского наземного электрического транспорта»</a:t>
            </a:r>
          </a:p>
          <a:p>
            <a:pPr marL="285750" marR="0" lvl="0" indent="-2857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00" b="0" i="1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«Об обязательном страховании гражданской ответственности владельцев транспортных средств»</a:t>
            </a:r>
          </a:p>
          <a:p>
            <a:pPr marL="285750" marR="0" lvl="0" indent="-2857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00" b="0" i="1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ФЗ «О внесении изменений в отдельные законодательные акты Российской Федерации» от 21 апреля 2011 года № </a:t>
            </a:r>
            <a:r>
              <a:rPr kumimoji="0" lang="ru-RU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69-ФЗ</a:t>
            </a:r>
            <a:endParaRPr kumimoji="0" lang="ru-RU" sz="1300" b="0" i="1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83184" y="1310344"/>
            <a:ext cx="160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+mn-ea"/>
                <a:cs typeface="+mn-cs"/>
              </a:rPr>
              <a:t>БАРЬЕРЫ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TextShape 1"/>
          <p:cNvSpPr txBox="1"/>
          <p:nvPr/>
        </p:nvSpPr>
        <p:spPr>
          <a:xfrm>
            <a:off x="473682" y="175123"/>
            <a:ext cx="9697733" cy="100015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 fontScale="92500" lnSpcReduction="10000"/>
          </a:bodyPr>
          <a:lstStyle/>
          <a:p>
            <a:pPr marL="0" marR="0" lvl="0" indent="0" algn="l" defTabSz="91429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КОММЕРЧЕСКАЯ ПЕРЕВОЗКА ГРУЗОВ  БЕСПИЛОТНИКАМИ  НА ДОРОГЕ ОБЩЕГО ПОЛЬЗОВАНИЯ М 11 «НЕВА»</a:t>
            </a:r>
          </a:p>
          <a:p>
            <a:pPr marL="0" marR="0" lvl="0" indent="0" algn="l" defTabSz="91429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(программа ЭПР </a:t>
            </a:r>
            <a:r>
              <a:rPr kumimoji="0" 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внесена в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Правительство </a:t>
            </a: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Российской Федерации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29 августа </a:t>
            </a: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2022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г.)</a:t>
            </a:r>
            <a:endParaRPr kumimoji="0" lang="ru-RU" sz="1500" b="0" i="1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Stem Medium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5925" t="20077" r="7109" b="20293"/>
          <a:stretch/>
        </p:blipFill>
        <p:spPr>
          <a:xfrm>
            <a:off x="9234828" y="2638429"/>
            <a:ext cx="2613456" cy="2603326"/>
          </a:xfrm>
          <a:prstGeom prst="rect">
            <a:avLst/>
          </a:prstGeom>
        </p:spPr>
      </p:pic>
      <p:sp>
        <p:nvSpPr>
          <p:cNvPr id="17" name="Shape 854"/>
          <p:cNvSpPr/>
          <p:nvPr/>
        </p:nvSpPr>
        <p:spPr>
          <a:xfrm>
            <a:off x="5752676" y="5109852"/>
            <a:ext cx="5641363" cy="904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marL="457145" marR="0" lvl="1" indent="0" algn="l" defTabSz="91429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29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Отсутствуют стандарты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систем автономного вождения:</a:t>
            </a:r>
            <a:r>
              <a:rPr kumimoji="0" lang="ru-RU" sz="1300" b="0" i="0" u="none" strike="noStrike" kern="1200" cap="none" spc="0" normalizeH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ФЗ  «О техническом осмотре транспортных средств и о внесении изменений в отдельные законодательные</a:t>
            </a:r>
            <a:r>
              <a:rPr kumimoji="0" lang="ru-RU" sz="1300" b="0" i="1" u="none" strike="noStrike" kern="1200" cap="none" spc="0" normalizeH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акты Российской Федерации»</a:t>
            </a:r>
            <a:endParaRPr kumimoji="0" lang="ru-RU" sz="1300" b="0" i="1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103" y="1256412"/>
            <a:ext cx="2453839" cy="13264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048" y="1139298"/>
            <a:ext cx="12192000" cy="5601587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399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1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021572"/>
            <a:ext cx="12087923" cy="5836427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hape 843"/>
          <p:cNvSpPr/>
          <p:nvPr/>
        </p:nvSpPr>
        <p:spPr>
          <a:xfrm>
            <a:off x="315582" y="1602504"/>
            <a:ext cx="4694577" cy="892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Интеграция сервисов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функций интеллектуальной системы управления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БАС в целях цифровизации и комплексного обеспечения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эффективного и безопасного применения БАС в городской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среде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hape 849"/>
          <p:cNvSpPr/>
          <p:nvPr/>
        </p:nvSpPr>
        <p:spPr>
          <a:xfrm>
            <a:off x="315582" y="3116375"/>
            <a:ext cx="5018668" cy="189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Коммерческие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грузовые и, в перспективе, пассажирские перевозки с массой̆ полезной нагрузки от 0,1 до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300 кг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err="1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Авиаработы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мониторинг городской среды,  аэрофотосъемка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азвлекательные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спортивные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мероприятия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Объем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рынка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услуг БАС в Москве -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en-US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млрд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 в год</a:t>
            </a:r>
          </a:p>
          <a:p>
            <a:pPr indent="-285750">
              <a:lnSpc>
                <a:spcPct val="150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5582" y="1202214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582" y="2738764"/>
            <a:ext cx="30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</a:p>
        </p:txBody>
      </p:sp>
      <p:sp>
        <p:nvSpPr>
          <p:cNvPr id="10" name="Shape 854"/>
          <p:cNvSpPr/>
          <p:nvPr/>
        </p:nvSpPr>
        <p:spPr>
          <a:xfrm>
            <a:off x="5523489" y="1571546"/>
            <a:ext cx="6171246" cy="5093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Воздушный кодекс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РФ (ВК РФ)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авиационные правила (ФАП) создавались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развивались для пилотируемой авиации, с учетом присутствия на борту воздушного судна людей, поэтому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 учитывает специфику беспилотной авиации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что создает барьеры для создания и применения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БАС</a:t>
            </a:r>
          </a:p>
          <a:p>
            <a:pPr>
              <a:buClr>
                <a:schemeClr val="accent5">
                  <a:lumMod val="75000"/>
                </a:schemeClr>
              </a:buClr>
              <a:buSzPct val="100000"/>
              <a:defRPr sz="4000">
                <a:solidFill>
                  <a:srgbClr val="333333"/>
                </a:solidFill>
              </a:defRPr>
            </a:pP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по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сертификации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авиатехники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невыполнимы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виду отсутствия соответствующих норм летной годности для БАС. Сертификация на основе норм летной годности «большой авиации» крайне </a:t>
            </a:r>
            <a:r>
              <a:rPr lang="ru-RU" sz="1300" dirty="0" err="1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затратны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и имеют большую продолжительность (до нескольких лет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ст. 8, 36, 37 ВК РФ) </a:t>
            </a:r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Установленные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к квалификации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состоянию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здоровья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приравнивает персонал БАС к пилотам гражданской авиации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что предъявляет к ним избыточные требования, которые могут быть снижены с учетом специфики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работы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ст.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52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53,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54, 57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ВК РФ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перечень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документации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которая должна быть размещена на борту воздушного судна, что для ряда БАС невозможно технически, ограничивает их эффективность и просто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нецелесообразно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(ст. 66, 67 ВК РФ) </a:t>
            </a: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Порядок использования воздушного пространства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установленный ФАП, существенно ограничивает возможность гибкого планирования и применения БАС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особенно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на территории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города Москвы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5463" y="1207171"/>
            <a:ext cx="1314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B18042F-9CED-B04D-AA6B-FEC40999D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478" y="370425"/>
            <a:ext cx="1074366" cy="405421"/>
          </a:xfrm>
          <a:prstGeom prst="rect">
            <a:avLst/>
          </a:prstGeom>
        </p:spPr>
      </p:pic>
      <p:sp>
        <p:nvSpPr>
          <p:cNvPr id="20" name="TextShape 1"/>
          <p:cNvSpPr txBox="1"/>
          <p:nvPr/>
        </p:nvSpPr>
        <p:spPr>
          <a:xfrm>
            <a:off x="479522" y="222738"/>
            <a:ext cx="7852820" cy="727588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ПИЛОТНАЯ ЗОНА ГОРОДСКОЙ АЭРОМОБИЛЬНОСТИ</a:t>
            </a:r>
            <a:r>
              <a:rPr lang="ru-RU" sz="2100" b="1" dirty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 </a:t>
            </a: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ПРИ УЧАСТИИ СКОЛКОВО И ПРАВИТЕЛЬСТВА МОСКВЫ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06" y="4985374"/>
            <a:ext cx="2298664" cy="1497614"/>
          </a:xfrm>
          <a:prstGeom prst="rect">
            <a:avLst/>
          </a:prstGeom>
        </p:spPr>
      </p:pic>
      <p:pic>
        <p:nvPicPr>
          <p:cNvPr id="4098" name="Picture 2" descr="signature_2037816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567" y="99426"/>
            <a:ext cx="8509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5200" r="7580" b="8570"/>
          <a:stretch/>
        </p:blipFill>
        <p:spPr>
          <a:xfrm>
            <a:off x="8767215" y="101829"/>
            <a:ext cx="1443797" cy="919743"/>
          </a:xfrm>
          <a:prstGeom prst="roundRect">
            <a:avLst>
              <a:gd name="adj" fmla="val 14902"/>
            </a:avLst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67"/>
          <a:stretch/>
        </p:blipFill>
        <p:spPr>
          <a:xfrm>
            <a:off x="2852109" y="4985374"/>
            <a:ext cx="2158050" cy="14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1092820"/>
            <a:ext cx="12087923" cy="5765180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70729" y="1174234"/>
            <a:ext cx="151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</a:p>
        </p:txBody>
      </p:sp>
      <p:sp>
        <p:nvSpPr>
          <p:cNvPr id="20" name="Shape 854"/>
          <p:cNvSpPr/>
          <p:nvPr/>
        </p:nvSpPr>
        <p:spPr>
          <a:xfrm>
            <a:off x="4927072" y="1546996"/>
            <a:ext cx="6937826" cy="5493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дистанционной постановки диагноза и назначения лечения</a:t>
            </a: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ч. 2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ст.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36.2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323-ФЗ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«Об основах охраны здоровья граждан в РФ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»)</a:t>
            </a:r>
          </a:p>
          <a:p>
            <a:pPr algn="just"/>
            <a:endParaRPr lang="ru-RU" sz="1300" b="1" i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дистанционной корректировки лечения не тем врачом, которым оно назначалось</a:t>
            </a: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ч. 3 ст. 36.2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323-ФЗ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«Об основах охраны здоровья граждан в РФ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»)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300" b="1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300" b="1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назначения дистанционного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наблюдения за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состоянием здоровья пациента без очного приема</a:t>
            </a:r>
          </a:p>
          <a:p>
            <a:pPr algn="just"/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(ч. 4 ст. 36.2 323-ФЗ «Об основах охраны здоровья граждан в РФ»)</a:t>
            </a:r>
          </a:p>
          <a:p>
            <a:pPr algn="just"/>
            <a:endParaRPr lang="ru-RU" sz="1300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Единственный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способ идентификации участников взаимодействия – ЕСИА, которая имеет низкое проникновение и сложности в интеграции с ней медицинских организаций </a:t>
            </a: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ч. 6 ст. 36.2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323-ФЗ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«Об основах охраны здоровья граждан в РФ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»)</a:t>
            </a: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предоставления добровольного информированного согласия на медицинское вмешательство только с использованием УКЭП или ПЭП ЕСИА </a:t>
            </a:r>
            <a:endParaRPr lang="ru-RU" sz="1300" b="1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ч. 7 ст. 20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323-ФЗ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«Об основах охраны здоровья граждан в РФ»)</a:t>
            </a:r>
          </a:p>
          <a:p>
            <a:pPr algn="just"/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оказания медицинских услуг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из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неоснащенного кабинета медицинской организации и вне медицинской организации</a:t>
            </a:r>
            <a:endParaRPr lang="ru-RU" sz="1300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приказ Минздрава России от 30.11.2017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№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965н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подписания договора на оказание платных медицинских услуг в электронной форме</a:t>
            </a:r>
          </a:p>
          <a:p>
            <a:pPr algn="just"/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(постановление Правительства Российской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Федерации от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04.10.2012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№ 1006)</a:t>
            </a:r>
          </a:p>
          <a:p>
            <a:pPr algn="just"/>
            <a:endParaRPr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29264" y="1177664"/>
            <a:ext cx="4590404" cy="5533109"/>
            <a:chOff x="270962" y="950326"/>
            <a:chExt cx="4590404" cy="5533109"/>
          </a:xfrm>
        </p:grpSpPr>
        <p:sp>
          <p:nvSpPr>
            <p:cNvPr id="5" name="Shape 843"/>
            <p:cNvSpPr/>
            <p:nvPr/>
          </p:nvSpPr>
          <p:spPr>
            <a:xfrm>
              <a:off x="270962" y="1434008"/>
              <a:ext cx="4590404" cy="139268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Расширение направлений для дистанционного оказания медицинских услуг</a:t>
              </a: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Развитие рынка телемедицины</a:t>
              </a: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6799" y="950326"/>
              <a:ext cx="8661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ЦЕЛИ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962" y="3304458"/>
              <a:ext cx="30657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ПРЕИМУЩЕСТВА</a:t>
              </a:r>
            </a:p>
          </p:txBody>
        </p:sp>
        <p:sp>
          <p:nvSpPr>
            <p:cNvPr id="19" name="Shape 843"/>
            <p:cNvSpPr/>
            <p:nvPr/>
          </p:nvSpPr>
          <p:spPr>
            <a:xfrm>
              <a:off x="343581" y="3690363"/>
              <a:ext cx="4425189" cy="279307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Расширение количества услуг, предоставляемых дистанционно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Сокращение нагрузки на врачей и пациентов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Снижение сроков ожидания получения услуг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Снижение затрат, в том числе транспортных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Возможность оперативной корректировки лечения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Возможность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корректировки лечения, назначенного другим врачом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305686" y="2451805"/>
              <a:ext cx="577769" cy="586498"/>
            </a:xfrm>
            <a:prstGeom prst="roundRect">
              <a:avLst/>
            </a:prstGeom>
            <a:blipFill>
              <a:blip r:embed="rId3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" r="-1000"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966428" y="2451805"/>
              <a:ext cx="619830" cy="586497"/>
            </a:xfrm>
            <a:prstGeom prst="rect">
              <a:avLst/>
            </a:prstGeom>
            <a:blipFill>
              <a:blip r:embed="rId4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" b="-1000"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кругленный прямоугольник 23"/>
            <p:cNvSpPr/>
            <p:nvPr/>
          </p:nvSpPr>
          <p:spPr>
            <a:xfrm>
              <a:off x="1751556" y="2451804"/>
              <a:ext cx="586403" cy="586497"/>
            </a:xfrm>
            <a:prstGeom prst="roundRect">
              <a:avLst/>
            </a:prstGeom>
            <a:blipFill>
              <a:blip r:embed="rId5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Скругленный прямоугольник 24"/>
            <p:cNvSpPr/>
            <p:nvPr/>
          </p:nvSpPr>
          <p:spPr>
            <a:xfrm>
              <a:off x="2503910" y="2451804"/>
              <a:ext cx="574599" cy="586497"/>
            </a:xfrm>
            <a:prstGeom prst="roundRect">
              <a:avLst/>
            </a:prstGeom>
            <a:blipFill rotWithShape="1">
              <a:blip r:embed="rId6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3139910" y="2451804"/>
              <a:ext cx="570999" cy="586497"/>
            </a:xfrm>
            <a:prstGeom prst="rect">
              <a:avLst/>
            </a:prstGeom>
            <a:blipFill rotWithShape="1">
              <a:blip r:embed="rId7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Скругленный прямоугольник 26"/>
            <p:cNvSpPr/>
            <p:nvPr/>
          </p:nvSpPr>
          <p:spPr>
            <a:xfrm>
              <a:off x="3767985" y="2451804"/>
              <a:ext cx="560699" cy="586497"/>
            </a:xfrm>
            <a:prstGeom prst="roundRect">
              <a:avLst/>
            </a:prstGeom>
            <a:blipFill rotWithShape="1">
              <a:blip r:embed="rId8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7" name="TextShape 1"/>
          <p:cNvSpPr txBox="1"/>
          <p:nvPr/>
        </p:nvSpPr>
        <p:spPr>
          <a:xfrm>
            <a:off x="479522" y="356360"/>
            <a:ext cx="8920955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ТЕЛЕМЕДИЦИНА</a:t>
            </a:r>
            <a:endParaRPr lang="ru-RU" sz="2100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  <p:pic>
        <p:nvPicPr>
          <p:cNvPr id="29" name="Picture 10">
            <a:extLst>
              <a:ext uri="{FF2B5EF4-FFF2-40B4-BE49-F238E27FC236}">
                <a16:creationId xmlns:a16="http://schemas.microsoft.com/office/drawing/2014/main" id="{55240CC7-C092-409D-A5EC-A843CE9FE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276" y="280805"/>
            <a:ext cx="708194" cy="708194"/>
          </a:xfrm>
          <a:prstGeom prst="ellipse">
            <a:avLst/>
          </a:prstGeom>
          <a:ln w="9525" cap="rnd">
            <a:solidFill>
              <a:srgbClr val="5268A5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38B1210C-E769-4356-BF73-7C00062A5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03" y="279972"/>
            <a:ext cx="708194" cy="708194"/>
          </a:xfrm>
          <a:prstGeom prst="ellipse">
            <a:avLst/>
          </a:prstGeom>
          <a:ln w="9525" cap="rnd">
            <a:solidFill>
              <a:srgbClr val="5268A5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>
            <a:extLst>
              <a:ext uri="{FF2B5EF4-FFF2-40B4-BE49-F238E27FC236}">
                <a16:creationId xmlns:a16="http://schemas.microsoft.com/office/drawing/2014/main" id="{3CC97EE7-E7E4-46E3-9783-B51742B41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749" y="279972"/>
            <a:ext cx="688785" cy="709442"/>
          </a:xfrm>
          <a:prstGeom prst="ellipse">
            <a:avLst/>
          </a:prstGeom>
          <a:ln w="9525" cap="rnd">
            <a:solidFill>
              <a:srgbClr val="5268A5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uPZA@VqinKi3c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478" y="286573"/>
            <a:ext cx="701593" cy="701593"/>
          </a:xfrm>
          <a:prstGeom prst="ellipse">
            <a:avLst/>
          </a:prstGeom>
          <a:ln w="9525" cap="rnd">
            <a:solidFill>
              <a:srgbClr val="5268A5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4" t="4252" r="8042" b="5105"/>
          <a:stretch/>
        </p:blipFill>
        <p:spPr>
          <a:xfrm>
            <a:off x="10970015" y="279972"/>
            <a:ext cx="701593" cy="726471"/>
          </a:xfrm>
          <a:prstGeom prst="ellipse">
            <a:avLst/>
          </a:prstGeom>
          <a:ln w="12700" cap="rnd">
            <a:solidFill>
              <a:srgbClr val="484D5B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663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1092820"/>
            <a:ext cx="12087923" cy="5765180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70729" y="1174234"/>
            <a:ext cx="151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</a:p>
        </p:txBody>
      </p:sp>
      <p:sp>
        <p:nvSpPr>
          <p:cNvPr id="13" name="Пятиугольник 4">
            <a:extLst>
              <a:ext uri="{FF2B5EF4-FFF2-40B4-BE49-F238E27FC236}">
                <a16:creationId xmlns:a16="http://schemas.microsoft.com/office/drawing/2014/main" id="{741AD406-7336-5548-9A83-B54A12D40635}"/>
              </a:ext>
            </a:extLst>
          </p:cNvPr>
          <p:cNvSpPr txBox="1"/>
          <p:nvPr/>
        </p:nvSpPr>
        <p:spPr>
          <a:xfrm>
            <a:off x="4283014" y="-68648"/>
            <a:ext cx="3493619" cy="93756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3438" tIns="60960" rIns="113792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1600" b="0" kern="12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854"/>
          <p:cNvSpPr/>
          <p:nvPr/>
        </p:nvSpPr>
        <p:spPr>
          <a:xfrm>
            <a:off x="4939999" y="1624245"/>
            <a:ext cx="6937826" cy="10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algn="just"/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проведения медицинских осмотров в дистанционном формате не установлена, но также не установлен и прямой запрет на проведение в указанном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формате </a:t>
            </a:r>
            <a:endParaRPr lang="ru-RU" sz="1300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(пункты 10, 14 – 17, 19 Порядка проведения предсменных, предрейсовых и послесменных, послерейсовых медицинских осмотров, утвержденного приказом Министерства здравоохранения Российской Федерации от 15 декабря 2014 г. № 835н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29264" y="1177664"/>
            <a:ext cx="4590404" cy="5498485"/>
            <a:chOff x="270962" y="950326"/>
            <a:chExt cx="4590404" cy="5498485"/>
          </a:xfrm>
        </p:grpSpPr>
        <p:sp>
          <p:nvSpPr>
            <p:cNvPr id="5" name="Shape 843"/>
            <p:cNvSpPr/>
            <p:nvPr/>
          </p:nvSpPr>
          <p:spPr>
            <a:xfrm>
              <a:off x="270962" y="1434008"/>
              <a:ext cx="4590404" cy="149271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Установление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возможности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проведения </a:t>
              </a:r>
              <a:r>
                <a:rPr lang="ru-RU" sz="1300" dirty="0" err="1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предсменных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/</a:t>
              </a:r>
              <a:r>
                <a:rPr lang="ru-RU" sz="1300" dirty="0" err="1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послесменных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ru-RU" sz="1300" dirty="0" err="1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предрейсовых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/</a:t>
              </a:r>
              <a:r>
                <a:rPr lang="ru-RU" sz="1300" dirty="0" err="1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послерейсовых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, предполетных/послеполетных медицинских осмотров в дистанционном формате </a:t>
              </a:r>
              <a:endPara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6799" y="950326"/>
              <a:ext cx="8661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ЦЕЛИ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962" y="3304458"/>
              <a:ext cx="30657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ПРЕИМУЩЕСТВА</a:t>
              </a:r>
            </a:p>
          </p:txBody>
        </p:sp>
        <p:sp>
          <p:nvSpPr>
            <p:cNvPr id="19" name="Shape 843"/>
            <p:cNvSpPr/>
            <p:nvPr/>
          </p:nvSpPr>
          <p:spPr>
            <a:xfrm>
              <a:off x="270962" y="3748072"/>
              <a:ext cx="4425189" cy="27007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Расширение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доступ к медицинским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осмотрам;</a:t>
              </a: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Сокращение затрат на проведение медицинских осмотров, как финансовых, так и временных;</a:t>
              </a:r>
            </a:p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Минимизация возможности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проведения фиктивных осмотров, принятия решения о допуске работника к исполнению трудовых обязанностей без фактического проведения осмотров;</a:t>
              </a:r>
            </a:p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Выявление проблем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 состоянием здоровья работника на ранних стадиях и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обеспечение оказания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необходимой медицинской помощи.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448482" y="2447041"/>
              <a:ext cx="577769" cy="586498"/>
            </a:xfrm>
            <a:prstGeom prst="roundRect">
              <a:avLst/>
            </a:prstGeom>
            <a:blipFill>
              <a:blip r:embed="rId3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" r="-1000"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1466337" y="2454577"/>
              <a:ext cx="619830" cy="586497"/>
            </a:xfrm>
            <a:prstGeom prst="rect">
              <a:avLst/>
            </a:prstGeom>
            <a:blipFill>
              <a:blip r:embed="rId4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" b="-1000"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Скругленный прямоугольник 24"/>
            <p:cNvSpPr/>
            <p:nvPr/>
          </p:nvSpPr>
          <p:spPr>
            <a:xfrm>
              <a:off x="2686044" y="2451804"/>
              <a:ext cx="574599" cy="586497"/>
            </a:xfrm>
            <a:prstGeom prst="roundRect">
              <a:avLst/>
            </a:prstGeom>
            <a:blipFill rotWithShape="1">
              <a:blip r:embed="rId5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Скругленный прямоугольник 26"/>
            <p:cNvSpPr/>
            <p:nvPr/>
          </p:nvSpPr>
          <p:spPr>
            <a:xfrm>
              <a:off x="3767985" y="2451804"/>
              <a:ext cx="560699" cy="586497"/>
            </a:xfrm>
            <a:prstGeom prst="roundRect">
              <a:avLst/>
            </a:prstGeom>
            <a:blipFill rotWithShape="1">
              <a:blip r:embed="rId6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7" name="TextShape 1"/>
          <p:cNvSpPr txBox="1"/>
          <p:nvPr/>
        </p:nvSpPr>
        <p:spPr>
          <a:xfrm>
            <a:off x="479522" y="356360"/>
            <a:ext cx="8920955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ДИСТАНЦИОННЫЕ МЕДОСМОТРЫ</a:t>
            </a:r>
            <a:endParaRPr lang="ru-RU" sz="2100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  <p:grpSp>
        <p:nvGrpSpPr>
          <p:cNvPr id="18" name="Group 148"/>
          <p:cNvGrpSpPr>
            <a:grpSpLocks/>
          </p:cNvGrpSpPr>
          <p:nvPr/>
        </p:nvGrpSpPr>
        <p:grpSpPr bwMode="auto">
          <a:xfrm>
            <a:off x="10098157" y="215472"/>
            <a:ext cx="1481968" cy="705027"/>
            <a:chOff x="0" y="0"/>
            <a:chExt cx="4533" cy="2239"/>
          </a:xfrm>
        </p:grpSpPr>
        <p:sp>
          <p:nvSpPr>
            <p:cNvPr id="24" name="AutoShape 155"/>
            <p:cNvSpPr>
              <a:spLocks/>
            </p:cNvSpPr>
            <p:nvPr/>
          </p:nvSpPr>
          <p:spPr bwMode="auto">
            <a:xfrm>
              <a:off x="1399" y="346"/>
              <a:ext cx="1929" cy="1268"/>
            </a:xfrm>
            <a:custGeom>
              <a:avLst/>
              <a:gdLst>
                <a:gd name="T0" fmla="+- 0 2337 1400"/>
                <a:gd name="T1" fmla="*/ T0 w 1929"/>
                <a:gd name="T2" fmla="+- 0 346 346"/>
                <a:gd name="T3" fmla="*/ 346 h 1268"/>
                <a:gd name="T4" fmla="+- 0 1400 1400"/>
                <a:gd name="T5" fmla="*/ T4 w 1929"/>
                <a:gd name="T6" fmla="+- 0 346 346"/>
                <a:gd name="T7" fmla="*/ 346 h 1268"/>
                <a:gd name="T8" fmla="+- 0 1400 1400"/>
                <a:gd name="T9" fmla="*/ T8 w 1929"/>
                <a:gd name="T10" fmla="+- 0 1614 346"/>
                <a:gd name="T11" fmla="*/ 1614 h 1268"/>
                <a:gd name="T12" fmla="+- 0 1633 1400"/>
                <a:gd name="T13" fmla="*/ T12 w 1929"/>
                <a:gd name="T14" fmla="+- 0 1614 346"/>
                <a:gd name="T15" fmla="*/ 1614 h 1268"/>
                <a:gd name="T16" fmla="+- 0 1662 1400"/>
                <a:gd name="T17" fmla="*/ T16 w 1929"/>
                <a:gd name="T18" fmla="+- 0 1541 346"/>
                <a:gd name="T19" fmla="*/ 1541 h 1268"/>
                <a:gd name="T20" fmla="+- 0 1703 1400"/>
                <a:gd name="T21" fmla="*/ T20 w 1929"/>
                <a:gd name="T22" fmla="+- 0 1475 346"/>
                <a:gd name="T23" fmla="*/ 1475 h 1268"/>
                <a:gd name="T24" fmla="+- 0 1754 1400"/>
                <a:gd name="T25" fmla="*/ T24 w 1929"/>
                <a:gd name="T26" fmla="+- 0 1418 346"/>
                <a:gd name="T27" fmla="*/ 1418 h 1268"/>
                <a:gd name="T28" fmla="+- 0 1816 1400"/>
                <a:gd name="T29" fmla="*/ T28 w 1929"/>
                <a:gd name="T30" fmla="+- 0 1372 346"/>
                <a:gd name="T31" fmla="*/ 1372 h 1268"/>
                <a:gd name="T32" fmla="+- 0 1885 1400"/>
                <a:gd name="T33" fmla="*/ T32 w 1929"/>
                <a:gd name="T34" fmla="+- 0 1336 346"/>
                <a:gd name="T35" fmla="*/ 1336 h 1268"/>
                <a:gd name="T36" fmla="+- 0 1961 1400"/>
                <a:gd name="T37" fmla="*/ T36 w 1929"/>
                <a:gd name="T38" fmla="+- 0 1314 346"/>
                <a:gd name="T39" fmla="*/ 1314 h 1268"/>
                <a:gd name="T40" fmla="+- 0 2042 1400"/>
                <a:gd name="T41" fmla="*/ T40 w 1929"/>
                <a:gd name="T42" fmla="+- 0 1306 346"/>
                <a:gd name="T43" fmla="*/ 1306 h 1268"/>
                <a:gd name="T44" fmla="+- 0 3328 1400"/>
                <a:gd name="T45" fmla="*/ T44 w 1929"/>
                <a:gd name="T46" fmla="+- 0 1306 346"/>
                <a:gd name="T47" fmla="*/ 1306 h 1268"/>
                <a:gd name="T48" fmla="+- 0 3328 1400"/>
                <a:gd name="T49" fmla="*/ T48 w 1929"/>
                <a:gd name="T50" fmla="+- 0 1291 346"/>
                <a:gd name="T51" fmla="*/ 1291 h 1268"/>
                <a:gd name="T52" fmla="+- 0 2891 1400"/>
                <a:gd name="T53" fmla="*/ T52 w 1929"/>
                <a:gd name="T54" fmla="+- 0 1291 346"/>
                <a:gd name="T55" fmla="*/ 1291 h 1268"/>
                <a:gd name="T56" fmla="+- 0 2845 1400"/>
                <a:gd name="T57" fmla="*/ T56 w 1929"/>
                <a:gd name="T58" fmla="+- 0 1282 346"/>
                <a:gd name="T59" fmla="*/ 1282 h 1268"/>
                <a:gd name="T60" fmla="+- 0 2808 1400"/>
                <a:gd name="T61" fmla="*/ T60 w 1929"/>
                <a:gd name="T62" fmla="+- 0 1256 346"/>
                <a:gd name="T63" fmla="*/ 1256 h 1268"/>
                <a:gd name="T64" fmla="+- 0 2783 1400"/>
                <a:gd name="T65" fmla="*/ T64 w 1929"/>
                <a:gd name="T66" fmla="+- 0 1220 346"/>
                <a:gd name="T67" fmla="*/ 1220 h 1268"/>
                <a:gd name="T68" fmla="+- 0 2337 1400"/>
                <a:gd name="T69" fmla="*/ T68 w 1929"/>
                <a:gd name="T70" fmla="+- 0 1220 346"/>
                <a:gd name="T71" fmla="*/ 1220 h 1268"/>
                <a:gd name="T72" fmla="+- 0 2337 1400"/>
                <a:gd name="T73" fmla="*/ T72 w 1929"/>
                <a:gd name="T74" fmla="+- 0 346 346"/>
                <a:gd name="T75" fmla="*/ 346 h 1268"/>
                <a:gd name="T76" fmla="+- 0 3328 1400"/>
                <a:gd name="T77" fmla="*/ T76 w 1929"/>
                <a:gd name="T78" fmla="+- 0 1306 346"/>
                <a:gd name="T79" fmla="*/ 1306 h 1268"/>
                <a:gd name="T80" fmla="+- 0 2042 1400"/>
                <a:gd name="T81" fmla="*/ T80 w 1929"/>
                <a:gd name="T82" fmla="+- 0 1306 346"/>
                <a:gd name="T83" fmla="*/ 1306 h 1268"/>
                <a:gd name="T84" fmla="+- 0 2123 1400"/>
                <a:gd name="T85" fmla="*/ T84 w 1929"/>
                <a:gd name="T86" fmla="+- 0 1314 346"/>
                <a:gd name="T87" fmla="*/ 1314 h 1268"/>
                <a:gd name="T88" fmla="+- 0 2199 1400"/>
                <a:gd name="T89" fmla="*/ T88 w 1929"/>
                <a:gd name="T90" fmla="+- 0 1336 346"/>
                <a:gd name="T91" fmla="*/ 1336 h 1268"/>
                <a:gd name="T92" fmla="+- 0 2268 1400"/>
                <a:gd name="T93" fmla="*/ T92 w 1929"/>
                <a:gd name="T94" fmla="+- 0 1372 346"/>
                <a:gd name="T95" fmla="*/ 1372 h 1268"/>
                <a:gd name="T96" fmla="+- 0 2330 1400"/>
                <a:gd name="T97" fmla="*/ T96 w 1929"/>
                <a:gd name="T98" fmla="+- 0 1418 346"/>
                <a:gd name="T99" fmla="*/ 1418 h 1268"/>
                <a:gd name="T100" fmla="+- 0 2382 1400"/>
                <a:gd name="T101" fmla="*/ T100 w 1929"/>
                <a:gd name="T102" fmla="+- 0 1475 346"/>
                <a:gd name="T103" fmla="*/ 1475 h 1268"/>
                <a:gd name="T104" fmla="+- 0 2423 1400"/>
                <a:gd name="T105" fmla="*/ T104 w 1929"/>
                <a:gd name="T106" fmla="+- 0 1541 346"/>
                <a:gd name="T107" fmla="*/ 1541 h 1268"/>
                <a:gd name="T108" fmla="+- 0 2451 1400"/>
                <a:gd name="T109" fmla="*/ T108 w 1929"/>
                <a:gd name="T110" fmla="+- 0 1614 346"/>
                <a:gd name="T111" fmla="*/ 1614 h 1268"/>
                <a:gd name="T112" fmla="+- 0 3328 1400"/>
                <a:gd name="T113" fmla="*/ T112 w 1929"/>
                <a:gd name="T114" fmla="+- 0 1614 346"/>
                <a:gd name="T115" fmla="*/ 1614 h 1268"/>
                <a:gd name="T116" fmla="+- 0 3328 1400"/>
                <a:gd name="T117" fmla="*/ T116 w 1929"/>
                <a:gd name="T118" fmla="+- 0 1306 346"/>
                <a:gd name="T119" fmla="*/ 1306 h 1268"/>
                <a:gd name="T120" fmla="+- 0 3328 1400"/>
                <a:gd name="T121" fmla="*/ T120 w 1929"/>
                <a:gd name="T122" fmla="+- 0 1056 346"/>
                <a:gd name="T123" fmla="*/ 1056 h 1268"/>
                <a:gd name="T124" fmla="+- 0 2891 1400"/>
                <a:gd name="T125" fmla="*/ T124 w 1929"/>
                <a:gd name="T126" fmla="+- 0 1056 346"/>
                <a:gd name="T127" fmla="*/ 1056 h 1268"/>
                <a:gd name="T128" fmla="+- 0 2936 1400"/>
                <a:gd name="T129" fmla="*/ T128 w 1929"/>
                <a:gd name="T130" fmla="+- 0 1065 346"/>
                <a:gd name="T131" fmla="*/ 1065 h 1268"/>
                <a:gd name="T132" fmla="+- 0 2974 1400"/>
                <a:gd name="T133" fmla="*/ T132 w 1929"/>
                <a:gd name="T134" fmla="+- 0 1090 346"/>
                <a:gd name="T135" fmla="*/ 1090 h 1268"/>
                <a:gd name="T136" fmla="+- 0 2999 1400"/>
                <a:gd name="T137" fmla="*/ T136 w 1929"/>
                <a:gd name="T138" fmla="+- 0 1128 346"/>
                <a:gd name="T139" fmla="*/ 1128 h 1268"/>
                <a:gd name="T140" fmla="+- 0 3008 1400"/>
                <a:gd name="T141" fmla="*/ T140 w 1929"/>
                <a:gd name="T142" fmla="+- 0 1173 346"/>
                <a:gd name="T143" fmla="*/ 1173 h 1268"/>
                <a:gd name="T144" fmla="+- 0 2999 1400"/>
                <a:gd name="T145" fmla="*/ T144 w 1929"/>
                <a:gd name="T146" fmla="+- 0 1219 346"/>
                <a:gd name="T147" fmla="*/ 1219 h 1268"/>
                <a:gd name="T148" fmla="+- 0 2974 1400"/>
                <a:gd name="T149" fmla="*/ T148 w 1929"/>
                <a:gd name="T150" fmla="+- 0 1256 346"/>
                <a:gd name="T151" fmla="*/ 1256 h 1268"/>
                <a:gd name="T152" fmla="+- 0 2936 1400"/>
                <a:gd name="T153" fmla="*/ T152 w 1929"/>
                <a:gd name="T154" fmla="+- 0 1282 346"/>
                <a:gd name="T155" fmla="*/ 1282 h 1268"/>
                <a:gd name="T156" fmla="+- 0 2891 1400"/>
                <a:gd name="T157" fmla="*/ T156 w 1929"/>
                <a:gd name="T158" fmla="+- 0 1291 346"/>
                <a:gd name="T159" fmla="*/ 1291 h 1268"/>
                <a:gd name="T160" fmla="+- 0 3328 1400"/>
                <a:gd name="T161" fmla="*/ T160 w 1929"/>
                <a:gd name="T162" fmla="+- 0 1291 346"/>
                <a:gd name="T163" fmla="*/ 1291 h 1268"/>
                <a:gd name="T164" fmla="+- 0 3328 1400"/>
                <a:gd name="T165" fmla="*/ T164 w 1929"/>
                <a:gd name="T166" fmla="+- 0 1056 346"/>
                <a:gd name="T167" fmla="*/ 1056 h 1268"/>
                <a:gd name="T168" fmla="+- 0 3328 1400"/>
                <a:gd name="T169" fmla="*/ T168 w 1929"/>
                <a:gd name="T170" fmla="+- 0 346 346"/>
                <a:gd name="T171" fmla="*/ 346 h 1268"/>
                <a:gd name="T172" fmla="+- 0 3104 1400"/>
                <a:gd name="T173" fmla="*/ T172 w 1929"/>
                <a:gd name="T174" fmla="+- 0 346 346"/>
                <a:gd name="T175" fmla="*/ 346 h 1268"/>
                <a:gd name="T176" fmla="+- 0 3104 1400"/>
                <a:gd name="T177" fmla="*/ T176 w 1929"/>
                <a:gd name="T178" fmla="+- 0 880 346"/>
                <a:gd name="T179" fmla="*/ 880 h 1268"/>
                <a:gd name="T180" fmla="+- 0 2641 1400"/>
                <a:gd name="T181" fmla="*/ T180 w 1929"/>
                <a:gd name="T182" fmla="+- 0 880 346"/>
                <a:gd name="T183" fmla="*/ 880 h 1268"/>
                <a:gd name="T184" fmla="+- 0 2337 1400"/>
                <a:gd name="T185" fmla="*/ T184 w 1929"/>
                <a:gd name="T186" fmla="+- 0 1220 346"/>
                <a:gd name="T187" fmla="*/ 1220 h 1268"/>
                <a:gd name="T188" fmla="+- 0 2783 1400"/>
                <a:gd name="T189" fmla="*/ T188 w 1929"/>
                <a:gd name="T190" fmla="+- 0 1220 346"/>
                <a:gd name="T191" fmla="*/ 1220 h 1268"/>
                <a:gd name="T192" fmla="+- 0 2782 1400"/>
                <a:gd name="T193" fmla="*/ T192 w 1929"/>
                <a:gd name="T194" fmla="+- 0 1219 346"/>
                <a:gd name="T195" fmla="*/ 1219 h 1268"/>
                <a:gd name="T196" fmla="+- 0 2773 1400"/>
                <a:gd name="T197" fmla="*/ T196 w 1929"/>
                <a:gd name="T198" fmla="+- 0 1173 346"/>
                <a:gd name="T199" fmla="*/ 1173 h 1268"/>
                <a:gd name="T200" fmla="+- 0 2782 1400"/>
                <a:gd name="T201" fmla="*/ T200 w 1929"/>
                <a:gd name="T202" fmla="+- 0 1128 346"/>
                <a:gd name="T203" fmla="*/ 1128 h 1268"/>
                <a:gd name="T204" fmla="+- 0 2808 1400"/>
                <a:gd name="T205" fmla="*/ T204 w 1929"/>
                <a:gd name="T206" fmla="+- 0 1090 346"/>
                <a:gd name="T207" fmla="*/ 1090 h 1268"/>
                <a:gd name="T208" fmla="+- 0 2845 1400"/>
                <a:gd name="T209" fmla="*/ T208 w 1929"/>
                <a:gd name="T210" fmla="+- 0 1065 346"/>
                <a:gd name="T211" fmla="*/ 1065 h 1268"/>
                <a:gd name="T212" fmla="+- 0 2891 1400"/>
                <a:gd name="T213" fmla="*/ T212 w 1929"/>
                <a:gd name="T214" fmla="+- 0 1056 346"/>
                <a:gd name="T215" fmla="*/ 1056 h 1268"/>
                <a:gd name="T216" fmla="+- 0 3328 1400"/>
                <a:gd name="T217" fmla="*/ T216 w 1929"/>
                <a:gd name="T218" fmla="+- 0 1056 346"/>
                <a:gd name="T219" fmla="*/ 1056 h 1268"/>
                <a:gd name="T220" fmla="+- 0 3328 1400"/>
                <a:gd name="T221" fmla="*/ T220 w 1929"/>
                <a:gd name="T222" fmla="+- 0 346 346"/>
                <a:gd name="T223" fmla="*/ 346 h 12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</a:cxnLst>
              <a:rect l="0" t="0" r="r" b="b"/>
              <a:pathLst>
                <a:path w="1929" h="1268">
                  <a:moveTo>
                    <a:pt x="937" y="0"/>
                  </a:moveTo>
                  <a:lnTo>
                    <a:pt x="0" y="0"/>
                  </a:lnTo>
                  <a:lnTo>
                    <a:pt x="0" y="1268"/>
                  </a:lnTo>
                  <a:lnTo>
                    <a:pt x="233" y="1268"/>
                  </a:lnTo>
                  <a:lnTo>
                    <a:pt x="262" y="1195"/>
                  </a:lnTo>
                  <a:lnTo>
                    <a:pt x="303" y="1129"/>
                  </a:lnTo>
                  <a:lnTo>
                    <a:pt x="354" y="1072"/>
                  </a:lnTo>
                  <a:lnTo>
                    <a:pt x="416" y="1026"/>
                  </a:lnTo>
                  <a:lnTo>
                    <a:pt x="485" y="990"/>
                  </a:lnTo>
                  <a:lnTo>
                    <a:pt x="561" y="968"/>
                  </a:lnTo>
                  <a:lnTo>
                    <a:pt x="642" y="960"/>
                  </a:lnTo>
                  <a:lnTo>
                    <a:pt x="1928" y="960"/>
                  </a:lnTo>
                  <a:lnTo>
                    <a:pt x="1928" y="945"/>
                  </a:lnTo>
                  <a:lnTo>
                    <a:pt x="1491" y="945"/>
                  </a:lnTo>
                  <a:lnTo>
                    <a:pt x="1445" y="936"/>
                  </a:lnTo>
                  <a:lnTo>
                    <a:pt x="1408" y="910"/>
                  </a:lnTo>
                  <a:lnTo>
                    <a:pt x="1383" y="874"/>
                  </a:lnTo>
                  <a:lnTo>
                    <a:pt x="937" y="874"/>
                  </a:lnTo>
                  <a:lnTo>
                    <a:pt x="937" y="0"/>
                  </a:lnTo>
                  <a:close/>
                  <a:moveTo>
                    <a:pt x="1928" y="960"/>
                  </a:moveTo>
                  <a:lnTo>
                    <a:pt x="642" y="960"/>
                  </a:lnTo>
                  <a:lnTo>
                    <a:pt x="723" y="968"/>
                  </a:lnTo>
                  <a:lnTo>
                    <a:pt x="799" y="990"/>
                  </a:lnTo>
                  <a:lnTo>
                    <a:pt x="868" y="1026"/>
                  </a:lnTo>
                  <a:lnTo>
                    <a:pt x="930" y="1072"/>
                  </a:lnTo>
                  <a:lnTo>
                    <a:pt x="982" y="1129"/>
                  </a:lnTo>
                  <a:lnTo>
                    <a:pt x="1023" y="1195"/>
                  </a:lnTo>
                  <a:lnTo>
                    <a:pt x="1051" y="1268"/>
                  </a:lnTo>
                  <a:lnTo>
                    <a:pt x="1928" y="1268"/>
                  </a:lnTo>
                  <a:lnTo>
                    <a:pt x="1928" y="960"/>
                  </a:lnTo>
                  <a:close/>
                  <a:moveTo>
                    <a:pt x="1928" y="710"/>
                  </a:moveTo>
                  <a:lnTo>
                    <a:pt x="1491" y="710"/>
                  </a:lnTo>
                  <a:lnTo>
                    <a:pt x="1536" y="719"/>
                  </a:lnTo>
                  <a:lnTo>
                    <a:pt x="1574" y="744"/>
                  </a:lnTo>
                  <a:lnTo>
                    <a:pt x="1599" y="782"/>
                  </a:lnTo>
                  <a:lnTo>
                    <a:pt x="1608" y="827"/>
                  </a:lnTo>
                  <a:lnTo>
                    <a:pt x="1599" y="873"/>
                  </a:lnTo>
                  <a:lnTo>
                    <a:pt x="1574" y="910"/>
                  </a:lnTo>
                  <a:lnTo>
                    <a:pt x="1536" y="936"/>
                  </a:lnTo>
                  <a:lnTo>
                    <a:pt x="1491" y="945"/>
                  </a:lnTo>
                  <a:lnTo>
                    <a:pt x="1928" y="945"/>
                  </a:lnTo>
                  <a:lnTo>
                    <a:pt x="1928" y="710"/>
                  </a:lnTo>
                  <a:close/>
                  <a:moveTo>
                    <a:pt x="1928" y="0"/>
                  </a:moveTo>
                  <a:lnTo>
                    <a:pt x="1704" y="0"/>
                  </a:lnTo>
                  <a:lnTo>
                    <a:pt x="1704" y="534"/>
                  </a:lnTo>
                  <a:lnTo>
                    <a:pt x="1241" y="534"/>
                  </a:lnTo>
                  <a:lnTo>
                    <a:pt x="937" y="874"/>
                  </a:lnTo>
                  <a:lnTo>
                    <a:pt x="1383" y="874"/>
                  </a:lnTo>
                  <a:lnTo>
                    <a:pt x="1382" y="873"/>
                  </a:lnTo>
                  <a:lnTo>
                    <a:pt x="1373" y="827"/>
                  </a:lnTo>
                  <a:lnTo>
                    <a:pt x="1382" y="782"/>
                  </a:lnTo>
                  <a:lnTo>
                    <a:pt x="1408" y="744"/>
                  </a:lnTo>
                  <a:lnTo>
                    <a:pt x="1445" y="719"/>
                  </a:lnTo>
                  <a:lnTo>
                    <a:pt x="1491" y="710"/>
                  </a:lnTo>
                  <a:lnTo>
                    <a:pt x="1928" y="710"/>
                  </a:lnTo>
                  <a:lnTo>
                    <a:pt x="1928" y="0"/>
                  </a:lnTo>
                  <a:close/>
                </a:path>
              </a:pathLst>
            </a:custGeom>
            <a:solidFill>
              <a:srgbClr val="ACD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6" name="AutoShape 154"/>
            <p:cNvSpPr>
              <a:spLocks/>
            </p:cNvSpPr>
            <p:nvPr/>
          </p:nvSpPr>
          <p:spPr bwMode="auto">
            <a:xfrm>
              <a:off x="0" y="1620"/>
              <a:ext cx="4533" cy="619"/>
            </a:xfrm>
            <a:custGeom>
              <a:avLst/>
              <a:gdLst>
                <a:gd name="T0" fmla="*/ 4198 w 4533"/>
                <a:gd name="T1" fmla="+- 0 1766 1620"/>
                <a:gd name="T2" fmla="*/ 1766 h 619"/>
                <a:gd name="T3" fmla="*/ 4294 w 4533"/>
                <a:gd name="T4" fmla="+- 0 2097 1620"/>
                <a:gd name="T5" fmla="*/ 2097 h 619"/>
                <a:gd name="T6" fmla="*/ 4344 w 4533"/>
                <a:gd name="T7" fmla="+- 0 2020 1620"/>
                <a:gd name="T8" fmla="*/ 2020 h 619"/>
                <a:gd name="T9" fmla="*/ 4512 w 4533"/>
                <a:gd name="T10" fmla="+- 0 1814 1620"/>
                <a:gd name="T11" fmla="*/ 1814 h 619"/>
                <a:gd name="T12" fmla="*/ 4427 w 4533"/>
                <a:gd name="T13" fmla="+- 0 2097 1620"/>
                <a:gd name="T14" fmla="*/ 2097 h 619"/>
                <a:gd name="T15" fmla="*/ 4359 w 4533"/>
                <a:gd name="T16" fmla="+- 0 1818 1620"/>
                <a:gd name="T17" fmla="*/ 1818 h 619"/>
                <a:gd name="T18" fmla="*/ 4427 w 4533"/>
                <a:gd name="T19" fmla="+- 0 1943 1620"/>
                <a:gd name="T20" fmla="*/ 1943 h 619"/>
                <a:gd name="T21" fmla="*/ 4527 w 4533"/>
                <a:gd name="T22" fmla="+- 0 1974 1620"/>
                <a:gd name="T23" fmla="*/ 1974 h 619"/>
                <a:gd name="T24" fmla="*/ 3931 w 4533"/>
                <a:gd name="T25" fmla="+- 0 1821 1620"/>
                <a:gd name="T26" fmla="*/ 1821 h 619"/>
                <a:gd name="T27" fmla="*/ 3821 w 4533"/>
                <a:gd name="T28" fmla="+- 0 1745 1620"/>
                <a:gd name="T29" fmla="*/ 1745 h 619"/>
                <a:gd name="T30" fmla="*/ 3589 w 4533"/>
                <a:gd name="T31" fmla="+- 0 1732 1620"/>
                <a:gd name="T32" fmla="*/ 1732 h 619"/>
                <a:gd name="T33" fmla="*/ 3448 w 4533"/>
                <a:gd name="T34" fmla="+- 0 1840 1620"/>
                <a:gd name="T35" fmla="*/ 1840 h 619"/>
                <a:gd name="T36" fmla="*/ 3531 w 4533"/>
                <a:gd name="T37" fmla="+- 0 2095 1620"/>
                <a:gd name="T38" fmla="*/ 2095 h 619"/>
                <a:gd name="T39" fmla="*/ 3577 w 4533"/>
                <a:gd name="T40" fmla="+- 0 2016 1620"/>
                <a:gd name="T41" fmla="*/ 2016 h 619"/>
                <a:gd name="T42" fmla="*/ 3567 w 4533"/>
                <a:gd name="T43" fmla="+- 0 1831 1620"/>
                <a:gd name="T44" fmla="*/ 1831 h 619"/>
                <a:gd name="T45" fmla="*/ 3761 w 4533"/>
                <a:gd name="T46" fmla="+- 0 1815 1620"/>
                <a:gd name="T47" fmla="*/ 1815 h 619"/>
                <a:gd name="T48" fmla="*/ 3679 w 4533"/>
                <a:gd name="T49" fmla="+- 0 1920 1620"/>
                <a:gd name="T50" fmla="*/ 1920 h 619"/>
                <a:gd name="T51" fmla="*/ 3761 w 4533"/>
                <a:gd name="T52" fmla="+- 0 2023 1620"/>
                <a:gd name="T53" fmla="*/ 2023 h 619"/>
                <a:gd name="T54" fmla="*/ 2942 w 4533"/>
                <a:gd name="T55" fmla="+- 0 1750 1620"/>
                <a:gd name="T56" fmla="*/ 1750 h 619"/>
                <a:gd name="T57" fmla="*/ 3030 w 4533"/>
                <a:gd name="T58" fmla="+- 0 1900 1620"/>
                <a:gd name="T59" fmla="*/ 1900 h 619"/>
                <a:gd name="T60" fmla="*/ 3265 w 4533"/>
                <a:gd name="T61" fmla="+- 0 2096 1620"/>
                <a:gd name="T62" fmla="*/ 2096 h 619"/>
                <a:gd name="T63" fmla="*/ 3093 w 4533"/>
                <a:gd name="T64" fmla="+- 0 2034 1620"/>
                <a:gd name="T65" fmla="*/ 2034 h 619"/>
                <a:gd name="T66" fmla="*/ 3237 w 4533"/>
                <a:gd name="T67" fmla="+- 0 1950 1620"/>
                <a:gd name="T68" fmla="*/ 1950 h 619"/>
                <a:gd name="T69" fmla="*/ 3237 w 4533"/>
                <a:gd name="T70" fmla="+- 0 1950 1620"/>
                <a:gd name="T71" fmla="*/ 1950 h 619"/>
                <a:gd name="T72" fmla="*/ 2676 w 4533"/>
                <a:gd name="T73" fmla="+- 0 1738 1620"/>
                <a:gd name="T74" fmla="*/ 1738 h 619"/>
                <a:gd name="T75" fmla="*/ 2563 w 4533"/>
                <a:gd name="T76" fmla="+- 0 1879 1620"/>
                <a:gd name="T77" fmla="*/ 1879 h 619"/>
                <a:gd name="T78" fmla="*/ 2739 w 4533"/>
                <a:gd name="T79" fmla="+- 0 2107 1620"/>
                <a:gd name="T80" fmla="*/ 2107 h 619"/>
                <a:gd name="T81" fmla="*/ 2858 w 4533"/>
                <a:gd name="T82" fmla="+- 0 2064 1620"/>
                <a:gd name="T83" fmla="*/ 2064 h 619"/>
                <a:gd name="T84" fmla="*/ 2664 w 4533"/>
                <a:gd name="T85" fmla="+- 0 1907 1620"/>
                <a:gd name="T86" fmla="*/ 1907 h 619"/>
                <a:gd name="T87" fmla="*/ 2850 w 4533"/>
                <a:gd name="T88" fmla="+- 0 1764 1620"/>
                <a:gd name="T89" fmla="*/ 1764 h 619"/>
                <a:gd name="T90" fmla="*/ 2829 w 4533"/>
                <a:gd name="T91" fmla="+- 0 1999 1620"/>
                <a:gd name="T92" fmla="*/ 1999 h 619"/>
                <a:gd name="T93" fmla="*/ 2837 w 4533"/>
                <a:gd name="T94" fmla="+- 0 2008 1620"/>
                <a:gd name="T95" fmla="*/ 2008 h 619"/>
                <a:gd name="T96" fmla="*/ 2817 w 4533"/>
                <a:gd name="T97" fmla="+- 0 1835 1620"/>
                <a:gd name="T98" fmla="*/ 1835 h 619"/>
                <a:gd name="T99" fmla="*/ 1242 w 4533"/>
                <a:gd name="T100" fmla="+- 0 1759 1620"/>
                <a:gd name="T101" fmla="*/ 1759 h 619"/>
                <a:gd name="T102" fmla="*/ 1174 w 4533"/>
                <a:gd name="T103" fmla="+- 0 1966 1620"/>
                <a:gd name="T104" fmla="*/ 1966 h 619"/>
                <a:gd name="T105" fmla="*/ 1410 w 4533"/>
                <a:gd name="T106" fmla="+- 0 2100 1620"/>
                <a:gd name="T107" fmla="*/ 2100 h 619"/>
                <a:gd name="T108" fmla="*/ 1335 w 4533"/>
                <a:gd name="T109" fmla="+- 0 2022 1620"/>
                <a:gd name="T110" fmla="*/ 2022 h 619"/>
                <a:gd name="T111" fmla="*/ 1494 w 4533"/>
                <a:gd name="T112" fmla="+- 0 1927 1620"/>
                <a:gd name="T113" fmla="*/ 1927 h 619"/>
                <a:gd name="T114" fmla="*/ 1318 w 4533"/>
                <a:gd name="T115" fmla="+- 0 1818 1620"/>
                <a:gd name="T116" fmla="*/ 1818 h 619"/>
                <a:gd name="T117" fmla="*/ 1441 w 4533"/>
                <a:gd name="T118" fmla="+- 0 2004 1620"/>
                <a:gd name="T119" fmla="*/ 2004 h 619"/>
                <a:gd name="T120" fmla="*/ 1453 w 4533"/>
                <a:gd name="T121" fmla="+- 0 2010 1620"/>
                <a:gd name="T122" fmla="*/ 2010 h 619"/>
                <a:gd name="T123" fmla="*/ 1400 w 4533"/>
                <a:gd name="T124" fmla="+- 0 1847 1620"/>
                <a:gd name="T125" fmla="*/ 1847 h 619"/>
                <a:gd name="T126" fmla="*/ 832 w 4533"/>
                <a:gd name="T127" fmla="+- 0 1749 1620"/>
                <a:gd name="T128" fmla="*/ 1749 h 619"/>
                <a:gd name="T129" fmla="*/ 801 w 4533"/>
                <a:gd name="T130" fmla="+- 0 1980 1620"/>
                <a:gd name="T131" fmla="*/ 1980 h 619"/>
                <a:gd name="T132" fmla="*/ 742 w 4533"/>
                <a:gd name="T133" fmla="+- 0 2059 1620"/>
                <a:gd name="T134" fmla="*/ 2059 h 619"/>
                <a:gd name="T135" fmla="*/ 875 w 4533"/>
                <a:gd name="T136" fmla="+- 0 2047 1620"/>
                <a:gd name="T137" fmla="*/ 2047 h 619"/>
                <a:gd name="T138" fmla="*/ 1096 w 4533"/>
                <a:gd name="T139" fmla="+- 0 1821 1620"/>
                <a:gd name="T140" fmla="*/ 1821 h 619"/>
                <a:gd name="T141" fmla="*/ 1005 w 4533"/>
                <a:gd name="T142" fmla="+- 0 2099 1620"/>
                <a:gd name="T143" fmla="*/ 2099 h 619"/>
                <a:gd name="T144" fmla="*/ 459 w 4533"/>
                <a:gd name="T145" fmla="+- 0 1751 1620"/>
                <a:gd name="T146" fmla="*/ 1751 h 619"/>
                <a:gd name="T147" fmla="*/ 375 w 4533"/>
                <a:gd name="T148" fmla="+- 0 1921 1620"/>
                <a:gd name="T149" fmla="*/ 1921 h 619"/>
                <a:gd name="T150" fmla="*/ 596 w 4533"/>
                <a:gd name="T151" fmla="+- 0 2103 1620"/>
                <a:gd name="T152" fmla="*/ 2103 h 619"/>
                <a:gd name="T153" fmla="*/ 549 w 4533"/>
                <a:gd name="T154" fmla="+- 0 2023 1620"/>
                <a:gd name="T155" fmla="*/ 2023 h 619"/>
                <a:gd name="T156" fmla="*/ 691 w 4533"/>
                <a:gd name="T157" fmla="+- 0 1934 1620"/>
                <a:gd name="T158" fmla="*/ 1934 h 619"/>
                <a:gd name="T159" fmla="*/ 510 w 4533"/>
                <a:gd name="T160" fmla="+- 0 1824 1620"/>
                <a:gd name="T161" fmla="*/ 1824 h 619"/>
                <a:gd name="T162" fmla="*/ 240 w 4533"/>
                <a:gd name="T163" fmla="+- 0 1709 1620"/>
                <a:gd name="T164" fmla="*/ 1709 h 619"/>
                <a:gd name="T165" fmla="*/ 648 w 4533"/>
                <a:gd name="T166" fmla="+- 0 2003 1620"/>
                <a:gd name="T167" fmla="*/ 2003 h 619"/>
                <a:gd name="T168" fmla="*/ 661 w 4533"/>
                <a:gd name="T169" fmla="+- 0 2023 1620"/>
                <a:gd name="T170" fmla="*/ 2023 h 619"/>
                <a:gd name="T171" fmla="*/ 603 w 4533"/>
                <a:gd name="T172" fmla="+- 0 1847 1620"/>
                <a:gd name="T173" fmla="*/ 1847 h 619"/>
                <a:gd name="T174" fmla="*/ 1 w 4533"/>
                <a:gd name="T175" fmla="+- 0 1625 1620"/>
                <a:gd name="T176" fmla="*/ 1625 h 619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  <a:cxn ang="0">
                  <a:pos x="T15" y="T17"/>
                </a:cxn>
                <a:cxn ang="0">
                  <a:pos x="T18" y="T20"/>
                </a:cxn>
                <a:cxn ang="0">
                  <a:pos x="T21" y="T23"/>
                </a:cxn>
                <a:cxn ang="0">
                  <a:pos x="T24" y="T26"/>
                </a:cxn>
                <a:cxn ang="0">
                  <a:pos x="T27" y="T29"/>
                </a:cxn>
                <a:cxn ang="0">
                  <a:pos x="T30" y="T32"/>
                </a:cxn>
                <a:cxn ang="0">
                  <a:pos x="T33" y="T35"/>
                </a:cxn>
                <a:cxn ang="0">
                  <a:pos x="T36" y="T38"/>
                </a:cxn>
                <a:cxn ang="0">
                  <a:pos x="T39" y="T41"/>
                </a:cxn>
                <a:cxn ang="0">
                  <a:pos x="T42" y="T44"/>
                </a:cxn>
                <a:cxn ang="0">
                  <a:pos x="T45" y="T47"/>
                </a:cxn>
                <a:cxn ang="0">
                  <a:pos x="T48" y="T50"/>
                </a:cxn>
                <a:cxn ang="0">
                  <a:pos x="T51" y="T53"/>
                </a:cxn>
                <a:cxn ang="0">
                  <a:pos x="T54" y="T56"/>
                </a:cxn>
                <a:cxn ang="0">
                  <a:pos x="T57" y="T59"/>
                </a:cxn>
                <a:cxn ang="0">
                  <a:pos x="T60" y="T62"/>
                </a:cxn>
                <a:cxn ang="0">
                  <a:pos x="T63" y="T65"/>
                </a:cxn>
                <a:cxn ang="0">
                  <a:pos x="T66" y="T68"/>
                </a:cxn>
                <a:cxn ang="0">
                  <a:pos x="T69" y="T71"/>
                </a:cxn>
                <a:cxn ang="0">
                  <a:pos x="T72" y="T74"/>
                </a:cxn>
                <a:cxn ang="0">
                  <a:pos x="T75" y="T77"/>
                </a:cxn>
                <a:cxn ang="0">
                  <a:pos x="T78" y="T80"/>
                </a:cxn>
                <a:cxn ang="0">
                  <a:pos x="T81" y="T83"/>
                </a:cxn>
                <a:cxn ang="0">
                  <a:pos x="T84" y="T86"/>
                </a:cxn>
                <a:cxn ang="0">
                  <a:pos x="T87" y="T89"/>
                </a:cxn>
                <a:cxn ang="0">
                  <a:pos x="T90" y="T92"/>
                </a:cxn>
                <a:cxn ang="0">
                  <a:pos x="T93" y="T95"/>
                </a:cxn>
                <a:cxn ang="0">
                  <a:pos x="T96" y="T98"/>
                </a:cxn>
                <a:cxn ang="0">
                  <a:pos x="T99" y="T101"/>
                </a:cxn>
                <a:cxn ang="0">
                  <a:pos x="T102" y="T104"/>
                </a:cxn>
                <a:cxn ang="0">
                  <a:pos x="T105" y="T107"/>
                </a:cxn>
                <a:cxn ang="0">
                  <a:pos x="T108" y="T110"/>
                </a:cxn>
                <a:cxn ang="0">
                  <a:pos x="T111" y="T113"/>
                </a:cxn>
                <a:cxn ang="0">
                  <a:pos x="T114" y="T116"/>
                </a:cxn>
                <a:cxn ang="0">
                  <a:pos x="T117" y="T119"/>
                </a:cxn>
                <a:cxn ang="0">
                  <a:pos x="T120" y="T122"/>
                </a:cxn>
                <a:cxn ang="0">
                  <a:pos x="T123" y="T125"/>
                </a:cxn>
                <a:cxn ang="0">
                  <a:pos x="T126" y="T128"/>
                </a:cxn>
                <a:cxn ang="0">
                  <a:pos x="T129" y="T131"/>
                </a:cxn>
                <a:cxn ang="0">
                  <a:pos x="T132" y="T134"/>
                </a:cxn>
                <a:cxn ang="0">
                  <a:pos x="T135" y="T137"/>
                </a:cxn>
                <a:cxn ang="0">
                  <a:pos x="T138" y="T140"/>
                </a:cxn>
                <a:cxn ang="0">
                  <a:pos x="T141" y="T143"/>
                </a:cxn>
                <a:cxn ang="0">
                  <a:pos x="T144" y="T146"/>
                </a:cxn>
                <a:cxn ang="0">
                  <a:pos x="T147" y="T149"/>
                </a:cxn>
                <a:cxn ang="0">
                  <a:pos x="T150" y="T152"/>
                </a:cxn>
                <a:cxn ang="0">
                  <a:pos x="T153" y="T155"/>
                </a:cxn>
                <a:cxn ang="0">
                  <a:pos x="T156" y="T158"/>
                </a:cxn>
                <a:cxn ang="0">
                  <a:pos x="T159" y="T161"/>
                </a:cxn>
                <a:cxn ang="0">
                  <a:pos x="T162" y="T164"/>
                </a:cxn>
                <a:cxn ang="0">
                  <a:pos x="T165" y="T167"/>
                </a:cxn>
                <a:cxn ang="0">
                  <a:pos x="T168" y="T170"/>
                </a:cxn>
                <a:cxn ang="0">
                  <a:pos x="T171" y="T173"/>
                </a:cxn>
                <a:cxn ang="0">
                  <a:pos x="T174" y="T176"/>
                </a:cxn>
              </a:cxnLst>
              <a:rect l="0" t="0" r="r" b="b"/>
              <a:pathLst>
                <a:path w="4533" h="619">
                  <a:moveTo>
                    <a:pt x="4359" y="112"/>
                  </a:moveTo>
                  <a:lnTo>
                    <a:pt x="4341" y="113"/>
                  </a:lnTo>
                  <a:lnTo>
                    <a:pt x="4322" y="114"/>
                  </a:lnTo>
                  <a:lnTo>
                    <a:pt x="4302" y="116"/>
                  </a:lnTo>
                  <a:lnTo>
                    <a:pt x="4282" y="119"/>
                  </a:lnTo>
                  <a:lnTo>
                    <a:pt x="4262" y="122"/>
                  </a:lnTo>
                  <a:lnTo>
                    <a:pt x="4243" y="127"/>
                  </a:lnTo>
                  <a:lnTo>
                    <a:pt x="4225" y="133"/>
                  </a:lnTo>
                  <a:lnTo>
                    <a:pt x="4208" y="140"/>
                  </a:lnTo>
                  <a:lnTo>
                    <a:pt x="4202" y="143"/>
                  </a:lnTo>
                  <a:lnTo>
                    <a:pt x="4198" y="146"/>
                  </a:lnTo>
                  <a:lnTo>
                    <a:pt x="4195" y="152"/>
                  </a:lnTo>
                  <a:lnTo>
                    <a:pt x="4194" y="156"/>
                  </a:lnTo>
                  <a:lnTo>
                    <a:pt x="4194" y="613"/>
                  </a:lnTo>
                  <a:lnTo>
                    <a:pt x="4196" y="616"/>
                  </a:lnTo>
                  <a:lnTo>
                    <a:pt x="4200" y="618"/>
                  </a:lnTo>
                  <a:lnTo>
                    <a:pt x="4204" y="619"/>
                  </a:lnTo>
                  <a:lnTo>
                    <a:pt x="4286" y="619"/>
                  </a:lnTo>
                  <a:lnTo>
                    <a:pt x="4290" y="618"/>
                  </a:lnTo>
                  <a:lnTo>
                    <a:pt x="4294" y="616"/>
                  </a:lnTo>
                  <a:lnTo>
                    <a:pt x="4294" y="613"/>
                  </a:lnTo>
                  <a:lnTo>
                    <a:pt x="4294" y="477"/>
                  </a:lnTo>
                  <a:lnTo>
                    <a:pt x="4427" y="477"/>
                  </a:lnTo>
                  <a:lnTo>
                    <a:pt x="4443" y="471"/>
                  </a:lnTo>
                  <a:lnTo>
                    <a:pt x="4458" y="463"/>
                  </a:lnTo>
                  <a:lnTo>
                    <a:pt x="4471" y="454"/>
                  </a:lnTo>
                  <a:lnTo>
                    <a:pt x="4483" y="443"/>
                  </a:lnTo>
                  <a:lnTo>
                    <a:pt x="4494" y="431"/>
                  </a:lnTo>
                  <a:lnTo>
                    <a:pt x="4503" y="418"/>
                  </a:lnTo>
                  <a:lnTo>
                    <a:pt x="4511" y="403"/>
                  </a:lnTo>
                  <a:lnTo>
                    <a:pt x="4512" y="400"/>
                  </a:lnTo>
                  <a:lnTo>
                    <a:pt x="4344" y="400"/>
                  </a:lnTo>
                  <a:lnTo>
                    <a:pt x="4336" y="400"/>
                  </a:lnTo>
                  <a:lnTo>
                    <a:pt x="4317" y="398"/>
                  </a:lnTo>
                  <a:lnTo>
                    <a:pt x="4306" y="396"/>
                  </a:lnTo>
                  <a:lnTo>
                    <a:pt x="4294" y="393"/>
                  </a:lnTo>
                  <a:lnTo>
                    <a:pt x="4294" y="206"/>
                  </a:lnTo>
                  <a:lnTo>
                    <a:pt x="4302" y="203"/>
                  </a:lnTo>
                  <a:lnTo>
                    <a:pt x="4311" y="201"/>
                  </a:lnTo>
                  <a:lnTo>
                    <a:pt x="4332" y="199"/>
                  </a:lnTo>
                  <a:lnTo>
                    <a:pt x="4340" y="198"/>
                  </a:lnTo>
                  <a:lnTo>
                    <a:pt x="4514" y="198"/>
                  </a:lnTo>
                  <a:lnTo>
                    <a:pt x="4512" y="194"/>
                  </a:lnTo>
                  <a:lnTo>
                    <a:pt x="4504" y="180"/>
                  </a:lnTo>
                  <a:lnTo>
                    <a:pt x="4495" y="167"/>
                  </a:lnTo>
                  <a:lnTo>
                    <a:pt x="4484" y="155"/>
                  </a:lnTo>
                  <a:lnTo>
                    <a:pt x="4471" y="144"/>
                  </a:lnTo>
                  <a:lnTo>
                    <a:pt x="4457" y="135"/>
                  </a:lnTo>
                  <a:lnTo>
                    <a:pt x="4441" y="127"/>
                  </a:lnTo>
                  <a:lnTo>
                    <a:pt x="4424" y="121"/>
                  </a:lnTo>
                  <a:lnTo>
                    <a:pt x="4404" y="116"/>
                  </a:lnTo>
                  <a:lnTo>
                    <a:pt x="4383" y="113"/>
                  </a:lnTo>
                  <a:lnTo>
                    <a:pt x="4359" y="112"/>
                  </a:lnTo>
                  <a:close/>
                  <a:moveTo>
                    <a:pt x="4427" y="477"/>
                  </a:moveTo>
                  <a:lnTo>
                    <a:pt x="4294" y="477"/>
                  </a:lnTo>
                  <a:lnTo>
                    <a:pt x="4309" y="481"/>
                  </a:lnTo>
                  <a:lnTo>
                    <a:pt x="4322" y="483"/>
                  </a:lnTo>
                  <a:lnTo>
                    <a:pt x="4345" y="485"/>
                  </a:lnTo>
                  <a:lnTo>
                    <a:pt x="4358" y="486"/>
                  </a:lnTo>
                  <a:lnTo>
                    <a:pt x="4372" y="486"/>
                  </a:lnTo>
                  <a:lnTo>
                    <a:pt x="4392" y="485"/>
                  </a:lnTo>
                  <a:lnTo>
                    <a:pt x="4410" y="482"/>
                  </a:lnTo>
                  <a:lnTo>
                    <a:pt x="4427" y="477"/>
                  </a:lnTo>
                  <a:close/>
                  <a:moveTo>
                    <a:pt x="4514" y="198"/>
                  </a:moveTo>
                  <a:lnTo>
                    <a:pt x="4359" y="198"/>
                  </a:lnTo>
                  <a:lnTo>
                    <a:pt x="4371" y="200"/>
                  </a:lnTo>
                  <a:lnTo>
                    <a:pt x="4391" y="206"/>
                  </a:lnTo>
                  <a:lnTo>
                    <a:pt x="4400" y="212"/>
                  </a:lnTo>
                  <a:lnTo>
                    <a:pt x="4414" y="227"/>
                  </a:lnTo>
                  <a:lnTo>
                    <a:pt x="4419" y="237"/>
                  </a:lnTo>
                  <a:lnTo>
                    <a:pt x="4423" y="250"/>
                  </a:lnTo>
                  <a:lnTo>
                    <a:pt x="4426" y="260"/>
                  </a:lnTo>
                  <a:lnTo>
                    <a:pt x="4427" y="272"/>
                  </a:lnTo>
                  <a:lnTo>
                    <a:pt x="4428" y="284"/>
                  </a:lnTo>
                  <a:lnTo>
                    <a:pt x="4429" y="297"/>
                  </a:lnTo>
                  <a:lnTo>
                    <a:pt x="4427" y="323"/>
                  </a:lnTo>
                  <a:lnTo>
                    <a:pt x="4423" y="345"/>
                  </a:lnTo>
                  <a:lnTo>
                    <a:pt x="4416" y="363"/>
                  </a:lnTo>
                  <a:lnTo>
                    <a:pt x="4407" y="377"/>
                  </a:lnTo>
                  <a:lnTo>
                    <a:pt x="4395" y="387"/>
                  </a:lnTo>
                  <a:lnTo>
                    <a:pt x="4382" y="394"/>
                  </a:lnTo>
                  <a:lnTo>
                    <a:pt x="4368" y="399"/>
                  </a:lnTo>
                  <a:lnTo>
                    <a:pt x="4351" y="400"/>
                  </a:lnTo>
                  <a:lnTo>
                    <a:pt x="4512" y="400"/>
                  </a:lnTo>
                  <a:lnTo>
                    <a:pt x="4518" y="388"/>
                  </a:lnTo>
                  <a:lnTo>
                    <a:pt x="4523" y="372"/>
                  </a:lnTo>
                  <a:lnTo>
                    <a:pt x="4527" y="354"/>
                  </a:lnTo>
                  <a:lnTo>
                    <a:pt x="4530" y="337"/>
                  </a:lnTo>
                  <a:lnTo>
                    <a:pt x="4532" y="318"/>
                  </a:lnTo>
                  <a:lnTo>
                    <a:pt x="4533" y="299"/>
                  </a:lnTo>
                  <a:lnTo>
                    <a:pt x="4532" y="280"/>
                  </a:lnTo>
                  <a:lnTo>
                    <a:pt x="4530" y="262"/>
                  </a:lnTo>
                  <a:lnTo>
                    <a:pt x="4528" y="244"/>
                  </a:lnTo>
                  <a:lnTo>
                    <a:pt x="4524" y="226"/>
                  </a:lnTo>
                  <a:lnTo>
                    <a:pt x="4519" y="210"/>
                  </a:lnTo>
                  <a:lnTo>
                    <a:pt x="4514" y="198"/>
                  </a:lnTo>
                  <a:close/>
                  <a:moveTo>
                    <a:pt x="4030" y="201"/>
                  </a:moveTo>
                  <a:lnTo>
                    <a:pt x="3931" y="201"/>
                  </a:lnTo>
                  <a:lnTo>
                    <a:pt x="3931" y="475"/>
                  </a:lnTo>
                  <a:lnTo>
                    <a:pt x="3936" y="479"/>
                  </a:lnTo>
                  <a:lnTo>
                    <a:pt x="4021" y="479"/>
                  </a:lnTo>
                  <a:lnTo>
                    <a:pt x="4025" y="479"/>
                  </a:lnTo>
                  <a:lnTo>
                    <a:pt x="4029" y="475"/>
                  </a:lnTo>
                  <a:lnTo>
                    <a:pt x="4030" y="472"/>
                  </a:lnTo>
                  <a:lnTo>
                    <a:pt x="4030" y="201"/>
                  </a:lnTo>
                  <a:close/>
                  <a:moveTo>
                    <a:pt x="4135" y="120"/>
                  </a:moveTo>
                  <a:lnTo>
                    <a:pt x="3828" y="120"/>
                  </a:lnTo>
                  <a:lnTo>
                    <a:pt x="3824" y="121"/>
                  </a:lnTo>
                  <a:lnTo>
                    <a:pt x="3821" y="125"/>
                  </a:lnTo>
                  <a:lnTo>
                    <a:pt x="3820" y="129"/>
                  </a:lnTo>
                  <a:lnTo>
                    <a:pt x="3820" y="196"/>
                  </a:lnTo>
                  <a:lnTo>
                    <a:pt x="3824" y="201"/>
                  </a:lnTo>
                  <a:lnTo>
                    <a:pt x="4139" y="201"/>
                  </a:lnTo>
                  <a:lnTo>
                    <a:pt x="4143" y="196"/>
                  </a:lnTo>
                  <a:lnTo>
                    <a:pt x="4143" y="129"/>
                  </a:lnTo>
                  <a:lnTo>
                    <a:pt x="4142" y="125"/>
                  </a:lnTo>
                  <a:lnTo>
                    <a:pt x="4139" y="121"/>
                  </a:lnTo>
                  <a:lnTo>
                    <a:pt x="4135" y="120"/>
                  </a:lnTo>
                  <a:close/>
                  <a:moveTo>
                    <a:pt x="3609" y="111"/>
                  </a:moveTo>
                  <a:lnTo>
                    <a:pt x="3589" y="112"/>
                  </a:lnTo>
                  <a:lnTo>
                    <a:pt x="3571" y="114"/>
                  </a:lnTo>
                  <a:lnTo>
                    <a:pt x="3553" y="118"/>
                  </a:lnTo>
                  <a:lnTo>
                    <a:pt x="3537" y="124"/>
                  </a:lnTo>
                  <a:lnTo>
                    <a:pt x="3521" y="131"/>
                  </a:lnTo>
                  <a:lnTo>
                    <a:pt x="3507" y="140"/>
                  </a:lnTo>
                  <a:lnTo>
                    <a:pt x="3494" y="150"/>
                  </a:lnTo>
                  <a:lnTo>
                    <a:pt x="3483" y="161"/>
                  </a:lnTo>
                  <a:lnTo>
                    <a:pt x="3472" y="174"/>
                  </a:lnTo>
                  <a:lnTo>
                    <a:pt x="3463" y="188"/>
                  </a:lnTo>
                  <a:lnTo>
                    <a:pt x="3455" y="203"/>
                  </a:lnTo>
                  <a:lnTo>
                    <a:pt x="3448" y="220"/>
                  </a:lnTo>
                  <a:lnTo>
                    <a:pt x="3443" y="238"/>
                  </a:lnTo>
                  <a:lnTo>
                    <a:pt x="3439" y="258"/>
                  </a:lnTo>
                  <a:lnTo>
                    <a:pt x="3437" y="278"/>
                  </a:lnTo>
                  <a:lnTo>
                    <a:pt x="3437" y="298"/>
                  </a:lnTo>
                  <a:lnTo>
                    <a:pt x="3437" y="300"/>
                  </a:lnTo>
                  <a:lnTo>
                    <a:pt x="3439" y="341"/>
                  </a:lnTo>
                  <a:lnTo>
                    <a:pt x="3447" y="378"/>
                  </a:lnTo>
                  <a:lnTo>
                    <a:pt x="3460" y="411"/>
                  </a:lnTo>
                  <a:lnTo>
                    <a:pt x="3478" y="438"/>
                  </a:lnTo>
                  <a:lnTo>
                    <a:pt x="3501" y="459"/>
                  </a:lnTo>
                  <a:lnTo>
                    <a:pt x="3531" y="475"/>
                  </a:lnTo>
                  <a:lnTo>
                    <a:pt x="3566" y="484"/>
                  </a:lnTo>
                  <a:lnTo>
                    <a:pt x="3608" y="487"/>
                  </a:lnTo>
                  <a:lnTo>
                    <a:pt x="3649" y="484"/>
                  </a:lnTo>
                  <a:lnTo>
                    <a:pt x="3685" y="475"/>
                  </a:lnTo>
                  <a:lnTo>
                    <a:pt x="3715" y="459"/>
                  </a:lnTo>
                  <a:lnTo>
                    <a:pt x="3739" y="438"/>
                  </a:lnTo>
                  <a:lnTo>
                    <a:pt x="3758" y="410"/>
                  </a:lnTo>
                  <a:lnTo>
                    <a:pt x="3761" y="403"/>
                  </a:lnTo>
                  <a:lnTo>
                    <a:pt x="3608" y="403"/>
                  </a:lnTo>
                  <a:lnTo>
                    <a:pt x="3591" y="401"/>
                  </a:lnTo>
                  <a:lnTo>
                    <a:pt x="3577" y="396"/>
                  </a:lnTo>
                  <a:lnTo>
                    <a:pt x="3565" y="388"/>
                  </a:lnTo>
                  <a:lnTo>
                    <a:pt x="3555" y="376"/>
                  </a:lnTo>
                  <a:lnTo>
                    <a:pt x="3548" y="361"/>
                  </a:lnTo>
                  <a:lnTo>
                    <a:pt x="3543" y="343"/>
                  </a:lnTo>
                  <a:lnTo>
                    <a:pt x="3540" y="322"/>
                  </a:lnTo>
                  <a:lnTo>
                    <a:pt x="3539" y="298"/>
                  </a:lnTo>
                  <a:lnTo>
                    <a:pt x="3540" y="276"/>
                  </a:lnTo>
                  <a:lnTo>
                    <a:pt x="3544" y="256"/>
                  </a:lnTo>
                  <a:lnTo>
                    <a:pt x="3549" y="238"/>
                  </a:lnTo>
                  <a:lnTo>
                    <a:pt x="3557" y="223"/>
                  </a:lnTo>
                  <a:lnTo>
                    <a:pt x="3567" y="211"/>
                  </a:lnTo>
                  <a:lnTo>
                    <a:pt x="3579" y="202"/>
                  </a:lnTo>
                  <a:lnTo>
                    <a:pt x="3593" y="197"/>
                  </a:lnTo>
                  <a:lnTo>
                    <a:pt x="3610" y="195"/>
                  </a:lnTo>
                  <a:lnTo>
                    <a:pt x="3761" y="195"/>
                  </a:lnTo>
                  <a:lnTo>
                    <a:pt x="3758" y="188"/>
                  </a:lnTo>
                  <a:lnTo>
                    <a:pt x="3739" y="161"/>
                  </a:lnTo>
                  <a:lnTo>
                    <a:pt x="3714" y="139"/>
                  </a:lnTo>
                  <a:lnTo>
                    <a:pt x="3685" y="124"/>
                  </a:lnTo>
                  <a:lnTo>
                    <a:pt x="3649" y="114"/>
                  </a:lnTo>
                  <a:lnTo>
                    <a:pt x="3609" y="111"/>
                  </a:lnTo>
                  <a:close/>
                  <a:moveTo>
                    <a:pt x="3761" y="195"/>
                  </a:moveTo>
                  <a:lnTo>
                    <a:pt x="3623" y="195"/>
                  </a:lnTo>
                  <a:lnTo>
                    <a:pt x="3634" y="198"/>
                  </a:lnTo>
                  <a:lnTo>
                    <a:pt x="3651" y="208"/>
                  </a:lnTo>
                  <a:lnTo>
                    <a:pt x="3658" y="216"/>
                  </a:lnTo>
                  <a:lnTo>
                    <a:pt x="3669" y="234"/>
                  </a:lnTo>
                  <a:lnTo>
                    <a:pt x="3673" y="245"/>
                  </a:lnTo>
                  <a:lnTo>
                    <a:pt x="3675" y="258"/>
                  </a:lnTo>
                  <a:lnTo>
                    <a:pt x="3677" y="267"/>
                  </a:lnTo>
                  <a:lnTo>
                    <a:pt x="3678" y="278"/>
                  </a:lnTo>
                  <a:lnTo>
                    <a:pt x="3679" y="289"/>
                  </a:lnTo>
                  <a:lnTo>
                    <a:pt x="3679" y="300"/>
                  </a:lnTo>
                  <a:lnTo>
                    <a:pt x="3679" y="311"/>
                  </a:lnTo>
                  <a:lnTo>
                    <a:pt x="3678" y="321"/>
                  </a:lnTo>
                  <a:lnTo>
                    <a:pt x="3677" y="331"/>
                  </a:lnTo>
                  <a:lnTo>
                    <a:pt x="3675" y="340"/>
                  </a:lnTo>
                  <a:lnTo>
                    <a:pt x="3673" y="353"/>
                  </a:lnTo>
                  <a:lnTo>
                    <a:pt x="3668" y="364"/>
                  </a:lnTo>
                  <a:lnTo>
                    <a:pt x="3657" y="382"/>
                  </a:lnTo>
                  <a:lnTo>
                    <a:pt x="3650" y="390"/>
                  </a:lnTo>
                  <a:lnTo>
                    <a:pt x="3632" y="400"/>
                  </a:lnTo>
                  <a:lnTo>
                    <a:pt x="3621" y="403"/>
                  </a:lnTo>
                  <a:lnTo>
                    <a:pt x="3761" y="403"/>
                  </a:lnTo>
                  <a:lnTo>
                    <a:pt x="3771" y="378"/>
                  </a:lnTo>
                  <a:lnTo>
                    <a:pt x="3779" y="341"/>
                  </a:lnTo>
                  <a:lnTo>
                    <a:pt x="3780" y="340"/>
                  </a:lnTo>
                  <a:lnTo>
                    <a:pt x="3782" y="298"/>
                  </a:lnTo>
                  <a:lnTo>
                    <a:pt x="3780" y="257"/>
                  </a:lnTo>
                  <a:lnTo>
                    <a:pt x="3771" y="220"/>
                  </a:lnTo>
                  <a:lnTo>
                    <a:pt x="3761" y="195"/>
                  </a:lnTo>
                  <a:close/>
                  <a:moveTo>
                    <a:pt x="3025" y="120"/>
                  </a:moveTo>
                  <a:lnTo>
                    <a:pt x="2973" y="120"/>
                  </a:lnTo>
                  <a:lnTo>
                    <a:pt x="2955" y="122"/>
                  </a:lnTo>
                  <a:lnTo>
                    <a:pt x="2942" y="130"/>
                  </a:lnTo>
                  <a:lnTo>
                    <a:pt x="2934" y="142"/>
                  </a:lnTo>
                  <a:lnTo>
                    <a:pt x="2932" y="160"/>
                  </a:lnTo>
                  <a:lnTo>
                    <a:pt x="2932" y="472"/>
                  </a:lnTo>
                  <a:lnTo>
                    <a:pt x="2933" y="476"/>
                  </a:lnTo>
                  <a:lnTo>
                    <a:pt x="2938" y="479"/>
                  </a:lnTo>
                  <a:lnTo>
                    <a:pt x="2942" y="479"/>
                  </a:lnTo>
                  <a:lnTo>
                    <a:pt x="3020" y="479"/>
                  </a:lnTo>
                  <a:lnTo>
                    <a:pt x="3024" y="479"/>
                  </a:lnTo>
                  <a:lnTo>
                    <a:pt x="3029" y="476"/>
                  </a:lnTo>
                  <a:lnTo>
                    <a:pt x="3030" y="472"/>
                  </a:lnTo>
                  <a:lnTo>
                    <a:pt x="3030" y="280"/>
                  </a:lnTo>
                  <a:lnTo>
                    <a:pt x="3121" y="280"/>
                  </a:lnTo>
                  <a:lnTo>
                    <a:pt x="3109" y="251"/>
                  </a:lnTo>
                  <a:lnTo>
                    <a:pt x="3059" y="147"/>
                  </a:lnTo>
                  <a:lnTo>
                    <a:pt x="3054" y="136"/>
                  </a:lnTo>
                  <a:lnTo>
                    <a:pt x="3047" y="128"/>
                  </a:lnTo>
                  <a:lnTo>
                    <a:pt x="3033" y="122"/>
                  </a:lnTo>
                  <a:lnTo>
                    <a:pt x="3025" y="120"/>
                  </a:lnTo>
                  <a:close/>
                  <a:moveTo>
                    <a:pt x="3361" y="275"/>
                  </a:moveTo>
                  <a:lnTo>
                    <a:pt x="3264" y="275"/>
                  </a:lnTo>
                  <a:lnTo>
                    <a:pt x="3264" y="472"/>
                  </a:lnTo>
                  <a:lnTo>
                    <a:pt x="3265" y="476"/>
                  </a:lnTo>
                  <a:lnTo>
                    <a:pt x="3270" y="479"/>
                  </a:lnTo>
                  <a:lnTo>
                    <a:pt x="3274" y="479"/>
                  </a:lnTo>
                  <a:lnTo>
                    <a:pt x="3352" y="479"/>
                  </a:lnTo>
                  <a:lnTo>
                    <a:pt x="3356" y="479"/>
                  </a:lnTo>
                  <a:lnTo>
                    <a:pt x="3360" y="476"/>
                  </a:lnTo>
                  <a:lnTo>
                    <a:pt x="3361" y="472"/>
                  </a:lnTo>
                  <a:lnTo>
                    <a:pt x="3361" y="275"/>
                  </a:lnTo>
                  <a:close/>
                  <a:moveTo>
                    <a:pt x="3121" y="280"/>
                  </a:moveTo>
                  <a:lnTo>
                    <a:pt x="3033" y="280"/>
                  </a:lnTo>
                  <a:lnTo>
                    <a:pt x="3060" y="343"/>
                  </a:lnTo>
                  <a:lnTo>
                    <a:pt x="3093" y="414"/>
                  </a:lnTo>
                  <a:lnTo>
                    <a:pt x="3097" y="423"/>
                  </a:lnTo>
                  <a:lnTo>
                    <a:pt x="3101" y="429"/>
                  </a:lnTo>
                  <a:lnTo>
                    <a:pt x="3111" y="435"/>
                  </a:lnTo>
                  <a:lnTo>
                    <a:pt x="3119" y="437"/>
                  </a:lnTo>
                  <a:lnTo>
                    <a:pt x="3172" y="437"/>
                  </a:lnTo>
                  <a:lnTo>
                    <a:pt x="3179" y="435"/>
                  </a:lnTo>
                  <a:lnTo>
                    <a:pt x="3190" y="429"/>
                  </a:lnTo>
                  <a:lnTo>
                    <a:pt x="3195" y="423"/>
                  </a:lnTo>
                  <a:lnTo>
                    <a:pt x="3199" y="414"/>
                  </a:lnTo>
                  <a:lnTo>
                    <a:pt x="3232" y="341"/>
                  </a:lnTo>
                  <a:lnTo>
                    <a:pt x="3237" y="330"/>
                  </a:lnTo>
                  <a:lnTo>
                    <a:pt x="3143" y="330"/>
                  </a:lnTo>
                  <a:lnTo>
                    <a:pt x="3121" y="280"/>
                  </a:lnTo>
                  <a:close/>
                  <a:moveTo>
                    <a:pt x="3320" y="120"/>
                  </a:moveTo>
                  <a:lnTo>
                    <a:pt x="3268" y="120"/>
                  </a:lnTo>
                  <a:lnTo>
                    <a:pt x="3258" y="122"/>
                  </a:lnTo>
                  <a:lnTo>
                    <a:pt x="3244" y="131"/>
                  </a:lnTo>
                  <a:lnTo>
                    <a:pt x="3238" y="139"/>
                  </a:lnTo>
                  <a:lnTo>
                    <a:pt x="3232" y="151"/>
                  </a:lnTo>
                  <a:lnTo>
                    <a:pt x="3187" y="245"/>
                  </a:lnTo>
                  <a:lnTo>
                    <a:pt x="3148" y="330"/>
                  </a:lnTo>
                  <a:lnTo>
                    <a:pt x="3237" y="330"/>
                  </a:lnTo>
                  <a:lnTo>
                    <a:pt x="3261" y="275"/>
                  </a:lnTo>
                  <a:lnTo>
                    <a:pt x="3361" y="275"/>
                  </a:lnTo>
                  <a:lnTo>
                    <a:pt x="3361" y="158"/>
                  </a:lnTo>
                  <a:lnTo>
                    <a:pt x="3359" y="142"/>
                  </a:lnTo>
                  <a:lnTo>
                    <a:pt x="3351" y="130"/>
                  </a:lnTo>
                  <a:lnTo>
                    <a:pt x="3338" y="122"/>
                  </a:lnTo>
                  <a:lnTo>
                    <a:pt x="3320" y="120"/>
                  </a:lnTo>
                  <a:close/>
                  <a:moveTo>
                    <a:pt x="2731" y="111"/>
                  </a:moveTo>
                  <a:lnTo>
                    <a:pt x="2712" y="112"/>
                  </a:lnTo>
                  <a:lnTo>
                    <a:pt x="2694" y="114"/>
                  </a:lnTo>
                  <a:lnTo>
                    <a:pt x="2676" y="118"/>
                  </a:lnTo>
                  <a:lnTo>
                    <a:pt x="2660" y="124"/>
                  </a:lnTo>
                  <a:lnTo>
                    <a:pt x="2645" y="131"/>
                  </a:lnTo>
                  <a:lnTo>
                    <a:pt x="2631" y="140"/>
                  </a:lnTo>
                  <a:lnTo>
                    <a:pt x="2618" y="150"/>
                  </a:lnTo>
                  <a:lnTo>
                    <a:pt x="2606" y="162"/>
                  </a:lnTo>
                  <a:lnTo>
                    <a:pt x="2596" y="175"/>
                  </a:lnTo>
                  <a:lnTo>
                    <a:pt x="2587" y="189"/>
                  </a:lnTo>
                  <a:lnTo>
                    <a:pt x="2579" y="205"/>
                  </a:lnTo>
                  <a:lnTo>
                    <a:pt x="2572" y="222"/>
                  </a:lnTo>
                  <a:lnTo>
                    <a:pt x="2567" y="240"/>
                  </a:lnTo>
                  <a:lnTo>
                    <a:pt x="2563" y="259"/>
                  </a:lnTo>
                  <a:lnTo>
                    <a:pt x="2561" y="279"/>
                  </a:lnTo>
                  <a:lnTo>
                    <a:pt x="2560" y="301"/>
                  </a:lnTo>
                  <a:lnTo>
                    <a:pt x="2563" y="344"/>
                  </a:lnTo>
                  <a:lnTo>
                    <a:pt x="2571" y="382"/>
                  </a:lnTo>
                  <a:lnTo>
                    <a:pt x="2584" y="414"/>
                  </a:lnTo>
                  <a:lnTo>
                    <a:pt x="2602" y="440"/>
                  </a:lnTo>
                  <a:lnTo>
                    <a:pt x="2625" y="461"/>
                  </a:lnTo>
                  <a:lnTo>
                    <a:pt x="2654" y="475"/>
                  </a:lnTo>
                  <a:lnTo>
                    <a:pt x="2687" y="484"/>
                  </a:lnTo>
                  <a:lnTo>
                    <a:pt x="2725" y="487"/>
                  </a:lnTo>
                  <a:lnTo>
                    <a:pt x="2739" y="487"/>
                  </a:lnTo>
                  <a:lnTo>
                    <a:pt x="2754" y="486"/>
                  </a:lnTo>
                  <a:lnTo>
                    <a:pt x="2770" y="484"/>
                  </a:lnTo>
                  <a:lnTo>
                    <a:pt x="2787" y="481"/>
                  </a:lnTo>
                  <a:lnTo>
                    <a:pt x="2804" y="478"/>
                  </a:lnTo>
                  <a:lnTo>
                    <a:pt x="2820" y="473"/>
                  </a:lnTo>
                  <a:lnTo>
                    <a:pt x="2836" y="466"/>
                  </a:lnTo>
                  <a:lnTo>
                    <a:pt x="2851" y="459"/>
                  </a:lnTo>
                  <a:lnTo>
                    <a:pt x="2856" y="456"/>
                  </a:lnTo>
                  <a:lnTo>
                    <a:pt x="2859" y="453"/>
                  </a:lnTo>
                  <a:lnTo>
                    <a:pt x="2859" y="448"/>
                  </a:lnTo>
                  <a:lnTo>
                    <a:pt x="2858" y="444"/>
                  </a:lnTo>
                  <a:lnTo>
                    <a:pt x="2856" y="440"/>
                  </a:lnTo>
                  <a:lnTo>
                    <a:pt x="2841" y="398"/>
                  </a:lnTo>
                  <a:lnTo>
                    <a:pt x="2725" y="398"/>
                  </a:lnTo>
                  <a:lnTo>
                    <a:pt x="2713" y="396"/>
                  </a:lnTo>
                  <a:lnTo>
                    <a:pt x="2693" y="386"/>
                  </a:lnTo>
                  <a:lnTo>
                    <a:pt x="2685" y="379"/>
                  </a:lnTo>
                  <a:lnTo>
                    <a:pt x="2674" y="362"/>
                  </a:lnTo>
                  <a:lnTo>
                    <a:pt x="2669" y="352"/>
                  </a:lnTo>
                  <a:lnTo>
                    <a:pt x="2665" y="328"/>
                  </a:lnTo>
                  <a:lnTo>
                    <a:pt x="2664" y="315"/>
                  </a:lnTo>
                  <a:lnTo>
                    <a:pt x="2664" y="287"/>
                  </a:lnTo>
                  <a:lnTo>
                    <a:pt x="2665" y="274"/>
                  </a:lnTo>
                  <a:lnTo>
                    <a:pt x="2671" y="250"/>
                  </a:lnTo>
                  <a:lnTo>
                    <a:pt x="2675" y="239"/>
                  </a:lnTo>
                  <a:lnTo>
                    <a:pt x="2687" y="221"/>
                  </a:lnTo>
                  <a:lnTo>
                    <a:pt x="2694" y="214"/>
                  </a:lnTo>
                  <a:lnTo>
                    <a:pt x="2713" y="203"/>
                  </a:lnTo>
                  <a:lnTo>
                    <a:pt x="2725" y="200"/>
                  </a:lnTo>
                  <a:lnTo>
                    <a:pt x="2830" y="200"/>
                  </a:lnTo>
                  <a:lnTo>
                    <a:pt x="2847" y="154"/>
                  </a:lnTo>
                  <a:lnTo>
                    <a:pt x="2849" y="148"/>
                  </a:lnTo>
                  <a:lnTo>
                    <a:pt x="2850" y="144"/>
                  </a:lnTo>
                  <a:lnTo>
                    <a:pt x="2848" y="140"/>
                  </a:lnTo>
                  <a:lnTo>
                    <a:pt x="2845" y="137"/>
                  </a:lnTo>
                  <a:lnTo>
                    <a:pt x="2827" y="129"/>
                  </a:lnTo>
                  <a:lnTo>
                    <a:pt x="2815" y="124"/>
                  </a:lnTo>
                  <a:lnTo>
                    <a:pt x="2801" y="120"/>
                  </a:lnTo>
                  <a:lnTo>
                    <a:pt x="2788" y="117"/>
                  </a:lnTo>
                  <a:lnTo>
                    <a:pt x="2773" y="114"/>
                  </a:lnTo>
                  <a:lnTo>
                    <a:pt x="2759" y="113"/>
                  </a:lnTo>
                  <a:lnTo>
                    <a:pt x="2745" y="111"/>
                  </a:lnTo>
                  <a:lnTo>
                    <a:pt x="2731" y="111"/>
                  </a:lnTo>
                  <a:close/>
                  <a:moveTo>
                    <a:pt x="2829" y="379"/>
                  </a:moveTo>
                  <a:lnTo>
                    <a:pt x="2825" y="380"/>
                  </a:lnTo>
                  <a:lnTo>
                    <a:pt x="2819" y="382"/>
                  </a:lnTo>
                  <a:lnTo>
                    <a:pt x="2809" y="386"/>
                  </a:lnTo>
                  <a:lnTo>
                    <a:pt x="2797" y="389"/>
                  </a:lnTo>
                  <a:lnTo>
                    <a:pt x="2783" y="393"/>
                  </a:lnTo>
                  <a:lnTo>
                    <a:pt x="2773" y="395"/>
                  </a:lnTo>
                  <a:lnTo>
                    <a:pt x="2762" y="397"/>
                  </a:lnTo>
                  <a:lnTo>
                    <a:pt x="2751" y="398"/>
                  </a:lnTo>
                  <a:lnTo>
                    <a:pt x="2740" y="398"/>
                  </a:lnTo>
                  <a:lnTo>
                    <a:pt x="2841" y="398"/>
                  </a:lnTo>
                  <a:lnTo>
                    <a:pt x="2837" y="388"/>
                  </a:lnTo>
                  <a:lnTo>
                    <a:pt x="2835" y="383"/>
                  </a:lnTo>
                  <a:lnTo>
                    <a:pt x="2833" y="381"/>
                  </a:lnTo>
                  <a:lnTo>
                    <a:pt x="2829" y="379"/>
                  </a:lnTo>
                  <a:close/>
                  <a:moveTo>
                    <a:pt x="2830" y="200"/>
                  </a:moveTo>
                  <a:lnTo>
                    <a:pt x="2749" y="200"/>
                  </a:lnTo>
                  <a:lnTo>
                    <a:pt x="2760" y="201"/>
                  </a:lnTo>
                  <a:lnTo>
                    <a:pt x="2783" y="206"/>
                  </a:lnTo>
                  <a:lnTo>
                    <a:pt x="2794" y="209"/>
                  </a:lnTo>
                  <a:lnTo>
                    <a:pt x="2806" y="212"/>
                  </a:lnTo>
                  <a:lnTo>
                    <a:pt x="2813" y="214"/>
                  </a:lnTo>
                  <a:lnTo>
                    <a:pt x="2817" y="215"/>
                  </a:lnTo>
                  <a:lnTo>
                    <a:pt x="2823" y="214"/>
                  </a:lnTo>
                  <a:lnTo>
                    <a:pt x="2825" y="211"/>
                  </a:lnTo>
                  <a:lnTo>
                    <a:pt x="2827" y="206"/>
                  </a:lnTo>
                  <a:lnTo>
                    <a:pt x="2830" y="200"/>
                  </a:lnTo>
                  <a:close/>
                  <a:moveTo>
                    <a:pt x="1341" y="111"/>
                  </a:moveTo>
                  <a:lnTo>
                    <a:pt x="1322" y="112"/>
                  </a:lnTo>
                  <a:lnTo>
                    <a:pt x="1304" y="114"/>
                  </a:lnTo>
                  <a:lnTo>
                    <a:pt x="1287" y="118"/>
                  </a:lnTo>
                  <a:lnTo>
                    <a:pt x="1271" y="124"/>
                  </a:lnTo>
                  <a:lnTo>
                    <a:pt x="1256" y="131"/>
                  </a:lnTo>
                  <a:lnTo>
                    <a:pt x="1242" y="139"/>
                  </a:lnTo>
                  <a:lnTo>
                    <a:pt x="1229" y="150"/>
                  </a:lnTo>
                  <a:lnTo>
                    <a:pt x="1218" y="161"/>
                  </a:lnTo>
                  <a:lnTo>
                    <a:pt x="1207" y="174"/>
                  </a:lnTo>
                  <a:lnTo>
                    <a:pt x="1198" y="188"/>
                  </a:lnTo>
                  <a:lnTo>
                    <a:pt x="1190" y="204"/>
                  </a:lnTo>
                  <a:lnTo>
                    <a:pt x="1184" y="221"/>
                  </a:lnTo>
                  <a:lnTo>
                    <a:pt x="1178" y="239"/>
                  </a:lnTo>
                  <a:lnTo>
                    <a:pt x="1175" y="259"/>
                  </a:lnTo>
                  <a:lnTo>
                    <a:pt x="1172" y="279"/>
                  </a:lnTo>
                  <a:lnTo>
                    <a:pt x="1172" y="301"/>
                  </a:lnTo>
                  <a:lnTo>
                    <a:pt x="1174" y="346"/>
                  </a:lnTo>
                  <a:lnTo>
                    <a:pt x="1182" y="385"/>
                  </a:lnTo>
                  <a:lnTo>
                    <a:pt x="1196" y="417"/>
                  </a:lnTo>
                  <a:lnTo>
                    <a:pt x="1215" y="443"/>
                  </a:lnTo>
                  <a:lnTo>
                    <a:pt x="1239" y="462"/>
                  </a:lnTo>
                  <a:lnTo>
                    <a:pt x="1269" y="476"/>
                  </a:lnTo>
                  <a:lnTo>
                    <a:pt x="1306" y="484"/>
                  </a:lnTo>
                  <a:lnTo>
                    <a:pt x="1347" y="487"/>
                  </a:lnTo>
                  <a:lnTo>
                    <a:pt x="1362" y="487"/>
                  </a:lnTo>
                  <a:lnTo>
                    <a:pt x="1377" y="485"/>
                  </a:lnTo>
                  <a:lnTo>
                    <a:pt x="1393" y="483"/>
                  </a:lnTo>
                  <a:lnTo>
                    <a:pt x="1410" y="480"/>
                  </a:lnTo>
                  <a:lnTo>
                    <a:pt x="1426" y="476"/>
                  </a:lnTo>
                  <a:lnTo>
                    <a:pt x="1441" y="470"/>
                  </a:lnTo>
                  <a:lnTo>
                    <a:pt x="1455" y="464"/>
                  </a:lnTo>
                  <a:lnTo>
                    <a:pt x="1469" y="456"/>
                  </a:lnTo>
                  <a:lnTo>
                    <a:pt x="1472" y="454"/>
                  </a:lnTo>
                  <a:lnTo>
                    <a:pt x="1475" y="452"/>
                  </a:lnTo>
                  <a:lnTo>
                    <a:pt x="1477" y="447"/>
                  </a:lnTo>
                  <a:lnTo>
                    <a:pt x="1477" y="444"/>
                  </a:lnTo>
                  <a:lnTo>
                    <a:pt x="1458" y="403"/>
                  </a:lnTo>
                  <a:lnTo>
                    <a:pt x="1346" y="403"/>
                  </a:lnTo>
                  <a:lnTo>
                    <a:pt x="1335" y="402"/>
                  </a:lnTo>
                  <a:lnTo>
                    <a:pt x="1315" y="397"/>
                  </a:lnTo>
                  <a:lnTo>
                    <a:pt x="1307" y="393"/>
                  </a:lnTo>
                  <a:lnTo>
                    <a:pt x="1292" y="381"/>
                  </a:lnTo>
                  <a:lnTo>
                    <a:pt x="1286" y="373"/>
                  </a:lnTo>
                  <a:lnTo>
                    <a:pt x="1278" y="354"/>
                  </a:lnTo>
                  <a:lnTo>
                    <a:pt x="1275" y="342"/>
                  </a:lnTo>
                  <a:lnTo>
                    <a:pt x="1275" y="327"/>
                  </a:lnTo>
                  <a:lnTo>
                    <a:pt x="1466" y="327"/>
                  </a:lnTo>
                  <a:lnTo>
                    <a:pt x="1479" y="323"/>
                  </a:lnTo>
                  <a:lnTo>
                    <a:pt x="1488" y="314"/>
                  </a:lnTo>
                  <a:lnTo>
                    <a:pt x="1494" y="307"/>
                  </a:lnTo>
                  <a:lnTo>
                    <a:pt x="1498" y="296"/>
                  </a:lnTo>
                  <a:lnTo>
                    <a:pt x="1501" y="282"/>
                  </a:lnTo>
                  <a:lnTo>
                    <a:pt x="1502" y="266"/>
                  </a:lnTo>
                  <a:lnTo>
                    <a:pt x="1501" y="264"/>
                  </a:lnTo>
                  <a:lnTo>
                    <a:pt x="1277" y="264"/>
                  </a:lnTo>
                  <a:lnTo>
                    <a:pt x="1279" y="249"/>
                  </a:lnTo>
                  <a:lnTo>
                    <a:pt x="1283" y="236"/>
                  </a:lnTo>
                  <a:lnTo>
                    <a:pt x="1290" y="224"/>
                  </a:lnTo>
                  <a:lnTo>
                    <a:pt x="1297" y="213"/>
                  </a:lnTo>
                  <a:lnTo>
                    <a:pt x="1307" y="204"/>
                  </a:lnTo>
                  <a:lnTo>
                    <a:pt x="1318" y="198"/>
                  </a:lnTo>
                  <a:lnTo>
                    <a:pt x="1330" y="195"/>
                  </a:lnTo>
                  <a:lnTo>
                    <a:pt x="1343" y="193"/>
                  </a:lnTo>
                  <a:lnTo>
                    <a:pt x="1488" y="193"/>
                  </a:lnTo>
                  <a:lnTo>
                    <a:pt x="1479" y="173"/>
                  </a:lnTo>
                  <a:lnTo>
                    <a:pt x="1461" y="151"/>
                  </a:lnTo>
                  <a:lnTo>
                    <a:pt x="1439" y="134"/>
                  </a:lnTo>
                  <a:lnTo>
                    <a:pt x="1411" y="121"/>
                  </a:lnTo>
                  <a:lnTo>
                    <a:pt x="1379" y="114"/>
                  </a:lnTo>
                  <a:lnTo>
                    <a:pt x="1341" y="111"/>
                  </a:lnTo>
                  <a:close/>
                  <a:moveTo>
                    <a:pt x="1445" y="383"/>
                  </a:moveTo>
                  <a:lnTo>
                    <a:pt x="1441" y="384"/>
                  </a:lnTo>
                  <a:lnTo>
                    <a:pt x="1436" y="386"/>
                  </a:lnTo>
                  <a:lnTo>
                    <a:pt x="1427" y="389"/>
                  </a:lnTo>
                  <a:lnTo>
                    <a:pt x="1417" y="393"/>
                  </a:lnTo>
                  <a:lnTo>
                    <a:pt x="1408" y="395"/>
                  </a:lnTo>
                  <a:lnTo>
                    <a:pt x="1397" y="398"/>
                  </a:lnTo>
                  <a:lnTo>
                    <a:pt x="1387" y="400"/>
                  </a:lnTo>
                  <a:lnTo>
                    <a:pt x="1377" y="402"/>
                  </a:lnTo>
                  <a:lnTo>
                    <a:pt x="1367" y="402"/>
                  </a:lnTo>
                  <a:lnTo>
                    <a:pt x="1357" y="403"/>
                  </a:lnTo>
                  <a:lnTo>
                    <a:pt x="1458" y="403"/>
                  </a:lnTo>
                  <a:lnTo>
                    <a:pt x="1453" y="390"/>
                  </a:lnTo>
                  <a:lnTo>
                    <a:pt x="1451" y="387"/>
                  </a:lnTo>
                  <a:lnTo>
                    <a:pt x="1449" y="385"/>
                  </a:lnTo>
                  <a:lnTo>
                    <a:pt x="1445" y="383"/>
                  </a:lnTo>
                  <a:close/>
                  <a:moveTo>
                    <a:pt x="1488" y="193"/>
                  </a:moveTo>
                  <a:lnTo>
                    <a:pt x="1356" y="193"/>
                  </a:lnTo>
                  <a:lnTo>
                    <a:pt x="1366" y="195"/>
                  </a:lnTo>
                  <a:lnTo>
                    <a:pt x="1381" y="202"/>
                  </a:lnTo>
                  <a:lnTo>
                    <a:pt x="1387" y="207"/>
                  </a:lnTo>
                  <a:lnTo>
                    <a:pt x="1392" y="213"/>
                  </a:lnTo>
                  <a:lnTo>
                    <a:pt x="1397" y="220"/>
                  </a:lnTo>
                  <a:lnTo>
                    <a:pt x="1400" y="227"/>
                  </a:lnTo>
                  <a:lnTo>
                    <a:pt x="1404" y="244"/>
                  </a:lnTo>
                  <a:lnTo>
                    <a:pt x="1405" y="254"/>
                  </a:lnTo>
                  <a:lnTo>
                    <a:pt x="1405" y="264"/>
                  </a:lnTo>
                  <a:lnTo>
                    <a:pt x="1501" y="264"/>
                  </a:lnTo>
                  <a:lnTo>
                    <a:pt x="1499" y="231"/>
                  </a:lnTo>
                  <a:lnTo>
                    <a:pt x="1492" y="200"/>
                  </a:lnTo>
                  <a:lnTo>
                    <a:pt x="1488" y="193"/>
                  </a:lnTo>
                  <a:close/>
                  <a:moveTo>
                    <a:pt x="1071" y="120"/>
                  </a:moveTo>
                  <a:lnTo>
                    <a:pt x="849" y="120"/>
                  </a:lnTo>
                  <a:lnTo>
                    <a:pt x="838" y="123"/>
                  </a:lnTo>
                  <a:lnTo>
                    <a:pt x="832" y="129"/>
                  </a:lnTo>
                  <a:lnTo>
                    <a:pt x="826" y="135"/>
                  </a:lnTo>
                  <a:lnTo>
                    <a:pt x="823" y="145"/>
                  </a:lnTo>
                  <a:lnTo>
                    <a:pt x="822" y="160"/>
                  </a:lnTo>
                  <a:lnTo>
                    <a:pt x="817" y="236"/>
                  </a:lnTo>
                  <a:lnTo>
                    <a:pt x="815" y="260"/>
                  </a:lnTo>
                  <a:lnTo>
                    <a:pt x="813" y="282"/>
                  </a:lnTo>
                  <a:lnTo>
                    <a:pt x="811" y="302"/>
                  </a:lnTo>
                  <a:lnTo>
                    <a:pt x="809" y="319"/>
                  </a:lnTo>
                  <a:lnTo>
                    <a:pt x="807" y="334"/>
                  </a:lnTo>
                  <a:lnTo>
                    <a:pt x="804" y="348"/>
                  </a:lnTo>
                  <a:lnTo>
                    <a:pt x="801" y="360"/>
                  </a:lnTo>
                  <a:lnTo>
                    <a:pt x="798" y="370"/>
                  </a:lnTo>
                  <a:lnTo>
                    <a:pt x="793" y="383"/>
                  </a:lnTo>
                  <a:lnTo>
                    <a:pt x="787" y="393"/>
                  </a:lnTo>
                  <a:lnTo>
                    <a:pt x="772" y="406"/>
                  </a:lnTo>
                  <a:lnTo>
                    <a:pt x="762" y="412"/>
                  </a:lnTo>
                  <a:lnTo>
                    <a:pt x="750" y="418"/>
                  </a:lnTo>
                  <a:lnTo>
                    <a:pt x="744" y="421"/>
                  </a:lnTo>
                  <a:lnTo>
                    <a:pt x="741" y="424"/>
                  </a:lnTo>
                  <a:lnTo>
                    <a:pt x="739" y="429"/>
                  </a:lnTo>
                  <a:lnTo>
                    <a:pt x="740" y="433"/>
                  </a:lnTo>
                  <a:lnTo>
                    <a:pt x="742" y="439"/>
                  </a:lnTo>
                  <a:lnTo>
                    <a:pt x="763" y="490"/>
                  </a:lnTo>
                  <a:lnTo>
                    <a:pt x="765" y="493"/>
                  </a:lnTo>
                  <a:lnTo>
                    <a:pt x="770" y="496"/>
                  </a:lnTo>
                  <a:lnTo>
                    <a:pt x="775" y="496"/>
                  </a:lnTo>
                  <a:lnTo>
                    <a:pt x="800" y="487"/>
                  </a:lnTo>
                  <a:lnTo>
                    <a:pt x="817" y="480"/>
                  </a:lnTo>
                  <a:lnTo>
                    <a:pt x="832" y="472"/>
                  </a:lnTo>
                  <a:lnTo>
                    <a:pt x="845" y="462"/>
                  </a:lnTo>
                  <a:lnTo>
                    <a:pt x="856" y="452"/>
                  </a:lnTo>
                  <a:lnTo>
                    <a:pt x="866" y="440"/>
                  </a:lnTo>
                  <a:lnTo>
                    <a:pt x="875" y="427"/>
                  </a:lnTo>
                  <a:lnTo>
                    <a:pt x="882" y="413"/>
                  </a:lnTo>
                  <a:lnTo>
                    <a:pt x="888" y="397"/>
                  </a:lnTo>
                  <a:lnTo>
                    <a:pt x="893" y="379"/>
                  </a:lnTo>
                  <a:lnTo>
                    <a:pt x="897" y="360"/>
                  </a:lnTo>
                  <a:lnTo>
                    <a:pt x="900" y="339"/>
                  </a:lnTo>
                  <a:lnTo>
                    <a:pt x="903" y="317"/>
                  </a:lnTo>
                  <a:lnTo>
                    <a:pt x="905" y="292"/>
                  </a:lnTo>
                  <a:lnTo>
                    <a:pt x="907" y="265"/>
                  </a:lnTo>
                  <a:lnTo>
                    <a:pt x="909" y="235"/>
                  </a:lnTo>
                  <a:lnTo>
                    <a:pt x="911" y="201"/>
                  </a:lnTo>
                  <a:lnTo>
                    <a:pt x="1096" y="201"/>
                  </a:lnTo>
                  <a:lnTo>
                    <a:pt x="1096" y="147"/>
                  </a:lnTo>
                  <a:lnTo>
                    <a:pt x="1093" y="137"/>
                  </a:lnTo>
                  <a:lnTo>
                    <a:pt x="1082" y="123"/>
                  </a:lnTo>
                  <a:lnTo>
                    <a:pt x="1071" y="120"/>
                  </a:lnTo>
                  <a:close/>
                  <a:moveTo>
                    <a:pt x="1096" y="201"/>
                  </a:moveTo>
                  <a:lnTo>
                    <a:pt x="996" y="201"/>
                  </a:lnTo>
                  <a:lnTo>
                    <a:pt x="996" y="471"/>
                  </a:lnTo>
                  <a:lnTo>
                    <a:pt x="997" y="474"/>
                  </a:lnTo>
                  <a:lnTo>
                    <a:pt x="999" y="476"/>
                  </a:lnTo>
                  <a:lnTo>
                    <a:pt x="1001" y="478"/>
                  </a:lnTo>
                  <a:lnTo>
                    <a:pt x="1005" y="479"/>
                  </a:lnTo>
                  <a:lnTo>
                    <a:pt x="1087" y="479"/>
                  </a:lnTo>
                  <a:lnTo>
                    <a:pt x="1091" y="479"/>
                  </a:lnTo>
                  <a:lnTo>
                    <a:pt x="1095" y="475"/>
                  </a:lnTo>
                  <a:lnTo>
                    <a:pt x="1096" y="472"/>
                  </a:lnTo>
                  <a:lnTo>
                    <a:pt x="1096" y="201"/>
                  </a:lnTo>
                  <a:close/>
                  <a:moveTo>
                    <a:pt x="544" y="111"/>
                  </a:moveTo>
                  <a:lnTo>
                    <a:pt x="525" y="112"/>
                  </a:lnTo>
                  <a:lnTo>
                    <a:pt x="507" y="114"/>
                  </a:lnTo>
                  <a:lnTo>
                    <a:pt x="490" y="118"/>
                  </a:lnTo>
                  <a:lnTo>
                    <a:pt x="474" y="124"/>
                  </a:lnTo>
                  <a:lnTo>
                    <a:pt x="459" y="131"/>
                  </a:lnTo>
                  <a:lnTo>
                    <a:pt x="445" y="139"/>
                  </a:lnTo>
                  <a:lnTo>
                    <a:pt x="432" y="150"/>
                  </a:lnTo>
                  <a:lnTo>
                    <a:pt x="421" y="161"/>
                  </a:lnTo>
                  <a:lnTo>
                    <a:pt x="410" y="174"/>
                  </a:lnTo>
                  <a:lnTo>
                    <a:pt x="401" y="188"/>
                  </a:lnTo>
                  <a:lnTo>
                    <a:pt x="393" y="204"/>
                  </a:lnTo>
                  <a:lnTo>
                    <a:pt x="387" y="221"/>
                  </a:lnTo>
                  <a:lnTo>
                    <a:pt x="381" y="239"/>
                  </a:lnTo>
                  <a:lnTo>
                    <a:pt x="378" y="259"/>
                  </a:lnTo>
                  <a:lnTo>
                    <a:pt x="375" y="279"/>
                  </a:lnTo>
                  <a:lnTo>
                    <a:pt x="375" y="301"/>
                  </a:lnTo>
                  <a:lnTo>
                    <a:pt x="377" y="346"/>
                  </a:lnTo>
                  <a:lnTo>
                    <a:pt x="385" y="385"/>
                  </a:lnTo>
                  <a:lnTo>
                    <a:pt x="399" y="417"/>
                  </a:lnTo>
                  <a:lnTo>
                    <a:pt x="418" y="443"/>
                  </a:lnTo>
                  <a:lnTo>
                    <a:pt x="442" y="462"/>
                  </a:lnTo>
                  <a:lnTo>
                    <a:pt x="472" y="476"/>
                  </a:lnTo>
                  <a:lnTo>
                    <a:pt x="509" y="484"/>
                  </a:lnTo>
                  <a:lnTo>
                    <a:pt x="551" y="487"/>
                  </a:lnTo>
                  <a:lnTo>
                    <a:pt x="565" y="487"/>
                  </a:lnTo>
                  <a:lnTo>
                    <a:pt x="580" y="485"/>
                  </a:lnTo>
                  <a:lnTo>
                    <a:pt x="596" y="483"/>
                  </a:lnTo>
                  <a:lnTo>
                    <a:pt x="613" y="480"/>
                  </a:lnTo>
                  <a:lnTo>
                    <a:pt x="629" y="476"/>
                  </a:lnTo>
                  <a:lnTo>
                    <a:pt x="644" y="470"/>
                  </a:lnTo>
                  <a:lnTo>
                    <a:pt x="659" y="464"/>
                  </a:lnTo>
                  <a:lnTo>
                    <a:pt x="672" y="456"/>
                  </a:lnTo>
                  <a:lnTo>
                    <a:pt x="675" y="454"/>
                  </a:lnTo>
                  <a:lnTo>
                    <a:pt x="678" y="452"/>
                  </a:lnTo>
                  <a:lnTo>
                    <a:pt x="680" y="447"/>
                  </a:lnTo>
                  <a:lnTo>
                    <a:pt x="680" y="444"/>
                  </a:lnTo>
                  <a:lnTo>
                    <a:pt x="661" y="403"/>
                  </a:lnTo>
                  <a:lnTo>
                    <a:pt x="549" y="403"/>
                  </a:lnTo>
                  <a:lnTo>
                    <a:pt x="538" y="402"/>
                  </a:lnTo>
                  <a:lnTo>
                    <a:pt x="518" y="397"/>
                  </a:lnTo>
                  <a:lnTo>
                    <a:pt x="510" y="393"/>
                  </a:lnTo>
                  <a:lnTo>
                    <a:pt x="495" y="381"/>
                  </a:lnTo>
                  <a:lnTo>
                    <a:pt x="489" y="373"/>
                  </a:lnTo>
                  <a:lnTo>
                    <a:pt x="481" y="354"/>
                  </a:lnTo>
                  <a:lnTo>
                    <a:pt x="478" y="342"/>
                  </a:lnTo>
                  <a:lnTo>
                    <a:pt x="478" y="327"/>
                  </a:lnTo>
                  <a:lnTo>
                    <a:pt x="669" y="327"/>
                  </a:lnTo>
                  <a:lnTo>
                    <a:pt x="682" y="323"/>
                  </a:lnTo>
                  <a:lnTo>
                    <a:pt x="691" y="314"/>
                  </a:lnTo>
                  <a:lnTo>
                    <a:pt x="697" y="307"/>
                  </a:lnTo>
                  <a:lnTo>
                    <a:pt x="701" y="296"/>
                  </a:lnTo>
                  <a:lnTo>
                    <a:pt x="704" y="282"/>
                  </a:lnTo>
                  <a:lnTo>
                    <a:pt x="705" y="266"/>
                  </a:lnTo>
                  <a:lnTo>
                    <a:pt x="704" y="264"/>
                  </a:lnTo>
                  <a:lnTo>
                    <a:pt x="480" y="264"/>
                  </a:lnTo>
                  <a:lnTo>
                    <a:pt x="482" y="249"/>
                  </a:lnTo>
                  <a:lnTo>
                    <a:pt x="486" y="236"/>
                  </a:lnTo>
                  <a:lnTo>
                    <a:pt x="493" y="224"/>
                  </a:lnTo>
                  <a:lnTo>
                    <a:pt x="501" y="213"/>
                  </a:lnTo>
                  <a:lnTo>
                    <a:pt x="510" y="204"/>
                  </a:lnTo>
                  <a:lnTo>
                    <a:pt x="521" y="198"/>
                  </a:lnTo>
                  <a:lnTo>
                    <a:pt x="533" y="195"/>
                  </a:lnTo>
                  <a:lnTo>
                    <a:pt x="546" y="193"/>
                  </a:lnTo>
                  <a:lnTo>
                    <a:pt x="691" y="193"/>
                  </a:lnTo>
                  <a:lnTo>
                    <a:pt x="682" y="173"/>
                  </a:lnTo>
                  <a:lnTo>
                    <a:pt x="664" y="151"/>
                  </a:lnTo>
                  <a:lnTo>
                    <a:pt x="642" y="134"/>
                  </a:lnTo>
                  <a:lnTo>
                    <a:pt x="614" y="121"/>
                  </a:lnTo>
                  <a:lnTo>
                    <a:pt x="582" y="114"/>
                  </a:lnTo>
                  <a:lnTo>
                    <a:pt x="544" y="111"/>
                  </a:lnTo>
                  <a:close/>
                  <a:moveTo>
                    <a:pt x="240" y="89"/>
                  </a:moveTo>
                  <a:lnTo>
                    <a:pt x="134" y="89"/>
                  </a:lnTo>
                  <a:lnTo>
                    <a:pt x="134" y="471"/>
                  </a:lnTo>
                  <a:lnTo>
                    <a:pt x="135" y="474"/>
                  </a:lnTo>
                  <a:lnTo>
                    <a:pt x="140" y="478"/>
                  </a:lnTo>
                  <a:lnTo>
                    <a:pt x="144" y="479"/>
                  </a:lnTo>
                  <a:lnTo>
                    <a:pt x="230" y="479"/>
                  </a:lnTo>
                  <a:lnTo>
                    <a:pt x="235" y="479"/>
                  </a:lnTo>
                  <a:lnTo>
                    <a:pt x="239" y="475"/>
                  </a:lnTo>
                  <a:lnTo>
                    <a:pt x="240" y="471"/>
                  </a:lnTo>
                  <a:lnTo>
                    <a:pt x="240" y="89"/>
                  </a:lnTo>
                  <a:close/>
                  <a:moveTo>
                    <a:pt x="648" y="383"/>
                  </a:moveTo>
                  <a:lnTo>
                    <a:pt x="644" y="384"/>
                  </a:lnTo>
                  <a:lnTo>
                    <a:pt x="639" y="386"/>
                  </a:lnTo>
                  <a:lnTo>
                    <a:pt x="630" y="389"/>
                  </a:lnTo>
                  <a:lnTo>
                    <a:pt x="620" y="393"/>
                  </a:lnTo>
                  <a:lnTo>
                    <a:pt x="611" y="395"/>
                  </a:lnTo>
                  <a:lnTo>
                    <a:pt x="600" y="398"/>
                  </a:lnTo>
                  <a:lnTo>
                    <a:pt x="590" y="400"/>
                  </a:lnTo>
                  <a:lnTo>
                    <a:pt x="580" y="402"/>
                  </a:lnTo>
                  <a:lnTo>
                    <a:pt x="570" y="402"/>
                  </a:lnTo>
                  <a:lnTo>
                    <a:pt x="560" y="403"/>
                  </a:lnTo>
                  <a:lnTo>
                    <a:pt x="661" y="403"/>
                  </a:lnTo>
                  <a:lnTo>
                    <a:pt x="656" y="390"/>
                  </a:lnTo>
                  <a:lnTo>
                    <a:pt x="654" y="387"/>
                  </a:lnTo>
                  <a:lnTo>
                    <a:pt x="652" y="385"/>
                  </a:lnTo>
                  <a:lnTo>
                    <a:pt x="648" y="383"/>
                  </a:lnTo>
                  <a:close/>
                  <a:moveTo>
                    <a:pt x="691" y="193"/>
                  </a:moveTo>
                  <a:lnTo>
                    <a:pt x="559" y="193"/>
                  </a:lnTo>
                  <a:lnTo>
                    <a:pt x="569" y="195"/>
                  </a:lnTo>
                  <a:lnTo>
                    <a:pt x="584" y="202"/>
                  </a:lnTo>
                  <a:lnTo>
                    <a:pt x="590" y="207"/>
                  </a:lnTo>
                  <a:lnTo>
                    <a:pt x="600" y="220"/>
                  </a:lnTo>
                  <a:lnTo>
                    <a:pt x="603" y="227"/>
                  </a:lnTo>
                  <a:lnTo>
                    <a:pt x="607" y="244"/>
                  </a:lnTo>
                  <a:lnTo>
                    <a:pt x="608" y="254"/>
                  </a:lnTo>
                  <a:lnTo>
                    <a:pt x="608" y="264"/>
                  </a:lnTo>
                  <a:lnTo>
                    <a:pt x="704" y="264"/>
                  </a:lnTo>
                  <a:lnTo>
                    <a:pt x="702" y="231"/>
                  </a:lnTo>
                  <a:lnTo>
                    <a:pt x="695" y="200"/>
                  </a:lnTo>
                  <a:lnTo>
                    <a:pt x="691" y="193"/>
                  </a:lnTo>
                  <a:close/>
                  <a:moveTo>
                    <a:pt x="369" y="0"/>
                  </a:moveTo>
                  <a:lnTo>
                    <a:pt x="8" y="0"/>
                  </a:lnTo>
                  <a:lnTo>
                    <a:pt x="5" y="1"/>
                  </a:lnTo>
                  <a:lnTo>
                    <a:pt x="1" y="5"/>
                  </a:lnTo>
                  <a:lnTo>
                    <a:pt x="0" y="9"/>
                  </a:lnTo>
                  <a:lnTo>
                    <a:pt x="0" y="85"/>
                  </a:lnTo>
                  <a:lnTo>
                    <a:pt x="4" y="89"/>
                  </a:lnTo>
                  <a:lnTo>
                    <a:pt x="373" y="89"/>
                  </a:lnTo>
                  <a:lnTo>
                    <a:pt x="377" y="85"/>
                  </a:lnTo>
                  <a:lnTo>
                    <a:pt x="377" y="9"/>
                  </a:lnTo>
                  <a:lnTo>
                    <a:pt x="376" y="5"/>
                  </a:lnTo>
                  <a:lnTo>
                    <a:pt x="373" y="1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007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9" name="AutoShape 153"/>
            <p:cNvSpPr>
              <a:spLocks/>
            </p:cNvSpPr>
            <p:nvPr/>
          </p:nvSpPr>
          <p:spPr bwMode="auto">
            <a:xfrm>
              <a:off x="1203" y="0"/>
              <a:ext cx="2170" cy="2200"/>
            </a:xfrm>
            <a:custGeom>
              <a:avLst/>
              <a:gdLst>
                <a:gd name="T0" fmla="+- 0 1207 1204"/>
                <a:gd name="T1" fmla="*/ T0 w 2170"/>
                <a:gd name="T2" fmla="*/ 1500 h 2200"/>
                <a:gd name="T3" fmla="+- 0 1590 1204"/>
                <a:gd name="T4" fmla="*/ T3 w 2170"/>
                <a:gd name="T5" fmla="*/ 1620 h 2200"/>
                <a:gd name="T6" fmla="+- 0 1627 1204"/>
                <a:gd name="T7" fmla="*/ T6 w 2170"/>
                <a:gd name="T8" fmla="*/ 1960 h 2200"/>
                <a:gd name="T9" fmla="+- 0 1894 1204"/>
                <a:gd name="T10" fmla="*/ T9 w 2170"/>
                <a:gd name="T11" fmla="*/ 2180 h 2200"/>
                <a:gd name="T12" fmla="+- 0 2318 1204"/>
                <a:gd name="T13" fmla="*/ T12 w 2170"/>
                <a:gd name="T14" fmla="*/ 2120 h 2200"/>
                <a:gd name="T15" fmla="+- 0 1723 1204"/>
                <a:gd name="T16" fmla="*/ T15 w 2170"/>
                <a:gd name="T17" fmla="*/ 1960 h 2200"/>
                <a:gd name="T18" fmla="+- 0 1688 1204"/>
                <a:gd name="T19" fmla="*/ T18 w 2170"/>
                <a:gd name="T20" fmla="*/ 1600 h 2200"/>
                <a:gd name="T21" fmla="+- 0 1286 1204"/>
                <a:gd name="T22" fmla="*/ T21 w 2170"/>
                <a:gd name="T23" fmla="*/ 800 h 2200"/>
                <a:gd name="T24" fmla="+- 0 1286 1204"/>
                <a:gd name="T25" fmla="*/ T24 w 2170"/>
                <a:gd name="T26" fmla="*/ 720 h 2200"/>
                <a:gd name="T27" fmla="+- 0 2164 1204"/>
                <a:gd name="T28" fmla="*/ T27 w 2170"/>
                <a:gd name="T29" fmla="*/ 180 h 2200"/>
                <a:gd name="T30" fmla="+- 0 2314 1204"/>
                <a:gd name="T31" fmla="*/ T30 w 2170"/>
                <a:gd name="T32" fmla="*/ 1480 h 2200"/>
                <a:gd name="T33" fmla="+- 0 2419 1204"/>
                <a:gd name="T34" fmla="*/ T33 w 2170"/>
                <a:gd name="T35" fmla="*/ 1820 h 2200"/>
                <a:gd name="T36" fmla="+- 0 2192 1204"/>
                <a:gd name="T37" fmla="*/ T36 w 2170"/>
                <a:gd name="T38" fmla="*/ 2100 h 2200"/>
                <a:gd name="T39" fmla="+- 0 2457 1204"/>
                <a:gd name="T40" fmla="*/ T39 w 2170"/>
                <a:gd name="T41" fmla="*/ 1960 h 2200"/>
                <a:gd name="T42" fmla="+- 0 2486 1204"/>
                <a:gd name="T43" fmla="*/ T42 w 2170"/>
                <a:gd name="T44" fmla="*/ 1600 h 2200"/>
                <a:gd name="T45" fmla="+- 0 3361 1204"/>
                <a:gd name="T46" fmla="*/ T45 w 2170"/>
                <a:gd name="T47" fmla="*/ 1500 h 2200"/>
                <a:gd name="T48" fmla="+- 0 3373 1204"/>
                <a:gd name="T49" fmla="*/ T48 w 2170"/>
                <a:gd name="T50" fmla="*/ 240 h 2200"/>
                <a:gd name="T51" fmla="+- 0 2606 1204"/>
                <a:gd name="T52" fmla="*/ T51 w 2170"/>
                <a:gd name="T53" fmla="*/ 1480 h 2200"/>
                <a:gd name="T54" fmla="+- 0 2118 1204"/>
                <a:gd name="T55" fmla="*/ T54 w 2170"/>
                <a:gd name="T56" fmla="*/ 1280 h 2200"/>
                <a:gd name="T57" fmla="+- 0 1712 1204"/>
                <a:gd name="T58" fmla="*/ T57 w 2170"/>
                <a:gd name="T59" fmla="*/ 1420 h 2200"/>
                <a:gd name="T60" fmla="+- 0 1892 1204"/>
                <a:gd name="T61" fmla="*/ T60 w 2170"/>
                <a:gd name="T62" fmla="*/ 1380 h 2200"/>
                <a:gd name="T63" fmla="+- 0 2118 1204"/>
                <a:gd name="T64" fmla="*/ T63 w 2170"/>
                <a:gd name="T65" fmla="*/ 1280 h 2200"/>
                <a:gd name="T66" fmla="+- 0 2949 1204"/>
                <a:gd name="T67" fmla="*/ T66 w 2170"/>
                <a:gd name="T68" fmla="*/ 1040 h 2200"/>
                <a:gd name="T69" fmla="+- 0 2753 1204"/>
                <a:gd name="T70" fmla="*/ T69 w 2170"/>
                <a:gd name="T71" fmla="*/ 1120 h 2200"/>
                <a:gd name="T72" fmla="+- 0 2767 1204"/>
                <a:gd name="T73" fmla="*/ T72 w 2170"/>
                <a:gd name="T74" fmla="*/ 1260 h 2200"/>
                <a:gd name="T75" fmla="+- 0 2974 1204"/>
                <a:gd name="T76" fmla="*/ T75 w 2170"/>
                <a:gd name="T77" fmla="*/ 1300 h 2200"/>
                <a:gd name="T78" fmla="+- 0 2820 1204"/>
                <a:gd name="T79" fmla="*/ T78 w 2170"/>
                <a:gd name="T80" fmla="*/ 1240 h 2200"/>
                <a:gd name="T81" fmla="+- 0 2812 1204"/>
                <a:gd name="T82" fmla="*/ T81 w 2170"/>
                <a:gd name="T83" fmla="*/ 1160 h 2200"/>
                <a:gd name="T84" fmla="+- 0 3015 1204"/>
                <a:gd name="T85" fmla="*/ T84 w 2170"/>
                <a:gd name="T86" fmla="*/ 1100 h 2200"/>
                <a:gd name="T87" fmla="+- 0 2305 1204"/>
                <a:gd name="T88" fmla="*/ T87 w 2170"/>
                <a:gd name="T89" fmla="*/ 800 h 2200"/>
                <a:gd name="T90" fmla="+- 0 2363 1204"/>
                <a:gd name="T91" fmla="*/ T90 w 2170"/>
                <a:gd name="T92" fmla="*/ 1240 h 2200"/>
                <a:gd name="T93" fmla="+- 0 2924 1204"/>
                <a:gd name="T94" fmla="*/ T93 w 2170"/>
                <a:gd name="T95" fmla="*/ 1100 h 2200"/>
                <a:gd name="T96" fmla="+- 0 2974 1204"/>
                <a:gd name="T97" fmla="*/ T96 w 2170"/>
                <a:gd name="T98" fmla="*/ 1160 h 2200"/>
                <a:gd name="T99" fmla="+- 0 2951 1204"/>
                <a:gd name="T100" fmla="*/ T99 w 2170"/>
                <a:gd name="T101" fmla="*/ 1240 h 2200"/>
                <a:gd name="T102" fmla="+- 0 3040 1204"/>
                <a:gd name="T103" fmla="*/ T102 w 2170"/>
                <a:gd name="T104" fmla="*/ 1180 h 2200"/>
                <a:gd name="T105" fmla="+- 0 3072 1204"/>
                <a:gd name="T106" fmla="*/ T105 w 2170"/>
                <a:gd name="T107" fmla="*/ 60 h 2200"/>
                <a:gd name="T108" fmla="+- 0 2656 1204"/>
                <a:gd name="T109" fmla="*/ T108 w 2170"/>
                <a:gd name="T110" fmla="*/ 920 h 2200"/>
                <a:gd name="T111" fmla="+- 0 3373 1204"/>
                <a:gd name="T112" fmla="*/ T111 w 2170"/>
                <a:gd name="T113" fmla="*/ 240 h 2200"/>
                <a:gd name="T114" fmla="+- 0 3137 1204"/>
                <a:gd name="T115" fmla="*/ T114 w 2170"/>
                <a:gd name="T116" fmla="*/ 160 h 2200"/>
                <a:gd name="T117" fmla="+- 0 1643 1204"/>
                <a:gd name="T118" fmla="*/ T117 w 2170"/>
                <a:gd name="T119" fmla="*/ 1020 h 2200"/>
                <a:gd name="T120" fmla="+- 0 2040 1204"/>
                <a:gd name="T121" fmla="*/ T120 w 2170"/>
                <a:gd name="T122" fmla="*/ 1020 h 2200"/>
                <a:gd name="T123" fmla="+- 0 1660 1204"/>
                <a:gd name="T124" fmla="*/ T123 w 2170"/>
                <a:gd name="T125" fmla="*/ 1000 h 2200"/>
                <a:gd name="T126" fmla="+- 0 1945 1204"/>
                <a:gd name="T127" fmla="*/ T126 w 2170"/>
                <a:gd name="T128" fmla="*/ 660 h 2200"/>
                <a:gd name="T129" fmla="+- 0 2011 1204"/>
                <a:gd name="T130" fmla="*/ T129 w 2170"/>
                <a:gd name="T131" fmla="*/ 660 h 2200"/>
                <a:gd name="T132" fmla="+- 0 1702 1204"/>
                <a:gd name="T133" fmla="*/ T132 w 2170"/>
                <a:gd name="T134" fmla="*/ 720 h 2200"/>
                <a:gd name="T135" fmla="+- 0 1738 1204"/>
                <a:gd name="T136" fmla="*/ T135 w 2170"/>
                <a:gd name="T137" fmla="*/ 800 h 2200"/>
                <a:gd name="T138" fmla="+- 0 2011 1204"/>
                <a:gd name="T139" fmla="*/ T138 w 2170"/>
                <a:gd name="T140" fmla="*/ 660 h 2200"/>
                <a:gd name="T141" fmla="+- 0 2305 1204"/>
                <a:gd name="T142" fmla="*/ T141 w 2170"/>
                <a:gd name="T143" fmla="*/ 20 h 2200"/>
                <a:gd name="T144" fmla="+- 0 2040 1204"/>
                <a:gd name="T145" fmla="*/ T144 w 2170"/>
                <a:gd name="T146" fmla="*/ 860 h 2200"/>
                <a:gd name="T147" fmla="+- 0 3137 1204"/>
                <a:gd name="T148" fmla="*/ T147 w 2170"/>
                <a:gd name="T149" fmla="*/ 60 h 2200"/>
                <a:gd name="T150" fmla="+- 0 1452 1204"/>
                <a:gd name="T151" fmla="*/ T150 w 2170"/>
                <a:gd name="T152" fmla="*/ 720 h 2200"/>
                <a:gd name="T153" fmla="+- 0 1591 1204"/>
                <a:gd name="T154" fmla="*/ T153 w 2170"/>
                <a:gd name="T155" fmla="*/ 520 h 2200"/>
                <a:gd name="T156" fmla="+- 0 2948 1204"/>
                <a:gd name="T157" fmla="*/ T156 w 2170"/>
                <a:gd name="T158" fmla="*/ 660 h 2200"/>
                <a:gd name="T159" fmla="+- 0 2468 1204"/>
                <a:gd name="T160" fmla="*/ T159 w 2170"/>
                <a:gd name="T161" fmla="*/ 620 h 2200"/>
                <a:gd name="T162" fmla="+- 0 2961 1204"/>
                <a:gd name="T163" fmla="*/ T162 w 2170"/>
                <a:gd name="T164" fmla="*/ 580 h 2200"/>
                <a:gd name="T165" fmla="+- 0 2961 1204"/>
                <a:gd name="T166" fmla="*/ T165 w 2170"/>
                <a:gd name="T167" fmla="*/ 460 h 2200"/>
                <a:gd name="T168" fmla="+- 0 2471 1204"/>
                <a:gd name="T169" fmla="*/ T168 w 2170"/>
                <a:gd name="T170" fmla="*/ 460 h 2200"/>
                <a:gd name="T171" fmla="+- 0 2961 1204"/>
                <a:gd name="T172" fmla="*/ T171 w 2170"/>
                <a:gd name="T173" fmla="*/ 280 h 2200"/>
                <a:gd name="T174" fmla="+- 0 2970 1204"/>
                <a:gd name="T175" fmla="*/ T174 w 2170"/>
                <a:gd name="T176" fmla="*/ 240 h 2200"/>
                <a:gd name="T177" fmla="+- 0 2973 1204"/>
                <a:gd name="T178" fmla="*/ T177 w 2170"/>
                <a:gd name="T179" fmla="*/ 260 h 2200"/>
                <a:gd name="T180" fmla="+- 0 2961 1204"/>
                <a:gd name="T181" fmla="*/ T180 w 2170"/>
                <a:gd name="T182" fmla="*/ 240 h 2200"/>
                <a:gd name="T183" fmla="+- 0 2155 1204"/>
                <a:gd name="T184" fmla="*/ T183 w 2170"/>
                <a:gd name="T185" fmla="*/ 180 h 2200"/>
                <a:gd name="T186" fmla="+- 0 3134 1204"/>
                <a:gd name="T187" fmla="*/ T186 w 2170"/>
                <a:gd name="T188" fmla="*/ 20 h 22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  <a:cxn ang="0">
                  <a:pos x="T31" y="T32"/>
                </a:cxn>
                <a:cxn ang="0">
                  <a:pos x="T34" y="T35"/>
                </a:cxn>
                <a:cxn ang="0">
                  <a:pos x="T37" y="T38"/>
                </a:cxn>
                <a:cxn ang="0">
                  <a:pos x="T40" y="T41"/>
                </a:cxn>
                <a:cxn ang="0">
                  <a:pos x="T43" y="T44"/>
                </a:cxn>
                <a:cxn ang="0">
                  <a:pos x="T46" y="T47"/>
                </a:cxn>
                <a:cxn ang="0">
                  <a:pos x="T49" y="T50"/>
                </a:cxn>
                <a:cxn ang="0">
                  <a:pos x="T52" y="T53"/>
                </a:cxn>
                <a:cxn ang="0">
                  <a:pos x="T55" y="T56"/>
                </a:cxn>
                <a:cxn ang="0">
                  <a:pos x="T58" y="T59"/>
                </a:cxn>
                <a:cxn ang="0">
                  <a:pos x="T61" y="T62"/>
                </a:cxn>
                <a:cxn ang="0">
                  <a:pos x="T64" y="T65"/>
                </a:cxn>
                <a:cxn ang="0">
                  <a:pos x="T67" y="T68"/>
                </a:cxn>
                <a:cxn ang="0">
                  <a:pos x="T70" y="T71"/>
                </a:cxn>
                <a:cxn ang="0">
                  <a:pos x="T73" y="T74"/>
                </a:cxn>
                <a:cxn ang="0">
                  <a:pos x="T76" y="T77"/>
                </a:cxn>
                <a:cxn ang="0">
                  <a:pos x="T79" y="T80"/>
                </a:cxn>
                <a:cxn ang="0">
                  <a:pos x="T82" y="T83"/>
                </a:cxn>
                <a:cxn ang="0">
                  <a:pos x="T85" y="T86"/>
                </a:cxn>
                <a:cxn ang="0">
                  <a:pos x="T88" y="T89"/>
                </a:cxn>
                <a:cxn ang="0">
                  <a:pos x="T91" y="T92"/>
                </a:cxn>
                <a:cxn ang="0">
                  <a:pos x="T94" y="T95"/>
                </a:cxn>
                <a:cxn ang="0">
                  <a:pos x="T97" y="T98"/>
                </a:cxn>
                <a:cxn ang="0">
                  <a:pos x="T100" y="T101"/>
                </a:cxn>
                <a:cxn ang="0">
                  <a:pos x="T103" y="T104"/>
                </a:cxn>
                <a:cxn ang="0">
                  <a:pos x="T106" y="T107"/>
                </a:cxn>
                <a:cxn ang="0">
                  <a:pos x="T109" y="T110"/>
                </a:cxn>
                <a:cxn ang="0">
                  <a:pos x="T112" y="T113"/>
                </a:cxn>
                <a:cxn ang="0">
                  <a:pos x="T115" y="T116"/>
                </a:cxn>
                <a:cxn ang="0">
                  <a:pos x="T118" y="T119"/>
                </a:cxn>
                <a:cxn ang="0">
                  <a:pos x="T121" y="T122"/>
                </a:cxn>
                <a:cxn ang="0">
                  <a:pos x="T124" y="T125"/>
                </a:cxn>
                <a:cxn ang="0">
                  <a:pos x="T127" y="T128"/>
                </a:cxn>
                <a:cxn ang="0">
                  <a:pos x="T130" y="T131"/>
                </a:cxn>
                <a:cxn ang="0">
                  <a:pos x="T133" y="T134"/>
                </a:cxn>
                <a:cxn ang="0">
                  <a:pos x="T136" y="T137"/>
                </a:cxn>
                <a:cxn ang="0">
                  <a:pos x="T139" y="T140"/>
                </a:cxn>
                <a:cxn ang="0">
                  <a:pos x="T142" y="T143"/>
                </a:cxn>
                <a:cxn ang="0">
                  <a:pos x="T145" y="T146"/>
                </a:cxn>
                <a:cxn ang="0">
                  <a:pos x="T148" y="T149"/>
                </a:cxn>
                <a:cxn ang="0">
                  <a:pos x="T151" y="T152"/>
                </a:cxn>
                <a:cxn ang="0">
                  <a:pos x="T154" y="T155"/>
                </a:cxn>
                <a:cxn ang="0">
                  <a:pos x="T157" y="T158"/>
                </a:cxn>
                <a:cxn ang="0">
                  <a:pos x="T160" y="T161"/>
                </a:cxn>
                <a:cxn ang="0">
                  <a:pos x="T163" y="T164"/>
                </a:cxn>
                <a:cxn ang="0">
                  <a:pos x="T166" y="T167"/>
                </a:cxn>
                <a:cxn ang="0">
                  <a:pos x="T169" y="T170"/>
                </a:cxn>
                <a:cxn ang="0">
                  <a:pos x="T172" y="T173"/>
                </a:cxn>
                <a:cxn ang="0">
                  <a:pos x="T175" y="T176"/>
                </a:cxn>
                <a:cxn ang="0">
                  <a:pos x="T178" y="T179"/>
                </a:cxn>
                <a:cxn ang="0">
                  <a:pos x="T181" y="T182"/>
                </a:cxn>
                <a:cxn ang="0">
                  <a:pos x="T184" y="T185"/>
                </a:cxn>
                <a:cxn ang="0">
                  <a:pos x="T187" y="T188"/>
                </a:cxn>
              </a:cxnLst>
              <a:rect l="0" t="0" r="r" b="b"/>
              <a:pathLst>
                <a:path w="2170" h="2200">
                  <a:moveTo>
                    <a:pt x="960" y="180"/>
                  </a:moveTo>
                  <a:lnTo>
                    <a:pt x="3" y="180"/>
                  </a:lnTo>
                  <a:lnTo>
                    <a:pt x="0" y="200"/>
                  </a:lnTo>
                  <a:lnTo>
                    <a:pt x="0" y="1480"/>
                  </a:lnTo>
                  <a:lnTo>
                    <a:pt x="3" y="1500"/>
                  </a:lnTo>
                  <a:lnTo>
                    <a:pt x="12" y="1500"/>
                  </a:lnTo>
                  <a:lnTo>
                    <a:pt x="25" y="1520"/>
                  </a:lnTo>
                  <a:lnTo>
                    <a:pt x="428" y="1520"/>
                  </a:lnTo>
                  <a:lnTo>
                    <a:pt x="403" y="1580"/>
                  </a:lnTo>
                  <a:lnTo>
                    <a:pt x="386" y="1620"/>
                  </a:lnTo>
                  <a:lnTo>
                    <a:pt x="374" y="1680"/>
                  </a:lnTo>
                  <a:lnTo>
                    <a:pt x="371" y="1740"/>
                  </a:lnTo>
                  <a:lnTo>
                    <a:pt x="377" y="1820"/>
                  </a:lnTo>
                  <a:lnTo>
                    <a:pt x="394" y="1900"/>
                  </a:lnTo>
                  <a:lnTo>
                    <a:pt x="423" y="1960"/>
                  </a:lnTo>
                  <a:lnTo>
                    <a:pt x="461" y="2020"/>
                  </a:lnTo>
                  <a:lnTo>
                    <a:pt x="508" y="2080"/>
                  </a:lnTo>
                  <a:lnTo>
                    <a:pt x="562" y="2120"/>
                  </a:lnTo>
                  <a:lnTo>
                    <a:pt x="623" y="2160"/>
                  </a:lnTo>
                  <a:lnTo>
                    <a:pt x="690" y="2180"/>
                  </a:lnTo>
                  <a:lnTo>
                    <a:pt x="762" y="2200"/>
                  </a:lnTo>
                  <a:lnTo>
                    <a:pt x="914" y="2200"/>
                  </a:lnTo>
                  <a:lnTo>
                    <a:pt x="986" y="2180"/>
                  </a:lnTo>
                  <a:lnTo>
                    <a:pt x="1053" y="2160"/>
                  </a:lnTo>
                  <a:lnTo>
                    <a:pt x="1114" y="2120"/>
                  </a:lnTo>
                  <a:lnTo>
                    <a:pt x="761" y="2120"/>
                  </a:lnTo>
                  <a:lnTo>
                    <a:pt x="688" y="2100"/>
                  </a:lnTo>
                  <a:lnTo>
                    <a:pt x="623" y="2060"/>
                  </a:lnTo>
                  <a:lnTo>
                    <a:pt x="566" y="2020"/>
                  </a:lnTo>
                  <a:lnTo>
                    <a:pt x="519" y="1960"/>
                  </a:lnTo>
                  <a:lnTo>
                    <a:pt x="484" y="1900"/>
                  </a:lnTo>
                  <a:lnTo>
                    <a:pt x="461" y="1820"/>
                  </a:lnTo>
                  <a:lnTo>
                    <a:pt x="453" y="1740"/>
                  </a:lnTo>
                  <a:lnTo>
                    <a:pt x="461" y="1660"/>
                  </a:lnTo>
                  <a:lnTo>
                    <a:pt x="484" y="1600"/>
                  </a:lnTo>
                  <a:lnTo>
                    <a:pt x="519" y="1520"/>
                  </a:lnTo>
                  <a:lnTo>
                    <a:pt x="566" y="1480"/>
                  </a:lnTo>
                  <a:lnTo>
                    <a:pt x="604" y="1440"/>
                  </a:lnTo>
                  <a:lnTo>
                    <a:pt x="82" y="1440"/>
                  </a:lnTo>
                  <a:lnTo>
                    <a:pt x="82" y="800"/>
                  </a:lnTo>
                  <a:lnTo>
                    <a:pt x="285" y="800"/>
                  </a:lnTo>
                  <a:lnTo>
                    <a:pt x="297" y="780"/>
                  </a:lnTo>
                  <a:lnTo>
                    <a:pt x="301" y="760"/>
                  </a:lnTo>
                  <a:lnTo>
                    <a:pt x="318" y="720"/>
                  </a:lnTo>
                  <a:lnTo>
                    <a:pt x="82" y="720"/>
                  </a:lnTo>
                  <a:lnTo>
                    <a:pt x="82" y="240"/>
                  </a:lnTo>
                  <a:lnTo>
                    <a:pt x="951" y="240"/>
                  </a:lnTo>
                  <a:lnTo>
                    <a:pt x="960" y="220"/>
                  </a:lnTo>
                  <a:lnTo>
                    <a:pt x="963" y="200"/>
                  </a:lnTo>
                  <a:lnTo>
                    <a:pt x="960" y="180"/>
                  </a:lnTo>
                  <a:close/>
                  <a:moveTo>
                    <a:pt x="1114" y="1360"/>
                  </a:moveTo>
                  <a:lnTo>
                    <a:pt x="916" y="1360"/>
                  </a:lnTo>
                  <a:lnTo>
                    <a:pt x="988" y="1380"/>
                  </a:lnTo>
                  <a:lnTo>
                    <a:pt x="1053" y="1420"/>
                  </a:lnTo>
                  <a:lnTo>
                    <a:pt x="1110" y="1480"/>
                  </a:lnTo>
                  <a:lnTo>
                    <a:pt x="1157" y="1520"/>
                  </a:lnTo>
                  <a:lnTo>
                    <a:pt x="1193" y="1600"/>
                  </a:lnTo>
                  <a:lnTo>
                    <a:pt x="1215" y="1660"/>
                  </a:lnTo>
                  <a:lnTo>
                    <a:pt x="1223" y="1740"/>
                  </a:lnTo>
                  <a:lnTo>
                    <a:pt x="1215" y="1820"/>
                  </a:lnTo>
                  <a:lnTo>
                    <a:pt x="1193" y="1900"/>
                  </a:lnTo>
                  <a:lnTo>
                    <a:pt x="1157" y="1960"/>
                  </a:lnTo>
                  <a:lnTo>
                    <a:pt x="1110" y="2020"/>
                  </a:lnTo>
                  <a:lnTo>
                    <a:pt x="1053" y="2060"/>
                  </a:lnTo>
                  <a:lnTo>
                    <a:pt x="988" y="2100"/>
                  </a:lnTo>
                  <a:lnTo>
                    <a:pt x="916" y="2120"/>
                  </a:lnTo>
                  <a:lnTo>
                    <a:pt x="1114" y="2120"/>
                  </a:lnTo>
                  <a:lnTo>
                    <a:pt x="1169" y="2080"/>
                  </a:lnTo>
                  <a:lnTo>
                    <a:pt x="1215" y="2020"/>
                  </a:lnTo>
                  <a:lnTo>
                    <a:pt x="1253" y="1960"/>
                  </a:lnTo>
                  <a:lnTo>
                    <a:pt x="1282" y="1900"/>
                  </a:lnTo>
                  <a:lnTo>
                    <a:pt x="1299" y="1820"/>
                  </a:lnTo>
                  <a:lnTo>
                    <a:pt x="1306" y="1740"/>
                  </a:lnTo>
                  <a:lnTo>
                    <a:pt x="1299" y="1660"/>
                  </a:lnTo>
                  <a:lnTo>
                    <a:pt x="1282" y="1600"/>
                  </a:lnTo>
                  <a:lnTo>
                    <a:pt x="1253" y="1520"/>
                  </a:lnTo>
                  <a:lnTo>
                    <a:pt x="1215" y="1460"/>
                  </a:lnTo>
                  <a:lnTo>
                    <a:pt x="1169" y="1420"/>
                  </a:lnTo>
                  <a:lnTo>
                    <a:pt x="1114" y="1360"/>
                  </a:lnTo>
                  <a:close/>
                  <a:moveTo>
                    <a:pt x="2157" y="1500"/>
                  </a:moveTo>
                  <a:lnTo>
                    <a:pt x="1414" y="1500"/>
                  </a:lnTo>
                  <a:lnTo>
                    <a:pt x="1427" y="1520"/>
                  </a:lnTo>
                  <a:lnTo>
                    <a:pt x="2144" y="1520"/>
                  </a:lnTo>
                  <a:lnTo>
                    <a:pt x="2157" y="1500"/>
                  </a:lnTo>
                  <a:close/>
                  <a:moveTo>
                    <a:pt x="2169" y="240"/>
                  </a:moveTo>
                  <a:lnTo>
                    <a:pt x="2086" y="240"/>
                  </a:lnTo>
                  <a:lnTo>
                    <a:pt x="2086" y="1440"/>
                  </a:lnTo>
                  <a:lnTo>
                    <a:pt x="1414" y="1440"/>
                  </a:lnTo>
                  <a:lnTo>
                    <a:pt x="1405" y="1460"/>
                  </a:lnTo>
                  <a:lnTo>
                    <a:pt x="1402" y="1480"/>
                  </a:lnTo>
                  <a:lnTo>
                    <a:pt x="1405" y="1500"/>
                  </a:lnTo>
                  <a:lnTo>
                    <a:pt x="2166" y="1500"/>
                  </a:lnTo>
                  <a:lnTo>
                    <a:pt x="2169" y="1480"/>
                  </a:lnTo>
                  <a:lnTo>
                    <a:pt x="2169" y="240"/>
                  </a:lnTo>
                  <a:close/>
                  <a:moveTo>
                    <a:pt x="914" y="1280"/>
                  </a:moveTo>
                  <a:lnTo>
                    <a:pt x="762" y="1280"/>
                  </a:lnTo>
                  <a:lnTo>
                    <a:pt x="690" y="1300"/>
                  </a:lnTo>
                  <a:lnTo>
                    <a:pt x="623" y="1320"/>
                  </a:lnTo>
                  <a:lnTo>
                    <a:pt x="562" y="1360"/>
                  </a:lnTo>
                  <a:lnTo>
                    <a:pt x="508" y="1420"/>
                  </a:lnTo>
                  <a:lnTo>
                    <a:pt x="492" y="1420"/>
                  </a:lnTo>
                  <a:lnTo>
                    <a:pt x="485" y="1440"/>
                  </a:lnTo>
                  <a:lnTo>
                    <a:pt x="604" y="1440"/>
                  </a:lnTo>
                  <a:lnTo>
                    <a:pt x="623" y="1420"/>
                  </a:lnTo>
                  <a:lnTo>
                    <a:pt x="688" y="1380"/>
                  </a:lnTo>
                  <a:lnTo>
                    <a:pt x="761" y="1360"/>
                  </a:lnTo>
                  <a:lnTo>
                    <a:pt x="1114" y="1360"/>
                  </a:lnTo>
                  <a:lnTo>
                    <a:pt x="1053" y="1320"/>
                  </a:lnTo>
                  <a:lnTo>
                    <a:pt x="986" y="1300"/>
                  </a:lnTo>
                  <a:lnTo>
                    <a:pt x="914" y="1280"/>
                  </a:lnTo>
                  <a:close/>
                  <a:moveTo>
                    <a:pt x="1717" y="1320"/>
                  </a:moveTo>
                  <a:lnTo>
                    <a:pt x="1657" y="1320"/>
                  </a:lnTo>
                  <a:lnTo>
                    <a:pt x="1687" y="1340"/>
                  </a:lnTo>
                  <a:lnTo>
                    <a:pt x="1717" y="1320"/>
                  </a:lnTo>
                  <a:close/>
                  <a:moveTo>
                    <a:pt x="1745" y="1040"/>
                  </a:moveTo>
                  <a:lnTo>
                    <a:pt x="1628" y="1040"/>
                  </a:lnTo>
                  <a:lnTo>
                    <a:pt x="1603" y="1060"/>
                  </a:lnTo>
                  <a:lnTo>
                    <a:pt x="1581" y="1080"/>
                  </a:lnTo>
                  <a:lnTo>
                    <a:pt x="1563" y="1100"/>
                  </a:lnTo>
                  <a:lnTo>
                    <a:pt x="1549" y="1120"/>
                  </a:lnTo>
                  <a:lnTo>
                    <a:pt x="1540" y="1160"/>
                  </a:lnTo>
                  <a:lnTo>
                    <a:pt x="1537" y="1180"/>
                  </a:lnTo>
                  <a:lnTo>
                    <a:pt x="1540" y="1220"/>
                  </a:lnTo>
                  <a:lnTo>
                    <a:pt x="1549" y="1240"/>
                  </a:lnTo>
                  <a:lnTo>
                    <a:pt x="1563" y="1260"/>
                  </a:lnTo>
                  <a:lnTo>
                    <a:pt x="1581" y="1280"/>
                  </a:lnTo>
                  <a:lnTo>
                    <a:pt x="1603" y="1300"/>
                  </a:lnTo>
                  <a:lnTo>
                    <a:pt x="1628" y="1320"/>
                  </a:lnTo>
                  <a:lnTo>
                    <a:pt x="1745" y="1320"/>
                  </a:lnTo>
                  <a:lnTo>
                    <a:pt x="1770" y="1300"/>
                  </a:lnTo>
                  <a:lnTo>
                    <a:pt x="1793" y="1280"/>
                  </a:lnTo>
                  <a:lnTo>
                    <a:pt x="1811" y="1260"/>
                  </a:lnTo>
                  <a:lnTo>
                    <a:pt x="1639" y="1260"/>
                  </a:lnTo>
                  <a:lnTo>
                    <a:pt x="1626" y="1240"/>
                  </a:lnTo>
                  <a:lnTo>
                    <a:pt x="1616" y="1240"/>
                  </a:lnTo>
                  <a:lnTo>
                    <a:pt x="1608" y="1220"/>
                  </a:lnTo>
                  <a:lnTo>
                    <a:pt x="1603" y="1200"/>
                  </a:lnTo>
                  <a:lnTo>
                    <a:pt x="1601" y="1180"/>
                  </a:lnTo>
                  <a:lnTo>
                    <a:pt x="1603" y="1160"/>
                  </a:lnTo>
                  <a:lnTo>
                    <a:pt x="1608" y="1160"/>
                  </a:lnTo>
                  <a:lnTo>
                    <a:pt x="1616" y="1140"/>
                  </a:lnTo>
                  <a:lnTo>
                    <a:pt x="1626" y="1120"/>
                  </a:lnTo>
                  <a:lnTo>
                    <a:pt x="1639" y="1120"/>
                  </a:lnTo>
                  <a:lnTo>
                    <a:pt x="1654" y="1100"/>
                  </a:lnTo>
                  <a:lnTo>
                    <a:pt x="1811" y="1100"/>
                  </a:lnTo>
                  <a:lnTo>
                    <a:pt x="1793" y="1080"/>
                  </a:lnTo>
                  <a:lnTo>
                    <a:pt x="1770" y="1060"/>
                  </a:lnTo>
                  <a:lnTo>
                    <a:pt x="1745" y="1040"/>
                  </a:lnTo>
                  <a:close/>
                  <a:moveTo>
                    <a:pt x="1165" y="800"/>
                  </a:moveTo>
                  <a:lnTo>
                    <a:pt x="1101" y="800"/>
                  </a:lnTo>
                  <a:lnTo>
                    <a:pt x="1101" y="1220"/>
                  </a:lnTo>
                  <a:lnTo>
                    <a:pt x="1103" y="1240"/>
                  </a:lnTo>
                  <a:lnTo>
                    <a:pt x="1110" y="1260"/>
                  </a:lnTo>
                  <a:lnTo>
                    <a:pt x="1153" y="1260"/>
                  </a:lnTo>
                  <a:lnTo>
                    <a:pt x="1159" y="1240"/>
                  </a:lnTo>
                  <a:lnTo>
                    <a:pt x="1250" y="1140"/>
                  </a:lnTo>
                  <a:lnTo>
                    <a:pt x="1165" y="1140"/>
                  </a:lnTo>
                  <a:lnTo>
                    <a:pt x="1165" y="800"/>
                  </a:lnTo>
                  <a:close/>
                  <a:moveTo>
                    <a:pt x="1811" y="1100"/>
                  </a:moveTo>
                  <a:lnTo>
                    <a:pt x="1720" y="1100"/>
                  </a:lnTo>
                  <a:lnTo>
                    <a:pt x="1734" y="1120"/>
                  </a:lnTo>
                  <a:lnTo>
                    <a:pt x="1747" y="1120"/>
                  </a:lnTo>
                  <a:lnTo>
                    <a:pt x="1757" y="1140"/>
                  </a:lnTo>
                  <a:lnTo>
                    <a:pt x="1765" y="1160"/>
                  </a:lnTo>
                  <a:lnTo>
                    <a:pt x="1770" y="1160"/>
                  </a:lnTo>
                  <a:lnTo>
                    <a:pt x="1772" y="1180"/>
                  </a:lnTo>
                  <a:lnTo>
                    <a:pt x="1770" y="1200"/>
                  </a:lnTo>
                  <a:lnTo>
                    <a:pt x="1765" y="1220"/>
                  </a:lnTo>
                  <a:lnTo>
                    <a:pt x="1757" y="1240"/>
                  </a:lnTo>
                  <a:lnTo>
                    <a:pt x="1747" y="1240"/>
                  </a:lnTo>
                  <a:lnTo>
                    <a:pt x="1734" y="1260"/>
                  </a:lnTo>
                  <a:lnTo>
                    <a:pt x="1811" y="1260"/>
                  </a:lnTo>
                  <a:lnTo>
                    <a:pt x="1825" y="1240"/>
                  </a:lnTo>
                  <a:lnTo>
                    <a:pt x="1833" y="1220"/>
                  </a:lnTo>
                  <a:lnTo>
                    <a:pt x="1836" y="1180"/>
                  </a:lnTo>
                  <a:lnTo>
                    <a:pt x="1833" y="1160"/>
                  </a:lnTo>
                  <a:lnTo>
                    <a:pt x="1825" y="1120"/>
                  </a:lnTo>
                  <a:lnTo>
                    <a:pt x="1811" y="1100"/>
                  </a:lnTo>
                  <a:close/>
                  <a:moveTo>
                    <a:pt x="1933" y="60"/>
                  </a:moveTo>
                  <a:lnTo>
                    <a:pt x="1868" y="60"/>
                  </a:lnTo>
                  <a:lnTo>
                    <a:pt x="1868" y="860"/>
                  </a:lnTo>
                  <a:lnTo>
                    <a:pt x="1420" y="860"/>
                  </a:lnTo>
                  <a:lnTo>
                    <a:pt x="1165" y="1140"/>
                  </a:lnTo>
                  <a:lnTo>
                    <a:pt x="1250" y="1140"/>
                  </a:lnTo>
                  <a:lnTo>
                    <a:pt x="1452" y="920"/>
                  </a:lnTo>
                  <a:lnTo>
                    <a:pt x="1923" y="920"/>
                  </a:lnTo>
                  <a:lnTo>
                    <a:pt x="1930" y="900"/>
                  </a:lnTo>
                  <a:lnTo>
                    <a:pt x="1933" y="880"/>
                  </a:lnTo>
                  <a:lnTo>
                    <a:pt x="1933" y="240"/>
                  </a:lnTo>
                  <a:lnTo>
                    <a:pt x="2169" y="240"/>
                  </a:lnTo>
                  <a:lnTo>
                    <a:pt x="2169" y="200"/>
                  </a:lnTo>
                  <a:lnTo>
                    <a:pt x="2166" y="180"/>
                  </a:lnTo>
                  <a:lnTo>
                    <a:pt x="2157" y="180"/>
                  </a:lnTo>
                  <a:lnTo>
                    <a:pt x="2144" y="160"/>
                  </a:lnTo>
                  <a:lnTo>
                    <a:pt x="1933" y="160"/>
                  </a:lnTo>
                  <a:lnTo>
                    <a:pt x="1933" y="60"/>
                  </a:lnTo>
                  <a:close/>
                  <a:moveTo>
                    <a:pt x="449" y="1000"/>
                  </a:moveTo>
                  <a:lnTo>
                    <a:pt x="395" y="1000"/>
                  </a:lnTo>
                  <a:lnTo>
                    <a:pt x="403" y="1020"/>
                  </a:lnTo>
                  <a:lnTo>
                    <a:pt x="439" y="1020"/>
                  </a:lnTo>
                  <a:lnTo>
                    <a:pt x="449" y="1000"/>
                  </a:lnTo>
                  <a:close/>
                  <a:moveTo>
                    <a:pt x="846" y="1000"/>
                  </a:moveTo>
                  <a:lnTo>
                    <a:pt x="793" y="1000"/>
                  </a:lnTo>
                  <a:lnTo>
                    <a:pt x="800" y="1020"/>
                  </a:lnTo>
                  <a:lnTo>
                    <a:pt x="836" y="1020"/>
                  </a:lnTo>
                  <a:lnTo>
                    <a:pt x="846" y="1000"/>
                  </a:lnTo>
                  <a:close/>
                  <a:moveTo>
                    <a:pt x="410" y="660"/>
                  </a:moveTo>
                  <a:lnTo>
                    <a:pt x="344" y="660"/>
                  </a:lnTo>
                  <a:lnTo>
                    <a:pt x="394" y="1000"/>
                  </a:lnTo>
                  <a:lnTo>
                    <a:pt x="456" y="1000"/>
                  </a:lnTo>
                  <a:lnTo>
                    <a:pt x="511" y="860"/>
                  </a:lnTo>
                  <a:lnTo>
                    <a:pt x="439" y="860"/>
                  </a:lnTo>
                  <a:lnTo>
                    <a:pt x="410" y="660"/>
                  </a:lnTo>
                  <a:close/>
                  <a:moveTo>
                    <a:pt x="807" y="660"/>
                  </a:moveTo>
                  <a:lnTo>
                    <a:pt x="741" y="660"/>
                  </a:lnTo>
                  <a:lnTo>
                    <a:pt x="791" y="1000"/>
                  </a:lnTo>
                  <a:lnTo>
                    <a:pt x="853" y="1000"/>
                  </a:lnTo>
                  <a:lnTo>
                    <a:pt x="908" y="860"/>
                  </a:lnTo>
                  <a:lnTo>
                    <a:pt x="836" y="860"/>
                  </a:lnTo>
                  <a:lnTo>
                    <a:pt x="807" y="660"/>
                  </a:lnTo>
                  <a:close/>
                  <a:moveTo>
                    <a:pt x="777" y="500"/>
                  </a:moveTo>
                  <a:lnTo>
                    <a:pt x="731" y="500"/>
                  </a:lnTo>
                  <a:lnTo>
                    <a:pt x="724" y="520"/>
                  </a:lnTo>
                  <a:lnTo>
                    <a:pt x="646" y="720"/>
                  </a:lnTo>
                  <a:lnTo>
                    <a:pt x="498" y="720"/>
                  </a:lnTo>
                  <a:lnTo>
                    <a:pt x="485" y="740"/>
                  </a:lnTo>
                  <a:lnTo>
                    <a:pt x="482" y="740"/>
                  </a:lnTo>
                  <a:lnTo>
                    <a:pt x="439" y="860"/>
                  </a:lnTo>
                  <a:lnTo>
                    <a:pt x="511" y="860"/>
                  </a:lnTo>
                  <a:lnTo>
                    <a:pt x="534" y="800"/>
                  </a:lnTo>
                  <a:lnTo>
                    <a:pt x="682" y="800"/>
                  </a:lnTo>
                  <a:lnTo>
                    <a:pt x="695" y="780"/>
                  </a:lnTo>
                  <a:lnTo>
                    <a:pt x="699" y="760"/>
                  </a:lnTo>
                  <a:lnTo>
                    <a:pt x="741" y="660"/>
                  </a:lnTo>
                  <a:lnTo>
                    <a:pt x="807" y="660"/>
                  </a:lnTo>
                  <a:lnTo>
                    <a:pt x="786" y="520"/>
                  </a:lnTo>
                  <a:lnTo>
                    <a:pt x="785" y="520"/>
                  </a:lnTo>
                  <a:lnTo>
                    <a:pt x="777" y="500"/>
                  </a:lnTo>
                  <a:close/>
                  <a:moveTo>
                    <a:pt x="1933" y="20"/>
                  </a:moveTo>
                  <a:lnTo>
                    <a:pt x="1101" y="20"/>
                  </a:lnTo>
                  <a:lnTo>
                    <a:pt x="1101" y="720"/>
                  </a:lnTo>
                  <a:lnTo>
                    <a:pt x="895" y="720"/>
                  </a:lnTo>
                  <a:lnTo>
                    <a:pt x="883" y="740"/>
                  </a:lnTo>
                  <a:lnTo>
                    <a:pt x="879" y="740"/>
                  </a:lnTo>
                  <a:lnTo>
                    <a:pt x="836" y="860"/>
                  </a:lnTo>
                  <a:lnTo>
                    <a:pt x="908" y="860"/>
                  </a:lnTo>
                  <a:lnTo>
                    <a:pt x="932" y="800"/>
                  </a:lnTo>
                  <a:lnTo>
                    <a:pt x="1165" y="800"/>
                  </a:lnTo>
                  <a:lnTo>
                    <a:pt x="1165" y="60"/>
                  </a:lnTo>
                  <a:lnTo>
                    <a:pt x="1933" y="60"/>
                  </a:lnTo>
                  <a:lnTo>
                    <a:pt x="1933" y="20"/>
                  </a:lnTo>
                  <a:close/>
                  <a:moveTo>
                    <a:pt x="380" y="500"/>
                  </a:moveTo>
                  <a:lnTo>
                    <a:pt x="334" y="500"/>
                  </a:lnTo>
                  <a:lnTo>
                    <a:pt x="327" y="520"/>
                  </a:lnTo>
                  <a:lnTo>
                    <a:pt x="248" y="720"/>
                  </a:lnTo>
                  <a:lnTo>
                    <a:pt x="318" y="720"/>
                  </a:lnTo>
                  <a:lnTo>
                    <a:pt x="344" y="660"/>
                  </a:lnTo>
                  <a:lnTo>
                    <a:pt x="410" y="660"/>
                  </a:lnTo>
                  <a:lnTo>
                    <a:pt x="389" y="520"/>
                  </a:lnTo>
                  <a:lnTo>
                    <a:pt x="387" y="520"/>
                  </a:lnTo>
                  <a:lnTo>
                    <a:pt x="380" y="500"/>
                  </a:lnTo>
                  <a:close/>
                  <a:moveTo>
                    <a:pt x="1757" y="640"/>
                  </a:moveTo>
                  <a:lnTo>
                    <a:pt x="1276" y="640"/>
                  </a:lnTo>
                  <a:lnTo>
                    <a:pt x="1289" y="660"/>
                  </a:lnTo>
                  <a:lnTo>
                    <a:pt x="1744" y="660"/>
                  </a:lnTo>
                  <a:lnTo>
                    <a:pt x="1757" y="640"/>
                  </a:lnTo>
                  <a:close/>
                  <a:moveTo>
                    <a:pt x="1757" y="580"/>
                  </a:moveTo>
                  <a:lnTo>
                    <a:pt x="1276" y="580"/>
                  </a:lnTo>
                  <a:lnTo>
                    <a:pt x="1267" y="600"/>
                  </a:lnTo>
                  <a:lnTo>
                    <a:pt x="1264" y="620"/>
                  </a:lnTo>
                  <a:lnTo>
                    <a:pt x="1267" y="640"/>
                  </a:lnTo>
                  <a:lnTo>
                    <a:pt x="1766" y="640"/>
                  </a:lnTo>
                  <a:lnTo>
                    <a:pt x="1769" y="620"/>
                  </a:lnTo>
                  <a:lnTo>
                    <a:pt x="1766" y="600"/>
                  </a:lnTo>
                  <a:lnTo>
                    <a:pt x="1757" y="580"/>
                  </a:lnTo>
                  <a:close/>
                  <a:moveTo>
                    <a:pt x="1757" y="460"/>
                  </a:moveTo>
                  <a:lnTo>
                    <a:pt x="1276" y="460"/>
                  </a:lnTo>
                  <a:lnTo>
                    <a:pt x="1289" y="480"/>
                  </a:lnTo>
                  <a:lnTo>
                    <a:pt x="1744" y="480"/>
                  </a:lnTo>
                  <a:lnTo>
                    <a:pt x="1757" y="460"/>
                  </a:lnTo>
                  <a:close/>
                  <a:moveTo>
                    <a:pt x="1757" y="400"/>
                  </a:moveTo>
                  <a:lnTo>
                    <a:pt x="1276" y="400"/>
                  </a:lnTo>
                  <a:lnTo>
                    <a:pt x="1267" y="420"/>
                  </a:lnTo>
                  <a:lnTo>
                    <a:pt x="1264" y="440"/>
                  </a:lnTo>
                  <a:lnTo>
                    <a:pt x="1267" y="460"/>
                  </a:lnTo>
                  <a:lnTo>
                    <a:pt x="1766" y="460"/>
                  </a:lnTo>
                  <a:lnTo>
                    <a:pt x="1769" y="440"/>
                  </a:lnTo>
                  <a:lnTo>
                    <a:pt x="1766" y="420"/>
                  </a:lnTo>
                  <a:lnTo>
                    <a:pt x="1757" y="400"/>
                  </a:lnTo>
                  <a:close/>
                  <a:moveTo>
                    <a:pt x="1757" y="280"/>
                  </a:moveTo>
                  <a:lnTo>
                    <a:pt x="1276" y="280"/>
                  </a:lnTo>
                  <a:lnTo>
                    <a:pt x="1289" y="300"/>
                  </a:lnTo>
                  <a:lnTo>
                    <a:pt x="1744" y="300"/>
                  </a:lnTo>
                  <a:lnTo>
                    <a:pt x="1757" y="280"/>
                  </a:lnTo>
                  <a:close/>
                  <a:moveTo>
                    <a:pt x="1766" y="240"/>
                  </a:moveTo>
                  <a:lnTo>
                    <a:pt x="1267" y="240"/>
                  </a:lnTo>
                  <a:lnTo>
                    <a:pt x="1264" y="260"/>
                  </a:lnTo>
                  <a:lnTo>
                    <a:pt x="1267" y="280"/>
                  </a:lnTo>
                  <a:lnTo>
                    <a:pt x="1766" y="280"/>
                  </a:lnTo>
                  <a:lnTo>
                    <a:pt x="1769" y="260"/>
                  </a:lnTo>
                  <a:lnTo>
                    <a:pt x="1766" y="240"/>
                  </a:lnTo>
                  <a:close/>
                  <a:moveTo>
                    <a:pt x="1744" y="220"/>
                  </a:moveTo>
                  <a:lnTo>
                    <a:pt x="1289" y="220"/>
                  </a:lnTo>
                  <a:lnTo>
                    <a:pt x="1276" y="240"/>
                  </a:lnTo>
                  <a:lnTo>
                    <a:pt x="1757" y="240"/>
                  </a:lnTo>
                  <a:lnTo>
                    <a:pt x="1744" y="220"/>
                  </a:lnTo>
                  <a:close/>
                  <a:moveTo>
                    <a:pt x="938" y="160"/>
                  </a:moveTo>
                  <a:lnTo>
                    <a:pt x="25" y="160"/>
                  </a:lnTo>
                  <a:lnTo>
                    <a:pt x="12" y="180"/>
                  </a:lnTo>
                  <a:lnTo>
                    <a:pt x="951" y="180"/>
                  </a:lnTo>
                  <a:lnTo>
                    <a:pt x="938" y="160"/>
                  </a:lnTo>
                  <a:close/>
                  <a:moveTo>
                    <a:pt x="1923" y="0"/>
                  </a:moveTo>
                  <a:lnTo>
                    <a:pt x="1110" y="0"/>
                  </a:lnTo>
                  <a:lnTo>
                    <a:pt x="1103" y="20"/>
                  </a:lnTo>
                  <a:lnTo>
                    <a:pt x="1930" y="20"/>
                  </a:lnTo>
                  <a:lnTo>
                    <a:pt x="1923" y="0"/>
                  </a:lnTo>
                  <a:close/>
                </a:path>
              </a:pathLst>
            </a:custGeom>
            <a:solidFill>
              <a:srgbClr val="007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30" name="Rectangle 152"/>
            <p:cNvSpPr>
              <a:spLocks noChangeArrowheads="1"/>
            </p:cNvSpPr>
            <p:nvPr/>
          </p:nvSpPr>
          <p:spPr bwMode="auto">
            <a:xfrm>
              <a:off x="2164" y="1649"/>
              <a:ext cx="150" cy="165"/>
            </a:xfrm>
            <a:prstGeom prst="rect">
              <a:avLst/>
            </a:prstGeom>
            <a:solidFill>
              <a:srgbClr val="E0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31" name="Rectangle 151"/>
            <p:cNvSpPr>
              <a:spLocks noChangeArrowheads="1"/>
            </p:cNvSpPr>
            <p:nvPr/>
          </p:nvSpPr>
          <p:spPr bwMode="auto">
            <a:xfrm>
              <a:off x="1960" y="1812"/>
              <a:ext cx="165" cy="190"/>
            </a:xfrm>
            <a:prstGeom prst="rect">
              <a:avLst/>
            </a:prstGeom>
            <a:solidFill>
              <a:srgbClr val="E0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32" name="Rectangle 150"/>
            <p:cNvSpPr>
              <a:spLocks noChangeArrowheads="1"/>
            </p:cNvSpPr>
            <p:nvPr/>
          </p:nvSpPr>
          <p:spPr bwMode="auto">
            <a:xfrm>
              <a:off x="1771" y="1648"/>
              <a:ext cx="354" cy="164"/>
            </a:xfrm>
            <a:prstGeom prst="rect">
              <a:avLst/>
            </a:prstGeom>
            <a:solidFill>
              <a:srgbClr val="E0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33" name="Rectangle 149"/>
            <p:cNvSpPr>
              <a:spLocks noChangeArrowheads="1"/>
            </p:cNvSpPr>
            <p:nvPr/>
          </p:nvSpPr>
          <p:spPr bwMode="auto">
            <a:xfrm>
              <a:off x="1960" y="1460"/>
              <a:ext cx="165" cy="150"/>
            </a:xfrm>
            <a:prstGeom prst="rect">
              <a:avLst/>
            </a:prstGeom>
            <a:solidFill>
              <a:srgbClr val="E0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10634" t="19455" r="80259" b="65086"/>
          <a:stretch/>
        </p:blipFill>
        <p:spPr>
          <a:xfrm>
            <a:off x="9033441" y="121583"/>
            <a:ext cx="857650" cy="880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/>
          <a:srcRect l="43253" t="47430" r="42766" b="31460"/>
          <a:stretch/>
        </p:blipFill>
        <p:spPr>
          <a:xfrm>
            <a:off x="5151121" y="2927880"/>
            <a:ext cx="3653948" cy="3103617"/>
          </a:xfrm>
          <a:prstGeom prst="rect">
            <a:avLst/>
          </a:prstGeom>
        </p:spPr>
      </p:pic>
      <p:pic>
        <p:nvPicPr>
          <p:cNvPr id="4099" name="Picture 3" descr="Pnf8@Xg8bXhp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544" y="2927881"/>
            <a:ext cx="2787995" cy="310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05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1092820"/>
            <a:ext cx="12087923" cy="5765180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270729" y="1174234"/>
            <a:ext cx="151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29264" y="1177664"/>
            <a:ext cx="4590404" cy="4821377"/>
            <a:chOff x="270962" y="950326"/>
            <a:chExt cx="4590404" cy="4821377"/>
          </a:xfrm>
        </p:grpSpPr>
        <p:sp>
          <p:nvSpPr>
            <p:cNvPr id="5" name="Shape 843"/>
            <p:cNvSpPr/>
            <p:nvPr/>
          </p:nvSpPr>
          <p:spPr>
            <a:xfrm>
              <a:off x="270962" y="1327992"/>
              <a:ext cx="4590404" cy="16927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Установление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возможности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централизованного сбора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данных о здоровье пациентов как из устройств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ПМП,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являющихся медицинскими изделиями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так и из медицинских изделий и носимых устройств (например, смарт-часов, фитнес-браслетов), не зарегистрированных как мед.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изделие.</a:t>
              </a:r>
              <a:endPara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0070C0"/>
                </a:buClr>
                <a:buSzPct val="100000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6799" y="950326"/>
              <a:ext cx="8661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ЦЕЛИ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962" y="3304458"/>
              <a:ext cx="30657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ПРЕИМУЩЕСТВА</a:t>
              </a:r>
            </a:p>
          </p:txBody>
        </p:sp>
        <p:sp>
          <p:nvSpPr>
            <p:cNvPr id="19" name="Shape 843"/>
            <p:cNvSpPr/>
            <p:nvPr/>
          </p:nvSpPr>
          <p:spPr>
            <a:xfrm>
              <a:off x="270962" y="3748072"/>
              <a:ext cx="4425189" cy="20236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Увеличение доли пациентов, находящихся на дистанционном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мониторинге, с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окращение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смертности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;</a:t>
              </a: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Централизованная передача врачам данных мониторинга с платформы «Персональные медицинские помощники»;</a:t>
              </a: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71450" indent="-171450"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Выявление проблем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 состоянием здоровья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на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ранних стадиях и </a:t>
              </a:r>
              <a:r>
                <a:rPr lang="ru-RU" sz="1300" dirty="0" smtClean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обеспечение оказания </a:t>
              </a:r>
              <a:r>
                <a:rPr lang="ru-RU" sz="1300" dirty="0">
                  <a:solidFill>
                    <a:srgbClr val="0F4C81"/>
                  </a:solidFill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необходимой медицинской помощи.</a:t>
              </a:r>
            </a:p>
            <a:p>
              <a:pPr marL="171450" indent="-171450">
                <a:lnSpc>
                  <a:spcPct val="150000"/>
                </a:lnSpc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defRPr>
                  <a:solidFill>
                    <a:srgbClr val="333333"/>
                  </a:solidFill>
                </a:defRPr>
              </a:pPr>
              <a:endPara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TextShape 1"/>
          <p:cNvSpPr txBox="1"/>
          <p:nvPr/>
        </p:nvSpPr>
        <p:spPr>
          <a:xfrm>
            <a:off x="479522" y="356360"/>
            <a:ext cx="7087469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ПЕРСОНАЛЬНЫЕ МЕДИЦИНСКИЕ ПОМОЩНИКИ</a:t>
            </a:r>
            <a:endParaRPr lang="ru-RU" sz="2100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192289" y="30719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 descr="cid:Snxx@tsWo4oGo.HqoOiF1n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215" y="93242"/>
            <a:ext cx="950326" cy="95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8770546" y="394232"/>
            <a:ext cx="2156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XO Thames" panose="02020603050405020304" pitchFamily="18" charset="0"/>
              </a:rPr>
              <a:t>ГК </a:t>
            </a:r>
            <a:r>
              <a:rPr lang="ru-RU" sz="2400" b="1" dirty="0">
                <a:latin typeface="XO Thames" panose="02020603050405020304" pitchFamily="18" charset="0"/>
              </a:rPr>
              <a:t>Р</a:t>
            </a:r>
            <a:r>
              <a:rPr lang="ru-RU" sz="2400" b="1" dirty="0" smtClean="0">
                <a:latin typeface="XO Thames" panose="02020603050405020304" pitchFamily="18" charset="0"/>
              </a:rPr>
              <a:t>ОСТЕХ</a:t>
            </a:r>
            <a:endParaRPr lang="ru-RU" sz="2400" b="1" dirty="0">
              <a:latin typeface="XO Thames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617" y="2687299"/>
            <a:ext cx="701101" cy="6950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0171" y="2669697"/>
            <a:ext cx="695004" cy="6950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6245" y="2687299"/>
            <a:ext cx="623215" cy="6232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0850" y="5086888"/>
            <a:ext cx="1162281" cy="16221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5651" y="5066491"/>
            <a:ext cx="2975452" cy="1642538"/>
          </a:xfrm>
          <a:prstGeom prst="rect">
            <a:avLst/>
          </a:prstGeom>
        </p:spPr>
      </p:pic>
      <p:sp>
        <p:nvSpPr>
          <p:cNvPr id="37" name="Shape 854"/>
          <p:cNvSpPr/>
          <p:nvPr/>
        </p:nvSpPr>
        <p:spPr>
          <a:xfrm>
            <a:off x="5151121" y="1583438"/>
            <a:ext cx="6616809" cy="3600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marL="285750" indent="-285750"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закон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«Об основах охраны здоровья граждан в Российской Федерации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(части 3, 4 ст. 38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ru-RU" sz="12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Порядок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 и оказания медицинской помощи с применением телемедицинских технологий,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утвержденный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приказом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Минздрава России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от 30 ноября 2017 г. №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965н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(подп. «а», «б» п. 54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ru-RU" sz="12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приказ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Минздрава России от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15 мая 2012 г. № 543н «Об утверждении Положения об организации оказания первичной медико-санитарной помощи взрослому населению», в части положений о стандартах медицинской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помощи;</a:t>
            </a:r>
            <a:endParaRPr lang="ru-RU" sz="12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Правил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проведения функциональных исследований,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утвержденные приказом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Минздрава России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от 26 декабря 2016 г. №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997н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пункты 6 и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ru-RU" sz="12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Правила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взаимодействия иных информационных систем,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предназначенные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сбора, хранения, обработки и предоставления информации, касающейся деятельности медицинских организаций и предоставляемых ими услуг, с информационными системами в сфере здравоохранения и медицинскими организациями,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утвержденные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постановлением Правительства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РФ от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12 апреля 2018 г. №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447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(подп. «л», абзац второй подп. «и», подп. «н» пункта 6, пункты 8-23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  <a:endParaRPr lang="ru-RU" sz="12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4000">
                <a:solidFill>
                  <a:srgbClr val="333333"/>
                </a:solidFill>
              </a:defRPr>
            </a:pP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постановление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Правительства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РФ от </a:t>
            </a:r>
            <a:r>
              <a:rPr lang="ru-RU" sz="12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6 июля 2015 г. № 676 «О требованиях к порядку создания, развития, ввода в эксплуатацию, эксплуатации и вывода из эксплуатации государственных информационных систем, и дальнейшего хранения содержащейся в их базах данных информации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(пункты 1,2</a:t>
            </a:r>
            <a:r>
              <a:rPr lang="ru-RU" sz="12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lang="ru-RU" sz="12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6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1078760"/>
            <a:ext cx="12087923" cy="5765180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4239" y="1253512"/>
            <a:ext cx="151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+mn-ea"/>
                <a:cs typeface="+mn-cs"/>
              </a:rPr>
              <a:t>БАРЬЕРЫ</a:t>
            </a:r>
          </a:p>
        </p:txBody>
      </p:sp>
      <p:sp>
        <p:nvSpPr>
          <p:cNvPr id="13" name="Пятиугольник 4">
            <a:extLst>
              <a:ext uri="{FF2B5EF4-FFF2-40B4-BE49-F238E27FC236}">
                <a16:creationId xmlns:a16="http://schemas.microsoft.com/office/drawing/2014/main" id="{741AD406-7336-5548-9A83-B54A12D40635}"/>
              </a:ext>
            </a:extLst>
          </p:cNvPr>
          <p:cNvSpPr txBox="1"/>
          <p:nvPr/>
        </p:nvSpPr>
        <p:spPr>
          <a:xfrm>
            <a:off x="4283014" y="-68648"/>
            <a:ext cx="3493619" cy="93756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3438" tIns="60960" rIns="113792" bIns="60960" numCol="1" spcCol="1270" anchor="ctr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854"/>
          <p:cNvSpPr/>
          <p:nvPr/>
        </p:nvSpPr>
        <p:spPr>
          <a:xfrm>
            <a:off x="4999397" y="1614827"/>
            <a:ext cx="6415192" cy="189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marL="285750" marR="0" lvl="0" indent="-285750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законодательстве не предусмотрена возможность финансирования строительства от физического лица с использованием ЦФА 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3525" marR="0" lvl="0" indent="0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(часть 2 статьи 1 Федерального закона от 30 декабря 2004 г. № 214-ФЗ «Об участии в долевом строительстве многоквартирных домов и иных объектов недвижимости и о внесении изменений в некоторые законодательные акты Российской Федерации» (далее – Закон № 214-ФЗ)</a:t>
            </a:r>
          </a:p>
          <a:p>
            <a:pPr marL="285750" marR="0" lvl="0" indent="-285750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Ограничение на предложение неквалифицированным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инвесторам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ЦФА, удостоверяющих денежные требования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размере стоимости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м2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(после введения дома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эксплуатацию)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Указание Банка России от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25 ноября 2020 г. № 5635-У )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10795" y="1253512"/>
            <a:ext cx="4529204" cy="5357490"/>
            <a:chOff x="252493" y="1026174"/>
            <a:chExt cx="4529204" cy="5357490"/>
          </a:xfrm>
        </p:grpSpPr>
        <p:sp>
          <p:nvSpPr>
            <p:cNvPr id="5" name="Shape 843"/>
            <p:cNvSpPr/>
            <p:nvPr/>
          </p:nvSpPr>
          <p:spPr>
            <a:xfrm>
              <a:off x="270962" y="1353334"/>
              <a:ext cx="4510735" cy="149271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 marL="0" marR="0" lvl="0" indent="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Tx/>
                <a:buNone/>
                <a:tabLst/>
                <a:defRPr>
                  <a:solidFill>
                    <a:srgbClr val="333333"/>
                  </a:solidFill>
                </a:defRPr>
              </a:pP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Создание нового ликвидного инструмента для накопления </a:t>
              </a:r>
              <a:b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на покупку квартиры, приобретения жилья и финансирования строительства (в рамках программы премирования сотрудников ПАО «ГМК «Норильский никель») </a:t>
              </a:r>
            </a:p>
            <a:p>
              <a:pPr marL="0" marR="0" lvl="0" indent="0" algn="l" defTabSz="91429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Tx/>
                <a:buNone/>
                <a:tabLst/>
                <a:defRPr>
                  <a:solidFill>
                    <a:srgbClr val="333333"/>
                  </a:solidFill>
                </a:defRPr>
              </a:pP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l" defTabSz="91429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Tx/>
                <a:buNone/>
                <a:tabLst/>
                <a:defRPr>
                  <a:solidFill>
                    <a:srgbClr val="333333"/>
                  </a:solidFill>
                </a:defRPr>
              </a:pP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2493" y="1026174"/>
              <a:ext cx="8661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ЦЕЛИ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962" y="3452056"/>
              <a:ext cx="30657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ПРЕИМУЩЕСТВА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Shape 843"/>
            <p:cNvSpPr/>
            <p:nvPr/>
          </p:nvSpPr>
          <p:spPr>
            <a:xfrm>
              <a:off x="270962" y="3882979"/>
              <a:ext cx="4425189" cy="250068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22859" rIns="22859">
              <a:spAutoFit/>
            </a:bodyPr>
            <a:lstStyle/>
            <a:p>
              <a:pPr marL="342900" marR="0" lvl="0" indent="-34290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tabLst/>
                <a:defRPr>
                  <a:solidFill>
                    <a:srgbClr val="333333"/>
                  </a:solidFill>
                </a:defRPr>
              </a:pPr>
              <a:r>
                <a: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Сокращение непригодного для проживания жилищного фонда и увеличение объема жилищного </a:t>
              </a: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строительства</a:t>
              </a: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marR="0" lvl="0" indent="-34290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tabLst/>
                <a:defRPr>
                  <a:solidFill>
                    <a:srgbClr val="333333"/>
                  </a:solidFill>
                </a:defRPr>
              </a:pP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Привлечение дополнительных источников финансирования строительства, большего </a:t>
              </a:r>
              <a:r>
                <a: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количества </a:t>
              </a: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инвесторов</a:t>
              </a:r>
            </a:p>
            <a:p>
              <a:pPr marL="342900" marR="0" lvl="0" indent="-34290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tabLst/>
                <a:defRPr>
                  <a:solidFill>
                    <a:srgbClr val="333333"/>
                  </a:solidFill>
                </a:defRPr>
              </a:pPr>
              <a:r>
                <a: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Возможность интеграции с другими цифровыми </a:t>
              </a: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инструментами</a:t>
              </a: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marR="0" lvl="0" indent="-342900" algn="l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tabLst/>
                <a:defRPr>
                  <a:solidFill>
                    <a:srgbClr val="333333"/>
                  </a:solidFill>
                </a:defRPr>
              </a:pP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Возможность </a:t>
              </a:r>
              <a:r>
                <a: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хеджировать стоимость приобретаемого квадратного </a:t>
              </a: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F4C81"/>
                  </a:solidFill>
                  <a:effectLst/>
                  <a:uLnTx/>
                  <a:uFillTx/>
                  <a:latin typeface="XO Thames" panose="020206030504050203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метра</a:t>
              </a: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171450" marR="0" lvl="0" indent="-171450" algn="l" defTabSz="91429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F4C81"/>
                </a:buClr>
                <a:buSzPct val="100000"/>
                <a:buFont typeface="Arial" panose="020B0604020202020204" pitchFamily="34" charset="0"/>
                <a:buChar char="•"/>
                <a:tabLst/>
                <a:defRPr>
                  <a:solidFill>
                    <a:srgbClr val="333333"/>
                  </a:solidFill>
                </a:defRPr>
              </a:pP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TextShape 1"/>
          <p:cNvSpPr txBox="1"/>
          <p:nvPr/>
        </p:nvSpPr>
        <p:spPr>
          <a:xfrm>
            <a:off x="479522" y="356360"/>
            <a:ext cx="8920955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 marL="0" marR="0" lvl="0" indent="0" algn="l" defTabSz="91429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  <a:cs typeface="+mn-cs"/>
              </a:rPr>
              <a:t>ИСПОЛЬЗОВАНИЕ ЦФА В СТРОИТЕЛЬСТВЕ </a:t>
            </a: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Stem Medium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4" b="35303"/>
          <a:stretch/>
        </p:blipFill>
        <p:spPr>
          <a:xfrm>
            <a:off x="8078208" y="398514"/>
            <a:ext cx="1356670" cy="3993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24103" r="7853" b="25147"/>
          <a:stretch/>
        </p:blipFill>
        <p:spPr>
          <a:xfrm>
            <a:off x="9579142" y="303833"/>
            <a:ext cx="1746607" cy="5650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58" y="2693251"/>
            <a:ext cx="552402" cy="5524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348" y="2679416"/>
            <a:ext cx="634558" cy="6345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40" b="12984"/>
          <a:stretch/>
        </p:blipFill>
        <p:spPr>
          <a:xfrm>
            <a:off x="651337" y="2693251"/>
            <a:ext cx="776864" cy="55994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17" y="2734329"/>
            <a:ext cx="552402" cy="55240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016" y="2697167"/>
            <a:ext cx="629934" cy="57074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164239" y="3674388"/>
            <a:ext cx="2284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+mn-ea"/>
                <a:cs typeface="+mn-cs"/>
              </a:rPr>
              <a:t>О ПЛАТФОРМЕ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40" name="Shape 843"/>
          <p:cNvSpPr/>
          <p:nvPr/>
        </p:nvSpPr>
        <p:spPr>
          <a:xfrm>
            <a:off x="5118558" y="4043720"/>
            <a:ext cx="2959650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marL="171450" marR="0" lvl="0" indent="-171450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ООО «Атомайз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- российское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юридическое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лицо</a:t>
            </a:r>
          </a:p>
          <a:p>
            <a:pPr marL="171450" marR="0" lvl="0" indent="-171450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Действует в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качестве оператора информационной системы и оператора обмена цифровых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финансовых активов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соответствии с законом от 31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июля г.</a:t>
            </a:r>
            <a:r>
              <a:rPr kumimoji="0" lang="ru-RU" sz="1300" b="0" i="0" u="none" strike="noStrike" kern="1200" cap="none" spc="0" normalizeH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2020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№ 259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ФЗ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548" y="3601932"/>
            <a:ext cx="3164201" cy="1968973"/>
          </a:xfrm>
          <a:prstGeom prst="rect">
            <a:avLst/>
          </a:prstGeom>
        </p:spPr>
      </p:pic>
      <p:sp>
        <p:nvSpPr>
          <p:cNvPr id="23" name="Shape 843"/>
          <p:cNvSpPr/>
          <p:nvPr/>
        </p:nvSpPr>
        <p:spPr>
          <a:xfrm>
            <a:off x="5083000" y="5612726"/>
            <a:ext cx="6332539" cy="969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marL="171450" lvl="0" indent="-171450"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Обеспечивает процесс выпуска и обращения цифровых финансовых активов (при помощи технологии распределенного реестра с использованием платформы </a:t>
            </a:r>
            <a:r>
              <a:rPr lang="ru-RU" sz="1300" dirty="0" err="1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Atomyze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>
              <a:spcAft>
                <a:spcPts val="600"/>
              </a:spcAft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Все эмитенты и владельцы ЦФА будут обязаны пройти идентификацию (KYC) на Платформе</a:t>
            </a:r>
          </a:p>
        </p:txBody>
      </p:sp>
    </p:spTree>
    <p:extLst>
      <p:ext uri="{BB962C8B-B14F-4D97-AF65-F5344CB8AC3E}">
        <p14:creationId xmlns:p14="http://schemas.microsoft.com/office/powerpoint/2010/main" val="15112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0" y="1092820"/>
            <a:ext cx="12087923" cy="5765180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hape 843"/>
          <p:cNvSpPr/>
          <p:nvPr/>
        </p:nvSpPr>
        <p:spPr>
          <a:xfrm>
            <a:off x="390875" y="1661346"/>
            <a:ext cx="4590404" cy="992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>
              <a:buClr>
                <a:srgbClr val="0070C0"/>
              </a:buClr>
              <a:buSzPct val="100000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исследований повседневной клинической практики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сфере применения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лекарственных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препаратов пациентами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на основе обезличенных данных</a:t>
            </a:r>
          </a:p>
          <a:p>
            <a:pPr>
              <a:lnSpc>
                <a:spcPct val="150000"/>
              </a:lnSpc>
              <a:buClr>
                <a:srgbClr val="0070C0"/>
              </a:buClr>
              <a:buSzPct val="100000"/>
              <a:defRPr>
                <a:solidFill>
                  <a:srgbClr val="333333"/>
                </a:solidFill>
              </a:defRPr>
            </a:pP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712" y="1177664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874" y="3673790"/>
            <a:ext cx="30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4143" y="1177478"/>
            <a:ext cx="1363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F4C81"/>
                </a:solidFill>
                <a:latin typeface="XO Thames" panose="02020603050405020304" pitchFamily="18" charset="0"/>
              </a:rPr>
              <a:t>БАРЬЕРЫ</a:t>
            </a:r>
          </a:p>
        </p:txBody>
      </p:sp>
      <p:sp>
        <p:nvSpPr>
          <p:cNvPr id="13" name="Пятиугольник 4">
            <a:extLst>
              <a:ext uri="{FF2B5EF4-FFF2-40B4-BE49-F238E27FC236}">
                <a16:creationId xmlns:a16="http://schemas.microsoft.com/office/drawing/2014/main" id="{741AD406-7336-5548-9A83-B54A12D40635}"/>
              </a:ext>
            </a:extLst>
          </p:cNvPr>
          <p:cNvSpPr txBox="1"/>
          <p:nvPr/>
        </p:nvSpPr>
        <p:spPr>
          <a:xfrm>
            <a:off x="4283014" y="-68648"/>
            <a:ext cx="3493619" cy="93756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3438" tIns="60960" rIns="113792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1600" b="0" kern="12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hape 843"/>
          <p:cNvSpPr/>
          <p:nvPr/>
        </p:nvSpPr>
        <p:spPr>
          <a:xfrm>
            <a:off x="463493" y="4059695"/>
            <a:ext cx="4425189" cy="189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marL="171450" indent="-171450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Снижение риска возникновения побочных эффектов от принятия лекарственных препаратов и показателей смертности от заболеваний за счет выбора и назначения оптимальной лекарственной терапии</a:t>
            </a:r>
          </a:p>
          <a:p>
            <a:pPr marL="171450" indent="-171450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Снижение стоимости лекарственных терапий</a:t>
            </a:r>
          </a:p>
          <a:p>
            <a:pPr marL="171450" indent="-171450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Создание научного потенциала для развития отечественной индустрии разработки лекарственных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препаратов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854"/>
          <p:cNvSpPr/>
          <p:nvPr/>
        </p:nvSpPr>
        <p:spPr>
          <a:xfrm>
            <a:off x="5279987" y="1642346"/>
            <a:ext cx="6009184" cy="10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2859" rIns="22859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Получение множества письменных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согласий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условиях необходимости анализа данных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тысячи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пациентов представляется практически нереализуемой задачей,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что тормозит развитие отрасли и не позволяет совершить качественный прорыв в эффективности системы здравоохранения.</a:t>
            </a:r>
          </a:p>
          <a:p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  (п. 1 ч. 1 статьи 6 и п. 1 ч. 2 статьи 10 ФЗ «О персональных данных»)</a:t>
            </a:r>
            <a:endParaRPr lang="ru-RU" sz="1300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71469" y="2679142"/>
            <a:ext cx="586403" cy="586497"/>
          </a:xfrm>
          <a:prstGeom prst="roundRect">
            <a:avLst/>
          </a:prstGeom>
          <a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Скругленный прямоугольник 24"/>
          <p:cNvSpPr/>
          <p:nvPr/>
        </p:nvSpPr>
        <p:spPr>
          <a:xfrm>
            <a:off x="2623823" y="2679142"/>
            <a:ext cx="574599" cy="586497"/>
          </a:xfrm>
          <a:prstGeom prst="roundRect">
            <a:avLst/>
          </a:prstGeom>
          <a:blipFill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Прямоугольник 25"/>
          <p:cNvSpPr/>
          <p:nvPr/>
        </p:nvSpPr>
        <p:spPr>
          <a:xfrm>
            <a:off x="3259823" y="2679142"/>
            <a:ext cx="570999" cy="586497"/>
          </a:xfrm>
          <a:prstGeom prst="rect">
            <a:avLst/>
          </a:prstGeom>
          <a:blipFill rotWithShape="1"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Скругленный прямоугольник 26"/>
          <p:cNvSpPr/>
          <p:nvPr/>
        </p:nvSpPr>
        <p:spPr>
          <a:xfrm>
            <a:off x="1144819" y="2679142"/>
            <a:ext cx="560699" cy="586497"/>
          </a:xfrm>
          <a:prstGeom prst="roundRect">
            <a:avLst/>
          </a:prstGeom>
          <a:blipFill rotWithShape="1"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08768FC-F8DD-7C45-B399-C0E2E29952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125" y="329493"/>
            <a:ext cx="1778000" cy="6477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0477" y="3701252"/>
            <a:ext cx="2628571" cy="28952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71049" y="3701252"/>
            <a:ext cx="3290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ОБЕЗЛИЧЕННЫЕ ДАННЫЕ</a:t>
            </a:r>
            <a:endParaRPr lang="ru-RU" b="1" dirty="0">
              <a:solidFill>
                <a:srgbClr val="0F4C81"/>
              </a:solidFill>
              <a:latin typeface="XO Thames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79987" y="4144165"/>
            <a:ext cx="407515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демографические (пол, возраст)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данные пациентов;</a:t>
            </a:r>
            <a:endParaRPr lang="ru-RU" sz="1300" i="1" dirty="0">
              <a:solidFill>
                <a:srgbClr val="0F4C81"/>
              </a:solidFill>
              <a:latin typeface="XO Thames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антропометрические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(рост, масса тела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)</a:t>
            </a:r>
          </a:p>
          <a:p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данные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пациентов;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диагноз;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анамнез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заболевания (жалобы, симптомы)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анамнез жизни;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информация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о визитах к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врачам;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информация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об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обследованиях;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информация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о проведенных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процедурах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/>
            </a:r>
            <a:b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</a:b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и назначенных лекарственных </a:t>
            </a:r>
            <a:r>
              <a:rPr lang="ru-RU" sz="1300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препаратах </a:t>
            </a:r>
            <a:r>
              <a:rPr lang="ru-RU" sz="1300" i="1" dirty="0">
                <a:solidFill>
                  <a:srgbClr val="0F4C81"/>
                </a:solidFill>
                <a:latin typeface="XO Thames" panose="02020603050405020304" pitchFamily="18" charset="0"/>
              </a:rPr>
              <a:t>и т.д.</a:t>
            </a:r>
          </a:p>
        </p:txBody>
      </p:sp>
      <p:sp>
        <p:nvSpPr>
          <p:cNvPr id="18" name="TextShape 1"/>
          <p:cNvSpPr txBox="1"/>
          <p:nvPr/>
        </p:nvSpPr>
        <p:spPr>
          <a:xfrm>
            <a:off x="479522" y="356360"/>
            <a:ext cx="8920955" cy="593966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</a:rPr>
              <a:t>ОЦЕНКА ЭФФЕКТИВНОСТИ ЛЕКАРСТВЕННЫХ ПРЕПАРАТОВ</a:t>
            </a:r>
            <a:endParaRPr lang="ru-RU" sz="2100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</p:txBody>
      </p:sp>
    </p:spTree>
    <p:extLst>
      <p:ext uri="{BB962C8B-B14F-4D97-AF65-F5344CB8AC3E}">
        <p14:creationId xmlns:p14="http://schemas.microsoft.com/office/powerpoint/2010/main" val="84472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/>
          <p:cNvSpPr/>
          <p:nvPr/>
        </p:nvSpPr>
        <p:spPr>
          <a:xfrm>
            <a:off x="-5320" y="1276412"/>
            <a:ext cx="12192000" cy="5571672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346" y="318398"/>
            <a:ext cx="9401816" cy="599446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sz="2100" b="1" dirty="0" smtClean="0">
                <a:solidFill>
                  <a:srgbClr val="0F4C81"/>
                </a:solidFill>
                <a:latin typeface="XO Thames" panose="02020603050405020304" pitchFamily="18" charset="0"/>
                <a:ea typeface="Stem Medium"/>
                <a:cs typeface="+mn-cs"/>
              </a:rPr>
              <a:t>ВЫДАЧА ЭЛЕКТРОННЫХ РАЗРЕШЕНИЙ НА ДОБЫЧУ ОХОТНИЧЬИХ РЕСУРСОВ НА ТЕРРИТОРИИ НОВОСИБИРСКОЙ ОБЛАСТИ</a:t>
            </a:r>
            <a:endParaRPr lang="ru-RU" sz="2100" dirty="0">
              <a:solidFill>
                <a:srgbClr val="0F4C81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10595629" y="3868420"/>
            <a:ext cx="1459502" cy="105808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465434" y="3890956"/>
            <a:ext cx="1578842" cy="1007733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0202" y="2562862"/>
            <a:ext cx="451378" cy="85735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981" y="2556572"/>
            <a:ext cx="904387" cy="88979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982" y="4337780"/>
            <a:ext cx="173393" cy="173393"/>
          </a:xfrm>
          <a:prstGeom prst="ellipse">
            <a:avLst/>
          </a:prstGeom>
          <a:ln w="3175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6" name="TextBox 45"/>
          <p:cNvSpPr txBox="1"/>
          <p:nvPr/>
        </p:nvSpPr>
        <p:spPr>
          <a:xfrm>
            <a:off x="11059584" y="4248587"/>
            <a:ext cx="72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Bahnschrift" panose="020B0502040204020203" pitchFamily="34" charset="0"/>
              </a:rPr>
              <a:t>РГИС</a:t>
            </a:r>
            <a:endParaRPr lang="ru-RU" sz="14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89653" y="4166887"/>
            <a:ext cx="1273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Bahnschrift" panose="020B0502040204020203" pitchFamily="34" charset="0"/>
              </a:rPr>
              <a:t>«ГИС Охота»</a:t>
            </a:r>
            <a:endParaRPr lang="ru-RU" sz="14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25" y="1310367"/>
            <a:ext cx="452705" cy="49524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863333" y="1724124"/>
            <a:ext cx="845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2060"/>
                </a:solidFill>
                <a:latin typeface="Bahnschrift" panose="020B0502040204020203" pitchFamily="34" charset="0"/>
              </a:rPr>
              <a:t>Охотник</a:t>
            </a:r>
            <a:endParaRPr lang="ru-RU" sz="12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50" name="Прямая со стрелкой 49"/>
          <p:cNvCxnSpPr>
            <a:stCxn id="49" idx="1"/>
          </p:cNvCxnSpPr>
          <p:nvPr/>
        </p:nvCxnSpPr>
        <p:spPr>
          <a:xfrm flipH="1">
            <a:off x="7466841" y="1862624"/>
            <a:ext cx="1396492" cy="821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9534326" y="1786826"/>
            <a:ext cx="1374182" cy="1049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55" y="4266987"/>
            <a:ext cx="173393" cy="173393"/>
          </a:xfrm>
          <a:prstGeom prst="ellipse">
            <a:avLst/>
          </a:prstGeom>
          <a:ln w="3175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3" name="TextBox 52"/>
          <p:cNvSpPr txBox="1"/>
          <p:nvPr/>
        </p:nvSpPr>
        <p:spPr>
          <a:xfrm>
            <a:off x="11020202" y="4023822"/>
            <a:ext cx="6280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Bahnschrift" panose="020B0502040204020203" pitchFamily="34" charset="0"/>
              </a:rPr>
              <a:t>API</a:t>
            </a:r>
            <a:r>
              <a:rPr lang="ru-RU" sz="800" dirty="0" smtClean="0">
                <a:latin typeface="Bahnschrift" panose="020B0502040204020203" pitchFamily="34" charset="0"/>
              </a:rPr>
              <a:t> РГИС</a:t>
            </a:r>
            <a:r>
              <a:rPr lang="en-US" sz="800" dirty="0" smtClean="0">
                <a:latin typeface="Bahnschrift" panose="020B0502040204020203" pitchFamily="34" charset="0"/>
              </a:rPr>
              <a:t>  </a:t>
            </a:r>
            <a:endParaRPr lang="ru-RU" sz="800" dirty="0">
              <a:latin typeface="Bahnschrift" panose="020B0502040204020203" pitchFamily="34" charset="0"/>
            </a:endParaRPr>
          </a:p>
        </p:txBody>
      </p:sp>
      <p:cxnSp>
        <p:nvCxnSpPr>
          <p:cNvPr id="54" name="Прямая со стрелкой 53"/>
          <p:cNvCxnSpPr>
            <a:endCxn id="43" idx="1"/>
          </p:cNvCxnSpPr>
          <p:nvPr/>
        </p:nvCxnSpPr>
        <p:spPr>
          <a:xfrm>
            <a:off x="7710827" y="2986482"/>
            <a:ext cx="3309375" cy="5059"/>
          </a:xfrm>
          <a:prstGeom prst="straightConnector1">
            <a:avLst/>
          </a:prstGeom>
          <a:ln>
            <a:solidFill>
              <a:srgbClr val="C00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 flipV="1">
            <a:off x="7662604" y="2908496"/>
            <a:ext cx="3342631" cy="2399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8044276" y="4427121"/>
            <a:ext cx="2461970" cy="36595"/>
          </a:xfrm>
          <a:prstGeom prst="straightConnector1">
            <a:avLst/>
          </a:prstGeom>
          <a:ln>
            <a:solidFill>
              <a:srgbClr val="00B0F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 flipV="1">
            <a:off x="11257683" y="3446365"/>
            <a:ext cx="6704" cy="421407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7134079" y="4378175"/>
            <a:ext cx="1826587" cy="1491774"/>
          </a:xfrm>
          <a:prstGeom prst="straightConnector1">
            <a:avLst/>
          </a:prstGeom>
          <a:ln>
            <a:solidFill>
              <a:srgbClr val="00B0F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9489486" y="4275104"/>
            <a:ext cx="2033523" cy="1594845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196821" y="4245597"/>
            <a:ext cx="21789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</a:rPr>
              <a:t>Сведения о добыче с координацией</a:t>
            </a:r>
            <a:endParaRPr lang="ru-RU" sz="900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 rot="2377143">
            <a:off x="7319546" y="5311650"/>
            <a:ext cx="170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</a:rPr>
              <a:t>Сведения о добыче с координацией</a:t>
            </a:r>
            <a:endParaRPr lang="ru-RU" sz="900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 rot="20319362">
            <a:off x="8936883" y="3583152"/>
            <a:ext cx="191844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Подтверждение выдачи ЭР </a:t>
            </a:r>
            <a:endParaRPr lang="ru-RU" sz="900" dirty="0">
              <a:solidFill>
                <a:srgbClr val="0070C0"/>
              </a:solidFill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 flipV="1">
            <a:off x="7187623" y="3167876"/>
            <a:ext cx="3775606" cy="1478709"/>
          </a:xfrm>
          <a:prstGeom prst="straightConnector1">
            <a:avLst/>
          </a:prstGeom>
          <a:ln>
            <a:solidFill>
              <a:srgbClr val="00B0F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9197844">
            <a:off x="9875611" y="5060076"/>
            <a:ext cx="1261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API</a:t>
            </a:r>
            <a:r>
              <a:rPr lang="ru-RU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границ</a:t>
            </a:r>
            <a:r>
              <a:rPr lang="ru-RU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 угодий</a:t>
            </a:r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  </a:t>
            </a:r>
            <a:endParaRPr lang="ru-RU" sz="800" dirty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 rot="19197844">
            <a:off x="9979734" y="4965465"/>
            <a:ext cx="7348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API</a:t>
            </a:r>
            <a:r>
              <a:rPr lang="ru-RU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sz="9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РГИС</a:t>
            </a:r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  </a:t>
            </a:r>
            <a:endParaRPr lang="ru-RU" sz="800" dirty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 rot="19704992">
            <a:off x="6628579" y="1843874"/>
            <a:ext cx="27172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Заявление о выдаче электронного разрешения</a:t>
            </a:r>
          </a:p>
          <a:p>
            <a:pPr algn="ctr"/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Оплата госпошлины </a:t>
            </a:r>
            <a:endParaRPr lang="en-US" sz="900" dirty="0" smtClean="0">
              <a:solidFill>
                <a:srgbClr val="0070C0"/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US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(</a:t>
            </a:r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пп.96 п.1 ст. 333.33 НК РФ</a:t>
            </a:r>
            <a:r>
              <a:rPr lang="en-US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)</a:t>
            </a:r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 rot="2324579">
            <a:off x="9591414" y="1927604"/>
            <a:ext cx="11594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Авторизация  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733703" y="2970458"/>
            <a:ext cx="108311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Авторизация </a:t>
            </a:r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712169" y="2689824"/>
            <a:ext cx="108311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latin typeface="Bahnschrift" panose="020B0502040204020203" pitchFamily="34" charset="0"/>
                <a:ea typeface="Times New Roman" panose="02020603050405020304" pitchFamily="18" charset="0"/>
              </a:rPr>
              <a:t>Запрос</a:t>
            </a:r>
            <a:r>
              <a:rPr lang="ru-RU" sz="900" dirty="0" smtClean="0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endParaRPr lang="ru-RU" sz="900" dirty="0">
              <a:solidFill>
                <a:srgbClr val="0070C0"/>
              </a:solidFill>
            </a:endParaRPr>
          </a:p>
        </p:txBody>
      </p:sp>
      <p:cxnSp>
        <p:nvCxnSpPr>
          <p:cNvPr id="70" name="Прямая со стрелкой 69"/>
          <p:cNvCxnSpPr>
            <a:stCxn id="43" idx="1"/>
          </p:cNvCxnSpPr>
          <p:nvPr/>
        </p:nvCxnSpPr>
        <p:spPr>
          <a:xfrm flipH="1">
            <a:off x="8031810" y="2991541"/>
            <a:ext cx="2988392" cy="1201718"/>
          </a:xfrm>
          <a:prstGeom prst="straightConnector1">
            <a:avLst/>
          </a:prstGeom>
          <a:ln>
            <a:solidFill>
              <a:schemeClr val="tx1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 rot="20268367">
            <a:off x="7798741" y="3465875"/>
            <a:ext cx="31736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latin typeface="Bahnschrift" panose="020B0502040204020203" pitchFamily="34" charset="0"/>
                <a:ea typeface="Times New Roman" panose="02020603050405020304" pitchFamily="18" charset="0"/>
              </a:rPr>
              <a:t>Сведения о добытых ресурсах, вносимые охотником </a:t>
            </a:r>
            <a:endParaRPr lang="ru-RU" sz="900" dirty="0"/>
          </a:p>
        </p:txBody>
      </p:sp>
      <p:cxnSp>
        <p:nvCxnSpPr>
          <p:cNvPr id="72" name="Прямая со стрелкой 71"/>
          <p:cNvCxnSpPr/>
          <p:nvPr/>
        </p:nvCxnSpPr>
        <p:spPr>
          <a:xfrm flipV="1">
            <a:off x="7250159" y="3389357"/>
            <a:ext cx="4696" cy="781327"/>
          </a:xfrm>
          <a:prstGeom prst="straightConnector1">
            <a:avLst/>
          </a:prstGeom>
          <a:ln>
            <a:solidFill>
              <a:srgbClr val="00B0F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6438464" y="3499120"/>
            <a:ext cx="1671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Подтверждение выдачи электронного разрешения 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 rot="2383446">
            <a:off x="7722967" y="5168278"/>
            <a:ext cx="1671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70C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Подтверждение выдачи электронного разрешения </a:t>
            </a:r>
            <a:endParaRPr lang="ru-RU" sz="900" dirty="0">
              <a:solidFill>
                <a:srgbClr val="0070C0"/>
              </a:solidFill>
            </a:endParaRPr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465" y="5839075"/>
            <a:ext cx="361128" cy="685934"/>
          </a:xfrm>
          <a:prstGeom prst="rect">
            <a:avLst/>
          </a:prstGeom>
        </p:spPr>
      </p:pic>
      <p:sp>
        <p:nvSpPr>
          <p:cNvPr id="76" name="Прямоугольник 75"/>
          <p:cNvSpPr/>
          <p:nvPr/>
        </p:nvSpPr>
        <p:spPr>
          <a:xfrm>
            <a:off x="10683011" y="1949172"/>
            <a:ext cx="11493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Bahnschrift" panose="020B0502040204020203" pitchFamily="34" charset="0"/>
              </a:rPr>
              <a:t>Мобильное приложение </a:t>
            </a:r>
          </a:p>
          <a:p>
            <a:pPr algn="ctr"/>
            <a:r>
              <a:rPr lang="en-US" sz="1000" dirty="0" err="1" smtClean="0">
                <a:solidFill>
                  <a:srgbClr val="002060"/>
                </a:solidFill>
                <a:latin typeface="Bahnschrift" panose="020B0502040204020203" pitchFamily="34" charset="0"/>
              </a:rPr>
              <a:t>i</a:t>
            </a:r>
            <a:r>
              <a:rPr lang="ru-RU" sz="1000" dirty="0" smtClean="0">
                <a:solidFill>
                  <a:srgbClr val="002060"/>
                </a:solidFill>
                <a:latin typeface="Bahnschrift" panose="020B0502040204020203" pitchFamily="34" charset="0"/>
              </a:rPr>
              <a:t>Хантер</a:t>
            </a:r>
            <a:endParaRPr lang="ru-RU" sz="10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7765917" y="6558785"/>
            <a:ext cx="297561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Bahnschrift" panose="020B0502040204020203" pitchFamily="34" charset="0"/>
              </a:rPr>
              <a:t>Мобильное приложение </a:t>
            </a:r>
            <a:r>
              <a:rPr lang="en-US" sz="1000" dirty="0" err="1" smtClean="0">
                <a:solidFill>
                  <a:srgbClr val="002060"/>
                </a:solidFill>
                <a:latin typeface="Bahnschrift" panose="020B0502040204020203" pitchFamily="34" charset="0"/>
              </a:rPr>
              <a:t>i</a:t>
            </a:r>
            <a:r>
              <a:rPr lang="ru-RU" sz="1000" dirty="0">
                <a:solidFill>
                  <a:srgbClr val="002060"/>
                </a:solidFill>
                <a:latin typeface="Bahnschrift" panose="020B0502040204020203" pitchFamily="34" charset="0"/>
              </a:rPr>
              <a:t>Егерь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43128" y="962490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  <a:endParaRPr lang="ru-RU" b="1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10094" y="1901582"/>
            <a:ext cx="6390636" cy="171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  <a:endParaRPr lang="en-US" b="1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400" b="1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выбора - получить разрешение на охоту в электронном или в бумажном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виде</a:t>
            </a:r>
          </a:p>
          <a:p>
            <a:pPr marL="285750" indent="-285750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Подача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сведений о добытых охотничьих ресурсах при наличии электронного разрешения доступна в электронном виде даже при отсутствии сети «Интернет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u-RU" sz="1300" dirty="0" smtClean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Все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данные об охотнике и его добыче доступны для проверки в любое время, что повышает прозрачность контроля за осуществлением охоты и исключает злоупотребления со стороны любого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43128" y="1210015"/>
            <a:ext cx="7436955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ts val="1000"/>
              </a:lnSpc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ts val="1300"/>
              </a:lnSpc>
              <a:buClr>
                <a:srgbClr val="0070C0"/>
              </a:buClr>
              <a:buSzPct val="100000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Оказание </a:t>
            </a:r>
            <a:r>
              <a:rPr lang="ru-RU" sz="1300" dirty="0" err="1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госуслуги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в цифровом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формате, которое происходит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замкнутом цифровом контуре, защищенном от незаконного доступа и позволяющем охотнику вносить и сохранять необходимые сведения вне сети «Интернет» с последующей их передачей в базы данных при ее появлении</a:t>
            </a:r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579" y="245004"/>
            <a:ext cx="851652" cy="996296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305903" y="3698568"/>
            <a:ext cx="6701241" cy="288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БАРЬЕРЫ (</a:t>
            </a:r>
            <a:r>
              <a:rPr lang="ru-RU" sz="1400" b="1" i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на уровне подзаконных актов):</a:t>
            </a:r>
            <a:endParaRPr lang="ru-RU" b="1" i="1" dirty="0" smtClean="0">
              <a:solidFill>
                <a:srgbClr val="0F4C81"/>
              </a:solidFill>
              <a:latin typeface="XO Thames" panose="02020603050405020304" pitchFamily="18" charset="0"/>
            </a:endParaRPr>
          </a:p>
          <a:p>
            <a:pPr lvl="0">
              <a:lnSpc>
                <a:spcPts val="1200"/>
              </a:lnSpc>
              <a:spcBef>
                <a:spcPts val="1000"/>
              </a:spcBef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Нормативные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</a:rPr>
              <a:t>требования о выдаче указанного документа в бумажном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виде:</a:t>
            </a:r>
          </a:p>
          <a:p>
            <a:pPr lvl="0">
              <a:lnSpc>
                <a:spcPts val="1200"/>
              </a:lnSpc>
              <a:spcBef>
                <a:spcPts val="1000"/>
              </a:spcBef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-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Порядок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оформления и выдачи разрешений на добычу охотничьих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ресурсов, утвержденный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приказом Министерства природных ресурсов и экологии Российской Федерации от 29 августа 2014 г. № 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379 (пункты 11.3, 19);</a:t>
            </a:r>
          </a:p>
          <a:p>
            <a:pPr lvl="0">
              <a:lnSpc>
                <a:spcPts val="1200"/>
              </a:lnSpc>
              <a:spcBef>
                <a:spcPts val="1000"/>
              </a:spcBef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XO Thames" panose="02020603050405020304" pitchFamily="18" charset="0"/>
              </a:rPr>
              <a:t>-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Административный регламент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предоставления органами государственной власти субъектов Российской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Федерации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 государственной услуги по выдаче разрешений на добычу охотничьих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ресурсов, утвержденный Приказом Минприроды России № 95  (пункты 15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, 17-21, 32, 36-39, 42, 45-47, 57, 58,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73)</a:t>
            </a:r>
          </a:p>
          <a:p>
            <a:pPr lvl="0">
              <a:lnSpc>
                <a:spcPts val="1500"/>
              </a:lnSpc>
              <a:spcBef>
                <a:spcPts val="1000"/>
              </a:spcBef>
            </a:pP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Обязательность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</a:rPr>
              <a:t>немедленного заполнения охотником полей выданного разрешения о добыче во время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охоты:</a:t>
            </a:r>
          </a:p>
          <a:p>
            <a:pPr lvl="0">
              <a:lnSpc>
                <a:spcPts val="1500"/>
              </a:lnSpc>
              <a:spcBef>
                <a:spcPts val="1000"/>
              </a:spcBef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Правила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охоты,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утвержденные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Приказом Минприроды России от 24 июля 2020 №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477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(пункты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</a:rPr>
              <a:t>5.2.3, 5.7 и 6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</a:rPr>
              <a:t> )</a:t>
            </a:r>
            <a:endParaRPr lang="ru-RU" sz="1300" dirty="0">
              <a:solidFill>
                <a:schemeClr val="accent5">
                  <a:lumMod val="50000"/>
                </a:schemeClr>
              </a:solidFill>
              <a:latin typeface="XO Tha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64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021572"/>
            <a:ext cx="12087923" cy="5836427"/>
          </a:xfrm>
          <a:prstGeom prst="rect">
            <a:avLst/>
          </a:prstGeom>
          <a:solidFill>
            <a:srgbClr val="0F4C81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hape 843"/>
          <p:cNvSpPr/>
          <p:nvPr/>
        </p:nvSpPr>
        <p:spPr>
          <a:xfrm>
            <a:off x="358546" y="1633769"/>
            <a:ext cx="5266917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lvl="0" algn="just"/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условий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выполнения функциональных сервисов,</a:t>
            </a:r>
          </a:p>
          <a:p>
            <a:pPr lvl="0" algn="just"/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выполняемых с применением беспилотных воздушных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судов по направлениям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воздушная перевозка грузов массой от 0,1 до 1500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килограммов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выполнение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аэрофотосъемки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выполнение авиационных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работ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hape 849"/>
          <p:cNvSpPr/>
          <p:nvPr/>
        </p:nvSpPr>
        <p:spPr>
          <a:xfrm>
            <a:off x="358546" y="3199736"/>
            <a:ext cx="5266917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indent="-285750" algn="just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Применение БАС в лесном хозяйстве позволит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эффективнее бороться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 пожарами, вредителями и незаконной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вырубкой</a:t>
            </a:r>
          </a:p>
          <a:p>
            <a:pPr indent="-285750" algn="just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БАС в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сельском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хозяйстве позволит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снизить операционные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затраты и повысить урожайность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культур</a:t>
            </a:r>
          </a:p>
          <a:p>
            <a:pPr indent="-285750" algn="just">
              <a:buClr>
                <a:srgbClr val="0F4C81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333333"/>
                </a:solidFill>
              </a:defRPr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БАС в мониторинге линейных объектов позволит снизить операционные затраты и повысит скорость реагирования </a:t>
            </a:r>
            <a:endParaRPr lang="ru-RU" sz="13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546" y="1288164"/>
            <a:ext cx="86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ЦЕЛИ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9913" y="2881290"/>
            <a:ext cx="30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</a:t>
            </a:r>
          </a:p>
        </p:txBody>
      </p:sp>
      <p:sp>
        <p:nvSpPr>
          <p:cNvPr id="10" name="Shape 854"/>
          <p:cNvSpPr/>
          <p:nvPr/>
        </p:nvSpPr>
        <p:spPr>
          <a:xfrm>
            <a:off x="5824819" y="1571546"/>
            <a:ext cx="5902893" cy="5001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59" rIns="22859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Воздушный кодекс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РФ (ВК РФ)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авиационные правила (ФАП) создавались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развивались для пилотируемой авиации, с учетом присутствия на борту воздушного судна людей, поэтому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не учитывает специфику беспилотной авиации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что создает барьеры для создания и применения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БАС.</a:t>
            </a:r>
          </a:p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Кроме того,</a:t>
            </a:r>
            <a:r>
              <a:rPr kumimoji="0" lang="ru-RU" sz="1300" b="0" i="0" u="none" strike="noStrike" kern="1200" cap="none" spc="0" normalizeH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внедрению и апробации цифровой инновации препятствуют правовые барьеры из отраслевого законодательств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endParaRPr kumimoji="0" lang="ru-RU" sz="1300" b="0" i="0" u="none" strike="noStrike" kern="1200" cap="none" spc="0" normalizeH="0" noProof="0" dirty="0" smtClean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90">
                  <a:lumMod val="75000"/>
                </a:srgbClr>
              </a:buClr>
              <a:buSzPct val="100000"/>
              <a:buFontTx/>
              <a:buNone/>
              <a:tabLst/>
              <a:defRPr sz="4000">
                <a:solidFill>
                  <a:srgbClr val="333333"/>
                </a:solidFill>
              </a:defRPr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Установленные требования к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состоянию здоровья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приравнивает персонал БАС к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пилотам гражданской авиации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что предъявляет к ним избыточные требования, которые могут быть снижены с учетом специфики работы</a:t>
            </a:r>
          </a:p>
          <a:p>
            <a:pPr marL="171450" marR="0" lvl="0" indent="-1714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lang="ru-RU" sz="1100" dirty="0">
              <a:solidFill>
                <a:srgbClr val="0F4C81"/>
              </a:solidFill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marR="0" lvl="0" indent="-1714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авиации при проведении работ по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защите сельскохозяйственных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культур допускается в случае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отсутствия возможности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применения наземной техники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(п. 287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Постановления Главного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государственного санитарного врача РФ от 02.12.2020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№ 40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«Об утверждении санитарных правил СП 2.2.3670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20 «Санитарно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эпидемиологические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к условиям труда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»)</a:t>
            </a:r>
          </a:p>
          <a:p>
            <a:pPr marL="171450" marR="0" lvl="0" indent="-171450" algn="just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 typeface="Courier New" panose="02070309020205020404" pitchFamily="49" charset="0"/>
              <a:buChar char="o"/>
            </a:pP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В части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проведения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авиационных работ по охране лесов от пожаров 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300" b="1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 защите лесов</a:t>
            </a:r>
            <a:r>
              <a:rPr lang="ru-RU" sz="1300" b="1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пункт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 Правил, утвержденных приказом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Минприроды России от 08.07.2014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№ 313; пункт 12 Методики инструментального замера площади лесного пожара, утвержденной приказом </a:t>
            </a: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Минприроды России от </a:t>
            </a:r>
            <a:b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dirty="0" smtClean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23.06.2014 № </a:t>
            </a:r>
            <a:r>
              <a:rPr lang="ru-RU" sz="1300" dirty="0">
                <a:solidFill>
                  <a:srgbClr val="0F4C81"/>
                </a:solidFill>
                <a:latin typeface="XO Thames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275. </a:t>
            </a:r>
            <a:endParaRPr kumimoji="0" lang="ru-RU" sz="1300" i="0" u="none" strike="noStrike" kern="1200" cap="none" spc="0" normalizeH="0" baseline="0" noProof="0" dirty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24819" y="1202214"/>
            <a:ext cx="1314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+mn-ea"/>
                <a:cs typeface="+mn-cs"/>
              </a:rPr>
              <a:t>БАРЬЕРЫ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B18042F-9CED-B04D-AA6B-FEC40999D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478" y="370425"/>
            <a:ext cx="1074366" cy="405421"/>
          </a:xfrm>
          <a:prstGeom prst="rect">
            <a:avLst/>
          </a:prstGeom>
        </p:spPr>
      </p:pic>
      <p:sp>
        <p:nvSpPr>
          <p:cNvPr id="20" name="TextShape 1"/>
          <p:cNvSpPr txBox="1"/>
          <p:nvPr/>
        </p:nvSpPr>
        <p:spPr>
          <a:xfrm>
            <a:off x="299913" y="191244"/>
            <a:ext cx="5833759" cy="727588"/>
          </a:xfrm>
          <a:prstGeom prst="rect">
            <a:avLst/>
          </a:prstGeom>
          <a:noFill/>
          <a:ln w="12600">
            <a:noFill/>
          </a:ln>
        </p:spPr>
        <p:txBody>
          <a:bodyPr lIns="24584" tIns="24584" rIns="24584" bIns="24584" anchor="ctr">
            <a:no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</a:rPr>
              <a:t>ЭКСПЛУАТАЦИЯ БЕСПИЛОТНЫХ</a:t>
            </a:r>
            <a:endParaRPr lang="ru-RU" b="1" dirty="0">
              <a:solidFill>
                <a:srgbClr val="0F4C81"/>
              </a:solidFill>
              <a:latin typeface="XO Thames" panose="02020603050405020304" pitchFamily="18" charset="0"/>
              <a:ea typeface="Stem Medium"/>
            </a:endParaRPr>
          </a:p>
          <a:p>
            <a:pPr marL="0" marR="0" lvl="0" indent="0" algn="l" defTabSz="91429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XO Thames" panose="02020603050405020304" pitchFamily="18" charset="0"/>
                <a:ea typeface="Stem Medium"/>
              </a:rPr>
              <a:t>АВИАЦИОННЫХ СИСТЕМ НА ТЕРРИТОРИИ РЕСПУБЛИКИ БАШКОРТОСТАН</a:t>
            </a: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rgbClr val="0F4C81"/>
              </a:solidFill>
              <a:effectLst/>
              <a:uLnTx/>
              <a:uFillTx/>
              <a:latin typeface="XO Thames" panose="02020603050405020304" pitchFamily="18" charset="0"/>
              <a:ea typeface="Stem Medium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358546" y="4709717"/>
            <a:ext cx="2466592" cy="18525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8093" r="4996"/>
          <a:stretch/>
        </p:blipFill>
        <p:spPr>
          <a:xfrm>
            <a:off x="3073733" y="4714824"/>
            <a:ext cx="2502491" cy="185252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4475" y="88203"/>
            <a:ext cx="3243816" cy="8737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0262" y="62518"/>
            <a:ext cx="859063" cy="9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8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4864" y="2985234"/>
            <a:ext cx="11224093" cy="466474"/>
          </a:xfrm>
        </p:spPr>
        <p:txBody>
          <a:bodyPr/>
          <a:lstStyle/>
          <a:p>
            <a:pPr algn="ctr"/>
            <a:r>
              <a:rPr lang="ru-RU" sz="3200" dirty="0" smtClean="0">
                <a:latin typeface="XO Thames" panose="02020603050405020304" pitchFamily="18" charset="0"/>
              </a:rPr>
              <a:t>БЛАГОДАРЮ ЗА ВНИМАНИЕ!</a:t>
            </a:r>
            <a:endParaRPr lang="ru-RU" sz="3200" dirty="0">
              <a:latin typeface="XO Thames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80671" y="636104"/>
            <a:ext cx="2647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schemeClr val="bg1"/>
                </a:solidFill>
                <a:latin typeface="XO Thames" panose="02020603050405020304" pitchFamily="18" charset="0"/>
              </a:rPr>
              <a:t>МИНИСТЕРСТВО ЭКОНОМИЧЕСКОГО РАЗВИТИЯ РОССИЙСКОЙ ФЕДЕРАЦИИ</a:t>
            </a:r>
          </a:p>
        </p:txBody>
      </p:sp>
      <p:sp>
        <p:nvSpPr>
          <p:cNvPr id="8" name="TextShape 5"/>
          <p:cNvSpPr txBox="1"/>
          <p:nvPr/>
        </p:nvSpPr>
        <p:spPr>
          <a:xfrm>
            <a:off x="701083" y="5278067"/>
            <a:ext cx="4250058" cy="727337"/>
          </a:xfrm>
          <a:prstGeom prst="rect">
            <a:avLst/>
          </a:prstGeom>
          <a:noFill/>
          <a:ln w="12600">
            <a:noFill/>
          </a:ln>
        </p:spPr>
        <p:txBody>
          <a:bodyPr lIns="19035" tIns="19035" rIns="19035" bIns="19035" anchor="ctr">
            <a:noAutofit/>
          </a:bodyPr>
          <a:lstStyle/>
          <a:p>
            <a:pPr lvl="0"/>
            <a:endParaRPr lang="ru-RU" sz="1400" dirty="0">
              <a:solidFill>
                <a:schemeClr val="bg1"/>
              </a:solidFill>
              <a:latin typeface="XO Thames" panose="02020603050405020304" pitchFamily="18" charset="0"/>
            </a:endParaRPr>
          </a:p>
          <a:p>
            <a:pPr lvl="0"/>
            <a:endParaRPr lang="ru-RU" sz="1400" dirty="0">
              <a:solidFill>
                <a:schemeClr val="bg1"/>
              </a:solidFill>
              <a:latin typeface="XO Thames" panose="02020603050405020304" pitchFamily="18" charset="0"/>
            </a:endParaRPr>
          </a:p>
          <a:p>
            <a:pPr lvl="0">
              <a:lnSpc>
                <a:spcPct val="80000"/>
              </a:lnSpc>
            </a:pPr>
            <a:endParaRPr lang="ru-RU" sz="1400" dirty="0">
              <a:solidFill>
                <a:schemeClr val="bg1"/>
              </a:solidFill>
              <a:latin typeface="XO Thames" panose="02020603050405020304" pitchFamily="18" charset="0"/>
            </a:endParaRPr>
          </a:p>
          <a:p>
            <a:pPr lvl="0"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latin typeface="XO Thames" panose="02020603050405020304" pitchFamily="18" charset="0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XO Thames" panose="02020603050405020304" pitchFamily="18" charset="0"/>
              </a:rPr>
            </a:br>
            <a:endParaRPr lang="ru-RU" sz="1400" dirty="0">
              <a:solidFill>
                <a:schemeClr val="bg1"/>
              </a:solidFill>
              <a:latin typeface="XO Thames" panose="02020603050405020304" pitchFamily="18" charset="0"/>
            </a:endParaRPr>
          </a:p>
          <a:p>
            <a:pPr lvl="0">
              <a:lnSpc>
                <a:spcPct val="80000"/>
              </a:lnSpc>
            </a:pPr>
            <a:endParaRPr lang="ru-RU" sz="1400" dirty="0">
              <a:solidFill>
                <a:schemeClr val="bg1"/>
              </a:solidFill>
              <a:latin typeface="XO Tha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6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heme/theme1.xml><?xml version="1.0" encoding="utf-8"?>
<a:theme xmlns:a="http://schemas.openxmlformats.org/drawingml/2006/main" name="Минэк">
  <a:themeElements>
    <a:clrScheme name="Другая 12">
      <a:dk1>
        <a:srgbClr val="000000"/>
      </a:dk1>
      <a:lt1>
        <a:sysClr val="window" lastClr="FFFFFF"/>
      </a:lt1>
      <a:dk2>
        <a:srgbClr val="007DC5"/>
      </a:dk2>
      <a:lt2>
        <a:srgbClr val="FFFFFF"/>
      </a:lt2>
      <a:accent1>
        <a:srgbClr val="DCDEE0"/>
      </a:accent1>
      <a:accent2>
        <a:srgbClr val="00B2A9"/>
      </a:accent2>
      <a:accent3>
        <a:srgbClr val="007DC5"/>
      </a:accent3>
      <a:accent4>
        <a:srgbClr val="008C6E"/>
      </a:accent4>
      <a:accent5>
        <a:srgbClr val="003990"/>
      </a:accent5>
      <a:accent6>
        <a:srgbClr val="007DC5"/>
      </a:accent6>
      <a:hlink>
        <a:srgbClr val="007DC5"/>
      </a:hlink>
      <a:folHlink>
        <a:srgbClr val="00000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Минэк" id="{26874544-2CB6-41A9-97CF-176A0DA3A045}" vid="{4A27B7DA-F784-4527-8FD3-49CD910E0FE1}"/>
    </a:ext>
  </a:extLst>
</a:theme>
</file>

<file path=ppt/theme/theme2.xml><?xml version="1.0" encoding="utf-8"?>
<a:theme xmlns:a="http://schemas.openxmlformats.org/drawingml/2006/main" name="1_Минэк">
  <a:themeElements>
    <a:clrScheme name="Другая 12">
      <a:dk1>
        <a:srgbClr val="000000"/>
      </a:dk1>
      <a:lt1>
        <a:sysClr val="window" lastClr="FFFFFF"/>
      </a:lt1>
      <a:dk2>
        <a:srgbClr val="007DC5"/>
      </a:dk2>
      <a:lt2>
        <a:srgbClr val="FFFFFF"/>
      </a:lt2>
      <a:accent1>
        <a:srgbClr val="DCDEE0"/>
      </a:accent1>
      <a:accent2>
        <a:srgbClr val="00B2A9"/>
      </a:accent2>
      <a:accent3>
        <a:srgbClr val="007DC5"/>
      </a:accent3>
      <a:accent4>
        <a:srgbClr val="008C6E"/>
      </a:accent4>
      <a:accent5>
        <a:srgbClr val="003990"/>
      </a:accent5>
      <a:accent6>
        <a:srgbClr val="007DC5"/>
      </a:accent6>
      <a:hlink>
        <a:srgbClr val="007DC5"/>
      </a:hlink>
      <a:folHlink>
        <a:srgbClr val="00000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Минэк" id="{26874544-2CB6-41A9-97CF-176A0DA3A045}" vid="{4A27B7DA-F784-4527-8FD3-49CD910E0FE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2341</TotalTime>
  <Words>3216</Words>
  <PresentationFormat>Широкоэкранный</PresentationFormat>
  <Paragraphs>392</Paragraphs>
  <Slides>17</Slides>
  <Notes>17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Arial</vt:lpstr>
      <vt:lpstr>Bahnschrift</vt:lpstr>
      <vt:lpstr>Calibri</vt:lpstr>
      <vt:lpstr>Courier New</vt:lpstr>
      <vt:lpstr>Helvetica Neue</vt:lpstr>
      <vt:lpstr>Stem Medium</vt:lpstr>
      <vt:lpstr>Tahoma</vt:lpstr>
      <vt:lpstr>Times New Roman</vt:lpstr>
      <vt:lpstr>Wingdings</vt:lpstr>
      <vt:lpstr>XO Thames</vt:lpstr>
      <vt:lpstr>Минэк</vt:lpstr>
      <vt:lpstr>1_Минэк</vt:lpstr>
      <vt:lpstr>think-cell Slide</vt:lpstr>
      <vt:lpstr>ЭКСПЕРИМЕНТАЛЬНЫЕ ПРАВОВЫЕ РЕЖИМЫ  ДЛЯ АПРОБАЦИИ НОВЫХ ЦИФРОВЫХ ИННОВАЦИЙ</vt:lpstr>
      <vt:lpstr>Презентация PowerPoint</vt:lpstr>
      <vt:lpstr>Экспериментальный правовой режим в сфере цифровых инноваций - применение в отношении участников экспериментального правового режима в течение определенного периода времени специального регулирования по направлениям разработки, апробации и внедрения цифровых инноваций.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ВЫДАЧА ЭЛЕКТРОННЫХ РАЗРЕШЕНИЙ НА ДОБЫЧУ ОХОТНИЧЬИХ РЕСУРСОВ НА ТЕРРИТОРИИ НОВОСИБИРСКОЙ ОБЛАСТИ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2021-10-15T07:05:05Z</cp:lastPrinted>
  <dcterms:created xsi:type="dcterms:W3CDTF">2020-06-04T18:13:36Z</dcterms:created>
  <dcterms:modified xsi:type="dcterms:W3CDTF">2022-10-03T09:50:37Z</dcterms:modified>
</cp:coreProperties>
</file>