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5"/>
  </p:notesMasterIdLst>
  <p:sldIdLst>
    <p:sldId id="256" r:id="rId3"/>
    <p:sldId id="307" r:id="rId4"/>
    <p:sldId id="284" r:id="rId5"/>
    <p:sldId id="304" r:id="rId6"/>
    <p:sldId id="301" r:id="rId7"/>
    <p:sldId id="303" r:id="rId8"/>
    <p:sldId id="288" r:id="rId9"/>
    <p:sldId id="302" r:id="rId10"/>
    <p:sldId id="305" r:id="rId11"/>
    <p:sldId id="306" r:id="rId12"/>
    <p:sldId id="290" r:id="rId13"/>
    <p:sldId id="291" r:id="rId14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4E36"/>
    <a:srgbClr val="E63F39"/>
    <a:srgbClr val="F19116"/>
    <a:srgbClr val="CF2B4F"/>
    <a:srgbClr val="FF00FF"/>
    <a:srgbClr val="E1DDEB"/>
    <a:srgbClr val="B4DB25"/>
    <a:srgbClr val="9D2179"/>
    <a:srgbClr val="B686DA"/>
    <a:srgbClr val="F1A4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5" autoAdjust="0"/>
    <p:restoredTop sz="90814" autoAdjust="0"/>
  </p:normalViewPr>
  <p:slideViewPr>
    <p:cSldViewPr snapToGrid="0">
      <p:cViewPr varScale="1">
        <p:scale>
          <a:sx n="88" d="100"/>
          <a:sy n="88" d="100"/>
        </p:scale>
        <p:origin x="355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42888" y="814388"/>
            <a:ext cx="7138987" cy="4016375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762711" y="5088266"/>
            <a:ext cx="6101309" cy="482027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78" name="PlaceHolder 3"/>
          <p:cNvSpPr>
            <a:spLocks noGrp="1"/>
          </p:cNvSpPr>
          <p:nvPr>
            <p:ph type="hdr"/>
          </p:nvPr>
        </p:nvSpPr>
        <p:spPr>
          <a:xfrm>
            <a:off x="0" y="2"/>
            <a:ext cx="3309794" cy="5352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79" name="PlaceHolder 4"/>
          <p:cNvSpPr>
            <a:spLocks noGrp="1"/>
          </p:cNvSpPr>
          <p:nvPr>
            <p:ph type="dt"/>
          </p:nvPr>
        </p:nvSpPr>
        <p:spPr>
          <a:xfrm>
            <a:off x="4316934" y="2"/>
            <a:ext cx="3309794" cy="535265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80" name="PlaceHolder 5"/>
          <p:cNvSpPr>
            <a:spLocks noGrp="1"/>
          </p:cNvSpPr>
          <p:nvPr>
            <p:ph type="ftr"/>
          </p:nvPr>
        </p:nvSpPr>
        <p:spPr>
          <a:xfrm>
            <a:off x="0" y="10176891"/>
            <a:ext cx="3309794" cy="535265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81" name="PlaceHolder 6"/>
          <p:cNvSpPr>
            <a:spLocks noGrp="1"/>
          </p:cNvSpPr>
          <p:nvPr>
            <p:ph type="sldNum"/>
          </p:nvPr>
        </p:nvSpPr>
        <p:spPr>
          <a:xfrm>
            <a:off x="4316934" y="10176891"/>
            <a:ext cx="3309794" cy="535265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C9B23F99-910F-4E54-8604-FF6B8B9B19D8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13140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2713" y="746125"/>
            <a:ext cx="6632575" cy="3730625"/>
          </a:xfrm>
          <a:prstGeom prst="rect">
            <a:avLst/>
          </a:prstGeom>
        </p:spPr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685712" y="4724327"/>
            <a:ext cx="5485694" cy="4476172"/>
          </a:xfrm>
          <a:prstGeom prst="rect">
            <a:avLst/>
          </a:prstGeom>
        </p:spPr>
        <p:txBody>
          <a:bodyPr lIns="91442" tIns="45541" rIns="91442" bIns="45541"/>
          <a:lstStyle/>
          <a:p>
            <a:endParaRPr lang="ru-RU" sz="2000" spc="-1" dirty="0">
              <a:latin typeface="Arial"/>
            </a:endParaRPr>
          </a:p>
        </p:txBody>
      </p:sp>
      <p:sp>
        <p:nvSpPr>
          <p:cNvPr id="104" name="CustomShape 3"/>
          <p:cNvSpPr/>
          <p:nvPr/>
        </p:nvSpPr>
        <p:spPr>
          <a:xfrm>
            <a:off x="3884731" y="9448656"/>
            <a:ext cx="2970933" cy="4963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442" tIns="45541" rIns="91442" bIns="45541" anchor="b"/>
          <a:lstStyle/>
          <a:p>
            <a:pPr algn="r">
              <a:lnSpc>
                <a:spcPct val="100000"/>
              </a:lnSpc>
            </a:pPr>
            <a:fld id="{E880CE57-EA92-46B1-A5FA-1BF9B1934F0F}" type="slidenum">
              <a:rPr lang="ru-RU" sz="1200" spc="-1">
                <a:solidFill>
                  <a:srgbClr val="000000"/>
                </a:solidFill>
              </a:rPr>
              <a:t>1</a:t>
            </a:fld>
            <a:endParaRPr lang="ru-RU" sz="1200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0939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C9B23F99-910F-4E54-8604-FF6B8B9B19D8}" type="slidenum">
              <a:rPr lang="ru-RU" sz="1400" spc="-1">
                <a:latin typeface="Times New Roman"/>
              </a:rPr>
              <a:t>2</a:t>
            </a:fld>
            <a:endParaRPr lang="ru-RU" sz="1400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78705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C9B23F99-910F-4E54-8604-FF6B8B9B19D8}" type="slidenum">
              <a:rPr lang="ru-RU" sz="1400" spc="-1">
                <a:latin typeface="Times New Roman"/>
              </a:rPr>
              <a:t>7</a:t>
            </a:fld>
            <a:endParaRPr lang="ru-RU" sz="1400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05097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C9B23F99-910F-4E54-8604-FF6B8B9B19D8}" type="slidenum">
              <a:rPr lang="ru-RU" sz="1400" spc="-1">
                <a:latin typeface="Times New Roman"/>
              </a:rPr>
              <a:t>8</a:t>
            </a:fld>
            <a:endParaRPr lang="ru-RU" sz="1400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694259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C9B23F99-910F-4E54-8604-FF6B8B9B19D8}" type="slidenum">
              <a:rPr lang="ru-RU" sz="1400" spc="-1">
                <a:latin typeface="Times New Roman"/>
              </a:rPr>
              <a:t>9</a:t>
            </a:fld>
            <a:endParaRPr lang="ru-RU" sz="1400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02237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C9B23F99-910F-4E54-8604-FF6B8B9B19D8}" type="slidenum">
              <a:rPr lang="ru-RU" sz="1400" spc="-1">
                <a:latin typeface="Times New Roman"/>
              </a:rPr>
              <a:t>10</a:t>
            </a:fld>
            <a:endParaRPr lang="ru-RU" sz="1400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39113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C9B23F99-910F-4E54-8604-FF6B8B9B19D8}" type="slidenum">
              <a:rPr lang="ru-RU" sz="1400" spc="-1">
                <a:latin typeface="Times New Roman"/>
              </a:rPr>
              <a:t>11</a:t>
            </a:fld>
            <a:endParaRPr lang="ru-RU" sz="1400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49207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97440" y="421560"/>
            <a:ext cx="11396160" cy="3276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2"/>
          <p:cNvPicPr/>
          <p:nvPr/>
        </p:nvPicPr>
        <p:blipFill>
          <a:blip r:embed="rId3"/>
          <a:stretch/>
        </p:blipFill>
        <p:spPr>
          <a:xfrm>
            <a:off x="-12060" y="720"/>
            <a:ext cx="12203280" cy="6857280"/>
          </a:xfrm>
          <a:prstGeom prst="rect">
            <a:avLst/>
          </a:prstGeom>
          <a:ln>
            <a:noFill/>
          </a:ln>
        </p:spPr>
      </p:pic>
      <p:sp>
        <p:nvSpPr>
          <p:cNvPr id="83" name="CustomShape 1"/>
          <p:cNvSpPr/>
          <p:nvPr/>
        </p:nvSpPr>
        <p:spPr>
          <a:xfrm>
            <a:off x="745200" y="3168360"/>
            <a:ext cx="10712880" cy="118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lang="ru-RU" sz="3600" b="0" strike="noStrike" spc="-1" dirty="0">
              <a:latin typeface="Arial"/>
            </a:endParaRPr>
          </a:p>
        </p:txBody>
      </p:sp>
      <p:sp>
        <p:nvSpPr>
          <p:cNvPr id="84" name="CustomShape 2"/>
          <p:cNvSpPr/>
          <p:nvPr/>
        </p:nvSpPr>
        <p:spPr>
          <a:xfrm>
            <a:off x="3458880" y="4167554"/>
            <a:ext cx="5261400" cy="218928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/>
            <a:endParaRPr lang="ru-RU" b="1" dirty="0"/>
          </a:p>
          <a:p>
            <a:pPr algn="ctr"/>
            <a:r>
              <a:rPr lang="ru-RU" b="1" dirty="0" smtClean="0"/>
              <a:t>Парамонова Ольга Николаевна</a:t>
            </a:r>
          </a:p>
          <a:p>
            <a:pPr algn="ctr"/>
            <a:endParaRPr lang="ru-RU" b="1" dirty="0" smtClean="0"/>
          </a:p>
          <a:p>
            <a:pPr algn="ctr"/>
            <a:r>
              <a:rPr lang="ru-RU" dirty="0"/>
              <a:t>н</a:t>
            </a:r>
            <a:r>
              <a:rPr lang="ru-RU" dirty="0" smtClean="0"/>
              <a:t>ачальник отдела консультационный центр Контактного центра министерства </a:t>
            </a:r>
            <a:r>
              <a:rPr lang="ru-RU" dirty="0"/>
              <a:t>здравоохранения Тульской области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34948" y="3155309"/>
            <a:ext cx="11933381" cy="890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0" b="1" dirty="0"/>
              <a:t>Медицинский помощник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949" y="412583"/>
            <a:ext cx="11933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Arial Narrow" panose="020B0606020202030204" pitchFamily="34" charset="0"/>
              </a:rPr>
              <a:t>МИНИСТЕРСТВО </a:t>
            </a:r>
            <a:r>
              <a:rPr lang="ru-RU" sz="2400" b="1" dirty="0" smtClean="0">
                <a:latin typeface="Arial Narrow" panose="020B0606020202030204" pitchFamily="34" charset="0"/>
              </a:rPr>
              <a:t>ЗДРАВООХРАНЕНИЯ ТУЛЬСКОЙ </a:t>
            </a:r>
            <a:r>
              <a:rPr lang="ru-RU" sz="2400" b="1" dirty="0">
                <a:latin typeface="Arial Narrow" panose="020B0606020202030204" pitchFamily="34" charset="0"/>
              </a:rPr>
              <a:t>ОБЛАСТИ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0251"/>
            <a:ext cx="2002303" cy="21399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9486" y="4675879"/>
            <a:ext cx="3272514" cy="2182121"/>
          </a:xfrm>
          <a:prstGeom prst="rect">
            <a:avLst/>
          </a:prstGeom>
        </p:spPr>
      </p:pic>
      <p:sp>
        <p:nvSpPr>
          <p:cNvPr id="85" name="CustomShape 1"/>
          <p:cNvSpPr/>
          <p:nvPr/>
        </p:nvSpPr>
        <p:spPr>
          <a:xfrm>
            <a:off x="397440" y="421560"/>
            <a:ext cx="11396160" cy="327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90000"/>
              </a:lnSpc>
            </a:pPr>
            <a:r>
              <a:rPr lang="ru-RU" sz="2100" b="1" spc="-1">
                <a:solidFill>
                  <a:srgbClr val="E1081A"/>
                </a:solidFill>
                <a:latin typeface="Museo Sans Cyrl 700"/>
              </a:rPr>
              <a:t>ш</a:t>
            </a:r>
            <a:endParaRPr lang="ru-RU" sz="2100" spc="-1">
              <a:solidFill>
                <a:prstClr val="black"/>
              </a:solidFill>
            </a:endParaRPr>
          </a:p>
        </p:txBody>
      </p:sp>
      <p:sp>
        <p:nvSpPr>
          <p:cNvPr id="86" name="CustomShape 2"/>
          <p:cNvSpPr/>
          <p:nvPr/>
        </p:nvSpPr>
        <p:spPr>
          <a:xfrm>
            <a:off x="9195480" y="64807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r"/>
            <a:fld id="{462DE7D2-0FE5-47D9-A0BA-9A5F73687946}" type="slidenum">
              <a:rPr lang="ru-RU" sz="1200" spc="-1">
                <a:solidFill>
                  <a:srgbClr val="B2B2B2"/>
                </a:solidFill>
                <a:latin typeface="Calibri"/>
              </a:rPr>
              <a:pPr algn="r"/>
              <a:t>2</a:t>
            </a:fld>
            <a:endParaRPr lang="ru-RU" sz="1200" spc="-1" dirty="0">
              <a:solidFill>
                <a:prstClr val="black"/>
              </a:solidFill>
            </a:endParaRPr>
          </a:p>
        </p:txBody>
      </p:sp>
      <p:pic>
        <p:nvPicPr>
          <p:cNvPr id="87" name="Picture 3"/>
          <p:cNvPicPr/>
          <p:nvPr/>
        </p:nvPicPr>
        <p:blipFill>
          <a:blip r:embed="rId4"/>
          <a:stretch/>
        </p:blipFill>
        <p:spPr>
          <a:xfrm>
            <a:off x="600" y="17199"/>
            <a:ext cx="12191400" cy="840639"/>
          </a:xfrm>
          <a:prstGeom prst="rect">
            <a:avLst/>
          </a:prstGeom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0" y="190727"/>
            <a:ext cx="100885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медицинского помощника в реализации НП «Здравоохранение»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3604193" y="2026661"/>
            <a:ext cx="4982653" cy="767462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smtClean="0"/>
              <a:t>Ожидаемая продолжительность жизни ≥ 78 лет</a:t>
            </a:r>
            <a:endParaRPr lang="ru-RU" sz="1600" dirty="0"/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3610954" y="4982326"/>
            <a:ext cx="4975889" cy="572787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err="1" smtClean="0"/>
              <a:t>Таргетная</a:t>
            </a:r>
            <a:r>
              <a:rPr lang="ru-RU" sz="2400" b="1" dirty="0" smtClean="0"/>
              <a:t> группа</a:t>
            </a:r>
            <a:endParaRPr lang="ru-RU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28852" y="1037694"/>
            <a:ext cx="4700348" cy="64633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sq" cmpd="tri">
            <a:solidFill>
              <a:schemeClr val="tx1"/>
            </a:solidFill>
          </a:ln>
          <a:effectLst>
            <a:innerShdw blurRad="127000" dist="50800" dir="189000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ФП «Борьба с сердечно-сосудистыми заболеваниями»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7237612" y="1041889"/>
            <a:ext cx="4700348" cy="64633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sq" cmpd="tri">
            <a:solidFill>
              <a:schemeClr val="tx1"/>
            </a:solidFill>
          </a:ln>
          <a:effectLst>
            <a:innerShdw blurRad="127000" dist="50800" dir="189000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ФП </a:t>
            </a:r>
            <a:r>
              <a:rPr lang="ru-RU" b="1" dirty="0"/>
              <a:t>«Борьба с </a:t>
            </a:r>
            <a:r>
              <a:rPr lang="ru-RU" b="1" dirty="0" smtClean="0"/>
              <a:t>онкологическими </a:t>
            </a:r>
            <a:r>
              <a:rPr lang="ru-RU" b="1" dirty="0"/>
              <a:t>заболеваниями»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500424" y="3206574"/>
            <a:ext cx="7196947" cy="646331"/>
          </a:xfrm>
          <a:prstGeom prst="rect">
            <a:avLst/>
          </a:prstGeom>
          <a:gradFill>
            <a:gsLst>
              <a:gs pos="23000">
                <a:srgbClr val="F2F7FC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sq" cmpd="tri">
            <a:solidFill>
              <a:schemeClr val="tx1"/>
            </a:solidFill>
          </a:ln>
          <a:effectLst>
            <a:innerShdw blurRad="127000" dist="50800" dir="189000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УНИКАЛЬНАЯ СОВРЕМЕННАЯ ТЕХНОЛОГИЯ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ЛЕЧЕБНО-ДИАГНОСТИЧЕСКОГО ПРОЦЕССА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04191" y="4155696"/>
            <a:ext cx="4982653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sq" cmpd="tri">
            <a:solidFill>
              <a:schemeClr val="tx1"/>
            </a:solidFill>
          </a:ln>
          <a:effectLst>
            <a:innerShdw blurRad="127000" dist="50800" dir="189000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Медицинский помощник</a:t>
            </a:r>
            <a:endParaRPr lang="ru-RU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604191" y="6012411"/>
            <a:ext cx="4975889" cy="665071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/>
              <a:t>Персонифицированная медицина</a:t>
            </a:r>
            <a:endParaRPr lang="ru-RU" sz="1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28852" y="4155696"/>
            <a:ext cx="2526149" cy="37853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sq" cmpd="tri">
            <a:solidFill>
              <a:schemeClr val="tx1"/>
            </a:solidFill>
          </a:ln>
          <a:effectLst>
            <a:innerShdw blurRad="127000" dist="50800" dir="189000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ССЗ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9411811" y="4155696"/>
            <a:ext cx="2526149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sq" cmpd="tri">
            <a:solidFill>
              <a:schemeClr val="tx1"/>
            </a:solidFill>
          </a:ln>
          <a:effectLst>
            <a:innerShdw blurRad="127000" dist="50800" dir="189000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ЗНО</a:t>
            </a:r>
            <a:endParaRPr lang="ru-RU" dirty="0"/>
          </a:p>
        </p:txBody>
      </p:sp>
      <p:sp>
        <p:nvSpPr>
          <p:cNvPr id="19" name="Стрелка вправо 18"/>
          <p:cNvSpPr/>
          <p:nvPr/>
        </p:nvSpPr>
        <p:spPr>
          <a:xfrm rot="5400000">
            <a:off x="4155528" y="1712683"/>
            <a:ext cx="338443" cy="297906"/>
          </a:xfrm>
          <a:prstGeom prst="rightArrow">
            <a:avLst/>
          </a:prstGeom>
          <a:solidFill>
            <a:srgbClr val="E64E3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rot="5400000">
            <a:off x="7742814" y="1712682"/>
            <a:ext cx="338443" cy="297906"/>
          </a:xfrm>
          <a:prstGeom prst="rightArrow">
            <a:avLst/>
          </a:prstGeom>
          <a:solidFill>
            <a:srgbClr val="E64E3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Двойная стрелка вверх/вниз 26"/>
          <p:cNvSpPr/>
          <p:nvPr/>
        </p:nvSpPr>
        <p:spPr>
          <a:xfrm rot="5400000">
            <a:off x="8908824" y="3947721"/>
            <a:ext cx="156386" cy="800347"/>
          </a:xfrm>
          <a:prstGeom prst="upDownArrow">
            <a:avLst/>
          </a:prstGeom>
          <a:solidFill>
            <a:srgbClr val="E63F3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Двойная стрелка вверх/вниз 28"/>
          <p:cNvSpPr/>
          <p:nvPr/>
        </p:nvSpPr>
        <p:spPr>
          <a:xfrm>
            <a:off x="5981400" y="4525028"/>
            <a:ext cx="219787" cy="448099"/>
          </a:xfrm>
          <a:prstGeom prst="upDownArrow">
            <a:avLst/>
          </a:prstGeom>
          <a:solidFill>
            <a:srgbClr val="E63F3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 rot="5400000">
            <a:off x="5938920" y="3858444"/>
            <a:ext cx="327933" cy="305886"/>
          </a:xfrm>
          <a:prstGeom prst="rightArrow">
            <a:avLst/>
          </a:prstGeom>
          <a:solidFill>
            <a:srgbClr val="E64E3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Двойная стрелка вверх/вниз 32"/>
          <p:cNvSpPr/>
          <p:nvPr/>
        </p:nvSpPr>
        <p:spPr>
          <a:xfrm rot="5400000">
            <a:off x="3149229" y="3971128"/>
            <a:ext cx="160733" cy="749190"/>
          </a:xfrm>
          <a:prstGeom prst="upDownArrow">
            <a:avLst/>
          </a:prstGeom>
          <a:solidFill>
            <a:srgbClr val="E63F3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Двойная стрелка вверх/вниз 33"/>
          <p:cNvSpPr/>
          <p:nvPr/>
        </p:nvSpPr>
        <p:spPr>
          <a:xfrm>
            <a:off x="5981399" y="5555113"/>
            <a:ext cx="219787" cy="448099"/>
          </a:xfrm>
          <a:prstGeom prst="upDownArrow">
            <a:avLst/>
          </a:prstGeom>
          <a:solidFill>
            <a:srgbClr val="E63F3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Двойная стрелка вверх/вниз 34"/>
          <p:cNvSpPr/>
          <p:nvPr/>
        </p:nvSpPr>
        <p:spPr>
          <a:xfrm>
            <a:off x="5981398" y="2789778"/>
            <a:ext cx="219788" cy="398177"/>
          </a:xfrm>
          <a:prstGeom prst="upDownArrow">
            <a:avLst/>
          </a:prstGeom>
          <a:solidFill>
            <a:srgbClr val="E63F3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610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648" y="4675879"/>
            <a:ext cx="3272514" cy="2182121"/>
          </a:xfrm>
          <a:prstGeom prst="rect">
            <a:avLst/>
          </a:prstGeom>
        </p:spPr>
      </p:pic>
      <p:sp>
        <p:nvSpPr>
          <p:cNvPr id="85" name="CustomShape 1"/>
          <p:cNvSpPr/>
          <p:nvPr/>
        </p:nvSpPr>
        <p:spPr>
          <a:xfrm>
            <a:off x="397440" y="421560"/>
            <a:ext cx="11396160" cy="327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90000"/>
              </a:lnSpc>
            </a:pPr>
            <a:r>
              <a:rPr lang="ru-RU" sz="2100" b="1" strike="noStrike" spc="-1">
                <a:solidFill>
                  <a:srgbClr val="E1081A"/>
                </a:solidFill>
                <a:latin typeface="Museo Sans Cyrl 700"/>
              </a:rPr>
              <a:t>ш</a:t>
            </a:r>
            <a:endParaRPr lang="ru-RU" sz="2100" b="0" strike="noStrike" spc="-1">
              <a:latin typeface="Arial"/>
            </a:endParaRPr>
          </a:p>
        </p:txBody>
      </p:sp>
      <p:sp>
        <p:nvSpPr>
          <p:cNvPr id="86" name="CustomShape 2"/>
          <p:cNvSpPr/>
          <p:nvPr/>
        </p:nvSpPr>
        <p:spPr>
          <a:xfrm>
            <a:off x="9195480" y="64807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fld id="{462DE7D2-0FE5-47D9-A0BA-9A5F73687946}" type="slidenum">
              <a:rPr lang="ru-RU" sz="1200" b="0" strike="noStrike" spc="-1">
                <a:solidFill>
                  <a:srgbClr val="B2B2B2"/>
                </a:solidFill>
                <a:latin typeface="Calibri"/>
              </a:rPr>
              <a:t>3</a:t>
            </a:fld>
            <a:endParaRPr lang="ru-RU" sz="1200" b="0" strike="noStrike" spc="-1" dirty="0">
              <a:latin typeface="Arial"/>
            </a:endParaRPr>
          </a:p>
        </p:txBody>
      </p:sp>
      <p:pic>
        <p:nvPicPr>
          <p:cNvPr id="87" name="Picture 3"/>
          <p:cNvPicPr/>
          <p:nvPr/>
        </p:nvPicPr>
        <p:blipFill>
          <a:blip r:embed="rId3"/>
          <a:stretch/>
        </p:blipFill>
        <p:spPr>
          <a:xfrm>
            <a:off x="-46238" y="-28362"/>
            <a:ext cx="12191400" cy="879231"/>
          </a:xfrm>
          <a:prstGeom prst="rect">
            <a:avLst/>
          </a:prstGeom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362730" y="163024"/>
            <a:ext cx="92896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проекте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4872" y="2082946"/>
            <a:ext cx="1511718" cy="142810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367395" y="3527157"/>
            <a:ext cx="21266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Медицинский помощник</a:t>
            </a:r>
            <a:endParaRPr lang="ru-RU" sz="14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730" y="4492425"/>
            <a:ext cx="1105507" cy="110550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464897" y="5656096"/>
            <a:ext cx="16910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Платформа </a:t>
            </a:r>
            <a:r>
              <a:rPr lang="en-US" sz="1100" dirty="0" smtClean="0"/>
              <a:t>IP</a:t>
            </a:r>
            <a:r>
              <a:rPr lang="ru-RU" sz="1100" dirty="0" smtClean="0"/>
              <a:t>-телефонии</a:t>
            </a:r>
            <a:endParaRPr lang="ru-RU" sz="1100" dirty="0"/>
          </a:p>
        </p:txBody>
      </p:sp>
      <p:sp>
        <p:nvSpPr>
          <p:cNvPr id="16" name="TextBox 15"/>
          <p:cNvSpPr txBox="1"/>
          <p:nvPr/>
        </p:nvSpPr>
        <p:spPr>
          <a:xfrm>
            <a:off x="173211" y="5613214"/>
            <a:ext cx="139343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Региональная Информационная Система Здравоохранения Тульской области</a:t>
            </a:r>
            <a:endParaRPr lang="ru-RU" sz="1100" dirty="0"/>
          </a:p>
        </p:txBody>
      </p:sp>
      <p:sp>
        <p:nvSpPr>
          <p:cNvPr id="18" name="TextBox 17"/>
          <p:cNvSpPr txBox="1"/>
          <p:nvPr/>
        </p:nvSpPr>
        <p:spPr>
          <a:xfrm>
            <a:off x="1773843" y="5597932"/>
            <a:ext cx="16910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CRM</a:t>
            </a:r>
            <a:r>
              <a:rPr lang="ru-RU" sz="1100" dirty="0" smtClean="0"/>
              <a:t>-система Контактного Центра Правительства Тульской области</a:t>
            </a:r>
            <a:endParaRPr lang="ru-RU" sz="1100" dirty="0"/>
          </a:p>
        </p:txBody>
      </p:sp>
      <p:sp>
        <p:nvSpPr>
          <p:cNvPr id="19" name="TextBox 18"/>
          <p:cNvSpPr txBox="1"/>
          <p:nvPr/>
        </p:nvSpPr>
        <p:spPr>
          <a:xfrm>
            <a:off x="4915112" y="6092580"/>
            <a:ext cx="16910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Роботизированный голосовой помощник</a:t>
            </a:r>
            <a:endParaRPr lang="ru-RU" sz="1100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1313" y="4477942"/>
            <a:ext cx="1206970" cy="15356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173210" y="1193940"/>
            <a:ext cx="2994863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sq" cmpd="tri">
            <a:solidFill>
              <a:schemeClr val="tx1"/>
            </a:solidFill>
          </a:ln>
          <a:effectLst>
            <a:innerShdw blurRad="127000" dist="50800" dir="189000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ru-RU" b="1" dirty="0"/>
              <a:t>Медицинский помощник</a:t>
            </a:r>
            <a:endParaRPr lang="ru-RU" dirty="0"/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7775" y="4600952"/>
            <a:ext cx="923086" cy="923086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38323" y="4586446"/>
            <a:ext cx="962094" cy="96021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446681" y="946873"/>
            <a:ext cx="708184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sq" cmpd="tri">
            <a:solidFill>
              <a:schemeClr val="tx1"/>
            </a:solidFill>
          </a:ln>
          <a:effectLst>
            <a:innerShdw blurRad="127000" dist="50800" dir="189000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ru-RU" b="1" dirty="0" smtClean="0"/>
              <a:t>ЗНО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3927083" y="1193784"/>
            <a:ext cx="3865728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sq" cmpd="tri">
            <a:solidFill>
              <a:schemeClr val="tx1"/>
            </a:solidFill>
          </a:ln>
          <a:effectLst>
            <a:innerShdw blurRad="127000" dist="50800" dir="189000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ru-RU" b="1" dirty="0" smtClean="0"/>
              <a:t>Дистанционное сопровождение 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8446681" y="1477842"/>
            <a:ext cx="708184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sq" cmpd="tri">
            <a:solidFill>
              <a:schemeClr val="tx1"/>
            </a:solidFill>
          </a:ln>
          <a:effectLst>
            <a:innerShdw blurRad="127000" dist="50800" dir="189000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ru-RU" b="1" dirty="0" smtClean="0"/>
              <a:t>БСК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9758763" y="1177579"/>
            <a:ext cx="2179197" cy="37229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sq" cmpd="tri">
            <a:solidFill>
              <a:schemeClr val="tx1"/>
            </a:solidFill>
          </a:ln>
          <a:effectLst>
            <a:innerShdw blurRad="127000" dist="50800" dir="189000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ИС</a:t>
            </a:r>
            <a:endParaRPr lang="ru-RU" b="1" dirty="0"/>
          </a:p>
        </p:txBody>
      </p:sp>
      <p:sp>
        <p:nvSpPr>
          <p:cNvPr id="2" name="Стрелка вправо 1"/>
          <p:cNvSpPr/>
          <p:nvPr/>
        </p:nvSpPr>
        <p:spPr>
          <a:xfrm>
            <a:off x="3186177" y="1227577"/>
            <a:ext cx="722802" cy="258447"/>
          </a:xfrm>
          <a:prstGeom prst="rightArrow">
            <a:avLst/>
          </a:prstGeom>
          <a:solidFill>
            <a:srgbClr val="E64E3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 rot="20199493">
            <a:off x="7781257" y="1029367"/>
            <a:ext cx="682641" cy="154444"/>
          </a:xfrm>
          <a:prstGeom prst="rightArrow">
            <a:avLst/>
          </a:prstGeom>
          <a:solidFill>
            <a:srgbClr val="E64E3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 rot="1355605">
            <a:off x="7798524" y="1560122"/>
            <a:ext cx="660548" cy="170937"/>
          </a:xfrm>
          <a:prstGeom prst="rightArrow">
            <a:avLst/>
          </a:prstGeom>
          <a:solidFill>
            <a:srgbClr val="E64E3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Шеврон 2"/>
          <p:cNvSpPr/>
          <p:nvPr/>
        </p:nvSpPr>
        <p:spPr>
          <a:xfrm rot="10800000">
            <a:off x="9201715" y="1027363"/>
            <a:ext cx="605246" cy="702173"/>
          </a:xfrm>
          <a:prstGeom prst="chevron">
            <a:avLst/>
          </a:prstGeom>
          <a:solidFill>
            <a:srgbClr val="E63F3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2" name="Стрелка вправо 31"/>
          <p:cNvSpPr/>
          <p:nvPr/>
        </p:nvSpPr>
        <p:spPr>
          <a:xfrm rot="8346347">
            <a:off x="1289801" y="4101041"/>
            <a:ext cx="1098717" cy="149404"/>
          </a:xfrm>
          <a:prstGeom prst="rightArrow">
            <a:avLst/>
          </a:prstGeom>
          <a:solidFill>
            <a:srgbClr val="E64E3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право 33"/>
          <p:cNvSpPr/>
          <p:nvPr/>
        </p:nvSpPr>
        <p:spPr>
          <a:xfrm rot="6925712">
            <a:off x="2322214" y="4178723"/>
            <a:ext cx="841290" cy="144308"/>
          </a:xfrm>
          <a:prstGeom prst="rightArrow">
            <a:avLst/>
          </a:prstGeom>
          <a:solidFill>
            <a:srgbClr val="E64E3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право 34"/>
          <p:cNvSpPr/>
          <p:nvPr/>
        </p:nvSpPr>
        <p:spPr>
          <a:xfrm rot="2701507">
            <a:off x="4369256" y="4166522"/>
            <a:ext cx="1007059" cy="149162"/>
          </a:xfrm>
          <a:prstGeom prst="rightArrow">
            <a:avLst/>
          </a:prstGeom>
          <a:solidFill>
            <a:srgbClr val="E64E3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право 35"/>
          <p:cNvSpPr/>
          <p:nvPr/>
        </p:nvSpPr>
        <p:spPr>
          <a:xfrm rot="3784186">
            <a:off x="3500310" y="4170159"/>
            <a:ext cx="841290" cy="144308"/>
          </a:xfrm>
          <a:prstGeom prst="rightArrow">
            <a:avLst/>
          </a:prstGeom>
          <a:solidFill>
            <a:srgbClr val="E64E3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Заголовок 1"/>
          <p:cNvSpPr txBox="1">
            <a:spLocks/>
          </p:cNvSpPr>
          <p:nvPr/>
        </p:nvSpPr>
        <p:spPr>
          <a:xfrm>
            <a:off x="9484185" y="3570627"/>
            <a:ext cx="2553762" cy="1030325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dirty="0" smtClean="0"/>
              <a:t>Выполнение АКШ 100 % пациентам (при наличии показаний)</a:t>
            </a:r>
            <a:endParaRPr lang="ru-RU" sz="1400" b="1" dirty="0"/>
          </a:p>
        </p:txBody>
      </p:sp>
      <p:sp>
        <p:nvSpPr>
          <p:cNvPr id="38" name="Заголовок 1"/>
          <p:cNvSpPr txBox="1">
            <a:spLocks/>
          </p:cNvSpPr>
          <p:nvPr/>
        </p:nvSpPr>
        <p:spPr>
          <a:xfrm>
            <a:off x="6765832" y="3570627"/>
            <a:ext cx="2529635" cy="1030325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dirty="0"/>
              <a:t>Соблюдение сроков постановки диагноза ЗНО 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(</a:t>
            </a:r>
            <a:r>
              <a:rPr lang="ru-RU" sz="1400" b="1" dirty="0"/>
              <a:t>не более 14-и дней от момента установления </a:t>
            </a:r>
            <a:r>
              <a:rPr lang="ru-RU" sz="1400" b="1" dirty="0" smtClean="0"/>
              <a:t>подозрения)</a:t>
            </a:r>
            <a:endParaRPr lang="ru-RU" sz="1400" b="1" dirty="0"/>
          </a:p>
        </p:txBody>
      </p:sp>
      <p:sp>
        <p:nvSpPr>
          <p:cNvPr id="51" name="Заголовок 1"/>
          <p:cNvSpPr txBox="1">
            <a:spLocks/>
          </p:cNvSpPr>
          <p:nvPr/>
        </p:nvSpPr>
        <p:spPr>
          <a:xfrm>
            <a:off x="6741705" y="2878687"/>
            <a:ext cx="2553762" cy="511660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dirty="0" smtClean="0"/>
              <a:t>Злокачественные новообразования</a:t>
            </a:r>
            <a:endParaRPr lang="ru-RU" sz="1400" b="1" dirty="0"/>
          </a:p>
        </p:txBody>
      </p:sp>
      <p:sp>
        <p:nvSpPr>
          <p:cNvPr id="52" name="Заголовок 1"/>
          <p:cNvSpPr txBox="1">
            <a:spLocks/>
          </p:cNvSpPr>
          <p:nvPr/>
        </p:nvSpPr>
        <p:spPr>
          <a:xfrm>
            <a:off x="9484185" y="2873060"/>
            <a:ext cx="2553762" cy="511660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dirty="0" smtClean="0"/>
              <a:t>Сердечно-сосудистые заболевания</a:t>
            </a:r>
            <a:endParaRPr lang="ru-RU" sz="1400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6741705" y="2303965"/>
            <a:ext cx="5296242" cy="37560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sq" cmpd="tri">
            <a:solidFill>
              <a:schemeClr val="tx1"/>
            </a:solidFill>
          </a:ln>
          <a:effectLst>
            <a:innerShdw blurRad="127000" dist="50800" dir="189000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ЦЕЛИ ПРОЕКТА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945652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9602" y="4895999"/>
            <a:ext cx="2922966" cy="1949041"/>
          </a:xfrm>
          <a:prstGeom prst="rect">
            <a:avLst/>
          </a:prstGeom>
        </p:spPr>
      </p:pic>
      <p:sp>
        <p:nvSpPr>
          <p:cNvPr id="85" name="CustomShape 1"/>
          <p:cNvSpPr/>
          <p:nvPr/>
        </p:nvSpPr>
        <p:spPr>
          <a:xfrm>
            <a:off x="397440" y="421560"/>
            <a:ext cx="11396160" cy="327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90000"/>
              </a:lnSpc>
            </a:pPr>
            <a:r>
              <a:rPr lang="ru-RU" sz="2100" b="1" strike="noStrike" spc="-1">
                <a:solidFill>
                  <a:srgbClr val="E1081A"/>
                </a:solidFill>
                <a:latin typeface="Museo Sans Cyrl 700"/>
              </a:rPr>
              <a:t>ш</a:t>
            </a:r>
            <a:endParaRPr lang="ru-RU" sz="2100" b="0" strike="noStrike" spc="-1">
              <a:latin typeface="Arial"/>
            </a:endParaRPr>
          </a:p>
        </p:txBody>
      </p:sp>
      <p:sp>
        <p:nvSpPr>
          <p:cNvPr id="86" name="CustomShape 2"/>
          <p:cNvSpPr/>
          <p:nvPr/>
        </p:nvSpPr>
        <p:spPr>
          <a:xfrm>
            <a:off x="9195480" y="64807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fld id="{462DE7D2-0FE5-47D9-A0BA-9A5F73687946}" type="slidenum">
              <a:rPr lang="ru-RU" sz="1200" b="0" strike="noStrike" spc="-1">
                <a:solidFill>
                  <a:srgbClr val="B2B2B2"/>
                </a:solidFill>
                <a:latin typeface="Calibri"/>
              </a:rPr>
              <a:t>4</a:t>
            </a:fld>
            <a:endParaRPr lang="ru-RU" sz="1200" b="0" strike="noStrike" spc="-1">
              <a:latin typeface="Arial"/>
            </a:endParaRPr>
          </a:p>
        </p:txBody>
      </p:sp>
      <p:pic>
        <p:nvPicPr>
          <p:cNvPr id="87" name="Picture 3"/>
          <p:cNvPicPr/>
          <p:nvPr/>
        </p:nvPicPr>
        <p:blipFill>
          <a:blip r:embed="rId3"/>
          <a:stretch/>
        </p:blipFill>
        <p:spPr>
          <a:xfrm>
            <a:off x="600" y="0"/>
            <a:ext cx="12191400" cy="879231"/>
          </a:xfrm>
          <a:prstGeom prst="rect">
            <a:avLst/>
          </a:prstGeom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0" y="6061"/>
            <a:ext cx="9552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Региональной Информационной Системой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 (РИСЗ ТО)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3256" y="2598362"/>
            <a:ext cx="1232780" cy="116459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444981" y="3870817"/>
            <a:ext cx="1241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Медицинский помощник</a:t>
            </a:r>
            <a:endParaRPr lang="ru-RU" sz="1200" b="1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0068" y="1705783"/>
            <a:ext cx="2476347" cy="134394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3000"/>
                    </a14:imgEffect>
                    <a14:imgEffect>
                      <a14:brightnessContrast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0" y="3279587"/>
            <a:ext cx="6934282" cy="3338927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34" name="TextBox 33"/>
          <p:cNvSpPr txBox="1"/>
          <p:nvPr/>
        </p:nvSpPr>
        <p:spPr>
          <a:xfrm>
            <a:off x="173210" y="1193940"/>
            <a:ext cx="2994863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sq" cmpd="tri">
            <a:solidFill>
              <a:schemeClr val="tx1"/>
            </a:solidFill>
          </a:ln>
          <a:effectLst>
            <a:innerShdw blurRad="127000" dist="50800" dir="189000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ru-RU" b="1" dirty="0"/>
              <a:t>Медицинский помощник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3927083" y="1193784"/>
            <a:ext cx="1254517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sq" cmpd="tri">
            <a:solidFill>
              <a:schemeClr val="tx1"/>
            </a:solidFill>
          </a:ln>
          <a:effectLst>
            <a:innerShdw blurRad="127000" dist="50800" dir="189000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ru-RU" b="1" dirty="0" smtClean="0"/>
              <a:t>РИСЗ ТО</a:t>
            </a:r>
            <a:endParaRPr lang="ru-RU" dirty="0"/>
          </a:p>
        </p:txBody>
      </p:sp>
      <p:sp>
        <p:nvSpPr>
          <p:cNvPr id="36" name="Стрелка вправо 35"/>
          <p:cNvSpPr/>
          <p:nvPr/>
        </p:nvSpPr>
        <p:spPr>
          <a:xfrm>
            <a:off x="3186177" y="1227577"/>
            <a:ext cx="722802" cy="258447"/>
          </a:xfrm>
          <a:prstGeom prst="rightArrow">
            <a:avLst/>
          </a:prstGeom>
          <a:solidFill>
            <a:srgbClr val="E64E3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5940609" y="1193785"/>
            <a:ext cx="6184715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sq" cmpd="tri">
            <a:solidFill>
              <a:schemeClr val="tx1"/>
            </a:solidFill>
          </a:ln>
          <a:effectLst>
            <a:innerShdw blurRad="127000" dist="50800" dir="189000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ru-RU" b="1" dirty="0" smtClean="0"/>
              <a:t>Информация о пациенте и этапах его обследования </a:t>
            </a:r>
            <a:endParaRPr lang="ru-RU" dirty="0"/>
          </a:p>
        </p:txBody>
      </p:sp>
      <p:sp>
        <p:nvSpPr>
          <p:cNvPr id="38" name="Стрелка вправо 37"/>
          <p:cNvSpPr/>
          <p:nvPr/>
        </p:nvSpPr>
        <p:spPr>
          <a:xfrm>
            <a:off x="5199704" y="1227577"/>
            <a:ext cx="722802" cy="258447"/>
          </a:xfrm>
          <a:prstGeom prst="rightArrow">
            <a:avLst/>
          </a:prstGeom>
          <a:solidFill>
            <a:srgbClr val="E64E3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9169602" y="2036049"/>
            <a:ext cx="2871210" cy="595664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dirty="0"/>
              <a:t>Получение данных о направленном на сопровождение пациенте</a:t>
            </a:r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9169602" y="2773165"/>
            <a:ext cx="2871210" cy="799486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dirty="0"/>
              <a:t>Отслеживание состояния здоровья </a:t>
            </a:r>
            <a:r>
              <a:rPr lang="ru-RU" sz="1400" b="1" dirty="0" smtClean="0"/>
              <a:t>пациента, корректировка </a:t>
            </a:r>
            <a:r>
              <a:rPr lang="ru-RU" sz="1400" b="1" dirty="0"/>
              <a:t>этапов сопровождения</a:t>
            </a:r>
          </a:p>
        </p:txBody>
      </p:sp>
      <p:sp>
        <p:nvSpPr>
          <p:cNvPr id="41" name="Заголовок 1"/>
          <p:cNvSpPr txBox="1">
            <a:spLocks/>
          </p:cNvSpPr>
          <p:nvPr/>
        </p:nvSpPr>
        <p:spPr>
          <a:xfrm>
            <a:off x="9169602" y="4449460"/>
            <a:ext cx="2871210" cy="595664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dirty="0"/>
              <a:t>Отслеживание сроков прохождения </a:t>
            </a:r>
            <a:r>
              <a:rPr lang="ru-RU" sz="1400" b="1" dirty="0" smtClean="0"/>
              <a:t>обследования</a:t>
            </a:r>
            <a:endParaRPr lang="ru-RU" sz="1400" dirty="0"/>
          </a:p>
        </p:txBody>
      </p:sp>
      <p:sp>
        <p:nvSpPr>
          <p:cNvPr id="42" name="Заголовок 1"/>
          <p:cNvSpPr txBox="1">
            <a:spLocks/>
          </p:cNvSpPr>
          <p:nvPr/>
        </p:nvSpPr>
        <p:spPr>
          <a:xfrm>
            <a:off x="9169602" y="5179879"/>
            <a:ext cx="2871210" cy="595664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dirty="0" smtClean="0"/>
              <a:t>Уведомление </a:t>
            </a:r>
            <a:r>
              <a:rPr lang="ru-RU" sz="1400" b="1" dirty="0"/>
              <a:t>врача о «</a:t>
            </a:r>
            <a:r>
              <a:rPr lang="ru-RU" sz="1400" b="1" dirty="0" smtClean="0"/>
              <a:t>потере» </a:t>
            </a:r>
            <a:r>
              <a:rPr lang="ru-RU" sz="1400" b="1" dirty="0"/>
              <a:t>пациента </a:t>
            </a:r>
            <a:r>
              <a:rPr lang="ru-RU" sz="1400" b="1" dirty="0" smtClean="0"/>
              <a:t> </a:t>
            </a:r>
            <a:endParaRPr lang="ru-RU" sz="1400" b="1" dirty="0"/>
          </a:p>
        </p:txBody>
      </p:sp>
      <p:sp>
        <p:nvSpPr>
          <p:cNvPr id="43" name="Заголовок 1"/>
          <p:cNvSpPr txBox="1">
            <a:spLocks/>
          </p:cNvSpPr>
          <p:nvPr/>
        </p:nvSpPr>
        <p:spPr>
          <a:xfrm>
            <a:off x="9169602" y="3713619"/>
            <a:ext cx="2871210" cy="595664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/>
              <a:t>Формирование направлений, </a:t>
            </a:r>
            <a:r>
              <a:rPr lang="ru-RU" sz="2000" b="1" dirty="0" smtClean="0"/>
              <a:t>запись </a:t>
            </a:r>
            <a:r>
              <a:rPr lang="ru-RU" sz="2000" b="1" dirty="0"/>
              <a:t>пациентов без явки к лечащему врачу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27102" y="4348719"/>
            <a:ext cx="1293363" cy="69249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sq" cmpd="tri">
            <a:solidFill>
              <a:schemeClr val="tx1"/>
            </a:solidFill>
          </a:ln>
          <a:effectLst>
            <a:innerShdw blurRad="127000" dist="50800" dir="189000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/>
              <a:t>Скрипты телефонных разговоров  </a:t>
            </a:r>
          </a:p>
        </p:txBody>
      </p:sp>
    </p:spTree>
    <p:extLst>
      <p:ext uri="{BB962C8B-B14F-4D97-AF65-F5344CB8AC3E}">
        <p14:creationId xmlns:p14="http://schemas.microsoft.com/office/powerpoint/2010/main" val="4255259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648" y="4675879"/>
            <a:ext cx="3272514" cy="2182121"/>
          </a:xfrm>
          <a:prstGeom prst="rect">
            <a:avLst/>
          </a:prstGeom>
        </p:spPr>
      </p:pic>
      <p:sp>
        <p:nvSpPr>
          <p:cNvPr id="85" name="CustomShape 1"/>
          <p:cNvSpPr/>
          <p:nvPr/>
        </p:nvSpPr>
        <p:spPr>
          <a:xfrm>
            <a:off x="397440" y="421560"/>
            <a:ext cx="11396160" cy="327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90000"/>
              </a:lnSpc>
            </a:pPr>
            <a:r>
              <a:rPr lang="ru-RU" sz="2100" b="1" strike="noStrike" spc="-1">
                <a:solidFill>
                  <a:srgbClr val="E1081A"/>
                </a:solidFill>
                <a:latin typeface="Museo Sans Cyrl 700"/>
              </a:rPr>
              <a:t>ш</a:t>
            </a:r>
            <a:endParaRPr lang="ru-RU" sz="2100" b="0" strike="noStrike" spc="-1">
              <a:latin typeface="Arial"/>
            </a:endParaRPr>
          </a:p>
        </p:txBody>
      </p:sp>
      <p:sp>
        <p:nvSpPr>
          <p:cNvPr id="86" name="CustomShape 2"/>
          <p:cNvSpPr/>
          <p:nvPr/>
        </p:nvSpPr>
        <p:spPr>
          <a:xfrm>
            <a:off x="9195480" y="64807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fld id="{462DE7D2-0FE5-47D9-A0BA-9A5F73687946}" type="slidenum">
              <a:rPr lang="ru-RU" sz="1200" b="0" strike="noStrike" spc="-1">
                <a:solidFill>
                  <a:srgbClr val="B2B2B2"/>
                </a:solidFill>
                <a:latin typeface="Calibri"/>
              </a:rPr>
              <a:t>5</a:t>
            </a:fld>
            <a:endParaRPr lang="ru-RU" sz="1200" b="0" strike="noStrike" spc="-1">
              <a:latin typeface="Arial"/>
            </a:endParaRPr>
          </a:p>
        </p:txBody>
      </p:sp>
      <p:pic>
        <p:nvPicPr>
          <p:cNvPr id="87" name="Picture 3"/>
          <p:cNvPicPr/>
          <p:nvPr/>
        </p:nvPicPr>
        <p:blipFill>
          <a:blip r:embed="rId3"/>
          <a:stretch/>
        </p:blipFill>
        <p:spPr>
          <a:xfrm>
            <a:off x="600" y="0"/>
            <a:ext cx="12191400" cy="879231"/>
          </a:xfrm>
          <a:prstGeom prst="rect">
            <a:avLst/>
          </a:prstGeom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397440" y="193214"/>
            <a:ext cx="96187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CRM-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системой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Контактного Центра  (карточка пациента)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87067" y="3375201"/>
            <a:ext cx="2871210" cy="595664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500" b="1" dirty="0" smtClean="0"/>
              <a:t>Этапы сопровождения</a:t>
            </a:r>
            <a:endParaRPr lang="ru-RU" sz="1500" b="1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87067" y="4936162"/>
            <a:ext cx="11750892" cy="847514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latin typeface="Arial Black" panose="020B0A04020102020204" pitchFamily="34" charset="0"/>
              </a:rPr>
              <a:t>Аналогов </a:t>
            </a:r>
            <a:r>
              <a:rPr lang="ru-RU" sz="1800" b="1" dirty="0" smtClean="0">
                <a:latin typeface="Arial Black" panose="020B0A04020102020204" pitchFamily="34" charset="0"/>
              </a:rPr>
              <a:t>адаптированной </a:t>
            </a:r>
            <a:r>
              <a:rPr lang="ru-RU" sz="1800" b="1" dirty="0">
                <a:latin typeface="Arial Black" panose="020B0A04020102020204" pitchFamily="34" charset="0"/>
              </a:rPr>
              <a:t>под нужды проекта формы на текущий момент </a:t>
            </a:r>
            <a:r>
              <a:rPr lang="ru-RU" sz="18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НЕТ!!!</a:t>
            </a:r>
            <a:endParaRPr lang="ru-RU" sz="18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9066749" y="3353475"/>
            <a:ext cx="2871210" cy="595664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500" b="1" dirty="0" smtClean="0"/>
              <a:t>Программа </a:t>
            </a:r>
            <a:r>
              <a:rPr lang="ru-RU" sz="1500" b="1" dirty="0"/>
              <a:t>государственных гарантий</a:t>
            </a:r>
            <a:endParaRPr lang="ru-RU" sz="1500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4626908" y="3375201"/>
            <a:ext cx="2871210" cy="595664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500" b="1" dirty="0" smtClean="0"/>
              <a:t>Соблюдение </a:t>
            </a:r>
            <a:r>
              <a:rPr lang="ru-RU" sz="1500" b="1" dirty="0"/>
              <a:t>сроков</a:t>
            </a:r>
          </a:p>
        </p:txBody>
      </p:sp>
      <p:pic>
        <p:nvPicPr>
          <p:cNvPr id="15" name="Рисунок 14"/>
          <p:cNvPicPr/>
          <p:nvPr/>
        </p:nvPicPr>
        <p:blipFill rotWithShape="1">
          <a:blip r:embed="rId4"/>
          <a:srcRect l="16788" t="27917" r="52916" b="59774"/>
          <a:stretch/>
        </p:blipFill>
        <p:spPr bwMode="auto">
          <a:xfrm>
            <a:off x="230020" y="1851563"/>
            <a:ext cx="11707939" cy="11580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87067" y="1193939"/>
            <a:ext cx="2994863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sq" cmpd="tri">
            <a:solidFill>
              <a:schemeClr val="tx1"/>
            </a:solidFill>
          </a:ln>
          <a:effectLst>
            <a:innerShdw blurRad="127000" dist="50800" dir="189000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CRM-</a:t>
            </a:r>
            <a:r>
              <a:rPr lang="ru-RU" b="1" dirty="0" smtClean="0"/>
              <a:t>система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3940940" y="1033634"/>
            <a:ext cx="4270861" cy="64633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sq" cmpd="tri">
            <a:solidFill>
              <a:schemeClr val="tx1"/>
            </a:solidFill>
          </a:ln>
          <a:effectLst>
            <a:innerShdw blurRad="127000" dist="50800" dir="189000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Специализированная </a:t>
            </a:r>
            <a:r>
              <a:rPr lang="ru-RU" b="1" dirty="0"/>
              <a:t>форма - карточка пациента</a:t>
            </a:r>
          </a:p>
        </p:txBody>
      </p:sp>
      <p:sp>
        <p:nvSpPr>
          <p:cNvPr id="18" name="Стрелка вправо 17"/>
          <p:cNvSpPr/>
          <p:nvPr/>
        </p:nvSpPr>
        <p:spPr>
          <a:xfrm>
            <a:off x="3186177" y="1227577"/>
            <a:ext cx="722802" cy="258447"/>
          </a:xfrm>
          <a:prstGeom prst="rightArrow">
            <a:avLst/>
          </a:prstGeom>
          <a:solidFill>
            <a:srgbClr val="E64E3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8938850" y="1193784"/>
            <a:ext cx="2999110" cy="3694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sq" cmpd="tri">
            <a:solidFill>
              <a:schemeClr val="tx1"/>
            </a:solidFill>
          </a:ln>
          <a:effectLst>
            <a:innerShdw blurRad="127000" dist="50800" dir="189000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ru-RU" b="1" dirty="0"/>
              <a:t>Медицинский помощник</a:t>
            </a:r>
            <a:endParaRPr lang="ru-RU" dirty="0"/>
          </a:p>
        </p:txBody>
      </p:sp>
      <p:sp>
        <p:nvSpPr>
          <p:cNvPr id="20" name="Стрелка вправо 19"/>
          <p:cNvSpPr/>
          <p:nvPr/>
        </p:nvSpPr>
        <p:spPr>
          <a:xfrm>
            <a:off x="8216048" y="1249303"/>
            <a:ext cx="722802" cy="258447"/>
          </a:xfrm>
          <a:prstGeom prst="rightArrow">
            <a:avLst/>
          </a:prstGeom>
          <a:solidFill>
            <a:srgbClr val="E64E3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27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9486" y="4662919"/>
            <a:ext cx="3272514" cy="2182121"/>
          </a:xfrm>
          <a:prstGeom prst="rect">
            <a:avLst/>
          </a:prstGeom>
        </p:spPr>
      </p:pic>
      <p:sp>
        <p:nvSpPr>
          <p:cNvPr id="85" name="CustomShape 1"/>
          <p:cNvSpPr/>
          <p:nvPr/>
        </p:nvSpPr>
        <p:spPr>
          <a:xfrm>
            <a:off x="397440" y="421560"/>
            <a:ext cx="11396160" cy="327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90000"/>
              </a:lnSpc>
            </a:pPr>
            <a:r>
              <a:rPr lang="ru-RU" sz="2100" b="1" strike="noStrike" spc="-1">
                <a:solidFill>
                  <a:srgbClr val="E1081A"/>
                </a:solidFill>
                <a:latin typeface="Museo Sans Cyrl 700"/>
              </a:rPr>
              <a:t>ш</a:t>
            </a:r>
            <a:endParaRPr lang="ru-RU" sz="2100" b="0" strike="noStrike" spc="-1">
              <a:latin typeface="Arial"/>
            </a:endParaRPr>
          </a:p>
        </p:txBody>
      </p:sp>
      <p:sp>
        <p:nvSpPr>
          <p:cNvPr id="86" name="CustomShape 2"/>
          <p:cNvSpPr/>
          <p:nvPr/>
        </p:nvSpPr>
        <p:spPr>
          <a:xfrm>
            <a:off x="9195480" y="64807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fld id="{462DE7D2-0FE5-47D9-A0BA-9A5F73687946}" type="slidenum">
              <a:rPr lang="ru-RU" sz="1200" b="0" strike="noStrike" spc="-1">
                <a:solidFill>
                  <a:srgbClr val="B2B2B2"/>
                </a:solidFill>
                <a:latin typeface="Calibri"/>
              </a:rPr>
              <a:t>6</a:t>
            </a:fld>
            <a:endParaRPr lang="ru-RU" sz="1200" b="0" strike="noStrike" spc="-1">
              <a:latin typeface="Arial"/>
            </a:endParaRPr>
          </a:p>
        </p:txBody>
      </p:sp>
      <p:pic>
        <p:nvPicPr>
          <p:cNvPr id="87" name="Picture 3"/>
          <p:cNvPicPr/>
          <p:nvPr/>
        </p:nvPicPr>
        <p:blipFill>
          <a:blip r:embed="rId3"/>
          <a:stretch/>
        </p:blipFill>
        <p:spPr>
          <a:xfrm>
            <a:off x="600" y="0"/>
            <a:ext cx="12191400" cy="879231"/>
          </a:xfrm>
          <a:prstGeom prst="rect">
            <a:avLst/>
          </a:prstGeom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290146" y="216028"/>
            <a:ext cx="92896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отчетами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87068" y="1170720"/>
            <a:ext cx="11750892" cy="847514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latin typeface="Arial Black" panose="020B0A04020102020204" pitchFamily="34" charset="0"/>
              </a:rPr>
              <a:t>Для предоставления оперативной информации по проекту </a:t>
            </a:r>
            <a:r>
              <a:rPr lang="ru-RU" sz="1800" b="1" dirty="0" smtClean="0">
                <a:latin typeface="Arial Black" panose="020B0A04020102020204" pitchFamily="34" charset="0"/>
              </a:rPr>
              <a:t>«Медицинский помощник», </a:t>
            </a:r>
            <a:r>
              <a:rPr lang="ru-RU" sz="1800" b="1" dirty="0">
                <a:latin typeface="Arial Black" panose="020B0A04020102020204" pitchFamily="34" charset="0"/>
              </a:rPr>
              <a:t>посредством SQL разработана отчетность, позволяющая получить необходимую информацию из баз данных сопровождаемых пациентов в любом срезе.</a:t>
            </a:r>
          </a:p>
        </p:txBody>
      </p:sp>
      <p:pic>
        <p:nvPicPr>
          <p:cNvPr id="12" name="Рисунок 11"/>
          <p:cNvPicPr/>
          <p:nvPr/>
        </p:nvPicPr>
        <p:blipFill rotWithShape="1">
          <a:blip r:embed="rId4"/>
          <a:srcRect l="67510" t="43586" r="15887" b="21728"/>
          <a:stretch/>
        </p:blipFill>
        <p:spPr bwMode="auto">
          <a:xfrm>
            <a:off x="587910" y="2158922"/>
            <a:ext cx="8694161" cy="43217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8309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886" y="4662919"/>
            <a:ext cx="3272514" cy="2182121"/>
          </a:xfrm>
          <a:prstGeom prst="rect">
            <a:avLst/>
          </a:prstGeom>
        </p:spPr>
      </p:pic>
      <p:sp>
        <p:nvSpPr>
          <p:cNvPr id="85" name="CustomShape 1"/>
          <p:cNvSpPr/>
          <p:nvPr/>
        </p:nvSpPr>
        <p:spPr>
          <a:xfrm>
            <a:off x="397440" y="421560"/>
            <a:ext cx="11396160" cy="327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90000"/>
              </a:lnSpc>
            </a:pPr>
            <a:r>
              <a:rPr lang="ru-RU" sz="2100" b="1" strike="noStrike" spc="-1">
                <a:solidFill>
                  <a:srgbClr val="E1081A"/>
                </a:solidFill>
                <a:latin typeface="Museo Sans Cyrl 700"/>
              </a:rPr>
              <a:t>ш</a:t>
            </a:r>
            <a:endParaRPr lang="ru-RU" sz="2100" b="0" strike="noStrike" spc="-1">
              <a:latin typeface="Arial"/>
            </a:endParaRPr>
          </a:p>
        </p:txBody>
      </p:sp>
      <p:sp>
        <p:nvSpPr>
          <p:cNvPr id="86" name="CustomShape 2"/>
          <p:cNvSpPr/>
          <p:nvPr/>
        </p:nvSpPr>
        <p:spPr>
          <a:xfrm>
            <a:off x="9195480" y="64807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fld id="{462DE7D2-0FE5-47D9-A0BA-9A5F73687946}" type="slidenum">
              <a:rPr lang="ru-RU" sz="1200" b="0" strike="noStrike" spc="-1">
                <a:solidFill>
                  <a:srgbClr val="B2B2B2"/>
                </a:solidFill>
                <a:latin typeface="Calibri"/>
              </a:rPr>
              <a:t>7</a:t>
            </a:fld>
            <a:endParaRPr lang="ru-RU" sz="1200" b="0" strike="noStrike" spc="-1">
              <a:latin typeface="Arial"/>
            </a:endParaRPr>
          </a:p>
        </p:txBody>
      </p:sp>
      <p:pic>
        <p:nvPicPr>
          <p:cNvPr id="87" name="Picture 3"/>
          <p:cNvPicPr/>
          <p:nvPr/>
        </p:nvPicPr>
        <p:blipFill>
          <a:blip r:embed="rId4"/>
          <a:stretch/>
        </p:blipFill>
        <p:spPr>
          <a:xfrm>
            <a:off x="0" y="-37714"/>
            <a:ext cx="12191400" cy="859320"/>
          </a:xfrm>
          <a:prstGeom prst="rect">
            <a:avLst/>
          </a:prstGeom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519360" y="-48098"/>
            <a:ext cx="92896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пациентами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(номер службы 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медпомощника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88002227191)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365" y="2694521"/>
            <a:ext cx="8272840" cy="37671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Заголовок 1"/>
          <p:cNvSpPr txBox="1">
            <a:spLocks/>
          </p:cNvSpPr>
          <p:nvPr/>
        </p:nvSpPr>
        <p:spPr>
          <a:xfrm>
            <a:off x="2695464" y="973020"/>
            <a:ext cx="2868728" cy="1412798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/>
              <a:t>Медицинский помощник</a:t>
            </a:r>
          </a:p>
          <a:p>
            <a:pPr algn="ctr"/>
            <a:endParaRPr lang="ru-RU" sz="2000" b="1" dirty="0" smtClean="0"/>
          </a:p>
          <a:p>
            <a:pPr algn="ctr"/>
            <a:endParaRPr lang="ru-RU" sz="2000" b="1" dirty="0" smtClean="0"/>
          </a:p>
          <a:p>
            <a:pPr algn="ctr"/>
            <a:r>
              <a:rPr lang="ru-RU" sz="2000" b="1" dirty="0" smtClean="0"/>
              <a:t>Пациент</a:t>
            </a:r>
            <a:endParaRPr lang="ru-RU" sz="2000" b="1" dirty="0"/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6569940" y="900398"/>
            <a:ext cx="2869969" cy="799486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/>
              <a:t>IP-</a:t>
            </a:r>
            <a:r>
              <a:rPr lang="ru-RU" sz="2000" b="1" dirty="0" smtClean="0"/>
              <a:t>телефония</a:t>
            </a:r>
            <a:endParaRPr lang="ru-RU" sz="2000" b="1" dirty="0"/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6571181" y="1765023"/>
            <a:ext cx="2868728" cy="801365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/>
              <a:t>П</a:t>
            </a:r>
            <a:r>
              <a:rPr lang="ru-RU" sz="2000" b="1" dirty="0" smtClean="0"/>
              <a:t>латформа </a:t>
            </a:r>
            <a:r>
              <a:rPr lang="en-US" sz="2000" b="1" dirty="0"/>
              <a:t>Avaya</a:t>
            </a:r>
            <a:endParaRPr lang="ru-RU" sz="2000" b="1" dirty="0"/>
          </a:p>
        </p:txBody>
      </p:sp>
      <p:sp>
        <p:nvSpPr>
          <p:cNvPr id="3" name="Двойная стрелка вверх/вниз 2"/>
          <p:cNvSpPr/>
          <p:nvPr/>
        </p:nvSpPr>
        <p:spPr>
          <a:xfrm>
            <a:off x="3899491" y="1524675"/>
            <a:ext cx="356173" cy="569705"/>
          </a:xfrm>
          <a:prstGeom prst="upDownArrow">
            <a:avLst/>
          </a:prstGeom>
          <a:solidFill>
            <a:srgbClr val="E63F3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Двойная стрелка вверх/вниз 24"/>
          <p:cNvSpPr/>
          <p:nvPr/>
        </p:nvSpPr>
        <p:spPr>
          <a:xfrm rot="5400000">
            <a:off x="5909651" y="1226459"/>
            <a:ext cx="304883" cy="998285"/>
          </a:xfrm>
          <a:prstGeom prst="upDownArrow">
            <a:avLst/>
          </a:prstGeom>
          <a:solidFill>
            <a:srgbClr val="E63F3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855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648" y="4675879"/>
            <a:ext cx="3272514" cy="2182121"/>
          </a:xfrm>
          <a:prstGeom prst="rect">
            <a:avLst/>
          </a:prstGeom>
        </p:spPr>
      </p:pic>
      <p:sp>
        <p:nvSpPr>
          <p:cNvPr id="85" name="CustomShape 1"/>
          <p:cNvSpPr/>
          <p:nvPr/>
        </p:nvSpPr>
        <p:spPr>
          <a:xfrm>
            <a:off x="397440" y="421560"/>
            <a:ext cx="11396160" cy="327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90000"/>
              </a:lnSpc>
            </a:pPr>
            <a:r>
              <a:rPr lang="ru-RU" sz="2100" b="1" strike="noStrike" spc="-1">
                <a:solidFill>
                  <a:srgbClr val="E1081A"/>
                </a:solidFill>
                <a:latin typeface="Museo Sans Cyrl 700"/>
              </a:rPr>
              <a:t>ш</a:t>
            </a:r>
            <a:endParaRPr lang="ru-RU" sz="2100" b="0" strike="noStrike" spc="-1">
              <a:latin typeface="Arial"/>
            </a:endParaRPr>
          </a:p>
        </p:txBody>
      </p:sp>
      <p:sp>
        <p:nvSpPr>
          <p:cNvPr id="86" name="CustomShape 2"/>
          <p:cNvSpPr/>
          <p:nvPr/>
        </p:nvSpPr>
        <p:spPr>
          <a:xfrm>
            <a:off x="9195480" y="64807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fld id="{462DE7D2-0FE5-47D9-A0BA-9A5F73687946}" type="slidenum">
              <a:rPr lang="ru-RU" sz="1200" b="0" strike="noStrike" spc="-1">
                <a:solidFill>
                  <a:srgbClr val="B2B2B2"/>
                </a:solidFill>
                <a:latin typeface="Calibri"/>
              </a:rPr>
              <a:t>8</a:t>
            </a:fld>
            <a:endParaRPr lang="ru-RU" sz="1200" b="0" strike="noStrike" spc="-1">
              <a:latin typeface="Arial"/>
            </a:endParaRPr>
          </a:p>
        </p:txBody>
      </p:sp>
      <p:pic>
        <p:nvPicPr>
          <p:cNvPr id="87" name="Picture 3"/>
          <p:cNvPicPr/>
          <p:nvPr/>
        </p:nvPicPr>
        <p:blipFill>
          <a:blip r:embed="rId4"/>
          <a:stretch/>
        </p:blipFill>
        <p:spPr>
          <a:xfrm>
            <a:off x="0" y="-37714"/>
            <a:ext cx="12191400" cy="859320"/>
          </a:xfrm>
          <a:prstGeom prst="rect">
            <a:avLst/>
          </a:prstGeom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397440" y="-23553"/>
            <a:ext cx="92896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пациентами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(голосовой помощник Николай)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16204" r="21650" b="27592"/>
          <a:stretch/>
        </p:blipFill>
        <p:spPr>
          <a:xfrm>
            <a:off x="9195480" y="1950328"/>
            <a:ext cx="2302516" cy="22788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426" y="1389374"/>
            <a:ext cx="7994073" cy="430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692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648" y="4675879"/>
            <a:ext cx="3272514" cy="2182121"/>
          </a:xfrm>
          <a:prstGeom prst="rect">
            <a:avLst/>
          </a:prstGeom>
        </p:spPr>
      </p:pic>
      <p:sp>
        <p:nvSpPr>
          <p:cNvPr id="85" name="CustomShape 1"/>
          <p:cNvSpPr/>
          <p:nvPr/>
        </p:nvSpPr>
        <p:spPr>
          <a:xfrm>
            <a:off x="397440" y="421560"/>
            <a:ext cx="11396160" cy="327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90000"/>
              </a:lnSpc>
            </a:pPr>
            <a:r>
              <a:rPr lang="ru-RU" sz="2100" b="1" strike="noStrike" spc="-1">
                <a:solidFill>
                  <a:srgbClr val="E1081A"/>
                </a:solidFill>
                <a:latin typeface="Museo Sans Cyrl 700"/>
              </a:rPr>
              <a:t>ш</a:t>
            </a:r>
            <a:endParaRPr lang="ru-RU" sz="2100" b="0" strike="noStrike" spc="-1">
              <a:latin typeface="Arial"/>
            </a:endParaRPr>
          </a:p>
        </p:txBody>
      </p:sp>
      <p:sp>
        <p:nvSpPr>
          <p:cNvPr id="86" name="CustomShape 2"/>
          <p:cNvSpPr/>
          <p:nvPr/>
        </p:nvSpPr>
        <p:spPr>
          <a:xfrm>
            <a:off x="9195480" y="64807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fld id="{462DE7D2-0FE5-47D9-A0BA-9A5F73687946}" type="slidenum">
              <a:rPr lang="ru-RU" sz="1200" b="0" strike="noStrike" spc="-1">
                <a:solidFill>
                  <a:srgbClr val="B2B2B2"/>
                </a:solidFill>
                <a:latin typeface="Calibri"/>
              </a:rPr>
              <a:t>9</a:t>
            </a:fld>
            <a:endParaRPr lang="ru-RU" sz="1200" b="0" strike="noStrike" spc="-1">
              <a:latin typeface="Arial"/>
            </a:endParaRPr>
          </a:p>
        </p:txBody>
      </p:sp>
      <p:pic>
        <p:nvPicPr>
          <p:cNvPr id="87" name="Picture 3"/>
          <p:cNvPicPr/>
          <p:nvPr/>
        </p:nvPicPr>
        <p:blipFill>
          <a:blip r:embed="rId4"/>
          <a:stretch/>
        </p:blipFill>
        <p:spPr>
          <a:xfrm>
            <a:off x="0" y="-37714"/>
            <a:ext cx="12191400" cy="859320"/>
          </a:xfrm>
          <a:prstGeom prst="rect">
            <a:avLst/>
          </a:prstGeom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810814" y="154919"/>
            <a:ext cx="92896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работы медицинского помощника</a:t>
            </a: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6702351" y="1589149"/>
            <a:ext cx="5386292" cy="647378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dirty="0" smtClean="0"/>
              <a:t>Сокращение сроков оказания ВМП </a:t>
            </a:r>
          </a:p>
          <a:p>
            <a:pPr algn="ctr"/>
            <a:r>
              <a:rPr lang="ru-RU" sz="1400" b="1" dirty="0" smtClean="0"/>
              <a:t>(от 6-и до 2-х месяцев)</a:t>
            </a:r>
            <a:endParaRPr lang="ru-RU" sz="1400" b="1" dirty="0"/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69367" y="4281717"/>
            <a:ext cx="5386292" cy="835885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300" b="1" dirty="0"/>
              <a:t>Проведение исследований у пациентов диспансерной группы и осмотр врача-онколога в один день</a:t>
            </a:r>
          </a:p>
        </p:txBody>
      </p:sp>
      <p:sp>
        <p:nvSpPr>
          <p:cNvPr id="25" name="Заголовок 1"/>
          <p:cNvSpPr txBox="1">
            <a:spLocks/>
          </p:cNvSpPr>
          <p:nvPr/>
        </p:nvSpPr>
        <p:spPr>
          <a:xfrm>
            <a:off x="69367" y="3350889"/>
            <a:ext cx="5386292" cy="743454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300" b="1" dirty="0"/>
              <a:t>Уменьшение </a:t>
            </a:r>
            <a:r>
              <a:rPr lang="ru-RU" sz="1300" b="1" dirty="0" smtClean="0"/>
              <a:t>количества </a:t>
            </a:r>
            <a:r>
              <a:rPr lang="ru-RU" sz="1300" b="1" dirty="0"/>
              <a:t>явок пациентов в медицинскую организацию</a:t>
            </a:r>
          </a:p>
          <a:p>
            <a:pPr algn="ctr"/>
            <a:endParaRPr lang="ru-RU" sz="13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86660" y="5304976"/>
            <a:ext cx="12017719" cy="64633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sq" cmpd="tri">
            <a:solidFill>
              <a:schemeClr val="tx1"/>
            </a:solidFill>
          </a:ln>
          <a:effectLst>
            <a:innerShdw blurRad="127000" dist="50800" dir="189000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Достижение целевых показателей ФП «</a:t>
            </a:r>
            <a:r>
              <a:rPr lang="ru-RU" b="1" dirty="0"/>
              <a:t>Борьба с сердечно-сосудистыми заболеваниями</a:t>
            </a:r>
            <a:r>
              <a:rPr lang="ru-RU" b="1" dirty="0" smtClean="0"/>
              <a:t>» и </a:t>
            </a:r>
            <a:r>
              <a:rPr lang="ru-RU" b="1" dirty="0"/>
              <a:t>«Борьба с онкологическими заболеваниями</a:t>
            </a:r>
            <a:r>
              <a:rPr lang="ru-RU" b="1" dirty="0" smtClean="0"/>
              <a:t>»</a:t>
            </a:r>
            <a:endParaRPr lang="ru-RU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42493" y="878428"/>
            <a:ext cx="4240036" cy="52322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sq" cmpd="tri">
            <a:solidFill>
              <a:schemeClr val="tx1"/>
            </a:solidFill>
          </a:ln>
          <a:effectLst>
            <a:innerShdw blurRad="127000" dist="50800" dir="189000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ЗНО</a:t>
            </a:r>
            <a:endParaRPr lang="ru-RU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7275478" y="878428"/>
            <a:ext cx="4240036" cy="52322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sq" cmpd="tri">
            <a:solidFill>
              <a:schemeClr val="tx1"/>
            </a:solidFill>
          </a:ln>
          <a:effectLst>
            <a:innerShdw blurRad="127000" dist="50800" dir="189000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ССЗ</a:t>
            </a:r>
            <a:endParaRPr lang="ru-RU" sz="2800" b="1" dirty="0"/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69366" y="1627660"/>
            <a:ext cx="5386291" cy="652286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300" b="1" dirty="0" smtClean="0"/>
          </a:p>
          <a:p>
            <a:pPr algn="ctr"/>
            <a:r>
              <a:rPr lang="ru-RU" sz="1300" b="1" dirty="0" smtClean="0"/>
              <a:t>Соблюдение и сокращение сроков обследования пациентов с подозрением на злокачественное новообразование</a:t>
            </a:r>
          </a:p>
          <a:p>
            <a:pPr algn="ctr"/>
            <a:endParaRPr lang="ru-RU" sz="1300" b="1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69366" y="2460114"/>
            <a:ext cx="5386293" cy="707116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300" b="1" dirty="0" smtClean="0"/>
          </a:p>
          <a:p>
            <a:pPr algn="ctr"/>
            <a:r>
              <a:rPr lang="ru-RU" sz="1300" b="1" dirty="0" smtClean="0"/>
              <a:t>Соблюдение  </a:t>
            </a:r>
            <a:r>
              <a:rPr lang="ru-RU" sz="1300" b="1" dirty="0"/>
              <a:t>и сокращение сроков начала оказания специализированной медицинской помощи для пациента с онкологическим заболеванием</a:t>
            </a:r>
          </a:p>
          <a:p>
            <a:pPr algn="ctr"/>
            <a:endParaRPr lang="ru-RU" sz="1300" b="1" dirty="0"/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6702350" y="2441945"/>
            <a:ext cx="5386292" cy="743454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dirty="0"/>
              <a:t>Уменьшение </a:t>
            </a:r>
            <a:r>
              <a:rPr lang="ru-RU" sz="1400" b="1" dirty="0" smtClean="0"/>
              <a:t>количества </a:t>
            </a:r>
            <a:r>
              <a:rPr lang="ru-RU" sz="1400" b="1" dirty="0"/>
              <a:t>явок пациентов в медицинскую </a:t>
            </a:r>
            <a:r>
              <a:rPr lang="ru-RU" sz="1400" b="1" dirty="0" smtClean="0"/>
              <a:t>организацию при подготовке пациента к АКШ</a:t>
            </a:r>
            <a:endParaRPr lang="ru-RU" sz="1400" b="1" dirty="0"/>
          </a:p>
          <a:p>
            <a:pPr algn="ctr"/>
            <a:endParaRPr lang="ru-RU" sz="14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1588165" y="6192606"/>
            <a:ext cx="9014710" cy="46166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sq" cmpd="tri">
            <a:solidFill>
              <a:schemeClr val="tx1"/>
            </a:solidFill>
          </a:ln>
          <a:effectLst>
            <a:innerShdw blurRad="127000" dist="50800" dir="189000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Увеличение ОПЖ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804531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648" y="4675879"/>
            <a:ext cx="3272514" cy="2182121"/>
          </a:xfrm>
          <a:prstGeom prst="rect">
            <a:avLst/>
          </a:prstGeom>
        </p:spPr>
      </p:pic>
      <p:sp>
        <p:nvSpPr>
          <p:cNvPr id="85" name="CustomShape 1"/>
          <p:cNvSpPr/>
          <p:nvPr/>
        </p:nvSpPr>
        <p:spPr>
          <a:xfrm>
            <a:off x="397440" y="421560"/>
            <a:ext cx="11396160" cy="327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90000"/>
              </a:lnSpc>
            </a:pPr>
            <a:r>
              <a:rPr lang="ru-RU" sz="2100" b="1" strike="noStrike" spc="-1">
                <a:solidFill>
                  <a:srgbClr val="E1081A"/>
                </a:solidFill>
                <a:latin typeface="Museo Sans Cyrl 700"/>
              </a:rPr>
              <a:t>ш</a:t>
            </a:r>
            <a:endParaRPr lang="ru-RU" sz="2100" b="0" strike="noStrike" spc="-1">
              <a:latin typeface="Arial"/>
            </a:endParaRPr>
          </a:p>
        </p:txBody>
      </p:sp>
      <p:sp>
        <p:nvSpPr>
          <p:cNvPr id="86" name="CustomShape 2"/>
          <p:cNvSpPr/>
          <p:nvPr/>
        </p:nvSpPr>
        <p:spPr>
          <a:xfrm>
            <a:off x="9195480" y="64807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fld id="{462DE7D2-0FE5-47D9-A0BA-9A5F73687946}" type="slidenum">
              <a:rPr lang="ru-RU" sz="1200" b="0" strike="noStrike" spc="-1">
                <a:solidFill>
                  <a:srgbClr val="B2B2B2"/>
                </a:solidFill>
                <a:latin typeface="Calibri"/>
              </a:rPr>
              <a:t>10</a:t>
            </a:fld>
            <a:endParaRPr lang="ru-RU" sz="1200" b="0" strike="noStrike" spc="-1">
              <a:latin typeface="Arial"/>
            </a:endParaRPr>
          </a:p>
        </p:txBody>
      </p:sp>
      <p:pic>
        <p:nvPicPr>
          <p:cNvPr id="87" name="Picture 3"/>
          <p:cNvPicPr/>
          <p:nvPr/>
        </p:nvPicPr>
        <p:blipFill>
          <a:blip r:embed="rId4"/>
          <a:stretch/>
        </p:blipFill>
        <p:spPr>
          <a:xfrm>
            <a:off x="0" y="-37714"/>
            <a:ext cx="12191400" cy="859320"/>
          </a:xfrm>
          <a:prstGeom prst="rect">
            <a:avLst/>
          </a:prstGeom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810814" y="154919"/>
            <a:ext cx="92896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работы медицинского помощника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29073" y="894003"/>
            <a:ext cx="10332894" cy="844135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/>
              <a:t>Количество </a:t>
            </a:r>
            <a:r>
              <a:rPr lang="ru-RU" sz="1800" b="1" dirty="0" smtClean="0"/>
              <a:t>пациентов на </a:t>
            </a:r>
            <a:r>
              <a:rPr lang="ru-RU" sz="1800" b="1" dirty="0"/>
              <a:t>сопровождении </a:t>
            </a:r>
            <a:endParaRPr lang="ru-RU" sz="1800" b="1" dirty="0" smtClean="0"/>
          </a:p>
          <a:p>
            <a:pPr algn="ctr"/>
            <a:r>
              <a:rPr lang="ru-RU" sz="1800" b="1" dirty="0" smtClean="0"/>
              <a:t>с </a:t>
            </a:r>
            <a:r>
              <a:rPr lang="ru-RU" sz="1800" b="1" dirty="0"/>
              <a:t>марта </a:t>
            </a:r>
            <a:r>
              <a:rPr lang="ru-RU" sz="1800" b="1" dirty="0" smtClean="0"/>
              <a:t>2021 года </a:t>
            </a:r>
            <a:r>
              <a:rPr lang="ru-RU" sz="1800" b="1" dirty="0"/>
              <a:t>п</a:t>
            </a:r>
            <a:r>
              <a:rPr lang="ru-RU" sz="1800" b="1" dirty="0" smtClean="0"/>
              <a:t>о сентябрь 2022 года</a:t>
            </a:r>
          </a:p>
          <a:p>
            <a:pPr algn="ctr"/>
            <a:r>
              <a:rPr lang="ru-RU" sz="1800" b="1" dirty="0" smtClean="0"/>
              <a:t>более 6 500 человек</a:t>
            </a:r>
            <a:endParaRPr lang="ru-RU" sz="1800" b="1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39025" y="1903236"/>
            <a:ext cx="5775392" cy="1076346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/>
              <a:t>2 487 пациентов получают специальное лечение с диагнозом ЗНО </a:t>
            </a:r>
            <a:endParaRPr lang="ru-RU" sz="1800" b="1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39025" y="4775615"/>
            <a:ext cx="5775392" cy="1102023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/>
              <a:t>40 247 успешных дозвонов с приглашением на ДВН с помощью голосового помощника </a:t>
            </a:r>
          </a:p>
          <a:p>
            <a:pPr algn="ctr"/>
            <a:r>
              <a:rPr lang="ru-RU" sz="1800" b="1" dirty="0" smtClean="0"/>
              <a:t> </a:t>
            </a:r>
            <a:endParaRPr lang="ru-RU" sz="1800" b="1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39025" y="3296307"/>
            <a:ext cx="5775392" cy="1123008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/>
              <a:t>93 пациентам проведено АКШ </a:t>
            </a:r>
          </a:p>
          <a:p>
            <a:pPr algn="ctr"/>
            <a:endParaRPr lang="ru-RU" sz="1800" b="1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6139047" y="3304886"/>
            <a:ext cx="5778430" cy="1123009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/>
              <a:t>61 345 жителей Тульской области проинформированы о необходимости пройти ДВН </a:t>
            </a:r>
            <a:endParaRPr lang="ru-RU" sz="1800" b="1" dirty="0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6180011" y="4782220"/>
            <a:ext cx="5757949" cy="1088812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/>
              <a:t>9 689 пациентов из диспансерной группы проинформированы о сроках явки на диспансерное наблюдение  </a:t>
            </a:r>
            <a:endParaRPr lang="ru-RU" sz="1800" b="1" dirty="0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6162568" y="1926566"/>
            <a:ext cx="5775392" cy="1076346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smtClean="0"/>
              <a:t>3 909 </a:t>
            </a:r>
            <a:r>
              <a:rPr lang="ru-RU" sz="1800" b="1" dirty="0" smtClean="0"/>
              <a:t>пациентов информированы о необходимости </a:t>
            </a:r>
            <a:r>
              <a:rPr lang="ru-RU" sz="1800" b="1" dirty="0" err="1" smtClean="0"/>
              <a:t>дообследования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191929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648" y="4675879"/>
            <a:ext cx="3272514" cy="2182121"/>
          </a:xfrm>
          <a:prstGeom prst="rect">
            <a:avLst/>
          </a:prstGeom>
        </p:spPr>
      </p:pic>
      <p:sp>
        <p:nvSpPr>
          <p:cNvPr id="85" name="CustomShape 1"/>
          <p:cNvSpPr/>
          <p:nvPr/>
        </p:nvSpPr>
        <p:spPr>
          <a:xfrm>
            <a:off x="397440" y="421560"/>
            <a:ext cx="11396160" cy="327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90000"/>
              </a:lnSpc>
            </a:pPr>
            <a:r>
              <a:rPr lang="ru-RU" sz="2100" b="1" spc="-1">
                <a:solidFill>
                  <a:srgbClr val="E1081A"/>
                </a:solidFill>
                <a:latin typeface="Museo Sans Cyrl 700"/>
              </a:rPr>
              <a:t>ш</a:t>
            </a:r>
            <a:endParaRPr lang="ru-RU" sz="2100" spc="-1">
              <a:solidFill>
                <a:prstClr val="black"/>
              </a:solidFill>
            </a:endParaRPr>
          </a:p>
        </p:txBody>
      </p:sp>
      <p:sp>
        <p:nvSpPr>
          <p:cNvPr id="86" name="CustomShape 2"/>
          <p:cNvSpPr/>
          <p:nvPr/>
        </p:nvSpPr>
        <p:spPr>
          <a:xfrm>
            <a:off x="9195480" y="64807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r"/>
            <a:fld id="{462DE7D2-0FE5-47D9-A0BA-9A5F73687946}" type="slidenum">
              <a:rPr lang="ru-RU" sz="1200" spc="-1">
                <a:solidFill>
                  <a:srgbClr val="B2B2B2"/>
                </a:solidFill>
                <a:latin typeface="Calibri"/>
              </a:rPr>
              <a:pPr algn="r"/>
              <a:t>11</a:t>
            </a:fld>
            <a:endParaRPr lang="ru-RU" sz="1200" spc="-1">
              <a:solidFill>
                <a:prstClr val="black"/>
              </a:solidFill>
            </a:endParaRPr>
          </a:p>
        </p:txBody>
      </p:sp>
      <p:pic>
        <p:nvPicPr>
          <p:cNvPr id="87" name="Picture 3"/>
          <p:cNvPicPr/>
          <p:nvPr/>
        </p:nvPicPr>
        <p:blipFill>
          <a:blip r:embed="rId4"/>
          <a:stretch/>
        </p:blipFill>
        <p:spPr>
          <a:xfrm>
            <a:off x="600" y="0"/>
            <a:ext cx="12191400" cy="840639"/>
          </a:xfrm>
          <a:prstGeom prst="rect">
            <a:avLst/>
          </a:prstGeom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325315" y="169325"/>
            <a:ext cx="92896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Перспективы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246029" y="1805112"/>
            <a:ext cx="11691927" cy="654028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dirty="0" smtClean="0"/>
              <a:t>Оптимизировать </a:t>
            </a:r>
            <a:r>
              <a:rPr lang="ru-RU" sz="1400" b="1" dirty="0" err="1" smtClean="0"/>
              <a:t>обзвоны</a:t>
            </a:r>
            <a:r>
              <a:rPr lang="ru-RU" sz="1400" b="1" dirty="0" smtClean="0"/>
              <a:t> по записи на НКДТ легких, диспансеризацию </a:t>
            </a:r>
            <a:r>
              <a:rPr lang="ru-RU" sz="1400" b="1" smtClean="0"/>
              <a:t>взрослого населения.</a:t>
            </a:r>
            <a:endParaRPr lang="ru-RU" sz="1400" b="1" dirty="0"/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246031" y="1019579"/>
            <a:ext cx="11691927" cy="654028"/>
          </a:xfrm>
          <a:prstGeom prst="rect">
            <a:avLst/>
          </a:prstGeom>
          <a:gradFill>
            <a:gsLst>
              <a:gs pos="98000">
                <a:srgbClr val="F19116"/>
              </a:gs>
              <a:gs pos="0">
                <a:schemeClr val="bg1"/>
              </a:gs>
              <a:gs pos="35000">
                <a:srgbClr val="E1DD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dirty="0" err="1" smtClean="0"/>
              <a:t>Обзвоны</a:t>
            </a:r>
            <a:r>
              <a:rPr lang="ru-RU" sz="1400" b="1" dirty="0" smtClean="0"/>
              <a:t> пациентов из группы диспансерного учета </a:t>
            </a:r>
            <a:r>
              <a:rPr lang="ru-RU" sz="1400" b="1" dirty="0"/>
              <a:t>с артериальной </a:t>
            </a:r>
            <a:r>
              <a:rPr lang="ru-RU" sz="1400" b="1" dirty="0" smtClean="0"/>
              <a:t>гипертензией</a:t>
            </a:r>
          </a:p>
          <a:p>
            <a:pPr algn="ctr"/>
            <a:r>
              <a:rPr lang="ru-RU" sz="1400" b="1" dirty="0" smtClean="0"/>
              <a:t> (при необходимости - с дальнейшей записью на прием к специалисту)</a:t>
            </a:r>
            <a:endParaRPr lang="ru-RU" sz="1400" b="1" dirty="0"/>
          </a:p>
        </p:txBody>
      </p:sp>
      <p:pic>
        <p:nvPicPr>
          <p:cNvPr id="24" name="Picture 4">
            <a:extLst>
              <a:ext uri="{FF2B5EF4-FFF2-40B4-BE49-F238E27FC236}">
                <a16:creationId xmlns:a16="http://schemas.microsoft.com/office/drawing/2014/main" id="{89BFB48C-1955-4157-97A3-A3E90C7D6B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978" r="-1" b="5715"/>
          <a:stretch/>
        </p:blipFill>
        <p:spPr>
          <a:xfrm>
            <a:off x="1267631" y="2820946"/>
            <a:ext cx="9648725" cy="370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4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397440" y="421560"/>
            <a:ext cx="11396160" cy="327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90000"/>
              </a:lnSpc>
            </a:pPr>
            <a:r>
              <a:rPr lang="ru-RU" sz="2100" b="1" spc="-1">
                <a:solidFill>
                  <a:srgbClr val="E1081A"/>
                </a:solidFill>
                <a:latin typeface="Museo Sans Cyrl 700"/>
              </a:rPr>
              <a:t>ш</a:t>
            </a:r>
            <a:endParaRPr lang="ru-RU" sz="2100" spc="-1">
              <a:solidFill>
                <a:prstClr val="black"/>
              </a:solidFill>
            </a:endParaRPr>
          </a:p>
        </p:txBody>
      </p:sp>
      <p:sp>
        <p:nvSpPr>
          <p:cNvPr id="86" name="CustomShape 2"/>
          <p:cNvSpPr/>
          <p:nvPr/>
        </p:nvSpPr>
        <p:spPr>
          <a:xfrm>
            <a:off x="9195480" y="64807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r"/>
            <a:fld id="{462DE7D2-0FE5-47D9-A0BA-9A5F73687946}" type="slidenum">
              <a:rPr lang="ru-RU" sz="1200" spc="-1">
                <a:solidFill>
                  <a:srgbClr val="B2B2B2"/>
                </a:solidFill>
                <a:latin typeface="Calibri"/>
              </a:rPr>
              <a:pPr algn="r"/>
              <a:t>12</a:t>
            </a:fld>
            <a:endParaRPr lang="ru-RU" sz="1200" spc="-1">
              <a:solidFill>
                <a:prstClr val="black"/>
              </a:solidFill>
            </a:endParaRPr>
          </a:p>
        </p:txBody>
      </p:sp>
      <p:pic>
        <p:nvPicPr>
          <p:cNvPr id="87" name="Picture 3"/>
          <p:cNvPicPr/>
          <p:nvPr/>
        </p:nvPicPr>
        <p:blipFill>
          <a:blip r:embed="rId2"/>
          <a:stretch/>
        </p:blipFill>
        <p:spPr>
          <a:xfrm>
            <a:off x="600" y="17200"/>
            <a:ext cx="12191400" cy="859320"/>
          </a:xfrm>
          <a:prstGeom prst="rect">
            <a:avLst/>
          </a:prstGeom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337" y="876520"/>
            <a:ext cx="6482663" cy="459188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841771" y="4589568"/>
            <a:ext cx="850749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Спасибо за внимание!</a:t>
            </a:r>
            <a:endParaRPr lang="ru-RU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247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13920</TotalTime>
  <Words>516</Words>
  <PresentationFormat>Широкоэкранный</PresentationFormat>
  <Paragraphs>124</Paragraphs>
  <Slides>12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Arial</vt:lpstr>
      <vt:lpstr>Arial Black</vt:lpstr>
      <vt:lpstr>Arial Narrow</vt:lpstr>
      <vt:lpstr>Calibri</vt:lpstr>
      <vt:lpstr>DejaVu Sans</vt:lpstr>
      <vt:lpstr>Museo Sans Cyrl 700</vt:lpstr>
      <vt:lpstr>Symbol</vt:lpstr>
      <vt:lpstr>Times New Roman</vt:lpstr>
      <vt:lpstr>Wingdings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2022-09-23T11:35:33Z</cp:lastPrinted>
  <dcterms:created xsi:type="dcterms:W3CDTF">2019-02-15T15:03:50Z</dcterms:created>
  <dcterms:modified xsi:type="dcterms:W3CDTF">2022-10-03T04:55:53Z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Произвольный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3</vt:i4>
  </property>
</Properties>
</file>