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7" r:id="rId9"/>
    <p:sldId id="266" r:id="rId10"/>
    <p:sldId id="263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76"/>
    <a:srgbClr val="EBECED"/>
    <a:srgbClr val="E3E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54" autoAdjust="0"/>
    <p:restoredTop sz="95337" autoAdjust="0"/>
  </p:normalViewPr>
  <p:slideViewPr>
    <p:cSldViewPr snapToGrid="0">
      <p:cViewPr varScale="1">
        <p:scale>
          <a:sx n="74" d="100"/>
          <a:sy n="74" d="100"/>
        </p:scale>
        <p:origin x="8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5590BC-266F-4710-BBA7-9A74054F652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52358-FBC8-4A63-AC81-131097A63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548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52358-FBC8-4A63-AC81-131097A6394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032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>
          <a:xfrm>
            <a:off x="-10886" y="0"/>
            <a:ext cx="12192000" cy="6858000"/>
          </a:xfrm>
          <a:prstGeom prst="rect">
            <a:avLst/>
          </a:prstGeom>
          <a:solidFill>
            <a:srgbClr val="00337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5029" y="2161630"/>
            <a:ext cx="10101943" cy="2387600"/>
          </a:xfrm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C1C14C-1D8F-449C-A5AE-3B1E0BACD3F0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D22FA-54F9-4929-B7D6-4329E35EC34D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3687"/>
            <a:ext cx="12481522" cy="25743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469" y="734014"/>
            <a:ext cx="881063" cy="114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77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676" y="403795"/>
            <a:ext cx="1998467" cy="717440"/>
          </a:xfrm>
        </p:spPr>
        <p:txBody>
          <a:bodyPr/>
          <a:lstStyle>
            <a:lvl1pPr>
              <a:defRPr sz="2200">
                <a:solidFill>
                  <a:srgbClr val="003376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C1C14C-1D8F-449C-A5AE-3B1E0BACD3F0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D22FA-54F9-4929-B7D6-4329E35EC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46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C1C14C-1D8F-449C-A5AE-3B1E0BACD3F0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D22FA-54F9-4929-B7D6-4329E35EC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886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C1C14C-1D8F-449C-A5AE-3B1E0BACD3F0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D22FA-54F9-4929-B7D6-4329E35EC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36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C1C14C-1D8F-449C-A5AE-3B1E0BACD3F0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D22FA-54F9-4929-B7D6-4329E35EC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51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C1C14C-1D8F-449C-A5AE-3B1E0BACD3F0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D22FA-54F9-4929-B7D6-4329E35EC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665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C1C14C-1D8F-449C-A5AE-3B1E0BACD3F0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D22FA-54F9-4929-B7D6-4329E35EC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06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C1C14C-1D8F-449C-A5AE-3B1E0BACD3F0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D22FA-54F9-4929-B7D6-4329E35EC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357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C1C14C-1D8F-449C-A5AE-3B1E0BACD3F0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D22FA-54F9-4929-B7D6-4329E35EC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301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C1C14C-1D8F-449C-A5AE-3B1E0BACD3F0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D22FA-54F9-4929-B7D6-4329E35EC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264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C1C14C-1D8F-449C-A5AE-3B1E0BACD3F0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D22FA-54F9-4929-B7D6-4329E35EC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72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" y="0"/>
            <a:ext cx="2364828" cy="6858000"/>
          </a:xfrm>
          <a:prstGeom prst="rect">
            <a:avLst/>
          </a:prstGeom>
          <a:solidFill>
            <a:srgbClr val="EBECED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noFill/>
              </a:ln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257" y="403795"/>
            <a:ext cx="1915886" cy="717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26085" y="465934"/>
            <a:ext cx="9239344" cy="563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4399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D22FA-54F9-4929-B7D6-4329E35EC34D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18" y="2322786"/>
            <a:ext cx="2372831" cy="453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87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" sz="4400" dirty="0" smtClean="0"/>
              <a:t>АИС «Мониторинг наркоситуации</a:t>
            </a:r>
            <a:r>
              <a:rPr lang="ru-RU" sz="4400" dirty="0" smtClean="0"/>
              <a:t> </a:t>
            </a:r>
            <a:br>
              <a:rPr lang="ru-RU" sz="4400" dirty="0" smtClean="0"/>
            </a:br>
            <a:r>
              <a:rPr lang="ru-RU" sz="4400" dirty="0" smtClean="0"/>
              <a:t>в Ханты-Мансийском автономном </a:t>
            </a:r>
            <a:br>
              <a:rPr lang="ru-RU" sz="4400" dirty="0" smtClean="0"/>
            </a:br>
            <a:r>
              <a:rPr lang="ru-RU" sz="4400" dirty="0" smtClean="0"/>
              <a:t>округе – Югре </a:t>
            </a:r>
            <a:r>
              <a:rPr lang="ru" sz="4400" dirty="0" smtClean="0"/>
              <a:t>»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35166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Roboto Slab" panose="020B0604020202020204" charset="0"/>
              </a:rPr>
              <a:t>Информация о проекте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626085" y="465934"/>
            <a:ext cx="9239344" cy="490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Год внедрения:</a:t>
            </a:r>
            <a:r>
              <a:rPr lang="ru-RU" dirty="0" smtClean="0">
                <a:solidFill>
                  <a:srgbClr val="003376"/>
                </a:solidFill>
              </a:rPr>
              <a:t> 2021 </a:t>
            </a:r>
            <a:r>
              <a:rPr lang="ru-RU" sz="1800" dirty="0" smtClean="0">
                <a:solidFill>
                  <a:schemeClr val="tx1"/>
                </a:solidFill>
              </a:rPr>
              <a:t>год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26085" y="956441"/>
            <a:ext cx="899985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Средства разработки: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Модуль серверной стороны реализованы на языке программирования </a:t>
            </a:r>
            <a:r>
              <a:rPr lang="ru-RU" dirty="0" err="1" smtClean="0"/>
              <a:t>Python</a:t>
            </a:r>
            <a:r>
              <a:rPr lang="ru-RU" dirty="0" smtClean="0"/>
              <a:t> версии 3.9 и выше, с использованием высокопроизводительного </a:t>
            </a:r>
            <a:r>
              <a:rPr lang="ru-RU" dirty="0" err="1" smtClean="0"/>
              <a:t>фреймворка</a:t>
            </a:r>
            <a:r>
              <a:rPr lang="ru-RU" dirty="0" smtClean="0"/>
              <a:t> </a:t>
            </a:r>
            <a:r>
              <a:rPr lang="ru-RU" dirty="0" err="1" smtClean="0"/>
              <a:t>FastAPI</a:t>
            </a:r>
            <a:endParaRPr lang="ru-RU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Для взаимодействия с файлами используется решение </a:t>
            </a:r>
            <a:r>
              <a:rPr lang="ru-RU" dirty="0" err="1" smtClean="0"/>
              <a:t>NextCloud</a:t>
            </a:r>
            <a:endParaRPr lang="ru-RU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В качестве СУБД используется </a:t>
            </a:r>
            <a:r>
              <a:rPr lang="ru-RU" dirty="0" err="1" smtClean="0"/>
              <a:t>PostgreSQL</a:t>
            </a:r>
            <a:r>
              <a:rPr lang="ru-RU" dirty="0" smtClean="0"/>
              <a:t> версии 13.6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Для реализации механизма очереди сообщений используется </a:t>
            </a:r>
            <a:r>
              <a:rPr lang="ru-RU" dirty="0" err="1" smtClean="0"/>
              <a:t>RabbitMQ</a:t>
            </a:r>
            <a:r>
              <a:rPr lang="ru-RU" dirty="0" smtClean="0"/>
              <a:t>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Для кэширования часто используемых данных используется </a:t>
            </a:r>
            <a:r>
              <a:rPr lang="ru-RU" dirty="0" err="1" smtClean="0"/>
              <a:t>Redis</a:t>
            </a:r>
            <a:r>
              <a:rPr lang="ru-RU" dirty="0" smtClean="0"/>
              <a:t> версии 5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ru-RU" dirty="0" smtClean="0"/>
          </a:p>
          <a:p>
            <a:r>
              <a:rPr lang="ru-RU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Пользователи системы: </a:t>
            </a:r>
          </a:p>
          <a:p>
            <a:r>
              <a:rPr lang="ru-RU" dirty="0" smtClean="0"/>
              <a:t>уполномоченные лица исполнительных органов государственной власти автономного округа, территориальных органов федеральных органов исполнительной власти, органов местного самоуправления муниципальных образований автономного округа, участвующие в профилактике наркомании</a:t>
            </a:r>
          </a:p>
          <a:p>
            <a:endParaRPr lang="ru-RU" dirty="0" smtClean="0"/>
          </a:p>
          <a:p>
            <a:r>
              <a:rPr lang="ru-RU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Затраты на создание:  </a:t>
            </a:r>
            <a:r>
              <a:rPr lang="ru-RU" sz="2200" dirty="0" smtClean="0">
                <a:solidFill>
                  <a:srgbClr val="003376"/>
                </a:solidFill>
              </a:rPr>
              <a:t>2 500 000 </a:t>
            </a:r>
            <a:r>
              <a:rPr lang="ru-RU" dirty="0" smtClean="0"/>
              <a:t>руб.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998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676" y="403795"/>
            <a:ext cx="1996965" cy="717440"/>
          </a:xfrm>
        </p:spPr>
        <p:txBody>
          <a:bodyPr/>
          <a:lstStyle/>
          <a:p>
            <a:r>
              <a:rPr lang="ru" sz="2100" dirty="0">
                <a:ea typeface="Roboto Slab" panose="020B0604020202020204" charset="0"/>
              </a:rPr>
              <a:t>Мониторинг наркоситуации</a:t>
            </a:r>
            <a:endParaRPr lang="ru-RU" sz="2100" dirty="0">
              <a:ea typeface="Roboto Slab" panose="020B060402020202020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626085" y="381854"/>
            <a:ext cx="9092950" cy="1096106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sz="1900" b="0" i="0" dirty="0" smtClean="0"/>
              <a:t>Автоматизация процессов мониторинга </a:t>
            </a:r>
            <a:r>
              <a:rPr lang="ru-RU" sz="1900" b="0" i="0" dirty="0" err="1" smtClean="0"/>
              <a:t>наркоситуации</a:t>
            </a:r>
            <a:r>
              <a:rPr lang="ru-RU" sz="1900" b="0" i="0" dirty="0" smtClean="0"/>
              <a:t> в регионе,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900" b="0" i="0" dirty="0" smtClean="0"/>
              <a:t>а также антинаркотической деятельности органов власти и муниципальных образований автономного округа</a:t>
            </a:r>
            <a:endParaRPr lang="ru-RU" sz="1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613" y="1251449"/>
            <a:ext cx="8052971" cy="55002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846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676" y="403795"/>
            <a:ext cx="1996965" cy="717440"/>
          </a:xfrm>
        </p:spPr>
        <p:txBody>
          <a:bodyPr/>
          <a:lstStyle/>
          <a:p>
            <a:r>
              <a:rPr lang="ru-RU" dirty="0" smtClean="0"/>
              <a:t>Заседание АНК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626085" y="381854"/>
            <a:ext cx="9092950" cy="585098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b="0" i="0" dirty="0" smtClean="0"/>
              <a:t>Подготовка и проведение заседаний антинаркотических комиссий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466" y="1003766"/>
            <a:ext cx="4442981" cy="25884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7122" y="966952"/>
            <a:ext cx="4442981" cy="24699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3151" y="3816342"/>
            <a:ext cx="4434296" cy="21080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7122" y="3532952"/>
            <a:ext cx="4442981" cy="300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1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8" t="12038" r="32325" b="12333"/>
          <a:stretch/>
        </p:blipFill>
        <p:spPr>
          <a:xfrm>
            <a:off x="5089193" y="1267155"/>
            <a:ext cx="2066925" cy="4241340"/>
          </a:xfrm>
          <a:prstGeom prst="roundRect">
            <a:avLst>
              <a:gd name="adj" fmla="val 10215"/>
            </a:avLst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8" t="12038" r="32325" b="12333"/>
          <a:stretch/>
        </p:blipFill>
        <p:spPr>
          <a:xfrm>
            <a:off x="2807734" y="1267155"/>
            <a:ext cx="2066925" cy="4241340"/>
          </a:xfrm>
          <a:prstGeom prst="roundRect">
            <a:avLst>
              <a:gd name="adj" fmla="val 10215"/>
            </a:avLst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8" t="12038" r="32325" b="12333"/>
          <a:stretch/>
        </p:blipFill>
        <p:spPr>
          <a:xfrm>
            <a:off x="9652110" y="1267155"/>
            <a:ext cx="2066925" cy="4241340"/>
          </a:xfrm>
          <a:prstGeom prst="roundRect">
            <a:avLst>
              <a:gd name="adj" fmla="val 10215"/>
            </a:avLst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8" t="12038" r="32325" b="12333"/>
          <a:stretch/>
        </p:blipFill>
        <p:spPr>
          <a:xfrm>
            <a:off x="7370652" y="1267155"/>
            <a:ext cx="2066925" cy="4241340"/>
          </a:xfrm>
          <a:prstGeom prst="roundRect">
            <a:avLst>
              <a:gd name="adj" fmla="val 10215"/>
            </a:avLst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676" y="403795"/>
            <a:ext cx="1996965" cy="717440"/>
          </a:xfrm>
        </p:spPr>
        <p:txBody>
          <a:bodyPr/>
          <a:lstStyle/>
          <a:p>
            <a:r>
              <a:rPr lang="ru" dirty="0" smtClean="0"/>
              <a:t>Приложение Telegram-бота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626085" y="381854"/>
            <a:ext cx="9092950" cy="585098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b="0" i="0" dirty="0" smtClean="0"/>
              <a:t>Отправка сообщений о рекламе наркотиков</a:t>
            </a:r>
          </a:p>
        </p:txBody>
      </p:sp>
      <p:pic>
        <p:nvPicPr>
          <p:cNvPr id="10" name="Picture 5" descr="\\fileserverogv\DepVnPol\ОМВСООПБ\АНК 1\Форум 2021\Программа, концепция, доклады\Доклад по АИС Мониторинг наркоситуации\Скриншоты\Screenshot_2021-11-16-18-07-29-341_org.telegram.messen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362" y="1531897"/>
            <a:ext cx="1865941" cy="3714667"/>
          </a:xfrm>
          <a:prstGeom prst="roundRect">
            <a:avLst>
              <a:gd name="adj" fmla="val 3824"/>
            </a:avLst>
          </a:prstGeom>
          <a:solidFill>
            <a:schemeClr val="dk1"/>
          </a:solidFill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pic>
        <p:nvPicPr>
          <p:cNvPr id="11" name="Picture 2" descr="\\fileserverogv\DepVnPol\ОМВСООПБ\АНК 1\Форум 2021\Программа, концепция, доклады\Доклад по АИС Мониторинг наркоситуации\Скриншоты\Screenshot_2021-11-16-17-45-02-274_org.telegram.messeng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893" y="1531897"/>
            <a:ext cx="1854105" cy="3708998"/>
          </a:xfrm>
          <a:prstGeom prst="roundRect">
            <a:avLst>
              <a:gd name="adj" fmla="val 4337"/>
            </a:avLst>
          </a:prstGeom>
          <a:solidFill>
            <a:schemeClr val="dk1"/>
          </a:solidFill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pic>
        <p:nvPicPr>
          <p:cNvPr id="13" name="Picture 4" descr="\\fileserverogv\DepVnPol\ОМВСООПБ\АНК 1\Форум 2021\Программа, концепция, доклады\Доклад по АИС Мониторинг наркоситуации\Скриншоты\Screenshot_2021-11-16-17-49-32-855_org.telegram.messeng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481" y="1531897"/>
            <a:ext cx="1867685" cy="3697603"/>
          </a:xfrm>
          <a:prstGeom prst="roundRect">
            <a:avLst>
              <a:gd name="adj" fmla="val 4851"/>
            </a:avLst>
          </a:prstGeom>
          <a:solidFill>
            <a:schemeClr val="dk1"/>
          </a:solidFill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pic>
        <p:nvPicPr>
          <p:cNvPr id="12" name="Picture 3" descr="\\fileserverogv\DepVnPol\ОМВСООПБ\АНК 1\Форум 2021\Программа, концепция, доклады\Доклад по АИС Мониторинг наркоситуации\Скриншоты\Screenshot_2021-11-16-17-46-08-608_org.telegram.messeng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434" y="1531897"/>
            <a:ext cx="1854105" cy="3708998"/>
          </a:xfrm>
          <a:prstGeom prst="roundRect">
            <a:avLst>
              <a:gd name="adj" fmla="val 4108"/>
            </a:avLst>
          </a:prstGeom>
          <a:solidFill>
            <a:schemeClr val="dk1"/>
          </a:solidFill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90562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626085" y="381854"/>
            <a:ext cx="9092950" cy="585098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b="0" i="0" dirty="0" smtClean="0"/>
              <a:t>Поступление сообщений в кабинет пользователя системы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941" y="933029"/>
            <a:ext cx="4995395" cy="35522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809" y="2804160"/>
            <a:ext cx="5030226" cy="357704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80178" y="394733"/>
            <a:ext cx="1996965" cy="717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>
                <a:solidFill>
                  <a:srgbClr val="00337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dirty="0" smtClean="0"/>
              <a:t>Приложение Telegram-бота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002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199510" y="5067153"/>
            <a:ext cx="7718587" cy="58347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639294" y="4542182"/>
            <a:ext cx="6786844" cy="920997"/>
          </a:xfrm>
          <a:prstGeom prst="rect">
            <a:avLst/>
          </a:prstGeom>
          <a:solidFill>
            <a:srgbClr val="0033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199510" y="3418232"/>
            <a:ext cx="7718587" cy="58347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639294" y="2758146"/>
            <a:ext cx="6786844" cy="982281"/>
          </a:xfrm>
          <a:prstGeom prst="rect">
            <a:avLst/>
          </a:prstGeom>
          <a:solidFill>
            <a:srgbClr val="0033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61363" y="292715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b="0" i="0" dirty="0" smtClean="0">
                <a:solidFill>
                  <a:schemeClr val="bg1"/>
                </a:solidFill>
              </a:rPr>
              <a:t>Реализация карты округа с текущим состоянием по наркотической ситуации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99510" y="1668642"/>
            <a:ext cx="7718587" cy="58347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639294" y="1145699"/>
            <a:ext cx="6786844" cy="845138"/>
          </a:xfrm>
          <a:prstGeom prst="rect">
            <a:avLst/>
          </a:prstGeom>
          <a:solidFill>
            <a:srgbClr val="0033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031178" y="1364624"/>
            <a:ext cx="4687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0" i="0" dirty="0" smtClean="0">
                <a:solidFill>
                  <a:schemeClr val="bg1"/>
                </a:solidFill>
              </a:rPr>
              <a:t>Реализация календаря мероприятий по АНК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61363" y="466601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</a:rPr>
              <a:t>Реализация алгоритма </a:t>
            </a:r>
            <a:r>
              <a:rPr lang="ru-RU" dirty="0">
                <a:solidFill>
                  <a:schemeClr val="bg1"/>
                </a:solidFill>
              </a:rPr>
              <a:t>машинного обучения для прогнозирования наркотической ситуации в </a:t>
            </a:r>
            <a:r>
              <a:rPr lang="ru-RU" dirty="0">
                <a:solidFill>
                  <a:schemeClr val="bg1"/>
                </a:solidFill>
              </a:rPr>
              <a:t>регионе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5928" y="139229"/>
            <a:ext cx="2003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100" dirty="0">
                <a:solidFill>
                  <a:srgbClr val="003376"/>
                </a:solidFill>
                <a:latin typeface="+mj-lt"/>
                <a:ea typeface="+mj-ea"/>
                <a:cs typeface="+mj-cs"/>
              </a:rPr>
              <a:t>Развитие АИС «Мониторинг </a:t>
            </a:r>
            <a:r>
              <a:rPr lang="ru-RU" sz="2100" dirty="0" err="1">
                <a:solidFill>
                  <a:srgbClr val="003376"/>
                </a:solidFill>
                <a:latin typeface="+mj-lt"/>
                <a:ea typeface="+mj-ea"/>
                <a:cs typeface="+mj-cs"/>
              </a:rPr>
              <a:t>наркоситуации</a:t>
            </a:r>
            <a:r>
              <a:rPr lang="ru-RU" sz="2100" dirty="0">
                <a:solidFill>
                  <a:srgbClr val="003376"/>
                </a:solidFill>
                <a:latin typeface="+mj-lt"/>
                <a:ea typeface="+mj-ea"/>
                <a:cs typeface="+mj-cs"/>
              </a:rPr>
              <a:t> в ХМАО–Югре»</a:t>
            </a:r>
          </a:p>
        </p:txBody>
      </p:sp>
    </p:spTree>
    <p:extLst>
      <p:ext uri="{BB962C8B-B14F-4D97-AF65-F5344CB8AC3E}">
        <p14:creationId xmlns:p14="http://schemas.microsoft.com/office/powerpoint/2010/main" val="47587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563" y="195693"/>
            <a:ext cx="9000695" cy="64004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5928" y="139229"/>
            <a:ext cx="2003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100" dirty="0">
                <a:solidFill>
                  <a:srgbClr val="003376"/>
                </a:solidFill>
                <a:latin typeface="+mj-lt"/>
                <a:ea typeface="+mj-ea"/>
                <a:cs typeface="+mj-cs"/>
              </a:rPr>
              <a:t>Развитие АИС «Мониторинг </a:t>
            </a:r>
            <a:r>
              <a:rPr lang="ru-RU" sz="2100" dirty="0" err="1">
                <a:solidFill>
                  <a:srgbClr val="003376"/>
                </a:solidFill>
                <a:latin typeface="+mj-lt"/>
                <a:ea typeface="+mj-ea"/>
                <a:cs typeface="+mj-cs"/>
              </a:rPr>
              <a:t>наркоситуации</a:t>
            </a:r>
            <a:r>
              <a:rPr lang="ru-RU" sz="2100" dirty="0">
                <a:solidFill>
                  <a:srgbClr val="003376"/>
                </a:solidFill>
                <a:latin typeface="+mj-lt"/>
                <a:ea typeface="+mj-ea"/>
                <a:cs typeface="+mj-cs"/>
              </a:rPr>
              <a:t> в ХМАО–Югре»</a:t>
            </a:r>
          </a:p>
        </p:txBody>
      </p:sp>
    </p:spTree>
    <p:extLst>
      <p:ext uri="{BB962C8B-B14F-4D97-AF65-F5344CB8AC3E}">
        <p14:creationId xmlns:p14="http://schemas.microsoft.com/office/powerpoint/2010/main" val="94488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000" y="762515"/>
            <a:ext cx="8430622" cy="47568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5928" y="139229"/>
            <a:ext cx="2003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100" dirty="0">
                <a:solidFill>
                  <a:srgbClr val="003376"/>
                </a:solidFill>
                <a:latin typeface="+mj-lt"/>
                <a:ea typeface="+mj-ea"/>
                <a:cs typeface="+mj-cs"/>
              </a:rPr>
              <a:t>Развитие АИС «Мониторинг </a:t>
            </a:r>
            <a:r>
              <a:rPr lang="ru-RU" sz="2100" dirty="0" err="1">
                <a:solidFill>
                  <a:srgbClr val="003376"/>
                </a:solidFill>
                <a:latin typeface="+mj-lt"/>
                <a:ea typeface="+mj-ea"/>
                <a:cs typeface="+mj-cs"/>
              </a:rPr>
              <a:t>наркоситуации</a:t>
            </a:r>
            <a:r>
              <a:rPr lang="ru-RU" sz="2100" dirty="0">
                <a:solidFill>
                  <a:srgbClr val="003376"/>
                </a:solidFill>
                <a:latin typeface="+mj-lt"/>
                <a:ea typeface="+mj-ea"/>
                <a:cs typeface="+mj-cs"/>
              </a:rPr>
              <a:t> в ХМАО–Югре»</a:t>
            </a:r>
          </a:p>
        </p:txBody>
      </p:sp>
    </p:spTree>
    <p:extLst>
      <p:ext uri="{BB962C8B-B14F-4D97-AF65-F5344CB8AC3E}">
        <p14:creationId xmlns:p14="http://schemas.microsoft.com/office/powerpoint/2010/main" val="29003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443" y="1717440"/>
            <a:ext cx="1996965" cy="717440"/>
          </a:xfrm>
        </p:spPr>
        <p:txBody>
          <a:bodyPr anchor="t"/>
          <a:lstStyle/>
          <a:p>
            <a:r>
              <a:rPr lang="ru-RU" dirty="0" smtClean="0"/>
              <a:t>Прогноз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626085" y="330338"/>
            <a:ext cx="9092950" cy="585098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dirty="0" smtClean="0"/>
              <a:t>Осуществление прогнозирования развития </a:t>
            </a:r>
            <a:r>
              <a:rPr lang="ru-RU" dirty="0" err="1" smtClean="0"/>
              <a:t>наркоситуации</a:t>
            </a:r>
            <a:r>
              <a:rPr lang="ru-RU" dirty="0" smtClean="0"/>
              <a:t>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dirty="0" smtClean="0"/>
              <a:t>в </a:t>
            </a:r>
            <a:r>
              <a:rPr lang="ru-RU" dirty="0" smtClean="0"/>
              <a:t>Ханты-Мансийском автономном округе - Югре</a:t>
            </a:r>
            <a:endParaRPr lang="ru-RU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" b="3956"/>
          <a:stretch/>
        </p:blipFill>
        <p:spPr>
          <a:xfrm>
            <a:off x="3174705" y="1201778"/>
            <a:ext cx="7825783" cy="529024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5928" y="139229"/>
            <a:ext cx="2003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100" dirty="0">
                <a:solidFill>
                  <a:srgbClr val="003376"/>
                </a:solidFill>
                <a:latin typeface="+mj-lt"/>
                <a:ea typeface="+mj-ea"/>
                <a:cs typeface="+mj-cs"/>
              </a:rPr>
              <a:t>Развитие АИС «Мониторинг </a:t>
            </a:r>
            <a:r>
              <a:rPr lang="ru-RU" sz="2100" dirty="0" err="1">
                <a:solidFill>
                  <a:srgbClr val="003376"/>
                </a:solidFill>
                <a:latin typeface="+mj-lt"/>
                <a:ea typeface="+mj-ea"/>
                <a:cs typeface="+mj-cs"/>
              </a:rPr>
              <a:t>наркоситуации</a:t>
            </a:r>
            <a:r>
              <a:rPr lang="ru-RU" sz="2100" dirty="0">
                <a:solidFill>
                  <a:srgbClr val="003376"/>
                </a:solidFill>
                <a:latin typeface="+mj-lt"/>
                <a:ea typeface="+mj-ea"/>
                <a:cs typeface="+mj-cs"/>
              </a:rPr>
              <a:t> в ХМАО–Югре»</a:t>
            </a:r>
          </a:p>
        </p:txBody>
      </p:sp>
    </p:spTree>
    <p:extLst>
      <p:ext uri="{BB962C8B-B14F-4D97-AF65-F5344CB8AC3E}">
        <p14:creationId xmlns:p14="http://schemas.microsoft.com/office/powerpoint/2010/main" val="186507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5752123" y="5241518"/>
            <a:ext cx="5142855" cy="583474"/>
          </a:xfrm>
          <a:prstGeom prst="rect">
            <a:avLst/>
          </a:prstGeom>
          <a:solidFill>
            <a:srgbClr val="EBECE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300600" y="4732108"/>
            <a:ext cx="5000446" cy="769887"/>
          </a:xfrm>
          <a:prstGeom prst="rect">
            <a:avLst/>
          </a:prstGeom>
          <a:solidFill>
            <a:schemeClr val="bg1"/>
          </a:solidFill>
          <a:ln w="19050">
            <a:solidFill>
              <a:srgbClr val="003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191695" y="1605336"/>
            <a:ext cx="7703283" cy="1155447"/>
          </a:xfrm>
          <a:prstGeom prst="rect">
            <a:avLst/>
          </a:prstGeom>
          <a:solidFill>
            <a:srgbClr val="EBECE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631478" y="710197"/>
            <a:ext cx="7669568" cy="1735237"/>
          </a:xfrm>
          <a:prstGeom prst="rect">
            <a:avLst/>
          </a:prstGeom>
          <a:solidFill>
            <a:schemeClr val="bg1"/>
          </a:solidFill>
          <a:ln w="19050">
            <a:solidFill>
              <a:srgbClr val="003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853547" y="814696"/>
            <a:ext cx="73615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0" i="0" dirty="0" smtClean="0"/>
              <a:t>Сохранение здоровья и трудоспособности жителей автономного округа, так как точный расчет критериев оценки развития </a:t>
            </a:r>
            <a:r>
              <a:rPr lang="ru-RU" b="0" i="0" dirty="0" err="1" smtClean="0"/>
              <a:t>наркоситуации</a:t>
            </a:r>
            <a:r>
              <a:rPr lang="ru-RU" b="0" i="0" dirty="0" smtClean="0"/>
              <a:t> в ХМАО – Югре позволит своевременно и качественно обнаруживать очаги развития наркомании, сокращать количество правонарушений, связанных с незаконным оборотом наркотических средств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490952" y="4918521"/>
            <a:ext cx="4674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0" i="0" dirty="0" smtClean="0">
                <a:solidFill>
                  <a:schemeClr val="tx1"/>
                </a:solidFill>
              </a:rPr>
              <a:t>Снижение незаконного оборота наркотиков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752123" y="3979379"/>
            <a:ext cx="5142855" cy="583474"/>
          </a:xfrm>
          <a:prstGeom prst="rect">
            <a:avLst/>
          </a:prstGeom>
          <a:solidFill>
            <a:srgbClr val="EBECE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300600" y="3386005"/>
            <a:ext cx="5000446" cy="845138"/>
          </a:xfrm>
          <a:prstGeom prst="rect">
            <a:avLst/>
          </a:prstGeom>
          <a:solidFill>
            <a:schemeClr val="bg1"/>
          </a:solidFill>
          <a:ln w="19050">
            <a:solidFill>
              <a:srgbClr val="003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490952" y="3596991"/>
            <a:ext cx="4404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0" i="0" dirty="0" smtClean="0">
                <a:solidFill>
                  <a:schemeClr val="tx1"/>
                </a:solidFill>
              </a:rPr>
              <a:t>Уменьшение числа больных наркоманией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3158" t="4285" r="5225" b="2339"/>
          <a:stretch/>
        </p:blipFill>
        <p:spPr>
          <a:xfrm>
            <a:off x="3137040" y="3386005"/>
            <a:ext cx="2615083" cy="243794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85928" y="139229"/>
            <a:ext cx="200348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100" dirty="0">
                <a:solidFill>
                  <a:srgbClr val="003376"/>
                </a:solidFill>
              </a:rPr>
              <a:t>Эффекты от внедрения АИС «Мониторинг </a:t>
            </a:r>
            <a:r>
              <a:rPr lang="ru-RU" sz="2100" dirty="0" err="1">
                <a:solidFill>
                  <a:srgbClr val="003376"/>
                </a:solidFill>
              </a:rPr>
              <a:t>наркоситуации</a:t>
            </a:r>
            <a:r>
              <a:rPr lang="ru-RU" sz="2100" dirty="0">
                <a:solidFill>
                  <a:srgbClr val="003376"/>
                </a:solidFill>
              </a:rPr>
              <a:t> в ХМАО–Югре»</a:t>
            </a:r>
          </a:p>
        </p:txBody>
      </p:sp>
    </p:spTree>
    <p:extLst>
      <p:ext uri="{BB962C8B-B14F-4D97-AF65-F5344CB8AC3E}">
        <p14:creationId xmlns:p14="http://schemas.microsoft.com/office/powerpoint/2010/main" val="280187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20000"/>
      </a:accent2>
      <a:accent3>
        <a:srgbClr val="A5A5A5"/>
      </a:accent3>
      <a:accent4>
        <a:srgbClr val="FFC000"/>
      </a:accent4>
      <a:accent5>
        <a:srgbClr val="034A90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272</Words>
  <PresentationFormat>Широкоэкранный</PresentationFormat>
  <Paragraphs>38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Franklin Gothic Book</vt:lpstr>
      <vt:lpstr>Franklin Gothic Medium</vt:lpstr>
      <vt:lpstr>Roboto Slab</vt:lpstr>
      <vt:lpstr>Тема Office</vt:lpstr>
      <vt:lpstr>АИС «Мониторинг наркоситуации  в Ханты-Мансийском автономном  округе – Югре »</vt:lpstr>
      <vt:lpstr>Информация о проекте</vt:lpstr>
      <vt:lpstr>Мониторинг наркоситуации</vt:lpstr>
      <vt:lpstr>Заседание АНК</vt:lpstr>
      <vt:lpstr>Приложение Telegram-бота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Прогноз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2022-09-05T11:05:28Z</dcterms:created>
  <dcterms:modified xsi:type="dcterms:W3CDTF">2022-10-03T08:52:02Z</dcterms:modified>
</cp:coreProperties>
</file>