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7" r:id="rId2"/>
    <p:sldId id="296" r:id="rId3"/>
    <p:sldId id="309" r:id="rId4"/>
    <p:sldId id="289" r:id="rId5"/>
    <p:sldId id="299" r:id="rId6"/>
    <p:sldId id="291" r:id="rId7"/>
    <p:sldId id="292" r:id="rId8"/>
    <p:sldId id="303" r:id="rId9"/>
    <p:sldId id="310" r:id="rId10"/>
    <p:sldId id="272" r:id="rId11"/>
    <p:sldId id="269" r:id="rId12"/>
    <p:sldId id="285" r:id="rId13"/>
    <p:sldId id="306" r:id="rId14"/>
    <p:sldId id="312" r:id="rId15"/>
    <p:sldId id="300" r:id="rId16"/>
    <p:sldId id="301" r:id="rId17"/>
    <p:sldId id="307" r:id="rId18"/>
    <p:sldId id="271" r:id="rId19"/>
    <p:sldId id="304" r:id="rId20"/>
    <p:sldId id="305" r:id="rId21"/>
    <p:sldId id="278" r:id="rId22"/>
    <p:sldId id="315" r:id="rId23"/>
  </p:sldIdLst>
  <p:sldSz cx="12192000" cy="6858000"/>
  <p:notesSz cx="6792913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0B3D506-7C04-4A59-9CB1-2F840CC3DE67}">
          <p14:sldIdLst>
            <p14:sldId id="257"/>
          </p14:sldIdLst>
        </p14:section>
        <p14:section name="Описание проекта" id="{1735634A-A896-41AB-9E63-AEF6E690A8BC}">
          <p14:sldIdLst>
            <p14:sldId id="296"/>
            <p14:sldId id="309"/>
            <p14:sldId id="289"/>
            <p14:sldId id="299"/>
            <p14:sldId id="291"/>
            <p14:sldId id="292"/>
            <p14:sldId id="303"/>
            <p14:sldId id="310"/>
            <p14:sldId id="272"/>
            <p14:sldId id="269"/>
            <p14:sldId id="285"/>
          </p14:sldIdLst>
        </p14:section>
        <p14:section name="Архитектура" id="{9DC67A16-BFF9-4D79-A552-195F6D5B681A}">
          <p14:sldIdLst>
            <p14:sldId id="306"/>
            <p14:sldId id="312"/>
          </p14:sldIdLst>
        </p14:section>
        <p14:section name="Межвед" id="{5AE2AC95-0722-4A2E-9E6F-B5BCC13E4A24}">
          <p14:sldIdLst/>
        </p14:section>
        <p14:section name="Статистика" id="{6008880F-4841-4814-A682-2AF2AFEA4B03}">
          <p14:sldIdLst>
            <p14:sldId id="300"/>
            <p14:sldId id="301"/>
            <p14:sldId id="307"/>
            <p14:sldId id="271"/>
            <p14:sldId id="304"/>
            <p14:sldId id="305"/>
            <p14:sldId id="278"/>
            <p14:sldId id="31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ролова Екатерина Васильевна" initials="ФЕВ" lastIdx="2" clrIdx="0">
    <p:extLst>
      <p:ext uri="{19B8F6BF-5375-455C-9EA6-DF929625EA0E}">
        <p15:presenceInfo xmlns:p15="http://schemas.microsoft.com/office/powerpoint/2012/main" userId="S-1-5-21-3210910915-2755529328-1879487246-10042" providerId="AD"/>
      </p:ext>
    </p:extLst>
  </p:cmAuthor>
  <p:cmAuthor id="2" name="Фомина Яна Сергеевна" initials="ФЯС" lastIdx="19" clrIdx="1">
    <p:extLst>
      <p:ext uri="{19B8F6BF-5375-455C-9EA6-DF929625EA0E}">
        <p15:presenceInfo xmlns:p15="http://schemas.microsoft.com/office/powerpoint/2012/main" userId="Фомина Яна Сергеевна" providerId="None"/>
      </p:ext>
    </p:extLst>
  </p:cmAuthor>
  <p:cmAuthor id="3" name="Талдыкина Елена Игоревна" initials="ТЕИ" lastIdx="14" clrIdx="2">
    <p:extLst>
      <p:ext uri="{19B8F6BF-5375-455C-9EA6-DF929625EA0E}">
        <p15:presenceInfo xmlns:p15="http://schemas.microsoft.com/office/powerpoint/2012/main" userId="S-1-5-21-270620442-1445677923-68360779-129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09" autoAdjust="0"/>
    <p:restoredTop sz="53440" autoAdjust="0"/>
  </p:normalViewPr>
  <p:slideViewPr>
    <p:cSldViewPr snapToGrid="0">
      <p:cViewPr varScale="1">
        <p:scale>
          <a:sx n="115" d="100"/>
          <a:sy n="115" d="100"/>
        </p:scale>
        <p:origin x="67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48B37-306F-4A69-950B-5720A9295F93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810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B55CA-0BF4-4024-8150-C3EBCCBCD2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5157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4FA45-B1A4-4307-89FD-45BE8E48F386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2A72-53AC-4DD3-A6BF-D85341BA7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9533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508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350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У </a:t>
            </a:r>
            <a:r>
              <a:rPr lang="ru-RU" baseline="0" dirty="0" smtClean="0"/>
              <a:t>проекта </a:t>
            </a:r>
            <a:r>
              <a:rPr lang="ru-RU" baseline="0" dirty="0"/>
              <a:t>было несколько предпосылок. Главные из них связаны с отсутствием ведомственной автоматизации и интеграции с такими крупными федеральными системами как СМЭВ и, как следствие, не все услуги для населения были доступны в электронном виде. </a:t>
            </a:r>
            <a:br>
              <a:rPr lang="ru-RU" baseline="0" dirty="0"/>
            </a:br>
            <a:r>
              <a:rPr lang="ru-RU" baseline="0" dirty="0"/>
              <a:t>Проект не только обеспечил автоматизацию всех процессов работы ведомств, но и обеспечил интеграцию с </a:t>
            </a:r>
            <a:r>
              <a:rPr lang="ru-RU" baseline="0" dirty="0" err="1"/>
              <a:t>Госуслугами</a:t>
            </a:r>
            <a:r>
              <a:rPr lang="ru-RU" baseline="0" dirty="0"/>
              <a:t> – удобство получения </a:t>
            </a:r>
            <a:r>
              <a:rPr lang="ru-RU" baseline="0" dirty="0" smtClean="0"/>
              <a:t>большого </a:t>
            </a:r>
            <a:r>
              <a:rPr lang="ru-RU" baseline="0" dirty="0"/>
              <a:t>перечня </a:t>
            </a:r>
            <a:r>
              <a:rPr lang="ru-RU" baseline="0" dirty="0" smtClean="0"/>
              <a:t>услуг в электронном виде, сокращение сроков </a:t>
            </a:r>
            <a:r>
              <a:rPr lang="ru-RU" baseline="0" dirty="0"/>
              <a:t>и </a:t>
            </a:r>
            <a:r>
              <a:rPr lang="ru-RU" baseline="0" dirty="0" smtClean="0"/>
              <a:t>безопасность </a:t>
            </a:r>
            <a:r>
              <a:rPr lang="ru-RU" baseline="0" dirty="0"/>
              <a:t>данных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393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87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Наша главная задача – повысить доступность и качество государственных услуг для граждан. Этот процесс напрямую связан как с интеграцией с ЕПГУ, так и повышением эффективности работы ведомств. Именно эти задачи мы и решали в первую очередь – от повышения прозрачности предоставления данных до скорости передачи данных между ведомствами.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Плановые показатели проекта можно разделить на два блока. 1 – доступность и качество предоставляемых услуг. 2 – повышение эффективности работы ведомств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межвеждомственного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взаимодействия.  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73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Благодаря</a:t>
            </a:r>
            <a:r>
              <a:rPr lang="ru-RU" baseline="0" dirty="0"/>
              <a:t> решению 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АРМ Ведомство 2.0 удалось автоматизировать деятельность ряда ведомств региона, а самое главное –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обеспечили 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отправку межведомственных запросов через федеральную систему СМЭВ и предоставление услуг на федеральном портале в электронном виде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103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 обеспечивает запись на прием в ведомства после обработки услуги. Содержит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учебную среду с интерактивными материалами. Контроль качества оказываемых услуг,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начисления и оплаты.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632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Важный этап реализации проекта – ведомственная автоматизация.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 позволяет не только хранить и отображать данные в удобном формате, но и осуществлять отправку сообщений между ведомствами, обрабатывать, хранить и отображать аналитическую отчетность.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09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Выведена возможность работы с Р-сведениями, Ф-сведениями,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ЕГРЗагс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Выполнена интеграция с ГЭПС.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Реализована возможно запрашивать более 250 видов сведений, благодаря интеграции со СМЭВ и использованию более 350 адаптеров.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135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 состоит из множества компонентов, включает такие блоки как: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Подсистема интеграции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обеспечивает единую точку подключения различных подсистем и модулей и внешних информационных систем (через СМЭВ) на базе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SOAP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веб-сервисов.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Основа системы –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Подсистема безопасности и разграничения доступа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которая послужила фундаментом для целого ряда функциональных блоков: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Подсистемы автоматизированных процессов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обеспечивает возможность пошагового исполнения произвольных гибко настраиваемых бизнес-процессов ведомства при оказании сотрудниками услуг, осуществлении межведомственного взаимодействия, исполнении иных автоматизированных функций.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Подсистемы технологических документов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обеспечивает формирование, хранение и отображение печатных форм документов, вложений в документы, подписание их УКЭП на рабочем месте сотрудника и проверку подписи.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Подсистемы владения реестров,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Управления справочниками,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Управления статистики,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Управления отчетностью.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Фронтовая часть система представлена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(9)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Подсистемой пользовательского интерфейса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пользователей и администраторов.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интегрирован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(10) модуль записи на прием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Авторизация пользователей осуществляется через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ЕСИА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062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Большое внимание уделяется безопасности данных. Данные хранятся в защищённом контуре сертифицированного ЦОД ПАО «Ростелеком».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 (включая ЦОД) аттестована и соответствует требованиям безопасности информации, предъявляемым к: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ГИС второго класса (К 2) защищенности (приказ ФСТЭК России от 11.02.2013 № 17);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 персональных данных третьего уровня защищенности (УЗ 3) персональных данных (постановление Правительства Российской Федерации от 01.11.2012 № 1119).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Авторизация пользователей осуществляется через Единую систему идентификации и аутентификации.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Применяется технология подписания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КриптоПро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Таким образом система соответствует всем требованиям информационной безопасности.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432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рамках работ по проекту было проведено полномасштабное исследование существующих бизнес-процессов командой аналитиков для изучения специфики работы региона. Были выявлены наиболее узкие места, требующие автоматизации.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Проведен анализ и расчет потребностей в инфраструктуре с учетом прогнозов по ежегодному увеличению таких потребностей. Были проанализированы требования к безопасности и поиск подходящего решения.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Выстроена структура данных с учетом наличия в регионе большого объема чувствительных данных. Установлены необходимые контроли внутри системы. Сопровождение системы оказывается круглосуточно.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Над проектами работало несколько команд. Разработка и техническая поддержка – команда РТ Цифровые решения –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РТЛабс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(разработчик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Госуслуг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Команды ведомств готовили необходимые требования для разработчиков. Кроме того, работники ведомств обучались работать в новой системе.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Стоимость проекта составила более 60 млн рублей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750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Результаты проекты оценивали согласно прогнозу. Практически по всем показателям результат превысил прогноз. Самый главный результат – количество услуг выросло до 1211, а количество запросов превысило 1,5 млн в год. Средняя оценка удовлетворённости граждан превысила 4,5 балла. Доля услуг без нарушения регламентных сроков составила 98,7%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удалось значительно повысить скорость предоставления и передачи данных – в 2 раза, высвободить до 60% рабочего времени сотрудников на решение других задач.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190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Социальные эффекты проекта связаны</a:t>
            </a:r>
            <a:r>
              <a:rPr lang="ru-RU" baseline="0" dirty="0"/>
              <a:t> с упрощением и ускорением процессов работы ведомств, снижением количества ошибок при предоставлении услуг и повышением прозрачности данных.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984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2023 году у нас серьезные планы: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Сделать интеграцию с НСУД и внедрить возможность работы с витринами в качестве поставщика и потребителя данных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Внедрение автоматических межведомственных запросов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Рассматриваем построение прогнозных моделей данных на основании сведений из реестров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Интеграция сервиса государственной мобильной электронной подписи «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Госключ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с оказываемыми в АРМВ услугами. Возможно подписание с помощью мобильного приложения подаваемых заявлений на оказание услуги УКЭП без необходимости её отдельного выпуска. Также возможно подписание документов, которые формируются в ведомстве в процессе оказания услуги, передаются в личный кабинет на ЕПГУ, а затем после подписания заявителем возвращаются в ведомство.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Рассматриваем оптимизацию портальных форм на ЕПГУ с использованием ВКУ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Встраивание оплаты в услуги с возможностью создания и последующей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валидацией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платежей. На определенном шаге процесса оказания услуги выполняется автоматическое формирование и отправка запроса в ГИС ГМП на создание начисления для оплаты госпошлины. Далее возможно автоматическое формирование и отправка запросов для проверки оплаты по ранее переданному начислению.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22A72-53AC-4DD3-A6BF-D85341BA7CD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186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1C04B-2DE4-A63F-51CA-9BD6DA4973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304C06-35AA-BB1A-BB2D-C63F2E691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3B0014-815B-E007-021F-DB4992EB0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3C08E9-E004-1F04-07AD-8230E1DB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19DAE5-CB2A-71ED-DD2E-03291887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25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FD284-58E5-9DEA-21C7-D5946C4C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34457-CB81-4CCF-0AB1-38E439D0D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3C8BB-2FB9-2491-9CAE-53C289971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84DE87-ED1F-793D-61D8-22E97A91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A0262F-969F-EA46-C650-F6753284C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96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B40A6-FA23-1558-F64A-E21C916AB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B0F5B1-E0FF-1CF6-9F6C-1B30DCF5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33DE6F-5073-3EBD-806D-DD0093F1E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F5AC6C-B8E2-6662-E33E-73686B0BD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89E465-F08C-F752-1727-897275562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24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D3656-45DD-39B5-52EC-295A3F98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93E767-EB79-C9C2-E671-96176E033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08DFA3-868A-3DA9-2541-FBF984AE3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47BD99-9E31-068D-81D2-7AFE7B594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9ED558-6171-036D-4C16-343A89F79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7D971A-6C3C-EAC6-E6D0-8102CF6E7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415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5DE6FC-6DE3-DF99-7B73-B2BA71F95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DAD2FA-3299-E16E-9122-B04625E07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DD6604-463A-09E8-4B0C-65BFB8795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417FF1-5F6D-6B63-771B-6C7071CA5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517947E-4105-771F-3BA9-66A78837B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725D3A-6CCE-2D22-3DF0-25520BC2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703CBB7-5E52-2552-07D9-FB11117C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6FEBF27-88C8-DC0C-B37B-309BA3A4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00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47F3C6-8485-8714-2314-FE1503EE2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928962-DA53-D4A6-7471-D3202E6D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70B4A3-A20A-396A-E016-70F6EA54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B87EA9-BC83-503E-46D1-577279DA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70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E53D559-E418-6518-201F-13B95C717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747F392-2162-98FC-D278-56CE84C80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9153B6-C89F-911E-CEE6-2A48DBA7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54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E947A7-3E24-624C-38CA-093FD8ED6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F49ADB-F6F1-BA3B-A699-84568EE6E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48F22C-487A-26F9-FD00-FB715143B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94D736-6C06-6F88-BFC9-83AFC24B8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D200AB-4FAE-18F4-E3F2-1A851BDE4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3E77C3-5D69-4BA5-2BD5-CA238AB5A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46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5879DB-8263-DE9F-2AC6-D2BFD713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ED65EB-6D41-4FA8-24B3-DD01464A7E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521CAF-ACE3-E5AB-1F06-53EA709DC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5EF6A8-2D65-4822-92B4-F89C888B4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2B3BD5-A3A1-0447-A242-6CFCA9A6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93D8EE-297D-A90D-B4B2-B3B2AFE6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05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8482E-FCC2-1659-C093-734716DE8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57F515-1713-8344-7807-33793FA1E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45D7C5-4468-1DFD-232D-FFCBF1CCB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3B9EC0-D8B0-2523-B292-B081ADD2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4E51B9-49AA-320C-E18B-FFCFFBBB5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25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BADBD0-16BD-359C-7A45-28AFC10C3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870F71-0B37-C93C-B9AE-AF9ABA1F5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87B4C8-4FAF-BF59-618D-C73A6AE8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A5007E-37CB-FAFC-A222-ABCFBEA4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287B2F-AC53-F0D4-213B-50148E0C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90306-CCB8-9BC9-5959-1F738E6B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24F0D8-8919-FAF6-2AAF-80AA5E61B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36FF9-D70A-22AB-FCD5-AADA3F9D1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89349-FF25-4C68-A4DA-D4C92D03C374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FFC320-1D27-37B8-2299-420B3627A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14F448-988E-CB87-3D6B-52C9056E3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9E43-6EB9-481D-913A-E44EB39045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21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9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2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8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8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0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0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6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7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7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9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4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8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7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6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8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РТЛАБ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DC"/>
      </a:accent1>
      <a:accent2>
        <a:srgbClr val="E6501E"/>
      </a:accent2>
      <a:accent3>
        <a:srgbClr val="6E2382"/>
      </a:accent3>
      <a:accent4>
        <a:srgbClr val="FAB900"/>
      </a:accent4>
      <a:accent5>
        <a:srgbClr val="D296B4"/>
      </a:accent5>
      <a:accent6>
        <a:srgbClr val="F09100"/>
      </a:accent6>
      <a:hlink>
        <a:srgbClr val="0563C1"/>
      </a:hlink>
      <a:folHlink>
        <a:srgbClr val="954F72"/>
      </a:folHlink>
    </a:clrScheme>
    <a:fontScheme name="Другая 8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8198</TotalTime>
  <Words>945</Words>
  <PresentationFormat>Широкоэкранный</PresentationFormat>
  <Paragraphs>71</Paragraphs>
  <Slides>22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Verdana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2022-09-14T08:42:49Z</cp:lastPrinted>
  <dcterms:created xsi:type="dcterms:W3CDTF">2022-09-07T10:00:47Z</dcterms:created>
  <dcterms:modified xsi:type="dcterms:W3CDTF">2022-09-29T08:58:11Z</dcterms:modified>
</cp:coreProperties>
</file>