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6"/>
  </p:notesMasterIdLst>
  <p:sldIdLst>
    <p:sldId id="274" r:id="rId2"/>
    <p:sldId id="279" r:id="rId3"/>
    <p:sldId id="281" r:id="rId4"/>
    <p:sldId id="275" r:id="rId5"/>
    <p:sldId id="271" r:id="rId6"/>
    <p:sldId id="282" r:id="rId7"/>
    <p:sldId id="287" r:id="rId8"/>
    <p:sldId id="280" r:id="rId9"/>
    <p:sldId id="285" r:id="rId10"/>
    <p:sldId id="286" r:id="rId11"/>
    <p:sldId id="266" r:id="rId12"/>
    <p:sldId id="267" r:id="rId13"/>
    <p:sldId id="262" r:id="rId14"/>
    <p:sldId id="278" r:id="rId15"/>
  </p:sldIdLst>
  <p:sldSz cx="12192000" cy="6858000"/>
  <p:notesSz cx="6797675" cy="9926638"/>
  <p:embeddedFontLst>
    <p:embeddedFont>
      <p:font typeface="Montserrat SemiBold" panose="020B0604020202020204" charset="-52"/>
      <p:bold r:id="rId17"/>
      <p:boldItalic r:id="rId18"/>
    </p:embeddedFont>
    <p:embeddedFont>
      <p:font typeface="Montserrat Medium" panose="020B0604020202020204" charset="-52"/>
      <p:regular r:id="rId19"/>
      <p: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Trebuchet MS" panose="020B0603020202020204" pitchFamily="34" charset="0"/>
      <p:regular r:id="rId27"/>
      <p:bold r:id="rId28"/>
      <p:italic r:id="rId29"/>
      <p:boldItalic r:id="rId30"/>
    </p:embeddedFont>
    <p:embeddedFont>
      <p:font typeface="Montserrat" panose="020B0604020202020204" charset="-52"/>
      <p:regular r:id="rId31"/>
      <p:bold r:id="rId32"/>
      <p:italic r:id="rId33"/>
      <p:boldItalic r:id="rId3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Н" initials="МН" lastIdx="15" clrIdx="0">
    <p:extLst>
      <p:ext uri="{19B8F6BF-5375-455C-9EA6-DF929625EA0E}">
        <p15:presenceInfo xmlns:p15="http://schemas.microsoft.com/office/powerpoint/2012/main" userId="МН" providerId="None"/>
      </p:ext>
    </p:extLst>
  </p:cmAuthor>
  <p:cmAuthor id="2" name="АБ" initials="АБ" lastIdx="8" clrIdx="1">
    <p:extLst>
      <p:ext uri="{19B8F6BF-5375-455C-9EA6-DF929625EA0E}">
        <p15:presenceInfo xmlns:p15="http://schemas.microsoft.com/office/powerpoint/2012/main" userId="АБ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CC5"/>
    <a:srgbClr val="71B7EB"/>
    <a:srgbClr val="324053"/>
    <a:srgbClr val="123158"/>
    <a:srgbClr val="0565A4"/>
    <a:srgbClr val="FFCC99"/>
    <a:srgbClr val="FFFF99"/>
    <a:srgbClr val="CCFFCC"/>
    <a:srgbClr val="FF8080"/>
    <a:srgbClr val="ADA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54" autoAdjust="0"/>
    <p:restoredTop sz="94680"/>
  </p:normalViewPr>
  <p:slideViewPr>
    <p:cSldViewPr snapToGrid="0" snapToObjects="1" showGuides="1">
      <p:cViewPr varScale="1">
        <p:scale>
          <a:sx n="66" d="100"/>
          <a:sy n="66" d="100"/>
        </p:scale>
        <p:origin x="9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778FDD-51FD-4B40-AEB8-1E61F0F04CDD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6F0BEF-8386-4823-8942-14F39AAC93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554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4AFB3F-1620-0C40-9462-110889D6DB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CDD2843-144B-0F4A-8611-0460FE45D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62C464C-FDBF-184F-88F8-F5C5AD361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B1D2C-8416-7947-BB84-4276D05A8702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5D11AD0-5F07-0F47-987A-8D001AC07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A345FEE-88A6-7C49-B843-FE0782015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594AF-F543-9F44-8AC7-9D7784AF2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81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2AC3C85-93EE-5747-BDF0-684226CE2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F5344B2-9501-AE4B-A7DC-1B7300DEB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8DFA53A-C544-E748-B27D-FB520767B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B1D2C-8416-7947-BB84-4276D05A8702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33E7AF0-9B09-FE46-8966-7EBA4C1B8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BC1B2CB-0185-7943-ACF0-FE5AE1687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594AF-F543-9F44-8AC7-9D7784AF2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23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6BF5DC3-0EC4-0446-8315-E736CFE87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5F8D98F-81AE-B74B-864E-668700750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6B70BF8-3BAF-CF44-BDD3-955B3DB3E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B1D2C-8416-7947-BB84-4276D05A8702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7D07141-73D4-F74C-BA28-F9F6FDD84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CC4A074-6E24-E14B-B6E4-87C3D5018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594AF-F543-9F44-8AC7-9D7784AF2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24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2243951-D1DA-484E-A0E7-48AE14A6E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854AA21-8E53-B445-903F-C704271F2B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46EC5E9-3D91-7C49-BE5E-C68BEBADBC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579DBE8-19C4-684B-A6A3-AD613A012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B1D2C-8416-7947-BB84-4276D05A8702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B268462-D5FD-6648-BA21-D5D8CE1E2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BB73B92-C0DD-664C-A5B6-50273B11E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594AF-F543-9F44-8AC7-9D7784AF2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033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A4DB4E-0F5B-084A-9275-546F866CB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478CC93-E5A6-B040-8426-5435DFEE5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5163419-322B-D949-93B4-F9FEFF5059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DFE1674D-8B9E-374C-A504-5584CD3D1E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04A5CCE-D852-9343-A51E-93651457FE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E082B2EC-3063-514B-A1E7-3F59C6722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B1D2C-8416-7947-BB84-4276D05A8702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3F0180FD-B2D6-4B4A-876D-34894FBF8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C3D74EC6-EA8B-6247-B5CA-34496D1E3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594AF-F543-9F44-8AC7-9D7784AF2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257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9A7F0EE-7A5D-0C4A-B176-7BF6C668B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103A629A-3F60-C041-AA3F-F69349A17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B1D2C-8416-7947-BB84-4276D05A8702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8F4B2629-FB84-E148-B606-AB5DA6F67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D4A2626-A732-634D-86D0-3A7D9A7EC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594AF-F543-9F44-8AC7-9D7784AF2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814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9E16A86-C427-7D46-AE5A-A7A508009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B1D2C-8416-7947-BB84-4276D05A8702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BCEC45E8-D4E5-294C-B3B3-F634D5E7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FEC32EC-8736-C84E-8CCB-353F692B8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594AF-F543-9F44-8AC7-9D7784AF2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465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149FF8-137E-BA4B-A837-1CD23A356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AEDDF88-312A-D340-9845-B6F100C6B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99BDF66-3E84-3843-92E2-035F702E5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8D51527-B25C-D04D-B700-B4653C32F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B1D2C-8416-7947-BB84-4276D05A8702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E55E152-1F64-A444-BF0A-8EC63A5CB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E09C27D-2047-914E-99E0-EA91EBCB1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594AF-F543-9F44-8AC7-9D7784AF2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16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9A1E78-1E27-6149-BC5A-36578C7D6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FD068037-656A-374B-84DA-8E5B0D7799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C9A9E1B-586A-A844-BF98-D8CE60959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FCAA1B8-97C7-4643-AA05-311E67486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B1D2C-8416-7947-BB84-4276D05A8702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98591A7-1D31-B849-9BC4-9F6BC40A6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4D4C937-E064-C547-BE3A-34393891F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594AF-F543-9F44-8AC7-9D7784AF2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688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064FA0-D71F-9C4B-9891-90C425AC1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343E05E-7906-A249-89EF-DA59C03E4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8892BC4-B307-8142-AB75-E3E7B1B1A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B1D2C-8416-7947-BB84-4276D05A8702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B9E046D-5C51-8F4D-9D4B-9FCE4D3C2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059E345-430E-974D-8538-8977F5E78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594AF-F543-9F44-8AC7-9D7784AF2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81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FADEBA6-631C-284C-BF8E-99F9A31321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9602129-D735-0F42-8DEE-25D19B86A1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9B02D43-43E7-F146-B023-381521B65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B1D2C-8416-7947-BB84-4276D05A8702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F9856AE-818D-0944-9223-D97B127E3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1CF2FAB-3917-7B4C-A550-C6ECD8F47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594AF-F543-9F44-8AC7-9D7784AF2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693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3042701-E7C6-C64E-9961-E6546A373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0CC510-59AB-134E-99B5-7DCF5C593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2EFC980-86CE-064E-9D20-1F186AC462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B1D2C-8416-7947-BB84-4276D05A8702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EAB05AC-149C-A54B-A9E8-16F5D5E2E4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BC24B6F-E393-8D4B-83B7-40B226926D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594AF-F543-9F44-8AC7-9D7784AF2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972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7.sv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sv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5.sv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xmlns="" id="{347DA53C-A8A1-FFB9-D452-102B5A7094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65"/>
          <a:stretch/>
        </p:blipFill>
        <p:spPr bwMode="auto">
          <a:xfrm>
            <a:off x="0" y="1"/>
            <a:ext cx="12192000" cy="6868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40FAC9E5-D9B2-5001-373F-172D994639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9750" b="16030"/>
          <a:stretch/>
        </p:blipFill>
        <p:spPr bwMode="auto">
          <a:xfrm>
            <a:off x="1" y="0"/>
            <a:ext cx="7345679" cy="686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FBFF7ED-E52D-70FD-B5D5-F42E475C95F7}"/>
              </a:ext>
            </a:extLst>
          </p:cNvPr>
          <p:cNvSpPr/>
          <p:nvPr/>
        </p:nvSpPr>
        <p:spPr>
          <a:xfrm>
            <a:off x="0" y="0"/>
            <a:ext cx="7345681" cy="6857999"/>
          </a:xfrm>
          <a:prstGeom prst="rect">
            <a:avLst/>
          </a:prstGeom>
          <a:solidFill>
            <a:srgbClr val="123158">
              <a:alpha val="2813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Google Shape;89;p1">
            <a:extLst>
              <a:ext uri="{FF2B5EF4-FFF2-40B4-BE49-F238E27FC236}">
                <a16:creationId xmlns:a16="http://schemas.microsoft.com/office/drawing/2014/main" xmlns="" id="{DF1076E5-7BFE-8A4E-A30E-6B5C0EB7166F}"/>
              </a:ext>
            </a:extLst>
          </p:cNvPr>
          <p:cNvSpPr txBox="1">
            <a:spLocks/>
          </p:cNvSpPr>
          <p:nvPr/>
        </p:nvSpPr>
        <p:spPr>
          <a:xfrm>
            <a:off x="8895906" y="436963"/>
            <a:ext cx="2889693" cy="73289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  <a:buClr>
                <a:schemeClr val="lt1"/>
              </a:buClr>
              <a:buSzPts val="2800"/>
            </a:pPr>
            <a:r>
              <a:rPr lang="ru-RU" sz="1800" b="1" dirty="0">
                <a:solidFill>
                  <a:schemeClr val="bg1"/>
                </a:solidFill>
                <a:latin typeface="Montserrat SemiBold" pitchFamily="2" charset="0"/>
                <a:ea typeface="Trebuchet MS"/>
                <a:cs typeface="Trebuchet MS"/>
                <a:sym typeface="Trebuchet MS"/>
              </a:rPr>
              <a:t>ЕРИП АПК</a:t>
            </a:r>
          </a:p>
          <a:p>
            <a:pPr algn="r">
              <a:lnSpc>
                <a:spcPct val="100000"/>
              </a:lnSpc>
              <a:buClr>
                <a:schemeClr val="lt1"/>
              </a:buClr>
              <a:buSzPts val="2800"/>
            </a:pPr>
            <a:r>
              <a:rPr lang="ru-RU" sz="1800" b="1" dirty="0">
                <a:solidFill>
                  <a:schemeClr val="bg1"/>
                </a:solidFill>
                <a:latin typeface="Montserrat" pitchFamily="2" charset="0"/>
                <a:ea typeface="Trebuchet MS"/>
                <a:cs typeface="Trebuchet MS"/>
                <a:sym typeface="Trebuchet MS"/>
              </a:rPr>
              <a:t>Безопасный город</a:t>
            </a:r>
            <a:endParaRPr lang="ru-RU" sz="18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BDE5227-5D78-4549-A665-C9586FC421BD}"/>
              </a:ext>
            </a:extLst>
          </p:cNvPr>
          <p:cNvSpPr txBox="1"/>
          <p:nvPr/>
        </p:nvSpPr>
        <p:spPr>
          <a:xfrm>
            <a:off x="620261" y="1410004"/>
            <a:ext cx="6368879" cy="2451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600"/>
              </a:lnSpc>
            </a:pPr>
            <a:r>
              <a:rPr lang="ru-RU" sz="4200" b="1" dirty="0">
                <a:solidFill>
                  <a:schemeClr val="bg1"/>
                </a:solidFill>
                <a:latin typeface="Montserrat" panose="00000500000000000000" pitchFamily="50" charset="-52"/>
              </a:rPr>
              <a:t>Автоматизация межведомственного </a:t>
            </a:r>
            <a:r>
              <a:rPr lang="ru-RU" sz="4200" b="1" dirty="0" smtClean="0">
                <a:solidFill>
                  <a:schemeClr val="bg1"/>
                </a:solidFill>
                <a:latin typeface="Montserrat" panose="00000500000000000000" pitchFamily="50" charset="-52"/>
              </a:rPr>
              <a:t>взаимодействия в рамках РСЧС</a:t>
            </a:r>
            <a:endParaRPr lang="en-US" sz="4200" b="1" dirty="0">
              <a:solidFill>
                <a:schemeClr val="bg1"/>
              </a:solidFill>
              <a:latin typeface="Montserrat" panose="00000500000000000000" pitchFamily="50" charset="-52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10" y="327325"/>
            <a:ext cx="769171" cy="943767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F0435877-F187-80B2-AA45-2FD691A5A27C}"/>
              </a:ext>
            </a:extLst>
          </p:cNvPr>
          <p:cNvGrpSpPr/>
          <p:nvPr/>
        </p:nvGrpSpPr>
        <p:grpSpPr>
          <a:xfrm>
            <a:off x="620261" y="5328929"/>
            <a:ext cx="4681841" cy="1191110"/>
            <a:chOff x="620261" y="312227"/>
            <a:chExt cx="4681841" cy="1191110"/>
          </a:xfrm>
        </p:grpSpPr>
        <p:sp>
          <p:nvSpPr>
            <p:cNvPr id="13" name="Скругленный прямоугольник 12">
              <a:extLst>
                <a:ext uri="{FF2B5EF4-FFF2-40B4-BE49-F238E27FC236}">
                  <a16:creationId xmlns:a16="http://schemas.microsoft.com/office/drawing/2014/main" xmlns="" id="{F41CA356-7EE0-D55D-2924-C45C5B456127}"/>
                </a:ext>
              </a:extLst>
            </p:cNvPr>
            <p:cNvSpPr/>
            <p:nvPr/>
          </p:nvSpPr>
          <p:spPr>
            <a:xfrm>
              <a:off x="620261" y="312227"/>
              <a:ext cx="4681841" cy="1191110"/>
            </a:xfrm>
            <a:prstGeom prst="roundRect">
              <a:avLst>
                <a:gd name="adj" fmla="val 884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Google Shape;89;p1">
              <a:extLst>
                <a:ext uri="{FF2B5EF4-FFF2-40B4-BE49-F238E27FC236}">
                  <a16:creationId xmlns:a16="http://schemas.microsoft.com/office/drawing/2014/main" xmlns="" id="{77BE493E-BA78-3649-9628-6B76DCBEA683}"/>
                </a:ext>
              </a:extLst>
            </p:cNvPr>
            <p:cNvSpPr txBox="1">
              <a:spLocks/>
            </p:cNvSpPr>
            <p:nvPr/>
          </p:nvSpPr>
          <p:spPr>
            <a:xfrm>
              <a:off x="726474" y="451139"/>
              <a:ext cx="4518921" cy="3121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91425" tIns="45700" rIns="91425" bIns="45700" rtlCol="0" anchor="b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00000"/>
                </a:lnSpc>
                <a:buClr>
                  <a:schemeClr val="lt1"/>
                </a:buClr>
                <a:buSzPts val="2800"/>
              </a:pPr>
              <a:r>
                <a:rPr lang="ru-RU" sz="1800" b="1" dirty="0">
                  <a:solidFill>
                    <a:srgbClr val="002060"/>
                  </a:solidFill>
                  <a:latin typeface="Montserrat SemiBold" pitchFamily="2" charset="0"/>
                  <a:ea typeface="Trebuchet MS"/>
                  <a:cs typeface="Trebuchet MS"/>
                  <a:sym typeface="Trebuchet MS"/>
                </a:rPr>
                <a:t>Андронов Валерий Владимирович</a:t>
              </a:r>
              <a:endParaRPr lang="ru-RU" sz="1200" b="1" dirty="0">
                <a:solidFill>
                  <a:srgbClr val="00B0F0"/>
                </a:solidFill>
                <a:latin typeface="Montserrat SemiBold" pitchFamily="2" charset="0"/>
              </a:endParaRPr>
            </a:p>
          </p:txBody>
        </p:sp>
        <p:sp>
          <p:nvSpPr>
            <p:cNvPr id="16" name="Google Shape;89;p1">
              <a:extLst>
                <a:ext uri="{FF2B5EF4-FFF2-40B4-BE49-F238E27FC236}">
                  <a16:creationId xmlns:a16="http://schemas.microsoft.com/office/drawing/2014/main" xmlns="" id="{6A3304F0-A665-9014-97C5-3BE8B615FC80}"/>
                </a:ext>
              </a:extLst>
            </p:cNvPr>
            <p:cNvSpPr txBox="1">
              <a:spLocks/>
            </p:cNvSpPr>
            <p:nvPr/>
          </p:nvSpPr>
          <p:spPr>
            <a:xfrm>
              <a:off x="768949" y="734939"/>
              <a:ext cx="4320501" cy="6383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91425" tIns="45700" rIns="91425" bIns="45700" rtlCol="0" anchor="b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00000"/>
                </a:lnSpc>
                <a:buClr>
                  <a:schemeClr val="lt1"/>
                </a:buClr>
                <a:buSzPts val="2800"/>
              </a:pPr>
              <a:r>
                <a:rPr lang="ru-RU" sz="1100" dirty="0">
                  <a:solidFill>
                    <a:srgbClr val="017CC5"/>
                  </a:solidFill>
                  <a:latin typeface="Montserrat Medium" pitchFamily="2" charset="0"/>
                </a:rPr>
                <a:t>Заместитель руководителя Администрации Главы Республики Бурятия и Правительства Республики Бурятия - председатель Комитета цифрового развития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0574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D6EE0B86-1137-9342-4FA6-87653865E83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F1F9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17CC5"/>
              </a:solidFill>
            </a:endParaRPr>
          </a:p>
        </p:txBody>
      </p:sp>
      <p:sp>
        <p:nvSpPr>
          <p:cNvPr id="4" name="Скругленный прямоугольник 125">
            <a:extLst>
              <a:ext uri="{FF2B5EF4-FFF2-40B4-BE49-F238E27FC236}">
                <a16:creationId xmlns:a16="http://schemas.microsoft.com/office/drawing/2014/main" xmlns="" id="{1AAD7B25-99BC-514F-B6C7-2C16502E928C}"/>
              </a:ext>
            </a:extLst>
          </p:cNvPr>
          <p:cNvSpPr/>
          <p:nvPr/>
        </p:nvSpPr>
        <p:spPr>
          <a:xfrm>
            <a:off x="0" y="4684591"/>
            <a:ext cx="12192000" cy="2173409"/>
          </a:xfrm>
          <a:prstGeom prst="rect">
            <a:avLst/>
          </a:prstGeom>
          <a:solidFill>
            <a:srgbClr val="017CC5">
              <a:alpha val="22000"/>
            </a:srgbClr>
          </a:solidFill>
          <a:ln>
            <a:noFill/>
          </a:ln>
          <a:effectLst>
            <a:outerShdw blurRad="355600" dist="114300" dir="3120000" algn="ctr" rotWithShape="0">
              <a:srgbClr val="0070C0">
                <a:alpha val="23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17CC5"/>
              </a:solidFill>
            </a:endParaRPr>
          </a:p>
        </p:txBody>
      </p:sp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xmlns="" id="{6ADE426A-A947-F3B7-847A-AA6276D6EE99}"/>
              </a:ext>
            </a:extLst>
          </p:cNvPr>
          <p:cNvSpPr/>
          <p:nvPr/>
        </p:nvSpPr>
        <p:spPr>
          <a:xfrm>
            <a:off x="5989117" y="4918027"/>
            <a:ext cx="5141930" cy="1380949"/>
          </a:xfrm>
          <a:prstGeom prst="roundRect">
            <a:avLst>
              <a:gd name="adj" fmla="val 8846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>
            <a:extLst>
              <a:ext uri="{FF2B5EF4-FFF2-40B4-BE49-F238E27FC236}">
                <a16:creationId xmlns:a16="http://schemas.microsoft.com/office/drawing/2014/main" xmlns="" id="{F94CF49A-20B3-7D01-AE40-4AA061A01160}"/>
              </a:ext>
            </a:extLst>
          </p:cNvPr>
          <p:cNvSpPr/>
          <p:nvPr/>
        </p:nvSpPr>
        <p:spPr>
          <a:xfrm>
            <a:off x="453656" y="4918027"/>
            <a:ext cx="5141930" cy="1692914"/>
          </a:xfrm>
          <a:prstGeom prst="roundRect">
            <a:avLst>
              <a:gd name="adj" fmla="val 8846"/>
            </a:avLst>
          </a:prstGeom>
          <a:solidFill>
            <a:srgbClr val="017CC5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17CC5"/>
              </a:solidFill>
            </a:endParaRPr>
          </a:p>
        </p:txBody>
      </p:sp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xmlns="" id="{14633D1A-183A-548C-CE71-0CD22FF9D0FE}"/>
              </a:ext>
            </a:extLst>
          </p:cNvPr>
          <p:cNvSpPr/>
          <p:nvPr/>
        </p:nvSpPr>
        <p:spPr>
          <a:xfrm>
            <a:off x="5989117" y="1420924"/>
            <a:ext cx="5141930" cy="1380949"/>
          </a:xfrm>
          <a:prstGeom prst="roundRect">
            <a:avLst>
              <a:gd name="adj" fmla="val 8846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xmlns="" id="{464BD6E8-C854-D729-FD3B-EC57DA0821B8}"/>
              </a:ext>
            </a:extLst>
          </p:cNvPr>
          <p:cNvSpPr/>
          <p:nvPr/>
        </p:nvSpPr>
        <p:spPr>
          <a:xfrm>
            <a:off x="453656" y="1420924"/>
            <a:ext cx="5141930" cy="1380949"/>
          </a:xfrm>
          <a:prstGeom prst="roundRect">
            <a:avLst>
              <a:gd name="adj" fmla="val 8846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xmlns="" id="{54A22A83-0AE7-9E45-8246-419112D5E1B5}"/>
              </a:ext>
            </a:extLst>
          </p:cNvPr>
          <p:cNvSpPr txBox="1">
            <a:spLocks/>
          </p:cNvSpPr>
          <p:nvPr/>
        </p:nvSpPr>
        <p:spPr>
          <a:xfrm>
            <a:off x="1600728" y="1667694"/>
            <a:ext cx="3779345" cy="910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300" b="1" dirty="0">
                <a:solidFill>
                  <a:srgbClr val="017CC5"/>
                </a:solidFill>
                <a:latin typeface="Montserrat" panose="020B0604020202020204" charset="-52"/>
              </a:rPr>
              <a:t>Необходимость автоматизации </a:t>
            </a:r>
            <a:br>
              <a:rPr lang="ru-RU" sz="1300" b="1" dirty="0">
                <a:solidFill>
                  <a:srgbClr val="017CC5"/>
                </a:solidFill>
                <a:latin typeface="Montserrat" panose="020B0604020202020204" charset="-52"/>
              </a:rPr>
            </a:br>
            <a:r>
              <a:rPr lang="ru-RU" sz="1300" b="1" dirty="0">
                <a:solidFill>
                  <a:srgbClr val="017CC5"/>
                </a:solidFill>
                <a:latin typeface="Montserrat" panose="020B0604020202020204" charset="-52"/>
              </a:rPr>
              <a:t>обмена данными между ЕДДС и ЦУКС, </a:t>
            </a:r>
            <a:r>
              <a:rPr lang="ru-RU" sz="1300" dirty="0">
                <a:solidFill>
                  <a:srgbClr val="123158"/>
                </a:solidFill>
                <a:latin typeface="Montserrat" panose="020B0604020202020204" charset="-52"/>
              </a:rPr>
              <a:t>исключение ненадёжных инструментов (почта, мессенджеры, </a:t>
            </a:r>
            <a:r>
              <a:rPr lang="ru-RU" sz="1300" dirty="0" err="1">
                <a:solidFill>
                  <a:srgbClr val="123158"/>
                </a:solidFill>
                <a:latin typeface="Montserrat" panose="020B0604020202020204" charset="-52"/>
              </a:rPr>
              <a:t>ftp</a:t>
            </a:r>
            <a:r>
              <a:rPr lang="ru-RU" sz="1300" dirty="0">
                <a:solidFill>
                  <a:srgbClr val="123158"/>
                </a:solidFill>
                <a:latin typeface="Montserrat" panose="020B0604020202020204" charset="-52"/>
              </a:rPr>
              <a:t>, телефон и пр.)</a:t>
            </a:r>
            <a:endParaRPr lang="ru-RU" altLang="ru-RU" sz="1300" dirty="0">
              <a:solidFill>
                <a:srgbClr val="123158"/>
              </a:solidFill>
              <a:latin typeface="Montserrat" panose="020B0604020202020204" charset="-52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CBBD652E-9DF9-4248-AA2B-621592270B5C}"/>
              </a:ext>
            </a:extLst>
          </p:cNvPr>
          <p:cNvSpPr txBox="1">
            <a:spLocks/>
          </p:cNvSpPr>
          <p:nvPr/>
        </p:nvSpPr>
        <p:spPr>
          <a:xfrm>
            <a:off x="7084937" y="1767360"/>
            <a:ext cx="2729986" cy="608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300" dirty="0">
                <a:solidFill>
                  <a:srgbClr val="123158"/>
                </a:solidFill>
                <a:latin typeface="Montserrat" panose="020B0604020202020204" charset="-52"/>
              </a:rPr>
              <a:t>Осуществление </a:t>
            </a:r>
            <a:br>
              <a:rPr lang="ru-RU" sz="1300" dirty="0">
                <a:solidFill>
                  <a:srgbClr val="123158"/>
                </a:solidFill>
                <a:latin typeface="Montserrat" panose="020B0604020202020204" charset="-52"/>
              </a:rPr>
            </a:br>
            <a:r>
              <a:rPr lang="ru-RU" sz="1300" dirty="0">
                <a:solidFill>
                  <a:srgbClr val="123158"/>
                </a:solidFill>
                <a:latin typeface="Montserrat" panose="020B0604020202020204" charset="-52"/>
              </a:rPr>
              <a:t>контроля сил и средств </a:t>
            </a:r>
            <a:r>
              <a:rPr lang="ru-RU" sz="1300" dirty="0">
                <a:latin typeface="Montserrat" panose="020B0604020202020204" charset="-52"/>
              </a:rPr>
              <a:t/>
            </a:r>
            <a:br>
              <a:rPr lang="ru-RU" sz="1300" dirty="0">
                <a:latin typeface="Montserrat" panose="020B0604020202020204" charset="-52"/>
              </a:rPr>
            </a:br>
            <a:r>
              <a:rPr lang="ru-RU" sz="1300" b="1" dirty="0">
                <a:solidFill>
                  <a:srgbClr val="017CC5"/>
                </a:solidFill>
                <a:latin typeface="Montserrat" panose="020B0604020202020204" charset="-52"/>
              </a:rPr>
              <a:t>в пожароопасный период</a:t>
            </a:r>
            <a:endParaRPr lang="ru-RU" sz="1300" dirty="0">
              <a:solidFill>
                <a:srgbClr val="017CC5"/>
              </a:solidFill>
              <a:latin typeface="Montserrat" panose="020B0604020202020204" charset="-52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xmlns="" id="{1DC30AE9-B5B1-9344-B592-E7541488A330}"/>
              </a:ext>
            </a:extLst>
          </p:cNvPr>
          <p:cNvSpPr txBox="1">
            <a:spLocks/>
          </p:cNvSpPr>
          <p:nvPr/>
        </p:nvSpPr>
        <p:spPr>
          <a:xfrm>
            <a:off x="683069" y="5120041"/>
            <a:ext cx="4738573" cy="1309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300" dirty="0">
                <a:solidFill>
                  <a:schemeClr val="bg1"/>
                </a:solidFill>
                <a:latin typeface="Montserrat" pitchFamily="2" charset="0"/>
              </a:rPr>
              <a:t>Данные задачи региону требовалось решить </a:t>
            </a:r>
            <a:br>
              <a:rPr lang="ru-RU" sz="1300" dirty="0">
                <a:solidFill>
                  <a:schemeClr val="bg1"/>
                </a:solidFill>
                <a:latin typeface="Montserrat" pitchFamily="2" charset="0"/>
              </a:rPr>
            </a:br>
            <a:r>
              <a:rPr lang="ru-RU" sz="1300" dirty="0">
                <a:solidFill>
                  <a:schemeClr val="bg1"/>
                </a:solidFill>
                <a:latin typeface="Montserrat" pitchFamily="2" charset="0"/>
              </a:rPr>
              <a:t>в максимально короткие сроки и с минимальными затратами. Возможностью для реализации стало наличие Государственной информационной системы </a:t>
            </a:r>
            <a:r>
              <a:rPr lang="ru-RU" sz="1300" b="1" dirty="0">
                <a:solidFill>
                  <a:schemeClr val="bg1"/>
                </a:solidFill>
                <a:latin typeface="Montserrat" pitchFamily="2" charset="0"/>
              </a:rPr>
              <a:t>"Единая региональная платформа АПК Безопасный город".</a:t>
            </a:r>
            <a:endParaRPr lang="ru-RU" altLang="ru-RU" sz="13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xmlns="" id="{B199EA4A-8A23-B245-AB33-5CDF2C6236CE}"/>
              </a:ext>
            </a:extLst>
          </p:cNvPr>
          <p:cNvSpPr txBox="1">
            <a:spLocks/>
          </p:cNvSpPr>
          <p:nvPr/>
        </p:nvSpPr>
        <p:spPr>
          <a:xfrm>
            <a:off x="747763" y="346811"/>
            <a:ext cx="9695647" cy="8406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rgbClr val="017CC5"/>
                </a:solidFill>
                <a:latin typeface="Montserrat" pitchFamily="2" charset="0"/>
              </a:rPr>
              <a:t>Предпосылки создания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xmlns="" id="{DAD8596D-9838-F441-9A1E-44DA70023A43}"/>
              </a:ext>
            </a:extLst>
          </p:cNvPr>
          <p:cNvSpPr txBox="1">
            <a:spLocks/>
          </p:cNvSpPr>
          <p:nvPr/>
        </p:nvSpPr>
        <p:spPr>
          <a:xfrm>
            <a:off x="7067936" y="5205900"/>
            <a:ext cx="3203115" cy="8052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300" dirty="0">
                <a:solidFill>
                  <a:srgbClr val="123158"/>
                </a:solidFill>
                <a:latin typeface="Montserrat" panose="020B0604020202020204" charset="-52"/>
              </a:rPr>
              <a:t>Организация оперативного </a:t>
            </a:r>
            <a:br>
              <a:rPr lang="ru-RU" sz="1300" dirty="0">
                <a:solidFill>
                  <a:srgbClr val="123158"/>
                </a:solidFill>
                <a:latin typeface="Montserrat" panose="020B0604020202020204" charset="-52"/>
              </a:rPr>
            </a:br>
            <a:r>
              <a:rPr lang="ru-RU" sz="1300" dirty="0">
                <a:solidFill>
                  <a:srgbClr val="123158"/>
                </a:solidFill>
                <a:latin typeface="Montserrat" panose="020B0604020202020204" charset="-52"/>
              </a:rPr>
              <a:t>и своевременного предоставления информации </a:t>
            </a:r>
            <a:r>
              <a:rPr lang="ru-RU" sz="1300" dirty="0">
                <a:latin typeface="Montserrat" panose="020B0604020202020204" charset="-52"/>
              </a:rPr>
              <a:t/>
            </a:r>
            <a:br>
              <a:rPr lang="ru-RU" sz="1300" dirty="0">
                <a:latin typeface="Montserrat" panose="020B0604020202020204" charset="-52"/>
              </a:rPr>
            </a:br>
            <a:r>
              <a:rPr lang="ru-RU" sz="1300" b="1" dirty="0">
                <a:solidFill>
                  <a:srgbClr val="017CC5"/>
                </a:solidFill>
                <a:latin typeface="Montserrat" panose="020B0604020202020204" charset="-52"/>
              </a:rPr>
              <a:t>о текущей ситуации в регионе</a:t>
            </a:r>
            <a:endParaRPr lang="ru-RU" sz="1300" dirty="0">
              <a:solidFill>
                <a:srgbClr val="017CC5"/>
              </a:solidFill>
              <a:latin typeface="Montserrat" panose="020B0604020202020204" charset="-52"/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xmlns="" id="{7D7F367B-A3D7-F5A7-7F6A-9DC65D943C05}"/>
              </a:ext>
            </a:extLst>
          </p:cNvPr>
          <p:cNvSpPr/>
          <p:nvPr/>
        </p:nvSpPr>
        <p:spPr>
          <a:xfrm>
            <a:off x="731822" y="1786393"/>
            <a:ext cx="650010" cy="650010"/>
          </a:xfrm>
          <a:prstGeom prst="ellipse">
            <a:avLst/>
          </a:prstGeom>
          <a:solidFill>
            <a:srgbClr val="2D94D7"/>
          </a:solidFill>
          <a:ln>
            <a:noFill/>
          </a:ln>
          <a:effectLst>
            <a:outerShdw blurRad="248201" dist="113014" dir="3354116" algn="ctr" rotWithShape="0">
              <a:srgbClr val="71B7EB">
                <a:alpha val="62745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24053"/>
              </a:solidFill>
            </a:endParaRP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xmlns="" id="{8566DED8-ACFD-2116-6448-FAF8E303E959}"/>
              </a:ext>
            </a:extLst>
          </p:cNvPr>
          <p:cNvSpPr/>
          <p:nvPr/>
        </p:nvSpPr>
        <p:spPr>
          <a:xfrm>
            <a:off x="6281639" y="1786393"/>
            <a:ext cx="650010" cy="650010"/>
          </a:xfrm>
          <a:prstGeom prst="ellipse">
            <a:avLst/>
          </a:prstGeom>
          <a:solidFill>
            <a:srgbClr val="2D94D7"/>
          </a:solidFill>
          <a:ln>
            <a:noFill/>
          </a:ln>
          <a:effectLst>
            <a:outerShdw blurRad="248201" dist="113014" dir="3354116" algn="ctr" rotWithShape="0">
              <a:srgbClr val="71B7EB">
                <a:alpha val="62745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24053"/>
              </a:solidFill>
            </a:endParaRPr>
          </a:p>
        </p:txBody>
      </p:sp>
      <p:sp>
        <p:nvSpPr>
          <p:cNvPr id="33" name="Скругленный прямоугольник 32">
            <a:extLst>
              <a:ext uri="{FF2B5EF4-FFF2-40B4-BE49-F238E27FC236}">
                <a16:creationId xmlns:a16="http://schemas.microsoft.com/office/drawing/2014/main" xmlns="" id="{299E3185-9460-0A8C-3375-417909B31290}"/>
              </a:ext>
            </a:extLst>
          </p:cNvPr>
          <p:cNvSpPr/>
          <p:nvPr/>
        </p:nvSpPr>
        <p:spPr>
          <a:xfrm>
            <a:off x="5989117" y="2946438"/>
            <a:ext cx="5141930" cy="1380949"/>
          </a:xfrm>
          <a:prstGeom prst="roundRect">
            <a:avLst>
              <a:gd name="adj" fmla="val 8846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>
            <a:extLst>
              <a:ext uri="{FF2B5EF4-FFF2-40B4-BE49-F238E27FC236}">
                <a16:creationId xmlns:a16="http://schemas.microsoft.com/office/drawing/2014/main" xmlns="" id="{1709EE94-A129-126B-7DBB-B1A6E835B015}"/>
              </a:ext>
            </a:extLst>
          </p:cNvPr>
          <p:cNvSpPr/>
          <p:nvPr/>
        </p:nvSpPr>
        <p:spPr>
          <a:xfrm>
            <a:off x="453656" y="2946438"/>
            <a:ext cx="5141930" cy="1380949"/>
          </a:xfrm>
          <a:prstGeom prst="roundRect">
            <a:avLst>
              <a:gd name="adj" fmla="val 8846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xmlns="" id="{DAD8596D-9838-F441-9A1E-44DA70023A43}"/>
              </a:ext>
            </a:extLst>
          </p:cNvPr>
          <p:cNvSpPr txBox="1">
            <a:spLocks/>
          </p:cNvSpPr>
          <p:nvPr/>
        </p:nvSpPr>
        <p:spPr>
          <a:xfrm>
            <a:off x="1600729" y="3159077"/>
            <a:ext cx="3008557" cy="997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300" dirty="0">
                <a:solidFill>
                  <a:srgbClr val="123158"/>
                </a:solidFill>
                <a:latin typeface="Montserrat" panose="020B0604020202020204" charset="-52"/>
              </a:rPr>
              <a:t>Необходимость организации сбора и обработки данных </a:t>
            </a:r>
            <a:r>
              <a:rPr lang="ru-RU" sz="1300" dirty="0">
                <a:latin typeface="Montserrat" panose="020B0604020202020204" charset="-52"/>
              </a:rPr>
              <a:t/>
            </a:r>
            <a:br>
              <a:rPr lang="ru-RU" sz="1300" dirty="0">
                <a:latin typeface="Montserrat" panose="020B0604020202020204" charset="-52"/>
              </a:rPr>
            </a:br>
            <a:r>
              <a:rPr lang="ru-RU" sz="1300" b="1" dirty="0">
                <a:solidFill>
                  <a:srgbClr val="017CC5"/>
                </a:solidFill>
                <a:latin typeface="Montserrat" panose="020B0604020202020204" charset="-52"/>
              </a:rPr>
              <a:t>по силам и средствам постоянной готовности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xmlns="" id="{1DC30AE9-B5B1-9344-B592-E7541488A330}"/>
              </a:ext>
            </a:extLst>
          </p:cNvPr>
          <p:cNvSpPr txBox="1">
            <a:spLocks/>
          </p:cNvSpPr>
          <p:nvPr/>
        </p:nvSpPr>
        <p:spPr>
          <a:xfrm>
            <a:off x="7067936" y="3189622"/>
            <a:ext cx="3132845" cy="8975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300" dirty="0">
                <a:solidFill>
                  <a:srgbClr val="123158"/>
                </a:solidFill>
                <a:latin typeface="Montserrat" pitchFamily="2" charset="0"/>
              </a:rPr>
              <a:t>Организация возможности </a:t>
            </a:r>
            <a:r>
              <a:rPr lang="ru-RU" sz="1300" b="1" dirty="0">
                <a:solidFill>
                  <a:srgbClr val="017CC5"/>
                </a:solidFill>
                <a:latin typeface="Montserrat" pitchFamily="2" charset="0"/>
              </a:rPr>
              <a:t>формировать отраслевую отчетность </a:t>
            </a:r>
            <a:r>
              <a:rPr lang="ru-RU" sz="1300" dirty="0">
                <a:solidFill>
                  <a:srgbClr val="123158"/>
                </a:solidFill>
                <a:latin typeface="Montserrat" pitchFamily="2" charset="0"/>
              </a:rPr>
              <a:t>максимально быстро, с достоверной информацией</a:t>
            </a:r>
            <a:endParaRPr lang="ru-RU" altLang="ru-RU" sz="1300" b="1" dirty="0">
              <a:solidFill>
                <a:srgbClr val="123158"/>
              </a:solidFill>
              <a:latin typeface="Montserrat" pitchFamily="2" charset="0"/>
            </a:endParaRP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xmlns="" id="{509197DC-825E-3DB2-E3AF-B4920F6B7BA6}"/>
              </a:ext>
            </a:extLst>
          </p:cNvPr>
          <p:cNvSpPr/>
          <p:nvPr/>
        </p:nvSpPr>
        <p:spPr>
          <a:xfrm>
            <a:off x="731822" y="3311907"/>
            <a:ext cx="650010" cy="650010"/>
          </a:xfrm>
          <a:prstGeom prst="ellipse">
            <a:avLst/>
          </a:prstGeom>
          <a:solidFill>
            <a:srgbClr val="2D94D7"/>
          </a:solidFill>
          <a:ln>
            <a:noFill/>
          </a:ln>
          <a:effectLst>
            <a:outerShdw blurRad="248201" dist="113014" dir="3354116" algn="ctr" rotWithShape="0">
              <a:srgbClr val="71B7EB">
                <a:alpha val="62745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24053"/>
              </a:solidFill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xmlns="" id="{06A34A72-46FD-39CB-ADB4-F5536A9D9CDD}"/>
              </a:ext>
            </a:extLst>
          </p:cNvPr>
          <p:cNvSpPr/>
          <p:nvPr/>
        </p:nvSpPr>
        <p:spPr>
          <a:xfrm>
            <a:off x="6281639" y="3311907"/>
            <a:ext cx="650010" cy="650010"/>
          </a:xfrm>
          <a:prstGeom prst="ellipse">
            <a:avLst/>
          </a:prstGeom>
          <a:solidFill>
            <a:srgbClr val="2D94D7"/>
          </a:solidFill>
          <a:ln>
            <a:noFill/>
          </a:ln>
          <a:effectLst>
            <a:outerShdw blurRad="248201" dist="113014" dir="3354116" algn="ctr" rotWithShape="0">
              <a:srgbClr val="71B7EB">
                <a:alpha val="62745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24053"/>
              </a:solidFill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xmlns="" id="{FEB66963-4DE6-34AB-211E-D6556E94B7E2}"/>
              </a:ext>
            </a:extLst>
          </p:cNvPr>
          <p:cNvSpPr/>
          <p:nvPr/>
        </p:nvSpPr>
        <p:spPr>
          <a:xfrm>
            <a:off x="6281639" y="5283497"/>
            <a:ext cx="650010" cy="650010"/>
          </a:xfrm>
          <a:prstGeom prst="ellipse">
            <a:avLst/>
          </a:prstGeom>
          <a:solidFill>
            <a:srgbClr val="324053"/>
          </a:solidFill>
          <a:ln>
            <a:noFill/>
          </a:ln>
          <a:effectLst>
            <a:outerShdw blurRad="248201" dist="113014" dir="3354116" algn="ctr" rotWithShape="0">
              <a:srgbClr val="71B7EB">
                <a:alpha val="62745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24053"/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6B27EEF4-20B6-6A97-310A-3B28D636F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170" y="1945766"/>
            <a:ext cx="460615" cy="305437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066D735B-8D4F-96A2-A7FF-0E2D92640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395" y="5437076"/>
            <a:ext cx="316748" cy="327408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F6903534-E823-CA62-AE83-0045089EB1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329" y="3429000"/>
            <a:ext cx="498142" cy="422951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xmlns="" id="{2372C924-EDD6-5AC2-9979-244D1122F9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4232" y="3442750"/>
            <a:ext cx="287322" cy="366104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8677BD4A-B18F-AD28-EAD4-5514112EDC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1259" y="1875867"/>
            <a:ext cx="335774" cy="443968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502C2BAB-F96A-BE47-971C-170A71749D99}"/>
              </a:ext>
            </a:extLst>
          </p:cNvPr>
          <p:cNvSpPr/>
          <p:nvPr/>
        </p:nvSpPr>
        <p:spPr>
          <a:xfrm>
            <a:off x="11519019" y="6150114"/>
            <a:ext cx="6729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1B7EB"/>
                </a:solidFill>
                <a:latin typeface="Montserrat" pitchFamily="2" charset="0"/>
              </a:rPr>
              <a:t>2</a:t>
            </a:r>
            <a:endParaRPr lang="ru-RU" sz="4000" b="1" dirty="0">
              <a:solidFill>
                <a:srgbClr val="71B7EB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820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A24484CE-8947-DBEF-A70C-B74406F14B1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F1F9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17CC5"/>
              </a:solidFill>
            </a:endParaRPr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xmlns="" id="{17CA5365-8B92-27C5-0A3F-933D840D1A9E}"/>
              </a:ext>
            </a:extLst>
          </p:cNvPr>
          <p:cNvSpPr/>
          <p:nvPr/>
        </p:nvSpPr>
        <p:spPr>
          <a:xfrm>
            <a:off x="517382" y="3558943"/>
            <a:ext cx="3254534" cy="1272939"/>
          </a:xfrm>
          <a:prstGeom prst="roundRect">
            <a:avLst>
              <a:gd name="adj" fmla="val 6872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xmlns="" id="{F060D0A2-B191-C48D-6EDB-9366244A24B3}"/>
              </a:ext>
            </a:extLst>
          </p:cNvPr>
          <p:cNvSpPr/>
          <p:nvPr/>
        </p:nvSpPr>
        <p:spPr>
          <a:xfrm>
            <a:off x="4353817" y="3526338"/>
            <a:ext cx="3676949" cy="1305544"/>
          </a:xfrm>
          <a:prstGeom prst="roundRect">
            <a:avLst>
              <a:gd name="adj" fmla="val 6872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xmlns="" id="{DD5912A0-8975-BD2E-3436-81AD0E14E37F}"/>
              </a:ext>
            </a:extLst>
          </p:cNvPr>
          <p:cNvSpPr/>
          <p:nvPr/>
        </p:nvSpPr>
        <p:spPr>
          <a:xfrm>
            <a:off x="8478489" y="3497521"/>
            <a:ext cx="2869357" cy="1334361"/>
          </a:xfrm>
          <a:prstGeom prst="roundRect">
            <a:avLst>
              <a:gd name="adj" fmla="val 6872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84C72588-BA3A-8E4C-8C38-4605F2787BD7}"/>
              </a:ext>
            </a:extLst>
          </p:cNvPr>
          <p:cNvSpPr txBox="1">
            <a:spLocks/>
          </p:cNvSpPr>
          <p:nvPr/>
        </p:nvSpPr>
        <p:spPr>
          <a:xfrm>
            <a:off x="747765" y="352819"/>
            <a:ext cx="6404402" cy="8406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rgbClr val="007CC5"/>
                </a:solidFill>
                <a:latin typeface="Montserrat" pitchFamily="2" charset="0"/>
              </a:rPr>
              <a:t>Цели и </a:t>
            </a:r>
            <a:r>
              <a:rPr lang="ru-RU" sz="3600" b="1" dirty="0">
                <a:solidFill>
                  <a:srgbClr val="017CC5"/>
                </a:solidFill>
                <a:latin typeface="Montserrat" pitchFamily="2" charset="0"/>
              </a:rPr>
              <a:t>задачи проекта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xmlns="" id="{F759947C-23E0-9B46-A414-F741EDD5C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765" y="2882257"/>
            <a:ext cx="10534979" cy="4068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rgbClr val="123158"/>
                </a:solidFill>
                <a:latin typeface="Montserrat" pitchFamily="2" charset="0"/>
              </a:rPr>
              <a:t>Задачи, которые были </a:t>
            </a:r>
            <a:r>
              <a:rPr lang="ru-RU" sz="2200" b="1" dirty="0" smtClean="0">
                <a:solidFill>
                  <a:srgbClr val="123158"/>
                </a:solidFill>
                <a:latin typeface="Montserrat" pitchFamily="2" charset="0"/>
              </a:rPr>
              <a:t>выполнены</a:t>
            </a:r>
            <a:endParaRPr lang="ru-RU" sz="2200" dirty="0">
              <a:solidFill>
                <a:srgbClr val="123158"/>
              </a:solidFill>
              <a:latin typeface="Montserrat" pitchFamily="2" charset="0"/>
            </a:endParaRP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xmlns="" id="{EC8A7DBE-7453-6844-A6EA-631B3F969C32}"/>
              </a:ext>
            </a:extLst>
          </p:cNvPr>
          <p:cNvSpPr txBox="1">
            <a:spLocks/>
          </p:cNvSpPr>
          <p:nvPr/>
        </p:nvSpPr>
        <p:spPr>
          <a:xfrm>
            <a:off x="867459" y="3753029"/>
            <a:ext cx="2875656" cy="8777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200" b="1" dirty="0">
                <a:solidFill>
                  <a:schemeClr val="tx2"/>
                </a:solidFill>
                <a:latin typeface="Montserrat" pitchFamily="2" charset="0"/>
              </a:rPr>
              <a:t>Сбор, обработка </a:t>
            </a:r>
            <a:br>
              <a:rPr lang="ru-RU" sz="1200" b="1" dirty="0">
                <a:solidFill>
                  <a:schemeClr val="tx2"/>
                </a:solidFill>
                <a:latin typeface="Montserrat" pitchFamily="2" charset="0"/>
              </a:rPr>
            </a:br>
            <a:r>
              <a:rPr lang="ru-RU" sz="1200" b="1" dirty="0">
                <a:solidFill>
                  <a:schemeClr val="tx2"/>
                </a:solidFill>
                <a:latin typeface="Montserrat" pitchFamily="2" charset="0"/>
              </a:rPr>
              <a:t>и консолидация данных </a:t>
            </a:r>
            <a:r>
              <a:rPr lang="ru-RU" sz="1200" dirty="0">
                <a:solidFill>
                  <a:schemeClr val="tx2"/>
                </a:solidFill>
                <a:latin typeface="Montserrat" pitchFamily="2" charset="0"/>
              </a:rPr>
              <a:t/>
            </a:r>
            <a:br>
              <a:rPr lang="ru-RU" sz="1200" dirty="0">
                <a:solidFill>
                  <a:schemeClr val="tx2"/>
                </a:solidFill>
                <a:latin typeface="Montserrat" pitchFamily="2" charset="0"/>
              </a:rPr>
            </a:br>
            <a:r>
              <a:rPr lang="ru-RU" sz="1200" dirty="0" smtClean="0">
                <a:solidFill>
                  <a:schemeClr val="tx2"/>
                </a:solidFill>
                <a:latin typeface="Montserrat" pitchFamily="2" charset="0"/>
              </a:rPr>
              <a:t>о силах и средствах на территории субъекта</a:t>
            </a:r>
          </a:p>
          <a:p>
            <a:pPr marL="0" indent="0">
              <a:lnSpc>
                <a:spcPct val="100000"/>
              </a:lnSpc>
              <a:buNone/>
            </a:pPr>
            <a:endParaRPr lang="ru-RU" sz="1200" dirty="0">
              <a:solidFill>
                <a:schemeClr val="tx2"/>
              </a:solidFill>
              <a:latin typeface="Montserrat" pitchFamily="2" charset="0"/>
            </a:endParaRP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xmlns="" id="{8C355BA7-CA82-5B4F-A4D4-1AC9473FAC47}"/>
              </a:ext>
            </a:extLst>
          </p:cNvPr>
          <p:cNvSpPr txBox="1">
            <a:spLocks/>
          </p:cNvSpPr>
          <p:nvPr/>
        </p:nvSpPr>
        <p:spPr>
          <a:xfrm>
            <a:off x="4651108" y="3753029"/>
            <a:ext cx="3128667" cy="7945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200" b="1" dirty="0">
                <a:solidFill>
                  <a:schemeClr val="tx2"/>
                </a:solidFill>
                <a:latin typeface="Montserrat" pitchFamily="2" charset="0"/>
              </a:rPr>
              <a:t>Обеспечение приема и маршрутизации сообщений </a:t>
            </a:r>
            <a:r>
              <a:rPr lang="ru-RU" sz="1200" dirty="0">
                <a:solidFill>
                  <a:schemeClr val="tx2"/>
                </a:solidFill>
                <a:latin typeface="Montserrat" pitchFamily="2" charset="0"/>
              </a:rPr>
              <a:t>между </a:t>
            </a:r>
            <a:r>
              <a:rPr lang="ru-RU" sz="1200" dirty="0" smtClean="0">
                <a:solidFill>
                  <a:schemeClr val="tx2"/>
                </a:solidFill>
                <a:latin typeface="Montserrat" pitchFamily="2" charset="0"/>
              </a:rPr>
              <a:t>ЕДДС и ЦУКС Республики </a:t>
            </a:r>
            <a:r>
              <a:rPr lang="ru-RU" sz="1200" dirty="0">
                <a:solidFill>
                  <a:schemeClr val="tx2"/>
                </a:solidFill>
                <a:latin typeface="Montserrat" pitchFamily="2" charset="0"/>
              </a:rPr>
              <a:t>Бурятия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xmlns="" id="{FF38A5CA-8B46-AE4F-9BFE-4C2AB01B3BB6}"/>
              </a:ext>
            </a:extLst>
          </p:cNvPr>
          <p:cNvSpPr txBox="1">
            <a:spLocks/>
          </p:cNvSpPr>
          <p:nvPr/>
        </p:nvSpPr>
        <p:spPr>
          <a:xfrm>
            <a:off x="8726929" y="3675876"/>
            <a:ext cx="2625351" cy="871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200" b="1" dirty="0">
                <a:solidFill>
                  <a:schemeClr val="tx2"/>
                </a:solidFill>
                <a:latin typeface="Montserrat" pitchFamily="2" charset="0"/>
              </a:rPr>
              <a:t>Формирование </a:t>
            </a:r>
            <a:r>
              <a:rPr lang="ru-RU" sz="1200" b="1" dirty="0" smtClean="0">
                <a:solidFill>
                  <a:schemeClr val="tx2"/>
                </a:solidFill>
                <a:latin typeface="Montserrat" pitchFamily="2" charset="0"/>
              </a:rPr>
              <a:t>отчётных форм</a:t>
            </a:r>
            <a:endParaRPr lang="ru-RU" sz="1200" dirty="0">
              <a:solidFill>
                <a:schemeClr val="tx2"/>
              </a:solidFill>
              <a:latin typeface="Montserrat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78143" y="1317656"/>
            <a:ext cx="58282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123158"/>
                </a:solidFill>
                <a:latin typeface="Montserrat" panose="00000500000000000000" pitchFamily="50" charset="-52"/>
              </a:rPr>
              <a:t>Цель проекта:</a:t>
            </a:r>
            <a:endParaRPr lang="ru-RU" sz="2200" dirty="0">
              <a:solidFill>
                <a:srgbClr val="123158"/>
              </a:solidFill>
              <a:latin typeface="Montserrat" panose="00000500000000000000" pitchFamily="50" charset="-52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97F63A43-6966-ED9E-9F04-BBE527CFA4AC}"/>
              </a:ext>
            </a:extLst>
          </p:cNvPr>
          <p:cNvSpPr/>
          <p:nvPr/>
        </p:nvSpPr>
        <p:spPr>
          <a:xfrm>
            <a:off x="778142" y="1810400"/>
            <a:ext cx="8976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123158"/>
                </a:solidFill>
                <a:latin typeface="Montserrat" panose="00000500000000000000" pitchFamily="50" charset="-52"/>
              </a:rPr>
              <a:t>Повышение оперативности реагирования всех служб на ЧС с помощью единого информационного пространства и автоматизации базовых процессов</a:t>
            </a:r>
            <a:endParaRPr lang="ru-RU" sz="1400" dirty="0">
              <a:solidFill>
                <a:srgbClr val="123158"/>
              </a:solidFill>
              <a:latin typeface="Montserrat" panose="00000500000000000000" pitchFamily="50" charset="-52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8189123" y="3489778"/>
            <a:ext cx="542240" cy="542240"/>
            <a:chOff x="8077975" y="3885289"/>
            <a:chExt cx="542240" cy="542240"/>
          </a:xfrm>
        </p:grpSpPr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xmlns="" id="{11EE8DB0-CDB7-A702-C9F7-729DF6ED1B16}"/>
                </a:ext>
              </a:extLst>
            </p:cNvPr>
            <p:cNvSpPr/>
            <p:nvPr/>
          </p:nvSpPr>
          <p:spPr>
            <a:xfrm>
              <a:off x="8077975" y="3885289"/>
              <a:ext cx="542240" cy="542240"/>
            </a:xfrm>
            <a:prstGeom prst="ellipse">
              <a:avLst/>
            </a:prstGeom>
            <a:solidFill>
              <a:srgbClr val="2D94D7"/>
            </a:solidFill>
            <a:ln>
              <a:noFill/>
            </a:ln>
            <a:effectLst>
              <a:outerShdw blurRad="248201" dist="113014" dir="3354116" algn="ctr" rotWithShape="0">
                <a:srgbClr val="71B7EB">
                  <a:alpha val="62745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xmlns="" id="{FA9CDEE0-953B-1FB8-1560-82D0BBF64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06038" y="3972757"/>
              <a:ext cx="324847" cy="318859"/>
            </a:xfrm>
            <a:prstGeom prst="rect">
              <a:avLst/>
            </a:prstGeom>
          </p:spPr>
        </p:pic>
      </p:grpSp>
      <p:grpSp>
        <p:nvGrpSpPr>
          <p:cNvPr id="5" name="Группа 4"/>
          <p:cNvGrpSpPr/>
          <p:nvPr/>
        </p:nvGrpSpPr>
        <p:grpSpPr>
          <a:xfrm>
            <a:off x="4114026" y="3558943"/>
            <a:ext cx="542240" cy="542240"/>
            <a:chOff x="4114026" y="3885289"/>
            <a:chExt cx="542240" cy="542240"/>
          </a:xfrm>
        </p:grpSpPr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xmlns="" id="{BA2B884C-951E-DC22-142B-3B5F8EDFF3A3}"/>
                </a:ext>
              </a:extLst>
            </p:cNvPr>
            <p:cNvSpPr/>
            <p:nvPr/>
          </p:nvSpPr>
          <p:spPr>
            <a:xfrm>
              <a:off x="4114026" y="3885289"/>
              <a:ext cx="542240" cy="542240"/>
            </a:xfrm>
            <a:prstGeom prst="ellipse">
              <a:avLst/>
            </a:prstGeom>
            <a:solidFill>
              <a:srgbClr val="2D94D7"/>
            </a:solidFill>
            <a:ln>
              <a:noFill/>
            </a:ln>
            <a:effectLst>
              <a:outerShdw blurRad="248201" dist="113014" dir="3354116" algn="ctr" rotWithShape="0">
                <a:srgbClr val="71B7EB">
                  <a:alpha val="62745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8B3E261F-B746-20D7-0380-151B26A6B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88039" y="3957763"/>
              <a:ext cx="398777" cy="398777"/>
            </a:xfrm>
            <a:prstGeom prst="rect">
              <a:avLst/>
            </a:prstGeom>
          </p:spPr>
        </p:pic>
      </p:grpSp>
      <p:grpSp>
        <p:nvGrpSpPr>
          <p:cNvPr id="3" name="Группа 2"/>
          <p:cNvGrpSpPr/>
          <p:nvPr/>
        </p:nvGrpSpPr>
        <p:grpSpPr>
          <a:xfrm>
            <a:off x="261805" y="3497262"/>
            <a:ext cx="542240" cy="542240"/>
            <a:chOff x="476008" y="3891066"/>
            <a:chExt cx="542240" cy="542240"/>
          </a:xfrm>
        </p:grpSpPr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xmlns="" id="{7980E848-5D4E-0337-A840-00E2214A29BE}"/>
                </a:ext>
              </a:extLst>
            </p:cNvPr>
            <p:cNvSpPr/>
            <p:nvPr/>
          </p:nvSpPr>
          <p:spPr>
            <a:xfrm>
              <a:off x="476008" y="3891066"/>
              <a:ext cx="542240" cy="542240"/>
            </a:xfrm>
            <a:prstGeom prst="ellipse">
              <a:avLst/>
            </a:prstGeom>
            <a:solidFill>
              <a:srgbClr val="2D94D7"/>
            </a:solidFill>
            <a:ln>
              <a:noFill/>
            </a:ln>
            <a:effectLst>
              <a:outerShdw blurRad="248201" dist="113014" dir="3354116" algn="ctr" rotWithShape="0">
                <a:srgbClr val="71B7EB">
                  <a:alpha val="62745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xmlns="" id="{B65941C8-235E-1747-87A8-72B083DF8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027" y="4039502"/>
              <a:ext cx="268924" cy="251115"/>
            </a:xfrm>
            <a:prstGeom prst="rect">
              <a:avLst/>
            </a:prstGeom>
          </p:spPr>
        </p:pic>
      </p:grp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xmlns="" id="{17CA5365-8B92-27C5-0A3F-933D840D1A9E}"/>
              </a:ext>
            </a:extLst>
          </p:cNvPr>
          <p:cNvSpPr/>
          <p:nvPr/>
        </p:nvSpPr>
        <p:spPr>
          <a:xfrm>
            <a:off x="1564931" y="5101680"/>
            <a:ext cx="3254534" cy="1272939"/>
          </a:xfrm>
          <a:prstGeom prst="roundRect">
            <a:avLst>
              <a:gd name="adj" fmla="val 6872"/>
            </a:avLst>
          </a:prstGeom>
          <a:solidFill>
            <a:srgbClr val="71B7EB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xmlns="" id="{EC8A7DBE-7453-6844-A6EA-631B3F969C32}"/>
              </a:ext>
            </a:extLst>
          </p:cNvPr>
          <p:cNvSpPr txBox="1">
            <a:spLocks/>
          </p:cNvSpPr>
          <p:nvPr/>
        </p:nvSpPr>
        <p:spPr>
          <a:xfrm>
            <a:off x="1790081" y="5466916"/>
            <a:ext cx="2875656" cy="8777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400" b="1" dirty="0" smtClean="0">
                <a:solidFill>
                  <a:schemeClr val="tx2"/>
                </a:solidFill>
                <a:latin typeface="Montserrat" pitchFamily="2" charset="0"/>
              </a:rPr>
              <a:t>Вовлечь пользователей в процесс</a:t>
            </a:r>
            <a:endParaRPr lang="ru-RU" sz="1400" dirty="0" smtClean="0">
              <a:solidFill>
                <a:schemeClr val="tx2"/>
              </a:solidFill>
              <a:latin typeface="Montserrat" pitchFamily="2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1200" dirty="0">
              <a:solidFill>
                <a:schemeClr val="tx2"/>
              </a:solidFill>
              <a:latin typeface="Montserrat" pitchFamily="2" charset="0"/>
            </a:endParaRPr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xmlns="" id="{DD5912A0-8975-BD2E-3436-81AD0E14E37F}"/>
              </a:ext>
            </a:extLst>
          </p:cNvPr>
          <p:cNvSpPr/>
          <p:nvPr/>
        </p:nvSpPr>
        <p:spPr>
          <a:xfrm>
            <a:off x="6754444" y="5164912"/>
            <a:ext cx="2869357" cy="1209708"/>
          </a:xfrm>
          <a:prstGeom prst="roundRect">
            <a:avLst>
              <a:gd name="adj" fmla="val 6872"/>
            </a:avLst>
          </a:prstGeom>
          <a:solidFill>
            <a:srgbClr val="71B7EB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xmlns="" id="{EC8A7DBE-7453-6844-A6EA-631B3F969C32}"/>
              </a:ext>
            </a:extLst>
          </p:cNvPr>
          <p:cNvSpPr txBox="1">
            <a:spLocks/>
          </p:cNvSpPr>
          <p:nvPr/>
        </p:nvSpPr>
        <p:spPr>
          <a:xfrm>
            <a:off x="6879358" y="5430023"/>
            <a:ext cx="2875656" cy="8777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400" b="1" dirty="0" err="1" smtClean="0">
                <a:solidFill>
                  <a:schemeClr val="tx2"/>
                </a:solidFill>
                <a:latin typeface="Montserrat" pitchFamily="2" charset="0"/>
              </a:rPr>
              <a:t>Переиспользовать</a:t>
            </a:r>
            <a:r>
              <a:rPr lang="ru-RU" sz="1400" b="1" dirty="0" smtClean="0">
                <a:solidFill>
                  <a:schemeClr val="tx2"/>
                </a:solidFill>
                <a:latin typeface="Montserrat" pitchFamily="2" charset="0"/>
              </a:rPr>
              <a:t> имеющуюся систему и экспертизу</a:t>
            </a:r>
            <a:endParaRPr lang="ru-RU" sz="1400" dirty="0" smtClean="0">
              <a:solidFill>
                <a:schemeClr val="tx2"/>
              </a:solidFill>
              <a:latin typeface="Montserrat" pitchFamily="2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1200" dirty="0">
              <a:solidFill>
                <a:schemeClr val="tx2"/>
              </a:solidFill>
              <a:latin typeface="Montserrat" pitchFamily="2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502C2BAB-F96A-BE47-971C-170A71749D99}"/>
              </a:ext>
            </a:extLst>
          </p:cNvPr>
          <p:cNvSpPr/>
          <p:nvPr/>
        </p:nvSpPr>
        <p:spPr>
          <a:xfrm>
            <a:off x="11519019" y="6150114"/>
            <a:ext cx="6729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1B7EB"/>
                </a:solidFill>
                <a:latin typeface="Montserrat" pitchFamily="2" charset="0"/>
              </a:rPr>
              <a:t>3</a:t>
            </a:r>
            <a:endParaRPr lang="ru-RU" sz="4000" b="1" dirty="0">
              <a:solidFill>
                <a:srgbClr val="71B7EB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422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560BA5-6BA9-3204-19E6-DA83132DE0EA}"/>
              </a:ext>
            </a:extLst>
          </p:cNvPr>
          <p:cNvSpPr/>
          <p:nvPr/>
        </p:nvSpPr>
        <p:spPr>
          <a:xfrm>
            <a:off x="-52922" y="-529113"/>
            <a:ext cx="12244921" cy="7387113"/>
          </a:xfrm>
          <a:prstGeom prst="rect">
            <a:avLst/>
          </a:prstGeom>
          <a:solidFill>
            <a:srgbClr val="EDF1F9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17CC5"/>
              </a:solidFill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F7A7DFFE-05E2-EF15-BFB4-2A2E3A24C84D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3712572" y="2485473"/>
            <a:ext cx="873684" cy="0"/>
          </a:xfrm>
          <a:prstGeom prst="line">
            <a:avLst/>
          </a:prstGeom>
          <a:ln w="12700" cap="rnd" cmpd="sng" algn="ctr">
            <a:solidFill>
              <a:srgbClr val="324053">
                <a:alpha val="42000"/>
              </a:srgb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xmlns="" id="{3A26D51B-34B2-5832-24A6-907FB568EDE6}"/>
              </a:ext>
            </a:extLst>
          </p:cNvPr>
          <p:cNvCxnSpPr>
            <a:cxnSpLocks/>
          </p:cNvCxnSpPr>
          <p:nvPr/>
        </p:nvCxnSpPr>
        <p:spPr>
          <a:xfrm>
            <a:off x="6185879" y="2908984"/>
            <a:ext cx="1878419" cy="0"/>
          </a:xfrm>
          <a:prstGeom prst="line">
            <a:avLst/>
          </a:prstGeom>
          <a:ln w="12700" cap="rnd" cmpd="sng" algn="ctr">
            <a:solidFill>
              <a:srgbClr val="324053">
                <a:alpha val="42000"/>
              </a:srgb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xmlns="" id="{0891CB3A-F956-9D7D-E6E0-1435D58E2A4C}"/>
              </a:ext>
            </a:extLst>
          </p:cNvPr>
          <p:cNvSpPr/>
          <p:nvPr/>
        </p:nvSpPr>
        <p:spPr>
          <a:xfrm>
            <a:off x="373847" y="1541172"/>
            <a:ext cx="3338725" cy="1888602"/>
          </a:xfrm>
          <a:prstGeom prst="roundRect">
            <a:avLst>
              <a:gd name="adj" fmla="val 8846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xmlns="" id="{8B6D262E-FAD7-2687-C44E-DE81B9655125}"/>
              </a:ext>
            </a:extLst>
          </p:cNvPr>
          <p:cNvSpPr/>
          <p:nvPr/>
        </p:nvSpPr>
        <p:spPr>
          <a:xfrm>
            <a:off x="4349919" y="1527653"/>
            <a:ext cx="3633541" cy="3919236"/>
          </a:xfrm>
          <a:prstGeom prst="roundRect">
            <a:avLst>
              <a:gd name="adj" fmla="val 8846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xmlns="" id="{E10DA135-97A8-8573-4A15-9EEF5661E9F9}"/>
              </a:ext>
            </a:extLst>
          </p:cNvPr>
          <p:cNvSpPr/>
          <p:nvPr/>
        </p:nvSpPr>
        <p:spPr>
          <a:xfrm>
            <a:off x="8418367" y="1527653"/>
            <a:ext cx="3338725" cy="1921037"/>
          </a:xfrm>
          <a:prstGeom prst="roundRect">
            <a:avLst>
              <a:gd name="adj" fmla="val 8846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F2804081-8147-6D46-A532-4B757F139B06}"/>
              </a:ext>
            </a:extLst>
          </p:cNvPr>
          <p:cNvSpPr txBox="1">
            <a:spLocks/>
          </p:cNvSpPr>
          <p:nvPr/>
        </p:nvSpPr>
        <p:spPr>
          <a:xfrm>
            <a:off x="816452" y="450325"/>
            <a:ext cx="5613224" cy="8406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017CC5"/>
                </a:solidFill>
                <a:latin typeface="Montserrat" pitchFamily="2" charset="0"/>
              </a:rPr>
              <a:t>Процесс реализации</a:t>
            </a:r>
            <a:endParaRPr lang="ru-RU" sz="3600" b="1" dirty="0">
              <a:solidFill>
                <a:srgbClr val="017CC5"/>
              </a:solidFill>
              <a:latin typeface="Montserrat" pitchFamily="2" charset="0"/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xmlns="" id="{54A22A83-0AE7-9E45-8246-419112D5E1B5}"/>
              </a:ext>
            </a:extLst>
          </p:cNvPr>
          <p:cNvSpPr txBox="1">
            <a:spLocks/>
          </p:cNvSpPr>
          <p:nvPr/>
        </p:nvSpPr>
        <p:spPr>
          <a:xfrm>
            <a:off x="8838254" y="1740320"/>
            <a:ext cx="2757130" cy="11098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altLang="ru-RU" sz="1200" dirty="0" smtClean="0">
                <a:solidFill>
                  <a:srgbClr val="002060"/>
                </a:solidFill>
                <a:latin typeface="Montserrat" pitchFamily="2" charset="0"/>
              </a:rPr>
              <a:t>Опытная эксплуатация, корректировки под запрос пользователей</a:t>
            </a:r>
            <a:endParaRPr lang="ru-RU" altLang="ru-RU" sz="1200" dirty="0">
              <a:solidFill>
                <a:srgbClr val="002060"/>
              </a:solidFill>
              <a:latin typeface="Montserrat" pitchFamily="2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CBBD652E-9DF9-4248-AA2B-621592270B5C}"/>
              </a:ext>
            </a:extLst>
          </p:cNvPr>
          <p:cNvSpPr txBox="1">
            <a:spLocks/>
          </p:cNvSpPr>
          <p:nvPr/>
        </p:nvSpPr>
        <p:spPr>
          <a:xfrm>
            <a:off x="4912881" y="1706083"/>
            <a:ext cx="3018670" cy="27797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200" dirty="0" smtClean="0">
                <a:solidFill>
                  <a:srgbClr val="002060"/>
                </a:solidFill>
                <a:latin typeface="Montserrat" pitchFamily="2" charset="0"/>
              </a:rPr>
              <a:t>Реализация: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1200" dirty="0" smtClean="0">
                <a:solidFill>
                  <a:srgbClr val="002060"/>
                </a:solidFill>
                <a:latin typeface="Montserrat" pitchFamily="2" charset="0"/>
              </a:rPr>
              <a:t>Ведение и контроль данных по силам и средствам Республики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Montserrat" pitchFamily="2" charset="0"/>
              </a:rPr>
              <a:t>Ф</a:t>
            </a:r>
            <a:r>
              <a:rPr lang="ru-RU" sz="1200" dirty="0" smtClean="0">
                <a:solidFill>
                  <a:srgbClr val="002060"/>
                </a:solidFill>
                <a:latin typeface="Montserrat" pitchFamily="2" charset="0"/>
              </a:rPr>
              <a:t>ормирования отраслевой </a:t>
            </a:r>
            <a:r>
              <a:rPr lang="ru-RU" sz="1200" dirty="0">
                <a:solidFill>
                  <a:srgbClr val="002060"/>
                </a:solidFill>
                <a:latin typeface="Montserrat" pitchFamily="2" charset="0"/>
              </a:rPr>
              <a:t>отчетности 1-4 </a:t>
            </a:r>
            <a:r>
              <a:rPr lang="ru-RU" sz="1200" dirty="0" smtClean="0">
                <a:solidFill>
                  <a:srgbClr val="002060"/>
                </a:solidFill>
                <a:latin typeface="Montserrat" pitchFamily="2" charset="0"/>
              </a:rPr>
              <a:t>ЧС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1200" dirty="0" smtClean="0">
                <a:solidFill>
                  <a:srgbClr val="002060"/>
                </a:solidFill>
                <a:latin typeface="Montserrat" pitchFamily="2" charset="0"/>
              </a:rPr>
              <a:t>Межведомственное взаимодействие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Montserrat" pitchFamily="2" charset="0"/>
              </a:rPr>
              <a:t>Получение данных из системы </a:t>
            </a:r>
            <a:r>
              <a:rPr lang="ru-RU" sz="1200" dirty="0" err="1">
                <a:solidFill>
                  <a:srgbClr val="002060"/>
                </a:solidFill>
                <a:latin typeface="Montserrat" pitchFamily="2" charset="0"/>
              </a:rPr>
              <a:t>видеомониторинга</a:t>
            </a:r>
            <a:r>
              <a:rPr lang="ru-RU" sz="1200" dirty="0">
                <a:solidFill>
                  <a:srgbClr val="002060"/>
                </a:solidFill>
                <a:latin typeface="Montserrat" pitchFamily="2" charset="0"/>
              </a:rPr>
              <a:t> лесов и раннего обнаружения лесных </a:t>
            </a:r>
            <a:r>
              <a:rPr lang="ru-RU" sz="1200" dirty="0" smtClean="0">
                <a:solidFill>
                  <a:srgbClr val="002060"/>
                </a:solidFill>
                <a:latin typeface="Montserrat" pitchFamily="2" charset="0"/>
              </a:rPr>
              <a:t>пожаров</a:t>
            </a:r>
            <a:endParaRPr lang="ru-RU" sz="1200" dirty="0">
              <a:solidFill>
                <a:srgbClr val="002060"/>
              </a:solidFill>
              <a:latin typeface="Montserrat" pitchFamily="2" charset="0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1200" dirty="0" smtClean="0">
                <a:solidFill>
                  <a:srgbClr val="002060"/>
                </a:solidFill>
                <a:latin typeface="Montserrat" pitchFamily="2" charset="0"/>
              </a:rPr>
              <a:t>Единое пространство по работе с происшествиями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1200" dirty="0" smtClean="0">
                <a:solidFill>
                  <a:srgbClr val="002060"/>
                </a:solidFill>
                <a:latin typeface="Montserrat" pitchFamily="2" charset="0"/>
              </a:rPr>
              <a:t>Работа групп в пожароопасный период</a:t>
            </a:r>
          </a:p>
          <a:p>
            <a:pPr>
              <a:lnSpc>
                <a:spcPct val="100000"/>
              </a:lnSpc>
              <a:buFontTx/>
              <a:buChar char="-"/>
            </a:pPr>
            <a:endParaRPr lang="ru-RU" sz="1200" dirty="0">
              <a:solidFill>
                <a:srgbClr val="002060"/>
              </a:solidFill>
              <a:latin typeface="Montserrat" pitchFamily="2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xmlns="" id="{DAD8596D-9838-F441-9A1E-44DA70023A43}"/>
              </a:ext>
            </a:extLst>
          </p:cNvPr>
          <p:cNvSpPr txBox="1">
            <a:spLocks/>
          </p:cNvSpPr>
          <p:nvPr/>
        </p:nvSpPr>
        <p:spPr>
          <a:xfrm>
            <a:off x="794090" y="1706083"/>
            <a:ext cx="3054745" cy="15587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200" dirty="0" smtClean="0">
                <a:solidFill>
                  <a:srgbClr val="002060"/>
                </a:solidFill>
                <a:latin typeface="Montserrat" pitchFamily="2" charset="0"/>
              </a:rPr>
              <a:t>Сформированы технические требования</a:t>
            </a:r>
            <a:endParaRPr lang="ru-RU" sz="1200" dirty="0">
              <a:solidFill>
                <a:srgbClr val="002060"/>
              </a:solidFill>
              <a:latin typeface="Montserrat" pitchFamily="2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502C2BAB-F96A-BE47-971C-170A71749D99}"/>
              </a:ext>
            </a:extLst>
          </p:cNvPr>
          <p:cNvSpPr/>
          <p:nvPr/>
        </p:nvSpPr>
        <p:spPr>
          <a:xfrm>
            <a:off x="412999" y="5372453"/>
            <a:ext cx="21055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dirty="0">
                <a:solidFill>
                  <a:srgbClr val="017CC5"/>
                </a:solidFill>
                <a:latin typeface="Montserrat" pitchFamily="2" charset="0"/>
              </a:rPr>
              <a:t>183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94FBD852-3FF1-41F3-BDA7-EC4A68490C2F}"/>
              </a:ext>
            </a:extLst>
          </p:cNvPr>
          <p:cNvSpPr txBox="1"/>
          <p:nvPr/>
        </p:nvSpPr>
        <p:spPr>
          <a:xfrm>
            <a:off x="2321462" y="5670455"/>
            <a:ext cx="4626440" cy="640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17CC5"/>
                </a:solidFill>
                <a:latin typeface="Montserrat SemiBold" pitchFamily="2" charset="0"/>
              </a:rPr>
              <a:t>Пользователя муниципального уровня, в том числе ЕДДС</a:t>
            </a:r>
            <a:endParaRPr lang="ru-RU" b="1" dirty="0">
              <a:solidFill>
                <a:srgbClr val="017CC5"/>
              </a:solidFill>
              <a:latin typeface="Montserrat SemiBold" pitchFamily="2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502C2BAB-F96A-BE47-971C-170A71749D99}"/>
              </a:ext>
            </a:extLst>
          </p:cNvPr>
          <p:cNvSpPr/>
          <p:nvPr/>
        </p:nvSpPr>
        <p:spPr>
          <a:xfrm>
            <a:off x="9540774" y="4444919"/>
            <a:ext cx="9655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7200" b="1" dirty="0">
              <a:solidFill>
                <a:srgbClr val="017CC5"/>
              </a:solidFill>
              <a:latin typeface="Montserrat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94FBD852-3FF1-41F3-BDA7-EC4A68490C2F}"/>
              </a:ext>
            </a:extLst>
          </p:cNvPr>
          <p:cNvSpPr txBox="1"/>
          <p:nvPr/>
        </p:nvSpPr>
        <p:spPr>
          <a:xfrm>
            <a:off x="8965957" y="5446889"/>
            <a:ext cx="2889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17CC5"/>
                </a:solidFill>
                <a:latin typeface="Montserrat SemiBold" pitchFamily="2" charset="0"/>
              </a:rPr>
              <a:t>Операторы ЦУКС, опционное увеличение для КЧС</a:t>
            </a:r>
            <a:endParaRPr lang="ru-RU" b="1" dirty="0">
              <a:solidFill>
                <a:srgbClr val="017CC5"/>
              </a:solidFill>
              <a:latin typeface="Montserrat SemiBold" pitchFamily="2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502C2BAB-F96A-BE47-971C-170A71749D99}"/>
              </a:ext>
            </a:extLst>
          </p:cNvPr>
          <p:cNvSpPr/>
          <p:nvPr/>
        </p:nvSpPr>
        <p:spPr>
          <a:xfrm>
            <a:off x="245005" y="1070110"/>
            <a:ext cx="9655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dirty="0" smtClean="0">
                <a:solidFill>
                  <a:srgbClr val="017CC5"/>
                </a:solidFill>
                <a:latin typeface="Montserrat" pitchFamily="2" charset="0"/>
              </a:rPr>
              <a:t>1</a:t>
            </a:r>
            <a:endParaRPr lang="ru-RU" sz="7200" b="1" dirty="0">
              <a:solidFill>
                <a:srgbClr val="017CC5"/>
              </a:solidFill>
              <a:latin typeface="Montserrat" pitchFamily="2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502C2BAB-F96A-BE47-971C-170A71749D99}"/>
              </a:ext>
            </a:extLst>
          </p:cNvPr>
          <p:cNvSpPr/>
          <p:nvPr/>
        </p:nvSpPr>
        <p:spPr>
          <a:xfrm>
            <a:off x="4213656" y="1069190"/>
            <a:ext cx="9655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dirty="0" smtClean="0">
                <a:solidFill>
                  <a:srgbClr val="017CC5"/>
                </a:solidFill>
                <a:latin typeface="Montserrat" pitchFamily="2" charset="0"/>
              </a:rPr>
              <a:t>2</a:t>
            </a:r>
            <a:endParaRPr lang="ru-RU" sz="7200" b="1" dirty="0">
              <a:solidFill>
                <a:srgbClr val="017CC5"/>
              </a:solidFill>
              <a:latin typeface="Montserrat" pitchFamily="2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502C2BAB-F96A-BE47-971C-170A71749D99}"/>
              </a:ext>
            </a:extLst>
          </p:cNvPr>
          <p:cNvSpPr/>
          <p:nvPr/>
        </p:nvSpPr>
        <p:spPr>
          <a:xfrm>
            <a:off x="8258176" y="1059723"/>
            <a:ext cx="9655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dirty="0" smtClean="0">
                <a:solidFill>
                  <a:srgbClr val="017CC5"/>
                </a:solidFill>
                <a:latin typeface="Montserrat" pitchFamily="2" charset="0"/>
              </a:rPr>
              <a:t>3</a:t>
            </a:r>
            <a:endParaRPr lang="ru-RU" sz="7200" b="1" dirty="0">
              <a:solidFill>
                <a:srgbClr val="017CC5"/>
              </a:solidFill>
              <a:latin typeface="Montserrat" pitchFamily="2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502C2BAB-F96A-BE47-971C-170A71749D99}"/>
              </a:ext>
            </a:extLst>
          </p:cNvPr>
          <p:cNvSpPr/>
          <p:nvPr/>
        </p:nvSpPr>
        <p:spPr>
          <a:xfrm>
            <a:off x="11519019" y="6150114"/>
            <a:ext cx="6729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1B7EB"/>
                </a:solidFill>
                <a:latin typeface="Montserrat" pitchFamily="2" charset="0"/>
              </a:rPr>
              <a:t>4</a:t>
            </a:r>
            <a:endParaRPr lang="ru-RU" sz="4000" b="1" dirty="0">
              <a:solidFill>
                <a:srgbClr val="71B7EB"/>
              </a:solidFill>
              <a:latin typeface="Montserrat" pitchFamily="2" charset="0"/>
            </a:endParaRP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F7A7DFFE-05E2-EF15-BFB4-2A2E3A24C84D}"/>
              </a:ext>
            </a:extLst>
          </p:cNvPr>
          <p:cNvCxnSpPr>
            <a:cxnSpLocks/>
          </p:cNvCxnSpPr>
          <p:nvPr/>
        </p:nvCxnSpPr>
        <p:spPr>
          <a:xfrm>
            <a:off x="8047561" y="2908984"/>
            <a:ext cx="370806" cy="0"/>
          </a:xfrm>
          <a:prstGeom prst="line">
            <a:avLst/>
          </a:prstGeom>
          <a:ln w="12700" cap="rnd" cmpd="sng" algn="ctr">
            <a:solidFill>
              <a:srgbClr val="324053">
                <a:alpha val="42000"/>
              </a:srgb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502C2BAB-F96A-BE47-971C-170A71749D99}"/>
              </a:ext>
            </a:extLst>
          </p:cNvPr>
          <p:cNvSpPr/>
          <p:nvPr/>
        </p:nvSpPr>
        <p:spPr>
          <a:xfrm>
            <a:off x="6649656" y="5323857"/>
            <a:ext cx="2891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dirty="0" smtClean="0">
                <a:solidFill>
                  <a:srgbClr val="017CC5"/>
                </a:solidFill>
                <a:latin typeface="Montserrat" pitchFamily="2" charset="0"/>
              </a:rPr>
              <a:t>4-16</a:t>
            </a:r>
            <a:endParaRPr lang="ru-RU" sz="7200" b="1" dirty="0">
              <a:solidFill>
                <a:srgbClr val="017CC5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431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4BBB450-8E25-18B7-3896-A1D5296DA4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F1F9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17CC5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491B7D77-E26E-4178-847D-86F3782EF91A}"/>
              </a:ext>
            </a:extLst>
          </p:cNvPr>
          <p:cNvSpPr txBox="1">
            <a:spLocks/>
          </p:cNvSpPr>
          <p:nvPr/>
        </p:nvSpPr>
        <p:spPr>
          <a:xfrm>
            <a:off x="747764" y="346811"/>
            <a:ext cx="7868698" cy="8406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017CC5"/>
                </a:solidFill>
                <a:latin typeface="Montserrat" pitchFamily="2" charset="0"/>
              </a:rPr>
              <a:t>Пользовательский интерфейс</a:t>
            </a:r>
            <a:endParaRPr lang="ru-RU" sz="3600" b="1" dirty="0">
              <a:solidFill>
                <a:srgbClr val="017CC5"/>
              </a:solidFill>
              <a:latin typeface="Montserrat" pitchFamily="2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94" y="1296554"/>
            <a:ext cx="9316558" cy="4985374"/>
          </a:xfrm>
          <a:prstGeom prst="rect">
            <a:avLst/>
          </a:prstGeom>
          <a:effectLst>
            <a:outerShdw blurRad="200076" dist="135363" dir="3480000" algn="ctr" rotWithShape="0">
              <a:srgbClr val="123158">
                <a:alpha val="17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B250140-830A-2043-B72C-D3505DB5ED87}"/>
              </a:ext>
            </a:extLst>
          </p:cNvPr>
          <p:cNvSpPr txBox="1"/>
          <p:nvPr/>
        </p:nvSpPr>
        <p:spPr>
          <a:xfrm>
            <a:off x="10332754" y="5475131"/>
            <a:ext cx="1624343" cy="9052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Montserrat" pitchFamily="2" charset="0"/>
              </a:rPr>
              <a:t>Работа </a:t>
            </a:r>
            <a:br>
              <a:rPr lang="ru-RU" sz="1200" dirty="0">
                <a:solidFill>
                  <a:srgbClr val="002060"/>
                </a:solidFill>
                <a:latin typeface="Montserrat" pitchFamily="2" charset="0"/>
              </a:rPr>
            </a:br>
            <a:r>
              <a:rPr lang="ru-RU" sz="1200" dirty="0">
                <a:solidFill>
                  <a:srgbClr val="002060"/>
                </a:solidFill>
                <a:latin typeface="Montserrat" pitchFamily="2" charset="0"/>
              </a:rPr>
              <a:t>с карточками инцидентов </a:t>
            </a:r>
            <a:br>
              <a:rPr lang="ru-RU" sz="1200" dirty="0">
                <a:solidFill>
                  <a:srgbClr val="002060"/>
                </a:solidFill>
                <a:latin typeface="Montserrat" pitchFamily="2" charset="0"/>
              </a:rPr>
            </a:br>
            <a:r>
              <a:rPr lang="ru-RU" sz="1200" dirty="0">
                <a:solidFill>
                  <a:srgbClr val="002060"/>
                </a:solidFill>
                <a:latin typeface="Montserrat" pitchFamily="2" charset="0"/>
              </a:rPr>
              <a:t>и отчетами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2" t="11715" r="37286" b="45445"/>
          <a:stretch/>
        </p:blipFill>
        <p:spPr>
          <a:xfrm>
            <a:off x="4718304" y="1325880"/>
            <a:ext cx="6453460" cy="357317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718304" y="1296554"/>
            <a:ext cx="6453460" cy="360250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749296" y="1857641"/>
            <a:ext cx="1109472" cy="35520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/>
          <p:cNvCxnSpPr>
            <a:stCxn id="9" idx="3"/>
            <a:endCxn id="2" idx="1"/>
          </p:cNvCxnSpPr>
          <p:nvPr/>
        </p:nvCxnSpPr>
        <p:spPr>
          <a:xfrm>
            <a:off x="3858768" y="2035245"/>
            <a:ext cx="859536" cy="10625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02C2BAB-F96A-BE47-971C-170A71749D99}"/>
              </a:ext>
            </a:extLst>
          </p:cNvPr>
          <p:cNvSpPr/>
          <p:nvPr/>
        </p:nvSpPr>
        <p:spPr>
          <a:xfrm>
            <a:off x="11519019" y="6150114"/>
            <a:ext cx="6729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1B7EB"/>
                </a:solidFill>
                <a:latin typeface="Montserrat" pitchFamily="2" charset="0"/>
              </a:rPr>
              <a:t>5</a:t>
            </a:r>
            <a:endParaRPr lang="ru-RU" sz="4000" b="1" dirty="0">
              <a:solidFill>
                <a:srgbClr val="71B7EB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08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4BBB450-8E25-18B7-3896-A1D5296DA4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F1F9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17CC5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491B7D77-E26E-4178-847D-86F3782EF91A}"/>
              </a:ext>
            </a:extLst>
          </p:cNvPr>
          <p:cNvSpPr txBox="1">
            <a:spLocks/>
          </p:cNvSpPr>
          <p:nvPr/>
        </p:nvSpPr>
        <p:spPr>
          <a:xfrm>
            <a:off x="747764" y="346811"/>
            <a:ext cx="7868698" cy="8406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rgbClr val="017CC5"/>
                </a:solidFill>
                <a:latin typeface="Montserrat" pitchFamily="2" charset="0"/>
              </a:rPr>
              <a:t>Пользовательский интерфейс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B250140-830A-2043-B72C-D3505DB5ED87}"/>
              </a:ext>
            </a:extLst>
          </p:cNvPr>
          <p:cNvSpPr txBox="1"/>
          <p:nvPr/>
        </p:nvSpPr>
        <p:spPr>
          <a:xfrm>
            <a:off x="10326390" y="5493650"/>
            <a:ext cx="1624343" cy="9052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Montserrat" pitchFamily="2" charset="0"/>
              </a:rPr>
              <a:t>Работа </a:t>
            </a:r>
            <a:br>
              <a:rPr lang="ru-RU" sz="1200" dirty="0">
                <a:solidFill>
                  <a:srgbClr val="002060"/>
                </a:solidFill>
                <a:latin typeface="Montserrat" pitchFamily="2" charset="0"/>
              </a:rPr>
            </a:br>
            <a:r>
              <a:rPr lang="ru-RU" sz="1200" dirty="0">
                <a:solidFill>
                  <a:srgbClr val="002060"/>
                </a:solidFill>
                <a:latin typeface="Montserrat" pitchFamily="2" charset="0"/>
              </a:rPr>
              <a:t>с карточками инцидентов </a:t>
            </a:r>
            <a:br>
              <a:rPr lang="ru-RU" sz="1200" dirty="0">
                <a:solidFill>
                  <a:srgbClr val="002060"/>
                </a:solidFill>
                <a:latin typeface="Montserrat" pitchFamily="2" charset="0"/>
              </a:rPr>
            </a:br>
            <a:r>
              <a:rPr lang="ru-RU" sz="1200" dirty="0">
                <a:solidFill>
                  <a:srgbClr val="002060"/>
                </a:solidFill>
                <a:latin typeface="Montserrat" pitchFamily="2" charset="0"/>
              </a:rPr>
              <a:t>и отчетами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64" y="1294937"/>
            <a:ext cx="9337359" cy="4975061"/>
          </a:xfrm>
          <a:prstGeom prst="rect">
            <a:avLst/>
          </a:prstGeom>
          <a:effectLst>
            <a:outerShdw blurRad="200076" dist="135363" dir="3480000" algn="ctr" rotWithShape="0">
              <a:srgbClr val="123158">
                <a:alpha val="17000"/>
              </a:srgbClr>
            </a:outerShdw>
          </a:effectLst>
        </p:spPr>
      </p:pic>
      <p:cxnSp>
        <p:nvCxnSpPr>
          <p:cNvPr id="6" name="Прямая соединительная линия 5"/>
          <p:cNvCxnSpPr>
            <a:endCxn id="7" idx="1"/>
          </p:cNvCxnSpPr>
          <p:nvPr/>
        </p:nvCxnSpPr>
        <p:spPr>
          <a:xfrm flipV="1">
            <a:off x="7342632" y="2913069"/>
            <a:ext cx="1198917" cy="6439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8541549" y="2735465"/>
            <a:ext cx="1543574" cy="35520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25" t="28252" b="17006"/>
          <a:stretch/>
        </p:blipFill>
        <p:spPr>
          <a:xfrm>
            <a:off x="5413395" y="1788714"/>
            <a:ext cx="2464720" cy="428551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413395" y="1788713"/>
            <a:ext cx="2464720" cy="431033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02C2BAB-F96A-BE47-971C-170A71749D99}"/>
              </a:ext>
            </a:extLst>
          </p:cNvPr>
          <p:cNvSpPr/>
          <p:nvPr/>
        </p:nvSpPr>
        <p:spPr>
          <a:xfrm>
            <a:off x="11519019" y="6150114"/>
            <a:ext cx="6729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1B7EB"/>
                </a:solidFill>
                <a:latin typeface="Montserrat" pitchFamily="2" charset="0"/>
              </a:rPr>
              <a:t>6</a:t>
            </a:r>
            <a:endParaRPr lang="ru-RU" sz="4000" b="1" dirty="0">
              <a:solidFill>
                <a:srgbClr val="71B7EB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371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491B7D77-E26E-4178-847D-86F3782EF91A}"/>
              </a:ext>
            </a:extLst>
          </p:cNvPr>
          <p:cNvSpPr txBox="1">
            <a:spLocks/>
          </p:cNvSpPr>
          <p:nvPr/>
        </p:nvSpPr>
        <p:spPr>
          <a:xfrm>
            <a:off x="747764" y="346811"/>
            <a:ext cx="7868698" cy="8406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rgbClr val="017CC5"/>
                </a:solidFill>
                <a:latin typeface="Montserrat" pitchFamily="2" charset="0"/>
              </a:rPr>
              <a:t>Пользовательский интерфейс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B250140-830A-2043-B72C-D3505DB5ED87}"/>
              </a:ext>
            </a:extLst>
          </p:cNvPr>
          <p:cNvSpPr txBox="1"/>
          <p:nvPr/>
        </p:nvSpPr>
        <p:spPr>
          <a:xfrm>
            <a:off x="10326390" y="5493650"/>
            <a:ext cx="1624343" cy="9052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200" dirty="0" smtClean="0">
                <a:solidFill>
                  <a:srgbClr val="002060"/>
                </a:solidFill>
                <a:latin typeface="Montserrat" pitchFamily="2" charset="0"/>
              </a:rPr>
              <a:t>Внесение данных по силам и средствам</a:t>
            </a:r>
            <a:endParaRPr lang="ru-RU" sz="1200" dirty="0">
              <a:solidFill>
                <a:srgbClr val="002060"/>
              </a:solidFill>
              <a:latin typeface="Montserrat" pitchFamily="2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02C2BAB-F96A-BE47-971C-170A71749D99}"/>
              </a:ext>
            </a:extLst>
          </p:cNvPr>
          <p:cNvSpPr/>
          <p:nvPr/>
        </p:nvSpPr>
        <p:spPr>
          <a:xfrm>
            <a:off x="11519019" y="6150114"/>
            <a:ext cx="6729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71B7EB"/>
                </a:solidFill>
                <a:latin typeface="Montserrat" pitchFamily="2" charset="0"/>
              </a:rPr>
              <a:t>7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9" y="1187487"/>
            <a:ext cx="7766063" cy="44351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6005" y="2915698"/>
            <a:ext cx="6150385" cy="376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966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C33CEEFE-B83A-8610-AEC6-02CF232011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F1F9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17CC5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491B7D77-E26E-4178-847D-86F3782EF91A}"/>
              </a:ext>
            </a:extLst>
          </p:cNvPr>
          <p:cNvSpPr txBox="1">
            <a:spLocks/>
          </p:cNvSpPr>
          <p:nvPr/>
        </p:nvSpPr>
        <p:spPr>
          <a:xfrm>
            <a:off x="747764" y="346811"/>
            <a:ext cx="7868698" cy="8406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rgbClr val="017CC5"/>
                </a:solidFill>
                <a:latin typeface="Montserrat" pitchFamily="2" charset="0"/>
              </a:rPr>
              <a:t>Пользовательский интерфейс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903720" y="1746503"/>
            <a:ext cx="630936" cy="3117219"/>
          </a:xfrm>
          <a:prstGeom prst="rect">
            <a:avLst/>
          </a:prstGeom>
          <a:solidFill>
            <a:srgbClr val="ADADAD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154348E9-9AF2-71CD-8BA2-231AC332908C}"/>
              </a:ext>
            </a:extLst>
          </p:cNvPr>
          <p:cNvGrpSpPr/>
          <p:nvPr/>
        </p:nvGrpSpPr>
        <p:grpSpPr>
          <a:xfrm>
            <a:off x="747764" y="1461807"/>
            <a:ext cx="7620021" cy="3521673"/>
            <a:chOff x="914400" y="1187487"/>
            <a:chExt cx="7245914" cy="3527616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400" y="1187487"/>
              <a:ext cx="7245914" cy="3527616"/>
            </a:xfrm>
            <a:prstGeom prst="rect">
              <a:avLst/>
            </a:prstGeom>
            <a:effectLst>
              <a:outerShdw blurRad="245952" dist="50800" dir="2766742" algn="ctr" rotWithShape="0">
                <a:srgbClr val="324053">
                  <a:alpha val="28000"/>
                </a:srgbClr>
              </a:outerShdw>
            </a:effectLst>
          </p:spPr>
        </p:pic>
        <p:sp>
          <p:nvSpPr>
            <p:cNvPr id="8" name="Прямоугольник 7"/>
            <p:cNvSpPr/>
            <p:nvPr/>
          </p:nvSpPr>
          <p:spPr>
            <a:xfrm>
              <a:off x="3098430" y="1534298"/>
              <a:ext cx="614172" cy="3117219"/>
            </a:xfrm>
            <a:prstGeom prst="rect">
              <a:avLst/>
            </a:prstGeom>
            <a:solidFill>
              <a:srgbClr val="ADADAD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B250140-830A-2043-B72C-D3505DB5ED87}"/>
              </a:ext>
            </a:extLst>
          </p:cNvPr>
          <p:cNvSpPr txBox="1"/>
          <p:nvPr/>
        </p:nvSpPr>
        <p:spPr>
          <a:xfrm>
            <a:off x="10293414" y="5368297"/>
            <a:ext cx="1705047" cy="7056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Montserrat" pitchFamily="2" charset="0"/>
              </a:rPr>
              <a:t>Выгрузка строевых записок и работа с ними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994694" y="1723714"/>
            <a:ext cx="679704" cy="4192454"/>
          </a:xfrm>
          <a:prstGeom prst="rect">
            <a:avLst/>
          </a:prstGeom>
          <a:solidFill>
            <a:srgbClr val="ADADAD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02C2BAB-F96A-BE47-971C-170A71749D99}"/>
              </a:ext>
            </a:extLst>
          </p:cNvPr>
          <p:cNvSpPr/>
          <p:nvPr/>
        </p:nvSpPr>
        <p:spPr>
          <a:xfrm>
            <a:off x="11519019" y="6150114"/>
            <a:ext cx="6729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71B7EB"/>
                </a:solidFill>
                <a:latin typeface="Montserrat" pitchFamily="2" charset="0"/>
              </a:rPr>
              <a:t>8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A42B1EFB-A0A8-8214-9332-1F1EFE59B456}"/>
              </a:ext>
            </a:extLst>
          </p:cNvPr>
          <p:cNvGrpSpPr/>
          <p:nvPr/>
        </p:nvGrpSpPr>
        <p:grpSpPr>
          <a:xfrm>
            <a:off x="5348610" y="2597739"/>
            <a:ext cx="6535704" cy="3552375"/>
            <a:chOff x="5578508" y="3068320"/>
            <a:chExt cx="6452708" cy="3369560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8508" y="3068320"/>
              <a:ext cx="6452708" cy="3369560"/>
            </a:xfrm>
            <a:prstGeom prst="rect">
              <a:avLst/>
            </a:prstGeom>
            <a:effectLst>
              <a:outerShdw blurRad="245952" dist="50800" dir="2766742" algn="ctr" rotWithShape="0">
                <a:srgbClr val="324053">
                  <a:alpha val="28000"/>
                </a:srgbClr>
              </a:outerShdw>
            </a:effectLst>
          </p:spPr>
        </p:pic>
        <p:sp>
          <p:nvSpPr>
            <p:cNvPr id="14" name="Прямоугольник 13"/>
            <p:cNvSpPr/>
            <p:nvPr/>
          </p:nvSpPr>
          <p:spPr>
            <a:xfrm>
              <a:off x="6126834" y="4212108"/>
              <a:ext cx="630936" cy="2178532"/>
            </a:xfrm>
            <a:prstGeom prst="rect">
              <a:avLst/>
            </a:prstGeom>
            <a:solidFill>
              <a:srgbClr val="FF808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7950206" y="4212108"/>
              <a:ext cx="630936" cy="2178532"/>
            </a:xfrm>
            <a:prstGeom prst="rect">
              <a:avLst/>
            </a:prstGeom>
            <a:solidFill>
              <a:srgbClr val="CCFFCC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9780297" y="4212108"/>
              <a:ext cx="630936" cy="2178532"/>
            </a:xfrm>
            <a:prstGeom prst="rect">
              <a:avLst/>
            </a:prstGeom>
            <a:solidFill>
              <a:srgbClr val="FFFF99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1581384" y="4212108"/>
              <a:ext cx="376936" cy="2178532"/>
            </a:xfrm>
            <a:prstGeom prst="rect">
              <a:avLst/>
            </a:prstGeom>
            <a:solidFill>
              <a:srgbClr val="FFCC99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1345221" y="4231274"/>
            <a:ext cx="3322110" cy="186903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34" t="41385" r="41748" b="40876"/>
          <a:stretch/>
        </p:blipFill>
        <p:spPr>
          <a:xfrm>
            <a:off x="1372740" y="4278192"/>
            <a:ext cx="3262946" cy="1775199"/>
          </a:xfrm>
          <a:prstGeom prst="rect">
            <a:avLst/>
          </a:prstGeom>
          <a:effectLst>
            <a:outerShdw blurRad="245952" dist="50800" dir="2766742" algn="ctr" rotWithShape="0">
              <a:srgbClr val="324053">
                <a:alpha val="28000"/>
              </a:srgbClr>
            </a:outerShdw>
          </a:effectLst>
        </p:spPr>
      </p:pic>
      <p:sp>
        <p:nvSpPr>
          <p:cNvPr id="25" name="Прямоугольник 24"/>
          <p:cNvSpPr/>
          <p:nvPr/>
        </p:nvSpPr>
        <p:spPr>
          <a:xfrm>
            <a:off x="3933783" y="2944522"/>
            <a:ext cx="1275085" cy="6553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3389773" y="3610786"/>
            <a:ext cx="1198917" cy="6439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486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2058F826-CD2B-DA41-A4AA-1505CA4D7DF9}"/>
              </a:ext>
            </a:extLst>
          </p:cNvPr>
          <p:cNvSpPr/>
          <p:nvPr/>
        </p:nvSpPr>
        <p:spPr>
          <a:xfrm>
            <a:off x="4416552" y="0"/>
            <a:ext cx="7775447" cy="6858000"/>
          </a:xfrm>
          <a:prstGeom prst="rect">
            <a:avLst/>
          </a:prstGeom>
          <a:solidFill>
            <a:srgbClr val="017C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3B250140-830A-2043-B72C-D3505DB5ED87}"/>
              </a:ext>
            </a:extLst>
          </p:cNvPr>
          <p:cNvSpPr txBox="1"/>
          <p:nvPr/>
        </p:nvSpPr>
        <p:spPr>
          <a:xfrm>
            <a:off x="6775287" y="2287766"/>
            <a:ext cx="4730002" cy="6231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Montserrat" pitchFamily="2" charset="0"/>
              </a:rPr>
              <a:t>Единое удобное информационное пространство для обмена оперативной информацией в регионе</a:t>
            </a:r>
            <a:endParaRPr lang="ru-RU" sz="14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grpSp>
        <p:nvGrpSpPr>
          <p:cNvPr id="25" name="Группа 24">
            <a:extLst>
              <a:ext uri="{FF2B5EF4-FFF2-40B4-BE49-F238E27FC236}">
                <a16:creationId xmlns="" xmlns:a16="http://schemas.microsoft.com/office/drawing/2014/main" id="{51B8F7A8-D043-004E-B890-313D48D1FB3B}"/>
              </a:ext>
            </a:extLst>
          </p:cNvPr>
          <p:cNvGrpSpPr/>
          <p:nvPr/>
        </p:nvGrpSpPr>
        <p:grpSpPr>
          <a:xfrm>
            <a:off x="6076025" y="1324746"/>
            <a:ext cx="328300" cy="328300"/>
            <a:chOff x="863807" y="1315023"/>
            <a:chExt cx="418479" cy="418479"/>
          </a:xfrm>
        </p:grpSpPr>
        <p:sp>
          <p:nvSpPr>
            <p:cNvPr id="26" name="Овал 25">
              <a:extLst>
                <a:ext uri="{FF2B5EF4-FFF2-40B4-BE49-F238E27FC236}">
                  <a16:creationId xmlns="" xmlns:a16="http://schemas.microsoft.com/office/drawing/2014/main" id="{BF9CF065-4A39-9C46-A8F8-23220583A714}"/>
                </a:ext>
              </a:extLst>
            </p:cNvPr>
            <p:cNvSpPr/>
            <p:nvPr/>
          </p:nvSpPr>
          <p:spPr>
            <a:xfrm>
              <a:off x="863807" y="1315023"/>
              <a:ext cx="418479" cy="418479"/>
            </a:xfrm>
            <a:prstGeom prst="ellipse">
              <a:avLst/>
            </a:prstGeom>
            <a:solidFill>
              <a:srgbClr val="71B7EB"/>
            </a:solidFill>
            <a:ln>
              <a:noFill/>
            </a:ln>
            <a:effectLst>
              <a:outerShdw blurRad="152400" dist="63500" dir="3600000" algn="ctr" rotWithShape="0">
                <a:srgbClr val="E54F2B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pic>
          <p:nvPicPr>
            <p:cNvPr id="27" name="Рисунок 26">
              <a:extLst>
                <a:ext uri="{FF2B5EF4-FFF2-40B4-BE49-F238E27FC236}">
                  <a16:creationId xmlns="" xmlns:a16="http://schemas.microsoft.com/office/drawing/2014/main" id="{82B98843-9B8D-FD46-B107-DE50498EE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3931" y="1429965"/>
              <a:ext cx="249457" cy="187093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D1E13FD2-5DFA-4846-892B-3FF2FADC2ED3}"/>
              </a:ext>
            </a:extLst>
          </p:cNvPr>
          <p:cNvSpPr txBox="1"/>
          <p:nvPr/>
        </p:nvSpPr>
        <p:spPr>
          <a:xfrm>
            <a:off x="6775287" y="4576739"/>
            <a:ext cx="4649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Montserrat" pitchFamily="2" charset="0"/>
              </a:rPr>
              <a:t>Отсутствие задержки в предоставлении отчётной документации 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3B250140-830A-2043-B72C-D3505DB5ED87}"/>
              </a:ext>
            </a:extLst>
          </p:cNvPr>
          <p:cNvSpPr txBox="1"/>
          <p:nvPr/>
        </p:nvSpPr>
        <p:spPr>
          <a:xfrm>
            <a:off x="6857471" y="5536792"/>
            <a:ext cx="4863731" cy="70780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Montserrat" pitchFamily="2" charset="0"/>
              </a:rPr>
              <a:t>Прорабатывается вопрос подключения большего количества участников информационного взаимодействия</a:t>
            </a:r>
            <a:endParaRPr lang="ru-RU" sz="14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37" name="Треугольник 19">
            <a:extLst>
              <a:ext uri="{FF2B5EF4-FFF2-40B4-BE49-F238E27FC236}">
                <a16:creationId xmlns="" xmlns:a16="http://schemas.microsoft.com/office/drawing/2014/main" id="{3C9536CB-0932-D945-ACAF-CFF0147891D0}"/>
              </a:ext>
            </a:extLst>
          </p:cNvPr>
          <p:cNvSpPr/>
          <p:nvPr/>
        </p:nvSpPr>
        <p:spPr>
          <a:xfrm rot="5400000">
            <a:off x="1671050" y="2746902"/>
            <a:ext cx="6858000" cy="136690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Заголовок 1">
            <a:extLst>
              <a:ext uri="{FF2B5EF4-FFF2-40B4-BE49-F238E27FC236}">
                <a16:creationId xmlns="" xmlns:a16="http://schemas.microsoft.com/office/drawing/2014/main" id="{157B28BE-6DF9-FA41-9590-9F8DD36878C5}"/>
              </a:ext>
            </a:extLst>
          </p:cNvPr>
          <p:cNvSpPr txBox="1">
            <a:spLocks/>
          </p:cNvSpPr>
          <p:nvPr/>
        </p:nvSpPr>
        <p:spPr>
          <a:xfrm>
            <a:off x="715526" y="365126"/>
            <a:ext cx="4217836" cy="6057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017CC5"/>
                </a:solidFill>
                <a:latin typeface="Montserrat" pitchFamily="2" charset="0"/>
              </a:rPr>
              <a:t>Было</a:t>
            </a:r>
            <a:endParaRPr lang="ru-RU" sz="36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grpSp>
        <p:nvGrpSpPr>
          <p:cNvPr id="43" name="Группа 42">
            <a:extLst>
              <a:ext uri="{FF2B5EF4-FFF2-40B4-BE49-F238E27FC236}">
                <a16:creationId xmlns="" xmlns:a16="http://schemas.microsoft.com/office/drawing/2014/main" id="{51B8F7A8-D043-004E-B890-313D48D1FB3B}"/>
              </a:ext>
            </a:extLst>
          </p:cNvPr>
          <p:cNvGrpSpPr/>
          <p:nvPr/>
        </p:nvGrpSpPr>
        <p:grpSpPr>
          <a:xfrm>
            <a:off x="6076025" y="2357952"/>
            <a:ext cx="328300" cy="328300"/>
            <a:chOff x="863807" y="1315023"/>
            <a:chExt cx="418479" cy="418479"/>
          </a:xfrm>
        </p:grpSpPr>
        <p:sp>
          <p:nvSpPr>
            <p:cNvPr id="44" name="Овал 43">
              <a:extLst>
                <a:ext uri="{FF2B5EF4-FFF2-40B4-BE49-F238E27FC236}">
                  <a16:creationId xmlns="" xmlns:a16="http://schemas.microsoft.com/office/drawing/2014/main" id="{BF9CF065-4A39-9C46-A8F8-23220583A714}"/>
                </a:ext>
              </a:extLst>
            </p:cNvPr>
            <p:cNvSpPr/>
            <p:nvPr/>
          </p:nvSpPr>
          <p:spPr>
            <a:xfrm>
              <a:off x="863807" y="1315023"/>
              <a:ext cx="418479" cy="418479"/>
            </a:xfrm>
            <a:prstGeom prst="ellipse">
              <a:avLst/>
            </a:prstGeom>
            <a:solidFill>
              <a:srgbClr val="71B7EB"/>
            </a:solidFill>
            <a:ln>
              <a:noFill/>
            </a:ln>
            <a:effectLst>
              <a:outerShdw blurRad="152400" dist="63500" dir="3600000" algn="ctr" rotWithShape="0">
                <a:srgbClr val="E54F2B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pic>
          <p:nvPicPr>
            <p:cNvPr id="45" name="Рисунок 44">
              <a:extLst>
                <a:ext uri="{FF2B5EF4-FFF2-40B4-BE49-F238E27FC236}">
                  <a16:creationId xmlns="" xmlns:a16="http://schemas.microsoft.com/office/drawing/2014/main" id="{82B98843-9B8D-FD46-B107-DE50498EE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3931" y="1429965"/>
              <a:ext cx="249457" cy="187093"/>
            </a:xfrm>
            <a:prstGeom prst="rect">
              <a:avLst/>
            </a:prstGeom>
          </p:spPr>
        </p:pic>
      </p:grpSp>
      <p:grpSp>
        <p:nvGrpSpPr>
          <p:cNvPr id="50" name="Группа 49">
            <a:extLst>
              <a:ext uri="{FF2B5EF4-FFF2-40B4-BE49-F238E27FC236}">
                <a16:creationId xmlns="" xmlns:a16="http://schemas.microsoft.com/office/drawing/2014/main" id="{51B8F7A8-D043-004E-B890-313D48D1FB3B}"/>
              </a:ext>
            </a:extLst>
          </p:cNvPr>
          <p:cNvGrpSpPr/>
          <p:nvPr/>
        </p:nvGrpSpPr>
        <p:grpSpPr>
          <a:xfrm>
            <a:off x="6076025" y="3388288"/>
            <a:ext cx="328300" cy="328300"/>
            <a:chOff x="863807" y="1315023"/>
            <a:chExt cx="418479" cy="418479"/>
          </a:xfrm>
        </p:grpSpPr>
        <p:sp>
          <p:nvSpPr>
            <p:cNvPr id="51" name="Овал 50">
              <a:extLst>
                <a:ext uri="{FF2B5EF4-FFF2-40B4-BE49-F238E27FC236}">
                  <a16:creationId xmlns="" xmlns:a16="http://schemas.microsoft.com/office/drawing/2014/main" id="{BF9CF065-4A39-9C46-A8F8-23220583A714}"/>
                </a:ext>
              </a:extLst>
            </p:cNvPr>
            <p:cNvSpPr/>
            <p:nvPr/>
          </p:nvSpPr>
          <p:spPr>
            <a:xfrm>
              <a:off x="863807" y="1315023"/>
              <a:ext cx="418479" cy="418479"/>
            </a:xfrm>
            <a:prstGeom prst="ellipse">
              <a:avLst/>
            </a:prstGeom>
            <a:solidFill>
              <a:srgbClr val="71B7EB"/>
            </a:solidFill>
            <a:ln>
              <a:noFill/>
            </a:ln>
            <a:effectLst>
              <a:outerShdw blurRad="152400" dist="63500" dir="3600000" algn="ctr" rotWithShape="0">
                <a:srgbClr val="E54F2B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pic>
          <p:nvPicPr>
            <p:cNvPr id="52" name="Рисунок 51">
              <a:extLst>
                <a:ext uri="{FF2B5EF4-FFF2-40B4-BE49-F238E27FC236}">
                  <a16:creationId xmlns="" xmlns:a16="http://schemas.microsoft.com/office/drawing/2014/main" id="{82B98843-9B8D-FD46-B107-DE50498EE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3931" y="1429965"/>
              <a:ext cx="249457" cy="187093"/>
            </a:xfrm>
            <a:prstGeom prst="rect">
              <a:avLst/>
            </a:prstGeom>
          </p:spPr>
        </p:pic>
      </p:grpSp>
      <p:grpSp>
        <p:nvGrpSpPr>
          <p:cNvPr id="32" name="object 37"/>
          <p:cNvGrpSpPr/>
          <p:nvPr/>
        </p:nvGrpSpPr>
        <p:grpSpPr>
          <a:xfrm>
            <a:off x="5942939" y="5501699"/>
            <a:ext cx="742897" cy="742897"/>
            <a:chOff x="9360971" y="2732901"/>
            <a:chExt cx="1633458" cy="1633458"/>
          </a:xfrm>
        </p:grpSpPr>
        <p:pic>
          <p:nvPicPr>
            <p:cNvPr id="33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60971" y="2732901"/>
              <a:ext cx="1633458" cy="1633458"/>
            </a:xfrm>
            <a:prstGeom prst="rect">
              <a:avLst/>
            </a:prstGeom>
          </p:spPr>
        </p:pic>
        <p:sp>
          <p:nvSpPr>
            <p:cNvPr id="34" name="object 39"/>
            <p:cNvSpPr/>
            <p:nvPr/>
          </p:nvSpPr>
          <p:spPr>
            <a:xfrm>
              <a:off x="9608094" y="2975947"/>
              <a:ext cx="999490" cy="999490"/>
            </a:xfrm>
            <a:custGeom>
              <a:avLst/>
              <a:gdLst/>
              <a:ahLst/>
              <a:cxnLst/>
              <a:rect l="l" t="t" r="r" b="b"/>
              <a:pathLst>
                <a:path w="999490" h="999489">
                  <a:moveTo>
                    <a:pt x="499461" y="0"/>
                  </a:moveTo>
                  <a:lnTo>
                    <a:pt x="451358" y="2286"/>
                  </a:lnTo>
                  <a:lnTo>
                    <a:pt x="404549" y="9006"/>
                  </a:lnTo>
                  <a:lnTo>
                    <a:pt x="359243" y="19949"/>
                  </a:lnTo>
                  <a:lnTo>
                    <a:pt x="315650" y="34907"/>
                  </a:lnTo>
                  <a:lnTo>
                    <a:pt x="273978" y="53671"/>
                  </a:lnTo>
                  <a:lnTo>
                    <a:pt x="234438" y="76030"/>
                  </a:lnTo>
                  <a:lnTo>
                    <a:pt x="197238" y="101777"/>
                  </a:lnTo>
                  <a:lnTo>
                    <a:pt x="162588" y="130700"/>
                  </a:lnTo>
                  <a:lnTo>
                    <a:pt x="130697" y="162592"/>
                  </a:lnTo>
                  <a:lnTo>
                    <a:pt x="101774" y="197243"/>
                  </a:lnTo>
                  <a:lnTo>
                    <a:pt x="76028" y="234443"/>
                  </a:lnTo>
                  <a:lnTo>
                    <a:pt x="53669" y="273983"/>
                  </a:lnTo>
                  <a:lnTo>
                    <a:pt x="34906" y="315654"/>
                  </a:lnTo>
                  <a:lnTo>
                    <a:pt x="19948" y="359247"/>
                  </a:lnTo>
                  <a:lnTo>
                    <a:pt x="9005" y="404551"/>
                  </a:lnTo>
                  <a:lnTo>
                    <a:pt x="2286" y="451359"/>
                  </a:lnTo>
                  <a:lnTo>
                    <a:pt x="0" y="499461"/>
                  </a:lnTo>
                  <a:lnTo>
                    <a:pt x="2286" y="547562"/>
                  </a:lnTo>
                  <a:lnTo>
                    <a:pt x="9005" y="594370"/>
                  </a:lnTo>
                  <a:lnTo>
                    <a:pt x="19948" y="639675"/>
                  </a:lnTo>
                  <a:lnTo>
                    <a:pt x="34906" y="683268"/>
                  </a:lnTo>
                  <a:lnTo>
                    <a:pt x="53669" y="724939"/>
                  </a:lnTo>
                  <a:lnTo>
                    <a:pt x="76028" y="764479"/>
                  </a:lnTo>
                  <a:lnTo>
                    <a:pt x="101774" y="801679"/>
                  </a:lnTo>
                  <a:lnTo>
                    <a:pt x="130697" y="836329"/>
                  </a:lnTo>
                  <a:lnTo>
                    <a:pt x="162588" y="868221"/>
                  </a:lnTo>
                  <a:lnTo>
                    <a:pt x="197238" y="897145"/>
                  </a:lnTo>
                  <a:lnTo>
                    <a:pt x="234438" y="922891"/>
                  </a:lnTo>
                  <a:lnTo>
                    <a:pt x="273978" y="945251"/>
                  </a:lnTo>
                  <a:lnTo>
                    <a:pt x="315650" y="964014"/>
                  </a:lnTo>
                  <a:lnTo>
                    <a:pt x="359243" y="978972"/>
                  </a:lnTo>
                  <a:lnTo>
                    <a:pt x="404549" y="989916"/>
                  </a:lnTo>
                  <a:lnTo>
                    <a:pt x="451358" y="996636"/>
                  </a:lnTo>
                  <a:lnTo>
                    <a:pt x="499461" y="998922"/>
                  </a:lnTo>
                  <a:lnTo>
                    <a:pt x="547562" y="996636"/>
                  </a:lnTo>
                  <a:lnTo>
                    <a:pt x="594370" y="989916"/>
                  </a:lnTo>
                  <a:lnTo>
                    <a:pt x="639674" y="978972"/>
                  </a:lnTo>
                  <a:lnTo>
                    <a:pt x="683266" y="964014"/>
                  </a:lnTo>
                  <a:lnTo>
                    <a:pt x="724936" y="945251"/>
                  </a:lnTo>
                  <a:lnTo>
                    <a:pt x="764476" y="922891"/>
                  </a:lnTo>
                  <a:lnTo>
                    <a:pt x="801675" y="897145"/>
                  </a:lnTo>
                  <a:lnTo>
                    <a:pt x="836325" y="868221"/>
                  </a:lnTo>
                  <a:lnTo>
                    <a:pt x="868215" y="836329"/>
                  </a:lnTo>
                  <a:lnTo>
                    <a:pt x="897138" y="801679"/>
                  </a:lnTo>
                  <a:lnTo>
                    <a:pt x="922884" y="764479"/>
                  </a:lnTo>
                  <a:lnTo>
                    <a:pt x="945242" y="724939"/>
                  </a:lnTo>
                  <a:lnTo>
                    <a:pt x="964005" y="683268"/>
                  </a:lnTo>
                  <a:lnTo>
                    <a:pt x="978963" y="639675"/>
                  </a:lnTo>
                  <a:lnTo>
                    <a:pt x="989906" y="594370"/>
                  </a:lnTo>
                  <a:lnTo>
                    <a:pt x="996625" y="547562"/>
                  </a:lnTo>
                  <a:lnTo>
                    <a:pt x="998911" y="499461"/>
                  </a:lnTo>
                  <a:lnTo>
                    <a:pt x="996625" y="451359"/>
                  </a:lnTo>
                  <a:lnTo>
                    <a:pt x="989906" y="404551"/>
                  </a:lnTo>
                  <a:lnTo>
                    <a:pt x="978963" y="359247"/>
                  </a:lnTo>
                  <a:lnTo>
                    <a:pt x="964005" y="315654"/>
                  </a:lnTo>
                  <a:lnTo>
                    <a:pt x="945242" y="273983"/>
                  </a:lnTo>
                  <a:lnTo>
                    <a:pt x="922884" y="234443"/>
                  </a:lnTo>
                  <a:lnTo>
                    <a:pt x="897138" y="197243"/>
                  </a:lnTo>
                  <a:lnTo>
                    <a:pt x="868215" y="162592"/>
                  </a:lnTo>
                  <a:lnTo>
                    <a:pt x="836325" y="130700"/>
                  </a:lnTo>
                  <a:lnTo>
                    <a:pt x="801675" y="101777"/>
                  </a:lnTo>
                  <a:lnTo>
                    <a:pt x="764476" y="76030"/>
                  </a:lnTo>
                  <a:lnTo>
                    <a:pt x="724936" y="53671"/>
                  </a:lnTo>
                  <a:lnTo>
                    <a:pt x="683266" y="34907"/>
                  </a:lnTo>
                  <a:lnTo>
                    <a:pt x="639674" y="19949"/>
                  </a:lnTo>
                  <a:lnTo>
                    <a:pt x="594370" y="9006"/>
                  </a:lnTo>
                  <a:lnTo>
                    <a:pt x="547562" y="2286"/>
                  </a:lnTo>
                  <a:lnTo>
                    <a:pt x="499461" y="0"/>
                  </a:lnTo>
                  <a:close/>
                </a:path>
              </a:pathLst>
            </a:custGeom>
            <a:solidFill>
              <a:srgbClr val="324053"/>
            </a:solidFill>
          </p:spPr>
          <p:txBody>
            <a:bodyPr wrap="square" lIns="0" tIns="0" rIns="0" bIns="0" rtlCol="0"/>
            <a:lstStyle/>
            <a:p>
              <a:endParaRPr sz="700">
                <a:latin typeface="Montserrat" panose="00000500000000000000" pitchFamily="2" charset="-52"/>
              </a:endParaRPr>
            </a:p>
          </p:txBody>
        </p:sp>
        <p:pic>
          <p:nvPicPr>
            <p:cNvPr id="38" name="object 4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00755" y="3172681"/>
              <a:ext cx="680607" cy="680607"/>
            </a:xfrm>
            <a:prstGeom prst="rect">
              <a:avLst/>
            </a:prstGeom>
          </p:spPr>
        </p:pic>
        <p:sp>
          <p:nvSpPr>
            <p:cNvPr id="53" name="object 41"/>
            <p:cNvSpPr/>
            <p:nvPr/>
          </p:nvSpPr>
          <p:spPr>
            <a:xfrm>
              <a:off x="9873510" y="3235866"/>
              <a:ext cx="474345" cy="475615"/>
            </a:xfrm>
            <a:custGeom>
              <a:avLst/>
              <a:gdLst/>
              <a:ahLst/>
              <a:cxnLst/>
              <a:rect l="l" t="t" r="r" b="b"/>
              <a:pathLst>
                <a:path w="474345" h="475614">
                  <a:moveTo>
                    <a:pt x="398195" y="354121"/>
                  </a:moveTo>
                  <a:lnTo>
                    <a:pt x="311664" y="354121"/>
                  </a:lnTo>
                  <a:lnTo>
                    <a:pt x="313161" y="355890"/>
                  </a:lnTo>
                  <a:lnTo>
                    <a:pt x="314481" y="357681"/>
                  </a:lnTo>
                  <a:lnTo>
                    <a:pt x="421870" y="466725"/>
                  </a:lnTo>
                  <a:lnTo>
                    <a:pt x="430054" y="472583"/>
                  </a:lnTo>
                  <a:lnTo>
                    <a:pt x="439156" y="475001"/>
                  </a:lnTo>
                  <a:lnTo>
                    <a:pt x="448382" y="473906"/>
                  </a:lnTo>
                  <a:lnTo>
                    <a:pt x="474056" y="440355"/>
                  </a:lnTo>
                  <a:lnTo>
                    <a:pt x="471839" y="431382"/>
                  </a:lnTo>
                  <a:lnTo>
                    <a:pt x="466246" y="423260"/>
                  </a:lnTo>
                  <a:lnTo>
                    <a:pt x="460916" y="417784"/>
                  </a:lnTo>
                  <a:lnTo>
                    <a:pt x="455461" y="412444"/>
                  </a:lnTo>
                  <a:lnTo>
                    <a:pt x="398195" y="354121"/>
                  </a:lnTo>
                  <a:close/>
                </a:path>
                <a:path w="474345" h="475614">
                  <a:moveTo>
                    <a:pt x="182341" y="0"/>
                  </a:moveTo>
                  <a:lnTo>
                    <a:pt x="136580" y="8638"/>
                  </a:lnTo>
                  <a:lnTo>
                    <a:pt x="93518" y="28343"/>
                  </a:lnTo>
                  <a:lnTo>
                    <a:pt x="55159" y="59093"/>
                  </a:lnTo>
                  <a:lnTo>
                    <a:pt x="26536" y="96561"/>
                  </a:lnTo>
                  <a:lnTo>
                    <a:pt x="8097" y="138594"/>
                  </a:lnTo>
                  <a:lnTo>
                    <a:pt x="0" y="183287"/>
                  </a:lnTo>
                  <a:lnTo>
                    <a:pt x="2398" y="228733"/>
                  </a:lnTo>
                  <a:lnTo>
                    <a:pt x="15448" y="273026"/>
                  </a:lnTo>
                  <a:lnTo>
                    <a:pt x="39306" y="314258"/>
                  </a:lnTo>
                  <a:lnTo>
                    <a:pt x="68530" y="345249"/>
                  </a:lnTo>
                  <a:lnTo>
                    <a:pt x="103506" y="368902"/>
                  </a:lnTo>
                  <a:lnTo>
                    <a:pt x="142720" y="384560"/>
                  </a:lnTo>
                  <a:lnTo>
                    <a:pt x="184656" y="391566"/>
                  </a:lnTo>
                  <a:lnTo>
                    <a:pt x="227802" y="389266"/>
                  </a:lnTo>
                  <a:lnTo>
                    <a:pt x="270643" y="377003"/>
                  </a:lnTo>
                  <a:lnTo>
                    <a:pt x="311664" y="354121"/>
                  </a:lnTo>
                  <a:lnTo>
                    <a:pt x="398195" y="354121"/>
                  </a:lnTo>
                  <a:lnTo>
                    <a:pt x="374774" y="330268"/>
                  </a:lnTo>
                  <a:lnTo>
                    <a:pt x="199311" y="330268"/>
                  </a:lnTo>
                  <a:lnTo>
                    <a:pt x="155005" y="324101"/>
                  </a:lnTo>
                  <a:lnTo>
                    <a:pt x="116914" y="304957"/>
                  </a:lnTo>
                  <a:lnTo>
                    <a:pt x="87167" y="275299"/>
                  </a:lnTo>
                  <a:lnTo>
                    <a:pt x="67893" y="237593"/>
                  </a:lnTo>
                  <a:lnTo>
                    <a:pt x="61221" y="194304"/>
                  </a:lnTo>
                  <a:lnTo>
                    <a:pt x="68030" y="152596"/>
                  </a:lnTo>
                  <a:lnTo>
                    <a:pt x="87188" y="116153"/>
                  </a:lnTo>
                  <a:lnTo>
                    <a:pt x="116379" y="87266"/>
                  </a:lnTo>
                  <a:lnTo>
                    <a:pt x="153287" y="68226"/>
                  </a:lnTo>
                  <a:lnTo>
                    <a:pt x="195594" y="61324"/>
                  </a:lnTo>
                  <a:lnTo>
                    <a:pt x="337229" y="61324"/>
                  </a:lnTo>
                  <a:lnTo>
                    <a:pt x="315758" y="40696"/>
                  </a:lnTo>
                  <a:lnTo>
                    <a:pt x="273935" y="16007"/>
                  </a:lnTo>
                  <a:lnTo>
                    <a:pt x="228794" y="2449"/>
                  </a:lnTo>
                  <a:lnTo>
                    <a:pt x="182341" y="0"/>
                  </a:lnTo>
                  <a:close/>
                </a:path>
                <a:path w="474345" h="475614">
                  <a:moveTo>
                    <a:pt x="337229" y="61324"/>
                  </a:moveTo>
                  <a:lnTo>
                    <a:pt x="195594" y="61324"/>
                  </a:lnTo>
                  <a:lnTo>
                    <a:pt x="238192" y="68113"/>
                  </a:lnTo>
                  <a:lnTo>
                    <a:pt x="275176" y="87163"/>
                  </a:lnTo>
                  <a:lnTo>
                    <a:pt x="304321" y="116312"/>
                  </a:lnTo>
                  <a:lnTo>
                    <a:pt x="323400" y="153396"/>
                  </a:lnTo>
                  <a:lnTo>
                    <a:pt x="330187" y="196251"/>
                  </a:lnTo>
                  <a:lnTo>
                    <a:pt x="323340" y="238671"/>
                  </a:lnTo>
                  <a:lnTo>
                    <a:pt x="304532" y="275154"/>
                  </a:lnTo>
                  <a:lnTo>
                    <a:pt x="276059" y="303830"/>
                  </a:lnTo>
                  <a:lnTo>
                    <a:pt x="240220" y="322825"/>
                  </a:lnTo>
                  <a:lnTo>
                    <a:pt x="199311" y="330268"/>
                  </a:lnTo>
                  <a:lnTo>
                    <a:pt x="374774" y="330268"/>
                  </a:lnTo>
                  <a:lnTo>
                    <a:pt x="356720" y="311881"/>
                  </a:lnTo>
                  <a:lnTo>
                    <a:pt x="355945" y="310949"/>
                  </a:lnTo>
                  <a:lnTo>
                    <a:pt x="355181" y="310091"/>
                  </a:lnTo>
                  <a:lnTo>
                    <a:pt x="377382" y="269938"/>
                  </a:lnTo>
                  <a:lnTo>
                    <a:pt x="389312" y="227831"/>
                  </a:lnTo>
                  <a:lnTo>
                    <a:pt x="391567" y="185276"/>
                  </a:lnTo>
                  <a:lnTo>
                    <a:pt x="384742" y="143779"/>
                  </a:lnTo>
                  <a:lnTo>
                    <a:pt x="369435" y="104845"/>
                  </a:lnTo>
                  <a:lnTo>
                    <a:pt x="346242" y="69982"/>
                  </a:lnTo>
                  <a:lnTo>
                    <a:pt x="337229" y="613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700">
                <a:latin typeface="Montserrat" panose="00000500000000000000" pitchFamily="2" charset="-52"/>
              </a:endParaRPr>
            </a:p>
          </p:txBody>
        </p:sp>
      </p:grp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502C2BAB-F96A-BE47-971C-170A71749D99}"/>
              </a:ext>
            </a:extLst>
          </p:cNvPr>
          <p:cNvSpPr/>
          <p:nvPr/>
        </p:nvSpPr>
        <p:spPr>
          <a:xfrm>
            <a:off x="11519019" y="6150114"/>
            <a:ext cx="9693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1B7EB"/>
                </a:solidFill>
                <a:latin typeface="Montserrat" pitchFamily="2" charset="0"/>
              </a:rPr>
              <a:t>9</a:t>
            </a:r>
            <a:endParaRPr lang="ru-RU" sz="4000" b="1" dirty="0">
              <a:solidFill>
                <a:srgbClr val="71B7EB"/>
              </a:solidFill>
              <a:latin typeface="Montserrat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3B250140-830A-2043-B72C-D3505DB5ED87}"/>
              </a:ext>
            </a:extLst>
          </p:cNvPr>
          <p:cNvSpPr txBox="1"/>
          <p:nvPr/>
        </p:nvSpPr>
        <p:spPr>
          <a:xfrm>
            <a:off x="6791639" y="1244846"/>
            <a:ext cx="3671434" cy="75839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Montserrat" pitchFamily="2" charset="0"/>
              </a:rPr>
              <a:t>10 секунд на формирование отчета по привлекаемым силам и средствам по всей территории Республики</a:t>
            </a:r>
            <a:endParaRPr lang="ru-RU" sz="14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3B250140-830A-2043-B72C-D3505DB5ED87}"/>
              </a:ext>
            </a:extLst>
          </p:cNvPr>
          <p:cNvSpPr txBox="1"/>
          <p:nvPr/>
        </p:nvSpPr>
        <p:spPr>
          <a:xfrm>
            <a:off x="6818922" y="3301255"/>
            <a:ext cx="4902280" cy="7218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Montserrat" pitchFamily="2" charset="0"/>
              </a:rPr>
              <a:t>2022 год. Всего 312 пожаров, потушено </a:t>
            </a:r>
            <a:r>
              <a:rPr lang="ru-RU" sz="1400" b="1" dirty="0">
                <a:solidFill>
                  <a:schemeClr val="bg1"/>
                </a:solidFill>
                <a:latin typeface="Montserrat" pitchFamily="2" charset="0"/>
              </a:rPr>
              <a:t>за первые </a:t>
            </a:r>
            <a:r>
              <a:rPr lang="ru-RU" sz="1400" b="1" dirty="0" smtClean="0">
                <a:solidFill>
                  <a:schemeClr val="bg1"/>
                </a:solidFill>
                <a:latin typeface="Montserrat" pitchFamily="2" charset="0"/>
              </a:rPr>
              <a:t>сутки </a:t>
            </a:r>
            <a:r>
              <a:rPr lang="ru-RU" sz="1400" b="1" dirty="0" smtClean="0">
                <a:solidFill>
                  <a:schemeClr val="bg1"/>
                </a:solidFill>
                <a:latin typeface="Montserrat" pitchFamily="2" charset="0"/>
              </a:rPr>
              <a:t>272, контролируемых 12</a:t>
            </a:r>
          </a:p>
          <a:p>
            <a:r>
              <a:rPr lang="ru-RU" sz="1400" b="1" u="sng" dirty="0" smtClean="0">
                <a:solidFill>
                  <a:schemeClr val="bg1"/>
                </a:solidFill>
                <a:latin typeface="Montserrat" pitchFamily="2" charset="0"/>
              </a:rPr>
              <a:t>Эффективность</a:t>
            </a:r>
            <a:r>
              <a:rPr lang="ru-RU" sz="1400" b="1" u="sng" dirty="0" smtClean="0">
                <a:solidFill>
                  <a:schemeClr val="bg1"/>
                </a:solidFill>
                <a:latin typeface="Montserrat" pitchFamily="2" charset="0"/>
              </a:rPr>
              <a:t>: 87,7</a:t>
            </a:r>
            <a:r>
              <a:rPr lang="ru-RU" sz="1400" b="1" u="sng" dirty="0">
                <a:solidFill>
                  <a:schemeClr val="bg1"/>
                </a:solidFill>
                <a:latin typeface="Montserrat" pitchFamily="2" charset="0"/>
              </a:rPr>
              <a:t>%</a:t>
            </a:r>
          </a:p>
        </p:txBody>
      </p:sp>
      <p:grpSp>
        <p:nvGrpSpPr>
          <p:cNvPr id="46" name="Группа 45">
            <a:extLst>
              <a:ext uri="{FF2B5EF4-FFF2-40B4-BE49-F238E27FC236}">
                <a16:creationId xmlns="" xmlns:a16="http://schemas.microsoft.com/office/drawing/2014/main" id="{51B8F7A8-D043-004E-B890-313D48D1FB3B}"/>
              </a:ext>
            </a:extLst>
          </p:cNvPr>
          <p:cNvGrpSpPr/>
          <p:nvPr/>
        </p:nvGrpSpPr>
        <p:grpSpPr>
          <a:xfrm>
            <a:off x="6076025" y="4643323"/>
            <a:ext cx="328300" cy="328300"/>
            <a:chOff x="863807" y="1315023"/>
            <a:chExt cx="418479" cy="418479"/>
          </a:xfrm>
        </p:grpSpPr>
        <p:sp>
          <p:nvSpPr>
            <p:cNvPr id="47" name="Овал 46">
              <a:extLst>
                <a:ext uri="{FF2B5EF4-FFF2-40B4-BE49-F238E27FC236}">
                  <a16:creationId xmlns="" xmlns:a16="http://schemas.microsoft.com/office/drawing/2014/main" id="{BF9CF065-4A39-9C46-A8F8-23220583A714}"/>
                </a:ext>
              </a:extLst>
            </p:cNvPr>
            <p:cNvSpPr/>
            <p:nvPr/>
          </p:nvSpPr>
          <p:spPr>
            <a:xfrm>
              <a:off x="863807" y="1315023"/>
              <a:ext cx="418479" cy="418479"/>
            </a:xfrm>
            <a:prstGeom prst="ellipse">
              <a:avLst/>
            </a:prstGeom>
            <a:solidFill>
              <a:srgbClr val="71B7EB"/>
            </a:solidFill>
            <a:ln>
              <a:noFill/>
            </a:ln>
            <a:effectLst>
              <a:outerShdw blurRad="152400" dist="63500" dir="3600000" algn="ctr" rotWithShape="0">
                <a:srgbClr val="E54F2B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pic>
          <p:nvPicPr>
            <p:cNvPr id="49" name="Рисунок 48">
              <a:extLst>
                <a:ext uri="{FF2B5EF4-FFF2-40B4-BE49-F238E27FC236}">
                  <a16:creationId xmlns="" xmlns:a16="http://schemas.microsoft.com/office/drawing/2014/main" id="{82B98843-9B8D-FD46-B107-DE50498EE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3931" y="1429965"/>
              <a:ext cx="249457" cy="187093"/>
            </a:xfrm>
            <a:prstGeom prst="rect">
              <a:avLst/>
            </a:prstGeom>
          </p:spPr>
        </p:pic>
      </p:grp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3B250140-830A-2043-B72C-D3505DB5ED87}"/>
              </a:ext>
            </a:extLst>
          </p:cNvPr>
          <p:cNvSpPr txBox="1"/>
          <p:nvPr/>
        </p:nvSpPr>
        <p:spPr>
          <a:xfrm>
            <a:off x="991635" y="3301255"/>
            <a:ext cx="4398512" cy="97931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400" b="1" dirty="0">
                <a:solidFill>
                  <a:srgbClr val="017CC5"/>
                </a:solidFill>
                <a:latin typeface="Montserrat" pitchFamily="2" charset="0"/>
              </a:rPr>
              <a:t>2020 год. </a:t>
            </a:r>
            <a:r>
              <a:rPr lang="ru-RU" sz="1400" b="1" dirty="0">
                <a:solidFill>
                  <a:srgbClr val="017CC5"/>
                </a:solidFill>
                <a:latin typeface="Montserrat" pitchFamily="2" charset="0"/>
              </a:rPr>
              <a:t>В</a:t>
            </a:r>
            <a:r>
              <a:rPr lang="ru-RU" sz="1400" b="1" dirty="0">
                <a:solidFill>
                  <a:srgbClr val="017CC5"/>
                </a:solidFill>
                <a:latin typeface="Montserrat" pitchFamily="2" charset="0"/>
              </a:rPr>
              <a:t>сего 491 пожар, потушено </a:t>
            </a:r>
            <a:r>
              <a:rPr lang="ru-RU" sz="1400" b="1" dirty="0">
                <a:solidFill>
                  <a:srgbClr val="017CC5"/>
                </a:solidFill>
                <a:latin typeface="Montserrat" pitchFamily="2" charset="0"/>
              </a:rPr>
              <a:t>за первые </a:t>
            </a:r>
            <a:r>
              <a:rPr lang="ru-RU" sz="1400" b="1" dirty="0">
                <a:solidFill>
                  <a:srgbClr val="017CC5"/>
                </a:solidFill>
                <a:latin typeface="Montserrat" pitchFamily="2" charset="0"/>
              </a:rPr>
              <a:t>сутки </a:t>
            </a:r>
            <a:r>
              <a:rPr lang="ru-RU" sz="1400" b="1" dirty="0" smtClean="0">
                <a:solidFill>
                  <a:srgbClr val="017CC5"/>
                </a:solidFill>
                <a:latin typeface="Montserrat" pitchFamily="2" charset="0"/>
              </a:rPr>
              <a:t>354, контролируемых </a:t>
            </a:r>
            <a:r>
              <a:rPr lang="ru-RU" sz="1400" b="1" dirty="0">
                <a:solidFill>
                  <a:srgbClr val="017CC5"/>
                </a:solidFill>
                <a:latin typeface="Montserrat" pitchFamily="2" charset="0"/>
              </a:rPr>
              <a:t>2 </a:t>
            </a:r>
            <a:endParaRPr lang="ru-RU" sz="1400" b="1" dirty="0" smtClean="0">
              <a:solidFill>
                <a:srgbClr val="017CC5"/>
              </a:solidFill>
              <a:latin typeface="Montserrat" pitchFamily="2" charset="0"/>
            </a:endParaRPr>
          </a:p>
          <a:p>
            <a:r>
              <a:rPr lang="ru-RU" sz="1400" b="1" u="sng" dirty="0" smtClean="0">
                <a:solidFill>
                  <a:srgbClr val="017CC5"/>
                </a:solidFill>
                <a:latin typeface="Montserrat" pitchFamily="2" charset="0"/>
              </a:rPr>
              <a:t>Эффективность</a:t>
            </a:r>
            <a:r>
              <a:rPr lang="ru-RU" sz="1400" b="1" u="sng" dirty="0">
                <a:solidFill>
                  <a:srgbClr val="017CC5"/>
                </a:solidFill>
                <a:latin typeface="Montserrat" pitchFamily="2" charset="0"/>
              </a:rPr>
              <a:t>: 78.3</a:t>
            </a:r>
            <a:r>
              <a:rPr lang="ru-RU" sz="1400" b="1" u="sng" dirty="0">
                <a:solidFill>
                  <a:srgbClr val="017CC5"/>
                </a:solidFill>
                <a:latin typeface="Montserrat" pitchFamily="2" charset="0"/>
              </a:rPr>
              <a:t>%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3B250140-830A-2043-B72C-D3505DB5ED87}"/>
              </a:ext>
            </a:extLst>
          </p:cNvPr>
          <p:cNvSpPr txBox="1"/>
          <p:nvPr/>
        </p:nvSpPr>
        <p:spPr>
          <a:xfrm>
            <a:off x="997788" y="1317353"/>
            <a:ext cx="4002850" cy="51241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400" b="1" dirty="0">
                <a:solidFill>
                  <a:srgbClr val="017CC5"/>
                </a:solidFill>
                <a:latin typeface="Montserrat" pitchFamily="2" charset="0"/>
              </a:rPr>
              <a:t>Время формирования отчета по привлекаемым силам и средствам- 30 минут</a:t>
            </a:r>
            <a:endParaRPr lang="ru-RU" sz="1400" b="1" dirty="0">
              <a:solidFill>
                <a:srgbClr val="017CC5"/>
              </a:solidFill>
              <a:latin typeface="Montserrat" pitchFamily="2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515455" y="1370492"/>
            <a:ext cx="360367" cy="382405"/>
            <a:chOff x="456362" y="1334570"/>
            <a:chExt cx="360367" cy="382405"/>
          </a:xfrm>
        </p:grpSpPr>
        <p:sp>
          <p:nvSpPr>
            <p:cNvPr id="59" name="Овал 58">
              <a:extLst>
                <a:ext uri="{FF2B5EF4-FFF2-40B4-BE49-F238E27FC236}">
                  <a16:creationId xmlns="" xmlns:a16="http://schemas.microsoft.com/office/drawing/2014/main" id="{5057D755-4817-2CBE-0D5B-011E72C0B85A}"/>
                </a:ext>
              </a:extLst>
            </p:cNvPr>
            <p:cNvSpPr/>
            <p:nvPr/>
          </p:nvSpPr>
          <p:spPr>
            <a:xfrm>
              <a:off x="456362" y="1334570"/>
              <a:ext cx="360367" cy="382405"/>
            </a:xfrm>
            <a:prstGeom prst="ellipse">
              <a:avLst/>
            </a:prstGeom>
            <a:solidFill>
              <a:srgbClr val="2D94D7"/>
            </a:solidFill>
            <a:ln>
              <a:noFill/>
            </a:ln>
            <a:effectLst>
              <a:outerShdw blurRad="248201" dist="113014" dir="3354116" algn="ctr" rotWithShape="0">
                <a:srgbClr val="71B7EB">
                  <a:alpha val="62745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0" name="Рисунок 59">
              <a:extLst>
                <a:ext uri="{FF2B5EF4-FFF2-40B4-BE49-F238E27FC236}">
                  <a16:creationId xmlns="" xmlns:a16="http://schemas.microsoft.com/office/drawing/2014/main" id="{3F270A75-C8EF-3A42-8EE2-DEB9EFE06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0800000">
              <a:off x="515804" y="1399770"/>
              <a:ext cx="240235" cy="240235"/>
            </a:xfrm>
            <a:prstGeom prst="rect">
              <a:avLst/>
            </a:prstGeom>
          </p:spPr>
        </p:pic>
      </p:grpSp>
      <p:sp>
        <p:nvSpPr>
          <p:cNvPr id="63" name="Заголовок 1">
            <a:extLst>
              <a:ext uri="{FF2B5EF4-FFF2-40B4-BE49-F238E27FC236}">
                <a16:creationId xmlns="" xmlns:a16="http://schemas.microsoft.com/office/drawing/2014/main" id="{157B28BE-6DF9-FA41-9590-9F8DD36878C5}"/>
              </a:ext>
            </a:extLst>
          </p:cNvPr>
          <p:cNvSpPr txBox="1">
            <a:spLocks/>
          </p:cNvSpPr>
          <p:nvPr/>
        </p:nvSpPr>
        <p:spPr>
          <a:xfrm>
            <a:off x="5961055" y="371257"/>
            <a:ext cx="1628465" cy="6057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chemeClr val="bg1"/>
                </a:solidFill>
                <a:latin typeface="Montserrat" pitchFamily="2" charset="0"/>
              </a:rPr>
              <a:t>Стало</a:t>
            </a:r>
            <a:endParaRPr lang="ru-RU" sz="36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3B250140-830A-2043-B72C-D3505DB5ED87}"/>
              </a:ext>
            </a:extLst>
          </p:cNvPr>
          <p:cNvSpPr txBox="1"/>
          <p:nvPr/>
        </p:nvSpPr>
        <p:spPr>
          <a:xfrm>
            <a:off x="997788" y="2358438"/>
            <a:ext cx="3873324" cy="51241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400" b="1" dirty="0">
                <a:solidFill>
                  <a:srgbClr val="017CC5"/>
                </a:solidFill>
                <a:latin typeface="Montserrat" pitchFamily="2" charset="0"/>
              </a:rPr>
              <a:t>Разные каналы поступления информации</a:t>
            </a:r>
            <a:endParaRPr lang="ru-RU" sz="1400" b="1" dirty="0">
              <a:solidFill>
                <a:srgbClr val="017CC5"/>
              </a:solidFill>
              <a:latin typeface="Montserrat" pitchFamily="2" charset="0"/>
            </a:endParaRPr>
          </a:p>
        </p:txBody>
      </p:sp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3F270A75-C8EF-3A42-8EE2-DEB9EFE063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567162" y="4093780"/>
            <a:ext cx="240235" cy="240235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3B250140-830A-2043-B72C-D3505DB5ED87}"/>
              </a:ext>
            </a:extLst>
          </p:cNvPr>
          <p:cNvSpPr txBox="1"/>
          <p:nvPr/>
        </p:nvSpPr>
        <p:spPr>
          <a:xfrm>
            <a:off x="997788" y="4608219"/>
            <a:ext cx="3873324" cy="51241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400" b="1" dirty="0" smtClean="0">
                <a:solidFill>
                  <a:srgbClr val="017CC5"/>
                </a:solidFill>
                <a:latin typeface="Montserrat" pitchFamily="2" charset="0"/>
              </a:rPr>
              <a:t>Информация поступает разрозненно, не своевременно</a:t>
            </a:r>
            <a:endParaRPr lang="ru-RU" sz="1400" b="1" dirty="0">
              <a:solidFill>
                <a:srgbClr val="017CC5"/>
              </a:solidFill>
              <a:latin typeface="Montserrat" pitchFamily="2" charset="0"/>
            </a:endParaRPr>
          </a:p>
        </p:txBody>
      </p:sp>
      <p:grpSp>
        <p:nvGrpSpPr>
          <p:cNvPr id="71" name="Группа 70"/>
          <p:cNvGrpSpPr/>
          <p:nvPr/>
        </p:nvGrpSpPr>
        <p:grpSpPr>
          <a:xfrm>
            <a:off x="515455" y="2423440"/>
            <a:ext cx="360367" cy="382405"/>
            <a:chOff x="456362" y="1334570"/>
            <a:chExt cx="360367" cy="382405"/>
          </a:xfrm>
        </p:grpSpPr>
        <p:sp>
          <p:nvSpPr>
            <p:cNvPr id="73" name="Овал 72">
              <a:extLst>
                <a:ext uri="{FF2B5EF4-FFF2-40B4-BE49-F238E27FC236}">
                  <a16:creationId xmlns="" xmlns:a16="http://schemas.microsoft.com/office/drawing/2014/main" id="{5057D755-4817-2CBE-0D5B-011E72C0B85A}"/>
                </a:ext>
              </a:extLst>
            </p:cNvPr>
            <p:cNvSpPr/>
            <p:nvPr/>
          </p:nvSpPr>
          <p:spPr>
            <a:xfrm>
              <a:off x="456362" y="1334570"/>
              <a:ext cx="360367" cy="382405"/>
            </a:xfrm>
            <a:prstGeom prst="ellipse">
              <a:avLst/>
            </a:prstGeom>
            <a:solidFill>
              <a:srgbClr val="2D94D7"/>
            </a:solidFill>
            <a:ln>
              <a:noFill/>
            </a:ln>
            <a:effectLst>
              <a:outerShdw blurRad="248201" dist="113014" dir="3354116" algn="ctr" rotWithShape="0">
                <a:srgbClr val="71B7EB">
                  <a:alpha val="62745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4" name="Рисунок 73">
              <a:extLst>
                <a:ext uri="{FF2B5EF4-FFF2-40B4-BE49-F238E27FC236}">
                  <a16:creationId xmlns="" xmlns:a16="http://schemas.microsoft.com/office/drawing/2014/main" id="{3F270A75-C8EF-3A42-8EE2-DEB9EFE06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0800000">
              <a:off x="515804" y="1399770"/>
              <a:ext cx="240235" cy="240235"/>
            </a:xfrm>
            <a:prstGeom prst="rect">
              <a:avLst/>
            </a:prstGeom>
          </p:spPr>
        </p:pic>
      </p:grpSp>
      <p:grpSp>
        <p:nvGrpSpPr>
          <p:cNvPr id="75" name="Группа 74"/>
          <p:cNvGrpSpPr/>
          <p:nvPr/>
        </p:nvGrpSpPr>
        <p:grpSpPr>
          <a:xfrm>
            <a:off x="515455" y="3432678"/>
            <a:ext cx="360367" cy="382405"/>
            <a:chOff x="456362" y="1334570"/>
            <a:chExt cx="360367" cy="382405"/>
          </a:xfrm>
        </p:grpSpPr>
        <p:sp>
          <p:nvSpPr>
            <p:cNvPr id="76" name="Овал 75">
              <a:extLst>
                <a:ext uri="{FF2B5EF4-FFF2-40B4-BE49-F238E27FC236}">
                  <a16:creationId xmlns="" xmlns:a16="http://schemas.microsoft.com/office/drawing/2014/main" id="{5057D755-4817-2CBE-0D5B-011E72C0B85A}"/>
                </a:ext>
              </a:extLst>
            </p:cNvPr>
            <p:cNvSpPr/>
            <p:nvPr/>
          </p:nvSpPr>
          <p:spPr>
            <a:xfrm>
              <a:off x="456362" y="1334570"/>
              <a:ext cx="360367" cy="382405"/>
            </a:xfrm>
            <a:prstGeom prst="ellipse">
              <a:avLst/>
            </a:prstGeom>
            <a:solidFill>
              <a:srgbClr val="2D94D7"/>
            </a:solidFill>
            <a:ln>
              <a:noFill/>
            </a:ln>
            <a:effectLst>
              <a:outerShdw blurRad="248201" dist="113014" dir="3354116" algn="ctr" rotWithShape="0">
                <a:srgbClr val="71B7EB">
                  <a:alpha val="62745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7" name="Рисунок 76">
              <a:extLst>
                <a:ext uri="{FF2B5EF4-FFF2-40B4-BE49-F238E27FC236}">
                  <a16:creationId xmlns="" xmlns:a16="http://schemas.microsoft.com/office/drawing/2014/main" id="{3F270A75-C8EF-3A42-8EE2-DEB9EFE06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0800000">
              <a:off x="515804" y="1399770"/>
              <a:ext cx="240235" cy="240235"/>
            </a:xfrm>
            <a:prstGeom prst="rect">
              <a:avLst/>
            </a:prstGeom>
          </p:spPr>
        </p:pic>
      </p:grpSp>
      <p:grpSp>
        <p:nvGrpSpPr>
          <p:cNvPr id="78" name="Группа 77"/>
          <p:cNvGrpSpPr/>
          <p:nvPr/>
        </p:nvGrpSpPr>
        <p:grpSpPr>
          <a:xfrm>
            <a:off x="515455" y="4673221"/>
            <a:ext cx="360367" cy="382405"/>
            <a:chOff x="456362" y="1334570"/>
            <a:chExt cx="360367" cy="382405"/>
          </a:xfrm>
        </p:grpSpPr>
        <p:sp>
          <p:nvSpPr>
            <p:cNvPr id="79" name="Овал 78">
              <a:extLst>
                <a:ext uri="{FF2B5EF4-FFF2-40B4-BE49-F238E27FC236}">
                  <a16:creationId xmlns="" xmlns:a16="http://schemas.microsoft.com/office/drawing/2014/main" id="{5057D755-4817-2CBE-0D5B-011E72C0B85A}"/>
                </a:ext>
              </a:extLst>
            </p:cNvPr>
            <p:cNvSpPr/>
            <p:nvPr/>
          </p:nvSpPr>
          <p:spPr>
            <a:xfrm>
              <a:off x="456362" y="1334570"/>
              <a:ext cx="360367" cy="382405"/>
            </a:xfrm>
            <a:prstGeom prst="ellipse">
              <a:avLst/>
            </a:prstGeom>
            <a:solidFill>
              <a:srgbClr val="2D94D7"/>
            </a:solidFill>
            <a:ln>
              <a:noFill/>
            </a:ln>
            <a:effectLst>
              <a:outerShdw blurRad="248201" dist="113014" dir="3354116" algn="ctr" rotWithShape="0">
                <a:srgbClr val="71B7EB">
                  <a:alpha val="62745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0" name="Рисунок 79">
              <a:extLst>
                <a:ext uri="{FF2B5EF4-FFF2-40B4-BE49-F238E27FC236}">
                  <a16:creationId xmlns="" xmlns:a16="http://schemas.microsoft.com/office/drawing/2014/main" id="{3F270A75-C8EF-3A42-8EE2-DEB9EFE06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0800000">
              <a:off x="515804" y="1399770"/>
              <a:ext cx="240235" cy="2402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3332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25">
            <a:extLst>
              <a:ext uri="{FF2B5EF4-FFF2-40B4-BE49-F238E27FC236}">
                <a16:creationId xmlns="" xmlns:a16="http://schemas.microsoft.com/office/drawing/2014/main" id="{A4BD6986-6109-4E3B-96EB-2F2450B114D8}"/>
              </a:ext>
            </a:extLst>
          </p:cNvPr>
          <p:cNvSpPr/>
          <p:nvPr/>
        </p:nvSpPr>
        <p:spPr>
          <a:xfrm>
            <a:off x="6096000" y="2157366"/>
            <a:ext cx="4444646" cy="1090659"/>
          </a:xfrm>
          <a:prstGeom prst="rect">
            <a:avLst/>
          </a:prstGeom>
          <a:ln>
            <a:noFill/>
          </a:ln>
          <a:effectLst>
            <a:outerShdw blurRad="355600" dist="114300" dir="3120000" algn="ctr" rotWithShape="0">
              <a:srgbClr val="0070C0">
                <a:alpha val="23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25">
            <a:extLst>
              <a:ext uri="{FF2B5EF4-FFF2-40B4-BE49-F238E27FC236}">
                <a16:creationId xmlns="" xmlns:a16="http://schemas.microsoft.com/office/drawing/2014/main" id="{E0D96612-9501-4A2D-A753-5C99B8A77422}"/>
              </a:ext>
            </a:extLst>
          </p:cNvPr>
          <p:cNvSpPr/>
          <p:nvPr/>
        </p:nvSpPr>
        <p:spPr>
          <a:xfrm>
            <a:off x="6137873" y="4584900"/>
            <a:ext cx="4444646" cy="872925"/>
          </a:xfrm>
          <a:prstGeom prst="rect">
            <a:avLst/>
          </a:prstGeom>
          <a:ln>
            <a:noFill/>
          </a:ln>
          <a:effectLst>
            <a:outerShdw blurRad="355600" dist="114300" dir="3120000" algn="ctr" rotWithShape="0">
              <a:srgbClr val="0070C0">
                <a:alpha val="23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125">
            <a:extLst>
              <a:ext uri="{FF2B5EF4-FFF2-40B4-BE49-F238E27FC236}">
                <a16:creationId xmlns="" xmlns:a16="http://schemas.microsoft.com/office/drawing/2014/main" id="{0AB1AA52-277A-3646-A596-B6223CECE49B}"/>
              </a:ext>
            </a:extLst>
          </p:cNvPr>
          <p:cNvSpPr/>
          <p:nvPr/>
        </p:nvSpPr>
        <p:spPr>
          <a:xfrm>
            <a:off x="850131" y="2157366"/>
            <a:ext cx="4486519" cy="1090659"/>
          </a:xfrm>
          <a:prstGeom prst="rect">
            <a:avLst/>
          </a:prstGeom>
          <a:ln>
            <a:noFill/>
          </a:ln>
          <a:effectLst>
            <a:outerShdw blurRad="355600" dist="114300" dir="3120000" algn="ctr" rotWithShape="0">
              <a:srgbClr val="0070C0">
                <a:alpha val="23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F2804081-8147-6D46-A532-4B757F139B06}"/>
              </a:ext>
            </a:extLst>
          </p:cNvPr>
          <p:cNvSpPr txBox="1">
            <a:spLocks/>
          </p:cNvSpPr>
          <p:nvPr/>
        </p:nvSpPr>
        <p:spPr>
          <a:xfrm>
            <a:off x="816452" y="470645"/>
            <a:ext cx="8355046" cy="8406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latin typeface="Montserrat" pitchFamily="2" charset="0"/>
              </a:rPr>
              <a:t>Инновационность сервиса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="" xmlns:a16="http://schemas.microsoft.com/office/drawing/2014/main" id="{707760DE-0193-2744-83CC-2962B0B1A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66" y="1682916"/>
            <a:ext cx="4490585" cy="4068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altLang="ru-RU" sz="2200" b="1" dirty="0">
                <a:solidFill>
                  <a:schemeClr val="tx2"/>
                </a:solidFill>
                <a:latin typeface="Montserrat" panose="00000500000000000000" pitchFamily="2" charset="-52"/>
              </a:rPr>
              <a:t>Автоматизация процессов</a:t>
            </a:r>
            <a:endParaRPr lang="ru-RU" sz="2200" dirty="0">
              <a:solidFill>
                <a:schemeClr val="tx2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="" xmlns:a16="http://schemas.microsoft.com/office/drawing/2014/main" id="{EB34FFD7-0462-454D-A99B-35EC3C3C426D}"/>
              </a:ext>
            </a:extLst>
          </p:cNvPr>
          <p:cNvSpPr txBox="1">
            <a:spLocks/>
          </p:cNvSpPr>
          <p:nvPr/>
        </p:nvSpPr>
        <p:spPr>
          <a:xfrm>
            <a:off x="6030506" y="1700064"/>
            <a:ext cx="2438184" cy="400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200" b="1" dirty="0">
                <a:solidFill>
                  <a:schemeClr val="tx2"/>
                </a:solidFill>
                <a:latin typeface="Montserrat" panose="00000500000000000000" pitchFamily="2" charset="-52"/>
              </a:rPr>
              <a:t>Модульность</a:t>
            </a:r>
            <a:endParaRPr lang="ru-RU" sz="2200" dirty="0">
              <a:solidFill>
                <a:schemeClr val="tx2"/>
              </a:solidFill>
              <a:latin typeface="Montserrat" panose="00000500000000000000" pitchFamily="2" charset="-52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="" xmlns:a16="http://schemas.microsoft.com/office/drawing/2014/main" id="{E8683C8C-06C9-4F42-A709-77198C58C303}"/>
              </a:ext>
            </a:extLst>
          </p:cNvPr>
          <p:cNvSpPr txBox="1">
            <a:spLocks/>
          </p:cNvSpPr>
          <p:nvPr/>
        </p:nvSpPr>
        <p:spPr>
          <a:xfrm>
            <a:off x="6066725" y="4094070"/>
            <a:ext cx="4176156" cy="4008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200" b="1" dirty="0">
                <a:solidFill>
                  <a:schemeClr val="tx2"/>
                </a:solidFill>
                <a:latin typeface="Montserrat" panose="00000500000000000000" pitchFamily="2" charset="-52"/>
              </a:rPr>
              <a:t>Платформенный подход</a:t>
            </a:r>
            <a:endParaRPr lang="ru-RU" sz="2200" dirty="0">
              <a:solidFill>
                <a:schemeClr val="tx2"/>
              </a:solidFill>
              <a:latin typeface="Montserrat" panose="00000500000000000000" pitchFamily="2" charset="-52"/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="" xmlns:a16="http://schemas.microsoft.com/office/drawing/2014/main" id="{54A22A83-0AE7-9E45-8246-419112D5E1B5}"/>
              </a:ext>
            </a:extLst>
          </p:cNvPr>
          <p:cNvSpPr txBox="1">
            <a:spLocks/>
          </p:cNvSpPr>
          <p:nvPr/>
        </p:nvSpPr>
        <p:spPr>
          <a:xfrm>
            <a:off x="1099920" y="2284498"/>
            <a:ext cx="4082110" cy="8049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ru-RU" sz="1300" dirty="0" smtClean="0">
                <a:solidFill>
                  <a:schemeClr val="tx2"/>
                </a:solidFill>
                <a:latin typeface="Montserrat" pitchFamily="2" charset="0"/>
              </a:rPr>
              <a:t>Однократный ввод и многократное использование данных</a:t>
            </a:r>
            <a:endParaRPr lang="ru-RU" altLang="ru-RU" sz="1300" dirty="0">
              <a:solidFill>
                <a:schemeClr val="tx2"/>
              </a:solidFill>
              <a:latin typeface="Montserrat" pitchFamily="2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CBBD652E-9DF9-4248-AA2B-621592270B5C}"/>
              </a:ext>
            </a:extLst>
          </p:cNvPr>
          <p:cNvSpPr txBox="1">
            <a:spLocks/>
          </p:cNvSpPr>
          <p:nvPr/>
        </p:nvSpPr>
        <p:spPr>
          <a:xfrm>
            <a:off x="6390944" y="2278230"/>
            <a:ext cx="3718603" cy="8205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ru-RU" sz="1300" dirty="0" smtClean="0">
                <a:solidFill>
                  <a:schemeClr val="tx2"/>
                </a:solidFill>
                <a:latin typeface="Montserrat" pitchFamily="2" charset="0"/>
              </a:rPr>
              <a:t>Возможность </a:t>
            </a:r>
            <a:r>
              <a:rPr lang="ru-RU" sz="1300" dirty="0">
                <a:solidFill>
                  <a:schemeClr val="tx2"/>
                </a:solidFill>
                <a:latin typeface="Montserrat" pitchFamily="2" charset="0"/>
              </a:rPr>
              <a:t>быстро подключать </a:t>
            </a:r>
            <a:br>
              <a:rPr lang="ru-RU" sz="1300" dirty="0">
                <a:solidFill>
                  <a:schemeClr val="tx2"/>
                </a:solidFill>
                <a:latin typeface="Montserrat" pitchFamily="2" charset="0"/>
              </a:rPr>
            </a:br>
            <a:r>
              <a:rPr lang="ru-RU" sz="1300" dirty="0">
                <a:solidFill>
                  <a:schemeClr val="tx2"/>
                </a:solidFill>
                <a:latin typeface="Montserrat" pitchFamily="2" charset="0"/>
              </a:rPr>
              <a:t>к системе новые источники данных, городские службы, административные или иные социально значимые объекты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1DC30AE9-B5B1-9344-B592-E7541488A330}"/>
              </a:ext>
            </a:extLst>
          </p:cNvPr>
          <p:cNvSpPr txBox="1">
            <a:spLocks/>
          </p:cNvSpPr>
          <p:nvPr/>
        </p:nvSpPr>
        <p:spPr>
          <a:xfrm>
            <a:off x="6390944" y="4682446"/>
            <a:ext cx="3235733" cy="690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300" dirty="0">
                <a:solidFill>
                  <a:schemeClr val="tx2"/>
                </a:solidFill>
                <a:latin typeface="Montserrat" pitchFamily="2" charset="0"/>
              </a:rPr>
              <a:t>В</a:t>
            </a:r>
            <a:r>
              <a:rPr lang="ru-RU" sz="1300" dirty="0" smtClean="0">
                <a:solidFill>
                  <a:schemeClr val="tx2"/>
                </a:solidFill>
                <a:latin typeface="Montserrat" pitchFamily="2" charset="0"/>
              </a:rPr>
              <a:t>озможность </a:t>
            </a:r>
            <a:r>
              <a:rPr lang="ru-RU" sz="1300" dirty="0">
                <a:solidFill>
                  <a:schemeClr val="tx2"/>
                </a:solidFill>
                <a:latin typeface="Montserrat" pitchFamily="2" charset="0"/>
              </a:rPr>
              <a:t>максимально эффективно использовать данные для решения задач региона</a:t>
            </a:r>
            <a:endParaRPr lang="ru-RU" altLang="ru-RU" sz="1300" dirty="0">
              <a:solidFill>
                <a:schemeClr val="tx2"/>
              </a:solidFill>
              <a:latin typeface="Montserrat" pitchFamily="2" charset="0"/>
            </a:endParaRPr>
          </a:p>
        </p:txBody>
      </p:sp>
      <p:sp>
        <p:nvSpPr>
          <p:cNvPr id="14" name="Скругленный прямоугольник 125">
            <a:extLst>
              <a:ext uri="{FF2B5EF4-FFF2-40B4-BE49-F238E27FC236}">
                <a16:creationId xmlns="" xmlns:a16="http://schemas.microsoft.com/office/drawing/2014/main" id="{D313ECA7-CC1C-A148-9DE2-F2B05983B58E}"/>
              </a:ext>
            </a:extLst>
          </p:cNvPr>
          <p:cNvSpPr/>
          <p:nvPr/>
        </p:nvSpPr>
        <p:spPr>
          <a:xfrm>
            <a:off x="892004" y="4584900"/>
            <a:ext cx="4486519" cy="1436348"/>
          </a:xfrm>
          <a:prstGeom prst="rect">
            <a:avLst/>
          </a:prstGeom>
          <a:ln>
            <a:noFill/>
          </a:ln>
          <a:effectLst>
            <a:outerShdw blurRad="355600" dist="114300" dir="3120000" algn="ctr" rotWithShape="0">
              <a:srgbClr val="0070C0">
                <a:alpha val="23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бъект 2">
            <a:extLst>
              <a:ext uri="{FF2B5EF4-FFF2-40B4-BE49-F238E27FC236}">
                <a16:creationId xmlns="" xmlns:a16="http://schemas.microsoft.com/office/drawing/2014/main" id="{B7DCA8AF-D650-C04F-A8F6-39BBA7AE8CA8}"/>
              </a:ext>
            </a:extLst>
          </p:cNvPr>
          <p:cNvSpPr txBox="1">
            <a:spLocks/>
          </p:cNvSpPr>
          <p:nvPr/>
        </p:nvSpPr>
        <p:spPr>
          <a:xfrm>
            <a:off x="816452" y="3800505"/>
            <a:ext cx="4857695" cy="5870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ru-RU" sz="2200" b="1" dirty="0">
                <a:solidFill>
                  <a:schemeClr val="tx2"/>
                </a:solidFill>
                <a:latin typeface="Montserrat" panose="00000500000000000000" pitchFamily="2" charset="-52"/>
              </a:rPr>
              <a:t>Использование</a:t>
            </a:r>
            <a:br>
              <a:rPr lang="ru-RU" altLang="ru-RU" sz="2200" b="1" dirty="0">
                <a:solidFill>
                  <a:schemeClr val="tx2"/>
                </a:solidFill>
                <a:latin typeface="Montserrat" panose="00000500000000000000" pitchFamily="2" charset="-52"/>
              </a:rPr>
            </a:br>
            <a:r>
              <a:rPr lang="ru-RU" altLang="ru-RU" sz="2200" b="1" dirty="0">
                <a:solidFill>
                  <a:schemeClr val="tx2"/>
                </a:solidFill>
                <a:latin typeface="Montserrat" panose="00000500000000000000" pitchFamily="2" charset="-52"/>
              </a:rPr>
              <a:t>облачных технологий</a:t>
            </a:r>
            <a:endParaRPr lang="ru-RU" sz="2200" dirty="0">
              <a:solidFill>
                <a:schemeClr val="tx2"/>
              </a:solidFill>
              <a:latin typeface="Montserrat" panose="00000500000000000000" pitchFamily="2" charset="-52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DAD8596D-9838-F441-9A1E-44DA70023A43}"/>
              </a:ext>
            </a:extLst>
          </p:cNvPr>
          <p:cNvSpPr txBox="1">
            <a:spLocks/>
          </p:cNvSpPr>
          <p:nvPr/>
        </p:nvSpPr>
        <p:spPr>
          <a:xfrm>
            <a:off x="1063599" y="4677049"/>
            <a:ext cx="4118431" cy="13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300" dirty="0">
                <a:solidFill>
                  <a:schemeClr val="tx2"/>
                </a:solidFill>
                <a:latin typeface="Montserrat" pitchFamily="2" charset="0"/>
              </a:rPr>
              <a:t>О</a:t>
            </a:r>
            <a:r>
              <a:rPr lang="ru-RU" sz="1300" dirty="0" smtClean="0">
                <a:solidFill>
                  <a:schemeClr val="tx2"/>
                </a:solidFill>
                <a:latin typeface="Montserrat" pitchFamily="2" charset="0"/>
              </a:rPr>
              <a:t>тсутствие </a:t>
            </a:r>
            <a:r>
              <a:rPr lang="ru-RU" sz="1300" dirty="0">
                <a:solidFill>
                  <a:schemeClr val="tx2"/>
                </a:solidFill>
                <a:latin typeface="Montserrat" pitchFamily="2" charset="0"/>
              </a:rPr>
              <a:t>ограничений в подключении пользователей</a:t>
            </a:r>
            <a:r>
              <a:rPr lang="ru-RU" sz="1300" dirty="0" smtClean="0">
                <a:solidFill>
                  <a:schemeClr val="tx2"/>
                </a:solidFill>
                <a:latin typeface="Montserrat" pitchFamily="2" charset="0"/>
              </a:rPr>
              <a:t>:</a:t>
            </a:r>
            <a:r>
              <a:rPr lang="ru-RU" sz="1300" dirty="0">
                <a:solidFill>
                  <a:schemeClr val="tx2"/>
                </a:solidFill>
                <a:latin typeface="Montserrat" pitchFamily="2" charset="0"/>
              </a:rPr>
              <a:t/>
            </a:r>
            <a:br>
              <a:rPr lang="ru-RU" sz="1300" dirty="0">
                <a:solidFill>
                  <a:schemeClr val="tx2"/>
                </a:solidFill>
                <a:latin typeface="Montserrat" pitchFamily="2" charset="0"/>
              </a:rPr>
            </a:br>
            <a:r>
              <a:rPr lang="ru-RU" sz="1300" dirty="0">
                <a:solidFill>
                  <a:schemeClr val="tx2"/>
                </a:solidFill>
                <a:latin typeface="Montserrat" pitchFamily="2" charset="0"/>
              </a:rPr>
              <a:t>к платформе подключилось большое количество организаций разных отраслей</a:t>
            </a:r>
            <a:br>
              <a:rPr lang="ru-RU" sz="1300" dirty="0">
                <a:solidFill>
                  <a:schemeClr val="tx2"/>
                </a:solidFill>
                <a:latin typeface="Montserrat" pitchFamily="2" charset="0"/>
              </a:rPr>
            </a:br>
            <a:r>
              <a:rPr lang="ru-RU" sz="1300" dirty="0">
                <a:solidFill>
                  <a:schemeClr val="tx2"/>
                </a:solidFill>
                <a:latin typeface="Montserrat" pitchFamily="2" charset="0"/>
              </a:rPr>
              <a:t>в максимально короткие сроки, согласно текущей обстановке в регионе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502C2BAB-F96A-BE47-971C-170A71749D99}"/>
              </a:ext>
            </a:extLst>
          </p:cNvPr>
          <p:cNvSpPr/>
          <p:nvPr/>
        </p:nvSpPr>
        <p:spPr>
          <a:xfrm>
            <a:off x="11519019" y="6150114"/>
            <a:ext cx="9693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1B7EB"/>
                </a:solidFill>
                <a:latin typeface="Montserrat" pitchFamily="2" charset="0"/>
              </a:rPr>
              <a:t>10</a:t>
            </a:r>
            <a:endParaRPr lang="ru-RU" sz="4000" b="1" dirty="0">
              <a:solidFill>
                <a:srgbClr val="71B7EB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672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6CDB94AD-6E60-6574-4E87-13AA1457AB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F1F9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00"/>
              </a:lnSpc>
            </a:pPr>
            <a:endParaRPr lang="ru-RU" dirty="0">
              <a:solidFill>
                <a:srgbClr val="017CC5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45949BAE-1A8D-754F-B922-098EF8CE112D}"/>
              </a:ext>
            </a:extLst>
          </p:cNvPr>
          <p:cNvSpPr txBox="1">
            <a:spLocks/>
          </p:cNvSpPr>
          <p:nvPr/>
        </p:nvSpPr>
        <p:spPr>
          <a:xfrm>
            <a:off x="865007" y="616591"/>
            <a:ext cx="8605058" cy="8406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rgbClr val="017CC5"/>
                </a:solidFill>
                <a:latin typeface="Montserrat" pitchFamily="2" charset="0"/>
              </a:rPr>
              <a:t>Экономический эффект</a:t>
            </a:r>
          </a:p>
          <a:p>
            <a:r>
              <a:rPr lang="ru-RU" sz="3600" b="1" dirty="0">
                <a:solidFill>
                  <a:srgbClr val="017CC5"/>
                </a:solidFill>
                <a:latin typeface="Montserrat" pitchFamily="2" charset="0"/>
              </a:rPr>
              <a:t>внедрения</a:t>
            </a:r>
          </a:p>
        </p:txBody>
      </p:sp>
      <p:sp>
        <p:nvSpPr>
          <p:cNvPr id="6" name="Google Shape;200;p5">
            <a:extLst>
              <a:ext uri="{FF2B5EF4-FFF2-40B4-BE49-F238E27FC236}">
                <a16:creationId xmlns:a16="http://schemas.microsoft.com/office/drawing/2014/main" xmlns="" id="{66D6BBC3-4AE0-AF48-8E04-EC7E6E16199F}"/>
              </a:ext>
            </a:extLst>
          </p:cNvPr>
          <p:cNvSpPr txBox="1"/>
          <p:nvPr/>
        </p:nvSpPr>
        <p:spPr>
          <a:xfrm>
            <a:off x="2538359" y="3294999"/>
            <a:ext cx="3867556" cy="760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ts val="2500"/>
              </a:lnSpc>
              <a:buClr>
                <a:schemeClr val="lt1"/>
              </a:buClr>
              <a:buSzPts val="1800"/>
            </a:pPr>
            <a:r>
              <a:rPr lang="ru-RU" sz="2400" b="1" dirty="0">
                <a:solidFill>
                  <a:srgbClr val="002060"/>
                </a:solidFill>
                <a:latin typeface="Montserrat" pitchFamily="2" charset="0"/>
                <a:ea typeface="Calibri"/>
                <a:cs typeface="Calibri"/>
                <a:sym typeface="Calibri"/>
              </a:rPr>
              <a:t>Отсутствие </a:t>
            </a:r>
          </a:p>
          <a:p>
            <a:pPr lvl="0">
              <a:lnSpc>
                <a:spcPts val="2500"/>
              </a:lnSpc>
              <a:buClr>
                <a:schemeClr val="lt1"/>
              </a:buClr>
              <a:buSzPts val="1800"/>
            </a:pPr>
            <a:r>
              <a:rPr lang="ru-RU" sz="2400" b="1" dirty="0">
                <a:solidFill>
                  <a:srgbClr val="002060"/>
                </a:solidFill>
                <a:latin typeface="Montserrat" pitchFamily="2" charset="0"/>
                <a:ea typeface="Calibri"/>
                <a:cs typeface="Calibri"/>
                <a:sym typeface="Calibri"/>
              </a:rPr>
              <a:t>расходов</a:t>
            </a:r>
            <a:endParaRPr lang="ru-RU" sz="1400" i="0" u="none" strike="noStrike" cap="none" dirty="0">
              <a:solidFill>
                <a:srgbClr val="002060"/>
              </a:solidFill>
              <a:latin typeface="Montserrat" panose="00000500000000000000" pitchFamily="50" charset="-52"/>
              <a:ea typeface="Arial"/>
              <a:cs typeface="Arial"/>
              <a:sym typeface="Arial"/>
            </a:endParaRPr>
          </a:p>
        </p:txBody>
      </p:sp>
      <p:sp>
        <p:nvSpPr>
          <p:cNvPr id="7" name="Google Shape;204;p5">
            <a:extLst>
              <a:ext uri="{FF2B5EF4-FFF2-40B4-BE49-F238E27FC236}">
                <a16:creationId xmlns:a16="http://schemas.microsoft.com/office/drawing/2014/main" xmlns="" id="{50240C9F-148A-7D40-AE23-48709FA67DED}"/>
              </a:ext>
            </a:extLst>
          </p:cNvPr>
          <p:cNvSpPr txBox="1"/>
          <p:nvPr/>
        </p:nvSpPr>
        <p:spPr>
          <a:xfrm>
            <a:off x="6688060" y="3251019"/>
            <a:ext cx="3728663" cy="76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ts val="2500"/>
              </a:lnSpc>
              <a:buClr>
                <a:schemeClr val="lt1"/>
              </a:buClr>
              <a:buSzPts val="1800"/>
            </a:pPr>
            <a:r>
              <a:rPr lang="ru-RU" sz="2400" b="1" dirty="0">
                <a:solidFill>
                  <a:srgbClr val="002060"/>
                </a:solidFill>
                <a:latin typeface="Montserrat" pitchFamily="2" charset="0"/>
                <a:ea typeface="Calibri"/>
                <a:cs typeface="Calibri"/>
                <a:sym typeface="Calibri"/>
              </a:rPr>
              <a:t>Отсутствие отдельных затрат</a:t>
            </a:r>
            <a:endParaRPr lang="ru-RU" sz="1400" b="0" i="0" u="none" strike="noStrike" cap="none" dirty="0">
              <a:solidFill>
                <a:srgbClr val="002060"/>
              </a:solidFill>
              <a:latin typeface="Montserrat" panose="00000500000000000000" pitchFamily="2" charset="-52"/>
              <a:ea typeface="Arial"/>
              <a:cs typeface="Arial"/>
              <a:sym typeface="Arial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5FAB295A-8D08-AC49-AED3-BDF89C72FDE9}"/>
              </a:ext>
            </a:extLst>
          </p:cNvPr>
          <p:cNvSpPr/>
          <p:nvPr/>
        </p:nvSpPr>
        <p:spPr>
          <a:xfrm>
            <a:off x="3946550" y="2280602"/>
            <a:ext cx="1166591" cy="41233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ru-RU" sz="2400" b="1" dirty="0">
                <a:solidFill>
                  <a:srgbClr val="017CC5"/>
                </a:solidFill>
                <a:latin typeface="Montserrat" pitchFamily="2" charset="0"/>
              </a:rPr>
              <a:t>20</a:t>
            </a:r>
            <a:r>
              <a:rPr lang="ru-RU" sz="1500" b="1" dirty="0">
                <a:solidFill>
                  <a:srgbClr val="017CC5"/>
                </a:solidFill>
                <a:latin typeface="Montserrat" pitchFamily="2" charset="0"/>
              </a:rPr>
              <a:t> млн. 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E5A44CD6-C036-B14E-2ED4-91A33761E583}"/>
              </a:ext>
            </a:extLst>
          </p:cNvPr>
          <p:cNvSpPr/>
          <p:nvPr/>
        </p:nvSpPr>
        <p:spPr>
          <a:xfrm>
            <a:off x="2670876" y="1876942"/>
            <a:ext cx="1160797" cy="1160797"/>
          </a:xfrm>
          <a:prstGeom prst="ellipse">
            <a:avLst/>
          </a:prstGeom>
          <a:solidFill>
            <a:srgbClr val="2D94D7"/>
          </a:solidFill>
          <a:ln>
            <a:noFill/>
          </a:ln>
          <a:effectLst>
            <a:outerShdw blurRad="248201" dist="113014" dir="3354116" algn="ctr" rotWithShape="0">
              <a:srgbClr val="71B7EB">
                <a:alpha val="62745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xmlns="" id="{B54980BB-6424-3CC3-E358-0A3C5C8500B7}"/>
              </a:ext>
            </a:extLst>
          </p:cNvPr>
          <p:cNvSpPr/>
          <p:nvPr/>
        </p:nvSpPr>
        <p:spPr>
          <a:xfrm>
            <a:off x="6720306" y="1728707"/>
            <a:ext cx="1160797" cy="1160797"/>
          </a:xfrm>
          <a:prstGeom prst="ellipse">
            <a:avLst/>
          </a:prstGeom>
          <a:solidFill>
            <a:srgbClr val="2D94D7"/>
          </a:solidFill>
          <a:ln>
            <a:noFill/>
          </a:ln>
          <a:effectLst>
            <a:outerShdw blurRad="248201" dist="113014" dir="3354116" algn="ctr" rotWithShape="0">
              <a:srgbClr val="71B7EB">
                <a:alpha val="62745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Google Shape;200;p5">
            <a:extLst>
              <a:ext uri="{FF2B5EF4-FFF2-40B4-BE49-F238E27FC236}">
                <a16:creationId xmlns:a16="http://schemas.microsoft.com/office/drawing/2014/main" xmlns="" id="{11636AE6-6BD2-563F-5BA5-74BF650E587E}"/>
              </a:ext>
            </a:extLst>
          </p:cNvPr>
          <p:cNvSpPr txBox="1"/>
          <p:nvPr/>
        </p:nvSpPr>
        <p:spPr>
          <a:xfrm>
            <a:off x="2538359" y="4055765"/>
            <a:ext cx="3360484" cy="1529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1800"/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50" charset="-52"/>
                <a:ea typeface="Calibri"/>
                <a:cs typeface="Calibri"/>
                <a:sym typeface="Calibri"/>
              </a:rPr>
              <a:t>на содержание муниципальных администраторов Системы и сокращение расходов на оснащение ЕДДС муниципальных образований, а также подключаемых к платформе организаций техническими средствами</a:t>
            </a:r>
            <a:endParaRPr lang="ru-RU" sz="1400" i="0" u="none" strike="noStrike" cap="none" dirty="0">
              <a:solidFill>
                <a:srgbClr val="002060"/>
              </a:solidFill>
              <a:latin typeface="Montserrat" panose="00000500000000000000" pitchFamily="50" charset="-52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4;p5">
            <a:extLst>
              <a:ext uri="{FF2B5EF4-FFF2-40B4-BE49-F238E27FC236}">
                <a16:creationId xmlns:a16="http://schemas.microsoft.com/office/drawing/2014/main" xmlns="" id="{2D52FF8A-8142-565E-1EE8-43D15E9A9C76}"/>
              </a:ext>
            </a:extLst>
          </p:cNvPr>
          <p:cNvSpPr txBox="1"/>
          <p:nvPr/>
        </p:nvSpPr>
        <p:spPr>
          <a:xfrm>
            <a:off x="6688060" y="4098827"/>
            <a:ext cx="3317538" cy="110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1800"/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на сопровождение </a:t>
            </a:r>
            <a:b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</a:b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и эксплуатацию системы, </a:t>
            </a:r>
            <a:b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</a:b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все работы выполняются </a:t>
            </a:r>
            <a:b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</a:b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в рамках сопровождения </a:t>
            </a:r>
            <a:b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</a:b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АПК «Безопасный город»</a:t>
            </a:r>
            <a:endParaRPr lang="ru-RU" sz="1400" b="0" i="0" u="none" strike="noStrike" cap="none" dirty="0">
              <a:solidFill>
                <a:srgbClr val="002060"/>
              </a:solidFill>
              <a:latin typeface="Montserrat" panose="00000500000000000000" pitchFamily="2" charset="-52"/>
              <a:ea typeface="Arial"/>
              <a:cs typeface="Arial"/>
              <a:sym typeface="Arial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1C6EB2A0-72B3-EE48-A267-E021CFB2E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005368" y="2087950"/>
            <a:ext cx="503873" cy="72358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C14E84E8-B082-2A47-9B85-9826E788E9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992198" y="1962950"/>
            <a:ext cx="773966" cy="739358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502C2BAB-F96A-BE47-971C-170A71749D99}"/>
              </a:ext>
            </a:extLst>
          </p:cNvPr>
          <p:cNvSpPr/>
          <p:nvPr/>
        </p:nvSpPr>
        <p:spPr>
          <a:xfrm>
            <a:off x="11519019" y="6150114"/>
            <a:ext cx="9693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1B7EB"/>
                </a:solidFill>
                <a:latin typeface="Montserrat" pitchFamily="2" charset="0"/>
              </a:rPr>
              <a:t>11</a:t>
            </a:r>
            <a:endParaRPr lang="ru-RU" sz="4000" b="1" dirty="0">
              <a:solidFill>
                <a:srgbClr val="71B7EB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141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E5B02DE5-8A9A-BB74-86ED-B5CD18E309E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F1F9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17CC5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3639DE8-80E6-0847-B361-46DEFDF2A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519794" y="107042"/>
            <a:ext cx="7799656" cy="7799656"/>
          </a:xfrm>
          <a:prstGeom prst="rect">
            <a:avLst/>
          </a:prstGeom>
        </p:spPr>
      </p:pic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xmlns="" id="{5FF56B75-9648-C030-1F3B-3DDE3CC460E5}"/>
              </a:ext>
            </a:extLst>
          </p:cNvPr>
          <p:cNvSpPr/>
          <p:nvPr/>
        </p:nvSpPr>
        <p:spPr>
          <a:xfrm>
            <a:off x="1026734" y="1566212"/>
            <a:ext cx="6444412" cy="1496654"/>
          </a:xfrm>
          <a:prstGeom prst="roundRect">
            <a:avLst>
              <a:gd name="adj" fmla="val 8846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xmlns="" id="{371C1DC7-3557-F3E1-30B6-910F25186A37}"/>
              </a:ext>
            </a:extLst>
          </p:cNvPr>
          <p:cNvSpPr/>
          <p:nvPr/>
        </p:nvSpPr>
        <p:spPr>
          <a:xfrm>
            <a:off x="1026733" y="3258543"/>
            <a:ext cx="6444412" cy="1496654"/>
          </a:xfrm>
          <a:prstGeom prst="roundRect">
            <a:avLst>
              <a:gd name="adj" fmla="val 8846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xmlns="" id="{172754C6-55E7-138D-4A78-D498A402C94B}"/>
              </a:ext>
            </a:extLst>
          </p:cNvPr>
          <p:cNvSpPr/>
          <p:nvPr/>
        </p:nvSpPr>
        <p:spPr>
          <a:xfrm>
            <a:off x="996390" y="4930448"/>
            <a:ext cx="6444412" cy="1496654"/>
          </a:xfrm>
          <a:prstGeom prst="roundRect">
            <a:avLst>
              <a:gd name="adj" fmla="val 8846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93B0E13F-365E-0248-8E42-3EB8DC4643BD}"/>
              </a:ext>
            </a:extLst>
          </p:cNvPr>
          <p:cNvSpPr txBox="1">
            <a:spLocks/>
          </p:cNvSpPr>
          <p:nvPr/>
        </p:nvSpPr>
        <p:spPr>
          <a:xfrm>
            <a:off x="891974" y="430898"/>
            <a:ext cx="9740584" cy="8406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rgbClr val="017CC5"/>
                </a:solidFill>
                <a:latin typeface="Montserrat" pitchFamily="2" charset="0"/>
              </a:rPr>
              <a:t>Социальный эффект внедрения</a:t>
            </a:r>
          </a:p>
        </p:txBody>
      </p:sp>
      <p:sp>
        <p:nvSpPr>
          <p:cNvPr id="9" name="Google Shape;199;p5">
            <a:extLst>
              <a:ext uri="{FF2B5EF4-FFF2-40B4-BE49-F238E27FC236}">
                <a16:creationId xmlns:a16="http://schemas.microsoft.com/office/drawing/2014/main" xmlns="" id="{65A15317-8E18-5149-BA49-8B61EFA52EB0}"/>
              </a:ext>
            </a:extLst>
          </p:cNvPr>
          <p:cNvSpPr txBox="1"/>
          <p:nvPr/>
        </p:nvSpPr>
        <p:spPr>
          <a:xfrm>
            <a:off x="2384871" y="1766661"/>
            <a:ext cx="4731855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spcAft>
                <a:spcPts val="600"/>
              </a:spcAft>
              <a:buClr>
                <a:schemeClr val="lt1"/>
              </a:buClr>
              <a:buSzPts val="1800"/>
            </a:pPr>
            <a:r>
              <a:rPr lang="ru-RU" sz="1300" dirty="0">
                <a:solidFill>
                  <a:srgbClr val="002060"/>
                </a:solidFill>
                <a:latin typeface="Montserrat SemiBold" panose="00000700000000000000" pitchFamily="2" charset="-52"/>
                <a:ea typeface="Minecraft Rus" panose="00000400000000000000" pitchFamily="2" charset="-128"/>
                <a:cs typeface="Calibri"/>
                <a:sym typeface="Calibri"/>
              </a:rPr>
              <a:t>Повышение уровня безопасности населения </a:t>
            </a:r>
            <a:br>
              <a:rPr lang="ru-RU" sz="1300" dirty="0">
                <a:solidFill>
                  <a:srgbClr val="002060"/>
                </a:solidFill>
                <a:latin typeface="Montserrat SemiBold" panose="00000700000000000000" pitchFamily="2" charset="-52"/>
                <a:ea typeface="Minecraft Rus" panose="00000400000000000000" pitchFamily="2" charset="-128"/>
                <a:cs typeface="Calibri"/>
                <a:sym typeface="Calibri"/>
              </a:rPr>
            </a:br>
            <a:r>
              <a:rPr lang="ru-RU" sz="1300" dirty="0">
                <a:solidFill>
                  <a:srgbClr val="002060"/>
                </a:solidFill>
                <a:latin typeface="Montserrat" panose="00000500000000000000" pitchFamily="50" charset="-52"/>
                <a:ea typeface="Minecraft Rus" panose="00000400000000000000" pitchFamily="2" charset="-128"/>
                <a:cs typeface="Calibri"/>
                <a:sym typeface="Calibri"/>
              </a:rPr>
              <a:t>за счёт минимизации времени на сбор данных </a:t>
            </a:r>
            <a:br>
              <a:rPr lang="ru-RU" sz="1300" dirty="0">
                <a:solidFill>
                  <a:srgbClr val="002060"/>
                </a:solidFill>
                <a:latin typeface="Montserrat" panose="00000500000000000000" pitchFamily="50" charset="-52"/>
                <a:ea typeface="Minecraft Rus" panose="00000400000000000000" pitchFamily="2" charset="-128"/>
                <a:cs typeface="Calibri"/>
                <a:sym typeface="Calibri"/>
              </a:rPr>
            </a:br>
            <a:r>
              <a:rPr lang="ru-RU" sz="1300" dirty="0">
                <a:solidFill>
                  <a:srgbClr val="002060"/>
                </a:solidFill>
                <a:latin typeface="Montserrat" panose="00000500000000000000" pitchFamily="50" charset="-52"/>
                <a:ea typeface="Minecraft Rus" panose="00000400000000000000" pitchFamily="2" charset="-128"/>
                <a:cs typeface="Calibri"/>
                <a:sym typeface="Calibri"/>
              </a:rPr>
              <a:t>по силам и средствам Республики Бурятия </a:t>
            </a:r>
            <a:br>
              <a:rPr lang="ru-RU" sz="1300" dirty="0">
                <a:solidFill>
                  <a:srgbClr val="002060"/>
                </a:solidFill>
                <a:latin typeface="Montserrat" panose="00000500000000000000" pitchFamily="50" charset="-52"/>
                <a:ea typeface="Minecraft Rus" panose="00000400000000000000" pitchFamily="2" charset="-128"/>
                <a:cs typeface="Calibri"/>
                <a:sym typeface="Calibri"/>
              </a:rPr>
            </a:br>
            <a:r>
              <a:rPr lang="ru-RU" sz="1300" dirty="0">
                <a:solidFill>
                  <a:srgbClr val="002060"/>
                </a:solidFill>
                <a:latin typeface="Montserrat" panose="00000500000000000000" pitchFamily="50" charset="-52"/>
                <a:ea typeface="Minecraft Rus" panose="00000400000000000000" pitchFamily="2" charset="-128"/>
                <a:cs typeface="Calibri"/>
                <a:sym typeface="Calibri"/>
              </a:rPr>
              <a:t>в рамках повседневной деятельности и режимах повышенной готовности</a:t>
            </a:r>
            <a:endParaRPr lang="ru-RU" sz="1300" b="0" i="0" u="none" strike="noStrike" cap="none" dirty="0">
              <a:solidFill>
                <a:srgbClr val="002060"/>
              </a:solidFill>
              <a:latin typeface="Montserrat" panose="00000500000000000000" pitchFamily="50" charset="-52"/>
              <a:ea typeface="Minecraft Rus" panose="00000400000000000000" pitchFamily="2" charset="-128"/>
              <a:cs typeface="Arial"/>
              <a:sym typeface="Arial"/>
            </a:endParaRPr>
          </a:p>
        </p:txBody>
      </p:sp>
      <p:sp>
        <p:nvSpPr>
          <p:cNvPr id="10" name="Google Shape;200;p5">
            <a:extLst>
              <a:ext uri="{FF2B5EF4-FFF2-40B4-BE49-F238E27FC236}">
                <a16:creationId xmlns:a16="http://schemas.microsoft.com/office/drawing/2014/main" xmlns="" id="{7AE5E9B2-5059-B344-AA82-59EB9FE1D91C}"/>
              </a:ext>
            </a:extLst>
          </p:cNvPr>
          <p:cNvSpPr txBox="1"/>
          <p:nvPr/>
        </p:nvSpPr>
        <p:spPr>
          <a:xfrm>
            <a:off x="2381735" y="3629817"/>
            <a:ext cx="4266457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spcAft>
                <a:spcPts val="600"/>
              </a:spcAft>
              <a:buClr>
                <a:schemeClr val="lt1"/>
              </a:buClr>
              <a:buSzPts val="1800"/>
            </a:pPr>
            <a:r>
              <a:rPr lang="ru-RU" sz="1300" dirty="0">
                <a:solidFill>
                  <a:srgbClr val="002060"/>
                </a:solidFill>
                <a:latin typeface="Montserrat SemiBold" panose="00000700000000000000" pitchFamily="2" charset="-52"/>
                <a:ea typeface="Minecraft Rus" panose="00000400000000000000" pitchFamily="2" charset="-128"/>
                <a:cs typeface="Calibri"/>
                <a:sym typeface="Calibri"/>
              </a:rPr>
              <a:t>Повышение лояльности сотрудников </a:t>
            </a:r>
            <a:br>
              <a:rPr lang="ru-RU" sz="1300" dirty="0">
                <a:solidFill>
                  <a:srgbClr val="002060"/>
                </a:solidFill>
                <a:latin typeface="Montserrat SemiBold" panose="00000700000000000000" pitchFamily="2" charset="-52"/>
                <a:ea typeface="Minecraft Rus" panose="00000400000000000000" pitchFamily="2" charset="-128"/>
                <a:cs typeface="Calibri"/>
                <a:sym typeface="Calibri"/>
              </a:rPr>
            </a:br>
            <a:r>
              <a:rPr lang="ru-RU" sz="1300" dirty="0">
                <a:solidFill>
                  <a:srgbClr val="002060"/>
                </a:solidFill>
                <a:latin typeface="Montserrat" panose="00000500000000000000" pitchFamily="50" charset="-52"/>
                <a:ea typeface="Minecraft Rus" panose="00000400000000000000" pitchFamily="2" charset="-128"/>
                <a:cs typeface="Calibri"/>
                <a:sym typeface="Calibri"/>
              </a:rPr>
              <a:t>служб ЕЕДС и ЦУКС за счет автоматизации формирования отчетной документации</a:t>
            </a:r>
            <a:endParaRPr lang="ru-RU" sz="1300" b="0" i="0" u="none" strike="noStrike" cap="none" dirty="0">
              <a:solidFill>
                <a:srgbClr val="002060"/>
              </a:solidFill>
              <a:latin typeface="Montserrat" panose="00000500000000000000" pitchFamily="50" charset="-52"/>
              <a:ea typeface="Minecraft Rus" panose="00000400000000000000" pitchFamily="2" charset="-128"/>
              <a:cs typeface="Arial"/>
              <a:sym typeface="Arial"/>
            </a:endParaRPr>
          </a:p>
        </p:txBody>
      </p:sp>
      <p:sp>
        <p:nvSpPr>
          <p:cNvPr id="11" name="Google Shape;204;p5">
            <a:extLst>
              <a:ext uri="{FF2B5EF4-FFF2-40B4-BE49-F238E27FC236}">
                <a16:creationId xmlns:a16="http://schemas.microsoft.com/office/drawing/2014/main" xmlns="" id="{1E513AFA-A278-5549-A8B2-A671FD2AC5B5}"/>
              </a:ext>
            </a:extLst>
          </p:cNvPr>
          <p:cNvSpPr txBox="1"/>
          <p:nvPr/>
        </p:nvSpPr>
        <p:spPr>
          <a:xfrm>
            <a:off x="2378177" y="5218089"/>
            <a:ext cx="4816522" cy="96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spcAft>
                <a:spcPts val="600"/>
              </a:spcAft>
              <a:buClr>
                <a:schemeClr val="lt1"/>
              </a:buClr>
              <a:buSzPts val="1800"/>
            </a:pPr>
            <a:r>
              <a:rPr lang="ru-RU" sz="1300" dirty="0">
                <a:solidFill>
                  <a:srgbClr val="002060"/>
                </a:solidFill>
                <a:latin typeface="Montserrat SemiBold" panose="00000700000000000000" pitchFamily="2" charset="-52"/>
                <a:ea typeface="Minecraft Rus" panose="00000400000000000000" pitchFamily="2" charset="-128"/>
                <a:cs typeface="Calibri"/>
                <a:sym typeface="Calibri"/>
              </a:rPr>
              <a:t>Точность и своевременность реагирования </a:t>
            </a:r>
            <a:br>
              <a:rPr lang="ru-RU" sz="1300" dirty="0">
                <a:solidFill>
                  <a:srgbClr val="002060"/>
                </a:solidFill>
                <a:latin typeface="Montserrat SemiBold" panose="00000700000000000000" pitchFamily="2" charset="-52"/>
                <a:ea typeface="Minecraft Rus" panose="00000400000000000000" pitchFamily="2" charset="-128"/>
                <a:cs typeface="Calibri"/>
                <a:sym typeface="Calibri"/>
              </a:rPr>
            </a:br>
            <a:r>
              <a:rPr lang="ru-RU" sz="1300" dirty="0">
                <a:solidFill>
                  <a:srgbClr val="002060"/>
                </a:solidFill>
                <a:latin typeface="Montserrat SemiBold" panose="00000700000000000000" pitchFamily="2" charset="-52"/>
                <a:ea typeface="Minecraft Rus" panose="00000400000000000000" pitchFamily="2" charset="-128"/>
                <a:cs typeface="Calibri"/>
                <a:sym typeface="Calibri"/>
              </a:rPr>
              <a:t>при возникновении происшествий </a:t>
            </a:r>
            <a:r>
              <a:rPr lang="ru-RU" sz="1300" dirty="0">
                <a:solidFill>
                  <a:srgbClr val="002060"/>
                </a:solidFill>
                <a:latin typeface="Montserrat" panose="00000500000000000000" pitchFamily="50" charset="-52"/>
                <a:ea typeface="Minecraft Rus" panose="00000400000000000000" pitchFamily="2" charset="-128"/>
                <a:cs typeface="Calibri"/>
                <a:sym typeface="Calibri"/>
              </a:rPr>
              <a:t>служб города, как следствие - уменьшение ущерба и негативных последствий для населения Республики</a:t>
            </a:r>
            <a:endParaRPr lang="ru-RU" sz="1300" b="0" i="0" u="none" strike="noStrike" cap="none" dirty="0">
              <a:solidFill>
                <a:srgbClr val="002060"/>
              </a:solidFill>
              <a:latin typeface="Montserrat" panose="00000500000000000000" pitchFamily="50" charset="-52"/>
              <a:ea typeface="Minecraft Rus" panose="00000400000000000000" pitchFamily="2" charset="-128"/>
              <a:cs typeface="Arial"/>
              <a:sym typeface="Arial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C7C59D1D-AD22-C546-B5C1-7335F19E02B6}"/>
              </a:ext>
            </a:extLst>
          </p:cNvPr>
          <p:cNvSpPr/>
          <p:nvPr/>
        </p:nvSpPr>
        <p:spPr>
          <a:xfrm>
            <a:off x="1380441" y="1988062"/>
            <a:ext cx="650010" cy="650010"/>
          </a:xfrm>
          <a:prstGeom prst="ellipse">
            <a:avLst/>
          </a:prstGeom>
          <a:solidFill>
            <a:srgbClr val="2D94D7"/>
          </a:solidFill>
          <a:ln>
            <a:noFill/>
          </a:ln>
          <a:effectLst>
            <a:outerShdw blurRad="248201" dist="113014" dir="3354116" algn="ctr" rotWithShape="0">
              <a:srgbClr val="71B7EB">
                <a:alpha val="62745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DE680DBA-3E29-2643-89C2-42AF49EF17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510306" y="2111789"/>
            <a:ext cx="402557" cy="402557"/>
          </a:xfrm>
          <a:prstGeom prst="rect">
            <a:avLst/>
          </a:prstGeom>
        </p:spPr>
      </p:pic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B30D1379-E804-5E3B-D1E4-CFDE5102F344}"/>
              </a:ext>
            </a:extLst>
          </p:cNvPr>
          <p:cNvSpPr/>
          <p:nvPr/>
        </p:nvSpPr>
        <p:spPr>
          <a:xfrm>
            <a:off x="1382407" y="3646810"/>
            <a:ext cx="650010" cy="650010"/>
          </a:xfrm>
          <a:prstGeom prst="ellipse">
            <a:avLst/>
          </a:prstGeom>
          <a:solidFill>
            <a:srgbClr val="2D94D7"/>
          </a:solidFill>
          <a:ln>
            <a:noFill/>
          </a:ln>
          <a:effectLst>
            <a:outerShdw blurRad="248201" dist="113014" dir="3354116" algn="ctr" rotWithShape="0">
              <a:srgbClr val="71B7EB">
                <a:alpha val="62745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5057D755-4817-2CBE-0D5B-011E72C0B85A}"/>
              </a:ext>
            </a:extLst>
          </p:cNvPr>
          <p:cNvSpPr/>
          <p:nvPr/>
        </p:nvSpPr>
        <p:spPr>
          <a:xfrm>
            <a:off x="1380441" y="5353770"/>
            <a:ext cx="650010" cy="650010"/>
          </a:xfrm>
          <a:prstGeom prst="ellipse">
            <a:avLst/>
          </a:prstGeom>
          <a:solidFill>
            <a:srgbClr val="2D94D7"/>
          </a:solidFill>
          <a:ln>
            <a:noFill/>
          </a:ln>
          <a:effectLst>
            <a:outerShdw blurRad="248201" dist="113014" dir="3354116" algn="ctr" rotWithShape="0">
              <a:srgbClr val="71B7EB">
                <a:alpha val="62745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3F270A75-C8EF-3A42-8EE2-DEB9EFE063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0800000">
            <a:off x="1517394" y="5474599"/>
            <a:ext cx="408351" cy="40835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D79A29A-62E2-227E-50E0-D7CFB2CADE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1815" y="3874958"/>
            <a:ext cx="292331" cy="212604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502C2BAB-F96A-BE47-971C-170A71749D99}"/>
              </a:ext>
            </a:extLst>
          </p:cNvPr>
          <p:cNvSpPr/>
          <p:nvPr/>
        </p:nvSpPr>
        <p:spPr>
          <a:xfrm>
            <a:off x="11519019" y="6150114"/>
            <a:ext cx="9693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1B7EB"/>
                </a:solidFill>
                <a:latin typeface="Montserrat" pitchFamily="2" charset="0"/>
              </a:rPr>
              <a:t>12</a:t>
            </a:r>
            <a:endParaRPr lang="ru-RU" sz="4000" b="1" dirty="0">
              <a:solidFill>
                <a:srgbClr val="71B7EB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139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8FAD761-0B66-CD4B-84FD-423CD8786E75}"/>
              </a:ext>
            </a:extLst>
          </p:cNvPr>
          <p:cNvSpPr/>
          <p:nvPr/>
        </p:nvSpPr>
        <p:spPr>
          <a:xfrm>
            <a:off x="-120099" y="-99631"/>
            <a:ext cx="12492111" cy="7090117"/>
          </a:xfrm>
          <a:prstGeom prst="rect">
            <a:avLst/>
          </a:prstGeom>
          <a:solidFill>
            <a:srgbClr val="2D94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17CC5"/>
              </a:solidFill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xmlns="" id="{C843B191-BBDE-A4B8-CA5E-48F94C281D15}"/>
              </a:ext>
            </a:extLst>
          </p:cNvPr>
          <p:cNvSpPr/>
          <p:nvPr/>
        </p:nvSpPr>
        <p:spPr>
          <a:xfrm>
            <a:off x="1975104" y="2293999"/>
            <a:ext cx="7726680" cy="4915323"/>
          </a:xfrm>
          <a:prstGeom prst="roundRect">
            <a:avLst>
              <a:gd name="adj" fmla="val 4311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xmlns="" id="{A7FCCD0E-AEC8-6CCD-E7ED-B7B5C8E3CC8B}"/>
              </a:ext>
            </a:extLst>
          </p:cNvPr>
          <p:cNvSpPr/>
          <p:nvPr/>
        </p:nvSpPr>
        <p:spPr>
          <a:xfrm>
            <a:off x="1975104" y="1541038"/>
            <a:ext cx="7726680" cy="954070"/>
          </a:xfrm>
          <a:prstGeom prst="roundRect">
            <a:avLst>
              <a:gd name="adj" fmla="val 22549"/>
            </a:avLst>
          </a:prstGeom>
          <a:solidFill>
            <a:srgbClr val="123158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17CC5"/>
              </a:solidFill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xmlns="" id="{9959D724-522B-5412-75B7-FF831661C5FA}"/>
              </a:ext>
            </a:extLst>
          </p:cNvPr>
          <p:cNvSpPr/>
          <p:nvPr/>
        </p:nvSpPr>
        <p:spPr>
          <a:xfrm>
            <a:off x="1975104" y="1871451"/>
            <a:ext cx="7726680" cy="713830"/>
          </a:xfrm>
          <a:prstGeom prst="roundRect">
            <a:avLst>
              <a:gd name="adj" fmla="val 0"/>
            </a:avLst>
          </a:prstGeom>
          <a:solidFill>
            <a:srgbClr val="123158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17CC5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A5FD47B5-37AB-BC41-A839-A1742F194F23}"/>
              </a:ext>
            </a:extLst>
          </p:cNvPr>
          <p:cNvSpPr txBox="1">
            <a:spLocks/>
          </p:cNvSpPr>
          <p:nvPr/>
        </p:nvSpPr>
        <p:spPr>
          <a:xfrm>
            <a:off x="836665" y="280070"/>
            <a:ext cx="10777694" cy="11300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0"/>
              </a:rPr>
              <a:t>Перспективы развития</a:t>
            </a:r>
          </a:p>
        </p:txBody>
      </p:sp>
      <p:sp>
        <p:nvSpPr>
          <p:cNvPr id="39" name="Объект 2">
            <a:extLst>
              <a:ext uri="{FF2B5EF4-FFF2-40B4-BE49-F238E27FC236}">
                <a16:creationId xmlns:a16="http://schemas.microsoft.com/office/drawing/2014/main" xmlns="" id="{A513F3BD-92BB-4E45-808A-8A4B9D4977DE}"/>
              </a:ext>
            </a:extLst>
          </p:cNvPr>
          <p:cNvSpPr txBox="1">
            <a:spLocks/>
          </p:cNvSpPr>
          <p:nvPr/>
        </p:nvSpPr>
        <p:spPr>
          <a:xfrm>
            <a:off x="2982786" y="2835159"/>
            <a:ext cx="6286342" cy="14450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600" kern="1000" dirty="0">
                <a:solidFill>
                  <a:srgbClr val="002060"/>
                </a:solidFill>
                <a:latin typeface="Montserrat" panose="00000500000000000000" pitchFamily="2" charset="-52"/>
              </a:rPr>
              <a:t>Интеграция с федеральным сегментом АИУС РСЧС </a:t>
            </a:r>
            <a:r>
              <a:rPr lang="ru-RU" sz="1600" kern="1000" dirty="0" smtClean="0">
                <a:solidFill>
                  <a:srgbClr val="002060"/>
                </a:solidFill>
                <a:latin typeface="Montserrat" panose="00000500000000000000" pitchFamily="2" charset="-52"/>
              </a:rPr>
              <a:t>(Личный кабинет ЕДДС) </a:t>
            </a:r>
            <a:r>
              <a:rPr lang="ru-RU" sz="1600" kern="1000" dirty="0">
                <a:solidFill>
                  <a:srgbClr val="002060"/>
                </a:solidFill>
                <a:latin typeface="Montserrat" panose="00000500000000000000" pitchFamily="2" charset="-52"/>
              </a:rPr>
              <a:t>в части передачи данных в НЦУКС о силах, средствах и отчётах в автоматическом режиме</a:t>
            </a:r>
          </a:p>
        </p:txBody>
      </p:sp>
      <p:sp>
        <p:nvSpPr>
          <p:cNvPr id="40" name="Объект 2">
            <a:extLst>
              <a:ext uri="{FF2B5EF4-FFF2-40B4-BE49-F238E27FC236}">
                <a16:creationId xmlns:a16="http://schemas.microsoft.com/office/drawing/2014/main" xmlns="" id="{A513F3BD-92BB-4E45-808A-8A4B9D4977DE}"/>
              </a:ext>
            </a:extLst>
          </p:cNvPr>
          <p:cNvSpPr txBox="1">
            <a:spLocks/>
          </p:cNvSpPr>
          <p:nvPr/>
        </p:nvSpPr>
        <p:spPr>
          <a:xfrm>
            <a:off x="2982785" y="4112718"/>
            <a:ext cx="5304566" cy="5665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600" kern="1000" dirty="0">
                <a:solidFill>
                  <a:srgbClr val="002060"/>
                </a:solidFill>
                <a:latin typeface="Montserrat" panose="00000500000000000000" pitchFamily="2" charset="-52"/>
              </a:rPr>
              <a:t>Подключение к системе объектового уровня</a:t>
            </a:r>
          </a:p>
        </p:txBody>
      </p:sp>
      <p:sp>
        <p:nvSpPr>
          <p:cNvPr id="43" name="Объект 2">
            <a:extLst>
              <a:ext uri="{FF2B5EF4-FFF2-40B4-BE49-F238E27FC236}">
                <a16:creationId xmlns:a16="http://schemas.microsoft.com/office/drawing/2014/main" xmlns="" id="{A513F3BD-92BB-4E45-808A-8A4B9D4977DE}"/>
              </a:ext>
            </a:extLst>
          </p:cNvPr>
          <p:cNvSpPr txBox="1">
            <a:spLocks/>
          </p:cNvSpPr>
          <p:nvPr/>
        </p:nvSpPr>
        <p:spPr>
          <a:xfrm>
            <a:off x="2304163" y="1834701"/>
            <a:ext cx="4298821" cy="3655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b="1" kern="1000" dirty="0">
                <a:solidFill>
                  <a:schemeClr val="bg1"/>
                </a:solidFill>
                <a:latin typeface="Montserrat" pitchFamily="2" charset="0"/>
              </a:rPr>
              <a:t>Развитие проекта</a:t>
            </a:r>
            <a:endParaRPr lang="ru-RU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xmlns="" id="{2E817262-49C1-4AD2-825A-F7EFC59157E5}"/>
              </a:ext>
            </a:extLst>
          </p:cNvPr>
          <p:cNvGrpSpPr/>
          <p:nvPr/>
        </p:nvGrpSpPr>
        <p:grpSpPr>
          <a:xfrm>
            <a:off x="2304163" y="3082905"/>
            <a:ext cx="462885" cy="462885"/>
            <a:chOff x="863807" y="1315023"/>
            <a:chExt cx="418479" cy="418479"/>
          </a:xfrm>
        </p:grpSpPr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xmlns="" id="{ED0D2FF0-F743-4DE8-8894-8C97901EE0D2}"/>
                </a:ext>
              </a:extLst>
            </p:cNvPr>
            <p:cNvSpPr/>
            <p:nvPr/>
          </p:nvSpPr>
          <p:spPr>
            <a:xfrm>
              <a:off x="863807" y="1315023"/>
              <a:ext cx="418479" cy="41847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52400" dist="63500" dir="3600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6" name="Рисунок 55">
              <a:extLst>
                <a:ext uri="{FF2B5EF4-FFF2-40B4-BE49-F238E27FC236}">
                  <a16:creationId xmlns:a16="http://schemas.microsoft.com/office/drawing/2014/main" xmlns="" id="{9FE20C87-B574-4400-975F-6F2BEF1DA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3931" y="1429965"/>
              <a:ext cx="249457" cy="187093"/>
            </a:xfrm>
            <a:prstGeom prst="rect">
              <a:avLst/>
            </a:prstGeom>
          </p:spPr>
        </p:pic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xmlns="" id="{2A1C88E8-F1D8-4C0D-B956-81C662CB8B8D}"/>
              </a:ext>
            </a:extLst>
          </p:cNvPr>
          <p:cNvGrpSpPr/>
          <p:nvPr/>
        </p:nvGrpSpPr>
        <p:grpSpPr>
          <a:xfrm>
            <a:off x="2304163" y="4033364"/>
            <a:ext cx="462885" cy="462885"/>
            <a:chOff x="863807" y="1315023"/>
            <a:chExt cx="418479" cy="418479"/>
          </a:xfrm>
        </p:grpSpPr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xmlns="" id="{494478A6-30AB-4AFD-B2D9-8B05E7A48DCE}"/>
                </a:ext>
              </a:extLst>
            </p:cNvPr>
            <p:cNvSpPr/>
            <p:nvPr/>
          </p:nvSpPr>
          <p:spPr>
            <a:xfrm>
              <a:off x="863807" y="1315023"/>
              <a:ext cx="418479" cy="41847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52400" dist="63500" dir="3600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2" name="Рисунок 61">
              <a:extLst>
                <a:ext uri="{FF2B5EF4-FFF2-40B4-BE49-F238E27FC236}">
                  <a16:creationId xmlns:a16="http://schemas.microsoft.com/office/drawing/2014/main" xmlns="" id="{5236B86C-FB16-4254-ABE9-D22F71E3E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3931" y="1429965"/>
              <a:ext cx="249457" cy="187093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2A1C88E8-F1D8-4C0D-B956-81C662CB8B8D}"/>
              </a:ext>
            </a:extLst>
          </p:cNvPr>
          <p:cNvGrpSpPr/>
          <p:nvPr/>
        </p:nvGrpSpPr>
        <p:grpSpPr>
          <a:xfrm>
            <a:off x="2299135" y="4843589"/>
            <a:ext cx="462885" cy="462885"/>
            <a:chOff x="863807" y="1315023"/>
            <a:chExt cx="418479" cy="418479"/>
          </a:xfrm>
        </p:grpSpPr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494478A6-30AB-4AFD-B2D9-8B05E7A48DCE}"/>
                </a:ext>
              </a:extLst>
            </p:cNvPr>
            <p:cNvSpPr/>
            <p:nvPr/>
          </p:nvSpPr>
          <p:spPr>
            <a:xfrm>
              <a:off x="863807" y="1315023"/>
              <a:ext cx="418479" cy="41847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52400" dist="63500" dir="3600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xmlns="" id="{5236B86C-FB16-4254-ABE9-D22F71E3E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3931" y="1429965"/>
              <a:ext cx="249457" cy="187093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2A1C88E8-F1D8-4C0D-B956-81C662CB8B8D}"/>
              </a:ext>
            </a:extLst>
          </p:cNvPr>
          <p:cNvGrpSpPr/>
          <p:nvPr/>
        </p:nvGrpSpPr>
        <p:grpSpPr>
          <a:xfrm>
            <a:off x="2310371" y="5682383"/>
            <a:ext cx="462885" cy="462885"/>
            <a:chOff x="863807" y="1315023"/>
            <a:chExt cx="418479" cy="418479"/>
          </a:xfrm>
        </p:grpSpPr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xmlns="" id="{494478A6-30AB-4AFD-B2D9-8B05E7A48DCE}"/>
                </a:ext>
              </a:extLst>
            </p:cNvPr>
            <p:cNvSpPr/>
            <p:nvPr/>
          </p:nvSpPr>
          <p:spPr>
            <a:xfrm>
              <a:off x="863807" y="1315023"/>
              <a:ext cx="418479" cy="41847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52400" dist="63500" dir="3600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xmlns="" id="{5236B86C-FB16-4254-ABE9-D22F71E3E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3931" y="1429965"/>
              <a:ext cx="249457" cy="187093"/>
            </a:xfrm>
            <a:prstGeom prst="rect">
              <a:avLst/>
            </a:prstGeom>
          </p:spPr>
        </p:pic>
      </p:grpSp>
      <p:sp>
        <p:nvSpPr>
          <p:cNvPr id="24" name="Объект 2">
            <a:extLst>
              <a:ext uri="{FF2B5EF4-FFF2-40B4-BE49-F238E27FC236}">
                <a16:creationId xmlns:a16="http://schemas.microsoft.com/office/drawing/2014/main" xmlns="" id="{A513F3BD-92BB-4E45-808A-8A4B9D4977DE}"/>
              </a:ext>
            </a:extLst>
          </p:cNvPr>
          <p:cNvSpPr txBox="1">
            <a:spLocks/>
          </p:cNvSpPr>
          <p:nvPr/>
        </p:nvSpPr>
        <p:spPr>
          <a:xfrm>
            <a:off x="2982785" y="4790943"/>
            <a:ext cx="6011551" cy="5665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600" kern="1000" dirty="0" smtClean="0">
                <a:solidFill>
                  <a:srgbClr val="002060"/>
                </a:solidFill>
                <a:latin typeface="Montserrat" panose="00000500000000000000" pitchFamily="2" charset="-52"/>
              </a:rPr>
              <a:t>Прием и передача информации в систему Атлас опасностей и рисков</a:t>
            </a:r>
            <a:endParaRPr lang="ru-RU" sz="1600" kern="10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xmlns="" id="{A513F3BD-92BB-4E45-808A-8A4B9D4977DE}"/>
              </a:ext>
            </a:extLst>
          </p:cNvPr>
          <p:cNvSpPr txBox="1">
            <a:spLocks/>
          </p:cNvSpPr>
          <p:nvPr/>
        </p:nvSpPr>
        <p:spPr>
          <a:xfrm>
            <a:off x="2982785" y="5574679"/>
            <a:ext cx="6093837" cy="5665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600" kern="1000" dirty="0" smtClean="0">
                <a:solidFill>
                  <a:srgbClr val="002060"/>
                </a:solidFill>
                <a:latin typeface="Montserrat" panose="00000500000000000000" pitchFamily="2" charset="-52"/>
              </a:rPr>
              <a:t>Разработка строевой записки для службы пожаротушения и автоматическая передачи данных в АБД Гарнизон</a:t>
            </a:r>
            <a:endParaRPr lang="ru-RU" sz="1600" kern="10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502C2BAB-F96A-BE47-971C-170A71749D99}"/>
              </a:ext>
            </a:extLst>
          </p:cNvPr>
          <p:cNvSpPr/>
          <p:nvPr/>
        </p:nvSpPr>
        <p:spPr>
          <a:xfrm>
            <a:off x="11519019" y="6150114"/>
            <a:ext cx="9693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1B7EB"/>
                </a:solidFill>
                <a:latin typeface="Montserrat" pitchFamily="2" charset="0"/>
              </a:rPr>
              <a:t>13</a:t>
            </a:r>
            <a:endParaRPr lang="ru-RU" sz="4000" b="1" dirty="0">
              <a:solidFill>
                <a:srgbClr val="71B7EB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199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:a16="http://schemas.microsoft.com/office/drawing/2014/main" xmlns="" id="{56B1FB71-F45E-D0B1-2A61-1CC8B81B18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65"/>
          <a:stretch/>
        </p:blipFill>
        <p:spPr bwMode="auto">
          <a:xfrm>
            <a:off x="0" y="1"/>
            <a:ext cx="12192000" cy="6868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xmlns="" id="{32A4A2CE-9100-F5AE-6935-A556AE6AC3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2617" b="16030"/>
          <a:stretch/>
        </p:blipFill>
        <p:spPr bwMode="auto">
          <a:xfrm>
            <a:off x="2" y="0"/>
            <a:ext cx="5777022" cy="686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C197967D-10B1-A20A-C541-18EE7AA74FDF}"/>
              </a:ext>
            </a:extLst>
          </p:cNvPr>
          <p:cNvSpPr txBox="1"/>
          <p:nvPr/>
        </p:nvSpPr>
        <p:spPr>
          <a:xfrm>
            <a:off x="2211197" y="1323664"/>
            <a:ext cx="9872343" cy="1215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600"/>
              </a:lnSpc>
            </a:pPr>
            <a:r>
              <a:rPr lang="ru-RU" sz="3000" b="1" dirty="0" smtClean="0">
                <a:solidFill>
                  <a:schemeClr val="bg1"/>
                </a:solidFill>
                <a:latin typeface="Montserrat" panose="00000500000000000000" pitchFamily="50" charset="-52"/>
                <a:sym typeface="Trebuchet MS"/>
              </a:rPr>
              <a:t>Системный подход при решении традиционных задач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FD2E09B1-B175-ABE9-BFFB-D13FE677F6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60" y="659724"/>
            <a:ext cx="1130679" cy="13873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197967D-10B1-A20A-C541-18EE7AA74FDF}"/>
              </a:ext>
            </a:extLst>
          </p:cNvPr>
          <p:cNvSpPr txBox="1"/>
          <p:nvPr/>
        </p:nvSpPr>
        <p:spPr>
          <a:xfrm>
            <a:off x="2107648" y="659724"/>
            <a:ext cx="7976703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600"/>
              </a:lnSpc>
            </a:pPr>
            <a:r>
              <a:rPr lang="ru-RU" sz="5000" b="1" dirty="0" smtClean="0">
                <a:solidFill>
                  <a:schemeClr val="bg1"/>
                </a:solidFill>
                <a:latin typeface="Montserrat" panose="00000500000000000000" pitchFamily="50" charset="-52"/>
                <a:sym typeface="Trebuchet MS"/>
              </a:rPr>
              <a:t>Республика Бурятия</a:t>
            </a:r>
          </a:p>
        </p:txBody>
      </p:sp>
    </p:spTree>
    <p:extLst>
      <p:ext uri="{BB962C8B-B14F-4D97-AF65-F5344CB8AC3E}">
        <p14:creationId xmlns:p14="http://schemas.microsoft.com/office/powerpoint/2010/main" val="41996903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6760</TotalTime>
  <Words>463</Words>
  <PresentationFormat>Широкоэкранный</PresentationFormat>
  <Paragraphs>100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Montserrat SemiBold</vt:lpstr>
      <vt:lpstr>Montserrat Medium</vt:lpstr>
      <vt:lpstr>Calibri</vt:lpstr>
      <vt:lpstr>Minecraft Rus</vt:lpstr>
      <vt:lpstr>Calibri Light</vt:lpstr>
      <vt:lpstr>Trebuchet MS</vt:lpstr>
      <vt:lpstr>Arial</vt:lpstr>
      <vt:lpstr>Montserrat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2021-09-17T10:39:21Z</cp:lastPrinted>
  <dcterms:created xsi:type="dcterms:W3CDTF">2021-07-26T07:29:38Z</dcterms:created>
  <dcterms:modified xsi:type="dcterms:W3CDTF">2022-10-02T14:45:37Z</dcterms:modified>
</cp:coreProperties>
</file>