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8"/>
  </p:notesMasterIdLst>
  <p:sldIdLst>
    <p:sldId id="256" r:id="rId2"/>
    <p:sldId id="258" r:id="rId3"/>
    <p:sldId id="261" r:id="rId4"/>
    <p:sldId id="259" r:id="rId5"/>
    <p:sldId id="260" r:id="rId6"/>
    <p:sldId id="257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72AD"/>
    <a:srgbClr val="767171"/>
    <a:srgbClr val="32C8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E13415-5F30-4161-AD67-D3EF60EA513D}" type="datetimeFigureOut">
              <a:rPr lang="ru-RU" smtClean="0"/>
              <a:t>пт 30.09.22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1A93F6-10F9-43B8-8F0D-7931AC6842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29876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D8923B-77DC-4CE3-8AD5-E304A9D61E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0CAE4DB-C46C-457A-A73A-689D688AD7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9554A25-BB3A-41D5-BA75-2C7BBE6A5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36E51-A60B-4079-8874-62538A11DC4D}" type="datetime1">
              <a:rPr lang="ru-RU" smtClean="0"/>
              <a:t>пт 30.09.22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43DE86D-6E8A-4411-9D3B-5F4606F33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869BEA8-1C73-4617-B966-711F19068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F6FBA-E3DB-481E-8F57-204519AD9E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4581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0E1C9B-F601-4D86-A4FE-659918419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2D79B43-3A06-45AD-8613-1EE5582298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991E379-0FB0-4E12-9B66-5B878144D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A59D4-1E2F-44AE-BADF-8F199608C893}" type="datetime1">
              <a:rPr lang="ru-RU" smtClean="0"/>
              <a:t>пт 30.09.22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5CFCC0C-BF61-4A02-B47F-39BA98EB4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585FBB9-A242-490C-821F-314C8A4A4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F6FBA-E3DB-481E-8F57-204519AD9E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3580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463606-695E-4AA9-AA3A-9448FDEE6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7C2B4FD-B197-475D-BC20-430A45129D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DA4C002-4C50-44EB-8E9F-3A046B65D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C4B16-09DA-43BD-A242-035612B3B5DB}" type="datetime1">
              <a:rPr lang="ru-RU" smtClean="0"/>
              <a:t>пт 30.09.22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BDD7851-7543-4765-986E-36FFA6C0D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7591151-2A4E-4E89-8B41-1D388AD62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F6FBA-E3DB-481E-8F57-204519AD9E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7033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E2E296-D47F-4D3F-9811-9169465BD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D93C00E-195A-4BBC-AFE6-A4BD9C24F3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A4D2A8D-A78B-4273-A1E4-587461CB72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6AC3A97-F817-4D22-AD2C-B1DB6A370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772DC-2988-49D5-9C87-2E289850CE54}" type="datetime1">
              <a:rPr lang="ru-RU" smtClean="0"/>
              <a:t>пт 30.09.22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13A31B2-004B-4E4A-824B-6A298E61A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CE3D0BC-6541-4105-B16B-68911E9A7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F6FBA-E3DB-481E-8F57-204519AD9E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8964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247650-01CC-433B-BE8A-299B9EC268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609C58D-4D07-4012-A3E2-A46F32BC8B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0101DF7-7D33-4AAC-A0C8-6DFDEA769F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F68E45A-41A6-433F-BE6D-3723B49491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CE5A985-3A26-4B93-89A2-A244D76D59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1C67839-5A6D-41E8-A9AA-6DEC9ABB64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A3B01-99E0-482A-9B88-171CBF55E466}" type="datetime1">
              <a:rPr lang="ru-RU" smtClean="0"/>
              <a:t>пт 30.09.22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5B7BD94-29FF-4AB1-A04C-3C1459F8A1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147A090-7215-4DDB-812A-029871F177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F6FBA-E3DB-481E-8F57-204519AD9E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8946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671C64-C528-451D-9063-FF7482178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EDE3616-6CB6-4A06-8EF7-00D5BEDAA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6E48F-8EEF-4BB0-8631-7E34F3F6FA24}" type="datetime1">
              <a:rPr lang="ru-RU" smtClean="0"/>
              <a:t>пт 30.09.22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FA6AE48-70E5-4DA2-B15E-329498C24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EBD8477-E400-4191-B473-3949B8396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F6FBA-E3DB-481E-8F57-204519AD9E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23279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71183EF-CE72-46F4-9213-787E7CD4C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FE82E-9910-44F9-8CAE-298B63354672}" type="datetime1">
              <a:rPr lang="ru-RU" smtClean="0"/>
              <a:t>пт 30.09.22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A698F6C-6C91-4C7C-BA1A-F37514CA0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B819819-285E-4FDD-96C2-52E0558732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F6FBA-E3DB-481E-8F57-204519AD9E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892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44E989-B889-45B8-A6E8-4B491EEE3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2DBAA2F-CFC6-455C-B926-8804A3999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92504C0-D033-40C1-9BF8-B80C2C56EC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6F23AD3-F6E2-4FF1-9FCF-0B0BD56BDF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2805A-14DB-43CF-8ED4-5853D3852EE3}" type="datetime1">
              <a:rPr lang="ru-RU" smtClean="0"/>
              <a:t>пт 30.09.22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1C2350E-6518-486D-BF1C-3E266BD0F3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4F35B18-A231-4F96-9653-DD0E3CA14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F6FBA-E3DB-481E-8F57-204519AD9E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8724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D98B47-7D0F-4874-AB52-D6696BD99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5BB28CC-C27F-4F9B-9381-12044E594E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8DB8A1B-6EA3-4C04-B015-93635E657D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7BC28D0-E1BE-44A6-8780-4C0757696B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9D6A0-B5F6-4E6A-88D8-93127010FC93}" type="datetime1">
              <a:rPr lang="ru-RU" smtClean="0"/>
              <a:t>пт 30.09.22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5FEC1E4-94A4-4F80-B4EC-A8392D6DC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37C7D03-7F4A-4880-BF63-7C9A7CBE4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F6FBA-E3DB-481E-8F57-204519AD9E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42194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5A118A-4462-4950-97B9-92A7B7AB8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73B6BC1-4764-46CA-8E25-922C609B88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21A9CBF-A8F0-41DF-BD51-27742AF07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1DD24-31D6-4077-A906-C0F4B7918AE5}" type="datetime1">
              <a:rPr lang="ru-RU" smtClean="0"/>
              <a:t>пт 30.09.22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A70E474-1F1B-47A0-A91D-75DF7768C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0D359C1-CE2A-43D1-B7AB-63723B789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F6FBA-E3DB-481E-8F57-204519AD9E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8028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5B85C8B-7E8C-4982-BD6F-FED6E4D013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164EA0B-BE88-4F94-A445-779FB75BDB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266F9A7-2759-4E44-97A1-636974ACB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38433-C7C0-405C-80E2-CD6EA4E05A51}" type="datetime1">
              <a:rPr lang="ru-RU" smtClean="0"/>
              <a:t>пт 30.09.22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590754B-CD17-445C-A4CD-26012EBA6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34528DB-BCF8-4D81-ABB1-76BBC1258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F6FBA-E3DB-481E-8F57-204519AD9E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682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17B764-8A01-4CEE-8B7F-C0B7FFEB6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620DA36-F90F-4A23-B9A0-F64A3E4F26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2EAB470-3A6A-454D-ABEF-84DBE55D27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30A90B-EDC2-46D3-8D42-24F40307D31A}" type="datetime1">
              <a:rPr lang="ru-RU" smtClean="0"/>
              <a:t>пт 30.09.22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B9C9516-C1F7-432A-BDE1-2AC1179C6C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2B46247-E2E9-4CE0-9E53-25864DC3D9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9F6FBA-E3DB-481E-8F57-204519AD9E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8360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6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6648BBB-7B41-4809-986A-A1AE692EC3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90"/>
            <a:ext cx="12192000" cy="685341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E1A6B1E-876A-4C55-90A4-71F4B802460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713" y="504344"/>
            <a:ext cx="1602404" cy="600618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9211A656-4CA8-48A3-A45D-3DB8EA70643C}"/>
              </a:ext>
            </a:extLst>
          </p:cNvPr>
          <p:cNvSpPr txBox="1">
            <a:spLocks/>
          </p:cNvSpPr>
          <p:nvPr/>
        </p:nvSpPr>
        <p:spPr>
          <a:xfrm>
            <a:off x="1124995" y="1641763"/>
            <a:ext cx="6023229" cy="34408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>
                <a:solidFill>
                  <a:srgbClr val="32C8D0"/>
                </a:solidFill>
                <a:latin typeface="Montserrat ExtraBold" panose="00000900000000000000" pitchFamily="50" charset="-52"/>
              </a:rPr>
              <a:t>Система управления </a:t>
            </a:r>
            <a:br>
              <a:rPr lang="ru-RU" sz="3200" dirty="0">
                <a:solidFill>
                  <a:srgbClr val="32C8D0"/>
                </a:solidFill>
                <a:latin typeface="Montserrat ExtraBold" panose="00000900000000000000" pitchFamily="50" charset="-52"/>
              </a:rPr>
            </a:br>
            <a:r>
              <a:rPr lang="ru-RU" sz="3200" dirty="0">
                <a:solidFill>
                  <a:srgbClr val="32C8D0"/>
                </a:solidFill>
                <a:latin typeface="Montserrat ExtraBold" panose="00000900000000000000" pitchFamily="50" charset="-52"/>
              </a:rPr>
              <a:t>проектами: от стройки </a:t>
            </a:r>
            <a:br>
              <a:rPr lang="ru-RU" sz="3200" dirty="0">
                <a:solidFill>
                  <a:srgbClr val="32C8D0"/>
                </a:solidFill>
                <a:latin typeface="Montserrat ExtraBold" panose="00000900000000000000" pitchFamily="50" charset="-52"/>
              </a:rPr>
            </a:br>
            <a:r>
              <a:rPr lang="ru-RU" sz="3200" dirty="0">
                <a:solidFill>
                  <a:srgbClr val="32C8D0"/>
                </a:solidFill>
                <a:latin typeface="Montserrat ExtraBold" panose="00000900000000000000" pitchFamily="50" charset="-52"/>
              </a:rPr>
              <a:t>до инвестиционных проектов</a:t>
            </a:r>
          </a:p>
          <a:p>
            <a:r>
              <a:rPr lang="ru-RU" sz="1600" dirty="0">
                <a:solidFill>
                  <a:srgbClr val="32C8D0"/>
                </a:solidFill>
                <a:latin typeface="Montserrat" panose="00000500000000000000" pitchFamily="50" charset="-52"/>
              </a:rPr>
              <a:t>Управление реализацией Госпрограммы «Социально-экономическое развитие Республики Крым и города Севастополя», инвестиционными и </a:t>
            </a:r>
            <a:br>
              <a:rPr lang="ru-RU" sz="1600" dirty="0">
                <a:solidFill>
                  <a:srgbClr val="32C8D0"/>
                </a:solidFill>
                <a:latin typeface="Montserrat" panose="00000500000000000000" pitchFamily="50" charset="-52"/>
              </a:rPr>
            </a:br>
            <a:r>
              <a:rPr lang="ru-RU" sz="1600" dirty="0">
                <a:solidFill>
                  <a:srgbClr val="32C8D0"/>
                </a:solidFill>
                <a:latin typeface="Montserrat" panose="00000500000000000000" pitchFamily="50" charset="-52"/>
              </a:rPr>
              <a:t>региональными проектами, проектами с участием </a:t>
            </a:r>
            <a:br>
              <a:rPr lang="ru-RU" sz="1600" dirty="0">
                <a:solidFill>
                  <a:srgbClr val="32C8D0"/>
                </a:solidFill>
                <a:latin typeface="Montserrat" panose="00000500000000000000" pitchFamily="50" charset="-52"/>
              </a:rPr>
            </a:br>
            <a:r>
              <a:rPr lang="ru-RU" sz="1600" dirty="0">
                <a:solidFill>
                  <a:srgbClr val="32C8D0"/>
                </a:solidFill>
                <a:latin typeface="Montserrat" panose="00000500000000000000" pitchFamily="50" charset="-52"/>
              </a:rPr>
              <a:t>межбюджетных трансфертов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ADBF9DA-E106-4944-815C-3D772066411B}"/>
              </a:ext>
            </a:extLst>
          </p:cNvPr>
          <p:cNvSpPr/>
          <p:nvPr/>
        </p:nvSpPr>
        <p:spPr>
          <a:xfrm>
            <a:off x="816133" y="2048917"/>
            <a:ext cx="134361" cy="2628091"/>
          </a:xfrm>
          <a:prstGeom prst="rect">
            <a:avLst/>
          </a:prstGeom>
          <a:solidFill>
            <a:srgbClr val="32C8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id="{B0822B2C-2E6C-44E4-BFE3-CF9FD0B27847}"/>
              </a:ext>
            </a:extLst>
          </p:cNvPr>
          <p:cNvSpPr txBox="1">
            <a:spLocks/>
          </p:cNvSpPr>
          <p:nvPr/>
        </p:nvSpPr>
        <p:spPr>
          <a:xfrm>
            <a:off x="2624889" y="5293206"/>
            <a:ext cx="2921039" cy="46378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dirty="0">
                <a:solidFill>
                  <a:srgbClr val="32C8D0"/>
                </a:solidFill>
                <a:latin typeface="Montserrat SemiBold" panose="00000700000000000000" pitchFamily="2" charset="-52"/>
              </a:rPr>
              <a:t>Осипова А.</a:t>
            </a:r>
            <a:r>
              <a:rPr lang="en-US" dirty="0">
                <a:solidFill>
                  <a:srgbClr val="32C8D0"/>
                </a:solidFill>
                <a:latin typeface="Montserrat SemiBold" panose="00000700000000000000" pitchFamily="2" charset="-52"/>
              </a:rPr>
              <a:t> </a:t>
            </a:r>
            <a:r>
              <a:rPr lang="ru-RU" dirty="0">
                <a:solidFill>
                  <a:srgbClr val="32C8D0"/>
                </a:solidFill>
                <a:latin typeface="Montserrat SemiBold" panose="00000700000000000000" pitchFamily="2" charset="-52"/>
              </a:rPr>
              <a:t>А.</a:t>
            </a:r>
          </a:p>
        </p:txBody>
      </p:sp>
      <p:sp>
        <p:nvSpPr>
          <p:cNvPr id="9" name="Объект 3">
            <a:extLst>
              <a:ext uri="{FF2B5EF4-FFF2-40B4-BE49-F238E27FC236}">
                <a16:creationId xmlns:a16="http://schemas.microsoft.com/office/drawing/2014/main" id="{1CFFD79C-DA92-4469-B8FB-80A577F0FDAD}"/>
              </a:ext>
            </a:extLst>
          </p:cNvPr>
          <p:cNvSpPr txBox="1">
            <a:spLocks/>
          </p:cNvSpPr>
          <p:nvPr/>
        </p:nvSpPr>
        <p:spPr>
          <a:xfrm>
            <a:off x="2646321" y="5635547"/>
            <a:ext cx="2709566" cy="74330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dirty="0">
                <a:solidFill>
                  <a:srgbClr val="32C8D0"/>
                </a:solidFill>
                <a:latin typeface="Montserrat SemiBold" panose="00000700000000000000" pitchFamily="2" charset="-52"/>
              </a:rPr>
              <a:t>Директор Департамента цифрового развития города Севастополя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03F0DA5-25E8-4546-AB27-6C05881F796C}"/>
              </a:ext>
            </a:extLst>
          </p:cNvPr>
          <p:cNvSpPr txBox="1"/>
          <p:nvPr/>
        </p:nvSpPr>
        <p:spPr>
          <a:xfrm>
            <a:off x="743212" y="5637867"/>
            <a:ext cx="1597524" cy="369332"/>
          </a:xfrm>
          <a:prstGeom prst="rect">
            <a:avLst/>
          </a:prstGeom>
          <a:noFill/>
        </p:spPr>
        <p:txBody>
          <a:bodyPr vert="horz" wrap="none" rtlCol="0" anchor="t" anchorCtr="0">
            <a:noAutofit/>
          </a:bodyPr>
          <a:lstStyle/>
          <a:p>
            <a:r>
              <a:rPr lang="ru-RU" dirty="0">
                <a:solidFill>
                  <a:srgbClr val="32C8D0"/>
                </a:solidFill>
                <a:latin typeface="Montserrat SemiBold" panose="00000700000000000000" pitchFamily="2" charset="-52"/>
              </a:rPr>
              <a:t>Докладчик: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F9E47869-4717-4C5E-AAA2-A6D1BCE7B2B3}"/>
              </a:ext>
            </a:extLst>
          </p:cNvPr>
          <p:cNvSpPr/>
          <p:nvPr/>
        </p:nvSpPr>
        <p:spPr>
          <a:xfrm>
            <a:off x="2443998" y="5336100"/>
            <a:ext cx="60960" cy="898373"/>
          </a:xfrm>
          <a:prstGeom prst="rect">
            <a:avLst/>
          </a:prstGeom>
          <a:solidFill>
            <a:srgbClr val="32C8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3">
            <a:extLst>
              <a:ext uri="{FF2B5EF4-FFF2-40B4-BE49-F238E27FC236}">
                <a16:creationId xmlns:a16="http://schemas.microsoft.com/office/drawing/2014/main" id="{2628ECB8-4AD7-417A-8F7D-F5BC800A3FD7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5165620" y="4903644"/>
            <a:ext cx="1228180" cy="12927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Рисунок 15">
            <a:extLst>
              <a:ext uri="{FF2B5EF4-FFF2-40B4-BE49-F238E27FC236}">
                <a16:creationId xmlns:a16="http://schemas.microsoft.com/office/drawing/2014/main" id="{47D4DFF1-079B-4894-A2AC-6799D7B18B98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6096000" y="4924884"/>
            <a:ext cx="1228180" cy="12927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729585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E1A6B1E-876A-4C55-90A4-71F4B802460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7113" y="354518"/>
            <a:ext cx="1602404" cy="600618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9028251-A221-0CE5-3E58-690151835797}"/>
              </a:ext>
            </a:extLst>
          </p:cNvPr>
          <p:cNvSpPr/>
          <p:nvPr/>
        </p:nvSpPr>
        <p:spPr>
          <a:xfrm>
            <a:off x="380501" y="330848"/>
            <a:ext cx="109610" cy="694333"/>
          </a:xfrm>
          <a:prstGeom prst="rect">
            <a:avLst/>
          </a:prstGeom>
          <a:solidFill>
            <a:srgbClr val="32C8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highlight>
                <a:srgbClr val="30CBCC"/>
              </a:highlight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6FEBDD7-66F8-D955-CA0B-3066ECBC5FBA}"/>
              </a:ext>
            </a:extLst>
          </p:cNvPr>
          <p:cNvSpPr/>
          <p:nvPr/>
        </p:nvSpPr>
        <p:spPr>
          <a:xfrm>
            <a:off x="765663" y="447181"/>
            <a:ext cx="54536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  <a:tabLst>
                <a:tab pos="540385" algn="l"/>
              </a:tabLst>
            </a:pPr>
            <a:r>
              <a:rPr lang="ru-RU" sz="2400" dirty="0">
                <a:solidFill>
                  <a:srgbClr val="32C8D0"/>
                </a:solidFill>
                <a:latin typeface="Montserrat SemiBold" panose="00000700000000000000" pitchFamily="50" charset="-52"/>
                <a:cs typeface="Calibri" panose="020F0502020204030204" pitchFamily="34" charset="0"/>
              </a:rPr>
              <a:t>Немного истории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2467E8-88E6-7A7D-544D-73FF1395015A}"/>
              </a:ext>
            </a:extLst>
          </p:cNvPr>
          <p:cNvSpPr txBox="1"/>
          <p:nvPr/>
        </p:nvSpPr>
        <p:spPr>
          <a:xfrm>
            <a:off x="887719" y="1198926"/>
            <a:ext cx="2011604" cy="4891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3200" dirty="0">
                <a:solidFill>
                  <a:schemeClr val="accent2">
                    <a:lumMod val="60000"/>
                    <a:lumOff val="40000"/>
                  </a:schemeClr>
                </a:solidFill>
                <a:latin typeface="Montserrat ExtraBold" panose="00000900000000000000" pitchFamily="2" charset="-52"/>
                <a:ea typeface="WenQuanYi Micro Hei"/>
                <a:cs typeface="Lohit Devanagari"/>
              </a:rPr>
              <a:t>Было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1353C6E-4912-175E-1764-C618558179DC}"/>
              </a:ext>
            </a:extLst>
          </p:cNvPr>
          <p:cNvSpPr txBox="1"/>
          <p:nvPr/>
        </p:nvSpPr>
        <p:spPr>
          <a:xfrm>
            <a:off x="5777390" y="901215"/>
            <a:ext cx="2011604" cy="4891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3200" dirty="0">
                <a:solidFill>
                  <a:srgbClr val="32C8D0"/>
                </a:solidFill>
                <a:latin typeface="Montserrat ExtraBold" panose="00000900000000000000" pitchFamily="2" charset="-52"/>
                <a:ea typeface="WenQuanYi Micro Hei"/>
                <a:cs typeface="Lohit Devanagari"/>
              </a:rPr>
              <a:t>Стало</a:t>
            </a:r>
            <a:endParaRPr lang="ru-RU" sz="2400" dirty="0">
              <a:solidFill>
                <a:srgbClr val="32C8D0"/>
              </a:solidFill>
              <a:latin typeface="Montserrat ExtraBold" panose="00000900000000000000" pitchFamily="2" charset="-52"/>
              <a:ea typeface="WenQuanYi Micro Hei"/>
              <a:cs typeface="Lohit Devanagari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38E36CEC-EEDC-F9E8-B20E-19AF4343F7EF}"/>
              </a:ext>
            </a:extLst>
          </p:cNvPr>
          <p:cNvSpPr txBox="1">
            <a:spLocks/>
          </p:cNvSpPr>
          <p:nvPr/>
        </p:nvSpPr>
        <p:spPr>
          <a:xfrm>
            <a:off x="1098202" y="1746592"/>
            <a:ext cx="949741" cy="5201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dirty="0">
                <a:solidFill>
                  <a:schemeClr val="accent2">
                    <a:lumMod val="60000"/>
                    <a:lumOff val="40000"/>
                  </a:schemeClr>
                </a:solidFill>
                <a:latin typeface="Montserrat Medium" panose="00000600000000000000" pitchFamily="2" charset="-52"/>
              </a:rPr>
              <a:t>таблицы </a:t>
            </a:r>
            <a:r>
              <a:rPr lang="en-US" sz="1200" dirty="0">
                <a:solidFill>
                  <a:schemeClr val="accent2">
                    <a:lumMod val="60000"/>
                    <a:lumOff val="40000"/>
                  </a:schemeClr>
                </a:solidFill>
                <a:latin typeface="Montserrat Medium" panose="00000600000000000000" pitchFamily="2" charset="-52"/>
              </a:rPr>
              <a:t>Excel</a:t>
            </a:r>
            <a:endParaRPr lang="ru-RU" sz="1200" dirty="0">
              <a:solidFill>
                <a:schemeClr val="accent2">
                  <a:lumMod val="60000"/>
                  <a:lumOff val="40000"/>
                </a:schemeClr>
              </a:solidFill>
              <a:latin typeface="Montserrat Medium" panose="00000600000000000000" pitchFamily="2" charset="-52"/>
            </a:endParaRP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A9626E77-5006-CD25-D9ED-9E7C17061C64}"/>
              </a:ext>
            </a:extLst>
          </p:cNvPr>
          <p:cNvSpPr txBox="1">
            <a:spLocks/>
          </p:cNvSpPr>
          <p:nvPr/>
        </p:nvSpPr>
        <p:spPr>
          <a:xfrm>
            <a:off x="2529401" y="1134842"/>
            <a:ext cx="1557528" cy="5866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dirty="0">
                <a:solidFill>
                  <a:schemeClr val="accent2">
                    <a:lumMod val="60000"/>
                    <a:lumOff val="40000"/>
                  </a:schemeClr>
                </a:solidFill>
                <a:latin typeface="Montserrat Medium" panose="00000600000000000000" pitchFamily="2" charset="-52"/>
              </a:rPr>
              <a:t>процессы  проектирования </a:t>
            </a:r>
            <a:r>
              <a:rPr lang="ru-RU" sz="1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Montserrat ExtraBold" panose="00000900000000000000" pitchFamily="50" charset="-52"/>
              </a:rPr>
              <a:t>от 454 дней</a:t>
            </a:r>
            <a:endParaRPr lang="ru-RU" sz="1200" b="1" dirty="0">
              <a:solidFill>
                <a:schemeClr val="accent2">
                  <a:lumMod val="60000"/>
                  <a:lumOff val="40000"/>
                </a:schemeClr>
              </a:solidFill>
              <a:latin typeface="Montserrat ExtraBold" panose="00000900000000000000" pitchFamily="50" charset="-52"/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3401F6B1-A9B1-FB5F-5123-2395351DD072}"/>
              </a:ext>
            </a:extLst>
          </p:cNvPr>
          <p:cNvSpPr txBox="1">
            <a:spLocks/>
          </p:cNvSpPr>
          <p:nvPr/>
        </p:nvSpPr>
        <p:spPr>
          <a:xfrm>
            <a:off x="1893521" y="2115219"/>
            <a:ext cx="1520952" cy="4594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dirty="0">
                <a:solidFill>
                  <a:schemeClr val="accent2">
                    <a:lumMod val="60000"/>
                    <a:lumOff val="40000"/>
                  </a:schemeClr>
                </a:solidFill>
                <a:latin typeface="Montserrat Medium" panose="00000600000000000000" pitchFamily="2" charset="-52"/>
              </a:rPr>
              <a:t>процессы строительства </a:t>
            </a:r>
            <a:r>
              <a:rPr lang="ru-RU" sz="1400" dirty="0">
                <a:solidFill>
                  <a:schemeClr val="accent2">
                    <a:lumMod val="60000"/>
                    <a:lumOff val="40000"/>
                  </a:schemeClr>
                </a:solidFill>
                <a:latin typeface="Montserrat ExtraBold" panose="00000900000000000000" pitchFamily="50" charset="-52"/>
              </a:rPr>
              <a:t>от 454 дней</a:t>
            </a:r>
            <a:endParaRPr lang="ru-RU" sz="1200" dirty="0">
              <a:solidFill>
                <a:schemeClr val="accent2">
                  <a:lumMod val="60000"/>
                  <a:lumOff val="40000"/>
                </a:schemeClr>
              </a:solidFill>
              <a:latin typeface="Montserrat ExtraBold" panose="00000900000000000000" pitchFamily="50" charset="-52"/>
            </a:endParaRP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8077821-6A42-A2E7-54C5-B68586387935}"/>
              </a:ext>
            </a:extLst>
          </p:cNvPr>
          <p:cNvSpPr txBox="1">
            <a:spLocks/>
          </p:cNvSpPr>
          <p:nvPr/>
        </p:nvSpPr>
        <p:spPr>
          <a:xfrm>
            <a:off x="3254349" y="2197011"/>
            <a:ext cx="1557528" cy="5866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dirty="0">
                <a:solidFill>
                  <a:schemeClr val="accent2">
                    <a:lumMod val="60000"/>
                    <a:lumOff val="40000"/>
                  </a:schemeClr>
                </a:solidFill>
                <a:latin typeface="Montserrat Medium" panose="00000600000000000000" pitchFamily="2" charset="-52"/>
              </a:rPr>
              <a:t>нет оперативной  информации 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F76054D8-6A10-7930-C7A1-41B8D5A4AF18}"/>
              </a:ext>
            </a:extLst>
          </p:cNvPr>
          <p:cNvSpPr/>
          <p:nvPr/>
        </p:nvSpPr>
        <p:spPr>
          <a:xfrm>
            <a:off x="569263" y="2250893"/>
            <a:ext cx="136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accent2">
                    <a:lumMod val="60000"/>
                    <a:lumOff val="40000"/>
                  </a:schemeClr>
                </a:solidFill>
                <a:latin typeface="Montserrat Medium" panose="00000600000000000000" pitchFamily="2" charset="-52"/>
                <a:ea typeface="WenQuanYi Micro Hei"/>
                <a:cs typeface="Lohit Devanagari"/>
              </a:rPr>
              <a:t>разные федеральные системы</a:t>
            </a:r>
            <a:endParaRPr lang="ru-RU" sz="1200" dirty="0">
              <a:solidFill>
                <a:schemeClr val="accent2">
                  <a:lumMod val="60000"/>
                  <a:lumOff val="40000"/>
                </a:schemeClr>
              </a:solidFill>
              <a:latin typeface="Montserrat Medium" panose="00000600000000000000" pitchFamily="2" charset="-52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5C29714-C18A-424B-EC92-9387FF254526}"/>
              </a:ext>
            </a:extLst>
          </p:cNvPr>
          <p:cNvSpPr/>
          <p:nvPr/>
        </p:nvSpPr>
        <p:spPr>
          <a:xfrm>
            <a:off x="980870" y="2979123"/>
            <a:ext cx="15874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accent2">
                    <a:lumMod val="60000"/>
                    <a:lumOff val="40000"/>
                  </a:schemeClr>
                </a:solidFill>
                <a:latin typeface="Montserrat Medium" panose="00000600000000000000" pitchFamily="2" charset="-52"/>
                <a:ea typeface="+mj-ea"/>
                <a:cs typeface="+mj-cs"/>
              </a:rPr>
              <a:t>нет общего пространства для участников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59922F8D-0F69-E35B-6F8D-E29809F45CDB}"/>
              </a:ext>
            </a:extLst>
          </p:cNvPr>
          <p:cNvSpPr/>
          <p:nvPr/>
        </p:nvSpPr>
        <p:spPr>
          <a:xfrm>
            <a:off x="3759039" y="1640700"/>
            <a:ext cx="14504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accent2">
                    <a:lumMod val="60000"/>
                    <a:lumOff val="40000"/>
                  </a:schemeClr>
                </a:solidFill>
                <a:latin typeface="Montserrat Medium" panose="00000600000000000000" pitchFamily="2" charset="-52"/>
                <a:ea typeface="+mj-ea"/>
                <a:cs typeface="+mj-cs"/>
              </a:rPr>
              <a:t>разрозненные источники данных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EBEACE3F-3018-8F65-27D1-A3EF3B0E148A}"/>
              </a:ext>
            </a:extLst>
          </p:cNvPr>
          <p:cNvSpPr/>
          <p:nvPr/>
        </p:nvSpPr>
        <p:spPr>
          <a:xfrm>
            <a:off x="2819970" y="2852524"/>
            <a:ext cx="256475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accent2">
                    <a:lumMod val="60000"/>
                    <a:lumOff val="40000"/>
                  </a:schemeClr>
                </a:solidFill>
                <a:latin typeface="Montserrat ExtraBold" panose="00000900000000000000" pitchFamily="50" charset="-52"/>
                <a:ea typeface="WenQuanYi Micro Hei"/>
                <a:cs typeface="Lohit Devanagari"/>
              </a:rPr>
              <a:t>более 250 проектов </a:t>
            </a:r>
            <a:r>
              <a:rPr lang="ru-RU" sz="1200" dirty="0">
                <a:solidFill>
                  <a:schemeClr val="accent2">
                    <a:lumMod val="60000"/>
                    <a:lumOff val="40000"/>
                  </a:schemeClr>
                </a:solidFill>
                <a:latin typeface="Montserrat Medium" panose="00000600000000000000" pitchFamily="2" charset="-52"/>
                <a:ea typeface="WenQuanYi Micro Hei"/>
                <a:cs typeface="Lohit Devanagari"/>
              </a:rPr>
              <a:t>требуют централизованного подхода в управлении и оценке рисков</a:t>
            </a:r>
            <a:endParaRPr lang="ru-RU" sz="1200" dirty="0">
              <a:solidFill>
                <a:schemeClr val="accent2">
                  <a:lumMod val="60000"/>
                  <a:lumOff val="40000"/>
                </a:schemeClr>
              </a:solidFill>
              <a:latin typeface="Montserrat Medium" panose="00000600000000000000" pitchFamily="2" charset="-52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DB55609C-BEBD-6DB4-2C0B-C45C90365D1E}"/>
              </a:ext>
            </a:extLst>
          </p:cNvPr>
          <p:cNvSpPr/>
          <p:nvPr/>
        </p:nvSpPr>
        <p:spPr>
          <a:xfrm>
            <a:off x="5910105" y="1335691"/>
            <a:ext cx="6034448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  <a:ea typeface="+mj-ea"/>
                <a:cs typeface="+mj-cs"/>
              </a:rPr>
              <a:t>Проанализировано</a:t>
            </a:r>
            <a:r>
              <a:rPr lang="ru-RU" sz="16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  <a:ea typeface="+mj-ea"/>
                <a:cs typeface="+mj-cs"/>
              </a:rPr>
              <a:t> более 150 процессов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  <a:ea typeface="+mj-ea"/>
                <a:cs typeface="+mj-cs"/>
              </a:rPr>
              <a:t>Целевые </a:t>
            </a:r>
            <a:r>
              <a:rPr lang="ru-RU" sz="16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  <a:ea typeface="+mj-ea"/>
                <a:cs typeface="+mj-cs"/>
              </a:rPr>
              <a:t>процессы согласно </a:t>
            </a:r>
            <a:r>
              <a:rPr lang="ru-RU" sz="1600" b="1" dirty="0" err="1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  <a:ea typeface="+mj-ea"/>
                <a:cs typeface="+mj-cs"/>
              </a:rPr>
              <a:t>оргструктуре</a:t>
            </a:r>
            <a:r>
              <a:rPr lang="ru-RU" sz="16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  <a:ea typeface="+mj-ea"/>
                <a:cs typeface="+mj-cs"/>
              </a:rPr>
              <a:t> </a:t>
            </a:r>
            <a:r>
              <a:rPr lang="ru-RU" sz="16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  <a:ea typeface="+mj-ea"/>
                <a:cs typeface="+mj-cs"/>
              </a:rPr>
              <a:t>и регламенту управления проектами в Севастополе, </a:t>
            </a:r>
            <a:r>
              <a:rPr lang="ru-RU" sz="1600" dirty="0">
                <a:solidFill>
                  <a:srgbClr val="767171"/>
                </a:solidFill>
                <a:latin typeface="Montserrat" panose="00000500000000000000" pitchFamily="50" charset="-52"/>
              </a:rPr>
              <a:t>а также федеральному и региональному законодательству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  <a:ea typeface="+mj-ea"/>
                <a:cs typeface="+mj-cs"/>
              </a:rPr>
              <a:t>Срок</a:t>
            </a:r>
            <a:r>
              <a:rPr lang="ru-RU" sz="16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  <a:ea typeface="+mj-ea"/>
                <a:cs typeface="+mj-cs"/>
              </a:rPr>
              <a:t> бумажных процессов </a:t>
            </a:r>
            <a:r>
              <a:rPr lang="ru-RU" sz="16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  <a:ea typeface="+mj-ea"/>
                <a:cs typeface="+mj-cs"/>
              </a:rPr>
              <a:t>сократился на 20 %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  <a:ea typeface="+mj-ea"/>
                <a:cs typeface="+mj-cs"/>
              </a:rPr>
              <a:t>Единое </a:t>
            </a:r>
            <a:r>
              <a:rPr lang="ru-RU" sz="16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  <a:ea typeface="+mj-ea"/>
                <a:cs typeface="+mj-cs"/>
              </a:rPr>
              <a:t>информационное и коммуникационное </a:t>
            </a:r>
            <a:r>
              <a:rPr lang="ru-RU" sz="16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  <a:ea typeface="+mj-ea"/>
                <a:cs typeface="+mj-cs"/>
              </a:rPr>
              <a:t>пространство для участников проекта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  <a:ea typeface="+mj-ea"/>
                <a:cs typeface="+mj-cs"/>
              </a:rPr>
              <a:t>Управление взаимосвязями </a:t>
            </a:r>
            <a:r>
              <a:rPr lang="ru-RU" sz="16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  <a:ea typeface="+mj-ea"/>
                <a:cs typeface="+mj-cs"/>
              </a:rPr>
              <a:t>между инвестиционными проектами и бюджетными проектами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  <a:ea typeface="+mj-ea"/>
                <a:cs typeface="+mj-cs"/>
              </a:rPr>
              <a:t>Появился инструмент </a:t>
            </a:r>
            <a:r>
              <a:rPr lang="ru-RU" sz="16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  <a:ea typeface="+mj-ea"/>
                <a:cs typeface="+mj-cs"/>
              </a:rPr>
              <a:t>своевременного выявления и управления рисками</a:t>
            </a:r>
          </a:p>
        </p:txBody>
      </p:sp>
      <p:grpSp>
        <p:nvGrpSpPr>
          <p:cNvPr id="64" name="Группа 63">
            <a:extLst>
              <a:ext uri="{FF2B5EF4-FFF2-40B4-BE49-F238E27FC236}">
                <a16:creationId xmlns:a16="http://schemas.microsoft.com/office/drawing/2014/main" id="{2E0C8924-6031-676A-607D-A0D0B1E19B87}"/>
              </a:ext>
            </a:extLst>
          </p:cNvPr>
          <p:cNvGrpSpPr/>
          <p:nvPr/>
        </p:nvGrpSpPr>
        <p:grpSpPr>
          <a:xfrm>
            <a:off x="6150692" y="4587496"/>
            <a:ext cx="5677152" cy="1805874"/>
            <a:chOff x="6150692" y="4587496"/>
            <a:chExt cx="5677152" cy="1805874"/>
          </a:xfrm>
        </p:grpSpPr>
        <p:grpSp>
          <p:nvGrpSpPr>
            <p:cNvPr id="17" name="Группа 16">
              <a:extLst>
                <a:ext uri="{FF2B5EF4-FFF2-40B4-BE49-F238E27FC236}">
                  <a16:creationId xmlns:a16="http://schemas.microsoft.com/office/drawing/2014/main" id="{2B6AEDB3-D0CF-44C6-C977-5CB26F721183}"/>
                </a:ext>
              </a:extLst>
            </p:cNvPr>
            <p:cNvGrpSpPr/>
            <p:nvPr/>
          </p:nvGrpSpPr>
          <p:grpSpPr>
            <a:xfrm>
              <a:off x="9103540" y="5432101"/>
              <a:ext cx="1108593" cy="300344"/>
              <a:chOff x="1844895" y="1925888"/>
              <a:chExt cx="1287489" cy="238230"/>
            </a:xfrm>
          </p:grpSpPr>
          <p:cxnSp>
            <p:nvCxnSpPr>
              <p:cNvPr id="54" name="Прямая со стрелкой 53">
                <a:extLst>
                  <a:ext uri="{FF2B5EF4-FFF2-40B4-BE49-F238E27FC236}">
                    <a16:creationId xmlns:a16="http://schemas.microsoft.com/office/drawing/2014/main" id="{9121CA42-A824-9A6D-7B7E-14D11D66B995}"/>
                  </a:ext>
                </a:extLst>
              </p:cNvPr>
              <p:cNvCxnSpPr/>
              <p:nvPr/>
            </p:nvCxnSpPr>
            <p:spPr>
              <a:xfrm>
                <a:off x="1844895" y="2071922"/>
                <a:ext cx="1287489" cy="0"/>
              </a:xfrm>
              <a:prstGeom prst="straightConnector1">
                <a:avLst/>
              </a:prstGeom>
              <a:ln>
                <a:solidFill>
                  <a:schemeClr val="tx2">
                    <a:lumMod val="50000"/>
                  </a:schemeClr>
                </a:solidFill>
                <a:headEnd type="stealth"/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9E4FEC60-B008-BCF2-4D16-4DF93F2D2A43}"/>
                  </a:ext>
                </a:extLst>
              </p:cNvPr>
              <p:cNvSpPr txBox="1"/>
              <p:nvPr/>
            </p:nvSpPr>
            <p:spPr>
              <a:xfrm>
                <a:off x="2181698" y="1925888"/>
                <a:ext cx="576881" cy="161784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ru-RU" sz="900" dirty="0">
                  <a:latin typeface="Montserrat" panose="00000500000000000000" pitchFamily="2" charset="-52"/>
                  <a:cs typeface="Times New Roman" panose="02020603050405020304" pitchFamily="18" charset="0"/>
                </a:endParaRPr>
              </a:p>
            </p:txBody>
          </p:sp>
          <p:sp>
            <p:nvSpPr>
              <p:cNvPr id="56" name="Прямоугольник 55">
                <a:extLst>
                  <a:ext uri="{FF2B5EF4-FFF2-40B4-BE49-F238E27FC236}">
                    <a16:creationId xmlns:a16="http://schemas.microsoft.com/office/drawing/2014/main" id="{B86B10E0-0448-1419-6EAA-57AA32BB9EEA}"/>
                  </a:ext>
                </a:extLst>
              </p:cNvPr>
              <p:cNvSpPr/>
              <p:nvPr/>
            </p:nvSpPr>
            <p:spPr>
              <a:xfrm>
                <a:off x="2197482" y="2002333"/>
                <a:ext cx="553292" cy="1617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ru-RU" sz="900" b="1" dirty="0">
                    <a:solidFill>
                      <a:srgbClr val="32C8D0"/>
                    </a:solidFill>
                    <a:latin typeface="Montserrat" panose="00000500000000000000" pitchFamily="2" charset="-52"/>
                    <a:cs typeface="Times New Roman" panose="02020603050405020304" pitchFamily="18" charset="0"/>
                  </a:rPr>
                  <a:t>5 дн.</a:t>
                </a:r>
              </a:p>
            </p:txBody>
          </p:sp>
        </p:grpSp>
        <p:grpSp>
          <p:nvGrpSpPr>
            <p:cNvPr id="18" name="Группа 17">
              <a:extLst>
                <a:ext uri="{FF2B5EF4-FFF2-40B4-BE49-F238E27FC236}">
                  <a16:creationId xmlns:a16="http://schemas.microsoft.com/office/drawing/2014/main" id="{B1F3A493-A04C-8306-02BA-8ABF28051513}"/>
                </a:ext>
              </a:extLst>
            </p:cNvPr>
            <p:cNvGrpSpPr/>
            <p:nvPr/>
          </p:nvGrpSpPr>
          <p:grpSpPr>
            <a:xfrm>
              <a:off x="7643272" y="5453136"/>
              <a:ext cx="1108593" cy="270814"/>
              <a:chOff x="1844895" y="1947558"/>
              <a:chExt cx="1287489" cy="214807"/>
            </a:xfrm>
          </p:grpSpPr>
          <p:cxnSp>
            <p:nvCxnSpPr>
              <p:cNvPr id="51" name="Прямая со стрелкой 50">
                <a:extLst>
                  <a:ext uri="{FF2B5EF4-FFF2-40B4-BE49-F238E27FC236}">
                    <a16:creationId xmlns:a16="http://schemas.microsoft.com/office/drawing/2014/main" id="{6763CE87-5715-A011-62BD-268D0F9F4222}"/>
                  </a:ext>
                </a:extLst>
              </p:cNvPr>
              <p:cNvCxnSpPr/>
              <p:nvPr/>
            </p:nvCxnSpPr>
            <p:spPr>
              <a:xfrm>
                <a:off x="1844895" y="2071922"/>
                <a:ext cx="1287489" cy="0"/>
              </a:xfrm>
              <a:prstGeom prst="straightConnector1">
                <a:avLst/>
              </a:prstGeom>
              <a:ln>
                <a:solidFill>
                  <a:schemeClr val="tx2">
                    <a:lumMod val="50000"/>
                  </a:schemeClr>
                </a:solidFill>
                <a:headEnd type="stealth"/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E99B493A-A4E3-5763-6895-9712567CD40D}"/>
                  </a:ext>
                </a:extLst>
              </p:cNvPr>
              <p:cNvSpPr txBox="1"/>
              <p:nvPr/>
            </p:nvSpPr>
            <p:spPr>
              <a:xfrm>
                <a:off x="2174073" y="1947558"/>
                <a:ext cx="576881" cy="161785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ru-RU" sz="900" dirty="0">
                  <a:latin typeface="Montserrat" panose="00000500000000000000" pitchFamily="2" charset="-52"/>
                  <a:cs typeface="Times New Roman" panose="02020603050405020304" pitchFamily="18" charset="0"/>
                </a:endParaRPr>
              </a:p>
            </p:txBody>
          </p:sp>
          <p:sp>
            <p:nvSpPr>
              <p:cNvPr id="53" name="Прямоугольник 52">
                <a:extLst>
                  <a:ext uri="{FF2B5EF4-FFF2-40B4-BE49-F238E27FC236}">
                    <a16:creationId xmlns:a16="http://schemas.microsoft.com/office/drawing/2014/main" id="{4ABDA59D-3778-0AEB-CEA4-DB5926F54BB4}"/>
                  </a:ext>
                </a:extLst>
              </p:cNvPr>
              <p:cNvSpPr/>
              <p:nvPr/>
            </p:nvSpPr>
            <p:spPr>
              <a:xfrm>
                <a:off x="2232695" y="2000580"/>
                <a:ext cx="553292" cy="1617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ru-RU" sz="900" b="1" dirty="0">
                    <a:solidFill>
                      <a:srgbClr val="32C8D0"/>
                    </a:solidFill>
                    <a:latin typeface="Montserrat" panose="00000500000000000000" pitchFamily="2" charset="-52"/>
                    <a:cs typeface="Times New Roman" panose="02020603050405020304" pitchFamily="18" charset="0"/>
                  </a:rPr>
                  <a:t>5 дн.</a:t>
                </a:r>
              </a:p>
            </p:txBody>
          </p:sp>
        </p:grp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0E2F2C54-8B16-DA57-22A0-645A9E864539}"/>
                </a:ext>
              </a:extLst>
            </p:cNvPr>
            <p:cNvSpPr/>
            <p:nvPr/>
          </p:nvSpPr>
          <p:spPr>
            <a:xfrm>
              <a:off x="7488900" y="4741592"/>
              <a:ext cx="1333986" cy="775586"/>
            </a:xfrm>
            <a:prstGeom prst="rect">
              <a:avLst/>
            </a:prstGeom>
            <a:noFill/>
            <a:ln w="12700">
              <a:solidFill>
                <a:srgbClr val="32C8D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80000"/>
                </a:lnSpc>
              </a:pPr>
              <a:r>
                <a:rPr lang="ru-RU" sz="900" dirty="0">
                  <a:solidFill>
                    <a:schemeClr val="tx1"/>
                  </a:solidFill>
                  <a:latin typeface="Montserrat" panose="00000500000000000000" pitchFamily="2" charset="-52"/>
                  <a:cs typeface="Times New Roman" panose="02020603050405020304" pitchFamily="18" charset="0"/>
                </a:rPr>
                <a:t>Государственный кадастровый учет</a:t>
              </a:r>
            </a:p>
          </p:txBody>
        </p: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E3619065-7EF7-7B7A-ABD8-F7A0BF663B29}"/>
                </a:ext>
              </a:extLst>
            </p:cNvPr>
            <p:cNvSpPr/>
            <p:nvPr/>
          </p:nvSpPr>
          <p:spPr>
            <a:xfrm>
              <a:off x="10551761" y="4937764"/>
              <a:ext cx="1133980" cy="912234"/>
            </a:xfrm>
            <a:prstGeom prst="rect">
              <a:avLst/>
            </a:prstGeom>
            <a:noFill/>
            <a:ln w="12700">
              <a:solidFill>
                <a:srgbClr val="32C8D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80000"/>
                </a:lnSpc>
              </a:pPr>
              <a:endParaRPr lang="ru-RU" sz="900" dirty="0">
                <a:solidFill>
                  <a:schemeClr val="tx1"/>
                </a:solidFill>
                <a:latin typeface="Montserrat" panose="00000500000000000000" pitchFamily="2" charset="-52"/>
                <a:cs typeface="Times New Roman" panose="02020603050405020304" pitchFamily="18" charset="0"/>
              </a:endParaRPr>
            </a:p>
            <a:p>
              <a:pPr algn="ctr">
                <a:lnSpc>
                  <a:spcPct val="80000"/>
                </a:lnSpc>
              </a:pPr>
              <a:r>
                <a:rPr lang="ru-RU" sz="900" dirty="0">
                  <a:solidFill>
                    <a:schemeClr val="tx1"/>
                  </a:solidFill>
                  <a:latin typeface="Montserrat" panose="00000500000000000000" pitchFamily="2" charset="-52"/>
                  <a:cs typeface="Times New Roman" panose="02020603050405020304" pitchFamily="18" charset="0"/>
                </a:rPr>
                <a:t>Выдача градострои-тельного плана</a:t>
              </a:r>
            </a:p>
            <a:p>
              <a:pPr algn="ctr">
                <a:lnSpc>
                  <a:spcPct val="80000"/>
                </a:lnSpc>
              </a:pPr>
              <a:endParaRPr lang="ru-RU" sz="900" dirty="0">
                <a:solidFill>
                  <a:schemeClr val="tx1"/>
                </a:solidFill>
                <a:latin typeface="Montserrat" panose="00000500000000000000" pitchFamily="2" charset="-52"/>
                <a:cs typeface="Times New Roman" panose="02020603050405020304" pitchFamily="18" charset="0"/>
              </a:endParaRPr>
            </a:p>
          </p:txBody>
        </p:sp>
        <p:cxnSp>
          <p:nvCxnSpPr>
            <p:cNvPr id="21" name="Прямая со стрелкой 20">
              <a:extLst>
                <a:ext uri="{FF2B5EF4-FFF2-40B4-BE49-F238E27FC236}">
                  <a16:creationId xmlns:a16="http://schemas.microsoft.com/office/drawing/2014/main" id="{0F89D31D-9B62-C0F1-3E5F-7B05E7C7F648}"/>
                </a:ext>
              </a:extLst>
            </p:cNvPr>
            <p:cNvCxnSpPr/>
            <p:nvPr/>
          </p:nvCxnSpPr>
          <p:spPr>
            <a:xfrm>
              <a:off x="7339025" y="5400436"/>
              <a:ext cx="240387" cy="1844"/>
            </a:xfrm>
            <a:prstGeom prst="straightConnector1">
              <a:avLst/>
            </a:prstGeom>
            <a:ln w="28575">
              <a:solidFill>
                <a:srgbClr val="32C8D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EA07CEF2-28CF-A26F-5358-B2BF0F031243}"/>
                </a:ext>
              </a:extLst>
            </p:cNvPr>
            <p:cNvSpPr/>
            <p:nvPr/>
          </p:nvSpPr>
          <p:spPr>
            <a:xfrm>
              <a:off x="7573891" y="5762864"/>
              <a:ext cx="2679126" cy="264527"/>
            </a:xfrm>
            <a:prstGeom prst="rect">
              <a:avLst/>
            </a:prstGeom>
            <a:noFill/>
            <a:ln w="12700">
              <a:solidFill>
                <a:srgbClr val="32C8D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80000"/>
                </a:lnSpc>
              </a:pPr>
              <a:r>
                <a:rPr lang="ru-RU" sz="900" dirty="0">
                  <a:solidFill>
                    <a:schemeClr val="tx1"/>
                  </a:solidFill>
                  <a:latin typeface="Montserrat" panose="00000500000000000000" pitchFamily="2" charset="-52"/>
                  <a:cs typeface="Times New Roman" panose="02020603050405020304" pitchFamily="18" charset="0"/>
                </a:rPr>
                <a:t>Заключение соглашения о публичном сервитуте</a:t>
              </a:r>
              <a:endParaRPr lang="ru-RU" sz="900" b="1" dirty="0">
                <a:solidFill>
                  <a:schemeClr val="tx1"/>
                </a:solidFill>
                <a:latin typeface="Montserrat" panose="00000500000000000000" pitchFamily="2" charset="-52"/>
                <a:cs typeface="Times New Roman" panose="02020603050405020304" pitchFamily="18" charset="0"/>
              </a:endParaRPr>
            </a:p>
          </p:txBody>
        </p:sp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id="{57077B46-3DE4-A338-A4C0-C8DAD0C86C45}"/>
                </a:ext>
              </a:extLst>
            </p:cNvPr>
            <p:cNvSpPr/>
            <p:nvPr/>
          </p:nvSpPr>
          <p:spPr>
            <a:xfrm>
              <a:off x="9033488" y="4741592"/>
              <a:ext cx="1219529" cy="773335"/>
            </a:xfrm>
            <a:prstGeom prst="rect">
              <a:avLst/>
            </a:prstGeom>
            <a:noFill/>
            <a:ln w="12700">
              <a:solidFill>
                <a:srgbClr val="32C8D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80000"/>
                </a:lnSpc>
              </a:pPr>
              <a:endParaRPr lang="ru-RU" sz="900" b="1" dirty="0">
                <a:solidFill>
                  <a:schemeClr val="tx1"/>
                </a:solidFill>
                <a:latin typeface="Montserrat" panose="00000500000000000000" pitchFamily="2" charset="-52"/>
                <a:cs typeface="Times New Roman" panose="02020603050405020304" pitchFamily="18" charset="0"/>
              </a:endParaRPr>
            </a:p>
            <a:p>
              <a:pPr algn="ctr">
                <a:lnSpc>
                  <a:spcPct val="80000"/>
                </a:lnSpc>
              </a:pPr>
              <a:r>
                <a:rPr lang="ru-RU" sz="900" dirty="0">
                  <a:solidFill>
                    <a:schemeClr val="tx1"/>
                  </a:solidFill>
                  <a:latin typeface="Montserrat" panose="00000500000000000000" pitchFamily="2" charset="-52"/>
                  <a:cs typeface="Times New Roman" panose="02020603050405020304" pitchFamily="18" charset="0"/>
                </a:rPr>
                <a:t>Передача з/у в БП или сервитут</a:t>
              </a:r>
              <a:endParaRPr lang="ru-RU" sz="900" b="1" dirty="0">
                <a:solidFill>
                  <a:schemeClr val="tx1"/>
                </a:solidFill>
                <a:latin typeface="Montserrat" panose="00000500000000000000" pitchFamily="2" charset="-52"/>
                <a:cs typeface="Times New Roman" panose="02020603050405020304" pitchFamily="18" charset="0"/>
              </a:endParaRPr>
            </a:p>
            <a:p>
              <a:pPr algn="ctr">
                <a:lnSpc>
                  <a:spcPct val="80000"/>
                </a:lnSpc>
              </a:pPr>
              <a:endParaRPr lang="ru-RU" sz="900" b="1" dirty="0">
                <a:solidFill>
                  <a:schemeClr val="tx1"/>
                </a:solidFill>
                <a:latin typeface="Montserrat" panose="00000500000000000000" pitchFamily="2" charset="-52"/>
                <a:cs typeface="Times New Roman" panose="02020603050405020304" pitchFamily="18" charset="0"/>
              </a:endParaRPr>
            </a:p>
          </p:txBody>
        </p:sp>
        <p:sp>
          <p:nvSpPr>
            <p:cNvPr id="24" name="Прямоугольник 23">
              <a:extLst>
                <a:ext uri="{FF2B5EF4-FFF2-40B4-BE49-F238E27FC236}">
                  <a16:creationId xmlns:a16="http://schemas.microsoft.com/office/drawing/2014/main" id="{1C19469B-A62B-5C31-10A3-A18DEAE4926A}"/>
                </a:ext>
              </a:extLst>
            </p:cNvPr>
            <p:cNvSpPr/>
            <p:nvPr/>
          </p:nvSpPr>
          <p:spPr>
            <a:xfrm>
              <a:off x="7692105" y="4786651"/>
              <a:ext cx="927575" cy="20157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80000"/>
                </a:lnSpc>
              </a:pPr>
              <a:r>
                <a:rPr lang="ru-RU" sz="900" b="1" dirty="0">
                  <a:solidFill>
                    <a:schemeClr val="accent5">
                      <a:lumMod val="50000"/>
                    </a:schemeClr>
                  </a:solidFill>
                  <a:latin typeface="Montserrat" panose="00000500000000000000" pitchFamily="2" charset="-52"/>
                  <a:cs typeface="Times New Roman" panose="02020603050405020304" pitchFamily="18" charset="0"/>
                </a:rPr>
                <a:t>Севреестр</a:t>
              </a:r>
            </a:p>
          </p:txBody>
        </p:sp>
        <p:cxnSp>
          <p:nvCxnSpPr>
            <p:cNvPr id="25" name="Прямая со стрелкой 24">
              <a:extLst>
                <a:ext uri="{FF2B5EF4-FFF2-40B4-BE49-F238E27FC236}">
                  <a16:creationId xmlns:a16="http://schemas.microsoft.com/office/drawing/2014/main" id="{E4A25333-F5AA-BCA0-96A2-8427259D73A6}"/>
                </a:ext>
              </a:extLst>
            </p:cNvPr>
            <p:cNvCxnSpPr/>
            <p:nvPr/>
          </p:nvCxnSpPr>
          <p:spPr>
            <a:xfrm flipV="1">
              <a:off x="8739467" y="5132370"/>
              <a:ext cx="372654" cy="4223"/>
            </a:xfrm>
            <a:prstGeom prst="straightConnector1">
              <a:avLst/>
            </a:prstGeom>
            <a:ln w="28575">
              <a:solidFill>
                <a:srgbClr val="32C8D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 стрелкой 25">
              <a:extLst>
                <a:ext uri="{FF2B5EF4-FFF2-40B4-BE49-F238E27FC236}">
                  <a16:creationId xmlns:a16="http://schemas.microsoft.com/office/drawing/2014/main" id="{AB2F9549-1181-6AAA-0C58-68879297B530}"/>
                </a:ext>
              </a:extLst>
            </p:cNvPr>
            <p:cNvCxnSpPr/>
            <p:nvPr/>
          </p:nvCxnSpPr>
          <p:spPr>
            <a:xfrm flipV="1">
              <a:off x="10231419" y="5143160"/>
              <a:ext cx="146213" cy="4501"/>
            </a:xfrm>
            <a:prstGeom prst="straightConnector1">
              <a:avLst/>
            </a:prstGeom>
            <a:ln w="28575">
              <a:solidFill>
                <a:srgbClr val="32C8D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 стрелкой 26">
              <a:extLst>
                <a:ext uri="{FF2B5EF4-FFF2-40B4-BE49-F238E27FC236}">
                  <a16:creationId xmlns:a16="http://schemas.microsoft.com/office/drawing/2014/main" id="{28E247DF-6DF0-5F38-CF66-024E71978716}"/>
                </a:ext>
              </a:extLst>
            </p:cNvPr>
            <p:cNvCxnSpPr/>
            <p:nvPr/>
          </p:nvCxnSpPr>
          <p:spPr>
            <a:xfrm>
              <a:off x="11685741" y="5410342"/>
              <a:ext cx="142103" cy="0"/>
            </a:xfrm>
            <a:prstGeom prst="straightConnector1">
              <a:avLst/>
            </a:prstGeom>
            <a:ln w="28575">
              <a:solidFill>
                <a:srgbClr val="32C8D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 стрелкой 27">
              <a:extLst>
                <a:ext uri="{FF2B5EF4-FFF2-40B4-BE49-F238E27FC236}">
                  <a16:creationId xmlns:a16="http://schemas.microsoft.com/office/drawing/2014/main" id="{F6884269-308A-6470-D789-55CDA9E878CB}"/>
                </a:ext>
              </a:extLst>
            </p:cNvPr>
            <p:cNvCxnSpPr/>
            <p:nvPr/>
          </p:nvCxnSpPr>
          <p:spPr>
            <a:xfrm>
              <a:off x="10400572" y="5414001"/>
              <a:ext cx="142103" cy="0"/>
            </a:xfrm>
            <a:prstGeom prst="straightConnector1">
              <a:avLst/>
            </a:prstGeom>
            <a:ln w="28575">
              <a:solidFill>
                <a:srgbClr val="32C8D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71CC7EF3-25DB-2A66-125F-37050507D2B4}"/>
                </a:ext>
              </a:extLst>
            </p:cNvPr>
            <p:cNvSpPr/>
            <p:nvPr/>
          </p:nvSpPr>
          <p:spPr>
            <a:xfrm>
              <a:off x="9258311" y="4763058"/>
              <a:ext cx="755946" cy="26827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80000"/>
                </a:lnSpc>
              </a:pPr>
              <a:r>
                <a:rPr lang="ru-RU" sz="900" b="1" dirty="0">
                  <a:solidFill>
                    <a:schemeClr val="accent6">
                      <a:lumMod val="75000"/>
                    </a:schemeClr>
                  </a:solidFill>
                  <a:latin typeface="Montserrat" panose="00000500000000000000" pitchFamily="2" charset="-52"/>
                  <a:cs typeface="Times New Roman" panose="02020603050405020304" pitchFamily="18" charset="0"/>
                </a:rPr>
                <a:t>ДИЗО</a:t>
              </a:r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73D49524-D804-0E9C-8A44-47E99A315A28}"/>
                </a:ext>
              </a:extLst>
            </p:cNvPr>
            <p:cNvSpPr/>
            <p:nvPr/>
          </p:nvSpPr>
          <p:spPr>
            <a:xfrm>
              <a:off x="10799539" y="4923084"/>
              <a:ext cx="634317" cy="33424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80000"/>
                </a:lnSpc>
              </a:pPr>
              <a:r>
                <a:rPr lang="ru-RU" sz="900" b="1" dirty="0">
                  <a:solidFill>
                    <a:schemeClr val="accent4">
                      <a:lumMod val="50000"/>
                    </a:schemeClr>
                  </a:solidFill>
                  <a:latin typeface="Montserrat" panose="00000500000000000000" pitchFamily="2" charset="-52"/>
                  <a:cs typeface="Times New Roman" panose="02020603050405020304" pitchFamily="18" charset="0"/>
                </a:rPr>
                <a:t>ДАиГ</a:t>
              </a:r>
            </a:p>
          </p:txBody>
        </p:sp>
        <p:grpSp>
          <p:nvGrpSpPr>
            <p:cNvPr id="31" name="Группа 30">
              <a:extLst>
                <a:ext uri="{FF2B5EF4-FFF2-40B4-BE49-F238E27FC236}">
                  <a16:creationId xmlns:a16="http://schemas.microsoft.com/office/drawing/2014/main" id="{623FA2C1-95FC-44E6-54EF-0A87B3887E52}"/>
                </a:ext>
              </a:extLst>
            </p:cNvPr>
            <p:cNvGrpSpPr/>
            <p:nvPr/>
          </p:nvGrpSpPr>
          <p:grpSpPr>
            <a:xfrm>
              <a:off x="6159318" y="5035676"/>
              <a:ext cx="1177308" cy="230090"/>
              <a:chOff x="1787772" y="2147585"/>
              <a:chExt cx="1287489" cy="182504"/>
            </a:xfrm>
          </p:grpSpPr>
          <p:cxnSp>
            <p:nvCxnSpPr>
              <p:cNvPr id="48" name="Прямая со стрелкой 47">
                <a:extLst>
                  <a:ext uri="{FF2B5EF4-FFF2-40B4-BE49-F238E27FC236}">
                    <a16:creationId xmlns:a16="http://schemas.microsoft.com/office/drawing/2014/main" id="{6C1475F8-5427-E5A5-F922-6F81E4F69250}"/>
                  </a:ext>
                </a:extLst>
              </p:cNvPr>
              <p:cNvCxnSpPr/>
              <p:nvPr/>
            </p:nvCxnSpPr>
            <p:spPr>
              <a:xfrm>
                <a:off x="1787772" y="2267644"/>
                <a:ext cx="1287489" cy="0"/>
              </a:xfrm>
              <a:prstGeom prst="straightConnector1">
                <a:avLst/>
              </a:prstGeom>
              <a:ln>
                <a:solidFill>
                  <a:schemeClr val="tx2">
                    <a:lumMod val="50000"/>
                  </a:schemeClr>
                </a:solidFill>
                <a:headEnd type="stealth"/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5B2B202C-EA2E-F65F-FC32-EA2E94A8D144}"/>
                  </a:ext>
                </a:extLst>
              </p:cNvPr>
              <p:cNvSpPr txBox="1"/>
              <p:nvPr/>
            </p:nvSpPr>
            <p:spPr>
              <a:xfrm>
                <a:off x="2135905" y="2147585"/>
                <a:ext cx="576881" cy="161784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ru-RU" sz="900" dirty="0">
                  <a:latin typeface="Montserrat" panose="00000500000000000000" pitchFamily="2" charset="-52"/>
                  <a:cs typeface="Times New Roman" panose="02020603050405020304" pitchFamily="18" charset="0"/>
                </a:endParaRPr>
              </a:p>
            </p:txBody>
          </p:sp>
          <p:sp>
            <p:nvSpPr>
              <p:cNvPr id="50" name="Прямоугольник 49">
                <a:extLst>
                  <a:ext uri="{FF2B5EF4-FFF2-40B4-BE49-F238E27FC236}">
                    <a16:creationId xmlns:a16="http://schemas.microsoft.com/office/drawing/2014/main" id="{EA7AE89C-F084-4730-A633-5CC00F99A531}"/>
                  </a:ext>
                </a:extLst>
              </p:cNvPr>
              <p:cNvSpPr/>
              <p:nvPr/>
            </p:nvSpPr>
            <p:spPr>
              <a:xfrm>
                <a:off x="2140080" y="2168305"/>
                <a:ext cx="603391" cy="16178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ru-RU" sz="900" b="1" dirty="0">
                    <a:solidFill>
                      <a:srgbClr val="32C8D0"/>
                    </a:solidFill>
                    <a:latin typeface="Montserrat" panose="00000500000000000000" pitchFamily="2" charset="-52"/>
                    <a:cs typeface="Times New Roman" panose="02020603050405020304" pitchFamily="18" charset="0"/>
                  </a:rPr>
                  <a:t>28 дн.</a:t>
                </a:r>
              </a:p>
            </p:txBody>
          </p:sp>
        </p:grpSp>
        <p:sp>
          <p:nvSpPr>
            <p:cNvPr id="32" name="Прямоугольник 31">
              <a:extLst>
                <a:ext uri="{FF2B5EF4-FFF2-40B4-BE49-F238E27FC236}">
                  <a16:creationId xmlns:a16="http://schemas.microsoft.com/office/drawing/2014/main" id="{07C37BB7-C54A-734C-0D60-F3A0E3CD441B}"/>
                </a:ext>
              </a:extLst>
            </p:cNvPr>
            <p:cNvSpPr/>
            <p:nvPr/>
          </p:nvSpPr>
          <p:spPr>
            <a:xfrm>
              <a:off x="6179940" y="4587496"/>
              <a:ext cx="1141535" cy="472289"/>
            </a:xfrm>
            <a:prstGeom prst="rect">
              <a:avLst/>
            </a:prstGeom>
            <a:noFill/>
            <a:ln w="12700">
              <a:solidFill>
                <a:srgbClr val="32C8D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80000"/>
                </a:lnSpc>
              </a:pPr>
              <a:r>
                <a:rPr lang="ru-RU" sz="900" dirty="0">
                  <a:solidFill>
                    <a:schemeClr val="tx1"/>
                  </a:solidFill>
                  <a:latin typeface="Montserrat" panose="00000500000000000000" pitchFamily="2" charset="-52"/>
                  <a:cs typeface="Times New Roman" panose="02020603050405020304" pitchFamily="18" charset="0"/>
                </a:rPr>
                <a:t>Утверждение схемы земельного участка</a:t>
              </a:r>
              <a:endParaRPr lang="ru-RU" sz="900" b="1" dirty="0">
                <a:solidFill>
                  <a:schemeClr val="tx1"/>
                </a:solidFill>
                <a:latin typeface="Montserrat" panose="00000500000000000000" pitchFamily="2" charset="-52"/>
                <a:cs typeface="Times New Roman" panose="02020603050405020304" pitchFamily="18" charset="0"/>
              </a:endParaRPr>
            </a:p>
          </p:txBody>
        </p:sp>
        <p:grpSp>
          <p:nvGrpSpPr>
            <p:cNvPr id="33" name="Группа 32">
              <a:extLst>
                <a:ext uri="{FF2B5EF4-FFF2-40B4-BE49-F238E27FC236}">
                  <a16:creationId xmlns:a16="http://schemas.microsoft.com/office/drawing/2014/main" id="{F774549B-972A-9243-C2FE-AB6989952F9C}"/>
                </a:ext>
              </a:extLst>
            </p:cNvPr>
            <p:cNvGrpSpPr/>
            <p:nvPr/>
          </p:nvGrpSpPr>
          <p:grpSpPr>
            <a:xfrm>
              <a:off x="6150692" y="5519983"/>
              <a:ext cx="1177308" cy="273497"/>
              <a:chOff x="1787772" y="2147585"/>
              <a:chExt cx="1287489" cy="216934"/>
            </a:xfrm>
          </p:grpSpPr>
          <p:cxnSp>
            <p:nvCxnSpPr>
              <p:cNvPr id="45" name="Прямая со стрелкой 44">
                <a:extLst>
                  <a:ext uri="{FF2B5EF4-FFF2-40B4-BE49-F238E27FC236}">
                    <a16:creationId xmlns:a16="http://schemas.microsoft.com/office/drawing/2014/main" id="{9DBFF2F3-57FC-71BA-45E7-98CD71F4E363}"/>
                  </a:ext>
                </a:extLst>
              </p:cNvPr>
              <p:cNvCxnSpPr/>
              <p:nvPr/>
            </p:nvCxnSpPr>
            <p:spPr>
              <a:xfrm>
                <a:off x="1787772" y="2364519"/>
                <a:ext cx="1287489" cy="0"/>
              </a:xfrm>
              <a:prstGeom prst="straightConnector1">
                <a:avLst/>
              </a:prstGeom>
              <a:ln>
                <a:solidFill>
                  <a:schemeClr val="tx2">
                    <a:lumMod val="50000"/>
                  </a:schemeClr>
                </a:solidFill>
                <a:headEnd type="stealth"/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67F6AF6C-4231-94FA-E1DA-ED78C476301B}"/>
                  </a:ext>
                </a:extLst>
              </p:cNvPr>
              <p:cNvSpPr txBox="1"/>
              <p:nvPr/>
            </p:nvSpPr>
            <p:spPr>
              <a:xfrm>
                <a:off x="2135905" y="2147585"/>
                <a:ext cx="576881" cy="161784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ru-RU" sz="900" dirty="0">
                  <a:latin typeface="Montserrat" panose="00000500000000000000" pitchFamily="2" charset="-52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34" name="Прямоугольник 33">
              <a:extLst>
                <a:ext uri="{FF2B5EF4-FFF2-40B4-BE49-F238E27FC236}">
                  <a16:creationId xmlns:a16="http://schemas.microsoft.com/office/drawing/2014/main" id="{B44CE874-0101-A7A4-4646-5C107C83F573}"/>
                </a:ext>
              </a:extLst>
            </p:cNvPr>
            <p:cNvSpPr/>
            <p:nvPr/>
          </p:nvSpPr>
          <p:spPr>
            <a:xfrm>
              <a:off x="6162730" y="5281993"/>
              <a:ext cx="1141535" cy="376588"/>
            </a:xfrm>
            <a:prstGeom prst="rect">
              <a:avLst/>
            </a:prstGeom>
            <a:noFill/>
            <a:ln w="12700">
              <a:solidFill>
                <a:srgbClr val="32C8D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80000"/>
                </a:lnSpc>
              </a:pPr>
              <a:r>
                <a:rPr lang="ru-RU" sz="900" dirty="0">
                  <a:solidFill>
                    <a:schemeClr val="tx1"/>
                  </a:solidFill>
                  <a:latin typeface="Montserrat" panose="00000500000000000000" pitchFamily="2" charset="-52"/>
                  <a:cs typeface="Times New Roman" panose="02020603050405020304" pitchFamily="18" charset="0"/>
                </a:rPr>
                <a:t>Разработка и утверждение ППТиПМ</a:t>
              </a:r>
              <a:endParaRPr lang="ru-RU" sz="900" b="1" dirty="0">
                <a:solidFill>
                  <a:schemeClr val="tx1"/>
                </a:solidFill>
                <a:latin typeface="Montserrat" panose="00000500000000000000" pitchFamily="2" charset="-52"/>
                <a:cs typeface="Times New Roman" panose="02020603050405020304" pitchFamily="18" charset="0"/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AF94BD57-2A28-8913-8687-8B357845AF8D}"/>
                </a:ext>
              </a:extLst>
            </p:cNvPr>
            <p:cNvSpPr txBox="1"/>
            <p:nvPr/>
          </p:nvSpPr>
          <p:spPr>
            <a:xfrm>
              <a:off x="6495220" y="5673274"/>
              <a:ext cx="527513" cy="203967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endParaRPr lang="ru-RU" sz="900" dirty="0">
                <a:latin typeface="Montserrat" panose="00000500000000000000" pitchFamily="2" charset="-52"/>
                <a:cs typeface="Times New Roman" panose="02020603050405020304" pitchFamily="18" charset="0"/>
              </a:endParaRPr>
            </a:p>
          </p:txBody>
        </p:sp>
        <p:sp>
          <p:nvSpPr>
            <p:cNvPr id="35" name="Прямоугольник 34">
              <a:extLst>
                <a:ext uri="{FF2B5EF4-FFF2-40B4-BE49-F238E27FC236}">
                  <a16:creationId xmlns:a16="http://schemas.microsoft.com/office/drawing/2014/main" id="{F46B704E-6AC3-2FA9-AD7F-D6E0D56C1CE9}"/>
                </a:ext>
              </a:extLst>
            </p:cNvPr>
            <p:cNvSpPr/>
            <p:nvPr/>
          </p:nvSpPr>
          <p:spPr>
            <a:xfrm>
              <a:off x="6175979" y="5896385"/>
              <a:ext cx="1141535" cy="496985"/>
            </a:xfrm>
            <a:prstGeom prst="rect">
              <a:avLst/>
            </a:prstGeom>
            <a:noFill/>
            <a:ln w="12700">
              <a:solidFill>
                <a:srgbClr val="32C8D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80000"/>
                </a:lnSpc>
              </a:pPr>
              <a:r>
                <a:rPr lang="ru-RU" sz="900" dirty="0">
                  <a:solidFill>
                    <a:schemeClr val="tx1"/>
                  </a:solidFill>
                  <a:latin typeface="Montserrat" panose="00000500000000000000" pitchFamily="2" charset="-52"/>
                  <a:cs typeface="Times New Roman" panose="02020603050405020304" pitchFamily="18" charset="0"/>
                </a:rPr>
                <a:t>Формирование сервитута+кадучет</a:t>
              </a:r>
              <a:endParaRPr lang="ru-RU" sz="900" b="1" dirty="0">
                <a:solidFill>
                  <a:schemeClr val="tx1"/>
                </a:solidFill>
                <a:latin typeface="Montserrat" panose="00000500000000000000" pitchFamily="2" charset="-52"/>
                <a:cs typeface="Times New Roman" panose="02020603050405020304" pitchFamily="18" charset="0"/>
              </a:endParaRPr>
            </a:p>
          </p:txBody>
        </p:sp>
        <p:grpSp>
          <p:nvGrpSpPr>
            <p:cNvPr id="36" name="Группа 35">
              <a:extLst>
                <a:ext uri="{FF2B5EF4-FFF2-40B4-BE49-F238E27FC236}">
                  <a16:creationId xmlns:a16="http://schemas.microsoft.com/office/drawing/2014/main" id="{DDFE1FE9-5FE2-2A3F-BBD7-8381B888AE9B}"/>
                </a:ext>
              </a:extLst>
            </p:cNvPr>
            <p:cNvGrpSpPr/>
            <p:nvPr/>
          </p:nvGrpSpPr>
          <p:grpSpPr>
            <a:xfrm>
              <a:off x="10551761" y="5860150"/>
              <a:ext cx="1097310" cy="251759"/>
              <a:chOff x="851597" y="2025249"/>
              <a:chExt cx="1287489" cy="199692"/>
            </a:xfrm>
          </p:grpSpPr>
          <p:cxnSp>
            <p:nvCxnSpPr>
              <p:cNvPr id="42" name="Прямая со стрелкой 41">
                <a:extLst>
                  <a:ext uri="{FF2B5EF4-FFF2-40B4-BE49-F238E27FC236}">
                    <a16:creationId xmlns:a16="http://schemas.microsoft.com/office/drawing/2014/main" id="{BC73F195-A5D1-FB65-31A8-DF8CAA9CB122}"/>
                  </a:ext>
                </a:extLst>
              </p:cNvPr>
              <p:cNvCxnSpPr/>
              <p:nvPr/>
            </p:nvCxnSpPr>
            <p:spPr>
              <a:xfrm>
                <a:off x="851597" y="2133660"/>
                <a:ext cx="1287489" cy="0"/>
              </a:xfrm>
              <a:prstGeom prst="straightConnector1">
                <a:avLst/>
              </a:prstGeom>
              <a:ln>
                <a:solidFill>
                  <a:schemeClr val="tx2">
                    <a:lumMod val="50000"/>
                  </a:schemeClr>
                </a:solidFill>
                <a:headEnd type="stealth"/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DE5EE47B-D565-D2C9-4FD2-0FA49A140206}"/>
                  </a:ext>
                </a:extLst>
              </p:cNvPr>
              <p:cNvSpPr txBox="1"/>
              <p:nvPr/>
            </p:nvSpPr>
            <p:spPr>
              <a:xfrm>
                <a:off x="1181109" y="2025249"/>
                <a:ext cx="576881" cy="161784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ru-RU" sz="900" dirty="0">
                  <a:latin typeface="Montserrat" panose="00000500000000000000" pitchFamily="2" charset="-52"/>
                  <a:cs typeface="Times New Roman" panose="02020603050405020304" pitchFamily="18" charset="0"/>
                </a:endParaRPr>
              </a:p>
            </p:txBody>
          </p:sp>
          <p:sp>
            <p:nvSpPr>
              <p:cNvPr id="44" name="Прямоугольник 43">
                <a:extLst>
                  <a:ext uri="{FF2B5EF4-FFF2-40B4-BE49-F238E27FC236}">
                    <a16:creationId xmlns:a16="http://schemas.microsoft.com/office/drawing/2014/main" id="{3BE64625-1E67-DADB-BAF2-3D42B3056B52}"/>
                  </a:ext>
                </a:extLst>
              </p:cNvPr>
              <p:cNvSpPr/>
              <p:nvPr/>
            </p:nvSpPr>
            <p:spPr>
              <a:xfrm>
                <a:off x="1208623" y="2063157"/>
                <a:ext cx="611646" cy="16178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ru-RU" sz="900" b="1" dirty="0">
                    <a:solidFill>
                      <a:srgbClr val="32C8D0"/>
                    </a:solidFill>
                    <a:latin typeface="Montserrat" panose="00000500000000000000" pitchFamily="2" charset="-52"/>
                    <a:cs typeface="Times New Roman" panose="02020603050405020304" pitchFamily="18" charset="0"/>
                  </a:rPr>
                  <a:t>15 дн.</a:t>
                </a:r>
              </a:p>
            </p:txBody>
          </p:sp>
        </p:grpSp>
        <p:cxnSp>
          <p:nvCxnSpPr>
            <p:cNvPr id="37" name="Соединительная линия уступом 86">
              <a:extLst>
                <a:ext uri="{FF2B5EF4-FFF2-40B4-BE49-F238E27FC236}">
                  <a16:creationId xmlns:a16="http://schemas.microsoft.com/office/drawing/2014/main" id="{BB19E3E0-E4E3-2987-B4D1-3AA047F8C591}"/>
                </a:ext>
              </a:extLst>
            </p:cNvPr>
            <p:cNvCxnSpPr>
              <a:stCxn id="32" idx="1"/>
              <a:endCxn id="35" idx="1"/>
            </p:cNvCxnSpPr>
            <p:nvPr/>
          </p:nvCxnSpPr>
          <p:spPr>
            <a:xfrm rot="10800000" flipV="1">
              <a:off x="6175980" y="4823640"/>
              <a:ext cx="3961" cy="1321237"/>
            </a:xfrm>
            <a:prstGeom prst="bentConnector3">
              <a:avLst>
                <a:gd name="adj1" fmla="val 5871270"/>
              </a:avLst>
            </a:prstGeom>
            <a:ln w="12700">
              <a:solidFill>
                <a:srgbClr val="32C8D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Прямая со стрелкой 37">
              <a:extLst>
                <a:ext uri="{FF2B5EF4-FFF2-40B4-BE49-F238E27FC236}">
                  <a16:creationId xmlns:a16="http://schemas.microsoft.com/office/drawing/2014/main" id="{522FFC7E-FC21-2577-E8BF-CCB02EFEBEA4}"/>
                </a:ext>
              </a:extLst>
            </p:cNvPr>
            <p:cNvCxnSpPr/>
            <p:nvPr/>
          </p:nvCxnSpPr>
          <p:spPr>
            <a:xfrm>
              <a:off x="7337423" y="5944220"/>
              <a:ext cx="240387" cy="1844"/>
            </a:xfrm>
            <a:prstGeom prst="straightConnector1">
              <a:avLst/>
            </a:prstGeom>
            <a:ln w="28575">
              <a:solidFill>
                <a:srgbClr val="32C8D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Прямая со стрелкой 38">
              <a:extLst>
                <a:ext uri="{FF2B5EF4-FFF2-40B4-BE49-F238E27FC236}">
                  <a16:creationId xmlns:a16="http://schemas.microsoft.com/office/drawing/2014/main" id="{D56B2482-C85B-42A4-E40C-DD6FDD8E1460}"/>
                </a:ext>
              </a:extLst>
            </p:cNvPr>
            <p:cNvCxnSpPr>
              <a:cxnSpLocks/>
            </p:cNvCxnSpPr>
            <p:nvPr/>
          </p:nvCxnSpPr>
          <p:spPr>
            <a:xfrm>
              <a:off x="10242936" y="5889523"/>
              <a:ext cx="142103" cy="0"/>
            </a:xfrm>
            <a:prstGeom prst="straightConnector1">
              <a:avLst/>
            </a:prstGeom>
            <a:ln w="28575">
              <a:solidFill>
                <a:srgbClr val="32C8D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Прямая со стрелкой 39">
              <a:extLst>
                <a:ext uri="{FF2B5EF4-FFF2-40B4-BE49-F238E27FC236}">
                  <a16:creationId xmlns:a16="http://schemas.microsoft.com/office/drawing/2014/main" id="{15D2C6EF-9130-E8D9-B3D0-F5D2BECE54E5}"/>
                </a:ext>
              </a:extLst>
            </p:cNvPr>
            <p:cNvCxnSpPr/>
            <p:nvPr/>
          </p:nvCxnSpPr>
          <p:spPr>
            <a:xfrm>
              <a:off x="7339265" y="4925047"/>
              <a:ext cx="240387" cy="1844"/>
            </a:xfrm>
            <a:prstGeom prst="straightConnector1">
              <a:avLst/>
            </a:prstGeom>
            <a:ln w="28575">
              <a:solidFill>
                <a:srgbClr val="32C8D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Прямая соединительная линия 40">
              <a:extLst>
                <a:ext uri="{FF2B5EF4-FFF2-40B4-BE49-F238E27FC236}">
                  <a16:creationId xmlns:a16="http://schemas.microsoft.com/office/drawing/2014/main" id="{9CB0D16F-4F71-BFE5-F2EE-993F08E63EEE}"/>
                </a:ext>
              </a:extLst>
            </p:cNvPr>
            <p:cNvCxnSpPr/>
            <p:nvPr/>
          </p:nvCxnSpPr>
          <p:spPr>
            <a:xfrm>
              <a:off x="10367051" y="5145409"/>
              <a:ext cx="0" cy="766150"/>
            </a:xfrm>
            <a:prstGeom prst="line">
              <a:avLst/>
            </a:prstGeom>
            <a:ln w="19050">
              <a:solidFill>
                <a:srgbClr val="32C8D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Прямоугольник 61">
              <a:extLst>
                <a:ext uri="{FF2B5EF4-FFF2-40B4-BE49-F238E27FC236}">
                  <a16:creationId xmlns:a16="http://schemas.microsoft.com/office/drawing/2014/main" id="{67321A45-EA7D-958E-0651-828206A6A6D3}"/>
                </a:ext>
              </a:extLst>
            </p:cNvPr>
            <p:cNvSpPr/>
            <p:nvPr/>
          </p:nvSpPr>
          <p:spPr>
            <a:xfrm>
              <a:off x="6472049" y="5674812"/>
              <a:ext cx="622286" cy="20396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ru-RU" sz="900" b="1" dirty="0">
                  <a:solidFill>
                    <a:srgbClr val="32C8D0"/>
                  </a:solidFill>
                  <a:latin typeface="Montserrat" panose="00000500000000000000" pitchFamily="2" charset="-52"/>
                  <a:cs typeface="Times New Roman" panose="02020603050405020304" pitchFamily="18" charset="0"/>
                </a:rPr>
                <a:t>205 дн.</a:t>
              </a:r>
            </a:p>
          </p:txBody>
        </p:sp>
      </p:grpSp>
      <p:grpSp>
        <p:nvGrpSpPr>
          <p:cNvPr id="65" name="Группа 64">
            <a:extLst>
              <a:ext uri="{FF2B5EF4-FFF2-40B4-BE49-F238E27FC236}">
                <a16:creationId xmlns:a16="http://schemas.microsoft.com/office/drawing/2014/main" id="{745EAD2C-9223-B2EA-05CB-DA2B8F9C0088}"/>
              </a:ext>
            </a:extLst>
          </p:cNvPr>
          <p:cNvGrpSpPr/>
          <p:nvPr/>
        </p:nvGrpSpPr>
        <p:grpSpPr>
          <a:xfrm>
            <a:off x="27676" y="3785097"/>
            <a:ext cx="4941259" cy="2734914"/>
            <a:chOff x="-1781347" y="1257583"/>
            <a:chExt cx="14685717" cy="4790523"/>
          </a:xfrm>
        </p:grpSpPr>
        <p:sp>
          <p:nvSpPr>
            <p:cNvPr id="66" name="Прямоугольник 65">
              <a:extLst>
                <a:ext uri="{FF2B5EF4-FFF2-40B4-BE49-F238E27FC236}">
                  <a16:creationId xmlns:a16="http://schemas.microsoft.com/office/drawing/2014/main" id="{294AB27A-2C5C-8D9E-F69E-D07C3CB87281}"/>
                </a:ext>
              </a:extLst>
            </p:cNvPr>
            <p:cNvSpPr/>
            <p:nvPr/>
          </p:nvSpPr>
          <p:spPr bwMode="auto">
            <a:xfrm>
              <a:off x="-406960" y="1693888"/>
              <a:ext cx="2674824" cy="711363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  <a:headEnd type="none" w="med" len="med"/>
              <a:tailEnd type="none" w="med" len="med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18288" tIns="0" rIns="0" bIns="0" rtlCol="0" anchor="ctr" upright="1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800" b="1" dirty="0">
                  <a:solidFill>
                    <a:sysClr val="windowText" lastClr="000000"/>
                  </a:solidFill>
                  <a:effectLst/>
                  <a:latin typeface="Montserrat" panose="00000500000000000000" pitchFamily="2" charset="-52"/>
                </a:rPr>
                <a:t>ИОГВ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800" baseline="0" dirty="0">
                  <a:solidFill>
                    <a:sysClr val="windowText" lastClr="000000"/>
                  </a:solidFill>
                  <a:effectLst/>
                  <a:latin typeface="Montserrat" panose="00000500000000000000" pitchFamily="2" charset="-52"/>
                </a:rPr>
                <a:t> Подготовка ТЗ </a:t>
              </a:r>
              <a:br>
                <a:rPr lang="en-US" sz="800" baseline="0" dirty="0">
                  <a:solidFill>
                    <a:sysClr val="windowText" lastClr="000000"/>
                  </a:solidFill>
                  <a:effectLst/>
                  <a:latin typeface="Montserrat" panose="00000500000000000000" pitchFamily="2" charset="-52"/>
                </a:rPr>
              </a:br>
              <a:r>
                <a:rPr lang="ru-RU" sz="800" baseline="0" dirty="0">
                  <a:solidFill>
                    <a:sysClr val="windowText" lastClr="000000"/>
                  </a:solidFill>
                  <a:effectLst/>
                  <a:latin typeface="Montserrat" panose="00000500000000000000" pitchFamily="2" charset="-52"/>
                </a:rPr>
                <a:t>( 14 дней)</a:t>
              </a:r>
              <a:endParaRPr lang="ru-RU" sz="800" dirty="0">
                <a:solidFill>
                  <a:sysClr val="windowText" lastClr="000000"/>
                </a:solidFill>
                <a:effectLst/>
                <a:latin typeface="Montserrat" panose="00000500000000000000" pitchFamily="2" charset="-52"/>
              </a:endParaRPr>
            </a:p>
          </p:txBody>
        </p:sp>
        <p:sp>
          <p:nvSpPr>
            <p:cNvPr id="67" name="Блок-схема: процесс 66">
              <a:extLst>
                <a:ext uri="{FF2B5EF4-FFF2-40B4-BE49-F238E27FC236}">
                  <a16:creationId xmlns:a16="http://schemas.microsoft.com/office/drawing/2014/main" id="{B773820F-A247-8E35-18B7-285563578E33}"/>
                </a:ext>
              </a:extLst>
            </p:cNvPr>
            <p:cNvSpPr/>
            <p:nvPr/>
          </p:nvSpPr>
          <p:spPr bwMode="auto">
            <a:xfrm>
              <a:off x="-1623590" y="2769003"/>
              <a:ext cx="4801256" cy="711006"/>
            </a:xfrm>
            <a:prstGeom prst="flowChartProcess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  <a:headEnd type="none" w="med" len="med"/>
              <a:tailEnd type="none" w="med" len="med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18288" tIns="0" rIns="0" bIns="0" rtlCol="0" anchor="ctr" upright="1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sz="800" baseline="0" dirty="0">
                  <a:solidFill>
                    <a:sysClr val="windowText" lastClr="000000"/>
                  </a:solidFill>
                  <a:latin typeface="Montserrat" panose="00000500000000000000" pitchFamily="2" charset="-52"/>
                </a:rPr>
                <a:t> Подбор земельного участка</a:t>
              </a:r>
            </a:p>
            <a:p>
              <a:pPr algn="ctr"/>
              <a:r>
                <a:rPr lang="ru-RU" sz="800" baseline="0" dirty="0">
                  <a:solidFill>
                    <a:sysClr val="windowText" lastClr="000000"/>
                  </a:solidFill>
                  <a:latin typeface="Montserrat" panose="00000500000000000000" pitchFamily="2" charset="-52"/>
                </a:rPr>
                <a:t> ( 15-360 дней)</a:t>
              </a:r>
              <a:endParaRPr lang="ru-RU" sz="800" dirty="0">
                <a:solidFill>
                  <a:sysClr val="windowText" lastClr="000000"/>
                </a:solidFill>
                <a:latin typeface="Montserrat" panose="00000500000000000000" pitchFamily="2" charset="-52"/>
              </a:endParaRPr>
            </a:p>
          </p:txBody>
        </p:sp>
        <p:cxnSp>
          <p:nvCxnSpPr>
            <p:cNvPr id="68" name="Прямая со стрелкой 67">
              <a:extLst>
                <a:ext uri="{FF2B5EF4-FFF2-40B4-BE49-F238E27FC236}">
                  <a16:creationId xmlns:a16="http://schemas.microsoft.com/office/drawing/2014/main" id="{9C6EC70E-9B1D-7E67-BD06-602F69E157F7}"/>
                </a:ext>
              </a:extLst>
            </p:cNvPr>
            <p:cNvCxnSpPr>
              <a:cxnSpLocks noChangeShapeType="1"/>
              <a:stCxn id="66" idx="2"/>
              <a:endCxn id="67" idx="0"/>
            </p:cNvCxnSpPr>
            <p:nvPr/>
          </p:nvCxnSpPr>
          <p:spPr bwMode="auto">
            <a:xfrm flipH="1">
              <a:off x="777038" y="2405251"/>
              <a:ext cx="153415" cy="363751"/>
            </a:xfrm>
            <a:prstGeom prst="straightConnector1">
              <a:avLst/>
            </a:prstGeom>
            <a:noFill/>
            <a:ln w="9525" algn="ctr">
              <a:solidFill>
                <a:schemeClr val="bg2">
                  <a:lumMod val="50000"/>
                </a:schemeClr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9" name="Правильный пятиугольник 29">
              <a:extLst>
                <a:ext uri="{FF2B5EF4-FFF2-40B4-BE49-F238E27FC236}">
                  <a16:creationId xmlns:a16="http://schemas.microsoft.com/office/drawing/2014/main" id="{8301B0B0-E969-60BF-A2F4-778B7AC88210}"/>
                </a:ext>
              </a:extLst>
            </p:cNvPr>
            <p:cNvSpPr/>
            <p:nvPr/>
          </p:nvSpPr>
          <p:spPr bwMode="auto">
            <a:xfrm>
              <a:off x="1875514" y="3353752"/>
              <a:ext cx="1728199" cy="1571607"/>
            </a:xfrm>
            <a:prstGeom prst="pentagon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  <a:headEnd type="none" w="med" len="med"/>
              <a:tailEnd type="none" w="med" len="med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18288" tIns="0" rIns="0" bIns="0" rtlCol="0" anchor="t" upright="1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sz="800" b="1" dirty="0">
                  <a:solidFill>
                    <a:sysClr val="windowText" lastClr="000000"/>
                  </a:solidFill>
                  <a:latin typeface="Montserrat" panose="00000500000000000000" pitchFamily="2" charset="-52"/>
                </a:rPr>
                <a:t>ДИЗО, </a:t>
              </a:r>
              <a:endParaRPr lang="en-US" sz="800" b="1" dirty="0">
                <a:solidFill>
                  <a:sysClr val="windowText" lastClr="000000"/>
                </a:solidFill>
                <a:latin typeface="Montserrat" panose="00000500000000000000" pitchFamily="2" charset="-52"/>
              </a:endParaRPr>
            </a:p>
            <a:p>
              <a:pPr algn="ctr"/>
              <a:r>
                <a:rPr lang="ru-RU" sz="800" b="1" dirty="0" err="1">
                  <a:solidFill>
                    <a:sysClr val="windowText" lastClr="000000"/>
                  </a:solidFill>
                  <a:latin typeface="Montserrat" panose="00000500000000000000" pitchFamily="2" charset="-52"/>
                </a:rPr>
                <a:t>ДАиГ</a:t>
              </a:r>
              <a:r>
                <a:rPr lang="ru-RU" sz="800" b="1" dirty="0">
                  <a:solidFill>
                    <a:sysClr val="windowText" lastClr="000000"/>
                  </a:solidFill>
                  <a:latin typeface="Montserrat" panose="00000500000000000000" pitchFamily="2" charset="-52"/>
                </a:rPr>
                <a:t> </a:t>
              </a:r>
              <a:endParaRPr lang="en-US" sz="800" b="1" dirty="0">
                <a:solidFill>
                  <a:sysClr val="windowText" lastClr="000000"/>
                </a:solidFill>
                <a:latin typeface="Montserrat" panose="00000500000000000000" pitchFamily="2" charset="-52"/>
              </a:endParaRPr>
            </a:p>
            <a:p>
              <a:pPr algn="ctr"/>
              <a:r>
                <a:rPr lang="ru-RU" sz="800" dirty="0">
                  <a:solidFill>
                    <a:sysClr val="windowText" lastClr="000000"/>
                  </a:solidFill>
                  <a:latin typeface="Montserrat" panose="00000500000000000000" pitchFamily="2" charset="-52"/>
                </a:rPr>
                <a:t>Подбор</a:t>
              </a:r>
              <a:r>
                <a:rPr lang="ru-RU" sz="800" baseline="0" dirty="0">
                  <a:solidFill>
                    <a:sysClr val="windowText" lastClr="000000"/>
                  </a:solidFill>
                  <a:latin typeface="Montserrat" panose="00000500000000000000" pitchFamily="2" charset="-52"/>
                </a:rPr>
                <a:t> </a:t>
              </a:r>
            </a:p>
            <a:p>
              <a:pPr algn="ctr"/>
              <a:r>
                <a:rPr lang="ru-RU" sz="800" baseline="0" dirty="0">
                  <a:solidFill>
                    <a:sysClr val="windowText" lastClr="000000"/>
                  </a:solidFill>
                  <a:latin typeface="Montserrat" panose="00000500000000000000" pitchFamily="2" charset="-52"/>
                </a:rPr>
                <a:t>участка</a:t>
              </a:r>
              <a:endParaRPr lang="ru-RU" sz="800" dirty="0">
                <a:solidFill>
                  <a:sysClr val="windowText" lastClr="000000"/>
                </a:solidFill>
                <a:latin typeface="Montserrat" panose="00000500000000000000" pitchFamily="2" charset="-52"/>
              </a:endParaRPr>
            </a:p>
          </p:txBody>
        </p:sp>
        <p:sp>
          <p:nvSpPr>
            <p:cNvPr id="70" name="Правильный пятиугольник 30">
              <a:extLst>
                <a:ext uri="{FF2B5EF4-FFF2-40B4-BE49-F238E27FC236}">
                  <a16:creationId xmlns:a16="http://schemas.microsoft.com/office/drawing/2014/main" id="{6A2EA765-6829-32B4-CB3D-5871D2AFBD46}"/>
                </a:ext>
              </a:extLst>
            </p:cNvPr>
            <p:cNvSpPr/>
            <p:nvPr/>
          </p:nvSpPr>
          <p:spPr bwMode="auto">
            <a:xfrm>
              <a:off x="-1781347" y="3353754"/>
              <a:ext cx="3698553" cy="2694352"/>
            </a:xfrm>
            <a:prstGeom prst="pentagon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  <a:headEnd type="none" w="med" len="med"/>
              <a:tailEnd type="none" w="med" len="med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18288" tIns="0" rIns="0" bIns="0" rtlCol="0" anchor="t" upright="1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sz="800" b="1" dirty="0">
                  <a:solidFill>
                    <a:sysClr val="windowText" lastClr="000000"/>
                  </a:solidFill>
                  <a:latin typeface="Montserrat" panose="00000500000000000000" pitchFamily="2" charset="-52"/>
                </a:rPr>
                <a:t>ГБУ Дирекция </a:t>
              </a:r>
              <a:endParaRPr lang="en-US" sz="800" b="1" dirty="0">
                <a:solidFill>
                  <a:sysClr val="windowText" lastClr="000000"/>
                </a:solidFill>
                <a:latin typeface="Montserrat" panose="00000500000000000000" pitchFamily="2" charset="-52"/>
              </a:endParaRPr>
            </a:p>
            <a:p>
              <a:pPr algn="ctr"/>
              <a:r>
                <a:rPr lang="ru-RU" sz="800" b="1" dirty="0">
                  <a:solidFill>
                    <a:sysClr val="windowText" lastClr="000000"/>
                  </a:solidFill>
                  <a:latin typeface="Montserrat" panose="00000500000000000000" pitchFamily="2" charset="-52"/>
                </a:rPr>
                <a:t>КС</a:t>
              </a:r>
              <a:endParaRPr lang="en-US" sz="800" b="1" dirty="0">
                <a:solidFill>
                  <a:sysClr val="windowText" lastClr="000000"/>
                </a:solidFill>
                <a:latin typeface="Montserrat" panose="00000500000000000000" pitchFamily="2" charset="-52"/>
              </a:endParaRPr>
            </a:p>
            <a:p>
              <a:pPr algn="ctr"/>
              <a:r>
                <a:rPr lang="ru-RU" sz="800" dirty="0">
                  <a:solidFill>
                    <a:sysClr val="windowText" lastClr="000000"/>
                  </a:solidFill>
                  <a:latin typeface="Montserrat" panose="00000500000000000000" pitchFamily="2" charset="-52"/>
                </a:rPr>
                <a:t> Определение </a:t>
              </a:r>
              <a:endParaRPr lang="en-US" sz="800" dirty="0">
                <a:solidFill>
                  <a:sysClr val="windowText" lastClr="000000"/>
                </a:solidFill>
                <a:latin typeface="Montserrat" panose="00000500000000000000" pitchFamily="2" charset="-52"/>
              </a:endParaRPr>
            </a:p>
            <a:p>
              <a:pPr algn="ctr"/>
              <a:r>
                <a:rPr lang="ru-RU" sz="800" dirty="0" err="1">
                  <a:solidFill>
                    <a:sysClr val="windowText" lastClr="000000"/>
                  </a:solidFill>
                  <a:latin typeface="Montserrat" panose="00000500000000000000" pitchFamily="2" charset="-52"/>
                </a:rPr>
                <a:t>необх</a:t>
              </a:r>
              <a:r>
                <a:rPr lang="ru-RU" sz="800" dirty="0">
                  <a:solidFill>
                    <a:sysClr val="windowText" lastClr="000000"/>
                  </a:solidFill>
                  <a:latin typeface="Montserrat" panose="00000500000000000000" pitchFamily="2" charset="-52"/>
                </a:rPr>
                <a:t>. параметров </a:t>
              </a:r>
              <a:endParaRPr lang="en-US" sz="800" dirty="0">
                <a:solidFill>
                  <a:sysClr val="windowText" lastClr="000000"/>
                </a:solidFill>
                <a:latin typeface="Montserrat" panose="00000500000000000000" pitchFamily="2" charset="-52"/>
              </a:endParaRPr>
            </a:p>
            <a:p>
              <a:pPr algn="ctr"/>
              <a:r>
                <a:rPr lang="ru-RU" sz="800" dirty="0">
                  <a:solidFill>
                    <a:sysClr val="windowText" lastClr="000000"/>
                  </a:solidFill>
                  <a:latin typeface="Montserrat" panose="00000500000000000000" pitchFamily="2" charset="-52"/>
                </a:rPr>
                <a:t>и подбор ЗУ </a:t>
              </a:r>
            </a:p>
          </p:txBody>
        </p:sp>
        <p:cxnSp>
          <p:nvCxnSpPr>
            <p:cNvPr id="71" name="Прямая со стрелкой 70">
              <a:extLst>
                <a:ext uri="{FF2B5EF4-FFF2-40B4-BE49-F238E27FC236}">
                  <a16:creationId xmlns:a16="http://schemas.microsoft.com/office/drawing/2014/main" id="{B8404CCA-BDE9-6C61-5800-C4609A1952E6}"/>
                </a:ext>
              </a:extLst>
            </p:cNvPr>
            <p:cNvCxnSpPr>
              <a:cxnSpLocks noChangeShapeType="1"/>
              <a:stCxn id="70" idx="5"/>
              <a:endCxn id="69" idx="1"/>
            </p:cNvCxnSpPr>
            <p:nvPr/>
          </p:nvCxnSpPr>
          <p:spPr bwMode="auto">
            <a:xfrm flipH="1" flipV="1">
              <a:off x="1875517" y="3954051"/>
              <a:ext cx="41686" cy="428852"/>
            </a:xfrm>
            <a:prstGeom prst="straightConnector1">
              <a:avLst/>
            </a:prstGeom>
            <a:noFill/>
            <a:ln w="9525" algn="ctr">
              <a:solidFill>
                <a:schemeClr val="bg2">
                  <a:lumMod val="50000"/>
                </a:schemeClr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2" name="Блок-схема: процесс 71">
              <a:extLst>
                <a:ext uri="{FF2B5EF4-FFF2-40B4-BE49-F238E27FC236}">
                  <a16:creationId xmlns:a16="http://schemas.microsoft.com/office/drawing/2014/main" id="{35570F0B-2441-060E-8868-7389A60CC419}"/>
                </a:ext>
              </a:extLst>
            </p:cNvPr>
            <p:cNvSpPr/>
            <p:nvPr/>
          </p:nvSpPr>
          <p:spPr bwMode="auto">
            <a:xfrm>
              <a:off x="3422920" y="1693888"/>
              <a:ext cx="1864281" cy="2213130"/>
            </a:xfrm>
            <a:prstGeom prst="flowChartProcess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  <a:headEnd type="none" w="med" len="med"/>
              <a:tailEnd type="none" w="med" len="med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18288" tIns="0" rIns="0" bIns="0" rtlCol="0" anchor="ctr" upright="1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sz="800" b="1" dirty="0">
                  <a:solidFill>
                    <a:sysClr val="windowText" lastClr="000000"/>
                  </a:solidFill>
                  <a:latin typeface="Montserrat" panose="00000500000000000000" pitchFamily="2" charset="-52"/>
                </a:rPr>
                <a:t>Отдел</a:t>
              </a:r>
              <a:r>
                <a:rPr lang="ru-RU" sz="800" b="1" baseline="0" dirty="0">
                  <a:solidFill>
                    <a:sysClr val="windowText" lastClr="000000"/>
                  </a:solidFill>
                  <a:latin typeface="Montserrat" panose="00000500000000000000" pitchFamily="2" charset="-52"/>
                </a:rPr>
                <a:t> </a:t>
              </a:r>
              <a:endParaRPr lang="en-US" sz="800" b="1" baseline="0" dirty="0">
                <a:solidFill>
                  <a:sysClr val="windowText" lastClr="000000"/>
                </a:solidFill>
                <a:latin typeface="Montserrat" panose="00000500000000000000" pitchFamily="2" charset="-52"/>
              </a:endParaRPr>
            </a:p>
            <a:p>
              <a:pPr algn="ctr"/>
              <a:r>
                <a:rPr lang="ru-RU" sz="800" b="1" baseline="0" dirty="0" err="1">
                  <a:solidFill>
                    <a:sysClr val="windowText" lastClr="000000"/>
                  </a:solidFill>
                  <a:latin typeface="Montserrat" panose="00000500000000000000" pitchFamily="2" charset="-52"/>
                </a:rPr>
                <a:t>зем.отнош</a:t>
              </a:r>
              <a:r>
                <a:rPr lang="ru-RU" sz="800" baseline="0" dirty="0">
                  <a:solidFill>
                    <a:sysClr val="windowText" lastClr="000000"/>
                  </a:solidFill>
                  <a:latin typeface="Montserrat" panose="00000500000000000000" pitchFamily="2" charset="-52"/>
                </a:rPr>
                <a:t>. </a:t>
              </a:r>
              <a:endParaRPr lang="en-US" sz="800" baseline="0" dirty="0">
                <a:solidFill>
                  <a:sysClr val="windowText" lastClr="000000"/>
                </a:solidFill>
                <a:latin typeface="Montserrat" panose="00000500000000000000" pitchFamily="2" charset="-52"/>
              </a:endParaRPr>
            </a:p>
            <a:p>
              <a:pPr algn="ctr"/>
              <a:r>
                <a:rPr lang="ru-RU" sz="800" baseline="0" dirty="0">
                  <a:solidFill>
                    <a:sysClr val="windowText" lastClr="000000"/>
                  </a:solidFill>
                  <a:latin typeface="Montserrat" panose="00000500000000000000" pitchFamily="2" charset="-52"/>
                </a:rPr>
                <a:t>Получение </a:t>
              </a:r>
              <a:endParaRPr lang="en-US" sz="800" baseline="0" dirty="0">
                <a:solidFill>
                  <a:sysClr val="windowText" lastClr="000000"/>
                </a:solidFill>
                <a:latin typeface="Montserrat" panose="00000500000000000000" pitchFamily="2" charset="-52"/>
              </a:endParaRPr>
            </a:p>
            <a:p>
              <a:pPr algn="ctr"/>
              <a:r>
                <a:rPr lang="ru-RU" sz="800" baseline="0" dirty="0">
                  <a:solidFill>
                    <a:sysClr val="windowText" lastClr="000000"/>
                  </a:solidFill>
                  <a:latin typeface="Montserrat" panose="00000500000000000000" pitchFamily="2" charset="-52"/>
                </a:rPr>
                <a:t>док-</a:t>
              </a:r>
              <a:r>
                <a:rPr lang="ru-RU" sz="800" baseline="0" dirty="0" err="1">
                  <a:solidFill>
                    <a:sysClr val="windowText" lastClr="000000"/>
                  </a:solidFill>
                  <a:latin typeface="Montserrat" panose="00000500000000000000" pitchFamily="2" charset="-52"/>
                </a:rPr>
                <a:t>тов</a:t>
              </a:r>
              <a:r>
                <a:rPr lang="ru-RU" sz="800" baseline="0" dirty="0">
                  <a:solidFill>
                    <a:sysClr val="windowText" lastClr="000000"/>
                  </a:solidFill>
                  <a:latin typeface="Montserrat" panose="00000500000000000000" pitchFamily="2" charset="-52"/>
                </a:rPr>
                <a:t> </a:t>
              </a:r>
              <a:endParaRPr lang="en-US" sz="800" baseline="0" dirty="0">
                <a:solidFill>
                  <a:sysClr val="windowText" lastClr="000000"/>
                </a:solidFill>
                <a:latin typeface="Montserrat" panose="00000500000000000000" pitchFamily="2" charset="-52"/>
              </a:endParaRPr>
            </a:p>
            <a:p>
              <a:pPr algn="ctr"/>
              <a:r>
                <a:rPr lang="ru-RU" sz="800" baseline="0" dirty="0">
                  <a:solidFill>
                    <a:sysClr val="windowText" lastClr="000000"/>
                  </a:solidFill>
                  <a:latin typeface="Montserrat" panose="00000500000000000000" pitchFamily="2" charset="-52"/>
                </a:rPr>
                <a:t>на ЗУ,  </a:t>
              </a:r>
            </a:p>
            <a:p>
              <a:pPr algn="ctr"/>
              <a:r>
                <a:rPr lang="ru-RU" sz="800" baseline="0" dirty="0">
                  <a:solidFill>
                    <a:sysClr val="windowText" lastClr="000000"/>
                  </a:solidFill>
                  <a:latin typeface="Montserrat" panose="00000500000000000000" pitchFamily="2" charset="-52"/>
                </a:rPr>
                <a:t>(68 </a:t>
              </a:r>
              <a:r>
                <a:rPr lang="ru-RU" sz="800" baseline="0" dirty="0" err="1">
                  <a:solidFill>
                    <a:sysClr val="windowText" lastClr="000000"/>
                  </a:solidFill>
                  <a:latin typeface="Montserrat" panose="00000500000000000000" pitchFamily="2" charset="-52"/>
                </a:rPr>
                <a:t>дн</a:t>
              </a:r>
              <a:r>
                <a:rPr lang="ru-RU" sz="800" baseline="0" dirty="0">
                  <a:solidFill>
                    <a:sysClr val="windowText" lastClr="000000"/>
                  </a:solidFill>
                  <a:latin typeface="Montserrat" panose="00000500000000000000" pitchFamily="2" charset="-52"/>
                </a:rPr>
                <a:t>.)</a:t>
              </a:r>
              <a:endParaRPr lang="ru-RU" sz="800" dirty="0">
                <a:solidFill>
                  <a:sysClr val="windowText" lastClr="000000"/>
                </a:solidFill>
                <a:latin typeface="Montserrat" panose="00000500000000000000" pitchFamily="2" charset="-52"/>
              </a:endParaRPr>
            </a:p>
          </p:txBody>
        </p:sp>
        <p:sp>
          <p:nvSpPr>
            <p:cNvPr id="74" name="Прямоугольник 73">
              <a:extLst>
                <a:ext uri="{FF2B5EF4-FFF2-40B4-BE49-F238E27FC236}">
                  <a16:creationId xmlns:a16="http://schemas.microsoft.com/office/drawing/2014/main" id="{1EE92A07-EE34-1608-4132-049496AADFA7}"/>
                </a:ext>
              </a:extLst>
            </p:cNvPr>
            <p:cNvSpPr/>
            <p:nvPr/>
          </p:nvSpPr>
          <p:spPr bwMode="auto">
            <a:xfrm>
              <a:off x="5653929" y="1257583"/>
              <a:ext cx="2239215" cy="1785381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  <a:headEnd type="none" w="med" len="med"/>
              <a:tailEnd type="none" w="med" len="med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18288" tIns="0" rIns="0" bIns="0" rtlCol="0" anchor="ctr" upright="1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sz="800" b="1" dirty="0">
                  <a:solidFill>
                    <a:sysClr val="windowText" lastClr="000000"/>
                  </a:solidFill>
                  <a:latin typeface="Montserrat" panose="00000500000000000000" pitchFamily="2" charset="-52"/>
                </a:rPr>
                <a:t>Отдел ИРД</a:t>
              </a:r>
            </a:p>
            <a:p>
              <a:pPr algn="ctr"/>
              <a:r>
                <a:rPr lang="ru-RU" sz="800" dirty="0">
                  <a:solidFill>
                    <a:sysClr val="windowText" lastClr="000000"/>
                  </a:solidFill>
                  <a:latin typeface="Montserrat" panose="00000500000000000000" pitchFamily="2" charset="-52"/>
                </a:rPr>
                <a:t>Запросы в </a:t>
              </a:r>
              <a:endParaRPr lang="en-US" sz="800" dirty="0">
                <a:solidFill>
                  <a:sysClr val="windowText" lastClr="000000"/>
                </a:solidFill>
                <a:latin typeface="Montserrat" panose="00000500000000000000" pitchFamily="2" charset="-52"/>
              </a:endParaRPr>
            </a:p>
            <a:p>
              <a:pPr algn="ctr"/>
              <a:r>
                <a:rPr lang="ru-RU" sz="800" dirty="0">
                  <a:solidFill>
                    <a:sysClr val="windowText" lastClr="000000"/>
                  </a:solidFill>
                  <a:latin typeface="Montserrat" panose="00000500000000000000" pitchFamily="2" charset="-52"/>
                </a:rPr>
                <a:t>организации  </a:t>
              </a:r>
              <a:endParaRPr lang="en-US" sz="800" dirty="0">
                <a:solidFill>
                  <a:sysClr val="windowText" lastClr="000000"/>
                </a:solidFill>
                <a:latin typeface="Montserrat" panose="00000500000000000000" pitchFamily="2" charset="-52"/>
              </a:endParaRPr>
            </a:p>
            <a:p>
              <a:pPr algn="ctr"/>
              <a:r>
                <a:rPr lang="ru-RU" sz="800" dirty="0">
                  <a:solidFill>
                    <a:sysClr val="windowText" lastClr="000000"/>
                  </a:solidFill>
                  <a:latin typeface="Montserrat" panose="00000500000000000000" pitchFamily="2" charset="-52"/>
                </a:rPr>
                <a:t>и получение </a:t>
              </a:r>
              <a:endParaRPr lang="en-US" sz="800" dirty="0">
                <a:solidFill>
                  <a:sysClr val="windowText" lastClr="000000"/>
                </a:solidFill>
                <a:latin typeface="Montserrat" panose="00000500000000000000" pitchFamily="2" charset="-52"/>
              </a:endParaRPr>
            </a:p>
            <a:p>
              <a:pPr algn="ctr"/>
              <a:r>
                <a:rPr lang="ru-RU" sz="800" dirty="0">
                  <a:solidFill>
                    <a:sysClr val="windowText" lastClr="000000"/>
                  </a:solidFill>
                  <a:latin typeface="Montserrat" panose="00000500000000000000" pitchFamily="2" charset="-52"/>
                </a:rPr>
                <a:t>ответов  </a:t>
              </a:r>
              <a:endParaRPr lang="en-US" sz="800" dirty="0">
                <a:solidFill>
                  <a:sysClr val="windowText" lastClr="000000"/>
                </a:solidFill>
                <a:latin typeface="Montserrat" panose="00000500000000000000" pitchFamily="2" charset="-52"/>
              </a:endParaRPr>
            </a:p>
            <a:p>
              <a:pPr algn="ctr"/>
              <a:r>
                <a:rPr lang="en-US" sz="800" dirty="0">
                  <a:solidFill>
                    <a:sysClr val="windowText" lastClr="000000"/>
                  </a:solidFill>
                  <a:latin typeface="Montserrat" panose="00000500000000000000" pitchFamily="2" charset="-52"/>
                </a:rPr>
                <a:t>(</a:t>
              </a:r>
              <a:r>
                <a:rPr lang="ru-RU" sz="800" dirty="0">
                  <a:solidFill>
                    <a:sysClr val="windowText" lastClr="000000"/>
                  </a:solidFill>
                  <a:latin typeface="Montserrat" panose="00000500000000000000" pitchFamily="2" charset="-52"/>
                </a:rPr>
                <a:t>35 </a:t>
              </a:r>
              <a:r>
                <a:rPr lang="ru-RU" sz="800" dirty="0" err="1">
                  <a:solidFill>
                    <a:sysClr val="windowText" lastClr="000000"/>
                  </a:solidFill>
                  <a:latin typeface="Montserrat" panose="00000500000000000000" pitchFamily="2" charset="-52"/>
                </a:rPr>
                <a:t>дн</a:t>
              </a:r>
              <a:r>
                <a:rPr lang="ru-RU" sz="800" dirty="0">
                  <a:solidFill>
                    <a:sysClr val="windowText" lastClr="000000"/>
                  </a:solidFill>
                  <a:latin typeface="Montserrat" panose="00000500000000000000" pitchFamily="2" charset="-52"/>
                </a:rPr>
                <a:t>.</a:t>
              </a:r>
              <a:r>
                <a:rPr lang="en-US" sz="800" dirty="0">
                  <a:solidFill>
                    <a:sysClr val="windowText" lastClr="000000"/>
                  </a:solidFill>
                  <a:latin typeface="Montserrat" panose="00000500000000000000" pitchFamily="2" charset="-52"/>
                </a:rPr>
                <a:t>)</a:t>
              </a:r>
              <a:endParaRPr lang="ru-RU" sz="800" dirty="0">
                <a:solidFill>
                  <a:sysClr val="windowText" lastClr="000000"/>
                </a:solidFill>
                <a:latin typeface="Montserrat" panose="00000500000000000000" pitchFamily="2" charset="-52"/>
              </a:endParaRPr>
            </a:p>
          </p:txBody>
        </p:sp>
        <p:sp>
          <p:nvSpPr>
            <p:cNvPr id="75" name="Блок-схема: процесс 74">
              <a:extLst>
                <a:ext uri="{FF2B5EF4-FFF2-40B4-BE49-F238E27FC236}">
                  <a16:creationId xmlns:a16="http://schemas.microsoft.com/office/drawing/2014/main" id="{8EA06E87-5882-FC29-EA39-9DB15A442B9A}"/>
                </a:ext>
              </a:extLst>
            </p:cNvPr>
            <p:cNvSpPr/>
            <p:nvPr/>
          </p:nvSpPr>
          <p:spPr bwMode="auto">
            <a:xfrm>
              <a:off x="5731925" y="3519758"/>
              <a:ext cx="2132637" cy="1522150"/>
            </a:xfrm>
            <a:prstGeom prst="flowChartProcess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  <a:headEnd type="none" w="med" len="med"/>
              <a:tailEnd type="none" w="med" len="med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18288" tIns="0" rIns="0" bIns="0" rtlCol="0" anchor="ctr" upright="1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sz="800" b="1" dirty="0">
                  <a:solidFill>
                    <a:sysClr val="windowText" lastClr="000000"/>
                  </a:solidFill>
                  <a:latin typeface="Montserrat" panose="00000500000000000000" pitchFamily="2" charset="-52"/>
                </a:rPr>
                <a:t>Отдел </a:t>
              </a:r>
              <a:endParaRPr lang="en-US" sz="800" b="1" dirty="0">
                <a:solidFill>
                  <a:sysClr val="windowText" lastClr="000000"/>
                </a:solidFill>
                <a:latin typeface="Montserrat" panose="00000500000000000000" pitchFamily="2" charset="-52"/>
              </a:endParaRPr>
            </a:p>
            <a:p>
              <a:pPr algn="ctr"/>
              <a:r>
                <a:rPr lang="ru-RU" sz="800" b="1" dirty="0" err="1">
                  <a:solidFill>
                    <a:sysClr val="windowText" lastClr="000000"/>
                  </a:solidFill>
                  <a:latin typeface="Montserrat" panose="00000500000000000000" pitchFamily="2" charset="-52"/>
                </a:rPr>
                <a:t>тех.присоед</a:t>
              </a:r>
              <a:r>
                <a:rPr lang="ru-RU" sz="800" b="1" dirty="0">
                  <a:solidFill>
                    <a:sysClr val="windowText" lastClr="000000"/>
                  </a:solidFill>
                  <a:latin typeface="Montserrat" panose="00000500000000000000" pitchFamily="2" charset="-52"/>
                </a:rPr>
                <a:t>. 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800" dirty="0">
                  <a:solidFill>
                    <a:sysClr val="windowText" lastClr="000000"/>
                  </a:solidFill>
                  <a:latin typeface="Montserrat" panose="00000500000000000000" pitchFamily="2" charset="-52"/>
                </a:rPr>
                <a:t>Получение </a:t>
              </a:r>
              <a:endParaRPr lang="en-US" sz="800" dirty="0">
                <a:solidFill>
                  <a:sysClr val="windowText" lastClr="000000"/>
                </a:solidFill>
                <a:latin typeface="Montserrat" panose="00000500000000000000" pitchFamily="2" charset="-52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800" dirty="0">
                  <a:solidFill>
                    <a:sysClr val="windowText" lastClr="000000"/>
                  </a:solidFill>
                  <a:latin typeface="Montserrat" panose="00000500000000000000" pitchFamily="2" charset="-52"/>
                </a:rPr>
                <a:t>пред.</a:t>
              </a:r>
              <a:r>
                <a:rPr lang="ru-RU" sz="800" baseline="0" dirty="0">
                  <a:solidFill>
                    <a:sysClr val="windowText" lastClr="000000"/>
                  </a:solidFill>
                  <a:latin typeface="Montserrat" panose="00000500000000000000" pitchFamily="2" charset="-52"/>
                </a:rPr>
                <a:t> ТУ, </a:t>
              </a:r>
              <a:endParaRPr lang="en-US" sz="800" baseline="0" dirty="0">
                <a:solidFill>
                  <a:sysClr val="windowText" lastClr="000000"/>
                </a:solidFill>
                <a:latin typeface="Montserrat" panose="00000500000000000000" pitchFamily="2" charset="-52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800" dirty="0">
                  <a:solidFill>
                    <a:sysClr val="windowText" lastClr="000000"/>
                  </a:solidFill>
                  <a:effectLst/>
                  <a:latin typeface="Montserrat" panose="00000500000000000000" pitchFamily="2" charset="-52"/>
                </a:rPr>
                <a:t>(</a:t>
              </a:r>
              <a:r>
                <a:rPr lang="ru-RU" sz="800" dirty="0">
                  <a:solidFill>
                    <a:sysClr val="windowText" lastClr="000000"/>
                  </a:solidFill>
                  <a:effectLst/>
                  <a:latin typeface="Montserrat" panose="00000500000000000000" pitchFamily="2" charset="-52"/>
                </a:rPr>
                <a:t>30 </a:t>
              </a:r>
              <a:r>
                <a:rPr lang="ru-RU" sz="800" dirty="0" err="1">
                  <a:solidFill>
                    <a:sysClr val="windowText" lastClr="000000"/>
                  </a:solidFill>
                  <a:effectLst/>
                  <a:latin typeface="Montserrat" panose="00000500000000000000" pitchFamily="2" charset="-52"/>
                </a:rPr>
                <a:t>дн</a:t>
              </a:r>
              <a:r>
                <a:rPr lang="ru-RU" sz="800" dirty="0">
                  <a:solidFill>
                    <a:sysClr val="windowText" lastClr="000000"/>
                  </a:solidFill>
                  <a:effectLst/>
                  <a:latin typeface="Montserrat" panose="00000500000000000000" pitchFamily="2" charset="-52"/>
                </a:rPr>
                <a:t>.</a:t>
              </a:r>
              <a:r>
                <a:rPr lang="en-US" sz="800" dirty="0">
                  <a:solidFill>
                    <a:sysClr val="windowText" lastClr="000000"/>
                  </a:solidFill>
                  <a:effectLst/>
                  <a:latin typeface="Montserrat" panose="00000500000000000000" pitchFamily="2" charset="-52"/>
                </a:rPr>
                <a:t>)</a:t>
              </a:r>
              <a:endParaRPr lang="ru-RU" sz="800" dirty="0">
                <a:solidFill>
                  <a:sysClr val="windowText" lastClr="000000"/>
                </a:solidFill>
                <a:effectLst/>
                <a:latin typeface="Montserrat" panose="00000500000000000000" pitchFamily="2" charset="-52"/>
              </a:endParaRPr>
            </a:p>
            <a:p>
              <a:pPr algn="ctr"/>
              <a:endParaRPr lang="ru-RU" sz="800" dirty="0">
                <a:solidFill>
                  <a:sysClr val="windowText" lastClr="000000"/>
                </a:solidFill>
                <a:latin typeface="Montserrat" panose="00000500000000000000" pitchFamily="2" charset="-52"/>
              </a:endParaRPr>
            </a:p>
          </p:txBody>
        </p:sp>
        <p:cxnSp>
          <p:nvCxnSpPr>
            <p:cNvPr id="76" name="Прямая соединительная линия 75">
              <a:extLst>
                <a:ext uri="{FF2B5EF4-FFF2-40B4-BE49-F238E27FC236}">
                  <a16:creationId xmlns:a16="http://schemas.microsoft.com/office/drawing/2014/main" id="{E830C9DF-709B-3FBE-6AD5-A8D1DA1BE7B4}"/>
                </a:ext>
              </a:extLst>
            </p:cNvPr>
            <p:cNvCxnSpPr>
              <a:cxnSpLocks noChangeShapeType="1"/>
              <a:stCxn id="72" idx="3"/>
            </p:cNvCxnSpPr>
            <p:nvPr/>
          </p:nvCxnSpPr>
          <p:spPr bwMode="auto">
            <a:xfrm>
              <a:off x="5287201" y="2800453"/>
              <a:ext cx="731965" cy="4351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7" name="Прямая со стрелкой 76">
              <a:extLst>
                <a:ext uri="{FF2B5EF4-FFF2-40B4-BE49-F238E27FC236}">
                  <a16:creationId xmlns:a16="http://schemas.microsoft.com/office/drawing/2014/main" id="{8A443FDA-520B-8111-5D88-F15854A3B58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5996304" y="3050585"/>
              <a:ext cx="239485" cy="207918"/>
            </a:xfrm>
            <a:prstGeom prst="straightConnector1">
              <a:avLst/>
            </a:prstGeom>
            <a:noFill/>
            <a:ln w="9525" algn="ctr">
              <a:solidFill>
                <a:schemeClr val="bg2">
                  <a:lumMod val="50000"/>
                </a:schemeClr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8" name="Прямая со стрелкой 77">
              <a:extLst>
                <a:ext uri="{FF2B5EF4-FFF2-40B4-BE49-F238E27FC236}">
                  <a16:creationId xmlns:a16="http://schemas.microsoft.com/office/drawing/2014/main" id="{5062C7FA-F848-87E5-4E00-C37CB7CBDB0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019164" y="3266123"/>
              <a:ext cx="137160" cy="253637"/>
            </a:xfrm>
            <a:prstGeom prst="straightConnector1">
              <a:avLst/>
            </a:prstGeom>
            <a:noFill/>
            <a:ln w="9525" algn="ctr">
              <a:solidFill>
                <a:schemeClr val="bg2">
                  <a:lumMod val="50000"/>
                </a:schemeClr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9" name="Блок-схема: процесс 78">
              <a:extLst>
                <a:ext uri="{FF2B5EF4-FFF2-40B4-BE49-F238E27FC236}">
                  <a16:creationId xmlns:a16="http://schemas.microsoft.com/office/drawing/2014/main" id="{705DA829-6CD1-5BCE-8235-FD8D70A3BCF3}"/>
                </a:ext>
              </a:extLst>
            </p:cNvPr>
            <p:cNvSpPr/>
            <p:nvPr/>
          </p:nvSpPr>
          <p:spPr bwMode="auto">
            <a:xfrm>
              <a:off x="8209370" y="2522188"/>
              <a:ext cx="2071706" cy="1497394"/>
            </a:xfrm>
            <a:prstGeom prst="flowChartProcess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  <a:headEnd type="none" w="med" len="med"/>
              <a:tailEnd type="none" w="med" len="med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18288" tIns="0" rIns="0" bIns="0" rtlCol="0" anchor="ctr" upright="1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sz="800" b="1" dirty="0">
                  <a:solidFill>
                    <a:sysClr val="windowText" lastClr="000000"/>
                  </a:solidFill>
                  <a:latin typeface="Montserrat" panose="00000500000000000000" pitchFamily="2" charset="-52"/>
                </a:rPr>
                <a:t>Отдел ПИР</a:t>
              </a:r>
            </a:p>
            <a:p>
              <a:pPr algn="ctr"/>
              <a:r>
                <a:rPr lang="ru-RU" sz="800" dirty="0">
                  <a:solidFill>
                    <a:sysClr val="windowText" lastClr="000000"/>
                  </a:solidFill>
                  <a:latin typeface="Montserrat" panose="00000500000000000000" pitchFamily="2" charset="-52"/>
                </a:rPr>
                <a:t> Подготовка</a:t>
              </a:r>
              <a:r>
                <a:rPr lang="ru-RU" sz="800" baseline="0" dirty="0">
                  <a:solidFill>
                    <a:sysClr val="windowText" lastClr="000000"/>
                  </a:solidFill>
                  <a:latin typeface="Montserrat" panose="00000500000000000000" pitchFamily="2" charset="-52"/>
                </a:rPr>
                <a:t> </a:t>
              </a:r>
            </a:p>
            <a:p>
              <a:pPr algn="ctr"/>
              <a:r>
                <a:rPr lang="ru-RU" sz="800" baseline="0" dirty="0">
                  <a:solidFill>
                    <a:sysClr val="windowText" lastClr="000000"/>
                  </a:solidFill>
                  <a:latin typeface="Montserrat" panose="00000500000000000000" pitchFamily="2" charset="-52"/>
                </a:rPr>
                <a:t>ЗНП</a:t>
              </a:r>
            </a:p>
            <a:p>
              <a:pPr algn="ctr"/>
              <a:r>
                <a:rPr lang="ru-RU" sz="800" baseline="0" dirty="0">
                  <a:solidFill>
                    <a:sysClr val="windowText" lastClr="000000"/>
                  </a:solidFill>
                  <a:latin typeface="Montserrat" panose="00000500000000000000" pitchFamily="2" charset="-52"/>
                </a:rPr>
                <a:t> (10 раб. </a:t>
              </a:r>
              <a:r>
                <a:rPr lang="ru-RU" sz="800" baseline="0" dirty="0" err="1">
                  <a:solidFill>
                    <a:sysClr val="windowText" lastClr="000000"/>
                  </a:solidFill>
                  <a:latin typeface="Montserrat" panose="00000500000000000000" pitchFamily="2" charset="-52"/>
                </a:rPr>
                <a:t>дн</a:t>
              </a:r>
              <a:r>
                <a:rPr lang="ru-RU" sz="800" baseline="0" dirty="0">
                  <a:solidFill>
                    <a:sysClr val="windowText" lastClr="000000"/>
                  </a:solidFill>
                  <a:latin typeface="Montserrat" panose="00000500000000000000" pitchFamily="2" charset="-52"/>
                </a:rPr>
                <a:t>.)</a:t>
              </a:r>
              <a:endParaRPr lang="ru-RU" sz="800" dirty="0">
                <a:solidFill>
                  <a:sysClr val="windowText" lastClr="000000"/>
                </a:solidFill>
                <a:latin typeface="Montserrat" panose="00000500000000000000" pitchFamily="2" charset="-52"/>
              </a:endParaRPr>
            </a:p>
          </p:txBody>
        </p:sp>
        <p:cxnSp>
          <p:nvCxnSpPr>
            <p:cNvPr id="80" name="Прямая со стрелкой 79">
              <a:extLst>
                <a:ext uri="{FF2B5EF4-FFF2-40B4-BE49-F238E27FC236}">
                  <a16:creationId xmlns:a16="http://schemas.microsoft.com/office/drawing/2014/main" id="{D7A94F85-008F-0A35-2042-3E6A0DC9538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874089" y="2810011"/>
              <a:ext cx="327660" cy="185057"/>
            </a:xfrm>
            <a:prstGeom prst="straightConnector1">
              <a:avLst/>
            </a:prstGeom>
            <a:noFill/>
            <a:ln w="9525" algn="ctr">
              <a:solidFill>
                <a:schemeClr val="bg2">
                  <a:lumMod val="50000"/>
                </a:schemeClr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1" name="Прямая со стрелкой 80">
              <a:extLst>
                <a:ext uri="{FF2B5EF4-FFF2-40B4-BE49-F238E27FC236}">
                  <a16:creationId xmlns:a16="http://schemas.microsoft.com/office/drawing/2014/main" id="{0A3A50B0-F619-947B-B9FE-76BEAB22267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7866469" y="3466420"/>
              <a:ext cx="373380" cy="230777"/>
            </a:xfrm>
            <a:prstGeom prst="straightConnector1">
              <a:avLst/>
            </a:prstGeom>
            <a:noFill/>
            <a:ln w="9525" algn="ctr">
              <a:solidFill>
                <a:schemeClr val="bg2">
                  <a:lumMod val="50000"/>
                </a:schemeClr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2" name="Прямая со стрелкой 81">
              <a:extLst>
                <a:ext uri="{FF2B5EF4-FFF2-40B4-BE49-F238E27FC236}">
                  <a16:creationId xmlns:a16="http://schemas.microsoft.com/office/drawing/2014/main" id="{FCF8111A-0A1E-6D67-122F-DCC94E0488D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6026784" y="3235643"/>
              <a:ext cx="2182585" cy="22860"/>
            </a:xfrm>
            <a:prstGeom prst="straightConnector1">
              <a:avLst/>
            </a:prstGeom>
            <a:noFill/>
            <a:ln w="9525" algn="ctr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84" name="Блок-схема: процесс 83">
              <a:extLst>
                <a:ext uri="{FF2B5EF4-FFF2-40B4-BE49-F238E27FC236}">
                  <a16:creationId xmlns:a16="http://schemas.microsoft.com/office/drawing/2014/main" id="{6931787E-742D-3232-E842-652DD2CDEEBD}"/>
                </a:ext>
              </a:extLst>
            </p:cNvPr>
            <p:cNvSpPr/>
            <p:nvPr/>
          </p:nvSpPr>
          <p:spPr bwMode="auto">
            <a:xfrm>
              <a:off x="10597300" y="2497427"/>
              <a:ext cx="2307070" cy="1522152"/>
            </a:xfrm>
            <a:prstGeom prst="flowChartProcess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  <a:headEnd type="none" w="med" len="med"/>
              <a:tailEnd type="none" w="med" len="med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18288" tIns="0" rIns="0" bIns="0" rtlCol="0" anchor="t" upright="1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800" dirty="0">
                <a:solidFill>
                  <a:sysClr val="windowText" lastClr="000000"/>
                </a:solidFill>
                <a:latin typeface="Montserrat" panose="00000500000000000000" pitchFamily="2" charset="-52"/>
                <a:cs typeface="Times New Roman" panose="02020603050405020304" pitchFamily="18" charset="0"/>
              </a:endParaRPr>
            </a:p>
            <a:p>
              <a:pPr algn="ctr"/>
              <a:endParaRPr lang="en-US" sz="800" dirty="0">
                <a:solidFill>
                  <a:sysClr val="windowText" lastClr="000000"/>
                </a:solidFill>
                <a:latin typeface="Montserrat" panose="00000500000000000000" pitchFamily="2" charset="-52"/>
                <a:cs typeface="Times New Roman" panose="02020603050405020304" pitchFamily="18" charset="0"/>
              </a:endParaRPr>
            </a:p>
            <a:p>
              <a:pPr algn="ctr"/>
              <a:r>
                <a:rPr lang="en-US" sz="800" dirty="0">
                  <a:solidFill>
                    <a:sysClr val="windowText" lastClr="000000"/>
                  </a:solidFill>
                  <a:latin typeface="Montserrat" panose="00000500000000000000" pitchFamily="2" charset="-52"/>
                  <a:cs typeface="Times New Roman" panose="02020603050405020304" pitchFamily="18" charset="0"/>
                </a:rPr>
                <a:t>C</a:t>
              </a:r>
              <a:r>
                <a:rPr lang="ru-RU" sz="800" dirty="0" err="1">
                  <a:solidFill>
                    <a:sysClr val="windowText" lastClr="000000"/>
                  </a:solidFill>
                  <a:latin typeface="Montserrat" panose="00000500000000000000" pitchFamily="2" charset="-52"/>
                  <a:cs typeface="Times New Roman" panose="02020603050405020304" pitchFamily="18" charset="0"/>
                </a:rPr>
                <a:t>огласование</a:t>
              </a:r>
              <a:r>
                <a:rPr lang="ru-RU" sz="800" dirty="0">
                  <a:solidFill>
                    <a:sysClr val="windowText" lastClr="000000"/>
                  </a:solidFill>
                  <a:latin typeface="Montserrat" panose="00000500000000000000" pitchFamily="2" charset="-52"/>
                  <a:cs typeface="Times New Roman" panose="02020603050405020304" pitchFamily="18" charset="0"/>
                </a:rPr>
                <a:t> </a:t>
              </a:r>
              <a:endParaRPr lang="en-US" sz="800" dirty="0">
                <a:solidFill>
                  <a:sysClr val="windowText" lastClr="000000"/>
                </a:solidFill>
                <a:latin typeface="Montserrat" panose="00000500000000000000" pitchFamily="2" charset="-52"/>
                <a:cs typeface="Times New Roman" panose="02020603050405020304" pitchFamily="18" charset="0"/>
              </a:endParaRPr>
            </a:p>
            <a:p>
              <a:pPr algn="ctr"/>
              <a:r>
                <a:rPr lang="ru-RU" sz="800" dirty="0">
                  <a:solidFill>
                    <a:sysClr val="windowText" lastClr="000000"/>
                  </a:solidFill>
                  <a:latin typeface="Montserrat" panose="00000500000000000000" pitchFamily="2" charset="-52"/>
                  <a:cs typeface="Times New Roman" panose="02020603050405020304" pitchFamily="18" charset="0"/>
                </a:rPr>
                <a:t>ЗНП </a:t>
              </a:r>
              <a:br>
                <a:rPr lang="en-US" sz="800" dirty="0">
                  <a:solidFill>
                    <a:sysClr val="windowText" lastClr="000000"/>
                  </a:solidFill>
                  <a:latin typeface="Montserrat" panose="00000500000000000000" pitchFamily="2" charset="-52"/>
                  <a:cs typeface="Times New Roman" panose="02020603050405020304" pitchFamily="18" charset="0"/>
                </a:rPr>
              </a:br>
              <a:r>
                <a:rPr lang="ru-RU" sz="800" dirty="0">
                  <a:solidFill>
                    <a:sysClr val="windowText" lastClr="000000"/>
                  </a:solidFill>
                  <a:latin typeface="Montserrat" panose="00000500000000000000" pitchFamily="2" charset="-52"/>
                  <a:cs typeface="Times New Roman" panose="02020603050405020304" pitchFamily="18" charset="0"/>
                </a:rPr>
                <a:t>(5-10 раб. </a:t>
              </a:r>
              <a:r>
                <a:rPr lang="ru-RU" sz="800" dirty="0" err="1">
                  <a:solidFill>
                    <a:sysClr val="windowText" lastClr="000000"/>
                  </a:solidFill>
                  <a:latin typeface="Montserrat" panose="00000500000000000000" pitchFamily="2" charset="-52"/>
                  <a:cs typeface="Times New Roman" panose="02020603050405020304" pitchFamily="18" charset="0"/>
                </a:rPr>
                <a:t>дн</a:t>
              </a:r>
              <a:r>
                <a:rPr lang="ru-RU" sz="800" dirty="0">
                  <a:solidFill>
                    <a:sysClr val="windowText" lastClr="000000"/>
                  </a:solidFill>
                  <a:latin typeface="Montserrat" panose="00000500000000000000" pitchFamily="2" charset="-52"/>
                  <a:cs typeface="Times New Roman" panose="02020603050405020304" pitchFamily="18" charset="0"/>
                </a:rPr>
                <a:t>.)</a:t>
              </a:r>
            </a:p>
          </p:txBody>
        </p:sp>
        <p:sp>
          <p:nvSpPr>
            <p:cNvPr id="85" name="Овал 84">
              <a:extLst>
                <a:ext uri="{FF2B5EF4-FFF2-40B4-BE49-F238E27FC236}">
                  <a16:creationId xmlns:a16="http://schemas.microsoft.com/office/drawing/2014/main" id="{F1B6B453-284E-02AE-0B09-03F9D518736A}"/>
                </a:ext>
              </a:extLst>
            </p:cNvPr>
            <p:cNvSpPr/>
            <p:nvPr/>
          </p:nvSpPr>
          <p:spPr bwMode="auto">
            <a:xfrm>
              <a:off x="3819654" y="3916611"/>
              <a:ext cx="1864284" cy="526596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lIns="18288" tIns="0" rIns="0" bIns="0" rtlCol="0" anchor="ctr" upright="1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sz="800" b="1" dirty="0">
                  <a:solidFill>
                    <a:sysClr val="windowText" lastClr="000000"/>
                  </a:solidFill>
                  <a:latin typeface="Montserrat" panose="00000500000000000000" pitchFamily="2" charset="-52"/>
                </a:rPr>
                <a:t>ДКС</a:t>
              </a:r>
            </a:p>
          </p:txBody>
        </p:sp>
        <p:cxnSp>
          <p:nvCxnSpPr>
            <p:cNvPr id="86" name="Прямая со стрелкой 85">
              <a:extLst>
                <a:ext uri="{FF2B5EF4-FFF2-40B4-BE49-F238E27FC236}">
                  <a16:creationId xmlns:a16="http://schemas.microsoft.com/office/drawing/2014/main" id="{E28B5E57-7C51-8496-3208-E7EF403A2C9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10172111" y="2607458"/>
              <a:ext cx="533399" cy="299357"/>
            </a:xfrm>
            <a:prstGeom prst="straightConnector1">
              <a:avLst/>
            </a:prstGeom>
            <a:noFill/>
            <a:ln w="9525" algn="ctr">
              <a:solidFill>
                <a:schemeClr val="bg2">
                  <a:lumMod val="50000"/>
                </a:schemeClr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7" name="Прямая со стрелкой 86">
              <a:extLst>
                <a:ext uri="{FF2B5EF4-FFF2-40B4-BE49-F238E27FC236}">
                  <a16:creationId xmlns:a16="http://schemas.microsoft.com/office/drawing/2014/main" id="{DBDD1D13-573E-7599-C022-FCAFE1F85D6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 flipV="1">
              <a:off x="10094059" y="3736799"/>
              <a:ext cx="548639" cy="210094"/>
            </a:xfrm>
            <a:prstGeom prst="straightConnector1">
              <a:avLst/>
            </a:prstGeom>
            <a:noFill/>
            <a:ln w="9525" algn="ctr">
              <a:solidFill>
                <a:schemeClr val="bg2">
                  <a:lumMod val="50000"/>
                </a:schemeClr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88" name="Правильный пятиугольник 48">
              <a:extLst>
                <a:ext uri="{FF2B5EF4-FFF2-40B4-BE49-F238E27FC236}">
                  <a16:creationId xmlns:a16="http://schemas.microsoft.com/office/drawing/2014/main" id="{F9FB1C45-AF58-CDE5-002F-26B33A56E1EF}"/>
                </a:ext>
              </a:extLst>
            </p:cNvPr>
            <p:cNvSpPr/>
            <p:nvPr/>
          </p:nvSpPr>
          <p:spPr bwMode="auto">
            <a:xfrm>
              <a:off x="8017106" y="4350826"/>
              <a:ext cx="3228991" cy="125492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  <a:headEnd type="none" w="med" len="med"/>
              <a:tailEnd type="none" w="med" len="med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18288" tIns="0" rIns="0" bIns="0" rtlCol="0" anchor="t" upright="1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sz="800" dirty="0">
                  <a:solidFill>
                    <a:sysClr val="windowText" lastClr="000000"/>
                  </a:solidFill>
                  <a:latin typeface="Montserrat" panose="00000500000000000000" pitchFamily="2" charset="-52"/>
                </a:rPr>
                <a:t>Формирование </a:t>
              </a:r>
              <a:endParaRPr lang="en-US" sz="800" dirty="0">
                <a:solidFill>
                  <a:sysClr val="windowText" lastClr="000000"/>
                </a:solidFill>
                <a:latin typeface="Montserrat" panose="00000500000000000000" pitchFamily="2" charset="-52"/>
              </a:endParaRPr>
            </a:p>
            <a:p>
              <a:pPr algn="ctr"/>
              <a:r>
                <a:rPr lang="ru-RU" sz="800" dirty="0">
                  <a:solidFill>
                    <a:sysClr val="windowText" lastClr="000000"/>
                  </a:solidFill>
                  <a:latin typeface="Montserrat" panose="00000500000000000000" pitchFamily="2" charset="-52"/>
                </a:rPr>
                <a:t>заявки на закупку</a:t>
              </a:r>
            </a:p>
            <a:p>
              <a:pPr algn="ctr"/>
              <a:r>
                <a:rPr lang="ru-RU" sz="800" dirty="0">
                  <a:solidFill>
                    <a:sysClr val="windowText" lastClr="000000"/>
                  </a:solidFill>
                  <a:latin typeface="Montserrat" panose="00000500000000000000" pitchFamily="2" charset="-52"/>
                </a:rPr>
                <a:t> ( 7 раб. </a:t>
              </a:r>
              <a:r>
                <a:rPr lang="ru-RU" sz="800" dirty="0" err="1">
                  <a:solidFill>
                    <a:sysClr val="windowText" lastClr="000000"/>
                  </a:solidFill>
                  <a:latin typeface="Montserrat" panose="00000500000000000000" pitchFamily="2" charset="-52"/>
                </a:rPr>
                <a:t>дн</a:t>
              </a:r>
              <a:r>
                <a:rPr lang="ru-RU" sz="800" dirty="0">
                  <a:solidFill>
                    <a:sysClr val="windowText" lastClr="000000"/>
                  </a:solidFill>
                  <a:latin typeface="Montserrat" panose="00000500000000000000" pitchFamily="2" charset="-52"/>
                </a:rPr>
                <a:t>.)</a:t>
              </a:r>
            </a:p>
          </p:txBody>
        </p:sp>
        <p:cxnSp>
          <p:nvCxnSpPr>
            <p:cNvPr id="89" name="Прямая со стрелкой 88">
              <a:extLst>
                <a:ext uri="{FF2B5EF4-FFF2-40B4-BE49-F238E27FC236}">
                  <a16:creationId xmlns:a16="http://schemas.microsoft.com/office/drawing/2014/main" id="{F07BE4EA-65F5-A354-C4A6-4A12B9D9148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3074578" y="3413080"/>
              <a:ext cx="492034" cy="223157"/>
            </a:xfrm>
            <a:prstGeom prst="straightConnector1">
              <a:avLst/>
            </a:prstGeom>
            <a:noFill/>
            <a:ln w="9525" algn="ctr">
              <a:solidFill>
                <a:schemeClr val="bg2">
                  <a:lumMod val="50000"/>
                </a:schemeClr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04" name="Стрелка: вправо 103">
            <a:extLst>
              <a:ext uri="{FF2B5EF4-FFF2-40B4-BE49-F238E27FC236}">
                <a16:creationId xmlns:a16="http://schemas.microsoft.com/office/drawing/2014/main" id="{965C890A-A629-C441-F335-B454E9817F9B}"/>
              </a:ext>
            </a:extLst>
          </p:cNvPr>
          <p:cNvSpPr/>
          <p:nvPr/>
        </p:nvSpPr>
        <p:spPr>
          <a:xfrm>
            <a:off x="5021034" y="1996494"/>
            <a:ext cx="816726" cy="1006503"/>
          </a:xfrm>
          <a:prstGeom prst="rightArrow">
            <a:avLst/>
          </a:prstGeom>
          <a:solidFill>
            <a:srgbClr val="32C8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5" name="Стрелка: вправо 104">
            <a:extLst>
              <a:ext uri="{FF2B5EF4-FFF2-40B4-BE49-F238E27FC236}">
                <a16:creationId xmlns:a16="http://schemas.microsoft.com/office/drawing/2014/main" id="{D59DAB06-8DB8-5315-02DA-EF922292B522}"/>
              </a:ext>
            </a:extLst>
          </p:cNvPr>
          <p:cNvSpPr/>
          <p:nvPr/>
        </p:nvSpPr>
        <p:spPr>
          <a:xfrm>
            <a:off x="5021034" y="4584183"/>
            <a:ext cx="816726" cy="1006503"/>
          </a:xfrm>
          <a:prstGeom prst="rightArrow">
            <a:avLst/>
          </a:prstGeom>
          <a:solidFill>
            <a:srgbClr val="32C8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Прямоугольник 105">
            <a:extLst>
              <a:ext uri="{FF2B5EF4-FFF2-40B4-BE49-F238E27FC236}">
                <a16:creationId xmlns:a16="http://schemas.microsoft.com/office/drawing/2014/main" id="{A18D3652-1006-C370-3F2C-DF1D5AD90CC8}"/>
              </a:ext>
            </a:extLst>
          </p:cNvPr>
          <p:cNvSpPr/>
          <p:nvPr/>
        </p:nvSpPr>
        <p:spPr>
          <a:xfrm>
            <a:off x="8288717" y="6418128"/>
            <a:ext cx="436581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bg2">
                    <a:lumMod val="75000"/>
                  </a:schemeClr>
                </a:solidFill>
                <a:latin typeface="Montserrat" panose="00000500000000000000" pitchFamily="2" charset="-52"/>
                <a:ea typeface="+mj-ea"/>
                <a:cs typeface="+mj-cs"/>
              </a:rPr>
              <a:t>Пример подпроцесса землеотвода </a:t>
            </a:r>
          </a:p>
        </p:txBody>
      </p:sp>
      <p:sp>
        <p:nvSpPr>
          <p:cNvPr id="93" name="Прямоугольник 92">
            <a:extLst>
              <a:ext uri="{FF2B5EF4-FFF2-40B4-BE49-F238E27FC236}">
                <a16:creationId xmlns:a16="http://schemas.microsoft.com/office/drawing/2014/main" id="{5BBAD5E6-6FCA-45F5-AD7A-B4226077A640}"/>
              </a:ext>
            </a:extLst>
          </p:cNvPr>
          <p:cNvSpPr/>
          <p:nvPr/>
        </p:nvSpPr>
        <p:spPr>
          <a:xfrm>
            <a:off x="11592525" y="6371961"/>
            <a:ext cx="7040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  <a:tabLst>
                <a:tab pos="540385" algn="l"/>
              </a:tabLst>
            </a:pPr>
            <a:r>
              <a:rPr lang="ru-RU" dirty="0">
                <a:solidFill>
                  <a:schemeClr val="bg1">
                    <a:lumMod val="65000"/>
                  </a:schemeClr>
                </a:solidFill>
                <a:latin typeface="Montserrat SemiBold" panose="00000700000000000000" pitchFamily="50" charset="-52"/>
                <a:cs typeface="Calibri" panose="020F050202020403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0769112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39BCF720-8CB1-5B25-3E46-C77B3A587E64}"/>
              </a:ext>
            </a:extLst>
          </p:cNvPr>
          <p:cNvSpPr/>
          <p:nvPr/>
        </p:nvSpPr>
        <p:spPr>
          <a:xfrm>
            <a:off x="853906" y="1436435"/>
            <a:ext cx="4880825" cy="754569"/>
          </a:xfrm>
          <a:prstGeom prst="rect">
            <a:avLst/>
          </a:prstGeom>
          <a:solidFill>
            <a:srgbClr val="32C8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B2646B34-E72E-62FC-C7AB-5C4AA5666140}"/>
              </a:ext>
            </a:extLst>
          </p:cNvPr>
          <p:cNvSpPr/>
          <p:nvPr/>
        </p:nvSpPr>
        <p:spPr>
          <a:xfrm>
            <a:off x="853906" y="2278057"/>
            <a:ext cx="4880825" cy="754569"/>
          </a:xfrm>
          <a:prstGeom prst="rect">
            <a:avLst/>
          </a:prstGeom>
          <a:solidFill>
            <a:srgbClr val="32C8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6B254FFF-C91A-7CC3-1B89-33A43856CF68}"/>
              </a:ext>
            </a:extLst>
          </p:cNvPr>
          <p:cNvSpPr/>
          <p:nvPr/>
        </p:nvSpPr>
        <p:spPr>
          <a:xfrm>
            <a:off x="5881384" y="3603769"/>
            <a:ext cx="1836190" cy="847165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18CF06AE-FFDC-7C8A-9C80-9B4FAD53F102}"/>
              </a:ext>
            </a:extLst>
          </p:cNvPr>
          <p:cNvSpPr/>
          <p:nvPr/>
        </p:nvSpPr>
        <p:spPr>
          <a:xfrm>
            <a:off x="7837065" y="3603769"/>
            <a:ext cx="1836190" cy="847165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10B714D2-3875-B9FF-4E0A-389A101166A1}"/>
              </a:ext>
            </a:extLst>
          </p:cNvPr>
          <p:cNvSpPr/>
          <p:nvPr/>
        </p:nvSpPr>
        <p:spPr>
          <a:xfrm>
            <a:off x="9792746" y="3603769"/>
            <a:ext cx="1836190" cy="847165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DB09C127-5174-CB74-F6A5-F21729DD0933}"/>
              </a:ext>
            </a:extLst>
          </p:cNvPr>
          <p:cNvSpPr/>
          <p:nvPr/>
        </p:nvSpPr>
        <p:spPr>
          <a:xfrm>
            <a:off x="2585482" y="3603769"/>
            <a:ext cx="1220730" cy="847165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E1A6B1E-876A-4C55-90A4-71F4B802460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7113" y="354518"/>
            <a:ext cx="1602404" cy="600618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2640715-F68E-9824-BB88-FA89DD44DDCC}"/>
              </a:ext>
            </a:extLst>
          </p:cNvPr>
          <p:cNvSpPr/>
          <p:nvPr/>
        </p:nvSpPr>
        <p:spPr>
          <a:xfrm>
            <a:off x="380501" y="330848"/>
            <a:ext cx="109610" cy="694333"/>
          </a:xfrm>
          <a:prstGeom prst="rect">
            <a:avLst/>
          </a:prstGeom>
          <a:solidFill>
            <a:srgbClr val="32C8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highlight>
                <a:srgbClr val="30CBCC"/>
              </a:highlight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89F3B05-71B4-0ACD-9B08-4D364F84A4F1}"/>
              </a:ext>
            </a:extLst>
          </p:cNvPr>
          <p:cNvSpPr/>
          <p:nvPr/>
        </p:nvSpPr>
        <p:spPr>
          <a:xfrm>
            <a:off x="765663" y="262515"/>
            <a:ext cx="54536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  <a:tabLst>
                <a:tab pos="540385" algn="l"/>
              </a:tabLst>
            </a:pPr>
            <a:r>
              <a:rPr lang="ru-RU" sz="2400" dirty="0">
                <a:solidFill>
                  <a:srgbClr val="32C8D0"/>
                </a:solidFill>
                <a:latin typeface="Montserrat SemiBold" panose="00000700000000000000" pitchFamily="50" charset="-52"/>
                <a:cs typeface="Calibri" panose="020F0502020204030204" pitchFamily="34" charset="0"/>
              </a:rPr>
              <a:t>Обоснованность выбранного для внедрения решения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62AD1D3-13AD-711A-DFB3-161AE2191762}"/>
              </a:ext>
            </a:extLst>
          </p:cNvPr>
          <p:cNvSpPr txBox="1"/>
          <p:nvPr/>
        </p:nvSpPr>
        <p:spPr>
          <a:xfrm>
            <a:off x="165995" y="5465970"/>
            <a:ext cx="3418915" cy="9809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</a:pPr>
            <a:r>
              <a:rPr lang="ru-RU" sz="2400" dirty="0">
                <a:solidFill>
                  <a:srgbClr val="32C8D0"/>
                </a:solidFill>
                <a:latin typeface="Montserrat ExtraBold" panose="00000900000000000000" pitchFamily="2" charset="-52"/>
                <a:ea typeface="WenQuanYi Micro Hei"/>
                <a:cs typeface="Lohit Devanagari"/>
              </a:rPr>
              <a:t>Ожидаемые показатели результативности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77607A9-BC5A-7C55-5769-04158FC0F2D7}"/>
              </a:ext>
            </a:extLst>
          </p:cNvPr>
          <p:cNvSpPr/>
          <p:nvPr/>
        </p:nvSpPr>
        <p:spPr>
          <a:xfrm>
            <a:off x="3409385" y="5965555"/>
            <a:ext cx="284592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-52"/>
                <a:ea typeface="WenQuanYi Micro Hei"/>
                <a:cs typeface="Lohit Devanagari"/>
              </a:rPr>
              <a:t>сокращение сроков</a:t>
            </a:r>
            <a:endParaRPr lang="ru-RU" sz="1600" dirty="0">
              <a:solidFill>
                <a:schemeClr val="tx1">
                  <a:lumMod val="50000"/>
                  <a:lumOff val="5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1580F42-5DEA-8144-E6F9-97903CADAC9A}"/>
              </a:ext>
            </a:extLst>
          </p:cNvPr>
          <p:cNvSpPr/>
          <p:nvPr/>
        </p:nvSpPr>
        <p:spPr>
          <a:xfrm>
            <a:off x="4277995" y="5237428"/>
            <a:ext cx="25324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>
                <a:solidFill>
                  <a:srgbClr val="32C8D0"/>
                </a:solidFill>
                <a:latin typeface="Montserrat ExtraBold" panose="00000900000000000000" pitchFamily="2" charset="-52"/>
                <a:ea typeface="WenQuanYi Micro Hei"/>
                <a:cs typeface="Lohit Devanagari"/>
              </a:rPr>
              <a:t>20</a:t>
            </a:r>
            <a:r>
              <a:rPr lang="ru-RU" sz="3200" dirty="0">
                <a:solidFill>
                  <a:srgbClr val="32C8D0"/>
                </a:solidFill>
                <a:latin typeface="Montserrat" panose="00000500000000000000" pitchFamily="2" charset="-52"/>
                <a:ea typeface="WenQuanYi Micro Hei"/>
                <a:cs typeface="Lohit Devanagari"/>
              </a:rPr>
              <a:t>%</a:t>
            </a:r>
            <a:endParaRPr lang="ru-RU" sz="3200" dirty="0">
              <a:solidFill>
                <a:srgbClr val="32C8D0"/>
              </a:solidFill>
              <a:latin typeface="Montserrat" panose="00000500000000000000" pitchFamily="2" charset="-52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ABA099C-E5CD-B2D1-AEE4-91C4D07E10D1}"/>
              </a:ext>
            </a:extLst>
          </p:cNvPr>
          <p:cNvSpPr/>
          <p:nvPr/>
        </p:nvSpPr>
        <p:spPr>
          <a:xfrm>
            <a:off x="3975436" y="5672056"/>
            <a:ext cx="9791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32C8D0"/>
                </a:solidFill>
                <a:latin typeface="Montserrat" panose="00000500000000000000" pitchFamily="2" charset="-52"/>
              </a:rPr>
              <a:t>на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AAA52ED-BF1C-D0C3-8FB1-5CA39891B778}"/>
              </a:ext>
            </a:extLst>
          </p:cNvPr>
          <p:cNvSpPr/>
          <p:nvPr/>
        </p:nvSpPr>
        <p:spPr>
          <a:xfrm>
            <a:off x="7237455" y="5426945"/>
            <a:ext cx="160678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-52"/>
                <a:ea typeface="WenQuanYi Micro Hei"/>
                <a:cs typeface="Lohit Devanagari"/>
              </a:rPr>
              <a:t>оперативная информация в онлайн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0594B1A-E6AD-AB8E-3C20-2ADB03E1CF1C}"/>
              </a:ext>
            </a:extLst>
          </p:cNvPr>
          <p:cNvSpPr/>
          <p:nvPr/>
        </p:nvSpPr>
        <p:spPr>
          <a:xfrm>
            <a:off x="10110658" y="5575983"/>
            <a:ext cx="284592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-52"/>
                <a:ea typeface="WenQuanYi Micro Hei"/>
                <a:cs typeface="Lohit Devanagari"/>
              </a:rPr>
              <a:t>стратегические решения 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56F3A20-B5F1-A4EF-50CF-315E4FFFE7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4053" y="5368001"/>
            <a:ext cx="906605" cy="90660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E353425-5DF2-E4F8-F219-B2AE1DA9CA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3819" y="5435487"/>
            <a:ext cx="842510" cy="84251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9DB9F35-CBA7-F0ED-3629-8F5582AA87AE}"/>
              </a:ext>
            </a:extLst>
          </p:cNvPr>
          <p:cNvSpPr txBox="1"/>
          <p:nvPr/>
        </p:nvSpPr>
        <p:spPr>
          <a:xfrm>
            <a:off x="380501" y="3703230"/>
            <a:ext cx="2011604" cy="68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</a:pPr>
            <a:r>
              <a:rPr lang="ru-RU" sz="2400" dirty="0">
                <a:solidFill>
                  <a:srgbClr val="3072AD"/>
                </a:solidFill>
                <a:latin typeface="Montserrat ExtraBold" panose="00000900000000000000" pitchFamily="2" charset="-52"/>
                <a:ea typeface="WenQuanYi Micro Hei"/>
                <a:cs typeface="Lohit Devanagari"/>
              </a:rPr>
              <a:t>Основные </a:t>
            </a:r>
          </a:p>
          <a:p>
            <a:pPr algn="r">
              <a:lnSpc>
                <a:spcPct val="80000"/>
              </a:lnSpc>
            </a:pPr>
            <a:r>
              <a:rPr lang="ru-RU" sz="2400" dirty="0">
                <a:solidFill>
                  <a:srgbClr val="3072AD"/>
                </a:solidFill>
                <a:latin typeface="Montserrat ExtraBold" panose="00000900000000000000" pitchFamily="2" charset="-52"/>
                <a:ea typeface="WenQuanYi Micro Hei"/>
                <a:cs typeface="Lohit Devanagari"/>
              </a:rPr>
              <a:t>задачи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BC826EFB-311C-CD7E-FD8F-8BC781E8A7F9}"/>
              </a:ext>
            </a:extLst>
          </p:cNvPr>
          <p:cNvSpPr/>
          <p:nvPr/>
        </p:nvSpPr>
        <p:spPr>
          <a:xfrm>
            <a:off x="3925703" y="3603769"/>
            <a:ext cx="1836190" cy="847165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2DD1094-A272-155E-771A-60685235ADAB}"/>
              </a:ext>
            </a:extLst>
          </p:cNvPr>
          <p:cNvSpPr txBox="1"/>
          <p:nvPr/>
        </p:nvSpPr>
        <p:spPr>
          <a:xfrm>
            <a:off x="2585482" y="3837763"/>
            <a:ext cx="1220730" cy="438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1400" dirty="0">
                <a:solidFill>
                  <a:srgbClr val="3072AD"/>
                </a:solidFill>
                <a:latin typeface="Montserrat Medium" panose="00000600000000000000" pitchFamily="2" charset="-52"/>
                <a:ea typeface="WenQuanYi Micro Hei"/>
                <a:cs typeface="Lohit Devanagari"/>
              </a:rPr>
              <a:t>выстроен процесс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4D60981-1970-A228-074B-AF23509F0BA4}"/>
              </a:ext>
            </a:extLst>
          </p:cNvPr>
          <p:cNvSpPr txBox="1"/>
          <p:nvPr/>
        </p:nvSpPr>
        <p:spPr>
          <a:xfrm>
            <a:off x="3925704" y="3748089"/>
            <a:ext cx="1836190" cy="610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1400" dirty="0">
                <a:solidFill>
                  <a:srgbClr val="3072AD"/>
                </a:solidFill>
                <a:latin typeface="Montserrat Medium" panose="00000600000000000000" pitchFamily="2" charset="-52"/>
                <a:ea typeface="WenQuanYi Micro Hei"/>
                <a:cs typeface="Lohit Devanagari"/>
              </a:rPr>
              <a:t>обмен информацией внутри Системы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2DC81F4-6EE3-2F68-C0C2-AF3A88499ECB}"/>
              </a:ext>
            </a:extLst>
          </p:cNvPr>
          <p:cNvSpPr txBox="1"/>
          <p:nvPr/>
        </p:nvSpPr>
        <p:spPr>
          <a:xfrm>
            <a:off x="5873298" y="3748089"/>
            <a:ext cx="1844276" cy="610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1400" dirty="0">
                <a:solidFill>
                  <a:srgbClr val="3072AD"/>
                </a:solidFill>
                <a:latin typeface="Montserrat Medium" panose="00000600000000000000" pitchFamily="2" charset="-52"/>
                <a:ea typeface="WenQuanYi Micro Hei"/>
                <a:cs typeface="Lohit Devanagari"/>
              </a:rPr>
              <a:t>мониторинг и контроль</a:t>
            </a:r>
            <a:r>
              <a:rPr lang="en-US" sz="1400" dirty="0">
                <a:solidFill>
                  <a:srgbClr val="3072AD"/>
                </a:solidFill>
                <a:latin typeface="Montserrat Medium" panose="00000600000000000000" pitchFamily="2" charset="-52"/>
                <a:ea typeface="WenQuanYi Micro Hei"/>
                <a:cs typeface="Lohit Devanagari"/>
              </a:rPr>
              <a:t> </a:t>
            </a:r>
            <a:r>
              <a:rPr lang="ru-RU" sz="1400" dirty="0">
                <a:solidFill>
                  <a:srgbClr val="3072AD"/>
                </a:solidFill>
                <a:latin typeface="Montserrat Medium" panose="00000600000000000000" pitchFamily="2" charset="-52"/>
                <a:ea typeface="WenQuanYi Micro Hei"/>
                <a:cs typeface="Lohit Devanagari"/>
              </a:rPr>
              <a:t>ключевых вех  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3D6401F-A828-2606-A5D8-36F4352C4AC2}"/>
              </a:ext>
            </a:extLst>
          </p:cNvPr>
          <p:cNvSpPr txBox="1"/>
          <p:nvPr/>
        </p:nvSpPr>
        <p:spPr>
          <a:xfrm>
            <a:off x="7857781" y="3834267"/>
            <a:ext cx="1815474" cy="438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1400" dirty="0">
                <a:solidFill>
                  <a:srgbClr val="3072AD"/>
                </a:solidFill>
                <a:latin typeface="Montserrat Medium" panose="00000600000000000000" pitchFamily="2" charset="-52"/>
                <a:ea typeface="WenQuanYi Micro Hei"/>
                <a:cs typeface="Lohit Devanagari"/>
              </a:rPr>
              <a:t>автоматизация процессов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9F07FFC-4D64-D05F-4C33-A5BE73E82BEC}"/>
              </a:ext>
            </a:extLst>
          </p:cNvPr>
          <p:cNvSpPr txBox="1"/>
          <p:nvPr/>
        </p:nvSpPr>
        <p:spPr>
          <a:xfrm>
            <a:off x="9792747" y="3748089"/>
            <a:ext cx="1836189" cy="610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1400" dirty="0">
                <a:solidFill>
                  <a:srgbClr val="3072AD"/>
                </a:solidFill>
                <a:latin typeface="Montserrat Medium" panose="00000600000000000000" pitchFamily="2" charset="-52"/>
                <a:ea typeface="WenQuanYi Micro Hei"/>
                <a:cs typeface="Lohit Devanagari"/>
              </a:rPr>
              <a:t>онлайн трансляция строительства </a:t>
            </a:r>
          </a:p>
        </p:txBody>
      </p:sp>
      <p:sp>
        <p:nvSpPr>
          <p:cNvPr id="30" name="Стрелка: вправо 29">
            <a:extLst>
              <a:ext uri="{FF2B5EF4-FFF2-40B4-BE49-F238E27FC236}">
                <a16:creationId xmlns:a16="http://schemas.microsoft.com/office/drawing/2014/main" id="{D3094F71-A53B-8061-5D0A-9F6154D55598}"/>
              </a:ext>
            </a:extLst>
          </p:cNvPr>
          <p:cNvSpPr/>
          <p:nvPr/>
        </p:nvSpPr>
        <p:spPr>
          <a:xfrm>
            <a:off x="3708984" y="3831296"/>
            <a:ext cx="322035" cy="349635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трелка: вправо 30">
            <a:extLst>
              <a:ext uri="{FF2B5EF4-FFF2-40B4-BE49-F238E27FC236}">
                <a16:creationId xmlns:a16="http://schemas.microsoft.com/office/drawing/2014/main" id="{CF081119-3961-D5F2-DA4B-4B5E14F3C543}"/>
              </a:ext>
            </a:extLst>
          </p:cNvPr>
          <p:cNvSpPr/>
          <p:nvPr/>
        </p:nvSpPr>
        <p:spPr>
          <a:xfrm>
            <a:off x="5690675" y="3831296"/>
            <a:ext cx="322035" cy="349635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трелка: вправо 31">
            <a:extLst>
              <a:ext uri="{FF2B5EF4-FFF2-40B4-BE49-F238E27FC236}">
                <a16:creationId xmlns:a16="http://schemas.microsoft.com/office/drawing/2014/main" id="{A4622C91-A3E9-B5B0-B6B5-A4B8C56FD3D5}"/>
              </a:ext>
            </a:extLst>
          </p:cNvPr>
          <p:cNvSpPr/>
          <p:nvPr/>
        </p:nvSpPr>
        <p:spPr>
          <a:xfrm>
            <a:off x="7619958" y="3831296"/>
            <a:ext cx="322035" cy="349635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Стрелка: вправо 32">
            <a:extLst>
              <a:ext uri="{FF2B5EF4-FFF2-40B4-BE49-F238E27FC236}">
                <a16:creationId xmlns:a16="http://schemas.microsoft.com/office/drawing/2014/main" id="{441FCF96-DE07-94CC-7241-8F78F080500C}"/>
              </a:ext>
            </a:extLst>
          </p:cNvPr>
          <p:cNvSpPr/>
          <p:nvPr/>
        </p:nvSpPr>
        <p:spPr>
          <a:xfrm>
            <a:off x="9606518" y="3831296"/>
            <a:ext cx="322035" cy="349635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26446CF-7AD2-2F71-9414-1B26836CFA69}"/>
              </a:ext>
            </a:extLst>
          </p:cNvPr>
          <p:cNvSpPr txBox="1"/>
          <p:nvPr/>
        </p:nvSpPr>
        <p:spPr>
          <a:xfrm>
            <a:off x="5249512" y="1712765"/>
            <a:ext cx="2011604" cy="389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</a:pPr>
            <a:r>
              <a:rPr lang="ru-RU" sz="2400" dirty="0">
                <a:solidFill>
                  <a:srgbClr val="32C8D0"/>
                </a:solidFill>
                <a:latin typeface="Montserrat ExtraBold" panose="00000900000000000000" pitchFamily="2" charset="-52"/>
                <a:ea typeface="WenQuanYi Micro Hei"/>
                <a:cs typeface="Lohit Devanagari"/>
              </a:rPr>
              <a:t>Цели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3D59C0E-3A65-7113-ED37-D12F62A0579F}"/>
              </a:ext>
            </a:extLst>
          </p:cNvPr>
          <p:cNvSpPr txBox="1"/>
          <p:nvPr/>
        </p:nvSpPr>
        <p:spPr>
          <a:xfrm>
            <a:off x="7454493" y="1666803"/>
            <a:ext cx="3744460" cy="14724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Medium" panose="00000600000000000000" pitchFamily="2" charset="-52"/>
                <a:ea typeface="WenQuanYi Micro Hei"/>
                <a:cs typeface="Lohit Devanagari"/>
              </a:rPr>
              <a:t>повышение эффективности процессов </a:t>
            </a: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Medium" panose="00000600000000000000" pitchFamily="2" charset="-52"/>
                <a:ea typeface="WenQuanYi Micro Hei"/>
                <a:cs typeface="Lohit Devanagari"/>
              </a:rPr>
              <a:t>сокращение трудозатрат </a:t>
            </a: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Medium" panose="00000600000000000000" pitchFamily="2" charset="-52"/>
                <a:ea typeface="WenQuanYi Micro Hei"/>
                <a:cs typeface="Lohit Devanagari"/>
              </a:rPr>
              <a:t>своевременное выявление рисков и управление ими  </a:t>
            </a: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Medium" panose="00000600000000000000" pitchFamily="2" charset="-52"/>
                <a:ea typeface="WenQuanYi Micro Hei"/>
                <a:cs typeface="Lohit Devanagari"/>
              </a:rPr>
              <a:t>единый цифровой реестр и инструменты управления всеми проектами города Севастополя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5FD2951-958C-6629-F2D4-7EFB1D8BBF41}"/>
              </a:ext>
            </a:extLst>
          </p:cNvPr>
          <p:cNvSpPr txBox="1"/>
          <p:nvPr/>
        </p:nvSpPr>
        <p:spPr>
          <a:xfrm>
            <a:off x="949520" y="1491624"/>
            <a:ext cx="5172522" cy="68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  <a:ea typeface="WenQuanYi Micro Hei"/>
                <a:cs typeface="Lohit Devanagari"/>
              </a:rPr>
              <a:t>отечественный стек технологий в архитектуре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E9DC327-BA59-15A1-704C-B3836A623B62}"/>
              </a:ext>
            </a:extLst>
          </p:cNvPr>
          <p:cNvSpPr txBox="1"/>
          <p:nvPr/>
        </p:nvSpPr>
        <p:spPr>
          <a:xfrm>
            <a:off x="949520" y="2347182"/>
            <a:ext cx="4299992" cy="68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  <a:ea typeface="WenQuanYi Micro Hei"/>
                <a:cs typeface="Lohit Devanagari"/>
              </a:rPr>
              <a:t>совместимость </a:t>
            </a:r>
            <a:b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  <a:ea typeface="WenQuanYi Micro Hei"/>
                <a:cs typeface="Lohit Devanagari"/>
              </a:rPr>
            </a:br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  <a:ea typeface="WenQuanYi Micro Hei"/>
                <a:cs typeface="Lohit Devanagari"/>
              </a:rPr>
              <a:t>с отечественным ПО</a:t>
            </a: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CB9224CB-8DF1-499D-BA72-0B62B2551D8D}"/>
              </a:ext>
            </a:extLst>
          </p:cNvPr>
          <p:cNvSpPr/>
          <p:nvPr/>
        </p:nvSpPr>
        <p:spPr>
          <a:xfrm>
            <a:off x="11592525" y="6371961"/>
            <a:ext cx="7040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  <a:tabLst>
                <a:tab pos="540385" algn="l"/>
              </a:tabLst>
            </a:pPr>
            <a:r>
              <a:rPr lang="ru-RU" dirty="0">
                <a:solidFill>
                  <a:schemeClr val="bg1">
                    <a:lumMod val="65000"/>
                  </a:schemeClr>
                </a:solidFill>
                <a:latin typeface="Montserrat SemiBold" panose="00000700000000000000" pitchFamily="50" charset="-52"/>
                <a:cs typeface="Calibri" panose="020F050202020403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0960067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E1A6B1E-876A-4C55-90A4-71F4B802460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7113" y="354518"/>
            <a:ext cx="1602404" cy="600618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078B42E-CCDF-8556-0B40-CE9529A38171}"/>
              </a:ext>
            </a:extLst>
          </p:cNvPr>
          <p:cNvSpPr/>
          <p:nvPr/>
        </p:nvSpPr>
        <p:spPr>
          <a:xfrm>
            <a:off x="380501" y="330848"/>
            <a:ext cx="109610" cy="694333"/>
          </a:xfrm>
          <a:prstGeom prst="rect">
            <a:avLst/>
          </a:prstGeom>
          <a:solidFill>
            <a:srgbClr val="32C8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highlight>
                <a:srgbClr val="30CBCC"/>
              </a:highlight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9602891-4BED-6C24-734E-94275D702A7B}"/>
              </a:ext>
            </a:extLst>
          </p:cNvPr>
          <p:cNvSpPr/>
          <p:nvPr/>
        </p:nvSpPr>
        <p:spPr>
          <a:xfrm>
            <a:off x="765663" y="262515"/>
            <a:ext cx="89004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  <a:tabLst>
                <a:tab pos="540385" algn="l"/>
              </a:tabLst>
            </a:pPr>
            <a:r>
              <a:rPr lang="ru-RU" sz="2400" dirty="0">
                <a:solidFill>
                  <a:srgbClr val="32C8D0"/>
                </a:solidFill>
                <a:latin typeface="Montserrat SemiBold" panose="00000700000000000000" pitchFamily="50" charset="-52"/>
                <a:cs typeface="Calibri" panose="020F0502020204030204" pitchFamily="34" charset="0"/>
              </a:rPr>
              <a:t>Инновационность </a:t>
            </a:r>
            <a:br>
              <a:rPr lang="ru-RU" sz="2400" dirty="0">
                <a:solidFill>
                  <a:srgbClr val="32C8D0"/>
                </a:solidFill>
                <a:latin typeface="Montserrat SemiBold" panose="00000700000000000000" pitchFamily="50" charset="-52"/>
                <a:cs typeface="Calibri" panose="020F0502020204030204" pitchFamily="34" charset="0"/>
              </a:rPr>
            </a:br>
            <a:r>
              <a:rPr lang="ru-RU" sz="2400" dirty="0">
                <a:solidFill>
                  <a:srgbClr val="32C8D0"/>
                </a:solidFill>
                <a:latin typeface="Montserrat SemiBold" panose="00000700000000000000" pitchFamily="50" charset="-52"/>
                <a:cs typeface="Calibri" panose="020F0502020204030204" pitchFamily="34" charset="0"/>
              </a:rPr>
              <a:t>и социально-экономический эффект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F225D38-5259-B98A-7332-90864F065635}"/>
              </a:ext>
            </a:extLst>
          </p:cNvPr>
          <p:cNvSpPr txBox="1"/>
          <p:nvPr/>
        </p:nvSpPr>
        <p:spPr>
          <a:xfrm>
            <a:off x="765663" y="1478917"/>
            <a:ext cx="5446878" cy="68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2400" dirty="0">
                <a:solidFill>
                  <a:srgbClr val="32C8D0"/>
                </a:solidFill>
                <a:latin typeface="Montserrat ExtraBold" panose="00000900000000000000" pitchFamily="2" charset="-52"/>
                <a:ea typeface="WenQuanYi Micro Hei"/>
                <a:cs typeface="Lohit Devanagari"/>
              </a:rPr>
              <a:t>Экономическая, социальная эффективность проекта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08FEB4-85FD-CCCF-3F4B-AC9386FA4DE1}"/>
              </a:ext>
            </a:extLst>
          </p:cNvPr>
          <p:cNvSpPr txBox="1"/>
          <p:nvPr/>
        </p:nvSpPr>
        <p:spPr>
          <a:xfrm>
            <a:off x="6486656" y="1480951"/>
            <a:ext cx="3550843" cy="389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2400" dirty="0">
                <a:solidFill>
                  <a:srgbClr val="32C8D0"/>
                </a:solidFill>
                <a:latin typeface="Montserrat ExtraBold" panose="00000900000000000000" pitchFamily="2" charset="-52"/>
                <a:ea typeface="WenQuanYi Micro Hei"/>
                <a:cs typeface="Lohit Devanagari"/>
              </a:rPr>
              <a:t>Инновационность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1EC51F84-17EF-69D0-BEA2-40EF43D933CF}"/>
              </a:ext>
            </a:extLst>
          </p:cNvPr>
          <p:cNvSpPr/>
          <p:nvPr/>
        </p:nvSpPr>
        <p:spPr>
          <a:xfrm>
            <a:off x="1691580" y="2456178"/>
            <a:ext cx="419823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-52"/>
                <a:ea typeface="WenQuanYi Micro Hei"/>
                <a:cs typeface="Lohit Devanagari"/>
              </a:rPr>
              <a:t>Сокращаются прямые потери </a:t>
            </a:r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-52"/>
                <a:ea typeface="WenQuanYi Micro Hei"/>
                <a:cs typeface="Lohit Devanagari"/>
              </a:rPr>
              <a:t>бюджетных средств</a:t>
            </a:r>
            <a:b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-52"/>
                <a:ea typeface="WenQuanYi Micro Hei"/>
                <a:cs typeface="Lohit Devanagari"/>
              </a:rPr>
            </a:br>
            <a:endParaRPr lang="ru-RU" sz="1400" dirty="0">
              <a:solidFill>
                <a:schemeClr val="tx1">
                  <a:lumMod val="50000"/>
                  <a:lumOff val="50000"/>
                </a:schemeClr>
              </a:solidFill>
              <a:latin typeface="Montserrat" panose="00000500000000000000" pitchFamily="2" charset="-52"/>
              <a:ea typeface="WenQuanYi Micro Hei"/>
              <a:cs typeface="Lohit Devanagari"/>
            </a:endParaRPr>
          </a:p>
          <a:p>
            <a:r>
              <a:rPr lang="ru-RU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-52"/>
                <a:ea typeface="WenQuanYi Micro Hei"/>
                <a:cs typeface="Lohit Devanagari"/>
              </a:rPr>
              <a:t>Своевременное исполнение </a:t>
            </a:r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-52"/>
                <a:ea typeface="WenQuanYi Micro Hei"/>
                <a:cs typeface="Lohit Devanagari"/>
              </a:rPr>
              <a:t>бюджета</a:t>
            </a:r>
            <a:b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-52"/>
                <a:ea typeface="WenQuanYi Micro Hei"/>
                <a:cs typeface="Lohit Devanagari"/>
              </a:rPr>
            </a:br>
            <a:endParaRPr lang="ru-RU" sz="1400" dirty="0">
              <a:solidFill>
                <a:schemeClr val="tx1">
                  <a:lumMod val="50000"/>
                  <a:lumOff val="50000"/>
                </a:schemeClr>
              </a:solidFill>
              <a:latin typeface="Montserrat" panose="00000500000000000000" pitchFamily="2" charset="-52"/>
              <a:ea typeface="WenQuanYi Micro Hei"/>
              <a:cs typeface="Lohit Devanagari"/>
            </a:endParaRPr>
          </a:p>
          <a:p>
            <a:r>
              <a:rPr lang="ru-RU" sz="1400" b="1" dirty="0">
                <a:solidFill>
                  <a:srgbClr val="767171"/>
                </a:solidFill>
                <a:latin typeface="Montserrat" panose="00000500000000000000" pitchFamily="50" charset="-52"/>
              </a:rPr>
              <a:t>Возможность следить </a:t>
            </a:r>
            <a:r>
              <a:rPr lang="ru-RU" sz="1400" dirty="0">
                <a:solidFill>
                  <a:srgbClr val="767171"/>
                </a:solidFill>
                <a:latin typeface="Montserrat" panose="00000500000000000000" pitchFamily="50" charset="-52"/>
              </a:rPr>
              <a:t>за строительством школ, детских садов, поликлиник с сайта Правительства Севастополя </a:t>
            </a:r>
            <a:r>
              <a:rPr lang="ru-RU" sz="1400" b="1" dirty="0">
                <a:solidFill>
                  <a:srgbClr val="767171"/>
                </a:solidFill>
                <a:latin typeface="Montserrat" panose="00000500000000000000" pitchFamily="50" charset="-52"/>
              </a:rPr>
              <a:t>в формате онлайн</a:t>
            </a:r>
            <a:endParaRPr lang="ru-RU" sz="1000" b="1" dirty="0">
              <a:solidFill>
                <a:srgbClr val="767171"/>
              </a:solidFill>
              <a:latin typeface="Montserrat" panose="00000500000000000000" pitchFamily="50" charset="-52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B80AD59-A1C8-C68A-BF61-BCAE6C3B3B82}"/>
              </a:ext>
            </a:extLst>
          </p:cNvPr>
          <p:cNvSpPr/>
          <p:nvPr/>
        </p:nvSpPr>
        <p:spPr>
          <a:xfrm>
            <a:off x="7212797" y="1823729"/>
            <a:ext cx="4706621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-52"/>
                <a:ea typeface="WenQuanYi Micro Hei"/>
                <a:cs typeface="Lohit Devanagari"/>
              </a:rPr>
              <a:t>Комплексная Система с более 10 модулями: </a:t>
            </a:r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-52"/>
                <a:ea typeface="WenQuanYi Micro Hei"/>
                <a:cs typeface="Lohit Devanagari"/>
              </a:rPr>
              <a:t>портфелей проектов, управлением проектами и финансирования, аналитики…</a:t>
            </a:r>
            <a:b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-52"/>
                <a:ea typeface="WenQuanYi Micro Hei"/>
                <a:cs typeface="Lohit Devanagari"/>
              </a:rPr>
            </a:br>
            <a:endParaRPr lang="ru-RU" sz="1400" dirty="0">
              <a:solidFill>
                <a:schemeClr val="tx1">
                  <a:lumMod val="50000"/>
                  <a:lumOff val="50000"/>
                </a:schemeClr>
              </a:solidFill>
              <a:latin typeface="Montserrat" panose="00000500000000000000" pitchFamily="2" charset="-52"/>
              <a:ea typeface="WenQuanYi Micro Hei"/>
              <a:cs typeface="Lohit Devanagari"/>
            </a:endParaRPr>
          </a:p>
          <a:p>
            <a:r>
              <a:rPr lang="ru-RU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-52"/>
                <a:ea typeface="WenQuanYi Micro Hei"/>
                <a:cs typeface="Lohit Devanagari"/>
              </a:rPr>
              <a:t>Интегрирована</a:t>
            </a:r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-52"/>
                <a:ea typeface="WenQuanYi Micro Hei"/>
                <a:cs typeface="Lohit Devanagari"/>
              </a:rPr>
              <a:t> с ИС «Электронный бюджет», ЕИС «Закупки», подтягивает внесенную </a:t>
            </a:r>
            <a:r>
              <a:rPr lang="ru-RU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-52"/>
                <a:ea typeface="WenQuanYi Micro Hei"/>
                <a:cs typeface="Lohit Devanagari"/>
              </a:rPr>
              <a:t>информацию и исключает повторный ввод</a:t>
            </a:r>
            <a:b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-52"/>
                <a:ea typeface="WenQuanYi Micro Hei"/>
                <a:cs typeface="Lohit Devanagari"/>
              </a:rPr>
            </a:br>
            <a:endParaRPr lang="ru-RU" sz="1400" dirty="0">
              <a:solidFill>
                <a:schemeClr val="tx1">
                  <a:lumMod val="50000"/>
                  <a:lumOff val="50000"/>
                </a:schemeClr>
              </a:solidFill>
              <a:latin typeface="Montserrat" panose="00000500000000000000" pitchFamily="2" charset="-52"/>
              <a:ea typeface="WenQuanYi Micro Hei"/>
              <a:cs typeface="Lohit Devanagari"/>
            </a:endParaRPr>
          </a:p>
          <a:p>
            <a:r>
              <a:rPr lang="ru-RU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-52"/>
                <a:ea typeface="WenQuanYi Micro Hei"/>
                <a:cs typeface="Lohit Devanagari"/>
              </a:rPr>
              <a:t>Онлайн ход строительства объекта </a:t>
            </a:r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-52"/>
                <a:ea typeface="WenQuanYi Micro Hei"/>
                <a:cs typeface="Lohit Devanagari"/>
              </a:rPr>
              <a:t>– интеграция с системой видеонаблюдения</a:t>
            </a:r>
            <a:b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-52"/>
                <a:ea typeface="WenQuanYi Micro Hei"/>
                <a:cs typeface="Lohit Devanagari"/>
              </a:rPr>
            </a:br>
            <a:endParaRPr lang="ru-RU" sz="1400" dirty="0">
              <a:solidFill>
                <a:schemeClr val="tx1">
                  <a:lumMod val="50000"/>
                  <a:lumOff val="50000"/>
                </a:schemeClr>
              </a:solidFill>
              <a:latin typeface="Montserrat" panose="00000500000000000000" pitchFamily="2" charset="-52"/>
              <a:ea typeface="WenQuanYi Micro Hei"/>
              <a:cs typeface="Lohit Devanagari"/>
            </a:endParaRPr>
          </a:p>
          <a:p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-52"/>
                <a:ea typeface="WenQuanYi Micro Hei"/>
                <a:cs typeface="Lohit Devanagari"/>
              </a:rPr>
              <a:t>Инструменты </a:t>
            </a:r>
            <a:r>
              <a:rPr lang="ru-RU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-52"/>
                <a:ea typeface="WenQuanYi Micro Hei"/>
                <a:cs typeface="Lohit Devanagari"/>
              </a:rPr>
              <a:t>оперативного управления и бюджетного планирования</a:t>
            </a:r>
            <a:endParaRPr lang="ru-RU" sz="1400" dirty="0">
              <a:solidFill>
                <a:schemeClr val="tx1">
                  <a:lumMod val="50000"/>
                  <a:lumOff val="50000"/>
                </a:schemeClr>
              </a:solidFill>
              <a:latin typeface="Montserrat" panose="00000500000000000000" pitchFamily="2" charset="-52"/>
              <a:ea typeface="WenQuanYi Micro Hei"/>
              <a:cs typeface="Lohit Devanagari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E4D42E4D-53FC-65A8-B8D2-853B2C57815B}"/>
              </a:ext>
            </a:extLst>
          </p:cNvPr>
          <p:cNvSpPr/>
          <p:nvPr/>
        </p:nvSpPr>
        <p:spPr>
          <a:xfrm>
            <a:off x="133297" y="5912546"/>
            <a:ext cx="205776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-52"/>
                <a:ea typeface="WenQuanYi Micro Hei"/>
                <a:cs typeface="Lohit Devanagari"/>
              </a:rPr>
              <a:t>органа власти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6A0C166D-4048-F823-0156-B56392E99E52}"/>
              </a:ext>
            </a:extLst>
          </p:cNvPr>
          <p:cNvSpPr/>
          <p:nvPr/>
        </p:nvSpPr>
        <p:spPr>
          <a:xfrm>
            <a:off x="632779" y="5184419"/>
            <a:ext cx="105880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dirty="0">
                <a:solidFill>
                  <a:srgbClr val="32C8D0"/>
                </a:solidFill>
                <a:latin typeface="Montserrat ExtraBold" panose="00000900000000000000" pitchFamily="2" charset="-52"/>
                <a:ea typeface="WenQuanYi Micro Hei"/>
                <a:cs typeface="Lohit Devanagari"/>
              </a:rPr>
              <a:t>22</a:t>
            </a:r>
            <a:endParaRPr lang="ru-RU" sz="3200" dirty="0">
              <a:solidFill>
                <a:srgbClr val="32C8D0"/>
              </a:solidFill>
              <a:latin typeface="Montserrat" panose="00000500000000000000" pitchFamily="2" charset="-52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D828ECCE-4B56-A11B-A8E0-1C7ADA51D3FA}"/>
              </a:ext>
            </a:extLst>
          </p:cNvPr>
          <p:cNvSpPr/>
          <p:nvPr/>
        </p:nvSpPr>
        <p:spPr>
          <a:xfrm>
            <a:off x="1937562" y="5912546"/>
            <a:ext cx="172323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-52"/>
                <a:ea typeface="WenQuanYi Micro Hei"/>
                <a:cs typeface="Lohit Devanagari"/>
              </a:rPr>
              <a:t>организаций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0C82FF7C-94E5-FC4B-9933-9E2AD56BEC2B}"/>
              </a:ext>
            </a:extLst>
          </p:cNvPr>
          <p:cNvSpPr/>
          <p:nvPr/>
        </p:nvSpPr>
        <p:spPr>
          <a:xfrm>
            <a:off x="2269776" y="5184419"/>
            <a:ext cx="105880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dirty="0">
                <a:solidFill>
                  <a:srgbClr val="32C8D0"/>
                </a:solidFill>
                <a:latin typeface="Montserrat ExtraBold" panose="00000900000000000000" pitchFamily="2" charset="-52"/>
                <a:ea typeface="WenQuanYi Micro Hei"/>
                <a:cs typeface="Lohit Devanagari"/>
              </a:rPr>
              <a:t>18</a:t>
            </a:r>
            <a:endParaRPr lang="ru-RU" sz="3200" dirty="0">
              <a:solidFill>
                <a:srgbClr val="32C8D0"/>
              </a:solidFill>
              <a:latin typeface="Montserrat" panose="00000500000000000000" pitchFamily="2" charset="-52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83DF748C-A49B-979C-34B6-820177B79065}"/>
              </a:ext>
            </a:extLst>
          </p:cNvPr>
          <p:cNvSpPr/>
          <p:nvPr/>
        </p:nvSpPr>
        <p:spPr>
          <a:xfrm>
            <a:off x="3674297" y="5912546"/>
            <a:ext cx="193932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-52"/>
                <a:ea typeface="WenQuanYi Micro Hei"/>
                <a:cs typeface="Lohit Devanagari"/>
              </a:rPr>
              <a:t>пользователей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E14FF6F0-FBFB-CD50-D4EB-875D49A9E3D1}"/>
              </a:ext>
            </a:extLst>
          </p:cNvPr>
          <p:cNvSpPr/>
          <p:nvPr/>
        </p:nvSpPr>
        <p:spPr>
          <a:xfrm>
            <a:off x="3782343" y="5184419"/>
            <a:ext cx="172323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dirty="0">
                <a:solidFill>
                  <a:srgbClr val="32C8D0"/>
                </a:solidFill>
                <a:latin typeface="Montserrat ExtraBold" panose="00000900000000000000" pitchFamily="2" charset="-52"/>
                <a:ea typeface="WenQuanYi Micro Hei"/>
                <a:cs typeface="Lohit Devanagari"/>
              </a:rPr>
              <a:t>467</a:t>
            </a:r>
            <a:endParaRPr lang="ru-RU" sz="3200" dirty="0">
              <a:solidFill>
                <a:srgbClr val="32C8D0"/>
              </a:solidFill>
              <a:latin typeface="Montserrat" panose="00000500000000000000" pitchFamily="2" charset="-52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0BBCFEEE-F873-771A-992A-E4DD13D1B02F}"/>
              </a:ext>
            </a:extLst>
          </p:cNvPr>
          <p:cNvSpPr/>
          <p:nvPr/>
        </p:nvSpPr>
        <p:spPr>
          <a:xfrm>
            <a:off x="5513349" y="5912546"/>
            <a:ext cx="193932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-52"/>
                <a:ea typeface="WenQuanYi Micro Hei"/>
                <a:cs typeface="Lohit Devanagari"/>
              </a:rPr>
              <a:t>проектов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A8528278-7190-9092-461B-FEC4AE537F04}"/>
              </a:ext>
            </a:extLst>
          </p:cNvPr>
          <p:cNvSpPr/>
          <p:nvPr/>
        </p:nvSpPr>
        <p:spPr>
          <a:xfrm>
            <a:off x="5621395" y="5184419"/>
            <a:ext cx="172323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dirty="0">
                <a:solidFill>
                  <a:srgbClr val="32C8D0"/>
                </a:solidFill>
                <a:latin typeface="Montserrat ExtraBold" panose="00000900000000000000" pitchFamily="2" charset="-52"/>
                <a:ea typeface="WenQuanYi Micro Hei"/>
                <a:cs typeface="Lohit Devanagari"/>
              </a:rPr>
              <a:t>257</a:t>
            </a:r>
            <a:endParaRPr lang="ru-RU" sz="3200" dirty="0">
              <a:solidFill>
                <a:srgbClr val="32C8D0"/>
              </a:solidFill>
              <a:latin typeface="Montserrat" panose="00000500000000000000" pitchFamily="2" charset="-52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39B9A229-94A6-9A81-A1F8-48DE5821EC57}"/>
              </a:ext>
            </a:extLst>
          </p:cNvPr>
          <p:cNvSpPr/>
          <p:nvPr/>
        </p:nvSpPr>
        <p:spPr>
          <a:xfrm>
            <a:off x="9568853" y="5912546"/>
            <a:ext cx="19393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-52"/>
                <a:ea typeface="WenQuanYi Micro Hei"/>
                <a:cs typeface="Lohit Devanagari"/>
              </a:rPr>
              <a:t>количество пользователей не ограничено 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E03F34DD-C2AF-D8ED-0F5F-418E819B4483}"/>
              </a:ext>
            </a:extLst>
          </p:cNvPr>
          <p:cNvSpPr/>
          <p:nvPr/>
        </p:nvSpPr>
        <p:spPr>
          <a:xfrm>
            <a:off x="7289031" y="5912546"/>
            <a:ext cx="21954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-52"/>
                <a:ea typeface="WenQuanYi Micro Hei"/>
                <a:cs typeface="Lohit Devanagari"/>
              </a:rPr>
              <a:t>возможность масштабирования</a:t>
            </a: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9D1CFE99-8EB9-1AF8-A130-C343407FE3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2557" y="5144127"/>
            <a:ext cx="768419" cy="768419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C07042F4-DBE0-3899-5FD5-7A822FCF21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781" y="5184419"/>
            <a:ext cx="793642" cy="793642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9C67C49E-CDAE-E94E-7832-FFE20AB9295E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913" y="3077973"/>
            <a:ext cx="412994" cy="412994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30C8313B-27B6-A1B2-2D38-939BF358BDD6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913" y="3704639"/>
            <a:ext cx="463875" cy="463875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67F0EB20-6910-A848-CA97-F7D4FD5782A3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337" y="2437320"/>
            <a:ext cx="539192" cy="539192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557C2B79-557A-A555-32E5-B4BDB7110B4A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596786" y="3530779"/>
            <a:ext cx="503261" cy="503261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5341E864-8C76-5D99-183E-3C4DFA1EBF48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6785" y="1953873"/>
            <a:ext cx="503261" cy="503261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8B750AF2-9CF5-416F-838F-0B4B01E3872F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8099" y="2788114"/>
            <a:ext cx="536281" cy="536281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D4B45C39-AD1C-B446-5C86-82CFA8F1E57C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1248" y="4191656"/>
            <a:ext cx="525173" cy="525173"/>
          </a:xfrm>
          <a:prstGeom prst="rect">
            <a:avLst/>
          </a:prstGeom>
        </p:spPr>
      </p:pic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15E56360-EA63-49E1-A5B1-217703A6507B}"/>
              </a:ext>
            </a:extLst>
          </p:cNvPr>
          <p:cNvSpPr/>
          <p:nvPr/>
        </p:nvSpPr>
        <p:spPr>
          <a:xfrm>
            <a:off x="11592525" y="6371961"/>
            <a:ext cx="7040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  <a:tabLst>
                <a:tab pos="540385" algn="l"/>
              </a:tabLst>
            </a:pPr>
            <a:r>
              <a:rPr lang="ru-RU" dirty="0">
                <a:solidFill>
                  <a:schemeClr val="bg1">
                    <a:lumMod val="65000"/>
                  </a:schemeClr>
                </a:solidFill>
                <a:latin typeface="Montserrat SemiBold" panose="00000700000000000000" pitchFamily="50" charset="-52"/>
                <a:cs typeface="Calibri" panose="020F050202020403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2285036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E1A6B1E-876A-4C55-90A4-71F4B802460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7113" y="354518"/>
            <a:ext cx="1602404" cy="600618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4F78F41-ADD9-4FC3-C17D-EE4538B28CB2}"/>
              </a:ext>
            </a:extLst>
          </p:cNvPr>
          <p:cNvSpPr/>
          <p:nvPr/>
        </p:nvSpPr>
        <p:spPr>
          <a:xfrm>
            <a:off x="380501" y="330848"/>
            <a:ext cx="109610" cy="694333"/>
          </a:xfrm>
          <a:prstGeom prst="rect">
            <a:avLst/>
          </a:prstGeom>
          <a:solidFill>
            <a:srgbClr val="32C8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highlight>
                <a:srgbClr val="30CBCC"/>
              </a:highlight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30F0F10-355A-8015-8B83-59A113AFDF17}"/>
              </a:ext>
            </a:extLst>
          </p:cNvPr>
          <p:cNvSpPr/>
          <p:nvPr/>
        </p:nvSpPr>
        <p:spPr>
          <a:xfrm>
            <a:off x="765663" y="422514"/>
            <a:ext cx="89004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  <a:tabLst>
                <a:tab pos="540385" algn="l"/>
              </a:tabLst>
            </a:pPr>
            <a:r>
              <a:rPr lang="ru-RU" sz="2400" dirty="0">
                <a:solidFill>
                  <a:srgbClr val="32C8D0"/>
                </a:solidFill>
                <a:latin typeface="Montserrat SemiBold" panose="00000700000000000000" pitchFamily="50" charset="-52"/>
                <a:cs typeface="Calibri" panose="020F0502020204030204" pitchFamily="34" charset="0"/>
              </a:rPr>
              <a:t>Результаты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20639C2-F408-7505-15A0-9A2DBF008FD3}"/>
              </a:ext>
            </a:extLst>
          </p:cNvPr>
          <p:cNvSpPr/>
          <p:nvPr/>
        </p:nvSpPr>
        <p:spPr>
          <a:xfrm>
            <a:off x="133013" y="1897819"/>
            <a:ext cx="284592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-52"/>
                <a:ea typeface="WenQuanYi Micro Hei"/>
                <a:cs typeface="Lohit Devanagari"/>
              </a:rPr>
              <a:t>сократились сроки процессов</a:t>
            </a:r>
            <a:endParaRPr lang="ru-RU" sz="1600" dirty="0">
              <a:solidFill>
                <a:schemeClr val="tx1">
                  <a:lumMod val="50000"/>
                  <a:lumOff val="5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64E3CDC-6A4D-6479-DAC6-CD4AE2653B15}"/>
              </a:ext>
            </a:extLst>
          </p:cNvPr>
          <p:cNvSpPr/>
          <p:nvPr/>
        </p:nvSpPr>
        <p:spPr>
          <a:xfrm>
            <a:off x="2822390" y="2908727"/>
            <a:ext cx="261047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32C8D0"/>
                </a:solidFill>
                <a:latin typeface="Montserrat ExtraBold" panose="00000900000000000000" pitchFamily="2" charset="-52"/>
              </a:rPr>
              <a:t>ЕДИНЫЙ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-52"/>
              </a:rPr>
              <a:t> </a:t>
            </a:r>
            <a:r>
              <a:rPr lang="ru-RU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-52"/>
              </a:rPr>
              <a:t>юридически значимый источник информации с документами </a:t>
            </a:r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-52"/>
              </a:rPr>
              <a:t>(первичной информацией)</a:t>
            </a:r>
            <a:endParaRPr lang="ru-RU" dirty="0">
              <a:solidFill>
                <a:schemeClr val="tx1">
                  <a:lumMod val="50000"/>
                  <a:lumOff val="5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53032DFA-FBBF-7C55-82E2-40C1C748734F}"/>
              </a:ext>
            </a:extLst>
          </p:cNvPr>
          <p:cNvSpPr/>
          <p:nvPr/>
        </p:nvSpPr>
        <p:spPr>
          <a:xfrm>
            <a:off x="627993" y="5433840"/>
            <a:ext cx="25418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-52"/>
                <a:ea typeface="WenQuanYi Micro Hei"/>
                <a:cs typeface="Mangal"/>
              </a:rPr>
              <a:t>ход строительства объекта</a:t>
            </a:r>
            <a:endParaRPr lang="ru-RU" sz="1600" dirty="0">
              <a:solidFill>
                <a:schemeClr val="tx1">
                  <a:lumMod val="50000"/>
                  <a:lumOff val="5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EEC08A4-1267-2A91-6CFB-0A9887ED25E1}"/>
              </a:ext>
            </a:extLst>
          </p:cNvPr>
          <p:cNvSpPr/>
          <p:nvPr/>
        </p:nvSpPr>
        <p:spPr>
          <a:xfrm>
            <a:off x="0" y="3429610"/>
            <a:ext cx="3111954" cy="1000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-52"/>
                <a:ea typeface="WenQuanYi Micro Hei"/>
                <a:cs typeface="Lohit Devanagari"/>
              </a:rPr>
              <a:t>сократились </a:t>
            </a:r>
            <a:br>
              <a:rPr lang="ru-RU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-52"/>
                <a:ea typeface="WenQuanYi Micro Hei"/>
                <a:cs typeface="Lohit Devanagari"/>
              </a:rPr>
            </a:br>
            <a:r>
              <a:rPr lang="ru-RU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-52"/>
                <a:ea typeface="WenQuanYi Micro Hei"/>
                <a:cs typeface="Lohit Devanagari"/>
              </a:rPr>
              <a:t>трудозатраты </a:t>
            </a:r>
            <a:br>
              <a:rPr lang="ru-RU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-52"/>
                <a:ea typeface="WenQuanYi Micro Hei"/>
                <a:cs typeface="Lohit Devanagari"/>
              </a:rPr>
            </a:br>
            <a:r>
              <a:rPr lang="ru-RU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-52"/>
                <a:ea typeface="WenQuanYi Micro Hei"/>
                <a:cs typeface="Lohit Devanagari"/>
              </a:rPr>
              <a:t>по отчетности </a:t>
            </a:r>
          </a:p>
          <a:p>
            <a:pPr algn="ctr"/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-52"/>
                <a:ea typeface="WenQuanYi Micro Hei"/>
                <a:cs typeface="Lohit Devanagari"/>
              </a:rPr>
              <a:t>(</a:t>
            </a:r>
            <a:r>
              <a:rPr lang="ru-RU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-52"/>
                <a:ea typeface="WenQuanYi Micro Hei"/>
                <a:cs typeface="Lohit Devanagari"/>
              </a:rPr>
              <a:t>экономия 5 млн руб. в год)</a:t>
            </a:r>
            <a:endParaRPr lang="ru-RU" sz="1100" dirty="0">
              <a:solidFill>
                <a:schemeClr val="tx1">
                  <a:lumMod val="50000"/>
                  <a:lumOff val="5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8E2CC72-E489-676B-2099-6A6D9BFF4C60}"/>
              </a:ext>
            </a:extLst>
          </p:cNvPr>
          <p:cNvSpPr/>
          <p:nvPr/>
        </p:nvSpPr>
        <p:spPr>
          <a:xfrm>
            <a:off x="2822390" y="1960779"/>
            <a:ext cx="21135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-52"/>
                <a:ea typeface="WenQuanYi Micro Hei"/>
                <a:cs typeface="Lohit Devanagari"/>
              </a:rPr>
              <a:t>с ПК, ноутбука, планшета</a:t>
            </a:r>
            <a:endParaRPr lang="ru-RU" sz="1600" dirty="0">
              <a:solidFill>
                <a:schemeClr val="tx1">
                  <a:lumMod val="50000"/>
                  <a:lumOff val="5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E6B2F79-68B9-A8FA-E742-1D47AB5E476A}"/>
              </a:ext>
            </a:extLst>
          </p:cNvPr>
          <p:cNvSpPr/>
          <p:nvPr/>
        </p:nvSpPr>
        <p:spPr>
          <a:xfrm>
            <a:off x="2829692" y="5135047"/>
            <a:ext cx="2845929" cy="907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-52"/>
              </a:rPr>
              <a:t>оперативное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-52"/>
              </a:rPr>
              <a:t> </a:t>
            </a:r>
            <a:r>
              <a:rPr lang="ru-RU" sz="2400" dirty="0">
                <a:solidFill>
                  <a:srgbClr val="32C8D0"/>
                </a:solidFill>
                <a:latin typeface="Montserrat ExtraBold" panose="00000900000000000000" pitchFamily="2" charset="-52"/>
              </a:rPr>
              <a:t>ВЫЯВЛЕНИЕ РИСКОВ  </a:t>
            </a:r>
            <a:endParaRPr lang="ru-RU" dirty="0">
              <a:solidFill>
                <a:srgbClr val="32C8D0"/>
              </a:solidFill>
              <a:latin typeface="Montserrat ExtraBold" panose="00000900000000000000" pitchFamily="2" charset="-52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763C0EC-0303-3F2C-2A51-A5FE732F364A}"/>
              </a:ext>
            </a:extLst>
          </p:cNvPr>
          <p:cNvSpPr/>
          <p:nvPr/>
        </p:nvSpPr>
        <p:spPr>
          <a:xfrm>
            <a:off x="5267527" y="5135047"/>
            <a:ext cx="3194794" cy="1177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-52"/>
              </a:rPr>
              <a:t>оперативное и гибкое </a:t>
            </a:r>
            <a:r>
              <a:rPr lang="ru-RU" sz="2400" dirty="0">
                <a:solidFill>
                  <a:srgbClr val="32C8D0"/>
                </a:solidFill>
                <a:latin typeface="Montserrat ExtraBold" panose="00000900000000000000" pitchFamily="2" charset="-52"/>
              </a:rPr>
              <a:t>ПЛАНИРОВАНИЕ КАССОВЫХ РАСХОДОВ</a:t>
            </a:r>
            <a:endParaRPr lang="ru-RU" dirty="0">
              <a:solidFill>
                <a:srgbClr val="32C8D0"/>
              </a:solidFill>
              <a:latin typeface="Montserrat ExtraBold" panose="00000900000000000000" pitchFamily="2" charset="-52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0048957-094A-C061-F6A8-18DE5957EB78}"/>
              </a:ext>
            </a:extLst>
          </p:cNvPr>
          <p:cNvSpPr/>
          <p:nvPr/>
        </p:nvSpPr>
        <p:spPr>
          <a:xfrm>
            <a:off x="1001623" y="1169692"/>
            <a:ext cx="25324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>
                <a:solidFill>
                  <a:srgbClr val="32C8D0"/>
                </a:solidFill>
                <a:latin typeface="Montserrat ExtraBold" panose="00000900000000000000" pitchFamily="2" charset="-52"/>
                <a:ea typeface="WenQuanYi Micro Hei"/>
                <a:cs typeface="Lohit Devanagari"/>
              </a:rPr>
              <a:t>20</a:t>
            </a:r>
            <a:r>
              <a:rPr lang="ru-RU" sz="3200" dirty="0">
                <a:solidFill>
                  <a:srgbClr val="32C8D0"/>
                </a:solidFill>
                <a:latin typeface="Montserrat" panose="00000500000000000000" pitchFamily="2" charset="-52"/>
                <a:ea typeface="WenQuanYi Micro Hei"/>
                <a:cs typeface="Lohit Devanagari"/>
              </a:rPr>
              <a:t>%</a:t>
            </a:r>
            <a:endParaRPr lang="ru-RU" sz="3200" dirty="0">
              <a:solidFill>
                <a:srgbClr val="32C8D0"/>
              </a:solidFill>
              <a:latin typeface="Montserrat" panose="00000500000000000000" pitchFamily="2" charset="-52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8DC1E89F-6E24-4738-FFB6-A9163E6D4A5A}"/>
              </a:ext>
            </a:extLst>
          </p:cNvPr>
          <p:cNvSpPr/>
          <p:nvPr/>
        </p:nvSpPr>
        <p:spPr>
          <a:xfrm>
            <a:off x="699064" y="1604320"/>
            <a:ext cx="9791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32C8D0"/>
                </a:solidFill>
                <a:latin typeface="Montserrat" panose="00000500000000000000" pitchFamily="2" charset="-52"/>
              </a:rPr>
              <a:t>на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6B9D78D-C61D-2390-C169-D7D333342F13}"/>
              </a:ext>
            </a:extLst>
          </p:cNvPr>
          <p:cNvSpPr/>
          <p:nvPr/>
        </p:nvSpPr>
        <p:spPr>
          <a:xfrm>
            <a:off x="1001623" y="2682432"/>
            <a:ext cx="25324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>
                <a:solidFill>
                  <a:srgbClr val="32C8D0"/>
                </a:solidFill>
                <a:latin typeface="Montserrat ExtraBold" panose="00000900000000000000" pitchFamily="2" charset="-52"/>
                <a:ea typeface="WenQuanYi Micro Hei"/>
                <a:cs typeface="Lohit Devanagari"/>
              </a:rPr>
              <a:t>10</a:t>
            </a:r>
            <a:r>
              <a:rPr lang="ru-RU" sz="2000" dirty="0">
                <a:solidFill>
                  <a:srgbClr val="32C8D0"/>
                </a:solidFill>
                <a:latin typeface="Montserrat" panose="00000500000000000000" pitchFamily="2" charset="-52"/>
                <a:ea typeface="WenQuanYi Micro Hei"/>
                <a:cs typeface="Lohit Devanagari"/>
              </a:rPr>
              <a:t>чел.</a:t>
            </a:r>
            <a:endParaRPr lang="ru-RU" sz="3200" dirty="0">
              <a:solidFill>
                <a:srgbClr val="32C8D0"/>
              </a:solidFill>
              <a:latin typeface="Montserrat" panose="00000500000000000000" pitchFamily="2" charset="-52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248EEDC9-4E61-7510-8D37-A73AD0D82939}"/>
              </a:ext>
            </a:extLst>
          </p:cNvPr>
          <p:cNvSpPr/>
          <p:nvPr/>
        </p:nvSpPr>
        <p:spPr>
          <a:xfrm>
            <a:off x="699064" y="3117060"/>
            <a:ext cx="9791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32C8D0"/>
                </a:solidFill>
                <a:latin typeface="Montserrat" panose="00000500000000000000" pitchFamily="2" charset="-52"/>
              </a:rPr>
              <a:t>на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10A0357A-69E3-EA3F-B572-BD735916CBC2}"/>
              </a:ext>
            </a:extLst>
          </p:cNvPr>
          <p:cNvSpPr/>
          <p:nvPr/>
        </p:nvSpPr>
        <p:spPr>
          <a:xfrm>
            <a:off x="627993" y="5133979"/>
            <a:ext cx="19286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32C8D0"/>
                </a:solidFill>
                <a:latin typeface="Montserrat ExtraBold" panose="00000900000000000000" pitchFamily="2" charset="-52"/>
                <a:ea typeface="WenQuanYi Micro Hei"/>
                <a:cs typeface="Lohit Devanagari"/>
              </a:rPr>
              <a:t>ОНЛАЙН</a:t>
            </a:r>
            <a:endParaRPr lang="ru-RU" sz="1200" dirty="0">
              <a:solidFill>
                <a:srgbClr val="32C8D0"/>
              </a:solidFill>
              <a:latin typeface="Montserrat" panose="00000500000000000000" pitchFamily="2" charset="-52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1F6CDD2-AB17-5DA3-6E88-771EEE67A659}"/>
              </a:ext>
            </a:extLst>
          </p:cNvPr>
          <p:cNvSpPr txBox="1"/>
          <p:nvPr/>
        </p:nvSpPr>
        <p:spPr>
          <a:xfrm>
            <a:off x="2822390" y="1384991"/>
            <a:ext cx="1809037" cy="6894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2400" dirty="0">
                <a:solidFill>
                  <a:srgbClr val="32C8D0"/>
                </a:solidFill>
                <a:latin typeface="Montserrat ExtraBold" panose="00000900000000000000" pitchFamily="2" charset="-52"/>
                <a:ea typeface="WenQuanYi Micro Hei"/>
                <a:cs typeface="Lohit Devanagari"/>
              </a:rPr>
              <a:t>ТОНКИЙ </a:t>
            </a:r>
          </a:p>
          <a:p>
            <a:pPr>
              <a:lnSpc>
                <a:spcPct val="80000"/>
              </a:lnSpc>
            </a:pPr>
            <a:r>
              <a:rPr lang="ru-RU" sz="2400" dirty="0">
                <a:solidFill>
                  <a:srgbClr val="32C8D0"/>
                </a:solidFill>
                <a:latin typeface="Montserrat ExtraBold" panose="00000900000000000000" pitchFamily="2" charset="-52"/>
                <a:ea typeface="WenQuanYi Micro Hei"/>
                <a:cs typeface="Lohit Devanagari"/>
              </a:rPr>
              <a:t>КЛИЕНТ </a:t>
            </a:r>
            <a:endParaRPr lang="ru-RU" sz="2400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EC82941-B640-6AE6-F46F-75E528AD4EB3}"/>
              </a:ext>
            </a:extLst>
          </p:cNvPr>
          <p:cNvSpPr/>
          <p:nvPr/>
        </p:nvSpPr>
        <p:spPr>
          <a:xfrm>
            <a:off x="8379739" y="5315737"/>
            <a:ext cx="4166165" cy="1452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2400" dirty="0">
                <a:solidFill>
                  <a:srgbClr val="32C8D0"/>
                </a:solidFill>
                <a:latin typeface="Montserrat ExtraBold" panose="00000900000000000000" pitchFamily="2" charset="-52"/>
              </a:rPr>
              <a:t>АВТОМАТИЧЕСКИЙ РАСЧЕТ </a:t>
            </a:r>
          </a:p>
          <a:p>
            <a:r>
              <a:rPr lang="ru-RU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-52"/>
              </a:rPr>
              <a:t>плановых сроков </a:t>
            </a:r>
          </a:p>
          <a:p>
            <a:r>
              <a:rPr lang="ru-RU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-52"/>
              </a:rPr>
              <a:t>фактического освоения средств</a:t>
            </a:r>
          </a:p>
          <a:p>
            <a:r>
              <a:rPr lang="ru-RU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-52"/>
              </a:rPr>
              <a:t>аналитические данные  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5F16E627-0313-4A31-A795-B03F9DD04183}"/>
              </a:ext>
            </a:extLst>
          </p:cNvPr>
          <p:cNvSpPr/>
          <p:nvPr/>
        </p:nvSpPr>
        <p:spPr>
          <a:xfrm>
            <a:off x="11592525" y="6371961"/>
            <a:ext cx="7040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  <a:tabLst>
                <a:tab pos="540385" algn="l"/>
              </a:tabLst>
            </a:pPr>
            <a:r>
              <a:rPr lang="ru-RU" dirty="0">
                <a:solidFill>
                  <a:schemeClr val="bg1">
                    <a:lumMod val="65000"/>
                  </a:schemeClr>
                </a:solidFill>
                <a:latin typeface="Montserrat SemiBold" panose="00000700000000000000" pitchFamily="50" charset="-52"/>
                <a:cs typeface="Calibri" panose="020F0502020204030204" pitchFamily="34" charset="0"/>
              </a:rPr>
              <a:t>5</a:t>
            </a:r>
          </a:p>
        </p:txBody>
      </p:sp>
      <p:pic>
        <p:nvPicPr>
          <p:cNvPr id="22" name="СУП_21_07_2022">
            <a:hlinkClick r:id="" action="ppaction://media"/>
            <a:extLst>
              <a:ext uri="{FF2B5EF4-FFF2-40B4-BE49-F238E27FC236}">
                <a16:creationId xmlns:a16="http://schemas.microsoft.com/office/drawing/2014/main" id="{2A033432-3826-4BA9-9C92-B8D3E1369E8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354798" y="963299"/>
            <a:ext cx="6606648" cy="371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563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2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8CE3B90-6729-43CF-A5CA-DCC3E690FC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90"/>
            <a:ext cx="12192000" cy="6853419"/>
          </a:xfrm>
          <a:prstGeom prst="rect">
            <a:avLst/>
          </a:prstGeom>
        </p:spPr>
      </p:pic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FD602F32-BDE2-4A5D-870B-300C8C82A99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E1A6B1E-876A-4C55-90A4-71F4B802460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713" y="476751"/>
            <a:ext cx="1602404" cy="600618"/>
          </a:xfrm>
          <a:prstGeom prst="rect">
            <a:avLst/>
          </a:prstGeom>
        </p:spPr>
      </p:pic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BC9EA36E-35E8-40B0-AB1C-15DF8BF0432C}"/>
              </a:ext>
            </a:extLst>
          </p:cNvPr>
          <p:cNvSpPr txBox="1">
            <a:spLocks/>
          </p:cNvSpPr>
          <p:nvPr/>
        </p:nvSpPr>
        <p:spPr>
          <a:xfrm>
            <a:off x="1165288" y="2140360"/>
            <a:ext cx="5431072" cy="133934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800" b="1" dirty="0">
                <a:solidFill>
                  <a:srgbClr val="32C8D0"/>
                </a:solidFill>
                <a:latin typeface="Montserrat" panose="00000500000000000000" pitchFamily="2" charset="-52"/>
              </a:rPr>
              <a:t>Цифровое завтра создается сегодня!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584B7E86-4E3D-4C89-BF3D-E0AE6253308C}"/>
              </a:ext>
            </a:extLst>
          </p:cNvPr>
          <p:cNvSpPr/>
          <p:nvPr/>
        </p:nvSpPr>
        <p:spPr>
          <a:xfrm flipH="1">
            <a:off x="874713" y="1473757"/>
            <a:ext cx="126007" cy="2675183"/>
          </a:xfrm>
          <a:prstGeom prst="rect">
            <a:avLst/>
          </a:prstGeom>
          <a:solidFill>
            <a:srgbClr val="32C8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32C8D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2D5051-CE42-4C3D-846C-3B176C589C1B}"/>
              </a:ext>
            </a:extLst>
          </p:cNvPr>
          <p:cNvSpPr txBox="1"/>
          <p:nvPr/>
        </p:nvSpPr>
        <p:spPr>
          <a:xfrm>
            <a:off x="1165288" y="4340313"/>
            <a:ext cx="44527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3072AD"/>
                </a:solidFill>
                <a:latin typeface="Montserrat SemiBold" panose="00000700000000000000" pitchFamily="50" charset="-52"/>
              </a:rPr>
              <a:t>УЗНАТЬ ПОДРОБНЕЕ О ПРОЕКТЕ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9E9DF5C-F0E1-45FC-B1BF-246B9B5631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288" y="4794909"/>
            <a:ext cx="1944757" cy="1944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53275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377</TotalTime>
  <Words>556</Words>
  <PresentationFormat>Широкоэкранный</PresentationFormat>
  <Paragraphs>149</Paragraphs>
  <Slides>6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4" baseType="lpstr">
      <vt:lpstr>Arial</vt:lpstr>
      <vt:lpstr>Calibri</vt:lpstr>
      <vt:lpstr>Calibri Light</vt:lpstr>
      <vt:lpstr>Montserrat</vt:lpstr>
      <vt:lpstr>Montserrat ExtraBold</vt:lpstr>
      <vt:lpstr>Montserrat Medium</vt:lpstr>
      <vt:lpstr>Montserrat SemiBold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2022-09-21T08:31:37Z</dcterms:created>
  <dcterms:modified xsi:type="dcterms:W3CDTF">2022-09-30T13:13:11Z</dcterms:modified>
</cp:coreProperties>
</file>