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77" r:id="rId2"/>
    <p:sldId id="633" r:id="rId3"/>
    <p:sldId id="639" r:id="rId4"/>
    <p:sldId id="647" r:id="rId5"/>
    <p:sldId id="640" r:id="rId6"/>
    <p:sldId id="641" r:id="rId7"/>
    <p:sldId id="644" r:id="rId8"/>
    <p:sldId id="645" r:id="rId9"/>
  </p:sldIdLst>
  <p:sldSz cx="9144000" cy="6858000" type="screen4x3"/>
  <p:notesSz cx="6723063" cy="9853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E1F8DB5-395F-485E-8602-ADB9ABE81FEB}">
          <p14:sldIdLst>
            <p14:sldId id="477"/>
            <p14:sldId id="633"/>
            <p14:sldId id="639"/>
            <p14:sldId id="647"/>
            <p14:sldId id="640"/>
            <p14:sldId id="641"/>
            <p14:sldId id="644"/>
            <p14:sldId id="645"/>
          </p14:sldIdLst>
        </p14:section>
        <p14:section name="Раздел без заголовка" id="{C5E6ED06-BADC-459A-9F67-B0BAE14FBB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5F4E"/>
    <a:srgbClr val="2F528F"/>
    <a:srgbClr val="6E9A73"/>
    <a:srgbClr val="075B4A"/>
    <a:srgbClr val="2D8473"/>
    <a:srgbClr val="00FFCC"/>
    <a:srgbClr val="003D44"/>
    <a:srgbClr val="2C6246"/>
    <a:srgbClr val="F1E9DF"/>
    <a:srgbClr val="C29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5863" autoAdjust="0"/>
  </p:normalViewPr>
  <p:slideViewPr>
    <p:cSldViewPr snapToGrid="0">
      <p:cViewPr varScale="1">
        <p:scale>
          <a:sx n="87" d="100"/>
          <a:sy n="87" d="100"/>
        </p:scale>
        <p:origin x="131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40616342343736E-2"/>
          <c:y val="0.15"/>
          <c:w val="0.72331924193423769"/>
          <c:h val="0.806250000000000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brightRoom" dir="t">
                <a:rot lat="0" lon="0" rev="0"/>
              </a:lightRig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explosion val="3"/>
          <c:dPt>
            <c:idx val="0"/>
            <c:bubble3D val="0"/>
            <c:explosion val="1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>
                  <a:rot lat="0" lon="0" rev="0"/>
                </a:lightRig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994-41E7-ADDC-EEDEED025F9C}"/>
              </c:ext>
            </c:extLst>
          </c:dPt>
          <c:dPt>
            <c:idx val="1"/>
            <c:bubble3D val="0"/>
            <c:spPr>
              <a:pattFill prst="narVert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  <a:scene3d>
                <a:camera prst="orthographicFront"/>
                <a:lightRig rig="brightRoom" dir="t">
                  <a:rot lat="0" lon="0" rev="0"/>
                </a:lightRig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1994-41E7-ADDC-EEDEED025F9C}"/>
              </c:ext>
            </c:extLst>
          </c:dPt>
          <c:dPt>
            <c:idx val="2"/>
            <c:bubble3D val="0"/>
            <c:spPr>
              <a:solidFill>
                <a:srgbClr val="F1E9DF">
                  <a:alpha val="50000"/>
                </a:srgbClr>
              </a:solidFill>
              <a:ln>
                <a:noFill/>
              </a:ln>
              <a:effectLst/>
              <a:scene3d>
                <a:camera prst="orthographicFront"/>
                <a:lightRig rig="brightRoom" dir="t">
                  <a:rot lat="0" lon="0" rev="0"/>
                </a:lightRig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994-41E7-ADDC-EEDEED025F9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994-41E7-ADDC-EEDEED025F9C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smtClean="0"/>
                      <a:t>+</a:t>
                    </a:r>
                    <a:fld id="{47F32642-2595-4983-9379-517000159773}" type="PERCENTAGE">
                      <a:rPr lang="en-US" sz="1600" smtClean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endParaRPr lang="en-US" sz="160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994-41E7-ADDC-EEDEED025F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94-41E7-ADDC-EEDEED025F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6.4</c:v>
                </c:pt>
                <c:pt idx="1">
                  <c:v>3.5</c:v>
                </c:pt>
                <c:pt idx="2">
                  <c:v>90.1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4-41E7-ADDC-EEDEED025F9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4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3327" cy="494392"/>
          </a:xfrm>
          <a:prstGeom prst="rect">
            <a:avLst/>
          </a:prstGeom>
        </p:spPr>
        <p:txBody>
          <a:bodyPr vert="horz" lIns="90540" tIns="45271" rIns="90540" bIns="4527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8183" y="0"/>
            <a:ext cx="2913327" cy="494392"/>
          </a:xfrm>
          <a:prstGeom prst="rect">
            <a:avLst/>
          </a:prstGeom>
        </p:spPr>
        <p:txBody>
          <a:bodyPr vert="horz" lIns="90540" tIns="45271" rIns="90540" bIns="45271" rtlCol="0"/>
          <a:lstStyle>
            <a:lvl1pPr algn="r">
              <a:defRPr sz="1200"/>
            </a:lvl1pPr>
          </a:lstStyle>
          <a:p>
            <a:fld id="{BBB2D081-2111-4A86-A428-6C5E5EF534B2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359226"/>
            <a:ext cx="2913327" cy="494391"/>
          </a:xfrm>
          <a:prstGeom prst="rect">
            <a:avLst/>
          </a:prstGeom>
        </p:spPr>
        <p:txBody>
          <a:bodyPr vert="horz" lIns="90540" tIns="45271" rIns="90540" bIns="4527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8183" y="9359226"/>
            <a:ext cx="2913327" cy="494391"/>
          </a:xfrm>
          <a:prstGeom prst="rect">
            <a:avLst/>
          </a:prstGeom>
        </p:spPr>
        <p:txBody>
          <a:bodyPr vert="horz" lIns="90540" tIns="45271" rIns="90540" bIns="45271" rtlCol="0" anchor="b"/>
          <a:lstStyle>
            <a:lvl1pPr algn="r">
              <a:defRPr sz="1200"/>
            </a:lvl1pPr>
          </a:lstStyle>
          <a:p>
            <a:fld id="{A8692BC0-ECAE-41E2-B728-94BEACEAB2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174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13327" cy="492681"/>
          </a:xfrm>
          <a:prstGeom prst="rect">
            <a:avLst/>
          </a:prstGeom>
        </p:spPr>
        <p:txBody>
          <a:bodyPr vert="horz" lIns="90540" tIns="45271" rIns="90540" bIns="4527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8183" y="3"/>
            <a:ext cx="2913327" cy="492681"/>
          </a:xfrm>
          <a:prstGeom prst="rect">
            <a:avLst/>
          </a:prstGeom>
        </p:spPr>
        <p:txBody>
          <a:bodyPr vert="horz" lIns="90540" tIns="45271" rIns="90540" bIns="45271" rtlCol="0"/>
          <a:lstStyle>
            <a:lvl1pPr algn="r">
              <a:defRPr sz="1200"/>
            </a:lvl1pPr>
          </a:lstStyle>
          <a:p>
            <a:fld id="{D91CDF31-D56E-40C3-A1AE-E6464B0359D4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22837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40" tIns="45271" rIns="90540" bIns="4527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2307" y="4680471"/>
            <a:ext cx="5378450" cy="4434125"/>
          </a:xfrm>
          <a:prstGeom prst="rect">
            <a:avLst/>
          </a:prstGeom>
        </p:spPr>
        <p:txBody>
          <a:bodyPr vert="horz" lIns="90540" tIns="45271" rIns="90540" bIns="4527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59225"/>
            <a:ext cx="2913327" cy="492681"/>
          </a:xfrm>
          <a:prstGeom prst="rect">
            <a:avLst/>
          </a:prstGeom>
        </p:spPr>
        <p:txBody>
          <a:bodyPr vert="horz" lIns="90540" tIns="45271" rIns="90540" bIns="4527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8183" y="9359225"/>
            <a:ext cx="2913327" cy="492681"/>
          </a:xfrm>
          <a:prstGeom prst="rect">
            <a:avLst/>
          </a:prstGeom>
        </p:spPr>
        <p:txBody>
          <a:bodyPr vert="horz" lIns="90540" tIns="45271" rIns="90540" bIns="45271" rtlCol="0" anchor="b"/>
          <a:lstStyle>
            <a:lvl1pPr algn="r">
              <a:defRPr sz="1200"/>
            </a:lvl1pPr>
          </a:lstStyle>
          <a:p>
            <a:fld id="{0D92B205-8464-43A5-80CB-F8671000B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4122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13051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61780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11984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7865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56266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C5DD5-04EF-4EC0-A87C-D1A816AF9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E6A43B-BE4F-4BE8-A540-76AAFBAC1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2A0710-09B0-47C5-B7FD-CD88758E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0A0F-E69B-4A80-BD27-8242099BD139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BFE5D6-DE1A-4F05-899B-BC70C5F1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BB08E-655F-421F-849D-62C3D224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64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ACBDD-6975-4CA5-8C93-1AE939AB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C65CF4-D4BF-4258-A2C6-D1CCBAD2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935DBC-9913-49C3-B675-2F53E72C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6EDD-E7CE-47A5-ADF0-238B0AEDFC77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15FD64-4272-4DEF-A041-24F83873A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784206-69E5-421E-96EB-EF63CC26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8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79EA1-F459-49F3-97FD-897EF67CB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E160F3-85E8-4268-8667-BB0D06380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90E3AB-BF3E-4283-8D01-16660D7B8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811B-1402-4D32-B13E-1F534BEFDBD8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6988F-8BFA-4B95-A5C4-CAFC3F44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358A6B-3560-48EA-B8CF-3DEA206C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85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0D71C-7B8A-4361-9F42-E952674D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77525C-4804-46A1-9D2B-931B95DDE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721925-62EF-4C90-9CBC-53050F6F8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73DABC-C35B-47AD-BD10-2277307AC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7553-06F0-453A-8E3C-1FDF4B4A3747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28F2BA-C4FB-4A62-8DEB-675925506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377820-B121-4497-A4AA-5AA62B8B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31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81176-22FE-4C48-821E-330FD8A6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940980-F5EF-4D33-B11A-58C858D9E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96CE34-EC42-496E-AA4C-027E9583C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529EFF-2883-441D-B24A-1E16A4FF9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C66091-E632-40FE-8B2A-E039F65D5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A9FFE2-CEF0-4216-9E1F-80E1B09F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DF4FC-83C6-4070-9878-BCAABF6978F3}" type="datetime1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3D095E-07F2-4B48-B5D2-49DE316E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1EA3C4-D326-4B6B-A64A-D4A99EC7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46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83530-53FD-492D-BDC8-39ADBA1A1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A3E67E-775D-467F-A673-950E6DB2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879F-524E-4FF3-A165-17A61D97FD4C}" type="datetime1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C609C8-0480-478E-837C-DF78D6E0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F1B8B2-EAF4-4E74-ADB7-DCC3C16A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236945-FA9D-4943-BDE8-3C296CB94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38A0-0EB1-49C8-BD33-08FA66C88648}" type="datetime1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C3CE2C-30E5-4F24-AE09-7E3C6474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B379EF-CA7F-4A74-A439-E914CAEA4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32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DC58A-4C12-4AFF-8F6D-C103F6BBE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5F0570-5BBA-433D-B767-C376AB652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B11605-72E3-44FC-9157-DCD241235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215A4-C73A-48B7-BD00-2BDC5204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78F10-A282-459C-806F-DA4C2B251DDB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DF7F71-1FF8-46E6-A481-6B6937EB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89B2E1-2FA1-4E4E-863F-8FF6EBD69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3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39218-6BC8-45A2-AC1A-130EBFE1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4D6FD28-466C-4A6A-93CD-15A8ABD34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A9E6D0-80F8-4C35-B263-C8E481DCD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75555F-8E7C-414D-830A-0BA9381D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B16C9-DD4D-44F3-BD6D-9F9502DBF695}" type="datetime1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FED233-2F58-4831-B2E0-49422BF2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452862-E504-4942-B997-98FCDBFFC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015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B2CCC-E1C0-469A-BF5F-267F89327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683256-B138-40A7-BC06-EB1B1BCCA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E7C2AD-16C3-4667-B076-DD837FDE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879-F57A-4B55-B108-6AB027E1657D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B6EC83-6891-4EB0-B0F0-FC23ADC0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043FB5-F40F-498A-A4DC-CE3B5EDD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5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0EDB88-A896-4CFA-B4E4-9790FA2A2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1F197-E902-4C63-9FED-EA6642BE9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8830D2-6BD7-43D7-8879-ED34FD366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21F-3D9B-44D0-B622-8DB62FE51265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DD8D6B-A8D5-4DF5-B7BE-497A36E4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B61D79-F94D-43CF-9D56-9319CC947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5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67AA7-F3BE-44F9-B4D7-677F6344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DEDD79-94E2-41C6-9C47-4E6633183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7371C3-FEBB-410D-AB71-5EEFFF269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5192D-EE84-4411-BCDD-7FFEA4D2BE40}" type="datetime1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795695-2DC9-4144-A67F-86C67C408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54D97E-144C-4A37-B873-26901B30F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E4603-D740-46C4-85A6-F038CC3E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39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svg"/><Relationship Id="rId18" Type="http://schemas.openxmlformats.org/officeDocument/2006/relationships/image" Target="../media/image11.png"/><Relationship Id="rId3" Type="http://schemas.openxmlformats.org/officeDocument/2006/relationships/image" Target="../media/image3.png"/><Relationship Id="rId17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sv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9.png"/><Relationship Id="rId19" Type="http://schemas.openxmlformats.org/officeDocument/2006/relationships/image" Target="../media/image4.svg"/><Relationship Id="rId4" Type="http://schemas.microsoft.com/office/2007/relationships/hdphoto" Target="../media/hdphoto2.wdp"/><Relationship Id="rId14" Type="http://schemas.openxmlformats.org/officeDocument/2006/relationships/image" Target="../media/image8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microsoft.com/office/2007/relationships/hdphoto" Target="../media/hdphoto2.wdp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9.svg"/><Relationship Id="rId1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12" Type="http://schemas.openxmlformats.org/officeDocument/2006/relationships/image" Target="../media/image34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7.svg"/><Relationship Id="rId5" Type="http://schemas.microsoft.com/office/2007/relationships/hdphoto" Target="../media/hdphoto2.wdp"/><Relationship Id="rId15" Type="http://schemas.openxmlformats.org/officeDocument/2006/relationships/image" Target="../media/image31.svg"/><Relationship Id="rId19" Type="http://schemas.openxmlformats.org/officeDocument/2006/relationships/image" Target="../media/image37.png"/><Relationship Id="rId4" Type="http://schemas.openxmlformats.org/officeDocument/2006/relationships/image" Target="../media/image3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64E6897-C255-401A-808E-AAC0E050120A}"/>
              </a:ext>
            </a:extLst>
          </p:cNvPr>
          <p:cNvGrpSpPr/>
          <p:nvPr/>
        </p:nvGrpSpPr>
        <p:grpSpPr>
          <a:xfrm>
            <a:off x="1251284" y="281457"/>
            <a:ext cx="2302944" cy="971618"/>
            <a:chOff x="974558" y="274876"/>
            <a:chExt cx="2893595" cy="1220816"/>
          </a:xfrm>
        </p:grpSpPr>
        <p:pic>
          <p:nvPicPr>
            <p:cNvPr id="7" name="Рисунок 6" descr="презентация_кк.png">
              <a:extLst>
                <a:ext uri="{FF2B5EF4-FFF2-40B4-BE49-F238E27FC236}">
                  <a16:creationId xmlns:a16="http://schemas.microsoft.com/office/drawing/2014/main" id="{67D3611E-EEBF-4D07-A660-CA96B9CEF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22076"/>
            <a:stretch/>
          </p:blipFill>
          <p:spPr>
            <a:xfrm>
              <a:off x="1052762" y="274876"/>
              <a:ext cx="2393691" cy="639965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3FD8F732-811C-4CBC-B5E1-EC3A1BB7ACF6}"/>
                </a:ext>
              </a:extLst>
            </p:cNvPr>
            <p:cNvCxnSpPr>
              <a:cxnSpLocks/>
            </p:cNvCxnSpPr>
            <p:nvPr/>
          </p:nvCxnSpPr>
          <p:spPr>
            <a:xfrm>
              <a:off x="974558" y="318837"/>
              <a:ext cx="0" cy="1118937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397D94-0B41-4770-ADE0-835EE374E617}"/>
                </a:ext>
              </a:extLst>
            </p:cNvPr>
            <p:cNvSpPr txBox="1"/>
            <p:nvPr/>
          </p:nvSpPr>
          <p:spPr>
            <a:xfrm>
              <a:off x="974558" y="838278"/>
              <a:ext cx="2893595" cy="657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ФИНАНСОВ</a:t>
              </a:r>
            </a:p>
          </p:txBody>
        </p:sp>
      </p:grpSp>
      <p:pic>
        <p:nvPicPr>
          <p:cNvPr id="14" name="Рисунок 13" descr="ae4ee6a687853b36f3a322bb1a3e4a8f ко3пия.gif">
            <a:extLst>
              <a:ext uri="{FF2B5EF4-FFF2-40B4-BE49-F238E27FC236}">
                <a16:creationId xmlns:a16="http://schemas.microsoft.com/office/drawing/2014/main" id="{F304D770-02D1-4341-B69B-EE9FE65E60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841" y="222584"/>
            <a:ext cx="811203" cy="988452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AB7811C-175E-4F8E-8A0E-5677A7CCC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413" y="1835150"/>
            <a:ext cx="8446892" cy="26040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СИСТЕМА </a:t>
            </a:r>
            <a:b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ЦЕНТРАЛИЗОВАННОГО УЧЕТА </a:t>
            </a:r>
            <a:b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ОБЪЕКТОВ ЗЕМЕЛЬНО-ИМУЩЕСТВЕННОГО КОМПЛЕКСА КРАСНОЯРСКОГО КРАЯ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841" y="5588000"/>
            <a:ext cx="3771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Черненко Алексей Николаевич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заместитель министра финансов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Красноярского края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396898" y="90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4036327" y="2609807"/>
            <a:ext cx="1174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2C6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847</a:t>
            </a:r>
          </a:p>
          <a:p>
            <a:pPr algn="ctr"/>
            <a:r>
              <a:rPr lang="ru-RU" b="1" dirty="0" smtClean="0"/>
              <a:t>тысяч</a:t>
            </a:r>
          </a:p>
          <a:p>
            <a:pPr algn="ctr"/>
            <a:r>
              <a:rPr lang="ru-RU" b="1" dirty="0" smtClean="0"/>
              <a:t>объектов</a:t>
            </a:r>
            <a:endParaRPr lang="ru-RU" b="1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5723354" y="831378"/>
            <a:ext cx="3279207" cy="3987449"/>
            <a:chOff x="5723354" y="1161578"/>
            <a:chExt cx="3279207" cy="3987449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5723354" y="1161578"/>
              <a:ext cx="3279207" cy="3987449"/>
            </a:xfrm>
            <a:prstGeom prst="rect">
              <a:avLst/>
            </a:prstGeom>
          </p:spPr>
          <p:txBody>
            <a:bodyPr wrap="square" lIns="77925" tIns="38963" rIns="77925" bIns="38963">
              <a:spAutoFit/>
            </a:bodyPr>
            <a:lstStyle/>
            <a:p>
              <a:pPr lvl="0"/>
              <a:r>
                <a:rPr lang="ru-RU" sz="3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544</a:t>
              </a:r>
              <a:r>
                <a:rPr lang="ru-RU" sz="1300" dirty="0" smtClean="0"/>
                <a:t>  муниципальных образований</a:t>
              </a:r>
            </a:p>
            <a:p>
              <a:pPr lvl="0"/>
              <a:r>
                <a:rPr lang="ru-RU" sz="1300" dirty="0" smtClean="0"/>
                <a:t>	  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17</a:t>
              </a:r>
              <a:r>
                <a:rPr lang="ru-RU" sz="1300" dirty="0" smtClean="0"/>
                <a:t> городских округов</a:t>
              </a:r>
            </a:p>
            <a:p>
              <a:pPr lvl="0"/>
              <a:r>
                <a:rPr lang="ru-RU" sz="1300" dirty="0" smtClean="0"/>
                <a:t>	  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41</a:t>
              </a:r>
              <a:r>
                <a:rPr lang="ru-RU" sz="1300" dirty="0" smtClean="0"/>
                <a:t> муниципальный район</a:t>
              </a:r>
            </a:p>
            <a:p>
              <a:pPr lvl="0"/>
              <a:r>
                <a:rPr lang="ru-RU" sz="1300" dirty="0"/>
                <a:t>	</a:t>
              </a:r>
              <a:r>
                <a:rPr lang="ru-RU" sz="1300" dirty="0" smtClean="0"/>
                <a:t>    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3</a:t>
              </a:r>
              <a:r>
                <a:rPr lang="ru-RU" sz="1300" dirty="0" smtClean="0"/>
                <a:t> муниципальных округа</a:t>
              </a:r>
            </a:p>
            <a:p>
              <a:pPr lvl="0"/>
              <a:r>
                <a:rPr lang="ru-RU" sz="1300" dirty="0"/>
                <a:t>	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483</a:t>
              </a:r>
              <a:r>
                <a:rPr lang="ru-RU" sz="1300" dirty="0" smtClean="0"/>
                <a:t> поселения</a:t>
              </a:r>
              <a:endParaRPr lang="ru-RU" sz="1300" dirty="0"/>
            </a:p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sz="1600" dirty="0" smtClean="0"/>
                <a:t>Низкий уровень компетенций</a:t>
              </a:r>
            </a:p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sz="1600" dirty="0"/>
                <a:t>Отсутствие единой методологии</a:t>
              </a:r>
            </a:p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ru-RU" sz="1600" dirty="0"/>
                <a:t>Разрозненность средств </a:t>
              </a:r>
              <a:r>
                <a:rPr lang="ru-RU" sz="1600" dirty="0" smtClean="0"/>
                <a:t>автоматизации (или их отсутствие)</a:t>
              </a:r>
              <a:endParaRPr lang="ru-RU" sz="1600" dirty="0"/>
            </a:p>
            <a:p>
              <a:pPr lvl="0">
                <a:spcBef>
                  <a:spcPts val="1200"/>
                </a:spcBef>
                <a:spcAft>
                  <a:spcPts val="1200"/>
                </a:spcAft>
              </a:pPr>
              <a:r>
                <a:rPr lang="ru-RU" sz="1600" dirty="0"/>
                <a:t>Недостаточное взаимодействие </a:t>
              </a:r>
              <a:r>
                <a:rPr lang="ru-RU" sz="1600" dirty="0" smtClean="0"/>
                <a:t/>
              </a:r>
              <a:br>
                <a:rPr lang="ru-RU" sz="1600" dirty="0" smtClean="0"/>
              </a:br>
              <a:r>
                <a:rPr lang="ru-RU" sz="1600" dirty="0" smtClean="0"/>
                <a:t>с </a:t>
              </a:r>
              <a:r>
                <a:rPr lang="ru-RU" sz="1600" dirty="0" err="1"/>
                <a:t>Росреестром</a:t>
              </a:r>
              <a:endParaRPr lang="ru-RU" sz="1600" dirty="0"/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5879096" y="1838486"/>
              <a:ext cx="567428" cy="668051"/>
              <a:chOff x="6971527" y="5056510"/>
              <a:chExt cx="568791" cy="771241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54" name="Нашивка 32"/>
              <p:cNvSpPr/>
              <p:nvPr/>
            </p:nvSpPr>
            <p:spPr>
              <a:xfrm rot="5400000">
                <a:off x="7072331" y="5359764"/>
                <a:ext cx="367183" cy="568791"/>
              </a:xfrm>
              <a:prstGeom prst="chevron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Нашивка 32"/>
              <p:cNvSpPr/>
              <p:nvPr/>
            </p:nvSpPr>
            <p:spPr>
              <a:xfrm rot="5400000">
                <a:off x="7072330" y="4955707"/>
                <a:ext cx="367186" cy="568791"/>
              </a:xfrm>
              <a:prstGeom prst="chevron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Нашивка 32"/>
              <p:cNvSpPr/>
              <p:nvPr/>
            </p:nvSpPr>
            <p:spPr>
              <a:xfrm rot="5400000">
                <a:off x="7072331" y="5157889"/>
                <a:ext cx="367183" cy="568791"/>
              </a:xfrm>
              <a:prstGeom prst="chevron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2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457814701"/>
              </p:ext>
            </p:extLst>
          </p:nvPr>
        </p:nvGraphicFramePr>
        <p:xfrm>
          <a:off x="-160203" y="987002"/>
          <a:ext cx="452995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Скругленная прямоугольная выноска 18"/>
          <p:cNvSpPr/>
          <p:nvPr/>
        </p:nvSpPr>
        <p:spPr>
          <a:xfrm>
            <a:off x="613196" y="914619"/>
            <a:ext cx="2190229" cy="943664"/>
          </a:xfrm>
          <a:prstGeom prst="wedgeRoundRectCallout">
            <a:avLst>
              <a:gd name="adj1" fmla="val 41521"/>
              <a:gd name="adj2" fmla="val 85462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Доходы от имущества </a:t>
            </a:r>
            <a:r>
              <a:rPr lang="ru-RU" sz="1200" dirty="0" smtClean="0">
                <a:solidFill>
                  <a:schemeClr val="tx1"/>
                </a:solidFill>
              </a:rPr>
              <a:t>в собственных доходах местных бюджетов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3,7</a:t>
            </a:r>
            <a:r>
              <a:rPr lang="ru-RU" sz="1200" dirty="0" smtClean="0">
                <a:solidFill>
                  <a:schemeClr val="tx1"/>
                </a:solidFill>
              </a:rPr>
              <a:t> млрд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2" name="Скругленная прямоугольная выноска 51"/>
          <p:cNvSpPr/>
          <p:nvPr/>
        </p:nvSpPr>
        <p:spPr>
          <a:xfrm>
            <a:off x="613197" y="3425267"/>
            <a:ext cx="2190229" cy="647700"/>
          </a:xfrm>
          <a:prstGeom prst="wedgeRoundRectCallout">
            <a:avLst>
              <a:gd name="adj1" fmla="val 41645"/>
              <a:gd name="adj2" fmla="val -103325"/>
              <a:gd name="adj3" fmla="val 16667"/>
            </a:avLst>
          </a:prstGeom>
          <a:pattFill prst="pct25">
            <a:fgClr>
              <a:schemeClr val="accent6"/>
            </a:fgClr>
            <a:bgClr>
              <a:schemeClr val="bg1"/>
            </a:bgClr>
          </a:patt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Потенциальные доходы от снижения недоимки (57%) </a:t>
            </a:r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211982" y="5109370"/>
            <a:ext cx="4255978" cy="1176004"/>
            <a:chOff x="195766" y="1188529"/>
            <a:chExt cx="4255978" cy="1176004"/>
          </a:xfrm>
        </p:grpSpPr>
        <p:sp>
          <p:nvSpPr>
            <p:cNvPr id="59" name="Прямоугольник 58"/>
            <p:cNvSpPr/>
            <p:nvPr/>
          </p:nvSpPr>
          <p:spPr>
            <a:xfrm>
              <a:off x="195766" y="1188529"/>
              <a:ext cx="4255978" cy="117600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9050">
              <a:solidFill>
                <a:srgbClr val="6E9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0" name="Группа 59"/>
            <p:cNvGrpSpPr/>
            <p:nvPr/>
          </p:nvGrpSpPr>
          <p:grpSpPr>
            <a:xfrm>
              <a:off x="288061" y="1252028"/>
              <a:ext cx="4092282" cy="1090721"/>
              <a:chOff x="265481" y="5251405"/>
              <a:chExt cx="4092282" cy="1090721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1033328" y="5818906"/>
                <a:ext cx="332443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400" dirty="0"/>
                  <a:t>Задача по наращиванию доходного потенциала местных бюджетов</a:t>
                </a:r>
              </a:p>
            </p:txBody>
          </p:sp>
          <p:grpSp>
            <p:nvGrpSpPr>
              <p:cNvPr id="62" name="Группа 61"/>
              <p:cNvGrpSpPr/>
              <p:nvPr/>
            </p:nvGrpSpPr>
            <p:grpSpPr>
              <a:xfrm>
                <a:off x="265481" y="5251405"/>
                <a:ext cx="4023589" cy="885908"/>
                <a:chOff x="328534" y="4896264"/>
                <a:chExt cx="3598944" cy="885908"/>
              </a:xfrm>
            </p:grpSpPr>
            <p:pic>
              <p:nvPicPr>
                <p:cNvPr id="64" name="Рисунок 63"/>
                <p:cNvPicPr>
                  <a:picLocks noChangeAspect="1"/>
                </p:cNvPicPr>
                <p:nvPr/>
              </p:nvPicPr>
              <p:blipFill>
                <a:blip r:embed="rId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8534" y="5000994"/>
                  <a:ext cx="640097" cy="781178"/>
                </a:xfrm>
                <a:prstGeom prst="rect">
                  <a:avLst/>
                </a:prstGeom>
              </p:spPr>
            </p:pic>
            <p:sp>
              <p:nvSpPr>
                <p:cNvPr id="66" name="Прямоугольник 65"/>
                <p:cNvSpPr/>
                <p:nvPr/>
              </p:nvSpPr>
              <p:spPr>
                <a:xfrm>
                  <a:off x="1051185" y="4896264"/>
                  <a:ext cx="287629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 dirty="0" smtClean="0"/>
                    <a:t>Решение Губернаторского совета Красноярского края от 25.01.2018</a:t>
                  </a:r>
                </a:p>
              </p:txBody>
            </p:sp>
          </p:grpSp>
        </p:grpSp>
      </p:grpSp>
      <p:grpSp>
        <p:nvGrpSpPr>
          <p:cNvPr id="26" name="Группа 25"/>
          <p:cNvGrpSpPr/>
          <p:nvPr/>
        </p:nvGrpSpPr>
        <p:grpSpPr>
          <a:xfrm>
            <a:off x="4680380" y="5113261"/>
            <a:ext cx="4255978" cy="1176004"/>
            <a:chOff x="4680380" y="5443461"/>
            <a:chExt cx="4255978" cy="1176004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4680380" y="5443461"/>
              <a:ext cx="4255978" cy="1176004"/>
              <a:chOff x="195766" y="1188529"/>
              <a:chExt cx="4255978" cy="1176004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195766" y="1188529"/>
                <a:ext cx="4255978" cy="117600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19050">
                <a:solidFill>
                  <a:srgbClr val="6E9A7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2" name="Группа 11"/>
              <p:cNvGrpSpPr/>
              <p:nvPr/>
            </p:nvGrpSpPr>
            <p:grpSpPr>
              <a:xfrm>
                <a:off x="1055908" y="1252028"/>
                <a:ext cx="3324435" cy="875278"/>
                <a:chOff x="1033328" y="5251405"/>
                <a:chExt cx="3324435" cy="875278"/>
              </a:xfrm>
            </p:grpSpPr>
            <p:sp>
              <p:nvSpPr>
                <p:cNvPr id="65" name="Прямоугольник 64"/>
                <p:cNvSpPr/>
                <p:nvPr/>
              </p:nvSpPr>
              <p:spPr>
                <a:xfrm>
                  <a:off x="1033328" y="5818906"/>
                  <a:ext cx="3324435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400" dirty="0" smtClean="0"/>
                    <a:t>«О создании ГМИС»</a:t>
                  </a:r>
                  <a:endParaRPr lang="ru-RU" sz="1400" dirty="0"/>
                </a:p>
              </p:txBody>
            </p:sp>
            <p:sp>
              <p:nvSpPr>
                <p:cNvPr id="63" name="Прямоугольник 62"/>
                <p:cNvSpPr/>
                <p:nvPr/>
              </p:nvSpPr>
              <p:spPr>
                <a:xfrm>
                  <a:off x="1073399" y="5251405"/>
                  <a:ext cx="321567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 dirty="0" smtClean="0"/>
                    <a:t>Постановление Правительства Красноярского края от 12.07.2019</a:t>
                  </a:r>
                </a:p>
              </p:txBody>
            </p:sp>
          </p:grpSp>
        </p:grpSp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7"/>
            <a:srcRect t="914"/>
            <a:stretch/>
          </p:blipFill>
          <p:spPr>
            <a:xfrm rot="60000">
              <a:off x="4897969" y="5584904"/>
              <a:ext cx="633044" cy="88769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0"/>
              </a:lightRig>
            </a:scene3d>
          </p:spPr>
        </p:pic>
      </p:grp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КРАСНОЯРСКИЙ КРАЙ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91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Graphic spid="17" grpId="0">
        <p:bldAsOne/>
      </p:bldGraphic>
      <p:bldP spid="19" grpId="0" animBg="1"/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396898" y="162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3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ЦЕЛЬ ПРОЕКТА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747" y="873753"/>
            <a:ext cx="3848786" cy="1384995"/>
          </a:xfrm>
          <a:prstGeom prst="rect">
            <a:avLst/>
          </a:prstGeom>
          <a:ln w="19050">
            <a:solidFill>
              <a:srgbClr val="6E9A73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Реализация единой государственной политики </a:t>
            </a:r>
          </a:p>
          <a:p>
            <a:r>
              <a:rPr lang="ru-RU" dirty="0" smtClean="0">
                <a:ea typeface="Times New Roman" panose="02020603050405020304" pitchFamily="18" charset="0"/>
                <a:cs typeface="Arial" panose="020B0604020202020204" pitchFamily="34" charset="0"/>
              </a:rPr>
              <a:t>в сфере управления государственной и муниципальной собственностью</a:t>
            </a:r>
            <a:endParaRPr lang="ru-RU" dirty="0"/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3498850" y="2663470"/>
            <a:ext cx="2160000" cy="2160000"/>
          </a:xfrm>
          <a:prstGeom prst="ellipse">
            <a:avLst/>
          </a:prstGeom>
          <a:solidFill>
            <a:schemeClr val="bg1">
              <a:alpha val="0"/>
            </a:schemeClr>
          </a:solidFill>
          <a:ln w="15875">
            <a:solidFill>
              <a:srgbClr val="2F528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3498850" y="3093010"/>
            <a:ext cx="2146300" cy="1179327"/>
            <a:chOff x="3498850" y="3093010"/>
            <a:chExt cx="2146300" cy="1179327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417C8B16-F499-4571-8FDA-F1BAA6719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4122000" y="3093010"/>
              <a:ext cx="900000" cy="900000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98850" y="3995338"/>
              <a:ext cx="2146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ru-RU" sz="1200" b="1" dirty="0" smtClean="0"/>
                <a:t>ГМИС УЧЕТА ИМУЩЕСТВА</a:t>
              </a:r>
              <a:endParaRPr lang="ru-RU" sz="1200" b="1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203600" y="4507145"/>
            <a:ext cx="2844294" cy="1717603"/>
            <a:chOff x="5203600" y="4507145"/>
            <a:chExt cx="2844294" cy="171760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5203600" y="5187407"/>
              <a:ext cx="2844294" cy="1037341"/>
              <a:chOff x="406400" y="2843470"/>
              <a:chExt cx="2844294" cy="1037341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A381B7CA-1238-49D8-AF7E-E537FB6869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xmlns="" r:embed="rId11"/>
                  </a:ext>
                </a:extLst>
              </a:blip>
              <a:stretch>
                <a:fillRect/>
              </a:stretch>
            </p:blipFill>
            <p:spPr>
              <a:xfrm>
                <a:off x="406400" y="2843470"/>
                <a:ext cx="1028574" cy="900000"/>
              </a:xfrm>
              <a:prstGeom prst="rect">
                <a:avLst/>
              </a:prstGeom>
            </p:spPr>
          </p:pic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1434975" y="2907604"/>
                <a:ext cx="1026089" cy="28743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423637" y="2934398"/>
                <a:ext cx="1827057" cy="946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ru-RU" sz="1200" b="1" dirty="0" smtClean="0"/>
                  <a:t>ИНТЕГРАЦИЯ</a:t>
                </a:r>
              </a:p>
              <a:p>
                <a:pPr>
                  <a:spcBef>
                    <a:spcPts val="300"/>
                  </a:spcBef>
                </a:pPr>
                <a:r>
                  <a:rPr lang="ru-RU" sz="1200" b="1" dirty="0" smtClean="0"/>
                  <a:t>ГИС ГМП</a:t>
                </a:r>
              </a:p>
              <a:p>
                <a:pPr>
                  <a:spcBef>
                    <a:spcPts val="300"/>
                  </a:spcBef>
                </a:pPr>
                <a:r>
                  <a:rPr lang="ru-RU" sz="1200" b="1" dirty="0" smtClean="0"/>
                  <a:t>ФГИС ЕГРН</a:t>
                </a:r>
              </a:p>
              <a:p>
                <a:pPr>
                  <a:spcBef>
                    <a:spcPts val="300"/>
                  </a:spcBef>
                </a:pPr>
                <a:r>
                  <a:rPr lang="ru-RU" sz="1200" b="1" dirty="0" smtClean="0"/>
                  <a:t>АС ФК (СУФД)</a:t>
                </a:r>
                <a:endParaRPr lang="ru-RU" sz="1050" dirty="0" smtClean="0"/>
              </a:p>
            </p:txBody>
          </p:sp>
        </p:grpSp>
        <p:cxnSp>
          <p:nvCxnSpPr>
            <p:cNvPr id="59" name="Прямая со стрелкой 58"/>
            <p:cNvCxnSpPr>
              <a:stCxn id="13" idx="5"/>
            </p:cNvCxnSpPr>
            <p:nvPr/>
          </p:nvCxnSpPr>
          <p:spPr>
            <a:xfrm>
              <a:off x="5342524" y="4507145"/>
              <a:ext cx="540000" cy="54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193327" y="2831049"/>
            <a:ext cx="3305523" cy="2889964"/>
            <a:chOff x="193327" y="2831049"/>
            <a:chExt cx="3305523" cy="2889964"/>
          </a:xfrm>
        </p:grpSpPr>
        <p:cxnSp>
          <p:nvCxnSpPr>
            <p:cNvPr id="55" name="Прямая со стрелкой 54"/>
            <p:cNvCxnSpPr/>
            <p:nvPr/>
          </p:nvCxnSpPr>
          <p:spPr>
            <a:xfrm flipH="1">
              <a:off x="2918440" y="3740006"/>
              <a:ext cx="580410" cy="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triangle" w="lg" len="lg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Группа 64"/>
            <p:cNvGrpSpPr/>
            <p:nvPr/>
          </p:nvGrpSpPr>
          <p:grpSpPr>
            <a:xfrm>
              <a:off x="193327" y="2831049"/>
              <a:ext cx="2843766" cy="2889964"/>
              <a:chOff x="193327" y="2831049"/>
              <a:chExt cx="2843766" cy="2889964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93327" y="2831049"/>
                <a:ext cx="2843766" cy="992595"/>
                <a:chOff x="28558" y="2411935"/>
                <a:chExt cx="2843766" cy="992595"/>
              </a:xfrm>
            </p:grpSpPr>
            <p:grpSp>
              <p:nvGrpSpPr>
                <p:cNvPr id="15" name="Группа 14"/>
                <p:cNvGrpSpPr/>
                <p:nvPr/>
              </p:nvGrpSpPr>
              <p:grpSpPr>
                <a:xfrm>
                  <a:off x="372438" y="2683336"/>
                  <a:ext cx="2156006" cy="721194"/>
                  <a:chOff x="345986" y="2663470"/>
                  <a:chExt cx="2156006" cy="721194"/>
                </a:xfrm>
              </p:grpSpPr>
              <p:pic>
                <p:nvPicPr>
                  <p:cNvPr id="32" name="Рисунок 31">
                    <a:extLst>
                      <a:ext uri="{FF2B5EF4-FFF2-40B4-BE49-F238E27FC236}">
                        <a16:creationId xmlns:a16="http://schemas.microsoft.com/office/drawing/2014/main" id="{04D19306-F09A-476D-AB00-28EC7540A5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xmlns="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5986" y="2663470"/>
                    <a:ext cx="650603" cy="720000"/>
                  </a:xfrm>
                  <a:prstGeom prst="rect">
                    <a:avLst/>
                  </a:prstGeom>
                </p:spPr>
              </p:pic>
              <p:pic>
                <p:nvPicPr>
                  <p:cNvPr id="49" name="Рисунок 48">
                    <a:extLst>
                      <a:ext uri="{FF2B5EF4-FFF2-40B4-BE49-F238E27FC236}">
                        <a16:creationId xmlns:a16="http://schemas.microsoft.com/office/drawing/2014/main" id="{04D19306-F09A-476D-AB00-28EC7540A5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xmlns="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97600" y="2664664"/>
                    <a:ext cx="650603" cy="720000"/>
                  </a:xfrm>
                  <a:prstGeom prst="rect">
                    <a:avLst/>
                  </a:prstGeom>
                </p:spPr>
              </p:pic>
              <p:pic>
                <p:nvPicPr>
                  <p:cNvPr id="50" name="Рисунок 49">
                    <a:extLst>
                      <a:ext uri="{FF2B5EF4-FFF2-40B4-BE49-F238E27FC236}">
                        <a16:creationId xmlns:a16="http://schemas.microsoft.com/office/drawing/2014/main" id="{04D19306-F09A-476D-AB00-28EC7540A5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xmlns="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851389" y="2663470"/>
                    <a:ext cx="650603" cy="7200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1" name="TextBox 50"/>
                <p:cNvSpPr txBox="1"/>
                <p:nvPr/>
              </p:nvSpPr>
              <p:spPr>
                <a:xfrm>
                  <a:off x="28558" y="2411935"/>
                  <a:ext cx="284376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:r>
                    <a:rPr lang="ru-RU" sz="1200" b="1" dirty="0" smtClean="0"/>
                    <a:t>ОРГАНЫ МЕСТНОГО САМОУПРАВЛЕНИЯ</a:t>
                  </a:r>
                  <a:endParaRPr lang="ru-RU" sz="1050" dirty="0" smtClean="0"/>
                </a:p>
              </p:txBody>
            </p:sp>
          </p:grpSp>
          <p:grpSp>
            <p:nvGrpSpPr>
              <p:cNvPr id="18" name="Группа 17"/>
              <p:cNvGrpSpPr/>
              <p:nvPr/>
            </p:nvGrpSpPr>
            <p:grpSpPr>
              <a:xfrm>
                <a:off x="671870" y="3896140"/>
                <a:ext cx="1752087" cy="873873"/>
                <a:chOff x="665497" y="4020729"/>
                <a:chExt cx="1752087" cy="873873"/>
              </a:xfrm>
            </p:grpSpPr>
            <p:grpSp>
              <p:nvGrpSpPr>
                <p:cNvPr id="17" name="Группа 16"/>
                <p:cNvGrpSpPr/>
                <p:nvPr/>
              </p:nvGrpSpPr>
              <p:grpSpPr>
                <a:xfrm>
                  <a:off x="856874" y="4354602"/>
                  <a:ext cx="1369334" cy="540000"/>
                  <a:chOff x="862508" y="4011801"/>
                  <a:chExt cx="1369334" cy="540000"/>
                </a:xfrm>
              </p:grpSpPr>
              <p:pic>
                <p:nvPicPr>
                  <p:cNvPr id="40" name="Рисунок 39">
                    <a:extLst>
                      <a:ext uri="{FF2B5EF4-FFF2-40B4-BE49-F238E27FC236}">
                        <a16:creationId xmlns:a16="http://schemas.microsoft.com/office/drawing/2014/main" id="{B0062688-5697-41BF-8D33-D50123FC8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>
                    <a:extLst>
                      <a:ext uri="{96DAC541-7B7A-43D3-8B79-37D633B846F1}">
                        <asvg:svgBlip xmlns:asvg="http://schemas.microsoft.com/office/drawing/2016/SVG/main" xmlns="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62508" y="4011801"/>
                    <a:ext cx="417600" cy="540000"/>
                  </a:xfrm>
                  <a:prstGeom prst="rect">
                    <a:avLst/>
                  </a:prstGeom>
                </p:spPr>
              </p:pic>
              <p:pic>
                <p:nvPicPr>
                  <p:cNvPr id="52" name="Рисунок 51">
                    <a:extLst>
                      <a:ext uri="{FF2B5EF4-FFF2-40B4-BE49-F238E27FC236}">
                        <a16:creationId xmlns:a16="http://schemas.microsoft.com/office/drawing/2014/main" id="{B0062688-5697-41BF-8D33-D50123FC8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>
                    <a:extLst>
                      <a:ext uri="{96DAC541-7B7A-43D3-8B79-37D633B846F1}">
                        <asvg:svgBlip xmlns:asvg="http://schemas.microsoft.com/office/drawing/2016/SVG/main" xmlns="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38375" y="4011801"/>
                    <a:ext cx="417600" cy="540000"/>
                  </a:xfrm>
                  <a:prstGeom prst="rect">
                    <a:avLst/>
                  </a:prstGeom>
                </p:spPr>
              </p:pic>
              <p:pic>
                <p:nvPicPr>
                  <p:cNvPr id="53" name="Рисунок 52">
                    <a:extLst>
                      <a:ext uri="{FF2B5EF4-FFF2-40B4-BE49-F238E27FC236}">
                        <a16:creationId xmlns:a16="http://schemas.microsoft.com/office/drawing/2014/main" id="{B0062688-5697-41BF-8D33-D50123FC8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>
                    <a:extLst>
                      <a:ext uri="{96DAC541-7B7A-43D3-8B79-37D633B846F1}">
                        <asvg:svgBlip xmlns:asvg="http://schemas.microsoft.com/office/drawing/2016/SVG/main" xmlns="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814242" y="4011801"/>
                    <a:ext cx="417600" cy="5400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4" name="TextBox 53"/>
                <p:cNvSpPr txBox="1"/>
                <p:nvPr/>
              </p:nvSpPr>
              <p:spPr>
                <a:xfrm>
                  <a:off x="665497" y="4020729"/>
                  <a:ext cx="175208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ru-RU" sz="800" b="1" dirty="0" smtClean="0"/>
                    <a:t>МУНИЦИПАЛЬНЫЕ УЧРЕЖДЕНИЯ </a:t>
                  </a:r>
                  <a:br>
                    <a:rPr lang="ru-RU" sz="800" b="1" dirty="0" smtClean="0"/>
                  </a:br>
                  <a:r>
                    <a:rPr lang="ru-RU" sz="800" b="1" dirty="0" smtClean="0"/>
                    <a:t>И УНИТАРНЫЕ ПРЕДПРИЯТИЯ</a:t>
                  </a:r>
                  <a:endParaRPr lang="ru-RU" sz="600" dirty="0" smtClean="0"/>
                </a:p>
              </p:txBody>
            </p:sp>
          </p:grpSp>
          <p:sp>
            <p:nvSpPr>
              <p:cNvPr id="62" name="Скругленный прямоугольник 61">
                <a:extLst>
                  <a:ext uri="{FF2B5EF4-FFF2-40B4-BE49-F238E27FC236}">
                    <a16:creationId xmlns:a16="http://schemas.microsoft.com/office/drawing/2014/main" id="{73EE03BB-AFFB-484A-A2A6-8B638D2C8631}"/>
                  </a:ext>
                </a:extLst>
              </p:cNvPr>
              <p:cNvSpPr/>
              <p:nvPr/>
            </p:nvSpPr>
            <p:spPr>
              <a:xfrm>
                <a:off x="317152" y="4961017"/>
                <a:ext cx="2340000" cy="75999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>
                <a:spAutoFit/>
              </a:bodyPr>
              <a:lstStyle/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>
                    <a:cs typeface="Arial" pitchFamily="34" charset="0"/>
                  </a:rPr>
                  <a:t>Актуализация </a:t>
                </a:r>
                <a:r>
                  <a:rPr lang="ru-RU" sz="1600" dirty="0" smtClean="0">
                    <a:cs typeface="Arial" pitchFamily="34" charset="0"/>
                  </a:rPr>
                  <a:t>сведений </a:t>
                </a:r>
                <a:br>
                  <a:rPr lang="ru-RU" sz="1600" dirty="0" smtClean="0">
                    <a:cs typeface="Arial" pitchFamily="34" charset="0"/>
                  </a:rPr>
                </a:br>
                <a:r>
                  <a:rPr lang="ru-RU" sz="1600" dirty="0" smtClean="0">
                    <a:cs typeface="Arial" pitchFamily="34" charset="0"/>
                  </a:rPr>
                  <a:t>о </a:t>
                </a:r>
                <a:r>
                  <a:rPr lang="ru-RU" sz="1600" dirty="0">
                    <a:cs typeface="Arial" pitchFamily="34" charset="0"/>
                  </a:rPr>
                  <a:t>фактическом состоянии</a:t>
                </a:r>
              </a:p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>
                    <a:cs typeface="Arial" pitchFamily="34" charset="0"/>
                  </a:rPr>
                  <a:t>имущества</a:t>
                </a:r>
                <a:endParaRPr lang="fr-FR" sz="1600" dirty="0">
                  <a:cs typeface="Arial" pitchFamily="34" charset="0"/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5308959" y="824485"/>
            <a:ext cx="3750601" cy="2166614"/>
            <a:chOff x="5308959" y="824485"/>
            <a:chExt cx="3750601" cy="2166614"/>
          </a:xfrm>
        </p:grpSpPr>
        <p:cxnSp>
          <p:nvCxnSpPr>
            <p:cNvPr id="20" name="Прямая со стрелкой 19"/>
            <p:cNvCxnSpPr>
              <a:stCxn id="13" idx="7"/>
            </p:cNvCxnSpPr>
            <p:nvPr/>
          </p:nvCxnSpPr>
          <p:spPr>
            <a:xfrm flipV="1">
              <a:off x="5342524" y="2451099"/>
              <a:ext cx="540000" cy="54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Группа 59"/>
            <p:cNvGrpSpPr/>
            <p:nvPr/>
          </p:nvGrpSpPr>
          <p:grpSpPr>
            <a:xfrm>
              <a:off x="5308959" y="824485"/>
              <a:ext cx="3750601" cy="2118873"/>
              <a:chOff x="5308959" y="824485"/>
              <a:chExt cx="3750601" cy="2118873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5308959" y="824485"/>
                <a:ext cx="3750601" cy="1284103"/>
                <a:chOff x="5308959" y="824485"/>
                <a:chExt cx="3750601" cy="1284103"/>
              </a:xfrm>
            </p:grpSpPr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4013389E-E7A1-47B8-BFAC-1E97925DFC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96DAC541-7B7A-43D3-8B79-37D633B846F1}">
                      <asvg:svgBlip xmlns:asvg="http://schemas.microsoft.com/office/drawing/2016/SVG/main" xmlns="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08959" y="824485"/>
                  <a:ext cx="1160337" cy="1284103"/>
                </a:xfrm>
                <a:prstGeom prst="rect">
                  <a:avLst/>
                </a:prstGeom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6553200" y="1104900"/>
                  <a:ext cx="2506360" cy="7232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:r>
                    <a:rPr lang="ru-RU" sz="1200" b="1" dirty="0" smtClean="0"/>
                    <a:t>МИНИСТЕРСТВО ФИНАНСОВ КРАЯ</a:t>
                  </a:r>
                </a:p>
                <a:p>
                  <a:pPr>
                    <a:spcBef>
                      <a:spcPts val="600"/>
                    </a:spcBef>
                  </a:pPr>
                  <a:r>
                    <a:rPr lang="ru-RU" sz="1200" b="1" dirty="0" smtClean="0"/>
                    <a:t>АГЕНТСТВО ПО УПРАВЛЕНИЮ ГОС.ИМУЩЕСТВОМ КРАЯ</a:t>
                  </a:r>
                  <a:endParaRPr lang="ru-RU" sz="1200" b="1" dirty="0"/>
                </a:p>
              </p:txBody>
            </p:sp>
          </p:grpSp>
          <p:sp>
            <p:nvSpPr>
              <p:cNvPr id="63" name="Скругленный прямоугольник 62">
                <a:extLst>
                  <a:ext uri="{FF2B5EF4-FFF2-40B4-BE49-F238E27FC236}">
                    <a16:creationId xmlns:a16="http://schemas.microsoft.com/office/drawing/2014/main" id="{73EE03BB-AFFB-484A-A2A6-8B638D2C8631}"/>
                  </a:ext>
                </a:extLst>
              </p:cNvPr>
              <p:cNvSpPr/>
              <p:nvPr/>
            </p:nvSpPr>
            <p:spPr>
              <a:xfrm>
                <a:off x="6553201" y="1930031"/>
                <a:ext cx="2340000" cy="101332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>
                <a:spAutoFit/>
              </a:bodyPr>
              <a:lstStyle/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 smtClean="0">
                    <a:cs typeface="Arial" pitchFamily="34" charset="0"/>
                  </a:rPr>
                  <a:t>Единые подходы</a:t>
                </a:r>
              </a:p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 smtClean="0">
                    <a:cs typeface="Arial" pitchFamily="34" charset="0"/>
                  </a:rPr>
                  <a:t>Сводная отчетность</a:t>
                </a:r>
              </a:p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 smtClean="0">
                    <a:cs typeface="Arial" pitchFamily="34" charset="0"/>
                  </a:rPr>
                  <a:t>Рейтинг деятельности</a:t>
                </a:r>
              </a:p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>
                    <a:cs typeface="Arial" pitchFamily="34" charset="0"/>
                  </a:rPr>
                  <a:t>Контрольные </a:t>
                </a:r>
                <a:r>
                  <a:rPr lang="ru-RU" sz="1600" dirty="0" smtClean="0">
                    <a:cs typeface="Arial" pitchFamily="34" charset="0"/>
                  </a:rPr>
                  <a:t>показатели</a:t>
                </a:r>
                <a:endParaRPr lang="ru-RU" sz="1600" dirty="0">
                  <a:cs typeface="Arial" pitchFamily="34" charset="0"/>
                </a:endParaRP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5658850" y="3290006"/>
            <a:ext cx="3317530" cy="1488995"/>
            <a:chOff x="5658850" y="3290006"/>
            <a:chExt cx="3317530" cy="1488995"/>
          </a:xfrm>
        </p:grpSpPr>
        <p:cxnSp>
          <p:nvCxnSpPr>
            <p:cNvPr id="57" name="Прямая со стрелкой 56"/>
            <p:cNvCxnSpPr>
              <a:stCxn id="13" idx="6"/>
              <a:endCxn id="33" idx="1"/>
            </p:cNvCxnSpPr>
            <p:nvPr/>
          </p:nvCxnSpPr>
          <p:spPr>
            <a:xfrm flipV="1">
              <a:off x="5658850" y="3740006"/>
              <a:ext cx="296904" cy="3464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Группа 60"/>
            <p:cNvGrpSpPr/>
            <p:nvPr/>
          </p:nvGrpSpPr>
          <p:grpSpPr>
            <a:xfrm>
              <a:off x="5955754" y="3290006"/>
              <a:ext cx="3020626" cy="1488995"/>
              <a:chOff x="5955754" y="3290006"/>
              <a:chExt cx="3020626" cy="1488995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5955754" y="3290006"/>
                <a:ext cx="2952377" cy="900000"/>
                <a:chOff x="6146254" y="4335349"/>
                <a:chExt cx="2952377" cy="900000"/>
              </a:xfrm>
            </p:grpSpPr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4A512B58-B24F-4BA7-A4E2-AEEAC6853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xmlns="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6254" y="4335349"/>
                  <a:ext cx="1020896" cy="900000"/>
                </a:xfrm>
                <a:prstGeom prst="rect">
                  <a:avLst/>
                </a:prstGeom>
              </p:spPr>
            </p:pic>
            <p:sp>
              <p:nvSpPr>
                <p:cNvPr id="41" name="TextBox 40"/>
                <p:cNvSpPr txBox="1"/>
                <p:nvPr/>
              </p:nvSpPr>
              <p:spPr>
                <a:xfrm>
                  <a:off x="7271574" y="4436537"/>
                  <a:ext cx="1827057" cy="4385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:r>
                    <a:rPr lang="ru-RU" sz="1200" b="1" dirty="0" smtClean="0"/>
                    <a:t>ПОЛУЧАТЕЛИ УСЛУГ </a:t>
                  </a:r>
                  <a:r>
                    <a:rPr lang="ru-RU" sz="1050" dirty="0" smtClean="0"/>
                    <a:t>(ВНЕШНИЕ ПОЛЬЗОВАТЕЛИ)</a:t>
                  </a:r>
                </a:p>
              </p:txBody>
            </p:sp>
          </p:grpSp>
          <p:sp>
            <p:nvSpPr>
              <p:cNvPr id="64" name="Скругленный прямоугольник 63">
                <a:extLst>
                  <a:ext uri="{FF2B5EF4-FFF2-40B4-BE49-F238E27FC236}">
                    <a16:creationId xmlns:a16="http://schemas.microsoft.com/office/drawing/2014/main" id="{73EE03BB-AFFB-484A-A2A6-8B638D2C8631}"/>
                  </a:ext>
                </a:extLst>
              </p:cNvPr>
              <p:cNvSpPr/>
              <p:nvPr/>
            </p:nvSpPr>
            <p:spPr>
              <a:xfrm>
                <a:off x="6636380" y="4272337"/>
                <a:ext cx="2340000" cy="506664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>
                <a:spAutoFit/>
              </a:bodyPr>
              <a:lstStyle/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 smtClean="0">
                    <a:cs typeface="Arial" pitchFamily="34" charset="0"/>
                  </a:rPr>
                  <a:t>Реестр имущества</a:t>
                </a:r>
              </a:p>
              <a:p>
                <a:pPr marL="8467" indent="-8467" algn="ctr" defTabSz="1823551" eaLnBrk="0"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defRPr/>
                </a:pPr>
                <a:r>
                  <a:rPr lang="ru-RU" sz="1600" dirty="0" smtClean="0">
                    <a:cs typeface="Arial" pitchFamily="34" charset="0"/>
                  </a:rPr>
                  <a:t>Выписки, справки</a:t>
                </a:r>
                <a:endParaRPr lang="fr-FR" sz="1600" dirty="0"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403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415256" y="162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4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WEB-</a:t>
            </a:r>
            <a:r>
              <a:rPr lang="ru-RU" sz="2600" b="1" dirty="0" smtClean="0">
                <a:solidFill>
                  <a:schemeClr val="bg1"/>
                </a:solidFill>
              </a:rPr>
              <a:t>РЕШЕНИЕ</a:t>
            </a:r>
            <a:endParaRPr lang="ru-RU" sz="2600" b="1" dirty="0">
              <a:solidFill>
                <a:schemeClr val="bg1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600445" y="898369"/>
            <a:ext cx="2678547" cy="1960872"/>
            <a:chOff x="600445" y="898369"/>
            <a:chExt cx="2678547" cy="1960872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92" t="49386" r="41515" b="15465"/>
            <a:stretch/>
          </p:blipFill>
          <p:spPr>
            <a:xfrm>
              <a:off x="600445" y="1141278"/>
              <a:ext cx="2678547" cy="1717963"/>
            </a:xfrm>
            <a:prstGeom prst="rect">
              <a:avLst/>
            </a:prstGeom>
          </p:spPr>
        </p:pic>
        <p:sp>
          <p:nvSpPr>
            <p:cNvPr id="53" name="Прямоугольник 52"/>
            <p:cNvSpPr/>
            <p:nvPr/>
          </p:nvSpPr>
          <p:spPr>
            <a:xfrm>
              <a:off x="884130" y="924948"/>
              <a:ext cx="2111175" cy="324000"/>
            </a:xfrm>
            <a:prstGeom prst="rect">
              <a:avLst/>
            </a:prstGeom>
            <a:gradFill>
              <a:gsLst>
                <a:gs pos="0">
                  <a:srgbClr val="2C6347"/>
                </a:gs>
                <a:gs pos="51000">
                  <a:srgbClr val="2FAC66"/>
                </a:gs>
                <a:gs pos="100000">
                  <a:srgbClr val="2C634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70000"/>
                </a:lnSpc>
              </a:pPr>
              <a:r>
                <a:rPr lang="ru-RU" sz="1700" b="1" dirty="0">
                  <a:solidFill>
                    <a:schemeClr val="bg1"/>
                  </a:solidFill>
                  <a:cs typeface="Arial" panose="020B0604020202020204" pitchFamily="34" charset="0"/>
                </a:rPr>
                <a:t>    </a:t>
              </a:r>
              <a:r>
                <a:rPr lang="ru-RU" sz="17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Вход</a:t>
              </a:r>
              <a:endParaRPr lang="ru-RU" altLang="ru-RU" sz="1700" b="1" dirty="0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699157" y="898369"/>
              <a:ext cx="360000" cy="360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C09C7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rgbClr val="2C6246"/>
                  </a:solidFill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3463965" y="1352279"/>
            <a:ext cx="5227782" cy="3313488"/>
            <a:chOff x="3463965" y="1352279"/>
            <a:chExt cx="5227782" cy="3136913"/>
          </a:xfrm>
        </p:grpSpPr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28" b="29352"/>
            <a:stretch/>
          </p:blipFill>
          <p:spPr>
            <a:xfrm>
              <a:off x="3463965" y="1652834"/>
              <a:ext cx="5227782" cy="2836358"/>
            </a:xfrm>
            <a:prstGeom prst="rect">
              <a:avLst/>
            </a:prstGeom>
          </p:spPr>
        </p:pic>
        <p:sp>
          <p:nvSpPr>
            <p:cNvPr id="55" name="Прямоугольник 54"/>
            <p:cNvSpPr/>
            <p:nvPr/>
          </p:nvSpPr>
          <p:spPr>
            <a:xfrm>
              <a:off x="5282816" y="1373829"/>
              <a:ext cx="2111175" cy="306734"/>
            </a:xfrm>
            <a:prstGeom prst="rect">
              <a:avLst/>
            </a:prstGeom>
            <a:gradFill>
              <a:gsLst>
                <a:gs pos="0">
                  <a:srgbClr val="2C6347"/>
                </a:gs>
                <a:gs pos="51000">
                  <a:srgbClr val="2FAC66"/>
                </a:gs>
                <a:gs pos="100000">
                  <a:srgbClr val="2C634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70000"/>
                </a:lnSpc>
              </a:pPr>
              <a:r>
                <a:rPr lang="ru-RU" sz="1700" b="1" dirty="0">
                  <a:solidFill>
                    <a:schemeClr val="bg1"/>
                  </a:solidFill>
                  <a:cs typeface="Arial" panose="020B0604020202020204" pitchFamily="34" charset="0"/>
                </a:rPr>
                <a:t>    </a:t>
              </a:r>
              <a:r>
                <a:rPr lang="ru-RU" sz="17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Эксплуатация</a:t>
              </a:r>
              <a:endParaRPr lang="ru-RU" altLang="ru-RU" sz="1700" b="1" dirty="0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5097843" y="1352279"/>
              <a:ext cx="360000" cy="3408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C09C7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2C6246"/>
                  </a:solidFill>
                  <a:cs typeface="Arial" panose="020B0604020202020204" pitchFamily="34" charset="0"/>
                </a:rPr>
                <a:t>2</a:t>
              </a:r>
              <a:endParaRPr lang="ru-RU" b="1" dirty="0">
                <a:solidFill>
                  <a:srgbClr val="2C6246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50218" y="3496406"/>
            <a:ext cx="4286056" cy="2950715"/>
            <a:chOff x="156636" y="3468558"/>
            <a:chExt cx="4286056" cy="2950715"/>
          </a:xfrm>
        </p:grpSpPr>
        <p:pic>
          <p:nvPicPr>
            <p:cNvPr id="52" name="Рисунок 5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02" t="219" r="32926" b="38557"/>
            <a:stretch/>
          </p:blipFill>
          <p:spPr>
            <a:xfrm>
              <a:off x="156636" y="3792382"/>
              <a:ext cx="4286056" cy="2626891"/>
            </a:xfrm>
            <a:prstGeom prst="rect">
              <a:avLst/>
            </a:prstGeom>
          </p:spPr>
        </p:pic>
        <p:sp>
          <p:nvSpPr>
            <p:cNvPr id="57" name="Прямоугольник 56"/>
            <p:cNvSpPr/>
            <p:nvPr/>
          </p:nvSpPr>
          <p:spPr>
            <a:xfrm>
              <a:off x="1720023" y="3490169"/>
              <a:ext cx="2111175" cy="324000"/>
            </a:xfrm>
            <a:prstGeom prst="rect">
              <a:avLst/>
            </a:prstGeom>
            <a:gradFill>
              <a:gsLst>
                <a:gs pos="0">
                  <a:srgbClr val="2C6347"/>
                </a:gs>
                <a:gs pos="51000">
                  <a:srgbClr val="2FAC66"/>
                </a:gs>
                <a:gs pos="100000">
                  <a:srgbClr val="2C634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70000"/>
                </a:lnSpc>
              </a:pPr>
              <a:r>
                <a:rPr lang="ru-RU" sz="1700" b="1" dirty="0">
                  <a:solidFill>
                    <a:schemeClr val="bg1"/>
                  </a:solidFill>
                  <a:cs typeface="Arial" panose="020B0604020202020204" pitchFamily="34" charset="0"/>
                </a:rPr>
                <a:t>    </a:t>
              </a:r>
              <a:r>
                <a:rPr lang="ru-RU" sz="17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Публикация</a:t>
              </a:r>
              <a:endParaRPr lang="ru-RU" altLang="ru-RU" sz="1700" b="1" dirty="0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1535050" y="3468558"/>
              <a:ext cx="360000" cy="360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C09C7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2C6246"/>
                  </a:solidFill>
                  <a:cs typeface="Arial" panose="020B0604020202020204" pitchFamily="34" charset="0"/>
                </a:rPr>
                <a:t>3</a:t>
              </a:r>
              <a:endParaRPr lang="ru-RU" b="1" dirty="0">
                <a:solidFill>
                  <a:srgbClr val="2C6246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3564782" y="4366877"/>
            <a:ext cx="3990109" cy="1517160"/>
            <a:chOff x="3564782" y="4366877"/>
            <a:chExt cx="3990109" cy="1517160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3564782" y="4366877"/>
              <a:ext cx="3990109" cy="1517160"/>
              <a:chOff x="3495994" y="4665767"/>
              <a:chExt cx="3990109" cy="1517160"/>
            </a:xfrm>
          </p:grpSpPr>
          <p:grpSp>
            <p:nvGrpSpPr>
              <p:cNvPr id="69" name="Группа 68"/>
              <p:cNvGrpSpPr/>
              <p:nvPr/>
            </p:nvGrpSpPr>
            <p:grpSpPr>
              <a:xfrm>
                <a:off x="3495994" y="4963799"/>
                <a:ext cx="3990109" cy="1219128"/>
                <a:chOff x="5015623" y="5077556"/>
                <a:chExt cx="3990109" cy="1219128"/>
              </a:xfrm>
            </p:grpSpPr>
            <p:pic>
              <p:nvPicPr>
                <p:cNvPr id="70" name="Рисунок 69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2762" r="56363" b="6320"/>
                <a:stretch/>
              </p:blipFill>
              <p:spPr>
                <a:xfrm>
                  <a:off x="5015623" y="5532582"/>
                  <a:ext cx="3990109" cy="764102"/>
                </a:xfrm>
                <a:prstGeom prst="rect">
                  <a:avLst/>
                </a:prstGeom>
              </p:spPr>
            </p:pic>
            <p:pic>
              <p:nvPicPr>
                <p:cNvPr id="71" name="Рисунок 70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363" b="87543"/>
                <a:stretch/>
              </p:blipFill>
              <p:spPr>
                <a:xfrm>
                  <a:off x="5015623" y="5077556"/>
                  <a:ext cx="3990109" cy="455026"/>
                </a:xfrm>
                <a:prstGeom prst="rect">
                  <a:avLst/>
                </a:prstGeom>
              </p:spPr>
            </p:pic>
          </p:grpSp>
          <p:sp>
            <p:nvSpPr>
              <p:cNvPr id="72" name="Прямоугольник 71"/>
              <p:cNvSpPr/>
              <p:nvPr/>
            </p:nvSpPr>
            <p:spPr>
              <a:xfrm>
                <a:off x="4941290" y="4692346"/>
                <a:ext cx="2111175" cy="324000"/>
              </a:xfrm>
              <a:prstGeom prst="rect">
                <a:avLst/>
              </a:prstGeom>
              <a:gradFill>
                <a:gsLst>
                  <a:gs pos="0">
                    <a:srgbClr val="2C6347"/>
                  </a:gs>
                  <a:gs pos="51000">
                    <a:srgbClr val="2FAC66"/>
                  </a:gs>
                  <a:gs pos="100000">
                    <a:srgbClr val="2C6347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70000"/>
                  </a:lnSpc>
                </a:pPr>
                <a:r>
                  <a:rPr lang="ru-RU" sz="1700" b="1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    </a:t>
                </a:r>
                <a:r>
                  <a:rPr lang="ru-RU" sz="1700" b="1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Техподдержка</a:t>
                </a:r>
                <a:endParaRPr lang="ru-RU" altLang="ru-RU" sz="1700" b="1" dirty="0"/>
              </a:p>
            </p:txBody>
          </p:sp>
          <p:sp>
            <p:nvSpPr>
              <p:cNvPr id="73" name="Овал 72"/>
              <p:cNvSpPr/>
              <p:nvPr/>
            </p:nvSpPr>
            <p:spPr>
              <a:xfrm>
                <a:off x="4756317" y="4665767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C09C7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rgbClr val="2C6246"/>
                    </a:solidFill>
                    <a:cs typeface="Arial" panose="020B0604020202020204" pitchFamily="34" charset="0"/>
                  </a:rPr>
                  <a:t>4</a:t>
                </a:r>
                <a:endParaRPr lang="ru-RU" b="1" dirty="0">
                  <a:solidFill>
                    <a:srgbClr val="2C6246"/>
                  </a:solidFill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457" y="4669464"/>
              <a:ext cx="146544" cy="159968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6902759" y="4989590"/>
            <a:ext cx="1881215" cy="1548814"/>
            <a:chOff x="6902759" y="4989590"/>
            <a:chExt cx="1881215" cy="1548814"/>
          </a:xfrm>
        </p:grpSpPr>
        <p:pic>
          <p:nvPicPr>
            <p:cNvPr id="75" name="Рисунок 74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759" y="5396812"/>
              <a:ext cx="1881215" cy="1141592"/>
            </a:xfrm>
            <a:prstGeom prst="rect">
              <a:avLst/>
            </a:prstGeom>
          </p:spPr>
        </p:pic>
        <p:pic>
          <p:nvPicPr>
            <p:cNvPr id="76" name="Picture 2" descr="Логотип программы Telegram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8068" y="4989590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29276" y="2397143"/>
            <a:ext cx="697745" cy="69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415256" y="162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5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МЕХАНИЗМ РЕАЛИЗАЦИИ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26558" y="873753"/>
            <a:ext cx="2988000" cy="1260000"/>
          </a:xfrm>
          <a:prstGeom prst="rect">
            <a:avLst/>
          </a:prstGeom>
          <a:ln w="19050">
            <a:solidFill>
              <a:srgbClr val="6E9A7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Агентство по управлению </a:t>
            </a:r>
            <a:r>
              <a:rPr lang="ru-RU" sz="24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гос.имуществом</a:t>
            </a:r>
            <a:endParaRPr lang="ru-RU" sz="2400" b="1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762124" y="3561894"/>
            <a:ext cx="3716867" cy="2204580"/>
            <a:chOff x="325963" y="3940329"/>
            <a:chExt cx="3716867" cy="2204580"/>
          </a:xfrm>
        </p:grpSpPr>
        <p:sp>
          <p:nvSpPr>
            <p:cNvPr id="26" name="TextBox 25"/>
            <p:cNvSpPr txBox="1"/>
            <p:nvPr/>
          </p:nvSpPr>
          <p:spPr>
            <a:xfrm>
              <a:off x="325963" y="3940329"/>
              <a:ext cx="371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РАБОЧИЕ ГРУППЫ</a:t>
              </a:r>
            </a:p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ГОРОДОВ/РАЙОНОВ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1" name="Рисунок 10"/>
            <p:cNvPicPr preferRelativeResize="0">
              <a:picLocks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396" y="4458211"/>
              <a:ext cx="1260000" cy="1368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25963" y="5498578"/>
              <a:ext cx="371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координация </a:t>
              </a:r>
            </a:p>
            <a:p>
              <a:pPr algn="ctr"/>
              <a:r>
                <a:rPr lang="ru-RU" dirty="0" smtClean="0"/>
                <a:t>поселений</a:t>
              </a:r>
              <a:endParaRPr lang="ru-RU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654296" y="2387381"/>
            <a:ext cx="3776136" cy="1451815"/>
            <a:chOff x="2654296" y="2387381"/>
            <a:chExt cx="3776136" cy="145181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9689" y="2387381"/>
              <a:ext cx="844621" cy="84462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654296" y="2647581"/>
              <a:ext cx="3716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РАБОЧАЯ                   ГРУППА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13565" y="3192865"/>
              <a:ext cx="3716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координация ОМСУ </a:t>
              </a:r>
            </a:p>
            <a:p>
              <a:pPr algn="ctr"/>
              <a:r>
                <a:rPr lang="ru-RU" dirty="0" smtClean="0"/>
                <a:t>приемка работ</a:t>
              </a:r>
              <a:endParaRPr lang="ru-RU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710624" y="4036140"/>
            <a:ext cx="3716867" cy="2492037"/>
            <a:chOff x="3397432" y="4214006"/>
            <a:chExt cx="3716867" cy="249203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8" cstate="hq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8650" y="4214006"/>
              <a:ext cx="1011593" cy="809275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397432" y="4951717"/>
              <a:ext cx="371686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ON-LINE</a:t>
              </a:r>
              <a:endParaRPr lang="ru-RU" sz="1400" b="1" dirty="0" smtClean="0"/>
            </a:p>
            <a:p>
              <a:pPr algn="ctr"/>
              <a:endParaRPr lang="ru-RU" dirty="0" smtClean="0"/>
            </a:p>
            <a:p>
              <a:pPr algn="ctr"/>
              <a:r>
                <a:rPr lang="ru-RU" dirty="0" smtClean="0"/>
                <a:t>постановка и контроль задач</a:t>
              </a:r>
            </a:p>
            <a:p>
              <a:pPr algn="ctr"/>
              <a:r>
                <a:rPr lang="ru-RU" dirty="0" smtClean="0"/>
                <a:t>методологическая поддержка</a:t>
              </a:r>
            </a:p>
            <a:p>
              <a:pPr algn="ctr"/>
              <a:r>
                <a:rPr lang="ru-RU" dirty="0"/>
                <a:t>техническая поддержка</a:t>
              </a:r>
            </a:p>
            <a:p>
              <a:pPr algn="ctr"/>
              <a:r>
                <a:rPr lang="ru-RU" dirty="0" smtClean="0"/>
                <a:t>тестовые испытания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075058" y="873753"/>
            <a:ext cx="2988000" cy="1260000"/>
            <a:chOff x="3075058" y="873753"/>
            <a:chExt cx="2988000" cy="126000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75058" y="873753"/>
              <a:ext cx="2988000" cy="1260000"/>
            </a:xfrm>
            <a:prstGeom prst="rect">
              <a:avLst/>
            </a:prstGeom>
            <a:ln w="19050">
              <a:solidFill>
                <a:srgbClr val="6E9A73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Министерство </a:t>
              </a:r>
            </a:p>
            <a:p>
              <a:pPr algn="ctr"/>
              <a:r>
                <a:rPr lang="ru-RU" sz="2400" b="1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финансов</a:t>
              </a:r>
            </a:p>
            <a:p>
              <a:pPr algn="ctr"/>
              <a:endParaRPr lang="ru-RU" sz="1000" b="1" dirty="0" smtClean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dirty="0" smtClean="0">
                  <a:cs typeface="Arial" panose="020B0604020202020204" pitchFamily="34" charset="0"/>
                </a:rPr>
                <a:t>функциональный заказчик</a:t>
              </a:r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235786" y="1813727"/>
              <a:ext cx="2684221" cy="28743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4343" y="873753"/>
            <a:ext cx="2988000" cy="1260000"/>
            <a:chOff x="24343" y="873753"/>
            <a:chExt cx="2988000" cy="1260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4343" y="873753"/>
              <a:ext cx="2988000" cy="1260000"/>
            </a:xfrm>
            <a:prstGeom prst="rect">
              <a:avLst/>
            </a:prstGeom>
            <a:ln w="19050">
              <a:solidFill>
                <a:srgbClr val="6E9A73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Министерство </a:t>
              </a:r>
            </a:p>
            <a:p>
              <a:pPr algn="ctr"/>
              <a:r>
                <a:rPr lang="ru-RU" sz="2400" b="1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цифрового развития</a:t>
              </a:r>
            </a:p>
            <a:p>
              <a:pPr algn="ctr"/>
              <a:endParaRPr lang="ru-RU" sz="1000" b="1" dirty="0">
                <a:cs typeface="Arial" panose="020B0604020202020204" pitchFamily="34" charset="0"/>
              </a:endParaRPr>
            </a:p>
            <a:p>
              <a:pPr algn="ctr"/>
              <a:r>
                <a:rPr lang="ru-RU" dirty="0"/>
                <a:t>заказчик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76232" y="1816906"/>
              <a:ext cx="2684221" cy="28743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995207" y="3789891"/>
            <a:ext cx="3188213" cy="1482262"/>
            <a:chOff x="2995207" y="3789891"/>
            <a:chExt cx="3188213" cy="1482262"/>
          </a:xfrm>
        </p:grpSpPr>
        <p:cxnSp>
          <p:nvCxnSpPr>
            <p:cNvPr id="46" name="Прямая со стрелкой 45"/>
            <p:cNvCxnSpPr/>
            <p:nvPr/>
          </p:nvCxnSpPr>
          <p:spPr>
            <a:xfrm flipV="1">
              <a:off x="2995207" y="3789891"/>
              <a:ext cx="1080000" cy="108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triangle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 flipV="1">
              <a:off x="3272155" y="5171001"/>
              <a:ext cx="2465628" cy="5904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/>
            <p:nvPr/>
          </p:nvCxnSpPr>
          <p:spPr>
            <a:xfrm flipH="1" flipV="1">
              <a:off x="5103420" y="3789891"/>
              <a:ext cx="1080000" cy="108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triangle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 flipV="1">
              <a:off x="3096807" y="3815291"/>
              <a:ext cx="1080000" cy="108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/>
            <p:nvPr/>
          </p:nvCxnSpPr>
          <p:spPr>
            <a:xfrm flipH="1" flipV="1">
              <a:off x="4992881" y="3815291"/>
              <a:ext cx="1080000" cy="1080000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/>
            <p:nvPr/>
          </p:nvCxnSpPr>
          <p:spPr>
            <a:xfrm flipV="1">
              <a:off x="3272155" y="5266249"/>
              <a:ext cx="2465628" cy="5904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triangle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па 15"/>
          <p:cNvGrpSpPr/>
          <p:nvPr/>
        </p:nvGrpSpPr>
        <p:grpSpPr>
          <a:xfrm>
            <a:off x="-350585" y="2570674"/>
            <a:ext cx="3716867" cy="3353205"/>
            <a:chOff x="-350585" y="2570674"/>
            <a:chExt cx="3716867" cy="335320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-350585" y="2570674"/>
              <a:ext cx="3716867" cy="2878103"/>
              <a:chOff x="-331235" y="2350059"/>
              <a:chExt cx="3716867" cy="2878103"/>
            </a:xfrm>
          </p:grpSpPr>
          <p:grpSp>
            <p:nvGrpSpPr>
              <p:cNvPr id="13" name="Группа 12"/>
              <p:cNvGrpSpPr/>
              <p:nvPr/>
            </p:nvGrpSpPr>
            <p:grpSpPr>
              <a:xfrm>
                <a:off x="-331235" y="3858169"/>
                <a:ext cx="3716867" cy="1369993"/>
                <a:chOff x="-481081" y="2636188"/>
                <a:chExt cx="3716867" cy="1369993"/>
              </a:xfrm>
            </p:grpSpPr>
            <p:pic>
              <p:nvPicPr>
                <p:cNvPr id="4" name="Рисунок 3"/>
                <p:cNvPicPr>
                  <a:picLocks noChangeAspect="1"/>
                </p:cNvPicPr>
                <p:nvPr/>
              </p:nvPicPr>
              <p:blipFill>
                <a:blip r:embed="rId9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4123" y="2636188"/>
                  <a:ext cx="1086460" cy="1086460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-481081" y="3636849"/>
                  <a:ext cx="37168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РАЗРАБОТЧИК</a:t>
                  </a:r>
                  <a:endParaRPr lang="ru-RU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10" cstate="hq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43391" y="2809917"/>
                <a:ext cx="463488" cy="463488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66386" y="2856774"/>
                <a:ext cx="509328" cy="416631"/>
              </a:xfrm>
              <a:prstGeom prst="rect">
                <a:avLst/>
              </a:prstGeom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379417" y="2350060"/>
                <a:ext cx="1083266" cy="34051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КОНТРАКТ</a:t>
                </a:r>
                <a:endParaRPr lang="ru-RU" b="1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630499" y="2350059"/>
                <a:ext cx="1083266" cy="340519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ЦОД</a:t>
                </a:r>
                <a:endParaRPr lang="ru-RU" b="1" dirty="0"/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810057" y="5583360"/>
              <a:ext cx="1391863" cy="34051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Web-</a:t>
              </a:r>
              <a:r>
                <a:rPr lang="ru-RU" sz="1400" b="1" dirty="0" smtClean="0"/>
                <a:t>решение</a:t>
              </a:r>
              <a:endParaRPr lang="ru-RU" b="1" dirty="0"/>
            </a:p>
          </p:txBody>
        </p:sp>
      </p:grp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28" b="29352"/>
          <a:stretch/>
        </p:blipFill>
        <p:spPr>
          <a:xfrm>
            <a:off x="1833759" y="6021230"/>
            <a:ext cx="1026694" cy="557038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2" t="219" r="32926" b="38557"/>
          <a:stretch/>
        </p:blipFill>
        <p:spPr>
          <a:xfrm>
            <a:off x="360068" y="5985012"/>
            <a:ext cx="902568" cy="553177"/>
          </a:xfrm>
          <a:prstGeom prst="rect">
            <a:avLst/>
          </a:prstGeom>
        </p:spPr>
      </p:pic>
      <p:grpSp>
        <p:nvGrpSpPr>
          <p:cNvPr id="65" name="Группа 64"/>
          <p:cNvGrpSpPr/>
          <p:nvPr/>
        </p:nvGrpSpPr>
        <p:grpSpPr>
          <a:xfrm>
            <a:off x="1075131" y="6214485"/>
            <a:ext cx="899954" cy="399701"/>
            <a:chOff x="5015623" y="5077556"/>
            <a:chExt cx="3990109" cy="1219128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762" r="56363" b="6320"/>
            <a:stretch/>
          </p:blipFill>
          <p:spPr>
            <a:xfrm>
              <a:off x="5015623" y="5532582"/>
              <a:ext cx="3990109" cy="764102"/>
            </a:xfrm>
            <a:prstGeom prst="rect">
              <a:avLst/>
            </a:prstGeom>
          </p:spPr>
        </p:pic>
        <p:pic>
          <p:nvPicPr>
            <p:cNvPr id="67" name="Рисунок 66"/>
            <p:cNvPicPr>
              <a:picLocks noChangeAspect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363" b="87543"/>
            <a:stretch/>
          </p:blipFill>
          <p:spPr>
            <a:xfrm>
              <a:off x="5015623" y="5077556"/>
              <a:ext cx="3990109" cy="4550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57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415256" y="162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6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ЭТАПЫ ВНЕДРЕНИЯ</a:t>
            </a:r>
            <a:endParaRPr lang="ru-RU" sz="2600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46050" y="1519631"/>
            <a:ext cx="8583082" cy="1609128"/>
            <a:chOff x="146050" y="1519631"/>
            <a:chExt cx="8583082" cy="1609128"/>
          </a:xfrm>
        </p:grpSpPr>
        <p:cxnSp>
          <p:nvCxnSpPr>
            <p:cNvPr id="32" name="Прямая со стрелкой 31"/>
            <p:cNvCxnSpPr/>
            <p:nvPr/>
          </p:nvCxnSpPr>
          <p:spPr>
            <a:xfrm flipV="1">
              <a:off x="146050" y="2019277"/>
              <a:ext cx="8583082" cy="4842"/>
            </a:xfrm>
            <a:prstGeom prst="straightConnector1">
              <a:avLst/>
            </a:prstGeom>
            <a:ln w="15875">
              <a:solidFill>
                <a:srgbClr val="2F528F"/>
              </a:solidFill>
              <a:prstDash val="sysDot"/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Группа 43"/>
            <p:cNvGrpSpPr/>
            <p:nvPr/>
          </p:nvGrpSpPr>
          <p:grpSpPr>
            <a:xfrm>
              <a:off x="199943" y="1519631"/>
              <a:ext cx="7996402" cy="1609128"/>
              <a:chOff x="199943" y="1519631"/>
              <a:chExt cx="7996402" cy="160912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680486" y="1519631"/>
                <a:ext cx="586914" cy="34051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2020</a:t>
                </a:r>
                <a:endParaRPr lang="ru-RU" b="1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826051" y="1519631"/>
                <a:ext cx="586914" cy="34051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2021</a:t>
                </a:r>
                <a:endParaRPr lang="ru-RU" b="1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979420" y="1519631"/>
                <a:ext cx="586914" cy="34051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2022</a:t>
                </a:r>
                <a:endParaRPr lang="ru-RU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128888" y="1519631"/>
                <a:ext cx="586914" cy="34051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58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/>
                  <a:t>2023</a:t>
                </a:r>
                <a:endParaRPr lang="ru-RU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199943" y="2192759"/>
                <a:ext cx="1548000" cy="936000"/>
              </a:xfrm>
              <a:prstGeom prst="rect">
                <a:avLst/>
              </a:prstGeom>
              <a:solidFill>
                <a:schemeClr val="accent1">
                  <a:alpha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ru-RU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149 ОМСУ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65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объектов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14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договоров</a:t>
                </a:r>
                <a:endParaRPr lang="ru-RU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2349410" y="2192759"/>
                <a:ext cx="1548000" cy="936000"/>
              </a:xfrm>
              <a:prstGeom prst="rect">
                <a:avLst/>
              </a:prstGeom>
              <a:solidFill>
                <a:schemeClr val="accent1">
                  <a:alpha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ru-RU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141 ОМСУ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226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объектов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62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договоров</a:t>
                </a:r>
                <a:endParaRPr lang="ru-RU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6648345" y="2192759"/>
                <a:ext cx="1548000" cy="936000"/>
              </a:xfrm>
              <a:prstGeom prst="rect">
                <a:avLst/>
              </a:prstGeom>
              <a:solidFill>
                <a:schemeClr val="accent1">
                  <a:alpha val="40000"/>
                </a:schemeClr>
              </a:solidFill>
              <a:ln w="1905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>
                  <a:lnSpc>
                    <a:spcPct val="90000"/>
                  </a:lnSpc>
                </a:pPr>
                <a:r>
                  <a:rPr lang="ru-RU" sz="1600" b="1" dirty="0" smtClean="0">
                    <a:solidFill>
                      <a:schemeClr val="tx1"/>
                    </a:solidFill>
                  </a:rPr>
                  <a:t>г. Красноярск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ru-RU" sz="1400" b="1" dirty="0">
                    <a:solidFill>
                      <a:schemeClr val="tx1"/>
                    </a:solidFill>
                  </a:rPr>
                  <a:t>+</a:t>
                </a:r>
                <a:endParaRPr lang="ru-RU" sz="1400" b="1" dirty="0" smtClean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ru-RU" sz="1600" b="1" dirty="0" smtClean="0">
                    <a:solidFill>
                      <a:schemeClr val="tx1"/>
                    </a:solidFill>
                  </a:rPr>
                  <a:t>Региональный уровень</a:t>
                </a:r>
              </a:p>
              <a:p>
                <a:endParaRPr lang="ru-RU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4498877" y="2192759"/>
                <a:ext cx="1548000" cy="936000"/>
              </a:xfrm>
              <a:prstGeom prst="rect">
                <a:avLst/>
              </a:prstGeom>
              <a:solidFill>
                <a:schemeClr val="accent1">
                  <a:alpha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US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262</a:t>
                </a:r>
                <a:r>
                  <a:rPr lang="ru-RU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ОМСУ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556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объектов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81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000" dirty="0" smtClean="0">
                    <a:solidFill>
                      <a:schemeClr val="tx1"/>
                    </a:solidFill>
                  </a:rPr>
                  <a:t>тыс. договоров</a:t>
                </a:r>
                <a:endParaRPr lang="ru-RU" sz="1000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86" y="4121503"/>
            <a:ext cx="1123950" cy="11239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074043" y="3639149"/>
            <a:ext cx="4984582" cy="258532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 smtClean="0"/>
              <a:t>Обследование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/>
              <a:t>Дорожная карта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/>
              <a:t>Методики конвертации данных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/>
              <a:t>Требования к настройке системы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 smtClean="0"/>
              <a:t>Проведение предварительных испытаний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 smtClean="0"/>
              <a:t>Опытная эксплуатация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/>
              <a:t>Обучающие </a:t>
            </a:r>
            <a:r>
              <a:rPr lang="ru-RU" sz="1400" dirty="0" err="1" smtClean="0"/>
              <a:t>вебинары</a:t>
            </a:r>
            <a:endParaRPr lang="ru-RU" sz="1400" dirty="0" smtClean="0"/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/>
              <a:t>Перенос данных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 smtClean="0"/>
              <a:t>Приемочные испытания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185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76">
            <a:extLst>
              <a:ext uri="{FF2B5EF4-FFF2-40B4-BE49-F238E27FC236}">
                <a16:creationId xmlns:a16="http://schemas.microsoft.com/office/drawing/2014/main" id="{3DE313C6-E8BA-AEF1-7C96-4EE563B39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331" y="1235732"/>
            <a:ext cx="3503229" cy="1466748"/>
          </a:xfrm>
          <a:prstGeom prst="rect">
            <a:avLst/>
          </a:prstGeom>
        </p:spPr>
      </p:pic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6625528"/>
            <a:ext cx="9144000" cy="233165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2" name="Picture 6" descr="kray">
            <a:extLst>
              <a:ext uri="{FF2B5EF4-FFF2-40B4-BE49-F238E27FC236}">
                <a16:creationId xmlns:a16="http://schemas.microsoft.com/office/drawing/2014/main" id="{980D2107-1BC0-41E6-8B88-3F70FB2E5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1114276">
            <a:off x="3415256" y="1620000"/>
            <a:ext cx="2453608" cy="43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14266" y="6551838"/>
            <a:ext cx="829733" cy="365125"/>
          </a:xfrm>
        </p:spPr>
        <p:txBody>
          <a:bodyPr/>
          <a:lstStyle/>
          <a:p>
            <a:fld id="{23D61F1F-9799-47E0-BA95-08A3483113F6}" type="slidenum">
              <a:rPr lang="ru-RU" sz="1400" b="1" smtClean="0">
                <a:solidFill>
                  <a:schemeClr val="bg1"/>
                </a:solidFill>
              </a:rPr>
              <a:t>7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644044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07587"/>
            <a:ext cx="1185560" cy="234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716" y="190655"/>
            <a:ext cx="44683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ПЕРСПЕКТИВЫ РАЗВИТИЯ</a:t>
            </a:r>
            <a:endParaRPr lang="ru-RU" sz="2600" b="1" dirty="0">
              <a:solidFill>
                <a:schemeClr val="bg1"/>
              </a:solidFill>
            </a:endParaRPr>
          </a:p>
        </p:txBody>
      </p:sp>
      <p:pic>
        <p:nvPicPr>
          <p:cNvPr id="31" name="Picture 42">
            <a:extLst>
              <a:ext uri="{FF2B5EF4-FFF2-40B4-BE49-F238E27FC236}">
                <a16:creationId xmlns:a16="http://schemas.microsoft.com/office/drawing/2014/main" id="{80A0F2F4-DDD4-A2FA-0130-1324EC42F7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047" y="834310"/>
            <a:ext cx="2378513" cy="951462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85628" y="2555610"/>
            <a:ext cx="720000" cy="720000"/>
            <a:chOff x="6833734" y="3527224"/>
            <a:chExt cx="791999" cy="792000"/>
          </a:xfrm>
        </p:grpSpPr>
        <p:sp>
          <p:nvSpPr>
            <p:cNvPr id="10" name="Oval 3">
              <a:extLst>
                <a:ext uri="{FF2B5EF4-FFF2-40B4-BE49-F238E27FC236}">
                  <a16:creationId xmlns:a16="http://schemas.microsoft.com/office/drawing/2014/main" id="{78F01E20-5CB2-398C-2504-03F592593502}"/>
                </a:ext>
              </a:extLst>
            </p:cNvPr>
            <p:cNvSpPr/>
            <p:nvPr/>
          </p:nvSpPr>
          <p:spPr bwMode="auto">
            <a:xfrm>
              <a:off x="6833734" y="3527224"/>
              <a:ext cx="791999" cy="792000"/>
            </a:xfrm>
            <a:prstGeom prst="ellipse">
              <a:avLst/>
            </a:prstGeom>
            <a:noFill/>
            <a:ln w="19050">
              <a:solidFill>
                <a:srgbClr val="2F528F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en-US" sz="1400">
                <a:latin typeface="Arial" charset="0"/>
                <a:ea typeface="SimSun" charset="-122"/>
              </a:endParaRPr>
            </a:p>
          </p:txBody>
        </p:sp>
        <p:pic>
          <p:nvPicPr>
            <p:cNvPr id="20" name="Рисунок 74">
              <a:extLst>
                <a:ext uri="{FF2B5EF4-FFF2-40B4-BE49-F238E27FC236}">
                  <a16:creationId xmlns:a16="http://schemas.microsoft.com/office/drawing/2014/main" id="{F4C4EE63-4C76-18C0-99BE-1FB286572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6987733" y="3625080"/>
              <a:ext cx="488652" cy="533659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485628" y="5389433"/>
            <a:ext cx="720000" cy="720000"/>
            <a:chOff x="5615638" y="3514602"/>
            <a:chExt cx="791999" cy="792000"/>
          </a:xfrm>
        </p:grpSpPr>
        <p:sp>
          <p:nvSpPr>
            <p:cNvPr id="12" name="Oval 3">
              <a:extLst>
                <a:ext uri="{FF2B5EF4-FFF2-40B4-BE49-F238E27FC236}">
                  <a16:creationId xmlns:a16="http://schemas.microsoft.com/office/drawing/2014/main" id="{C9004012-6560-EE27-A906-6B6AD3EB32B2}"/>
                </a:ext>
              </a:extLst>
            </p:cNvPr>
            <p:cNvSpPr/>
            <p:nvPr/>
          </p:nvSpPr>
          <p:spPr bwMode="auto">
            <a:xfrm>
              <a:off x="5615638" y="3514602"/>
              <a:ext cx="791999" cy="792000"/>
            </a:xfrm>
            <a:prstGeom prst="ellipse">
              <a:avLst/>
            </a:prstGeom>
            <a:noFill/>
            <a:ln w="19050">
              <a:solidFill>
                <a:srgbClr val="2F528F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en-US" sz="1400">
                <a:latin typeface="Arial" charset="0"/>
                <a:ea typeface="SimSun" charset="-122"/>
              </a:endParaRPr>
            </a:p>
          </p:txBody>
        </p:sp>
        <p:pic>
          <p:nvPicPr>
            <p:cNvPr id="21" name="Рисунок 77">
              <a:extLst>
                <a:ext uri="{FF2B5EF4-FFF2-40B4-BE49-F238E27FC236}">
                  <a16:creationId xmlns:a16="http://schemas.microsoft.com/office/drawing/2014/main" id="{28707BD9-3F8B-889E-2D71-7D15D479C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5751869" y="3682590"/>
              <a:ext cx="501400" cy="508563"/>
            </a:xfrm>
            <a:prstGeom prst="rect">
              <a:avLst/>
            </a:prstGeom>
          </p:spPr>
        </p:pic>
      </p:grpSp>
      <p:grpSp>
        <p:nvGrpSpPr>
          <p:cNvPr id="3" name="Группа 2"/>
          <p:cNvGrpSpPr/>
          <p:nvPr/>
        </p:nvGrpSpPr>
        <p:grpSpPr>
          <a:xfrm>
            <a:off x="485628" y="4444826"/>
            <a:ext cx="720000" cy="720000"/>
            <a:chOff x="6833734" y="2032392"/>
            <a:chExt cx="791999" cy="792000"/>
          </a:xfrm>
        </p:grpSpPr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A8C717F-0808-F432-83B9-204E95354572}"/>
                </a:ext>
              </a:extLst>
            </p:cNvPr>
            <p:cNvSpPr/>
            <p:nvPr/>
          </p:nvSpPr>
          <p:spPr bwMode="auto">
            <a:xfrm>
              <a:off x="6833734" y="2032392"/>
              <a:ext cx="791999" cy="792000"/>
            </a:xfrm>
            <a:prstGeom prst="ellipse">
              <a:avLst/>
            </a:prstGeom>
            <a:noFill/>
            <a:ln w="19050">
              <a:solidFill>
                <a:srgbClr val="2F528F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en-US" sz="1400">
                <a:latin typeface="Arial" charset="0"/>
                <a:ea typeface="SimSun" charset="-122"/>
              </a:endParaRPr>
            </a:p>
          </p:txBody>
        </p:sp>
        <p:pic>
          <p:nvPicPr>
            <p:cNvPr id="23" name="Рисунок 2">
              <a:extLst>
                <a:ext uri="{FF2B5EF4-FFF2-40B4-BE49-F238E27FC236}">
                  <a16:creationId xmlns:a16="http://schemas.microsoft.com/office/drawing/2014/main" id="{60669183-CC6E-3474-AACB-993EA7737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7018905" y="2143873"/>
              <a:ext cx="463060" cy="542442"/>
            </a:xfrm>
            <a:prstGeom prst="rect">
              <a:avLst/>
            </a:prstGeom>
          </p:spPr>
        </p:pic>
      </p:grp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73EE03BB-AFFB-484A-A2A6-8B638D2C8631}"/>
              </a:ext>
            </a:extLst>
          </p:cNvPr>
          <p:cNvSpPr/>
          <p:nvPr/>
        </p:nvSpPr>
        <p:spPr>
          <a:xfrm>
            <a:off x="1678470" y="1722724"/>
            <a:ext cx="3960000" cy="528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0" rIns="72000" bIns="0" anchor="ctr" anchorCtr="0">
            <a:spAutoFit/>
          </a:bodyPr>
          <a:lstStyle/>
          <a:p>
            <a:pPr marL="8467" indent="-8467" defTabSz="1823551" eaLnBrk="0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r>
              <a:rPr lang="ru-RU" sz="1600" b="1" dirty="0" smtClean="0">
                <a:cs typeface="Arial" pitchFamily="34" charset="0"/>
              </a:rPr>
              <a:t>Модуль аналитики, </a:t>
            </a:r>
            <a:r>
              <a:rPr lang="en-US" sz="1600" b="1" dirty="0" smtClean="0">
                <a:cs typeface="Arial" pitchFamily="34" charset="0"/>
              </a:rPr>
              <a:t>OLAP-</a:t>
            </a:r>
            <a:r>
              <a:rPr lang="ru-RU" sz="1600" b="1" dirty="0" smtClean="0">
                <a:cs typeface="Arial" pitchFamily="34" charset="0"/>
              </a:rPr>
              <a:t>анализ</a:t>
            </a:r>
            <a:endParaRPr lang="fr-FR" sz="1600" b="1" dirty="0">
              <a:cs typeface="Arial" pitchFamily="34" charset="0"/>
            </a:endParaRPr>
          </a:p>
        </p:txBody>
      </p:sp>
      <p:sp>
        <p:nvSpPr>
          <p:cNvPr id="64" name="Скругленный прямоугольник 63">
            <a:extLst>
              <a:ext uri="{FF2B5EF4-FFF2-40B4-BE49-F238E27FC236}">
                <a16:creationId xmlns:a16="http://schemas.microsoft.com/office/drawing/2014/main" id="{73EE03BB-AFFB-484A-A2A6-8B638D2C8631}"/>
              </a:ext>
            </a:extLst>
          </p:cNvPr>
          <p:cNvSpPr/>
          <p:nvPr/>
        </p:nvSpPr>
        <p:spPr>
          <a:xfrm>
            <a:off x="2177962" y="2672904"/>
            <a:ext cx="3960000" cy="528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0" rIns="72000" bIns="0" anchor="ctr" anchorCtr="0">
            <a:spAutoFit/>
          </a:bodyPr>
          <a:lstStyle/>
          <a:p>
            <a:pPr marL="8467" indent="-8467" defTabSz="1823551" eaLnBrk="0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r>
              <a:rPr lang="ru-RU" sz="1600" b="1" dirty="0" smtClean="0">
                <a:cs typeface="Arial" pitchFamily="34" charset="0"/>
              </a:rPr>
              <a:t>Модуль личного кабинета арендатора</a:t>
            </a:r>
            <a:endParaRPr lang="fr-FR" sz="1600" b="1" dirty="0">
              <a:cs typeface="Arial" pitchFamily="34" charset="0"/>
            </a:endParaRP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73EE03BB-AFFB-484A-A2A6-8B638D2C8631}"/>
              </a:ext>
            </a:extLst>
          </p:cNvPr>
          <p:cNvSpPr/>
          <p:nvPr/>
        </p:nvSpPr>
        <p:spPr>
          <a:xfrm>
            <a:off x="3676437" y="5523441"/>
            <a:ext cx="3960000" cy="528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0" rIns="72000" bIns="0" anchor="ctr" anchorCtr="0">
            <a:spAutoFit/>
          </a:bodyPr>
          <a:lstStyle/>
          <a:p>
            <a:pPr marL="8467" indent="-8467" defTabSz="1823551" eaLnBrk="0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r>
              <a:rPr lang="ru-RU" sz="1600" b="1" dirty="0" smtClean="0">
                <a:cs typeface="Arial" pitchFamily="34" charset="0"/>
              </a:rPr>
              <a:t>Интеграция с электронным атласом</a:t>
            </a:r>
            <a:endParaRPr lang="fr-FR" sz="1600" b="1" dirty="0">
              <a:cs typeface="Arial" pitchFamily="34" charset="0"/>
            </a:endParaRPr>
          </a:p>
        </p:txBody>
      </p:sp>
      <p:sp>
        <p:nvSpPr>
          <p:cNvPr id="66" name="Скругленный прямоугольник 65">
            <a:extLst>
              <a:ext uri="{FF2B5EF4-FFF2-40B4-BE49-F238E27FC236}">
                <a16:creationId xmlns:a16="http://schemas.microsoft.com/office/drawing/2014/main" id="{73EE03BB-AFFB-484A-A2A6-8B638D2C8631}"/>
              </a:ext>
            </a:extLst>
          </p:cNvPr>
          <p:cNvSpPr/>
          <p:nvPr/>
        </p:nvSpPr>
        <p:spPr>
          <a:xfrm>
            <a:off x="2677454" y="3623084"/>
            <a:ext cx="3960000" cy="528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0" rIns="72000" bIns="0" anchor="ctr" anchorCtr="0">
            <a:spAutoFit/>
          </a:bodyPr>
          <a:lstStyle/>
          <a:p>
            <a:pPr marL="8467" indent="-8467" defTabSz="1823551" eaLnBrk="0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r>
              <a:rPr lang="ru-RU" sz="1600" b="1" dirty="0" smtClean="0">
                <a:cs typeface="Arial" pitchFamily="34" charset="0"/>
              </a:rPr>
              <a:t>Модуль выявления правообладателей</a:t>
            </a:r>
            <a:endParaRPr lang="fr-FR" sz="1600" b="1" dirty="0">
              <a:cs typeface="Arial" pitchFamily="34" charset="0"/>
            </a:endParaRPr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:a16="http://schemas.microsoft.com/office/drawing/2014/main" id="{73EE03BB-AFFB-484A-A2A6-8B638D2C8631}"/>
              </a:ext>
            </a:extLst>
          </p:cNvPr>
          <p:cNvSpPr/>
          <p:nvPr/>
        </p:nvSpPr>
        <p:spPr>
          <a:xfrm>
            <a:off x="3176946" y="4573263"/>
            <a:ext cx="3960000" cy="528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0" rIns="72000" bIns="0" anchor="ctr" anchorCtr="0">
            <a:spAutoFit/>
          </a:bodyPr>
          <a:lstStyle/>
          <a:p>
            <a:pPr marL="8467" indent="-8467" defTabSz="1823551" eaLnBrk="0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r>
              <a:rPr lang="ru-RU" sz="1600" b="1" dirty="0" smtClean="0">
                <a:cs typeface="Arial" pitchFamily="34" charset="0"/>
              </a:rPr>
              <a:t>Интеграция с ЕПГУ (ЕРПГУ), Почтой России</a:t>
            </a:r>
            <a:endParaRPr lang="fr-FR" sz="1600" b="1" dirty="0">
              <a:cs typeface="Arial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85628" y="3500218"/>
            <a:ext cx="720000" cy="720000"/>
            <a:chOff x="579079" y="3410970"/>
            <a:chExt cx="791999" cy="792000"/>
          </a:xfrm>
        </p:grpSpPr>
        <p:pic>
          <p:nvPicPr>
            <p:cNvPr id="22" name="Рисунок 89">
              <a:extLst>
                <a:ext uri="{FF2B5EF4-FFF2-40B4-BE49-F238E27FC236}">
                  <a16:creationId xmlns:a16="http://schemas.microsoft.com/office/drawing/2014/main" id="{A354F954-2791-CA17-F7FD-61F853689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740903" y="3518328"/>
              <a:ext cx="469492" cy="469490"/>
            </a:xfrm>
            <a:prstGeom prst="rect">
              <a:avLst/>
            </a:prstGeom>
          </p:spPr>
        </p:pic>
        <p:sp>
          <p:nvSpPr>
            <p:cNvPr id="69" name="Oval 3">
              <a:extLst>
                <a:ext uri="{FF2B5EF4-FFF2-40B4-BE49-F238E27FC236}">
                  <a16:creationId xmlns:a16="http://schemas.microsoft.com/office/drawing/2014/main" id="{78F01E20-5CB2-398C-2504-03F592593502}"/>
                </a:ext>
              </a:extLst>
            </p:cNvPr>
            <p:cNvSpPr/>
            <p:nvPr/>
          </p:nvSpPr>
          <p:spPr bwMode="auto">
            <a:xfrm>
              <a:off x="579079" y="3410970"/>
              <a:ext cx="791999" cy="792000"/>
            </a:xfrm>
            <a:prstGeom prst="ellipse">
              <a:avLst/>
            </a:prstGeom>
            <a:noFill/>
            <a:ln w="19050">
              <a:solidFill>
                <a:srgbClr val="2F528F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en-US" sz="1400">
                <a:latin typeface="Arial" charset="0"/>
                <a:ea typeface="SimSun" charset="-122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76559" y="1632870"/>
            <a:ext cx="720000" cy="720000"/>
            <a:chOff x="1282470" y="3903697"/>
            <a:chExt cx="791999" cy="792000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F922DF30-CF48-408C-9BDD-A5E3954C9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p:blipFill>
          <p:spPr>
            <a:xfrm>
              <a:off x="1432290" y="4002536"/>
              <a:ext cx="551047" cy="543600"/>
            </a:xfrm>
            <a:prstGeom prst="rect">
              <a:avLst/>
            </a:prstGeom>
          </p:spPr>
        </p:pic>
        <p:sp>
          <p:nvSpPr>
            <p:cNvPr id="32" name="Oval 3">
              <a:extLst>
                <a:ext uri="{FF2B5EF4-FFF2-40B4-BE49-F238E27FC236}">
                  <a16:creationId xmlns:a16="http://schemas.microsoft.com/office/drawing/2014/main" id="{78F01E20-5CB2-398C-2504-03F592593502}"/>
                </a:ext>
              </a:extLst>
            </p:cNvPr>
            <p:cNvSpPr/>
            <p:nvPr/>
          </p:nvSpPr>
          <p:spPr bwMode="auto">
            <a:xfrm>
              <a:off x="1282470" y="3903697"/>
              <a:ext cx="791999" cy="792000"/>
            </a:xfrm>
            <a:prstGeom prst="ellipse">
              <a:avLst/>
            </a:prstGeom>
            <a:noFill/>
            <a:ln w="19050">
              <a:solidFill>
                <a:srgbClr val="2F528F"/>
              </a:solidFill>
              <a:round/>
              <a:headEnd/>
              <a:tailEnd/>
            </a:ln>
            <a:effectLst/>
          </p:spPr>
          <p:txBody>
            <a:bodyPr lIns="90000" tIns="45000" rIns="90000" bIns="45000" rtlCol="0" anchor="ctr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</a:tabLst>
              </a:pPr>
              <a:endParaRPr lang="en-US" sz="1400">
                <a:latin typeface="Arial" charset="0"/>
                <a:ea typeface="SimSun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06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CE6E4F-FA78-4B92-9D82-21CB0466D666}"/>
              </a:ext>
            </a:extLst>
          </p:cNvPr>
          <p:cNvSpPr/>
          <p:nvPr/>
        </p:nvSpPr>
        <p:spPr>
          <a:xfrm>
            <a:off x="0" y="0"/>
            <a:ext cx="9144000" cy="3714750"/>
          </a:xfrm>
          <a:prstGeom prst="rect">
            <a:avLst/>
          </a:prstGeom>
          <a:gradFill flip="none" rotWithShape="1">
            <a:gsLst>
              <a:gs pos="0">
                <a:srgbClr val="075B4A"/>
              </a:gs>
              <a:gs pos="100000">
                <a:srgbClr val="2D847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64E6897-C255-401A-808E-AAC0E050120A}"/>
              </a:ext>
            </a:extLst>
          </p:cNvPr>
          <p:cNvGrpSpPr/>
          <p:nvPr/>
        </p:nvGrpSpPr>
        <p:grpSpPr>
          <a:xfrm>
            <a:off x="1251284" y="281457"/>
            <a:ext cx="2302944" cy="971618"/>
            <a:chOff x="974558" y="274876"/>
            <a:chExt cx="2893595" cy="1220816"/>
          </a:xfrm>
        </p:grpSpPr>
        <p:pic>
          <p:nvPicPr>
            <p:cNvPr id="7" name="Рисунок 6" descr="презентация_кк.png">
              <a:extLst>
                <a:ext uri="{FF2B5EF4-FFF2-40B4-BE49-F238E27FC236}">
                  <a16:creationId xmlns:a16="http://schemas.microsoft.com/office/drawing/2014/main" id="{67D3611E-EEBF-4D07-A660-CA96B9CEF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22076"/>
            <a:stretch/>
          </p:blipFill>
          <p:spPr>
            <a:xfrm>
              <a:off x="1052762" y="274876"/>
              <a:ext cx="2393691" cy="639965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3FD8F732-811C-4CBC-B5E1-EC3A1BB7ACF6}"/>
                </a:ext>
              </a:extLst>
            </p:cNvPr>
            <p:cNvCxnSpPr>
              <a:cxnSpLocks/>
            </p:cNvCxnSpPr>
            <p:nvPr/>
          </p:nvCxnSpPr>
          <p:spPr>
            <a:xfrm>
              <a:off x="974558" y="318837"/>
              <a:ext cx="0" cy="1118937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397D94-0B41-4770-ADE0-835EE374E617}"/>
                </a:ext>
              </a:extLst>
            </p:cNvPr>
            <p:cNvSpPr txBox="1"/>
            <p:nvPr/>
          </p:nvSpPr>
          <p:spPr>
            <a:xfrm>
              <a:off x="974558" y="838278"/>
              <a:ext cx="2893595" cy="657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ФИНАНСОВ</a:t>
              </a:r>
            </a:p>
          </p:txBody>
        </p:sp>
      </p:grpSp>
      <p:pic>
        <p:nvPicPr>
          <p:cNvPr id="14" name="Рисунок 13" descr="ae4ee6a687853b36f3a322bb1a3e4a8f ко3пия.gif">
            <a:extLst>
              <a:ext uri="{FF2B5EF4-FFF2-40B4-BE49-F238E27FC236}">
                <a16:creationId xmlns:a16="http://schemas.microsoft.com/office/drawing/2014/main" id="{F304D770-02D1-4341-B69B-EE9FE65E60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841" y="222584"/>
            <a:ext cx="811203" cy="988452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AB7811C-175E-4F8E-8A0E-5677A7CCC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413" y="1835150"/>
            <a:ext cx="8446892" cy="12551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СПАСИБО ЗА ВНИМАНИЕ!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405" y="4457700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3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15072</TotalTime>
  <Words>287</Words>
  <PresentationFormat>Экран (4:3)</PresentationFormat>
  <Paragraphs>123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SimSun</vt:lpstr>
      <vt:lpstr>Arial</vt:lpstr>
      <vt:lpstr>Calibri</vt:lpstr>
      <vt:lpstr>Calibri Light</vt:lpstr>
      <vt:lpstr>Times New Roman</vt:lpstr>
      <vt:lpstr>Wingdings</vt:lpstr>
      <vt:lpstr>Тема Office</vt:lpstr>
      <vt:lpstr>СИСТЕМА  ЦЕНТРАЛИЗОВАННОГО УЧЕТА  ОБЪЕКТОВ ЗЕМЕЛЬНО-ИМУЩЕСТВЕННОГО КОМПЛЕКСА КРАСНОЯРСКОГО КРАЯ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2022-09-19T05:07:55Z</cp:lastPrinted>
  <dcterms:created xsi:type="dcterms:W3CDTF">2022-01-21T03:38:02Z</dcterms:created>
  <dcterms:modified xsi:type="dcterms:W3CDTF">2022-10-03T07:43:21Z</dcterms:modified>
</cp:coreProperties>
</file>