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27.jpg" ContentType="image/jp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59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96"/>
    <p:restoredTop sz="94722"/>
  </p:normalViewPr>
  <p:slideViewPr>
    <p:cSldViewPr snapToGrid="0">
      <p:cViewPr varScale="1">
        <p:scale>
          <a:sx n="115" d="100"/>
          <a:sy n="115" d="100"/>
        </p:scale>
        <p:origin x="32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E9D5B-1F23-314E-8FDF-FF65053B973B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2D859-F273-6445-9DC4-951A63052C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231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2D859-F273-6445-9DC4-951A63052C5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873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2D859-F273-6445-9DC4-951A63052C5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993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2D859-F273-6445-9DC4-951A63052C5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542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2D859-F273-6445-9DC4-951A63052C5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443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9FD65B-5BED-9385-040A-27C148BBD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1F69690-6601-D5D1-8684-434F69769C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D950DF-68D1-F05D-1340-BD337F4F3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ABF1-D4C9-A648-9F84-56F911DDCF0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3CCD3A-69DA-3EDC-8B31-C415D312C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B3D057-F920-2905-7BFB-E12398901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829D1-2741-0743-B26F-1DF123DF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186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1F6F85-9FFD-3549-2842-F507B04E4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D6510E-5CDB-F9BE-E33B-C78384093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7D6F5D-424E-619A-FBED-7311C3B6A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ABF1-D4C9-A648-9F84-56F911DDCF0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98DC50-3669-9303-07F0-6D0C4FEE4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2AA4EE-0D31-09B1-8BF6-41E17F78D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829D1-2741-0743-B26F-1DF123DF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527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CF1307-F48D-E110-2153-68E4A6BA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A1DCB3-74A6-DF63-DC9A-C6CD0E0B7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91F53E-1451-DDEE-907C-EAE8C7C83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ABF1-D4C9-A648-9F84-56F911DDCF0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395576-4E91-4F08-641D-F5FA151B7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D84A1A-9510-0ECC-691C-8B2423E8B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829D1-2741-0743-B26F-1DF123DF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652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4DD7A3-F355-0FFA-58C8-9C8798ACD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ECD432-65D2-D14B-F555-63094D734C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F8FDD3-E675-B9F6-3235-FFF39535DF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9D6485-F7F3-24F6-DD95-92BE1700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ABF1-D4C9-A648-9F84-56F911DDCF0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4DD75A-2C2F-76AB-99E1-41579E840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ABA2D9-7A1C-83E3-359B-FC6E5E4F2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829D1-2741-0743-B26F-1DF123DF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34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536607-C241-C1AC-1A73-2D5506490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5A9FF0-DAF4-AED9-382C-B760413D2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F8A7A7-D579-72D1-CC00-994A49213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0B499B-93E3-6E04-B429-DBFC4CBB05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8C4E3D9-F3EC-40A1-12FE-9DA09464FC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864FADF-69A8-2370-21DB-28360C257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ABF1-D4C9-A648-9F84-56F911DDCF0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0FC5A83-4DBB-A527-4705-7DCE02A78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AE5C60E-662E-29A1-8D26-2E69F24D0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829D1-2741-0743-B26F-1DF123DF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662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C26FD-729C-3F07-94F9-3CFF2ECD8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819D26-54B9-2238-D636-26BDF9415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ABF1-D4C9-A648-9F84-56F911DDCF0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1740B-84E1-884E-B541-5EC59AF50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BBB1D92-6034-44EE-8A33-88599FD1E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829D1-2741-0743-B26F-1DF123DF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729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A007885-AAC9-18ED-E04C-832340AEA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ABF1-D4C9-A648-9F84-56F911DDCF0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C46585C-7EF4-B511-9CD3-C67F53C8F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180661-235D-44A4-3F67-4204F274E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829D1-2741-0743-B26F-1DF123DF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507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D6B9B7-2F50-911B-0638-1C6651B6B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55876B-70B5-E91D-8286-75305BBA1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916832-F306-431E-1290-D40718660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6AA942-C162-D1CC-F619-562AB5009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ABF1-D4C9-A648-9F84-56F911DDCF0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B919B4-CCC5-AC83-1881-D0AE29B12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42DD40-9E1D-9BC9-62C0-193B9BD3F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829D1-2741-0743-B26F-1DF123DF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493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B28EDB-3806-821C-C19F-836D0435C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C8DD683-7C8C-8A0A-6A50-989A9680C7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4480D2-9CF5-06D4-0917-5546F8A8F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8218B5-1B71-D417-4D1F-45B43AC13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ABF1-D4C9-A648-9F84-56F911DDCF0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E39E8C-F747-3CF9-294E-95406DABD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B2BE67-A1DA-0AC3-C2DC-49A4C14A8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829D1-2741-0743-B26F-1DF123DF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645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145B02-1137-0AEE-BF8D-EEAA29D19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E4042CF-9FD0-7408-E7CB-EBDDC0209A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6DEB60-8813-4414-797E-05EE1AF68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ABF1-D4C9-A648-9F84-56F911DDCF0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21CA86-21B2-8B9B-5D49-9FA6231A9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51C99F-E450-3771-CE29-138772E38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829D1-2741-0743-B26F-1DF123DF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424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C92AF4B-7313-BBEC-B1C6-F605C71C2D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14FBBA-4D12-B8D8-8E7D-2356B4131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5ADE52-BB5B-A163-E8FD-E74288560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ABF1-D4C9-A648-9F84-56F911DDCF0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11DE87-35A5-5493-E2D4-7FC8D8F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6BAA98-6E64-92C9-70C2-4E9901C22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829D1-2741-0743-B26F-1DF123DF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268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2B34C5-B02F-D0EE-3D82-027BCD24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7C6CDC-C838-E422-B1C4-6CCCEE65D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2BF54B-A387-BE10-8B26-F801E3BD64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7ABF1-D4C9-A648-9F84-56F911DDCF01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85795C-B91C-2B06-AD01-413568492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85D482-E9D4-3146-5C2E-BA25AAD61D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829D1-2741-0743-B26F-1DF123DF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65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396A60B-34AA-13D4-C28E-57E146F46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732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F65CCA-DE6A-D3EB-31AE-084EDD759E24}"/>
              </a:ext>
            </a:extLst>
          </p:cNvPr>
          <p:cNvSpPr txBox="1"/>
          <p:nvPr/>
        </p:nvSpPr>
        <p:spPr>
          <a:xfrm>
            <a:off x="708507" y="4075816"/>
            <a:ext cx="5056027" cy="2062103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F0502020204030204" pitchFamily="34" charset="0"/>
              </a:rPr>
              <a:t>КОМПЛЕКСНАЯ СИСТЕМА ДИСТАНЦИОННОГО МОНИТОРИНГА САМАРСКОЙ ОБЛАСТИ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815C8ED-2D95-909A-25F3-18DF38DCBE95}"/>
              </a:ext>
            </a:extLst>
          </p:cNvPr>
          <p:cNvSpPr/>
          <p:nvPr/>
        </p:nvSpPr>
        <p:spPr>
          <a:xfrm>
            <a:off x="7898295" y="309910"/>
            <a:ext cx="4068417" cy="9763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5FBE3C-A790-2BFC-17AD-FC3727D50EB5}"/>
              </a:ext>
            </a:extLst>
          </p:cNvPr>
          <p:cNvSpPr txBox="1"/>
          <p:nvPr/>
        </p:nvSpPr>
        <p:spPr>
          <a:xfrm>
            <a:off x="8421756" y="444165"/>
            <a:ext cx="4068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Bahnschrift" panose="020B0502040204020203" pitchFamily="34" charset="0"/>
              </a:rPr>
              <a:t>ПРАВИТЕЛЬСТВО 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Bahnschrift" panose="020B0502040204020203" pitchFamily="34" charset="0"/>
              </a:rPr>
              <a:t>САМАРСКОЙ ОБЛАСТИ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99EF3EB-90CB-C4A5-4352-ED91F8BD4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443" y="378567"/>
            <a:ext cx="768625" cy="83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39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2B47C9-B4C5-1774-5F6C-885E53F3D47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48" y="142789"/>
            <a:ext cx="1322727" cy="13414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A330F6-3568-B280-15E2-C67B8FB58DA3}"/>
              </a:ext>
            </a:extLst>
          </p:cNvPr>
          <p:cNvSpPr txBox="1"/>
          <p:nvPr/>
        </p:nvSpPr>
        <p:spPr>
          <a:xfrm>
            <a:off x="1532940" y="142789"/>
            <a:ext cx="36149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КОМПЛЕКСНАЯ СИСТЕМА ДИСТАНЦИОННОГО МОНИТОРИНГА САМАРСКОЙ ОБЛАСТИ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9B1BEA4-8B31-F5D5-3FE5-36DD8E135187}"/>
              </a:ext>
            </a:extLst>
          </p:cNvPr>
          <p:cNvCxnSpPr>
            <a:cxnSpLocks/>
          </p:cNvCxnSpPr>
          <p:nvPr/>
        </p:nvCxnSpPr>
        <p:spPr>
          <a:xfrm>
            <a:off x="1659430" y="1006035"/>
            <a:ext cx="10181064" cy="0"/>
          </a:xfrm>
          <a:prstGeom prst="line">
            <a:avLst/>
          </a:prstGeom>
          <a:ln w="31750">
            <a:solidFill>
              <a:srgbClr val="009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2D5FF0-E400-8343-B06F-184A39D6DDEB}"/>
              </a:ext>
            </a:extLst>
          </p:cNvPr>
          <p:cNvSpPr txBox="1"/>
          <p:nvPr/>
        </p:nvSpPr>
        <p:spPr>
          <a:xfrm>
            <a:off x="13040139" y="-172278"/>
            <a:ext cx="184731" cy="369332"/>
          </a:xfrm>
          <a:prstGeom prst="rect">
            <a:avLst/>
          </a:prstGeom>
          <a:noFill/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42EA8D-1D57-AC7A-06EE-33EDD9EA9D62}"/>
              </a:ext>
            </a:extLst>
          </p:cNvPr>
          <p:cNvSpPr txBox="1"/>
          <p:nvPr/>
        </p:nvSpPr>
        <p:spPr>
          <a:xfrm>
            <a:off x="5248504" y="250511"/>
            <a:ext cx="59330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Bahnschrift" panose="020B0502040204020203" pitchFamily="34" charset="0"/>
              </a:rPr>
              <a:t>ПРЕДПОСЫЛКИ СОЗДАНИЯ КСДМ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1F19B77-046C-D741-CCC1-87079D03B083}"/>
              </a:ext>
            </a:extLst>
          </p:cNvPr>
          <p:cNvSpPr/>
          <p:nvPr/>
        </p:nvSpPr>
        <p:spPr>
          <a:xfrm>
            <a:off x="10861288" y="6623824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E69A877-8B7C-73DC-F690-0447F5DB2B5D}"/>
              </a:ext>
            </a:extLst>
          </p:cNvPr>
          <p:cNvSpPr/>
          <p:nvPr/>
        </p:nvSpPr>
        <p:spPr>
          <a:xfrm>
            <a:off x="11035989" y="6623822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20033DA-FE3B-4038-2439-F774AE55E5AA}"/>
              </a:ext>
            </a:extLst>
          </p:cNvPr>
          <p:cNvSpPr/>
          <p:nvPr/>
        </p:nvSpPr>
        <p:spPr>
          <a:xfrm>
            <a:off x="11214406" y="6623822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E1F194DB-3C37-EFBE-90FD-A92D8354C1F9}"/>
              </a:ext>
            </a:extLst>
          </p:cNvPr>
          <p:cNvSpPr/>
          <p:nvPr/>
        </p:nvSpPr>
        <p:spPr>
          <a:xfrm>
            <a:off x="11392823" y="6623821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1217693-6BE0-7147-A511-9DF924A76979}"/>
              </a:ext>
            </a:extLst>
          </p:cNvPr>
          <p:cNvSpPr/>
          <p:nvPr/>
        </p:nvSpPr>
        <p:spPr>
          <a:xfrm>
            <a:off x="11567524" y="6623820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B3982D6-B870-9B41-2CA7-A5F907CC2AA1}"/>
              </a:ext>
            </a:extLst>
          </p:cNvPr>
          <p:cNvSpPr txBox="1"/>
          <p:nvPr/>
        </p:nvSpPr>
        <p:spPr>
          <a:xfrm>
            <a:off x="11661809" y="6431344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2</a:t>
            </a:r>
            <a:endParaRPr lang="ru-RU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0353B8-706D-1D64-1B2B-244E689A905D}"/>
              </a:ext>
            </a:extLst>
          </p:cNvPr>
          <p:cNvSpPr txBox="1"/>
          <p:nvPr/>
        </p:nvSpPr>
        <p:spPr>
          <a:xfrm>
            <a:off x="3951007" y="1820602"/>
            <a:ext cx="7856034" cy="3524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pc="-5" dirty="0">
                <a:solidFill>
                  <a:srgbClr val="C0000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ПРОБЛЕМЫ ТЕРРИТОРИАЛЬНОГО </a:t>
            </a:r>
            <a:r>
              <a:rPr lang="ru-RU" spc="-15" dirty="0">
                <a:solidFill>
                  <a:srgbClr val="C0000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УПРАВЛЕНИЯ: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pc="-5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СЛОЖНОЕ УПРАВЛЕНИЕ ТЕРРИТОРИЕЙ, НЕХВАТКА АКТУАЛЬНЫХ ДАННЫХ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pc="-5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НЕОБХОДИМОСТЬ ПОВЫШЕНИЯ ЭФФЕКТИВНОСТИ ИСПОЛЬЗОВАНИЯ НЕДВИЖИМОСТИ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pc="-5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СОХРАННОСТЬ, ЭФФЕКТИВНОЕ ИСПОЛЬЗОВАНИЕ И ПРИУМНОЖЕНИЕ ПРИРОДНЫХ РЕСУРСОВ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pc="-5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СТАБИЛИЗАЦИЯ И УЛУЧШЕНИЕ ЭКОЛОГИЧЕСКОЙ И СОЦИАЛЬНОЙ ОБСТАНОВКИ 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pc="-5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НЕЭФФЕКТИВНОЕ ИНФОРМАЦИОННОЕ ВЗАИМОДЕЙСТВИЕ МЕЖДУ ЦЕНТРАЛЬНЫМ, ВЕДОМСТВЕННЫМИ И МУНИЦИПАЛЬНЫМИ УЗЛАМИ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28FEE9C-15B7-FC7C-2738-24AE15CA9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2" y="1964693"/>
            <a:ext cx="2319613" cy="1739710"/>
          </a:xfrm>
          <a:prstGeom prst="rect">
            <a:avLst/>
          </a:prstGeom>
          <a:ln w="127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67DE9B-AA86-AF73-EE4A-8765528F81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081" y="2848834"/>
            <a:ext cx="2313636" cy="1739711"/>
          </a:xfrm>
          <a:prstGeom prst="rect">
            <a:avLst/>
          </a:prstGeom>
          <a:ln w="127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DD679A6-F01A-F2DC-FFE5-A3677C7FA74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962"/>
          <a:stretch/>
        </p:blipFill>
        <p:spPr>
          <a:xfrm>
            <a:off x="778811" y="4292968"/>
            <a:ext cx="2323400" cy="1739711"/>
          </a:xfrm>
          <a:prstGeom prst="rect">
            <a:avLst/>
          </a:prstGeom>
          <a:ln w="127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9696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2B47C9-B4C5-1774-5F6C-885E53F3D47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48" y="142789"/>
            <a:ext cx="1322727" cy="13414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A330F6-3568-B280-15E2-C67B8FB58DA3}"/>
              </a:ext>
            </a:extLst>
          </p:cNvPr>
          <p:cNvSpPr txBox="1"/>
          <p:nvPr/>
        </p:nvSpPr>
        <p:spPr>
          <a:xfrm>
            <a:off x="1532940" y="142789"/>
            <a:ext cx="36149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КОМПЛЕКСНАЯ СИСТЕМА ДИСТАНЦИОННОГО МОНИТОРИНГА САМАРСКОЙ ОБЛАСТИ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9B1BEA4-8B31-F5D5-3FE5-36DD8E135187}"/>
              </a:ext>
            </a:extLst>
          </p:cNvPr>
          <p:cNvCxnSpPr>
            <a:cxnSpLocks/>
          </p:cNvCxnSpPr>
          <p:nvPr/>
        </p:nvCxnSpPr>
        <p:spPr>
          <a:xfrm>
            <a:off x="1659430" y="1006035"/>
            <a:ext cx="10181064" cy="0"/>
          </a:xfrm>
          <a:prstGeom prst="line">
            <a:avLst/>
          </a:prstGeom>
          <a:ln w="31750">
            <a:solidFill>
              <a:srgbClr val="009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2D5FF0-E400-8343-B06F-184A39D6DDEB}"/>
              </a:ext>
            </a:extLst>
          </p:cNvPr>
          <p:cNvSpPr txBox="1"/>
          <p:nvPr/>
        </p:nvSpPr>
        <p:spPr>
          <a:xfrm>
            <a:off x="13040139" y="-172278"/>
            <a:ext cx="184731" cy="369332"/>
          </a:xfrm>
          <a:prstGeom prst="rect">
            <a:avLst/>
          </a:prstGeom>
          <a:noFill/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29DCFE-A60D-A11C-5735-E8929D8C6419}"/>
              </a:ext>
            </a:extLst>
          </p:cNvPr>
          <p:cNvSpPr txBox="1"/>
          <p:nvPr/>
        </p:nvSpPr>
        <p:spPr>
          <a:xfrm>
            <a:off x="2439827" y="1335547"/>
            <a:ext cx="7312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Bahnschrift" panose="020B0502040204020203" pitchFamily="34" charset="0"/>
              </a:rPr>
              <a:t>КОМПЛЕКСНАЯ СИСТЕМА ДИСТАНЦИОННОГО МОНИТОРИНГА </a:t>
            </a:r>
            <a:r>
              <a:rPr lang="ru-RU" sz="2400" dirty="0">
                <a:solidFill>
                  <a:srgbClr val="C00000"/>
                </a:solidFill>
                <a:latin typeface="Bahnschrift" panose="020B0502040204020203" pitchFamily="34" charset="0"/>
              </a:rPr>
              <a:t>(КСДМ) </a:t>
            </a:r>
            <a:r>
              <a:rPr lang="ru-RU" sz="2400" dirty="0">
                <a:solidFill>
                  <a:srgbClr val="002060"/>
                </a:solidFill>
                <a:latin typeface="Bahnschrift" panose="020B0502040204020203" pitchFamily="34" charset="0"/>
              </a:rPr>
              <a:t>САМАРСКОЙ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699363-58E6-87A5-DBEE-BA9DCBB52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161" y="2647009"/>
            <a:ext cx="1346144" cy="1566699"/>
          </a:xfrm>
          <a:prstGeom prst="rect">
            <a:avLst/>
          </a:prstGeom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42EA8D-1D57-AC7A-06EE-33EDD9EA9D62}"/>
              </a:ext>
            </a:extLst>
          </p:cNvPr>
          <p:cNvSpPr txBox="1"/>
          <p:nvPr/>
        </p:nvSpPr>
        <p:spPr>
          <a:xfrm>
            <a:off x="6096000" y="250511"/>
            <a:ext cx="46730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Bahnschrift" panose="020B0502040204020203" pitchFamily="34" charset="0"/>
              </a:rPr>
              <a:t>ИНФОРМАЦИЯ О СИСТЕМЕ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1563305-190A-0F96-444C-3D158C78CA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793"/>
          <a:stretch/>
        </p:blipFill>
        <p:spPr>
          <a:xfrm>
            <a:off x="699988" y="2622368"/>
            <a:ext cx="1346143" cy="1566698"/>
          </a:xfrm>
          <a:prstGeom prst="rect">
            <a:avLst/>
          </a:prstGeom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2CC1324-F166-E223-146D-2015B5F03CA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653" t="12012" r="57747" b="23225"/>
          <a:stretch/>
        </p:blipFill>
        <p:spPr>
          <a:xfrm>
            <a:off x="4328335" y="2647009"/>
            <a:ext cx="1399235" cy="1563622"/>
          </a:xfrm>
          <a:prstGeom prst="rect">
            <a:avLst/>
          </a:prstGeom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D99694D-D941-6476-4666-F726594D59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169" t="12012" r="45044" b="24836"/>
          <a:stretch/>
        </p:blipFill>
        <p:spPr>
          <a:xfrm>
            <a:off x="6195600" y="2626355"/>
            <a:ext cx="1398421" cy="1562711"/>
          </a:xfrm>
          <a:prstGeom prst="rect">
            <a:avLst/>
          </a:prstGeom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C5F77A0-A701-319C-2AAE-9F61115FC4DF}"/>
              </a:ext>
            </a:extLst>
          </p:cNvPr>
          <p:cNvSpPr txBox="1"/>
          <p:nvPr/>
        </p:nvSpPr>
        <p:spPr>
          <a:xfrm>
            <a:off x="681651" y="4276337"/>
            <a:ext cx="16649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ГЕОПОРТАЛ. ИНТЕРФЕЙСНАЯ ЧАСТЬ КСДМ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E588BC-AE7A-FB5F-56DD-E3FE474F8DD3}"/>
              </a:ext>
            </a:extLst>
          </p:cNvPr>
          <p:cNvSpPr txBox="1"/>
          <p:nvPr/>
        </p:nvSpPr>
        <p:spPr>
          <a:xfrm>
            <a:off x="2450895" y="4281476"/>
            <a:ext cx="182487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002060"/>
                </a:solidFill>
                <a:latin typeface="Bahnschrift" panose="020B0502040204020203" pitchFamily="34" charset="0"/>
              </a:rPr>
              <a:t>ЕДИНАЯ ЭЛЕКТРОННАЯ КАРТОГРАФИЧЕСКАЯ ОСНОВА ВСЕЙ ТЕРРИТОРИИ РЕГИОНА. </a:t>
            </a:r>
          </a:p>
          <a:p>
            <a:r>
              <a:rPr lang="ru-RU" sz="1100" dirty="0">
                <a:solidFill>
                  <a:srgbClr val="002060"/>
                </a:solidFill>
                <a:latin typeface="Bahnschrift" panose="020B0502040204020203" pitchFamily="34" charset="0"/>
              </a:rPr>
              <a:t>РАЗРЕШЕНИЕ 14 – 20 СМ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1E248E-BE8F-EA1D-1E6A-887EE0023937}"/>
              </a:ext>
            </a:extLst>
          </p:cNvPr>
          <p:cNvSpPr txBox="1"/>
          <p:nvPr/>
        </p:nvSpPr>
        <p:spPr>
          <a:xfrm>
            <a:off x="4301748" y="4276337"/>
            <a:ext cx="1805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002060"/>
                </a:solidFill>
                <a:latin typeface="Bahnschrift" panose="020B0502040204020203" pitchFamily="34" charset="0"/>
              </a:rPr>
              <a:t>АДРЕСНЫЙ ПЛАН НА ВСЮ ТЕРРИТОРИЮ РЕГИОНА С ТОЧНОСТЬЮ «ДО ДОМА»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432B26-B757-C2C2-8E66-5E457381DC01}"/>
              </a:ext>
            </a:extLst>
          </p:cNvPr>
          <p:cNvSpPr txBox="1"/>
          <p:nvPr/>
        </p:nvSpPr>
        <p:spPr>
          <a:xfrm>
            <a:off x="6106916" y="4279765"/>
            <a:ext cx="183450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КОСМИЧЕСКИЕ СНИМКИ РАЗРЕШЕНИЯ 10 М (</a:t>
            </a:r>
            <a:r>
              <a:rPr lang="en-US" sz="110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SENTINEL) </a:t>
            </a:r>
            <a:r>
              <a:rPr lang="ru-RU" sz="110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И </a:t>
            </a:r>
            <a:r>
              <a:rPr lang="en-US" sz="110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2</a:t>
            </a:r>
            <a:r>
              <a:rPr lang="ru-RU" sz="110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,</a:t>
            </a:r>
            <a:r>
              <a:rPr lang="en-US" sz="110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5 </a:t>
            </a:r>
            <a:r>
              <a:rPr lang="ru-RU" sz="110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М</a:t>
            </a:r>
            <a:r>
              <a:rPr lang="en-US" sz="110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(</a:t>
            </a:r>
            <a:r>
              <a:rPr lang="ru-RU" sz="110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КАНОПУС-Б, РОСКОСМОС</a:t>
            </a:r>
            <a:r>
              <a:rPr lang="en-US" sz="110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) </a:t>
            </a:r>
            <a:endParaRPr lang="ru-RU" sz="1100" dirty="0">
              <a:solidFill>
                <a:srgbClr val="002060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1F19B77-046C-D741-CCC1-87079D03B083}"/>
              </a:ext>
            </a:extLst>
          </p:cNvPr>
          <p:cNvSpPr/>
          <p:nvPr/>
        </p:nvSpPr>
        <p:spPr>
          <a:xfrm>
            <a:off x="10861288" y="6623824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E69A877-8B7C-73DC-F690-0447F5DB2B5D}"/>
              </a:ext>
            </a:extLst>
          </p:cNvPr>
          <p:cNvSpPr/>
          <p:nvPr/>
        </p:nvSpPr>
        <p:spPr>
          <a:xfrm>
            <a:off x="11035989" y="6623822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20033DA-FE3B-4038-2439-F774AE55E5AA}"/>
              </a:ext>
            </a:extLst>
          </p:cNvPr>
          <p:cNvSpPr/>
          <p:nvPr/>
        </p:nvSpPr>
        <p:spPr>
          <a:xfrm>
            <a:off x="11214406" y="6623822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E1F194DB-3C37-EFBE-90FD-A92D8354C1F9}"/>
              </a:ext>
            </a:extLst>
          </p:cNvPr>
          <p:cNvSpPr/>
          <p:nvPr/>
        </p:nvSpPr>
        <p:spPr>
          <a:xfrm>
            <a:off x="11392823" y="6623821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1217693-6BE0-7147-A511-9DF924A76979}"/>
              </a:ext>
            </a:extLst>
          </p:cNvPr>
          <p:cNvSpPr/>
          <p:nvPr/>
        </p:nvSpPr>
        <p:spPr>
          <a:xfrm>
            <a:off x="11567524" y="6623820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B3982D6-B870-9B41-2CA7-A5F907CC2AA1}"/>
              </a:ext>
            </a:extLst>
          </p:cNvPr>
          <p:cNvSpPr txBox="1"/>
          <p:nvPr/>
        </p:nvSpPr>
        <p:spPr>
          <a:xfrm>
            <a:off x="11661809" y="6431344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3</a:t>
            </a:r>
            <a:endParaRPr lang="ru-RU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D21DD74-CF6B-7511-38AB-1FAEE610A02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706" t="6685" r="57137" b="11552"/>
          <a:stretch/>
        </p:blipFill>
        <p:spPr>
          <a:xfrm>
            <a:off x="8062051" y="2622369"/>
            <a:ext cx="1398422" cy="1562712"/>
          </a:xfrm>
          <a:prstGeom prst="rect">
            <a:avLst/>
          </a:prstGeom>
          <a:noFill/>
          <a:ln w="12700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2DE78929-F5C9-7B49-A961-397F5AA0418D}"/>
              </a:ext>
            </a:extLst>
          </p:cNvPr>
          <p:cNvSpPr txBox="1"/>
          <p:nvPr/>
        </p:nvSpPr>
        <p:spPr>
          <a:xfrm>
            <a:off x="8062051" y="4276337"/>
            <a:ext cx="22803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РЕЕСТРОВАЯ ПОДСИСТЕМА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926DC-89DD-2C7A-2E24-EA82E1EED665}"/>
              </a:ext>
            </a:extLst>
          </p:cNvPr>
          <p:cNvSpPr txBox="1"/>
          <p:nvPr/>
        </p:nvSpPr>
        <p:spPr>
          <a:xfrm>
            <a:off x="2339298" y="5522453"/>
            <a:ext cx="75352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C00000"/>
                </a:solidFill>
                <a:effectLst/>
                <a:latin typeface="Bahnschrift" panose="020B0502040204020203" pitchFamily="34" charset="0"/>
              </a:rPr>
              <a:t>В НАСТОЯЩЕЕ ВРЕМЯ В КСДМ РАБОТАЕТ БОЛЕЕ 500 СОТРУДНИКОВ ОРГАНОВ ИСПОЛНИТЕЛЬНОЙ ВЛАСТИ, ОРГАНОВ МЕСТНОГО САМОУПРАВЛЕНИЯ САМАРСКОЙ ОБЛАСТИ </a:t>
            </a:r>
            <a:endParaRPr lang="ru-RU" dirty="0">
              <a:solidFill>
                <a:srgbClr val="C00000"/>
              </a:solidFill>
              <a:effectLst/>
              <a:latin typeface="Bahnschrift" panose="020B0502040204020203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E61DA6-82BB-BAD3-AC62-A7A16FA895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24673" y="2621098"/>
            <a:ext cx="1608736" cy="1583372"/>
          </a:xfrm>
          <a:prstGeom prst="rect">
            <a:avLst/>
          </a:prstGeom>
          <a:ln w="12700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06444B7-A7C1-73AA-DCCA-1579A36F50D7}"/>
              </a:ext>
            </a:extLst>
          </p:cNvPr>
          <p:cNvSpPr txBox="1"/>
          <p:nvPr/>
        </p:nvSpPr>
        <p:spPr>
          <a:xfrm>
            <a:off x="9896553" y="4285781"/>
            <a:ext cx="20589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00206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МОБИЛЬНОЕ ПРИЛОЖЕНИЕ ДЛЯ ПОЛЕВОЙ ВЕРИФИКАЦИИ И СБОРА ДАННЫХ</a:t>
            </a:r>
          </a:p>
        </p:txBody>
      </p:sp>
    </p:spTree>
    <p:extLst>
      <p:ext uri="{BB962C8B-B14F-4D97-AF65-F5344CB8AC3E}">
        <p14:creationId xmlns:p14="http://schemas.microsoft.com/office/powerpoint/2010/main" val="2825406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2B47C9-B4C5-1774-5F6C-885E53F3D4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48" y="142789"/>
            <a:ext cx="1322727" cy="13414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A330F6-3568-B280-15E2-C67B8FB58DA3}"/>
              </a:ext>
            </a:extLst>
          </p:cNvPr>
          <p:cNvSpPr txBox="1"/>
          <p:nvPr/>
        </p:nvSpPr>
        <p:spPr>
          <a:xfrm>
            <a:off x="1532940" y="142789"/>
            <a:ext cx="36149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КОМПЛЕКСНАЯ СИСТЕМА ДИСТАНЦИОННОГО МОНИТОРИНГА САМАРСКОЙ ОБЛАСТИ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785C5D-6FF3-0662-017D-1EF84751BEE8}"/>
              </a:ext>
            </a:extLst>
          </p:cNvPr>
          <p:cNvSpPr txBox="1"/>
          <p:nvPr/>
        </p:nvSpPr>
        <p:spPr>
          <a:xfrm>
            <a:off x="6096000" y="250511"/>
            <a:ext cx="46730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Bahnschrift" panose="020B0502040204020203" pitchFamily="34" charset="0"/>
              </a:rPr>
              <a:t>ИНФОРМАЦИЯ О СИСТЕМЕ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9B1BEA4-8B31-F5D5-3FE5-36DD8E135187}"/>
              </a:ext>
            </a:extLst>
          </p:cNvPr>
          <p:cNvCxnSpPr>
            <a:cxnSpLocks/>
          </p:cNvCxnSpPr>
          <p:nvPr/>
        </p:nvCxnSpPr>
        <p:spPr>
          <a:xfrm>
            <a:off x="1659430" y="1006035"/>
            <a:ext cx="10181064" cy="0"/>
          </a:xfrm>
          <a:prstGeom prst="line">
            <a:avLst/>
          </a:prstGeom>
          <a:ln w="31750">
            <a:solidFill>
              <a:srgbClr val="009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CCFB944-8B68-3D37-3F13-A5E1B8FD9C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709"/>
          <a:stretch/>
        </p:blipFill>
        <p:spPr>
          <a:xfrm>
            <a:off x="5181284" y="1716549"/>
            <a:ext cx="1843870" cy="1382902"/>
          </a:xfrm>
          <a:prstGeom prst="rect">
            <a:avLst/>
          </a:prstGeom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8F725D6-4D0E-A723-CEB1-6EFACEE5F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441" y="4125481"/>
            <a:ext cx="1843870" cy="1382903"/>
          </a:xfrm>
          <a:prstGeom prst="rect">
            <a:avLst/>
          </a:prstGeom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3B11912-806B-A961-BBC9-FA9F82CB68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1667"/>
          <a:stretch/>
        </p:blipFill>
        <p:spPr>
          <a:xfrm>
            <a:off x="9385127" y="1716555"/>
            <a:ext cx="1843870" cy="1382896"/>
          </a:xfrm>
          <a:prstGeom prst="rect">
            <a:avLst/>
          </a:prstGeom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72D5FF0-E400-8343-B06F-184A39D6DDEB}"/>
              </a:ext>
            </a:extLst>
          </p:cNvPr>
          <p:cNvSpPr txBox="1"/>
          <p:nvPr/>
        </p:nvSpPr>
        <p:spPr>
          <a:xfrm>
            <a:off x="13040139" y="-172278"/>
            <a:ext cx="184731" cy="369332"/>
          </a:xfrm>
          <a:prstGeom prst="rect">
            <a:avLst/>
          </a:prstGeom>
          <a:noFill/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6FA140B-46AA-F7B5-FF2B-2F354B45549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630" r="15294"/>
          <a:stretch/>
        </p:blipFill>
        <p:spPr>
          <a:xfrm>
            <a:off x="5181284" y="4125481"/>
            <a:ext cx="1843870" cy="1381494"/>
          </a:xfrm>
          <a:prstGeom prst="rect">
            <a:avLst/>
          </a:prstGeom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AEDC648-9B09-E266-54E7-E52E186A399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362"/>
          <a:stretch/>
        </p:blipFill>
        <p:spPr>
          <a:xfrm>
            <a:off x="9385127" y="4127869"/>
            <a:ext cx="1843870" cy="1380514"/>
          </a:xfrm>
          <a:prstGeom prst="rect">
            <a:avLst/>
          </a:prstGeom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35EFA04-F36C-AB61-0678-33DCB99180CA}"/>
              </a:ext>
            </a:extLst>
          </p:cNvPr>
          <p:cNvSpPr txBox="1"/>
          <p:nvPr/>
        </p:nvSpPr>
        <p:spPr>
          <a:xfrm>
            <a:off x="574334" y="5569923"/>
            <a:ext cx="2650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ЛЕСОХОЗЯЙСТВЕННАЯ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ДЕЯТЕЛЬНОСТЬ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BE1F24-9195-B33C-94CC-92A341084560}"/>
              </a:ext>
            </a:extLst>
          </p:cNvPr>
          <p:cNvSpPr txBox="1"/>
          <p:nvPr/>
        </p:nvSpPr>
        <p:spPr>
          <a:xfrm>
            <a:off x="4758139" y="3146656"/>
            <a:ext cx="2690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СЕЛЬСКОЕ ХОЗЯЙСТВО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168411-FB32-BA31-BC4F-66E4E48210B8}"/>
              </a:ext>
            </a:extLst>
          </p:cNvPr>
          <p:cNvSpPr txBox="1"/>
          <p:nvPr/>
        </p:nvSpPr>
        <p:spPr>
          <a:xfrm>
            <a:off x="9008469" y="3146656"/>
            <a:ext cx="2597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КАРЬЕРЫ ПОЛЕЗНЫХ 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ИСКОПАЕМЫХ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3DDEC1-A9B4-1A90-BE57-EA7CBB0CE21E}"/>
              </a:ext>
            </a:extLst>
          </p:cNvPr>
          <p:cNvSpPr txBox="1"/>
          <p:nvPr/>
        </p:nvSpPr>
        <p:spPr>
          <a:xfrm>
            <a:off x="4940080" y="5569923"/>
            <a:ext cx="2326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ПОЛИГОНЫ 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БЫТОВЫХ ОТХОДОВ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08076C-398D-0919-F4ED-78B601885928}"/>
              </a:ext>
            </a:extLst>
          </p:cNvPr>
          <p:cNvSpPr txBox="1"/>
          <p:nvPr/>
        </p:nvSpPr>
        <p:spPr>
          <a:xfrm>
            <a:off x="8656610" y="5569923"/>
            <a:ext cx="3300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НАЛОГООБЛОЖЕНИЕ 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ОБЪЕКТОВ НЕДВИЖИМОСТИ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D3FCA92-729F-8D8C-716C-CEF741B27A52}"/>
              </a:ext>
            </a:extLst>
          </p:cNvPr>
          <p:cNvSpPr txBox="1"/>
          <p:nvPr/>
        </p:nvSpPr>
        <p:spPr>
          <a:xfrm>
            <a:off x="590672" y="1687859"/>
            <a:ext cx="38698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  <a:latin typeface="Bahnschrift" panose="020B0502040204020203" pitchFamily="34" charset="0"/>
              </a:rPr>
              <a:t>ЦЕЛЬ КСДМ: </a:t>
            </a:r>
            <a:r>
              <a:rPr lang="ru-RU" sz="2000" dirty="0">
                <a:solidFill>
                  <a:srgbClr val="002060"/>
                </a:solidFill>
                <a:latin typeface="Bahnschrift" panose="020B0502040204020203" pitchFamily="34" charset="0"/>
              </a:rPr>
              <a:t>НА ОСНОВЕ АНАЛИЗА КОСМОСНИМКОВ И АЭРОФОТОСНИМКОВ ОСУЩЕСТВЛЯТЬ МОНИТОРИНГ И КОНТРОЛЬ ИЗМЕНЕНИЙ ПО ПЯТИ НАПРАВЛЕНИЯМ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46725918-7D2A-26F1-80A4-D8406514E72E}"/>
              </a:ext>
            </a:extLst>
          </p:cNvPr>
          <p:cNvSpPr/>
          <p:nvPr/>
        </p:nvSpPr>
        <p:spPr>
          <a:xfrm>
            <a:off x="10861288" y="6623824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D0AE4808-F381-B2FD-5AA8-97C21E952F2E}"/>
              </a:ext>
            </a:extLst>
          </p:cNvPr>
          <p:cNvSpPr/>
          <p:nvPr/>
        </p:nvSpPr>
        <p:spPr>
          <a:xfrm>
            <a:off x="11035989" y="6623822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BE47AB0-930F-E0AD-A358-8E7B1C7B858A}"/>
              </a:ext>
            </a:extLst>
          </p:cNvPr>
          <p:cNvSpPr/>
          <p:nvPr/>
        </p:nvSpPr>
        <p:spPr>
          <a:xfrm>
            <a:off x="11214406" y="6623822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A9FFE452-C235-DE3F-11AC-EF9F74617C19}"/>
              </a:ext>
            </a:extLst>
          </p:cNvPr>
          <p:cNvSpPr/>
          <p:nvPr/>
        </p:nvSpPr>
        <p:spPr>
          <a:xfrm>
            <a:off x="11392823" y="6623821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DA31A18C-3A3D-E72E-9070-579B87F3B001}"/>
              </a:ext>
            </a:extLst>
          </p:cNvPr>
          <p:cNvSpPr/>
          <p:nvPr/>
        </p:nvSpPr>
        <p:spPr>
          <a:xfrm>
            <a:off x="11567524" y="6623820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ACB1A0C-086C-570E-DF27-29FEA716A72C}"/>
              </a:ext>
            </a:extLst>
          </p:cNvPr>
          <p:cNvSpPr txBox="1"/>
          <p:nvPr/>
        </p:nvSpPr>
        <p:spPr>
          <a:xfrm>
            <a:off x="11661809" y="6431344"/>
            <a:ext cx="301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4</a:t>
            </a:r>
            <a:endParaRPr lang="ru-RU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032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2B47C9-B4C5-1774-5F6C-885E53F3D4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48" y="142789"/>
            <a:ext cx="1322727" cy="13414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A330F6-3568-B280-15E2-C67B8FB58DA3}"/>
              </a:ext>
            </a:extLst>
          </p:cNvPr>
          <p:cNvSpPr txBox="1"/>
          <p:nvPr/>
        </p:nvSpPr>
        <p:spPr>
          <a:xfrm>
            <a:off x="1532940" y="142789"/>
            <a:ext cx="36149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КОМПЛЕКСНАЯ СИСТЕМА ДИСТАНЦИОННОГО МОНИТОРИНГА САМАРСКОЙ ОБЛАСТИ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785C5D-6FF3-0662-017D-1EF84751BEE8}"/>
              </a:ext>
            </a:extLst>
          </p:cNvPr>
          <p:cNvSpPr txBox="1"/>
          <p:nvPr/>
        </p:nvSpPr>
        <p:spPr>
          <a:xfrm>
            <a:off x="6096000" y="250511"/>
            <a:ext cx="3995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Bahnschrift" panose="020B0502040204020203" pitchFamily="34" charset="0"/>
              </a:rPr>
              <a:t>ЭТАПЫ МОНИТОРИНГА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9B1BEA4-8B31-F5D5-3FE5-36DD8E135187}"/>
              </a:ext>
            </a:extLst>
          </p:cNvPr>
          <p:cNvCxnSpPr>
            <a:cxnSpLocks/>
          </p:cNvCxnSpPr>
          <p:nvPr/>
        </p:nvCxnSpPr>
        <p:spPr>
          <a:xfrm>
            <a:off x="1659430" y="1006035"/>
            <a:ext cx="10181064" cy="0"/>
          </a:xfrm>
          <a:prstGeom prst="line">
            <a:avLst/>
          </a:prstGeom>
          <a:ln w="31750">
            <a:solidFill>
              <a:srgbClr val="009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2D5FF0-E400-8343-B06F-184A39D6DDEB}"/>
              </a:ext>
            </a:extLst>
          </p:cNvPr>
          <p:cNvSpPr txBox="1"/>
          <p:nvPr/>
        </p:nvSpPr>
        <p:spPr>
          <a:xfrm>
            <a:off x="13040139" y="-172278"/>
            <a:ext cx="184731" cy="369332"/>
          </a:xfrm>
          <a:prstGeom prst="rect">
            <a:avLst/>
          </a:prstGeom>
          <a:noFill/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F55B47-4E22-0787-2648-2CF00D6A0E7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2364752"/>
            <a:ext cx="2341160" cy="1641853"/>
          </a:xfrm>
          <a:prstGeom prst="rect">
            <a:avLst/>
          </a:prstGeom>
          <a:ln>
            <a:noFill/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FF0B48-38DF-A351-BB28-3E9FE6AA6D6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6512" y="4682284"/>
            <a:ext cx="2111405" cy="1480725"/>
          </a:xfrm>
          <a:prstGeom prst="rect">
            <a:avLst/>
          </a:prstGeom>
          <a:ln>
            <a:noFill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A2C2D29-06D1-0BF8-3AE1-B121B7FDF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877" y="4682284"/>
            <a:ext cx="2111406" cy="1480726"/>
          </a:xfrm>
          <a:prstGeom prst="rect">
            <a:avLst/>
          </a:prstGeom>
          <a:ln>
            <a:noFill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86BF0B2-F813-8DD1-F1D9-A74F2C6D1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512" y="2364752"/>
            <a:ext cx="2226284" cy="1561290"/>
          </a:xfrm>
          <a:prstGeom prst="rect">
            <a:avLst/>
          </a:prstGeom>
          <a:ln>
            <a:noFill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D29DCFE-A60D-A11C-5735-E8929D8C6419}"/>
              </a:ext>
            </a:extLst>
          </p:cNvPr>
          <p:cNvSpPr txBox="1"/>
          <p:nvPr/>
        </p:nvSpPr>
        <p:spPr>
          <a:xfrm>
            <a:off x="2439828" y="1362606"/>
            <a:ext cx="7312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Bahnschrift" panose="020B0502040204020203" pitchFamily="34" charset="0"/>
              </a:rPr>
              <a:t>ДЛЯ КАЖДОГО ИЗ ПЯТИ НАПРАВЛЕНИЙ В КСДМ РЕАЛИЗУЮТСЯ 4 СТАДИИ МОНИТОРИНГА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3A9C01D-5610-0C65-CADE-F57701021729}"/>
              </a:ext>
            </a:extLst>
          </p:cNvPr>
          <p:cNvSpPr txBox="1"/>
          <p:nvPr/>
        </p:nvSpPr>
        <p:spPr>
          <a:xfrm>
            <a:off x="2927917" y="2513794"/>
            <a:ext cx="2653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  <a:latin typeface="Bahnschrift" panose="020B0502040204020203" pitchFamily="34" charset="0"/>
              </a:rPr>
              <a:t>1. </a:t>
            </a:r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ЦИФРОВОЕ ОПИСАНИЕ </a:t>
            </a:r>
          </a:p>
          <a:p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ОБЪЕКТОВ УЧЕТА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AA9501-FA7D-0789-0BDB-C772EADFC520}"/>
              </a:ext>
            </a:extLst>
          </p:cNvPr>
          <p:cNvSpPr txBox="1"/>
          <p:nvPr/>
        </p:nvSpPr>
        <p:spPr>
          <a:xfrm>
            <a:off x="8203013" y="2513794"/>
            <a:ext cx="3518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  <a:latin typeface="Bahnschrift" panose="020B0502040204020203" pitchFamily="34" charset="0"/>
              </a:rPr>
              <a:t>2. </a:t>
            </a:r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АВТОМАТИЗИРОВАННОЕ ВЫЯВЛЕНИЕ ПОТЕНЦИАЛЬНЫХ НАРУШЕНИЙ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1A4E40-34FC-3AB1-C93B-20A2796354E2}"/>
              </a:ext>
            </a:extLst>
          </p:cNvPr>
          <p:cNvSpPr txBox="1"/>
          <p:nvPr/>
        </p:nvSpPr>
        <p:spPr>
          <a:xfrm>
            <a:off x="2927917" y="4869576"/>
            <a:ext cx="2938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  <a:latin typeface="Bahnschrift" panose="020B0502040204020203" pitchFamily="34" charset="0"/>
              </a:rPr>
              <a:t>3. </a:t>
            </a:r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КАМЕРАЛЬНАЯ И ПОЛЕВАЯ ВЕРИФИКАЦИЯ ВЫЯВЛЕННЫХ НАРУШЕНИЙ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CB12091-ABC9-27F5-04E2-4F8C15A85EC8}"/>
              </a:ext>
            </a:extLst>
          </p:cNvPr>
          <p:cNvSpPr txBox="1"/>
          <p:nvPr/>
        </p:nvSpPr>
        <p:spPr>
          <a:xfrm>
            <a:off x="8203013" y="4775518"/>
            <a:ext cx="2849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  <a:latin typeface="Bahnschrift" panose="020B0502040204020203" pitchFamily="34" charset="0"/>
              </a:rPr>
              <a:t>4.</a:t>
            </a:r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ОСУЩЕСТВЛЕНИЕ КОНТРОЛЬНО-НАДЗОРНЫХ МЕРОПРИЯТИЙ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7B7B8F1-E6A0-B2FA-6409-DCB85EE30A7C}"/>
              </a:ext>
            </a:extLst>
          </p:cNvPr>
          <p:cNvSpPr/>
          <p:nvPr/>
        </p:nvSpPr>
        <p:spPr>
          <a:xfrm>
            <a:off x="10861288" y="6623824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93460CC2-D2B6-5F9C-1C51-3BD1FB2440F1}"/>
              </a:ext>
            </a:extLst>
          </p:cNvPr>
          <p:cNvSpPr/>
          <p:nvPr/>
        </p:nvSpPr>
        <p:spPr>
          <a:xfrm>
            <a:off x="11035989" y="6623822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5A5B6EAC-7775-5B25-AF1F-D8A8524E55B2}"/>
              </a:ext>
            </a:extLst>
          </p:cNvPr>
          <p:cNvSpPr/>
          <p:nvPr/>
        </p:nvSpPr>
        <p:spPr>
          <a:xfrm>
            <a:off x="11214406" y="6623822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AA08F0F-B48A-7E4C-51B5-361A2B0C6DF2}"/>
              </a:ext>
            </a:extLst>
          </p:cNvPr>
          <p:cNvSpPr/>
          <p:nvPr/>
        </p:nvSpPr>
        <p:spPr>
          <a:xfrm>
            <a:off x="11392823" y="6623821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3E5EFCF-F454-56C0-E797-9D0B0EFF2707}"/>
              </a:ext>
            </a:extLst>
          </p:cNvPr>
          <p:cNvSpPr/>
          <p:nvPr/>
        </p:nvSpPr>
        <p:spPr>
          <a:xfrm>
            <a:off x="11567524" y="6623820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FD48CF9-14BF-2FF6-74C9-23720FF97476}"/>
              </a:ext>
            </a:extLst>
          </p:cNvPr>
          <p:cNvSpPr txBox="1"/>
          <p:nvPr/>
        </p:nvSpPr>
        <p:spPr>
          <a:xfrm>
            <a:off x="11661809" y="6431344"/>
            <a:ext cx="296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5</a:t>
            </a:r>
            <a:endParaRPr lang="ru-RU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732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2B47C9-B4C5-1774-5F6C-885E53F3D4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48" y="142789"/>
            <a:ext cx="1322727" cy="13414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A330F6-3568-B280-15E2-C67B8FB58DA3}"/>
              </a:ext>
            </a:extLst>
          </p:cNvPr>
          <p:cNvSpPr txBox="1"/>
          <p:nvPr/>
        </p:nvSpPr>
        <p:spPr>
          <a:xfrm>
            <a:off x="1532940" y="142789"/>
            <a:ext cx="36149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КОМПЛЕКСНАЯ СИСТЕМА ДИСТАНЦИОННОГО МОНИТОРИНГА САМАРСКОЙ ОБЛАСТИ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785C5D-6FF3-0662-017D-1EF84751BEE8}"/>
              </a:ext>
            </a:extLst>
          </p:cNvPr>
          <p:cNvSpPr txBox="1"/>
          <p:nvPr/>
        </p:nvSpPr>
        <p:spPr>
          <a:xfrm>
            <a:off x="6009143" y="250511"/>
            <a:ext cx="4387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Bahnschrift" panose="020B0502040204020203" pitchFamily="34" charset="0"/>
              </a:rPr>
              <a:t>ПРИНЦИП РЕАЛИЗАЦИИ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9B1BEA4-8B31-F5D5-3FE5-36DD8E135187}"/>
              </a:ext>
            </a:extLst>
          </p:cNvPr>
          <p:cNvCxnSpPr>
            <a:cxnSpLocks/>
          </p:cNvCxnSpPr>
          <p:nvPr/>
        </p:nvCxnSpPr>
        <p:spPr>
          <a:xfrm>
            <a:off x="1659430" y="1006035"/>
            <a:ext cx="10181064" cy="0"/>
          </a:xfrm>
          <a:prstGeom prst="line">
            <a:avLst/>
          </a:prstGeom>
          <a:ln w="31750">
            <a:solidFill>
              <a:srgbClr val="009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2D5FF0-E400-8343-B06F-184A39D6DDEB}"/>
              </a:ext>
            </a:extLst>
          </p:cNvPr>
          <p:cNvSpPr txBox="1"/>
          <p:nvPr/>
        </p:nvSpPr>
        <p:spPr>
          <a:xfrm>
            <a:off x="13040139" y="-172278"/>
            <a:ext cx="184731" cy="369332"/>
          </a:xfrm>
          <a:prstGeom prst="rect">
            <a:avLst/>
          </a:prstGeom>
          <a:noFill/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1CCD63-6677-D305-9D55-793866399912}"/>
              </a:ext>
            </a:extLst>
          </p:cNvPr>
          <p:cNvSpPr txBox="1"/>
          <p:nvPr/>
        </p:nvSpPr>
        <p:spPr>
          <a:xfrm>
            <a:off x="2937240" y="1338147"/>
            <a:ext cx="6317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АВТОМАТИЗИРОВАННОЕ ВЫЯВЛЕНИЕ ПОТЕНЦИАЛЬНЫХ НАРУШЕНИЙ. </a:t>
            </a: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БЛОК «ЭКОЛОГИЯ»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EBC742-0876-74A5-C7ED-296F5501B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90" y="3250777"/>
            <a:ext cx="4888510" cy="2647943"/>
          </a:xfrm>
          <a:prstGeom prst="rect">
            <a:avLst/>
          </a:prstGeom>
          <a:ln w="127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B8D4C32-FD17-4A13-06CE-268DBD0EBA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6368" y="3250777"/>
            <a:ext cx="3374945" cy="2647943"/>
          </a:xfrm>
          <a:prstGeom prst="rect">
            <a:avLst/>
          </a:prstGeom>
          <a:ln w="127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3A2735-17B8-31DB-A61E-A6389E0E7F6F}"/>
              </a:ext>
            </a:extLst>
          </p:cNvPr>
          <p:cNvSpPr txBox="1"/>
          <p:nvPr/>
        </p:nvSpPr>
        <p:spPr>
          <a:xfrm>
            <a:off x="896178" y="2466491"/>
            <a:ext cx="4888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1. ВЫЯВЛЕНИЕ ВЫХОДА ЗА ГРАНИЦЫ УСТАНОВЛЕННОЙ ЗОНЫ НА ОСНОВЕ АНАЛИЗА КОСМОСНИМКА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735B0F-BA80-8A75-6EB0-49F0B66FE527}"/>
              </a:ext>
            </a:extLst>
          </p:cNvPr>
          <p:cNvSpPr txBox="1"/>
          <p:nvPr/>
        </p:nvSpPr>
        <p:spPr>
          <a:xfrm>
            <a:off x="7877199" y="2466491"/>
            <a:ext cx="40814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2. МАСШТАБИРОВАНИЕ ПОТЕНЦИАЛЬНОГО НАРУШЕНИЯ. </a:t>
            </a:r>
            <a:r>
              <a:rPr lang="ru-RU" sz="1400" dirty="0">
                <a:solidFill>
                  <a:srgbClr val="C00000"/>
                </a:solidFill>
                <a:latin typeface="Bahnschrift" panose="020B0502040204020203" pitchFamily="34" charset="0"/>
              </a:rPr>
              <a:t>ИНФОРМАЦИЯ О ПОЛЕВОЙ ВЕРИФИКАЦИИ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3B6804C-3BCC-8FFE-1D3A-4FFBB8898706}"/>
              </a:ext>
            </a:extLst>
          </p:cNvPr>
          <p:cNvSpPr/>
          <p:nvPr/>
        </p:nvSpPr>
        <p:spPr>
          <a:xfrm>
            <a:off x="10861288" y="6623824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C9787CD-C29D-4808-4C0E-70228C75CCC0}"/>
              </a:ext>
            </a:extLst>
          </p:cNvPr>
          <p:cNvSpPr/>
          <p:nvPr/>
        </p:nvSpPr>
        <p:spPr>
          <a:xfrm>
            <a:off x="11035989" y="6623822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9D8DB6F-E8F2-82B6-6675-C7BC8B65D056}"/>
              </a:ext>
            </a:extLst>
          </p:cNvPr>
          <p:cNvSpPr/>
          <p:nvPr/>
        </p:nvSpPr>
        <p:spPr>
          <a:xfrm>
            <a:off x="11214406" y="6623822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9EB3096-EAD3-A35D-C2EA-10E7A5BDC043}"/>
              </a:ext>
            </a:extLst>
          </p:cNvPr>
          <p:cNvSpPr/>
          <p:nvPr/>
        </p:nvSpPr>
        <p:spPr>
          <a:xfrm>
            <a:off x="11392823" y="6623821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6CF215E-E3A6-72D4-932A-D5DD7C2AC422}"/>
              </a:ext>
            </a:extLst>
          </p:cNvPr>
          <p:cNvSpPr/>
          <p:nvPr/>
        </p:nvSpPr>
        <p:spPr>
          <a:xfrm>
            <a:off x="11567524" y="6623820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D3737B-5F52-92A6-5F15-DD03FEF75151}"/>
              </a:ext>
            </a:extLst>
          </p:cNvPr>
          <p:cNvSpPr txBox="1"/>
          <p:nvPr/>
        </p:nvSpPr>
        <p:spPr>
          <a:xfrm>
            <a:off x="11661809" y="6431344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6</a:t>
            </a:r>
            <a:endParaRPr lang="ru-RU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671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2B47C9-B4C5-1774-5F6C-885E53F3D4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48" y="142789"/>
            <a:ext cx="1322727" cy="13414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A330F6-3568-B280-15E2-C67B8FB58DA3}"/>
              </a:ext>
            </a:extLst>
          </p:cNvPr>
          <p:cNvSpPr txBox="1"/>
          <p:nvPr/>
        </p:nvSpPr>
        <p:spPr>
          <a:xfrm>
            <a:off x="1532940" y="142789"/>
            <a:ext cx="36149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КОМПЛЕКСНАЯ СИСТЕМА ДИСТАНЦИОННОГО МОНИТОРИНГА САМАРСКОЙ ОБЛАСТИ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785C5D-6FF3-0662-017D-1EF84751BEE8}"/>
              </a:ext>
            </a:extLst>
          </p:cNvPr>
          <p:cNvSpPr txBox="1"/>
          <p:nvPr/>
        </p:nvSpPr>
        <p:spPr>
          <a:xfrm>
            <a:off x="6009143" y="250511"/>
            <a:ext cx="4387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Bahnschrift" panose="020B0502040204020203" pitchFamily="34" charset="0"/>
              </a:rPr>
              <a:t>ПРИНЦИП РЕАЛИЗАЦИИ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9B1BEA4-8B31-F5D5-3FE5-36DD8E135187}"/>
              </a:ext>
            </a:extLst>
          </p:cNvPr>
          <p:cNvCxnSpPr>
            <a:cxnSpLocks/>
          </p:cNvCxnSpPr>
          <p:nvPr/>
        </p:nvCxnSpPr>
        <p:spPr>
          <a:xfrm>
            <a:off x="1659430" y="1006035"/>
            <a:ext cx="10181064" cy="0"/>
          </a:xfrm>
          <a:prstGeom prst="line">
            <a:avLst/>
          </a:prstGeom>
          <a:ln w="31750">
            <a:solidFill>
              <a:srgbClr val="009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2D5FF0-E400-8343-B06F-184A39D6DDEB}"/>
              </a:ext>
            </a:extLst>
          </p:cNvPr>
          <p:cNvSpPr txBox="1"/>
          <p:nvPr/>
        </p:nvSpPr>
        <p:spPr>
          <a:xfrm>
            <a:off x="13040139" y="-172278"/>
            <a:ext cx="184731" cy="369332"/>
          </a:xfrm>
          <a:prstGeom prst="rect">
            <a:avLst/>
          </a:prstGeom>
          <a:noFill/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1E1F49-3B5E-38C0-3C83-9272A20F2A34}"/>
              </a:ext>
            </a:extLst>
          </p:cNvPr>
          <p:cNvSpPr/>
          <p:nvPr/>
        </p:nvSpPr>
        <p:spPr>
          <a:xfrm>
            <a:off x="10861288" y="6623824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D1EBD55-E268-BEE9-50B4-6F95572B017F}"/>
              </a:ext>
            </a:extLst>
          </p:cNvPr>
          <p:cNvSpPr/>
          <p:nvPr/>
        </p:nvSpPr>
        <p:spPr>
          <a:xfrm>
            <a:off x="11035989" y="6623822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02116A3-1877-7E75-A883-CBB2AB16B6DE}"/>
              </a:ext>
            </a:extLst>
          </p:cNvPr>
          <p:cNvSpPr/>
          <p:nvPr/>
        </p:nvSpPr>
        <p:spPr>
          <a:xfrm>
            <a:off x="11214406" y="6623822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8D0DFB-1A78-EFEC-67EB-40EC5F4DF8E9}"/>
              </a:ext>
            </a:extLst>
          </p:cNvPr>
          <p:cNvSpPr/>
          <p:nvPr/>
        </p:nvSpPr>
        <p:spPr>
          <a:xfrm>
            <a:off x="11392823" y="6623821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E81146B-4F3B-E7DE-8642-5F7607ED4424}"/>
              </a:ext>
            </a:extLst>
          </p:cNvPr>
          <p:cNvSpPr/>
          <p:nvPr/>
        </p:nvSpPr>
        <p:spPr>
          <a:xfrm>
            <a:off x="11567524" y="6623820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E3D3E0-6F23-FD96-DC05-3D6C0B5164AE}"/>
              </a:ext>
            </a:extLst>
          </p:cNvPr>
          <p:cNvSpPr txBox="1"/>
          <p:nvPr/>
        </p:nvSpPr>
        <p:spPr>
          <a:xfrm>
            <a:off x="11661809" y="6431344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7</a:t>
            </a:r>
            <a:endParaRPr lang="ru-RU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598BBA-423C-54FF-6FB1-6166AB0F19B6}"/>
              </a:ext>
            </a:extLst>
          </p:cNvPr>
          <p:cNvSpPr txBox="1"/>
          <p:nvPr/>
        </p:nvSpPr>
        <p:spPr>
          <a:xfrm>
            <a:off x="2937240" y="1338147"/>
            <a:ext cx="6821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АВТОМАТИЗИРОВАННОЕ ВЫЯВЛЕНИЕ ПОТЕНЦИАЛЬНЫХ НАРУШЕНИЙ. </a:t>
            </a: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БЛОК «ЛЕСОХОЗЯЙСТВЕННАЯ ДЕЯТЕЛЬНОСТЬ»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70E3AE-AF43-5AF8-21F0-C02E56888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634" y="3107687"/>
            <a:ext cx="2966219" cy="2004516"/>
          </a:xfrm>
          <a:prstGeom prst="rect">
            <a:avLst/>
          </a:prstGeom>
          <a:ln w="127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2E72B05-1ED3-90DE-E24A-20EBD34702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1140" y="4412672"/>
            <a:ext cx="3348467" cy="2018672"/>
          </a:xfrm>
          <a:prstGeom prst="rect">
            <a:avLst/>
          </a:prstGeom>
          <a:ln w="127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888E2DD-5391-5F25-FBCE-42159E8259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7986" y="3107687"/>
            <a:ext cx="3348467" cy="2070992"/>
          </a:xfrm>
          <a:prstGeom prst="rect">
            <a:avLst/>
          </a:prstGeom>
          <a:ln w="127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5C83FF3-87BB-5B7D-F57B-6D7BB4D20699}"/>
              </a:ext>
            </a:extLst>
          </p:cNvPr>
          <p:cNvSpPr txBox="1"/>
          <p:nvPr/>
        </p:nvSpPr>
        <p:spPr>
          <a:xfrm>
            <a:off x="749364" y="2447259"/>
            <a:ext cx="591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1. ВЫЯВЛЕНИЕ ЛЕСОИЗМЕНЕНИЙ  НА ОСНОВЕ АНАЛИЗА НЕСКОЛЬКИХ КОСМОСНИМКОВ ЗА РАЗНЫЕ ПЕРИОДЫ ВРЕМЕНИ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D80C70-F9D2-2F09-E535-6DDDF4AD7A5E}"/>
              </a:ext>
            </a:extLst>
          </p:cNvPr>
          <p:cNvSpPr txBox="1"/>
          <p:nvPr/>
        </p:nvSpPr>
        <p:spPr>
          <a:xfrm>
            <a:off x="7870787" y="2447259"/>
            <a:ext cx="4081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2. ИНФОРМАЦИЯ О КАМЕРАЛЬНОЙ ВЕРИФИКАЦИИ</a:t>
            </a:r>
            <a:endParaRPr lang="ru-RU" sz="1400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139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2B47C9-B4C5-1774-5F6C-885E53F3D4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48" y="142789"/>
            <a:ext cx="1322727" cy="13414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A330F6-3568-B280-15E2-C67B8FB58DA3}"/>
              </a:ext>
            </a:extLst>
          </p:cNvPr>
          <p:cNvSpPr txBox="1"/>
          <p:nvPr/>
        </p:nvSpPr>
        <p:spPr>
          <a:xfrm>
            <a:off x="1532940" y="142789"/>
            <a:ext cx="36149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КОМПЛЕКСНАЯ СИСТЕМА ДИСТАНЦИОННОГО МОНИТОРИНГА САМАРСКОЙ ОБЛАСТИ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785C5D-6FF3-0662-017D-1EF84751BEE8}"/>
              </a:ext>
            </a:extLst>
          </p:cNvPr>
          <p:cNvSpPr txBox="1"/>
          <p:nvPr/>
        </p:nvSpPr>
        <p:spPr>
          <a:xfrm>
            <a:off x="5409537" y="250511"/>
            <a:ext cx="5665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Bahnschrift" panose="020B0502040204020203" pitchFamily="34" charset="0"/>
              </a:rPr>
              <a:t>РЕЗУЛЬТАТЫ РАБОТЫ СИСТЕМЫ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9B1BEA4-8B31-F5D5-3FE5-36DD8E135187}"/>
              </a:ext>
            </a:extLst>
          </p:cNvPr>
          <p:cNvCxnSpPr>
            <a:cxnSpLocks/>
          </p:cNvCxnSpPr>
          <p:nvPr/>
        </p:nvCxnSpPr>
        <p:spPr>
          <a:xfrm>
            <a:off x="1659430" y="1006035"/>
            <a:ext cx="10181064" cy="0"/>
          </a:xfrm>
          <a:prstGeom prst="line">
            <a:avLst/>
          </a:prstGeom>
          <a:ln w="31750">
            <a:solidFill>
              <a:srgbClr val="009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2D5FF0-E400-8343-B06F-184A39D6DDEB}"/>
              </a:ext>
            </a:extLst>
          </p:cNvPr>
          <p:cNvSpPr txBox="1"/>
          <p:nvPr/>
        </p:nvSpPr>
        <p:spPr>
          <a:xfrm>
            <a:off x="13040139" y="-172278"/>
            <a:ext cx="184731" cy="369332"/>
          </a:xfrm>
          <a:prstGeom prst="rect">
            <a:avLst/>
          </a:prstGeom>
          <a:noFill/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1E1F49-3B5E-38C0-3C83-9272A20F2A34}"/>
              </a:ext>
            </a:extLst>
          </p:cNvPr>
          <p:cNvSpPr/>
          <p:nvPr/>
        </p:nvSpPr>
        <p:spPr>
          <a:xfrm>
            <a:off x="10861288" y="6623824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D1EBD55-E268-BEE9-50B4-6F95572B017F}"/>
              </a:ext>
            </a:extLst>
          </p:cNvPr>
          <p:cNvSpPr/>
          <p:nvPr/>
        </p:nvSpPr>
        <p:spPr>
          <a:xfrm>
            <a:off x="11035989" y="6623822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02116A3-1877-7E75-A883-CBB2AB16B6DE}"/>
              </a:ext>
            </a:extLst>
          </p:cNvPr>
          <p:cNvSpPr/>
          <p:nvPr/>
        </p:nvSpPr>
        <p:spPr>
          <a:xfrm>
            <a:off x="11214406" y="6623822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8D0DFB-1A78-EFEC-67EB-40EC5F4DF8E9}"/>
              </a:ext>
            </a:extLst>
          </p:cNvPr>
          <p:cNvSpPr/>
          <p:nvPr/>
        </p:nvSpPr>
        <p:spPr>
          <a:xfrm>
            <a:off x="11392823" y="6623821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E81146B-4F3B-E7DE-8642-5F7607ED4424}"/>
              </a:ext>
            </a:extLst>
          </p:cNvPr>
          <p:cNvSpPr/>
          <p:nvPr/>
        </p:nvSpPr>
        <p:spPr>
          <a:xfrm>
            <a:off x="11567524" y="6623820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E3D3E0-6F23-FD96-DC05-3D6C0B5164AE}"/>
              </a:ext>
            </a:extLst>
          </p:cNvPr>
          <p:cNvSpPr txBox="1"/>
          <p:nvPr/>
        </p:nvSpPr>
        <p:spPr>
          <a:xfrm>
            <a:off x="11661809" y="6431344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8</a:t>
            </a:r>
            <a:endParaRPr lang="ru-RU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598BBA-423C-54FF-6FB1-6166AB0F19B6}"/>
              </a:ext>
            </a:extLst>
          </p:cNvPr>
          <p:cNvSpPr txBox="1"/>
          <p:nvPr/>
        </p:nvSpPr>
        <p:spPr>
          <a:xfrm>
            <a:off x="2685321" y="1303273"/>
            <a:ext cx="6821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Bahnschrift" panose="020B0502040204020203" pitchFamily="34" charset="0"/>
              </a:rPr>
              <a:t>ВЫЯВЛЕНИЕ НЕЗАРЕГИСТРИРОВАННЫХ ИЖС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178254-5AC8-EC22-DA6D-A2836ED5A728}"/>
              </a:ext>
            </a:extLst>
          </p:cNvPr>
          <p:cNvSpPr txBox="1"/>
          <p:nvPr/>
        </p:nvSpPr>
        <p:spPr>
          <a:xfrm>
            <a:off x="4618168" y="2003478"/>
            <a:ext cx="659623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В КСДМ ОТРАБОТАНО </a:t>
            </a:r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350 532 </a:t>
            </a: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ОБЪЕКТА ИНДИВИДУАЛЬНОГО ЖИЛОГО СТРОИТЕЛЬСТВА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ВЫЯВЛЕНО </a:t>
            </a:r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37 713 НЕЗАРЕГИСТРИРОВАННЫХ </a:t>
            </a: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ОБЪЕКТА (НЕ СТОЯЩИХ НА КАДАСТРОВОМ УЧЕТЕ)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ПЛАН ПО РЕГИСТРАЦИИ – ДО КОНЦА 2024 ГОДА (НА НАСТОЯЩИЙ МОМЕНТ </a:t>
            </a:r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УЖЕ ЗАРЕГИСТИРОВАНО 9 735 ИЗ ВЫЯВЛЕННЫХ</a:t>
            </a: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ПЛАНИРУЕМОЕ УВЕЛИЧЕНИЕ ПОСТУПЛЕНИЯ НАЛОГОВ В МЕСТНЫЙ БЮДЖЕТ – </a:t>
            </a:r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164 МЛН.РУБЛЕЙ В ГОД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ru-RU" dirty="0">
              <a:solidFill>
                <a:srgbClr val="002060"/>
              </a:solidFill>
              <a:latin typeface="Bahnschrift" panose="020B0502040204020203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A41960-2905-4108-8D75-74DA50933064}"/>
              </a:ext>
            </a:extLst>
          </p:cNvPr>
          <p:cNvSpPr txBox="1"/>
          <p:nvPr/>
        </p:nvSpPr>
        <p:spPr>
          <a:xfrm>
            <a:off x="4513446" y="5250520"/>
            <a:ext cx="70131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C00000"/>
                </a:solidFill>
                <a:effectLst/>
                <a:latin typeface="Bahnschrift" panose="020B0502040204020203" pitchFamily="34" charset="0"/>
              </a:rPr>
              <a:t>В РЕЗУЛЬТАТЕ РАБОТЫ КСДМ С НАЧАЛА ГОДА В СРЕДНЕМ НА 30% УВЕЛИЧИЛИСЬ ЦИФРЫ ВВОДА ЖИЛЬЯ ИЖС ПО МУНИЦИПАЛЬНЫМ ОБРАЗОВАНИЯМ ОТНОСИТЕЛЬНО АНАЛОГИЧНОГО ПЕРИОДА 2020-2021 ГОДОВ </a:t>
            </a:r>
            <a:endParaRPr lang="ru-RU" dirty="0">
              <a:solidFill>
                <a:srgbClr val="C00000"/>
              </a:solidFill>
              <a:effectLst/>
              <a:latin typeface="Bahnschrift" panose="020B0502040204020203" pitchFamily="34" charset="0"/>
            </a:endParaRPr>
          </a:p>
        </p:txBody>
      </p:sp>
      <p:pic>
        <p:nvPicPr>
          <p:cNvPr id="24" name="object 5">
            <a:extLst>
              <a:ext uri="{FF2B5EF4-FFF2-40B4-BE49-F238E27FC236}">
                <a16:creationId xmlns:a16="http://schemas.microsoft.com/office/drawing/2014/main" id="{F7290372-363B-348A-2613-8F0B33642F4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7594" y="2003478"/>
            <a:ext cx="2759754" cy="4315362"/>
          </a:xfrm>
          <a:prstGeom prst="rect">
            <a:avLst/>
          </a:prstGeom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0276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2B47C9-B4C5-1774-5F6C-885E53F3D4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48" y="142789"/>
            <a:ext cx="1322727" cy="13414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A330F6-3568-B280-15E2-C67B8FB58DA3}"/>
              </a:ext>
            </a:extLst>
          </p:cNvPr>
          <p:cNvSpPr txBox="1"/>
          <p:nvPr/>
        </p:nvSpPr>
        <p:spPr>
          <a:xfrm>
            <a:off x="1532940" y="142789"/>
            <a:ext cx="36149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КОМПЛЕКСНАЯ СИСТЕМА ДИСТАНЦИОННОГО МОНИТОРИНГА САМАРСКОЙ ОБЛАСТИ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785C5D-6FF3-0662-017D-1EF84751BEE8}"/>
              </a:ext>
            </a:extLst>
          </p:cNvPr>
          <p:cNvSpPr txBox="1"/>
          <p:nvPr/>
        </p:nvSpPr>
        <p:spPr>
          <a:xfrm>
            <a:off x="5409537" y="250511"/>
            <a:ext cx="5665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Bahnschrift" panose="020B0502040204020203" pitchFamily="34" charset="0"/>
              </a:rPr>
              <a:t>РЕЗУЛЬТАТЫ РАБОТЫ СИСТЕМЫ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9B1BEA4-8B31-F5D5-3FE5-36DD8E135187}"/>
              </a:ext>
            </a:extLst>
          </p:cNvPr>
          <p:cNvCxnSpPr>
            <a:cxnSpLocks/>
          </p:cNvCxnSpPr>
          <p:nvPr/>
        </p:nvCxnSpPr>
        <p:spPr>
          <a:xfrm>
            <a:off x="1659430" y="1006035"/>
            <a:ext cx="10181064" cy="0"/>
          </a:xfrm>
          <a:prstGeom prst="line">
            <a:avLst/>
          </a:prstGeom>
          <a:ln w="31750">
            <a:solidFill>
              <a:srgbClr val="009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2D5FF0-E400-8343-B06F-184A39D6DDEB}"/>
              </a:ext>
            </a:extLst>
          </p:cNvPr>
          <p:cNvSpPr txBox="1"/>
          <p:nvPr/>
        </p:nvSpPr>
        <p:spPr>
          <a:xfrm>
            <a:off x="13040139" y="-172278"/>
            <a:ext cx="184731" cy="369332"/>
          </a:xfrm>
          <a:prstGeom prst="rect">
            <a:avLst/>
          </a:prstGeom>
          <a:noFill/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1E1F49-3B5E-38C0-3C83-9272A20F2A34}"/>
              </a:ext>
            </a:extLst>
          </p:cNvPr>
          <p:cNvSpPr/>
          <p:nvPr/>
        </p:nvSpPr>
        <p:spPr>
          <a:xfrm>
            <a:off x="10861288" y="6623824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D1EBD55-E268-BEE9-50B4-6F95572B017F}"/>
              </a:ext>
            </a:extLst>
          </p:cNvPr>
          <p:cNvSpPr/>
          <p:nvPr/>
        </p:nvSpPr>
        <p:spPr>
          <a:xfrm>
            <a:off x="11035989" y="6623822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02116A3-1877-7E75-A883-CBB2AB16B6DE}"/>
              </a:ext>
            </a:extLst>
          </p:cNvPr>
          <p:cNvSpPr/>
          <p:nvPr/>
        </p:nvSpPr>
        <p:spPr>
          <a:xfrm>
            <a:off x="11214406" y="6623822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8D0DFB-1A78-EFEC-67EB-40EC5F4DF8E9}"/>
              </a:ext>
            </a:extLst>
          </p:cNvPr>
          <p:cNvSpPr/>
          <p:nvPr/>
        </p:nvSpPr>
        <p:spPr>
          <a:xfrm>
            <a:off x="11392823" y="6623821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E81146B-4F3B-E7DE-8642-5F7607ED4424}"/>
              </a:ext>
            </a:extLst>
          </p:cNvPr>
          <p:cNvSpPr/>
          <p:nvPr/>
        </p:nvSpPr>
        <p:spPr>
          <a:xfrm>
            <a:off x="11567524" y="6623820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E3D3E0-6F23-FD96-DC05-3D6C0B5164AE}"/>
              </a:ext>
            </a:extLst>
          </p:cNvPr>
          <p:cNvSpPr txBox="1"/>
          <p:nvPr/>
        </p:nvSpPr>
        <p:spPr>
          <a:xfrm>
            <a:off x="11661809" y="6431344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9</a:t>
            </a:r>
            <a:endParaRPr lang="ru-RU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598BBA-423C-54FF-6FB1-6166AB0F19B6}"/>
              </a:ext>
            </a:extLst>
          </p:cNvPr>
          <p:cNvSpPr txBox="1"/>
          <p:nvPr/>
        </p:nvSpPr>
        <p:spPr>
          <a:xfrm>
            <a:off x="2420611" y="1360817"/>
            <a:ext cx="73507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Bahnschrift" panose="020B0502040204020203" pitchFamily="34" charset="0"/>
              </a:rPr>
              <a:t>ВОВЛЕЧЕНИЕ ОБЪЕКТОВ КАПИТАЛЬНОГО СТРОИТЕЛЬСТВА В НАЛОГОВЫЙ ОБОРОТ (518-ФЗ)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178254-5AC8-EC22-DA6D-A2836ED5A728}"/>
              </a:ext>
            </a:extLst>
          </p:cNvPr>
          <p:cNvSpPr txBox="1"/>
          <p:nvPr/>
        </p:nvSpPr>
        <p:spPr>
          <a:xfrm>
            <a:off x="342894" y="2401629"/>
            <a:ext cx="671375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ИЗ </a:t>
            </a:r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423 530 </a:t>
            </a: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ОБЪЕКТОВ, СВЕДЕНИЯ О ПРАВООБЛАДАТЕЛЯХ КОТОРЫХ ОТСУТСТВУЮТ В ЕГРН (379 735 – ОКС, 43 795 – ОБЪЕКТЫ ЗЕМЕЛЬНЫХ УЧАСТКОВ), </a:t>
            </a:r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ВЫЯВЛЕНО БОЛЕЕ 80 000 ДУБЛИРУЮЩИХСЯ ЗАПИСЕЙ</a:t>
            </a: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, ОТПРАВЛЕНО В РОСРЕЕСТР ДЛЯ СНЯТИЯ С КАДАСТРОВОГО УЧЕТА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ОРГАНИЗОВАНА РАБОТА ПО ПОИСКУ ПРАВООБЛАДАТЕЛЕЙ ОБЪЕКТОВ ПО «СТАРЫМ» БАЗАМ ДАННЫХ И </a:t>
            </a:r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НАЙДЕНА ИНФОРМАЦИЯ В ОТНОШЕНИИ 27 281 ОБЪЕКТОВ </a:t>
            </a: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(В ОТНОШЕНИИ ОБЪЕКТОВ НЕДВИЖИМОСТИ – 12 067 ЗАПИСЕЙ, В ОТНОШЕНИИ ЗЕМЕЛЬНЫХ УЧАСТКОВ – 15 214 ЗАПИСЕЙ)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DD1D638-E24B-53A8-F0A5-A61BC946E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5049" y="2559357"/>
            <a:ext cx="4677713" cy="261951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0B558B6-17C7-B688-DDD9-E39A7DA8A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781" y="2505167"/>
            <a:ext cx="4677713" cy="26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86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2B47C9-B4C5-1774-5F6C-885E53F3D4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48" y="142789"/>
            <a:ext cx="1322727" cy="13414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A330F6-3568-B280-15E2-C67B8FB58DA3}"/>
              </a:ext>
            </a:extLst>
          </p:cNvPr>
          <p:cNvSpPr txBox="1"/>
          <p:nvPr/>
        </p:nvSpPr>
        <p:spPr>
          <a:xfrm>
            <a:off x="1532940" y="142789"/>
            <a:ext cx="36149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КОМПЛЕКСНАЯ СИСТЕМА ДИСТАНЦИОННОГО МОНИТОРИНГА САМАРСКОЙ ОБЛАСТИ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785C5D-6FF3-0662-017D-1EF84751BEE8}"/>
              </a:ext>
            </a:extLst>
          </p:cNvPr>
          <p:cNvSpPr txBox="1"/>
          <p:nvPr/>
        </p:nvSpPr>
        <p:spPr>
          <a:xfrm>
            <a:off x="5409537" y="250511"/>
            <a:ext cx="5665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Bahnschrift" panose="020B0502040204020203" pitchFamily="34" charset="0"/>
              </a:rPr>
              <a:t>РЕЗУЛЬТАТЫ РАБОТЫ СИСТЕМЫ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9B1BEA4-8B31-F5D5-3FE5-36DD8E135187}"/>
              </a:ext>
            </a:extLst>
          </p:cNvPr>
          <p:cNvCxnSpPr>
            <a:cxnSpLocks/>
          </p:cNvCxnSpPr>
          <p:nvPr/>
        </p:nvCxnSpPr>
        <p:spPr>
          <a:xfrm>
            <a:off x="1659430" y="1006035"/>
            <a:ext cx="10181064" cy="0"/>
          </a:xfrm>
          <a:prstGeom prst="line">
            <a:avLst/>
          </a:prstGeom>
          <a:ln w="31750">
            <a:solidFill>
              <a:srgbClr val="009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2D5FF0-E400-8343-B06F-184A39D6DDEB}"/>
              </a:ext>
            </a:extLst>
          </p:cNvPr>
          <p:cNvSpPr txBox="1"/>
          <p:nvPr/>
        </p:nvSpPr>
        <p:spPr>
          <a:xfrm>
            <a:off x="13040139" y="-172278"/>
            <a:ext cx="184731" cy="369332"/>
          </a:xfrm>
          <a:prstGeom prst="rect">
            <a:avLst/>
          </a:prstGeom>
          <a:noFill/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1E1F49-3B5E-38C0-3C83-9272A20F2A34}"/>
              </a:ext>
            </a:extLst>
          </p:cNvPr>
          <p:cNvSpPr/>
          <p:nvPr/>
        </p:nvSpPr>
        <p:spPr>
          <a:xfrm>
            <a:off x="10861288" y="6623824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D1EBD55-E268-BEE9-50B4-6F95572B017F}"/>
              </a:ext>
            </a:extLst>
          </p:cNvPr>
          <p:cNvSpPr/>
          <p:nvPr/>
        </p:nvSpPr>
        <p:spPr>
          <a:xfrm>
            <a:off x="11035989" y="6623822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02116A3-1877-7E75-A883-CBB2AB16B6DE}"/>
              </a:ext>
            </a:extLst>
          </p:cNvPr>
          <p:cNvSpPr/>
          <p:nvPr/>
        </p:nvSpPr>
        <p:spPr>
          <a:xfrm>
            <a:off x="11214406" y="6623822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8D0DFB-1A78-EFEC-67EB-40EC5F4DF8E9}"/>
              </a:ext>
            </a:extLst>
          </p:cNvPr>
          <p:cNvSpPr/>
          <p:nvPr/>
        </p:nvSpPr>
        <p:spPr>
          <a:xfrm>
            <a:off x="11392823" y="6623821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E81146B-4F3B-E7DE-8642-5F7607ED4424}"/>
              </a:ext>
            </a:extLst>
          </p:cNvPr>
          <p:cNvSpPr/>
          <p:nvPr/>
        </p:nvSpPr>
        <p:spPr>
          <a:xfrm>
            <a:off x="11567524" y="6623820"/>
            <a:ext cx="133815" cy="45719"/>
          </a:xfrm>
          <a:prstGeom prst="rect">
            <a:avLst/>
          </a:prstGeom>
          <a:solidFill>
            <a:srgbClr val="00B0F0"/>
          </a:solidFill>
          <a:ln>
            <a:solidFill>
              <a:srgbClr val="009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E3D3E0-6F23-FD96-DC05-3D6C0B5164AE}"/>
              </a:ext>
            </a:extLst>
          </p:cNvPr>
          <p:cNvSpPr txBox="1"/>
          <p:nvPr/>
        </p:nvSpPr>
        <p:spPr>
          <a:xfrm>
            <a:off x="11661809" y="6431344"/>
            <a:ext cx="367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10</a:t>
            </a:r>
            <a:endParaRPr lang="ru-RU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598BBA-423C-54FF-6FB1-6166AB0F19B6}"/>
              </a:ext>
            </a:extLst>
          </p:cNvPr>
          <p:cNvSpPr txBox="1"/>
          <p:nvPr/>
        </p:nvSpPr>
        <p:spPr>
          <a:xfrm>
            <a:off x="2046151" y="1484464"/>
            <a:ext cx="8099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Bahnschrift" panose="020B0502040204020203" pitchFamily="34" charset="0"/>
              </a:rPr>
              <a:t>СЕЛЬСКОЕ ХОЗЯЙСТВО. ВЫЯВЛЕНИЕ РАНЕЕ ЗАДЕЙСТВОВАННЫХ, НО СЕЙЧАС НЕ ИСПОЛЬЗУЕМЫХ В СЕЛЬХОЗОБОРОТЕ ЗЕМЕЛЬ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901BEF-818F-CCE9-17E5-9142BE8F6EF5}"/>
              </a:ext>
            </a:extLst>
          </p:cNvPr>
          <p:cNvSpPr txBox="1"/>
          <p:nvPr/>
        </p:nvSpPr>
        <p:spPr>
          <a:xfrm>
            <a:off x="5535803" y="2476122"/>
            <a:ext cx="6304691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ПО ИТОГАМ РАБОТЫ КСДМ СФОРМИРОВАНА ИНФОРМАЦИЯ О ГРАНИЦАХ И ПЛОЩАДИ НЕ ИСПОЛЬЗУЕМЫХ В ОБОРОТЕ ЗЕМЕЛЬ:</a:t>
            </a:r>
          </a:p>
          <a:p>
            <a:endParaRPr lang="ru-RU" sz="1600" dirty="0">
              <a:solidFill>
                <a:srgbClr val="002060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НЕИСПОЛЬЗУЕМОЙ ПАШНИ, ПРИГОДНОЙ К ВВОДУ В ОБОРОТ – </a:t>
            </a:r>
            <a:r>
              <a:rPr lang="ru-RU" sz="1600" dirty="0">
                <a:solidFill>
                  <a:srgbClr val="C00000"/>
                </a:solidFill>
                <a:latin typeface="Bahnschrift" panose="020B0502040204020203" pitchFamily="34" charset="0"/>
              </a:rPr>
              <a:t>114 ТЫС.ГА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002060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ЗАЛЕСЕННОЙ ПАШНИ, ВОЗМОЖНОЙ К ВВОДУ В ОБОРОТ – </a:t>
            </a:r>
            <a:r>
              <a:rPr lang="ru-RU" sz="1600" dirty="0">
                <a:solidFill>
                  <a:srgbClr val="C00000"/>
                </a:solidFill>
                <a:latin typeface="Bahnschrift" panose="020B0502040204020203" pitchFamily="34" charset="0"/>
              </a:rPr>
              <a:t>20 ТЫС.ГА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002060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ЗЕМЕЛЬНЫХ УЧАСТКАХ, ЗАНЯТЫХ ЛЕСОПОЛОСАМИ – </a:t>
            </a:r>
            <a:r>
              <a:rPr lang="ru-RU" sz="1600" dirty="0">
                <a:solidFill>
                  <a:srgbClr val="C00000"/>
                </a:solidFill>
                <a:latin typeface="Bahnschrift" panose="020B0502040204020203" pitchFamily="34" charset="0"/>
              </a:rPr>
              <a:t>70 ТЫС.ГА</a:t>
            </a:r>
          </a:p>
          <a:p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39DEAD3-48F5-E630-8840-3ABCCFF3A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57" y="2763936"/>
            <a:ext cx="4782269" cy="2470839"/>
          </a:xfrm>
          <a:prstGeom prst="rect">
            <a:avLst/>
          </a:prstGeom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94E2A2C-DC1B-20FD-CEA0-0904F55AAC9C}"/>
              </a:ext>
            </a:extLst>
          </p:cNvPr>
          <p:cNvSpPr txBox="1"/>
          <p:nvPr/>
        </p:nvSpPr>
        <p:spPr>
          <a:xfrm>
            <a:off x="1715368" y="5806361"/>
            <a:ext cx="8761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В 2021 ГОДУ ИЗ ВВЕДЕННЫХ В ОБОРОТ 20 ТЫС.ГА ЗЕМЕЛЬ, 13 ТЫС.ГА ВВЕДЕНО НА ОСНОВЕ ДАННЫХ МОНИТОРИНГА В КСДМ</a:t>
            </a:r>
          </a:p>
        </p:txBody>
      </p:sp>
    </p:spTree>
    <p:extLst>
      <p:ext uri="{BB962C8B-B14F-4D97-AF65-F5344CB8AC3E}">
        <p14:creationId xmlns:p14="http://schemas.microsoft.com/office/powerpoint/2010/main" val="3253648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2B47C9-B4C5-1774-5F6C-885E53F3D47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48" y="142789"/>
            <a:ext cx="1322727" cy="13414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A330F6-3568-B280-15E2-C67B8FB58DA3}"/>
              </a:ext>
            </a:extLst>
          </p:cNvPr>
          <p:cNvSpPr txBox="1"/>
          <p:nvPr/>
        </p:nvSpPr>
        <p:spPr>
          <a:xfrm>
            <a:off x="1532940" y="142789"/>
            <a:ext cx="36149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Bahnschrift" panose="020B0502040204020203" pitchFamily="34" charset="0"/>
              </a:rPr>
              <a:t>КОМПЛЕКСНАЯ СИСТЕМА ДИСТАНЦИОННОГО МОНИТОРИНГА САМАРСКОЙ ОБЛАСТИ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785C5D-6FF3-0662-017D-1EF84751BEE8}"/>
              </a:ext>
            </a:extLst>
          </p:cNvPr>
          <p:cNvSpPr txBox="1"/>
          <p:nvPr/>
        </p:nvSpPr>
        <p:spPr>
          <a:xfrm>
            <a:off x="5964170" y="25051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Bahnschrift" panose="020B0502040204020203" pitchFamily="34" charset="0"/>
              </a:rPr>
              <a:t>ОСОБЕННОСТИ КСДМ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9B1BEA4-8B31-F5D5-3FE5-36DD8E135187}"/>
              </a:ext>
            </a:extLst>
          </p:cNvPr>
          <p:cNvCxnSpPr>
            <a:cxnSpLocks/>
          </p:cNvCxnSpPr>
          <p:nvPr/>
        </p:nvCxnSpPr>
        <p:spPr>
          <a:xfrm>
            <a:off x="1659430" y="1006035"/>
            <a:ext cx="10181064" cy="0"/>
          </a:xfrm>
          <a:prstGeom prst="line">
            <a:avLst/>
          </a:prstGeom>
          <a:ln w="31750">
            <a:solidFill>
              <a:srgbClr val="009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2D5FF0-E400-8343-B06F-184A39D6DDEB}"/>
              </a:ext>
            </a:extLst>
          </p:cNvPr>
          <p:cNvSpPr txBox="1"/>
          <p:nvPr/>
        </p:nvSpPr>
        <p:spPr>
          <a:xfrm>
            <a:off x="13040139" y="-172278"/>
            <a:ext cx="184731" cy="369332"/>
          </a:xfrm>
          <a:prstGeom prst="rect">
            <a:avLst/>
          </a:prstGeom>
          <a:noFill/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1E1F49-3B5E-38C0-3C83-9272A20F2A34}"/>
              </a:ext>
            </a:extLst>
          </p:cNvPr>
          <p:cNvSpPr/>
          <p:nvPr/>
        </p:nvSpPr>
        <p:spPr>
          <a:xfrm>
            <a:off x="10861288" y="6623824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D1EBD55-E268-BEE9-50B4-6F95572B017F}"/>
              </a:ext>
            </a:extLst>
          </p:cNvPr>
          <p:cNvSpPr/>
          <p:nvPr/>
        </p:nvSpPr>
        <p:spPr>
          <a:xfrm>
            <a:off x="11035989" y="6623822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02116A3-1877-7E75-A883-CBB2AB16B6DE}"/>
              </a:ext>
            </a:extLst>
          </p:cNvPr>
          <p:cNvSpPr/>
          <p:nvPr/>
        </p:nvSpPr>
        <p:spPr>
          <a:xfrm>
            <a:off x="11214406" y="6623822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8D0DFB-1A78-EFEC-67EB-40EC5F4DF8E9}"/>
              </a:ext>
            </a:extLst>
          </p:cNvPr>
          <p:cNvSpPr/>
          <p:nvPr/>
        </p:nvSpPr>
        <p:spPr>
          <a:xfrm>
            <a:off x="11392823" y="6623821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E81146B-4F3B-E7DE-8642-5F7607ED4424}"/>
              </a:ext>
            </a:extLst>
          </p:cNvPr>
          <p:cNvSpPr/>
          <p:nvPr/>
        </p:nvSpPr>
        <p:spPr>
          <a:xfrm>
            <a:off x="11567524" y="6623820"/>
            <a:ext cx="133815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E3D3E0-6F23-FD96-DC05-3D6C0B5164AE}"/>
              </a:ext>
            </a:extLst>
          </p:cNvPr>
          <p:cNvSpPr txBox="1"/>
          <p:nvPr/>
        </p:nvSpPr>
        <p:spPr>
          <a:xfrm>
            <a:off x="11661809" y="6431344"/>
            <a:ext cx="322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Bahnschrift" panose="020B0502040204020203" pitchFamily="34" charset="0"/>
              </a:rPr>
              <a:t>11</a:t>
            </a:r>
            <a:endParaRPr lang="ru-RU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ABBD56-7987-BB12-E16D-49DFCF43EBDE}"/>
              </a:ext>
            </a:extLst>
          </p:cNvPr>
          <p:cNvSpPr txBox="1"/>
          <p:nvPr/>
        </p:nvSpPr>
        <p:spPr>
          <a:xfrm>
            <a:off x="1127568" y="1291475"/>
            <a:ext cx="9673204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ДЛЯ ОПЕРАТИВНОГО МОНИТОРИНГА ИСПОЛЬЗУЮТСЯ ДАННЫЕ КОСМИЧЕСКОЙ СЪЕМКИ С КА СРЕДНЕГО РАЗРЕШЕНИЯ. </a:t>
            </a:r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ПЕРИОДИЧНОСТЬ ОБНОВЛЕНИЯ ДАННЫХ ДЛЯ ОДНОЙ И ТОЙ ЖЕ ТЕРРИТОРИИ КАЖДЫЕ 14-16 ДНЕЙ. </a:t>
            </a: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ФОРМАТ ДАННЫХ – GEOTIFF, JP2.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ДОПОЛНИТЕЛЬНО ИСПОЛЬЗУЮТСЯ ДАННЫЕ С КА ВЫСОКОГО И СВЕРХВЫСОКОГО РАЗРЕШЕНИЯ (0,5–2 М/ПИКСЕЛЬ) И АЭРОФТОСНИМКИ В СОСТАВЕ ЕДИНОЙ ЭЛЕКТРОННОЙ КАРТОГРАФИЧЕСКОЙ ОСНОВЫ </a:t>
            </a:r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РАЗРЕШЕНИЯ 14 СМ. </a:t>
            </a: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ФОРМАТ ДАННЫХ – GEOTIFF, JP2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ДАННЫЕ ДЛЯ РАБОТЫ КСДМ ПРЕДОСТАВЛЯЮТСЯ ГК «РОСКОСМОС» </a:t>
            </a:r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В РАМКАХ СОГЛАШЕНИЯ ОБ ИНФОРМАЦИОННОМ ВЗАИМОДЕЙСТВИИ</a:t>
            </a: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 И НЕКОММЕРЧЕСКОМ ИСПОЛЬЗОВАНИИ МАТЕРИАЛОВ КОСМИЧЕСКОЙ СЪЕМКИ С РОССИЙСКИХ КОСМИЧЕСКИХ АППАРАТОВ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КСДМ ОБОГАЩЕНА ДАННЫМИ </a:t>
            </a: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ИЗ ЕГРН, ГИС ЖКХ, ГОСУДАРСТВЕННОГО АДРЕСНОГО РЕЕСТРА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ТЕХНОЛОГИЯ </a:t>
            </a:r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«РОБОТ-КАРТОГРАФ» </a:t>
            </a:r>
            <a:r>
              <a:rPr lang="ru-RU" dirty="0">
                <a:solidFill>
                  <a:srgbClr val="002060"/>
                </a:solidFill>
                <a:latin typeface="Bahnschrift" panose="020B0502040204020203" pitchFamily="34" charset="0"/>
              </a:rPr>
              <a:t>ДЛЯ СОЗДАНИЯ АДРЕСНЫХ ПЛАНОВ ГОРОДОВ И РЕГИОНОВ</a:t>
            </a:r>
          </a:p>
        </p:txBody>
      </p:sp>
    </p:spTree>
    <p:extLst>
      <p:ext uri="{BB962C8B-B14F-4D97-AF65-F5344CB8AC3E}">
        <p14:creationId xmlns:p14="http://schemas.microsoft.com/office/powerpoint/2010/main" val="2305458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F72D5FF0-E400-8343-B06F-184A39D6DDEB}"/>
              </a:ext>
            </a:extLst>
          </p:cNvPr>
          <p:cNvSpPr txBox="1"/>
          <p:nvPr/>
        </p:nvSpPr>
        <p:spPr>
          <a:xfrm>
            <a:off x="13040139" y="-172278"/>
            <a:ext cx="184731" cy="369332"/>
          </a:xfrm>
          <a:prstGeom prst="rect">
            <a:avLst/>
          </a:prstGeom>
          <a:noFill/>
          <a:ln w="12700">
            <a:solidFill>
              <a:srgbClr val="0093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8A613AA-1DC9-61E9-1CC9-779BE89FE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331" y="2895048"/>
            <a:ext cx="1655333" cy="18070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6A687BD-C40D-05E5-7518-0D5181D7ED63}"/>
              </a:ext>
            </a:extLst>
          </p:cNvPr>
          <p:cNvSpPr txBox="1"/>
          <p:nvPr/>
        </p:nvSpPr>
        <p:spPr>
          <a:xfrm>
            <a:off x="1378202" y="1296336"/>
            <a:ext cx="94355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>
                <a:solidFill>
                  <a:srgbClr val="002060"/>
                </a:solidFill>
                <a:latin typeface="Bahnschrift" panose="020B0502040204020203" pitchFamily="34" charset="0"/>
              </a:rPr>
              <a:t>СПАСИБО ЗА ВНИМАНИЕ!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10F5D4-1DFB-629A-24B9-4F43AC4B06FE}"/>
              </a:ext>
            </a:extLst>
          </p:cNvPr>
          <p:cNvSpPr txBox="1"/>
          <p:nvPr/>
        </p:nvSpPr>
        <p:spPr>
          <a:xfrm>
            <a:off x="3762582" y="4850781"/>
            <a:ext cx="46668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93DD"/>
                </a:solidFill>
                <a:latin typeface="Bahnschrift" panose="020B0502040204020203" pitchFamily="34" charset="0"/>
              </a:rPr>
              <a:t>ПРАВИТЕЛЬСТВО САМАРСКОЙ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2884128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</TotalTime>
  <Words>746</Words>
  <PresentationFormat>Широкоэкранный</PresentationFormat>
  <Paragraphs>102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Bahnschrift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2022-09-07T12:58:59Z</dcterms:created>
  <dcterms:modified xsi:type="dcterms:W3CDTF">2022-09-16T05:00:42Z</dcterms:modified>
</cp:coreProperties>
</file>