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8" r:id="rId1"/>
    <p:sldMasterId id="2147483661" r:id="rId2"/>
    <p:sldMasterId id="2147483652" r:id="rId3"/>
    <p:sldMasterId id="2147483650" r:id="rId4"/>
    <p:sldMasterId id="2147483667" r:id="rId5"/>
    <p:sldMasterId id="2147483665" r:id="rId6"/>
  </p:sldMasterIdLst>
  <p:notesMasterIdLst>
    <p:notesMasterId r:id="rId25"/>
  </p:notesMasterIdLst>
  <p:sldIdLst>
    <p:sldId id="362" r:id="rId7"/>
    <p:sldId id="361" r:id="rId8"/>
    <p:sldId id="358" r:id="rId9"/>
    <p:sldId id="336" r:id="rId10"/>
    <p:sldId id="387" r:id="rId11"/>
    <p:sldId id="353" r:id="rId12"/>
    <p:sldId id="388" r:id="rId13"/>
    <p:sldId id="347" r:id="rId14"/>
    <p:sldId id="371" r:id="rId15"/>
    <p:sldId id="378" r:id="rId16"/>
    <p:sldId id="395" r:id="rId17"/>
    <p:sldId id="409" r:id="rId18"/>
    <p:sldId id="410" r:id="rId19"/>
    <p:sldId id="411" r:id="rId20"/>
    <p:sldId id="412" r:id="rId21"/>
    <p:sldId id="408" r:id="rId22"/>
    <p:sldId id="389" r:id="rId23"/>
    <p:sldId id="413" r:id="rId24"/>
  </p:sldIdLst>
  <p:sldSz cx="10160000" cy="5715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Segoe UI" panose="020B0502040204020203" pitchFamily="34" charset="0"/>
      <p:regular r:id="rId30"/>
      <p:bold r:id="rId31"/>
      <p:italic r:id="rId32"/>
      <p:boldItalic r:id="rId33"/>
    </p:embeddedFont>
    <p:embeddedFont>
      <p:font typeface="Segoe UI Semibold" panose="020B0702040204020203" pitchFamily="34" charset="0"/>
      <p:bold r:id="rId34"/>
      <p:boldItalic r:id="rId3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" userDrawn="1">
          <p15:clr>
            <a:srgbClr val="A4A3A4"/>
          </p15:clr>
        </p15:guide>
        <p15:guide id="2" pos="252" userDrawn="1">
          <p15:clr>
            <a:srgbClr val="A4A3A4"/>
          </p15:clr>
        </p15:guide>
        <p15:guide id="3" orient="horz" pos="3342" userDrawn="1">
          <p15:clr>
            <a:srgbClr val="A4A3A4"/>
          </p15:clr>
        </p15:guide>
        <p15:guide id="4" pos="3200" userDrawn="1">
          <p15:clr>
            <a:srgbClr val="A4A3A4"/>
          </p15:clr>
        </p15:guide>
        <p15:guide id="5" pos="6148" userDrawn="1">
          <p15:clr>
            <a:srgbClr val="A4A3A4"/>
          </p15:clr>
        </p15:guide>
        <p15:guide id="6" orient="horz" pos="666" userDrawn="1">
          <p15:clr>
            <a:srgbClr val="A4A3A4"/>
          </p15:clr>
        </p15:guide>
        <p15:guide id="7" pos="433" userDrawn="1">
          <p15:clr>
            <a:srgbClr val="A4A3A4"/>
          </p15:clr>
        </p15:guide>
        <p15:guide id="8" orient="horz" pos="1074" userDrawn="1">
          <p15:clr>
            <a:srgbClr val="A4A3A4"/>
          </p15:clr>
        </p15:guide>
        <p15:guide id="9" orient="horz" pos="12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ria Makushova" initials="DM" lastIdx="23" clrIdx="0"/>
  <p:cmAuthor id="1" name="Dari Makushova" initials="DM" lastIdx="12" clrIdx="1">
    <p:extLst>
      <p:ext uri="{19B8F6BF-5375-455C-9EA6-DF929625EA0E}">
        <p15:presenceInfo xmlns:p15="http://schemas.microsoft.com/office/powerpoint/2012/main" userId="Dari Makushova" providerId="None"/>
      </p:ext>
    </p:extLst>
  </p:cmAuthor>
  <p:cmAuthor id="2" name="Aleksandr Nazarov" initials="AN" lastIdx="9" clrIdx="2">
    <p:extLst>
      <p:ext uri="{19B8F6BF-5375-455C-9EA6-DF929625EA0E}">
        <p15:presenceInfo xmlns:p15="http://schemas.microsoft.com/office/powerpoint/2012/main" userId="S-1-5-21-4171900778-2925205309-1659505060-1294" providerId="AD"/>
      </p:ext>
    </p:extLst>
  </p:cmAuthor>
  <p:cmAuthor id="3" name="Elena Bokhan" initials="EB" lastIdx="23" clrIdx="3">
    <p:extLst>
      <p:ext uri="{19B8F6BF-5375-455C-9EA6-DF929625EA0E}">
        <p15:presenceInfo xmlns:p15="http://schemas.microsoft.com/office/powerpoint/2012/main" userId="ea979584692f78d8" providerId="Windows Live"/>
      </p:ext>
    </p:extLst>
  </p:cmAuthor>
  <p:cmAuthor id="4" name="Natalya Tarasova" initials="NT" lastIdx="59" clrIdx="4">
    <p:extLst>
      <p:ext uri="{19B8F6BF-5375-455C-9EA6-DF929625EA0E}">
        <p15:presenceInfo xmlns:p15="http://schemas.microsoft.com/office/powerpoint/2012/main" userId="9ff8c8cc0e58d5f1" providerId="Windows Live"/>
      </p:ext>
    </p:extLst>
  </p:cmAuthor>
  <p:cmAuthor id="5" name="Natalya Tarasova" initials="NT [2]" lastIdx="8" clrIdx="5">
    <p:extLst>
      <p:ext uri="{19B8F6BF-5375-455C-9EA6-DF929625EA0E}">
        <p15:presenceInfo xmlns:p15="http://schemas.microsoft.com/office/powerpoint/2012/main" userId="S::n.tarasova@haulmont.com::d5014b4e-95db-4ce6-9556-cf1ca1f4edb9" providerId="AD"/>
      </p:ext>
    </p:extLst>
  </p:cmAuthor>
  <p:cmAuthor id="6" name="Aleksander Bobkov" initials="AB" lastIdx="2" clrIdx="6">
    <p:extLst>
      <p:ext uri="{19B8F6BF-5375-455C-9EA6-DF929625EA0E}">
        <p15:presenceInfo xmlns:p15="http://schemas.microsoft.com/office/powerpoint/2012/main" userId="S-1-5-21-4171900778-2925205309-1659505060-82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FA6"/>
    <a:srgbClr val="F9F9F9"/>
    <a:srgbClr val="F5F5F5"/>
    <a:srgbClr val="F2F2F2"/>
    <a:srgbClr val="293244"/>
    <a:srgbClr val="2372D2"/>
    <a:srgbClr val="EAF2FB"/>
    <a:srgbClr val="1D84CF"/>
    <a:srgbClr val="DAE9F8"/>
    <a:srgbClr val="FC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1136" autoAdjust="0"/>
  </p:normalViewPr>
  <p:slideViewPr>
    <p:cSldViewPr>
      <p:cViewPr varScale="1">
        <p:scale>
          <a:sx n="94" d="100"/>
          <a:sy n="94" d="100"/>
        </p:scale>
        <p:origin x="1162" y="72"/>
      </p:cViewPr>
      <p:guideLst>
        <p:guide orient="horz" pos="258"/>
        <p:guide pos="252"/>
        <p:guide orient="horz" pos="3342"/>
        <p:guide pos="3200"/>
        <p:guide pos="6148"/>
        <p:guide orient="horz" pos="666"/>
        <p:guide pos="433"/>
        <p:guide orient="horz" pos="1074"/>
        <p:guide orient="horz" pos="12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6" d="100"/>
          <a:sy n="96" d="100"/>
        </p:scale>
        <p:origin x="249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font" Target="fonts/font9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3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504B050-EFF0-4F85-8F6B-D8F810C738A8}" type="datetimeFigureOut">
              <a:rPr lang="ru-RU" smtClean="0"/>
              <a:pPr/>
              <a:t>02.10.2022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A1D8DBFE-9E0A-43C4-84B5-D8E9356890D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284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89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800" dirty="0">
              <a:solidFill>
                <a:srgbClr val="000000"/>
              </a:solidFill>
              <a:effectLst/>
              <a:cs typeface="Segoe UI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20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531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У компании </a:t>
            </a:r>
            <a:r>
              <a:rPr lang="ru-RU" baseline="0" dirty="0" err="1"/>
              <a:t>Хоулмонт</a:t>
            </a:r>
            <a:r>
              <a:rPr lang="ru-RU" baseline="0" dirty="0"/>
              <a:t> и у наших партнеров есть большой опыт успешно реализованных проектов в госсекторе, и о некоторых из них хотелось бы рассказать подробнее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58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092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У компании </a:t>
            </a:r>
            <a:r>
              <a:rPr lang="ru-RU" baseline="0" dirty="0" err="1"/>
              <a:t>Хоулмонт</a:t>
            </a:r>
            <a:r>
              <a:rPr lang="ru-RU" baseline="0" dirty="0"/>
              <a:t> и у наших партнеров есть большой опыт успешно реализованных проектов в госсекторе, и о некоторых из них хотелось бы рассказать подробнее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823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173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У компании </a:t>
            </a:r>
            <a:r>
              <a:rPr lang="ru-RU" baseline="0" dirty="0" err="1"/>
              <a:t>Хоулмонт</a:t>
            </a:r>
            <a:r>
              <a:rPr lang="ru-RU" baseline="0" dirty="0"/>
              <a:t> и у наших партнеров есть большой опыт успешно реализованных проектов в госсекторе, и о некоторых из них хотелось бы рассказать подробнее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044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805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У компании </a:t>
            </a:r>
            <a:r>
              <a:rPr lang="ru-RU" baseline="0" dirty="0" err="1"/>
              <a:t>Хоулмонт</a:t>
            </a:r>
            <a:r>
              <a:rPr lang="ru-RU" baseline="0" dirty="0"/>
              <a:t> и у наших партнеров есть большой опыт успешно реализованных проектов в госсекторе, и о некоторых из них хотелось бы рассказать подробнее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566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800" dirty="0">
              <a:solidFill>
                <a:srgbClr val="000000"/>
              </a:solidFill>
              <a:effectLst/>
              <a:cs typeface="Segoe UI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61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Спасибо за внимание. Теперь предлагаю ознакомиться с интерфейсом системы и ее основными возможностями.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DBFE-9E0A-43C4-84B5-D8E9356890D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53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C801B5-63DE-4187-8EC0-BD0EAE6A87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58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304271"/>
            <a:ext cx="8763000" cy="1104636"/>
          </a:xfrm>
          <a:prstGeom prst="rect">
            <a:avLst/>
          </a:prstGeom>
        </p:spPr>
        <p:txBody>
          <a:bodyPr lIns="76197" tIns="38098" rIns="76197" bIns="38098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521354"/>
            <a:ext cx="8763000" cy="3626115"/>
          </a:xfrm>
          <a:prstGeom prst="rect">
            <a:avLst/>
          </a:prstGeom>
        </p:spPr>
        <p:txBody>
          <a:bodyPr lIns="76197" tIns="38098" rIns="76197" bIns="38098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 lIns="76197" tIns="38098" rIns="76197" bIns="38098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E7019837-6736-4F2B-A114-C4A358FC13FF}" type="datetime1">
              <a:rPr lang="ru-RU" smtClean="0"/>
              <a:pPr/>
              <a:t>02.10.2022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 lIns="76197" tIns="38098" rIns="76197" bIns="38098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 lIns="76197" tIns="38098" rIns="76197" bIns="38098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1FE8BC18-6A68-42DD-80C3-7107362AA0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516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553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C801B5-63DE-4187-8EC0-BD0EAE6A87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6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83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913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4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639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6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sv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sv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sv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7DFCC4-DA01-4A80-B68D-8BCB2217560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670F8-92D8-4345-9A94-2E5B6B66F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2497460"/>
            <a:ext cx="8763000" cy="1104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9148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ADC9AA3-AC43-499E-B1C9-324E1924A9DE}"/>
              </a:ext>
            </a:extLst>
          </p:cNvPr>
          <p:cNvSpPr/>
          <p:nvPr userDrawn="1"/>
        </p:nvSpPr>
        <p:spPr>
          <a:xfrm>
            <a:off x="0" y="5304776"/>
            <a:ext cx="10160000" cy="410224"/>
          </a:xfrm>
          <a:prstGeom prst="rect">
            <a:avLst/>
          </a:prstGeom>
          <a:solidFill>
            <a:srgbClr val="2372D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latin typeface="Segoe UI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2E21E5-96B3-47E3-8810-86DD432453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9480" y="5411138"/>
            <a:ext cx="673825" cy="1975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0C5592-9877-4A1C-8FE3-22C500B83D20}"/>
              </a:ext>
            </a:extLst>
          </p:cNvPr>
          <p:cNvSpPr/>
          <p:nvPr userDrawn="1"/>
        </p:nvSpPr>
        <p:spPr>
          <a:xfrm>
            <a:off x="111448" y="5329888"/>
            <a:ext cx="9721023" cy="3600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/</a:t>
            </a:r>
            <a:r>
              <a:rPr lang="ru-RU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fld id="{7C224831-B4E3-4B75-BBC6-FE43615CDF43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</a:rPr>
              <a:t>‹#›</a:t>
            </a:fld>
            <a:r>
              <a:rPr lang="ru-RU" sz="1000" b="1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endParaRPr lang="ru-RU" sz="1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35E67F-8ED6-4929-AB04-22DBD3038FD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88312" y="5398106"/>
            <a:ext cx="1101164" cy="22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9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9" r:id="rId4"/>
  </p:sldLayoutIdLst>
  <p:txStyles>
    <p:titleStyle>
      <a:lvl1pPr algn="ctr" defTabSz="91439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defTabSz="9143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821C8C-9F41-4620-B871-0E4D2964F3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38"/>
            <a:ext cx="10160000" cy="5715000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4C9D8A6-001A-43E3-B8F7-D5B7029EAD72}"/>
              </a:ext>
            </a:extLst>
          </p:cNvPr>
          <p:cNvSpPr/>
          <p:nvPr userDrawn="1"/>
        </p:nvSpPr>
        <p:spPr>
          <a:xfrm>
            <a:off x="0" y="5304776"/>
            <a:ext cx="10160000" cy="410224"/>
          </a:xfrm>
          <a:prstGeom prst="rect">
            <a:avLst/>
          </a:prstGeom>
          <a:solidFill>
            <a:srgbClr val="2372D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latin typeface="Segoe UI" panose="020B0502040204020203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72D2591-8D96-4247-9727-EB2B9A2B1E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9480" y="5411138"/>
            <a:ext cx="673825" cy="1975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BD23EE-83F0-442C-9642-C2C85570397E}"/>
              </a:ext>
            </a:extLst>
          </p:cNvPr>
          <p:cNvSpPr/>
          <p:nvPr userDrawn="1"/>
        </p:nvSpPr>
        <p:spPr>
          <a:xfrm>
            <a:off x="111448" y="5329888"/>
            <a:ext cx="9721023" cy="3600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/</a:t>
            </a:r>
            <a:r>
              <a:rPr lang="ru-RU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fld id="{7C224831-B4E3-4B75-BBC6-FE43615CDF43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</a:rPr>
              <a:t>‹#›</a:t>
            </a:fld>
            <a:r>
              <a:rPr lang="ru-RU" sz="1000" b="1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endParaRPr lang="ru-RU" sz="1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B7A6D1-020D-4BD0-A518-7E576BD5D9C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8312" y="5398106"/>
            <a:ext cx="1101164" cy="22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5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1439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defTabSz="9143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B62299-5AE8-40D3-9AAB-13DBF2B8A1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44" y="0"/>
            <a:ext cx="10140156" cy="571500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419A9BB-8665-4ED0-BBED-0B6D67E1935E}"/>
              </a:ext>
            </a:extLst>
          </p:cNvPr>
          <p:cNvSpPr/>
          <p:nvPr userDrawn="1"/>
        </p:nvSpPr>
        <p:spPr>
          <a:xfrm>
            <a:off x="0" y="5304776"/>
            <a:ext cx="10160000" cy="410224"/>
          </a:xfrm>
          <a:prstGeom prst="rect">
            <a:avLst/>
          </a:prstGeom>
          <a:solidFill>
            <a:srgbClr val="2372D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latin typeface="Segoe UI" panose="020B0502040204020203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ED6754E-C9AE-4824-A686-86AEF408F9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9480" y="5411138"/>
            <a:ext cx="673825" cy="1975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2E4675-A950-4634-B594-F4823AE35774}"/>
              </a:ext>
            </a:extLst>
          </p:cNvPr>
          <p:cNvSpPr/>
          <p:nvPr userDrawn="1"/>
        </p:nvSpPr>
        <p:spPr>
          <a:xfrm>
            <a:off x="111448" y="5329888"/>
            <a:ext cx="9721023" cy="3600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/</a:t>
            </a:r>
            <a:r>
              <a:rPr lang="ru-RU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fld id="{7C224831-B4E3-4B75-BBC6-FE43615CDF43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</a:rPr>
              <a:t>‹#›</a:t>
            </a:fld>
            <a:r>
              <a:rPr lang="ru-RU" sz="1000" b="1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endParaRPr lang="ru-RU" sz="1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80EDF0-3170-4888-BF6B-36A1F5C063E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8312" y="5398106"/>
            <a:ext cx="1101164" cy="22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1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91439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defTabSz="9143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B62299-5AE8-40D3-9AAB-13DBF2B8A1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88" y="0"/>
            <a:ext cx="10140156" cy="571500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419A9BB-8665-4ED0-BBED-0B6D67E1935E}"/>
              </a:ext>
            </a:extLst>
          </p:cNvPr>
          <p:cNvSpPr/>
          <p:nvPr userDrawn="1"/>
        </p:nvSpPr>
        <p:spPr>
          <a:xfrm>
            <a:off x="0" y="5304776"/>
            <a:ext cx="10189766" cy="410224"/>
          </a:xfrm>
          <a:prstGeom prst="rect">
            <a:avLst/>
          </a:prstGeom>
          <a:solidFill>
            <a:srgbClr val="2372D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latin typeface="Segoe UI" panose="020B0502040204020203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ED6754E-C9AE-4824-A686-86AEF408F9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9480" y="5411138"/>
            <a:ext cx="673825" cy="1975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2E4675-A950-4634-B594-F4823AE35774}"/>
              </a:ext>
            </a:extLst>
          </p:cNvPr>
          <p:cNvSpPr/>
          <p:nvPr userDrawn="1"/>
        </p:nvSpPr>
        <p:spPr>
          <a:xfrm>
            <a:off x="111448" y="5329888"/>
            <a:ext cx="9721023" cy="3600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/</a:t>
            </a:r>
            <a:r>
              <a:rPr lang="ru-RU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fld id="{7C224831-B4E3-4B75-BBC6-FE43615CDF43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</a:rPr>
              <a:t>‹#›</a:t>
            </a:fld>
            <a:r>
              <a:rPr lang="ru-RU" sz="1000" b="1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endParaRPr lang="ru-RU" sz="1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80EDF0-3170-4888-BF6B-36A1F5C063E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8312" y="5398106"/>
            <a:ext cx="1101164" cy="22799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D37DCC-BDC4-49E1-9DD8-A4D14FEE0833}"/>
              </a:ext>
            </a:extLst>
          </p:cNvPr>
          <p:cNvSpPr/>
          <p:nvPr userDrawn="1"/>
        </p:nvSpPr>
        <p:spPr>
          <a:xfrm>
            <a:off x="0" y="0"/>
            <a:ext cx="6592168" cy="5304776"/>
          </a:xfrm>
          <a:prstGeom prst="rect">
            <a:avLst/>
          </a:prstGeom>
          <a:gradFill flip="none" rotWithShape="1">
            <a:gsLst>
              <a:gs pos="0">
                <a:srgbClr val="DAE9F8"/>
              </a:gs>
              <a:gs pos="50000">
                <a:srgbClr val="EAF2FB"/>
              </a:gs>
              <a:gs pos="100000">
                <a:srgbClr val="FCFDFE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66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defTabSz="91439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defTabSz="9143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821C8C-9F41-4620-B871-0E4D2964F3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38"/>
            <a:ext cx="10160000" cy="57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7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defTabSz="91439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defTabSz="9143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18" Type="http://schemas.openxmlformats.org/officeDocument/2006/relationships/image" Target="../media/image31.svg"/><Relationship Id="rId26" Type="http://schemas.openxmlformats.org/officeDocument/2006/relationships/image" Target="../media/image39.sv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9.svg"/><Relationship Id="rId20" Type="http://schemas.openxmlformats.org/officeDocument/2006/relationships/image" Target="../media/image33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24" Type="http://schemas.openxmlformats.org/officeDocument/2006/relationships/image" Target="../media/image37.sv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svg"/><Relationship Id="rId19" Type="http://schemas.openxmlformats.org/officeDocument/2006/relationships/image" Target="../media/image32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Relationship Id="rId22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gi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1.sv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0.png"/><Relationship Id="rId11" Type="http://schemas.openxmlformats.org/officeDocument/2006/relationships/image" Target="../media/image64.jpeg"/><Relationship Id="rId5" Type="http://schemas.openxmlformats.org/officeDocument/2006/relationships/image" Target="../media/image59.svg"/><Relationship Id="rId10" Type="http://schemas.openxmlformats.org/officeDocument/2006/relationships/image" Target="../media/image63.jpeg"/><Relationship Id="rId4" Type="http://schemas.openxmlformats.org/officeDocument/2006/relationships/image" Target="../media/image58.png"/><Relationship Id="rId9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87388" y="2425453"/>
            <a:ext cx="5544740" cy="95410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b="1" spc="1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ВНЕДРЕНИЕ СЭД НА 28 000 ПОЛЬЗОВАТЕЛЕЙ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96500B-7638-4058-B274-4CB358BB9014}"/>
              </a:ext>
            </a:extLst>
          </p:cNvPr>
          <p:cNvSpPr txBox="1"/>
          <p:nvPr/>
        </p:nvSpPr>
        <p:spPr>
          <a:xfrm>
            <a:off x="687388" y="3901837"/>
            <a:ext cx="513975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b="1" kern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Иван Ласкин</a:t>
            </a:r>
            <a:br>
              <a:rPr lang="ru-RU" sz="1200" kern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kern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Генеральный директор, Система ТЕЗИС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3A7C3C9-0D8D-4C78-A1A3-47D602255262}"/>
              </a:ext>
            </a:extLst>
          </p:cNvPr>
          <p:cNvCxnSpPr>
            <a:cxnSpLocks/>
          </p:cNvCxnSpPr>
          <p:nvPr/>
        </p:nvCxnSpPr>
        <p:spPr>
          <a:xfrm flipH="1">
            <a:off x="687388" y="2281436"/>
            <a:ext cx="50405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BBC127-8A3E-4B0E-A438-307C542F60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" t="6816" r="34311" b="345"/>
          <a:stretch/>
        </p:blipFill>
        <p:spPr>
          <a:xfrm>
            <a:off x="6062806" y="1057275"/>
            <a:ext cx="4097194" cy="45365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FE6C4D-18E1-4CD9-BC40-819817DAC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5220" y="1077562"/>
            <a:ext cx="1737236" cy="35969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B79924-96BB-4FCF-9E02-CC7F20A807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60" y="1055023"/>
            <a:ext cx="1379889" cy="40886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B35E6C-295E-B70A-6E95-A9E3A5B8D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334" y="498966"/>
            <a:ext cx="1215983" cy="121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860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BEAD96-F5AB-4DA3-9E37-095723B4B0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739"/>
          <a:stretch/>
        </p:blipFill>
        <p:spPr>
          <a:xfrm>
            <a:off x="4215904" y="1849389"/>
            <a:ext cx="5944096" cy="34277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EAD311-CA38-4F51-ADAA-E069D279D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3367" y="625252"/>
            <a:ext cx="1231169" cy="167131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80144CF-2E6E-4ABE-8E0F-8F02435B3FDC}"/>
              </a:ext>
            </a:extLst>
          </p:cNvPr>
          <p:cNvSpPr/>
          <p:nvPr/>
        </p:nvSpPr>
        <p:spPr>
          <a:xfrm>
            <a:off x="327472" y="1129308"/>
            <a:ext cx="4104456" cy="36625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  <a:buClr>
                <a:srgbClr val="2372D2"/>
              </a:buClr>
              <a:buSzPct val="100000"/>
            </a:pPr>
            <a:r>
              <a:rPr lang="ru-RU" sz="1400" b="1" dirty="0">
                <a:solidFill>
                  <a:srgbClr val="2372D2"/>
                </a:solidFill>
                <a:latin typeface="Segoe UI"/>
                <a:cs typeface="Segoe UI"/>
              </a:rPr>
              <a:t>Старт проекта:</a:t>
            </a:r>
            <a:br>
              <a:rPr lang="ru-RU" sz="1400" b="1" dirty="0">
                <a:solidFill>
                  <a:srgbClr val="2372D2"/>
                </a:solidFill>
                <a:latin typeface="Segoe UI"/>
                <a:cs typeface="Segoe UI"/>
              </a:rPr>
            </a:br>
            <a:r>
              <a:rPr lang="ru-RU" sz="1400" b="1" dirty="0">
                <a:solidFill>
                  <a:srgbClr val="2372D2"/>
                </a:solidFill>
                <a:latin typeface="Segoe UI"/>
                <a:cs typeface="Segoe UI"/>
              </a:rPr>
              <a:t>• </a:t>
            </a: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февраль 2020 г.</a:t>
            </a:r>
          </a:p>
          <a:p>
            <a:pPr>
              <a:spcBef>
                <a:spcPts val="1200"/>
              </a:spcBef>
              <a:buClr>
                <a:srgbClr val="2372D2"/>
              </a:buClr>
              <a:buSzPct val="100000"/>
            </a:pPr>
            <a:r>
              <a:rPr lang="ru-RU" sz="1400" b="1" dirty="0">
                <a:solidFill>
                  <a:srgbClr val="2372D2"/>
                </a:solidFill>
                <a:latin typeface="Segoe UI"/>
                <a:cs typeface="Segoe UI"/>
              </a:rPr>
              <a:t>Запуск в эксплуатацию:</a:t>
            </a:r>
            <a:br>
              <a:rPr lang="ru-RU" sz="1400" b="1" dirty="0">
                <a:solidFill>
                  <a:srgbClr val="2372D2"/>
                </a:solidFill>
                <a:latin typeface="Segoe UI"/>
                <a:cs typeface="Segoe UI"/>
              </a:rPr>
            </a:br>
            <a:r>
              <a:rPr lang="ru-RU" sz="1400" b="1" dirty="0">
                <a:solidFill>
                  <a:srgbClr val="2372D2"/>
                </a:solidFill>
                <a:latin typeface="Segoe UI"/>
                <a:cs typeface="Segoe UI"/>
              </a:rPr>
              <a:t>• </a:t>
            </a: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ноябрь 2021 г.</a:t>
            </a:r>
          </a:p>
          <a:p>
            <a:pPr>
              <a:spcBef>
                <a:spcPts val="1200"/>
              </a:spcBef>
              <a:buClr>
                <a:srgbClr val="2372D2"/>
              </a:buClr>
              <a:buSzPct val="100000"/>
            </a:pPr>
            <a:r>
              <a:rPr lang="ru-RU" sz="1400" b="1" dirty="0">
                <a:solidFill>
                  <a:srgbClr val="2372D2"/>
                </a:solidFill>
                <a:latin typeface="Segoe UI"/>
                <a:cs typeface="Segoe UI"/>
              </a:rPr>
              <a:t>Цели проекта: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Подготовить платформу для автоматизации бизнес-процессов. </a:t>
            </a:r>
            <a:r>
              <a:rPr lang="ru-RU" sz="1400" dirty="0">
                <a:solidFill>
                  <a:srgbClr val="1A3FA6"/>
                </a:solidFill>
                <a:latin typeface="Segoe UI"/>
                <a:cs typeface="Segoe UI"/>
              </a:rPr>
              <a:t>Импортонезависимость.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Перевести на новое решение 16-17 тысяч пользователей. </a:t>
            </a:r>
            <a:r>
              <a:rPr lang="ru-RU" sz="1400" dirty="0">
                <a:solidFill>
                  <a:srgbClr val="1A3FA6"/>
                </a:solidFill>
                <a:latin typeface="Segoe UI"/>
                <a:cs typeface="Segoe UI"/>
              </a:rPr>
              <a:t>Полномасштабное </a:t>
            </a:r>
            <a:r>
              <a:rPr lang="ru-RU" sz="1400" dirty="0" err="1">
                <a:solidFill>
                  <a:srgbClr val="1A3FA6"/>
                </a:solidFill>
                <a:latin typeface="Segoe UI"/>
                <a:cs typeface="Segoe UI"/>
              </a:rPr>
              <a:t>перевнедрение</a:t>
            </a:r>
            <a:r>
              <a:rPr lang="ru-RU" sz="1400" dirty="0">
                <a:solidFill>
                  <a:srgbClr val="1A3FA6"/>
                </a:solidFill>
                <a:latin typeface="Segoe UI"/>
                <a:cs typeface="Segoe UI"/>
              </a:rPr>
              <a:t>.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Подготовить новое </a:t>
            </a:r>
            <a:r>
              <a:rPr lang="en-US" sz="1400" dirty="0">
                <a:solidFill>
                  <a:srgbClr val="293244"/>
                </a:solidFill>
                <a:latin typeface="Segoe UI"/>
                <a:cs typeface="Segoe UI"/>
              </a:rPr>
              <a:t>IOS </a:t>
            </a: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приложение для губернатора ЯНАО. </a:t>
            </a:r>
            <a:r>
              <a:rPr lang="ru-RU" sz="1400" dirty="0">
                <a:solidFill>
                  <a:srgbClr val="1A3FA6"/>
                </a:solidFill>
                <a:latin typeface="Segoe UI"/>
                <a:cs typeface="Segoe UI"/>
              </a:rPr>
              <a:t>Удобство для принятия управленческих решение.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DDA288-3787-4ED3-B282-8386E6F12AA4}"/>
              </a:ext>
            </a:extLst>
          </p:cNvPr>
          <p:cNvSpPr txBox="1"/>
          <p:nvPr/>
        </p:nvSpPr>
        <p:spPr>
          <a:xfrm>
            <a:off x="327472" y="295282"/>
            <a:ext cx="8352928" cy="52835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400"/>
              </a:lnSpc>
              <a:defRPr sz="3200" b="1">
                <a:solidFill>
                  <a:srgbClr val="293244"/>
                </a:solidFill>
                <a:latin typeface="Segoe UI" panose="020B0502040204020203" pitchFamily="34" charset="0"/>
              </a:defRPr>
            </a:lvl1pPr>
          </a:lstStyle>
          <a:p>
            <a:r>
              <a:rPr lang="ru-RU" dirty="0"/>
              <a:t>ПРОЕКТ «ДОКУМЕНТООБОРОТ В ЯНАО»</a:t>
            </a:r>
          </a:p>
        </p:txBody>
      </p:sp>
    </p:spTree>
    <p:extLst>
      <p:ext uri="{BB962C8B-B14F-4D97-AF65-F5344CB8AC3E}">
        <p14:creationId xmlns:p14="http://schemas.microsoft.com/office/powerpoint/2010/main" val="1341133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9392" y="1350577"/>
            <a:ext cx="6216127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Используется единая СЭД с территориальной схемой размещения — </a:t>
            </a:r>
            <a:r>
              <a:rPr lang="ru-RU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требуется единое облачное решение для всех организаций</a:t>
            </a:r>
            <a:r>
              <a:rPr lang="en-US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400" dirty="0">
              <a:solidFill>
                <a:srgbClr val="2372D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Децентрализованная схема управления системой — </a:t>
            </a:r>
            <a:r>
              <a:rPr lang="ru-RU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требуется централизация управления системой</a:t>
            </a:r>
            <a:r>
              <a:rPr lang="en-US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400" dirty="0">
              <a:solidFill>
                <a:srgbClr val="2372D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Перевести на СЭД ТЕЗИС планируется порядка </a:t>
            </a:r>
            <a:r>
              <a:rPr lang="ru-RU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400 организаций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СЭД в регионе на момент старта проекта работает порядка </a:t>
            </a:r>
            <a:br>
              <a:rPr lang="en-US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16 000 – 17 000 пользователей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Переход требуется одномоментный.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Юридически значимый документооборот  —  </a:t>
            </a:r>
            <a:r>
              <a:rPr lang="ru-RU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согласование НПА </a:t>
            </a:r>
            <a:br>
              <a:rPr lang="en-US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подписание документов внутри округа осуществляется </a:t>
            </a:r>
            <a:br>
              <a:rPr lang="en-US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электронном виде .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2372D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7F6D88-CF3B-4945-8F74-DCD63A853904}"/>
              </a:ext>
            </a:extLst>
          </p:cNvPr>
          <p:cNvSpPr/>
          <p:nvPr/>
        </p:nvSpPr>
        <p:spPr>
          <a:xfrm>
            <a:off x="327472" y="312926"/>
            <a:ext cx="8245513" cy="5283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93244"/>
                </a:solidFill>
                <a:latin typeface="Segoe UI" panose="020B0502040204020203" pitchFamily="34" charset="0"/>
              </a:rPr>
              <a:t>СИТУАЦИЯ НА СТАРТЕ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1DE11B-5052-4732-AA9C-958A8A987E5A}"/>
              </a:ext>
            </a:extLst>
          </p:cNvPr>
          <p:cNvSpPr txBox="1"/>
          <p:nvPr/>
        </p:nvSpPr>
        <p:spPr>
          <a:xfrm>
            <a:off x="327472" y="967033"/>
            <a:ext cx="47375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Вводные: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C94F01-1D97-46ED-8111-1F4DD0861F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599" y="338281"/>
            <a:ext cx="3616401" cy="498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6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9A7FA07-3BA3-4E8A-ADE2-D14BEC1C2F3A}"/>
              </a:ext>
            </a:extLst>
          </p:cNvPr>
          <p:cNvSpPr/>
          <p:nvPr/>
        </p:nvSpPr>
        <p:spPr>
          <a:xfrm>
            <a:off x="380114" y="926655"/>
            <a:ext cx="5491055" cy="1585712"/>
          </a:xfrm>
          <a:prstGeom prst="rect">
            <a:avLst/>
          </a:prstGeom>
        </p:spPr>
        <p:txBody>
          <a:bodyPr wrap="square" lIns="97684" tIns="48842" rIns="97684" bIns="48842">
            <a:spAutoFit/>
          </a:bodyPr>
          <a:lstStyle/>
          <a:p>
            <a:pPr defTabSz="976807">
              <a:spcAft>
                <a:spcPts val="2000"/>
              </a:spcAft>
              <a:buClr>
                <a:srgbClr val="039BE5"/>
              </a:buClr>
              <a:buSzPct val="80000"/>
            </a:pPr>
            <a:endParaRPr lang="ru-RU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976807">
              <a:lnSpc>
                <a:spcPct val="150000"/>
              </a:lnSpc>
              <a:spcAft>
                <a:spcPts val="2000"/>
              </a:spcAft>
              <a:buClr>
                <a:srgbClr val="039BE5"/>
              </a:buClr>
              <a:buSzPct val="80000"/>
            </a:pPr>
            <a:endParaRPr lang="ru-RU" sz="1500" dirty="0">
              <a:solidFill>
                <a:srgbClr val="29324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976807">
              <a:lnSpc>
                <a:spcPct val="200000"/>
              </a:lnSpc>
              <a:spcAft>
                <a:spcPts val="2000"/>
              </a:spcAft>
              <a:buClr>
                <a:srgbClr val="039BE5"/>
              </a:buClr>
              <a:buSzPct val="80000"/>
            </a:pPr>
            <a:endParaRPr lang="ru-RU" sz="1500" dirty="0">
              <a:solidFill>
                <a:srgbClr val="29324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9144D2C-0D9D-4CC8-B9C5-2F35AD8351B7}"/>
              </a:ext>
            </a:extLst>
          </p:cNvPr>
          <p:cNvGrpSpPr/>
          <p:nvPr/>
        </p:nvGrpSpPr>
        <p:grpSpPr>
          <a:xfrm>
            <a:off x="3900113" y="1091514"/>
            <a:ext cx="2297055" cy="678604"/>
            <a:chOff x="4864745" y="1187052"/>
            <a:chExt cx="2756465" cy="814324"/>
          </a:xfrm>
        </p:grpSpPr>
        <p:sp>
          <p:nvSpPr>
            <p:cNvPr id="42" name="Скругленный прямоугольник 80">
              <a:extLst>
                <a:ext uri="{FF2B5EF4-FFF2-40B4-BE49-F238E27FC236}">
                  <a16:creationId xmlns:a16="http://schemas.microsoft.com/office/drawing/2014/main" id="{1E776578-99EB-438F-A2C0-24F8091A6801}"/>
                </a:ext>
              </a:extLst>
            </p:cNvPr>
            <p:cNvSpPr/>
            <p:nvPr/>
          </p:nvSpPr>
          <p:spPr>
            <a:xfrm>
              <a:off x="4864745" y="1187052"/>
              <a:ext cx="2756465" cy="814324"/>
            </a:xfrm>
            <a:prstGeom prst="roundRect">
              <a:avLst>
                <a:gd name="adj" fmla="val 15049"/>
              </a:avLst>
            </a:prstGeom>
            <a:solidFill>
              <a:srgbClr val="2372D2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7A60BDB4-914D-4C78-979A-562046021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7279" y="1338463"/>
              <a:ext cx="476774" cy="476774"/>
            </a:xfrm>
            <a:prstGeom prst="rect">
              <a:avLst/>
            </a:prstGeom>
          </p:spPr>
        </p:pic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DE9659A3-4FFA-4250-9D7C-211CE6784705}"/>
                </a:ext>
              </a:extLst>
            </p:cNvPr>
            <p:cNvSpPr/>
            <p:nvPr/>
          </p:nvSpPr>
          <p:spPr>
            <a:xfrm>
              <a:off x="5608818" y="1442750"/>
              <a:ext cx="1893710" cy="295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Аппарат Губернатора</a:t>
              </a:r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CF2B0A-579E-4F07-8F59-3835938AAC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74015" y="2235495"/>
            <a:ext cx="360382" cy="361037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677DD85-6164-4BC5-BB92-E59DF190D8CB}"/>
              </a:ext>
            </a:extLst>
          </p:cNvPr>
          <p:cNvSpPr/>
          <p:nvPr/>
        </p:nvSpPr>
        <p:spPr>
          <a:xfrm>
            <a:off x="3816717" y="2593676"/>
            <a:ext cx="209384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ЮЗЭДО. Обмен официальными </a:t>
            </a:r>
          </a:p>
          <a:p>
            <a:pPr algn="ctr"/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Документами и поручениями </a:t>
            </a:r>
          </a:p>
          <a:p>
            <a:pPr algn="ctr"/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внутри СЭД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0D8F8ED3-A084-4334-A402-EC127930E76A}"/>
              </a:ext>
            </a:extLst>
          </p:cNvPr>
          <p:cNvGrpSpPr/>
          <p:nvPr/>
        </p:nvGrpSpPr>
        <p:grpSpPr>
          <a:xfrm>
            <a:off x="8216865" y="4072095"/>
            <a:ext cx="998991" cy="649530"/>
            <a:chOff x="4961680" y="1153273"/>
            <a:chExt cx="1706033" cy="1109239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045C8CF9-B89C-4AA1-AA76-0C9CCD6B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502411" y="1153273"/>
              <a:ext cx="624567" cy="624567"/>
            </a:xfrm>
            <a:prstGeom prst="rect">
              <a:avLst/>
            </a:prstGeom>
          </p:spPr>
        </p:pic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BADFD19E-DD8D-4C26-8312-3E8F6E2472C7}"/>
                </a:ext>
              </a:extLst>
            </p:cNvPr>
            <p:cNvSpPr/>
            <p:nvPr/>
          </p:nvSpPr>
          <p:spPr>
            <a:xfrm>
              <a:off x="4961680" y="1820234"/>
              <a:ext cx="1706033" cy="4422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83" dirty="0">
                  <a:latin typeface="Segoe UI" panose="020B0502040204020203" pitchFamily="34" charset="0"/>
                  <a:cs typeface="Segoe UI" panose="020B0502040204020203" pitchFamily="34" charset="0"/>
                </a:rPr>
                <a:t>Проект визы</a:t>
              </a:r>
            </a:p>
          </p:txBody>
        </p:sp>
      </p:grp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17B5615B-4464-47AC-AD66-14A491E51E62}"/>
              </a:ext>
            </a:extLst>
          </p:cNvPr>
          <p:cNvSpPr/>
          <p:nvPr/>
        </p:nvSpPr>
        <p:spPr>
          <a:xfrm>
            <a:off x="8665906" y="3393128"/>
            <a:ext cx="10940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Согласование</a:t>
            </a:r>
            <a:b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документа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A478A634-7B42-457F-A9CD-A68250DE215D}"/>
              </a:ext>
            </a:extLst>
          </p:cNvPr>
          <p:cNvGrpSpPr/>
          <p:nvPr/>
        </p:nvGrpSpPr>
        <p:grpSpPr>
          <a:xfrm>
            <a:off x="2224643" y="4392922"/>
            <a:ext cx="1726923" cy="794644"/>
            <a:chOff x="4340117" y="1061330"/>
            <a:chExt cx="2949167" cy="1357060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EB0B9ED0-500D-4131-B579-CADE0686C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416005" y="1061330"/>
              <a:ext cx="716508" cy="716508"/>
            </a:xfrm>
            <a:prstGeom prst="rect">
              <a:avLst/>
            </a:prstGeom>
          </p:spPr>
        </p:pic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D25113B1-C1C2-4D2B-B179-FEAC649DEF60}"/>
                </a:ext>
              </a:extLst>
            </p:cNvPr>
            <p:cNvSpPr/>
            <p:nvPr/>
          </p:nvSpPr>
          <p:spPr>
            <a:xfrm>
              <a:off x="4340117" y="1735099"/>
              <a:ext cx="2949167" cy="683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Исполнение </a:t>
              </a:r>
            </a:p>
            <a:p>
              <a:pPr algn="ctr"/>
              <a: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резолюций</a:t>
              </a:r>
            </a:p>
          </p:txBody>
        </p:sp>
      </p:grp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FA2E7D7-37AC-458D-9C9A-1F36C6C9A30F}"/>
              </a:ext>
            </a:extLst>
          </p:cNvPr>
          <p:cNvSpPr/>
          <p:nvPr/>
        </p:nvSpPr>
        <p:spPr>
          <a:xfrm>
            <a:off x="1933782" y="1410015"/>
            <a:ext cx="18752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МЭДО</a:t>
            </a:r>
            <a:b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входящие/исходящие</a:t>
            </a:r>
          </a:p>
        </p:txBody>
      </p: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DC734EE3-9B12-425B-9646-AE0B66E24561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5048641" y="1770118"/>
            <a:ext cx="0" cy="199258"/>
          </a:xfrm>
          <a:prstGeom prst="straightConnector1">
            <a:avLst/>
          </a:prstGeom>
          <a:ln w="19050">
            <a:solidFill>
              <a:srgbClr val="2372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9F847EBB-B4F2-4D7F-AD75-7CA69E616135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2322596" y="1966055"/>
            <a:ext cx="0" cy="224715"/>
          </a:xfrm>
          <a:prstGeom prst="straightConnector1">
            <a:avLst/>
          </a:prstGeom>
          <a:ln w="19050">
            <a:solidFill>
              <a:srgbClr val="2372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2A20110C-CF5E-4A7C-B080-D8024141F6B1}"/>
              </a:ext>
            </a:extLst>
          </p:cNvPr>
          <p:cNvCxnSpPr>
            <a:cxnSpLocks/>
            <a:endCxn id="83" idx="1"/>
          </p:cNvCxnSpPr>
          <p:nvPr/>
        </p:nvCxnSpPr>
        <p:spPr>
          <a:xfrm flipV="1">
            <a:off x="7920057" y="2582898"/>
            <a:ext cx="971549" cy="2971"/>
          </a:xfrm>
          <a:prstGeom prst="straightConnector1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Соединительная линия уступом 95">
            <a:extLst>
              <a:ext uri="{FF2B5EF4-FFF2-40B4-BE49-F238E27FC236}">
                <a16:creationId xmlns:a16="http://schemas.microsoft.com/office/drawing/2014/main" id="{1B9A1EA6-E540-4C36-AC01-8D2BA56C6183}"/>
              </a:ext>
            </a:extLst>
          </p:cNvPr>
          <p:cNvCxnSpPr>
            <a:cxnSpLocks/>
            <a:stCxn id="48" idx="0"/>
          </p:cNvCxnSpPr>
          <p:nvPr/>
        </p:nvCxnSpPr>
        <p:spPr>
          <a:xfrm rot="16200000" flipV="1">
            <a:off x="8256729" y="3612464"/>
            <a:ext cx="199267" cy="719995"/>
          </a:xfrm>
          <a:prstGeom prst="bentConnector2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ная линия уступом 97">
            <a:extLst>
              <a:ext uri="{FF2B5EF4-FFF2-40B4-BE49-F238E27FC236}">
                <a16:creationId xmlns:a16="http://schemas.microsoft.com/office/drawing/2014/main" id="{0F175CA3-2657-4DAC-86CB-D9BCA3B7B0A4}"/>
              </a:ext>
            </a:extLst>
          </p:cNvPr>
          <p:cNvCxnSpPr>
            <a:cxnSpLocks/>
            <a:stCxn id="103" idx="3"/>
            <a:endCxn id="84" idx="1"/>
          </p:cNvCxnSpPr>
          <p:nvPr/>
        </p:nvCxnSpPr>
        <p:spPr>
          <a:xfrm flipV="1">
            <a:off x="7996368" y="2763246"/>
            <a:ext cx="893979" cy="985099"/>
          </a:xfrm>
          <a:prstGeom prst="bentConnector3">
            <a:avLst>
              <a:gd name="adj1" fmla="val 50000"/>
            </a:avLst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0DC5FE18-ABE6-4B18-9C58-9562CF6B998F}"/>
              </a:ext>
            </a:extLst>
          </p:cNvPr>
          <p:cNvSpPr/>
          <p:nvPr/>
        </p:nvSpPr>
        <p:spPr>
          <a:xfrm>
            <a:off x="3074413" y="3548290"/>
            <a:ext cx="1008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Утверждение</a:t>
            </a:r>
            <a:b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резолюций</a:t>
            </a:r>
          </a:p>
        </p:txBody>
      </p:sp>
      <p:cxnSp>
        <p:nvCxnSpPr>
          <p:cNvPr id="61" name="Соединительная линия уступом 102">
            <a:extLst>
              <a:ext uri="{FF2B5EF4-FFF2-40B4-BE49-F238E27FC236}">
                <a16:creationId xmlns:a16="http://schemas.microsoft.com/office/drawing/2014/main" id="{C2F892AD-BFBC-46A9-8B95-DF56C55CF4CF}"/>
              </a:ext>
            </a:extLst>
          </p:cNvPr>
          <p:cNvCxnSpPr>
            <a:cxnSpLocks/>
            <a:stCxn id="87" idx="0"/>
            <a:endCxn id="69" idx="2"/>
          </p:cNvCxnSpPr>
          <p:nvPr/>
        </p:nvCxnSpPr>
        <p:spPr>
          <a:xfrm rot="16200000" flipV="1">
            <a:off x="2185485" y="3198221"/>
            <a:ext cx="275168" cy="946"/>
          </a:xfrm>
          <a:prstGeom prst="bentConnector3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122">
            <a:extLst>
              <a:ext uri="{FF2B5EF4-FFF2-40B4-BE49-F238E27FC236}">
                <a16:creationId xmlns:a16="http://schemas.microsoft.com/office/drawing/2014/main" id="{515776AB-6C6C-497A-A79F-C8DABA152399}"/>
              </a:ext>
            </a:extLst>
          </p:cNvPr>
          <p:cNvCxnSpPr>
            <a:cxnSpLocks/>
            <a:stCxn id="49" idx="2"/>
          </p:cNvCxnSpPr>
          <p:nvPr/>
        </p:nvCxnSpPr>
        <p:spPr>
          <a:xfrm rot="5400000">
            <a:off x="8263683" y="4485631"/>
            <a:ext cx="216685" cy="688672"/>
          </a:xfrm>
          <a:prstGeom prst="bentConnector2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47D5C8A3-B3AC-44E8-8B78-6A6D1330571B}"/>
              </a:ext>
            </a:extLst>
          </p:cNvPr>
          <p:cNvCxnSpPr>
            <a:cxnSpLocks/>
            <a:stCxn id="60" idx="1"/>
            <a:endCxn id="87" idx="3"/>
          </p:cNvCxnSpPr>
          <p:nvPr/>
        </p:nvCxnSpPr>
        <p:spPr>
          <a:xfrm flipH="1">
            <a:off x="2765675" y="3748345"/>
            <a:ext cx="308738" cy="0"/>
          </a:xfrm>
          <a:prstGeom prst="straightConnector1">
            <a:avLst/>
          </a:prstGeom>
          <a:ln w="19050">
            <a:solidFill>
              <a:srgbClr val="2372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A22EE920-78C7-4338-B265-134EAB7A05A9}"/>
              </a:ext>
            </a:extLst>
          </p:cNvPr>
          <p:cNvCxnSpPr>
            <a:cxnSpLocks/>
            <a:stCxn id="60" idx="3"/>
            <a:endCxn id="91" idx="1"/>
          </p:cNvCxnSpPr>
          <p:nvPr/>
        </p:nvCxnSpPr>
        <p:spPr>
          <a:xfrm>
            <a:off x="4083237" y="3748345"/>
            <a:ext cx="321485" cy="1"/>
          </a:xfrm>
          <a:prstGeom prst="straightConnector1">
            <a:avLst/>
          </a:prstGeom>
          <a:ln w="19050">
            <a:solidFill>
              <a:srgbClr val="2372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E98B0BCD-3480-40D3-832C-FD128EF236C4}"/>
              </a:ext>
            </a:extLst>
          </p:cNvPr>
          <p:cNvCxnSpPr>
            <a:cxnSpLocks/>
            <a:endCxn id="91" idx="2"/>
          </p:cNvCxnSpPr>
          <p:nvPr/>
        </p:nvCxnSpPr>
        <p:spPr>
          <a:xfrm flipH="1" flipV="1">
            <a:off x="4889414" y="4169475"/>
            <a:ext cx="4" cy="596616"/>
          </a:xfrm>
          <a:prstGeom prst="straightConnector1">
            <a:avLst/>
          </a:prstGeom>
          <a:ln w="19050">
            <a:solidFill>
              <a:srgbClr val="2372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E000418-B4B1-49BE-8F28-D4F94345FF69}"/>
              </a:ext>
            </a:extLst>
          </p:cNvPr>
          <p:cNvSpPr/>
          <p:nvPr/>
        </p:nvSpPr>
        <p:spPr>
          <a:xfrm>
            <a:off x="3760977" y="4764464"/>
            <a:ext cx="1303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Контроль сроков</a:t>
            </a:r>
            <a:b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и поручений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D865BC88-A868-44E5-88E6-D1B13C028D3D}"/>
              </a:ext>
            </a:extLst>
          </p:cNvPr>
          <p:cNvSpPr/>
          <p:nvPr/>
        </p:nvSpPr>
        <p:spPr>
          <a:xfrm>
            <a:off x="654809" y="3116129"/>
            <a:ext cx="10623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Регистрация</a:t>
            </a:r>
            <a:b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входящих/</a:t>
            </a:r>
            <a:b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исходящих</a:t>
            </a:r>
          </a:p>
        </p:txBody>
      </p: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3DDA2C6A-1133-4E40-B2EA-72616615E1E2}"/>
              </a:ext>
            </a:extLst>
          </p:cNvPr>
          <p:cNvGrpSpPr/>
          <p:nvPr/>
        </p:nvGrpSpPr>
        <p:grpSpPr>
          <a:xfrm>
            <a:off x="1773804" y="2190770"/>
            <a:ext cx="1097583" cy="870340"/>
            <a:chOff x="8579978" y="987850"/>
            <a:chExt cx="1317100" cy="1044408"/>
          </a:xfrm>
        </p:grpSpPr>
        <p:sp>
          <p:nvSpPr>
            <p:cNvPr id="69" name="Скругленный прямоугольник 80">
              <a:extLst>
                <a:ext uri="{FF2B5EF4-FFF2-40B4-BE49-F238E27FC236}">
                  <a16:creationId xmlns:a16="http://schemas.microsoft.com/office/drawing/2014/main" id="{35438745-70C2-4390-8F58-CA56EDAA9BBB}"/>
                </a:ext>
              </a:extLst>
            </p:cNvPr>
            <p:cNvSpPr/>
            <p:nvPr/>
          </p:nvSpPr>
          <p:spPr>
            <a:xfrm>
              <a:off x="8579978" y="987850"/>
              <a:ext cx="1317100" cy="1044408"/>
            </a:xfrm>
            <a:prstGeom prst="roundRect">
              <a:avLst>
                <a:gd name="adj" fmla="val 14617"/>
              </a:avLst>
            </a:prstGeom>
            <a:solidFill>
              <a:srgbClr val="2372D2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1A60E2C4-E998-4E07-8D30-108B3B29CDF3}"/>
                </a:ext>
              </a:extLst>
            </p:cNvPr>
            <p:cNvSpPr/>
            <p:nvPr/>
          </p:nvSpPr>
          <p:spPr>
            <a:xfrm>
              <a:off x="8650466" y="1610386"/>
              <a:ext cx="1218976" cy="295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ОГВ/ОМСУ</a:t>
              </a:r>
            </a:p>
          </p:txBody>
        </p:sp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89606942-0827-48E8-A62C-A8C11267A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8953529" y="1074775"/>
              <a:ext cx="573345" cy="573345"/>
            </a:xfrm>
            <a:prstGeom prst="rect">
              <a:avLst/>
            </a:prstGeom>
          </p:spPr>
        </p:pic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1CF00B57-A8BF-4148-94EF-499DEDEE2C7B}"/>
              </a:ext>
            </a:extLst>
          </p:cNvPr>
          <p:cNvGrpSpPr/>
          <p:nvPr/>
        </p:nvGrpSpPr>
        <p:grpSpPr>
          <a:xfrm>
            <a:off x="6496809" y="2190770"/>
            <a:ext cx="1578095" cy="984754"/>
            <a:chOff x="9388449" y="965748"/>
            <a:chExt cx="1893714" cy="1181705"/>
          </a:xfrm>
        </p:grpSpPr>
        <p:sp>
          <p:nvSpPr>
            <p:cNvPr id="73" name="Скругленный прямоугольник 80">
              <a:extLst>
                <a:ext uri="{FF2B5EF4-FFF2-40B4-BE49-F238E27FC236}">
                  <a16:creationId xmlns:a16="http://schemas.microsoft.com/office/drawing/2014/main" id="{611B90DF-897C-45B5-96DA-3FA330885A25}"/>
                </a:ext>
              </a:extLst>
            </p:cNvPr>
            <p:cNvSpPr/>
            <p:nvPr/>
          </p:nvSpPr>
          <p:spPr>
            <a:xfrm>
              <a:off x="9448413" y="965748"/>
              <a:ext cx="1762046" cy="1181705"/>
            </a:xfrm>
            <a:prstGeom prst="roundRect">
              <a:avLst>
                <a:gd name="adj" fmla="val 14194"/>
              </a:avLst>
            </a:prstGeom>
            <a:solidFill>
              <a:srgbClr val="2372D2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75EB70B4-72D7-40B6-8EED-5508E5F4AE3D}"/>
                </a:ext>
              </a:extLst>
            </p:cNvPr>
            <p:cNvSpPr/>
            <p:nvPr/>
          </p:nvSpPr>
          <p:spPr>
            <a:xfrm>
              <a:off x="9388449" y="1551962"/>
              <a:ext cx="1893714" cy="480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Подведомственное</a:t>
              </a:r>
              <a:br>
                <a:rPr lang="ru-RU" sz="1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</a:br>
              <a:r>
                <a:rPr lang="ru-RU" sz="1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учреждение</a:t>
              </a:r>
            </a:p>
          </p:txBody>
        </p:sp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F0126592-F510-404C-97A1-999DEA560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0054888" y="1040897"/>
              <a:ext cx="546941" cy="546941"/>
            </a:xfrm>
            <a:prstGeom prst="rect">
              <a:avLst/>
            </a:prstGeom>
          </p:spPr>
        </p:pic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78B496B2-7E0E-4EF4-AD41-D84F9056DB54}"/>
              </a:ext>
            </a:extLst>
          </p:cNvPr>
          <p:cNvGrpSpPr/>
          <p:nvPr/>
        </p:nvGrpSpPr>
        <p:grpSpPr>
          <a:xfrm>
            <a:off x="291767" y="1380152"/>
            <a:ext cx="1250663" cy="725489"/>
            <a:chOff x="359330" y="1497561"/>
            <a:chExt cx="1500796" cy="870587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F151EE65-D2D7-40CE-AA41-78C1914489DB}"/>
                </a:ext>
              </a:extLst>
            </p:cNvPr>
            <p:cNvSpPr/>
            <p:nvPr/>
          </p:nvSpPr>
          <p:spPr>
            <a:xfrm>
              <a:off x="359330" y="1888016"/>
              <a:ext cx="1500796" cy="4801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Почтовая</a:t>
              </a:r>
              <a:b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корреспонденция</a:t>
              </a:r>
            </a:p>
          </p:txBody>
        </p:sp>
        <p:pic>
          <p:nvPicPr>
            <p:cNvPr id="78" name="Рисунок 77">
              <a:extLst>
                <a:ext uri="{FF2B5EF4-FFF2-40B4-BE49-F238E27FC236}">
                  <a16:creationId xmlns:a16="http://schemas.microsoft.com/office/drawing/2014/main" id="{45FB6BEE-7BED-4FA8-86EF-1C448DBB9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902912" y="1497561"/>
              <a:ext cx="413630" cy="413630"/>
            </a:xfrm>
            <a:prstGeom prst="rect">
              <a:avLst/>
            </a:prstGeom>
          </p:spPr>
        </p:pic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56A39E89-5304-4BAB-9DE8-BDBD2ECB4FBB}"/>
              </a:ext>
            </a:extLst>
          </p:cNvPr>
          <p:cNvGrpSpPr/>
          <p:nvPr/>
        </p:nvGrpSpPr>
        <p:grpSpPr>
          <a:xfrm>
            <a:off x="308246" y="2215972"/>
            <a:ext cx="880369" cy="740361"/>
            <a:chOff x="369895" y="2667712"/>
            <a:chExt cx="1056442" cy="888433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6AEBE913-28AA-4350-8BA2-06B4771E3740}"/>
                </a:ext>
              </a:extLst>
            </p:cNvPr>
            <p:cNvSpPr/>
            <p:nvPr/>
          </p:nvSpPr>
          <p:spPr>
            <a:xfrm>
              <a:off x="369895" y="3076013"/>
              <a:ext cx="1056442" cy="4801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Обращения</a:t>
              </a:r>
              <a:b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ru-RU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граждан</a:t>
              </a:r>
            </a:p>
          </p:txBody>
        </p: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1D55A909-7ECC-42B2-8601-B4B07EBA4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695711" y="2667712"/>
              <a:ext cx="404807" cy="408300"/>
            </a:xfrm>
            <a:prstGeom prst="rect">
              <a:avLst/>
            </a:prstGeom>
          </p:spPr>
        </p:pic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9454DC62-BBBA-48E8-A0A7-591B7258080B}"/>
              </a:ext>
            </a:extLst>
          </p:cNvPr>
          <p:cNvGrpSpPr/>
          <p:nvPr/>
        </p:nvGrpSpPr>
        <p:grpSpPr>
          <a:xfrm>
            <a:off x="8890347" y="2229013"/>
            <a:ext cx="886781" cy="707769"/>
            <a:chOff x="10605513" y="913383"/>
            <a:chExt cx="1064137" cy="849323"/>
          </a:xfrm>
        </p:grpSpPr>
        <p:sp>
          <p:nvSpPr>
            <p:cNvPr id="83" name="Скругленный прямоугольник 80">
              <a:extLst>
                <a:ext uri="{FF2B5EF4-FFF2-40B4-BE49-F238E27FC236}">
                  <a16:creationId xmlns:a16="http://schemas.microsoft.com/office/drawing/2014/main" id="{59ABE696-B64F-4F4B-9BB3-CB8522450C91}"/>
                </a:ext>
              </a:extLst>
            </p:cNvPr>
            <p:cNvSpPr/>
            <p:nvPr/>
          </p:nvSpPr>
          <p:spPr>
            <a:xfrm>
              <a:off x="10607021" y="913383"/>
              <a:ext cx="1061120" cy="849323"/>
            </a:xfrm>
            <a:prstGeom prst="roundRect">
              <a:avLst>
                <a:gd name="adj" fmla="val 14617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10E4060E-F147-4F88-9FD7-1C7629028E45}"/>
                </a:ext>
              </a:extLst>
            </p:cNvPr>
            <p:cNvSpPr/>
            <p:nvPr/>
          </p:nvSpPr>
          <p:spPr>
            <a:xfrm>
              <a:off x="10605513" y="1406730"/>
              <a:ext cx="1064137" cy="2954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Канцелярия</a:t>
              </a:r>
            </a:p>
          </p:txBody>
        </p:sp>
        <p:pic>
          <p:nvPicPr>
            <p:cNvPr id="85" name="Рисунок 84">
              <a:extLst>
                <a:ext uri="{FF2B5EF4-FFF2-40B4-BE49-F238E27FC236}">
                  <a16:creationId xmlns:a16="http://schemas.microsoft.com/office/drawing/2014/main" id="{6D01B5D9-1214-4DD5-9194-6F3B056E3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/>
          </p:blipFill>
          <p:spPr>
            <a:xfrm>
              <a:off x="10881960" y="950722"/>
              <a:ext cx="503473" cy="503473"/>
            </a:xfrm>
            <a:prstGeom prst="rect">
              <a:avLst/>
            </a:prstGeom>
          </p:spPr>
        </p:pic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61CADE2-9BE2-4FC8-9E4B-8423458322CD}"/>
              </a:ext>
            </a:extLst>
          </p:cNvPr>
          <p:cNvGrpSpPr/>
          <p:nvPr/>
        </p:nvGrpSpPr>
        <p:grpSpPr>
          <a:xfrm>
            <a:off x="1880151" y="3336278"/>
            <a:ext cx="886781" cy="824134"/>
            <a:chOff x="10605513" y="773745"/>
            <a:chExt cx="1064137" cy="988961"/>
          </a:xfrm>
        </p:grpSpPr>
        <p:sp>
          <p:nvSpPr>
            <p:cNvPr id="87" name="Скругленный прямоугольник 80">
              <a:extLst>
                <a:ext uri="{FF2B5EF4-FFF2-40B4-BE49-F238E27FC236}">
                  <a16:creationId xmlns:a16="http://schemas.microsoft.com/office/drawing/2014/main" id="{472236D2-87A9-40C2-B949-3ECB2B73A48A}"/>
                </a:ext>
              </a:extLst>
            </p:cNvPr>
            <p:cNvSpPr/>
            <p:nvPr/>
          </p:nvSpPr>
          <p:spPr>
            <a:xfrm>
              <a:off x="10607021" y="773745"/>
              <a:ext cx="1061120" cy="988961"/>
            </a:xfrm>
            <a:prstGeom prst="roundRect">
              <a:avLst>
                <a:gd name="adj" fmla="val 14617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id="{785796B4-BD11-45ED-9861-44DB15F9B2E4}"/>
                </a:ext>
              </a:extLst>
            </p:cNvPr>
            <p:cNvSpPr/>
            <p:nvPr/>
          </p:nvSpPr>
          <p:spPr>
            <a:xfrm>
              <a:off x="10605513" y="1406730"/>
              <a:ext cx="1064137" cy="2954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Канцелярия</a:t>
              </a:r>
            </a:p>
          </p:txBody>
        </p:sp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03BE6783-63A8-40C3-9DE7-DB2E4DF37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/>
          </p:blipFill>
          <p:spPr>
            <a:xfrm>
              <a:off x="10881960" y="899446"/>
              <a:ext cx="503473" cy="503473"/>
            </a:xfrm>
            <a:prstGeom prst="rect">
              <a:avLst/>
            </a:prstGeom>
          </p:spPr>
        </p:pic>
      </p:grp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FE26547E-5F7C-4132-92FA-D92538A8BFD5}"/>
              </a:ext>
            </a:extLst>
          </p:cNvPr>
          <p:cNvGrpSpPr/>
          <p:nvPr/>
        </p:nvGrpSpPr>
        <p:grpSpPr>
          <a:xfrm>
            <a:off x="4390719" y="3327216"/>
            <a:ext cx="997389" cy="842259"/>
            <a:chOff x="10325019" y="974903"/>
            <a:chExt cx="1196867" cy="1010711"/>
          </a:xfrm>
        </p:grpSpPr>
        <p:sp>
          <p:nvSpPr>
            <p:cNvPr id="91" name="Скругленный прямоугольник 80">
              <a:extLst>
                <a:ext uri="{FF2B5EF4-FFF2-40B4-BE49-F238E27FC236}">
                  <a16:creationId xmlns:a16="http://schemas.microsoft.com/office/drawing/2014/main" id="{1FDA6B64-8510-4691-82A4-794574500C16}"/>
                </a:ext>
              </a:extLst>
            </p:cNvPr>
            <p:cNvSpPr/>
            <p:nvPr/>
          </p:nvSpPr>
          <p:spPr>
            <a:xfrm>
              <a:off x="10341823" y="974903"/>
              <a:ext cx="1163261" cy="1010711"/>
            </a:xfrm>
            <a:prstGeom prst="roundRect">
              <a:avLst>
                <a:gd name="adj" fmla="val 14617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DB147CA4-2B0C-445E-8DD2-D1A57A44F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/>
          </p:blipFill>
          <p:spPr>
            <a:xfrm>
              <a:off x="10713044" y="1157245"/>
              <a:ext cx="420817" cy="420817"/>
            </a:xfrm>
            <a:prstGeom prst="rect">
              <a:avLst/>
            </a:prstGeom>
          </p:spPr>
        </p:pic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id="{18F728FF-6AD6-4822-A337-ACDC8BD7D9DF}"/>
                </a:ext>
              </a:extLst>
            </p:cNvPr>
            <p:cNvSpPr/>
            <p:nvPr/>
          </p:nvSpPr>
          <p:spPr>
            <a:xfrm>
              <a:off x="10325019" y="1629638"/>
              <a:ext cx="1196867" cy="2954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Руководитель</a:t>
              </a:r>
            </a:p>
          </p:txBody>
        </p: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55F44C2F-8C29-42DA-B2B7-5DA955E17983}"/>
              </a:ext>
            </a:extLst>
          </p:cNvPr>
          <p:cNvGrpSpPr/>
          <p:nvPr/>
        </p:nvGrpSpPr>
        <p:grpSpPr>
          <a:xfrm>
            <a:off x="7112097" y="4412206"/>
            <a:ext cx="884267" cy="707769"/>
            <a:chOff x="10674743" y="987491"/>
            <a:chExt cx="1061120" cy="849323"/>
          </a:xfrm>
        </p:grpSpPr>
        <p:sp>
          <p:nvSpPr>
            <p:cNvPr id="95" name="Скругленный прямоугольник 80">
              <a:extLst>
                <a:ext uri="{FF2B5EF4-FFF2-40B4-BE49-F238E27FC236}">
                  <a16:creationId xmlns:a16="http://schemas.microsoft.com/office/drawing/2014/main" id="{2E44D316-FB64-462D-9273-744C87B14773}"/>
                </a:ext>
              </a:extLst>
            </p:cNvPr>
            <p:cNvSpPr/>
            <p:nvPr/>
          </p:nvSpPr>
          <p:spPr>
            <a:xfrm>
              <a:off x="10674743" y="987491"/>
              <a:ext cx="1061120" cy="849323"/>
            </a:xfrm>
            <a:prstGeom prst="roundRect">
              <a:avLst>
                <a:gd name="adj" fmla="val 14617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pic>
          <p:nvPicPr>
            <p:cNvPr id="96" name="Рисунок 95">
              <a:extLst>
                <a:ext uri="{FF2B5EF4-FFF2-40B4-BE49-F238E27FC236}">
                  <a16:creationId xmlns:a16="http://schemas.microsoft.com/office/drawing/2014/main" id="{224A4E84-4C6F-426E-8E52-07AF4DD38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p:blipFill>
          <p:spPr>
            <a:xfrm>
              <a:off x="11001860" y="1085163"/>
              <a:ext cx="406886" cy="406884"/>
            </a:xfrm>
            <a:prstGeom prst="rect">
              <a:avLst/>
            </a:prstGeom>
          </p:spPr>
        </p:pic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id="{E5F20E20-B45F-4E90-89B1-B8A3918447C6}"/>
                </a:ext>
              </a:extLst>
            </p:cNvPr>
            <p:cNvSpPr/>
            <p:nvPr/>
          </p:nvSpPr>
          <p:spPr>
            <a:xfrm>
              <a:off x="11094464" y="1480838"/>
              <a:ext cx="221676" cy="2954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ru-RU" sz="1000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28326F49-1ED0-4E6F-9A08-2956BC7551B1}"/>
              </a:ext>
            </a:extLst>
          </p:cNvPr>
          <p:cNvGrpSpPr/>
          <p:nvPr/>
        </p:nvGrpSpPr>
        <p:grpSpPr>
          <a:xfrm>
            <a:off x="5316322" y="4412206"/>
            <a:ext cx="912430" cy="707769"/>
            <a:chOff x="10395146" y="1145896"/>
            <a:chExt cx="1094916" cy="849323"/>
          </a:xfrm>
        </p:grpSpPr>
        <p:sp>
          <p:nvSpPr>
            <p:cNvPr id="99" name="Скругленный прямоугольник 80">
              <a:extLst>
                <a:ext uri="{FF2B5EF4-FFF2-40B4-BE49-F238E27FC236}">
                  <a16:creationId xmlns:a16="http://schemas.microsoft.com/office/drawing/2014/main" id="{FCDADCA7-D0DE-47DC-BDBA-A25749FFBE1D}"/>
                </a:ext>
              </a:extLst>
            </p:cNvPr>
            <p:cNvSpPr/>
            <p:nvPr/>
          </p:nvSpPr>
          <p:spPr>
            <a:xfrm>
              <a:off x="10412042" y="1145896"/>
              <a:ext cx="1061120" cy="849323"/>
            </a:xfrm>
            <a:prstGeom prst="roundRect">
              <a:avLst>
                <a:gd name="adj" fmla="val 14617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id="{35D7DE3D-A659-4AE5-8F41-FEA58610DED5}"/>
                </a:ext>
              </a:extLst>
            </p:cNvPr>
            <p:cNvSpPr/>
            <p:nvPr/>
          </p:nvSpPr>
          <p:spPr>
            <a:xfrm>
              <a:off x="10395146" y="1639243"/>
              <a:ext cx="1094916" cy="2954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Контролеры</a:t>
              </a:r>
            </a:p>
          </p:txBody>
        </p:sp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EE048F38-C5F2-4971-BC8C-B2078B56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rcRect/>
            <a:stretch/>
          </p:blipFill>
          <p:spPr>
            <a:xfrm>
              <a:off x="10705704" y="1248422"/>
              <a:ext cx="426258" cy="426260"/>
            </a:xfrm>
            <a:prstGeom prst="rect">
              <a:avLst/>
            </a:prstGeom>
          </p:spPr>
        </p:pic>
      </p:grp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15389C6E-EFD6-4BAB-8DC4-F72AF6FB8B74}"/>
              </a:ext>
            </a:extLst>
          </p:cNvPr>
          <p:cNvGrpSpPr/>
          <p:nvPr/>
        </p:nvGrpSpPr>
        <p:grpSpPr>
          <a:xfrm>
            <a:off x="6065371" y="3327255"/>
            <a:ext cx="1930997" cy="842179"/>
            <a:chOff x="7181471" y="3872978"/>
            <a:chExt cx="2317196" cy="1010615"/>
          </a:xfrm>
        </p:grpSpPr>
        <p:sp>
          <p:nvSpPr>
            <p:cNvPr id="103" name="Скругленный прямоугольник 80">
              <a:extLst>
                <a:ext uri="{FF2B5EF4-FFF2-40B4-BE49-F238E27FC236}">
                  <a16:creationId xmlns:a16="http://schemas.microsoft.com/office/drawing/2014/main" id="{278D8970-B80D-4BE9-A7B4-37FE6F7D5526}"/>
                </a:ext>
              </a:extLst>
            </p:cNvPr>
            <p:cNvSpPr/>
            <p:nvPr/>
          </p:nvSpPr>
          <p:spPr>
            <a:xfrm>
              <a:off x="7181471" y="3872978"/>
              <a:ext cx="2317196" cy="1010615"/>
            </a:xfrm>
            <a:prstGeom prst="roundRect">
              <a:avLst>
                <a:gd name="adj" fmla="val 13183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pic>
          <p:nvPicPr>
            <p:cNvPr id="104" name="Рисунок 103">
              <a:extLst>
                <a:ext uri="{FF2B5EF4-FFF2-40B4-BE49-F238E27FC236}">
                  <a16:creationId xmlns:a16="http://schemas.microsoft.com/office/drawing/2014/main" id="{62544854-4D65-4D6F-A676-918BDCF17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/>
          </p:blipFill>
          <p:spPr>
            <a:xfrm>
              <a:off x="7334259" y="4167876"/>
              <a:ext cx="420817" cy="420817"/>
            </a:xfrm>
            <a:prstGeom prst="rect">
              <a:avLst/>
            </a:prstGeom>
          </p:spPr>
        </p:pic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ABB4AD68-3D6C-4B72-AF32-5734756E84FD}"/>
                </a:ext>
              </a:extLst>
            </p:cNvPr>
            <p:cNvSpPr/>
            <p:nvPr/>
          </p:nvSpPr>
          <p:spPr>
            <a:xfrm>
              <a:off x="7755075" y="4067842"/>
              <a:ext cx="1685462" cy="664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Руководитель </a:t>
              </a:r>
            </a:p>
            <a:p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подведомственного </a:t>
              </a:r>
              <a:b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учреждения</a:t>
              </a:r>
            </a:p>
          </p:txBody>
        </p:sp>
      </p:grpSp>
      <p:grpSp>
        <p:nvGrpSpPr>
          <p:cNvPr id="106" name="Группа 105">
            <a:extLst>
              <a:ext uri="{FF2B5EF4-FFF2-40B4-BE49-F238E27FC236}">
                <a16:creationId xmlns:a16="http://schemas.microsoft.com/office/drawing/2014/main" id="{A9B4E967-ACB0-4757-A7A1-C2E743E8F88B}"/>
              </a:ext>
            </a:extLst>
          </p:cNvPr>
          <p:cNvGrpSpPr/>
          <p:nvPr/>
        </p:nvGrpSpPr>
        <p:grpSpPr>
          <a:xfrm>
            <a:off x="436590" y="4419345"/>
            <a:ext cx="1580353" cy="700631"/>
            <a:chOff x="10158767" y="1301270"/>
            <a:chExt cx="1896424" cy="840757"/>
          </a:xfrm>
        </p:grpSpPr>
        <p:sp>
          <p:nvSpPr>
            <p:cNvPr id="107" name="Скругленный прямоугольник 80">
              <a:extLst>
                <a:ext uri="{FF2B5EF4-FFF2-40B4-BE49-F238E27FC236}">
                  <a16:creationId xmlns:a16="http://schemas.microsoft.com/office/drawing/2014/main" id="{73E9B5A2-255D-4224-8309-8DB2D65718B0}"/>
                </a:ext>
              </a:extLst>
            </p:cNvPr>
            <p:cNvSpPr/>
            <p:nvPr/>
          </p:nvSpPr>
          <p:spPr>
            <a:xfrm>
              <a:off x="10158767" y="1301270"/>
              <a:ext cx="1896424" cy="840757"/>
            </a:xfrm>
            <a:prstGeom prst="roundRect">
              <a:avLst>
                <a:gd name="adj" fmla="val 13183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latin typeface="Segoe UI" panose="020B0502040204020203" pitchFamily="34" charset="0"/>
              </a:endParaRPr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97609F82-AF97-4833-AF7F-C58A96D1ED3A}"/>
                </a:ext>
              </a:extLst>
            </p:cNvPr>
            <p:cNvSpPr/>
            <p:nvPr/>
          </p:nvSpPr>
          <p:spPr>
            <a:xfrm>
              <a:off x="10527783" y="1831336"/>
              <a:ext cx="1158395" cy="2954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" dirty="0">
                  <a:solidFill>
                    <a:srgbClr val="2372D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Исполнители</a:t>
              </a:r>
            </a:p>
          </p:txBody>
        </p:sp>
        <p:pic>
          <p:nvPicPr>
            <p:cNvPr id="109" name="Рисунок 108">
              <a:extLst>
                <a:ext uri="{FF2B5EF4-FFF2-40B4-BE49-F238E27FC236}">
                  <a16:creationId xmlns:a16="http://schemas.microsoft.com/office/drawing/2014/main" id="{40DE4AC7-2A76-4D4E-BBA1-7AB7F731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p:blipFill>
          <p:spPr>
            <a:xfrm>
              <a:off x="10379941" y="1427237"/>
              <a:ext cx="406886" cy="406884"/>
            </a:xfrm>
            <a:prstGeom prst="rect">
              <a:avLst/>
            </a:prstGeom>
          </p:spPr>
        </p:pic>
        <p:pic>
          <p:nvPicPr>
            <p:cNvPr id="110" name="Рисунок 109">
              <a:extLst>
                <a:ext uri="{FF2B5EF4-FFF2-40B4-BE49-F238E27FC236}">
                  <a16:creationId xmlns:a16="http://schemas.microsoft.com/office/drawing/2014/main" id="{81275C5D-DCC8-4C58-9021-FA25F4F79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p:blipFill>
          <p:spPr>
            <a:xfrm>
              <a:off x="10903536" y="1427724"/>
              <a:ext cx="406886" cy="406884"/>
            </a:xfrm>
            <a:prstGeom prst="rect">
              <a:avLst/>
            </a:prstGeom>
          </p:spPr>
        </p:pic>
        <p:pic>
          <p:nvPicPr>
            <p:cNvPr id="111" name="Рисунок 110">
              <a:extLst>
                <a:ext uri="{FF2B5EF4-FFF2-40B4-BE49-F238E27FC236}">
                  <a16:creationId xmlns:a16="http://schemas.microsoft.com/office/drawing/2014/main" id="{F990B557-2B24-44D5-8619-8646D41A5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p:blipFill>
          <p:spPr>
            <a:xfrm>
              <a:off x="11381356" y="1425845"/>
              <a:ext cx="406886" cy="406884"/>
            </a:xfrm>
            <a:prstGeom prst="rect">
              <a:avLst/>
            </a:prstGeom>
          </p:spPr>
        </p:pic>
      </p:grpSp>
      <p:cxnSp>
        <p:nvCxnSpPr>
          <p:cNvPr id="112" name="Прямая со стрелкой 111">
            <a:extLst>
              <a:ext uri="{FF2B5EF4-FFF2-40B4-BE49-F238E27FC236}">
                <a16:creationId xmlns:a16="http://schemas.microsoft.com/office/drawing/2014/main" id="{F8AFD380-F337-4EFB-AAB5-4D43CF48FF93}"/>
              </a:ext>
            </a:extLst>
          </p:cNvPr>
          <p:cNvCxnSpPr>
            <a:cxnSpLocks/>
            <a:endCxn id="69" idx="1"/>
          </p:cNvCxnSpPr>
          <p:nvPr/>
        </p:nvCxnSpPr>
        <p:spPr>
          <a:xfrm flipV="1">
            <a:off x="1175097" y="2625941"/>
            <a:ext cx="598708" cy="3276"/>
          </a:xfrm>
          <a:prstGeom prst="straightConnector1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>
            <a:extLst>
              <a:ext uri="{FF2B5EF4-FFF2-40B4-BE49-F238E27FC236}">
                <a16:creationId xmlns:a16="http://schemas.microsoft.com/office/drawing/2014/main" id="{F3AA1C58-4AA5-430B-BED6-7E9985E0BA63}"/>
              </a:ext>
            </a:extLst>
          </p:cNvPr>
          <p:cNvCxnSpPr>
            <a:cxnSpLocks/>
            <a:stCxn id="69" idx="3"/>
          </p:cNvCxnSpPr>
          <p:nvPr/>
        </p:nvCxnSpPr>
        <p:spPr>
          <a:xfrm>
            <a:off x="2871387" y="2625940"/>
            <a:ext cx="984477" cy="1"/>
          </a:xfrm>
          <a:prstGeom prst="straightConnector1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>
            <a:extLst>
              <a:ext uri="{FF2B5EF4-FFF2-40B4-BE49-F238E27FC236}">
                <a16:creationId xmlns:a16="http://schemas.microsoft.com/office/drawing/2014/main" id="{4382F0B2-3AE3-4939-A11A-3C1A9DFFEE61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5871169" y="2683147"/>
            <a:ext cx="675610" cy="0"/>
          </a:xfrm>
          <a:prstGeom prst="straightConnector1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Соединитель: уступ 114">
            <a:extLst>
              <a:ext uri="{FF2B5EF4-FFF2-40B4-BE49-F238E27FC236}">
                <a16:creationId xmlns:a16="http://schemas.microsoft.com/office/drawing/2014/main" id="{C580EB96-E75B-480D-9244-A71ED3B81A65}"/>
              </a:ext>
            </a:extLst>
          </p:cNvPr>
          <p:cNvCxnSpPr>
            <a:cxnSpLocks/>
          </p:cNvCxnSpPr>
          <p:nvPr/>
        </p:nvCxnSpPr>
        <p:spPr>
          <a:xfrm>
            <a:off x="1482183" y="1966055"/>
            <a:ext cx="6067158" cy="234471"/>
          </a:xfrm>
          <a:prstGeom prst="bentConnector2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>
            <a:extLst>
              <a:ext uri="{FF2B5EF4-FFF2-40B4-BE49-F238E27FC236}">
                <a16:creationId xmlns:a16="http://schemas.microsoft.com/office/drawing/2014/main" id="{EC025D33-0F71-44C2-BA00-5626BCAE06F1}"/>
              </a:ext>
            </a:extLst>
          </p:cNvPr>
          <p:cNvCxnSpPr>
            <a:cxnSpLocks/>
          </p:cNvCxnSpPr>
          <p:nvPr/>
        </p:nvCxnSpPr>
        <p:spPr>
          <a:xfrm>
            <a:off x="2048230" y="4761356"/>
            <a:ext cx="655506" cy="0"/>
          </a:xfrm>
          <a:prstGeom prst="straightConnector1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>
            <a:extLst>
              <a:ext uri="{FF2B5EF4-FFF2-40B4-BE49-F238E27FC236}">
                <a16:creationId xmlns:a16="http://schemas.microsoft.com/office/drawing/2014/main" id="{7BEA79AF-8D0B-40A9-BB16-A2503D350CEA}"/>
              </a:ext>
            </a:extLst>
          </p:cNvPr>
          <p:cNvCxnSpPr>
            <a:cxnSpLocks/>
            <a:endCxn id="99" idx="1"/>
          </p:cNvCxnSpPr>
          <p:nvPr/>
        </p:nvCxnSpPr>
        <p:spPr>
          <a:xfrm>
            <a:off x="3495824" y="4761356"/>
            <a:ext cx="1834578" cy="4735"/>
          </a:xfrm>
          <a:prstGeom prst="straightConnector1">
            <a:avLst/>
          </a:prstGeom>
          <a:ln w="19050">
            <a:solidFill>
              <a:srgbClr val="2372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E2413C04-EAFD-41F4-8C74-F770D2AFF9FA}"/>
              </a:ext>
            </a:extLst>
          </p:cNvPr>
          <p:cNvSpPr/>
          <p:nvPr/>
        </p:nvSpPr>
        <p:spPr>
          <a:xfrm>
            <a:off x="327472" y="312926"/>
            <a:ext cx="8245513" cy="5283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93244"/>
                </a:solidFill>
                <a:latin typeface="Segoe UI" panose="020B0502040204020203" pitchFamily="34" charset="0"/>
              </a:rPr>
              <a:t>ОБЛАСТЬ АВТОМАТИЗАЦИИ</a:t>
            </a:r>
            <a:endParaRPr lang="ru-RU" sz="3200" b="1" dirty="0">
              <a:solidFill>
                <a:srgbClr val="2372D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92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52FEEC9-7E09-4086-A99F-71A23CC64778}"/>
              </a:ext>
            </a:extLst>
          </p:cNvPr>
          <p:cNvSpPr/>
          <p:nvPr/>
        </p:nvSpPr>
        <p:spPr>
          <a:xfrm>
            <a:off x="400050" y="637452"/>
            <a:ext cx="647502" cy="72008"/>
          </a:xfrm>
          <a:prstGeom prst="rect">
            <a:avLst/>
          </a:prstGeom>
          <a:solidFill>
            <a:srgbClr val="237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5981C2-E47B-8A5C-BFB5-C6381D6EADBF}"/>
              </a:ext>
            </a:extLst>
          </p:cNvPr>
          <p:cNvSpPr/>
          <p:nvPr/>
        </p:nvSpPr>
        <p:spPr>
          <a:xfrm>
            <a:off x="327473" y="841276"/>
            <a:ext cx="6192687" cy="140038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372D2"/>
                </a:solidFill>
                <a:latin typeface="Segoe UI" panose="020B0502040204020203" pitchFamily="34" charset="0"/>
              </a:rPr>
              <a:t>Вызовы проекта</a:t>
            </a:r>
          </a:p>
          <a:p>
            <a:pPr>
              <a:lnSpc>
                <a:spcPts val="3400"/>
              </a:lnSpc>
            </a:pPr>
            <a:endParaRPr lang="ru-RU" sz="3200" b="1" dirty="0">
              <a:solidFill>
                <a:srgbClr val="2372D2"/>
              </a:solidFill>
              <a:latin typeface="Segoe UI" panose="020B0502040204020203" pitchFamily="34" charset="0"/>
            </a:endParaRPr>
          </a:p>
          <a:p>
            <a:pPr>
              <a:lnSpc>
                <a:spcPts val="3400"/>
              </a:lnSpc>
            </a:pPr>
            <a:r>
              <a:rPr lang="ru-RU" sz="3200" b="1" dirty="0">
                <a:latin typeface="Segoe UI" panose="020B0502040204020203" pitchFamily="34" charset="0"/>
              </a:rPr>
              <a:t>№1. Импортонезависимость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9C545673-182C-826D-C2E2-4C584DD7B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8072" y="1358292"/>
            <a:ext cx="4277480" cy="35154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8712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кругленный прямоугольник 40">
            <a:extLst>
              <a:ext uri="{FF2B5EF4-FFF2-40B4-BE49-F238E27FC236}">
                <a16:creationId xmlns:a16="http://schemas.microsoft.com/office/drawing/2014/main" id="{2AE09260-3376-436B-9192-40A1A2129040}"/>
              </a:ext>
            </a:extLst>
          </p:cNvPr>
          <p:cNvSpPr/>
          <p:nvPr/>
        </p:nvSpPr>
        <p:spPr>
          <a:xfrm>
            <a:off x="400050" y="1644077"/>
            <a:ext cx="9405292" cy="3024328"/>
          </a:xfrm>
          <a:prstGeom prst="roundRect">
            <a:avLst>
              <a:gd name="adj" fmla="val 3980"/>
            </a:avLst>
          </a:prstGeom>
          <a:solidFill>
            <a:srgbClr val="FFFFFF"/>
          </a:solidFill>
          <a:ln>
            <a:noFill/>
          </a:ln>
          <a:effectLst>
            <a:outerShdw blurRad="254000" dist="63500" dir="5400000" algn="t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>
              <a:spcBef>
                <a:spcPts val="1200"/>
              </a:spcBef>
            </a:pPr>
            <a:endParaRPr lang="ru-RU" sz="1200" dirty="0">
              <a:solidFill>
                <a:srgbClr val="039BE5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D0C39B8-8CF5-4816-B7DF-FFDE9EB90A01}"/>
              </a:ext>
            </a:extLst>
          </p:cNvPr>
          <p:cNvSpPr/>
          <p:nvPr/>
        </p:nvSpPr>
        <p:spPr>
          <a:xfrm>
            <a:off x="327472" y="312926"/>
            <a:ext cx="9217024" cy="5283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93244"/>
                </a:solidFill>
                <a:latin typeface="Segoe UI" panose="020B0502040204020203" pitchFamily="34" charset="0"/>
              </a:rPr>
              <a:t>ТЕХНИЧЕСКОЕ РЕШЕНИЕ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D1F106E-8C38-4446-BD47-A1E1D6FFE35F}"/>
              </a:ext>
            </a:extLst>
          </p:cNvPr>
          <p:cNvSpPr/>
          <p:nvPr/>
        </p:nvSpPr>
        <p:spPr>
          <a:xfrm>
            <a:off x="638768" y="2209902"/>
            <a:ext cx="4247904" cy="11524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Переход на СУБД из реестра отечественного ПО с лицензией ФСБ — </a:t>
            </a:r>
            <a:r>
              <a:rPr lang="ru-RU" sz="1400" dirty="0" err="1">
                <a:solidFill>
                  <a:srgbClr val="293244"/>
                </a:solidFill>
                <a:latin typeface="Segoe UI"/>
                <a:cs typeface="Segoe UI"/>
              </a:rPr>
              <a:t>Postgres</a:t>
            </a: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 Pro</a:t>
            </a:r>
          </a:p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Переход на ОС из реестра отечественного ПО RED OS </a:t>
            </a:r>
            <a:r>
              <a:rPr lang="ru-RU" sz="1400" dirty="0" err="1">
                <a:solidFill>
                  <a:srgbClr val="293244"/>
                </a:solidFill>
                <a:latin typeface="Segoe UI" panose="020B0502040204020203" pitchFamily="34" charset="0"/>
              </a:rPr>
              <a:t>release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 MUROM (7.2)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FA5690-E069-4A34-9449-1EBAAB4A25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0663" y="3945993"/>
            <a:ext cx="1633488" cy="4864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9C1239-0FBD-40C7-84B6-89246BD2E4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592" y="3903974"/>
            <a:ext cx="1434645" cy="5705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AFA873-FA5B-3D3D-EABE-BB037F90FB72}"/>
              </a:ext>
            </a:extLst>
          </p:cNvPr>
          <p:cNvSpPr txBox="1"/>
          <p:nvPr/>
        </p:nvSpPr>
        <p:spPr>
          <a:xfrm>
            <a:off x="314288" y="1222435"/>
            <a:ext cx="8208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ПЕРЕХОД НА РОССИЙСКИЕ ТЕХНОЛОГИИ:</a:t>
            </a:r>
            <a:endParaRPr lang="ru-RU" b="1" dirty="0">
              <a:solidFill>
                <a:srgbClr val="2372D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65CBEF-41DA-19C6-5C4C-909FCAC1C56C}"/>
              </a:ext>
            </a:extLst>
          </p:cNvPr>
          <p:cNvSpPr/>
          <p:nvPr/>
        </p:nvSpPr>
        <p:spPr>
          <a:xfrm>
            <a:off x="4992340" y="2209902"/>
            <a:ext cx="4247904" cy="13063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На рабочих станциях RED OS </a:t>
            </a:r>
            <a:r>
              <a:rPr lang="ru-RU" sz="1400" dirty="0" err="1">
                <a:solidFill>
                  <a:srgbClr val="293244"/>
                </a:solidFill>
                <a:latin typeface="Segoe UI" panose="020B0502040204020203" pitchFamily="34" charset="0"/>
              </a:rPr>
              <a:t>release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 MUROM (7.3)</a:t>
            </a:r>
            <a:endParaRPr lang="ru-RU" sz="1400" dirty="0">
              <a:solidFill>
                <a:srgbClr val="293244"/>
              </a:solidFill>
              <a:latin typeface="Segoe UI"/>
              <a:cs typeface="Segoe UI"/>
            </a:endParaRPr>
          </a:p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/>
                <a:cs typeface="Segoe UI"/>
              </a:rPr>
              <a:t>Яндекс браузер</a:t>
            </a:r>
          </a:p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latin typeface="Segoe UI" panose="020B0502040204020203" pitchFamily="34" charset="0"/>
              </a:rPr>
              <a:t>Р7-Офис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C3278D-ACF6-BC36-35A3-6ECC297E6180}"/>
              </a:ext>
            </a:extLst>
          </p:cNvPr>
          <p:cNvSpPr txBox="1"/>
          <p:nvPr/>
        </p:nvSpPr>
        <p:spPr>
          <a:xfrm>
            <a:off x="1680962" y="1788093"/>
            <a:ext cx="169354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372D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Серверная часть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285E1F-834E-AC33-F0C0-88A107472D2A}"/>
              </a:ext>
            </a:extLst>
          </p:cNvPr>
          <p:cNvSpPr txBox="1"/>
          <p:nvPr/>
        </p:nvSpPr>
        <p:spPr>
          <a:xfrm>
            <a:off x="5246712" y="1788093"/>
            <a:ext cx="36004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>
                <a:solidFill>
                  <a:srgbClr val="2372D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Рабочее место</a:t>
            </a:r>
            <a:r>
              <a:rPr lang="en-US" sz="1500">
                <a:solidFill>
                  <a:srgbClr val="2372D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500">
                <a:solidFill>
                  <a:srgbClr val="2372D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пользователя</a:t>
            </a:r>
            <a:endParaRPr lang="ru-RU" sz="1500" dirty="0">
              <a:solidFill>
                <a:srgbClr val="2372D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861F64-1B75-4470-07A9-DA0B024C79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2" b="21642"/>
          <a:stretch/>
        </p:blipFill>
        <p:spPr>
          <a:xfrm>
            <a:off x="5331444" y="3945993"/>
            <a:ext cx="1715468" cy="4864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070D76-052E-8C7F-45FA-592CDCF8D9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0" t="37222" r="18451" b="36312"/>
          <a:stretch/>
        </p:blipFill>
        <p:spPr>
          <a:xfrm>
            <a:off x="7803119" y="3879898"/>
            <a:ext cx="1440160" cy="55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52FEEC9-7E09-4086-A99F-71A23CC64778}"/>
              </a:ext>
            </a:extLst>
          </p:cNvPr>
          <p:cNvSpPr/>
          <p:nvPr/>
        </p:nvSpPr>
        <p:spPr>
          <a:xfrm>
            <a:off x="400050" y="637452"/>
            <a:ext cx="647502" cy="72008"/>
          </a:xfrm>
          <a:prstGeom prst="rect">
            <a:avLst/>
          </a:prstGeom>
          <a:solidFill>
            <a:srgbClr val="237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5981C2-E47B-8A5C-BFB5-C6381D6EADBF}"/>
              </a:ext>
            </a:extLst>
          </p:cNvPr>
          <p:cNvSpPr/>
          <p:nvPr/>
        </p:nvSpPr>
        <p:spPr>
          <a:xfrm>
            <a:off x="327473" y="841276"/>
            <a:ext cx="5040559" cy="183640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372D2"/>
                </a:solidFill>
                <a:latin typeface="Segoe UI" panose="020B0502040204020203" pitchFamily="34" charset="0"/>
              </a:rPr>
              <a:t>Вызовы проекта</a:t>
            </a:r>
          </a:p>
          <a:p>
            <a:pPr>
              <a:lnSpc>
                <a:spcPts val="3400"/>
              </a:lnSpc>
            </a:pPr>
            <a:endParaRPr lang="ru-RU" sz="3200" b="1" dirty="0">
              <a:solidFill>
                <a:srgbClr val="2372D2"/>
              </a:solidFill>
              <a:latin typeface="Segoe UI" panose="020B0502040204020203" pitchFamily="34" charset="0"/>
            </a:endParaRPr>
          </a:p>
          <a:p>
            <a:pPr>
              <a:lnSpc>
                <a:spcPts val="3400"/>
              </a:lnSpc>
            </a:pPr>
            <a:r>
              <a:rPr lang="ru-RU" sz="3200" b="1" dirty="0">
                <a:latin typeface="Segoe UI" panose="020B0502040204020203" pitchFamily="34" charset="0"/>
              </a:rPr>
              <a:t>№2. Полномасштабное </a:t>
            </a:r>
            <a:r>
              <a:rPr lang="ru-RU" sz="3200" b="1" dirty="0" err="1">
                <a:latin typeface="Segoe UI" panose="020B0502040204020203" pitchFamily="34" charset="0"/>
              </a:rPr>
              <a:t>перевнедрение</a:t>
            </a:r>
            <a:endParaRPr lang="ru-RU" sz="3200" b="1" dirty="0">
              <a:latin typeface="Segoe UI" panose="020B0502040204020203" pitchFamily="34" charset="0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9C545673-182C-826D-C2E2-4C584DD7B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184" y="691785"/>
            <a:ext cx="4786939" cy="3934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2739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A4B4CA-FCD5-345B-1C36-50C369CC7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354" y="409228"/>
            <a:ext cx="2075902" cy="4463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90A7A94-B420-4CE0-9F88-DEC3153389B6}"/>
              </a:ext>
            </a:extLst>
          </p:cNvPr>
          <p:cNvSpPr/>
          <p:nvPr/>
        </p:nvSpPr>
        <p:spPr>
          <a:xfrm>
            <a:off x="327472" y="433416"/>
            <a:ext cx="5616623" cy="96436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93244"/>
                </a:solidFill>
                <a:latin typeface="Segoe UI" panose="020B0502040204020203" pitchFamily="34" charset="0"/>
              </a:rPr>
              <a:t>Интеграции. Миграция.</a:t>
            </a:r>
            <a:br>
              <a:rPr lang="ru-RU" sz="3200" b="1" dirty="0">
                <a:solidFill>
                  <a:srgbClr val="293244"/>
                </a:solidFill>
                <a:latin typeface="Segoe UI" panose="020B0502040204020203" pitchFamily="34" charset="0"/>
              </a:rPr>
            </a:br>
            <a:r>
              <a:rPr lang="ru-RU" sz="3200" b="1" dirty="0">
                <a:solidFill>
                  <a:srgbClr val="293244"/>
                </a:solidFill>
                <a:latin typeface="Segoe UI" panose="020B0502040204020203" pitchFamily="34" charset="0"/>
              </a:rPr>
              <a:t>Внедрение.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525DCA-E6CE-465B-BFDD-AEA364DABA38}"/>
              </a:ext>
            </a:extLst>
          </p:cNvPr>
          <p:cNvSpPr/>
          <p:nvPr/>
        </p:nvSpPr>
        <p:spPr>
          <a:xfrm>
            <a:off x="327472" y="1561356"/>
            <a:ext cx="5976664" cy="34915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1A3FA6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Силами команды ЯНАО разработан </a:t>
            </a:r>
            <a:r>
              <a:rPr lang="en-US" sz="1400" dirty="0">
                <a:solidFill>
                  <a:srgbClr val="293244"/>
                </a:solidFill>
                <a:latin typeface="Segoe UI" panose="020B0502040204020203" pitchFamily="34" charset="0"/>
              </a:rPr>
              <a:t>Telegram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-бот </a:t>
            </a:r>
            <a:br>
              <a:rPr lang="en-US" sz="1400" dirty="0">
                <a:solidFill>
                  <a:srgbClr val="293244"/>
                </a:solidFill>
                <a:latin typeface="Segoe UI" panose="020B0502040204020203" pitchFamily="34" charset="0"/>
              </a:rPr>
            </a:b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и </a:t>
            </a:r>
            <a:r>
              <a:rPr lang="en-US" sz="1400" dirty="0">
                <a:solidFill>
                  <a:srgbClr val="293244"/>
                </a:solidFill>
                <a:latin typeface="Segoe UI" panose="020B0502040204020203" pitchFamily="34" charset="0"/>
              </a:rPr>
              <a:t>VK-teams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бот</a:t>
            </a:r>
          </a:p>
          <a:p>
            <a:pPr marL="285750" indent="-285750">
              <a:spcBef>
                <a:spcPts val="600"/>
              </a:spcBef>
              <a:buClr>
                <a:srgbClr val="1A3FA6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С использованием </a:t>
            </a:r>
            <a:r>
              <a:rPr lang="en-US" sz="1400" dirty="0">
                <a:solidFill>
                  <a:srgbClr val="293244"/>
                </a:solidFill>
                <a:latin typeface="Segoe UI" panose="020B0502040204020203" pitchFamily="34" charset="0"/>
              </a:rPr>
              <a:t>API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ТЕЗИС разрабатываются новые интеграции с различными ГИС</a:t>
            </a:r>
          </a:p>
          <a:p>
            <a:pPr marL="285750" indent="-285750">
              <a:spcBef>
                <a:spcPts val="600"/>
              </a:spcBef>
              <a:buClr>
                <a:srgbClr val="1A3FA6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Подключены все ключевые интеграции для ГИС:</a:t>
            </a:r>
          </a:p>
          <a:p>
            <a:pPr marL="742950" lvl="1" indent="-285750">
              <a:spcBef>
                <a:spcPts val="600"/>
              </a:spcBef>
              <a:buClr>
                <a:srgbClr val="1A3FA6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МЭДО (все </a:t>
            </a:r>
            <a:r>
              <a:rPr lang="ru-RU" sz="1400" dirty="0" err="1">
                <a:solidFill>
                  <a:srgbClr val="293244"/>
                </a:solidFill>
                <a:latin typeface="Segoe UI" panose="020B0502040204020203" pitchFamily="34" charset="0"/>
              </a:rPr>
              <a:t>актульные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 версии)</a:t>
            </a:r>
          </a:p>
          <a:p>
            <a:pPr marL="742950" lvl="1" indent="-285750">
              <a:spcBef>
                <a:spcPts val="600"/>
              </a:spcBef>
              <a:buClr>
                <a:srgbClr val="1A3FA6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ГАС, ФИАС, ССТУ ПОС</a:t>
            </a:r>
          </a:p>
          <a:p>
            <a:pPr marL="742950" lvl="1" indent="-285750">
              <a:spcBef>
                <a:spcPts val="600"/>
              </a:spcBef>
              <a:buClr>
                <a:srgbClr val="1A3FA6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Интернет-приемная обращений граждан и ЛК ЕПС</a:t>
            </a:r>
            <a:endParaRPr lang="ru-RU" sz="1400" dirty="0">
              <a:solidFill>
                <a:srgbClr val="293244"/>
              </a:solidFill>
              <a:latin typeface="Segoe UI" panose="020B0502040204020203" pitchFamily="34" charset="0"/>
            </a:endParaRPr>
          </a:p>
          <a:p>
            <a:pPr marL="285750" indent="-285750">
              <a:lnSpc>
                <a:spcPts val="1800"/>
              </a:lnSpc>
              <a:spcBef>
                <a:spcPts val="600"/>
              </a:spcBef>
              <a:buClr>
                <a:srgbClr val="1A3FA6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Подготовлена программа обучения и глобальная дорожная карта внедрения СЭД в регионе</a:t>
            </a:r>
          </a:p>
          <a:p>
            <a:pPr marL="285750" indent="-285750">
              <a:lnSpc>
                <a:spcPts val="1800"/>
              </a:lnSpc>
              <a:spcBef>
                <a:spcPts val="600"/>
              </a:spcBef>
              <a:buClr>
                <a:srgbClr val="1A3FA6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Подготовлен обучающий портал с памятками, видеоинструкциями и контролем знаний. 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</a:rPr>
              <a:t>Видео материалы о системе доступны по </a:t>
            </a:r>
            <a:r>
              <a:rPr lang="en-US" sz="1400" dirty="0">
                <a:solidFill>
                  <a:srgbClr val="1A3FA6"/>
                </a:solidFill>
                <a:latin typeface="Segoe UI" panose="020B0502040204020203" pitchFamily="34" charset="0"/>
              </a:rPr>
              <a:t>QR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</a:rPr>
              <a:t>-коду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230F7D3-630D-1372-116E-45BE11205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414" y="3433564"/>
            <a:ext cx="1779662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78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52FEEC9-7E09-4086-A99F-71A23CC64778}"/>
              </a:ext>
            </a:extLst>
          </p:cNvPr>
          <p:cNvSpPr/>
          <p:nvPr/>
        </p:nvSpPr>
        <p:spPr>
          <a:xfrm>
            <a:off x="400050" y="637452"/>
            <a:ext cx="647502" cy="72008"/>
          </a:xfrm>
          <a:prstGeom prst="rect">
            <a:avLst/>
          </a:prstGeom>
          <a:solidFill>
            <a:srgbClr val="237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5981C2-E47B-8A5C-BFB5-C6381D6EADBF}"/>
              </a:ext>
            </a:extLst>
          </p:cNvPr>
          <p:cNvSpPr/>
          <p:nvPr/>
        </p:nvSpPr>
        <p:spPr>
          <a:xfrm>
            <a:off x="327473" y="841276"/>
            <a:ext cx="5040559" cy="183640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372D2"/>
                </a:solidFill>
                <a:latin typeface="Segoe UI" panose="020B0502040204020203" pitchFamily="34" charset="0"/>
              </a:rPr>
              <a:t>Вызовы проекта </a:t>
            </a:r>
          </a:p>
          <a:p>
            <a:pPr>
              <a:lnSpc>
                <a:spcPts val="3400"/>
              </a:lnSpc>
            </a:pPr>
            <a:endParaRPr lang="ru-RU" sz="3200" b="1" dirty="0">
              <a:solidFill>
                <a:srgbClr val="2372D2"/>
              </a:solidFill>
              <a:latin typeface="Segoe UI" panose="020B0502040204020203" pitchFamily="34" charset="0"/>
            </a:endParaRPr>
          </a:p>
          <a:p>
            <a:pPr>
              <a:lnSpc>
                <a:spcPts val="3400"/>
              </a:lnSpc>
            </a:pPr>
            <a:r>
              <a:rPr lang="ru-RU" sz="3200" b="1" dirty="0">
                <a:latin typeface="Segoe UI" panose="020B0502040204020203" pitchFamily="34" charset="0"/>
              </a:rPr>
              <a:t>№3. Мобильное рабочее место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9C545673-182C-826D-C2E2-4C584DD7B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184" y="691785"/>
            <a:ext cx="4786939" cy="3934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7101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27472" y="1862738"/>
            <a:ext cx="4729090" cy="2614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Руководители высшего звена 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</a:rPr>
              <a:t>работают только на мобильном рабочем месте </a:t>
            </a:r>
          </a:p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Возможность 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работы онлайн и оффлайн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Полноценная работа без доступа к сети</a:t>
            </a:r>
          </a:p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Возможность 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редактирования карточки документа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резолюции и визы. Запуск новых процессов согласования и исполнения</a:t>
            </a:r>
          </a:p>
          <a:p>
            <a:pPr marL="285750" indent="-285750">
              <a:lnSpc>
                <a:spcPts val="1800"/>
              </a:lnSpc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Возможность нанесения </a:t>
            </a: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графических </a:t>
            </a:r>
            <a:b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solidFill>
                  <a:srgbClr val="1A3F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меток на образ документа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D0C39B8-8CF5-4816-B7DF-FFDE9EB90A01}"/>
              </a:ext>
            </a:extLst>
          </p:cNvPr>
          <p:cNvSpPr/>
          <p:nvPr/>
        </p:nvSpPr>
        <p:spPr>
          <a:xfrm>
            <a:off x="327472" y="337220"/>
            <a:ext cx="5299863" cy="96436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93244"/>
                </a:solidFill>
                <a:latin typeface="Segoe UI" panose="020B0502040204020203" pitchFamily="34" charset="0"/>
              </a:rPr>
              <a:t>МОБИЛЬНОЕ РАБОЧЕЕ МЕСТО РУКОВОДИТЕЛЯ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A39A70-FFAF-A550-1898-9DA24BB5E2FD}"/>
              </a:ext>
            </a:extLst>
          </p:cNvPr>
          <p:cNvSpPr txBox="1"/>
          <p:nvPr/>
        </p:nvSpPr>
        <p:spPr>
          <a:xfrm>
            <a:off x="327472" y="1489348"/>
            <a:ext cx="890555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2372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Вводные: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9B66A6-3D2E-FC6E-7308-CA257D962E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" r="31386" b="4019"/>
          <a:stretch/>
        </p:blipFill>
        <p:spPr>
          <a:xfrm>
            <a:off x="4362213" y="481236"/>
            <a:ext cx="5797787" cy="48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44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029EB57-0327-D4A1-CE0C-1F9DC1262FDB}"/>
              </a:ext>
            </a:extLst>
          </p:cNvPr>
          <p:cNvGrpSpPr/>
          <p:nvPr/>
        </p:nvGrpSpPr>
        <p:grpSpPr>
          <a:xfrm>
            <a:off x="1623616" y="-72008"/>
            <a:ext cx="7416824" cy="5593804"/>
            <a:chOff x="5007992" y="1129308"/>
            <a:chExt cx="5247722" cy="4097324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8972723-5F34-E752-BF8C-9167E7156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705"/>
            <a:stretch/>
          </p:blipFill>
          <p:spPr>
            <a:xfrm>
              <a:off x="5007992" y="1129308"/>
              <a:ext cx="5247722" cy="4097324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3F9087D-1E9B-C764-0B3A-279154D38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5656" y="1603194"/>
              <a:ext cx="4142856" cy="3107142"/>
            </a:xfrm>
            <a:prstGeom prst="roundRect">
              <a:avLst>
                <a:gd name="adj" fmla="val 167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22153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972723-5F34-E752-BF8C-9167E7156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05"/>
          <a:stretch/>
        </p:blipFill>
        <p:spPr>
          <a:xfrm>
            <a:off x="1623617" y="-72008"/>
            <a:ext cx="7128792" cy="55938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C95690-BFDF-8515-90CF-D14041067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3696" y="553244"/>
            <a:ext cx="5648809" cy="4236607"/>
          </a:xfrm>
          <a:prstGeom prst="roundRect">
            <a:avLst>
              <a:gd name="adj" fmla="val 167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6124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972723-5F34-E752-BF8C-9167E7156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05"/>
          <a:stretch/>
        </p:blipFill>
        <p:spPr>
          <a:xfrm>
            <a:off x="1623617" y="-72008"/>
            <a:ext cx="7128792" cy="55938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02BB93-4581-96AC-34A0-A4EE012990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3696" y="553244"/>
            <a:ext cx="5688632" cy="4320480"/>
          </a:xfrm>
          <a:prstGeom prst="roundRect">
            <a:avLst>
              <a:gd name="adj" fmla="val 167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51958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972723-5F34-E752-BF8C-9167E7156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05"/>
          <a:stretch/>
        </p:blipFill>
        <p:spPr>
          <a:xfrm>
            <a:off x="1623617" y="-72008"/>
            <a:ext cx="7128792" cy="559380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2B8522-2B1B-30C2-66A1-508C1597E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697" y="553244"/>
            <a:ext cx="568863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07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972723-5F34-E752-BF8C-9167E7156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05"/>
          <a:stretch/>
        </p:blipFill>
        <p:spPr>
          <a:xfrm>
            <a:off x="1623617" y="-72008"/>
            <a:ext cx="7128792" cy="55938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4C77DF-448F-B012-549D-B416048F0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697" y="553244"/>
            <a:ext cx="568863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39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5981C2-E47B-8A5C-BFB5-C6381D6EADBF}"/>
              </a:ext>
            </a:extLst>
          </p:cNvPr>
          <p:cNvSpPr/>
          <p:nvPr/>
        </p:nvSpPr>
        <p:spPr>
          <a:xfrm>
            <a:off x="327472" y="2394674"/>
            <a:ext cx="5040559" cy="5283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latin typeface="Segoe UI" panose="020B0502040204020203" pitchFamily="34" charset="0"/>
              </a:rPr>
              <a:t>Итоги внедрения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9C545673-182C-826D-C2E2-4C584DD7B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184" y="691785"/>
            <a:ext cx="4786939" cy="3934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458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22919" y="2555527"/>
            <a:ext cx="550621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Более </a:t>
            </a:r>
            <a:r>
              <a:rPr lang="ru-RU" b="1" dirty="0">
                <a:solidFill>
                  <a:srgbClr val="2372D2"/>
                </a:solidFill>
                <a:latin typeface="Segoe UI" panose="020B0502040204020203" pitchFamily="34" charset="0"/>
              </a:rPr>
              <a:t>28 000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пользователей в системе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Более </a:t>
            </a:r>
            <a:r>
              <a:rPr lang="ru-RU" b="1" dirty="0">
                <a:solidFill>
                  <a:srgbClr val="2372D2"/>
                </a:solidFill>
                <a:latin typeface="Segoe UI" panose="020B0502040204020203" pitchFamily="34" charset="0"/>
              </a:rPr>
              <a:t>8 000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одновременных пользователей ежедневно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Более </a:t>
            </a:r>
            <a:r>
              <a:rPr lang="ru-RU" b="1" dirty="0">
                <a:solidFill>
                  <a:srgbClr val="2372D2"/>
                </a:solidFill>
                <a:latin typeface="Segoe UI" panose="020B0502040204020203" pitchFamily="34" charset="0"/>
              </a:rPr>
              <a:t>500 000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документов импортировано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Более </a:t>
            </a:r>
            <a:r>
              <a:rPr lang="ru-RU" b="1" dirty="0">
                <a:solidFill>
                  <a:srgbClr val="2372D2"/>
                </a:solidFill>
                <a:latin typeface="Segoe UI" panose="020B0502040204020203" pitchFamily="34" charset="0"/>
              </a:rPr>
              <a:t>2 500 000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документов в системе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Более </a:t>
            </a:r>
            <a:r>
              <a:rPr lang="ru-RU" b="1" dirty="0">
                <a:solidFill>
                  <a:srgbClr val="2372D2"/>
                </a:solidFill>
                <a:latin typeface="Segoe UI" panose="020B0502040204020203" pitchFamily="34" charset="0"/>
              </a:rPr>
              <a:t>20 000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документов обрабатывается ежедневно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Более </a:t>
            </a:r>
            <a:r>
              <a:rPr lang="ru-RU" b="1" dirty="0">
                <a:solidFill>
                  <a:srgbClr val="2372D2"/>
                </a:solidFill>
                <a:latin typeface="Segoe UI" panose="020B0502040204020203" pitchFamily="34" charset="0"/>
              </a:rPr>
              <a:t>15 000 </a:t>
            </a:r>
            <a:r>
              <a:rPr lang="ru-RU" sz="1400" dirty="0">
                <a:solidFill>
                  <a:srgbClr val="293244"/>
                </a:solidFill>
                <a:latin typeface="Segoe UI" panose="020B0502040204020203" pitchFamily="34" charset="0"/>
              </a:rPr>
              <a:t>резолюций создается ежедневно</a:t>
            </a: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293244"/>
              </a:solidFill>
              <a:latin typeface="Segoe UI" panose="020B0502040204020203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293244"/>
              </a:solidFill>
              <a:latin typeface="Segoe UI" panose="020B0502040204020203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2372D2"/>
              </a:buClr>
              <a:buSzPct val="100000"/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293244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7F6D88-CF3B-4945-8F74-DCD63A853904}"/>
              </a:ext>
            </a:extLst>
          </p:cNvPr>
          <p:cNvSpPr/>
          <p:nvPr/>
        </p:nvSpPr>
        <p:spPr>
          <a:xfrm>
            <a:off x="327472" y="324818"/>
            <a:ext cx="8245513" cy="5283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ru-RU" sz="3200" b="1" dirty="0">
                <a:solidFill>
                  <a:srgbClr val="2372D2"/>
                </a:solidFill>
                <a:latin typeface="Segoe UI" panose="020B0502040204020203" pitchFamily="34" charset="0"/>
              </a:rPr>
              <a:t>Итоги за 11 месяцев</a:t>
            </a:r>
            <a:endParaRPr lang="ru-RU" sz="3200" b="1" dirty="0">
              <a:solidFill>
                <a:srgbClr val="293244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C5B199-C50F-4C4B-95B0-99C1ADECCC65}"/>
              </a:ext>
            </a:extLst>
          </p:cNvPr>
          <p:cNvSpPr txBox="1"/>
          <p:nvPr/>
        </p:nvSpPr>
        <p:spPr>
          <a:xfrm>
            <a:off x="1191569" y="1549075"/>
            <a:ext cx="47375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9324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 ноябре 2021 года произошло внедрение системы ТЕЗИС в ЯНАО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1DE11B-5052-4732-AA9C-958A8A987E5A}"/>
              </a:ext>
            </a:extLst>
          </p:cNvPr>
          <p:cNvSpPr txBox="1"/>
          <p:nvPr/>
        </p:nvSpPr>
        <p:spPr>
          <a:xfrm>
            <a:off x="422919" y="2246303"/>
            <a:ext cx="473757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372D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Проект достиг следующих показателей: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38D4EC7-5B4E-4F70-8B7C-A17957A3195A}"/>
              </a:ext>
            </a:extLst>
          </p:cNvPr>
          <p:cNvGrpSpPr/>
          <p:nvPr/>
        </p:nvGrpSpPr>
        <p:grpSpPr>
          <a:xfrm>
            <a:off x="0" y="1489348"/>
            <a:ext cx="1096119" cy="673199"/>
            <a:chOff x="0" y="1489348"/>
            <a:chExt cx="1096119" cy="673199"/>
          </a:xfrm>
        </p:grpSpPr>
        <p:sp>
          <p:nvSpPr>
            <p:cNvPr id="12" name="Скругленный прямоугольник 3">
              <a:extLst>
                <a:ext uri="{FF2B5EF4-FFF2-40B4-BE49-F238E27FC236}">
                  <a16:creationId xmlns:a16="http://schemas.microsoft.com/office/drawing/2014/main" id="{AFE34172-2B66-4A0E-B8E2-14127496E540}"/>
                </a:ext>
              </a:extLst>
            </p:cNvPr>
            <p:cNvSpPr/>
            <p:nvPr/>
          </p:nvSpPr>
          <p:spPr>
            <a:xfrm>
              <a:off x="0" y="1523340"/>
              <a:ext cx="759520" cy="614910"/>
            </a:xfrm>
            <a:prstGeom prst="roundRect">
              <a:avLst>
                <a:gd name="adj" fmla="val 0"/>
              </a:avLst>
            </a:prstGeom>
            <a:solidFill>
              <a:srgbClr val="EAF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28650"/>
              <a:endParaRPr lang="ru-RU" sz="16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D5C68CA0-0754-4CD8-997B-6090996DA0D0}"/>
                </a:ext>
              </a:extLst>
            </p:cNvPr>
            <p:cNvSpPr/>
            <p:nvPr/>
          </p:nvSpPr>
          <p:spPr>
            <a:xfrm>
              <a:off x="422920" y="1489348"/>
              <a:ext cx="673199" cy="673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dist="38100" dir="5400000" algn="t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39C118B-5A34-4962-8ADC-16DB5925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034" y="1664462"/>
              <a:ext cx="322969" cy="322969"/>
            </a:xfrm>
            <a:prstGeom prst="rect">
              <a:avLst/>
            </a:prstGeom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1B2B229-A8C8-421F-8149-625E618EC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16" y="436969"/>
            <a:ext cx="2401291" cy="3264375"/>
          </a:xfrm>
          <a:prstGeom prst="rect">
            <a:avLst/>
          </a:prstGeom>
          <a:effectLst>
            <a:outerShdw blurRad="241300" dist="190500" dir="5400000" algn="t" rotWithShape="0">
              <a:srgbClr val="293244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2732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5045" y="1675755"/>
            <a:ext cx="2545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>
                <a:solidFill>
                  <a:srgbClr val="293244"/>
                </a:solidFill>
                <a:latin typeface="Segoe UI" panose="020B0502040204020203" pitchFamily="34" charset="0"/>
              </a:rPr>
              <a:t>Ваши вопросы?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062FD6-C6B8-4AF0-8BEA-77C5702B19E7}"/>
              </a:ext>
            </a:extLst>
          </p:cNvPr>
          <p:cNvSpPr/>
          <p:nvPr/>
        </p:nvSpPr>
        <p:spPr>
          <a:xfrm>
            <a:off x="301426" y="257048"/>
            <a:ext cx="8245513" cy="12003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372D2"/>
                </a:solidFill>
                <a:latin typeface="Segoe UI" panose="020B0502040204020203" pitchFamily="34" charset="0"/>
              </a:rPr>
              <a:t>СПАСИБО </a:t>
            </a:r>
            <a:endParaRPr lang="en-US" sz="3600" b="1" dirty="0">
              <a:solidFill>
                <a:srgbClr val="2372D2"/>
              </a:solidFill>
              <a:latin typeface="Segoe UI" panose="020B0502040204020203" pitchFamily="34" charset="0"/>
            </a:endParaRPr>
          </a:p>
          <a:p>
            <a:r>
              <a:rPr lang="ru-RU" sz="3600" b="1" dirty="0">
                <a:solidFill>
                  <a:srgbClr val="2372D2"/>
                </a:solidFill>
                <a:latin typeface="Segoe UI" panose="020B0502040204020203" pitchFamily="34" charset="0"/>
              </a:rPr>
              <a:t>ЗА ВНИМАНИЕ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2ED98AB-26A7-4D98-B513-BC488C7CC701}"/>
              </a:ext>
            </a:extLst>
          </p:cNvPr>
          <p:cNvSpPr/>
          <p:nvPr/>
        </p:nvSpPr>
        <p:spPr>
          <a:xfrm>
            <a:off x="5851766" y="0"/>
            <a:ext cx="92330" cy="5714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52EAD-D2EF-40C2-B0E3-77AAB02002B3}"/>
              </a:ext>
            </a:extLst>
          </p:cNvPr>
          <p:cNvSpPr txBox="1"/>
          <p:nvPr/>
        </p:nvSpPr>
        <p:spPr>
          <a:xfrm flipH="1">
            <a:off x="888324" y="4729708"/>
            <a:ext cx="1944294" cy="350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16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8 800 77 55 205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3BBC0B-8CD7-47BF-B9C7-06D2FE95B5FB}"/>
              </a:ext>
            </a:extLst>
          </p:cNvPr>
          <p:cNvSpPr txBox="1"/>
          <p:nvPr/>
        </p:nvSpPr>
        <p:spPr>
          <a:xfrm>
            <a:off x="3554566" y="4729708"/>
            <a:ext cx="1781258" cy="350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1600" dirty="0">
                <a:solidFill>
                  <a:srgbClr val="29324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sale@tezis-doc.ru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F863A4-A703-41D2-BC18-930F66D5B9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606" y="4682502"/>
            <a:ext cx="406718" cy="50839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57FCE7C-8409-4830-BBC3-A0CE8C0E6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73095" y="4756805"/>
            <a:ext cx="328404" cy="42223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3D8BD0A-FD5A-3256-05CD-6331A2D89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85" y="2332595"/>
            <a:ext cx="1050975" cy="10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B61DD1-7376-F377-7B5A-C97A1C8C1CB3}"/>
              </a:ext>
            </a:extLst>
          </p:cNvPr>
          <p:cNvSpPr/>
          <p:nvPr/>
        </p:nvSpPr>
        <p:spPr>
          <a:xfrm>
            <a:off x="1860471" y="2610181"/>
            <a:ext cx="45540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>
                <a:solidFill>
                  <a:srgbClr val="293244"/>
                </a:solidFill>
                <a:latin typeface="Segoe UI" panose="020B0502040204020203" pitchFamily="34" charset="0"/>
              </a:rPr>
              <a:t>Вся информация </a:t>
            </a:r>
            <a:br>
              <a:rPr lang="ru-RU" sz="2400" b="1" dirty="0">
                <a:solidFill>
                  <a:srgbClr val="293244"/>
                </a:solidFill>
                <a:latin typeface="Segoe UI" panose="020B0502040204020203" pitchFamily="34" charset="0"/>
              </a:rPr>
            </a:br>
            <a:r>
              <a:rPr lang="ru-RU" sz="2400" b="1" dirty="0">
                <a:solidFill>
                  <a:srgbClr val="293244"/>
                </a:solidFill>
                <a:latin typeface="Segoe UI" panose="020B0502040204020203" pitchFamily="34" charset="0"/>
              </a:rPr>
              <a:t>о системе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7E4E0C3A-DFD9-B17A-4457-7DC2CC102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41" y="3520753"/>
            <a:ext cx="1050974" cy="105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42545F-A71B-E26F-3AFB-E160593D0BC8}"/>
              </a:ext>
            </a:extLst>
          </p:cNvPr>
          <p:cNvSpPr/>
          <p:nvPr/>
        </p:nvSpPr>
        <p:spPr>
          <a:xfrm>
            <a:off x="1860471" y="3817156"/>
            <a:ext cx="32330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>
                <a:solidFill>
                  <a:srgbClr val="293244"/>
                </a:solidFill>
                <a:latin typeface="Segoe UI" panose="020B0502040204020203" pitchFamily="34" charset="0"/>
              </a:rPr>
              <a:t>Видео материалы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F056314-7D40-8269-4BF4-0132AE8A8A0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7300" y="2846252"/>
            <a:ext cx="4299592" cy="28669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9AB517-2566-EFF1-32EB-F48009C0E3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2709" y="-1"/>
            <a:ext cx="4306348" cy="287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76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Специальное оформление">
  <a:themeElements>
    <a:clrScheme name="Другая 10">
      <a:dk1>
        <a:srgbClr val="293244"/>
      </a:dk1>
      <a:lt1>
        <a:sysClr val="window" lastClr="FFFFFF"/>
      </a:lt1>
      <a:dk2>
        <a:srgbClr val="1F497D"/>
      </a:dk2>
      <a:lt2>
        <a:srgbClr val="EEECE1"/>
      </a:lt2>
      <a:accent1>
        <a:srgbClr val="005BB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BB5"/>
      </a:hlink>
      <a:folHlink>
        <a:srgbClr val="005BB5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Другая 13">
      <a:dk1>
        <a:srgbClr val="293244"/>
      </a:dk1>
      <a:lt1>
        <a:sysClr val="window" lastClr="FFFFFF"/>
      </a:lt1>
      <a:dk2>
        <a:srgbClr val="1F497D"/>
      </a:dk2>
      <a:lt2>
        <a:srgbClr val="EEECE1"/>
      </a:lt2>
      <a:accent1>
        <a:srgbClr val="2372D2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72D2"/>
      </a:hlink>
      <a:folHlink>
        <a:srgbClr val="2372D2"/>
      </a:folHlink>
    </a:clrScheme>
    <a:fontScheme name="Другая 3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Другая 10">
      <a:dk1>
        <a:srgbClr val="293244"/>
      </a:dk1>
      <a:lt1>
        <a:sysClr val="window" lastClr="FFFFFF"/>
      </a:lt1>
      <a:dk2>
        <a:srgbClr val="1F497D"/>
      </a:dk2>
      <a:lt2>
        <a:srgbClr val="EEECE1"/>
      </a:lt2>
      <a:accent1>
        <a:srgbClr val="005BB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BB5"/>
      </a:hlink>
      <a:folHlink>
        <a:srgbClr val="005BB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Другая 10">
      <a:dk1>
        <a:srgbClr val="293244"/>
      </a:dk1>
      <a:lt1>
        <a:sysClr val="window" lastClr="FFFFFF"/>
      </a:lt1>
      <a:dk2>
        <a:srgbClr val="1F497D"/>
      </a:dk2>
      <a:lt2>
        <a:srgbClr val="EEECE1"/>
      </a:lt2>
      <a:accent1>
        <a:srgbClr val="005BB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BB5"/>
      </a:hlink>
      <a:folHlink>
        <a:srgbClr val="005BB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Другая 10">
      <a:dk1>
        <a:srgbClr val="293244"/>
      </a:dk1>
      <a:lt1>
        <a:sysClr val="window" lastClr="FFFFFF"/>
      </a:lt1>
      <a:dk2>
        <a:srgbClr val="1F497D"/>
      </a:dk2>
      <a:lt2>
        <a:srgbClr val="EEECE1"/>
      </a:lt2>
      <a:accent1>
        <a:srgbClr val="005BB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BB5"/>
      </a:hlink>
      <a:folHlink>
        <a:srgbClr val="005BB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Другая 10">
      <a:dk1>
        <a:srgbClr val="293244"/>
      </a:dk1>
      <a:lt1>
        <a:sysClr val="window" lastClr="FFFFFF"/>
      </a:lt1>
      <a:dk2>
        <a:srgbClr val="1F497D"/>
      </a:dk2>
      <a:lt2>
        <a:srgbClr val="EEECE1"/>
      </a:lt2>
      <a:accent1>
        <a:srgbClr val="005BB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BB5"/>
      </a:hlink>
      <a:folHlink>
        <a:srgbClr val="005BB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0">
    <a:dk1>
      <a:srgbClr val="293244"/>
    </a:dk1>
    <a:lt1>
      <a:sysClr val="window" lastClr="FFFFFF"/>
    </a:lt1>
    <a:dk2>
      <a:srgbClr val="1F497D"/>
    </a:dk2>
    <a:lt2>
      <a:srgbClr val="EEECE1"/>
    </a:lt2>
    <a:accent1>
      <a:srgbClr val="005BB5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5BB5"/>
    </a:hlink>
    <a:folHlink>
      <a:srgbClr val="005BB5"/>
    </a:folHlink>
  </a:clrScheme>
</a:themeOverride>
</file>

<file path=ppt/theme/themeOverride2.xml><?xml version="1.0" encoding="utf-8"?>
<a:themeOverride xmlns:a="http://schemas.openxmlformats.org/drawingml/2006/main">
  <a:clrScheme name="Другая 10">
    <a:dk1>
      <a:srgbClr val="293244"/>
    </a:dk1>
    <a:lt1>
      <a:sysClr val="window" lastClr="FFFFFF"/>
    </a:lt1>
    <a:dk2>
      <a:srgbClr val="1F497D"/>
    </a:dk2>
    <a:lt2>
      <a:srgbClr val="EEECE1"/>
    </a:lt2>
    <a:accent1>
      <a:srgbClr val="005BB5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5BB5"/>
    </a:hlink>
    <a:folHlink>
      <a:srgbClr val="005BB5"/>
    </a:folHlink>
  </a:clrScheme>
</a:themeOverride>
</file>

<file path=ppt/theme/themeOverride3.xml><?xml version="1.0" encoding="utf-8"?>
<a:themeOverride xmlns:a="http://schemas.openxmlformats.org/drawingml/2006/main">
  <a:clrScheme name="Другая 10">
    <a:dk1>
      <a:srgbClr val="293244"/>
    </a:dk1>
    <a:lt1>
      <a:sysClr val="window" lastClr="FFFFFF"/>
    </a:lt1>
    <a:dk2>
      <a:srgbClr val="1F497D"/>
    </a:dk2>
    <a:lt2>
      <a:srgbClr val="EEECE1"/>
    </a:lt2>
    <a:accent1>
      <a:srgbClr val="005BB5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5BB5"/>
    </a:hlink>
    <a:folHlink>
      <a:srgbClr val="005BB5"/>
    </a:folHlink>
  </a:clrScheme>
</a:themeOverride>
</file>

<file path=ppt/theme/themeOverride4.xml><?xml version="1.0" encoding="utf-8"?>
<a:themeOverride xmlns:a="http://schemas.openxmlformats.org/drawingml/2006/main">
  <a:clrScheme name="Другая 10">
    <a:dk1>
      <a:srgbClr val="293244"/>
    </a:dk1>
    <a:lt1>
      <a:sysClr val="window" lastClr="FFFFFF"/>
    </a:lt1>
    <a:dk2>
      <a:srgbClr val="1F497D"/>
    </a:dk2>
    <a:lt2>
      <a:srgbClr val="EEECE1"/>
    </a:lt2>
    <a:accent1>
      <a:srgbClr val="005BB5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5BB5"/>
    </a:hlink>
    <a:folHlink>
      <a:srgbClr val="005BB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12263</TotalTime>
  <Words>628</Words>
  <PresentationFormat>Произвольный</PresentationFormat>
  <Paragraphs>109</Paragraphs>
  <Slides>18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Segoe UI Semibold</vt:lpstr>
      <vt:lpstr>Wingdings</vt:lpstr>
      <vt:lpstr>Segoe UI</vt:lpstr>
      <vt:lpstr>Calibri</vt:lpstr>
      <vt:lpstr>Arial</vt:lpstr>
      <vt:lpstr>Специальное оформление</vt:lpstr>
      <vt:lpstr>3_Тема Office</vt:lpstr>
      <vt:lpstr>2_Тема Office</vt:lpstr>
      <vt:lpstr>1_Тема Office</vt:lpstr>
      <vt:lpstr>5_Тема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2018-05-28T06:42:42Z</dcterms:created>
  <dcterms:modified xsi:type="dcterms:W3CDTF">2022-10-02T11:43:19Z</dcterms:modified>
</cp:coreProperties>
</file>