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512" r:id="rId3"/>
    <p:sldId id="486" r:id="rId4"/>
    <p:sldId id="536" r:id="rId5"/>
    <p:sldId id="530" r:id="rId6"/>
    <p:sldId id="548" r:id="rId7"/>
    <p:sldId id="540" r:id="rId8"/>
    <p:sldId id="537" r:id="rId9"/>
    <p:sldId id="534" r:id="rId10"/>
    <p:sldId id="544" r:id="rId11"/>
    <p:sldId id="535" r:id="rId12"/>
    <p:sldId id="541" r:id="rId13"/>
    <p:sldId id="543" r:id="rId14"/>
    <p:sldId id="545" r:id="rId15"/>
    <p:sldId id="546" r:id="rId16"/>
    <p:sldId id="547" r:id="rId17"/>
    <p:sldId id="542" r:id="rId18"/>
    <p:sldId id="528" r:id="rId19"/>
    <p:sldId id="504" r:id="rId20"/>
    <p:sldId id="466" r:id="rId21"/>
  </p:sldIdLst>
  <p:sldSz cx="20105688" cy="11315700"/>
  <p:notesSz cx="10020300" cy="68881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756203" indent="1327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512404" indent="26544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2271692" indent="39507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3027895" indent="527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4444614" algn="l" defTabSz="177784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5333537" algn="l" defTabSz="177784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6222459" algn="l" defTabSz="177784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7111382" algn="l" defTabSz="177784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orient="horz" pos="3564">
          <p15:clr>
            <a:srgbClr val="A4A3A4"/>
          </p15:clr>
        </p15:guide>
        <p15:guide id="4" pos="63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0" userDrawn="1">
          <p15:clr>
            <a:srgbClr val="A4A3A4"/>
          </p15:clr>
        </p15:guide>
        <p15:guide id="2" pos="315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E69"/>
    <a:srgbClr val="FAA9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3" autoAdjust="0"/>
    <p:restoredTop sz="93303" autoAdjust="0"/>
  </p:normalViewPr>
  <p:slideViewPr>
    <p:cSldViewPr>
      <p:cViewPr varScale="1">
        <p:scale>
          <a:sx n="42" d="100"/>
          <a:sy n="42" d="100"/>
        </p:scale>
        <p:origin x="678" y="78"/>
      </p:cViewPr>
      <p:guideLst>
        <p:guide orient="horz" pos="2160"/>
        <p:guide pos="3120"/>
        <p:guide orient="horz" pos="3564"/>
        <p:guide pos="63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3" d="100"/>
          <a:sy n="113" d="100"/>
        </p:scale>
        <p:origin x="-2376" y="-114"/>
      </p:cViewPr>
      <p:guideLst>
        <p:guide orient="horz" pos="2170"/>
        <p:guide pos="3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42130" cy="346003"/>
          </a:xfrm>
          <a:prstGeom prst="rect">
            <a:avLst/>
          </a:prstGeom>
        </p:spPr>
        <p:txBody>
          <a:bodyPr vert="horz" lIns="96600" tIns="48299" rIns="96600" bIns="48299" rtlCol="0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6432" y="2"/>
            <a:ext cx="4342130" cy="346003"/>
          </a:xfrm>
          <a:prstGeom prst="rect">
            <a:avLst/>
          </a:prstGeom>
        </p:spPr>
        <p:txBody>
          <a:bodyPr vert="horz" lIns="96600" tIns="48299" rIns="96600" bIns="48299" rtlCol="0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B7BCF6D8-C98E-4F37-99F4-A57B6AA3E539}" type="datetimeFigureOut">
              <a:rPr lang="ru-RU"/>
              <a:pPr>
                <a:defRPr/>
              </a:pPr>
              <a:t>02.10.2022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60425"/>
            <a:ext cx="4130675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0" tIns="48299" rIns="96600" bIns="48299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2030" y="3314929"/>
            <a:ext cx="8016240" cy="2712214"/>
          </a:xfrm>
          <a:prstGeom prst="rect">
            <a:avLst/>
          </a:prstGeom>
        </p:spPr>
        <p:txBody>
          <a:bodyPr vert="horz" lIns="96600" tIns="48299" rIns="96600" bIns="48299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542161"/>
            <a:ext cx="4342130" cy="346003"/>
          </a:xfrm>
          <a:prstGeom prst="rect">
            <a:avLst/>
          </a:prstGeom>
        </p:spPr>
        <p:txBody>
          <a:bodyPr vert="horz" lIns="96600" tIns="48299" rIns="96600" bIns="48299" rtlCol="0" anchor="b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6432" y="6542161"/>
            <a:ext cx="4342130" cy="346003"/>
          </a:xfrm>
          <a:prstGeom prst="rect">
            <a:avLst/>
          </a:prstGeom>
        </p:spPr>
        <p:txBody>
          <a:bodyPr vert="horz" lIns="96600" tIns="48299" rIns="96600" bIns="48299" rtlCol="0" anchor="b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2EC2331C-98C8-4509-A8C2-44BF7B8F3B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5986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56203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512404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71692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302789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787700" algn="l" defTabSz="15150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545240" algn="l" defTabSz="15150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302780" algn="l" defTabSz="15150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6060320" algn="l" defTabSz="15150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44813" y="860425"/>
            <a:ext cx="4130675" cy="2325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DA8E71-43C6-4458-81D4-2514567F2DE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73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gray">
          <a:xfrm>
            <a:off x="809815" y="653104"/>
            <a:ext cx="3043778" cy="7459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>
            <a:spAutoFit/>
          </a:bodyPr>
          <a:lstStyle/>
          <a:p>
            <a:pPr>
              <a:defRPr/>
            </a:pPr>
            <a:r>
              <a:rPr lang="en-US" sz="4000" b="1" i="1" dirty="0">
                <a:solidFill>
                  <a:schemeClr val="accent2"/>
                </a:solidFill>
                <a:cs typeface="+mn-cs"/>
              </a:rPr>
              <a:t>LOGO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8377373" y="8298181"/>
            <a:ext cx="10387939" cy="628650"/>
          </a:xfrm>
          <a:extLst/>
        </p:spPr>
        <p:txBody>
          <a:bodyPr/>
          <a:lstStyle>
            <a:lvl1pPr marL="0" indent="0">
              <a:buFont typeface="Wingdings" pitchFamily="2" charset="2"/>
              <a:buNone/>
              <a:defRPr sz="2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2642" y="3394719"/>
            <a:ext cx="13403792" cy="1126332"/>
          </a:xfrm>
          <a:extLst/>
        </p:spPr>
        <p:txBody>
          <a:bodyPr/>
          <a:lstStyle>
            <a:lvl1pPr algn="r">
              <a:defRPr sz="56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005285" y="10687053"/>
            <a:ext cx="4691328" cy="405130"/>
          </a:xfrm>
          <a:extLst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869445" y="10687053"/>
            <a:ext cx="6366800" cy="405130"/>
          </a:xfrm>
          <a:extLst/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4409077" y="10687053"/>
            <a:ext cx="4691328" cy="405130"/>
          </a:xfrm>
          <a:extLst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8BBF3B0-DA38-4C43-9DD9-425A7D69D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5F516-A0D1-41DB-AFB6-A876D93B43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8215" y="7271395"/>
            <a:ext cx="17089835" cy="2247424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88215" y="4796084"/>
            <a:ext cx="17089835" cy="2475309"/>
          </a:xfrm>
        </p:spPr>
        <p:txBody>
          <a:bodyPr anchor="b"/>
          <a:lstStyle>
            <a:lvl1pPr marL="0" indent="0">
              <a:buNone/>
              <a:defRPr sz="2800"/>
            </a:lvl1pPr>
            <a:lvl2pPr marL="645634" indent="0">
              <a:buNone/>
              <a:defRPr sz="2500"/>
            </a:lvl2pPr>
            <a:lvl3pPr marL="1291267" indent="0">
              <a:buNone/>
              <a:defRPr sz="2300"/>
            </a:lvl3pPr>
            <a:lvl4pPr marL="1936900" indent="0">
              <a:buNone/>
              <a:defRPr sz="2000"/>
            </a:lvl4pPr>
            <a:lvl5pPr marL="2582531" indent="0">
              <a:buNone/>
              <a:defRPr sz="2000"/>
            </a:lvl5pPr>
            <a:lvl6pPr marL="3228165" indent="0">
              <a:buNone/>
              <a:defRPr sz="2000"/>
            </a:lvl6pPr>
            <a:lvl7pPr marL="3873796" indent="0">
              <a:buNone/>
              <a:defRPr sz="2000"/>
            </a:lvl7pPr>
            <a:lvl8pPr marL="4519430" indent="0">
              <a:buNone/>
              <a:defRPr sz="2000"/>
            </a:lvl8pPr>
            <a:lvl9pPr marL="5165063" indent="0">
              <a:buNone/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245A7-2393-457B-8A4C-CE62EC212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7745" y="2640330"/>
            <a:ext cx="8963785" cy="7669530"/>
          </a:xfrm>
        </p:spPr>
        <p:txBody>
          <a:bodyPr/>
          <a:lstStyle>
            <a:lvl1pPr>
              <a:defRPr sz="40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136623" y="2640330"/>
            <a:ext cx="8963785" cy="7669530"/>
          </a:xfrm>
        </p:spPr>
        <p:txBody>
          <a:bodyPr/>
          <a:lstStyle>
            <a:lvl1pPr>
              <a:defRPr sz="40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EA54F-5FFB-45F5-BFA1-DE3A97F64D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285" y="453155"/>
            <a:ext cx="18095120" cy="18859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288" y="2532945"/>
            <a:ext cx="8883504" cy="1055608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45634" indent="0">
              <a:buNone/>
              <a:defRPr sz="2800" b="1"/>
            </a:lvl2pPr>
            <a:lvl3pPr marL="1291267" indent="0">
              <a:buNone/>
              <a:defRPr sz="2500" b="1"/>
            </a:lvl3pPr>
            <a:lvl4pPr marL="1936900" indent="0">
              <a:buNone/>
              <a:defRPr sz="2300" b="1"/>
            </a:lvl4pPr>
            <a:lvl5pPr marL="2582531" indent="0">
              <a:buNone/>
              <a:defRPr sz="2300" b="1"/>
            </a:lvl5pPr>
            <a:lvl6pPr marL="3228165" indent="0">
              <a:buNone/>
              <a:defRPr sz="2300" b="1"/>
            </a:lvl6pPr>
            <a:lvl7pPr marL="3873796" indent="0">
              <a:buNone/>
              <a:defRPr sz="2300" b="1"/>
            </a:lvl7pPr>
            <a:lvl8pPr marL="4519430" indent="0">
              <a:buNone/>
              <a:defRPr sz="2300" b="1"/>
            </a:lvl8pPr>
            <a:lvl9pPr marL="5165063" indent="0">
              <a:buNone/>
              <a:defRPr sz="2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288" y="3588544"/>
            <a:ext cx="8883504" cy="6519626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0213422" y="2532945"/>
            <a:ext cx="8886994" cy="1055608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45634" indent="0">
              <a:buNone/>
              <a:defRPr sz="2800" b="1"/>
            </a:lvl2pPr>
            <a:lvl3pPr marL="1291267" indent="0">
              <a:buNone/>
              <a:defRPr sz="2500" b="1"/>
            </a:lvl3pPr>
            <a:lvl4pPr marL="1936900" indent="0">
              <a:buNone/>
              <a:defRPr sz="2300" b="1"/>
            </a:lvl4pPr>
            <a:lvl5pPr marL="2582531" indent="0">
              <a:buNone/>
              <a:defRPr sz="2300" b="1"/>
            </a:lvl5pPr>
            <a:lvl6pPr marL="3228165" indent="0">
              <a:buNone/>
              <a:defRPr sz="2300" b="1"/>
            </a:lvl6pPr>
            <a:lvl7pPr marL="3873796" indent="0">
              <a:buNone/>
              <a:defRPr sz="2300" b="1"/>
            </a:lvl7pPr>
            <a:lvl8pPr marL="4519430" indent="0">
              <a:buNone/>
              <a:defRPr sz="2300" b="1"/>
            </a:lvl8pPr>
            <a:lvl9pPr marL="5165063" indent="0">
              <a:buNone/>
              <a:defRPr sz="2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0213422" y="3588544"/>
            <a:ext cx="8886994" cy="6519626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85495A-7515-4CC9-8CEA-25DF40FA8B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CF80F-8161-4E3E-8B58-9A7A2CB9E9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404FE-50C3-4E91-8D30-9AF3ECA79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301" y="450539"/>
            <a:ext cx="6614633" cy="1917385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60776" y="450548"/>
            <a:ext cx="11239641" cy="9657637"/>
          </a:xfrm>
        </p:spPr>
        <p:txBody>
          <a:bodyPr/>
          <a:lstStyle>
            <a:lvl1pPr>
              <a:defRPr sz="4500"/>
            </a:lvl1pPr>
            <a:lvl2pPr>
              <a:defRPr sz="4000"/>
            </a:lvl2pPr>
            <a:lvl3pPr>
              <a:defRPr sz="33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05301" y="2367923"/>
            <a:ext cx="6614633" cy="7740254"/>
          </a:xfrm>
        </p:spPr>
        <p:txBody>
          <a:bodyPr/>
          <a:lstStyle>
            <a:lvl1pPr marL="0" indent="0">
              <a:buNone/>
              <a:defRPr sz="2000"/>
            </a:lvl1pPr>
            <a:lvl2pPr marL="645634" indent="0">
              <a:buNone/>
              <a:defRPr sz="1700"/>
            </a:lvl2pPr>
            <a:lvl3pPr marL="1291267" indent="0">
              <a:buNone/>
              <a:defRPr sz="1500"/>
            </a:lvl3pPr>
            <a:lvl4pPr marL="1936900" indent="0">
              <a:buNone/>
              <a:defRPr sz="1300"/>
            </a:lvl4pPr>
            <a:lvl5pPr marL="2582531" indent="0">
              <a:buNone/>
              <a:defRPr sz="1300"/>
            </a:lvl5pPr>
            <a:lvl6pPr marL="3228165" indent="0">
              <a:buNone/>
              <a:defRPr sz="1300"/>
            </a:lvl6pPr>
            <a:lvl7pPr marL="3873796" indent="0">
              <a:buNone/>
              <a:defRPr sz="1300"/>
            </a:lvl7pPr>
            <a:lvl8pPr marL="4519430" indent="0">
              <a:buNone/>
              <a:defRPr sz="1300"/>
            </a:lvl8pPr>
            <a:lvl9pPr marL="5165063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8CE02-9760-441A-95EB-A7D1EA2F53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0858" y="7920998"/>
            <a:ext cx="12063413" cy="93512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940858" y="1011079"/>
            <a:ext cx="12063413" cy="6789420"/>
          </a:xfrm>
        </p:spPr>
        <p:txBody>
          <a:bodyPr/>
          <a:lstStyle>
            <a:lvl1pPr marL="0" indent="0">
              <a:buNone/>
              <a:defRPr sz="4500"/>
            </a:lvl1pPr>
            <a:lvl2pPr marL="645634" indent="0">
              <a:buNone/>
              <a:defRPr sz="4000"/>
            </a:lvl2pPr>
            <a:lvl3pPr marL="1291267" indent="0">
              <a:buNone/>
              <a:defRPr sz="3300"/>
            </a:lvl3pPr>
            <a:lvl4pPr marL="1936900" indent="0">
              <a:buNone/>
              <a:defRPr sz="2800"/>
            </a:lvl4pPr>
            <a:lvl5pPr marL="2582531" indent="0">
              <a:buNone/>
              <a:defRPr sz="2800"/>
            </a:lvl5pPr>
            <a:lvl6pPr marL="3228165" indent="0">
              <a:buNone/>
              <a:defRPr sz="2800"/>
            </a:lvl6pPr>
            <a:lvl7pPr marL="3873796" indent="0">
              <a:buNone/>
              <a:defRPr sz="2800"/>
            </a:lvl7pPr>
            <a:lvl8pPr marL="4519430" indent="0">
              <a:buNone/>
              <a:defRPr sz="2800"/>
            </a:lvl8pPr>
            <a:lvl9pPr marL="5165063" indent="0">
              <a:buNone/>
              <a:defRPr sz="28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40858" y="8856121"/>
            <a:ext cx="12063413" cy="1328024"/>
          </a:xfrm>
        </p:spPr>
        <p:txBody>
          <a:bodyPr/>
          <a:lstStyle>
            <a:lvl1pPr marL="0" indent="0">
              <a:buNone/>
              <a:defRPr sz="2000"/>
            </a:lvl1pPr>
            <a:lvl2pPr marL="645634" indent="0">
              <a:buNone/>
              <a:defRPr sz="1700"/>
            </a:lvl2pPr>
            <a:lvl3pPr marL="1291267" indent="0">
              <a:buNone/>
              <a:defRPr sz="1500"/>
            </a:lvl3pPr>
            <a:lvl4pPr marL="1936900" indent="0">
              <a:buNone/>
              <a:defRPr sz="1300"/>
            </a:lvl4pPr>
            <a:lvl5pPr marL="2582531" indent="0">
              <a:buNone/>
              <a:defRPr sz="1300"/>
            </a:lvl5pPr>
            <a:lvl6pPr marL="3228165" indent="0">
              <a:buNone/>
              <a:defRPr sz="1300"/>
            </a:lvl6pPr>
            <a:lvl7pPr marL="3873796" indent="0">
              <a:buNone/>
              <a:defRPr sz="1300"/>
            </a:lvl7pPr>
            <a:lvl8pPr marL="4519430" indent="0">
              <a:buNone/>
              <a:defRPr sz="1300"/>
            </a:lvl8pPr>
            <a:lvl9pPr marL="5165063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5B088-42F8-40C8-A7CC-9B95D0A788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61-10BC-4D41-893D-12E300E149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4492858" y="1081803"/>
            <a:ext cx="4607553" cy="922805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0198" y="1081803"/>
            <a:ext cx="13487565" cy="922805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A2CD2-90E7-46C6-9952-DF5EF5437C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190" y="1081805"/>
            <a:ext cx="10890580" cy="9298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837737" y="2640330"/>
            <a:ext cx="18262666" cy="7669530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BDB27-732B-4ABD-A654-64ECDB9B04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190" y="1081805"/>
            <a:ext cx="10890580" cy="9298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7737" y="2640330"/>
            <a:ext cx="18262666" cy="766953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26EA6-AD2E-4282-8ACB-2D96AA4105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7737" y="2640330"/>
            <a:ext cx="18262666" cy="7669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9130" tIns="64566" rIns="129130" bIns="645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70189" y="10561320"/>
            <a:ext cx="4691328" cy="37719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9130" tIns="64566" rIns="129130" bIns="64566" numCol="1" anchor="t" anchorCtr="0" compatLnSpc="1">
            <a:prstTxWarp prst="textNoShape">
              <a:avLst/>
            </a:prstTxWarp>
          </a:bodyPr>
          <a:lstStyle>
            <a:lvl1pPr>
              <a:defRPr sz="17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3403793" y="10561320"/>
            <a:ext cx="6366800" cy="37719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9130" tIns="64566" rIns="129130" bIns="64566" numCol="1" anchor="t" anchorCtr="0" compatLnSpc="1">
            <a:prstTxWarp prst="textNoShape">
              <a:avLst/>
            </a:prstTxWarp>
          </a:bodyPr>
          <a:lstStyle>
            <a:lvl1pPr algn="r">
              <a:defRPr sz="1700" b="1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534348" y="10561320"/>
            <a:ext cx="4691328" cy="37719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9130" tIns="64566" rIns="129130" bIns="64566" numCol="1" anchor="t" anchorCtr="0" compatLnSpc="1">
            <a:prstTxWarp prst="textNoShape">
              <a:avLst/>
            </a:prstTxWarp>
          </a:bodyPr>
          <a:lstStyle>
            <a:lvl1pPr algn="r">
              <a:defRPr sz="1700">
                <a:cs typeface="+mn-cs"/>
              </a:defRPr>
            </a:lvl1pPr>
          </a:lstStyle>
          <a:p>
            <a:pPr>
              <a:defRPr/>
            </a:pPr>
            <a:fld id="{C659652B-0D5E-432C-AA9A-7B6F68F61A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70190" y="1082683"/>
            <a:ext cx="10890580" cy="929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9130" tIns="64566" rIns="129130" bIns="6456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5pPr>
      <a:lvl6pPr marL="64563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6pPr>
      <a:lvl7pPr marL="1291267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7pPr>
      <a:lvl8pPr marL="19369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8pPr>
      <a:lvl9pPr marL="2582531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9pPr>
    </p:titleStyle>
    <p:bodyStyle>
      <a:lvl1pPr marL="484027" indent="-484027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4000">
          <a:solidFill>
            <a:schemeClr val="tx1"/>
          </a:solidFill>
          <a:latin typeface="+mn-lt"/>
          <a:ea typeface="+mn-ea"/>
          <a:cs typeface="+mn-cs"/>
        </a:defRPr>
      </a:lvl1pPr>
      <a:lvl2pPr marL="1046972" indent="-40248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300">
          <a:solidFill>
            <a:schemeClr val="tx1"/>
          </a:solidFill>
          <a:latin typeface="+mn-lt"/>
        </a:defRPr>
      </a:lvl2pPr>
      <a:lvl3pPr marL="1612547" indent="-320931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latin typeface="+mn-lt"/>
        </a:defRPr>
      </a:lvl3pPr>
      <a:lvl4pPr marL="2259670" indent="-320931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904161" indent="-320931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3550981" indent="-322816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4196614" indent="-322816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4842248" indent="-322816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5487879" indent="-322816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29126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5634" algn="l" defTabSz="129126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91267" algn="l" defTabSz="129126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36900" algn="l" defTabSz="129126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82531" algn="l" defTabSz="129126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28165" algn="l" defTabSz="129126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73796" algn="l" defTabSz="129126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19430" algn="l" defTabSz="129126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65063" algn="l" defTabSz="129126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3106" y="667699"/>
            <a:ext cx="3070630" cy="728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130" tIns="64566" rIns="129130" bIns="64566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445186" y="10410382"/>
            <a:ext cx="9588866" cy="471489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www.youbp.ru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83794" y="3994469"/>
            <a:ext cx="12372732" cy="846059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300" b="0" dirty="0">
                <a:solidFill>
                  <a:schemeClr val="accent1">
                    <a:lumMod val="50000"/>
                  </a:schemeClr>
                </a:solidFill>
              </a:rPr>
              <a:t>«Система контроля деятельности образовательного учреждения» с элементами</a:t>
            </a:r>
            <a:br>
              <a:rPr lang="ru-RU" sz="3300" b="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300" b="0" dirty="0">
                <a:solidFill>
                  <a:schemeClr val="accent1">
                    <a:lumMod val="50000"/>
                  </a:schemeClr>
                </a:solidFill>
              </a:rPr>
              <a:t>искусственного интеллекта</a:t>
            </a:r>
            <a:endParaRPr lang="en-US" sz="33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77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" y="3"/>
            <a:ext cx="2887627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Box 3"/>
          <p:cNvSpPr txBox="1">
            <a:spLocks noChangeArrowheads="1"/>
          </p:cNvSpPr>
          <p:nvPr/>
        </p:nvSpPr>
        <p:spPr bwMode="auto">
          <a:xfrm>
            <a:off x="8737488" y="8152931"/>
            <a:ext cx="5699832" cy="165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130" tIns="64566" rIns="129130" bIns="64566">
            <a:spAutoFit/>
          </a:bodyPr>
          <a:lstStyle/>
          <a:p>
            <a:r>
              <a:rPr lang="ru-RU" sz="3300" b="1" dirty="0">
                <a:solidFill>
                  <a:schemeClr val="bg1"/>
                </a:solidFill>
              </a:rPr>
              <a:t>Разработчик:</a:t>
            </a:r>
          </a:p>
          <a:p>
            <a:r>
              <a:rPr lang="ru-RU" sz="3300" b="1" dirty="0">
                <a:solidFill>
                  <a:schemeClr val="bg1"/>
                </a:solidFill>
              </a:rPr>
              <a:t>Виталий Зыкин</a:t>
            </a:r>
          </a:p>
          <a:p>
            <a:r>
              <a:rPr lang="ru-RU" sz="3300" b="1" dirty="0">
                <a:solidFill>
                  <a:schemeClr val="bg1"/>
                </a:solidFill>
              </a:rPr>
              <a:t>8 912 993 73 73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553043" y="1131574"/>
            <a:ext cx="10816477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4000" kern="0" dirty="0" smtClean="0">
                <a:solidFill>
                  <a:schemeClr val="accent1">
                    <a:lumMod val="50000"/>
                  </a:schemeClr>
                </a:solidFill>
              </a:rPr>
              <a:t>Задачи</a:t>
            </a:r>
            <a:endParaRPr lang="en-US" sz="40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14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83485" y="3"/>
            <a:ext cx="2923017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Rectangle 2"/>
          <p:cNvSpPr txBox="1">
            <a:spLocks noChangeArrowheads="1"/>
          </p:cNvSpPr>
          <p:nvPr/>
        </p:nvSpPr>
        <p:spPr bwMode="gray">
          <a:xfrm>
            <a:off x="1137646" y="3012036"/>
            <a:ext cx="17684763" cy="5734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130" tIns="64566" rIns="129130" bIns="64566" anchor="ctr"/>
          <a:lstStyle/>
          <a:p>
            <a:pPr algn="ctr"/>
            <a:endParaRPr lang="ru-RU" dirty="0">
              <a:solidFill>
                <a:srgbClr val="223E69"/>
              </a:solidFill>
            </a:endParaRPr>
          </a:p>
          <a:p>
            <a:endParaRPr lang="ru-RU" dirty="0">
              <a:solidFill>
                <a:srgbClr val="223E69"/>
              </a:solidFill>
            </a:endParaRPr>
          </a:p>
          <a:p>
            <a:pPr algn="just">
              <a:lnSpc>
                <a:spcPct val="105000"/>
              </a:lnSpc>
              <a:buClr>
                <a:srgbClr val="000000"/>
              </a:buClr>
              <a:buSzPts val="900"/>
            </a:pPr>
            <a:r>
              <a:rPr lang="ru-RU" sz="3200" dirty="0" smtClean="0">
                <a:solidFill>
                  <a:srgbClr val="223E69"/>
                </a:solidFill>
              </a:rPr>
              <a:t>     </a:t>
            </a:r>
            <a:r>
              <a:rPr lang="ru-RU" sz="3200" dirty="0">
                <a:solidFill>
                  <a:srgbClr val="223E69"/>
                </a:solidFill>
              </a:rPr>
              <a:t>1.Организовать наиболее эффективную модель управления образовательным </a:t>
            </a:r>
            <a:r>
              <a:rPr lang="ru-RU" sz="3200" dirty="0" smtClean="0">
                <a:solidFill>
                  <a:srgbClr val="223E69"/>
                </a:solidFill>
              </a:rPr>
              <a:t>учреждением </a:t>
            </a:r>
            <a:r>
              <a:rPr lang="ru-RU" sz="3200" dirty="0">
                <a:solidFill>
                  <a:srgbClr val="223E69"/>
                </a:solidFill>
              </a:rPr>
              <a:t>в субъектах Российской </a:t>
            </a:r>
            <a:r>
              <a:rPr lang="ru-RU" sz="3200" dirty="0" smtClean="0">
                <a:solidFill>
                  <a:srgbClr val="223E69"/>
                </a:solidFill>
              </a:rPr>
              <a:t>Федерации;</a:t>
            </a:r>
            <a:endParaRPr lang="ru-RU" sz="3200" dirty="0">
              <a:solidFill>
                <a:srgbClr val="223E69"/>
              </a:solidFill>
            </a:endParaRPr>
          </a:p>
          <a:p>
            <a:pPr algn="just">
              <a:lnSpc>
                <a:spcPct val="105000"/>
              </a:lnSpc>
              <a:buClr>
                <a:srgbClr val="000000"/>
              </a:buClr>
              <a:buSzPts val="900"/>
            </a:pPr>
            <a:endParaRPr lang="en-US" sz="3200" dirty="0" smtClean="0">
              <a:solidFill>
                <a:srgbClr val="223E69"/>
              </a:solidFill>
            </a:endParaRPr>
          </a:p>
          <a:p>
            <a:pPr algn="just">
              <a:lnSpc>
                <a:spcPct val="105000"/>
              </a:lnSpc>
              <a:buClr>
                <a:srgbClr val="000000"/>
              </a:buClr>
              <a:buSzPts val="900"/>
            </a:pPr>
            <a:r>
              <a:rPr lang="ru-RU" sz="3200" dirty="0" smtClean="0">
                <a:solidFill>
                  <a:srgbClr val="223E69"/>
                </a:solidFill>
              </a:rPr>
              <a:t>     </a:t>
            </a:r>
            <a:r>
              <a:rPr lang="ru-RU" sz="3200" dirty="0">
                <a:solidFill>
                  <a:srgbClr val="223E69"/>
                </a:solidFill>
              </a:rPr>
              <a:t>2.Исключить рутинную работу сотрудников и ведение дублирующих данных в различных отделах образовательного учреждения;</a:t>
            </a:r>
          </a:p>
          <a:p>
            <a:pPr algn="just">
              <a:lnSpc>
                <a:spcPct val="105000"/>
              </a:lnSpc>
              <a:buClr>
                <a:srgbClr val="000000"/>
              </a:buClr>
              <a:buSzPts val="900"/>
            </a:pPr>
            <a:endParaRPr lang="en-US" sz="3200" dirty="0" smtClean="0">
              <a:solidFill>
                <a:srgbClr val="223E69"/>
              </a:solidFill>
            </a:endParaRPr>
          </a:p>
          <a:p>
            <a:pPr algn="just">
              <a:lnSpc>
                <a:spcPct val="105000"/>
              </a:lnSpc>
              <a:buClr>
                <a:srgbClr val="000000"/>
              </a:buClr>
              <a:buSzPts val="900"/>
            </a:pPr>
            <a:r>
              <a:rPr lang="ru-RU" sz="3200" dirty="0" smtClean="0">
                <a:solidFill>
                  <a:srgbClr val="223E69"/>
                </a:solidFill>
              </a:rPr>
              <a:t>     </a:t>
            </a:r>
            <a:r>
              <a:rPr lang="ru-RU" sz="3200" dirty="0">
                <a:solidFill>
                  <a:srgbClr val="223E69"/>
                </a:solidFill>
              </a:rPr>
              <a:t>3.Оптимизировать и автоматизировать бизнес-процессы в основных направлениях </a:t>
            </a:r>
            <a:r>
              <a:rPr lang="ru-RU" sz="3200" dirty="0" smtClean="0">
                <a:solidFill>
                  <a:srgbClr val="223E69"/>
                </a:solidFill>
              </a:rPr>
              <a:t>деятельности образовательного учреждения.</a:t>
            </a:r>
            <a:endParaRPr lang="ru-RU" sz="3200" dirty="0">
              <a:solidFill>
                <a:srgbClr val="223E69"/>
              </a:solidFill>
            </a:endParaRPr>
          </a:p>
          <a:p>
            <a:pPr algn="just">
              <a:lnSpc>
                <a:spcPct val="105000"/>
              </a:lnSpc>
              <a:buClr>
                <a:srgbClr val="000000"/>
              </a:buClr>
              <a:buSzPts val="900"/>
            </a:pPr>
            <a:endParaRPr lang="en-US" sz="3200" dirty="0" smtClean="0">
              <a:solidFill>
                <a:srgbClr val="223E69"/>
              </a:solidFill>
            </a:endParaRPr>
          </a:p>
          <a:p>
            <a:pPr algn="just">
              <a:lnSpc>
                <a:spcPct val="105000"/>
              </a:lnSpc>
              <a:buClr>
                <a:srgbClr val="000000"/>
              </a:buClr>
              <a:buSzPts val="900"/>
            </a:pPr>
            <a:r>
              <a:rPr lang="ru-RU" sz="3200" dirty="0" smtClean="0">
                <a:solidFill>
                  <a:srgbClr val="223E69"/>
                </a:solidFill>
              </a:rPr>
              <a:t>Данные </a:t>
            </a:r>
            <a:r>
              <a:rPr lang="ru-RU" sz="3200" dirty="0">
                <a:solidFill>
                  <a:srgbClr val="223E69"/>
                </a:solidFill>
              </a:rPr>
              <a:t>задачи решаются с помощью </a:t>
            </a:r>
            <a:r>
              <a:rPr lang="ru-RU" sz="3200" b="1" dirty="0" smtClean="0">
                <a:solidFill>
                  <a:srgbClr val="223E69"/>
                </a:solidFill>
              </a:rPr>
              <a:t>Системы </a:t>
            </a:r>
            <a:r>
              <a:rPr lang="ru-RU" sz="3200" b="1" dirty="0">
                <a:solidFill>
                  <a:srgbClr val="223E69"/>
                </a:solidFill>
              </a:rPr>
              <a:t>контроля деятельности образовательного </a:t>
            </a:r>
            <a:r>
              <a:rPr lang="ru-RU" sz="3200" b="1" dirty="0" smtClean="0">
                <a:solidFill>
                  <a:srgbClr val="223E69"/>
                </a:solidFill>
              </a:rPr>
              <a:t>учреждения</a:t>
            </a:r>
            <a:r>
              <a:rPr lang="ru-RU" sz="3200" dirty="0" smtClean="0">
                <a:solidFill>
                  <a:srgbClr val="223E69"/>
                </a:solidFill>
              </a:rPr>
              <a:t>, </a:t>
            </a:r>
            <a:r>
              <a:rPr lang="ru-RU" sz="3200" dirty="0">
                <a:solidFill>
                  <a:srgbClr val="223E69"/>
                </a:solidFill>
              </a:rPr>
              <a:t>которая позволяет автоматизировать </a:t>
            </a:r>
            <a:r>
              <a:rPr lang="ru-RU" sz="3200" dirty="0" smtClean="0">
                <a:solidFill>
                  <a:srgbClr val="223E69"/>
                </a:solidFill>
              </a:rPr>
              <a:t>более 80% бизнес-процессов (25 </a:t>
            </a:r>
            <a:r>
              <a:rPr lang="ru-RU" sz="3200" dirty="0">
                <a:solidFill>
                  <a:srgbClr val="223E69"/>
                </a:solidFill>
              </a:rPr>
              <a:t>различных направлений </a:t>
            </a:r>
            <a:r>
              <a:rPr lang="ru-RU" sz="3200" dirty="0" smtClean="0">
                <a:solidFill>
                  <a:srgbClr val="223E69"/>
                </a:solidFill>
              </a:rPr>
              <a:t>деятельности).</a:t>
            </a:r>
            <a:endParaRPr lang="ru-RU" sz="3200" dirty="0">
              <a:solidFill>
                <a:srgbClr val="223E69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803911" y="1169554"/>
            <a:ext cx="10887359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kern="0" dirty="0">
                <a:solidFill>
                  <a:schemeClr val="accent1">
                    <a:lumMod val="50000"/>
                  </a:schemeClr>
                </a:solidFill>
              </a:rPr>
              <a:t>Области автоматизации в образовании</a:t>
            </a:r>
            <a:endParaRPr lang="en-US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37151" y="10460553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AutoShape 3"/>
          <p:cNvSpPr>
            <a:spLocks noChangeArrowheads="1"/>
          </p:cNvSpPr>
          <p:nvPr/>
        </p:nvSpPr>
        <p:spPr bwMode="gray">
          <a:xfrm>
            <a:off x="1726977" y="3250650"/>
            <a:ext cx="11979638" cy="6061234"/>
          </a:xfrm>
          <a:prstGeom prst="rightArrow">
            <a:avLst>
              <a:gd name="adj1" fmla="val 79306"/>
              <a:gd name="adj2" fmla="val 32901"/>
            </a:avLst>
          </a:prstGeom>
          <a:gradFill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lIns="129130" tIns="64566" rIns="129130" bIns="64566" anchor="ctr"/>
          <a:lstStyle/>
          <a:p>
            <a:endParaRPr lang="ru-RU"/>
          </a:p>
        </p:txBody>
      </p:sp>
      <p:sp>
        <p:nvSpPr>
          <p:cNvPr id="257" name="AutoShape 4"/>
          <p:cNvSpPr>
            <a:spLocks noChangeArrowheads="1"/>
          </p:cNvSpPr>
          <p:nvPr/>
        </p:nvSpPr>
        <p:spPr bwMode="blackWhite">
          <a:xfrm>
            <a:off x="2165229" y="4187968"/>
            <a:ext cx="8618370" cy="791051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6666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129130" tIns="64566" rIns="129130" bIns="64566" anchor="ctr"/>
          <a:lstStyle/>
          <a:p>
            <a:pPr eaLnBrk="0" hangingPunct="0">
              <a:defRPr/>
            </a:pPr>
            <a:r>
              <a:rPr lang="ru-RU" sz="2400" dirty="0">
                <a:solidFill>
                  <a:schemeClr val="bg1"/>
                </a:solidFill>
              </a:rPr>
              <a:t>2. Частные детские сады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1" name="AutoShape 4"/>
          <p:cNvSpPr>
            <a:spLocks noChangeArrowheads="1"/>
          </p:cNvSpPr>
          <p:nvPr/>
        </p:nvSpPr>
        <p:spPr bwMode="blackWhite">
          <a:xfrm>
            <a:off x="2162009" y="5028785"/>
            <a:ext cx="8621591" cy="788434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6666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129130" tIns="64566" rIns="129130" bIns="64566" anchor="ctr"/>
          <a:lstStyle/>
          <a:p>
            <a:pPr eaLnBrk="0" hangingPunct="0">
              <a:defRPr/>
            </a:pPr>
            <a:r>
              <a:rPr lang="ru-RU" sz="2400" dirty="0">
                <a:solidFill>
                  <a:schemeClr val="bg1"/>
                </a:solidFill>
              </a:rPr>
              <a:t>3. Школы, гимназии, техникумы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2" name="AutoShape 4"/>
          <p:cNvSpPr>
            <a:spLocks noChangeArrowheads="1"/>
          </p:cNvSpPr>
          <p:nvPr/>
        </p:nvSpPr>
        <p:spPr bwMode="blackWhite">
          <a:xfrm>
            <a:off x="2162011" y="5874844"/>
            <a:ext cx="8621593" cy="791051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6666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129130" tIns="64566" rIns="129130" bIns="64566" anchor="ctr"/>
          <a:lstStyle/>
          <a:p>
            <a:pPr eaLnBrk="0" hangingPunct="0">
              <a:defRPr/>
            </a:pPr>
            <a:r>
              <a:rPr lang="ru-RU" sz="2400" dirty="0">
                <a:solidFill>
                  <a:schemeClr val="bg1"/>
                </a:solidFill>
              </a:rPr>
              <a:t>4. Комбинат школьного питания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3" name="AutoShape 4"/>
          <p:cNvSpPr>
            <a:spLocks noChangeArrowheads="1"/>
          </p:cNvSpPr>
          <p:nvPr/>
        </p:nvSpPr>
        <p:spPr bwMode="blackWhite">
          <a:xfrm>
            <a:off x="2162011" y="6710424"/>
            <a:ext cx="8621593" cy="788434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6666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129130" tIns="64566" rIns="129130" bIns="64566" anchor="ctr"/>
          <a:lstStyle/>
          <a:p>
            <a:pPr eaLnBrk="0" hangingPunct="0">
              <a:defRPr/>
            </a:pPr>
            <a:r>
              <a:rPr lang="ru-RU" sz="2400" dirty="0">
                <a:solidFill>
                  <a:schemeClr val="bg1"/>
                </a:solidFill>
              </a:rPr>
              <a:t>5. </a:t>
            </a:r>
            <a:r>
              <a:rPr lang="ru-RU" sz="2400" dirty="0" smtClean="0">
                <a:solidFill>
                  <a:schemeClr val="bg1"/>
                </a:solidFill>
              </a:rPr>
              <a:t>Медицинский кабинет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4" name="AutoShape 4"/>
          <p:cNvSpPr>
            <a:spLocks noChangeArrowheads="1"/>
          </p:cNvSpPr>
          <p:nvPr/>
        </p:nvSpPr>
        <p:spPr bwMode="blackWhite">
          <a:xfrm>
            <a:off x="2162011" y="7543387"/>
            <a:ext cx="8621593" cy="791051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6666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129130" tIns="64566" rIns="129130" bIns="64566" anchor="ctr"/>
          <a:lstStyle/>
          <a:p>
            <a:pPr eaLnBrk="0" hangingPunct="0">
              <a:defRPr/>
            </a:pPr>
            <a:r>
              <a:rPr lang="ru-RU" sz="2700" dirty="0">
                <a:solidFill>
                  <a:schemeClr val="bg1"/>
                </a:solidFill>
              </a:rPr>
              <a:t>6. Центр занятости несовершеннолетних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265" name="AutoShape 4"/>
          <p:cNvSpPr>
            <a:spLocks noChangeArrowheads="1"/>
          </p:cNvSpPr>
          <p:nvPr/>
        </p:nvSpPr>
        <p:spPr bwMode="blackWhite">
          <a:xfrm>
            <a:off x="2149116" y="8389447"/>
            <a:ext cx="8634482" cy="80262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6666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129130" tIns="64566" rIns="129130" bIns="64566" anchor="ctr"/>
          <a:lstStyle/>
          <a:p>
            <a:pPr eaLnBrk="0" hangingPunct="0">
              <a:defRPr/>
            </a:pPr>
            <a:r>
              <a:rPr lang="ru-RU" sz="2400" dirty="0">
                <a:solidFill>
                  <a:schemeClr val="bg1"/>
                </a:solidFill>
              </a:rPr>
              <a:t>7. </a:t>
            </a:r>
            <a:r>
              <a:rPr lang="ru-RU" sz="2400" dirty="0" smtClean="0">
                <a:solidFill>
                  <a:schemeClr val="bg1"/>
                </a:solidFill>
              </a:rPr>
              <a:t>Центры доп. образования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6" name="AutoShape 4"/>
          <p:cNvSpPr>
            <a:spLocks noChangeArrowheads="1"/>
          </p:cNvSpPr>
          <p:nvPr/>
        </p:nvSpPr>
        <p:spPr bwMode="blackWhite">
          <a:xfrm>
            <a:off x="2149119" y="3352385"/>
            <a:ext cx="8634480" cy="791051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6666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129130" tIns="64566" rIns="129130" bIns="64566" anchor="ctr"/>
          <a:lstStyle/>
          <a:p>
            <a:pPr eaLnBrk="0" hangingPunct="0">
              <a:defRPr/>
            </a:pPr>
            <a:r>
              <a:rPr lang="ru-RU" sz="2400" dirty="0">
                <a:solidFill>
                  <a:schemeClr val="bg1"/>
                </a:solidFill>
              </a:rPr>
              <a:t>1. </a:t>
            </a:r>
            <a:r>
              <a:rPr lang="ru-RU" sz="2400" dirty="0" smtClean="0">
                <a:solidFill>
                  <a:schemeClr val="bg1"/>
                </a:solidFill>
              </a:rPr>
              <a:t>Муниципальные детские </a:t>
            </a:r>
            <a:r>
              <a:rPr lang="ru-RU" sz="2400" dirty="0">
                <a:solidFill>
                  <a:schemeClr val="bg1"/>
                </a:solidFill>
              </a:rPr>
              <a:t>сады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7" name="Rectangle 2"/>
          <p:cNvSpPr txBox="1">
            <a:spLocks noChangeArrowheads="1"/>
          </p:cNvSpPr>
          <p:nvPr/>
        </p:nvSpPr>
        <p:spPr bwMode="gray">
          <a:xfrm>
            <a:off x="13641242" y="4350906"/>
            <a:ext cx="5911411" cy="392083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600" kern="0" dirty="0">
                <a:solidFill>
                  <a:schemeClr val="accent1">
                    <a:lumMod val="50000"/>
                  </a:schemeClr>
                </a:solidFill>
              </a:rPr>
              <a:t>Система контроля деятельности образовательного учреждения</a:t>
            </a:r>
            <a:endParaRPr lang="en-US" sz="36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0" y="1049338"/>
            <a:ext cx="11997060" cy="10081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b="0" kern="0" dirty="0" smtClean="0">
                <a:solidFill>
                  <a:schemeClr val="accent1">
                    <a:lumMod val="50000"/>
                  </a:schemeClr>
                </a:solidFill>
              </a:rPr>
              <a:t>Оперативная информация по всему учреждению за 15-20 минут</a:t>
            </a:r>
            <a:endParaRPr lang="en-US" b="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37151" y="10460553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7" y="2519980"/>
            <a:ext cx="16367055" cy="7704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20796" y="5585843"/>
            <a:ext cx="824865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r="49562"/>
          <a:stretch>
            <a:fillRect/>
          </a:stretch>
        </p:blipFill>
        <p:spPr bwMode="auto">
          <a:xfrm>
            <a:off x="14301316" y="3425602"/>
            <a:ext cx="5184576" cy="2899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1" y="1024138"/>
            <a:ext cx="11952806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000" kern="0" dirty="0" smtClean="0">
                <a:solidFill>
                  <a:schemeClr val="accent1">
                    <a:lumMod val="50000"/>
                  </a:schemeClr>
                </a:solidFill>
              </a:rPr>
              <a:t>Ввод табеля посещаемости детей за 20 секунд</a:t>
            </a:r>
            <a:endParaRPr lang="en-US" sz="30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314276" y="10529195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937567" y="3875653"/>
            <a:ext cx="2484565" cy="475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914508" y="5182599"/>
            <a:ext cx="1607660" cy="4277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804" y="2705522"/>
            <a:ext cx="13752639" cy="73448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0756" y="1830947"/>
            <a:ext cx="7448550" cy="46005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68381" y="6668963"/>
            <a:ext cx="7353300" cy="338137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1" y="1024138"/>
            <a:ext cx="11952806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000" kern="0" dirty="0" smtClean="0">
                <a:solidFill>
                  <a:schemeClr val="accent1">
                    <a:lumMod val="50000"/>
                  </a:schemeClr>
                </a:solidFill>
              </a:rPr>
              <a:t>Эффективность контроля Системы по </a:t>
            </a:r>
          </a:p>
          <a:p>
            <a:pPr>
              <a:defRPr/>
            </a:pPr>
            <a:r>
              <a:rPr lang="ru-RU" sz="3000" kern="0" dirty="0" smtClean="0">
                <a:solidFill>
                  <a:schemeClr val="accent1">
                    <a:lumMod val="50000"/>
                  </a:schemeClr>
                </a:solidFill>
              </a:rPr>
              <a:t>табелю посещаемости детей»</a:t>
            </a:r>
            <a:endParaRPr lang="en-US" sz="30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314276" y="10529195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5344" y="2568709"/>
            <a:ext cx="18268857" cy="7601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4937567" y="3875653"/>
            <a:ext cx="2484565" cy="475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914508" y="5182599"/>
            <a:ext cx="1607660" cy="4277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81036" y="4100693"/>
            <a:ext cx="7578492" cy="5079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84804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0" y="1049338"/>
            <a:ext cx="11997060" cy="10081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b="0" kern="0" dirty="0" smtClean="0">
                <a:solidFill>
                  <a:schemeClr val="accent1">
                    <a:lumMod val="50000"/>
                  </a:schemeClr>
                </a:solidFill>
              </a:rPr>
              <a:t>Контроль развития ребенка по Федерального государственному образовательному стандарту</a:t>
            </a:r>
            <a:endParaRPr lang="en-US" b="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37151" y="10460553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788" y="2633514"/>
            <a:ext cx="13732527" cy="741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69068" y="2993554"/>
            <a:ext cx="7510571" cy="3002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6100" y="6521946"/>
            <a:ext cx="745116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925052" y="6881986"/>
            <a:ext cx="7611234" cy="2974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0" y="1049338"/>
            <a:ext cx="11997060" cy="10081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b="0" kern="0" dirty="0" smtClean="0">
                <a:solidFill>
                  <a:schemeClr val="accent1">
                    <a:lumMod val="50000"/>
                  </a:schemeClr>
                </a:solidFill>
              </a:rPr>
              <a:t>Контроль здоровья ребенка, профилактика </a:t>
            </a:r>
            <a:r>
              <a:rPr lang="en-US" b="0" kern="0" dirty="0" smtClean="0">
                <a:solidFill>
                  <a:schemeClr val="accent1">
                    <a:lumMod val="50000"/>
                  </a:schemeClr>
                </a:solidFill>
              </a:rPr>
              <a:t>Covid-19</a:t>
            </a:r>
            <a:endParaRPr lang="en-US" b="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37151" y="10460553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796" y="2489498"/>
            <a:ext cx="14385239" cy="7632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r="49629"/>
          <a:stretch>
            <a:fillRect/>
          </a:stretch>
        </p:blipFill>
        <p:spPr bwMode="auto">
          <a:xfrm>
            <a:off x="14301316" y="1697410"/>
            <a:ext cx="5184576" cy="561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gray">
          <a:xfrm>
            <a:off x="14877380" y="7530058"/>
            <a:ext cx="466672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130" tIns="64566" rIns="129130" bIns="64566" anchor="ctr"/>
          <a:lstStyle/>
          <a:p>
            <a:pPr algn="ctr"/>
            <a:endParaRPr lang="ru-RU" dirty="0">
              <a:solidFill>
                <a:srgbClr val="223E69"/>
              </a:solidFill>
            </a:endParaRPr>
          </a:p>
          <a:p>
            <a:pPr algn="just">
              <a:lnSpc>
                <a:spcPct val="105000"/>
              </a:lnSpc>
              <a:buClr>
                <a:srgbClr val="000000"/>
              </a:buClr>
              <a:buSzPts val="900"/>
            </a:pPr>
            <a:r>
              <a:rPr lang="ru-RU" sz="2800" dirty="0" smtClean="0">
                <a:solidFill>
                  <a:srgbClr val="223E69"/>
                </a:solidFill>
              </a:rPr>
              <a:t>- более 30 различных медицинских журналов.</a:t>
            </a:r>
          </a:p>
          <a:p>
            <a:pPr algn="just">
              <a:lnSpc>
                <a:spcPct val="105000"/>
              </a:lnSpc>
              <a:buClr>
                <a:srgbClr val="000000"/>
              </a:buClr>
              <a:buSzPts val="900"/>
            </a:pPr>
            <a:r>
              <a:rPr lang="ru-RU" sz="2800" dirty="0" smtClean="0">
                <a:solidFill>
                  <a:srgbClr val="223E69"/>
                </a:solidFill>
              </a:rPr>
              <a:t>- более 20 журналов по профилактики </a:t>
            </a:r>
            <a:r>
              <a:rPr lang="en-US" sz="2800" dirty="0" smtClean="0">
                <a:solidFill>
                  <a:srgbClr val="223E69"/>
                </a:solidFill>
              </a:rPr>
              <a:t>Covid-19</a:t>
            </a:r>
          </a:p>
          <a:p>
            <a:pPr algn="just">
              <a:lnSpc>
                <a:spcPct val="105000"/>
              </a:lnSpc>
              <a:buClr>
                <a:srgbClr val="000000"/>
              </a:buClr>
              <a:buSzPts val="900"/>
            </a:pPr>
            <a:r>
              <a:rPr lang="ru-RU" sz="3200" dirty="0" smtClean="0">
                <a:solidFill>
                  <a:srgbClr val="223E69"/>
                </a:solidFill>
              </a:rPr>
              <a:t>     </a:t>
            </a:r>
            <a:endParaRPr lang="ru-RU" sz="3200" dirty="0">
              <a:solidFill>
                <a:srgbClr val="223E69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1" y="1024138"/>
            <a:ext cx="11952806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000" kern="0" dirty="0" smtClean="0">
                <a:solidFill>
                  <a:schemeClr val="accent1">
                    <a:lumMod val="50000"/>
                  </a:schemeClr>
                </a:solidFill>
              </a:rPr>
              <a:t>Контроль и точный расчет цен стоимости питания </a:t>
            </a:r>
          </a:p>
          <a:p>
            <a:pPr>
              <a:defRPr/>
            </a:pPr>
            <a:r>
              <a:rPr lang="ru-RU" sz="3000" kern="0" dirty="0" smtClean="0">
                <a:solidFill>
                  <a:schemeClr val="accent1">
                    <a:lumMod val="50000"/>
                  </a:schemeClr>
                </a:solidFill>
              </a:rPr>
              <a:t>на 1 ребенка</a:t>
            </a:r>
            <a:endParaRPr lang="en-US" sz="30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314276" y="10529195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937567" y="3937864"/>
            <a:ext cx="2484565" cy="413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914508" y="5182599"/>
            <a:ext cx="1607660" cy="4277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1492" y="2568710"/>
            <a:ext cx="18122706" cy="7663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1" y="1024138"/>
            <a:ext cx="11952806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000" kern="0" dirty="0" smtClean="0">
                <a:solidFill>
                  <a:schemeClr val="accent1">
                    <a:lumMod val="50000"/>
                  </a:schemeClr>
                </a:solidFill>
              </a:rPr>
              <a:t>Контроль расходования продуктов питания по меню</a:t>
            </a:r>
            <a:endParaRPr lang="en-US" sz="30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314276" y="10529195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937567" y="3937864"/>
            <a:ext cx="2484565" cy="413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914508" y="5182599"/>
            <a:ext cx="1607660" cy="4277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788" y="2849538"/>
            <a:ext cx="13650352" cy="727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60756" y="2561506"/>
            <a:ext cx="10411484" cy="554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05172" y="5513834"/>
            <a:ext cx="6674523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1" y="1024138"/>
            <a:ext cx="11952806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000" kern="0" dirty="0" smtClean="0">
                <a:solidFill>
                  <a:schemeClr val="accent1">
                    <a:lumMod val="50000"/>
                  </a:schemeClr>
                </a:solidFill>
              </a:rPr>
              <a:t>Контроль исполнения договоров, закупок, цен Департаментом лицензирования и потребительского рынка Тюменской области</a:t>
            </a:r>
            <a:endParaRPr lang="en-US" sz="30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314276" y="10529195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937567" y="3937864"/>
            <a:ext cx="2484565" cy="413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914508" y="5182599"/>
            <a:ext cx="1607660" cy="4277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5343" y="2687521"/>
            <a:ext cx="18415009" cy="736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4220196" y="3713634"/>
            <a:ext cx="259228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436220" y="4937770"/>
            <a:ext cx="2484565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772924" y="4001666"/>
            <a:ext cx="4104456" cy="216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1" y="1024138"/>
            <a:ext cx="11952806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000" kern="0" dirty="0" smtClean="0">
                <a:solidFill>
                  <a:schemeClr val="accent1">
                    <a:lumMod val="50000"/>
                  </a:schemeClr>
                </a:solidFill>
              </a:rPr>
              <a:t>Обеспечение кадрового учета, оценка каждого работника по показателям эффективности</a:t>
            </a:r>
            <a:endParaRPr lang="en-US" sz="30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314276" y="10529195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937567" y="3937864"/>
            <a:ext cx="2484565" cy="413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914508" y="5182599"/>
            <a:ext cx="1607660" cy="4277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2245109" y="4914796"/>
            <a:ext cx="2484565" cy="237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780" y="2561506"/>
            <a:ext cx="14368815" cy="748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29308" y="6593954"/>
            <a:ext cx="5325243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429108" y="1985442"/>
            <a:ext cx="7128792" cy="4090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16461556" y="2201466"/>
            <a:ext cx="2484565" cy="19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1" y="1024138"/>
            <a:ext cx="11952806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000" kern="0" dirty="0" smtClean="0">
                <a:solidFill>
                  <a:schemeClr val="accent1">
                    <a:lumMod val="50000"/>
                  </a:schemeClr>
                </a:solidFill>
              </a:rPr>
              <a:t>Контроль расхода бюджетных денежных средств</a:t>
            </a:r>
            <a:endParaRPr lang="en-US" sz="30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314276" y="10529195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937567" y="3937864"/>
            <a:ext cx="2484565" cy="413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914508" y="5182599"/>
            <a:ext cx="1607660" cy="4277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2245109" y="4914796"/>
            <a:ext cx="2484565" cy="237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788" y="2633514"/>
            <a:ext cx="14457760" cy="7424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213084" y="2345482"/>
            <a:ext cx="7233739" cy="3938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213084" y="6301928"/>
            <a:ext cx="7275794" cy="396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1" y="1024138"/>
            <a:ext cx="11952806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000" kern="0" dirty="0" smtClean="0">
                <a:solidFill>
                  <a:schemeClr val="accent1">
                    <a:lumMod val="50000"/>
                  </a:schemeClr>
                </a:solidFill>
              </a:rPr>
              <a:t>Оперативный контроль воспитательно-образовательной деятельности</a:t>
            </a:r>
            <a:endParaRPr lang="en-US" sz="30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314276" y="10529195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937567" y="3937864"/>
            <a:ext cx="2484565" cy="413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2245109" y="4914796"/>
            <a:ext cx="2484565" cy="237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1804" y="2561506"/>
            <a:ext cx="14306767" cy="756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60956" y="2849538"/>
            <a:ext cx="855200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76780" y="5009778"/>
            <a:ext cx="6602152" cy="3698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653244" y="7026002"/>
            <a:ext cx="5960584" cy="32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1" y="1024138"/>
            <a:ext cx="11952806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000" kern="0" dirty="0" smtClean="0">
                <a:solidFill>
                  <a:schemeClr val="accent1">
                    <a:lumMod val="50000"/>
                  </a:schemeClr>
                </a:solidFill>
              </a:rPr>
              <a:t>Личный кабинет руководителя и сотрудников образовательного учреждения</a:t>
            </a:r>
            <a:endParaRPr lang="en-US" sz="30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314276" y="10529195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937567" y="3937864"/>
            <a:ext cx="2484565" cy="413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2245109" y="4914796"/>
            <a:ext cx="2484565" cy="237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788" y="2561506"/>
            <a:ext cx="9956638" cy="7606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44932" y="2561506"/>
            <a:ext cx="4248473" cy="40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877380" y="1913434"/>
            <a:ext cx="4755146" cy="5026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988948" y="6521946"/>
            <a:ext cx="4032448" cy="3778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453444" y="6737970"/>
            <a:ext cx="3744416" cy="34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1" y="1024138"/>
            <a:ext cx="11952806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000" kern="0" dirty="0" smtClean="0">
                <a:solidFill>
                  <a:schemeClr val="accent1">
                    <a:lumMod val="50000"/>
                  </a:schemeClr>
                </a:solidFill>
              </a:rPr>
              <a:t>Личный кабинет родителя</a:t>
            </a:r>
            <a:endParaRPr lang="en-US" sz="30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314276" y="10529195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937567" y="3937864"/>
            <a:ext cx="2484565" cy="413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2245109" y="4914796"/>
            <a:ext cx="2484565" cy="237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pic>
        <p:nvPicPr>
          <p:cNvPr id="10242" name="Picture 2" descr="C:\Users\Администратор\Downloads\Скрины мобильного приложения\Личный кабинет родителя\3 Личный кабинет родителя для детских садов и школ. Платные услуги посещаемости дете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788" y="2489498"/>
            <a:ext cx="9513281" cy="7632848"/>
          </a:xfrm>
          <a:prstGeom prst="rect">
            <a:avLst/>
          </a:prstGeom>
          <a:noFill/>
        </p:spPr>
      </p:pic>
      <p:pic>
        <p:nvPicPr>
          <p:cNvPr id="10243" name="Picture 3" descr="C:\Users\Администратор\Downloads\Скрины мобильного приложения\Личный кабинет родителя\3 Личный кабинет родителя для детских садов и школ. Развитие ребенка согласно показателям ФГОС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84413" y="2489498"/>
            <a:ext cx="9617503" cy="74888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1" y="1024138"/>
            <a:ext cx="11952806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000" kern="0" dirty="0" smtClean="0">
                <a:solidFill>
                  <a:schemeClr val="accent1">
                    <a:lumMod val="50000"/>
                  </a:schemeClr>
                </a:solidFill>
              </a:rPr>
              <a:t>Интеграция Системы с Региональными и Федеральными программами</a:t>
            </a:r>
            <a:endParaRPr lang="en-US" sz="30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314276" y="10529195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937567" y="3937864"/>
            <a:ext cx="2484565" cy="413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2245109" y="4914796"/>
            <a:ext cx="2484565" cy="237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525" tIns="75763" rIns="151525" bIns="75763" rtlCol="0" anchor="ctr"/>
          <a:lstStyle/>
          <a:p>
            <a:pPr algn="ctr"/>
            <a:endParaRPr lang="ru-RU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gray">
          <a:xfrm>
            <a:off x="475780" y="3012036"/>
            <a:ext cx="18346629" cy="5734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130" tIns="64566" rIns="129130" bIns="64566" anchor="ctr"/>
          <a:lstStyle/>
          <a:p>
            <a:pPr algn="just">
              <a:lnSpc>
                <a:spcPct val="105000"/>
              </a:lnSpc>
              <a:buClr>
                <a:srgbClr val="000000"/>
              </a:buClr>
              <a:buSzPts val="900"/>
            </a:pPr>
            <a:endParaRPr lang="ru-RU" sz="3200" dirty="0">
              <a:solidFill>
                <a:srgbClr val="223E69"/>
              </a:solidFill>
            </a:endParaRPr>
          </a:p>
          <a:p>
            <a:pPr algn="just">
              <a:lnSpc>
                <a:spcPct val="105000"/>
              </a:lnSpc>
              <a:buClr>
                <a:srgbClr val="000000"/>
              </a:buClr>
              <a:buSzPts val="900"/>
            </a:pPr>
            <a:endParaRPr lang="en-US" sz="3200" dirty="0" smtClean="0">
              <a:solidFill>
                <a:srgbClr val="223E69"/>
              </a:solidFill>
            </a:endParaRPr>
          </a:p>
          <a:p>
            <a:pPr algn="just">
              <a:buClr>
                <a:srgbClr val="000000"/>
              </a:buClr>
              <a:buSzPts val="900"/>
            </a:pPr>
            <a:r>
              <a:rPr lang="ru-RU" sz="3200" dirty="0" smtClean="0">
                <a:solidFill>
                  <a:srgbClr val="223E69"/>
                </a:solidFill>
              </a:rPr>
              <a:t>	1. Меркурий. Ветеринарные свидетельства;</a:t>
            </a:r>
          </a:p>
          <a:p>
            <a:pPr algn="just">
              <a:buClr>
                <a:srgbClr val="000000"/>
              </a:buClr>
              <a:buSzPts val="900"/>
            </a:pPr>
            <a:endParaRPr lang="ru-RU" sz="3200" dirty="0" smtClean="0">
              <a:solidFill>
                <a:srgbClr val="223E69"/>
              </a:solidFill>
            </a:endParaRPr>
          </a:p>
          <a:p>
            <a:pPr algn="just">
              <a:buClr>
                <a:srgbClr val="000000"/>
              </a:buClr>
              <a:buSzPts val="900"/>
            </a:pPr>
            <a:r>
              <a:rPr lang="ru-RU" sz="3200" dirty="0" smtClean="0">
                <a:solidFill>
                  <a:srgbClr val="223E69"/>
                </a:solidFill>
              </a:rPr>
              <a:t>	2. «Мониторинг цен» Тюменская область;</a:t>
            </a:r>
          </a:p>
          <a:p>
            <a:pPr algn="just">
              <a:buClr>
                <a:srgbClr val="000000"/>
              </a:buClr>
              <a:buSzPts val="900"/>
            </a:pPr>
            <a:endParaRPr lang="ru-RU" sz="3200" dirty="0" smtClean="0">
              <a:solidFill>
                <a:srgbClr val="223E69"/>
              </a:solidFill>
            </a:endParaRPr>
          </a:p>
          <a:p>
            <a:pPr algn="just">
              <a:buClr>
                <a:srgbClr val="000000"/>
              </a:buClr>
              <a:buSzPts val="900"/>
            </a:pPr>
            <a:r>
              <a:rPr lang="ru-RU" sz="3200" dirty="0" smtClean="0">
                <a:solidFill>
                  <a:srgbClr val="223E69"/>
                </a:solidFill>
              </a:rPr>
              <a:t>	3. «Электронная школа» Тюменская область;</a:t>
            </a:r>
          </a:p>
          <a:p>
            <a:pPr algn="just">
              <a:buClr>
                <a:srgbClr val="000000"/>
              </a:buClr>
              <a:buSzPts val="900"/>
            </a:pPr>
            <a:endParaRPr lang="ru-RU" sz="3200" dirty="0" smtClean="0">
              <a:solidFill>
                <a:srgbClr val="223E69"/>
              </a:solidFill>
            </a:endParaRPr>
          </a:p>
          <a:p>
            <a:pPr algn="just">
              <a:buClr>
                <a:srgbClr val="000000"/>
              </a:buClr>
              <a:buSzPts val="900"/>
            </a:pPr>
            <a:r>
              <a:rPr lang="ru-RU" sz="3200" dirty="0" smtClean="0">
                <a:solidFill>
                  <a:srgbClr val="223E69"/>
                </a:solidFill>
              </a:rPr>
              <a:t>	4. «1С: Бухгалтерия»;</a:t>
            </a:r>
          </a:p>
          <a:p>
            <a:pPr algn="just">
              <a:buClr>
                <a:srgbClr val="000000"/>
              </a:buClr>
              <a:buSzPts val="900"/>
            </a:pPr>
            <a:endParaRPr lang="ru-RU" sz="3200" dirty="0" smtClean="0">
              <a:solidFill>
                <a:srgbClr val="223E69"/>
              </a:solidFill>
            </a:endParaRPr>
          </a:p>
          <a:p>
            <a:pPr algn="just">
              <a:buClr>
                <a:srgbClr val="000000"/>
              </a:buClr>
              <a:buSzPts val="900"/>
            </a:pPr>
            <a:r>
              <a:rPr lang="ru-RU" sz="3200" dirty="0" smtClean="0">
                <a:solidFill>
                  <a:srgbClr val="223E69"/>
                </a:solidFill>
              </a:rPr>
              <a:t>	5. «1С:Зарплата и кадры» бюджетная организация;</a:t>
            </a:r>
          </a:p>
          <a:p>
            <a:pPr algn="just">
              <a:buClr>
                <a:srgbClr val="000000"/>
              </a:buClr>
              <a:buSzPts val="900"/>
            </a:pPr>
            <a:endParaRPr lang="ru-RU" sz="3200" dirty="0" smtClean="0">
              <a:solidFill>
                <a:srgbClr val="223E69"/>
              </a:solidFill>
            </a:endParaRPr>
          </a:p>
          <a:p>
            <a:pPr algn="just">
              <a:buClr>
                <a:srgbClr val="000000"/>
              </a:buClr>
              <a:buSzPts val="900"/>
            </a:pPr>
            <a:r>
              <a:rPr lang="ru-RU" sz="3200" dirty="0" smtClean="0">
                <a:solidFill>
                  <a:srgbClr val="223E69"/>
                </a:solidFill>
              </a:rPr>
              <a:t>	6. Сбербанк «Ладошки»</a:t>
            </a:r>
          </a:p>
          <a:p>
            <a:pPr algn="just">
              <a:buClr>
                <a:srgbClr val="000000"/>
              </a:buClr>
              <a:buSzPts val="900"/>
            </a:pPr>
            <a:endParaRPr lang="ru-RU" sz="3200" dirty="0" smtClean="0">
              <a:solidFill>
                <a:srgbClr val="223E69"/>
              </a:solidFill>
            </a:endParaRPr>
          </a:p>
          <a:p>
            <a:pPr algn="just">
              <a:buClr>
                <a:srgbClr val="000000"/>
              </a:buClr>
              <a:buSzPts val="900"/>
            </a:pPr>
            <a:r>
              <a:rPr lang="ru-RU" sz="3200" dirty="0" smtClean="0">
                <a:solidFill>
                  <a:srgbClr val="223E69"/>
                </a:solidFill>
              </a:rPr>
              <a:t>	7. «</a:t>
            </a:r>
            <a:r>
              <a:rPr lang="en-US" sz="3200" dirty="0" smtClean="0">
                <a:solidFill>
                  <a:srgbClr val="223E69"/>
                </a:solidFill>
              </a:rPr>
              <a:t>R-</a:t>
            </a:r>
            <a:r>
              <a:rPr lang="ru-RU" sz="3200" dirty="0" err="1" smtClean="0">
                <a:solidFill>
                  <a:srgbClr val="223E69"/>
                </a:solidFill>
              </a:rPr>
              <a:t>Кипер</a:t>
            </a:r>
            <a:r>
              <a:rPr lang="ru-RU" sz="3200" dirty="0" smtClean="0">
                <a:solidFill>
                  <a:srgbClr val="223E69"/>
                </a:solidFill>
              </a:rPr>
              <a:t>»</a:t>
            </a:r>
          </a:p>
          <a:p>
            <a:pPr algn="just">
              <a:buClr>
                <a:srgbClr val="000000"/>
              </a:buClr>
              <a:buSzPts val="900"/>
            </a:pPr>
            <a:endParaRPr lang="ru-RU" sz="3200" dirty="0" smtClean="0">
              <a:solidFill>
                <a:srgbClr val="223E69"/>
              </a:solidFill>
            </a:endParaRPr>
          </a:p>
          <a:p>
            <a:pPr algn="just">
              <a:buClr>
                <a:srgbClr val="000000"/>
              </a:buClr>
              <a:buSzPts val="900"/>
            </a:pPr>
            <a:r>
              <a:rPr lang="ru-RU" sz="3200" dirty="0" smtClean="0">
                <a:solidFill>
                  <a:srgbClr val="223E69"/>
                </a:solidFill>
              </a:rPr>
              <a:t>	8. Кассовые аппараты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845343" y="1024138"/>
            <a:ext cx="10887359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kern="0" dirty="0" smtClean="0">
                <a:solidFill>
                  <a:schemeClr val="accent1">
                    <a:lumMod val="50000"/>
                  </a:schemeClr>
                </a:solidFill>
              </a:rPr>
              <a:t>Предлагаемая </a:t>
            </a:r>
            <a:r>
              <a:rPr lang="ru-RU" kern="0" dirty="0">
                <a:solidFill>
                  <a:schemeClr val="accent1">
                    <a:lumMod val="50000"/>
                  </a:schemeClr>
                </a:solidFill>
              </a:rPr>
              <a:t>структура работы </a:t>
            </a:r>
            <a:r>
              <a:rPr lang="ru-RU" kern="0" dirty="0" smtClean="0">
                <a:solidFill>
                  <a:schemeClr val="accent1">
                    <a:lumMod val="50000"/>
                  </a:schemeClr>
                </a:solidFill>
              </a:rPr>
              <a:t>с СКДОУ</a:t>
            </a:r>
            <a:endParaRPr lang="en-US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314276" y="10529195"/>
            <a:ext cx="3802040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500" kern="0" dirty="0">
                <a:solidFill>
                  <a:schemeClr val="bg1"/>
                </a:solidFill>
              </a:rPr>
              <a:t>youbp.ru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5031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6060" y="2777530"/>
            <a:ext cx="14545616" cy="7310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991495" y="1142950"/>
            <a:ext cx="10816477" cy="6993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kern="0" dirty="0">
                <a:solidFill>
                  <a:schemeClr val="accent1">
                    <a:lumMod val="50000"/>
                  </a:schemeClr>
                </a:solidFill>
              </a:rPr>
              <a:t>О компании Бизнес-Премиум</a:t>
            </a:r>
            <a:endParaRPr lang="en-US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4583072" y="9222827"/>
            <a:ext cx="4291794" cy="471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500" kern="0" dirty="0">
                <a:solidFill>
                  <a:schemeClr val="bg1"/>
                </a:solidFill>
              </a:rPr>
              <a:t>www.youbp.ru</a:t>
            </a:r>
          </a:p>
        </p:txBody>
      </p:sp>
      <p:pic>
        <p:nvPicPr>
          <p:cNvPr id="614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89649" y="3"/>
            <a:ext cx="3618380" cy="183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Администратор\Downloads\Логотип\Значек диплом призер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3793" y="3162773"/>
            <a:ext cx="5553732" cy="564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gray">
          <a:xfrm>
            <a:off x="7568289" y="4278753"/>
            <a:ext cx="10522863" cy="137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130" tIns="64566" rIns="129130" bIns="64566" anchor="ctr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2700" dirty="0">
                <a:solidFill>
                  <a:srgbClr val="223E69"/>
                </a:solidFill>
              </a:rPr>
              <a:t>19 марта 2021 года "Система контроля деятельности образовательного учреждения"стала призером и заняла 3-е место в номинации </a:t>
            </a:r>
          </a:p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2700" b="1" dirty="0">
                <a:solidFill>
                  <a:srgbClr val="223E69"/>
                </a:solidFill>
              </a:rPr>
              <a:t>"Управление информационными ресурсами"</a:t>
            </a:r>
            <a:r>
              <a:rPr lang="ru-RU" sz="2700" dirty="0">
                <a:solidFill>
                  <a:srgbClr val="223E69"/>
                </a:solidFill>
              </a:rPr>
              <a:t>. </a:t>
            </a:r>
          </a:p>
          <a:p>
            <a:pPr algn="ctr">
              <a:buClr>
                <a:srgbClr val="000000"/>
              </a:buClr>
              <a:buFont typeface="Arial" charset="0"/>
              <a:buNone/>
            </a:pPr>
            <a:endParaRPr lang="ru-RU" sz="2700" dirty="0">
              <a:solidFill>
                <a:srgbClr val="223E69"/>
              </a:solidFill>
            </a:endParaRPr>
          </a:p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2700" dirty="0">
                <a:solidFill>
                  <a:srgbClr val="223E69"/>
                </a:solidFill>
              </a:rPr>
              <a:t>Проект высоко оценил Экспертный Совет, в состав которого вошли Федеральные </a:t>
            </a:r>
            <a:r>
              <a:rPr lang="ru-RU" sz="2700" b="1" dirty="0">
                <a:solidFill>
                  <a:srgbClr val="223E69"/>
                </a:solidFill>
              </a:rPr>
              <a:t>Министерства РФ:</a:t>
            </a:r>
            <a:endParaRPr lang="ru-RU" sz="2700" dirty="0">
              <a:solidFill>
                <a:srgbClr val="223E69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b="8479"/>
          <a:stretch>
            <a:fillRect/>
          </a:stretch>
        </p:blipFill>
        <p:spPr bwMode="auto">
          <a:xfrm>
            <a:off x="8006732" y="6489547"/>
            <a:ext cx="9792108" cy="256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45340" y="531738"/>
            <a:ext cx="3070630" cy="728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130" tIns="64566" rIns="129130" bIns="64566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68805" y="3965733"/>
            <a:ext cx="11982863" cy="142494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500" b="0" dirty="0">
                <a:solidFill>
                  <a:schemeClr val="accent1">
                    <a:lumMod val="50000"/>
                  </a:schemeClr>
                </a:solidFill>
              </a:rPr>
              <a:t>Спасибо за внимание!</a:t>
            </a:r>
            <a:endParaRPr lang="en-US" sz="45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645746" y="9636685"/>
            <a:ext cx="3802040" cy="471489"/>
          </a:xfrm>
        </p:spPr>
        <p:txBody>
          <a:bodyPr/>
          <a:lstStyle/>
          <a:p>
            <a:pPr eaLnBrk="1" hangingPunct="1"/>
            <a:r>
              <a:rPr lang="en-US" dirty="0" smtClean="0"/>
              <a:t>www.youbp.ru</a:t>
            </a:r>
          </a:p>
        </p:txBody>
      </p:sp>
      <p:sp>
        <p:nvSpPr>
          <p:cNvPr id="10245" name="TextBox 3"/>
          <p:cNvSpPr txBox="1">
            <a:spLocks noChangeArrowheads="1"/>
          </p:cNvSpPr>
          <p:nvPr/>
        </p:nvSpPr>
        <p:spPr bwMode="auto">
          <a:xfrm>
            <a:off x="8591340" y="8810022"/>
            <a:ext cx="6138035" cy="165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130" tIns="64566" rIns="129130" bIns="64566">
            <a:spAutoFit/>
          </a:bodyPr>
          <a:lstStyle/>
          <a:p>
            <a:r>
              <a:rPr lang="ru-RU" sz="3300" b="1" dirty="0">
                <a:solidFill>
                  <a:schemeClr val="bg1"/>
                </a:solidFill>
              </a:rPr>
              <a:t>Разработчик:</a:t>
            </a:r>
          </a:p>
          <a:p>
            <a:r>
              <a:rPr lang="ru-RU" sz="3300" b="1" dirty="0">
                <a:solidFill>
                  <a:schemeClr val="bg1"/>
                </a:solidFill>
              </a:rPr>
              <a:t>Виталий Зыкин</a:t>
            </a:r>
          </a:p>
          <a:p>
            <a:r>
              <a:rPr lang="ru-RU" sz="3300" b="1" dirty="0">
                <a:solidFill>
                  <a:schemeClr val="bg1"/>
                </a:solidFill>
              </a:rPr>
              <a:t>8 912 993 73 73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gray">
          <a:xfrm>
            <a:off x="1137397" y="7706204"/>
            <a:ext cx="6537569" cy="14275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29130" tIns="64566" rIns="129130" bIns="64566" anchor="ctr"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300" b="0" kern="0" dirty="0">
                <a:solidFill>
                  <a:srgbClr val="FF0000"/>
                </a:solidFill>
              </a:rPr>
              <a:t>На слайдах показан не весь функционал, имеющийся в Системе</a:t>
            </a:r>
            <a:r>
              <a:rPr lang="ru-RU" sz="4500" b="0" kern="0" dirty="0">
                <a:solidFill>
                  <a:srgbClr val="FF0000"/>
                </a:solidFill>
              </a:rPr>
              <a:t>!</a:t>
            </a:r>
            <a:endParaRPr lang="en-US" sz="4500" kern="0" dirty="0">
              <a:solidFill>
                <a:srgbClr val="FF0000"/>
              </a:solidFill>
            </a:endParaRPr>
          </a:p>
        </p:txBody>
      </p:sp>
      <p:pic>
        <p:nvPicPr>
          <p:cNvPr id="10247" name="Рисунок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8806" y="531736"/>
            <a:ext cx="3618380" cy="1833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211gl">
  <a:themeElements>
    <a:clrScheme name="1922tgp_connection_light 2">
      <a:dk1>
        <a:srgbClr val="000000"/>
      </a:dk1>
      <a:lt1>
        <a:srgbClr val="FFFFFF"/>
      </a:lt1>
      <a:dk2>
        <a:srgbClr val="37399B"/>
      </a:dk2>
      <a:lt2>
        <a:srgbClr val="C0C0C0"/>
      </a:lt2>
      <a:accent1>
        <a:srgbClr val="4987E3"/>
      </a:accent1>
      <a:accent2>
        <a:srgbClr val="D23516"/>
      </a:accent2>
      <a:accent3>
        <a:srgbClr val="FFFFFF"/>
      </a:accent3>
      <a:accent4>
        <a:srgbClr val="000000"/>
      </a:accent4>
      <a:accent5>
        <a:srgbClr val="B1C3EF"/>
      </a:accent5>
      <a:accent6>
        <a:srgbClr val="BE2F13"/>
      </a:accent6>
      <a:hlink>
        <a:srgbClr val="36A1B6"/>
      </a:hlink>
      <a:folHlink>
        <a:srgbClr val="7FB242"/>
      </a:folHlink>
    </a:clrScheme>
    <a:fontScheme name="1922tgp_connection_ligh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22tgp_connection_light 1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2AA08A"/>
        </a:accent1>
        <a:accent2>
          <a:srgbClr val="AA67DD"/>
        </a:accent2>
        <a:accent3>
          <a:srgbClr val="FFFFFF"/>
        </a:accent3>
        <a:accent4>
          <a:srgbClr val="000000"/>
        </a:accent4>
        <a:accent5>
          <a:srgbClr val="ACCDC4"/>
        </a:accent5>
        <a:accent6>
          <a:srgbClr val="9A5DC8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922tgp_connection_light 2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4987E3"/>
        </a:accent1>
        <a:accent2>
          <a:srgbClr val="D23516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E2F13"/>
        </a:accent6>
        <a:hlink>
          <a:srgbClr val="36A1B6"/>
        </a:hlink>
        <a:folHlink>
          <a:srgbClr val="7FB2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922tgp_connection_light 3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117AC1"/>
        </a:accent1>
        <a:accent2>
          <a:srgbClr val="3E9887"/>
        </a:accent2>
        <a:accent3>
          <a:srgbClr val="FFFFFF"/>
        </a:accent3>
        <a:accent4>
          <a:srgbClr val="000000"/>
        </a:accent4>
        <a:accent5>
          <a:srgbClr val="AABEDD"/>
        </a:accent5>
        <a:accent6>
          <a:srgbClr val="37897A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cdb2004211gl</Template>
  <TotalTime>35592</TotalTime>
  <Words>328</Words>
  <Application>Microsoft Office PowerPoint</Application>
  <PresentationFormat>Произвольный</PresentationFormat>
  <Paragraphs>91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cdb2004211gl</vt:lpstr>
      <vt:lpstr>«Система контроля деятельности образовательного учреждения» с элементами искусственного интеллекта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Виталий</dc:creator>
  <cp:lastModifiedBy>1</cp:lastModifiedBy>
  <cp:revision>1146</cp:revision>
  <dcterms:created xsi:type="dcterms:W3CDTF">2012-11-04T01:59:29Z</dcterms:created>
  <dcterms:modified xsi:type="dcterms:W3CDTF">2022-10-02T08:14:11Z</dcterms:modified>
</cp:coreProperties>
</file>