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1" r:id="rId4"/>
    <p:sldId id="261" r:id="rId5"/>
    <p:sldId id="269" r:id="rId6"/>
    <p:sldId id="274" r:id="rId7"/>
    <p:sldId id="281" r:id="rId8"/>
    <p:sldId id="283" r:id="rId9"/>
    <p:sldId id="284" r:id="rId10"/>
    <p:sldId id="282" r:id="rId11"/>
    <p:sldId id="285" r:id="rId12"/>
    <p:sldId id="275" r:id="rId13"/>
    <p:sldId id="276" r:id="rId14"/>
    <p:sldId id="277" r:id="rId15"/>
    <p:sldId id="278" r:id="rId16"/>
    <p:sldId id="279" r:id="rId17"/>
    <p:sldId id="280" r:id="rId1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C4"/>
    <a:srgbClr val="0060BF"/>
    <a:srgbClr val="F2688F"/>
    <a:srgbClr val="EDBFDE"/>
    <a:srgbClr val="235752"/>
    <a:srgbClr val="1C5E1F"/>
    <a:srgbClr val="0071E2"/>
    <a:srgbClr val="0055B2"/>
    <a:srgbClr val="FBBD00"/>
    <a:srgbClr val="D81E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59"/>
  </p:normalViewPr>
  <p:slideViewPr>
    <p:cSldViewPr snapToGrid="0" snapToObjects="1">
      <p:cViewPr varScale="1">
        <p:scale>
          <a:sx n="68" d="100"/>
          <a:sy n="68" d="100"/>
        </p:scale>
        <p:origin x="6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DF380-52B3-494E-A721-2890D0848336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8E3CA-299B-4F18-84E8-25A686D14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48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B9C34-F880-924B-9EBA-EEFB0833B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3AC1FA-976B-F445-99D6-C81F2BD2E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354C7-C357-0A43-87D7-E9CF07CB1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5A29-7831-4B2E-B0DB-27CE11C70433}" type="datetime1">
              <a:rPr lang="ru-RU" smtClean="0"/>
              <a:t>03.10.2022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0A624-CF2D-9545-AFD8-7FC981238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3849D-DA58-FA4B-9264-A1602FFC1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0CD46E-4D5E-E945-BC37-AB805774B4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64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ED964-02A7-AD42-B19E-FF32BB889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22614-0C20-694D-97C3-25E3B4E79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FF027-61EB-9E47-88F1-F8FDA7694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B4B1-04AB-4787-A776-40BDB4756101}" type="datetime1">
              <a:rPr lang="ru-RU" smtClean="0"/>
              <a:t>03.10.2022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CEBDF-43E2-1244-9582-4470238E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A0D8D-568F-BB4D-BC14-2284DC86C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59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AC825-5156-4042-ACCB-CB572252E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06E33-BC56-164B-B72A-074A8CAF2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B9469-B610-0245-B83B-89F34DE0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6B3F-DC80-4695-9232-0AC91D28CC87}" type="datetime1">
              <a:rPr lang="ru-RU" smtClean="0"/>
              <a:t>03.10.2022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33CA7-4774-FD4F-A3F1-9000D2345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E05D7-9208-9B41-80C9-EC7DDFBE4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95468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43A92-E276-6E4D-8D10-AD64D97E5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7918C-4F5C-7B4A-9CD4-FBFD0C198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9EA38-EC7B-4945-880E-EA883D062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A82F83-7EE8-8E43-B351-B877AC53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C090-C3C4-4276-8AC7-FF03FD03D343}" type="datetime1">
              <a:rPr lang="ru-RU" smtClean="0"/>
              <a:t>03.10.2022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461D7-3964-444F-98B2-8F2C67CC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3530C-D99C-EE4A-BBB8-A87CB9AE0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311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0CC8C-C6D1-264E-AD9A-2BCA11D0B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FE4D1-9EAE-6346-86EC-0416766F8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7B8E6-189D-F441-9419-116770793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0B3628-6C31-9241-BD58-3822FB2053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63F2A8-13A4-A744-8AE0-53403A8BCE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67B65-6B25-1F4A-87FA-0C5AC837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DDBAB-CD19-48B9-A21C-AC2FC3A303CA}" type="datetime1">
              <a:rPr lang="ru-RU" smtClean="0"/>
              <a:t>03.10.2022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406934-09B2-2740-89F7-4B6A123C9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E664FE-BD85-AD4C-9946-CDEC2BB9D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1255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9E406-A280-6F43-9757-66BC2A46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FC6B53-2282-F345-988D-065F5D8D7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DF50-55DE-4142-B71B-37908A4DAE1D}" type="datetime1">
              <a:rPr lang="ru-RU" smtClean="0"/>
              <a:t>03.10.2022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CA7F2-D979-C44C-896F-043FF5E75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94563F-1FAD-6A44-9530-BE236CF5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85626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62F39-ACE5-7D4C-AD12-29EA09E40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7E87B-AB74-43BF-8752-6F57FF0AB720}" type="datetime1">
              <a:rPr lang="ru-RU" smtClean="0"/>
              <a:t>03.10.2022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88D722-B716-8643-9739-1D6F0FF5D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E9410-6428-3B4B-B821-AAC5B646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4543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698F0-F3C3-A043-B49E-441E42DF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0F97C-6D59-A748-BE2F-0AFE767E3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C2ACC-3E96-4544-ABED-85FA052EB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319A7-BDF9-3942-8921-99C13F81C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0A3D4-8966-48F1-8562-93449BE78F9A}" type="datetime1">
              <a:rPr lang="ru-RU" smtClean="0"/>
              <a:t>03.10.2022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C3658-F638-6941-9F7A-C39D46F46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0771F-DCF8-7445-B01E-83D97D25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93358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38DD7-324B-C047-9299-A7471424D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88E8D4-A763-6F42-B8D3-EB02BD94D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EADD9-6D5A-D54E-9DBE-5B9C7539F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589E4E-5BE9-2847-B3AC-7220185BD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0B4E-1704-4EB5-BEAB-F98427A7CFFB}" type="datetime1">
              <a:rPr lang="ru-RU" smtClean="0"/>
              <a:t>03.10.2022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C036E-F0CD-6649-AC0E-A3C7BBCA2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593F0-045A-7042-AD89-DB94B7E00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6950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0B665-13B0-144F-9ADE-A1FA9F97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F876D8-7AA2-7D43-AEBC-9E65CDBE4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748CC-C55A-E445-81BD-D1A476B20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FFB0-EB04-4C95-8E14-B819830085A7}" type="datetime1">
              <a:rPr lang="ru-RU" smtClean="0"/>
              <a:t>03.10.2022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FEDE1-332E-1E47-B491-401FB6A35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12445-C576-1E4D-9E13-4AA59F6F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15404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3C297A-0254-704B-86BD-679567261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E3BB89-F184-5B41-AF4E-2DB7DBF287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B3254-9491-B24E-9F8F-4D85B87F5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35E94-3CAF-4C05-8BD5-002B874D977D}" type="datetime1">
              <a:rPr lang="ru-RU" smtClean="0"/>
              <a:t>03.10.2022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23639-F158-2F4F-894D-FE932CF92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10DE2-7CE7-E041-B3D2-1E148D016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3548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3F3C21-13AC-4B4D-B52E-00A9E257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28BCD-E046-944A-BFAE-4AFEC240E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31935-8C24-A341-8FCD-614C6880C0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CD4B0-72F1-4BEE-AB92-CED57FD8B8A4}" type="datetime1">
              <a:rPr lang="ru-RU" smtClean="0"/>
              <a:t>03.10.2022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70BEE-FBB6-B241-B54D-D80E6D66E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AADE2-FD05-474F-8F94-0390360A7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D6350-9B76-E744-A4AD-BC1C7D4FFA23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6AED4E-2349-D041-A6F7-5BD50A733E7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7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dotrek.ru/" TargetMode="External"/><Relationship Id="rId5" Type="http://schemas.openxmlformats.org/officeDocument/2006/relationships/hyperlink" Target="https://zimaletokamchatka.ru/" TargetMode="External"/><Relationship Id="rId4" Type="http://schemas.openxmlformats.org/officeDocument/2006/relationships/hyperlink" Target="https://aybrus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WTrXtBvgq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XxGrDZ6LUGQ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07945-0F01-2F4A-9D23-55290EE12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659" y="899139"/>
            <a:ext cx="7169978" cy="3474720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>
                <a:solidFill>
                  <a:srgbClr val="FF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РАЗВИТИЕ</a:t>
            </a:r>
            <a:r>
              <a:rPr lang="ru-RU" b="1" dirty="0">
                <a:solidFill>
                  <a:srgbClr val="FF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4400" b="1" dirty="0">
                <a:solidFill>
                  <a:srgbClr val="0055B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ТУРИСТИЧЕСКОГО </a:t>
            </a:r>
            <a:br>
              <a:rPr lang="ru-RU" sz="4400" b="1" dirty="0">
                <a:solidFill>
                  <a:srgbClr val="0055B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4400" b="1" dirty="0">
                <a:solidFill>
                  <a:srgbClr val="0055B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ПОРТАЛА </a:t>
            </a:r>
            <a:br>
              <a:rPr lang="ru-RU" sz="4400" b="1" dirty="0">
                <a:solidFill>
                  <a:srgbClr val="0055B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4400" b="1" dirty="0">
                <a:solidFill>
                  <a:srgbClr val="0055B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С ВОЗМОЖНОСТЯМИ 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МАРКЕТПЛЕЙСА</a:t>
            </a:r>
            <a:endParaRPr lang="x-none" sz="4400" b="1" dirty="0">
              <a:solidFill>
                <a:schemeClr val="accent1">
                  <a:lumMod val="75000"/>
                </a:schemeClr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1658" y="145240"/>
            <a:ext cx="4518858" cy="454545"/>
          </a:xfrm>
          <a:prstGeom prst="rect">
            <a:avLst/>
          </a:prstGeom>
          <a:solidFill>
            <a:srgbClr val="0163C4"/>
          </a:solidFill>
          <a:ln>
            <a:solidFill>
              <a:srgbClr val="006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9" y="40755"/>
            <a:ext cx="447225" cy="559031"/>
          </a:xfrm>
          <a:prstGeom prst="rect">
            <a:avLst/>
          </a:prstGeom>
        </p:spPr>
      </p:pic>
      <p:sp>
        <p:nvSpPr>
          <p:cNvPr id="6" name="Подзаголовок 4"/>
          <p:cNvSpPr txBox="1">
            <a:spLocks/>
          </p:cNvSpPr>
          <p:nvPr/>
        </p:nvSpPr>
        <p:spPr>
          <a:xfrm>
            <a:off x="651659" y="214167"/>
            <a:ext cx="4518858" cy="2122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Министерство туризма Камчатского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337646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96600" y="2363638"/>
            <a:ext cx="10515600" cy="353964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Потребность в пересмотре подходов продвижения турпродукта и использование отечественных аналогов, в связи с уходом с российского рынка в 2022 году зарубежных туристических агрегаторов.</a:t>
            </a:r>
            <a:endParaRPr lang="ru-RU" sz="2000" dirty="0">
              <a:solidFill>
                <a:srgbClr val="FF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2588456" y="146649"/>
            <a:ext cx="2138289" cy="410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55B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Актуальность</a:t>
            </a:r>
            <a:r>
              <a:rPr lang="ru-RU" sz="3200" b="1" dirty="0">
                <a:solidFill>
                  <a:srgbClr val="0055B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cxnSp>
        <p:nvCxnSpPr>
          <p:cNvPr id="19" name="Прямая соединительная линия 18"/>
          <p:cNvCxnSpPr>
            <a:cxnSpLocks/>
            <a:endCxn id="18" idx="1"/>
          </p:cNvCxnSpPr>
          <p:nvPr/>
        </p:nvCxnSpPr>
        <p:spPr>
          <a:xfrm>
            <a:off x="0" y="332509"/>
            <a:ext cx="2588456" cy="19292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cxnSpLocks/>
            <a:stCxn id="18" idx="3"/>
          </p:cNvCxnSpPr>
          <p:nvPr/>
        </p:nvCxnSpPr>
        <p:spPr>
          <a:xfrm flipV="1">
            <a:off x="4726745" y="332989"/>
            <a:ext cx="3413955" cy="18812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6350-9B76-E744-A4AD-BC1C7D4FFA23}" type="slidenum">
              <a:rPr lang="x-none" sz="2000" smtClean="0">
                <a:solidFill>
                  <a:schemeClr val="bg1"/>
                </a:solidFill>
                <a:latin typeface="Open Sans" panose="020B0606030504020204"/>
              </a:rPr>
              <a:t>2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6FD766-97E5-4643-AFC9-02E22C61D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327" y="3743278"/>
            <a:ext cx="2964933" cy="216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72620A-B892-422F-8C3F-CCAF5CD5B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22" t="16284" r="14389" b="21058"/>
          <a:stretch/>
        </p:blipFill>
        <p:spPr>
          <a:xfrm>
            <a:off x="4461762" y="3743278"/>
            <a:ext cx="2560989" cy="2160000"/>
          </a:xfrm>
          <a:prstGeom prst="rect">
            <a:avLst/>
          </a:prstGeom>
        </p:spPr>
      </p:pic>
      <p:pic>
        <p:nvPicPr>
          <p:cNvPr id="10" name="Объект 3">
            <a:extLst>
              <a:ext uri="{FF2B5EF4-FFF2-40B4-BE49-F238E27FC236}">
                <a16:creationId xmlns:a16="http://schemas.microsoft.com/office/drawing/2014/main" id="{2D18FA15-77C3-4288-89ED-0BF7C8525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257" y="3586788"/>
            <a:ext cx="2884215" cy="2160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E214ED-7086-4385-A923-44EE6BD7AC70}"/>
              </a:ext>
            </a:extLst>
          </p:cNvPr>
          <p:cNvSpPr/>
          <p:nvPr/>
        </p:nvSpPr>
        <p:spPr>
          <a:xfrm>
            <a:off x="596599" y="954723"/>
            <a:ext cx="107572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ПРОЕКТ:</a:t>
            </a:r>
          </a:p>
          <a:p>
            <a:r>
              <a:rPr lang="ru-RU" sz="2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«Развитие туристического портала Камчатского края </a:t>
            </a:r>
          </a:p>
          <a:p>
            <a:r>
              <a:rPr lang="en-US" sz="2400" b="1" dirty="0" err="1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sz="2400" b="1" dirty="0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sz="2400" b="1" dirty="0" err="1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r>
              <a:rPr lang="en-US" sz="2400" b="1" dirty="0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</a:t>
            </a:r>
            <a:r>
              <a:rPr lang="ru-RU" sz="2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с возможностями маркетплейса»</a:t>
            </a:r>
          </a:p>
        </p:txBody>
      </p:sp>
    </p:spTree>
    <p:extLst>
      <p:ext uri="{BB962C8B-B14F-4D97-AF65-F5344CB8AC3E}">
        <p14:creationId xmlns:p14="http://schemas.microsoft.com/office/powerpoint/2010/main" val="1396234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4" y="332988"/>
            <a:ext cx="3455609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Возможные варианты</a:t>
            </a:r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0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5382883" y="526014"/>
            <a:ext cx="3228711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3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7E057E-5A13-48FD-B7C1-6461D504AE50}"/>
              </a:ext>
            </a:extLst>
          </p:cNvPr>
          <p:cNvSpPr/>
          <p:nvPr/>
        </p:nvSpPr>
        <p:spPr>
          <a:xfrm>
            <a:off x="470894" y="3143869"/>
            <a:ext cx="10558178" cy="5767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2">
            <a:extLst>
              <a:ext uri="{FF2B5EF4-FFF2-40B4-BE49-F238E27FC236}">
                <a16:creationId xmlns:a16="http://schemas.microsoft.com/office/drawing/2014/main" id="{CA7967FD-A020-4956-B9C3-1550DED0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4" y="1128220"/>
            <a:ext cx="10333094" cy="4709873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ВАРИАНТ 1: </a:t>
            </a: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создание нового маркетплейса с «нуля» и последующее его продвижение;</a:t>
            </a: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 </a:t>
            </a: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1800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ВАРИАНТ 2: </a:t>
            </a: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взаимодействие с уже существующими камчатскими частными системами по бронированию (их на настоящем этапе 3 - </a:t>
            </a:r>
            <a:r>
              <a:rPr lang="ru-RU" sz="1800" u="sng" dirty="0">
                <a:latin typeface="Open Sans Light" pitchFamily="2" charset="0"/>
                <a:ea typeface="Open Sans Light" pitchFamily="2" charset="0"/>
                <a:cs typeface="Open Sans Light" pitchFamily="2" charset="0"/>
                <a:hlinkClick r:id="rId4"/>
              </a:rPr>
              <a:t>https://aybrus.com/</a:t>
            </a: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, </a:t>
            </a:r>
            <a:r>
              <a:rPr lang="en-US" sz="1800" u="sng" dirty="0">
                <a:latin typeface="Open Sans Light" pitchFamily="2" charset="0"/>
                <a:ea typeface="Open Sans Light" pitchFamily="2" charset="0"/>
                <a:cs typeface="Open Sans Light" pitchFamily="2" charset="0"/>
                <a:hlinkClick r:id="rId5"/>
              </a:rPr>
              <a:t>https</a:t>
            </a:r>
            <a:r>
              <a:rPr lang="ru-RU" sz="1800" u="sng" dirty="0">
                <a:latin typeface="Open Sans Light" pitchFamily="2" charset="0"/>
                <a:ea typeface="Open Sans Light" pitchFamily="2" charset="0"/>
                <a:cs typeface="Open Sans Light" pitchFamily="2" charset="0"/>
                <a:hlinkClick r:id="rId5"/>
              </a:rPr>
              <a:t>://</a:t>
            </a:r>
            <a:r>
              <a:rPr lang="en-US" sz="1800" u="sng" dirty="0" err="1">
                <a:latin typeface="Open Sans Light" pitchFamily="2" charset="0"/>
                <a:ea typeface="Open Sans Light" pitchFamily="2" charset="0"/>
                <a:cs typeface="Open Sans Light" pitchFamily="2" charset="0"/>
                <a:hlinkClick r:id="rId5"/>
              </a:rPr>
              <a:t>zimaletokamchatka</a:t>
            </a:r>
            <a:r>
              <a:rPr lang="ru-RU" sz="1800" u="sng" dirty="0">
                <a:latin typeface="Open Sans Light" pitchFamily="2" charset="0"/>
                <a:ea typeface="Open Sans Light" pitchFamily="2" charset="0"/>
                <a:cs typeface="Open Sans Light" pitchFamily="2" charset="0"/>
                <a:hlinkClick r:id="rId5"/>
              </a:rPr>
              <a:t>.</a:t>
            </a:r>
            <a:r>
              <a:rPr lang="en-US" sz="1800" u="sng" dirty="0" err="1">
                <a:latin typeface="Open Sans Light" pitchFamily="2" charset="0"/>
                <a:ea typeface="Open Sans Light" pitchFamily="2" charset="0"/>
                <a:cs typeface="Open Sans Light" pitchFamily="2" charset="0"/>
                <a:hlinkClick r:id="rId5"/>
              </a:rPr>
              <a:t>ru</a:t>
            </a:r>
            <a:r>
              <a:rPr lang="ru-RU" sz="1800" u="sng" dirty="0">
                <a:latin typeface="Open Sans Light" pitchFamily="2" charset="0"/>
                <a:ea typeface="Open Sans Light" pitchFamily="2" charset="0"/>
                <a:cs typeface="Open Sans Light" pitchFamily="2" charset="0"/>
                <a:hlinkClick r:id="rId5"/>
              </a:rPr>
              <a:t>/</a:t>
            </a: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, </a:t>
            </a:r>
            <a:r>
              <a:rPr lang="ru-RU" sz="1800" u="sng" dirty="0">
                <a:latin typeface="Open Sans Light" pitchFamily="2" charset="0"/>
                <a:ea typeface="Open Sans Light" pitchFamily="2" charset="0"/>
                <a:cs typeface="Open Sans Light" pitchFamily="2" charset="0"/>
                <a:hlinkClick r:id="rId6"/>
              </a:rPr>
              <a:t>https://dotrek.ru/</a:t>
            </a: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);</a:t>
            </a: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 </a:t>
            </a: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1800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ВАРИАНТ 3: </a:t>
            </a: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дальнейшее </a:t>
            </a:r>
            <a:r>
              <a:rPr lang="ru-RU" sz="18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РАЗВИТИЕ ТУРИСТИЧЕСКОГО ПОРТАЛА </a:t>
            </a:r>
            <a:r>
              <a:rPr lang="en-US" sz="1800" u="sng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sz="1800" u="sng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sz="1800" u="sng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sz="2200" dirty="0"/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05464907-BC53-4C03-8D66-6B43D616B6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574298"/>
              </p:ext>
            </p:extLst>
          </p:nvPr>
        </p:nvGraphicFramePr>
        <p:xfrm>
          <a:off x="7444797" y="3165252"/>
          <a:ext cx="4276309" cy="3330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orelDRAW" r:id="rId7" imgW="1637640" imgH="1322280" progId="CorelDraw.Graphic.20">
                  <p:embed/>
                </p:oleObj>
              </mc:Choice>
              <mc:Fallback>
                <p:oleObj name="CorelDRAW" r:id="rId7" imgW="1637640" imgH="1322280" progId="CorelDraw.Graphic.20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5207E2C8-A943-42FF-854C-D6AF691AAB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44797" y="3165252"/>
                        <a:ext cx="4276309" cy="33309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2931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173192" y="332988"/>
            <a:ext cx="3631721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rgbClr val="0060B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Федеральная повестка</a:t>
            </a: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0" y="541484"/>
            <a:ext cx="1173192" cy="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4804913" y="526014"/>
            <a:ext cx="3806681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4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25" name="Заголовок 2">
            <a:extLst>
              <a:ext uri="{FF2B5EF4-FFF2-40B4-BE49-F238E27FC236}">
                <a16:creationId xmlns:a16="http://schemas.microsoft.com/office/drawing/2014/main" id="{CA7967FD-A020-4956-B9C3-1550DED0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4" y="2268659"/>
            <a:ext cx="9221746" cy="4244678"/>
          </a:xfrm>
        </p:spPr>
        <p:txBody>
          <a:bodyPr>
            <a:noAutofit/>
          </a:bodyPr>
          <a:lstStyle/>
          <a:p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создание туристского маркетплейса;</a:t>
            </a: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предоставление прозрачной электронной системы оценки качества предлагаемых туристских услуг, создание рейтинга туристских услуг;</a:t>
            </a: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развитие сервисов онлайн-построения туристского маршрута с возможностью бронирования гостиниц;</a:t>
            </a: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создание электронной площадки для вовлечения самозанятых лиц в туристскую деятельность (гиды, инструкторы, экскурсоводы)</a:t>
            </a: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ru-RU" sz="1800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Все перечисленные задачи будут реализованы на уровне региона при реализации проекта</a:t>
            </a: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br>
              <a:rPr lang="ru-RU" sz="18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sz="22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2224FA9-DA35-4FA5-AA3E-5FF2BB58A72C}"/>
              </a:ext>
            </a:extLst>
          </p:cNvPr>
          <p:cNvSpPr/>
          <p:nvPr/>
        </p:nvSpPr>
        <p:spPr>
          <a:xfrm>
            <a:off x="470895" y="1103640"/>
            <a:ext cx="1124749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ВАРИАНТ 3: Проект</a:t>
            </a:r>
            <a:r>
              <a:rPr lang="ru-RU" sz="1600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«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РАЗВИТИЕ ТУРИСТИЧЕСКОГО ПОРТАЛА </a:t>
            </a:r>
            <a:r>
              <a:rPr lang="en-US" b="1" u="sng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b="1" u="sng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b="1" u="sng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r>
              <a:rPr lang="ru-RU" b="1" u="sng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»</a:t>
            </a:r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r>
              <a:rPr lang="ru-RU" sz="16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направлен на реализацию раздела 13 «Внедрение цифровых технологий в сфере туризма» Стратегии развития туризма в Российской Федерации на период до 2035 года, утвержденной Распоряжением Правительства РФ от 20.09.2019 N 2129-р. </a:t>
            </a:r>
          </a:p>
          <a:p>
            <a:endParaRPr lang="ru-RU" sz="2800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89D0AC2-A41E-4CA2-A7AC-A42D2D33B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2883" y="2361999"/>
            <a:ext cx="2943836" cy="270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88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01859" y="139962"/>
            <a:ext cx="4546518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rgbClr val="0060B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Связь с национальными целями</a:t>
            </a:r>
            <a:endParaRPr lang="ru-RU" sz="2200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0" y="332509"/>
            <a:ext cx="801859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5348377" y="332988"/>
            <a:ext cx="2792323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5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1D0F880-F82D-49B1-8363-454875A2955E}"/>
              </a:ext>
            </a:extLst>
          </p:cNvPr>
          <p:cNvSpPr/>
          <p:nvPr/>
        </p:nvSpPr>
        <p:spPr>
          <a:xfrm>
            <a:off x="3207434" y="1279870"/>
            <a:ext cx="80326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Цель</a:t>
            </a: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– продвижение и популяризация туристского и гостиничного продукта Камчатского края, легализация туристского рынка, привлечение потенциальных туристов, экскурсантов путем развития камчатского туристического портала </a:t>
            </a:r>
            <a:r>
              <a:rPr lang="en-US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r>
              <a:rPr lang="en-US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</a:t>
            </a: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как вариант B2C Маркетплейса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24F709E-50E5-4D8D-819C-A8262692C064}"/>
              </a:ext>
            </a:extLst>
          </p:cNvPr>
          <p:cNvSpPr/>
          <p:nvPr/>
        </p:nvSpPr>
        <p:spPr>
          <a:xfrm>
            <a:off x="522682" y="3175065"/>
            <a:ext cx="11310424" cy="18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Развитие и продвижение камчатского туристического портала visitkamchatka.ru в рамках реализации национальной цели 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«Цифровая трансформация»</a:t>
            </a:r>
            <a:r>
              <a:rPr lang="ru-RU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</a:t>
            </a: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(Указ Президента РФ от 21.07.2020 г. № 474 «О национальных целях развития Российской Федерации на период до 2030 года») для достижения показателя к 2030 году: 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«достижение «цифровой зрелости» ключевых отраслей экономики и социальной сферы, в том числе здравоохранения и образования, а также государственного управления»</a:t>
            </a:r>
            <a:endParaRPr lang="ru-RU" sz="1600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77CB96DE-3C41-4862-998B-4B8DFADEBE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503394"/>
              </p:ext>
            </p:extLst>
          </p:nvPr>
        </p:nvGraphicFramePr>
        <p:xfrm>
          <a:off x="382798" y="1194529"/>
          <a:ext cx="2717800" cy="184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CorelDRAW" r:id="rId4" imgW="2717597" imgH="1845488" progId="CorelDraw.Graphic.20">
                  <p:embed/>
                </p:oleObj>
              </mc:Choice>
              <mc:Fallback>
                <p:oleObj name="CorelDRAW" r:id="rId4" imgW="2717597" imgH="1845488" progId="CorelDraw.Graphic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2798" y="1194529"/>
                        <a:ext cx="2717800" cy="184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>
            <a:extLst>
              <a:ext uri="{FF2B5EF4-FFF2-40B4-BE49-F238E27FC236}">
                <a16:creationId xmlns:a16="http://schemas.microsoft.com/office/drawing/2014/main" id="{351799FF-5A54-46FA-9B6C-53DE903241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8275737"/>
              </p:ext>
            </p:extLst>
          </p:nvPr>
        </p:nvGraphicFramePr>
        <p:xfrm>
          <a:off x="6096000" y="4900106"/>
          <a:ext cx="5503254" cy="1097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CorelDRAW" r:id="rId6" imgW="7417308" imgH="1479271" progId="CorelDraw.Graphic.20">
                  <p:embed/>
                </p:oleObj>
              </mc:Choice>
              <mc:Fallback>
                <p:oleObj name="CorelDRAW" r:id="rId6" imgW="7417308" imgH="1479271" progId="CorelDraw.Graphic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96000" y="4900106"/>
                        <a:ext cx="5503254" cy="10978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8825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3636763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Обоснование проекта</a:t>
            </a:r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5564038" y="526014"/>
            <a:ext cx="3047556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6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AA888A-0384-4804-8095-60C0274AF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415" y="3084341"/>
            <a:ext cx="4841380" cy="31163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1039997"/>
            <a:ext cx="102395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ПРЕИМУЩЕСТВА ПРОДВИЖЕНИЯ ТУРПРОДУКТА НА </a:t>
            </a:r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:</a:t>
            </a:r>
          </a:p>
          <a:p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Размещение на уже известном действующем туристическом портале, с широкими функциональными возможностями;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Понятный интерфейс, возможность подключения новых туроператоров в систему (создание личных кабинетов);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Дополнительная воронку продаж за счет продвижения </a:t>
            </a:r>
            <a:r>
              <a:rPr lang="ru-RU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турпортала</a:t>
            </a: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361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3636763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Туристический портал</a:t>
            </a:r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5564038" y="526014"/>
            <a:ext cx="3047556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7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1039997"/>
            <a:ext cx="10239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572" y="1488925"/>
            <a:ext cx="8437916" cy="506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61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3636763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Туристический портал</a:t>
            </a:r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5564038" y="526014"/>
            <a:ext cx="3047556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8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1039997"/>
            <a:ext cx="10239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37" y="1353470"/>
            <a:ext cx="8767843" cy="525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60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3636763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Туристический портал</a:t>
            </a:r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5564038" y="526014"/>
            <a:ext cx="3047556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9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1039997"/>
            <a:ext cx="10239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124" y="1482073"/>
            <a:ext cx="8066567" cy="505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48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3636763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Туристический портал</a:t>
            </a:r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5564038" y="526014"/>
            <a:ext cx="3047556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10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1039997"/>
            <a:ext cx="10239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976" y="1686328"/>
            <a:ext cx="8494520" cy="496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2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3636763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Туристический портал</a:t>
            </a:r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5564038" y="526014"/>
            <a:ext cx="3047556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11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1039997"/>
            <a:ext cx="10239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VISITKAMCHATKA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RU</a:t>
            </a:r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707" y="1549269"/>
            <a:ext cx="8364279" cy="507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57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4231985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60B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Этапы реализации проекта</a:t>
            </a: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6159260" y="526014"/>
            <a:ext cx="2452334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12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910607"/>
            <a:ext cx="1018865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 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ЭТАП </a:t>
            </a:r>
          </a:p>
          <a:p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Декабрь 2021 года – июль 2022 года</a:t>
            </a:r>
          </a:p>
          <a:p>
            <a:pPr lvl="0"/>
            <a:r>
              <a:rPr lang="ru-RU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НОВЫЕ РАЗДЕЛЫ: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«Чем заняться» - идеи для путешествий, виды отдыха по сезонам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«Туристу»</a:t>
            </a:r>
          </a:p>
          <a:p>
            <a:r>
              <a:rPr lang="ru-RU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подраздел «Проживание» с интеграцией платформы бронирования отелей «Броневик»</a:t>
            </a:r>
          </a:p>
          <a:p>
            <a:r>
              <a:rPr lang="ru-RU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подраздел «Где поесть»</a:t>
            </a:r>
          </a:p>
          <a:p>
            <a:r>
              <a:rPr lang="ru-RU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подраздел «Безопасность» </a:t>
            </a:r>
          </a:p>
          <a:p>
            <a:r>
              <a:rPr lang="ru-RU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подраздел «Сувениры» - интегрирован каталог «Сувениры Камчатки»</a:t>
            </a:r>
          </a:p>
          <a:p>
            <a:r>
              <a:rPr lang="ru-RU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</a:t>
            </a:r>
            <a:r>
              <a:rPr lang="en-US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FAQ</a:t>
            </a:r>
            <a:r>
              <a:rPr lang="ru-RU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(часто задаваемые вопросы)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«События» </a:t>
            </a:r>
            <a:r>
              <a:rPr lang="ru-RU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календарь событий в Камчатском крае, добавлены фильтры по дате и формату мероприятий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«Туры»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«Бизнесу»</a:t>
            </a:r>
          </a:p>
          <a:p>
            <a:r>
              <a:rPr lang="ru-RU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Инвестиционный подраздел «Рекреационные кластеры»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«Впечатления»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«Устойчивый туризм»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Интерактивная карта с основными направлениями </a:t>
            </a:r>
          </a:p>
          <a:p>
            <a:pPr lvl="0"/>
            <a:r>
              <a:rPr lang="ru-RU" sz="1400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и природными достопримечательностями.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C4F1DF-76EE-4E1E-BEAD-D160605BA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409" y="3529617"/>
            <a:ext cx="4524111" cy="319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5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4231985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60B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Этапы реализации проекта</a:t>
            </a: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6159260" y="526014"/>
            <a:ext cx="2452334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13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1039997"/>
            <a:ext cx="1018865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II 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ЭТАП</a:t>
            </a:r>
          </a:p>
          <a:p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2 полугодие 2022 (ФИНАНСИРОВАНИЕ НЕ ТРЕБУЕТСЯ)</a:t>
            </a:r>
          </a:p>
          <a:p>
            <a:r>
              <a:rPr lang="ru-RU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Развитие личных кабинетов туроператоров.</a:t>
            </a:r>
            <a:endParaRPr lang="ru-RU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Планируется проведение к</a:t>
            </a:r>
            <a:r>
              <a:rPr lang="ru-RU" b="1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омплекса работ и услуг, направленного на взаимодействие с турбизнесом камчатского </a:t>
            </a:r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края и формирование витрины туристических услуг региона.</a:t>
            </a:r>
          </a:p>
          <a:p>
            <a:endParaRPr lang="ru-RU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r>
              <a:rPr lang="ru-RU" dirty="0">
                <a:solidFill>
                  <a:srgbClr val="0064C4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Запланированы мероприятия по организации и проведению презентации </a:t>
            </a:r>
            <a:r>
              <a:rPr lang="ru-RU" dirty="0" err="1">
                <a:solidFill>
                  <a:srgbClr val="0064C4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турпортала</a:t>
            </a:r>
            <a:r>
              <a:rPr lang="ru-RU" dirty="0">
                <a:solidFill>
                  <a:srgbClr val="0064C4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для регионального бизнеса: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4C4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Подготовка образовательного курса для туроператоров;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4C4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Проведение серии вебинаров с региональным туристическим бизнесом;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4C4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Настройка, запуск и оптимизация рекламных кампаний для продвижения раздела с турами и туров, размещенных на портале.</a:t>
            </a:r>
          </a:p>
          <a:p>
            <a:r>
              <a:rPr lang="ru-RU" dirty="0">
                <a:solidFill>
                  <a:srgbClr val="0064C4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 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739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4231985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60B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Этапы реализации проекта</a:t>
            </a: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6159260" y="526014"/>
            <a:ext cx="2452334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14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1039997"/>
            <a:ext cx="1018865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III </a:t>
            </a:r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ЭТАП </a:t>
            </a:r>
          </a:p>
          <a:p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(НЕОБХОДИМО ДОПОЛНИТЕЛЬНОЕ ФИНАНСИРОВАНИЕ - 6 700 000 руб.) </a:t>
            </a:r>
          </a:p>
          <a:p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2 полугодие 2022</a:t>
            </a:r>
          </a:p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Новый обновленный портал требует эффективных инструментов продвижения, чтобы обеспечить:</a:t>
            </a:r>
          </a:p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•	рост посещаемости и охвата аудитории;</a:t>
            </a:r>
          </a:p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•	увеличение продаж и, как следствие, прибыли для турбизнеса;</a:t>
            </a:r>
          </a:p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•	повышение узнаваемости компании/бренда;</a:t>
            </a:r>
          </a:p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•	повышение лояльности и доверия клиентов.</a:t>
            </a:r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>
              <a:solidFill>
                <a:srgbClr val="0064C4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1F07BBD2-5E0A-4823-93AD-C21275D086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631408"/>
              </p:ext>
            </p:extLst>
          </p:nvPr>
        </p:nvGraphicFramePr>
        <p:xfrm>
          <a:off x="5737736" y="3597215"/>
          <a:ext cx="5647929" cy="2526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CorelDRAW" r:id="rId4" imgW="6836054" imgH="3057002" progId="CorelDraw.Graphic.20">
                  <p:embed/>
                </p:oleObj>
              </mc:Choice>
              <mc:Fallback>
                <p:oleObj name="CorelDRAW" r:id="rId4" imgW="6836054" imgH="3057002" progId="CorelDraw.Graphic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37736" y="3597215"/>
                        <a:ext cx="5647929" cy="25262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1475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4231985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60B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Этапы реализации проекта</a:t>
            </a: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6159260" y="526014"/>
            <a:ext cx="2452334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15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927848"/>
            <a:ext cx="10188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Оценочная смета проекта</a:t>
            </a:r>
          </a:p>
          <a:p>
            <a:endParaRPr lang="ru-RU" b="1" dirty="0">
              <a:solidFill>
                <a:srgbClr val="C0000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endParaRPr lang="ru-RU" dirty="0">
              <a:solidFill>
                <a:srgbClr val="0064C4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C24C774-7CAD-42D0-9342-35636678EB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186012"/>
              </p:ext>
            </p:extLst>
          </p:nvPr>
        </p:nvGraphicFramePr>
        <p:xfrm>
          <a:off x="470894" y="1362974"/>
          <a:ext cx="11138600" cy="4522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3219">
                  <a:extLst>
                    <a:ext uri="{9D8B030D-6E8A-4147-A177-3AD203B41FA5}">
                      <a16:colId xmlns:a16="http://schemas.microsoft.com/office/drawing/2014/main" val="3444167446"/>
                    </a:ext>
                  </a:extLst>
                </a:gridCol>
                <a:gridCol w="7431706">
                  <a:extLst>
                    <a:ext uri="{9D8B030D-6E8A-4147-A177-3AD203B41FA5}">
                      <a16:colId xmlns:a16="http://schemas.microsoft.com/office/drawing/2014/main" val="359835154"/>
                    </a:ext>
                  </a:extLst>
                </a:gridCol>
                <a:gridCol w="1703675">
                  <a:extLst>
                    <a:ext uri="{9D8B030D-6E8A-4147-A177-3AD203B41FA5}">
                      <a16:colId xmlns:a16="http://schemas.microsoft.com/office/drawing/2014/main" val="2348206729"/>
                    </a:ext>
                  </a:extLst>
                </a:gridCol>
              </a:tblGrid>
              <a:tr h="101981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62134"/>
                  </a:ext>
                </a:extLst>
              </a:tr>
              <a:tr h="9462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SEO</a:t>
                      </a: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-оптимизация портала </a:t>
                      </a:r>
                      <a:r>
                        <a:rPr lang="en-US" sz="1100" dirty="0" err="1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visitkamchatka</a:t>
                      </a: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.</a:t>
                      </a:r>
                      <a:r>
                        <a:rPr lang="en-US" sz="1100" dirty="0" err="1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ru</a:t>
                      </a:r>
                      <a:r>
                        <a:rPr lang="en-US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 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ежемесячная аналитика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составление тех. заданий на корректировку контента, на производство новых текстов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подготовка нового текстового контента с учетом частотных запросов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формирование семантического ядра, управление ссылочной массой и трафиком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480 000 р.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(80 000 р./мес.)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extLst>
                  <a:ext uri="{0D108BD9-81ED-4DB2-BD59-A6C34878D82A}">
                    <a16:rowId xmlns:a16="http://schemas.microsoft.com/office/drawing/2014/main" val="4176012041"/>
                  </a:ext>
                </a:extLst>
              </a:tr>
              <a:tr h="6648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Таргетированная онлайн-реклама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настройка, запуск и оптимизация рекламных кампаний для продвижения портала (на основе поисковой системы Яндекс, а также системы МТС-маркетолог).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600 000 р.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(100 000 р./мес.)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extLst>
                  <a:ext uri="{0D108BD9-81ED-4DB2-BD59-A6C34878D82A}">
                    <a16:rowId xmlns:a16="http://schemas.microsoft.com/office/drawing/2014/main" val="3787138318"/>
                  </a:ext>
                </a:extLst>
              </a:tr>
              <a:tr h="16104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Подготовка визуального контента для сайта </a:t>
                      </a:r>
                      <a:r>
                        <a:rPr lang="en-US" sz="1100" dirty="0" err="1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visitkamchatka</a:t>
                      </a: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.</a:t>
                      </a:r>
                      <a:r>
                        <a:rPr lang="en-US" sz="1100" dirty="0" err="1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ru</a:t>
                      </a: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 и для социальных сетей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серия роликов о направлениях туризма (6 роликов, хронометраж до 3 минут для сайта и 10 роликов хронометраж до 15 сек для соц. сетей: вертолетные туры / сплавы / восхождения / морская прогулка / термальные источники / рыбалка). Пример: </a:t>
                      </a:r>
                      <a:r>
                        <a:rPr lang="ru-RU" sz="1100" u="sng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  <a:hlinkClick r:id="rId3"/>
                        </a:rPr>
                        <a:t>https://www.youtube.com/watch?v=VWTrXtBvgqg</a:t>
                      </a: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  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серия роликов-</a:t>
                      </a:r>
                      <a:r>
                        <a:rPr lang="ru-RU" sz="1100" dirty="0" err="1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лайфхаков</a:t>
                      </a: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 о пребывании на территории (10 роликов-зарисовок о правилах безопасного пребывания на территории и о </a:t>
                      </a:r>
                      <a:r>
                        <a:rPr lang="ru-RU" sz="1100" dirty="0" err="1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лайфхаках</a:t>
                      </a: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 для туристов, хронометраж до 5 минут для сайта и 10 роликов хронометраж до 15 сек для соц. сетей). Пример: </a:t>
                      </a:r>
                      <a:r>
                        <a:rPr lang="ru-RU" sz="1100" u="sng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  <a:hlinkClick r:id="rId4"/>
                        </a:rPr>
                        <a:t>https://www.youtube.com/watch?v=XxGrDZ6LUGQ</a:t>
                      </a: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 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</a:t>
                      </a:r>
                      <a:r>
                        <a:rPr lang="ru-RU" sz="1100" dirty="0" err="1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видеоинфографика</a:t>
                      </a: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 (10 роликов анимированной графики, раскрывающих особенности Камчатского края; хронометраж до 15 сек для соц. сетей)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2 400 000 р.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(без учета стоимости тур. услуг)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 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2 500 000 р.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 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 180 000 р.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extLst>
                  <a:ext uri="{0D108BD9-81ED-4DB2-BD59-A6C34878D82A}">
                    <a16:rowId xmlns:a16="http://schemas.microsoft.com/office/drawing/2014/main" val="3643053492"/>
                  </a:ext>
                </a:extLst>
              </a:tr>
              <a:tr h="6648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Ведение и продвижение аккаунта в социальной сети «Вконтакте» </a:t>
                      </a:r>
                      <a:endParaRPr lang="ru-RU" sz="120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подготовка и публикация постов (от 5 в неделю)</a:t>
                      </a:r>
                      <a:endParaRPr lang="ru-RU" sz="120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взаимодействие с авторами фото (поиск и оформление прав на использование)</a:t>
                      </a:r>
                      <a:endParaRPr lang="ru-RU" sz="120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- взаимодействие с аудиторией (модерация комментариев, ответы на вопросы).</a:t>
                      </a:r>
                      <a:endParaRPr lang="ru-RU" sz="120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540 000 р.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(90 000 р./мес.)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extLst>
                  <a:ext uri="{0D108BD9-81ED-4DB2-BD59-A6C34878D82A}">
                    <a16:rowId xmlns:a16="http://schemas.microsoft.com/office/drawing/2014/main" val="236547310"/>
                  </a:ext>
                </a:extLst>
              </a:tr>
              <a:tr h="101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ИТОГО:</a:t>
                      </a:r>
                      <a:endParaRPr lang="ru-RU" sz="120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 </a:t>
                      </a:r>
                      <a:endParaRPr lang="ru-RU" sz="120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Open Sans Light" pitchFamily="2" charset="0"/>
                          <a:ea typeface="Open Sans Light" pitchFamily="2" charset="0"/>
                          <a:cs typeface="Open Sans Light" pitchFamily="2" charset="0"/>
                        </a:rPr>
                        <a:t>6 700 000 р.</a:t>
                      </a:r>
                      <a:endParaRPr lang="ru-RU" sz="1200" dirty="0">
                        <a:effectLst/>
                        <a:latin typeface="Open Sans Light" pitchFamily="2" charset="0"/>
                        <a:ea typeface="Open Sans Light" pitchFamily="2" charset="0"/>
                        <a:cs typeface="Open Sans Light" pitchFamily="2" charset="0"/>
                      </a:endParaRPr>
                    </a:p>
                  </a:txBody>
                  <a:tcPr marL="43001" marR="43001" marT="0" marB="0"/>
                </a:tc>
                <a:extLst>
                  <a:ext uri="{0D108BD9-81ED-4DB2-BD59-A6C34878D82A}">
                    <a16:rowId xmlns:a16="http://schemas.microsoft.com/office/drawing/2014/main" val="311754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5374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7275" y="332988"/>
            <a:ext cx="3300333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60B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Профит для граждан</a:t>
            </a: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1456381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5227608" y="526014"/>
            <a:ext cx="3383986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16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55654" y="1039997"/>
            <a:ext cx="1123154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единая достоверная точка входа для бронирования гостиничных и туристических услуг в Камчатском крае</a:t>
            </a:r>
          </a:p>
          <a:p>
            <a:pPr marL="285750" indent="-285750">
              <a:buFontTx/>
              <a:buChar char="-"/>
            </a:pPr>
            <a:endParaRPr lang="ru-RU" sz="160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экономия времени пользователей при планировании путешествий;</a:t>
            </a:r>
          </a:p>
          <a:p>
            <a:pPr marL="285750" indent="-285750">
              <a:buFontTx/>
              <a:buChar char="-"/>
            </a:pPr>
            <a:endParaRPr lang="ru-RU" sz="160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самостоятельный выбор на основе конструктора туристских, гостиничных и экскурсионных услуг в Камчатском крае;</a:t>
            </a:r>
          </a:p>
          <a:p>
            <a:endParaRPr lang="ru-RU" sz="160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рейтинг туристских, гостиничных и экскурсионных услуг; </a:t>
            </a:r>
          </a:p>
          <a:p>
            <a:pPr marL="285750" indent="-285750">
              <a:buFontTx/>
              <a:buChar char="-"/>
            </a:pPr>
            <a:endParaRPr lang="ru-RU" sz="160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повышение качества услуг, т.к. портал - естественная конкурентная среда для туроператоров, гостиниц, экскурсоводов, гидов-переводчиков и инструкторов-проводников.</a:t>
            </a:r>
          </a:p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 </a:t>
            </a:r>
          </a:p>
          <a:p>
            <a:r>
              <a:rPr lang="ru-RU" dirty="0">
                <a:solidFill>
                  <a:srgbClr val="0064C4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 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810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494" y="132195"/>
            <a:ext cx="447225" cy="55903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233577" y="332988"/>
            <a:ext cx="6901132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60B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Профит для участников туристического рынка</a:t>
            </a:r>
          </a:p>
        </p:txBody>
      </p:sp>
      <p:cxnSp>
        <p:nvCxnSpPr>
          <p:cNvPr id="10" name="Прямая соединительная линия 9"/>
          <p:cNvCxnSpPr>
            <a:cxnSpLocks/>
            <a:endCxn id="9" idx="1"/>
          </p:cNvCxnSpPr>
          <p:nvPr/>
        </p:nvCxnSpPr>
        <p:spPr>
          <a:xfrm>
            <a:off x="470894" y="525535"/>
            <a:ext cx="762683" cy="15949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9" idx="3"/>
          </p:cNvCxnSpPr>
          <p:nvPr/>
        </p:nvCxnSpPr>
        <p:spPr>
          <a:xfrm flipV="1">
            <a:off x="8134709" y="526014"/>
            <a:ext cx="476885" cy="15470"/>
          </a:xfrm>
          <a:prstGeom prst="line">
            <a:avLst/>
          </a:prstGeom>
          <a:ln w="38100">
            <a:solidFill>
              <a:srgbClr val="006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42465" y="6356350"/>
            <a:ext cx="2743200" cy="365125"/>
          </a:xfrm>
        </p:spPr>
        <p:txBody>
          <a:bodyPr/>
          <a:lstStyle/>
          <a:p>
            <a:fld id="{6AED6350-9B76-E744-A4AD-BC1C7D4FFA23}" type="slidenum">
              <a:rPr lang="x-none" sz="2000">
                <a:solidFill>
                  <a:schemeClr val="bg1"/>
                </a:solidFill>
                <a:latin typeface="Open Sans" panose="020B0606030504020204"/>
              </a:rPr>
              <a:pPr/>
              <a:t>17</a:t>
            </a:fld>
            <a:endParaRPr lang="x-none" sz="2000" dirty="0">
              <a:solidFill>
                <a:schemeClr val="bg1"/>
              </a:solidFill>
              <a:latin typeface="Open Sans" panose="020B0606030504020204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CA4F1-60D9-419F-8489-B76071ABBE39}"/>
              </a:ext>
            </a:extLst>
          </p:cNvPr>
          <p:cNvSpPr/>
          <p:nvPr/>
        </p:nvSpPr>
        <p:spPr>
          <a:xfrm>
            <a:off x="646981" y="1039997"/>
            <a:ext cx="101101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продвижение туристских услуг;</a:t>
            </a:r>
          </a:p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привлечение новых туристов;</a:t>
            </a:r>
          </a:p>
          <a:p>
            <a:r>
              <a:rPr 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- только для официальные «игроки» туристского бизнеса.</a:t>
            </a:r>
          </a:p>
          <a:p>
            <a:r>
              <a:rPr lang="ru-RU" dirty="0">
                <a:solidFill>
                  <a:srgbClr val="0064C4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 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026D09F-C851-4644-80C4-F0CB07AF2D95}"/>
              </a:ext>
            </a:extLst>
          </p:cNvPr>
          <p:cNvSpPr txBox="1">
            <a:spLocks/>
          </p:cNvSpPr>
          <p:nvPr/>
        </p:nvSpPr>
        <p:spPr>
          <a:xfrm>
            <a:off x="1927274" y="332988"/>
            <a:ext cx="5261317" cy="4169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b="1" dirty="0">
              <a:solidFill>
                <a:srgbClr val="0070C0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FF6D59ED-0C7C-426C-9325-76DAC46E80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703172"/>
              </p:ext>
            </p:extLst>
          </p:nvPr>
        </p:nvGraphicFramePr>
        <p:xfrm>
          <a:off x="1927274" y="2493957"/>
          <a:ext cx="8049289" cy="3773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CorelDRAW" r:id="rId4" imgW="15547848" imgH="7288486" progId="CorelDraw.Graphic.20">
                  <p:embed/>
                </p:oleObj>
              </mc:Choice>
              <mc:Fallback>
                <p:oleObj name="CorelDRAW" r:id="rId4" imgW="15547848" imgH="7288486" progId="CorelDraw.Graphic.20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BF136485-926F-46CF-B89C-21858EA0C2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27274" y="2493957"/>
                        <a:ext cx="8049289" cy="3773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0685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890</Words>
  <PresentationFormat>Широкоэкранный</PresentationFormat>
  <Paragraphs>137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Light</vt:lpstr>
      <vt:lpstr>Office Theme</vt:lpstr>
      <vt:lpstr>CorelDRAW</vt:lpstr>
      <vt:lpstr>РАЗВИТИЕ  ТУРИСТИЧЕСКОГО  ПОРТАЛА  С ВОЗМОЖНОСТЯМИ МАРКЕТПЛЕЙСА</vt:lpstr>
      <vt:lpstr>Презентация PowerPoint</vt:lpstr>
      <vt:lpstr>ВАРИАНТ 1: создание нового маркетплейса с «нуля» и последующее его продвижение;   ВАРИАНТ 2: взаимодействие с уже существующими камчатскими частными системами по бронированию (их на настоящем этапе 3 - https://aybrus.com/, https://zimaletokamchatka.ru/, https://dotrek.ru/ );   ВАРИАНТ 3: дальнейшее РАЗВИТИЕ ТУРИСТИЧЕСКОГО ПОРТАЛА VISITKAMCHATKA.RU     </vt:lpstr>
      <vt:lpstr>    - создание туристского маркетплейса;  - предоставление прозрачной электронной системы оценки качества предлагаемых туристских услуг, создание рейтинга туристских услуг;  - развитие сервисов онлайн-построения туристского маршрута с возможностью бронирования гостиниц;  - создание электронной площадки для вовлечения самозанятых лиц в туристскую деятельность (гиды, инструкторы, экскурсоводы)  Все перечисленные задачи будут реализованы на уровне региона при реализации проекта  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2022-01-31T14:23:10Z</dcterms:created>
  <dcterms:modified xsi:type="dcterms:W3CDTF">2022-10-03T04:38:01Z</dcterms:modified>
</cp:coreProperties>
</file>