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f3dd22d3760f4b80" Type="http://schemas.microsoft.com/office/2007/relationships/ui/extensibility" Target="customUI/customUI14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7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4" r:id="rId3"/>
    <p:sldId id="317" r:id="rId4"/>
    <p:sldId id="321" r:id="rId5"/>
    <p:sldId id="316" r:id="rId6"/>
    <p:sldId id="318" r:id="rId7"/>
    <p:sldId id="292" r:id="rId8"/>
  </p:sldIdLst>
  <p:sldSz cx="24384000" cy="13716000"/>
  <p:notesSz cx="6797675" cy="9928225"/>
  <p:embeddedFontLst>
    <p:embeddedFont>
      <p:font typeface="Golos Text" charset="-52"/>
      <p:regular r:id="rId11"/>
      <p:bold r:id="rId12"/>
      <p:italic r:id="rId13"/>
      <p:boldItalic r:id="rId14"/>
    </p:embeddedFont>
    <p:embeddedFont>
      <p:font typeface="Rosatom" charset="-52"/>
      <p:regular r:id="rId15"/>
      <p:bold r:id="rId16"/>
      <p:italic r:id="rId17"/>
      <p:boldItalic r:id="rId18"/>
    </p:embeddedFont>
    <p:embeddedFont>
      <p:font typeface="Roboto" charset="0"/>
      <p:regular r:id="rId19"/>
      <p:bold r:id="rId20"/>
      <p:italic r:id="rId21"/>
      <p:boldItalic r:id="rId22"/>
    </p:embeddedFont>
    <p:embeddedFont>
      <p:font typeface="Calibri" pitchFamily="34" charset="0"/>
      <p:regular r:id="rId23"/>
      <p:bold r:id="rId24"/>
      <p:italic r:id="rId25"/>
      <p:boldItalic r:id="rId26"/>
    </p:embeddedFont>
  </p:embeddedFontLst>
  <p:defaultTextStyle>
    <a:defPPr>
      <a:defRPr lang="ru-RU"/>
    </a:defPPr>
    <a:lvl1pPr marL="0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1pPr>
    <a:lvl2pPr marL="909542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2pPr>
    <a:lvl3pPr marL="1819238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3pPr>
    <a:lvl4pPr marL="2728758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4pPr>
    <a:lvl5pPr marL="3638364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5pPr>
    <a:lvl6pPr marL="4547978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6pPr>
    <a:lvl7pPr marL="5457546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7pPr>
    <a:lvl8pPr marL="6367070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8pPr>
    <a:lvl9pPr marL="7276682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3" orient="horz" userDrawn="1">
          <p15:clr>
            <a:srgbClr val="A4A3A4"/>
          </p15:clr>
        </p15:guide>
        <p15:guide id="10" pos="10742" userDrawn="1">
          <p15:clr>
            <a:srgbClr val="A4A3A4"/>
          </p15:clr>
        </p15:guide>
        <p15:guide id="11" orient="horz" pos="63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xmlns="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9C2CF"/>
    <a:srgbClr val="F1F2F3"/>
    <a:srgbClr val="7DAFFC"/>
    <a:srgbClr val="E9F1FD"/>
    <a:srgbClr val="D4D5D9"/>
    <a:srgbClr val="AAAEB6"/>
    <a:srgbClr val="BCD6FE"/>
    <a:srgbClr val="BDC5D1"/>
    <a:srgbClr val="E1ECFD"/>
    <a:srgbClr val="F3F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817EA92-75D0-4044-A80A-286907CE0DDB}">
  <a:tblStyle styleId="{0817EA92-75D0-4044-A80A-286907CE0DDB}" styleName="Style 1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1F2F3"/>
          </a:solidFill>
        </a:fill>
      </a:tcStyle>
    </a:band1H>
    <a:band2H>
      <a:tcStyle>
        <a:tcBdr/>
        <a:fill>
          <a:solidFill>
            <a:srgbClr val="FFFFFF"/>
          </a:solidFill>
        </a:fill>
      </a:tcStyle>
    </a:band2H>
    <a:firstRow>
      <a:tcTxStyle>
        <a:fontRef idx="minor">
          <a:prstClr val="black"/>
        </a:fontRef>
      </a:tcTxStyle>
      <a:tcStyle>
        <a:tcBdr>
          <a:bottom>
            <a:ln w="19050" cmpd="sng">
              <a:solidFill>
                <a:srgbClr val="BEC6D2"/>
              </a:solidFill>
            </a:ln>
          </a:bottom>
        </a:tcBdr>
      </a:tcStyle>
    </a:firstRow>
  </a:tblStyle>
  <a:tblStyle styleId="{0817EA92-75D0-4044-A80A-286907CE0DDC}" styleName="Style 2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10160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1F2F3"/>
          </a:solidFill>
        </a:fill>
      </a:tcStyle>
    </a:band1H>
    <a:band2H>
      <a:tcStyle>
        <a:tcBdr/>
        <a:fill>
          <a:solidFill>
            <a:srgbClr val="F1F2F3"/>
          </a:solidFill>
        </a:fill>
      </a:tcStyle>
    </a:band2H>
    <a:firstRow>
      <a:tcTxStyle>
        <a:fontRef idx="minor">
          <a:prstClr val="black"/>
        </a:fontRef>
      </a:tcTxStyle>
      <a:tcStyle>
        <a:tcBdr/>
      </a:tcStyle>
    </a:firstRow>
  </a:tblStyle>
  <a:tblStyle styleId="{0817EA92-75D0-4044-A80A-286907CE0DDE}" styleName="Style 3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1F6FE"/>
          </a:solidFill>
        </a:fill>
      </a:tcStyle>
    </a:band1H>
    <a:band2H>
      <a:tcStyle>
        <a:tcBdr/>
        <a:fill>
          <a:solidFill>
            <a:srgbClr val="FFFFFF"/>
          </a:solidFill>
        </a:fill>
      </a:tcStyle>
    </a:band2H>
    <a:firstRow>
      <a:tcTxStyle>
        <a:fontRef idx="minor">
          <a:prstClr val="black"/>
        </a:fontRef>
      </a:tcTxStyle>
      <a:tcStyle>
        <a:tcBdr>
          <a:bottom>
            <a:ln w="19050" cmpd="sng">
              <a:solidFill>
                <a:srgbClr val="BCD6FE"/>
              </a:solidFill>
            </a:ln>
          </a:bottom>
        </a:tcBdr>
      </a:tcStyle>
    </a:firstRow>
  </a:tblStyle>
  <a:tblStyle styleId="{0817EA92-75D0-4044-A80A-286907CE0DDF}" styleName="Style 4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10160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1F6FE"/>
          </a:solidFill>
        </a:fill>
      </a:tcStyle>
    </a:band1H>
    <a:band2H>
      <a:tcStyle>
        <a:tcBdr/>
        <a:fill>
          <a:solidFill>
            <a:srgbClr val="F1F6FE"/>
          </a:solidFill>
        </a:fill>
      </a:tcStyle>
    </a:band2H>
    <a:firstRow>
      <a:tcTxStyle>
        <a:fontRef idx="minor">
          <a:prstClr val="black"/>
        </a:fontRef>
      </a:tcTxStyle>
      <a:tcStyle>
        <a:tcBdr/>
      </a:tcStyle>
    </a:firstRow>
  </a:tblStyle>
  <a:tblStyle styleId="{0817EA92-75D0-4044-A80A-286907CE0DDA}" styleName="Style 5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10160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FFFFF"/>
          </a:solidFill>
        </a:fill>
      </a:tcStyle>
    </a:band1H>
    <a:band2H>
      <a:tcStyle>
        <a:tcBdr/>
        <a:fill>
          <a:solidFill>
            <a:srgbClr val="FFFFFF"/>
          </a:solidFill>
        </a:fill>
      </a:tcStyle>
    </a:band2H>
    <a:firstRow>
      <a:tcTxStyle>
        <a:fontRef idx="minor">
          <a:prstClr val="black"/>
        </a:fontRef>
      </a:tcTxStyle>
      <a:tcStyle>
        <a:tcBdr>
          <a:bottom>
            <a:ln w="19050" cmpd="sng">
              <a:solidFill>
                <a:srgbClr val="BCD6FE"/>
              </a:solidFill>
            </a:ln>
          </a:bottom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84" autoAdjust="0"/>
    <p:restoredTop sz="94960" autoAdjust="0"/>
  </p:normalViewPr>
  <p:slideViewPr>
    <p:cSldViewPr snapToGrid="0">
      <p:cViewPr>
        <p:scale>
          <a:sx n="35" d="100"/>
          <a:sy n="35" d="100"/>
        </p:scale>
        <p:origin x="-552" y="-80"/>
      </p:cViewPr>
      <p:guideLst>
        <p:guide orient="horz"/>
        <p:guide orient="horz" pos="6316"/>
        <p:guide pos="10742"/>
      </p:guideLst>
    </p:cSldViewPr>
  </p:slideViewPr>
  <p:outlineViewPr>
    <p:cViewPr>
      <p:scale>
        <a:sx n="33" d="100"/>
        <a:sy n="33" d="100"/>
      </p:scale>
      <p:origin x="0" y="-576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346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888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>
              <a:defRPr sz="1200"/>
            </a:lvl1pPr>
          </a:lstStyle>
          <a:p>
            <a:fld id="{B7D342B0-9D68-4014-A3AD-926D613D56D0}" type="datetimeFigureOut">
              <a:rPr lang="ru-RU" smtClean="0"/>
              <a:pPr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752"/>
            <a:ext cx="2946400" cy="496888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r">
              <a:defRPr sz="1200"/>
            </a:lvl1pPr>
          </a:lstStyle>
          <a:p>
            <a:fld id="{702AF24E-A5A7-431E-9299-AE43CB03E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4603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641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641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>
              <a:defRPr sz="1200"/>
            </a:lvl1pPr>
          </a:lstStyle>
          <a:p>
            <a:fld id="{A4537D74-604C-45C9-AF5A-A9D7A21A06BD}" type="datetimeFigureOut">
              <a:rPr lang="ru-RU" smtClean="0"/>
              <a:pPr/>
              <a:t>28.09.2022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2" tIns="45511" rIns="91022" bIns="455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022" tIns="45511" rIns="91022" bIns="455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3"/>
            <a:ext cx="2945659" cy="496411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3"/>
            <a:ext cx="2945659" cy="496411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r">
              <a:defRPr sz="1200"/>
            </a:lvl1pPr>
          </a:lstStyle>
          <a:p>
            <a:fld id="{64FC889F-F593-4514-899E-84B9778B38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8752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09542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19238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28758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38364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47978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57546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67070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276682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557C047D-4D09-614A-AFBC-C1E4DCA44A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85221" y="925788"/>
            <a:ext cx="4263288" cy="11998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FBAE5C63-FA16-ED4D-8EE7-5A1A658C67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13520" y="0"/>
            <a:ext cx="15270480" cy="13716000"/>
          </a:xfrm>
          <a:prstGeom prst="rect">
            <a:avLst/>
          </a:prstGeom>
        </p:spPr>
      </p:pic>
      <p:sp>
        <p:nvSpPr>
          <p:cNvPr id="8" name="Текст 4">
            <a:extLst>
              <a:ext uri="{FF2B5EF4-FFF2-40B4-BE49-F238E27FC236}">
                <a16:creationId xmlns:a16="http://schemas.microsoft.com/office/drawing/2014/main" xmlns="" id="{3CF4C2CC-CD6B-466D-95AA-AD4969806C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6559" y="12445884"/>
            <a:ext cx="12962468" cy="58209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tx2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dirty="0"/>
              <a:t>2022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xmlns="" id="{11E0DAD6-A182-45CB-AF82-BB1C491542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66559" y="11704587"/>
            <a:ext cx="15934732" cy="5820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xmlns="" id="{5DC229F3-2A59-4047-8B82-6D347C0AA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5083" y="3078163"/>
            <a:ext cx="19341744" cy="382743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1827206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0" b="1" i="0" kern="0">
                <a:solidFill>
                  <a:schemeClr val="tx1"/>
                </a:solidFill>
                <a:latin typeface="+mj-lt"/>
                <a:ea typeface="Rosatom" panose="020B0503040504020204" pitchFamily="34" charset="77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182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Название презентации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xmlns="" id="{11A9AC9D-AB03-455B-AA0C-090AE4A419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43744" y="7175579"/>
            <a:ext cx="14037616" cy="166203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>
                <a:solidFill>
                  <a:schemeClr val="tx2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Дополнительный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284719588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муцтитул 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7BA481B5-CE37-4275-BEB0-2DF14F9EF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6326" y="3436938"/>
            <a:ext cx="16744950" cy="373817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ts val="7800"/>
              </a:lnSpc>
              <a:spcBef>
                <a:spcPts val="0"/>
              </a:spcBef>
              <a:buNone/>
              <a:defRPr lang="ru-RU" sz="7200" b="1" i="0" kern="0" dirty="0" smtClean="0">
                <a:solidFill>
                  <a:schemeClr val="tx1"/>
                </a:solidFill>
                <a:latin typeface="+mj-lt"/>
                <a:ea typeface="Rosatom" panose="020B0503040504020204" pitchFamily="34" charset="77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Шмуцтитул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xmlns="" id="{9CF9701E-AF62-40BB-83EF-B801091410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32716" y="7471454"/>
            <a:ext cx="13249940" cy="17265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Дополнительный текст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DAA0C4D6-F530-4840-8A8A-19ACDDA00F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7800" y="0"/>
            <a:ext cx="153162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950009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56 пт и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2">
            <a:extLst>
              <a:ext uri="{FF2B5EF4-FFF2-40B4-BE49-F238E27FC236}">
                <a16:creationId xmlns:a16="http://schemas.microsoft.com/office/drawing/2014/main" xmlns="" id="{78FC9CEA-E9DE-4D5D-87A3-10B5B7C6D3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185294" y="936634"/>
            <a:ext cx="3656888" cy="1029184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D52FC619-4A0B-4691-BFFB-A2E6FB5B3F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2467" y="823556"/>
            <a:ext cx="15131335" cy="1229502"/>
          </a:xfrm>
          <a:prstGeom prst="rect">
            <a:avLst/>
          </a:prstGeom>
        </p:spPr>
        <p:txBody>
          <a:bodyPr/>
          <a:lstStyle>
            <a:lvl1pPr algn="l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defRPr sz="5600" b="1">
                <a:solidFill>
                  <a:srgbClr val="1D222A"/>
                </a:solidFill>
                <a:latin typeface="Golos Text" panose="020B0503020202020204" pitchFamily="34" charset="-52"/>
              </a:defRPr>
            </a:lvl1pPr>
          </a:lstStyle>
          <a:p>
            <a:r>
              <a:rPr lang="ru-RU" dirty="0"/>
              <a:t>Заголовок 56 </a:t>
            </a:r>
            <a:r>
              <a:rPr lang="ru-RU" dirty="0" err="1"/>
              <a:t>пт</a:t>
            </a:r>
            <a:r>
              <a:rPr lang="ru-RU" dirty="0"/>
              <a:t> 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587184F0-B050-4C58-ABEC-D901E38B80A6}"/>
              </a:ext>
            </a:extLst>
          </p:cNvPr>
          <p:cNvSpPr txBox="1">
            <a:spLocks/>
          </p:cNvSpPr>
          <p:nvPr userDrawn="1"/>
        </p:nvSpPr>
        <p:spPr>
          <a:xfrm>
            <a:off x="22811243" y="12827841"/>
            <a:ext cx="749300" cy="1825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DF24603-9A1B-F342-92E0-89DE32840F75}" type="slidenum">
              <a:rPr lang="en-US" sz="2400" smtClean="0">
                <a:solidFill>
                  <a:schemeClr val="tx2"/>
                </a:solidFill>
                <a:latin typeface="+mj-lt"/>
                <a:ea typeface="Arial" charset="0"/>
                <a:cs typeface="Arial" charset="0"/>
              </a:rPr>
              <a:pPr algn="l"/>
              <a:t>‹#›</a:t>
            </a:fld>
            <a:endParaRPr lang="en-US" sz="2400" dirty="0">
              <a:solidFill>
                <a:schemeClr val="tx2"/>
              </a:solidFill>
              <a:latin typeface="+mj-lt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861002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4">
            <a:extLst>
              <a:ext uri="{FF2B5EF4-FFF2-40B4-BE49-F238E27FC236}">
                <a16:creationId xmlns:a16="http://schemas.microsoft.com/office/drawing/2014/main" xmlns="" id="{7E667C0E-D476-CA4D-9BCB-080F2B3DCD3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4443" y="9128797"/>
            <a:ext cx="14037616" cy="364966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ts val="4100"/>
              </a:lnSpc>
              <a:spcBef>
                <a:spcPts val="0"/>
              </a:spcBef>
              <a:spcAft>
                <a:spcPts val="1800"/>
              </a:spcAft>
              <a:buNone/>
              <a:defRPr sz="3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dirty="0"/>
              <a:t>Контактные данные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FBAE5C63-FA16-ED4D-8EE7-5A1A658C67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3520" y="0"/>
            <a:ext cx="15270480" cy="13716000"/>
          </a:xfrm>
          <a:prstGeom prst="rect">
            <a:avLst/>
          </a:prstGeom>
        </p:spPr>
      </p:pic>
      <p:pic>
        <p:nvPicPr>
          <p:cNvPr id="6" name="Graphic 4">
            <a:extLst>
              <a:ext uri="{FF2B5EF4-FFF2-40B4-BE49-F238E27FC236}">
                <a16:creationId xmlns:a16="http://schemas.microsoft.com/office/drawing/2014/main" xmlns="" id="{DC7D1C3E-9C38-4C0F-8B20-27867DB7D1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85221" y="925788"/>
            <a:ext cx="4263288" cy="119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193756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5955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9" r:id="rId1"/>
    <p:sldLayoutId id="2147484350" r:id="rId2"/>
    <p:sldLayoutId id="2147484349" r:id="rId3"/>
    <p:sldLayoutId id="2147484346" r:id="rId4"/>
  </p:sldLayoutIdLst>
  <p:hf sldNum="0" hdr="0" ftr="0" dt="0"/>
  <p:txStyles>
    <p:titleStyle>
      <a:lvl1pPr algn="l" defTabSz="1827206" rtl="0" eaLnBrk="1" latinLnBrk="0" hangingPunct="1">
        <a:lnSpc>
          <a:spcPct val="90000"/>
        </a:lnSpc>
        <a:spcBef>
          <a:spcPct val="0"/>
        </a:spcBef>
        <a:buNone/>
        <a:defRPr sz="87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04" indent="-456804" algn="l" defTabSz="1827206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4" kern="1200">
          <a:solidFill>
            <a:schemeClr val="tx1"/>
          </a:solidFill>
          <a:latin typeface="+mn-lt"/>
          <a:ea typeface="+mn-ea"/>
          <a:cs typeface="+mn-cs"/>
        </a:defRPr>
      </a:lvl1pPr>
      <a:lvl2pPr marL="1370406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6" kern="1200">
          <a:solidFill>
            <a:schemeClr val="tx1"/>
          </a:solidFill>
          <a:latin typeface="+mn-lt"/>
          <a:ea typeface="+mn-ea"/>
          <a:cs typeface="+mn-cs"/>
        </a:defRPr>
      </a:lvl2pPr>
      <a:lvl3pPr marL="2284008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6" kern="1200">
          <a:solidFill>
            <a:schemeClr val="tx1"/>
          </a:solidFill>
          <a:latin typeface="+mn-lt"/>
          <a:ea typeface="+mn-ea"/>
          <a:cs typeface="+mn-cs"/>
        </a:defRPr>
      </a:lvl3pPr>
      <a:lvl4pPr marL="3197610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4pPr>
      <a:lvl5pPr marL="4111214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5pPr>
      <a:lvl6pPr marL="5024816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6pPr>
      <a:lvl7pPr marL="5938418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7pPr>
      <a:lvl8pPr marL="6852022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8pPr>
      <a:lvl9pPr marL="7765624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7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913602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2pPr>
      <a:lvl3pPr marL="1827206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3pPr>
      <a:lvl4pPr marL="2740808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4pPr>
      <a:lvl5pPr marL="3654410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5pPr>
      <a:lvl6pPr marL="4568016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6pPr>
      <a:lvl7pPr marL="5481620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7pPr>
      <a:lvl8pPr marL="6395222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8pPr>
      <a:lvl9pPr marL="7308824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>
          <p15:clr>
            <a:srgbClr val="F26B43"/>
          </p15:clr>
        </p15:guide>
        <p15:guide id="2" pos="15360">
          <p15:clr>
            <a:srgbClr val="F26B43"/>
          </p15:clr>
        </p15:guide>
        <p15:guide id="3" pos="989">
          <p15:clr>
            <a:srgbClr val="F26B43"/>
          </p15:clr>
        </p15:guide>
        <p15:guide id="4" pos="1897">
          <p15:clr>
            <a:srgbClr val="A4A3A4"/>
          </p15:clr>
        </p15:guide>
        <p15:guide id="5" pos="2123">
          <p15:clr>
            <a:srgbClr val="A4A3A4"/>
          </p15:clr>
        </p15:guide>
        <p15:guide id="6" pos="14371">
          <p15:clr>
            <a:srgbClr val="F26B43"/>
          </p15:clr>
        </p15:guide>
        <p15:guide id="7" orient="horz">
          <p15:clr>
            <a:srgbClr val="F26B43"/>
          </p15:clr>
        </p15:guide>
        <p15:guide id="8" orient="horz" pos="8640">
          <p15:clr>
            <a:srgbClr val="F26B43"/>
          </p15:clr>
        </p15:guide>
        <p15:guide id="9" orient="horz" pos="578">
          <p15:clr>
            <a:srgbClr val="F26B43"/>
          </p15:clr>
        </p15:guide>
        <p15:guide id="11" orient="horz" pos="4433">
          <p15:clr>
            <a:srgbClr val="F26B43"/>
          </p15:clr>
        </p15:guide>
        <p15:guide id="12" orient="horz" pos="8062">
          <p15:clr>
            <a:srgbClr val="F26B43"/>
          </p15:clr>
        </p15:guide>
        <p15:guide id="13" pos="2350">
          <p15:clr>
            <a:srgbClr val="A4A3A4"/>
          </p15:clr>
        </p15:guide>
        <p15:guide id="14" pos="2577">
          <p15:clr>
            <a:srgbClr val="A4A3A4"/>
          </p15:clr>
        </p15:guide>
        <p15:guide id="15" pos="2804">
          <p15:clr>
            <a:srgbClr val="F26B43"/>
          </p15:clr>
        </p15:guide>
        <p15:guide id="17" pos="3303">
          <p15:clr>
            <a:srgbClr val="F26B43"/>
          </p15:clr>
        </p15:guide>
        <p15:guide id="18" pos="3530">
          <p15:clr>
            <a:srgbClr val="A4A3A4"/>
          </p15:clr>
        </p15:guide>
        <p15:guide id="20" pos="3983">
          <p15:clr>
            <a:srgbClr val="A4A3A4"/>
          </p15:clr>
        </p15:guide>
        <p15:guide id="21" pos="3756">
          <p15:clr>
            <a:srgbClr val="A4A3A4"/>
          </p15:clr>
        </p15:guide>
        <p15:guide id="22" pos="4210">
          <p15:clr>
            <a:srgbClr val="A4A3A4"/>
          </p15:clr>
        </p15:guide>
        <p15:guide id="23" pos="4437">
          <p15:clr>
            <a:srgbClr val="A4A3A4"/>
          </p15:clr>
        </p15:guide>
        <p15:guide id="24" pos="4664">
          <p15:clr>
            <a:srgbClr val="A4A3A4"/>
          </p15:clr>
        </p15:guide>
        <p15:guide id="25" pos="4890">
          <p15:clr>
            <a:srgbClr val="A4A3A4"/>
          </p15:clr>
        </p15:guide>
        <p15:guide id="29" pos="5616">
          <p15:clr>
            <a:srgbClr val="F26B43"/>
          </p15:clr>
        </p15:guide>
        <p15:guide id="30" pos="5843">
          <p15:clr>
            <a:srgbClr val="A4A3A4"/>
          </p15:clr>
        </p15:guide>
        <p15:guide id="31" pos="6070">
          <p15:clr>
            <a:srgbClr val="A4A3A4"/>
          </p15:clr>
        </p15:guide>
        <p15:guide id="32" pos="6297">
          <p15:clr>
            <a:srgbClr val="A4A3A4"/>
          </p15:clr>
        </p15:guide>
        <p15:guide id="33" pos="6523">
          <p15:clr>
            <a:srgbClr val="A4A3A4"/>
          </p15:clr>
        </p15:guide>
        <p15:guide id="34" pos="6750">
          <p15:clr>
            <a:srgbClr val="A4A3A4"/>
          </p15:clr>
        </p15:guide>
        <p15:guide id="35" pos="6977">
          <p15:clr>
            <a:srgbClr val="A4A3A4"/>
          </p15:clr>
        </p15:guide>
        <p15:guide id="36" pos="7204">
          <p15:clr>
            <a:srgbClr val="A4A3A4"/>
          </p15:clr>
        </p15:guide>
        <p15:guide id="41" pos="8383">
          <p15:clr>
            <a:srgbClr val="A4A3A4"/>
          </p15:clr>
        </p15:guide>
        <p15:guide id="42" pos="8156">
          <p15:clr>
            <a:srgbClr val="A4A3A4"/>
          </p15:clr>
        </p15:guide>
        <p15:guide id="44" pos="14144">
          <p15:clr>
            <a:srgbClr val="A4A3A4"/>
          </p15:clr>
        </p15:guide>
        <p15:guide id="45" pos="13917">
          <p15:clr>
            <a:srgbClr val="A4A3A4"/>
          </p15:clr>
        </p15:guide>
        <p15:guide id="46" pos="13690">
          <p15:clr>
            <a:srgbClr val="A4A3A4"/>
          </p15:clr>
        </p15:guide>
        <p15:guide id="47" pos="13463">
          <p15:clr>
            <a:srgbClr val="A4A3A4"/>
          </p15:clr>
        </p15:guide>
        <p15:guide id="48" pos="13237">
          <p15:clr>
            <a:srgbClr val="A4A3A4"/>
          </p15:clr>
        </p15:guide>
        <p15:guide id="49" pos="13010">
          <p15:clr>
            <a:srgbClr val="A4A3A4"/>
          </p15:clr>
        </p15:guide>
        <p15:guide id="50" pos="12783">
          <p15:clr>
            <a:srgbClr val="A4A3A4"/>
          </p15:clr>
        </p15:guide>
        <p15:guide id="51" pos="12556">
          <p15:clr>
            <a:srgbClr val="F26B43"/>
          </p15:clr>
        </p15:guide>
        <p15:guide id="53" pos="11604">
          <p15:clr>
            <a:srgbClr val="A4A3A4"/>
          </p15:clr>
        </p15:guide>
        <p15:guide id="55" pos="11377">
          <p15:clr>
            <a:srgbClr val="A4A3A4"/>
          </p15:clr>
        </p15:guide>
        <p15:guide id="56" pos="11150">
          <p15:clr>
            <a:srgbClr val="A4A3A4"/>
          </p15:clr>
        </p15:guide>
        <p15:guide id="57" pos="10923">
          <p15:clr>
            <a:srgbClr val="A4A3A4"/>
          </p15:clr>
        </p15:guide>
        <p15:guide id="58" pos="10696">
          <p15:clr>
            <a:srgbClr val="A4A3A4"/>
          </p15:clr>
        </p15:guide>
        <p15:guide id="59" pos="10470">
          <p15:clr>
            <a:srgbClr val="A4A3A4"/>
          </p15:clr>
        </p15:guide>
        <p15:guide id="60" pos="10243">
          <p15:clr>
            <a:srgbClr val="F26B43"/>
          </p15:clr>
        </p15:guide>
        <p15:guide id="65" pos="9290">
          <p15:clr>
            <a:srgbClr val="A4A3A4"/>
          </p15:clr>
        </p15:guide>
        <p15:guide id="66" pos="9517">
          <p15:clr>
            <a:srgbClr val="A4A3A4"/>
          </p15:clr>
        </p15:guide>
        <p15:guide id="67" pos="9063">
          <p15:clr>
            <a:srgbClr val="A4A3A4"/>
          </p15:clr>
        </p15:guide>
        <p15:guide id="68" pos="8837">
          <p15:clr>
            <a:srgbClr val="A4A3A4"/>
          </p15:clr>
        </p15:guide>
        <p15:guide id="69" pos="8610">
          <p15:clr>
            <a:srgbClr val="A4A3A4"/>
          </p15:clr>
        </p15:guide>
        <p15:guide id="70" orient="horz" pos="805">
          <p15:clr>
            <a:srgbClr val="A4A3A4"/>
          </p15:clr>
        </p15:guide>
        <p15:guide id="71" orient="horz" pos="1031">
          <p15:clr>
            <a:srgbClr val="A4A3A4"/>
          </p15:clr>
        </p15:guide>
        <p15:guide id="72" orient="horz" pos="1258">
          <p15:clr>
            <a:srgbClr val="A4A3A4"/>
          </p15:clr>
        </p15:guide>
        <p15:guide id="73" orient="horz" pos="1485">
          <p15:clr>
            <a:srgbClr val="A4A3A4"/>
          </p15:clr>
        </p15:guide>
        <p15:guide id="74" orient="horz" pos="1712">
          <p15:clr>
            <a:srgbClr val="A4A3A4"/>
          </p15:clr>
        </p15:guide>
        <p15:guide id="75" orient="horz" pos="1939">
          <p15:clr>
            <a:srgbClr val="A4A3A4"/>
          </p15:clr>
        </p15:guide>
        <p15:guide id="76" orient="horz" pos="2165">
          <p15:clr>
            <a:srgbClr val="A4A3A4"/>
          </p15:clr>
        </p15:guide>
        <p15:guide id="77" orient="horz" pos="2392">
          <p15:clr>
            <a:srgbClr val="A4A3A4"/>
          </p15:clr>
        </p15:guide>
        <p15:guide id="78" orient="horz" pos="2619">
          <p15:clr>
            <a:srgbClr val="A4A3A4"/>
          </p15:clr>
        </p15:guide>
        <p15:guide id="79" orient="horz" pos="2846">
          <p15:clr>
            <a:srgbClr val="A4A3A4"/>
          </p15:clr>
        </p15:guide>
        <p15:guide id="80" orient="horz" pos="3073">
          <p15:clr>
            <a:srgbClr val="A4A3A4"/>
          </p15:clr>
        </p15:guide>
        <p15:guide id="81" orient="horz" pos="3299">
          <p15:clr>
            <a:srgbClr val="A4A3A4"/>
          </p15:clr>
        </p15:guide>
        <p15:guide id="82" orient="horz" pos="3526">
          <p15:clr>
            <a:srgbClr val="A4A3A4"/>
          </p15:clr>
        </p15:guide>
        <p15:guide id="83" orient="horz" pos="3753">
          <p15:clr>
            <a:srgbClr val="A4A3A4"/>
          </p15:clr>
        </p15:guide>
        <p15:guide id="84" orient="horz" pos="3980">
          <p15:clr>
            <a:srgbClr val="A4A3A4"/>
          </p15:clr>
        </p15:guide>
        <p15:guide id="85" orient="horz" pos="4660">
          <p15:clr>
            <a:srgbClr val="A4A3A4"/>
          </p15:clr>
        </p15:guide>
        <p15:guide id="86" orient="horz" pos="4207">
          <p15:clr>
            <a:srgbClr val="F26B43"/>
          </p15:clr>
        </p15:guide>
        <p15:guide id="87" orient="horz" pos="5114">
          <p15:clr>
            <a:srgbClr val="A4A3A4"/>
          </p15:clr>
        </p15:guide>
        <p15:guide id="88" orient="horz" pos="4887">
          <p15:clr>
            <a:srgbClr val="A4A3A4"/>
          </p15:clr>
        </p15:guide>
        <p15:guide id="89" orient="horz" pos="5341">
          <p15:clr>
            <a:srgbClr val="A4A3A4"/>
          </p15:clr>
        </p15:guide>
        <p15:guide id="90" orient="horz" pos="5567">
          <p15:clr>
            <a:srgbClr val="A4A3A4"/>
          </p15:clr>
        </p15:guide>
        <p15:guide id="91" orient="horz" pos="5794">
          <p15:clr>
            <a:srgbClr val="A4A3A4"/>
          </p15:clr>
        </p15:guide>
        <p15:guide id="92" orient="horz" pos="6021">
          <p15:clr>
            <a:srgbClr val="A4A3A4"/>
          </p15:clr>
        </p15:guide>
        <p15:guide id="93" orient="horz" pos="6248">
          <p15:clr>
            <a:srgbClr val="A4A3A4"/>
          </p15:clr>
        </p15:guide>
        <p15:guide id="94" orient="horz" pos="6475">
          <p15:clr>
            <a:srgbClr val="A4A3A4"/>
          </p15:clr>
        </p15:guide>
        <p15:guide id="95" orient="horz" pos="6701">
          <p15:clr>
            <a:srgbClr val="A4A3A4"/>
          </p15:clr>
        </p15:guide>
        <p15:guide id="96" orient="horz" pos="7155">
          <p15:clr>
            <a:srgbClr val="A4A3A4"/>
          </p15:clr>
        </p15:guide>
        <p15:guide id="97" orient="horz" pos="6928">
          <p15:clr>
            <a:srgbClr val="A4A3A4"/>
          </p15:clr>
        </p15:guide>
        <p15:guide id="98" orient="horz" pos="7382">
          <p15:clr>
            <a:srgbClr val="A4A3A4"/>
          </p15:clr>
        </p15:guide>
        <p15:guide id="99" orient="horz" pos="7609">
          <p15:clr>
            <a:srgbClr val="A4A3A4"/>
          </p15:clr>
        </p15:guide>
        <p15:guide id="100" orient="horz" pos="7835">
          <p15:clr>
            <a:srgbClr val="A4A3A4"/>
          </p15:clr>
        </p15:guide>
        <p15:guide id="102" pos="1670">
          <p15:clr>
            <a:srgbClr val="A4A3A4"/>
          </p15:clr>
        </p15:guide>
        <p15:guide id="103" pos="1443">
          <p15:clr>
            <a:srgbClr val="A4A3A4"/>
          </p15:clr>
        </p15:guide>
        <p15:guide id="104" pos="1216">
          <p15:clr>
            <a:srgbClr val="A4A3A4"/>
          </p15:clr>
        </p15:guide>
        <p15:guide id="105" pos="12057">
          <p15:clr>
            <a:srgbClr val="F26B43"/>
          </p15:clr>
        </p15:guide>
        <p15:guide id="106" pos="11830">
          <p15:clr>
            <a:srgbClr val="A4A3A4"/>
          </p15:clr>
        </p15:guide>
        <p15:guide id="107" pos="9744">
          <p15:clr>
            <a:srgbClr val="F26B43"/>
          </p15:clr>
        </p15:guide>
        <p15:guide id="108" pos="7431">
          <p15:clr>
            <a:srgbClr val="F26B43"/>
          </p15:clr>
        </p15:guide>
        <p15:guide id="109" pos="7929">
          <p15:clr>
            <a:srgbClr val="F26B43"/>
          </p15:clr>
        </p15:guide>
        <p15:guide id="110" pos="51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4FC97E35-BB38-4538-899E-124B74C069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b="1" dirty="0"/>
              <a:t>Алексей Викторович Голубев</a:t>
            </a:r>
            <a:endParaRPr lang="ru-RU" b="1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8E712A5A-7478-4148-978C-FD4576710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5082" y="4377908"/>
            <a:ext cx="21755541" cy="3827439"/>
          </a:xfrm>
        </p:spPr>
        <p:txBody>
          <a:bodyPr/>
          <a:lstStyle/>
          <a:p>
            <a:pPr>
              <a:lnSpc>
                <a:spcPts val="7600"/>
              </a:lnSpc>
            </a:pPr>
            <a:r>
              <a:rPr lang="ru-RU" sz="7200" dirty="0"/>
              <a:t>Цифровая трансформация ресурсоснабжения </a:t>
            </a:r>
            <a:r>
              <a:rPr lang="ru-RU" sz="7200" b="0" dirty="0"/>
              <a:t>опыт, примеры реализации</a:t>
            </a:r>
            <a:endParaRPr lang="ru-RU" sz="7200" b="0" dirty="0"/>
          </a:p>
        </p:txBody>
      </p:sp>
    </p:spTree>
    <p:extLst>
      <p:ext uri="{BB962C8B-B14F-4D97-AF65-F5344CB8AC3E}">
        <p14:creationId xmlns:p14="http://schemas.microsoft.com/office/powerpoint/2010/main" xmlns="" val="2963277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12A5879B-A7FF-48B0-941D-AC4B0D3E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467" y="823556"/>
            <a:ext cx="17327658" cy="1229502"/>
          </a:xfrm>
        </p:spPr>
        <p:txBody>
          <a:bodyPr/>
          <a:lstStyle/>
          <a:p>
            <a:r>
              <a:rPr lang="ru-RU" dirty="0"/>
              <a:t>Цифровая трансформация ресурсоснабжения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812D381-FEEE-4E01-99CE-6A83828A31E2}"/>
              </a:ext>
            </a:extLst>
          </p:cNvPr>
          <p:cNvSpPr/>
          <p:nvPr/>
        </p:nvSpPr>
        <p:spPr>
          <a:xfrm>
            <a:off x="1452464" y="2042877"/>
            <a:ext cx="21370960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Комплексное решение в формате платформенного ПАК </a:t>
            </a:r>
            <a:r>
              <a:rPr lang="ru-RU" sz="40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по автоматизации основных бизнес-процессов ресурсоснабжающих организаций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75E4F5D7-09E2-4FEA-8976-89C2D8DBC1AB}"/>
              </a:ext>
            </a:extLst>
          </p:cNvPr>
          <p:cNvSpPr/>
          <p:nvPr/>
        </p:nvSpPr>
        <p:spPr>
          <a:xfrm>
            <a:off x="1388772" y="5129360"/>
            <a:ext cx="9766908" cy="36317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82880" tIns="91440" rIns="182880" bIns="91440">
            <a:spAutoFit/>
          </a:bodyPr>
          <a:lstStyle/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Управления ресурсами на основе «больших данных» </a:t>
            </a:r>
          </a:p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Цифрового контроля за выполнением измеримых показателей</a:t>
            </a:r>
          </a:p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Повышения эффективности и прозрачности процессов</a:t>
            </a:r>
          </a:p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Высокотехнологичных рабочих мест с высокой производительностью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F481FCF-9FA9-401A-956C-02E8EE605678}"/>
              </a:ext>
            </a:extLst>
          </p:cNvPr>
          <p:cNvSpPr txBox="1"/>
          <p:nvPr/>
        </p:nvSpPr>
        <p:spPr>
          <a:xfrm>
            <a:off x="1462317" y="3600577"/>
            <a:ext cx="95104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3600"/>
              </a:lnSpc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1D222A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Основная задача — создание общего информационного пространства с целью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C9219EC5-ECF7-4237-AC00-D0DF9F5FC7A1}"/>
              </a:ext>
            </a:extLst>
          </p:cNvPr>
          <p:cNvSpPr/>
          <p:nvPr/>
        </p:nvSpPr>
        <p:spPr>
          <a:xfrm>
            <a:off x="1388772" y="10440182"/>
            <a:ext cx="9444135" cy="23391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82880" tIns="91440" rIns="182880" bIns="91440">
            <a:spAutoFit/>
          </a:bodyPr>
          <a:lstStyle/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Предиктивная аналитика</a:t>
            </a:r>
          </a:p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Машинное обучение</a:t>
            </a:r>
          </a:p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Искусственный интеллект</a:t>
            </a:r>
          </a:p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Предотвращение внештатных ситуаций</a:t>
            </a:r>
          </a:p>
          <a:p>
            <a:pPr marR="0" lvl="0" defTabSz="914400" eaLnBrk="1" fontAlgn="auto" latinLnBrk="0" hangingPunct="1"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Минимизация человеческого фактора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50D5334-45CF-4A09-BE85-FFA69DD1E81F}"/>
              </a:ext>
            </a:extLst>
          </p:cNvPr>
          <p:cNvSpPr txBox="1"/>
          <p:nvPr/>
        </p:nvSpPr>
        <p:spPr>
          <a:xfrm>
            <a:off x="1462317" y="9039415"/>
            <a:ext cx="103343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3600"/>
              </a:lnSpc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1D222A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Постоянное развитие функционала информационных систем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01381" y="3576650"/>
            <a:ext cx="13863975" cy="779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4035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12A5879B-A7FF-48B0-941D-AC4B0D3E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467" y="823556"/>
            <a:ext cx="17327658" cy="1229502"/>
          </a:xfrm>
        </p:spPr>
        <p:txBody>
          <a:bodyPr/>
          <a:lstStyle/>
          <a:p>
            <a:r>
              <a:rPr lang="ru-RU" dirty="0"/>
              <a:t>Цифровая трансформация </a:t>
            </a:r>
            <a:r>
              <a:rPr lang="ru-RU" dirty="0"/>
              <a:t>ресурсоснабжения</a:t>
            </a:r>
            <a:br>
              <a:rPr lang="ru-RU" dirty="0"/>
            </a:br>
            <a:r>
              <a:rPr lang="ru-RU" dirty="0"/>
              <a:t>Наш </a:t>
            </a:r>
            <a:r>
              <a:rPr lang="ru-RU" dirty="0"/>
              <a:t>опыт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92546BA-1942-4415-B43D-4E1D7AA9439C}"/>
              </a:ext>
            </a:extLst>
          </p:cNvPr>
          <p:cNvSpPr/>
          <p:nvPr/>
        </p:nvSpPr>
        <p:spPr>
          <a:xfrm>
            <a:off x="12253607" y="2366682"/>
            <a:ext cx="10661217" cy="57861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82880" tIns="91440" rIns="182880" bIns="91440">
            <a:spAutoFit/>
          </a:bodyPr>
          <a:lstStyle/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Заказчик: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ГУП «</a:t>
            </a:r>
            <a:r>
              <a:rPr lang="ru-RU" sz="2400" kern="0" dirty="0" err="1">
                <a:solidFill>
                  <a:srgbClr val="000000"/>
                </a:solidFill>
                <a:latin typeface="Golos Text" panose="020B0503020202020204" pitchFamily="34" charset="-52"/>
              </a:rPr>
              <a:t>Белоблводоканал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»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Территория обслуживания: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г. Белгород и 19 районов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Технологических объектов в эксплуатации: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500+ шт.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Сетей водоснабжения и водоотведения: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12 000+ км. 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Население в зоне облуживания: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1 000 000 + чел.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Интегратор: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АО «Цифровые платформы и решения умного города»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Стоимость проекта: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462 млн ₽  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Размер гранта РФРИТ: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211 млн. ₽ 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Срок реализации: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 2021-2024 гг.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Прогнозный эффект от реализации проекта: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 до 100 млн. в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год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Дисконтированный срок окупаемости проекта: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 до 5 лет</a:t>
            </a:r>
            <a:endParaRPr lang="ru-RU" sz="2400" kern="0" dirty="0">
              <a:solidFill>
                <a:srgbClr val="000000"/>
              </a:solidFill>
              <a:latin typeface="Golos Text" panose="020B0503020202020204" pitchFamily="34" charset="-52"/>
              <a:ea typeface="Roboto" panose="02000000000000000000" pitchFamily="2" charset="0"/>
              <a:cs typeface="Golos Text" panose="020B0503020202020204" pitchFamily="34" charset="-52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812D381-FEEE-4E01-99CE-6A83828A31E2}"/>
              </a:ext>
            </a:extLst>
          </p:cNvPr>
          <p:cNvSpPr/>
          <p:nvPr/>
        </p:nvSpPr>
        <p:spPr>
          <a:xfrm>
            <a:off x="1452464" y="2372061"/>
            <a:ext cx="9538997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3600"/>
              </a:lnSpc>
            </a:pPr>
            <a: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Цифровизация системы водоснабжения и водоотведения.</a:t>
            </a:r>
          </a:p>
          <a:p>
            <a:pPr lvl="0">
              <a:lnSpc>
                <a:spcPts val="3600"/>
              </a:lnSpc>
            </a:pPr>
            <a: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Белгородская область, 2021-2024 гг.</a:t>
            </a:r>
            <a:b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</a:br>
            <a:endParaRPr lang="ru-RU" sz="3200" b="1" dirty="0">
              <a:solidFill>
                <a:schemeClr val="bg2"/>
              </a:solidFill>
              <a:latin typeface="Golos Text" panose="020B0503020202020204" pitchFamily="34" charset="-52"/>
              <a:ea typeface="Rosatom" panose="020B0503040504020204" pitchFamily="34" charset="-52"/>
              <a:cs typeface="Golos Text" panose="020B0503020202020204" pitchFamily="34" charset="-52"/>
            </a:endParaRPr>
          </a:p>
        </p:txBody>
      </p:sp>
      <p:sp>
        <p:nvSpPr>
          <p:cNvPr id="52" name="object 57">
            <a:extLst>
              <a:ext uri="{FF2B5EF4-FFF2-40B4-BE49-F238E27FC236}">
                <a16:creationId xmlns:a16="http://schemas.microsoft.com/office/drawing/2014/main" xmlns="" id="{E6C131AD-D1E6-4DD6-9B43-469F798EF11C}"/>
              </a:ext>
            </a:extLst>
          </p:cNvPr>
          <p:cNvSpPr txBox="1"/>
          <p:nvPr/>
        </p:nvSpPr>
        <p:spPr>
          <a:xfrm>
            <a:off x="12495977" y="9221638"/>
            <a:ext cx="298264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снижение затрат на энергоресурсы</a:t>
            </a:r>
          </a:p>
        </p:txBody>
      </p:sp>
      <p:sp>
        <p:nvSpPr>
          <p:cNvPr id="53" name="object 76">
            <a:extLst>
              <a:ext uri="{FF2B5EF4-FFF2-40B4-BE49-F238E27FC236}">
                <a16:creationId xmlns:a16="http://schemas.microsoft.com/office/drawing/2014/main" xmlns="" id="{D061161B-8278-4BA4-A042-69929D4DB4ED}"/>
              </a:ext>
            </a:extLst>
          </p:cNvPr>
          <p:cNvSpPr txBox="1"/>
          <p:nvPr/>
        </p:nvSpPr>
        <p:spPr>
          <a:xfrm>
            <a:off x="12495974" y="8482974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  <a:cs typeface="Roboto Light"/>
              </a:rPr>
              <a:t>до 17% </a:t>
            </a:r>
          </a:p>
        </p:txBody>
      </p:sp>
      <p:sp>
        <p:nvSpPr>
          <p:cNvPr id="54" name="object 57">
            <a:extLst>
              <a:ext uri="{FF2B5EF4-FFF2-40B4-BE49-F238E27FC236}">
                <a16:creationId xmlns:a16="http://schemas.microsoft.com/office/drawing/2014/main" xmlns="" id="{E6067DF4-9FE7-4A80-87BC-75879FCD1445}"/>
              </a:ext>
            </a:extLst>
          </p:cNvPr>
          <p:cNvSpPr txBox="1"/>
          <p:nvPr/>
        </p:nvSpPr>
        <p:spPr>
          <a:xfrm>
            <a:off x="12489713" y="11164916"/>
            <a:ext cx="2803627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повышение выручки</a:t>
            </a:r>
          </a:p>
        </p:txBody>
      </p:sp>
      <p:sp>
        <p:nvSpPr>
          <p:cNvPr id="55" name="object 76">
            <a:extLst>
              <a:ext uri="{FF2B5EF4-FFF2-40B4-BE49-F238E27FC236}">
                <a16:creationId xmlns:a16="http://schemas.microsoft.com/office/drawing/2014/main" xmlns="" id="{8D1E12D4-356B-4891-904E-CB70026DE24E}"/>
              </a:ext>
            </a:extLst>
          </p:cNvPr>
          <p:cNvSpPr txBox="1"/>
          <p:nvPr/>
        </p:nvSpPr>
        <p:spPr>
          <a:xfrm>
            <a:off x="12495974" y="10426252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defPPr>
              <a:defRPr lang="ru-RU"/>
            </a:defPPr>
            <a:lvl1pPr marR="0" lvl="0" indent="1270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12" normalizeH="0" baseline="0">
                <a:ln>
                  <a:noFill/>
                </a:ln>
                <a:solidFill>
                  <a:srgbClr val="0F398B"/>
                </a:solidFill>
                <a:effectLst/>
                <a:uLnTx/>
                <a:uFillTx/>
                <a:latin typeface="Golos Text" pitchFamily="2" charset="0"/>
                <a:ea typeface="Arial"/>
                <a:cs typeface="Roboto Light"/>
              </a:defRPr>
            </a:lvl1pPr>
          </a:lstStyle>
          <a:p>
            <a:r>
              <a:rPr lang="ru-RU" sz="4800" dirty="0">
                <a:solidFill>
                  <a:schemeClr val="bg2"/>
                </a:solidFill>
                <a:latin typeface="+mn-lt"/>
                <a:sym typeface="Arial"/>
              </a:rPr>
              <a:t>до 5%</a:t>
            </a:r>
          </a:p>
        </p:txBody>
      </p:sp>
      <p:sp>
        <p:nvSpPr>
          <p:cNvPr id="56" name="object 57">
            <a:extLst>
              <a:ext uri="{FF2B5EF4-FFF2-40B4-BE49-F238E27FC236}">
                <a16:creationId xmlns:a16="http://schemas.microsoft.com/office/drawing/2014/main" xmlns="" id="{5581FF13-1060-4428-82E0-8A69F3FD2125}"/>
              </a:ext>
            </a:extLst>
          </p:cNvPr>
          <p:cNvSpPr txBox="1"/>
          <p:nvPr/>
        </p:nvSpPr>
        <p:spPr>
          <a:xfrm>
            <a:off x="17874824" y="9221638"/>
            <a:ext cx="399554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сокращение </a:t>
            </a:r>
          </a:p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повторных повреждений</a:t>
            </a:r>
          </a:p>
        </p:txBody>
      </p:sp>
      <p:sp>
        <p:nvSpPr>
          <p:cNvPr id="57" name="object 76">
            <a:extLst>
              <a:ext uri="{FF2B5EF4-FFF2-40B4-BE49-F238E27FC236}">
                <a16:creationId xmlns:a16="http://schemas.microsoft.com/office/drawing/2014/main" xmlns="" id="{F3CE9978-20C2-47C8-8888-C3AAA3F00D43}"/>
              </a:ext>
            </a:extLst>
          </p:cNvPr>
          <p:cNvSpPr txBox="1"/>
          <p:nvPr/>
        </p:nvSpPr>
        <p:spPr>
          <a:xfrm>
            <a:off x="17874824" y="8482974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</a:rPr>
              <a:t>до 2</a:t>
            </a:r>
            <a:r>
              <a:rPr lang="en-US" sz="4800" spc="24" dirty="0">
                <a:solidFill>
                  <a:schemeClr val="bg2"/>
                </a:solidFill>
                <a:latin typeface="+mn-lt"/>
              </a:rPr>
              <a:t>0</a:t>
            </a:r>
            <a:r>
              <a:rPr lang="ru-RU" sz="4800" spc="24" dirty="0">
                <a:solidFill>
                  <a:schemeClr val="bg2"/>
                </a:solidFill>
                <a:latin typeface="+mn-lt"/>
              </a:rPr>
              <a:t>% </a:t>
            </a: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xmlns="" id="{4CA65A31-084E-4A09-B6EA-ABFC18D95231}"/>
              </a:ext>
            </a:extLst>
          </p:cNvPr>
          <p:cNvSpPr txBox="1"/>
          <p:nvPr/>
        </p:nvSpPr>
        <p:spPr>
          <a:xfrm>
            <a:off x="17874825" y="11169987"/>
            <a:ext cx="339897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  <a:sym typeface="Arial"/>
              </a:rPr>
              <a:t>снижение объёма потерь в сети</a:t>
            </a:r>
          </a:p>
        </p:txBody>
      </p:sp>
      <p:sp>
        <p:nvSpPr>
          <p:cNvPr id="59" name="object 76">
            <a:extLst>
              <a:ext uri="{FF2B5EF4-FFF2-40B4-BE49-F238E27FC236}">
                <a16:creationId xmlns:a16="http://schemas.microsoft.com/office/drawing/2014/main" xmlns="" id="{E3348DAC-B780-49F8-BBA0-0194F3117E32}"/>
              </a:ext>
            </a:extLst>
          </p:cNvPr>
          <p:cNvSpPr txBox="1"/>
          <p:nvPr/>
        </p:nvSpPr>
        <p:spPr>
          <a:xfrm>
            <a:off x="17874824" y="10426252"/>
            <a:ext cx="339897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</a:rPr>
              <a:t>до 5</a:t>
            </a:r>
            <a:r>
              <a:rPr lang="en-US" sz="4800" spc="24" dirty="0">
                <a:solidFill>
                  <a:schemeClr val="bg2"/>
                </a:solidFill>
                <a:latin typeface="+mn-lt"/>
              </a:rPr>
              <a:t>0</a:t>
            </a:r>
            <a:r>
              <a:rPr lang="ru-RU" sz="4800" spc="24" dirty="0">
                <a:solidFill>
                  <a:schemeClr val="bg2"/>
                </a:solidFill>
                <a:latin typeface="+mn-lt"/>
              </a:rPr>
              <a:t>% </a:t>
            </a:r>
          </a:p>
        </p:txBody>
      </p:sp>
      <p:grpSp>
        <p:nvGrpSpPr>
          <p:cNvPr id="2" name="Группа 30">
            <a:extLst>
              <a:ext uri="{FF2B5EF4-FFF2-40B4-BE49-F238E27FC236}">
                <a16:creationId xmlns:a16="http://schemas.microsoft.com/office/drawing/2014/main" xmlns="" id="{43849BAC-CBCE-4B83-B91E-DEB6C447FB16}"/>
              </a:ext>
            </a:extLst>
          </p:cNvPr>
          <p:cNvGrpSpPr>
            <a:grpSpLocks noChangeAspect="1"/>
          </p:cNvGrpSpPr>
          <p:nvPr/>
        </p:nvGrpSpPr>
        <p:grpSpPr>
          <a:xfrm>
            <a:off x="1363692" y="4113484"/>
            <a:ext cx="9396000" cy="5981451"/>
            <a:chOff x="5879363" y="1317227"/>
            <a:chExt cx="5758957" cy="3415729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7795F868-7D56-4275-87DD-9EC3E69D9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5879363" y="1317227"/>
              <a:ext cx="5758957" cy="3415729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655BF00D-ECDF-4640-A701-099793510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902016" y="2521267"/>
              <a:ext cx="2553366" cy="1328730"/>
            </a:xfrm>
            <a:prstGeom prst="rect">
              <a:avLst/>
            </a:prstGeom>
          </p:spPr>
        </p:pic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63DB9273-AE67-430C-97E4-061EA7AD04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320830" y="10680767"/>
            <a:ext cx="5777888" cy="14745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91BDBF5-1AA9-A045-8279-D4C1AD8E289B}"/>
              </a:ext>
            </a:extLst>
          </p:cNvPr>
          <p:cNvSpPr txBox="1"/>
          <p:nvPr/>
        </p:nvSpPr>
        <p:spPr>
          <a:xfrm>
            <a:off x="1452464" y="10493368"/>
            <a:ext cx="3472212" cy="1661993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ru-RU" sz="4800" b="1" dirty="0"/>
              <a:t>50</a:t>
            </a:r>
            <a:r>
              <a:rPr lang="en-US" sz="4800" b="1" dirty="0"/>
              <a:t>%</a:t>
            </a:r>
          </a:p>
          <a:p>
            <a:r>
              <a:rPr lang="ru-RU" sz="2400" dirty="0">
                <a:solidFill>
                  <a:srgbClr val="26304D"/>
                </a:solidFill>
              </a:rPr>
              <a:t>Софинансирование РФРИТ</a:t>
            </a:r>
          </a:p>
        </p:txBody>
      </p:sp>
    </p:spTree>
    <p:extLst>
      <p:ext uri="{BB962C8B-B14F-4D97-AF65-F5344CB8AC3E}">
        <p14:creationId xmlns:p14="http://schemas.microsoft.com/office/powerpoint/2010/main" xmlns="" val="230861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12A5879B-A7FF-48B0-941D-AC4B0D3E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467" y="823556"/>
            <a:ext cx="17327658" cy="1229502"/>
          </a:xfrm>
        </p:spPr>
        <p:txBody>
          <a:bodyPr/>
          <a:lstStyle/>
          <a:p>
            <a:r>
              <a:rPr lang="ru-RU" dirty="0"/>
              <a:t>Цифровая трансформация </a:t>
            </a:r>
            <a:r>
              <a:rPr lang="ru-RU" dirty="0"/>
              <a:t>ресурсоснабжения</a:t>
            </a:r>
            <a:br>
              <a:rPr lang="ru-RU" dirty="0"/>
            </a:br>
            <a:r>
              <a:rPr lang="ru-RU" dirty="0"/>
              <a:t>Наш </a:t>
            </a:r>
            <a:r>
              <a:rPr lang="ru-RU" dirty="0"/>
              <a:t>опыт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812D381-FEEE-4E01-99CE-6A83828A31E2}"/>
              </a:ext>
            </a:extLst>
          </p:cNvPr>
          <p:cNvSpPr/>
          <p:nvPr/>
        </p:nvSpPr>
        <p:spPr>
          <a:xfrm>
            <a:off x="1452464" y="2372061"/>
            <a:ext cx="21242944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3600"/>
              </a:lnSpc>
            </a:pPr>
            <a: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Цифровизация системы водоснабжения и </a:t>
            </a:r>
            <a: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водоотведения. </a:t>
            </a:r>
            <a: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Белгородская </a:t>
            </a:r>
            <a: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область, 2021-2024 гг.</a:t>
            </a:r>
            <a:b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</a:br>
            <a:endParaRPr lang="ru-RU" sz="3200" b="1" dirty="0">
              <a:solidFill>
                <a:schemeClr val="bg2"/>
              </a:solidFill>
              <a:latin typeface="Golos Text" panose="020B0503020202020204" pitchFamily="34" charset="-52"/>
              <a:ea typeface="Rosatom" panose="020B0503040504020204" pitchFamily="34" charset="-52"/>
              <a:cs typeface="Golos Text" panose="020B0503020202020204" pitchFamily="34" charset="-52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1609343" y="3054096"/>
            <a:ext cx="22274785" cy="10540219"/>
            <a:chOff x="967567" y="1947412"/>
            <a:chExt cx="23408706" cy="11408096"/>
          </a:xfrm>
        </p:grpSpPr>
        <p:grpSp>
          <p:nvGrpSpPr>
            <p:cNvPr id="22" name="Группа 104"/>
            <p:cNvGrpSpPr/>
            <p:nvPr/>
          </p:nvGrpSpPr>
          <p:grpSpPr>
            <a:xfrm>
              <a:off x="967567" y="1947412"/>
              <a:ext cx="23408706" cy="11408096"/>
              <a:chOff x="493114" y="861734"/>
              <a:chExt cx="11704353" cy="5704048"/>
            </a:xfrm>
          </p:grpSpPr>
          <p:sp>
            <p:nvSpPr>
              <p:cNvPr id="30" name="Прямоугольник 29">
                <a:extLst>
                  <a:ext uri="{FF2B5EF4-FFF2-40B4-BE49-F238E27FC236}">
                    <a16:creationId xmlns="" xmlns:a16="http://schemas.microsoft.com/office/drawing/2014/main" id="{FEB2F3AE-8410-714D-B705-5772F4B15639}"/>
                  </a:ext>
                </a:extLst>
              </p:cNvPr>
              <p:cNvSpPr/>
              <p:nvPr/>
            </p:nvSpPr>
            <p:spPr>
              <a:xfrm>
                <a:off x="1009280" y="4984861"/>
                <a:ext cx="4997496" cy="54887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Автоматизация и диспетчеризация ВНС Яковлевского и Щебекенсокого районов </a:t>
                </a:r>
              </a:p>
            </p:txBody>
          </p:sp>
          <p:pic>
            <p:nvPicPr>
              <p:cNvPr id="31" name="Рисунок 30">
                <a:extLst>
                  <a:ext uri="{FF2B5EF4-FFF2-40B4-BE49-F238E27FC236}">
                    <a16:creationId xmlns="" xmlns:a16="http://schemas.microsoft.com/office/drawing/2014/main" id="{B09A981F-D383-DC49-BB4C-D59ACBE39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511345" y="5010164"/>
                <a:ext cx="494222" cy="429171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grpSp>
            <p:nvGrpSpPr>
              <p:cNvPr id="32" name="Группа 50"/>
              <p:cNvGrpSpPr/>
              <p:nvPr/>
            </p:nvGrpSpPr>
            <p:grpSpPr>
              <a:xfrm>
                <a:off x="6230325" y="880385"/>
                <a:ext cx="5831043" cy="1377512"/>
                <a:chOff x="495108" y="927038"/>
                <a:chExt cx="5597902" cy="1377512"/>
              </a:xfrm>
            </p:grpSpPr>
            <p:grpSp>
              <p:nvGrpSpPr>
                <p:cNvPr id="71" name="Группа 39"/>
                <p:cNvGrpSpPr/>
                <p:nvPr/>
              </p:nvGrpSpPr>
              <p:grpSpPr>
                <a:xfrm>
                  <a:off x="597043" y="1225200"/>
                  <a:ext cx="5495967" cy="699550"/>
                  <a:chOff x="7968227" y="833315"/>
                  <a:chExt cx="5495967" cy="699550"/>
                </a:xfrm>
              </p:grpSpPr>
              <p:sp>
                <p:nvSpPr>
                  <p:cNvPr id="76" name="Прямоугольник 75">
                    <a:extLst>
                      <a:ext uri="{FF2B5EF4-FFF2-40B4-BE49-F238E27FC236}">
                        <a16:creationId xmlns="" xmlns:a16="http://schemas.microsoft.com/office/drawing/2014/main" id="{286538C1-BD05-9A49-8A70-9CD9555843A0}"/>
                      </a:ext>
                    </a:extLst>
                  </p:cNvPr>
                  <p:cNvSpPr/>
                  <p:nvPr/>
                </p:nvSpPr>
                <p:spPr>
                  <a:xfrm>
                    <a:off x="8435070" y="833315"/>
                    <a:ext cx="5029124" cy="699550"/>
                  </a:xfrm>
                  <a:prstGeom prst="rect">
                    <a:avLst/>
                  </a:prstGeom>
                  <a:ln>
                    <a:solidFill>
                      <a:schemeClr val="bg1"/>
                    </a:solidFill>
                  </a:ln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ru-RU" sz="2600" b="1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Центральная панель </a:t>
                    </a:r>
                    <a:r>
                      <a: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– </a:t>
                    </a:r>
                    <a:r>
                      <a: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визуальное </a:t>
                    </a:r>
                    <a:r>
                      <a: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представление ключевых </a:t>
                    </a:r>
                    <a:r>
                      <a: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показателей, система </a:t>
                    </a:r>
                    <a:r>
                      <a: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гибко настраиваемых дашбордов</a:t>
                    </a:r>
                  </a:p>
                </p:txBody>
              </p:sp>
              <p:pic>
                <p:nvPicPr>
                  <p:cNvPr id="77" name="Рисунок 76">
                    <a:extLst>
                      <a:ext uri="{FF2B5EF4-FFF2-40B4-BE49-F238E27FC236}">
                        <a16:creationId xmlns="" xmlns:a16="http://schemas.microsoft.com/office/drawing/2014/main" id="{A11DDE3F-F1F1-474F-A4F1-355C1B5A9ACB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  <a:ext uri="{96DAC541-7B7A-43D3-8B79-37D633B846F1}">
                        <asvg:svgBlip xmlns="" xmlns:asvg="http://schemas.microsoft.com/office/drawing/2016/SVG/main" r:embed="rId7"/>
                      </a:ext>
                    </a:extLst>
                  </a:blip>
                  <a:srcRect/>
                  <a:stretch/>
                </p:blipFill>
                <p:spPr>
                  <a:xfrm>
                    <a:off x="7968227" y="971848"/>
                    <a:ext cx="442880" cy="415430"/>
                  </a:xfrm>
                  <a:prstGeom prst="rect">
                    <a:avLst/>
                  </a:prstGeom>
                  <a:ln>
                    <a:solidFill>
                      <a:schemeClr val="bg1"/>
                    </a:solidFill>
                  </a:ln>
                </p:spPr>
              </p:pic>
            </p:grpSp>
            <p:sp>
              <p:nvSpPr>
                <p:cNvPr id="72" name="Прямоугольник 71"/>
                <p:cNvSpPr/>
                <p:nvPr/>
              </p:nvSpPr>
              <p:spPr>
                <a:xfrm>
                  <a:off x="495108" y="927038"/>
                  <a:ext cx="3535859" cy="31646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819318">
                    <a:spcBef>
                      <a:spcPts val="600"/>
                    </a:spcBef>
                    <a:spcAft>
                      <a:spcPts val="600"/>
                    </a:spcAft>
                    <a:defRPr/>
                  </a:pPr>
                  <a:r>
                    <a:rPr lang="ru-RU" sz="3200" b="1" dirty="0">
                      <a:solidFill>
                        <a:schemeClr val="bg2"/>
                      </a:solidFill>
                      <a:latin typeface="Golos Text" pitchFamily="2" charset="0"/>
                      <a:ea typeface="Golos Text" pitchFamily="2" charset="0"/>
                      <a:cs typeface="Arial"/>
                    </a:rPr>
                    <a:t>АВТОМАТИЗАЦИЯ УПРАВЛЕНИЯ</a:t>
                  </a:r>
                </a:p>
              </p:txBody>
            </p:sp>
            <p:grpSp>
              <p:nvGrpSpPr>
                <p:cNvPr id="73" name="Группа 40"/>
                <p:cNvGrpSpPr/>
                <p:nvPr/>
              </p:nvGrpSpPr>
              <p:grpSpPr>
                <a:xfrm>
                  <a:off x="615223" y="1889120"/>
                  <a:ext cx="5449188" cy="415430"/>
                  <a:chOff x="8011288" y="729015"/>
                  <a:chExt cx="5449188" cy="415430"/>
                </a:xfrm>
              </p:grpSpPr>
              <p:sp>
                <p:nvSpPr>
                  <p:cNvPr id="74" name="Прямоугольник 73">
                    <a:extLst>
                      <a:ext uri="{FF2B5EF4-FFF2-40B4-BE49-F238E27FC236}">
                        <a16:creationId xmlns="" xmlns:a16="http://schemas.microsoft.com/office/drawing/2014/main" id="{286538C1-BD05-9A49-8A70-9CD9555843A0}"/>
                      </a:ext>
                    </a:extLst>
                  </p:cNvPr>
                  <p:cNvSpPr/>
                  <p:nvPr/>
                </p:nvSpPr>
                <p:spPr>
                  <a:xfrm>
                    <a:off x="8478134" y="790535"/>
                    <a:ext cx="4982342" cy="302827"/>
                  </a:xfrm>
                  <a:prstGeom prst="rect">
                    <a:avLst/>
                  </a:prstGeom>
                  <a:ln>
                    <a:solidFill>
                      <a:schemeClr val="bg1"/>
                    </a:solidFill>
                  </a:ln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en-US" sz="2600" b="1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DIRECTUM</a:t>
                    </a:r>
                    <a:r>
                      <a:rPr lang="ru-RU" sz="2600" b="1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 </a:t>
                    </a:r>
                    <a:r>
                      <a: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– электронный документооборот</a:t>
                    </a:r>
                  </a:p>
                </p:txBody>
              </p:sp>
              <p:pic>
                <p:nvPicPr>
                  <p:cNvPr id="75" name="Рисунок 42">
                    <a:extLst>
                      <a:ext uri="{FF2B5EF4-FFF2-40B4-BE49-F238E27FC236}">
                        <a16:creationId xmlns="" xmlns:a16="http://schemas.microsoft.com/office/drawing/2014/main" id="{A11DDE3F-F1F1-474F-A4F1-355C1B5A9ACB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  <a:ext uri="{96DAC541-7B7A-43D3-8B79-37D633B846F1}">
                        <asvg:svgBlip xmlns="" xmlns:asvg="http://schemas.microsoft.com/office/drawing/2016/SVG/main" r:embed="rId7"/>
                      </a:ext>
                    </a:extLst>
                  </a:blip>
                  <a:srcRect/>
                  <a:stretch/>
                </p:blipFill>
                <p:spPr>
                  <a:xfrm>
                    <a:off x="8011288" y="729015"/>
                    <a:ext cx="442880" cy="415430"/>
                  </a:xfrm>
                  <a:prstGeom prst="rect">
                    <a:avLst/>
                  </a:prstGeom>
                  <a:ln>
                    <a:solidFill>
                      <a:schemeClr val="bg1"/>
                    </a:solidFill>
                  </a:ln>
                </p:spPr>
              </p:pic>
            </p:grpSp>
          </p:grpSp>
          <p:sp>
            <p:nvSpPr>
              <p:cNvPr id="33" name="Прямоугольник 32">
                <a:extLst>
                  <a:ext uri="{FF2B5EF4-FFF2-40B4-BE49-F238E27FC236}">
                    <a16:creationId xmlns="" xmlns:a16="http://schemas.microsoft.com/office/drawing/2014/main" id="{C56A0B00-13E3-494B-BFC6-149A95276495}"/>
                  </a:ext>
                </a:extLst>
              </p:cNvPr>
              <p:cNvSpPr/>
              <p:nvPr/>
            </p:nvSpPr>
            <p:spPr>
              <a:xfrm>
                <a:off x="1010692" y="1780280"/>
                <a:ext cx="5072869" cy="54887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ru-RU" sz="2600" b="1" dirty="0">
                    <a:ea typeface="Roboto" panose="02000000000000000000" pitchFamily="2" charset="0"/>
                    <a:cs typeface="Golos Text" panose="020B0503020202020204" pitchFamily="34" charset="-52"/>
                  </a:rPr>
                  <a:t>Анализ режимов</a:t>
                </a:r>
                <a:r>
                  <a:rPr lang="en-US" sz="2600" b="1" dirty="0">
                    <a:ea typeface="Roboto" panose="02000000000000000000" pitchFamily="2" charset="0"/>
                    <a:cs typeface="Golos Text" panose="020B0503020202020204" pitchFamily="34" charset="-52"/>
                  </a:rPr>
                  <a:t> </a:t>
                </a:r>
                <a:r>
                  <a:rPr lang="en-US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- </a:t>
                </a:r>
                <a:r>
                  <a:rPr lang="ru-RU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повышение эффективности работы оборудования</a:t>
                </a:r>
              </a:p>
            </p:txBody>
          </p:sp>
          <p:pic>
            <p:nvPicPr>
              <p:cNvPr id="34" name="Рисунок 33">
                <a:extLst>
                  <a:ext uri="{FF2B5EF4-FFF2-40B4-BE49-F238E27FC236}">
                    <a16:creationId xmlns="" xmlns:a16="http://schemas.microsoft.com/office/drawing/2014/main" id="{2D9382F6-6698-2045-BB3B-4469CF76D554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13184" y="1763478"/>
                <a:ext cx="489355" cy="475861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sp>
            <p:nvSpPr>
              <p:cNvPr id="35" name="Прямоугольник 34">
                <a:extLst>
                  <a:ext uri="{FF2B5EF4-FFF2-40B4-BE49-F238E27FC236}">
                    <a16:creationId xmlns="" xmlns:a16="http://schemas.microsoft.com/office/drawing/2014/main" id="{3FAA9E47-DB9E-1145-AB38-19DAC36AEADD}"/>
                  </a:ext>
                </a:extLst>
              </p:cNvPr>
              <p:cNvSpPr/>
              <p:nvPr/>
            </p:nvSpPr>
            <p:spPr>
              <a:xfrm>
                <a:off x="1028617" y="3078891"/>
                <a:ext cx="5328534" cy="54887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Заявки – </a:t>
                </a:r>
                <a:r>
                  <a:rPr lang="ru-RU" sz="2600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управления ремонтными и аварийными</a:t>
                </a:r>
                <a:r>
                  <a:rPr lang="en-US" sz="2600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 </a:t>
                </a:r>
                <a:r>
                  <a:rPr lang="ru-RU" sz="2600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работами</a:t>
                </a:r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 </a:t>
                </a:r>
              </a:p>
            </p:txBody>
          </p:sp>
          <p:sp>
            <p:nvSpPr>
              <p:cNvPr id="36" name="Прямоугольник 35">
                <a:extLst>
                  <a:ext uri="{FF2B5EF4-FFF2-40B4-BE49-F238E27FC236}">
                    <a16:creationId xmlns="" xmlns:a16="http://schemas.microsoft.com/office/drawing/2014/main" id="{E4CC427B-2110-FC48-8E80-6CFBCFA88CDE}"/>
                  </a:ext>
                </a:extLst>
              </p:cNvPr>
              <p:cNvSpPr/>
              <p:nvPr/>
            </p:nvSpPr>
            <p:spPr>
              <a:xfrm>
                <a:off x="1028617" y="3811939"/>
                <a:ext cx="5220579" cy="2664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Zulu</a:t>
                </a:r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 </a:t>
                </a:r>
                <a:r>
                  <a:rPr lang="en-US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Hydro + Zulu OPS</a:t>
                </a:r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 </a:t>
                </a:r>
                <a:r>
                  <a:rPr lang="ru-RU" sz="2600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- гидромоделирование</a:t>
                </a:r>
                <a:endParaRPr lang="ru-RU" sz="2600" dirty="0">
                  <a:solidFill>
                    <a:schemeClr val="tx1"/>
                  </a:solidFill>
                  <a:ea typeface="Roboto" panose="02000000000000000000" pitchFamily="2" charset="0"/>
                  <a:cs typeface="Golos Text" panose="020B0503020202020204" pitchFamily="34" charset="-52"/>
                </a:endParaRPr>
              </a:p>
            </p:txBody>
          </p:sp>
          <p:sp>
            <p:nvSpPr>
              <p:cNvPr id="37" name="Прямоугольник 36">
                <a:extLst>
                  <a:ext uri="{FF2B5EF4-FFF2-40B4-BE49-F238E27FC236}">
                    <a16:creationId xmlns="" xmlns:a16="http://schemas.microsoft.com/office/drawing/2014/main" id="{862E3CB3-347D-334E-AEC4-75DE32C77935}"/>
                  </a:ext>
                </a:extLst>
              </p:cNvPr>
              <p:cNvSpPr/>
              <p:nvPr/>
            </p:nvSpPr>
            <p:spPr>
              <a:xfrm>
                <a:off x="1029556" y="1256753"/>
                <a:ext cx="5315260" cy="48302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ru-RU" sz="2600" b="1" dirty="0">
                    <a:ea typeface="Roboto" panose="02000000000000000000" pitchFamily="2" charset="0"/>
                    <a:cs typeface="Golos Text" panose="020B0503020202020204" pitchFamily="34" charset="-52"/>
                  </a:rPr>
                  <a:t>Анализ балансов</a:t>
                </a:r>
                <a:r>
                  <a:rPr lang="en-US" sz="2600" b="1" dirty="0">
                    <a:ea typeface="Roboto" panose="02000000000000000000" pitchFamily="2" charset="0"/>
                    <a:cs typeface="Golos Text" panose="020B0503020202020204" pitchFamily="34" charset="-52"/>
                  </a:rPr>
                  <a:t> </a:t>
                </a:r>
                <a:r>
                  <a:rPr lang="en-US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- </a:t>
                </a:r>
                <a:r>
                  <a:rPr lang="ru-RU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снижение потерь и увеличение </a:t>
                </a:r>
                <a:r>
                  <a:rPr lang="ru-RU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выручки, автоматизации </a:t>
                </a:r>
                <a:r>
                  <a:rPr lang="ru-RU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управления балансами</a:t>
                </a:r>
              </a:p>
            </p:txBody>
          </p:sp>
          <p:pic>
            <p:nvPicPr>
              <p:cNvPr id="38" name="Рисунок 37">
                <a:extLst>
                  <a:ext uri="{FF2B5EF4-FFF2-40B4-BE49-F238E27FC236}">
                    <a16:creationId xmlns="" xmlns:a16="http://schemas.microsoft.com/office/drawing/2014/main" id="{9A43F58B-7B02-2549-AC09-D2FC05BCE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566400" y="1261285"/>
                <a:ext cx="442880" cy="41543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sp>
            <p:nvSpPr>
              <p:cNvPr id="39" name="Прямоугольник 38"/>
              <p:cNvSpPr/>
              <p:nvPr/>
            </p:nvSpPr>
            <p:spPr>
              <a:xfrm>
                <a:off x="493114" y="861734"/>
                <a:ext cx="4002286" cy="3164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819318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ru-RU" sz="3200" b="1" dirty="0">
                    <a:solidFill>
                      <a:schemeClr val="bg2"/>
                    </a:solidFill>
                    <a:latin typeface="Golos Text" pitchFamily="2" charset="0"/>
                    <a:ea typeface="Golos Text" pitchFamily="2" charset="0"/>
                    <a:cs typeface="Arial"/>
                  </a:rPr>
                  <a:t>АВТОМАТИЗАЦИЯ ПРОИЗВОДСТВА</a:t>
                </a:r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="" xmlns:a16="http://schemas.microsoft.com/office/drawing/2014/main" id="{E4CC427B-2110-FC48-8E80-6CFBCFA88CDE}"/>
                  </a:ext>
                </a:extLst>
              </p:cNvPr>
              <p:cNvSpPr/>
              <p:nvPr/>
            </p:nvSpPr>
            <p:spPr>
              <a:xfrm>
                <a:off x="1017036" y="4532344"/>
                <a:ext cx="5193721" cy="26649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Корпоративная геоинформационная система</a:t>
                </a:r>
                <a:endParaRPr lang="ru-RU" sz="2600" dirty="0">
                  <a:solidFill>
                    <a:schemeClr val="tx1"/>
                  </a:solidFill>
                  <a:ea typeface="Roboto" panose="02000000000000000000" pitchFamily="2" charset="0"/>
                  <a:cs typeface="Golos Text" panose="020B0503020202020204" pitchFamily="34" charset="-52"/>
                </a:endParaRPr>
              </a:p>
            </p:txBody>
          </p:sp>
          <p:sp>
            <p:nvSpPr>
              <p:cNvPr id="41" name="Прямоугольник 40">
                <a:extLst>
                  <a:ext uri="{FF2B5EF4-FFF2-40B4-BE49-F238E27FC236}">
                    <a16:creationId xmlns="" xmlns:a16="http://schemas.microsoft.com/office/drawing/2014/main" id="{FEB2F3AE-8410-714D-B705-5772F4B15639}"/>
                  </a:ext>
                </a:extLst>
              </p:cNvPr>
              <p:cNvSpPr/>
              <p:nvPr/>
            </p:nvSpPr>
            <p:spPr>
              <a:xfrm>
                <a:off x="993063" y="5585128"/>
                <a:ext cx="4827100" cy="30282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Автоматизация и диспетчеризация КНС</a:t>
                </a:r>
                <a:endParaRPr lang="ru-RU" sz="2600" dirty="0">
                  <a:solidFill>
                    <a:schemeClr val="tx1"/>
                  </a:solidFill>
                  <a:ea typeface="Roboto" panose="02000000000000000000" pitchFamily="2" charset="0"/>
                  <a:cs typeface="Golos Text" panose="020B0503020202020204" pitchFamily="34" charset="-52"/>
                </a:endParaRPr>
              </a:p>
            </p:txBody>
          </p:sp>
          <p:pic>
            <p:nvPicPr>
              <p:cNvPr id="42" name="Рисунок 41">
                <a:extLst>
                  <a:ext uri="{FF2B5EF4-FFF2-40B4-BE49-F238E27FC236}">
                    <a16:creationId xmlns="" xmlns:a16="http://schemas.microsoft.com/office/drawing/2014/main" id="{B09A981F-D383-DC49-BB4C-D59ACBE39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514454" y="5610431"/>
                <a:ext cx="475561" cy="39785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pic>
            <p:nvPicPr>
              <p:cNvPr id="43" name="Рисунок 42">
                <a:extLst>
                  <a:ext uri="{FF2B5EF4-FFF2-40B4-BE49-F238E27FC236}">
                    <a16:creationId xmlns="" xmlns:a16="http://schemas.microsoft.com/office/drawing/2014/main" id="{A11DDE3F-F1F1-474F-A4F1-355C1B5A9ACB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/>
              <a:stretch/>
            </p:blipFill>
            <p:spPr>
              <a:xfrm>
                <a:off x="520375" y="4444313"/>
                <a:ext cx="442880" cy="41543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sp>
            <p:nvSpPr>
              <p:cNvPr id="44" name="Прямоугольник 43">
                <a:extLst>
                  <a:ext uri="{FF2B5EF4-FFF2-40B4-BE49-F238E27FC236}">
                    <a16:creationId xmlns="" xmlns:a16="http://schemas.microsoft.com/office/drawing/2014/main" id="{862E3CB3-347D-334E-AEC4-75DE32C77935}"/>
                  </a:ext>
                </a:extLst>
              </p:cNvPr>
              <p:cNvSpPr/>
              <p:nvPr/>
            </p:nvSpPr>
            <p:spPr>
              <a:xfrm>
                <a:off x="994260" y="2382847"/>
                <a:ext cx="5106876" cy="54887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600" b="1" dirty="0">
                    <a:ea typeface="Roboto" panose="02000000000000000000" pitchFamily="2" charset="0"/>
                    <a:cs typeface="Golos Text" panose="020B0503020202020204" pitchFamily="34" charset="-52"/>
                  </a:rPr>
                  <a:t>SCADA IoT</a:t>
                </a:r>
                <a:r>
                  <a:rPr lang="en-US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- </a:t>
                </a:r>
                <a:r>
                  <a:rPr lang="ru-RU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«Отраслевая промышленная IoT</a:t>
                </a:r>
                <a:r>
                  <a:rPr lang="en-US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 </a:t>
                </a:r>
                <a:r>
                  <a:rPr lang="ru-RU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платформа»,</a:t>
                </a:r>
                <a:r>
                  <a:rPr lang="en-US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 </a:t>
                </a:r>
                <a:r>
                  <a:rPr lang="ru-RU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S</a:t>
                </a:r>
                <a:r>
                  <a:rPr lang="en-US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CADA</a:t>
                </a:r>
                <a:r>
                  <a:rPr lang="ru-RU" sz="2600" dirty="0">
                    <a:ea typeface="Roboto" panose="02000000000000000000" pitchFamily="2" charset="0"/>
                    <a:cs typeface="Golos Text" panose="020B0503020202020204" pitchFamily="34" charset="-52"/>
                  </a:rPr>
                  <a:t> и учетная система</a:t>
                </a:r>
              </a:p>
            </p:txBody>
          </p:sp>
          <p:pic>
            <p:nvPicPr>
              <p:cNvPr id="45" name="Рисунок 44">
                <a:extLst>
                  <a:ext uri="{FF2B5EF4-FFF2-40B4-BE49-F238E27FC236}">
                    <a16:creationId xmlns="" xmlns:a16="http://schemas.microsoft.com/office/drawing/2014/main" id="{9A43F58B-7B02-2549-AC09-D2FC05BCE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531103" y="2387379"/>
                <a:ext cx="442880" cy="41543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sp>
            <p:nvSpPr>
              <p:cNvPr id="46" name="Прямоугольник 45">
                <a:extLst>
                  <a:ext uri="{FF2B5EF4-FFF2-40B4-BE49-F238E27FC236}">
                    <a16:creationId xmlns="" xmlns:a16="http://schemas.microsoft.com/office/drawing/2014/main" id="{FEB2F3AE-8410-714D-B705-5772F4B15639}"/>
                  </a:ext>
                </a:extLst>
              </p:cNvPr>
              <p:cNvSpPr/>
              <p:nvPr/>
            </p:nvSpPr>
            <p:spPr>
              <a:xfrm>
                <a:off x="977513" y="6082760"/>
                <a:ext cx="5290902" cy="48302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Диспетчеризация </a:t>
                </a:r>
                <a:r>
                  <a:rPr lang="ru-RU" sz="2600" b="1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объектов: </a:t>
                </a:r>
                <a:r>
                  <a:rPr lang="ru-RU" sz="2600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ВНС/РЧВ , </a:t>
                </a:r>
                <a:r>
                  <a:rPr lang="ru-RU" sz="2600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КНС, ПНС</a:t>
                </a:r>
                <a:r>
                  <a:rPr lang="ru-RU" sz="2600" dirty="0">
                    <a:solidFill>
                      <a:schemeClr val="tx1"/>
                    </a:solidFill>
                    <a:ea typeface="Roboto" panose="02000000000000000000" pitchFamily="2" charset="0"/>
                    <a:cs typeface="Golos Text" panose="020B0503020202020204" pitchFamily="34" charset="-52"/>
                  </a:rPr>
                  <a:t>, ОСК, Котельных   </a:t>
                </a:r>
              </a:p>
            </p:txBody>
          </p:sp>
          <p:pic>
            <p:nvPicPr>
              <p:cNvPr id="47" name="Рисунок 46">
                <a:extLst>
                  <a:ext uri="{FF2B5EF4-FFF2-40B4-BE49-F238E27FC236}">
                    <a16:creationId xmlns="" xmlns:a16="http://schemas.microsoft.com/office/drawing/2014/main" id="{B09A981F-D383-DC49-BB4C-D59ACBE39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517566" y="6108063"/>
                <a:ext cx="475561" cy="39785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grpSp>
            <p:nvGrpSpPr>
              <p:cNvPr id="48" name="Группа 86"/>
              <p:cNvGrpSpPr/>
              <p:nvPr/>
            </p:nvGrpSpPr>
            <p:grpSpPr>
              <a:xfrm>
                <a:off x="6371434" y="3316159"/>
                <a:ext cx="5764581" cy="1109834"/>
                <a:chOff x="561903" y="1530902"/>
                <a:chExt cx="5534097" cy="1109834"/>
              </a:xfrm>
            </p:grpSpPr>
            <p:sp>
              <p:nvSpPr>
                <p:cNvPr id="67" name="Прямоугольник 66">
                  <a:extLst>
                    <a:ext uri="{FF2B5EF4-FFF2-40B4-BE49-F238E27FC236}">
                      <a16:creationId xmlns="" xmlns:a16="http://schemas.microsoft.com/office/drawing/2014/main" id="{286538C1-BD05-9A49-8A70-9CD9555843A0}"/>
                    </a:ext>
                  </a:extLst>
                </p:cNvPr>
                <p:cNvSpPr/>
                <p:nvPr/>
              </p:nvSpPr>
              <p:spPr>
                <a:xfrm>
                  <a:off x="1066877" y="1530902"/>
                  <a:ext cx="5029123" cy="548874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ru-RU" sz="2600" b="1" dirty="0">
                      <a:ea typeface="Roboto" panose="02000000000000000000" pitchFamily="2" charset="0"/>
                      <a:cs typeface="Golos Text" panose="020B0503020202020204" pitchFamily="34" charset="-52"/>
                    </a:rPr>
                    <a:t>Обходчик-контролер </a:t>
                  </a:r>
                  <a:r>
                    <a:rPr lang="ru-RU" sz="2600" dirty="0">
                      <a:ea typeface="Roboto" panose="02000000000000000000" pitchFamily="2" charset="0"/>
                      <a:cs typeface="Golos Text" panose="020B0503020202020204" pitchFamily="34" charset="-52"/>
                    </a:rPr>
                    <a:t>– снижение незаконного потребления ресурсов</a:t>
                  </a:r>
                </a:p>
              </p:txBody>
            </p:sp>
            <p:grpSp>
              <p:nvGrpSpPr>
                <p:cNvPr id="68" name="Группа 40"/>
                <p:cNvGrpSpPr/>
                <p:nvPr/>
              </p:nvGrpSpPr>
              <p:grpSpPr>
                <a:xfrm>
                  <a:off x="561903" y="2079600"/>
                  <a:ext cx="5495054" cy="561136"/>
                  <a:chOff x="7957968" y="919495"/>
                  <a:chExt cx="5495054" cy="561136"/>
                </a:xfrm>
              </p:grpSpPr>
              <p:sp>
                <p:nvSpPr>
                  <p:cNvPr id="69" name="Прямоугольник 68">
                    <a:extLst>
                      <a:ext uri="{FF2B5EF4-FFF2-40B4-BE49-F238E27FC236}">
                        <a16:creationId xmlns="" xmlns:a16="http://schemas.microsoft.com/office/drawing/2014/main" id="{286538C1-BD05-9A49-8A70-9CD9555843A0}"/>
                      </a:ext>
                    </a:extLst>
                  </p:cNvPr>
                  <p:cNvSpPr/>
                  <p:nvPr/>
                </p:nvSpPr>
                <p:spPr>
                  <a:xfrm>
                    <a:off x="8470680" y="919495"/>
                    <a:ext cx="4982342" cy="548873"/>
                  </a:xfrm>
                  <a:prstGeom prst="rect">
                    <a:avLst/>
                  </a:prstGeom>
                  <a:ln>
                    <a:solidFill>
                      <a:schemeClr val="bg1"/>
                    </a:solidFill>
                  </a:ln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ru-RU" sz="2600" b="1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АИС «Водоканал: Расчеты с населением» </a:t>
                    </a:r>
                    <a:r>
                      <a: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– взаимодействие с потребителями</a:t>
                    </a:r>
                  </a:p>
                </p:txBody>
              </p:sp>
              <p:pic>
                <p:nvPicPr>
                  <p:cNvPr id="70" name="Рисунок 69">
                    <a:extLst>
                      <a:ext uri="{FF2B5EF4-FFF2-40B4-BE49-F238E27FC236}">
                        <a16:creationId xmlns="" xmlns:a16="http://schemas.microsoft.com/office/drawing/2014/main" id="{A11DDE3F-F1F1-474F-A4F1-355C1B5A9ACB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  <a:ext uri="{96DAC541-7B7A-43D3-8B79-37D633B846F1}">
                        <asvg:svgBlip xmlns="" xmlns:asvg="http://schemas.microsoft.com/office/drawing/2016/SVG/main" r:embed="rId7"/>
                      </a:ext>
                    </a:extLst>
                  </a:blip>
                  <a:srcRect/>
                  <a:stretch/>
                </p:blipFill>
                <p:spPr>
                  <a:xfrm>
                    <a:off x="7957968" y="1065201"/>
                    <a:ext cx="442880" cy="415430"/>
                  </a:xfrm>
                  <a:prstGeom prst="rect">
                    <a:avLst/>
                  </a:prstGeom>
                  <a:ln>
                    <a:solidFill>
                      <a:schemeClr val="bg1"/>
                    </a:solidFill>
                  </a:ln>
                </p:spPr>
              </p:pic>
            </p:grpSp>
          </p:grpSp>
          <p:pic>
            <p:nvPicPr>
              <p:cNvPr id="49" name="Рисунок 48">
                <a:extLst>
                  <a:ext uri="{FF2B5EF4-FFF2-40B4-BE49-F238E27FC236}">
                    <a16:creationId xmlns="" xmlns:a16="http://schemas.microsoft.com/office/drawing/2014/main" id="{A11DDE3F-F1F1-474F-A4F1-355C1B5A9ACB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/>
              <a:stretch/>
            </p:blipFill>
            <p:spPr>
              <a:xfrm>
                <a:off x="6416337" y="4891142"/>
                <a:ext cx="461325" cy="41543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grpSp>
            <p:nvGrpSpPr>
              <p:cNvPr id="50" name="Группа 103"/>
              <p:cNvGrpSpPr/>
              <p:nvPr/>
            </p:nvGrpSpPr>
            <p:grpSpPr>
              <a:xfrm>
                <a:off x="6230064" y="4513387"/>
                <a:ext cx="5967403" cy="1903528"/>
                <a:chOff x="6230064" y="4513387"/>
                <a:chExt cx="5967403" cy="1903528"/>
              </a:xfrm>
            </p:grpSpPr>
            <p:grpSp>
              <p:nvGrpSpPr>
                <p:cNvPr id="51" name="Группа 94"/>
                <p:cNvGrpSpPr/>
                <p:nvPr/>
              </p:nvGrpSpPr>
              <p:grpSpPr>
                <a:xfrm>
                  <a:off x="6230064" y="4513387"/>
                  <a:ext cx="5967403" cy="1396565"/>
                  <a:chOff x="381396" y="1045501"/>
                  <a:chExt cx="5728810" cy="1396565"/>
                </a:xfrm>
              </p:grpSpPr>
              <p:sp>
                <p:nvSpPr>
                  <p:cNvPr id="62" name="Прямоугольник 61">
                    <a:extLst>
                      <a:ext uri="{FF2B5EF4-FFF2-40B4-BE49-F238E27FC236}">
                        <a16:creationId xmlns="" xmlns:a16="http://schemas.microsoft.com/office/drawing/2014/main" id="{286538C1-BD05-9A49-8A70-9CD9555843A0}"/>
                      </a:ext>
                    </a:extLst>
                  </p:cNvPr>
                  <p:cNvSpPr/>
                  <p:nvPr/>
                </p:nvSpPr>
                <p:spPr>
                  <a:xfrm>
                    <a:off x="1081082" y="1450173"/>
                    <a:ext cx="5029124" cy="302827"/>
                  </a:xfrm>
                  <a:prstGeom prst="rect">
                    <a:avLst/>
                  </a:prstGeom>
                  <a:ln>
                    <a:solidFill>
                      <a:schemeClr val="bg1"/>
                    </a:solidFill>
                  </a:ln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ru-RU" sz="2600" b="1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Серверное оборудование </a:t>
                    </a:r>
                    <a:r>
                      <a: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rPr>
                      <a:t>-</a:t>
                    </a:r>
                    <a:endParaRPr lang="ru-RU" sz="2600" dirty="0">
                      <a:ea typeface="Roboto" panose="02000000000000000000" pitchFamily="2" charset="0"/>
                      <a:cs typeface="Golos Text" panose="020B0503020202020204" pitchFamily="34" charset="-52"/>
                    </a:endParaRPr>
                  </a:p>
                </p:txBody>
              </p:sp>
              <p:sp>
                <p:nvSpPr>
                  <p:cNvPr id="63" name="Прямоугольник 62"/>
                  <p:cNvSpPr/>
                  <p:nvPr/>
                </p:nvSpPr>
                <p:spPr>
                  <a:xfrm>
                    <a:off x="381396" y="1045501"/>
                    <a:ext cx="2480280" cy="31646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defTabSz="1819318">
                      <a:spcBef>
                        <a:spcPts val="600"/>
                      </a:spcBef>
                      <a:spcAft>
                        <a:spcPts val="600"/>
                      </a:spcAft>
                      <a:defRPr/>
                    </a:pPr>
                    <a:r>
                      <a:rPr lang="ru-RU" sz="3200" b="1" dirty="0">
                        <a:solidFill>
                          <a:schemeClr val="bg2"/>
                        </a:solidFill>
                        <a:latin typeface="Golos Text" pitchFamily="2" charset="0"/>
                        <a:ea typeface="Golos Text" pitchFamily="2" charset="0"/>
                        <a:cs typeface="Arial"/>
                      </a:rPr>
                      <a:t>ИТ ИНФРАСТРУКТУРА</a:t>
                    </a:r>
                  </a:p>
                </p:txBody>
              </p:sp>
              <p:grpSp>
                <p:nvGrpSpPr>
                  <p:cNvPr id="64" name="Группа 40"/>
                  <p:cNvGrpSpPr/>
                  <p:nvPr/>
                </p:nvGrpSpPr>
                <p:grpSpPr>
                  <a:xfrm>
                    <a:off x="566193" y="2026636"/>
                    <a:ext cx="5437753" cy="415430"/>
                    <a:chOff x="7962258" y="866531"/>
                    <a:chExt cx="5437753" cy="415430"/>
                  </a:xfrm>
                </p:grpSpPr>
                <p:sp>
                  <p:nvSpPr>
                    <p:cNvPr id="65" name="Прямоугольник 64">
                      <a:extLst>
                        <a:ext uri="{FF2B5EF4-FFF2-40B4-BE49-F238E27FC236}">
                          <a16:creationId xmlns="" xmlns:a16="http://schemas.microsoft.com/office/drawing/2014/main" id="{286538C1-BD05-9A49-8A70-9CD9555843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17669" y="924391"/>
                      <a:ext cx="4982342" cy="302827"/>
                    </a:xfrm>
                    <a:prstGeom prst="rect">
                      <a:avLst/>
                    </a:prstGeom>
                    <a:ln>
                      <a:solidFill>
                        <a:schemeClr val="bg1"/>
                      </a:solidFill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600" b="1" dirty="0">
                          <a:ea typeface="Roboto" panose="02000000000000000000" pitchFamily="2" charset="0"/>
                          <a:cs typeface="Golos Text" panose="020B0503020202020204" pitchFamily="34" charset="-52"/>
                        </a:rPr>
                        <a:t>Видео панели/стена ЦДС</a:t>
                      </a:r>
                      <a:r>
                        <a:rPr lang="ru-RU" sz="2600" dirty="0">
                          <a:ea typeface="Roboto" panose="02000000000000000000" pitchFamily="2" charset="0"/>
                          <a:cs typeface="Golos Text" panose="020B0503020202020204" pitchFamily="34" charset="-52"/>
                        </a:rPr>
                        <a:t> </a:t>
                      </a:r>
                      <a:r>
                        <a:rPr lang="ru-RU" sz="2600" dirty="0">
                          <a:ea typeface="Roboto" panose="02000000000000000000" pitchFamily="2" charset="0"/>
                          <a:cs typeface="Golos Text" panose="020B0503020202020204" pitchFamily="34" charset="-52"/>
                        </a:rPr>
                        <a:t>-</a:t>
                      </a:r>
                      <a:endParaRPr lang="ru-RU" sz="2600" dirty="0">
                        <a:ea typeface="Roboto" panose="02000000000000000000" pitchFamily="2" charset="0"/>
                        <a:cs typeface="Golos Text" panose="020B0503020202020204" pitchFamily="34" charset="-52"/>
                      </a:endParaRPr>
                    </a:p>
                  </p:txBody>
                </p:sp>
                <p:pic>
                  <p:nvPicPr>
                    <p:cNvPr id="66" name="Рисунок 65">
                      <a:extLst>
                        <a:ext uri="{FF2B5EF4-FFF2-40B4-BE49-F238E27FC236}">
                          <a16:creationId xmlns="" xmlns:a16="http://schemas.microsoft.com/office/drawing/2014/main" id="{A11DDE3F-F1F1-474F-A4F1-355C1B5A9ACB}"/>
                        </a:ext>
                      </a:extLst>
                    </p:cNvPr>
                    <p:cNvPicPr>
                      <a:picLocks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="" xmlns:a14="http://schemas.microsoft.com/office/drawing/2010/main" val="0"/>
                        </a:ext>
                        <a:ext uri="{96DAC541-7B7A-43D3-8B79-37D633B846F1}">
                          <asvg:svgBlip xmlns="" xmlns:asvg="http://schemas.microsoft.com/office/drawing/2016/SVG/main" r:embed="rId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962258" y="866531"/>
                      <a:ext cx="442880" cy="415430"/>
                    </a:xfrm>
                    <a:prstGeom prst="rect">
                      <a:avLst/>
                    </a:prstGeom>
                    <a:ln>
                      <a:solidFill>
                        <a:schemeClr val="bg1"/>
                      </a:solidFill>
                    </a:ln>
                  </p:spPr>
                </p:pic>
              </p:grpSp>
            </p:grpSp>
            <p:sp>
              <p:nvSpPr>
                <p:cNvPr id="60" name="Прямоугольник 59">
                  <a:extLst>
                    <a:ext uri="{FF2B5EF4-FFF2-40B4-BE49-F238E27FC236}">
                      <a16:creationId xmlns="" xmlns:a16="http://schemas.microsoft.com/office/drawing/2014/main" id="{286538C1-BD05-9A49-8A70-9CD9555843A0}"/>
                    </a:ext>
                  </a:extLst>
                </p:cNvPr>
                <p:cNvSpPr/>
                <p:nvPr/>
              </p:nvSpPr>
              <p:spPr>
                <a:xfrm>
                  <a:off x="6927912" y="6112568"/>
                  <a:ext cx="5189847" cy="30282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ru-RU" sz="2600" b="1" dirty="0">
                      <a:ea typeface="Roboto" panose="02000000000000000000" pitchFamily="2" charset="0"/>
                      <a:cs typeface="Golos Text" panose="020B0503020202020204" pitchFamily="34" charset="-52"/>
                    </a:rPr>
                    <a:t>ПК, Мобильные устройства </a:t>
                  </a:r>
                  <a:r>
                    <a:rPr lang="ru-RU" sz="2600" dirty="0">
                      <a:ea typeface="Roboto" panose="02000000000000000000" pitchFamily="2" charset="0"/>
                      <a:cs typeface="Golos Text" panose="020B0503020202020204" pitchFamily="34" charset="-52"/>
                    </a:rPr>
                    <a:t>-</a:t>
                  </a:r>
                  <a:endParaRPr lang="ru-RU" sz="2600" dirty="0">
                    <a:ea typeface="Roboto" panose="02000000000000000000" pitchFamily="2" charset="0"/>
                    <a:cs typeface="Golos Text" panose="020B0503020202020204" pitchFamily="34" charset="-52"/>
                  </a:endParaRPr>
                </a:p>
              </p:txBody>
            </p:sp>
            <p:pic>
              <p:nvPicPr>
                <p:cNvPr id="61" name="Рисунок 60">
                  <a:extLst>
                    <a:ext uri="{FF2B5EF4-FFF2-40B4-BE49-F238E27FC236}">
                      <a16:creationId xmlns="" xmlns:a16="http://schemas.microsoft.com/office/drawing/2014/main" id="{A11DDE3F-F1F1-474F-A4F1-355C1B5A9AC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6416339" y="6001485"/>
                  <a:ext cx="461325" cy="41543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</p:pic>
          </p:grpSp>
        </p:grpSp>
        <p:sp>
          <p:nvSpPr>
            <p:cNvPr id="24" name="Прямоугольник 23"/>
            <p:cNvSpPr/>
            <p:nvPr/>
          </p:nvSpPr>
          <p:spPr>
            <a:xfrm>
              <a:off x="12441988" y="6044825"/>
              <a:ext cx="10796434" cy="732861"/>
            </a:xfrm>
            <a:prstGeom prst="rect">
              <a:avLst/>
            </a:prstGeom>
          </p:spPr>
          <p:txBody>
            <a:bodyPr wrap="none" lIns="182880" tIns="91440" rIns="182880" bIns="91440">
              <a:spAutoFit/>
            </a:bodyPr>
            <a:lstStyle/>
            <a:p>
              <a:pPr defTabSz="181931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ru-RU" sz="3200" b="1" dirty="0">
                  <a:solidFill>
                    <a:schemeClr val="bg2"/>
                  </a:solidFill>
                  <a:latin typeface="Golos Text" pitchFamily="2" charset="0"/>
                  <a:ea typeface="Golos Text" pitchFamily="2" charset="0"/>
                  <a:cs typeface="Arial"/>
                </a:rPr>
                <a:t>АВТОМАТИЗАЦИЯ СБЫТОВОЙ ДЕЯТЕЛЬНОСТИ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="" xmlns:a16="http://schemas.microsoft.com/office/drawing/2014/main" id="{823BA578-606D-F139-75DB-36F24F7E3703}"/>
                </a:ext>
              </a:extLst>
            </p:cNvPr>
            <p:cNvSpPr/>
            <p:nvPr/>
          </p:nvSpPr>
          <p:spPr>
            <a:xfrm>
              <a:off x="13677740" y="4859469"/>
              <a:ext cx="9669963" cy="121130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 lIns="182880" tIns="91440" rIns="182880" bIns="91440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ru-RU" sz="2600" b="1" dirty="0">
                  <a:ea typeface="Roboto" panose="02000000000000000000" pitchFamily="2" charset="0"/>
                  <a:cs typeface="Golos Text" panose="020B0503020202020204" pitchFamily="34" charset="-52"/>
                </a:rPr>
                <a:t>Технологическое присоединение – </a:t>
              </a:r>
              <a:r>
                <a:rPr lang="ru-RU" sz="2600" dirty="0">
                  <a:ea typeface="Roboto" panose="02000000000000000000" pitchFamily="2" charset="0"/>
                  <a:cs typeface="Golos Text" panose="020B0503020202020204" pitchFamily="34" charset="-52"/>
                </a:rPr>
                <a:t>онлайн сервис подачи заявок</a:t>
              </a: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="" xmlns:a16="http://schemas.microsoft.com/office/drawing/2014/main" id="{A11DDE3F-F1F1-474F-A4F1-355C1B5A9ACB}"/>
                </a:ext>
              </a:extLst>
            </p:cNvPr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2675291" y="4924878"/>
              <a:ext cx="922650" cy="8308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7" name="Рисунок 26">
              <a:extLst>
                <a:ext uri="{FF2B5EF4-FFF2-40B4-BE49-F238E27FC236}">
                  <a16:creationId xmlns="" xmlns:a16="http://schemas.microsoft.com/office/drawing/2014/main" id="{A11DDE3F-F1F1-474F-A4F1-355C1B5A9ACB}"/>
                </a:ext>
              </a:extLst>
            </p:cNvPr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2726094" y="7012212"/>
              <a:ext cx="922650" cy="8308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8" name="Рисунок 27">
              <a:extLst>
                <a:ext uri="{FF2B5EF4-FFF2-40B4-BE49-F238E27FC236}">
                  <a16:creationId xmlns="" xmlns:a16="http://schemas.microsoft.com/office/drawing/2014/main" id="{A11DDE3F-F1F1-474F-A4F1-355C1B5A9ACB}"/>
                </a:ext>
              </a:extLst>
            </p:cNvPr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08225" y="7685010"/>
              <a:ext cx="922650" cy="8308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9" name="Рисунок 28">
              <a:extLst>
                <a:ext uri="{FF2B5EF4-FFF2-40B4-BE49-F238E27FC236}">
                  <a16:creationId xmlns="" xmlns:a16="http://schemas.microsoft.com/office/drawing/2014/main" id="{A11DDE3F-F1F1-474F-A4F1-355C1B5A9ACB}"/>
                </a:ext>
              </a:extLst>
            </p:cNvPr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08225" y="6364210"/>
              <a:ext cx="922650" cy="8308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23086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12A5879B-A7FF-48B0-941D-AC4B0D3E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467" y="823556"/>
            <a:ext cx="17327658" cy="1590460"/>
          </a:xfrm>
        </p:spPr>
        <p:txBody>
          <a:bodyPr/>
          <a:lstStyle/>
          <a:p>
            <a:r>
              <a:rPr lang="ru-RU" dirty="0"/>
              <a:t>Цифровая трансформация </a:t>
            </a:r>
            <a:r>
              <a:rPr lang="ru-RU" dirty="0"/>
              <a:t>ресурсоснабжения</a:t>
            </a:r>
            <a:br>
              <a:rPr lang="ru-RU" dirty="0"/>
            </a:br>
            <a:r>
              <a:rPr lang="ru-RU" dirty="0"/>
              <a:t>Наш опыт</a:t>
            </a:r>
            <a:endParaRPr lang="ru-RU" dirty="0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xmlns="" id="{9A4E2F66-B34E-4F35-B357-84FF8137015C}"/>
              </a:ext>
            </a:extLst>
          </p:cNvPr>
          <p:cNvGrpSpPr/>
          <p:nvPr/>
        </p:nvGrpSpPr>
        <p:grpSpPr>
          <a:xfrm>
            <a:off x="12390767" y="2411131"/>
            <a:ext cx="9444135" cy="6326958"/>
            <a:chOff x="12623703" y="8849335"/>
            <a:chExt cx="9444135" cy="63269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092546BA-1942-4415-B43D-4E1D7AA9439C}"/>
                </a:ext>
              </a:extLst>
            </p:cNvPr>
            <p:cNvSpPr/>
            <p:nvPr/>
          </p:nvSpPr>
          <p:spPr>
            <a:xfrm>
              <a:off x="12623703" y="9543982"/>
              <a:ext cx="9444135" cy="563231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182880" tIns="91440" rIns="182880" bIns="91440">
              <a:spAutoFit/>
            </a:bodyPr>
            <a:lstStyle/>
            <a:p>
              <a:pPr marL="292100" lvl="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r>
                <a:rPr lang="ru-RU" sz="2400" kern="0" dirty="0">
                  <a:solidFill>
                    <a:srgbClr val="000000"/>
                  </a:solidFill>
                  <a:latin typeface="Golos Text" panose="020B0503020202020204" pitchFamily="34" charset="-52"/>
                </a:rPr>
                <a:t>ИС «ТЭП»</a:t>
              </a:r>
            </a:p>
            <a:p>
              <a:pPr marL="292100" lvl="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r>
                <a:rPr lang="ru-RU" sz="2400" kern="0" dirty="0">
                  <a:solidFill>
                    <a:srgbClr val="000000"/>
                  </a:solidFill>
                  <a:latin typeface="Golos Text" panose="020B0503020202020204" pitchFamily="34" charset="-52"/>
                  <a:ea typeface="Roboto" panose="02000000000000000000" pitchFamily="2" charset="0"/>
                  <a:cs typeface="Golos Text" panose="020B0503020202020204" pitchFamily="34" charset="-52"/>
                </a:rPr>
                <a:t>Центральная панель, </a:t>
              </a:r>
              <a:r>
                <a:rPr lang="ru-RU" sz="2400" dirty="0">
                  <a:solidFill>
                    <a:srgbClr val="26304D"/>
                  </a:solidFill>
                  <a:ea typeface="Arial"/>
                  <a:cs typeface="Arial"/>
                </a:rPr>
                <a:t>модули ЦВ, ЦТ </a:t>
              </a:r>
            </a:p>
            <a:p>
              <a:pPr marL="29210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r>
                <a:rPr lang="ru-RU" sz="2400" kern="0" dirty="0">
                  <a:solidFill>
                    <a:srgbClr val="000000"/>
                  </a:solidFill>
                  <a:latin typeface="Golos Text" panose="020B0503020202020204" pitchFamily="34" charset="-52"/>
                  <a:ea typeface="Roboto" panose="02000000000000000000" pitchFamily="2" charset="0"/>
                  <a:cs typeface="Golos Text" panose="020B0503020202020204" pitchFamily="34" charset="-52"/>
                </a:rPr>
                <a:t>«Заявки», </a:t>
              </a:r>
              <a:r>
                <a:rPr lang="ru-RU" sz="2400" dirty="0">
                  <a:solidFill>
                    <a:srgbClr val="26304D"/>
                  </a:solidFill>
                  <a:ea typeface="Arial"/>
                  <a:cs typeface="Arial"/>
                </a:rPr>
                <a:t>модули ЦВ, ЦТ</a:t>
              </a:r>
            </a:p>
            <a:p>
              <a:pPr marL="292100" lvl="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r>
                <a:rPr lang="ru-RU" sz="2400" kern="0" dirty="0">
                  <a:solidFill>
                    <a:srgbClr val="000000"/>
                  </a:solidFill>
                  <a:latin typeface="Golos Text" panose="020B0503020202020204" pitchFamily="34" charset="-52"/>
                  <a:ea typeface="Roboto" panose="02000000000000000000" pitchFamily="2" charset="0"/>
                  <a:cs typeface="Golos Text" panose="020B0503020202020204" pitchFamily="34" charset="-52"/>
                </a:rPr>
                <a:t>«Обходчик-контролёр», </a:t>
              </a:r>
              <a:r>
                <a:rPr lang="ru-RU" sz="2400" dirty="0">
                  <a:solidFill>
                    <a:srgbClr val="26304D"/>
                  </a:solidFill>
                  <a:ea typeface="Arial"/>
                  <a:cs typeface="Arial"/>
                </a:rPr>
                <a:t>модуль ЦВ</a:t>
              </a:r>
            </a:p>
            <a:p>
              <a:pPr marL="29210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r>
                <a:rPr lang="ru-RU" sz="2400" kern="0" dirty="0">
                  <a:solidFill>
                    <a:srgbClr val="000000"/>
                  </a:solidFill>
                  <a:latin typeface="Golos Text" panose="020B0503020202020204" pitchFamily="34" charset="-52"/>
                  <a:ea typeface="Roboto" panose="02000000000000000000" pitchFamily="2" charset="0"/>
                  <a:cs typeface="Golos Text" panose="020B0503020202020204" pitchFamily="34" charset="-52"/>
                </a:rPr>
                <a:t>«Анализ балансов», </a:t>
              </a:r>
              <a:r>
                <a:rPr lang="ru-RU" sz="2400" dirty="0">
                  <a:solidFill>
                    <a:srgbClr val="26304D"/>
                  </a:solidFill>
                  <a:ea typeface="Arial"/>
                  <a:cs typeface="Arial"/>
                </a:rPr>
                <a:t>модуль ЦВ</a:t>
              </a:r>
            </a:p>
            <a:p>
              <a:pPr marL="292100" lvl="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r>
                <a:rPr lang="ru-RU" sz="2400" kern="0" dirty="0">
                  <a:solidFill>
                    <a:srgbClr val="000000"/>
                  </a:solidFill>
                  <a:latin typeface="Golos Text" panose="020B0503020202020204" pitchFamily="34" charset="-52"/>
                  <a:ea typeface="Roboto" panose="02000000000000000000" pitchFamily="2" charset="0"/>
                  <a:cs typeface="Golos Text" panose="020B0503020202020204" pitchFamily="34" charset="-52"/>
                </a:rPr>
                <a:t>«Топливно-энергетические балансы», </a:t>
              </a:r>
              <a:r>
                <a:rPr lang="ru-RU" sz="2400" dirty="0">
                  <a:solidFill>
                    <a:srgbClr val="26304D"/>
                  </a:solidFill>
                  <a:ea typeface="Arial"/>
                  <a:cs typeface="Arial"/>
                </a:rPr>
                <a:t>модуль ЦТ</a:t>
              </a:r>
            </a:p>
            <a:p>
              <a:pPr marL="29210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r>
                <a:rPr lang="ru-RU" sz="2400" kern="0" dirty="0">
                  <a:solidFill>
                    <a:srgbClr val="000000"/>
                  </a:solidFill>
                  <a:latin typeface="Golos Text" panose="020B0503020202020204" pitchFamily="34" charset="-52"/>
                  <a:ea typeface="Roboto" panose="02000000000000000000" pitchFamily="2" charset="0"/>
                  <a:cs typeface="Golos Text" panose="020B0503020202020204" pitchFamily="34" charset="-52"/>
                </a:rPr>
                <a:t>Анализ режимов, </a:t>
              </a:r>
              <a:r>
                <a:rPr lang="ru-RU" sz="2400" dirty="0">
                  <a:solidFill>
                    <a:srgbClr val="26304D"/>
                  </a:solidFill>
                  <a:ea typeface="Arial"/>
                  <a:cs typeface="Arial"/>
                </a:rPr>
                <a:t>модули ЦВ, ЦТ </a:t>
              </a:r>
            </a:p>
            <a:p>
              <a:pPr marL="292100" lvl="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r>
                <a:rPr lang="ru-RU" sz="2400" kern="0" dirty="0">
                  <a:solidFill>
                    <a:srgbClr val="000000"/>
                  </a:solidFill>
                  <a:latin typeface="Golos Text" panose="020B0503020202020204" pitchFamily="34" charset="-52"/>
                  <a:ea typeface="Roboto" panose="02000000000000000000" pitchFamily="2" charset="0"/>
                  <a:cs typeface="Golos Text" panose="020B0503020202020204" pitchFamily="34" charset="-52"/>
                </a:rPr>
                <a:t>SCADA, автоматизация и диспетчеризация ключевых объектов - </a:t>
              </a:r>
              <a:r>
                <a:rPr lang="ru-RU" sz="2400" dirty="0">
                  <a:solidFill>
                    <a:srgbClr val="26304D"/>
                  </a:solidFill>
                  <a:ea typeface="Arial"/>
                  <a:cs typeface="Arial"/>
                </a:rPr>
                <a:t>более 80 по ЦВ и ЦТ</a:t>
              </a:r>
            </a:p>
            <a:p>
              <a:pPr marL="292100" lvl="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endParaRPr lang="ru-RU" sz="2400" kern="0" dirty="0">
                <a:solidFill>
                  <a:srgbClr val="000000"/>
                </a:solidFill>
                <a:latin typeface="Golos Text" panose="020B0503020202020204" pitchFamily="34" charset="-52"/>
                <a:ea typeface="Roboto" panose="02000000000000000000" pitchFamily="2" charset="0"/>
                <a:cs typeface="Golos Text" panose="020B0503020202020204" pitchFamily="34" charset="-52"/>
              </a:endParaRPr>
            </a:p>
            <a:p>
              <a:pPr marL="292100" lvl="0" indent="-292100" defTabSz="914400">
                <a:spcAft>
                  <a:spcPts val="1200"/>
                </a:spcAft>
                <a:buClr>
                  <a:srgbClr val="1D222A"/>
                </a:buClr>
                <a:buSzPct val="100000"/>
                <a:buFont typeface="Wingdings" panose="05000000000000000000" pitchFamily="2" charset="2"/>
                <a:buChar char=""/>
                <a:defRPr/>
              </a:pPr>
              <a:endParaRPr lang="ru-RU" sz="2400" kern="0" dirty="0">
                <a:solidFill>
                  <a:srgbClr val="000000"/>
                </a:solidFill>
                <a:latin typeface="Golos Text" panose="020B0503020202020204" pitchFamily="34" charset="-52"/>
                <a:ea typeface="Roboto" panose="02000000000000000000" pitchFamily="2" charset="0"/>
                <a:cs typeface="Golos Text" panose="020B0503020202020204" pitchFamily="34" charset="-52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709D2032-F7E4-445C-81CB-8202B2A61B89}"/>
                </a:ext>
              </a:extLst>
            </p:cNvPr>
            <p:cNvSpPr txBox="1"/>
            <p:nvPr/>
          </p:nvSpPr>
          <p:spPr>
            <a:xfrm>
              <a:off x="12722649" y="8849335"/>
              <a:ext cx="864986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1D222A"/>
                  </a:solidFill>
                  <a:effectLst/>
                  <a:uLnTx/>
                  <a:uFillTx/>
                  <a:latin typeface="Golos Text" panose="020B0503020202020204" pitchFamily="34" charset="-52"/>
                  <a:ea typeface="+mn-ea"/>
                  <a:cs typeface="+mn-cs"/>
                </a:rPr>
                <a:t>Компоненты модульной архитектуры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F481FCF-9FA9-401A-956C-02E8EE605678}"/>
              </a:ext>
            </a:extLst>
          </p:cNvPr>
          <p:cNvSpPr txBox="1"/>
          <p:nvPr/>
        </p:nvSpPr>
        <p:spPr>
          <a:xfrm>
            <a:off x="1452464" y="10406159"/>
            <a:ext cx="103343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lnSpc>
                <a:spcPts val="3600"/>
              </a:lnSpc>
              <a:defRPr/>
            </a:pPr>
            <a:r>
              <a:rPr lang="ru-RU" sz="3200" b="1" kern="0" dirty="0">
                <a:solidFill>
                  <a:schemeClr val="bg2"/>
                </a:solidFill>
                <a:latin typeface="Golos Text" panose="020B0503020202020204" pitchFamily="34" charset="-52"/>
              </a:rPr>
              <a:t>Комплексное решение в формате платформенного ПАК</a:t>
            </a:r>
            <a:r>
              <a:rPr lang="ru-RU" sz="3200" b="1" kern="0" dirty="0">
                <a:solidFill>
                  <a:srgbClr val="1D222A"/>
                </a:solidFill>
                <a:latin typeface="Golos Text" panose="020B0503020202020204" pitchFamily="34" charset="-52"/>
              </a:rPr>
              <a:t> по автоматизации основных бизнес-процессов РСО и создание Общего информационного пространства 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6714" y="3713451"/>
            <a:ext cx="9337376" cy="634019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812D381-FEEE-4E01-99CE-6A83828A31E2}"/>
              </a:ext>
            </a:extLst>
          </p:cNvPr>
          <p:cNvSpPr/>
          <p:nvPr/>
        </p:nvSpPr>
        <p:spPr>
          <a:xfrm>
            <a:off x="1452464" y="2372061"/>
            <a:ext cx="9538997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3600"/>
              </a:lnSpc>
            </a:pPr>
            <a: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Цифровизация системы водоснабжения, водоотведения и теплоснабжения. </a:t>
            </a:r>
          </a:p>
          <a:p>
            <a:pPr lvl="0">
              <a:lnSpc>
                <a:spcPts val="3600"/>
              </a:lnSpc>
            </a:pPr>
            <a: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г. Глазов, АО «</a:t>
            </a:r>
            <a:r>
              <a:rPr lang="ru-RU" sz="3200" b="1" dirty="0" err="1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Тепловодоканал</a:t>
            </a:r>
            <a: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», 2021-2024 гг.</a:t>
            </a:r>
            <a: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/>
            </a:r>
            <a:b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</a:b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4480F3"/>
              </a:solidFill>
              <a:effectLst/>
              <a:uLnTx/>
              <a:uFillTx/>
              <a:latin typeface="Golos Text" panose="020B0503020202020204" pitchFamily="34" charset="-52"/>
              <a:ea typeface="Rosatom" panose="020B0503040504020204" pitchFamily="34" charset="-52"/>
              <a:cs typeface="Golos Text" panose="020B0503020202020204" pitchFamily="34" charset="-52"/>
            </a:endParaRPr>
          </a:p>
        </p:txBody>
      </p:sp>
      <p:sp>
        <p:nvSpPr>
          <p:cNvPr id="52" name="object 57">
            <a:extLst>
              <a:ext uri="{FF2B5EF4-FFF2-40B4-BE49-F238E27FC236}">
                <a16:creationId xmlns:a16="http://schemas.microsoft.com/office/drawing/2014/main" xmlns="" id="{E6C131AD-D1E6-4DD6-9B43-469F798EF11C}"/>
              </a:ext>
            </a:extLst>
          </p:cNvPr>
          <p:cNvSpPr txBox="1"/>
          <p:nvPr/>
        </p:nvSpPr>
        <p:spPr>
          <a:xfrm>
            <a:off x="12495977" y="8878738"/>
            <a:ext cx="298264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снижение затрат на энергоресурсы</a:t>
            </a:r>
          </a:p>
        </p:txBody>
      </p:sp>
      <p:sp>
        <p:nvSpPr>
          <p:cNvPr id="53" name="object 76">
            <a:extLst>
              <a:ext uri="{FF2B5EF4-FFF2-40B4-BE49-F238E27FC236}">
                <a16:creationId xmlns:a16="http://schemas.microsoft.com/office/drawing/2014/main" xmlns="" id="{D061161B-8278-4BA4-A042-69929D4DB4ED}"/>
              </a:ext>
            </a:extLst>
          </p:cNvPr>
          <p:cNvSpPr txBox="1"/>
          <p:nvPr/>
        </p:nvSpPr>
        <p:spPr>
          <a:xfrm>
            <a:off x="12495974" y="8140074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  <a:cs typeface="Roboto Light"/>
              </a:rPr>
              <a:t>до </a:t>
            </a:r>
            <a:r>
              <a:rPr lang="ru-RU" sz="4800" spc="24" dirty="0">
                <a:solidFill>
                  <a:schemeClr val="bg2"/>
                </a:solidFill>
                <a:latin typeface="+mn-lt"/>
                <a:cs typeface="Roboto Light"/>
              </a:rPr>
              <a:t>25% </a:t>
            </a:r>
            <a:endParaRPr lang="ru-RU" sz="4800" spc="24" dirty="0">
              <a:solidFill>
                <a:schemeClr val="bg2"/>
              </a:solidFill>
              <a:latin typeface="+mn-lt"/>
              <a:cs typeface="Roboto Light"/>
            </a:endParaRPr>
          </a:p>
        </p:txBody>
      </p:sp>
      <p:sp>
        <p:nvSpPr>
          <p:cNvPr id="54" name="object 57">
            <a:extLst>
              <a:ext uri="{FF2B5EF4-FFF2-40B4-BE49-F238E27FC236}">
                <a16:creationId xmlns:a16="http://schemas.microsoft.com/office/drawing/2014/main" xmlns="" id="{E6067DF4-9FE7-4A80-87BC-75879FCD1445}"/>
              </a:ext>
            </a:extLst>
          </p:cNvPr>
          <p:cNvSpPr txBox="1"/>
          <p:nvPr/>
        </p:nvSpPr>
        <p:spPr>
          <a:xfrm>
            <a:off x="12489713" y="10822016"/>
            <a:ext cx="475267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повышение производительности труда</a:t>
            </a:r>
          </a:p>
        </p:txBody>
      </p:sp>
      <p:sp>
        <p:nvSpPr>
          <p:cNvPr id="55" name="object 76">
            <a:extLst>
              <a:ext uri="{FF2B5EF4-FFF2-40B4-BE49-F238E27FC236}">
                <a16:creationId xmlns:a16="http://schemas.microsoft.com/office/drawing/2014/main" xmlns="" id="{8D1E12D4-356B-4891-904E-CB70026DE24E}"/>
              </a:ext>
            </a:extLst>
          </p:cNvPr>
          <p:cNvSpPr txBox="1"/>
          <p:nvPr/>
        </p:nvSpPr>
        <p:spPr>
          <a:xfrm>
            <a:off x="12495974" y="10083352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defPPr>
              <a:defRPr lang="ru-RU"/>
            </a:defPPr>
            <a:lvl1pPr marR="0" lvl="0" indent="1270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12" normalizeH="0" baseline="0">
                <a:ln>
                  <a:noFill/>
                </a:ln>
                <a:solidFill>
                  <a:srgbClr val="0F398B"/>
                </a:solidFill>
                <a:effectLst/>
                <a:uLnTx/>
                <a:uFillTx/>
                <a:latin typeface="Golos Text" pitchFamily="2" charset="0"/>
                <a:ea typeface="Arial"/>
                <a:cs typeface="Roboto Light"/>
              </a:defRPr>
            </a:lvl1pPr>
          </a:lstStyle>
          <a:p>
            <a:r>
              <a:rPr lang="ru-RU" sz="4800" dirty="0">
                <a:solidFill>
                  <a:schemeClr val="bg2"/>
                </a:solidFill>
                <a:latin typeface="+mn-lt"/>
                <a:sym typeface="Arial"/>
              </a:rPr>
              <a:t>до 45%</a:t>
            </a:r>
          </a:p>
        </p:txBody>
      </p:sp>
      <p:sp>
        <p:nvSpPr>
          <p:cNvPr id="56" name="object 57">
            <a:extLst>
              <a:ext uri="{FF2B5EF4-FFF2-40B4-BE49-F238E27FC236}">
                <a16:creationId xmlns:a16="http://schemas.microsoft.com/office/drawing/2014/main" xmlns="" id="{5581FF13-1060-4428-82E0-8A69F3FD2125}"/>
              </a:ext>
            </a:extLst>
          </p:cNvPr>
          <p:cNvSpPr txBox="1"/>
          <p:nvPr/>
        </p:nvSpPr>
        <p:spPr>
          <a:xfrm>
            <a:off x="17874824" y="8878738"/>
            <a:ext cx="399554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сокращение </a:t>
            </a:r>
          </a:p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повторных повреждений</a:t>
            </a:r>
          </a:p>
        </p:txBody>
      </p:sp>
      <p:sp>
        <p:nvSpPr>
          <p:cNvPr id="57" name="object 76">
            <a:extLst>
              <a:ext uri="{FF2B5EF4-FFF2-40B4-BE49-F238E27FC236}">
                <a16:creationId xmlns:a16="http://schemas.microsoft.com/office/drawing/2014/main" xmlns="" id="{F3CE9978-20C2-47C8-8888-C3AAA3F00D43}"/>
              </a:ext>
            </a:extLst>
          </p:cNvPr>
          <p:cNvSpPr txBox="1"/>
          <p:nvPr/>
        </p:nvSpPr>
        <p:spPr>
          <a:xfrm>
            <a:off x="17874824" y="8140074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</a:rPr>
              <a:t>до 2</a:t>
            </a:r>
            <a:r>
              <a:rPr lang="en-US" sz="4800" spc="24" dirty="0">
                <a:solidFill>
                  <a:schemeClr val="bg2"/>
                </a:solidFill>
                <a:latin typeface="+mn-lt"/>
              </a:rPr>
              <a:t>0</a:t>
            </a:r>
            <a:r>
              <a:rPr lang="ru-RU" sz="4800" spc="24" dirty="0">
                <a:solidFill>
                  <a:schemeClr val="bg2"/>
                </a:solidFill>
                <a:latin typeface="+mn-lt"/>
              </a:rPr>
              <a:t>% </a:t>
            </a: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xmlns="" id="{4CA65A31-084E-4A09-B6EA-ABFC18D95231}"/>
              </a:ext>
            </a:extLst>
          </p:cNvPr>
          <p:cNvSpPr txBox="1"/>
          <p:nvPr/>
        </p:nvSpPr>
        <p:spPr>
          <a:xfrm>
            <a:off x="17874825" y="10827087"/>
            <a:ext cx="339897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  <a:sym typeface="Arial"/>
              </a:rPr>
              <a:t>снижение объёма потерь в сети</a:t>
            </a:r>
          </a:p>
        </p:txBody>
      </p:sp>
      <p:sp>
        <p:nvSpPr>
          <p:cNvPr id="59" name="object 76">
            <a:extLst>
              <a:ext uri="{FF2B5EF4-FFF2-40B4-BE49-F238E27FC236}">
                <a16:creationId xmlns:a16="http://schemas.microsoft.com/office/drawing/2014/main" xmlns="" id="{E3348DAC-B780-49F8-BBA0-0194F3117E32}"/>
              </a:ext>
            </a:extLst>
          </p:cNvPr>
          <p:cNvSpPr txBox="1"/>
          <p:nvPr/>
        </p:nvSpPr>
        <p:spPr>
          <a:xfrm>
            <a:off x="17874824" y="10083352"/>
            <a:ext cx="339897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</a:rPr>
              <a:t>до 5</a:t>
            </a:r>
            <a:r>
              <a:rPr lang="en-US" sz="4800" spc="24" dirty="0">
                <a:solidFill>
                  <a:schemeClr val="bg2"/>
                </a:solidFill>
                <a:latin typeface="+mn-lt"/>
              </a:rPr>
              <a:t>0</a:t>
            </a:r>
            <a:r>
              <a:rPr lang="ru-RU" sz="4800" spc="24" dirty="0">
                <a:solidFill>
                  <a:schemeClr val="bg2"/>
                </a:solidFill>
                <a:latin typeface="+mn-lt"/>
              </a:rPr>
              <a:t>% </a:t>
            </a:r>
          </a:p>
        </p:txBody>
      </p:sp>
    </p:spTree>
    <p:extLst>
      <p:ext uri="{BB962C8B-B14F-4D97-AF65-F5344CB8AC3E}">
        <p14:creationId xmlns:p14="http://schemas.microsoft.com/office/powerpoint/2010/main" xmlns="" val="2363018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B30D08A7-DE0B-47FA-A5BB-1BF6704F5EA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13614" y="4184119"/>
            <a:ext cx="9846607" cy="5840179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12A5879B-A7FF-48B0-941D-AC4B0D3E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467" y="823556"/>
            <a:ext cx="17327658" cy="1517308"/>
          </a:xfrm>
        </p:spPr>
        <p:txBody>
          <a:bodyPr/>
          <a:lstStyle/>
          <a:p>
            <a:r>
              <a:rPr lang="ru-RU" dirty="0"/>
              <a:t>Цифровая трансформация </a:t>
            </a:r>
            <a:r>
              <a:rPr lang="ru-RU" dirty="0"/>
              <a:t>ресурсоснабжения</a:t>
            </a:r>
            <a:br>
              <a:rPr lang="ru-RU" dirty="0"/>
            </a:br>
            <a:r>
              <a:rPr lang="ru-RU" dirty="0"/>
              <a:t>Наш </a:t>
            </a:r>
            <a:r>
              <a:rPr lang="ru-RU" dirty="0"/>
              <a:t>опыт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92546BA-1942-4415-B43D-4E1D7AA9439C}"/>
              </a:ext>
            </a:extLst>
          </p:cNvPr>
          <p:cNvSpPr/>
          <p:nvPr/>
        </p:nvSpPr>
        <p:spPr>
          <a:xfrm>
            <a:off x="12253607" y="2366682"/>
            <a:ext cx="10661217" cy="61555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82880" tIns="91440" rIns="182880" bIns="91440">
            <a:spAutoFit/>
          </a:bodyPr>
          <a:lstStyle/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Заказчик: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АО «</a:t>
            </a:r>
            <a:r>
              <a:rPr lang="ru-RU" sz="2400" kern="0" dirty="0" err="1">
                <a:solidFill>
                  <a:srgbClr val="000000"/>
                </a:solidFill>
                <a:latin typeface="Golos Text" panose="020B0503020202020204" pitchFamily="34" charset="-52"/>
              </a:rPr>
              <a:t>Омскоблводопровод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»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Территория обслуживания: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Омская область, 13 муниципальных районов, 327 населенных пунктов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Технологических объектов в эксплуатации: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150+ шт.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Сетей водоснабжения и водоотведения: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4 000+ км. 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Население в зоне облуживания: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500 000 + чел.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Интегратор: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АО «Цифровые платформы и решения умного города»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Стоимость проекта: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600+ млн ₽  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Размер гранта РФРИТ: 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до 80%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Golos Text" panose="020B0503020202020204" pitchFamily="34" charset="-52"/>
              </a:rPr>
              <a:t>Срок реализации:</a:t>
            </a:r>
            <a:r>
              <a:rPr lang="ru-RU" sz="2400" kern="0" dirty="0">
                <a:solidFill>
                  <a:srgbClr val="000000"/>
                </a:solidFill>
                <a:latin typeface="Golos Text" panose="020B0503020202020204" pitchFamily="34" charset="-52"/>
              </a:rPr>
              <a:t> 2022-2025 гг.</a:t>
            </a:r>
          </a:p>
          <a:p>
            <a:pPr lvl="0" defTabSz="914400">
              <a:spcAft>
                <a:spcPts val="1200"/>
              </a:spcAft>
              <a:buClr>
                <a:srgbClr val="1D222A"/>
              </a:buClr>
              <a:buSzPct val="100000"/>
              <a:defRPr/>
            </a:pPr>
            <a:endParaRPr lang="ru-RU" sz="2400" kern="0" dirty="0">
              <a:solidFill>
                <a:srgbClr val="000000"/>
              </a:solidFill>
              <a:latin typeface="Golos Text" panose="020B0503020202020204" pitchFamily="34" charset="-52"/>
              <a:ea typeface="Roboto" panose="02000000000000000000" pitchFamily="2" charset="0"/>
              <a:cs typeface="Golos Text" panose="020B0503020202020204" pitchFamily="34" charset="-52"/>
            </a:endParaRPr>
          </a:p>
          <a:p>
            <a:pPr marL="292100" lvl="0" indent="-292100" defTabSz="914400">
              <a:spcAft>
                <a:spcPts val="1200"/>
              </a:spcAft>
              <a:buClr>
                <a:srgbClr val="1D222A"/>
              </a:buClr>
              <a:buSzPct val="100000"/>
              <a:buFont typeface="Wingdings" panose="05000000000000000000" pitchFamily="2" charset="2"/>
              <a:buChar char=""/>
              <a:defRPr/>
            </a:pPr>
            <a:endParaRPr lang="ru-RU" sz="2400" kern="0" dirty="0">
              <a:solidFill>
                <a:srgbClr val="000000"/>
              </a:solidFill>
              <a:latin typeface="Golos Text" panose="020B0503020202020204" pitchFamily="34" charset="-52"/>
              <a:ea typeface="Roboto" panose="02000000000000000000" pitchFamily="2" charset="0"/>
              <a:cs typeface="Golos Text" panose="020B0503020202020204" pitchFamily="34" charset="-52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812D381-FEEE-4E01-99CE-6A83828A31E2}"/>
              </a:ext>
            </a:extLst>
          </p:cNvPr>
          <p:cNvSpPr/>
          <p:nvPr/>
        </p:nvSpPr>
        <p:spPr>
          <a:xfrm>
            <a:off x="1452464" y="2372061"/>
            <a:ext cx="9538997" cy="24006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3600"/>
              </a:lnSpc>
            </a:pPr>
            <a: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Цифровизация системы водоснабжения и водоотведения.</a:t>
            </a:r>
          </a:p>
          <a:p>
            <a:pPr lvl="0">
              <a:lnSpc>
                <a:spcPts val="3600"/>
              </a:lnSpc>
            </a:pPr>
            <a: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>Омская область, 2022-2025 гг.</a:t>
            </a:r>
            <a: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/>
            </a:r>
            <a:br>
              <a:rPr lang="ru-RU" sz="3200" b="1" dirty="0">
                <a:solidFill>
                  <a:srgbClr val="1D222A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</a:br>
            <a: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  <a:t/>
            </a:r>
            <a:br>
              <a:rPr lang="ru-RU" sz="3200" b="1" dirty="0">
                <a:solidFill>
                  <a:schemeClr val="bg2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rPr>
            </a:br>
            <a:endParaRPr lang="ru-RU" sz="3200" b="1" dirty="0">
              <a:solidFill>
                <a:schemeClr val="bg2"/>
              </a:solidFill>
              <a:latin typeface="Golos Text" panose="020B0503020202020204" pitchFamily="34" charset="-52"/>
              <a:ea typeface="Rosatom" panose="020B0503040504020204" pitchFamily="34" charset="-52"/>
              <a:cs typeface="Golos Text" panose="020B0503020202020204" pitchFamily="34" charset="-52"/>
            </a:endParaRPr>
          </a:p>
        </p:txBody>
      </p:sp>
      <p:sp>
        <p:nvSpPr>
          <p:cNvPr id="52" name="object 57">
            <a:extLst>
              <a:ext uri="{FF2B5EF4-FFF2-40B4-BE49-F238E27FC236}">
                <a16:creationId xmlns:a16="http://schemas.microsoft.com/office/drawing/2014/main" xmlns="" id="{E6C131AD-D1E6-4DD6-9B43-469F798EF11C}"/>
              </a:ext>
            </a:extLst>
          </p:cNvPr>
          <p:cNvSpPr txBox="1"/>
          <p:nvPr/>
        </p:nvSpPr>
        <p:spPr>
          <a:xfrm>
            <a:off x="12495977" y="9221638"/>
            <a:ext cx="298264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снижение затрат на энергоресурсы</a:t>
            </a:r>
          </a:p>
        </p:txBody>
      </p:sp>
      <p:sp>
        <p:nvSpPr>
          <p:cNvPr id="53" name="object 76">
            <a:extLst>
              <a:ext uri="{FF2B5EF4-FFF2-40B4-BE49-F238E27FC236}">
                <a16:creationId xmlns:a16="http://schemas.microsoft.com/office/drawing/2014/main" xmlns="" id="{D061161B-8278-4BA4-A042-69929D4DB4ED}"/>
              </a:ext>
            </a:extLst>
          </p:cNvPr>
          <p:cNvSpPr txBox="1"/>
          <p:nvPr/>
        </p:nvSpPr>
        <p:spPr>
          <a:xfrm>
            <a:off x="12495974" y="8482974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  <a:cs typeface="Roboto Light"/>
              </a:rPr>
              <a:t>до </a:t>
            </a:r>
            <a:r>
              <a:rPr lang="ru-RU" sz="4800" spc="24" dirty="0">
                <a:solidFill>
                  <a:schemeClr val="bg2"/>
                </a:solidFill>
                <a:latin typeface="+mn-lt"/>
                <a:cs typeface="Roboto Light"/>
              </a:rPr>
              <a:t>15% </a:t>
            </a:r>
            <a:endParaRPr lang="ru-RU" sz="4800" spc="24" dirty="0">
              <a:solidFill>
                <a:schemeClr val="bg2"/>
              </a:solidFill>
              <a:latin typeface="+mn-lt"/>
              <a:cs typeface="Roboto Light"/>
            </a:endParaRPr>
          </a:p>
        </p:txBody>
      </p:sp>
      <p:sp>
        <p:nvSpPr>
          <p:cNvPr id="54" name="object 57">
            <a:extLst>
              <a:ext uri="{FF2B5EF4-FFF2-40B4-BE49-F238E27FC236}">
                <a16:creationId xmlns:a16="http://schemas.microsoft.com/office/drawing/2014/main" xmlns="" id="{E6067DF4-9FE7-4A80-87BC-75879FCD1445}"/>
              </a:ext>
            </a:extLst>
          </p:cNvPr>
          <p:cNvSpPr txBox="1"/>
          <p:nvPr/>
        </p:nvSpPr>
        <p:spPr>
          <a:xfrm>
            <a:off x="12489713" y="11164916"/>
            <a:ext cx="2803627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повышение выручки</a:t>
            </a:r>
          </a:p>
        </p:txBody>
      </p:sp>
      <p:sp>
        <p:nvSpPr>
          <p:cNvPr id="55" name="object 76">
            <a:extLst>
              <a:ext uri="{FF2B5EF4-FFF2-40B4-BE49-F238E27FC236}">
                <a16:creationId xmlns:a16="http://schemas.microsoft.com/office/drawing/2014/main" xmlns="" id="{8D1E12D4-356B-4891-904E-CB70026DE24E}"/>
              </a:ext>
            </a:extLst>
          </p:cNvPr>
          <p:cNvSpPr txBox="1"/>
          <p:nvPr/>
        </p:nvSpPr>
        <p:spPr>
          <a:xfrm>
            <a:off x="12495974" y="10426252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defPPr>
              <a:defRPr lang="ru-RU"/>
            </a:defPPr>
            <a:lvl1pPr marR="0" lvl="0" indent="1270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12" normalizeH="0" baseline="0">
                <a:ln>
                  <a:noFill/>
                </a:ln>
                <a:solidFill>
                  <a:srgbClr val="0F398B"/>
                </a:solidFill>
                <a:effectLst/>
                <a:uLnTx/>
                <a:uFillTx/>
                <a:latin typeface="Golos Text" pitchFamily="2" charset="0"/>
                <a:ea typeface="Arial"/>
                <a:cs typeface="Roboto Light"/>
              </a:defRPr>
            </a:lvl1pPr>
          </a:lstStyle>
          <a:p>
            <a:r>
              <a:rPr lang="ru-RU" sz="4800" dirty="0">
                <a:solidFill>
                  <a:schemeClr val="bg2"/>
                </a:solidFill>
                <a:latin typeface="+mn-lt"/>
                <a:sym typeface="Arial"/>
              </a:rPr>
              <a:t>до </a:t>
            </a:r>
            <a:r>
              <a:rPr lang="ru-RU" sz="4800" dirty="0">
                <a:solidFill>
                  <a:schemeClr val="bg2"/>
                </a:solidFill>
                <a:latin typeface="+mn-lt"/>
                <a:sym typeface="Arial"/>
              </a:rPr>
              <a:t>4%</a:t>
            </a:r>
            <a:endParaRPr lang="ru-RU" sz="4800" dirty="0">
              <a:solidFill>
                <a:schemeClr val="bg2"/>
              </a:solidFill>
              <a:latin typeface="+mn-lt"/>
              <a:sym typeface="Arial"/>
            </a:endParaRPr>
          </a:p>
        </p:txBody>
      </p:sp>
      <p:sp>
        <p:nvSpPr>
          <p:cNvPr id="56" name="object 57">
            <a:extLst>
              <a:ext uri="{FF2B5EF4-FFF2-40B4-BE49-F238E27FC236}">
                <a16:creationId xmlns:a16="http://schemas.microsoft.com/office/drawing/2014/main" xmlns="" id="{5581FF13-1060-4428-82E0-8A69F3FD2125}"/>
              </a:ext>
            </a:extLst>
          </p:cNvPr>
          <p:cNvSpPr txBox="1"/>
          <p:nvPr/>
        </p:nvSpPr>
        <p:spPr>
          <a:xfrm>
            <a:off x="17874824" y="9221638"/>
            <a:ext cx="399554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сокращение </a:t>
            </a:r>
          </a:p>
          <a:p>
            <a:pPr>
              <a:defRPr/>
            </a:pPr>
            <a:r>
              <a:rPr lang="ru-RU" sz="2400" dirty="0">
                <a:solidFill>
                  <a:srgbClr val="26304D"/>
                </a:solidFill>
              </a:rPr>
              <a:t>повторных повреждений</a:t>
            </a:r>
          </a:p>
        </p:txBody>
      </p:sp>
      <p:sp>
        <p:nvSpPr>
          <p:cNvPr id="57" name="object 76">
            <a:extLst>
              <a:ext uri="{FF2B5EF4-FFF2-40B4-BE49-F238E27FC236}">
                <a16:creationId xmlns:a16="http://schemas.microsoft.com/office/drawing/2014/main" xmlns="" id="{F3CE9978-20C2-47C8-8888-C3AAA3F00D43}"/>
              </a:ext>
            </a:extLst>
          </p:cNvPr>
          <p:cNvSpPr txBox="1"/>
          <p:nvPr/>
        </p:nvSpPr>
        <p:spPr>
          <a:xfrm>
            <a:off x="17874824" y="8482974"/>
            <a:ext cx="50400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</a:rPr>
              <a:t>до 2</a:t>
            </a:r>
            <a:r>
              <a:rPr lang="en-US" sz="4800" spc="24" dirty="0">
                <a:solidFill>
                  <a:schemeClr val="bg2"/>
                </a:solidFill>
                <a:latin typeface="+mn-lt"/>
              </a:rPr>
              <a:t>0</a:t>
            </a:r>
            <a:r>
              <a:rPr lang="ru-RU" sz="4800" spc="24" dirty="0">
                <a:solidFill>
                  <a:schemeClr val="bg2"/>
                </a:solidFill>
                <a:latin typeface="+mn-lt"/>
              </a:rPr>
              <a:t>% </a:t>
            </a: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xmlns="" id="{4CA65A31-084E-4A09-B6EA-ABFC18D95231}"/>
              </a:ext>
            </a:extLst>
          </p:cNvPr>
          <p:cNvSpPr txBox="1"/>
          <p:nvPr/>
        </p:nvSpPr>
        <p:spPr>
          <a:xfrm>
            <a:off x="17874825" y="11169987"/>
            <a:ext cx="339897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tabLst>
                <a:tab pos="457200" algn="l"/>
              </a:tabLst>
              <a:defRPr sz="1200"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26304D"/>
                </a:solidFill>
                <a:sym typeface="Arial"/>
              </a:rPr>
              <a:t>снижение объёма потерь в сети</a:t>
            </a:r>
          </a:p>
        </p:txBody>
      </p:sp>
      <p:sp>
        <p:nvSpPr>
          <p:cNvPr id="59" name="object 76">
            <a:extLst>
              <a:ext uri="{FF2B5EF4-FFF2-40B4-BE49-F238E27FC236}">
                <a16:creationId xmlns:a16="http://schemas.microsoft.com/office/drawing/2014/main" xmlns="" id="{E3348DAC-B780-49F8-BBA0-0194F3117E32}"/>
              </a:ext>
            </a:extLst>
          </p:cNvPr>
          <p:cNvSpPr txBox="1"/>
          <p:nvPr/>
        </p:nvSpPr>
        <p:spPr>
          <a:xfrm>
            <a:off x="17874824" y="10426252"/>
            <a:ext cx="339897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spcBef>
                <a:spcPts val="100"/>
              </a:spcBef>
              <a:defRPr sz="1400" b="1">
                <a:solidFill>
                  <a:srgbClr val="7DB56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ru-RU" sz="4800" spc="24" dirty="0">
                <a:solidFill>
                  <a:schemeClr val="bg2"/>
                </a:solidFill>
                <a:latin typeface="+mn-lt"/>
              </a:rPr>
              <a:t>до 5</a:t>
            </a:r>
            <a:r>
              <a:rPr lang="en-US" sz="4800" spc="24" dirty="0">
                <a:solidFill>
                  <a:schemeClr val="bg2"/>
                </a:solidFill>
                <a:latin typeface="+mn-lt"/>
              </a:rPr>
              <a:t>0</a:t>
            </a:r>
            <a:r>
              <a:rPr lang="ru-RU" sz="4800" spc="24" dirty="0">
                <a:solidFill>
                  <a:schemeClr val="bg2"/>
                </a:solidFill>
                <a:latin typeface="+mn-lt"/>
              </a:rPr>
              <a:t>%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63DB9273-AE67-430C-97E4-061EA7AD04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320830" y="10680767"/>
            <a:ext cx="5777888" cy="14745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91BDBF5-1AA9-A045-8279-D4C1AD8E289B}"/>
              </a:ext>
            </a:extLst>
          </p:cNvPr>
          <p:cNvSpPr txBox="1"/>
          <p:nvPr/>
        </p:nvSpPr>
        <p:spPr>
          <a:xfrm>
            <a:off x="1452464" y="10493368"/>
            <a:ext cx="3472212" cy="1661993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ru-RU" sz="4800" b="1" dirty="0"/>
              <a:t>80</a:t>
            </a:r>
            <a:r>
              <a:rPr lang="en-US" sz="4800" b="1" dirty="0"/>
              <a:t>%</a:t>
            </a:r>
          </a:p>
          <a:p>
            <a:r>
              <a:rPr lang="ru-RU" sz="2400" dirty="0">
                <a:solidFill>
                  <a:srgbClr val="26304D"/>
                </a:solidFill>
              </a:rPr>
              <a:t>Софинансирование РФРИТ</a:t>
            </a:r>
          </a:p>
        </p:txBody>
      </p:sp>
    </p:spTree>
    <p:extLst>
      <p:ext uri="{BB962C8B-B14F-4D97-AF65-F5344CB8AC3E}">
        <p14:creationId xmlns:p14="http://schemas.microsoft.com/office/powerpoint/2010/main" xmlns="" val="417124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dirty="0"/>
              <a:t>+7 </a:t>
            </a:r>
            <a:r>
              <a:rPr lang="ru-RU" dirty="0"/>
              <a:t>(495) 477 50 35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dirty="0"/>
              <a:t>smart@rusatom-utilities.ru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dirty="0" err="1"/>
              <a:t>Озерковская</a:t>
            </a:r>
            <a:r>
              <a:rPr lang="ru-RU" dirty="0"/>
              <a:t> наб. д. 52 стр.2, Москва, 115054</a:t>
            </a:r>
          </a:p>
        </p:txBody>
      </p:sp>
    </p:spTree>
    <p:extLst>
      <p:ext uri="{BB962C8B-B14F-4D97-AF65-F5344CB8AC3E}">
        <p14:creationId xmlns="" xmlns:p14="http://schemas.microsoft.com/office/powerpoint/2010/main" val="834368236"/>
      </p:ext>
    </p:extLst>
  </p:cSld>
  <p:clrMapOvr>
    <a:masterClrMapping/>
  </p:clrMapOvr>
</p:sld>
</file>

<file path=ppt/theme/theme1.xml><?xml version="1.0" encoding="utf-8"?>
<a:theme xmlns:a="http://schemas.openxmlformats.org/drawingml/2006/main" name="Светлая тема">
  <a:themeElements>
    <a:clrScheme name="Фирменный стиль РИР">
      <a:dk1>
        <a:srgbClr val="1D222A"/>
      </a:dk1>
      <a:lt1>
        <a:srgbClr val="FFFFFF"/>
      </a:lt1>
      <a:dk2>
        <a:srgbClr val="525760"/>
      </a:dk2>
      <a:lt2>
        <a:srgbClr val="4480F3"/>
      </a:lt2>
      <a:accent1>
        <a:srgbClr val="E35454"/>
      </a:accent1>
      <a:accent2>
        <a:srgbClr val="5FAD05"/>
      </a:accent2>
      <a:accent3>
        <a:srgbClr val="E78018"/>
      </a:accent3>
      <a:accent4>
        <a:srgbClr val="D1AE00"/>
      </a:accent4>
      <a:accent5>
        <a:srgbClr val="9867F9"/>
      </a:accent5>
      <a:accent6>
        <a:srgbClr val="CF54B6"/>
      </a:accent6>
      <a:hlink>
        <a:srgbClr val="4480F3"/>
      </a:hlink>
      <a:folHlink>
        <a:srgbClr val="164CC0"/>
      </a:folHlink>
    </a:clrScheme>
    <a:fontScheme name="Golos_темная">
      <a:majorFont>
        <a:latin typeface="Golos Text"/>
        <a:ea typeface=""/>
        <a:cs typeface=""/>
      </a:majorFont>
      <a:minorFont>
        <a:latin typeface="Golos Tex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F2F3">
            <a:alpha val="78039"/>
          </a:srgbClr>
        </a:solidFill>
      </a:spPr>
      <a:bodyPr vert="horz" lIns="0" tIns="0" rIns="0" bIns="0" rtlCol="0" anchor="t">
        <a:noAutofit/>
      </a:bodyPr>
      <a:lstStyle>
        <a:defPPr algn="l">
          <a:lnSpc>
            <a:spcPts val="2800"/>
          </a:lnSpc>
          <a:defRPr sz="2000" dirty="0"/>
        </a:defPPr>
      </a:lstStyle>
    </a:spDef>
    <a:txDef>
      <a:spPr/>
      <a:bodyPr wrap="square" rtlCol="0">
        <a:spAutoFit/>
      </a:bodyPr>
      <a:lstStyle>
        <a:defPPr marL="0" indent="0" algn="l">
          <a:lnSpc>
            <a:spcPts val="2800"/>
          </a:lnSpc>
          <a:spcBef>
            <a:spcPts val="0"/>
          </a:spcBef>
          <a:buFont typeface="Arial" panose="020B0604020202020204" pitchFamily="34" charset="0"/>
          <a:buNone/>
          <a:defRPr sz="2000" dirty="0" err="1" smtClean="0">
            <a:solidFill>
              <a:srgbClr val="1D222A"/>
            </a:solidFill>
            <a:latin typeface="Golos Text" panose="020B0503020202020204" pitchFamily="34" charset="-5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Шаблон 20201225" id="{FF5220DB-3A56-C64F-A004-0029BBD9E479}" vid="{0D39AF87-2529-B740-901E-5232173AF55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UI/customUI14.xml><?xml version="1.0" encoding="utf-8"?>
<customUI xmlns="http://schemas.microsoft.com/office/2009/07/customui">
  <ribbon startFromScratch="false">
    <tabs>
      <tab id="customTab" label="Внедрённые стили">
        <group id="customGroup1" label="Стили текста: заголовки, тезис, текст">
          <button id="customButton2" label="Заголовок 56/56" size="large" onAction="Заголовок54_60"/>
          <button id="customButton3" label="Подзаголовок 40/44" size="large" onAction="Подзаголовок44_48"/>
          <button id="customButton4" label="Подзаголовок 32/36" size="large" onAction="Подзаголовок32_36"/>
          <button id="customButton5" label="Подзаголовок 24/28" size="large" onAction="Подзаголовок24_28"/>
          <button id="customButton6" label="Тезис 96/96" size="large" onAction="Тезис96_102"/>
          <button id="customButton7" label="Текст 32/40" size="large" onAction="Текст32_36"/>
          <button id="customButton8" label="Текст 24/32" size="large" onAction="Текст24_28"/>
          <button id="customButton9" label="Текст 20/28" size="large" onAction="Текст20_24"/>
          <button id="customButton10" label="Цифра и подпись" size="large" onAction="Цифра_подпись"/>
        </group>
        <group id="customGroup2" label="Стили текста: списки">
          <button id="customButton11" label="Список 32" size="large" onAction="Список32"/>
          <button id="customButton12" label="Список 24" size="large" onAction="Список24"/>
          <button id="customButton13" label="Список 20" size="large" onAction="Список20"/>
        </group>
        <group id="customGroup3" label="Стили текста: таблицы">
          <button id="customButton14" label="Таблица: показатели слева" size="large" onAction="Таблица_левый"/>
          <button id="customButton15" label="Таблица: показатели справа" size="large" onAction="Таблица_правый"/>
          <button id="customButton16" label="Таблица: много текста" size="large" onAction="Таблица_левый_текст"/>
        </group>
        <group id="customGroup4" label="Сжатие презентации">
          <button id="customButton17" label="Удаление мастер-слайдов" size="large" onAction="Удаление"/>
        </group>
      </tab>
    </tabs>
  </ribbon>
</customUI>
</file>

<file path=docProps/app.xml><?xml version="1.0" encoding="utf-8"?>
<Properties xmlns="http://schemas.openxmlformats.org/officeDocument/2006/extended-properties" xmlns:vt="http://schemas.openxmlformats.org/officeDocument/2006/docPropsVTypes">
  <Template>Шаблон 20201225</Template>
  <TotalTime>5400</TotalTime>
  <Words>522</Words>
  <PresentationFormat>Произвольный</PresentationFormat>
  <Paragraphs>111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Golos Text</vt:lpstr>
      <vt:lpstr>Rosatom</vt:lpstr>
      <vt:lpstr>Wingdings</vt:lpstr>
      <vt:lpstr>Roboto</vt:lpstr>
      <vt:lpstr>Roboto Light</vt:lpstr>
      <vt:lpstr>Calibri</vt:lpstr>
      <vt:lpstr>Светлая тема</vt:lpstr>
      <vt:lpstr>Слайд 1</vt:lpstr>
      <vt:lpstr>Цифровая трансформация ресурсоснабжения</vt:lpstr>
      <vt:lpstr>Цифровая трансформация ресурсоснабжения Наш опыт</vt:lpstr>
      <vt:lpstr>Цифровая трансформация ресурсоснабжения Наш опыт</vt:lpstr>
      <vt:lpstr>Цифровая трансформация ресурсоснабжения Наш опыт</vt:lpstr>
      <vt:lpstr>Цифровая трансформация ресурсоснабжения Наш опыт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2019-10-29T13:45:59Z</cp:lastPrinted>
  <dcterms:created xsi:type="dcterms:W3CDTF">2022-01-27T03:53:25Z</dcterms:created>
  <dcterms:modified xsi:type="dcterms:W3CDTF">2022-09-28T10:55:23Z</dcterms:modified>
</cp:coreProperties>
</file>