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1"/>
  </p:notesMasterIdLst>
  <p:sldIdLst>
    <p:sldId id="375" r:id="rId2"/>
    <p:sldId id="378" r:id="rId3"/>
    <p:sldId id="377" r:id="rId4"/>
    <p:sldId id="376" r:id="rId5"/>
    <p:sldId id="379" r:id="rId6"/>
    <p:sldId id="380" r:id="rId7"/>
    <p:sldId id="383" r:id="rId8"/>
    <p:sldId id="384" r:id="rId9"/>
    <p:sldId id="386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165FF"/>
    <a:srgbClr val="365BA3"/>
    <a:srgbClr val="22376A"/>
    <a:srgbClr val="FF9246"/>
    <a:srgbClr val="0F2148"/>
    <a:srgbClr val="6488AF"/>
    <a:srgbClr val="014D7E"/>
    <a:srgbClr val="F1F0FF"/>
    <a:srgbClr val="9E80FF"/>
    <a:srgbClr val="6C00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74"/>
  </p:normalViewPr>
  <p:slideViewPr>
    <p:cSldViewPr snapToGrid="0" snapToObjects="1">
      <p:cViewPr>
        <p:scale>
          <a:sx n="50" d="100"/>
          <a:sy n="50" d="100"/>
        </p:scale>
        <p:origin x="1862" y="7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C4AAAD-EE1C-2C4E-B7FF-D53A5E990160}" type="datetimeFigureOut">
              <a:rPr lang="ru-RU" smtClean="0"/>
              <a:t>02.10.2022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6E5DE7-27BB-4542-871D-72D4B545D4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4716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5BF4F0-5042-5340-95CC-0F2D3722C5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64BD628-6E4D-714D-9592-B2C91BCDF2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DCF0FB2-45E4-FB4C-85FF-B019EB402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7A6F1-052F-2440-A945-7C4AB6B18EED}" type="datetime1">
              <a:rPr lang="ru-RU" smtClean="0"/>
              <a:t>02.10.2022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EF807FA-642E-674B-8DD7-EE6661308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CFF131-C280-9A40-938B-FCA33BAFB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36790-F84D-9043-A233-6A5999FE3D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3073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A4A84C-A4EE-F049-8009-BAEB37B08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BF9B131-E409-BE41-BE57-9F03DCE02E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7F7AC0B-EAC0-444B-B8BC-0ADE102C3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24B52-DA8B-8B4D-934D-E98753E45A77}" type="datetime1">
              <a:rPr lang="ru-RU" smtClean="0"/>
              <a:t>02.10.2022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30579B4-F32F-F64E-87A9-AE0736837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988130-E42F-E545-9B80-0ECD2579D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36790-F84D-9043-A233-6A5999FE3D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8982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FB8F31-69BA-0E4D-9276-8FAC28536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7CC0564-11BD-2C47-913F-1CF39539DD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4DC5AF-1753-6145-83C7-B714DB38B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53FBF-C3AD-FE4D-9F95-68B9A62A7106}" type="datetime1">
              <a:rPr lang="ru-RU" smtClean="0"/>
              <a:t>02.10.2022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4CAA1A2-1F5D-C54D-9D51-FED9B01B6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C7E8508-F1CC-FA41-B3FE-43010246D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36790-F84D-9043-A233-6A5999FE3D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9176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47E59C-CD93-9646-A823-3FE768002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B90251-DB53-B34C-9EE1-46E60AC453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1274E94-0EE2-9040-9E42-6D93214ABD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75781D1-DE7A-6D41-AA72-16A14AEBF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AAF60-021B-C64F-8079-F59AE5C43197}" type="datetime1">
              <a:rPr lang="ru-RU" smtClean="0"/>
              <a:t>02.10.2022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7525D9F-8672-9E46-8ECD-6868FDE45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B823F19-A6C9-D74C-8C42-84CB85284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36790-F84D-9043-A233-6A5999FE3D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798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7DAEAE-E2FE-CF49-93C2-1959ACC28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5A3921B-2716-014C-A26D-B8BAB053B3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94A0BC6-4A3F-534A-9143-D1E91FB7F8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773F526-8F7E-1044-BAD3-17D6131298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D608012-C9F1-AA42-B67F-B1717BF001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F05AD24-E9F5-1E49-9126-D1312AAB6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A8EC0-50AD-4B4C-9C84-FBD4D5AAA754}" type="datetime1">
              <a:rPr lang="ru-RU" smtClean="0"/>
              <a:t>02.10.2022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6ED3827-B613-BA43-970B-360D4F592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EEBD3F7-D33F-284B-8646-7C2B5A1F8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36790-F84D-9043-A233-6A5999FE3D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786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2F53D8-D6CA-304A-AD35-E36B13F62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65D2461-F062-3746-86E3-2A4AE2C5C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B0EF3-90A4-8545-9432-6D42624074C9}" type="datetime1">
              <a:rPr lang="ru-RU" smtClean="0"/>
              <a:t>02.10.2022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65FC90-577A-A242-BE9E-3461BC0B3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8E5BB35-E0B5-DA47-B505-F7AA89E6F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36790-F84D-9043-A233-6A5999FE3D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2685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70B16F6-44B1-8F40-B2E1-3A752059E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00A04-0559-7541-81CF-6C117733B620}" type="datetime1">
              <a:rPr lang="ru-RU" smtClean="0"/>
              <a:t>02.10.2022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2F80403-11E0-174F-98ED-40CFAD037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C7D4B6A-D1A7-2743-86E0-7EE4AAB8F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36790-F84D-9043-A233-6A5999FE3D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7386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3EA850-AC1A-2641-AACD-933DAF07D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D1CBEB-7CD1-4642-AA92-EB873937F1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8DC1EB8-B48B-D34A-B5FC-D9844215DD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4AF257E-A73B-BD43-820B-C290BDB4D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76FA8-7631-1348-B01D-959AB3D36CFB}" type="datetime1">
              <a:rPr lang="ru-RU" smtClean="0"/>
              <a:t>02.10.2022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A6FAB34-8721-2643-A969-A5E92397A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8EEFDE6-7ED7-5549-82F4-8485A9750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36790-F84D-9043-A233-6A5999FE3D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0873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5037BD-0879-FB48-A068-AE289E48A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9B1B93C-B36C-1549-AB03-5B3CA34234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EA1C5E8-3595-D04B-BBEF-FEE1D1F43C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18E359F-F8A1-C94F-9A83-8AD23D6E7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A75F5-4856-4C4A-A8EF-D82DE5FF7E25}" type="datetime1">
              <a:rPr lang="ru-RU" smtClean="0"/>
              <a:t>02.10.2022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1BB4C4D-F572-5845-86AF-B4D2DF85F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842F8E4-D62E-FB45-9016-82D4D0FB0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36790-F84D-9043-A233-6A5999FE3D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295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911258-E191-A246-8812-7813F1220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66C6882-BAEF-C446-9544-C23EB92AD0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0E63DD7-8151-AB47-9878-A7C555249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588C2-FC10-F14D-A63C-8FE8CCBAF367}" type="datetime1">
              <a:rPr lang="ru-RU" smtClean="0"/>
              <a:t>02.10.2022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3A34225-2F14-7B4B-A77F-F0BE738B3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02FDF59-B23D-6D43-A1E6-FB47EBD50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36790-F84D-9043-A233-6A5999FE3D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0761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03DCB93-7AF9-7144-9701-41E1C2287E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27A1C08-A40B-6840-A14A-DFC4EF947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616E2D-5BD6-B54A-BF1E-B9FBD8D68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D9DC4-63AE-F644-9897-3D60E397CBC7}" type="datetime1">
              <a:rPr lang="ru-RU" smtClean="0"/>
              <a:t>02.10.2022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0AC0FB-B2E6-F347-B124-537688E92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3CD9635-2F66-E74A-AC8E-1F1C9872B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36790-F84D-9043-A233-6A5999FE3D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2678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C8A21C-50DF-2044-A688-0067461CE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7278025-635B-5341-AF31-773EDB7694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D9C5425-782E-8E41-9F29-9080077D89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5E0F1-5DC3-2345-B9DE-39CCF5D757C3}" type="datetime1">
              <a:rPr lang="ru-RU" smtClean="0"/>
              <a:t>02.10.2022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D164A3C-2AAF-AF49-B95D-A8A9203ECC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38E93B5-380B-CC49-81CE-271CF920DB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436790-F84D-9043-A233-6A5999FE3D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8064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12" Type="http://schemas.openxmlformats.org/officeDocument/2006/relationships/hyperlink" Target="https://udm-info.ru/news/tech/16-05-2022/tsifrovaya-karta-udmurtii-ot-rostelekoma-pobedila-v-natsionalnom-konkurse-it-resheniy?utm_source=yxnews&amp;utm_medium=desktop&amp;utm_referrer=https%3A%2F%2Fyandex.ru%2Fnews%2Fsearch%3Ftext%3D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hyperlink" Target="https://d-russia.ru/objavleny-prizery-i-pobediteli-ii-nacionalnogo-konkursa-it-reshenij-prof-it-innovacija.html" TargetMode="External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9.png"/><Relationship Id="rId7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7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4.png"/><Relationship Id="rId5" Type="http://schemas.openxmlformats.org/officeDocument/2006/relationships/image" Target="../media/image13.png"/><Relationship Id="rId10" Type="http://schemas.openxmlformats.org/officeDocument/2006/relationships/image" Target="../media/image3.png"/><Relationship Id="rId4" Type="http://schemas.openxmlformats.org/officeDocument/2006/relationships/image" Target="../media/image12.png"/><Relationship Id="rId9" Type="http://schemas.openxmlformats.org/officeDocument/2006/relationships/image" Target="../media/image2.png"/><Relationship Id="rId1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hyperlink" Target="https://udm-info.ru/news/tech/16-05-2022/tsifrovaya-karta-udmurtii-ot-rostelekoma-pobedila-v-natsionalnom-konkurse-it-resheniy?utm_source=yxnews&amp;utm_medium=desktop&amp;utm_referrer=https%3A%2F%2Fyandex.ru%2Fnews%2Fsearch%3Ftext%3D" TargetMode="External"/><Relationship Id="rId5" Type="http://schemas.openxmlformats.org/officeDocument/2006/relationships/image" Target="../media/image4.png"/><Relationship Id="rId10" Type="http://schemas.openxmlformats.org/officeDocument/2006/relationships/hyperlink" Target="https://d-russia.ru/objavleny-prizery-i-pobediteli-ii-nacionalnogo-konkursa-it-reshenij-prof-it-innovacija.html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0.png"/><Relationship Id="rId7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2.png"/><Relationship Id="rId7" Type="http://schemas.openxmlformats.org/officeDocument/2006/relationships/image" Target="../media/image22.jpeg"/><Relationship Id="rId12" Type="http://schemas.openxmlformats.org/officeDocument/2006/relationships/image" Target="../media/image2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26.jpg"/><Relationship Id="rId5" Type="http://schemas.openxmlformats.org/officeDocument/2006/relationships/image" Target="../media/image4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4" Type="http://schemas.openxmlformats.org/officeDocument/2006/relationships/image" Target="../media/image3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C0440AD-AF0B-90D8-D5E6-85B44C1D8B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325" b="15293"/>
          <a:stretch/>
        </p:blipFill>
        <p:spPr>
          <a:xfrm>
            <a:off x="9342792" y="170339"/>
            <a:ext cx="1348376" cy="5290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E4BA8F1-E552-F43B-F73D-DAAAFE95F57E}"/>
              </a:ext>
            </a:extLst>
          </p:cNvPr>
          <p:cNvSpPr txBox="1"/>
          <p:nvPr/>
        </p:nvSpPr>
        <p:spPr>
          <a:xfrm>
            <a:off x="286524" y="170339"/>
            <a:ext cx="69134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i="0" dirty="0">
                <a:solidFill>
                  <a:srgbClr val="010727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X Всероссийский форум региональной информатизации «ПРОФ-IT»</a:t>
            </a:r>
            <a:endParaRPr lang="ru-RU" sz="2200" dirty="0">
              <a:solidFill>
                <a:srgbClr val="0F2148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BE2CB52-3260-D7FF-8EEC-1FCA2A2D3A2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568" r="48158"/>
          <a:stretch/>
        </p:blipFill>
        <p:spPr>
          <a:xfrm>
            <a:off x="7866140" y="218161"/>
            <a:ext cx="1629716" cy="48123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51F2B15-82F0-94F1-76B8-27FA34CC429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7508"/>
          <a:stretch/>
        </p:blipFill>
        <p:spPr>
          <a:xfrm>
            <a:off x="7201148" y="180992"/>
            <a:ext cx="613169" cy="769441"/>
          </a:xfrm>
          <a:prstGeom prst="rect">
            <a:avLst/>
          </a:prstGeom>
        </p:spPr>
      </p:pic>
      <p:sp>
        <p:nvSpPr>
          <p:cNvPr id="18" name="Фигура">
            <a:extLst>
              <a:ext uri="{FF2B5EF4-FFF2-40B4-BE49-F238E27FC236}">
                <a16:creationId xmlns:a16="http://schemas.microsoft.com/office/drawing/2014/main" id="{A2CDC2EC-FCF0-2383-E529-6DB50C0945E4}"/>
              </a:ext>
            </a:extLst>
          </p:cNvPr>
          <p:cNvSpPr/>
          <p:nvPr/>
        </p:nvSpPr>
        <p:spPr>
          <a:xfrm flipV="1">
            <a:off x="377386" y="1175555"/>
            <a:ext cx="1293544" cy="4006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0" h="21310" extrusionOk="0">
                <a:moveTo>
                  <a:pt x="10829" y="4"/>
                </a:moveTo>
                <a:cubicBezTo>
                  <a:pt x="8668" y="-147"/>
                  <a:pt x="6864" y="4633"/>
                  <a:pt x="6858" y="10653"/>
                </a:cubicBezTo>
                <a:cubicBezTo>
                  <a:pt x="6852" y="16420"/>
                  <a:pt x="8513" y="21087"/>
                  <a:pt x="10581" y="21303"/>
                </a:cubicBezTo>
                <a:cubicBezTo>
                  <a:pt x="12027" y="21453"/>
                  <a:pt x="13378" y="19280"/>
                  <a:pt x="14063" y="15706"/>
                </a:cubicBezTo>
                <a:cubicBezTo>
                  <a:pt x="14350" y="14244"/>
                  <a:pt x="14842" y="13182"/>
                  <a:pt x="15419" y="12765"/>
                </a:cubicBezTo>
                <a:cubicBezTo>
                  <a:pt x="16212" y="12191"/>
                  <a:pt x="17052" y="12890"/>
                  <a:pt x="17603" y="14590"/>
                </a:cubicBezTo>
                <a:cubicBezTo>
                  <a:pt x="18900" y="18813"/>
                  <a:pt x="21371" y="16270"/>
                  <a:pt x="21381" y="10698"/>
                </a:cubicBezTo>
                <a:cubicBezTo>
                  <a:pt x="21390" y="5071"/>
                  <a:pt x="18891" y="2453"/>
                  <a:pt x="17587" y="6731"/>
                </a:cubicBezTo>
                <a:cubicBezTo>
                  <a:pt x="17150" y="8044"/>
                  <a:pt x="16527" y="8760"/>
                  <a:pt x="15887" y="8692"/>
                </a:cubicBezTo>
                <a:cubicBezTo>
                  <a:pt x="15103" y="8610"/>
                  <a:pt x="14394" y="7388"/>
                  <a:pt x="14014" y="5464"/>
                </a:cubicBezTo>
                <a:cubicBezTo>
                  <a:pt x="13376" y="2181"/>
                  <a:pt x="12162" y="97"/>
                  <a:pt x="10829" y="4"/>
                </a:cubicBezTo>
                <a:close/>
                <a:moveTo>
                  <a:pt x="2155" y="4559"/>
                </a:moveTo>
                <a:cubicBezTo>
                  <a:pt x="1603" y="4559"/>
                  <a:pt x="1053" y="5159"/>
                  <a:pt x="632" y="6339"/>
                </a:cubicBezTo>
                <a:cubicBezTo>
                  <a:pt x="-210" y="8699"/>
                  <a:pt x="-210" y="12517"/>
                  <a:pt x="632" y="14877"/>
                </a:cubicBezTo>
                <a:cubicBezTo>
                  <a:pt x="1474" y="17237"/>
                  <a:pt x="2836" y="17237"/>
                  <a:pt x="3677" y="14877"/>
                </a:cubicBezTo>
                <a:cubicBezTo>
                  <a:pt x="4519" y="12517"/>
                  <a:pt x="4519" y="8699"/>
                  <a:pt x="3677" y="6339"/>
                </a:cubicBezTo>
                <a:cubicBezTo>
                  <a:pt x="3257" y="5159"/>
                  <a:pt x="2706" y="4559"/>
                  <a:pt x="2155" y="4559"/>
                </a:cubicBezTo>
                <a:close/>
              </a:path>
            </a:pathLst>
          </a:custGeom>
          <a:gradFill>
            <a:gsLst>
              <a:gs pos="0">
                <a:srgbClr val="014D7E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015830"/>
          </a:gra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B17E488-2FE0-AF9D-92BC-D96190280D9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  <a14:imgEffect>
                      <a14:saturation sat="191000"/>
                    </a14:imgEffect>
                  </a14:imgLayer>
                </a14:imgProps>
              </a:ext>
            </a:extLst>
          </a:blip>
          <a:srcRect l="22263" t="11561" b="4739"/>
          <a:stretch/>
        </p:blipFill>
        <p:spPr>
          <a:xfrm>
            <a:off x="2256767" y="1175555"/>
            <a:ext cx="11115100" cy="5235337"/>
          </a:xfrm>
          <a:prstGeom prst="flowChartTerminator">
            <a:avLst/>
          </a:prstGeom>
        </p:spPr>
      </p:pic>
      <p:sp>
        <p:nvSpPr>
          <p:cNvPr id="6" name="Кружок">
            <a:extLst>
              <a:ext uri="{FF2B5EF4-FFF2-40B4-BE49-F238E27FC236}">
                <a16:creationId xmlns:a16="http://schemas.microsoft.com/office/drawing/2014/main" id="{37762BBF-7237-9220-7AE2-418CEE04ABF8}"/>
              </a:ext>
            </a:extLst>
          </p:cNvPr>
          <p:cNvSpPr/>
          <p:nvPr/>
        </p:nvSpPr>
        <p:spPr>
          <a:xfrm>
            <a:off x="990151" y="1586838"/>
            <a:ext cx="4888771" cy="4732200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  <a:endParaRPr lang="ru-RU" sz="3200" dirty="0">
              <a:solidFill>
                <a:srgbClr val="0F2148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4" name="Рисунок 13" descr="Венок">
            <a:extLst>
              <a:ext uri="{FF2B5EF4-FFF2-40B4-BE49-F238E27FC236}">
                <a16:creationId xmlns:a16="http://schemas.microsoft.com/office/drawing/2014/main" id="{B7405893-1D82-3D4E-8E72-9A685468A37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978798" y="2238233"/>
            <a:ext cx="914400" cy="9144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025C72A-1452-DE5E-5B9A-D3BE1602F63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78798" y="1164902"/>
            <a:ext cx="911478" cy="92535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58D9803-5DD3-8C56-E386-831515B8EDEB}"/>
              </a:ext>
            </a:extLst>
          </p:cNvPr>
          <p:cNvSpPr txBox="1"/>
          <p:nvPr/>
        </p:nvSpPr>
        <p:spPr>
          <a:xfrm>
            <a:off x="135711" y="4963845"/>
            <a:ext cx="659765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0"/>
              </a:spcAft>
            </a:pPr>
            <a:r>
              <a:rPr lang="ru-RU" sz="1400" dirty="0">
                <a:solidFill>
                  <a:schemeClr val="bg1">
                    <a:lumMod val="50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</a:t>
            </a:r>
            <a:r>
              <a:rPr lang="ru-RU" sz="1400" u="none" strike="noStrike" dirty="0">
                <a:solidFill>
                  <a:schemeClr val="bg1">
                    <a:lumMod val="50000"/>
                  </a:schemeClr>
                </a:solidFill>
                <a:effectLst/>
                <a:ea typeface="Verdana" panose="020B0604030504040204" pitchFamily="34" charset="0"/>
                <a:cs typeface="Verdana" panose="020B0604030504040204" pitchFamily="34" charset="0"/>
              </a:rPr>
              <a:t>роект </a:t>
            </a:r>
            <a:r>
              <a:rPr lang="ru-RU" sz="1400" u="none" strike="noStrike" dirty="0">
                <a:solidFill>
                  <a:schemeClr val="bg1">
                    <a:lumMod val="50000"/>
                  </a:schemeClr>
                </a:solidFill>
                <a:effectLst/>
                <a:ea typeface="Verdana" panose="020B0604030504040204" pitchFamily="34" charset="0"/>
                <a:cs typeface="Verdana" panose="020B060403050404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победитель</a:t>
            </a:r>
            <a:r>
              <a:rPr lang="ru-RU" sz="1400" u="none" strike="noStrike" dirty="0">
                <a:solidFill>
                  <a:schemeClr val="bg1">
                    <a:lumMod val="50000"/>
                  </a:schemeClr>
                </a:solidFill>
                <a:effectLst/>
                <a:ea typeface="Verdana" panose="020B0604030504040204" pitchFamily="34" charset="0"/>
                <a:cs typeface="Verdana" panose="020B0604030504040204" pitchFamily="34" charset="0"/>
              </a:rPr>
              <a:t> национальной премии </a:t>
            </a:r>
          </a:p>
          <a:p>
            <a:pPr algn="ctr" rtl="0">
              <a:spcAft>
                <a:spcPts val="0"/>
              </a:spcAft>
            </a:pPr>
            <a:r>
              <a:rPr lang="ru-RU" sz="1400" u="none" strike="noStrike" dirty="0">
                <a:solidFill>
                  <a:schemeClr val="bg1">
                    <a:lumMod val="50000"/>
                  </a:schemeClr>
                </a:solidFill>
                <a:effectLst/>
                <a:ea typeface="Verdana" panose="020B0604030504040204" pitchFamily="34" charset="0"/>
                <a:cs typeface="Verdana" panose="020B0604030504040204" pitchFamily="34" charset="0"/>
              </a:rPr>
              <a:t>ПРОФ-</a:t>
            </a:r>
            <a:r>
              <a:rPr lang="en-US" sz="1400" u="none" strike="noStrike" dirty="0">
                <a:solidFill>
                  <a:schemeClr val="bg1">
                    <a:lumMod val="50000"/>
                  </a:schemeClr>
                </a:solidFill>
                <a:effectLst/>
                <a:ea typeface="Verdana" panose="020B0604030504040204" pitchFamily="34" charset="0"/>
                <a:cs typeface="Verdana" panose="020B0604030504040204" pitchFamily="34" charset="0"/>
              </a:rPr>
              <a:t>IT</a:t>
            </a:r>
            <a:r>
              <a:rPr lang="ru-RU" sz="1400" u="none" strike="noStrike" dirty="0">
                <a:solidFill>
                  <a:schemeClr val="bg1">
                    <a:lumMod val="50000"/>
                  </a:schemeClr>
                </a:solidFill>
                <a:effectLst/>
                <a:ea typeface="Verdana" panose="020B0604030504040204" pitchFamily="34" charset="0"/>
                <a:cs typeface="Verdana" panose="020B0604030504040204" pitchFamily="34" charset="0"/>
              </a:rPr>
              <a:t>.Инновация в номинации</a:t>
            </a:r>
          </a:p>
          <a:p>
            <a:pPr algn="ctr" rtl="0">
              <a:spcAft>
                <a:spcPts val="0"/>
              </a:spcAft>
            </a:pPr>
            <a:r>
              <a:rPr lang="ru-RU" sz="1400" u="none" strike="noStrike" dirty="0">
                <a:solidFill>
                  <a:schemeClr val="bg1">
                    <a:lumMod val="50000"/>
                  </a:schemeClr>
                </a:solidFill>
                <a:effectLst/>
                <a:ea typeface="Verdana" panose="020B0604030504040204" pitchFamily="34" charset="0"/>
                <a:cs typeface="Verdana" panose="020B060403050404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«Пространственные данные»</a:t>
            </a:r>
            <a:endParaRPr lang="ru-RU" sz="1400" dirty="0">
              <a:solidFill>
                <a:schemeClr val="bg1">
                  <a:lumMod val="50000"/>
                </a:schemeClr>
              </a:solidFill>
              <a:effectLst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8D1DDB-1881-0A64-98CF-9C1290CC9882}"/>
              </a:ext>
            </a:extLst>
          </p:cNvPr>
          <p:cNvSpPr txBox="1"/>
          <p:nvPr/>
        </p:nvSpPr>
        <p:spPr>
          <a:xfrm>
            <a:off x="932411" y="3061546"/>
            <a:ext cx="500424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0F214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Цифровая карта </a:t>
            </a:r>
            <a:r>
              <a:rPr lang="ru-RU" sz="3600" dirty="0">
                <a:solidFill>
                  <a:srgbClr val="0F214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Удмуртской Республики</a:t>
            </a:r>
          </a:p>
        </p:txBody>
      </p:sp>
    </p:spTree>
    <p:extLst>
      <p:ext uri="{BB962C8B-B14F-4D97-AF65-F5344CB8AC3E}">
        <p14:creationId xmlns:p14="http://schemas.microsoft.com/office/powerpoint/2010/main" val="3957695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351B5BAA-7EC8-3043-C704-CCB39630D0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809" r="-1" b="25162"/>
          <a:stretch/>
        </p:blipFill>
        <p:spPr>
          <a:xfrm rot="10800000" flipH="1">
            <a:off x="-239950" y="1250251"/>
            <a:ext cx="13622872" cy="563281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C0440AD-AF0B-90D8-D5E6-85B44C1D8BE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1325" b="15293"/>
          <a:stretch/>
        </p:blipFill>
        <p:spPr>
          <a:xfrm>
            <a:off x="9342792" y="170339"/>
            <a:ext cx="1348376" cy="52905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BE2CB52-3260-D7FF-8EEC-1FCA2A2D3A2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4568" r="48158"/>
          <a:stretch/>
        </p:blipFill>
        <p:spPr>
          <a:xfrm>
            <a:off x="7866140" y="218161"/>
            <a:ext cx="1629716" cy="48123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51F2B15-82F0-94F1-76B8-27FA34CC429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7508"/>
          <a:stretch/>
        </p:blipFill>
        <p:spPr>
          <a:xfrm>
            <a:off x="7201148" y="180992"/>
            <a:ext cx="613169" cy="76944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025C72A-1452-DE5E-5B9A-D3BE1602F6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7386" y="204745"/>
            <a:ext cx="613169" cy="622506"/>
          </a:xfrm>
          <a:prstGeom prst="rect">
            <a:avLst/>
          </a:prstGeom>
        </p:spPr>
      </p:pic>
      <p:sp>
        <p:nvSpPr>
          <p:cNvPr id="4" name="Фигура">
            <a:extLst>
              <a:ext uri="{FF2B5EF4-FFF2-40B4-BE49-F238E27FC236}">
                <a16:creationId xmlns:a16="http://schemas.microsoft.com/office/drawing/2014/main" id="{5511B4B3-BF51-E4C3-F898-2C60C35ED71D}"/>
              </a:ext>
            </a:extLst>
          </p:cNvPr>
          <p:cNvSpPr/>
          <p:nvPr/>
        </p:nvSpPr>
        <p:spPr>
          <a:xfrm flipV="1">
            <a:off x="377386" y="1175555"/>
            <a:ext cx="1293544" cy="4006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0" h="21310" extrusionOk="0">
                <a:moveTo>
                  <a:pt x="10829" y="4"/>
                </a:moveTo>
                <a:cubicBezTo>
                  <a:pt x="8668" y="-147"/>
                  <a:pt x="6864" y="4633"/>
                  <a:pt x="6858" y="10653"/>
                </a:cubicBezTo>
                <a:cubicBezTo>
                  <a:pt x="6852" y="16420"/>
                  <a:pt x="8513" y="21087"/>
                  <a:pt x="10581" y="21303"/>
                </a:cubicBezTo>
                <a:cubicBezTo>
                  <a:pt x="12027" y="21453"/>
                  <a:pt x="13378" y="19280"/>
                  <a:pt x="14063" y="15706"/>
                </a:cubicBezTo>
                <a:cubicBezTo>
                  <a:pt x="14350" y="14244"/>
                  <a:pt x="14842" y="13182"/>
                  <a:pt x="15419" y="12765"/>
                </a:cubicBezTo>
                <a:cubicBezTo>
                  <a:pt x="16212" y="12191"/>
                  <a:pt x="17052" y="12890"/>
                  <a:pt x="17603" y="14590"/>
                </a:cubicBezTo>
                <a:cubicBezTo>
                  <a:pt x="18900" y="18813"/>
                  <a:pt x="21371" y="16270"/>
                  <a:pt x="21381" y="10698"/>
                </a:cubicBezTo>
                <a:cubicBezTo>
                  <a:pt x="21390" y="5071"/>
                  <a:pt x="18891" y="2453"/>
                  <a:pt x="17587" y="6731"/>
                </a:cubicBezTo>
                <a:cubicBezTo>
                  <a:pt x="17150" y="8044"/>
                  <a:pt x="16527" y="8760"/>
                  <a:pt x="15887" y="8692"/>
                </a:cubicBezTo>
                <a:cubicBezTo>
                  <a:pt x="15103" y="8610"/>
                  <a:pt x="14394" y="7388"/>
                  <a:pt x="14014" y="5464"/>
                </a:cubicBezTo>
                <a:cubicBezTo>
                  <a:pt x="13376" y="2181"/>
                  <a:pt x="12162" y="97"/>
                  <a:pt x="10829" y="4"/>
                </a:cubicBezTo>
                <a:close/>
                <a:moveTo>
                  <a:pt x="2155" y="4559"/>
                </a:moveTo>
                <a:cubicBezTo>
                  <a:pt x="1603" y="4559"/>
                  <a:pt x="1053" y="5159"/>
                  <a:pt x="632" y="6339"/>
                </a:cubicBezTo>
                <a:cubicBezTo>
                  <a:pt x="-210" y="8699"/>
                  <a:pt x="-210" y="12517"/>
                  <a:pt x="632" y="14877"/>
                </a:cubicBezTo>
                <a:cubicBezTo>
                  <a:pt x="1474" y="17237"/>
                  <a:pt x="2836" y="17237"/>
                  <a:pt x="3677" y="14877"/>
                </a:cubicBezTo>
                <a:cubicBezTo>
                  <a:pt x="4519" y="12517"/>
                  <a:pt x="4519" y="8699"/>
                  <a:pt x="3677" y="6339"/>
                </a:cubicBezTo>
                <a:cubicBezTo>
                  <a:pt x="3257" y="5159"/>
                  <a:pt x="2706" y="4559"/>
                  <a:pt x="2155" y="4559"/>
                </a:cubicBezTo>
                <a:close/>
              </a:path>
            </a:pathLst>
          </a:custGeom>
          <a:gradFill>
            <a:gsLst>
              <a:gs pos="0">
                <a:srgbClr val="014D7E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015830"/>
          </a:gra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DD5B42E-9969-6F26-D47D-7AA7DCC35254}"/>
              </a:ext>
            </a:extLst>
          </p:cNvPr>
          <p:cNvSpPr txBox="1"/>
          <p:nvPr/>
        </p:nvSpPr>
        <p:spPr>
          <a:xfrm>
            <a:off x="1190625" y="194061"/>
            <a:ext cx="1167765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F214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Цифровая карта </a:t>
            </a:r>
          </a:p>
          <a:p>
            <a:r>
              <a:rPr lang="ru-RU" sz="2000" dirty="0">
                <a:solidFill>
                  <a:srgbClr val="0F214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Удмуртской Республики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EADFAB0-1704-E6DF-B9CA-E39B56E96FDC}"/>
              </a:ext>
            </a:extLst>
          </p:cNvPr>
          <p:cNvSpPr txBox="1"/>
          <p:nvPr/>
        </p:nvSpPr>
        <p:spPr>
          <a:xfrm>
            <a:off x="270718" y="1619494"/>
            <a:ext cx="116776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22376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Цели проекта:</a:t>
            </a:r>
            <a:endParaRPr lang="ru-RU" sz="2800" dirty="0">
              <a:solidFill>
                <a:srgbClr val="22376A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3" name="Shape 5252">
            <a:extLst>
              <a:ext uri="{FF2B5EF4-FFF2-40B4-BE49-F238E27FC236}">
                <a16:creationId xmlns:a16="http://schemas.microsoft.com/office/drawing/2014/main" id="{C58D0603-6DB1-A0E6-2806-736CC227F5EE}"/>
              </a:ext>
            </a:extLst>
          </p:cNvPr>
          <p:cNvSpPr/>
          <p:nvPr/>
        </p:nvSpPr>
        <p:spPr>
          <a:xfrm>
            <a:off x="194792" y="3410659"/>
            <a:ext cx="432391" cy="4167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604" y="21600"/>
                </a:moveTo>
                <a:cubicBezTo>
                  <a:pt x="4713" y="21600"/>
                  <a:pt x="0" y="16495"/>
                  <a:pt x="0" y="10604"/>
                </a:cubicBezTo>
                <a:cubicBezTo>
                  <a:pt x="0" y="4713"/>
                  <a:pt x="4713" y="0"/>
                  <a:pt x="10604" y="0"/>
                </a:cubicBezTo>
                <a:cubicBezTo>
                  <a:pt x="16495" y="0"/>
                  <a:pt x="21600" y="4713"/>
                  <a:pt x="21600" y="10604"/>
                </a:cubicBezTo>
                <a:cubicBezTo>
                  <a:pt x="21600" y="16495"/>
                  <a:pt x="16495" y="21600"/>
                  <a:pt x="10604" y="21600"/>
                </a:cubicBezTo>
                <a:close/>
                <a:moveTo>
                  <a:pt x="17673" y="10211"/>
                </a:moveTo>
                <a:cubicBezTo>
                  <a:pt x="18065" y="9818"/>
                  <a:pt x="18065" y="9033"/>
                  <a:pt x="17673" y="8640"/>
                </a:cubicBezTo>
                <a:cubicBezTo>
                  <a:pt x="16102" y="7462"/>
                  <a:pt x="16102" y="7462"/>
                  <a:pt x="16102" y="7462"/>
                </a:cubicBezTo>
                <a:cubicBezTo>
                  <a:pt x="15709" y="7069"/>
                  <a:pt x="15316" y="7069"/>
                  <a:pt x="14924" y="7462"/>
                </a:cubicBezTo>
                <a:cubicBezTo>
                  <a:pt x="10604" y="11782"/>
                  <a:pt x="10604" y="11782"/>
                  <a:pt x="10604" y="11782"/>
                </a:cubicBezTo>
                <a:cubicBezTo>
                  <a:pt x="6284" y="7462"/>
                  <a:pt x="6284" y="7462"/>
                  <a:pt x="6284" y="7462"/>
                </a:cubicBezTo>
                <a:cubicBezTo>
                  <a:pt x="5891" y="7069"/>
                  <a:pt x="5498" y="7069"/>
                  <a:pt x="5105" y="7462"/>
                </a:cubicBezTo>
                <a:cubicBezTo>
                  <a:pt x="3535" y="8640"/>
                  <a:pt x="3535" y="8640"/>
                  <a:pt x="3535" y="8640"/>
                </a:cubicBezTo>
                <a:cubicBezTo>
                  <a:pt x="3142" y="9033"/>
                  <a:pt x="3142" y="9818"/>
                  <a:pt x="3535" y="10211"/>
                </a:cubicBezTo>
                <a:cubicBezTo>
                  <a:pt x="10211" y="16495"/>
                  <a:pt x="10211" y="16495"/>
                  <a:pt x="10211" y="16495"/>
                </a:cubicBezTo>
                <a:cubicBezTo>
                  <a:pt x="10211" y="16887"/>
                  <a:pt x="10996" y="16887"/>
                  <a:pt x="11389" y="16495"/>
                </a:cubicBezTo>
                <a:lnTo>
                  <a:pt x="17673" y="10211"/>
                </a:lnTo>
                <a:close/>
              </a:path>
            </a:pathLst>
          </a:custGeom>
          <a:solidFill>
            <a:srgbClr val="22376A"/>
          </a:solidFill>
          <a:ln w="12700" cap="flat">
            <a:noFill/>
            <a:miter lim="400000"/>
          </a:ln>
          <a:effectLst/>
        </p:spPr>
        <p:txBody>
          <a:bodyPr wrap="square" lIns="45713" tIns="45713" rIns="45713" bIns="45713" numCol="1" anchor="t">
            <a:noAutofit/>
          </a:bodyPr>
          <a:lstStyle/>
          <a:p>
            <a:pPr defTabSz="457109">
              <a:def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 dirty="0"/>
          </a:p>
        </p:txBody>
      </p: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12D36151-2A8C-55B5-26A0-2BA12F02BCBE}"/>
              </a:ext>
            </a:extLst>
          </p:cNvPr>
          <p:cNvGrpSpPr/>
          <p:nvPr/>
        </p:nvGrpSpPr>
        <p:grpSpPr>
          <a:xfrm>
            <a:off x="201930" y="2204502"/>
            <a:ext cx="7612387" cy="5078313"/>
            <a:chOff x="201930" y="2204502"/>
            <a:chExt cx="7612387" cy="5078313"/>
          </a:xfrm>
        </p:grpSpPr>
        <p:sp>
          <p:nvSpPr>
            <p:cNvPr id="8" name="Shape 5252">
              <a:extLst>
                <a:ext uri="{FF2B5EF4-FFF2-40B4-BE49-F238E27FC236}">
                  <a16:creationId xmlns:a16="http://schemas.microsoft.com/office/drawing/2014/main" id="{4C9AB570-AEF4-F637-A30D-73CCECD7389B}"/>
                </a:ext>
              </a:extLst>
            </p:cNvPr>
            <p:cNvSpPr/>
            <p:nvPr/>
          </p:nvSpPr>
          <p:spPr>
            <a:xfrm>
              <a:off x="201932" y="2245246"/>
              <a:ext cx="432391" cy="416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04" y="21600"/>
                  </a:moveTo>
                  <a:cubicBezTo>
                    <a:pt x="4713" y="21600"/>
                    <a:pt x="0" y="16495"/>
                    <a:pt x="0" y="10604"/>
                  </a:cubicBezTo>
                  <a:cubicBezTo>
                    <a:pt x="0" y="4713"/>
                    <a:pt x="4713" y="0"/>
                    <a:pt x="10604" y="0"/>
                  </a:cubicBezTo>
                  <a:cubicBezTo>
                    <a:pt x="16495" y="0"/>
                    <a:pt x="21600" y="4713"/>
                    <a:pt x="21600" y="10604"/>
                  </a:cubicBezTo>
                  <a:cubicBezTo>
                    <a:pt x="21600" y="16495"/>
                    <a:pt x="16495" y="21600"/>
                    <a:pt x="10604" y="21600"/>
                  </a:cubicBezTo>
                  <a:close/>
                  <a:moveTo>
                    <a:pt x="17673" y="10211"/>
                  </a:moveTo>
                  <a:cubicBezTo>
                    <a:pt x="18065" y="9818"/>
                    <a:pt x="18065" y="9033"/>
                    <a:pt x="17673" y="8640"/>
                  </a:cubicBezTo>
                  <a:cubicBezTo>
                    <a:pt x="16102" y="7462"/>
                    <a:pt x="16102" y="7462"/>
                    <a:pt x="16102" y="7462"/>
                  </a:cubicBezTo>
                  <a:cubicBezTo>
                    <a:pt x="15709" y="7069"/>
                    <a:pt x="15316" y="7069"/>
                    <a:pt x="14924" y="7462"/>
                  </a:cubicBezTo>
                  <a:cubicBezTo>
                    <a:pt x="10604" y="11782"/>
                    <a:pt x="10604" y="11782"/>
                    <a:pt x="10604" y="11782"/>
                  </a:cubicBezTo>
                  <a:cubicBezTo>
                    <a:pt x="6284" y="7462"/>
                    <a:pt x="6284" y="7462"/>
                    <a:pt x="6284" y="7462"/>
                  </a:cubicBezTo>
                  <a:cubicBezTo>
                    <a:pt x="5891" y="7069"/>
                    <a:pt x="5498" y="7069"/>
                    <a:pt x="5105" y="7462"/>
                  </a:cubicBezTo>
                  <a:cubicBezTo>
                    <a:pt x="3535" y="8640"/>
                    <a:pt x="3535" y="8640"/>
                    <a:pt x="3535" y="8640"/>
                  </a:cubicBezTo>
                  <a:cubicBezTo>
                    <a:pt x="3142" y="9033"/>
                    <a:pt x="3142" y="9818"/>
                    <a:pt x="3535" y="10211"/>
                  </a:cubicBezTo>
                  <a:cubicBezTo>
                    <a:pt x="10211" y="16495"/>
                    <a:pt x="10211" y="16495"/>
                    <a:pt x="10211" y="16495"/>
                  </a:cubicBezTo>
                  <a:cubicBezTo>
                    <a:pt x="10211" y="16887"/>
                    <a:pt x="10996" y="16887"/>
                    <a:pt x="11389" y="16495"/>
                  </a:cubicBezTo>
                  <a:lnTo>
                    <a:pt x="17673" y="10211"/>
                  </a:lnTo>
                  <a:close/>
                </a:path>
              </a:pathLst>
            </a:custGeom>
            <a:solidFill>
              <a:srgbClr val="22376A"/>
            </a:solidFill>
            <a:ln w="12700" cap="flat">
              <a:noFill/>
              <a:miter lim="400000"/>
            </a:ln>
            <a:effectLst/>
          </p:spPr>
          <p:txBody>
            <a:bodyPr wrap="square" lIns="45713" tIns="45713" rIns="45713" bIns="45713" numCol="1" anchor="t">
              <a:noAutofit/>
            </a:bodyPr>
            <a:lstStyle/>
            <a:p>
              <a:pPr defTabSz="457109">
                <a:def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F6C84D1-2C0A-75FE-6BDD-38A47391B771}"/>
                </a:ext>
              </a:extLst>
            </p:cNvPr>
            <p:cNvSpPr txBox="1"/>
            <p:nvPr/>
          </p:nvSpPr>
          <p:spPr>
            <a:xfrm>
              <a:off x="730512" y="2204502"/>
              <a:ext cx="7083805" cy="50783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rtl="0">
                <a:spcBef>
                  <a:spcPts val="1200"/>
                </a:spcBef>
                <a:spcAft>
                  <a:spcPts val="1200"/>
                </a:spcAft>
              </a:pPr>
              <a:r>
                <a:rPr lang="ru-RU" sz="1800" b="0" i="0" u="none" strike="noStrike" dirty="0">
                  <a:solidFill>
                    <a:srgbClr val="000000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</a:rPr>
                <a:t>Повысить ситуационную осведомленность о территории Удмуртской Республики путем совмещения данных из различных информационных источников;</a:t>
              </a:r>
              <a:endParaRPr lang="ru-RU" sz="1800" b="0" i="1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rtl="0">
                <a:spcBef>
                  <a:spcPts val="1200"/>
                </a:spcBef>
                <a:spcAft>
                  <a:spcPts val="1200"/>
                </a:spcAft>
              </a:pPr>
              <a:r>
                <a:rPr lang="ru-RU" sz="1800" b="0" i="0" u="none" strike="noStrike" dirty="0">
                  <a:solidFill>
                    <a:srgbClr val="000000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</a:rPr>
                <a:t>Сократить сроки получения информации о</a:t>
              </a:r>
              <a:r>
                <a:rPr lang="ru-RU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б инвестиционных площадках республики и их обеспеченности инженерной инфраструктурой</a:t>
              </a:r>
              <a:r>
                <a:rPr lang="ru-RU" sz="1800" b="0" i="0" u="none" strike="noStrike" dirty="0">
                  <a:solidFill>
                    <a:srgbClr val="000000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</a:rPr>
                <a:t>;</a:t>
              </a:r>
              <a:endParaRPr lang="ru-RU" b="0" dirty="0">
                <a:effectLst/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rtl="0">
                <a:spcBef>
                  <a:spcPts val="1200"/>
                </a:spcBef>
                <a:spcAft>
                  <a:spcPts val="1200"/>
                </a:spcAft>
              </a:pPr>
              <a:r>
                <a:rPr lang="ru-RU" sz="1800" b="0" i="0" u="none" strike="noStrike" dirty="0">
                  <a:solidFill>
                    <a:srgbClr val="000000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</a:rPr>
                <a:t>Представить актуальную и достоверную информации о территории Удмуртской Республики;</a:t>
              </a:r>
              <a:endParaRPr lang="ru-RU" b="0" dirty="0">
                <a:effectLst/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rtl="0">
                <a:spcBef>
                  <a:spcPts val="1200"/>
                </a:spcBef>
                <a:spcAft>
                  <a:spcPts val="1200"/>
                </a:spcAft>
              </a:pPr>
              <a:r>
                <a:rPr lang="ru-RU" sz="1800" b="0" i="0" u="none" strike="noStrike" dirty="0">
                  <a:solidFill>
                    <a:srgbClr val="000000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</a:rPr>
                <a:t>Повысить доходы муниципалитетов за счет вовлечения в налогооблагаемый оборот объектов недвижимости;</a:t>
              </a:r>
              <a:endParaRPr lang="ru-RU" dirty="0"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rtl="0">
                <a:spcBef>
                  <a:spcPts val="1200"/>
                </a:spcBef>
                <a:spcAft>
                  <a:spcPts val="1200"/>
                </a:spcAft>
              </a:pPr>
              <a:r>
                <a:rPr lang="ru-RU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У</a:t>
              </a:r>
              <a:r>
                <a:rPr lang="ru-RU" sz="1800" b="0" i="0" u="none" strike="noStrike" dirty="0">
                  <a:solidFill>
                    <a:srgbClr val="000000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</a:rPr>
                <a:t>величить площадь возделываемых земель.</a:t>
              </a:r>
              <a:endParaRPr lang="ru-RU" b="0" dirty="0">
                <a:effectLst/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br>
                <a:rPr lang="ru-RU" dirty="0">
                  <a:latin typeface="Verdana" panose="020B0604030504040204" pitchFamily="34" charset="0"/>
                  <a:ea typeface="Verdana" panose="020B0604030504040204" pitchFamily="34" charset="0"/>
                </a:rPr>
              </a:br>
              <a:endParaRPr lang="ru-RU" dirty="0"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36" name="Shape 5252">
              <a:extLst>
                <a:ext uri="{FF2B5EF4-FFF2-40B4-BE49-F238E27FC236}">
                  <a16:creationId xmlns:a16="http://schemas.microsoft.com/office/drawing/2014/main" id="{2B32E61F-9A67-9DEA-4C3C-5A44016D6EC1}"/>
                </a:ext>
              </a:extLst>
            </p:cNvPr>
            <p:cNvSpPr/>
            <p:nvPr/>
          </p:nvSpPr>
          <p:spPr>
            <a:xfrm>
              <a:off x="201932" y="4607571"/>
              <a:ext cx="432391" cy="416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04" y="21600"/>
                  </a:moveTo>
                  <a:cubicBezTo>
                    <a:pt x="4713" y="21600"/>
                    <a:pt x="0" y="16495"/>
                    <a:pt x="0" y="10604"/>
                  </a:cubicBezTo>
                  <a:cubicBezTo>
                    <a:pt x="0" y="4713"/>
                    <a:pt x="4713" y="0"/>
                    <a:pt x="10604" y="0"/>
                  </a:cubicBezTo>
                  <a:cubicBezTo>
                    <a:pt x="16495" y="0"/>
                    <a:pt x="21600" y="4713"/>
                    <a:pt x="21600" y="10604"/>
                  </a:cubicBezTo>
                  <a:cubicBezTo>
                    <a:pt x="21600" y="16495"/>
                    <a:pt x="16495" y="21600"/>
                    <a:pt x="10604" y="21600"/>
                  </a:cubicBezTo>
                  <a:close/>
                  <a:moveTo>
                    <a:pt x="17673" y="10211"/>
                  </a:moveTo>
                  <a:cubicBezTo>
                    <a:pt x="18065" y="9818"/>
                    <a:pt x="18065" y="9033"/>
                    <a:pt x="17673" y="8640"/>
                  </a:cubicBezTo>
                  <a:cubicBezTo>
                    <a:pt x="16102" y="7462"/>
                    <a:pt x="16102" y="7462"/>
                    <a:pt x="16102" y="7462"/>
                  </a:cubicBezTo>
                  <a:cubicBezTo>
                    <a:pt x="15709" y="7069"/>
                    <a:pt x="15316" y="7069"/>
                    <a:pt x="14924" y="7462"/>
                  </a:cubicBezTo>
                  <a:cubicBezTo>
                    <a:pt x="10604" y="11782"/>
                    <a:pt x="10604" y="11782"/>
                    <a:pt x="10604" y="11782"/>
                  </a:cubicBezTo>
                  <a:cubicBezTo>
                    <a:pt x="6284" y="7462"/>
                    <a:pt x="6284" y="7462"/>
                    <a:pt x="6284" y="7462"/>
                  </a:cubicBezTo>
                  <a:cubicBezTo>
                    <a:pt x="5891" y="7069"/>
                    <a:pt x="5498" y="7069"/>
                    <a:pt x="5105" y="7462"/>
                  </a:cubicBezTo>
                  <a:cubicBezTo>
                    <a:pt x="3535" y="8640"/>
                    <a:pt x="3535" y="8640"/>
                    <a:pt x="3535" y="8640"/>
                  </a:cubicBezTo>
                  <a:cubicBezTo>
                    <a:pt x="3142" y="9033"/>
                    <a:pt x="3142" y="9818"/>
                    <a:pt x="3535" y="10211"/>
                  </a:cubicBezTo>
                  <a:cubicBezTo>
                    <a:pt x="10211" y="16495"/>
                    <a:pt x="10211" y="16495"/>
                    <a:pt x="10211" y="16495"/>
                  </a:cubicBezTo>
                  <a:cubicBezTo>
                    <a:pt x="10211" y="16887"/>
                    <a:pt x="10996" y="16887"/>
                    <a:pt x="11389" y="16495"/>
                  </a:cubicBezTo>
                  <a:lnTo>
                    <a:pt x="17673" y="10211"/>
                  </a:lnTo>
                  <a:close/>
                </a:path>
              </a:pathLst>
            </a:custGeom>
            <a:solidFill>
              <a:srgbClr val="22376A"/>
            </a:solidFill>
            <a:ln w="12700" cap="flat">
              <a:noFill/>
              <a:miter lim="400000"/>
            </a:ln>
            <a:effectLst/>
          </p:spPr>
          <p:txBody>
            <a:bodyPr wrap="square" lIns="45713" tIns="45713" rIns="45713" bIns="45713" numCol="1" anchor="t">
              <a:noAutofit/>
            </a:bodyPr>
            <a:lstStyle/>
            <a:p>
              <a:pPr defTabSz="457109">
                <a:def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 dirty="0"/>
            </a:p>
          </p:txBody>
        </p:sp>
        <p:sp>
          <p:nvSpPr>
            <p:cNvPr id="37" name="Shape 5252">
              <a:extLst>
                <a:ext uri="{FF2B5EF4-FFF2-40B4-BE49-F238E27FC236}">
                  <a16:creationId xmlns:a16="http://schemas.microsoft.com/office/drawing/2014/main" id="{09B0ADF9-00F8-B594-78A3-B197DB850F4F}"/>
                </a:ext>
              </a:extLst>
            </p:cNvPr>
            <p:cNvSpPr/>
            <p:nvPr/>
          </p:nvSpPr>
          <p:spPr>
            <a:xfrm>
              <a:off x="201931" y="5392105"/>
              <a:ext cx="432391" cy="416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04" y="21600"/>
                  </a:moveTo>
                  <a:cubicBezTo>
                    <a:pt x="4713" y="21600"/>
                    <a:pt x="0" y="16495"/>
                    <a:pt x="0" y="10604"/>
                  </a:cubicBezTo>
                  <a:cubicBezTo>
                    <a:pt x="0" y="4713"/>
                    <a:pt x="4713" y="0"/>
                    <a:pt x="10604" y="0"/>
                  </a:cubicBezTo>
                  <a:cubicBezTo>
                    <a:pt x="16495" y="0"/>
                    <a:pt x="21600" y="4713"/>
                    <a:pt x="21600" y="10604"/>
                  </a:cubicBezTo>
                  <a:cubicBezTo>
                    <a:pt x="21600" y="16495"/>
                    <a:pt x="16495" y="21600"/>
                    <a:pt x="10604" y="21600"/>
                  </a:cubicBezTo>
                  <a:close/>
                  <a:moveTo>
                    <a:pt x="17673" y="10211"/>
                  </a:moveTo>
                  <a:cubicBezTo>
                    <a:pt x="18065" y="9818"/>
                    <a:pt x="18065" y="9033"/>
                    <a:pt x="17673" y="8640"/>
                  </a:cubicBezTo>
                  <a:cubicBezTo>
                    <a:pt x="16102" y="7462"/>
                    <a:pt x="16102" y="7462"/>
                    <a:pt x="16102" y="7462"/>
                  </a:cubicBezTo>
                  <a:cubicBezTo>
                    <a:pt x="15709" y="7069"/>
                    <a:pt x="15316" y="7069"/>
                    <a:pt x="14924" y="7462"/>
                  </a:cubicBezTo>
                  <a:cubicBezTo>
                    <a:pt x="10604" y="11782"/>
                    <a:pt x="10604" y="11782"/>
                    <a:pt x="10604" y="11782"/>
                  </a:cubicBezTo>
                  <a:cubicBezTo>
                    <a:pt x="6284" y="7462"/>
                    <a:pt x="6284" y="7462"/>
                    <a:pt x="6284" y="7462"/>
                  </a:cubicBezTo>
                  <a:cubicBezTo>
                    <a:pt x="5891" y="7069"/>
                    <a:pt x="5498" y="7069"/>
                    <a:pt x="5105" y="7462"/>
                  </a:cubicBezTo>
                  <a:cubicBezTo>
                    <a:pt x="3535" y="8640"/>
                    <a:pt x="3535" y="8640"/>
                    <a:pt x="3535" y="8640"/>
                  </a:cubicBezTo>
                  <a:cubicBezTo>
                    <a:pt x="3142" y="9033"/>
                    <a:pt x="3142" y="9818"/>
                    <a:pt x="3535" y="10211"/>
                  </a:cubicBezTo>
                  <a:cubicBezTo>
                    <a:pt x="10211" y="16495"/>
                    <a:pt x="10211" y="16495"/>
                    <a:pt x="10211" y="16495"/>
                  </a:cubicBezTo>
                  <a:cubicBezTo>
                    <a:pt x="10211" y="16887"/>
                    <a:pt x="10996" y="16887"/>
                    <a:pt x="11389" y="16495"/>
                  </a:cubicBezTo>
                  <a:lnTo>
                    <a:pt x="17673" y="10211"/>
                  </a:lnTo>
                  <a:close/>
                </a:path>
              </a:pathLst>
            </a:custGeom>
            <a:solidFill>
              <a:srgbClr val="22376A"/>
            </a:solidFill>
            <a:ln w="12700" cap="flat">
              <a:noFill/>
              <a:miter lim="400000"/>
            </a:ln>
            <a:effectLst/>
          </p:spPr>
          <p:txBody>
            <a:bodyPr wrap="square" lIns="45713" tIns="45713" rIns="45713" bIns="45713" numCol="1" anchor="t">
              <a:noAutofit/>
            </a:bodyPr>
            <a:lstStyle/>
            <a:p>
              <a:pPr defTabSz="457109">
                <a:def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 dirty="0"/>
            </a:p>
          </p:txBody>
        </p:sp>
        <p:sp>
          <p:nvSpPr>
            <p:cNvPr id="38" name="Shape 5252">
              <a:extLst>
                <a:ext uri="{FF2B5EF4-FFF2-40B4-BE49-F238E27FC236}">
                  <a16:creationId xmlns:a16="http://schemas.microsoft.com/office/drawing/2014/main" id="{A393DCC8-610D-9A5D-D603-510FA2CF72B9}"/>
                </a:ext>
              </a:extLst>
            </p:cNvPr>
            <p:cNvSpPr/>
            <p:nvPr/>
          </p:nvSpPr>
          <p:spPr>
            <a:xfrm>
              <a:off x="201930" y="6206354"/>
              <a:ext cx="432391" cy="416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04" y="21600"/>
                  </a:moveTo>
                  <a:cubicBezTo>
                    <a:pt x="4713" y="21600"/>
                    <a:pt x="0" y="16495"/>
                    <a:pt x="0" y="10604"/>
                  </a:cubicBezTo>
                  <a:cubicBezTo>
                    <a:pt x="0" y="4713"/>
                    <a:pt x="4713" y="0"/>
                    <a:pt x="10604" y="0"/>
                  </a:cubicBezTo>
                  <a:cubicBezTo>
                    <a:pt x="16495" y="0"/>
                    <a:pt x="21600" y="4713"/>
                    <a:pt x="21600" y="10604"/>
                  </a:cubicBezTo>
                  <a:cubicBezTo>
                    <a:pt x="21600" y="16495"/>
                    <a:pt x="16495" y="21600"/>
                    <a:pt x="10604" y="21600"/>
                  </a:cubicBezTo>
                  <a:close/>
                  <a:moveTo>
                    <a:pt x="17673" y="10211"/>
                  </a:moveTo>
                  <a:cubicBezTo>
                    <a:pt x="18065" y="9818"/>
                    <a:pt x="18065" y="9033"/>
                    <a:pt x="17673" y="8640"/>
                  </a:cubicBezTo>
                  <a:cubicBezTo>
                    <a:pt x="16102" y="7462"/>
                    <a:pt x="16102" y="7462"/>
                    <a:pt x="16102" y="7462"/>
                  </a:cubicBezTo>
                  <a:cubicBezTo>
                    <a:pt x="15709" y="7069"/>
                    <a:pt x="15316" y="7069"/>
                    <a:pt x="14924" y="7462"/>
                  </a:cubicBezTo>
                  <a:cubicBezTo>
                    <a:pt x="10604" y="11782"/>
                    <a:pt x="10604" y="11782"/>
                    <a:pt x="10604" y="11782"/>
                  </a:cubicBezTo>
                  <a:cubicBezTo>
                    <a:pt x="6284" y="7462"/>
                    <a:pt x="6284" y="7462"/>
                    <a:pt x="6284" y="7462"/>
                  </a:cubicBezTo>
                  <a:cubicBezTo>
                    <a:pt x="5891" y="7069"/>
                    <a:pt x="5498" y="7069"/>
                    <a:pt x="5105" y="7462"/>
                  </a:cubicBezTo>
                  <a:cubicBezTo>
                    <a:pt x="3535" y="8640"/>
                    <a:pt x="3535" y="8640"/>
                    <a:pt x="3535" y="8640"/>
                  </a:cubicBezTo>
                  <a:cubicBezTo>
                    <a:pt x="3142" y="9033"/>
                    <a:pt x="3142" y="9818"/>
                    <a:pt x="3535" y="10211"/>
                  </a:cubicBezTo>
                  <a:cubicBezTo>
                    <a:pt x="10211" y="16495"/>
                    <a:pt x="10211" y="16495"/>
                    <a:pt x="10211" y="16495"/>
                  </a:cubicBezTo>
                  <a:cubicBezTo>
                    <a:pt x="10211" y="16887"/>
                    <a:pt x="10996" y="16887"/>
                    <a:pt x="11389" y="16495"/>
                  </a:cubicBezTo>
                  <a:lnTo>
                    <a:pt x="17673" y="10211"/>
                  </a:lnTo>
                  <a:close/>
                </a:path>
              </a:pathLst>
            </a:custGeom>
            <a:solidFill>
              <a:srgbClr val="22376A"/>
            </a:solidFill>
            <a:ln w="12700" cap="flat">
              <a:noFill/>
              <a:miter lim="400000"/>
            </a:ln>
            <a:effectLst/>
          </p:spPr>
          <p:txBody>
            <a:bodyPr wrap="square" lIns="45713" tIns="45713" rIns="45713" bIns="45713" numCol="1" anchor="t">
              <a:noAutofit/>
            </a:bodyPr>
            <a:lstStyle/>
            <a:p>
              <a:pPr defTabSz="457109">
                <a:def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 dirty="0"/>
            </a:p>
          </p:txBody>
        </p:sp>
      </p:grpSp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4A5F083B-D8A1-EE07-9EAF-C60E4A50DB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67635" y="1054358"/>
            <a:ext cx="4246979" cy="6024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6593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DF924FCD-F778-8ED8-F5C1-EB994115B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95" y="3958086"/>
            <a:ext cx="2722947" cy="1676557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2E5C7BD4-6EFF-5DE5-9047-6BF97ACA50C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181"/>
          <a:stretch/>
        </p:blipFill>
        <p:spPr>
          <a:xfrm>
            <a:off x="6423011" y="3947193"/>
            <a:ext cx="2848595" cy="1839902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9F39428C-C3D0-D840-3A32-A7C8CE36D7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9328" y="3911252"/>
            <a:ext cx="2950072" cy="1822291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B2B6F3F5-90BC-67BB-FD89-3AFD4E558D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4496" y="3910285"/>
            <a:ext cx="2889571" cy="177216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33685C7B-71B9-FB48-33FD-A078852E14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01608" y="1700554"/>
            <a:ext cx="2664934" cy="1614317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CDC25BEE-B89E-2BB9-67AE-23F0743166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74503" y="1668858"/>
            <a:ext cx="2889571" cy="1818817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C0440AD-AF0B-90D8-D5E6-85B44C1D8BE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21325" b="15293"/>
          <a:stretch/>
        </p:blipFill>
        <p:spPr>
          <a:xfrm>
            <a:off x="9342792" y="170339"/>
            <a:ext cx="1348376" cy="52905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BE2CB52-3260-D7FF-8EEC-1FCA2A2D3A2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4568" r="48158"/>
          <a:stretch/>
        </p:blipFill>
        <p:spPr>
          <a:xfrm>
            <a:off x="7866140" y="218161"/>
            <a:ext cx="1629716" cy="48123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51F2B15-82F0-94F1-76B8-27FA34CC4290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7508"/>
          <a:stretch/>
        </p:blipFill>
        <p:spPr>
          <a:xfrm>
            <a:off x="7201148" y="180992"/>
            <a:ext cx="613169" cy="769441"/>
          </a:xfrm>
          <a:prstGeom prst="rect">
            <a:avLst/>
          </a:prstGeom>
        </p:spPr>
      </p:pic>
      <p:sp>
        <p:nvSpPr>
          <p:cNvPr id="18" name="Фигура">
            <a:extLst>
              <a:ext uri="{FF2B5EF4-FFF2-40B4-BE49-F238E27FC236}">
                <a16:creationId xmlns:a16="http://schemas.microsoft.com/office/drawing/2014/main" id="{A2CDC2EC-FCF0-2383-E529-6DB50C0945E4}"/>
              </a:ext>
            </a:extLst>
          </p:cNvPr>
          <p:cNvSpPr/>
          <p:nvPr/>
        </p:nvSpPr>
        <p:spPr>
          <a:xfrm flipV="1">
            <a:off x="377386" y="1175555"/>
            <a:ext cx="1293544" cy="4006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0" h="21310" extrusionOk="0">
                <a:moveTo>
                  <a:pt x="10829" y="4"/>
                </a:moveTo>
                <a:cubicBezTo>
                  <a:pt x="8668" y="-147"/>
                  <a:pt x="6864" y="4633"/>
                  <a:pt x="6858" y="10653"/>
                </a:cubicBezTo>
                <a:cubicBezTo>
                  <a:pt x="6852" y="16420"/>
                  <a:pt x="8513" y="21087"/>
                  <a:pt x="10581" y="21303"/>
                </a:cubicBezTo>
                <a:cubicBezTo>
                  <a:pt x="12027" y="21453"/>
                  <a:pt x="13378" y="19280"/>
                  <a:pt x="14063" y="15706"/>
                </a:cubicBezTo>
                <a:cubicBezTo>
                  <a:pt x="14350" y="14244"/>
                  <a:pt x="14842" y="13182"/>
                  <a:pt x="15419" y="12765"/>
                </a:cubicBezTo>
                <a:cubicBezTo>
                  <a:pt x="16212" y="12191"/>
                  <a:pt x="17052" y="12890"/>
                  <a:pt x="17603" y="14590"/>
                </a:cubicBezTo>
                <a:cubicBezTo>
                  <a:pt x="18900" y="18813"/>
                  <a:pt x="21371" y="16270"/>
                  <a:pt x="21381" y="10698"/>
                </a:cubicBezTo>
                <a:cubicBezTo>
                  <a:pt x="21390" y="5071"/>
                  <a:pt x="18891" y="2453"/>
                  <a:pt x="17587" y="6731"/>
                </a:cubicBezTo>
                <a:cubicBezTo>
                  <a:pt x="17150" y="8044"/>
                  <a:pt x="16527" y="8760"/>
                  <a:pt x="15887" y="8692"/>
                </a:cubicBezTo>
                <a:cubicBezTo>
                  <a:pt x="15103" y="8610"/>
                  <a:pt x="14394" y="7388"/>
                  <a:pt x="14014" y="5464"/>
                </a:cubicBezTo>
                <a:cubicBezTo>
                  <a:pt x="13376" y="2181"/>
                  <a:pt x="12162" y="97"/>
                  <a:pt x="10829" y="4"/>
                </a:cubicBezTo>
                <a:close/>
                <a:moveTo>
                  <a:pt x="2155" y="4559"/>
                </a:moveTo>
                <a:cubicBezTo>
                  <a:pt x="1603" y="4559"/>
                  <a:pt x="1053" y="5159"/>
                  <a:pt x="632" y="6339"/>
                </a:cubicBezTo>
                <a:cubicBezTo>
                  <a:pt x="-210" y="8699"/>
                  <a:pt x="-210" y="12517"/>
                  <a:pt x="632" y="14877"/>
                </a:cubicBezTo>
                <a:cubicBezTo>
                  <a:pt x="1474" y="17237"/>
                  <a:pt x="2836" y="17237"/>
                  <a:pt x="3677" y="14877"/>
                </a:cubicBezTo>
                <a:cubicBezTo>
                  <a:pt x="4519" y="12517"/>
                  <a:pt x="4519" y="8699"/>
                  <a:pt x="3677" y="6339"/>
                </a:cubicBezTo>
                <a:cubicBezTo>
                  <a:pt x="3257" y="5159"/>
                  <a:pt x="2706" y="4559"/>
                  <a:pt x="2155" y="4559"/>
                </a:cubicBezTo>
                <a:close/>
              </a:path>
            </a:pathLst>
          </a:custGeom>
          <a:gradFill>
            <a:gsLst>
              <a:gs pos="0">
                <a:srgbClr val="014D7E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015830"/>
          </a:gra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025C72A-1452-DE5E-5B9A-D3BE1602F63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7386" y="218161"/>
            <a:ext cx="555025" cy="56347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C8D1DDB-1881-0A64-98CF-9C1290CC9882}"/>
              </a:ext>
            </a:extLst>
          </p:cNvPr>
          <p:cNvSpPr txBox="1"/>
          <p:nvPr/>
        </p:nvSpPr>
        <p:spPr>
          <a:xfrm>
            <a:off x="1024158" y="161975"/>
            <a:ext cx="50042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F214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Цифровая карта </a:t>
            </a:r>
          </a:p>
          <a:p>
            <a:r>
              <a:rPr lang="ru-RU" sz="2000" dirty="0">
                <a:solidFill>
                  <a:srgbClr val="0F214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Удмуртской Республики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A2CC90E-C9AA-9631-8F24-B384772E248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55460" y="1654320"/>
            <a:ext cx="2791996" cy="1643042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3" name="Скругленный прямоугольник 6">
            <a:extLst>
              <a:ext uri="{FF2B5EF4-FFF2-40B4-BE49-F238E27FC236}">
                <a16:creationId xmlns:a16="http://schemas.microsoft.com/office/drawing/2014/main" id="{8D82DD01-9CD0-92CC-9A70-EF26D2EDD24C}"/>
              </a:ext>
            </a:extLst>
          </p:cNvPr>
          <p:cNvSpPr/>
          <p:nvPr/>
        </p:nvSpPr>
        <p:spPr>
          <a:xfrm>
            <a:off x="1024159" y="6073911"/>
            <a:ext cx="9667010" cy="400630"/>
          </a:xfrm>
          <a:prstGeom prst="roundRect">
            <a:avLst/>
          </a:prstGeom>
          <a:solidFill>
            <a:srgbClr val="365BA3">
              <a:alpha val="487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A5CB7365-1B40-EE08-4A84-AC74669A9F11}"/>
              </a:ext>
            </a:extLst>
          </p:cNvPr>
          <p:cNvSpPr/>
          <p:nvPr/>
        </p:nvSpPr>
        <p:spPr>
          <a:xfrm>
            <a:off x="1802098" y="6074457"/>
            <a:ext cx="437667" cy="400084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A1813871-C28C-95F8-B2F2-7E6FAACBCD7B}"/>
              </a:ext>
            </a:extLst>
          </p:cNvPr>
          <p:cNvSpPr/>
          <p:nvPr/>
        </p:nvSpPr>
        <p:spPr>
          <a:xfrm>
            <a:off x="4388436" y="6063117"/>
            <a:ext cx="437667" cy="400084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6A3CCED-09E8-2188-AE0F-24186EA941B4}"/>
              </a:ext>
            </a:extLst>
          </p:cNvPr>
          <p:cNvSpPr txBox="1"/>
          <p:nvPr/>
        </p:nvSpPr>
        <p:spPr>
          <a:xfrm>
            <a:off x="1701572" y="6474541"/>
            <a:ext cx="11570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2019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9E0779D-89A5-6DB4-3B14-66432C107451}"/>
              </a:ext>
            </a:extLst>
          </p:cNvPr>
          <p:cNvSpPr txBox="1"/>
          <p:nvPr/>
        </p:nvSpPr>
        <p:spPr>
          <a:xfrm>
            <a:off x="4316743" y="6467282"/>
            <a:ext cx="11570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2020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CDF184D-4788-AA73-8FEE-04C2702AD8EE}"/>
              </a:ext>
            </a:extLst>
          </p:cNvPr>
          <p:cNvSpPr txBox="1"/>
          <p:nvPr/>
        </p:nvSpPr>
        <p:spPr>
          <a:xfrm>
            <a:off x="6931914" y="6483108"/>
            <a:ext cx="11570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2021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692B629-C64A-5629-17D8-3443DB124564}"/>
              </a:ext>
            </a:extLst>
          </p:cNvPr>
          <p:cNvSpPr txBox="1"/>
          <p:nvPr/>
        </p:nvSpPr>
        <p:spPr>
          <a:xfrm>
            <a:off x="9418514" y="6467282"/>
            <a:ext cx="11570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Verdana" panose="020B0604030504040204" pitchFamily="34" charset="0"/>
                <a:ea typeface="Verdana" panose="020B0604030504040204" pitchFamily="34" charset="0"/>
              </a:rPr>
              <a:t>2022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3FEA744-6383-A264-4BE2-F9F47FCAAA8C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r="16177"/>
          <a:stretch/>
        </p:blipFill>
        <p:spPr>
          <a:xfrm>
            <a:off x="3265348" y="1647420"/>
            <a:ext cx="2791996" cy="1628772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2A2B58D-87B6-8393-6A19-C40E390AEA81}"/>
              </a:ext>
            </a:extLst>
          </p:cNvPr>
          <p:cNvSpPr txBox="1"/>
          <p:nvPr/>
        </p:nvSpPr>
        <p:spPr>
          <a:xfrm>
            <a:off x="3877526" y="3119734"/>
            <a:ext cx="24420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лесное</a:t>
            </a:r>
            <a:r>
              <a:rPr lang="ru-RU" sz="1400" b="1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хозяйство</a:t>
            </a:r>
            <a:endParaRPr lang="ru-RU" sz="1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4445B53B-4CF1-8494-2598-82B783A4053C}"/>
              </a:ext>
            </a:extLst>
          </p:cNvPr>
          <p:cNvSpPr/>
          <p:nvPr/>
        </p:nvSpPr>
        <p:spPr>
          <a:xfrm>
            <a:off x="6394907" y="3105843"/>
            <a:ext cx="2691321" cy="333968"/>
          </a:xfrm>
          <a:prstGeom prst="roundRect">
            <a:avLst>
              <a:gd name="adj" fmla="val 12051"/>
            </a:avLst>
          </a:prstGeom>
          <a:gradFill flip="none" rotWithShape="1">
            <a:gsLst>
              <a:gs pos="34000">
                <a:srgbClr val="365BA3"/>
              </a:gs>
              <a:gs pos="100000">
                <a:srgbClr val="22376A"/>
              </a:gs>
            </a:gsLst>
            <a:lin ang="162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1000"/>
              </a:spcBef>
            </a:pPr>
            <a:endParaRPr lang="ru-RU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BCECDCF-2B8B-9CBD-B615-6D9CAA9F41E5}"/>
              </a:ext>
            </a:extLst>
          </p:cNvPr>
          <p:cNvSpPr txBox="1"/>
          <p:nvPr/>
        </p:nvSpPr>
        <p:spPr>
          <a:xfrm>
            <a:off x="6370491" y="3110479"/>
            <a:ext cx="320271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инженерная инфраструктура</a:t>
            </a:r>
            <a:endParaRPr lang="ru-RU" sz="12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BCF4381E-6AF3-D12B-546B-0FB9E8AC5B38}"/>
              </a:ext>
            </a:extLst>
          </p:cNvPr>
          <p:cNvSpPr/>
          <p:nvPr/>
        </p:nvSpPr>
        <p:spPr>
          <a:xfrm>
            <a:off x="9545141" y="3119878"/>
            <a:ext cx="2377552" cy="338554"/>
          </a:xfrm>
          <a:prstGeom prst="roundRect">
            <a:avLst>
              <a:gd name="adj" fmla="val 12051"/>
            </a:avLst>
          </a:prstGeom>
          <a:gradFill flip="none" rotWithShape="1">
            <a:gsLst>
              <a:gs pos="34000">
                <a:srgbClr val="365BA3"/>
              </a:gs>
              <a:gs pos="100000">
                <a:srgbClr val="22376A"/>
              </a:gs>
            </a:gsLst>
            <a:lin ang="162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1000"/>
              </a:spcBef>
            </a:pPr>
            <a:endParaRPr lang="ru-RU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2FCDB6B0-38F2-351D-C086-4532CA6568E1}"/>
              </a:ext>
            </a:extLst>
          </p:cNvPr>
          <p:cNvSpPr/>
          <p:nvPr/>
        </p:nvSpPr>
        <p:spPr>
          <a:xfrm>
            <a:off x="3432547" y="3107578"/>
            <a:ext cx="2377552" cy="338554"/>
          </a:xfrm>
          <a:prstGeom prst="roundRect">
            <a:avLst>
              <a:gd name="adj" fmla="val 12051"/>
            </a:avLst>
          </a:prstGeom>
          <a:gradFill flip="none" rotWithShape="1">
            <a:gsLst>
              <a:gs pos="34000">
                <a:srgbClr val="365BA3"/>
              </a:gs>
              <a:gs pos="100000">
                <a:srgbClr val="22376A"/>
              </a:gs>
            </a:gsLst>
            <a:lin ang="162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1000"/>
              </a:spcBef>
            </a:pPr>
            <a:endParaRPr lang="ru-RU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A6FD464-CCCA-2850-4B63-5A4E94107A38}"/>
              </a:ext>
            </a:extLst>
          </p:cNvPr>
          <p:cNvSpPr txBox="1"/>
          <p:nvPr/>
        </p:nvSpPr>
        <p:spPr>
          <a:xfrm>
            <a:off x="3564379" y="3119734"/>
            <a:ext cx="24420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лесное</a:t>
            </a:r>
            <a:r>
              <a:rPr lang="ru-RU" sz="1400" b="1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хозяйство</a:t>
            </a:r>
            <a:endParaRPr lang="ru-RU" sz="1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6024A88-8E60-CD17-C2FE-EB798BDA0912}"/>
              </a:ext>
            </a:extLst>
          </p:cNvPr>
          <p:cNvSpPr txBox="1"/>
          <p:nvPr/>
        </p:nvSpPr>
        <p:spPr>
          <a:xfrm>
            <a:off x="9982960" y="3110479"/>
            <a:ext cx="24420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имущество</a:t>
            </a:r>
            <a:endParaRPr lang="ru-RU" sz="1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24DA2E88-2A71-0C7D-8FEC-A083CEF6B1FF}"/>
              </a:ext>
            </a:extLst>
          </p:cNvPr>
          <p:cNvGrpSpPr/>
          <p:nvPr/>
        </p:nvGrpSpPr>
        <p:grpSpPr>
          <a:xfrm>
            <a:off x="461084" y="5434838"/>
            <a:ext cx="2185291" cy="340979"/>
            <a:chOff x="440506" y="3119878"/>
            <a:chExt cx="2563608" cy="338554"/>
          </a:xfrm>
        </p:grpSpPr>
        <p:sp>
          <p:nvSpPr>
            <p:cNvPr id="42" name="Прямоугольник: скругленные углы 41">
              <a:extLst>
                <a:ext uri="{FF2B5EF4-FFF2-40B4-BE49-F238E27FC236}">
                  <a16:creationId xmlns:a16="http://schemas.microsoft.com/office/drawing/2014/main" id="{7D1CAC54-6271-848D-9924-803CB27AD16A}"/>
                </a:ext>
              </a:extLst>
            </p:cNvPr>
            <p:cNvSpPr/>
            <p:nvPr/>
          </p:nvSpPr>
          <p:spPr>
            <a:xfrm>
              <a:off x="440506" y="3119878"/>
              <a:ext cx="2377552" cy="338554"/>
            </a:xfrm>
            <a:prstGeom prst="roundRect">
              <a:avLst>
                <a:gd name="adj" fmla="val 12051"/>
              </a:avLst>
            </a:prstGeom>
            <a:gradFill flip="none" rotWithShape="1">
              <a:gsLst>
                <a:gs pos="34000">
                  <a:srgbClr val="365BA3"/>
                </a:gs>
                <a:gs pos="100000">
                  <a:srgbClr val="22376A"/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ts val="1000"/>
                </a:spcBef>
              </a:pPr>
              <a:endParaRPr lang="ru-RU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BD99437-3594-D905-C7CB-B1E8332D3059}"/>
                </a:ext>
              </a:extLst>
            </p:cNvPr>
            <p:cNvSpPr txBox="1"/>
            <p:nvPr/>
          </p:nvSpPr>
          <p:spPr>
            <a:xfrm>
              <a:off x="562018" y="3122303"/>
              <a:ext cx="244209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Times New Roman" panose="02020603050405020304" pitchFamily="18" charset="0"/>
                </a:rPr>
                <a:t>природоохрана</a:t>
              </a:r>
              <a:endParaRPr lang="ru-RU" sz="1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id="{C70F4BDE-8E82-A487-77B6-FA171889E7B2}"/>
              </a:ext>
            </a:extLst>
          </p:cNvPr>
          <p:cNvGrpSpPr/>
          <p:nvPr/>
        </p:nvGrpSpPr>
        <p:grpSpPr>
          <a:xfrm>
            <a:off x="3507232" y="5450805"/>
            <a:ext cx="2805559" cy="338554"/>
            <a:chOff x="440506" y="3119878"/>
            <a:chExt cx="2805559" cy="338554"/>
          </a:xfrm>
        </p:grpSpPr>
        <p:sp>
          <p:nvSpPr>
            <p:cNvPr id="45" name="Прямоугольник: скругленные углы 44">
              <a:extLst>
                <a:ext uri="{FF2B5EF4-FFF2-40B4-BE49-F238E27FC236}">
                  <a16:creationId xmlns:a16="http://schemas.microsoft.com/office/drawing/2014/main" id="{E678D646-7C31-D12D-7F5E-C9B007DAEA0F}"/>
                </a:ext>
              </a:extLst>
            </p:cNvPr>
            <p:cNvSpPr/>
            <p:nvPr/>
          </p:nvSpPr>
          <p:spPr>
            <a:xfrm>
              <a:off x="440506" y="3119878"/>
              <a:ext cx="2377552" cy="338554"/>
            </a:xfrm>
            <a:prstGeom prst="roundRect">
              <a:avLst>
                <a:gd name="adj" fmla="val 12051"/>
              </a:avLst>
            </a:prstGeom>
            <a:gradFill flip="none" rotWithShape="1">
              <a:gsLst>
                <a:gs pos="34000">
                  <a:srgbClr val="365BA3"/>
                </a:gs>
                <a:gs pos="100000">
                  <a:srgbClr val="22376A"/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ts val="1000"/>
                </a:spcBef>
              </a:pPr>
              <a:endParaRPr lang="ru-RU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534FE7E-DC6D-FA90-FF89-83931EF10FF5}"/>
                </a:ext>
              </a:extLst>
            </p:cNvPr>
            <p:cNvSpPr txBox="1"/>
            <p:nvPr/>
          </p:nvSpPr>
          <p:spPr>
            <a:xfrm>
              <a:off x="803969" y="3122303"/>
              <a:ext cx="244209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Times New Roman" panose="02020603050405020304" pitchFamily="18" charset="0"/>
                </a:rPr>
                <a:t>газификация</a:t>
              </a:r>
              <a:endParaRPr lang="ru-RU" sz="1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947B19AA-2286-E468-6380-E8DE98215CFA}"/>
              </a:ext>
            </a:extLst>
          </p:cNvPr>
          <p:cNvGrpSpPr/>
          <p:nvPr/>
        </p:nvGrpSpPr>
        <p:grpSpPr>
          <a:xfrm>
            <a:off x="6671547" y="5457108"/>
            <a:ext cx="2575210" cy="338554"/>
            <a:chOff x="440506" y="3119878"/>
            <a:chExt cx="2575210" cy="338554"/>
          </a:xfrm>
        </p:grpSpPr>
        <p:sp>
          <p:nvSpPr>
            <p:cNvPr id="48" name="Прямоугольник: скругленные углы 47">
              <a:extLst>
                <a:ext uri="{FF2B5EF4-FFF2-40B4-BE49-F238E27FC236}">
                  <a16:creationId xmlns:a16="http://schemas.microsoft.com/office/drawing/2014/main" id="{35194648-694C-C732-4F56-517620E49B7B}"/>
                </a:ext>
              </a:extLst>
            </p:cNvPr>
            <p:cNvSpPr/>
            <p:nvPr/>
          </p:nvSpPr>
          <p:spPr>
            <a:xfrm>
              <a:off x="440506" y="3119878"/>
              <a:ext cx="2377552" cy="338554"/>
            </a:xfrm>
            <a:prstGeom prst="roundRect">
              <a:avLst>
                <a:gd name="adj" fmla="val 12051"/>
              </a:avLst>
            </a:prstGeom>
            <a:gradFill flip="none" rotWithShape="1">
              <a:gsLst>
                <a:gs pos="34000">
                  <a:srgbClr val="365BA3"/>
                </a:gs>
                <a:gs pos="100000">
                  <a:srgbClr val="22376A"/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ts val="1000"/>
                </a:spcBef>
              </a:pPr>
              <a:endParaRPr lang="ru-RU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A08434F-9B77-BD1C-A988-C54812EADCE4}"/>
                </a:ext>
              </a:extLst>
            </p:cNvPr>
            <p:cNvSpPr txBox="1"/>
            <p:nvPr/>
          </p:nvSpPr>
          <p:spPr>
            <a:xfrm>
              <a:off x="573620" y="3122303"/>
              <a:ext cx="244209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здравоохранение</a:t>
              </a:r>
            </a:p>
          </p:txBody>
        </p:sp>
      </p:grp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4D005FCF-5F03-CC68-62C3-07DCEFABFBF9}"/>
              </a:ext>
            </a:extLst>
          </p:cNvPr>
          <p:cNvGrpSpPr/>
          <p:nvPr/>
        </p:nvGrpSpPr>
        <p:grpSpPr>
          <a:xfrm>
            <a:off x="9542000" y="5415801"/>
            <a:ext cx="4918051" cy="345565"/>
            <a:chOff x="440506" y="3112867"/>
            <a:chExt cx="4918051" cy="345565"/>
          </a:xfrm>
        </p:grpSpPr>
        <p:sp>
          <p:nvSpPr>
            <p:cNvPr id="51" name="Прямоугольник: скругленные углы 50">
              <a:extLst>
                <a:ext uri="{FF2B5EF4-FFF2-40B4-BE49-F238E27FC236}">
                  <a16:creationId xmlns:a16="http://schemas.microsoft.com/office/drawing/2014/main" id="{54EDBED0-E8C5-3912-D61B-31EE95B0DA89}"/>
                </a:ext>
              </a:extLst>
            </p:cNvPr>
            <p:cNvSpPr/>
            <p:nvPr/>
          </p:nvSpPr>
          <p:spPr>
            <a:xfrm>
              <a:off x="440506" y="3119878"/>
              <a:ext cx="2377552" cy="338554"/>
            </a:xfrm>
            <a:prstGeom prst="roundRect">
              <a:avLst>
                <a:gd name="adj" fmla="val 12051"/>
              </a:avLst>
            </a:prstGeom>
            <a:gradFill flip="none" rotWithShape="1">
              <a:gsLst>
                <a:gs pos="34000">
                  <a:srgbClr val="365BA3"/>
                </a:gs>
                <a:gs pos="100000">
                  <a:srgbClr val="22376A"/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ts val="1000"/>
                </a:spcBef>
              </a:pPr>
              <a:endParaRPr lang="ru-RU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3F88A30-9E16-EEB2-F08D-3FD5CE42255F}"/>
                </a:ext>
              </a:extLst>
            </p:cNvPr>
            <p:cNvSpPr txBox="1"/>
            <p:nvPr/>
          </p:nvSpPr>
          <p:spPr>
            <a:xfrm>
              <a:off x="875780" y="3112867"/>
              <a:ext cx="448277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инвестиции</a:t>
              </a:r>
            </a:p>
          </p:txBody>
        </p:sp>
      </p:grpSp>
      <p:grpSp>
        <p:nvGrpSpPr>
          <p:cNvPr id="61" name="Группа 60">
            <a:extLst>
              <a:ext uri="{FF2B5EF4-FFF2-40B4-BE49-F238E27FC236}">
                <a16:creationId xmlns:a16="http://schemas.microsoft.com/office/drawing/2014/main" id="{3A0F8916-FFF6-97FB-5BF6-FF144D9AF081}"/>
              </a:ext>
            </a:extLst>
          </p:cNvPr>
          <p:cNvGrpSpPr/>
          <p:nvPr/>
        </p:nvGrpSpPr>
        <p:grpSpPr>
          <a:xfrm>
            <a:off x="10926177" y="6088356"/>
            <a:ext cx="2330235" cy="400084"/>
            <a:chOff x="440506" y="3112867"/>
            <a:chExt cx="4918051" cy="345565"/>
          </a:xfrm>
        </p:grpSpPr>
        <p:sp>
          <p:nvSpPr>
            <p:cNvPr id="62" name="Прямоугольник: скругленные углы 61">
              <a:extLst>
                <a:ext uri="{FF2B5EF4-FFF2-40B4-BE49-F238E27FC236}">
                  <a16:creationId xmlns:a16="http://schemas.microsoft.com/office/drawing/2014/main" id="{6A2D35F6-9C3D-6753-7333-3B4A4A0B7B0C}"/>
                </a:ext>
              </a:extLst>
            </p:cNvPr>
            <p:cNvSpPr/>
            <p:nvPr/>
          </p:nvSpPr>
          <p:spPr>
            <a:xfrm>
              <a:off x="440506" y="3119878"/>
              <a:ext cx="2377552" cy="338554"/>
            </a:xfrm>
            <a:prstGeom prst="roundRect">
              <a:avLst>
                <a:gd name="adj" fmla="val 12051"/>
              </a:avLst>
            </a:prstGeom>
            <a:gradFill flip="none" rotWithShape="1">
              <a:gsLst>
                <a:gs pos="34000">
                  <a:srgbClr val="365BA3"/>
                </a:gs>
                <a:gs pos="100000">
                  <a:srgbClr val="22376A"/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ts val="1000"/>
                </a:spcBef>
              </a:pPr>
              <a:endParaRPr lang="ru-RU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5C2E28B-8564-1138-946E-350B1ED862FF}"/>
                </a:ext>
              </a:extLst>
            </p:cNvPr>
            <p:cNvSpPr txBox="1"/>
            <p:nvPr/>
          </p:nvSpPr>
          <p:spPr>
            <a:xfrm>
              <a:off x="875779" y="3112867"/>
              <a:ext cx="4482778" cy="265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и др.</a:t>
              </a:r>
            </a:p>
          </p:txBody>
        </p:sp>
      </p:grpSp>
      <p:grpSp>
        <p:nvGrpSpPr>
          <p:cNvPr id="66" name="Группа 65">
            <a:extLst>
              <a:ext uri="{FF2B5EF4-FFF2-40B4-BE49-F238E27FC236}">
                <a16:creationId xmlns:a16="http://schemas.microsoft.com/office/drawing/2014/main" id="{4D5D64C0-7F8C-E720-E2A1-05D01E7AF3AF}"/>
              </a:ext>
            </a:extLst>
          </p:cNvPr>
          <p:cNvGrpSpPr/>
          <p:nvPr/>
        </p:nvGrpSpPr>
        <p:grpSpPr>
          <a:xfrm>
            <a:off x="303710" y="3110480"/>
            <a:ext cx="2674725" cy="329318"/>
            <a:chOff x="4371355" y="5390497"/>
            <a:chExt cx="2954352" cy="383394"/>
          </a:xfrm>
        </p:grpSpPr>
        <p:sp>
          <p:nvSpPr>
            <p:cNvPr id="64" name="Прямоугольник: скругленные углы 63">
              <a:extLst>
                <a:ext uri="{FF2B5EF4-FFF2-40B4-BE49-F238E27FC236}">
                  <a16:creationId xmlns:a16="http://schemas.microsoft.com/office/drawing/2014/main" id="{AD887F1B-D755-D005-40DE-30DFF084E87B}"/>
                </a:ext>
              </a:extLst>
            </p:cNvPr>
            <p:cNvSpPr/>
            <p:nvPr/>
          </p:nvSpPr>
          <p:spPr>
            <a:xfrm>
              <a:off x="4371355" y="5415576"/>
              <a:ext cx="2954352" cy="358315"/>
            </a:xfrm>
            <a:prstGeom prst="roundRect">
              <a:avLst>
                <a:gd name="adj" fmla="val 12051"/>
              </a:avLst>
            </a:prstGeom>
            <a:gradFill flip="none" rotWithShape="1">
              <a:gsLst>
                <a:gs pos="34000">
                  <a:srgbClr val="365BA3"/>
                </a:gs>
                <a:gs pos="100000">
                  <a:srgbClr val="22376A"/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ts val="1000"/>
                </a:spcBef>
              </a:pPr>
              <a:endParaRPr lang="ru-RU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6B68C49F-A57C-6E30-DE9F-ABC918E957A0}"/>
                </a:ext>
              </a:extLst>
            </p:cNvPr>
            <p:cNvSpPr txBox="1"/>
            <p:nvPr/>
          </p:nvSpPr>
          <p:spPr>
            <a:xfrm>
              <a:off x="4576226" y="5390497"/>
              <a:ext cx="2720695" cy="3583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Times New Roman" panose="02020603050405020304" pitchFamily="18" charset="0"/>
                </a:rPr>
                <a:t>с</a:t>
              </a:r>
              <a:r>
                <a:rPr lang="ru-RU" sz="1400" b="1" dirty="0">
                  <a:solidFill>
                    <a:schemeClr val="bg1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imes New Roman" panose="02020603050405020304" pitchFamily="18" charset="0"/>
                </a:rPr>
                <a:t>ельское хозяйство</a:t>
              </a:r>
              <a:endParaRPr lang="ru-RU" sz="1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E59E2067-DA07-61E8-04EE-E5BAC1F89000}"/>
              </a:ext>
            </a:extLst>
          </p:cNvPr>
          <p:cNvSpPr txBox="1"/>
          <p:nvPr/>
        </p:nvSpPr>
        <p:spPr>
          <a:xfrm>
            <a:off x="1024159" y="7099987"/>
            <a:ext cx="1167765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 err="1">
                <a:solidFill>
                  <a:srgbClr val="22376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РусГИС</a:t>
            </a:r>
            <a:r>
              <a:rPr lang="ru-RU" sz="2800" dirty="0">
                <a:solidFill>
                  <a:srgbClr val="22376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 - ПО для автоматизированной обработки и </a:t>
            </a:r>
            <a:endParaRPr lang="en-US" sz="2800" dirty="0">
              <a:solidFill>
                <a:srgbClr val="22376A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2800" dirty="0">
                <a:solidFill>
                  <a:srgbClr val="22376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представления пространственных данных</a:t>
            </a:r>
            <a:endParaRPr lang="ru-RU" sz="2800" dirty="0">
              <a:solidFill>
                <a:srgbClr val="22376A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5" name="Овал 84">
            <a:extLst>
              <a:ext uri="{FF2B5EF4-FFF2-40B4-BE49-F238E27FC236}">
                <a16:creationId xmlns:a16="http://schemas.microsoft.com/office/drawing/2014/main" id="{C738873B-217E-D6AD-A7CA-82773B952CFA}"/>
              </a:ext>
            </a:extLst>
          </p:cNvPr>
          <p:cNvSpPr/>
          <p:nvPr/>
        </p:nvSpPr>
        <p:spPr>
          <a:xfrm>
            <a:off x="6991839" y="6073499"/>
            <a:ext cx="437667" cy="400084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6" name="Овал 85">
            <a:extLst>
              <a:ext uri="{FF2B5EF4-FFF2-40B4-BE49-F238E27FC236}">
                <a16:creationId xmlns:a16="http://schemas.microsoft.com/office/drawing/2014/main" id="{F30713A5-BD59-11D1-3085-B4173E620637}"/>
              </a:ext>
            </a:extLst>
          </p:cNvPr>
          <p:cNvSpPr/>
          <p:nvPr/>
        </p:nvSpPr>
        <p:spPr>
          <a:xfrm>
            <a:off x="9509890" y="6079180"/>
            <a:ext cx="437667" cy="400084"/>
          </a:xfrm>
          <a:prstGeom prst="ellipse">
            <a:avLst/>
          </a:prstGeom>
          <a:gradFill flip="none" rotWithShape="1">
            <a:gsLst>
              <a:gs pos="50000">
                <a:srgbClr val="365BA3"/>
              </a:gs>
              <a:gs pos="0">
                <a:schemeClr val="bg1">
                  <a:alpha val="0"/>
                </a:schemeClr>
              </a:gs>
              <a:gs pos="66000">
                <a:srgbClr val="22376A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79E941-8CC2-8EA9-DC0E-B6B2D0AABD16}"/>
              </a:ext>
            </a:extLst>
          </p:cNvPr>
          <p:cNvSpPr txBox="1"/>
          <p:nvPr/>
        </p:nvSpPr>
        <p:spPr>
          <a:xfrm>
            <a:off x="2133021" y="1047617"/>
            <a:ext cx="116776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22376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Сервисы системы:</a:t>
            </a:r>
            <a:endParaRPr lang="ru-RU" sz="2800" dirty="0">
              <a:solidFill>
                <a:srgbClr val="22376A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86926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97B7ED71-DA7E-53D3-B163-939C4BC3DBBF}"/>
              </a:ext>
            </a:extLst>
          </p:cNvPr>
          <p:cNvSpPr/>
          <p:nvPr/>
        </p:nvSpPr>
        <p:spPr>
          <a:xfrm>
            <a:off x="4203700" y="5345039"/>
            <a:ext cx="3068713" cy="445771"/>
          </a:xfrm>
          <a:prstGeom prst="roundRect">
            <a:avLst>
              <a:gd name="adj" fmla="val 12051"/>
            </a:avLst>
          </a:prstGeom>
          <a:gradFill flip="none" rotWithShape="1">
            <a:gsLst>
              <a:gs pos="34000">
                <a:srgbClr val="365BA3"/>
              </a:gs>
              <a:gs pos="100000">
                <a:srgbClr val="22376A"/>
              </a:gs>
            </a:gsLst>
            <a:lin ang="162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1000"/>
              </a:spcBef>
            </a:pPr>
            <a:endParaRPr lang="ru-RU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C0440AD-AF0B-90D8-D5E6-85B44C1D8B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325" b="15293"/>
          <a:stretch/>
        </p:blipFill>
        <p:spPr>
          <a:xfrm>
            <a:off x="9342792" y="170339"/>
            <a:ext cx="1348376" cy="5290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E4BA8F1-E552-F43B-F73D-DAAAFE95F57E}"/>
              </a:ext>
            </a:extLst>
          </p:cNvPr>
          <p:cNvSpPr txBox="1"/>
          <p:nvPr/>
        </p:nvSpPr>
        <p:spPr>
          <a:xfrm>
            <a:off x="135711" y="-778949"/>
            <a:ext cx="69134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i="0" dirty="0">
                <a:solidFill>
                  <a:srgbClr val="010727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X Всероссийский форум региональной информатизации «ПРОФ-IT»</a:t>
            </a:r>
            <a:endParaRPr lang="ru-RU" sz="2200" dirty="0">
              <a:solidFill>
                <a:srgbClr val="0F2148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BE2CB52-3260-D7FF-8EEC-1FCA2A2D3A2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568" r="48158"/>
          <a:stretch/>
        </p:blipFill>
        <p:spPr>
          <a:xfrm>
            <a:off x="7866140" y="218161"/>
            <a:ext cx="1629716" cy="48123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51F2B15-82F0-94F1-76B8-27FA34CC429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7508"/>
          <a:stretch/>
        </p:blipFill>
        <p:spPr>
          <a:xfrm>
            <a:off x="7201148" y="180992"/>
            <a:ext cx="613169" cy="769441"/>
          </a:xfrm>
          <a:prstGeom prst="rect">
            <a:avLst/>
          </a:prstGeom>
        </p:spPr>
      </p:pic>
      <p:sp>
        <p:nvSpPr>
          <p:cNvPr id="18" name="Фигура">
            <a:extLst>
              <a:ext uri="{FF2B5EF4-FFF2-40B4-BE49-F238E27FC236}">
                <a16:creationId xmlns:a16="http://schemas.microsoft.com/office/drawing/2014/main" id="{A2CDC2EC-FCF0-2383-E529-6DB50C0945E4}"/>
              </a:ext>
            </a:extLst>
          </p:cNvPr>
          <p:cNvSpPr/>
          <p:nvPr/>
        </p:nvSpPr>
        <p:spPr>
          <a:xfrm flipV="1">
            <a:off x="377386" y="1175555"/>
            <a:ext cx="1293544" cy="4006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0" h="21310" extrusionOk="0">
                <a:moveTo>
                  <a:pt x="10829" y="4"/>
                </a:moveTo>
                <a:cubicBezTo>
                  <a:pt x="8668" y="-147"/>
                  <a:pt x="6864" y="4633"/>
                  <a:pt x="6858" y="10653"/>
                </a:cubicBezTo>
                <a:cubicBezTo>
                  <a:pt x="6852" y="16420"/>
                  <a:pt x="8513" y="21087"/>
                  <a:pt x="10581" y="21303"/>
                </a:cubicBezTo>
                <a:cubicBezTo>
                  <a:pt x="12027" y="21453"/>
                  <a:pt x="13378" y="19280"/>
                  <a:pt x="14063" y="15706"/>
                </a:cubicBezTo>
                <a:cubicBezTo>
                  <a:pt x="14350" y="14244"/>
                  <a:pt x="14842" y="13182"/>
                  <a:pt x="15419" y="12765"/>
                </a:cubicBezTo>
                <a:cubicBezTo>
                  <a:pt x="16212" y="12191"/>
                  <a:pt x="17052" y="12890"/>
                  <a:pt x="17603" y="14590"/>
                </a:cubicBezTo>
                <a:cubicBezTo>
                  <a:pt x="18900" y="18813"/>
                  <a:pt x="21371" y="16270"/>
                  <a:pt x="21381" y="10698"/>
                </a:cubicBezTo>
                <a:cubicBezTo>
                  <a:pt x="21390" y="5071"/>
                  <a:pt x="18891" y="2453"/>
                  <a:pt x="17587" y="6731"/>
                </a:cubicBezTo>
                <a:cubicBezTo>
                  <a:pt x="17150" y="8044"/>
                  <a:pt x="16527" y="8760"/>
                  <a:pt x="15887" y="8692"/>
                </a:cubicBezTo>
                <a:cubicBezTo>
                  <a:pt x="15103" y="8610"/>
                  <a:pt x="14394" y="7388"/>
                  <a:pt x="14014" y="5464"/>
                </a:cubicBezTo>
                <a:cubicBezTo>
                  <a:pt x="13376" y="2181"/>
                  <a:pt x="12162" y="97"/>
                  <a:pt x="10829" y="4"/>
                </a:cubicBezTo>
                <a:close/>
                <a:moveTo>
                  <a:pt x="2155" y="4559"/>
                </a:moveTo>
                <a:cubicBezTo>
                  <a:pt x="1603" y="4559"/>
                  <a:pt x="1053" y="5159"/>
                  <a:pt x="632" y="6339"/>
                </a:cubicBezTo>
                <a:cubicBezTo>
                  <a:pt x="-210" y="8699"/>
                  <a:pt x="-210" y="12517"/>
                  <a:pt x="632" y="14877"/>
                </a:cubicBezTo>
                <a:cubicBezTo>
                  <a:pt x="1474" y="17237"/>
                  <a:pt x="2836" y="17237"/>
                  <a:pt x="3677" y="14877"/>
                </a:cubicBezTo>
                <a:cubicBezTo>
                  <a:pt x="4519" y="12517"/>
                  <a:pt x="4519" y="8699"/>
                  <a:pt x="3677" y="6339"/>
                </a:cubicBezTo>
                <a:cubicBezTo>
                  <a:pt x="3257" y="5159"/>
                  <a:pt x="2706" y="4559"/>
                  <a:pt x="2155" y="4559"/>
                </a:cubicBezTo>
                <a:close/>
              </a:path>
            </a:pathLst>
          </a:custGeom>
          <a:gradFill>
            <a:gsLst>
              <a:gs pos="0">
                <a:srgbClr val="014D7E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015830"/>
          </a:gra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B17E488-2FE0-AF9D-92BC-D96190280D9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2263" t="11561" b="4739"/>
          <a:stretch/>
        </p:blipFill>
        <p:spPr>
          <a:xfrm>
            <a:off x="14274596" y="1375870"/>
            <a:ext cx="11115100" cy="5235337"/>
          </a:xfrm>
          <a:prstGeom prst="flowChartTerminator">
            <a:avLst/>
          </a:prstGeom>
        </p:spPr>
      </p:pic>
      <p:pic>
        <p:nvPicPr>
          <p:cNvPr id="14" name="Рисунок 13" descr="Венок">
            <a:extLst>
              <a:ext uri="{FF2B5EF4-FFF2-40B4-BE49-F238E27FC236}">
                <a16:creationId xmlns:a16="http://schemas.microsoft.com/office/drawing/2014/main" id="{B7405893-1D82-3D4E-8E72-9A685468A3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-5406635" y="218161"/>
            <a:ext cx="5844956" cy="584495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025C72A-1452-DE5E-5B9A-D3BE1602F63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7386" y="218161"/>
            <a:ext cx="555025" cy="56347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58D9803-5DD3-8C56-E386-831515B8EDEB}"/>
              </a:ext>
            </a:extLst>
          </p:cNvPr>
          <p:cNvSpPr txBox="1"/>
          <p:nvPr/>
        </p:nvSpPr>
        <p:spPr>
          <a:xfrm>
            <a:off x="5594350" y="-3395173"/>
            <a:ext cx="659765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0"/>
              </a:spcAft>
            </a:pPr>
            <a:r>
              <a:rPr lang="ru-RU" sz="3600" dirty="0">
                <a:solidFill>
                  <a:schemeClr val="bg1">
                    <a:lumMod val="50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</a:t>
            </a:r>
            <a:r>
              <a:rPr lang="ru-RU" sz="3600" u="none" strike="noStrike" dirty="0">
                <a:solidFill>
                  <a:schemeClr val="bg1">
                    <a:lumMod val="50000"/>
                  </a:schemeClr>
                </a:solidFill>
                <a:effectLst/>
                <a:ea typeface="Verdana" panose="020B0604030504040204" pitchFamily="34" charset="0"/>
                <a:cs typeface="Verdana" panose="020B0604030504040204" pitchFamily="34" charset="0"/>
              </a:rPr>
              <a:t>роект </a:t>
            </a:r>
            <a:r>
              <a:rPr lang="ru-RU" sz="3600" u="none" strike="noStrike" dirty="0">
                <a:solidFill>
                  <a:schemeClr val="bg1">
                    <a:lumMod val="50000"/>
                  </a:schemeClr>
                </a:solidFill>
                <a:effectLst/>
                <a:ea typeface="Verdana" panose="020B0604030504040204" pitchFamily="34" charset="0"/>
                <a:cs typeface="Verdana" panose="020B060403050404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победитель</a:t>
            </a:r>
            <a:r>
              <a:rPr lang="ru-RU" sz="3600" u="none" strike="noStrike" dirty="0">
                <a:solidFill>
                  <a:schemeClr val="bg1">
                    <a:lumMod val="50000"/>
                  </a:schemeClr>
                </a:solidFill>
                <a:effectLst/>
                <a:ea typeface="Verdana" panose="020B0604030504040204" pitchFamily="34" charset="0"/>
                <a:cs typeface="Verdana" panose="020B0604030504040204" pitchFamily="34" charset="0"/>
              </a:rPr>
              <a:t> национальной премии </a:t>
            </a:r>
          </a:p>
          <a:p>
            <a:pPr algn="ctr" rtl="0">
              <a:spcAft>
                <a:spcPts val="0"/>
              </a:spcAft>
            </a:pPr>
            <a:r>
              <a:rPr lang="ru-RU" sz="3600" u="none" strike="noStrike" dirty="0">
                <a:solidFill>
                  <a:schemeClr val="bg1">
                    <a:lumMod val="50000"/>
                  </a:schemeClr>
                </a:solidFill>
                <a:effectLst/>
                <a:ea typeface="Verdana" panose="020B0604030504040204" pitchFamily="34" charset="0"/>
                <a:cs typeface="Verdana" panose="020B0604030504040204" pitchFamily="34" charset="0"/>
              </a:rPr>
              <a:t>ПРОФ-</a:t>
            </a:r>
            <a:r>
              <a:rPr lang="en-US" sz="3600" u="none" strike="noStrike" dirty="0">
                <a:solidFill>
                  <a:schemeClr val="bg1">
                    <a:lumMod val="50000"/>
                  </a:schemeClr>
                </a:solidFill>
                <a:effectLst/>
                <a:ea typeface="Verdana" panose="020B0604030504040204" pitchFamily="34" charset="0"/>
                <a:cs typeface="Verdana" panose="020B0604030504040204" pitchFamily="34" charset="0"/>
              </a:rPr>
              <a:t>IT</a:t>
            </a:r>
            <a:r>
              <a:rPr lang="ru-RU" sz="3600" u="none" strike="noStrike" dirty="0">
                <a:solidFill>
                  <a:schemeClr val="bg1">
                    <a:lumMod val="50000"/>
                  </a:schemeClr>
                </a:solidFill>
                <a:effectLst/>
                <a:ea typeface="Verdana" panose="020B0604030504040204" pitchFamily="34" charset="0"/>
                <a:cs typeface="Verdana" panose="020B0604030504040204" pitchFamily="34" charset="0"/>
              </a:rPr>
              <a:t>.Инновации в номинации</a:t>
            </a:r>
          </a:p>
          <a:p>
            <a:pPr algn="ctr" rtl="0">
              <a:spcAft>
                <a:spcPts val="0"/>
              </a:spcAft>
            </a:pPr>
            <a:r>
              <a:rPr lang="ru-RU" sz="3600" u="none" strike="noStrike" dirty="0">
                <a:solidFill>
                  <a:schemeClr val="bg1">
                    <a:lumMod val="50000"/>
                  </a:schemeClr>
                </a:solidFill>
                <a:effectLst/>
                <a:ea typeface="Verdana" panose="020B0604030504040204" pitchFamily="34" charset="0"/>
                <a:cs typeface="Verdana" panose="020B060403050404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«Пространственные данные»</a:t>
            </a:r>
            <a:endParaRPr lang="ru-RU" sz="3600" dirty="0">
              <a:solidFill>
                <a:schemeClr val="bg1">
                  <a:lumMod val="50000"/>
                </a:schemeClr>
              </a:solidFill>
              <a:effectLst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8D1DDB-1881-0A64-98CF-9C1290CC9882}"/>
              </a:ext>
            </a:extLst>
          </p:cNvPr>
          <p:cNvSpPr txBox="1"/>
          <p:nvPr/>
        </p:nvSpPr>
        <p:spPr>
          <a:xfrm>
            <a:off x="1024158" y="161975"/>
            <a:ext cx="50042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F214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Цифровая карта </a:t>
            </a:r>
          </a:p>
          <a:p>
            <a:r>
              <a:rPr lang="ru-RU" sz="2000" dirty="0">
                <a:solidFill>
                  <a:srgbClr val="0F214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Удмуртской Республики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A2CC90E-C9AA-9631-8F24-B384772E248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62361" y="1175555"/>
            <a:ext cx="7033495" cy="4139092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3" name="Скругленный прямоугольник 6">
            <a:extLst>
              <a:ext uri="{FF2B5EF4-FFF2-40B4-BE49-F238E27FC236}">
                <a16:creationId xmlns:a16="http://schemas.microsoft.com/office/drawing/2014/main" id="{8D82DD01-9CD0-92CC-9A70-EF26D2EDD24C}"/>
              </a:ext>
            </a:extLst>
          </p:cNvPr>
          <p:cNvSpPr/>
          <p:nvPr/>
        </p:nvSpPr>
        <p:spPr>
          <a:xfrm>
            <a:off x="1024159" y="6073911"/>
            <a:ext cx="9667010" cy="400630"/>
          </a:xfrm>
          <a:prstGeom prst="roundRect">
            <a:avLst/>
          </a:prstGeom>
          <a:solidFill>
            <a:srgbClr val="365BA3">
              <a:alpha val="487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A5CB7365-1B40-EE08-4A84-AC74669A9F11}"/>
              </a:ext>
            </a:extLst>
          </p:cNvPr>
          <p:cNvSpPr/>
          <p:nvPr/>
        </p:nvSpPr>
        <p:spPr>
          <a:xfrm>
            <a:off x="1802098" y="6074457"/>
            <a:ext cx="437667" cy="400084"/>
          </a:xfrm>
          <a:prstGeom prst="ellipse">
            <a:avLst/>
          </a:prstGeom>
          <a:gradFill flip="none" rotWithShape="1">
            <a:gsLst>
              <a:gs pos="50000">
                <a:srgbClr val="365BA3"/>
              </a:gs>
              <a:gs pos="0">
                <a:schemeClr val="bg1">
                  <a:alpha val="0"/>
                </a:schemeClr>
              </a:gs>
              <a:gs pos="66000">
                <a:srgbClr val="22376A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A1813871-C28C-95F8-B2F2-7E6FAACBCD7B}"/>
              </a:ext>
            </a:extLst>
          </p:cNvPr>
          <p:cNvSpPr/>
          <p:nvPr/>
        </p:nvSpPr>
        <p:spPr>
          <a:xfrm>
            <a:off x="4388436" y="6063117"/>
            <a:ext cx="437667" cy="400084"/>
          </a:xfrm>
          <a:prstGeom prst="ellipse">
            <a:avLst/>
          </a:prstGeom>
          <a:gradFill flip="none" rotWithShape="1">
            <a:gsLst>
              <a:gs pos="50000">
                <a:srgbClr val="365BA3"/>
              </a:gs>
              <a:gs pos="0">
                <a:schemeClr val="bg1">
                  <a:alpha val="0"/>
                </a:schemeClr>
              </a:gs>
              <a:gs pos="66000">
                <a:srgbClr val="22376A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65CCF3EC-C46D-9639-D961-0B765DE897A3}"/>
              </a:ext>
            </a:extLst>
          </p:cNvPr>
          <p:cNvSpPr/>
          <p:nvPr/>
        </p:nvSpPr>
        <p:spPr>
          <a:xfrm>
            <a:off x="7002837" y="6074457"/>
            <a:ext cx="437667" cy="400084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EB5B223E-0944-5A8B-AE63-D615229C2009}"/>
              </a:ext>
            </a:extLst>
          </p:cNvPr>
          <p:cNvSpPr/>
          <p:nvPr/>
        </p:nvSpPr>
        <p:spPr>
          <a:xfrm>
            <a:off x="9477174" y="6063117"/>
            <a:ext cx="437667" cy="400084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EAF8129-9766-172F-5CE4-1E2A9CC0D9AF}"/>
              </a:ext>
            </a:extLst>
          </p:cNvPr>
          <p:cNvSpPr txBox="1"/>
          <p:nvPr/>
        </p:nvSpPr>
        <p:spPr>
          <a:xfrm>
            <a:off x="4433262" y="5397364"/>
            <a:ext cx="15398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</a:t>
            </a:r>
            <a:r>
              <a:rPr lang="ru-RU" sz="1800" b="1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ельское хозяйство</a:t>
            </a:r>
            <a:endParaRPr lang="ru-RU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6A3CCED-09E8-2188-AE0F-24186EA941B4}"/>
              </a:ext>
            </a:extLst>
          </p:cNvPr>
          <p:cNvSpPr txBox="1"/>
          <p:nvPr/>
        </p:nvSpPr>
        <p:spPr>
          <a:xfrm>
            <a:off x="1701572" y="6474541"/>
            <a:ext cx="11570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2019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9E0779D-89A5-6DB4-3B14-66432C107451}"/>
              </a:ext>
            </a:extLst>
          </p:cNvPr>
          <p:cNvSpPr txBox="1"/>
          <p:nvPr/>
        </p:nvSpPr>
        <p:spPr>
          <a:xfrm>
            <a:off x="4316743" y="6467282"/>
            <a:ext cx="11570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Verdana" panose="020B0604030504040204" pitchFamily="34" charset="0"/>
                <a:ea typeface="Verdana" panose="020B0604030504040204" pitchFamily="34" charset="0"/>
              </a:rPr>
              <a:t>2020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CDF184D-4788-AA73-8FEE-04C2702AD8EE}"/>
              </a:ext>
            </a:extLst>
          </p:cNvPr>
          <p:cNvSpPr txBox="1"/>
          <p:nvPr/>
        </p:nvSpPr>
        <p:spPr>
          <a:xfrm>
            <a:off x="6931914" y="6483108"/>
            <a:ext cx="11570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2021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692B629-C64A-5629-17D8-3443DB124564}"/>
              </a:ext>
            </a:extLst>
          </p:cNvPr>
          <p:cNvSpPr txBox="1"/>
          <p:nvPr/>
        </p:nvSpPr>
        <p:spPr>
          <a:xfrm>
            <a:off x="9418514" y="6467282"/>
            <a:ext cx="11570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2022</a:t>
            </a:r>
          </a:p>
        </p:txBody>
      </p:sp>
    </p:spTree>
    <p:extLst>
      <p:ext uri="{BB962C8B-B14F-4D97-AF65-F5344CB8AC3E}">
        <p14:creationId xmlns:p14="http://schemas.microsoft.com/office/powerpoint/2010/main" val="19506876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AFB0AD24-65B0-813F-8CC0-3E32FA0464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4138"/>
          <a:stretch/>
        </p:blipFill>
        <p:spPr>
          <a:xfrm rot="10800000">
            <a:off x="0" y="1655348"/>
            <a:ext cx="12192000" cy="5202651"/>
          </a:xfrm>
          <a:prstGeom prst="rect">
            <a:avLst/>
          </a:prstGeom>
          <a:gradFill>
            <a:gsLst>
              <a:gs pos="34000">
                <a:srgbClr val="365BA3"/>
              </a:gs>
              <a:gs pos="100000">
                <a:srgbClr val="22376A"/>
              </a:gs>
            </a:gsLst>
            <a:lin ang="16200000" scaled="1"/>
          </a:gradFill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C0440AD-AF0B-90D8-D5E6-85B44C1D8BE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1325" b="15293"/>
          <a:stretch/>
        </p:blipFill>
        <p:spPr>
          <a:xfrm>
            <a:off x="9342792" y="170339"/>
            <a:ext cx="1348376" cy="5290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E4BA8F1-E552-F43B-F73D-DAAAFE95F57E}"/>
              </a:ext>
            </a:extLst>
          </p:cNvPr>
          <p:cNvSpPr txBox="1"/>
          <p:nvPr/>
        </p:nvSpPr>
        <p:spPr>
          <a:xfrm>
            <a:off x="338218" y="-847955"/>
            <a:ext cx="69134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i="0" dirty="0">
                <a:solidFill>
                  <a:srgbClr val="010727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X Всероссийский форум региональной информатизации «ПРОФ-IT»</a:t>
            </a:r>
            <a:endParaRPr lang="ru-RU" sz="2200" dirty="0">
              <a:solidFill>
                <a:srgbClr val="0F2148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BE2CB52-3260-D7FF-8EEC-1FCA2A2D3A2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4568" r="48158"/>
          <a:stretch/>
        </p:blipFill>
        <p:spPr>
          <a:xfrm>
            <a:off x="7866140" y="218161"/>
            <a:ext cx="1629716" cy="48123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51F2B15-82F0-94F1-76B8-27FA34CC429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7508"/>
          <a:stretch/>
        </p:blipFill>
        <p:spPr>
          <a:xfrm>
            <a:off x="7201148" y="180992"/>
            <a:ext cx="613169" cy="76944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025C72A-1452-DE5E-5B9A-D3BE1602F6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7386" y="204745"/>
            <a:ext cx="613169" cy="622506"/>
          </a:xfrm>
          <a:prstGeom prst="rect">
            <a:avLst/>
          </a:prstGeom>
        </p:spPr>
      </p:pic>
      <p:sp>
        <p:nvSpPr>
          <p:cNvPr id="4" name="Фигура">
            <a:extLst>
              <a:ext uri="{FF2B5EF4-FFF2-40B4-BE49-F238E27FC236}">
                <a16:creationId xmlns:a16="http://schemas.microsoft.com/office/drawing/2014/main" id="{5511B4B3-BF51-E4C3-F898-2C60C35ED71D}"/>
              </a:ext>
            </a:extLst>
          </p:cNvPr>
          <p:cNvSpPr/>
          <p:nvPr/>
        </p:nvSpPr>
        <p:spPr>
          <a:xfrm flipV="1">
            <a:off x="377386" y="1175555"/>
            <a:ext cx="1293544" cy="4006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0" h="21310" extrusionOk="0">
                <a:moveTo>
                  <a:pt x="10829" y="4"/>
                </a:moveTo>
                <a:cubicBezTo>
                  <a:pt x="8668" y="-147"/>
                  <a:pt x="6864" y="4633"/>
                  <a:pt x="6858" y="10653"/>
                </a:cubicBezTo>
                <a:cubicBezTo>
                  <a:pt x="6852" y="16420"/>
                  <a:pt x="8513" y="21087"/>
                  <a:pt x="10581" y="21303"/>
                </a:cubicBezTo>
                <a:cubicBezTo>
                  <a:pt x="12027" y="21453"/>
                  <a:pt x="13378" y="19280"/>
                  <a:pt x="14063" y="15706"/>
                </a:cubicBezTo>
                <a:cubicBezTo>
                  <a:pt x="14350" y="14244"/>
                  <a:pt x="14842" y="13182"/>
                  <a:pt x="15419" y="12765"/>
                </a:cubicBezTo>
                <a:cubicBezTo>
                  <a:pt x="16212" y="12191"/>
                  <a:pt x="17052" y="12890"/>
                  <a:pt x="17603" y="14590"/>
                </a:cubicBezTo>
                <a:cubicBezTo>
                  <a:pt x="18900" y="18813"/>
                  <a:pt x="21371" y="16270"/>
                  <a:pt x="21381" y="10698"/>
                </a:cubicBezTo>
                <a:cubicBezTo>
                  <a:pt x="21390" y="5071"/>
                  <a:pt x="18891" y="2453"/>
                  <a:pt x="17587" y="6731"/>
                </a:cubicBezTo>
                <a:cubicBezTo>
                  <a:pt x="17150" y="8044"/>
                  <a:pt x="16527" y="8760"/>
                  <a:pt x="15887" y="8692"/>
                </a:cubicBezTo>
                <a:cubicBezTo>
                  <a:pt x="15103" y="8610"/>
                  <a:pt x="14394" y="7388"/>
                  <a:pt x="14014" y="5464"/>
                </a:cubicBezTo>
                <a:cubicBezTo>
                  <a:pt x="13376" y="2181"/>
                  <a:pt x="12162" y="97"/>
                  <a:pt x="10829" y="4"/>
                </a:cubicBezTo>
                <a:close/>
                <a:moveTo>
                  <a:pt x="2155" y="4559"/>
                </a:moveTo>
                <a:cubicBezTo>
                  <a:pt x="1603" y="4559"/>
                  <a:pt x="1053" y="5159"/>
                  <a:pt x="632" y="6339"/>
                </a:cubicBezTo>
                <a:cubicBezTo>
                  <a:pt x="-210" y="8699"/>
                  <a:pt x="-210" y="12517"/>
                  <a:pt x="632" y="14877"/>
                </a:cubicBezTo>
                <a:cubicBezTo>
                  <a:pt x="1474" y="17237"/>
                  <a:pt x="2836" y="17237"/>
                  <a:pt x="3677" y="14877"/>
                </a:cubicBezTo>
                <a:cubicBezTo>
                  <a:pt x="4519" y="12517"/>
                  <a:pt x="4519" y="8699"/>
                  <a:pt x="3677" y="6339"/>
                </a:cubicBezTo>
                <a:cubicBezTo>
                  <a:pt x="3257" y="5159"/>
                  <a:pt x="2706" y="4559"/>
                  <a:pt x="2155" y="4559"/>
                </a:cubicBezTo>
                <a:close/>
              </a:path>
            </a:pathLst>
          </a:custGeom>
          <a:gradFill>
            <a:gsLst>
              <a:gs pos="0">
                <a:srgbClr val="014D7E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015830"/>
          </a:gra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DD5B42E-9969-6F26-D47D-7AA7DCC35254}"/>
              </a:ext>
            </a:extLst>
          </p:cNvPr>
          <p:cNvSpPr txBox="1"/>
          <p:nvPr/>
        </p:nvSpPr>
        <p:spPr>
          <a:xfrm>
            <a:off x="1190625" y="194061"/>
            <a:ext cx="1167765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F214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Цифровая карта </a:t>
            </a:r>
          </a:p>
          <a:p>
            <a:r>
              <a:rPr lang="ru-RU" sz="2000" dirty="0">
                <a:solidFill>
                  <a:srgbClr val="0F214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Удмуртской Республики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BB1CD65-113C-BA3E-8098-BB426DDD02E8}"/>
              </a:ext>
            </a:extLst>
          </p:cNvPr>
          <p:cNvSpPr txBox="1"/>
          <p:nvPr/>
        </p:nvSpPr>
        <p:spPr>
          <a:xfrm>
            <a:off x="257175" y="1655349"/>
            <a:ext cx="1167765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 err="1">
                <a:solidFill>
                  <a:srgbClr val="22376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РусГИС</a:t>
            </a:r>
            <a:r>
              <a:rPr lang="ru-RU" sz="2800" dirty="0">
                <a:solidFill>
                  <a:srgbClr val="22376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 - ПО для автоматизированной обработки и </a:t>
            </a:r>
            <a:endParaRPr lang="en-US" sz="2800" dirty="0">
              <a:solidFill>
                <a:srgbClr val="22376A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2800" dirty="0">
                <a:solidFill>
                  <a:srgbClr val="22376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представления пространственных данных</a:t>
            </a:r>
            <a:endParaRPr lang="ru-RU" sz="2800" dirty="0">
              <a:solidFill>
                <a:srgbClr val="22376A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0980610-5519-22DC-86A3-FF9D2CC8638F}"/>
              </a:ext>
            </a:extLst>
          </p:cNvPr>
          <p:cNvSpPr txBox="1"/>
          <p:nvPr/>
        </p:nvSpPr>
        <p:spPr>
          <a:xfrm>
            <a:off x="646814" y="6387970"/>
            <a:ext cx="79637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22376A"/>
                </a:solidFill>
                <a:ea typeface="Verdana" panose="020B0604030504040204" pitchFamily="34" charset="0"/>
              </a:rPr>
              <a:t>* </a:t>
            </a:r>
            <a:r>
              <a:rPr lang="ru-RU" sz="1200" b="0" i="0" dirty="0" err="1">
                <a:solidFill>
                  <a:srgbClr val="22376A"/>
                </a:solidFill>
                <a:effectLst/>
                <a:ea typeface="Verdana" panose="020B0604030504040204" pitchFamily="34" charset="0"/>
              </a:rPr>
              <a:t>РусГИС</a:t>
            </a:r>
            <a:r>
              <a:rPr lang="ru-RU" sz="1200" b="0" i="0" dirty="0">
                <a:solidFill>
                  <a:srgbClr val="22376A"/>
                </a:solidFill>
                <a:effectLst/>
                <a:ea typeface="Verdana" panose="020B0604030504040204" pitchFamily="34" charset="0"/>
              </a:rPr>
              <a:t> №1403 от 05.09.2016, </a:t>
            </a:r>
            <a:r>
              <a:rPr lang="ru-RU" sz="1200" dirty="0">
                <a:solidFill>
                  <a:srgbClr val="22376A"/>
                </a:solidFill>
                <a:ea typeface="Verdana" panose="020B0604030504040204" pitchFamily="34" charset="0"/>
              </a:rPr>
              <a:t>входит в реестр отечественных ПО</a:t>
            </a:r>
            <a:r>
              <a:rPr lang="ru-RU" sz="1200" b="0" i="0" dirty="0">
                <a:solidFill>
                  <a:srgbClr val="22376A"/>
                </a:solidFill>
                <a:effectLst/>
                <a:ea typeface="Verdana" panose="020B0604030504040204" pitchFamily="34" charset="0"/>
              </a:rPr>
              <a:t> </a:t>
            </a:r>
            <a:endParaRPr lang="ru-RU" sz="1200" dirty="0">
              <a:solidFill>
                <a:srgbClr val="22376A"/>
              </a:solidFill>
              <a:ea typeface="Verdana" panose="020B0604030504040204" pitchFamily="34" charset="0"/>
            </a:endParaRPr>
          </a:p>
          <a:p>
            <a:endParaRPr lang="ru-RU" dirty="0">
              <a:solidFill>
                <a:srgbClr val="22376A"/>
              </a:solidFill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C1E0E49-CD5E-BC29-5761-DA0CDA611FF8}"/>
              </a:ext>
            </a:extLst>
          </p:cNvPr>
          <p:cNvSpPr/>
          <p:nvPr/>
        </p:nvSpPr>
        <p:spPr>
          <a:xfrm>
            <a:off x="934045" y="2773010"/>
            <a:ext cx="32047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highlight>
                  <a:srgbClr val="365BA3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Функциональность</a:t>
            </a:r>
          </a:p>
        </p:txBody>
      </p:sp>
      <p:sp>
        <p:nvSpPr>
          <p:cNvPr id="12" name="Shape 5306">
            <a:extLst>
              <a:ext uri="{FF2B5EF4-FFF2-40B4-BE49-F238E27FC236}">
                <a16:creationId xmlns:a16="http://schemas.microsoft.com/office/drawing/2014/main" id="{930A2C55-C05B-FB3D-F615-FEC0DDFACB8C}"/>
              </a:ext>
            </a:extLst>
          </p:cNvPr>
          <p:cNvSpPr/>
          <p:nvPr/>
        </p:nvSpPr>
        <p:spPr>
          <a:xfrm>
            <a:off x="384154" y="2814587"/>
            <a:ext cx="432391" cy="3883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294" y="12000"/>
                </a:moveTo>
                <a:cubicBezTo>
                  <a:pt x="14294" y="12000"/>
                  <a:pt x="14294" y="12343"/>
                  <a:pt x="14294" y="12343"/>
                </a:cubicBezTo>
                <a:cubicBezTo>
                  <a:pt x="12388" y="12343"/>
                  <a:pt x="12388" y="12343"/>
                  <a:pt x="12388" y="12343"/>
                </a:cubicBezTo>
                <a:cubicBezTo>
                  <a:pt x="12388" y="12686"/>
                  <a:pt x="12071" y="13029"/>
                  <a:pt x="12071" y="13371"/>
                </a:cubicBezTo>
                <a:cubicBezTo>
                  <a:pt x="12388" y="14057"/>
                  <a:pt x="12706" y="14400"/>
                  <a:pt x="13024" y="14743"/>
                </a:cubicBezTo>
                <a:cubicBezTo>
                  <a:pt x="13024" y="14743"/>
                  <a:pt x="13024" y="15086"/>
                  <a:pt x="13024" y="15086"/>
                </a:cubicBezTo>
                <a:cubicBezTo>
                  <a:pt x="13024" y="15086"/>
                  <a:pt x="13024" y="15086"/>
                  <a:pt x="13024" y="15429"/>
                </a:cubicBezTo>
                <a:cubicBezTo>
                  <a:pt x="12706" y="15771"/>
                  <a:pt x="11435" y="17143"/>
                  <a:pt x="11118" y="17143"/>
                </a:cubicBezTo>
                <a:cubicBezTo>
                  <a:pt x="11118" y="17143"/>
                  <a:pt x="11118" y="17143"/>
                  <a:pt x="11118" y="17143"/>
                </a:cubicBezTo>
                <a:cubicBezTo>
                  <a:pt x="9847" y="16114"/>
                  <a:pt x="9847" y="16114"/>
                  <a:pt x="9847" y="16114"/>
                </a:cubicBezTo>
                <a:cubicBezTo>
                  <a:pt x="9529" y="16114"/>
                  <a:pt x="9212" y="16114"/>
                  <a:pt x="8894" y="16457"/>
                </a:cubicBezTo>
                <a:cubicBezTo>
                  <a:pt x="8894" y="16800"/>
                  <a:pt x="8576" y="17486"/>
                  <a:pt x="8576" y="18171"/>
                </a:cubicBezTo>
                <a:cubicBezTo>
                  <a:pt x="8576" y="18514"/>
                  <a:pt x="8259" y="18514"/>
                  <a:pt x="8259" y="18514"/>
                </a:cubicBezTo>
                <a:cubicBezTo>
                  <a:pt x="6035" y="18514"/>
                  <a:pt x="6035" y="18514"/>
                  <a:pt x="6035" y="18514"/>
                </a:cubicBezTo>
                <a:cubicBezTo>
                  <a:pt x="6035" y="18514"/>
                  <a:pt x="5718" y="18514"/>
                  <a:pt x="5718" y="18171"/>
                </a:cubicBezTo>
                <a:cubicBezTo>
                  <a:pt x="5400" y="16457"/>
                  <a:pt x="5400" y="16457"/>
                  <a:pt x="5400" y="16457"/>
                </a:cubicBezTo>
                <a:cubicBezTo>
                  <a:pt x="5082" y="16114"/>
                  <a:pt x="5082" y="16114"/>
                  <a:pt x="4765" y="16114"/>
                </a:cubicBezTo>
                <a:cubicBezTo>
                  <a:pt x="3494" y="17143"/>
                  <a:pt x="3494" y="17143"/>
                  <a:pt x="3494" y="17143"/>
                </a:cubicBezTo>
                <a:cubicBezTo>
                  <a:pt x="3176" y="17143"/>
                  <a:pt x="3176" y="17143"/>
                  <a:pt x="3176" y="17143"/>
                </a:cubicBezTo>
                <a:cubicBezTo>
                  <a:pt x="3176" y="17143"/>
                  <a:pt x="2859" y="17143"/>
                  <a:pt x="2859" y="17143"/>
                </a:cubicBezTo>
                <a:cubicBezTo>
                  <a:pt x="2541" y="16800"/>
                  <a:pt x="1271" y="15429"/>
                  <a:pt x="1271" y="15086"/>
                </a:cubicBezTo>
                <a:cubicBezTo>
                  <a:pt x="1271" y="15086"/>
                  <a:pt x="1271" y="15086"/>
                  <a:pt x="1271" y="14743"/>
                </a:cubicBezTo>
                <a:cubicBezTo>
                  <a:pt x="1588" y="14400"/>
                  <a:pt x="1906" y="14057"/>
                  <a:pt x="2224" y="13371"/>
                </a:cubicBezTo>
                <a:cubicBezTo>
                  <a:pt x="2224" y="13029"/>
                  <a:pt x="1906" y="12686"/>
                  <a:pt x="1906" y="12343"/>
                </a:cubicBezTo>
                <a:cubicBezTo>
                  <a:pt x="318" y="12000"/>
                  <a:pt x="318" y="12000"/>
                  <a:pt x="318" y="12000"/>
                </a:cubicBezTo>
                <a:cubicBezTo>
                  <a:pt x="0" y="12000"/>
                  <a:pt x="0" y="12000"/>
                  <a:pt x="0" y="11657"/>
                </a:cubicBezTo>
                <a:cubicBezTo>
                  <a:pt x="0" y="9600"/>
                  <a:pt x="0" y="9600"/>
                  <a:pt x="0" y="9600"/>
                </a:cubicBezTo>
                <a:cubicBezTo>
                  <a:pt x="0" y="9257"/>
                  <a:pt x="0" y="9257"/>
                  <a:pt x="318" y="9257"/>
                </a:cubicBezTo>
                <a:cubicBezTo>
                  <a:pt x="1906" y="8914"/>
                  <a:pt x="1906" y="8914"/>
                  <a:pt x="1906" y="8914"/>
                </a:cubicBezTo>
                <a:cubicBezTo>
                  <a:pt x="1906" y="8571"/>
                  <a:pt x="2224" y="8229"/>
                  <a:pt x="2224" y="7886"/>
                </a:cubicBezTo>
                <a:cubicBezTo>
                  <a:pt x="1906" y="7543"/>
                  <a:pt x="1588" y="6857"/>
                  <a:pt x="1271" y="6514"/>
                </a:cubicBezTo>
                <a:cubicBezTo>
                  <a:pt x="1271" y="6514"/>
                  <a:pt x="1271" y="6514"/>
                  <a:pt x="1271" y="6171"/>
                </a:cubicBezTo>
                <a:cubicBezTo>
                  <a:pt x="1271" y="6171"/>
                  <a:pt x="1271" y="6171"/>
                  <a:pt x="1271" y="6171"/>
                </a:cubicBezTo>
                <a:cubicBezTo>
                  <a:pt x="1588" y="5829"/>
                  <a:pt x="2859" y="4114"/>
                  <a:pt x="3176" y="4114"/>
                </a:cubicBezTo>
                <a:cubicBezTo>
                  <a:pt x="3176" y="4114"/>
                  <a:pt x="3176" y="4114"/>
                  <a:pt x="3494" y="4457"/>
                </a:cubicBezTo>
                <a:cubicBezTo>
                  <a:pt x="4765" y="5486"/>
                  <a:pt x="4765" y="5486"/>
                  <a:pt x="4765" y="5486"/>
                </a:cubicBezTo>
                <a:cubicBezTo>
                  <a:pt x="5082" y="5143"/>
                  <a:pt x="5082" y="5143"/>
                  <a:pt x="5400" y="5143"/>
                </a:cubicBezTo>
                <a:cubicBezTo>
                  <a:pt x="5718" y="4457"/>
                  <a:pt x="5718" y="3771"/>
                  <a:pt x="5718" y="3086"/>
                </a:cubicBezTo>
                <a:cubicBezTo>
                  <a:pt x="5718" y="3086"/>
                  <a:pt x="6035" y="2743"/>
                  <a:pt x="6035" y="2743"/>
                </a:cubicBezTo>
                <a:cubicBezTo>
                  <a:pt x="8259" y="2743"/>
                  <a:pt x="8259" y="2743"/>
                  <a:pt x="8259" y="2743"/>
                </a:cubicBezTo>
                <a:cubicBezTo>
                  <a:pt x="8259" y="2743"/>
                  <a:pt x="8576" y="3086"/>
                  <a:pt x="8576" y="3086"/>
                </a:cubicBezTo>
                <a:cubicBezTo>
                  <a:pt x="8894" y="5143"/>
                  <a:pt x="8894" y="5143"/>
                  <a:pt x="8894" y="5143"/>
                </a:cubicBezTo>
                <a:cubicBezTo>
                  <a:pt x="9212" y="5143"/>
                  <a:pt x="9529" y="5143"/>
                  <a:pt x="9847" y="5486"/>
                </a:cubicBezTo>
                <a:cubicBezTo>
                  <a:pt x="11118" y="4457"/>
                  <a:pt x="11118" y="4457"/>
                  <a:pt x="11118" y="4457"/>
                </a:cubicBezTo>
                <a:cubicBezTo>
                  <a:pt x="11118" y="4114"/>
                  <a:pt x="11118" y="4114"/>
                  <a:pt x="11118" y="4114"/>
                </a:cubicBezTo>
                <a:cubicBezTo>
                  <a:pt x="11435" y="4114"/>
                  <a:pt x="11435" y="4114"/>
                  <a:pt x="11435" y="4457"/>
                </a:cubicBezTo>
                <a:cubicBezTo>
                  <a:pt x="11753" y="4457"/>
                  <a:pt x="13024" y="5829"/>
                  <a:pt x="13024" y="6171"/>
                </a:cubicBezTo>
                <a:cubicBezTo>
                  <a:pt x="13024" y="6514"/>
                  <a:pt x="13024" y="6514"/>
                  <a:pt x="13024" y="6514"/>
                </a:cubicBezTo>
                <a:cubicBezTo>
                  <a:pt x="12706" y="6857"/>
                  <a:pt x="12388" y="7543"/>
                  <a:pt x="12071" y="7886"/>
                </a:cubicBezTo>
                <a:cubicBezTo>
                  <a:pt x="12071" y="8229"/>
                  <a:pt x="12388" y="8571"/>
                  <a:pt x="12388" y="8914"/>
                </a:cubicBezTo>
                <a:cubicBezTo>
                  <a:pt x="14294" y="9257"/>
                  <a:pt x="14294" y="9257"/>
                  <a:pt x="14294" y="9257"/>
                </a:cubicBezTo>
                <a:cubicBezTo>
                  <a:pt x="14294" y="9257"/>
                  <a:pt x="14294" y="9257"/>
                  <a:pt x="14294" y="9600"/>
                </a:cubicBezTo>
                <a:lnTo>
                  <a:pt x="14294" y="12000"/>
                </a:lnTo>
                <a:close/>
                <a:moveTo>
                  <a:pt x="7306" y="7543"/>
                </a:moveTo>
                <a:cubicBezTo>
                  <a:pt x="5718" y="7543"/>
                  <a:pt x="4129" y="8914"/>
                  <a:pt x="4129" y="10629"/>
                </a:cubicBezTo>
                <a:cubicBezTo>
                  <a:pt x="4129" y="12343"/>
                  <a:pt x="5718" y="13714"/>
                  <a:pt x="7306" y="13714"/>
                </a:cubicBezTo>
                <a:cubicBezTo>
                  <a:pt x="8894" y="13714"/>
                  <a:pt x="10165" y="12343"/>
                  <a:pt x="10165" y="10629"/>
                </a:cubicBezTo>
                <a:cubicBezTo>
                  <a:pt x="10165" y="8914"/>
                  <a:pt x="8894" y="7543"/>
                  <a:pt x="7306" y="7543"/>
                </a:cubicBezTo>
                <a:close/>
                <a:moveTo>
                  <a:pt x="21600" y="5143"/>
                </a:moveTo>
                <a:cubicBezTo>
                  <a:pt x="21600" y="5486"/>
                  <a:pt x="20329" y="5486"/>
                  <a:pt x="20012" y="5486"/>
                </a:cubicBezTo>
                <a:cubicBezTo>
                  <a:pt x="20012" y="5829"/>
                  <a:pt x="19694" y="6171"/>
                  <a:pt x="19694" y="6171"/>
                </a:cubicBezTo>
                <a:cubicBezTo>
                  <a:pt x="19694" y="6514"/>
                  <a:pt x="20329" y="7886"/>
                  <a:pt x="20329" y="7886"/>
                </a:cubicBezTo>
                <a:cubicBezTo>
                  <a:pt x="20329" y="7886"/>
                  <a:pt x="20329" y="7886"/>
                  <a:pt x="20329" y="8229"/>
                </a:cubicBezTo>
                <a:cubicBezTo>
                  <a:pt x="20012" y="8229"/>
                  <a:pt x="18741" y="8914"/>
                  <a:pt x="18741" y="8914"/>
                </a:cubicBezTo>
                <a:cubicBezTo>
                  <a:pt x="18741" y="8914"/>
                  <a:pt x="17788" y="7543"/>
                  <a:pt x="17788" y="7543"/>
                </a:cubicBezTo>
                <a:cubicBezTo>
                  <a:pt x="17471" y="7543"/>
                  <a:pt x="17471" y="7543"/>
                  <a:pt x="17471" y="7543"/>
                </a:cubicBezTo>
                <a:cubicBezTo>
                  <a:pt x="17153" y="7543"/>
                  <a:pt x="17153" y="7543"/>
                  <a:pt x="17153" y="7543"/>
                </a:cubicBezTo>
                <a:cubicBezTo>
                  <a:pt x="16835" y="7543"/>
                  <a:pt x="15882" y="8914"/>
                  <a:pt x="15882" y="8914"/>
                </a:cubicBezTo>
                <a:cubicBezTo>
                  <a:pt x="15882" y="8914"/>
                  <a:pt x="14612" y="8229"/>
                  <a:pt x="14612" y="8229"/>
                </a:cubicBezTo>
                <a:cubicBezTo>
                  <a:pt x="14294" y="7886"/>
                  <a:pt x="14294" y="7886"/>
                  <a:pt x="14294" y="7886"/>
                </a:cubicBezTo>
                <a:cubicBezTo>
                  <a:pt x="14294" y="7886"/>
                  <a:pt x="14929" y="6514"/>
                  <a:pt x="14929" y="6171"/>
                </a:cubicBezTo>
                <a:cubicBezTo>
                  <a:pt x="14929" y="6171"/>
                  <a:pt x="14612" y="5829"/>
                  <a:pt x="14612" y="5486"/>
                </a:cubicBezTo>
                <a:cubicBezTo>
                  <a:pt x="14294" y="5486"/>
                  <a:pt x="13024" y="5486"/>
                  <a:pt x="13024" y="5143"/>
                </a:cubicBezTo>
                <a:cubicBezTo>
                  <a:pt x="13024" y="3429"/>
                  <a:pt x="13024" y="3429"/>
                  <a:pt x="13024" y="3429"/>
                </a:cubicBezTo>
                <a:cubicBezTo>
                  <a:pt x="13024" y="3429"/>
                  <a:pt x="14294" y="3086"/>
                  <a:pt x="14612" y="3086"/>
                </a:cubicBezTo>
                <a:cubicBezTo>
                  <a:pt x="14612" y="3086"/>
                  <a:pt x="14929" y="2743"/>
                  <a:pt x="14929" y="2400"/>
                </a:cubicBezTo>
                <a:cubicBezTo>
                  <a:pt x="14929" y="2400"/>
                  <a:pt x="14294" y="1029"/>
                  <a:pt x="14294" y="686"/>
                </a:cubicBezTo>
                <a:cubicBezTo>
                  <a:pt x="14294" y="686"/>
                  <a:pt x="14294" y="686"/>
                  <a:pt x="14612" y="686"/>
                </a:cubicBezTo>
                <a:cubicBezTo>
                  <a:pt x="14612" y="686"/>
                  <a:pt x="15882" y="0"/>
                  <a:pt x="15882" y="0"/>
                </a:cubicBezTo>
                <a:cubicBezTo>
                  <a:pt x="15882" y="0"/>
                  <a:pt x="16835" y="1029"/>
                  <a:pt x="17153" y="1371"/>
                </a:cubicBezTo>
                <a:cubicBezTo>
                  <a:pt x="17153" y="1371"/>
                  <a:pt x="17153" y="1371"/>
                  <a:pt x="17471" y="1371"/>
                </a:cubicBezTo>
                <a:cubicBezTo>
                  <a:pt x="17471" y="1371"/>
                  <a:pt x="17471" y="1371"/>
                  <a:pt x="17788" y="1371"/>
                </a:cubicBezTo>
                <a:cubicBezTo>
                  <a:pt x="18106" y="686"/>
                  <a:pt x="18424" y="343"/>
                  <a:pt x="18741" y="0"/>
                </a:cubicBezTo>
                <a:cubicBezTo>
                  <a:pt x="18741" y="0"/>
                  <a:pt x="18741" y="0"/>
                  <a:pt x="18741" y="0"/>
                </a:cubicBezTo>
                <a:cubicBezTo>
                  <a:pt x="18741" y="0"/>
                  <a:pt x="20012" y="686"/>
                  <a:pt x="20329" y="686"/>
                </a:cubicBezTo>
                <a:cubicBezTo>
                  <a:pt x="20329" y="686"/>
                  <a:pt x="20329" y="686"/>
                  <a:pt x="20329" y="686"/>
                </a:cubicBezTo>
                <a:cubicBezTo>
                  <a:pt x="20329" y="1029"/>
                  <a:pt x="19694" y="2400"/>
                  <a:pt x="19694" y="2400"/>
                </a:cubicBezTo>
                <a:cubicBezTo>
                  <a:pt x="19694" y="2743"/>
                  <a:pt x="20012" y="3086"/>
                  <a:pt x="20012" y="3086"/>
                </a:cubicBezTo>
                <a:cubicBezTo>
                  <a:pt x="20329" y="3086"/>
                  <a:pt x="21600" y="3429"/>
                  <a:pt x="21600" y="3429"/>
                </a:cubicBezTo>
                <a:lnTo>
                  <a:pt x="21600" y="5143"/>
                </a:lnTo>
                <a:close/>
                <a:moveTo>
                  <a:pt x="21600" y="17829"/>
                </a:moveTo>
                <a:cubicBezTo>
                  <a:pt x="21600" y="17829"/>
                  <a:pt x="20329" y="18171"/>
                  <a:pt x="20012" y="18171"/>
                </a:cubicBezTo>
                <a:cubicBezTo>
                  <a:pt x="20012" y="18514"/>
                  <a:pt x="19694" y="18514"/>
                  <a:pt x="19694" y="18857"/>
                </a:cubicBezTo>
                <a:cubicBezTo>
                  <a:pt x="19694" y="19200"/>
                  <a:pt x="20329" y="20229"/>
                  <a:pt x="20329" y="20571"/>
                </a:cubicBezTo>
                <a:cubicBezTo>
                  <a:pt x="20329" y="20571"/>
                  <a:pt x="20329" y="20571"/>
                  <a:pt x="20329" y="20571"/>
                </a:cubicBezTo>
                <a:cubicBezTo>
                  <a:pt x="20012" y="20571"/>
                  <a:pt x="18741" y="21600"/>
                  <a:pt x="18741" y="21600"/>
                </a:cubicBezTo>
                <a:cubicBezTo>
                  <a:pt x="18741" y="21600"/>
                  <a:pt x="17788" y="20229"/>
                  <a:pt x="17788" y="20229"/>
                </a:cubicBezTo>
                <a:cubicBezTo>
                  <a:pt x="17471" y="20229"/>
                  <a:pt x="17471" y="20229"/>
                  <a:pt x="17471" y="20229"/>
                </a:cubicBezTo>
                <a:cubicBezTo>
                  <a:pt x="17153" y="20229"/>
                  <a:pt x="17153" y="20229"/>
                  <a:pt x="17153" y="20229"/>
                </a:cubicBezTo>
                <a:cubicBezTo>
                  <a:pt x="16835" y="20229"/>
                  <a:pt x="15882" y="21600"/>
                  <a:pt x="15882" y="21600"/>
                </a:cubicBezTo>
                <a:cubicBezTo>
                  <a:pt x="15882" y="21600"/>
                  <a:pt x="14612" y="20571"/>
                  <a:pt x="14612" y="20571"/>
                </a:cubicBezTo>
                <a:cubicBezTo>
                  <a:pt x="14294" y="20571"/>
                  <a:pt x="14294" y="20571"/>
                  <a:pt x="14294" y="20571"/>
                </a:cubicBezTo>
                <a:cubicBezTo>
                  <a:pt x="14294" y="20229"/>
                  <a:pt x="14929" y="19200"/>
                  <a:pt x="14929" y="18857"/>
                </a:cubicBezTo>
                <a:cubicBezTo>
                  <a:pt x="14929" y="18514"/>
                  <a:pt x="14612" y="18514"/>
                  <a:pt x="14612" y="18171"/>
                </a:cubicBezTo>
                <a:cubicBezTo>
                  <a:pt x="14294" y="18171"/>
                  <a:pt x="13024" y="17829"/>
                  <a:pt x="13024" y="17829"/>
                </a:cubicBezTo>
                <a:cubicBezTo>
                  <a:pt x="13024" y="16114"/>
                  <a:pt x="13024" y="16114"/>
                  <a:pt x="13024" y="16114"/>
                </a:cubicBezTo>
                <a:cubicBezTo>
                  <a:pt x="13024" y="15771"/>
                  <a:pt x="14294" y="15771"/>
                  <a:pt x="14612" y="15771"/>
                </a:cubicBezTo>
                <a:cubicBezTo>
                  <a:pt x="14612" y="15429"/>
                  <a:pt x="14929" y="15429"/>
                  <a:pt x="14929" y="15086"/>
                </a:cubicBezTo>
                <a:cubicBezTo>
                  <a:pt x="14929" y="14743"/>
                  <a:pt x="14294" y="13714"/>
                  <a:pt x="14294" y="13371"/>
                </a:cubicBezTo>
                <a:cubicBezTo>
                  <a:pt x="14294" y="13371"/>
                  <a:pt x="14294" y="13371"/>
                  <a:pt x="14612" y="13371"/>
                </a:cubicBezTo>
                <a:cubicBezTo>
                  <a:pt x="14612" y="13371"/>
                  <a:pt x="15882" y="12343"/>
                  <a:pt x="15882" y="12343"/>
                </a:cubicBezTo>
                <a:cubicBezTo>
                  <a:pt x="15882" y="12343"/>
                  <a:pt x="16835" y="13714"/>
                  <a:pt x="17153" y="13714"/>
                </a:cubicBezTo>
                <a:cubicBezTo>
                  <a:pt x="17153" y="13714"/>
                  <a:pt x="17153" y="13714"/>
                  <a:pt x="17471" y="13714"/>
                </a:cubicBezTo>
                <a:cubicBezTo>
                  <a:pt x="17471" y="13714"/>
                  <a:pt x="17471" y="13714"/>
                  <a:pt x="17788" y="13714"/>
                </a:cubicBezTo>
                <a:cubicBezTo>
                  <a:pt x="18106" y="13371"/>
                  <a:pt x="18424" y="13029"/>
                  <a:pt x="18741" y="12343"/>
                </a:cubicBezTo>
                <a:cubicBezTo>
                  <a:pt x="18741" y="12343"/>
                  <a:pt x="18741" y="12343"/>
                  <a:pt x="18741" y="12343"/>
                </a:cubicBezTo>
                <a:cubicBezTo>
                  <a:pt x="18741" y="12343"/>
                  <a:pt x="20012" y="13371"/>
                  <a:pt x="20329" y="13371"/>
                </a:cubicBezTo>
                <a:cubicBezTo>
                  <a:pt x="20329" y="13371"/>
                  <a:pt x="20329" y="13371"/>
                  <a:pt x="20329" y="13371"/>
                </a:cubicBezTo>
                <a:cubicBezTo>
                  <a:pt x="20329" y="13714"/>
                  <a:pt x="19694" y="14743"/>
                  <a:pt x="19694" y="15086"/>
                </a:cubicBezTo>
                <a:cubicBezTo>
                  <a:pt x="19694" y="15429"/>
                  <a:pt x="20012" y="15429"/>
                  <a:pt x="20012" y="15771"/>
                </a:cubicBezTo>
                <a:cubicBezTo>
                  <a:pt x="20329" y="15771"/>
                  <a:pt x="21600" y="15771"/>
                  <a:pt x="21600" y="16114"/>
                </a:cubicBezTo>
                <a:lnTo>
                  <a:pt x="21600" y="17829"/>
                </a:lnTo>
                <a:close/>
                <a:moveTo>
                  <a:pt x="17471" y="2743"/>
                </a:moveTo>
                <a:cubicBezTo>
                  <a:pt x="16518" y="2743"/>
                  <a:pt x="15882" y="3429"/>
                  <a:pt x="15882" y="4457"/>
                </a:cubicBezTo>
                <a:cubicBezTo>
                  <a:pt x="15882" y="5143"/>
                  <a:pt x="16518" y="5829"/>
                  <a:pt x="17471" y="5829"/>
                </a:cubicBezTo>
                <a:cubicBezTo>
                  <a:pt x="18106" y="5829"/>
                  <a:pt x="18741" y="5143"/>
                  <a:pt x="18741" y="4457"/>
                </a:cubicBezTo>
                <a:cubicBezTo>
                  <a:pt x="18741" y="3429"/>
                  <a:pt x="18106" y="2743"/>
                  <a:pt x="17471" y="2743"/>
                </a:cubicBezTo>
                <a:close/>
                <a:moveTo>
                  <a:pt x="17471" y="15429"/>
                </a:moveTo>
                <a:cubicBezTo>
                  <a:pt x="16518" y="15429"/>
                  <a:pt x="15882" y="16114"/>
                  <a:pt x="15882" y="16800"/>
                </a:cubicBezTo>
                <a:cubicBezTo>
                  <a:pt x="15882" y="17829"/>
                  <a:pt x="16518" y="18514"/>
                  <a:pt x="17471" y="18514"/>
                </a:cubicBezTo>
                <a:cubicBezTo>
                  <a:pt x="18106" y="18514"/>
                  <a:pt x="18741" y="17829"/>
                  <a:pt x="18741" y="16800"/>
                </a:cubicBezTo>
                <a:cubicBezTo>
                  <a:pt x="18741" y="16114"/>
                  <a:pt x="18106" y="15429"/>
                  <a:pt x="17471" y="15429"/>
                </a:cubicBezTo>
                <a:close/>
              </a:path>
            </a:pathLst>
          </a:custGeom>
          <a:solidFill>
            <a:srgbClr val="22376A"/>
          </a:solidFill>
          <a:ln w="12700" cap="flat">
            <a:noFill/>
            <a:miter lim="400000"/>
          </a:ln>
          <a:effectLst/>
        </p:spPr>
        <p:txBody>
          <a:bodyPr wrap="square" lIns="45713" tIns="45713" rIns="45713" bIns="45713" numCol="1" anchor="t">
            <a:noAutofit/>
          </a:bodyPr>
          <a:lstStyle/>
          <a:p>
            <a:pPr defTabSz="457109">
              <a:def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 dirty="0">
              <a:highlight>
                <a:srgbClr val="365BA3"/>
              </a:highlight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AFEDE2-73AA-9A7D-7F3D-339CA5231176}"/>
              </a:ext>
            </a:extLst>
          </p:cNvPr>
          <p:cNvSpPr txBox="1"/>
          <p:nvPr/>
        </p:nvSpPr>
        <p:spPr>
          <a:xfrm>
            <a:off x="258449" y="3574156"/>
            <a:ext cx="6096000" cy="2816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300"/>
              </a:spcBef>
              <a:buClr>
                <a:srgbClr val="365BA3"/>
              </a:buClr>
              <a:buSzPct val="105000"/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Обработка и визуализация пространственных данных</a:t>
            </a:r>
          </a:p>
          <a:p>
            <a:pPr marL="285750" indent="-285750">
              <a:spcBef>
                <a:spcPts val="300"/>
              </a:spcBef>
              <a:buClr>
                <a:srgbClr val="365BA3"/>
              </a:buClr>
              <a:buSzPct val="105000"/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Анализ и хранение данных</a:t>
            </a:r>
          </a:p>
          <a:p>
            <a:pPr marL="285750" indent="-285750">
              <a:spcBef>
                <a:spcPts val="300"/>
              </a:spcBef>
              <a:buClr>
                <a:srgbClr val="365BA3"/>
              </a:buClr>
              <a:buSzPct val="105000"/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Сопоставление данных о территории</a:t>
            </a:r>
          </a:p>
          <a:p>
            <a:pPr marL="285750" indent="-285750">
              <a:spcBef>
                <a:spcPts val="300"/>
              </a:spcBef>
              <a:buClr>
                <a:srgbClr val="365BA3"/>
              </a:buClr>
              <a:buSzPct val="105000"/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Многопользовательский доступ</a:t>
            </a:r>
          </a:p>
          <a:p>
            <a:pPr marL="285750" indent="-285750">
              <a:spcBef>
                <a:spcPts val="300"/>
              </a:spcBef>
              <a:buClr>
                <a:srgbClr val="365BA3"/>
              </a:buClr>
              <a:buSzPct val="105000"/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Настройка и контроль исполнения регламентов</a:t>
            </a:r>
          </a:p>
          <a:p>
            <a:pPr marL="285750" indent="-285750">
              <a:spcBef>
                <a:spcPts val="300"/>
              </a:spcBef>
              <a:buClr>
                <a:srgbClr val="365BA3"/>
              </a:buClr>
              <a:buSzPct val="105000"/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3</a:t>
            </a:r>
            <a:r>
              <a:rPr lang="en-US" sz="18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 </a:t>
            </a:r>
            <a:r>
              <a:rPr lang="ru-RU" sz="18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представление данных</a:t>
            </a:r>
          </a:p>
          <a:p>
            <a:pPr marL="285750" indent="-285750">
              <a:spcBef>
                <a:spcPts val="300"/>
              </a:spcBef>
              <a:buClr>
                <a:srgbClr val="365BA3"/>
              </a:buClr>
              <a:buSzPct val="105000"/>
              <a:buFont typeface="Wingdings" panose="05000000000000000000" pitchFamily="2" charset="2"/>
              <a:buChar char="Ø"/>
            </a:pPr>
            <a:r>
              <a:rPr lang="ru-RU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Мониторинг</a:t>
            </a:r>
            <a:endParaRPr lang="ru-RU" sz="180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47D7060-E231-C9B9-E35E-2D8B8342C2E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76000"/>
                    </a14:imgEffect>
                  </a14:imgLayer>
                </a14:imgProps>
              </a:ext>
            </a:extLst>
          </a:blip>
          <a:srcRect l="23265"/>
          <a:stretch/>
        </p:blipFill>
        <p:spPr>
          <a:xfrm>
            <a:off x="6605159" y="3080390"/>
            <a:ext cx="5126229" cy="31418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48000"/>
              </a:srgb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03988E4-2730-591F-698B-4178A8C7A5C5}"/>
              </a:ext>
            </a:extLst>
          </p:cNvPr>
          <p:cNvSpPr txBox="1"/>
          <p:nvPr/>
        </p:nvSpPr>
        <p:spPr>
          <a:xfrm>
            <a:off x="8144534" y="6196727"/>
            <a:ext cx="2546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формирование отчетов</a:t>
            </a:r>
          </a:p>
        </p:txBody>
      </p:sp>
    </p:spTree>
    <p:extLst>
      <p:ext uri="{BB962C8B-B14F-4D97-AF65-F5344CB8AC3E}">
        <p14:creationId xmlns:p14="http://schemas.microsoft.com/office/powerpoint/2010/main" val="7774556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id="{CD17BA50-42A7-4B1D-B4F2-598E234BC3A2}"/>
              </a:ext>
            </a:extLst>
          </p:cNvPr>
          <p:cNvSpPr/>
          <p:nvPr/>
        </p:nvSpPr>
        <p:spPr>
          <a:xfrm>
            <a:off x="410989" y="-1378592"/>
            <a:ext cx="4211693" cy="384397"/>
          </a:xfrm>
          <a:prstGeom prst="roundRect">
            <a:avLst>
              <a:gd name="adj" fmla="val 12051"/>
            </a:avLst>
          </a:prstGeom>
          <a:solidFill>
            <a:srgbClr val="014D7E"/>
          </a:solidFill>
          <a:ln>
            <a:solidFill>
              <a:srgbClr val="6488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365BA3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C0440AD-AF0B-90D8-D5E6-85B44C1D8B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325" b="15293"/>
          <a:stretch/>
        </p:blipFill>
        <p:spPr>
          <a:xfrm>
            <a:off x="9342792" y="170339"/>
            <a:ext cx="1348376" cy="5290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E4BA8F1-E552-F43B-F73D-DAAAFE95F57E}"/>
              </a:ext>
            </a:extLst>
          </p:cNvPr>
          <p:cNvSpPr txBox="1"/>
          <p:nvPr/>
        </p:nvSpPr>
        <p:spPr>
          <a:xfrm>
            <a:off x="338218" y="-847955"/>
            <a:ext cx="69134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i="0" dirty="0">
                <a:solidFill>
                  <a:srgbClr val="010727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X Всероссийский форум региональной информатизации «ПРОФ-IT»</a:t>
            </a:r>
            <a:endParaRPr lang="ru-RU" sz="2200" dirty="0">
              <a:solidFill>
                <a:srgbClr val="0F2148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BE2CB52-3260-D7FF-8EEC-1FCA2A2D3A2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568" r="48158"/>
          <a:stretch/>
        </p:blipFill>
        <p:spPr>
          <a:xfrm>
            <a:off x="7866140" y="218161"/>
            <a:ext cx="1629716" cy="48123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51F2B15-82F0-94F1-76B8-27FA34CC429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7508"/>
          <a:stretch/>
        </p:blipFill>
        <p:spPr>
          <a:xfrm>
            <a:off x="7201148" y="180992"/>
            <a:ext cx="613169" cy="76944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025C72A-1452-DE5E-5B9A-D3BE1602F6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386" y="204745"/>
            <a:ext cx="613169" cy="622506"/>
          </a:xfrm>
          <a:prstGeom prst="rect">
            <a:avLst/>
          </a:prstGeom>
        </p:spPr>
      </p:pic>
      <p:sp>
        <p:nvSpPr>
          <p:cNvPr id="4" name="Фигура">
            <a:extLst>
              <a:ext uri="{FF2B5EF4-FFF2-40B4-BE49-F238E27FC236}">
                <a16:creationId xmlns:a16="http://schemas.microsoft.com/office/drawing/2014/main" id="{5511B4B3-BF51-E4C3-F898-2C60C35ED71D}"/>
              </a:ext>
            </a:extLst>
          </p:cNvPr>
          <p:cNvSpPr/>
          <p:nvPr/>
        </p:nvSpPr>
        <p:spPr>
          <a:xfrm flipV="1">
            <a:off x="377386" y="1175555"/>
            <a:ext cx="1293544" cy="4006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0" h="21310" extrusionOk="0">
                <a:moveTo>
                  <a:pt x="10829" y="4"/>
                </a:moveTo>
                <a:cubicBezTo>
                  <a:pt x="8668" y="-147"/>
                  <a:pt x="6864" y="4633"/>
                  <a:pt x="6858" y="10653"/>
                </a:cubicBezTo>
                <a:cubicBezTo>
                  <a:pt x="6852" y="16420"/>
                  <a:pt x="8513" y="21087"/>
                  <a:pt x="10581" y="21303"/>
                </a:cubicBezTo>
                <a:cubicBezTo>
                  <a:pt x="12027" y="21453"/>
                  <a:pt x="13378" y="19280"/>
                  <a:pt x="14063" y="15706"/>
                </a:cubicBezTo>
                <a:cubicBezTo>
                  <a:pt x="14350" y="14244"/>
                  <a:pt x="14842" y="13182"/>
                  <a:pt x="15419" y="12765"/>
                </a:cubicBezTo>
                <a:cubicBezTo>
                  <a:pt x="16212" y="12191"/>
                  <a:pt x="17052" y="12890"/>
                  <a:pt x="17603" y="14590"/>
                </a:cubicBezTo>
                <a:cubicBezTo>
                  <a:pt x="18900" y="18813"/>
                  <a:pt x="21371" y="16270"/>
                  <a:pt x="21381" y="10698"/>
                </a:cubicBezTo>
                <a:cubicBezTo>
                  <a:pt x="21390" y="5071"/>
                  <a:pt x="18891" y="2453"/>
                  <a:pt x="17587" y="6731"/>
                </a:cubicBezTo>
                <a:cubicBezTo>
                  <a:pt x="17150" y="8044"/>
                  <a:pt x="16527" y="8760"/>
                  <a:pt x="15887" y="8692"/>
                </a:cubicBezTo>
                <a:cubicBezTo>
                  <a:pt x="15103" y="8610"/>
                  <a:pt x="14394" y="7388"/>
                  <a:pt x="14014" y="5464"/>
                </a:cubicBezTo>
                <a:cubicBezTo>
                  <a:pt x="13376" y="2181"/>
                  <a:pt x="12162" y="97"/>
                  <a:pt x="10829" y="4"/>
                </a:cubicBezTo>
                <a:close/>
                <a:moveTo>
                  <a:pt x="2155" y="4559"/>
                </a:moveTo>
                <a:cubicBezTo>
                  <a:pt x="1603" y="4559"/>
                  <a:pt x="1053" y="5159"/>
                  <a:pt x="632" y="6339"/>
                </a:cubicBezTo>
                <a:cubicBezTo>
                  <a:pt x="-210" y="8699"/>
                  <a:pt x="-210" y="12517"/>
                  <a:pt x="632" y="14877"/>
                </a:cubicBezTo>
                <a:cubicBezTo>
                  <a:pt x="1474" y="17237"/>
                  <a:pt x="2836" y="17237"/>
                  <a:pt x="3677" y="14877"/>
                </a:cubicBezTo>
                <a:cubicBezTo>
                  <a:pt x="4519" y="12517"/>
                  <a:pt x="4519" y="8699"/>
                  <a:pt x="3677" y="6339"/>
                </a:cubicBezTo>
                <a:cubicBezTo>
                  <a:pt x="3257" y="5159"/>
                  <a:pt x="2706" y="4559"/>
                  <a:pt x="2155" y="4559"/>
                </a:cubicBezTo>
                <a:close/>
              </a:path>
            </a:pathLst>
          </a:custGeom>
          <a:gradFill>
            <a:gsLst>
              <a:gs pos="0">
                <a:srgbClr val="014D7E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015830"/>
          </a:gra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DD5B42E-9969-6F26-D47D-7AA7DCC35254}"/>
              </a:ext>
            </a:extLst>
          </p:cNvPr>
          <p:cNvSpPr txBox="1"/>
          <p:nvPr/>
        </p:nvSpPr>
        <p:spPr>
          <a:xfrm>
            <a:off x="1190625" y="194061"/>
            <a:ext cx="1167765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F214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Цифровая карта </a:t>
            </a:r>
          </a:p>
          <a:p>
            <a:r>
              <a:rPr lang="ru-RU" sz="2000" dirty="0">
                <a:solidFill>
                  <a:srgbClr val="0F214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Удмуртской Республики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BB1CD65-113C-BA3E-8098-BB426DDD02E8}"/>
              </a:ext>
            </a:extLst>
          </p:cNvPr>
          <p:cNvSpPr txBox="1"/>
          <p:nvPr/>
        </p:nvSpPr>
        <p:spPr>
          <a:xfrm>
            <a:off x="1853918" y="1138734"/>
            <a:ext cx="115574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22376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Результаты внедрения</a:t>
            </a:r>
            <a:endParaRPr lang="ru-RU" sz="2800" dirty="0">
              <a:solidFill>
                <a:srgbClr val="22376A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7221993E-E47A-252C-D6C7-1AFBA771108D}"/>
              </a:ext>
            </a:extLst>
          </p:cNvPr>
          <p:cNvGrpSpPr/>
          <p:nvPr/>
        </p:nvGrpSpPr>
        <p:grpSpPr>
          <a:xfrm>
            <a:off x="-135579" y="1746451"/>
            <a:ext cx="12345266" cy="4802607"/>
            <a:chOff x="-99280" y="3081140"/>
            <a:chExt cx="12345266" cy="4802607"/>
          </a:xfrm>
        </p:grpSpPr>
        <p:grpSp>
          <p:nvGrpSpPr>
            <p:cNvPr id="46" name="Группа 45">
              <a:extLst>
                <a:ext uri="{FF2B5EF4-FFF2-40B4-BE49-F238E27FC236}">
                  <a16:creationId xmlns:a16="http://schemas.microsoft.com/office/drawing/2014/main" id="{124DC9AC-8B96-5C1D-B1F9-D007DD03B9E6}"/>
                </a:ext>
              </a:extLst>
            </p:cNvPr>
            <p:cNvGrpSpPr/>
            <p:nvPr/>
          </p:nvGrpSpPr>
          <p:grpSpPr>
            <a:xfrm>
              <a:off x="-99280" y="3081140"/>
              <a:ext cx="12345266" cy="4802607"/>
              <a:chOff x="-99280" y="3081140"/>
              <a:chExt cx="12345266" cy="4802607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C64177EA-4D1A-331B-9DD4-1573DE2572FA}"/>
                  </a:ext>
                </a:extLst>
              </p:cNvPr>
              <p:cNvSpPr txBox="1"/>
              <p:nvPr/>
            </p:nvSpPr>
            <p:spPr>
              <a:xfrm>
                <a:off x="287767" y="3972440"/>
                <a:ext cx="3014401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6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компаний </a:t>
                </a:r>
                <a:r>
                  <a:rPr lang="ru-RU" sz="1600" dirty="0" err="1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сельхозтоваро</a:t>
                </a:r>
                <a:r>
                  <a:rPr lang="ru-RU" sz="16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-производителей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5D4DD723-E9BB-0D2E-4171-CB67C8D20494}"/>
                  </a:ext>
                </a:extLst>
              </p:cNvPr>
              <p:cNvSpPr txBox="1"/>
              <p:nvPr/>
            </p:nvSpPr>
            <p:spPr>
              <a:xfrm>
                <a:off x="805093" y="3429170"/>
                <a:ext cx="180283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200" b="1" dirty="0">
                    <a:solidFill>
                      <a:srgbClr val="365BA3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375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AE325281-2CCC-B73A-BC17-88BCE702A7F6}"/>
                  </a:ext>
                </a:extLst>
              </p:cNvPr>
              <p:cNvSpPr txBox="1"/>
              <p:nvPr/>
            </p:nvSpPr>
            <p:spPr>
              <a:xfrm>
                <a:off x="2864573" y="3990471"/>
                <a:ext cx="2863245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6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муниципальных образований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A6FE67AD-258E-A54C-472B-B265FCF16488}"/>
                  </a:ext>
                </a:extLst>
              </p:cNvPr>
              <p:cNvSpPr txBox="1"/>
              <p:nvPr/>
            </p:nvSpPr>
            <p:spPr>
              <a:xfrm>
                <a:off x="3322001" y="3452424"/>
                <a:ext cx="1904172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200" b="1" dirty="0">
                    <a:solidFill>
                      <a:srgbClr val="365BA3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30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963031E0-EDE0-6CB3-A3FF-4B6CAD4B799F}"/>
                  </a:ext>
                </a:extLst>
              </p:cNvPr>
              <p:cNvSpPr txBox="1"/>
              <p:nvPr/>
            </p:nvSpPr>
            <p:spPr>
              <a:xfrm>
                <a:off x="5173450" y="4065882"/>
                <a:ext cx="246627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6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пользователей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A95FA748-4409-FB07-94BC-BE13F563836B}"/>
                  </a:ext>
                </a:extLst>
              </p:cNvPr>
              <p:cNvSpPr txBox="1"/>
              <p:nvPr/>
            </p:nvSpPr>
            <p:spPr>
              <a:xfrm>
                <a:off x="5354361" y="3504567"/>
                <a:ext cx="1904172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3200" b="1" dirty="0">
                    <a:solidFill>
                      <a:srgbClr val="365BA3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&gt;</a:t>
                </a:r>
                <a:r>
                  <a:rPr lang="ru-RU" sz="3200" b="1" dirty="0">
                    <a:solidFill>
                      <a:srgbClr val="365BA3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7</a:t>
                </a:r>
                <a:r>
                  <a:rPr lang="en-US" sz="3200" b="1" dirty="0">
                    <a:solidFill>
                      <a:srgbClr val="365BA3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00</a:t>
                </a:r>
                <a:endParaRPr lang="ru-RU" sz="3200" b="1" dirty="0">
                  <a:solidFill>
                    <a:srgbClr val="365BA3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98EB4D2E-E467-D34A-96F6-3D3E252F8BCE}"/>
                  </a:ext>
                </a:extLst>
              </p:cNvPr>
              <p:cNvSpPr txBox="1"/>
              <p:nvPr/>
            </p:nvSpPr>
            <p:spPr>
              <a:xfrm>
                <a:off x="1459406" y="5518897"/>
                <a:ext cx="3950324" cy="16004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>
                  <a:spcBef>
                    <a:spcPts val="1000"/>
                  </a:spcBef>
                </a:pPr>
                <a:r>
                  <a:rPr lang="ru-RU" sz="1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…Цифровая карта заполняется со всех сторон, и вносимая информация будет актуализоваться регулярно. </a:t>
                </a:r>
                <a:r>
                  <a:rPr lang="ru-RU" sz="1400" dirty="0">
                    <a:solidFill>
                      <a:srgbClr val="365BA3"/>
                    </a:solidFill>
                    <a:highlight>
                      <a:srgbClr val="F1F0FF"/>
                    </a:highlight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Мы хотим, чтобы карта стала инструментом, прежде всего, для развития сельских территорий…</a:t>
                </a:r>
                <a:endParaRPr lang="ru-RU" sz="14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6F550A9C-1FFE-49ED-6ED4-A1EB193C8BB0}"/>
                  </a:ext>
                </a:extLst>
              </p:cNvPr>
              <p:cNvSpPr txBox="1"/>
              <p:nvPr/>
            </p:nvSpPr>
            <p:spPr>
              <a:xfrm>
                <a:off x="-99280" y="7360527"/>
                <a:ext cx="5272730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>
                  <a:spcBef>
                    <a:spcPts val="1000"/>
                  </a:spcBef>
                </a:pPr>
                <a:r>
                  <a:rPr lang="ru-RU" sz="1400" dirty="0">
                    <a:solidFill>
                      <a:schemeClr val="bg1">
                        <a:lumMod val="6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Заместитель Председателя Правительства Республики Удмуртия Ольга Абрамова</a:t>
                </a:r>
                <a:endParaRPr lang="ru-RU" sz="1400" dirty="0">
                  <a:solidFill>
                    <a:schemeClr val="bg1">
                      <a:lumMod val="6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58" name="Овал 57">
                <a:extLst>
                  <a:ext uri="{FF2B5EF4-FFF2-40B4-BE49-F238E27FC236}">
                    <a16:creationId xmlns:a16="http://schemas.microsoft.com/office/drawing/2014/main" id="{54C9D962-B35F-F5EF-851B-448D6CC5DF80}"/>
                  </a:ext>
                </a:extLst>
              </p:cNvPr>
              <p:cNvSpPr/>
              <p:nvPr/>
            </p:nvSpPr>
            <p:spPr>
              <a:xfrm>
                <a:off x="287767" y="5546992"/>
                <a:ext cx="1532690" cy="1591605"/>
              </a:xfrm>
              <a:prstGeom prst="ellipse">
                <a:avLst/>
              </a:prstGeom>
              <a:blipFill>
                <a:blip r:embed="rId7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98A00F22-D92E-AED0-72D6-660C2C61D070}"/>
                  </a:ext>
                </a:extLst>
              </p:cNvPr>
              <p:cNvSpPr txBox="1"/>
              <p:nvPr/>
            </p:nvSpPr>
            <p:spPr>
              <a:xfrm>
                <a:off x="9253366" y="4110316"/>
                <a:ext cx="2686092" cy="10772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6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земель</a:t>
                </a:r>
              </a:p>
              <a:p>
                <a:pPr algn="ctr"/>
                <a:r>
                  <a:rPr lang="ru-RU" sz="16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в планах поставить на кадастровый учет </a:t>
                </a:r>
              </a:p>
              <a:p>
                <a:pPr algn="ctr"/>
                <a:r>
                  <a:rPr lang="ru-RU" sz="16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в 2022 году</a:t>
                </a: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F2250A30-A2A1-C454-F039-FECA44F4097B}"/>
                  </a:ext>
                </a:extLst>
              </p:cNvPr>
              <p:cNvSpPr txBox="1"/>
              <p:nvPr/>
            </p:nvSpPr>
            <p:spPr>
              <a:xfrm>
                <a:off x="8716431" y="3348107"/>
                <a:ext cx="3529555" cy="8925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800" b="1" dirty="0">
                    <a:solidFill>
                      <a:srgbClr val="365BA3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&gt; </a:t>
                </a:r>
                <a:r>
                  <a:rPr lang="ru-RU" sz="2800" b="1" dirty="0">
                    <a:solidFill>
                      <a:srgbClr val="365BA3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77 </a:t>
                </a:r>
              </a:p>
              <a:p>
                <a:pPr algn="ctr"/>
                <a:r>
                  <a:rPr lang="ru-RU" sz="2400" dirty="0">
                    <a:solidFill>
                      <a:srgbClr val="365BA3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тыс. га</a:t>
                </a: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2AA2F6BA-B0B9-148A-1EC9-DB41B65F7A80}"/>
                  </a:ext>
                </a:extLst>
              </p:cNvPr>
              <p:cNvSpPr txBox="1"/>
              <p:nvPr/>
            </p:nvSpPr>
            <p:spPr>
              <a:xfrm>
                <a:off x="3737461" y="3099153"/>
                <a:ext cx="1249386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rtl="0">
                  <a:spcBef>
                    <a:spcPts val="1000"/>
                  </a:spcBef>
                  <a:spcAft>
                    <a:spcPts val="0"/>
                  </a:spcAft>
                </a:pPr>
                <a:r>
                  <a:rPr lang="ru-RU" sz="1200" u="none" strike="noStrike" dirty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подключено</a:t>
                </a:r>
                <a:endParaRPr lang="ru-RU" sz="1200" dirty="0">
                  <a:solidFill>
                    <a:schemeClr val="bg1">
                      <a:lumMod val="50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F2F73617-95BA-1887-0438-2D342A70A8C8}"/>
                  </a:ext>
                </a:extLst>
              </p:cNvPr>
              <p:cNvSpPr txBox="1"/>
              <p:nvPr/>
            </p:nvSpPr>
            <p:spPr>
              <a:xfrm>
                <a:off x="9097755" y="3081140"/>
                <a:ext cx="1249387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rtl="0">
                  <a:spcBef>
                    <a:spcPts val="1000"/>
                  </a:spcBef>
                  <a:spcAft>
                    <a:spcPts val="0"/>
                  </a:spcAft>
                </a:pPr>
                <a:r>
                  <a:rPr lang="ru-RU" sz="1200" u="none" strike="noStrike" dirty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оцифровано</a:t>
                </a:r>
                <a:endParaRPr lang="ru-RU" sz="1200" dirty="0">
                  <a:solidFill>
                    <a:schemeClr val="bg1">
                      <a:lumMod val="50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pic>
            <p:nvPicPr>
              <p:cNvPr id="63" name="Рисунок 62">
                <a:extLst>
                  <a:ext uri="{FF2B5EF4-FFF2-40B4-BE49-F238E27FC236}">
                    <a16:creationId xmlns:a16="http://schemas.microsoft.com/office/drawing/2014/main" id="{8024B7BA-DBF4-5314-9E52-56FD679487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898843" y="4648925"/>
                <a:ext cx="309123" cy="355558"/>
              </a:xfrm>
              <a:prstGeom prst="rect">
                <a:avLst/>
              </a:prstGeom>
            </p:spPr>
          </p:pic>
          <p:pic>
            <p:nvPicPr>
              <p:cNvPr id="64" name="Рисунок 63">
                <a:extLst>
                  <a:ext uri="{FF2B5EF4-FFF2-40B4-BE49-F238E27FC236}">
                    <a16:creationId xmlns:a16="http://schemas.microsoft.com/office/drawing/2014/main" id="{5BB03A02-75AF-E4D8-5AEB-72C3D35EA6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533355" y="4658462"/>
                <a:ext cx="289267" cy="355557"/>
              </a:xfrm>
              <a:prstGeom prst="rect">
                <a:avLst/>
              </a:prstGeom>
            </p:spPr>
          </p:pic>
          <p:pic>
            <p:nvPicPr>
              <p:cNvPr id="65" name="Рисунок 64">
                <a:extLst>
                  <a:ext uri="{FF2B5EF4-FFF2-40B4-BE49-F238E27FC236}">
                    <a16:creationId xmlns:a16="http://schemas.microsoft.com/office/drawing/2014/main" id="{823B527F-B0F0-4FB2-0B9D-342AACD010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863245" y="4644389"/>
                <a:ext cx="247205" cy="364628"/>
              </a:xfrm>
              <a:prstGeom prst="rect">
                <a:avLst/>
              </a:prstGeom>
            </p:spPr>
          </p:pic>
          <p:pic>
            <p:nvPicPr>
              <p:cNvPr id="66" name="Рисунок 65">
                <a:extLst>
                  <a:ext uri="{FF2B5EF4-FFF2-40B4-BE49-F238E27FC236}">
                    <a16:creationId xmlns:a16="http://schemas.microsoft.com/office/drawing/2014/main" id="{2543B6D6-4896-38AC-56F8-FE5B5AAD9D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530540" y="4620701"/>
                <a:ext cx="276468" cy="378324"/>
              </a:xfrm>
              <a:prstGeom prst="rect">
                <a:avLst/>
              </a:prstGeom>
            </p:spPr>
          </p:pic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ECEEDC8A-A8A5-88C9-B92F-6A5F40B6813B}"/>
                  </a:ext>
                </a:extLst>
              </p:cNvPr>
              <p:cNvSpPr txBox="1"/>
              <p:nvPr/>
            </p:nvSpPr>
            <p:spPr>
              <a:xfrm>
                <a:off x="4194454" y="4690295"/>
                <a:ext cx="4830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…</a:t>
                </a:r>
                <a:endParaRPr lang="ru-RU" dirty="0"/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CA62E3F0-862D-33AC-D935-1281A7F92E46}"/>
                  </a:ext>
                </a:extLst>
              </p:cNvPr>
              <p:cNvSpPr txBox="1"/>
              <p:nvPr/>
            </p:nvSpPr>
            <p:spPr>
              <a:xfrm>
                <a:off x="6713002" y="3334939"/>
                <a:ext cx="3529555" cy="8925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800" b="1" dirty="0">
                    <a:solidFill>
                      <a:srgbClr val="365BA3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&gt; </a:t>
                </a:r>
                <a:r>
                  <a:rPr lang="ru-RU" sz="2800" b="1" dirty="0">
                    <a:solidFill>
                      <a:srgbClr val="365BA3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11 </a:t>
                </a:r>
                <a:endParaRPr lang="en-US" sz="2800" b="1" dirty="0">
                  <a:solidFill>
                    <a:srgbClr val="365BA3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algn="ctr"/>
                <a:r>
                  <a:rPr lang="ru-RU" sz="2400" dirty="0">
                    <a:solidFill>
                      <a:srgbClr val="365BA3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тыс. га</a:t>
                </a:r>
              </a:p>
            </p:txBody>
          </p:sp>
        </p:grpSp>
        <p:grpSp>
          <p:nvGrpSpPr>
            <p:cNvPr id="69" name="Группа 68">
              <a:extLst>
                <a:ext uri="{FF2B5EF4-FFF2-40B4-BE49-F238E27FC236}">
                  <a16:creationId xmlns:a16="http://schemas.microsoft.com/office/drawing/2014/main" id="{CEB6DCBD-8B7C-403C-28ED-60B786150C4B}"/>
                </a:ext>
              </a:extLst>
            </p:cNvPr>
            <p:cNvGrpSpPr/>
            <p:nvPr/>
          </p:nvGrpSpPr>
          <p:grpSpPr>
            <a:xfrm>
              <a:off x="5685522" y="4274796"/>
              <a:ext cx="4025395" cy="830997"/>
              <a:chOff x="5685522" y="4274796"/>
              <a:chExt cx="4025395" cy="830997"/>
            </a:xfrm>
          </p:grpSpPr>
          <p:pic>
            <p:nvPicPr>
              <p:cNvPr id="70" name="Рисунок 69">
                <a:extLst>
                  <a:ext uri="{FF2B5EF4-FFF2-40B4-BE49-F238E27FC236}">
                    <a16:creationId xmlns:a16="http://schemas.microsoft.com/office/drawing/2014/main" id="{5B0A6CBA-A5F0-75E7-B62C-66B1BE9303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284564" y="4597535"/>
                <a:ext cx="448675" cy="477412"/>
              </a:xfrm>
              <a:prstGeom prst="rect">
                <a:avLst/>
              </a:prstGeom>
            </p:spPr>
          </p:pic>
          <p:pic>
            <p:nvPicPr>
              <p:cNvPr id="71" name="Рисунок 70">
                <a:extLst>
                  <a:ext uri="{FF2B5EF4-FFF2-40B4-BE49-F238E27FC236}">
                    <a16:creationId xmlns:a16="http://schemas.microsoft.com/office/drawing/2014/main" id="{25DCEA15-6F8F-FDE2-31C4-4B2AFD7FC9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793550" y="4535402"/>
                <a:ext cx="529433" cy="529433"/>
              </a:xfrm>
              <a:prstGeom prst="rect">
                <a:avLst/>
              </a:prstGeom>
            </p:spPr>
          </p:pic>
          <p:pic>
            <p:nvPicPr>
              <p:cNvPr id="72" name="Рисунок 71">
                <a:extLst>
                  <a:ext uri="{FF2B5EF4-FFF2-40B4-BE49-F238E27FC236}">
                    <a16:creationId xmlns:a16="http://schemas.microsoft.com/office/drawing/2014/main" id="{5EA90F2D-014D-52D0-25BE-31675BBED7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685522" y="4620701"/>
                <a:ext cx="406715" cy="406715"/>
              </a:xfrm>
              <a:prstGeom prst="rect">
                <a:avLst/>
              </a:prstGeom>
            </p:spPr>
          </p:pic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61BB730C-7467-9A31-CD02-97B67FFFE9B1}"/>
                  </a:ext>
                </a:extLst>
              </p:cNvPr>
              <p:cNvSpPr txBox="1"/>
              <p:nvPr/>
            </p:nvSpPr>
            <p:spPr>
              <a:xfrm>
                <a:off x="7244641" y="4274796"/>
                <a:ext cx="2466276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6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земель </a:t>
                </a:r>
              </a:p>
              <a:p>
                <a:pPr algn="ctr"/>
                <a:r>
                  <a:rPr lang="ru-RU" sz="16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вовлечено </a:t>
                </a:r>
              </a:p>
              <a:p>
                <a:pPr algn="ctr"/>
                <a:r>
                  <a:rPr lang="ru-RU" sz="16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в оборот</a:t>
                </a:r>
              </a:p>
            </p:txBody>
          </p:sp>
        </p:grp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E1A2D41-CD92-EFE7-BF5A-0E6F9BB2C3D0}"/>
              </a:ext>
            </a:extLst>
          </p:cNvPr>
          <p:cNvSpPr txBox="1"/>
          <p:nvPr/>
        </p:nvSpPr>
        <p:spPr>
          <a:xfrm>
            <a:off x="7666478" y="4184208"/>
            <a:ext cx="454320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…Система в течение пятнадцати минут может по заданным параметрам найти оптимальное с точки зрения логистики место, например для открытия спортивного или гостиничного комплекса, и сформировать презентацию для потенциального инвестора…</a:t>
            </a:r>
          </a:p>
          <a:p>
            <a:pPr algn="l"/>
            <a:endParaRPr lang="ru-RU" i="1" dirty="0">
              <a:solidFill>
                <a:srgbClr val="858585"/>
              </a:solidFill>
              <a:latin typeface="RostelecomBasis"/>
            </a:endParaRPr>
          </a:p>
          <a:p>
            <a:pPr algn="l"/>
            <a:endParaRPr lang="ru-RU" b="0" i="0" dirty="0">
              <a:solidFill>
                <a:srgbClr val="858585"/>
              </a:solidFill>
              <a:effectLst/>
              <a:latin typeface="RostelecomBasis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2A5089B-B28C-EABE-08E5-4EE8D9CB6F8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69338" y="4224765"/>
            <a:ext cx="1757684" cy="164367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903822B-6B48-C67C-7736-616E09A2F40A}"/>
              </a:ext>
            </a:extLst>
          </p:cNvPr>
          <p:cNvSpPr txBox="1"/>
          <p:nvPr/>
        </p:nvSpPr>
        <p:spPr>
          <a:xfrm>
            <a:off x="5769338" y="6024198"/>
            <a:ext cx="67741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>
                    <a:lumMod val="6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Министр цифрового развития Удмуртской Республики</a:t>
            </a:r>
          </a:p>
          <a:p>
            <a:r>
              <a:rPr lang="ru-RU" sz="1400" dirty="0">
                <a:solidFill>
                  <a:schemeClr val="bg1">
                    <a:lumMod val="6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Тимур </a:t>
            </a:r>
            <a:r>
              <a:rPr lang="ru-RU" sz="1400" dirty="0" err="1">
                <a:solidFill>
                  <a:schemeClr val="bg1">
                    <a:lumMod val="6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Меджитов</a:t>
            </a:r>
            <a:endParaRPr lang="ru-RU" sz="1400" dirty="0">
              <a:solidFill>
                <a:schemeClr val="bg1">
                  <a:lumMod val="6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82599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CD9F8AA-862F-74E1-6563-4119F9C5D1B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5173" y="784789"/>
            <a:ext cx="7041181" cy="438630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C0440AD-AF0B-90D8-D5E6-85B44C1D8BE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1325" b="15293"/>
          <a:stretch/>
        </p:blipFill>
        <p:spPr>
          <a:xfrm>
            <a:off x="9342792" y="170339"/>
            <a:ext cx="1348376" cy="52905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BE2CB52-3260-D7FF-8EEC-1FCA2A2D3A2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4568" r="48158"/>
          <a:stretch/>
        </p:blipFill>
        <p:spPr>
          <a:xfrm>
            <a:off x="7866140" y="218161"/>
            <a:ext cx="1629716" cy="48123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51F2B15-82F0-94F1-76B8-27FA34CC429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7508"/>
          <a:stretch/>
        </p:blipFill>
        <p:spPr>
          <a:xfrm>
            <a:off x="7201148" y="180992"/>
            <a:ext cx="613169" cy="769441"/>
          </a:xfrm>
          <a:prstGeom prst="rect">
            <a:avLst/>
          </a:prstGeom>
        </p:spPr>
      </p:pic>
      <p:sp>
        <p:nvSpPr>
          <p:cNvPr id="4" name="Фигура">
            <a:extLst>
              <a:ext uri="{FF2B5EF4-FFF2-40B4-BE49-F238E27FC236}">
                <a16:creationId xmlns:a16="http://schemas.microsoft.com/office/drawing/2014/main" id="{5511B4B3-BF51-E4C3-F898-2C60C35ED71D}"/>
              </a:ext>
            </a:extLst>
          </p:cNvPr>
          <p:cNvSpPr/>
          <p:nvPr/>
        </p:nvSpPr>
        <p:spPr>
          <a:xfrm flipV="1">
            <a:off x="377386" y="1175555"/>
            <a:ext cx="1293544" cy="4006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0" h="21310" extrusionOk="0">
                <a:moveTo>
                  <a:pt x="10829" y="4"/>
                </a:moveTo>
                <a:cubicBezTo>
                  <a:pt x="8668" y="-147"/>
                  <a:pt x="6864" y="4633"/>
                  <a:pt x="6858" y="10653"/>
                </a:cubicBezTo>
                <a:cubicBezTo>
                  <a:pt x="6852" y="16420"/>
                  <a:pt x="8513" y="21087"/>
                  <a:pt x="10581" y="21303"/>
                </a:cubicBezTo>
                <a:cubicBezTo>
                  <a:pt x="12027" y="21453"/>
                  <a:pt x="13378" y="19280"/>
                  <a:pt x="14063" y="15706"/>
                </a:cubicBezTo>
                <a:cubicBezTo>
                  <a:pt x="14350" y="14244"/>
                  <a:pt x="14842" y="13182"/>
                  <a:pt x="15419" y="12765"/>
                </a:cubicBezTo>
                <a:cubicBezTo>
                  <a:pt x="16212" y="12191"/>
                  <a:pt x="17052" y="12890"/>
                  <a:pt x="17603" y="14590"/>
                </a:cubicBezTo>
                <a:cubicBezTo>
                  <a:pt x="18900" y="18813"/>
                  <a:pt x="21371" y="16270"/>
                  <a:pt x="21381" y="10698"/>
                </a:cubicBezTo>
                <a:cubicBezTo>
                  <a:pt x="21390" y="5071"/>
                  <a:pt x="18891" y="2453"/>
                  <a:pt x="17587" y="6731"/>
                </a:cubicBezTo>
                <a:cubicBezTo>
                  <a:pt x="17150" y="8044"/>
                  <a:pt x="16527" y="8760"/>
                  <a:pt x="15887" y="8692"/>
                </a:cubicBezTo>
                <a:cubicBezTo>
                  <a:pt x="15103" y="8610"/>
                  <a:pt x="14394" y="7388"/>
                  <a:pt x="14014" y="5464"/>
                </a:cubicBezTo>
                <a:cubicBezTo>
                  <a:pt x="13376" y="2181"/>
                  <a:pt x="12162" y="97"/>
                  <a:pt x="10829" y="4"/>
                </a:cubicBezTo>
                <a:close/>
                <a:moveTo>
                  <a:pt x="2155" y="4559"/>
                </a:moveTo>
                <a:cubicBezTo>
                  <a:pt x="1603" y="4559"/>
                  <a:pt x="1053" y="5159"/>
                  <a:pt x="632" y="6339"/>
                </a:cubicBezTo>
                <a:cubicBezTo>
                  <a:pt x="-210" y="8699"/>
                  <a:pt x="-210" y="12517"/>
                  <a:pt x="632" y="14877"/>
                </a:cubicBezTo>
                <a:cubicBezTo>
                  <a:pt x="1474" y="17237"/>
                  <a:pt x="2836" y="17237"/>
                  <a:pt x="3677" y="14877"/>
                </a:cubicBezTo>
                <a:cubicBezTo>
                  <a:pt x="4519" y="12517"/>
                  <a:pt x="4519" y="8699"/>
                  <a:pt x="3677" y="6339"/>
                </a:cubicBezTo>
                <a:cubicBezTo>
                  <a:pt x="3257" y="5159"/>
                  <a:pt x="2706" y="4559"/>
                  <a:pt x="2155" y="4559"/>
                </a:cubicBezTo>
                <a:close/>
              </a:path>
            </a:pathLst>
          </a:custGeom>
          <a:gradFill>
            <a:gsLst>
              <a:gs pos="0">
                <a:srgbClr val="014D7E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015830"/>
          </a:gra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BB1CD65-113C-BA3E-8098-BB426DDD02E8}"/>
              </a:ext>
            </a:extLst>
          </p:cNvPr>
          <p:cNvSpPr txBox="1"/>
          <p:nvPr/>
        </p:nvSpPr>
        <p:spPr>
          <a:xfrm>
            <a:off x="377385" y="1655349"/>
            <a:ext cx="115574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22376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Территория присутствия</a:t>
            </a:r>
            <a:endParaRPr lang="ru-RU" sz="2800" dirty="0">
              <a:solidFill>
                <a:srgbClr val="22376A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0C3D88-57ED-7ABD-B329-5520D1CB80FE}"/>
              </a:ext>
            </a:extLst>
          </p:cNvPr>
          <p:cNvSpPr txBox="1"/>
          <p:nvPr/>
        </p:nvSpPr>
        <p:spPr>
          <a:xfrm>
            <a:off x="566711" y="3013763"/>
            <a:ext cx="20173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скорость загрузки 15 млн объектов на карте</a:t>
            </a:r>
            <a:endParaRPr lang="ru-RU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99AEF87-1BFA-1E87-3B9B-C342A312F80D}"/>
              </a:ext>
            </a:extLst>
          </p:cNvPr>
          <p:cNvSpPr txBox="1"/>
          <p:nvPr/>
        </p:nvSpPr>
        <p:spPr>
          <a:xfrm>
            <a:off x="544395" y="2519672"/>
            <a:ext cx="20957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365BA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15</a:t>
            </a:r>
            <a:r>
              <a:rPr lang="ru-RU" sz="2400" b="1" dirty="0">
                <a:solidFill>
                  <a:srgbClr val="7165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400" b="1" dirty="0">
                <a:solidFill>
                  <a:srgbClr val="365BA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секунд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7AE9840-13C2-6547-72E1-454D45E49A2F}"/>
              </a:ext>
            </a:extLst>
          </p:cNvPr>
          <p:cNvSpPr txBox="1"/>
          <p:nvPr/>
        </p:nvSpPr>
        <p:spPr>
          <a:xfrm>
            <a:off x="7578303" y="5890563"/>
            <a:ext cx="318383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активных пользователей</a:t>
            </a:r>
            <a:endParaRPr lang="ru-RU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8787D42-09B8-276B-5BFD-D359FCBC3FDB}"/>
              </a:ext>
            </a:extLst>
          </p:cNvPr>
          <p:cNvSpPr txBox="1"/>
          <p:nvPr/>
        </p:nvSpPr>
        <p:spPr>
          <a:xfrm>
            <a:off x="7951509" y="5494035"/>
            <a:ext cx="21348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365BA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en-US" sz="2400" b="1" dirty="0">
                <a:solidFill>
                  <a:srgbClr val="365BA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500</a:t>
            </a:r>
            <a:r>
              <a:rPr lang="ru-RU" sz="2400" b="1" dirty="0">
                <a:solidFill>
                  <a:srgbClr val="365BA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+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C1C0D6-691F-CFE2-E549-5B1E0373B525}"/>
              </a:ext>
            </a:extLst>
          </p:cNvPr>
          <p:cNvSpPr txBox="1"/>
          <p:nvPr/>
        </p:nvSpPr>
        <p:spPr>
          <a:xfrm>
            <a:off x="9719060" y="3013763"/>
            <a:ext cx="20861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картографических слоев</a:t>
            </a:r>
            <a:endParaRPr lang="ru-RU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3831333-10C0-A411-9415-9E95315DBF70}"/>
              </a:ext>
            </a:extLst>
          </p:cNvPr>
          <p:cNvSpPr txBox="1"/>
          <p:nvPr/>
        </p:nvSpPr>
        <p:spPr>
          <a:xfrm>
            <a:off x="9670371" y="2519672"/>
            <a:ext cx="21348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365BA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14 600+</a:t>
            </a:r>
            <a:endParaRPr lang="ru-RU" sz="2400" b="1" dirty="0">
              <a:solidFill>
                <a:srgbClr val="365BA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7F04020-972E-8E20-B767-A84BF32779B5}"/>
              </a:ext>
            </a:extLst>
          </p:cNvPr>
          <p:cNvSpPr txBox="1"/>
          <p:nvPr/>
        </p:nvSpPr>
        <p:spPr>
          <a:xfrm>
            <a:off x="400994" y="4308897"/>
            <a:ext cx="2926753" cy="774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отраслей переведены </a:t>
            </a:r>
          </a:p>
          <a:p>
            <a:pPr algn="ctr"/>
            <a:r>
              <a:rPr lang="ru-RU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«цифру»</a:t>
            </a:r>
          </a:p>
          <a:p>
            <a:pPr algn="ctr">
              <a:spcBef>
                <a:spcPts val="1000"/>
              </a:spcBef>
            </a:pPr>
            <a:endParaRPr lang="ru-RU" sz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69B5CFA-A066-4659-9F66-7A16E0080B93}"/>
              </a:ext>
            </a:extLst>
          </p:cNvPr>
          <p:cNvSpPr txBox="1"/>
          <p:nvPr/>
        </p:nvSpPr>
        <p:spPr>
          <a:xfrm>
            <a:off x="963365" y="3838352"/>
            <a:ext cx="19041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365BA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15+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7102BDE-EE23-E99C-B71A-E2C1DC5614CA}"/>
              </a:ext>
            </a:extLst>
          </p:cNvPr>
          <p:cNvSpPr txBox="1"/>
          <p:nvPr/>
        </p:nvSpPr>
        <p:spPr>
          <a:xfrm>
            <a:off x="4190742" y="5974565"/>
            <a:ext cx="31838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000"/>
              </a:spcBef>
            </a:pPr>
            <a:r>
              <a:rPr lang="ru-RU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дополнительного дохода по налогам получили муниципалитеты</a:t>
            </a:r>
            <a:endParaRPr lang="ru-RU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1ECBAEE-7D07-5390-C4AD-7DDD1E096412}"/>
              </a:ext>
            </a:extLst>
          </p:cNvPr>
          <p:cNvSpPr txBox="1"/>
          <p:nvPr/>
        </p:nvSpPr>
        <p:spPr>
          <a:xfrm>
            <a:off x="4169832" y="5522034"/>
            <a:ext cx="33323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365BA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Миллиард +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A66501B-4A5E-53AA-0A8E-86F33A140115}"/>
              </a:ext>
            </a:extLst>
          </p:cNvPr>
          <p:cNvSpPr txBox="1"/>
          <p:nvPr/>
        </p:nvSpPr>
        <p:spPr>
          <a:xfrm>
            <a:off x="9768317" y="4894099"/>
            <a:ext cx="199317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000"/>
              </a:spcBef>
            </a:pPr>
            <a:r>
              <a:rPr lang="ru-RU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успешных проектов</a:t>
            </a:r>
            <a:endParaRPr lang="ru-RU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BA60778-13AF-89E7-2F81-4A3A86F60920}"/>
              </a:ext>
            </a:extLst>
          </p:cNvPr>
          <p:cNvSpPr txBox="1"/>
          <p:nvPr/>
        </p:nvSpPr>
        <p:spPr>
          <a:xfrm>
            <a:off x="9749599" y="4404435"/>
            <a:ext cx="20861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365BA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50+</a:t>
            </a:r>
          </a:p>
        </p:txBody>
      </p:sp>
      <p:sp>
        <p:nvSpPr>
          <p:cNvPr id="51" name="Овал 50">
            <a:extLst>
              <a:ext uri="{FF2B5EF4-FFF2-40B4-BE49-F238E27FC236}">
                <a16:creationId xmlns:a16="http://schemas.microsoft.com/office/drawing/2014/main" id="{CEE4C69A-6883-2342-D7C3-A52E0361E841}"/>
              </a:ext>
            </a:extLst>
          </p:cNvPr>
          <p:cNvSpPr/>
          <p:nvPr/>
        </p:nvSpPr>
        <p:spPr>
          <a:xfrm>
            <a:off x="3416547" y="4140251"/>
            <a:ext cx="182978" cy="182978"/>
          </a:xfrm>
          <a:prstGeom prst="ellipse">
            <a:avLst/>
          </a:prstGeom>
          <a:solidFill>
            <a:srgbClr val="365BA3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7165FF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537455B-81AB-D5D9-344E-671FCDFDC044}"/>
              </a:ext>
            </a:extLst>
          </p:cNvPr>
          <p:cNvSpPr txBox="1"/>
          <p:nvPr/>
        </p:nvSpPr>
        <p:spPr>
          <a:xfrm>
            <a:off x="-408740" y="5325243"/>
            <a:ext cx="60977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000"/>
              </a:spcBef>
            </a:pPr>
            <a:r>
              <a:rPr lang="ru-RU" sz="2400" b="1" dirty="0">
                <a:solidFill>
                  <a:srgbClr val="365BA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 70%</a:t>
            </a:r>
          </a:p>
          <a:p>
            <a:pPr algn="ctr"/>
            <a:r>
              <a:rPr lang="ru-RU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рабочих функций </a:t>
            </a:r>
          </a:p>
          <a:p>
            <a:pPr algn="ctr"/>
            <a:r>
              <a:rPr lang="ru-RU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муниципалитета </a:t>
            </a:r>
            <a:endParaRPr lang="ru-RU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E788EBE-AF6F-ED06-6D48-481E607342E4}"/>
              </a:ext>
            </a:extLst>
          </p:cNvPr>
          <p:cNvSpPr txBox="1"/>
          <p:nvPr/>
        </p:nvSpPr>
        <p:spPr>
          <a:xfrm>
            <a:off x="2050342" y="5169699"/>
            <a:ext cx="629979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оцифровано</a:t>
            </a:r>
            <a:endParaRPr lang="ru-RU" sz="11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1919BA2-86F5-A91B-E7F1-11D5ABA3B6DF}"/>
              </a:ext>
            </a:extLst>
          </p:cNvPr>
          <p:cNvSpPr txBox="1"/>
          <p:nvPr/>
        </p:nvSpPr>
        <p:spPr>
          <a:xfrm>
            <a:off x="10187924" y="4237836"/>
            <a:ext cx="629979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реализовано</a:t>
            </a:r>
            <a:endParaRPr lang="ru-RU" sz="11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2B2752D-E814-7F20-DB08-5AB37BDD783D}"/>
              </a:ext>
            </a:extLst>
          </p:cNvPr>
          <p:cNvSpPr txBox="1"/>
          <p:nvPr/>
        </p:nvSpPr>
        <p:spPr>
          <a:xfrm>
            <a:off x="10362306" y="2314478"/>
            <a:ext cx="629979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создано</a:t>
            </a:r>
            <a:endParaRPr lang="ru-RU" sz="11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6" name="Овал 55">
            <a:extLst>
              <a:ext uri="{FF2B5EF4-FFF2-40B4-BE49-F238E27FC236}">
                <a16:creationId xmlns:a16="http://schemas.microsoft.com/office/drawing/2014/main" id="{38E9317D-D01D-4DC5-F164-99A224710B4D}"/>
              </a:ext>
            </a:extLst>
          </p:cNvPr>
          <p:cNvSpPr/>
          <p:nvPr/>
        </p:nvSpPr>
        <p:spPr>
          <a:xfrm>
            <a:off x="3524276" y="4390424"/>
            <a:ext cx="182978" cy="182978"/>
          </a:xfrm>
          <a:prstGeom prst="ellipse">
            <a:avLst/>
          </a:prstGeom>
          <a:solidFill>
            <a:srgbClr val="22376A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365BA3"/>
              </a:solidFill>
            </a:endParaRPr>
          </a:p>
        </p:txBody>
      </p:sp>
      <p:sp>
        <p:nvSpPr>
          <p:cNvPr id="57" name="Овал 56">
            <a:extLst>
              <a:ext uri="{FF2B5EF4-FFF2-40B4-BE49-F238E27FC236}">
                <a16:creationId xmlns:a16="http://schemas.microsoft.com/office/drawing/2014/main" id="{24B17773-7B2D-E8EE-CE94-9AB79A2F1BA0}"/>
              </a:ext>
            </a:extLst>
          </p:cNvPr>
          <p:cNvSpPr/>
          <p:nvPr/>
        </p:nvSpPr>
        <p:spPr>
          <a:xfrm>
            <a:off x="3920893" y="4064499"/>
            <a:ext cx="182978" cy="182978"/>
          </a:xfrm>
          <a:prstGeom prst="ellipse">
            <a:avLst/>
          </a:prstGeom>
          <a:solidFill>
            <a:srgbClr val="22376A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7165FF"/>
              </a:solidFill>
            </a:endParaRPr>
          </a:p>
        </p:txBody>
      </p:sp>
      <p:sp>
        <p:nvSpPr>
          <p:cNvPr id="58" name="Овал 57">
            <a:extLst>
              <a:ext uri="{FF2B5EF4-FFF2-40B4-BE49-F238E27FC236}">
                <a16:creationId xmlns:a16="http://schemas.microsoft.com/office/drawing/2014/main" id="{344DEC72-C1C7-37D6-C131-F16F047F2095}"/>
              </a:ext>
            </a:extLst>
          </p:cNvPr>
          <p:cNvSpPr/>
          <p:nvPr/>
        </p:nvSpPr>
        <p:spPr>
          <a:xfrm>
            <a:off x="5179772" y="4228383"/>
            <a:ext cx="182978" cy="182978"/>
          </a:xfrm>
          <a:prstGeom prst="ellipse">
            <a:avLst/>
          </a:prstGeom>
          <a:solidFill>
            <a:srgbClr val="365BA3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7165FF"/>
              </a:solidFill>
            </a:endParaRPr>
          </a:p>
        </p:txBody>
      </p:sp>
      <p:sp>
        <p:nvSpPr>
          <p:cNvPr id="59" name="Овал 58">
            <a:extLst>
              <a:ext uri="{FF2B5EF4-FFF2-40B4-BE49-F238E27FC236}">
                <a16:creationId xmlns:a16="http://schemas.microsoft.com/office/drawing/2014/main" id="{610EA554-BBF0-644D-BE12-4FC6B5E28B31}"/>
              </a:ext>
            </a:extLst>
          </p:cNvPr>
          <p:cNvSpPr/>
          <p:nvPr/>
        </p:nvSpPr>
        <p:spPr>
          <a:xfrm>
            <a:off x="5660679" y="4045405"/>
            <a:ext cx="182978" cy="182978"/>
          </a:xfrm>
          <a:prstGeom prst="ellipse">
            <a:avLst/>
          </a:prstGeom>
          <a:solidFill>
            <a:srgbClr val="22376A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7165FF"/>
              </a:solidFill>
            </a:endParaRPr>
          </a:p>
        </p:txBody>
      </p:sp>
      <p:sp>
        <p:nvSpPr>
          <p:cNvPr id="60" name="Овал 59">
            <a:extLst>
              <a:ext uri="{FF2B5EF4-FFF2-40B4-BE49-F238E27FC236}">
                <a16:creationId xmlns:a16="http://schemas.microsoft.com/office/drawing/2014/main" id="{778F4B02-12D3-684C-80B1-E5EE8930A84D}"/>
              </a:ext>
            </a:extLst>
          </p:cNvPr>
          <p:cNvSpPr/>
          <p:nvPr/>
        </p:nvSpPr>
        <p:spPr>
          <a:xfrm>
            <a:off x="5502501" y="4411263"/>
            <a:ext cx="182978" cy="182978"/>
          </a:xfrm>
          <a:prstGeom prst="ellipse">
            <a:avLst/>
          </a:prstGeom>
          <a:solidFill>
            <a:srgbClr val="365BA3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7165FF"/>
              </a:solidFill>
            </a:endParaRPr>
          </a:p>
        </p:txBody>
      </p:sp>
      <p:sp>
        <p:nvSpPr>
          <p:cNvPr id="61" name="Овал 60">
            <a:extLst>
              <a:ext uri="{FF2B5EF4-FFF2-40B4-BE49-F238E27FC236}">
                <a16:creationId xmlns:a16="http://schemas.microsoft.com/office/drawing/2014/main" id="{8EE3D64E-F6EE-2E8C-2BAF-B6AD3B8972EC}"/>
              </a:ext>
            </a:extLst>
          </p:cNvPr>
          <p:cNvSpPr/>
          <p:nvPr/>
        </p:nvSpPr>
        <p:spPr>
          <a:xfrm>
            <a:off x="5792957" y="4529597"/>
            <a:ext cx="182978" cy="182978"/>
          </a:xfrm>
          <a:prstGeom prst="ellipse">
            <a:avLst/>
          </a:prstGeom>
          <a:solidFill>
            <a:srgbClr val="365BA3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7165FF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89C66DA-FB14-7A3C-6861-3EB4E5567439}"/>
              </a:ext>
            </a:extLst>
          </p:cNvPr>
          <p:cNvSpPr txBox="1"/>
          <p:nvPr/>
        </p:nvSpPr>
        <p:spPr>
          <a:xfrm>
            <a:off x="5917563" y="3784108"/>
            <a:ext cx="2878504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365BA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ru-RU" b="1" dirty="0">
                <a:solidFill>
                  <a:srgbClr val="7165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algn="ctr"/>
            <a:r>
              <a:rPr lang="ru-RU" b="1" dirty="0">
                <a:solidFill>
                  <a:srgbClr val="7165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200" dirty="0">
                <a:solidFill>
                  <a:srgbClr val="11111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Федеральных заказчика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0811F79-160A-6366-E51F-0AAB310B453B}"/>
              </a:ext>
            </a:extLst>
          </p:cNvPr>
          <p:cNvSpPr txBox="1"/>
          <p:nvPr/>
        </p:nvSpPr>
        <p:spPr>
          <a:xfrm>
            <a:off x="6393023" y="2898034"/>
            <a:ext cx="320441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365BA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 место </a:t>
            </a:r>
          </a:p>
          <a:p>
            <a:pPr algn="ctr"/>
            <a:r>
              <a:rPr lang="ru-RU" sz="1200" dirty="0">
                <a:solidFill>
                  <a:srgbClr val="11111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 федеральном конкурсе </a:t>
            </a:r>
          </a:p>
          <a:p>
            <a:pPr algn="ctr"/>
            <a:r>
              <a:rPr lang="ru-RU" sz="1200" dirty="0">
                <a:solidFill>
                  <a:srgbClr val="11111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«Умный город» 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4422DF3-0E17-75A7-5151-005C84E2916F}"/>
              </a:ext>
            </a:extLst>
          </p:cNvPr>
          <p:cNvSpPr txBox="1"/>
          <p:nvPr/>
        </p:nvSpPr>
        <p:spPr>
          <a:xfrm>
            <a:off x="3716395" y="2877809"/>
            <a:ext cx="29267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</a:rPr>
              <a:t>во </a:t>
            </a:r>
            <a:r>
              <a:rPr lang="ru-RU" sz="1200" b="0" i="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II Национальном конкурсе IT-решений «ПРОФ-IT. Инновация»</a:t>
            </a:r>
            <a:endParaRPr lang="ru-RU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1109CF17-993F-3E7F-E626-94122F9B4B75}"/>
              </a:ext>
            </a:extLst>
          </p:cNvPr>
          <p:cNvSpPr txBox="1"/>
          <p:nvPr/>
        </p:nvSpPr>
        <p:spPr>
          <a:xfrm>
            <a:off x="4278766" y="2407264"/>
            <a:ext cx="19041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924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 место</a:t>
            </a:r>
          </a:p>
        </p:txBody>
      </p:sp>
      <p:sp>
        <p:nvSpPr>
          <p:cNvPr id="66" name="Овал 65">
            <a:extLst>
              <a:ext uri="{FF2B5EF4-FFF2-40B4-BE49-F238E27FC236}">
                <a16:creationId xmlns:a16="http://schemas.microsoft.com/office/drawing/2014/main" id="{8D412F93-EE2E-0E59-0C42-462B2AABABB7}"/>
              </a:ext>
            </a:extLst>
          </p:cNvPr>
          <p:cNvSpPr/>
          <p:nvPr/>
        </p:nvSpPr>
        <p:spPr>
          <a:xfrm>
            <a:off x="4094196" y="4952160"/>
            <a:ext cx="182978" cy="182978"/>
          </a:xfrm>
          <a:prstGeom prst="ellipse">
            <a:avLst/>
          </a:prstGeom>
          <a:solidFill>
            <a:srgbClr val="22376A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7165FF"/>
              </a:solidFill>
            </a:endParaRPr>
          </a:p>
        </p:txBody>
      </p:sp>
      <p:sp>
        <p:nvSpPr>
          <p:cNvPr id="67" name="Овал 66">
            <a:extLst>
              <a:ext uri="{FF2B5EF4-FFF2-40B4-BE49-F238E27FC236}">
                <a16:creationId xmlns:a16="http://schemas.microsoft.com/office/drawing/2014/main" id="{014DEF90-057C-73B1-9CD2-9F9D3027F0A8}"/>
              </a:ext>
            </a:extLst>
          </p:cNvPr>
          <p:cNvSpPr/>
          <p:nvPr/>
        </p:nvSpPr>
        <p:spPr>
          <a:xfrm>
            <a:off x="3911316" y="4973676"/>
            <a:ext cx="182978" cy="182978"/>
          </a:xfrm>
          <a:prstGeom prst="ellipse">
            <a:avLst/>
          </a:prstGeom>
          <a:solidFill>
            <a:srgbClr val="365BA3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7165FF"/>
              </a:solidFill>
            </a:endParaRPr>
          </a:p>
        </p:txBody>
      </p:sp>
      <p:sp>
        <p:nvSpPr>
          <p:cNvPr id="68" name="Овал 67">
            <a:extLst>
              <a:ext uri="{FF2B5EF4-FFF2-40B4-BE49-F238E27FC236}">
                <a16:creationId xmlns:a16="http://schemas.microsoft.com/office/drawing/2014/main" id="{00A594DD-EC2E-4879-A719-7CF0C1EBF463}"/>
              </a:ext>
            </a:extLst>
          </p:cNvPr>
          <p:cNvSpPr/>
          <p:nvPr/>
        </p:nvSpPr>
        <p:spPr>
          <a:xfrm>
            <a:off x="3857528" y="4844584"/>
            <a:ext cx="182978" cy="182978"/>
          </a:xfrm>
          <a:prstGeom prst="ellipse">
            <a:avLst/>
          </a:prstGeom>
          <a:solidFill>
            <a:srgbClr val="22376A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7165FF"/>
              </a:solidFill>
            </a:endParaRPr>
          </a:p>
        </p:txBody>
      </p:sp>
      <p:sp>
        <p:nvSpPr>
          <p:cNvPr id="69" name="Овал 68">
            <a:extLst>
              <a:ext uri="{FF2B5EF4-FFF2-40B4-BE49-F238E27FC236}">
                <a16:creationId xmlns:a16="http://schemas.microsoft.com/office/drawing/2014/main" id="{113421A2-8FA4-8DFC-07C8-C57CB317B4B6}"/>
              </a:ext>
            </a:extLst>
          </p:cNvPr>
          <p:cNvSpPr/>
          <p:nvPr/>
        </p:nvSpPr>
        <p:spPr>
          <a:xfrm>
            <a:off x="3728436" y="4866100"/>
            <a:ext cx="182978" cy="182978"/>
          </a:xfrm>
          <a:prstGeom prst="ellipse">
            <a:avLst/>
          </a:prstGeom>
          <a:solidFill>
            <a:srgbClr val="365BA3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7165FF"/>
              </a:solidFill>
            </a:endParaRPr>
          </a:p>
        </p:txBody>
      </p:sp>
      <p:sp>
        <p:nvSpPr>
          <p:cNvPr id="70" name="Овал 69">
            <a:extLst>
              <a:ext uri="{FF2B5EF4-FFF2-40B4-BE49-F238E27FC236}">
                <a16:creationId xmlns:a16="http://schemas.microsoft.com/office/drawing/2014/main" id="{079F0CDC-C252-96DB-A3F8-0555390078F1}"/>
              </a:ext>
            </a:extLst>
          </p:cNvPr>
          <p:cNvSpPr/>
          <p:nvPr/>
        </p:nvSpPr>
        <p:spPr>
          <a:xfrm>
            <a:off x="3755717" y="4228383"/>
            <a:ext cx="182978" cy="182978"/>
          </a:xfrm>
          <a:prstGeom prst="ellipse">
            <a:avLst/>
          </a:prstGeom>
          <a:solidFill>
            <a:srgbClr val="365BA3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7165FF"/>
              </a:solidFill>
            </a:endParaRPr>
          </a:p>
        </p:txBody>
      </p:sp>
      <p:sp>
        <p:nvSpPr>
          <p:cNvPr id="71" name="Овал 70">
            <a:extLst>
              <a:ext uri="{FF2B5EF4-FFF2-40B4-BE49-F238E27FC236}">
                <a16:creationId xmlns:a16="http://schemas.microsoft.com/office/drawing/2014/main" id="{6076E313-0A79-DC76-518E-070ECC73F8B7}"/>
              </a:ext>
            </a:extLst>
          </p:cNvPr>
          <p:cNvSpPr/>
          <p:nvPr/>
        </p:nvSpPr>
        <p:spPr>
          <a:xfrm>
            <a:off x="5779013" y="4206770"/>
            <a:ext cx="182978" cy="182978"/>
          </a:xfrm>
          <a:prstGeom prst="ellipse">
            <a:avLst/>
          </a:prstGeom>
          <a:solidFill>
            <a:srgbClr val="22376A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7165FF"/>
              </a:solidFill>
            </a:endParaRPr>
          </a:p>
        </p:txBody>
      </p:sp>
      <p:sp>
        <p:nvSpPr>
          <p:cNvPr id="72" name="Овал 71">
            <a:extLst>
              <a:ext uri="{FF2B5EF4-FFF2-40B4-BE49-F238E27FC236}">
                <a16:creationId xmlns:a16="http://schemas.microsoft.com/office/drawing/2014/main" id="{31A8AD55-2BD5-375D-0F45-A2589E82AF77}"/>
              </a:ext>
            </a:extLst>
          </p:cNvPr>
          <p:cNvSpPr/>
          <p:nvPr/>
        </p:nvSpPr>
        <p:spPr>
          <a:xfrm>
            <a:off x="8350132" y="3842369"/>
            <a:ext cx="182978" cy="182978"/>
          </a:xfrm>
          <a:prstGeom prst="ellipse">
            <a:avLst/>
          </a:prstGeom>
          <a:solidFill>
            <a:srgbClr val="365BA3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7165FF"/>
              </a:solidFill>
            </a:endParaRPr>
          </a:p>
        </p:txBody>
      </p:sp>
      <p:sp>
        <p:nvSpPr>
          <p:cNvPr id="73" name="Овал 72">
            <a:extLst>
              <a:ext uri="{FF2B5EF4-FFF2-40B4-BE49-F238E27FC236}">
                <a16:creationId xmlns:a16="http://schemas.microsoft.com/office/drawing/2014/main" id="{1D3CA866-3C09-04FB-391B-7029581EDB79}"/>
              </a:ext>
            </a:extLst>
          </p:cNvPr>
          <p:cNvSpPr/>
          <p:nvPr/>
        </p:nvSpPr>
        <p:spPr>
          <a:xfrm>
            <a:off x="7726189" y="4907377"/>
            <a:ext cx="182978" cy="182978"/>
          </a:xfrm>
          <a:prstGeom prst="ellipse">
            <a:avLst/>
          </a:prstGeom>
          <a:solidFill>
            <a:srgbClr val="22376A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7165FF"/>
              </a:solidFill>
            </a:endParaRPr>
          </a:p>
        </p:txBody>
      </p:sp>
      <p:sp>
        <p:nvSpPr>
          <p:cNvPr id="74" name="Облачко с текстом: овальное 73">
            <a:extLst>
              <a:ext uri="{FF2B5EF4-FFF2-40B4-BE49-F238E27FC236}">
                <a16:creationId xmlns:a16="http://schemas.microsoft.com/office/drawing/2014/main" id="{09200C25-3724-BEFB-DD2B-80041924875B}"/>
              </a:ext>
            </a:extLst>
          </p:cNvPr>
          <p:cNvSpPr/>
          <p:nvPr/>
        </p:nvSpPr>
        <p:spPr>
          <a:xfrm>
            <a:off x="5296976" y="1539969"/>
            <a:ext cx="1904172" cy="847774"/>
          </a:xfrm>
          <a:prstGeom prst="wedgeEllipseCallou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6D4A898-9577-800A-C90B-DD40C4E288EF}"/>
              </a:ext>
            </a:extLst>
          </p:cNvPr>
          <p:cNvSpPr txBox="1"/>
          <p:nvPr/>
        </p:nvSpPr>
        <p:spPr>
          <a:xfrm>
            <a:off x="5486142" y="1730045"/>
            <a:ext cx="17530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Спасибо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ПРОФ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-IT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Инновация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6D1CE4C-51D4-3E19-5831-5AD58C211C54}"/>
              </a:ext>
            </a:extLst>
          </p:cNvPr>
          <p:cNvSpPr txBox="1"/>
          <p:nvPr/>
        </p:nvSpPr>
        <p:spPr>
          <a:xfrm>
            <a:off x="1190625" y="194061"/>
            <a:ext cx="1167765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F214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РУСГИС</a:t>
            </a:r>
          </a:p>
          <a:p>
            <a:r>
              <a:rPr lang="ru-RU" sz="2000" dirty="0">
                <a:solidFill>
                  <a:srgbClr val="0F214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Цифровой двойник территории</a:t>
            </a:r>
          </a:p>
        </p:txBody>
      </p:sp>
    </p:spTree>
    <p:extLst>
      <p:ext uri="{BB962C8B-B14F-4D97-AF65-F5344CB8AC3E}">
        <p14:creationId xmlns:p14="http://schemas.microsoft.com/office/powerpoint/2010/main" val="7246592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CD9F8AA-862F-74E1-6563-4119F9C5D1B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63271" y="5526093"/>
            <a:ext cx="7041181" cy="438630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C0440AD-AF0B-90D8-D5E6-85B44C1D8BE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1325" b="15293"/>
          <a:stretch/>
        </p:blipFill>
        <p:spPr>
          <a:xfrm>
            <a:off x="9342792" y="170339"/>
            <a:ext cx="1348376" cy="52905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BE2CB52-3260-D7FF-8EEC-1FCA2A2D3A2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4568" r="48158"/>
          <a:stretch/>
        </p:blipFill>
        <p:spPr>
          <a:xfrm>
            <a:off x="7866140" y="218161"/>
            <a:ext cx="1629716" cy="48123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51F2B15-82F0-94F1-76B8-27FA34CC429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7508"/>
          <a:stretch/>
        </p:blipFill>
        <p:spPr>
          <a:xfrm>
            <a:off x="7201148" y="180992"/>
            <a:ext cx="613169" cy="769441"/>
          </a:xfrm>
          <a:prstGeom prst="rect">
            <a:avLst/>
          </a:prstGeom>
        </p:spPr>
      </p:pic>
      <p:sp>
        <p:nvSpPr>
          <p:cNvPr id="4" name="Фигура">
            <a:extLst>
              <a:ext uri="{FF2B5EF4-FFF2-40B4-BE49-F238E27FC236}">
                <a16:creationId xmlns:a16="http://schemas.microsoft.com/office/drawing/2014/main" id="{5511B4B3-BF51-E4C3-F898-2C60C35ED71D}"/>
              </a:ext>
            </a:extLst>
          </p:cNvPr>
          <p:cNvSpPr/>
          <p:nvPr/>
        </p:nvSpPr>
        <p:spPr>
          <a:xfrm flipV="1">
            <a:off x="377386" y="1175555"/>
            <a:ext cx="1293544" cy="4006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0" h="21310" extrusionOk="0">
                <a:moveTo>
                  <a:pt x="10829" y="4"/>
                </a:moveTo>
                <a:cubicBezTo>
                  <a:pt x="8668" y="-147"/>
                  <a:pt x="6864" y="4633"/>
                  <a:pt x="6858" y="10653"/>
                </a:cubicBezTo>
                <a:cubicBezTo>
                  <a:pt x="6852" y="16420"/>
                  <a:pt x="8513" y="21087"/>
                  <a:pt x="10581" y="21303"/>
                </a:cubicBezTo>
                <a:cubicBezTo>
                  <a:pt x="12027" y="21453"/>
                  <a:pt x="13378" y="19280"/>
                  <a:pt x="14063" y="15706"/>
                </a:cubicBezTo>
                <a:cubicBezTo>
                  <a:pt x="14350" y="14244"/>
                  <a:pt x="14842" y="13182"/>
                  <a:pt x="15419" y="12765"/>
                </a:cubicBezTo>
                <a:cubicBezTo>
                  <a:pt x="16212" y="12191"/>
                  <a:pt x="17052" y="12890"/>
                  <a:pt x="17603" y="14590"/>
                </a:cubicBezTo>
                <a:cubicBezTo>
                  <a:pt x="18900" y="18813"/>
                  <a:pt x="21371" y="16270"/>
                  <a:pt x="21381" y="10698"/>
                </a:cubicBezTo>
                <a:cubicBezTo>
                  <a:pt x="21390" y="5071"/>
                  <a:pt x="18891" y="2453"/>
                  <a:pt x="17587" y="6731"/>
                </a:cubicBezTo>
                <a:cubicBezTo>
                  <a:pt x="17150" y="8044"/>
                  <a:pt x="16527" y="8760"/>
                  <a:pt x="15887" y="8692"/>
                </a:cubicBezTo>
                <a:cubicBezTo>
                  <a:pt x="15103" y="8610"/>
                  <a:pt x="14394" y="7388"/>
                  <a:pt x="14014" y="5464"/>
                </a:cubicBezTo>
                <a:cubicBezTo>
                  <a:pt x="13376" y="2181"/>
                  <a:pt x="12162" y="97"/>
                  <a:pt x="10829" y="4"/>
                </a:cubicBezTo>
                <a:close/>
                <a:moveTo>
                  <a:pt x="2155" y="4559"/>
                </a:moveTo>
                <a:cubicBezTo>
                  <a:pt x="1603" y="4559"/>
                  <a:pt x="1053" y="5159"/>
                  <a:pt x="632" y="6339"/>
                </a:cubicBezTo>
                <a:cubicBezTo>
                  <a:pt x="-210" y="8699"/>
                  <a:pt x="-210" y="12517"/>
                  <a:pt x="632" y="14877"/>
                </a:cubicBezTo>
                <a:cubicBezTo>
                  <a:pt x="1474" y="17237"/>
                  <a:pt x="2836" y="17237"/>
                  <a:pt x="3677" y="14877"/>
                </a:cubicBezTo>
                <a:cubicBezTo>
                  <a:pt x="4519" y="12517"/>
                  <a:pt x="4519" y="8699"/>
                  <a:pt x="3677" y="6339"/>
                </a:cubicBezTo>
                <a:cubicBezTo>
                  <a:pt x="3257" y="5159"/>
                  <a:pt x="2706" y="4559"/>
                  <a:pt x="2155" y="4559"/>
                </a:cubicBezTo>
                <a:close/>
              </a:path>
            </a:pathLst>
          </a:custGeom>
          <a:gradFill>
            <a:gsLst>
              <a:gs pos="0">
                <a:srgbClr val="014D7E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015830"/>
          </a:gra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DD5B42E-9969-6F26-D47D-7AA7DCC35254}"/>
              </a:ext>
            </a:extLst>
          </p:cNvPr>
          <p:cNvSpPr txBox="1"/>
          <p:nvPr/>
        </p:nvSpPr>
        <p:spPr>
          <a:xfrm>
            <a:off x="1190625" y="194061"/>
            <a:ext cx="1167765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F214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РУСГИС</a:t>
            </a:r>
          </a:p>
          <a:p>
            <a:r>
              <a:rPr lang="ru-RU" sz="2000" dirty="0">
                <a:solidFill>
                  <a:srgbClr val="0F214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Цифровой двойник территории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BB1CD65-113C-BA3E-8098-BB426DDD02E8}"/>
              </a:ext>
            </a:extLst>
          </p:cNvPr>
          <p:cNvSpPr txBox="1"/>
          <p:nvPr/>
        </p:nvSpPr>
        <p:spPr>
          <a:xfrm>
            <a:off x="5464763" y="1655349"/>
            <a:ext cx="45792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22376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Впервые</a:t>
            </a:r>
            <a:endParaRPr lang="ru-RU" sz="2800" b="1" dirty="0">
              <a:solidFill>
                <a:srgbClr val="22376A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0C3D88-57ED-7ABD-B329-5520D1CB80FE}"/>
              </a:ext>
            </a:extLst>
          </p:cNvPr>
          <p:cNvSpPr txBox="1"/>
          <p:nvPr/>
        </p:nvSpPr>
        <p:spPr>
          <a:xfrm>
            <a:off x="-1417395" y="-1700076"/>
            <a:ext cx="20173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скорость загрузки 15 млн объектов на карте</a:t>
            </a:r>
            <a:endParaRPr lang="ru-RU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99AEF87-1BFA-1E87-3B9B-C342A312F80D}"/>
              </a:ext>
            </a:extLst>
          </p:cNvPr>
          <p:cNvSpPr txBox="1"/>
          <p:nvPr/>
        </p:nvSpPr>
        <p:spPr>
          <a:xfrm>
            <a:off x="0" y="-1160639"/>
            <a:ext cx="20957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365BA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15</a:t>
            </a:r>
            <a:r>
              <a:rPr lang="ru-RU" sz="2400" b="1" dirty="0">
                <a:solidFill>
                  <a:srgbClr val="7165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400" b="1" dirty="0">
                <a:solidFill>
                  <a:srgbClr val="365BA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секунд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7AE9840-13C2-6547-72E1-454D45E49A2F}"/>
              </a:ext>
            </a:extLst>
          </p:cNvPr>
          <p:cNvSpPr txBox="1"/>
          <p:nvPr/>
        </p:nvSpPr>
        <p:spPr>
          <a:xfrm>
            <a:off x="7512909" y="7387180"/>
            <a:ext cx="318383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активных пользователей</a:t>
            </a:r>
            <a:endParaRPr lang="ru-RU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8787D42-09B8-276B-5BFD-D359FCBC3FDB}"/>
              </a:ext>
            </a:extLst>
          </p:cNvPr>
          <p:cNvSpPr txBox="1"/>
          <p:nvPr/>
        </p:nvSpPr>
        <p:spPr>
          <a:xfrm>
            <a:off x="7909167" y="7202514"/>
            <a:ext cx="21348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365BA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en-US" sz="2400" b="1" dirty="0">
                <a:solidFill>
                  <a:srgbClr val="365BA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500</a:t>
            </a:r>
            <a:r>
              <a:rPr lang="ru-RU" sz="2400" b="1" dirty="0">
                <a:solidFill>
                  <a:srgbClr val="365BA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+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C1C0D6-691F-CFE2-E549-5B1E0373B525}"/>
              </a:ext>
            </a:extLst>
          </p:cNvPr>
          <p:cNvSpPr txBox="1"/>
          <p:nvPr/>
        </p:nvSpPr>
        <p:spPr>
          <a:xfrm>
            <a:off x="12294741" y="2853917"/>
            <a:ext cx="20861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картографических слоев</a:t>
            </a:r>
            <a:endParaRPr lang="ru-RU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3831333-10C0-A411-9415-9E95315DBF70}"/>
              </a:ext>
            </a:extLst>
          </p:cNvPr>
          <p:cNvSpPr txBox="1"/>
          <p:nvPr/>
        </p:nvSpPr>
        <p:spPr>
          <a:xfrm>
            <a:off x="13313474" y="1564626"/>
            <a:ext cx="21348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365BA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14 600+</a:t>
            </a:r>
            <a:endParaRPr lang="ru-RU" sz="2400" b="1" dirty="0">
              <a:solidFill>
                <a:srgbClr val="365BA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7F04020-972E-8E20-B767-A84BF32779B5}"/>
              </a:ext>
            </a:extLst>
          </p:cNvPr>
          <p:cNvSpPr txBox="1"/>
          <p:nvPr/>
        </p:nvSpPr>
        <p:spPr>
          <a:xfrm>
            <a:off x="-2342444" y="2447700"/>
            <a:ext cx="2926753" cy="774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отраслей переведены </a:t>
            </a:r>
          </a:p>
          <a:p>
            <a:pPr algn="ctr"/>
            <a:r>
              <a:rPr lang="ru-RU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«цифру»</a:t>
            </a:r>
          </a:p>
          <a:p>
            <a:pPr algn="ctr">
              <a:spcBef>
                <a:spcPts val="1000"/>
              </a:spcBef>
            </a:pPr>
            <a:endParaRPr lang="ru-RU" sz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69B5CFA-A066-4659-9F66-7A16E0080B93}"/>
              </a:ext>
            </a:extLst>
          </p:cNvPr>
          <p:cNvSpPr txBox="1"/>
          <p:nvPr/>
        </p:nvSpPr>
        <p:spPr>
          <a:xfrm>
            <a:off x="-2091120" y="3526212"/>
            <a:ext cx="19041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365BA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15+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7102BDE-EE23-E99C-B71A-E2C1DC5614CA}"/>
              </a:ext>
            </a:extLst>
          </p:cNvPr>
          <p:cNvSpPr txBox="1"/>
          <p:nvPr/>
        </p:nvSpPr>
        <p:spPr>
          <a:xfrm>
            <a:off x="3978786" y="7327202"/>
            <a:ext cx="31838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000"/>
              </a:spcBef>
            </a:pPr>
            <a:r>
              <a:rPr lang="ru-RU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дополнительного дохода по налогам получили муниципалитеты</a:t>
            </a:r>
            <a:endParaRPr lang="ru-RU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1ECBAEE-7D07-5390-C4AD-7DDD1E096412}"/>
              </a:ext>
            </a:extLst>
          </p:cNvPr>
          <p:cNvSpPr txBox="1"/>
          <p:nvPr/>
        </p:nvSpPr>
        <p:spPr>
          <a:xfrm>
            <a:off x="4203541" y="7371807"/>
            <a:ext cx="33323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365BA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Миллиард +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A66501B-4A5E-53AA-0A8E-86F33A140115}"/>
              </a:ext>
            </a:extLst>
          </p:cNvPr>
          <p:cNvSpPr txBox="1"/>
          <p:nvPr/>
        </p:nvSpPr>
        <p:spPr>
          <a:xfrm>
            <a:off x="12651651" y="5223680"/>
            <a:ext cx="199317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000"/>
              </a:spcBef>
            </a:pPr>
            <a:r>
              <a:rPr lang="ru-RU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успешных проектов</a:t>
            </a:r>
            <a:endParaRPr lang="ru-RU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BA60778-13AF-89E7-2F81-4A3A86F60920}"/>
              </a:ext>
            </a:extLst>
          </p:cNvPr>
          <p:cNvSpPr txBox="1"/>
          <p:nvPr/>
        </p:nvSpPr>
        <p:spPr>
          <a:xfrm>
            <a:off x="13601752" y="4308897"/>
            <a:ext cx="20861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365BA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50+</a:t>
            </a:r>
          </a:p>
        </p:txBody>
      </p:sp>
      <p:sp>
        <p:nvSpPr>
          <p:cNvPr id="51" name="Овал 50">
            <a:extLst>
              <a:ext uri="{FF2B5EF4-FFF2-40B4-BE49-F238E27FC236}">
                <a16:creationId xmlns:a16="http://schemas.microsoft.com/office/drawing/2014/main" id="{CEE4C69A-6883-2342-D7C3-A52E0361E841}"/>
              </a:ext>
            </a:extLst>
          </p:cNvPr>
          <p:cNvSpPr/>
          <p:nvPr/>
        </p:nvSpPr>
        <p:spPr>
          <a:xfrm>
            <a:off x="-2525422" y="3631787"/>
            <a:ext cx="182978" cy="182978"/>
          </a:xfrm>
          <a:prstGeom prst="ellipse">
            <a:avLst/>
          </a:prstGeom>
          <a:solidFill>
            <a:srgbClr val="365BA3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7165FF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537455B-81AB-D5D9-344E-671FCDFDC044}"/>
              </a:ext>
            </a:extLst>
          </p:cNvPr>
          <p:cNvSpPr txBox="1"/>
          <p:nvPr/>
        </p:nvSpPr>
        <p:spPr>
          <a:xfrm>
            <a:off x="-4907147" y="5682445"/>
            <a:ext cx="60977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000"/>
              </a:spcBef>
            </a:pPr>
            <a:r>
              <a:rPr lang="ru-RU" sz="2400" b="1" dirty="0">
                <a:solidFill>
                  <a:srgbClr val="365BA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 70%</a:t>
            </a:r>
          </a:p>
          <a:p>
            <a:pPr algn="ctr"/>
            <a:r>
              <a:rPr lang="ru-RU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рабочих функций </a:t>
            </a:r>
          </a:p>
          <a:p>
            <a:pPr algn="ctr"/>
            <a:r>
              <a:rPr lang="ru-RU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муниципалитета </a:t>
            </a:r>
            <a:endParaRPr lang="ru-RU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E788EBE-AF6F-ED06-6D48-481E607342E4}"/>
              </a:ext>
            </a:extLst>
          </p:cNvPr>
          <p:cNvSpPr txBox="1"/>
          <p:nvPr/>
        </p:nvSpPr>
        <p:spPr>
          <a:xfrm>
            <a:off x="-1959270" y="4679792"/>
            <a:ext cx="629979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оцифровано</a:t>
            </a:r>
            <a:endParaRPr lang="ru-RU" sz="11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1919BA2-86F5-A91B-E7F1-11D5ABA3B6DF}"/>
              </a:ext>
            </a:extLst>
          </p:cNvPr>
          <p:cNvSpPr txBox="1"/>
          <p:nvPr/>
        </p:nvSpPr>
        <p:spPr>
          <a:xfrm>
            <a:off x="12868275" y="4097578"/>
            <a:ext cx="629979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реализовано</a:t>
            </a:r>
            <a:endParaRPr lang="ru-RU" sz="11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2B2752D-E814-7F20-DB08-5AB37BDD783D}"/>
              </a:ext>
            </a:extLst>
          </p:cNvPr>
          <p:cNvSpPr txBox="1"/>
          <p:nvPr/>
        </p:nvSpPr>
        <p:spPr>
          <a:xfrm>
            <a:off x="12863271" y="722713"/>
            <a:ext cx="629979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создано</a:t>
            </a:r>
            <a:endParaRPr lang="ru-RU" sz="11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6" name="Овал 55">
            <a:extLst>
              <a:ext uri="{FF2B5EF4-FFF2-40B4-BE49-F238E27FC236}">
                <a16:creationId xmlns:a16="http://schemas.microsoft.com/office/drawing/2014/main" id="{38E9317D-D01D-4DC5-F164-99A224710B4D}"/>
              </a:ext>
            </a:extLst>
          </p:cNvPr>
          <p:cNvSpPr/>
          <p:nvPr/>
        </p:nvSpPr>
        <p:spPr>
          <a:xfrm>
            <a:off x="-990015" y="4855084"/>
            <a:ext cx="182978" cy="182978"/>
          </a:xfrm>
          <a:prstGeom prst="ellipse">
            <a:avLst/>
          </a:prstGeom>
          <a:solidFill>
            <a:srgbClr val="22376A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365BA3"/>
              </a:solidFill>
            </a:endParaRPr>
          </a:p>
        </p:txBody>
      </p:sp>
      <p:sp>
        <p:nvSpPr>
          <p:cNvPr id="57" name="Овал 56">
            <a:extLst>
              <a:ext uri="{FF2B5EF4-FFF2-40B4-BE49-F238E27FC236}">
                <a16:creationId xmlns:a16="http://schemas.microsoft.com/office/drawing/2014/main" id="{24B17773-7B2D-E8EE-CE94-9AB79A2F1BA0}"/>
              </a:ext>
            </a:extLst>
          </p:cNvPr>
          <p:cNvSpPr/>
          <p:nvPr/>
        </p:nvSpPr>
        <p:spPr>
          <a:xfrm>
            <a:off x="-912200" y="4747077"/>
            <a:ext cx="182978" cy="182978"/>
          </a:xfrm>
          <a:prstGeom prst="ellipse">
            <a:avLst/>
          </a:prstGeom>
          <a:solidFill>
            <a:srgbClr val="22376A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7165FF"/>
              </a:solidFill>
            </a:endParaRPr>
          </a:p>
        </p:txBody>
      </p:sp>
      <p:sp>
        <p:nvSpPr>
          <p:cNvPr id="58" name="Овал 57">
            <a:extLst>
              <a:ext uri="{FF2B5EF4-FFF2-40B4-BE49-F238E27FC236}">
                <a16:creationId xmlns:a16="http://schemas.microsoft.com/office/drawing/2014/main" id="{344DEC72-C1C7-37D6-C131-F16F047F2095}"/>
              </a:ext>
            </a:extLst>
          </p:cNvPr>
          <p:cNvSpPr/>
          <p:nvPr/>
        </p:nvSpPr>
        <p:spPr>
          <a:xfrm>
            <a:off x="5179772" y="7017052"/>
            <a:ext cx="182978" cy="182978"/>
          </a:xfrm>
          <a:prstGeom prst="ellipse">
            <a:avLst/>
          </a:prstGeom>
          <a:solidFill>
            <a:srgbClr val="365BA3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7165FF"/>
              </a:solidFill>
            </a:endParaRPr>
          </a:p>
        </p:txBody>
      </p:sp>
      <p:sp>
        <p:nvSpPr>
          <p:cNvPr id="59" name="Овал 58">
            <a:extLst>
              <a:ext uri="{FF2B5EF4-FFF2-40B4-BE49-F238E27FC236}">
                <a16:creationId xmlns:a16="http://schemas.microsoft.com/office/drawing/2014/main" id="{610EA554-BBF0-644D-BE12-4FC6B5E28B31}"/>
              </a:ext>
            </a:extLst>
          </p:cNvPr>
          <p:cNvSpPr/>
          <p:nvPr/>
        </p:nvSpPr>
        <p:spPr>
          <a:xfrm>
            <a:off x="6225071" y="7433346"/>
            <a:ext cx="182978" cy="182978"/>
          </a:xfrm>
          <a:prstGeom prst="ellipse">
            <a:avLst/>
          </a:prstGeom>
          <a:solidFill>
            <a:srgbClr val="22376A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7165FF"/>
              </a:solidFill>
            </a:endParaRPr>
          </a:p>
        </p:txBody>
      </p:sp>
      <p:sp>
        <p:nvSpPr>
          <p:cNvPr id="60" name="Овал 59">
            <a:extLst>
              <a:ext uri="{FF2B5EF4-FFF2-40B4-BE49-F238E27FC236}">
                <a16:creationId xmlns:a16="http://schemas.microsoft.com/office/drawing/2014/main" id="{778F4B02-12D3-684C-80B1-E5EE8930A84D}"/>
              </a:ext>
            </a:extLst>
          </p:cNvPr>
          <p:cNvSpPr/>
          <p:nvPr/>
        </p:nvSpPr>
        <p:spPr>
          <a:xfrm>
            <a:off x="5973126" y="7662729"/>
            <a:ext cx="182978" cy="182978"/>
          </a:xfrm>
          <a:prstGeom prst="ellipse">
            <a:avLst/>
          </a:prstGeom>
          <a:solidFill>
            <a:srgbClr val="365BA3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7165FF"/>
              </a:solidFill>
            </a:endParaRPr>
          </a:p>
        </p:txBody>
      </p:sp>
      <p:sp>
        <p:nvSpPr>
          <p:cNvPr id="61" name="Овал 60">
            <a:extLst>
              <a:ext uri="{FF2B5EF4-FFF2-40B4-BE49-F238E27FC236}">
                <a16:creationId xmlns:a16="http://schemas.microsoft.com/office/drawing/2014/main" id="{8EE3D64E-F6EE-2E8C-2BAF-B6AD3B8972EC}"/>
              </a:ext>
            </a:extLst>
          </p:cNvPr>
          <p:cNvSpPr/>
          <p:nvPr/>
        </p:nvSpPr>
        <p:spPr>
          <a:xfrm>
            <a:off x="6004511" y="8188227"/>
            <a:ext cx="182978" cy="182978"/>
          </a:xfrm>
          <a:prstGeom prst="ellipse">
            <a:avLst/>
          </a:prstGeom>
          <a:solidFill>
            <a:srgbClr val="365BA3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7165FF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89C66DA-FB14-7A3C-6861-3EB4E5567439}"/>
              </a:ext>
            </a:extLst>
          </p:cNvPr>
          <p:cNvSpPr txBox="1"/>
          <p:nvPr/>
        </p:nvSpPr>
        <p:spPr>
          <a:xfrm>
            <a:off x="6585425" y="7712333"/>
            <a:ext cx="2878504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365BA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ru-RU" b="1" dirty="0">
                <a:solidFill>
                  <a:srgbClr val="7165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algn="ctr"/>
            <a:r>
              <a:rPr lang="ru-RU" b="1" dirty="0">
                <a:solidFill>
                  <a:srgbClr val="7165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200" dirty="0">
                <a:solidFill>
                  <a:srgbClr val="11111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Федеральных заказчика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0811F79-160A-6366-E51F-0AAB310B453B}"/>
              </a:ext>
            </a:extLst>
          </p:cNvPr>
          <p:cNvSpPr txBox="1"/>
          <p:nvPr/>
        </p:nvSpPr>
        <p:spPr>
          <a:xfrm>
            <a:off x="7498173" y="10085922"/>
            <a:ext cx="320441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365BA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 место </a:t>
            </a:r>
          </a:p>
          <a:p>
            <a:pPr algn="ctr"/>
            <a:r>
              <a:rPr lang="ru-RU" sz="1200" dirty="0">
                <a:solidFill>
                  <a:srgbClr val="11111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 федеральном конкурсе </a:t>
            </a:r>
          </a:p>
          <a:p>
            <a:pPr algn="ctr"/>
            <a:r>
              <a:rPr lang="ru-RU" sz="1200" dirty="0">
                <a:solidFill>
                  <a:srgbClr val="11111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«Умный город» 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4422DF3-0E17-75A7-5151-005C84E2916F}"/>
              </a:ext>
            </a:extLst>
          </p:cNvPr>
          <p:cNvSpPr txBox="1"/>
          <p:nvPr/>
        </p:nvSpPr>
        <p:spPr>
          <a:xfrm>
            <a:off x="3754953" y="-1266674"/>
            <a:ext cx="29267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</a:rPr>
              <a:t>во </a:t>
            </a:r>
            <a:r>
              <a:rPr lang="ru-RU" sz="1200" b="0" i="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II Национальном конкурсе IT-решений «ПРОФ-IT. Инновация»</a:t>
            </a:r>
            <a:endParaRPr lang="ru-RU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1109CF17-993F-3E7F-E626-94122F9B4B75}"/>
              </a:ext>
            </a:extLst>
          </p:cNvPr>
          <p:cNvSpPr txBox="1"/>
          <p:nvPr/>
        </p:nvSpPr>
        <p:spPr>
          <a:xfrm>
            <a:off x="5271261" y="-880298"/>
            <a:ext cx="19041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924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 место</a:t>
            </a:r>
          </a:p>
        </p:txBody>
      </p:sp>
      <p:sp>
        <p:nvSpPr>
          <p:cNvPr id="66" name="Овал 65">
            <a:extLst>
              <a:ext uri="{FF2B5EF4-FFF2-40B4-BE49-F238E27FC236}">
                <a16:creationId xmlns:a16="http://schemas.microsoft.com/office/drawing/2014/main" id="{8D412F93-EE2E-0E59-0C42-462B2AABABB7}"/>
              </a:ext>
            </a:extLst>
          </p:cNvPr>
          <p:cNvSpPr/>
          <p:nvPr/>
        </p:nvSpPr>
        <p:spPr>
          <a:xfrm>
            <a:off x="-1095178" y="5951324"/>
            <a:ext cx="182978" cy="182978"/>
          </a:xfrm>
          <a:prstGeom prst="ellipse">
            <a:avLst/>
          </a:prstGeom>
          <a:solidFill>
            <a:srgbClr val="22376A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7165FF"/>
              </a:solidFill>
            </a:endParaRPr>
          </a:p>
        </p:txBody>
      </p:sp>
      <p:sp>
        <p:nvSpPr>
          <p:cNvPr id="67" name="Овал 66">
            <a:extLst>
              <a:ext uri="{FF2B5EF4-FFF2-40B4-BE49-F238E27FC236}">
                <a16:creationId xmlns:a16="http://schemas.microsoft.com/office/drawing/2014/main" id="{014DEF90-057C-73B1-9CD2-9F9D3027F0A8}"/>
              </a:ext>
            </a:extLst>
          </p:cNvPr>
          <p:cNvSpPr/>
          <p:nvPr/>
        </p:nvSpPr>
        <p:spPr>
          <a:xfrm>
            <a:off x="-893937" y="5362179"/>
            <a:ext cx="182978" cy="182978"/>
          </a:xfrm>
          <a:prstGeom prst="ellipse">
            <a:avLst/>
          </a:prstGeom>
          <a:solidFill>
            <a:srgbClr val="365BA3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7165FF"/>
              </a:solidFill>
            </a:endParaRPr>
          </a:p>
        </p:txBody>
      </p:sp>
      <p:sp>
        <p:nvSpPr>
          <p:cNvPr id="68" name="Овал 67">
            <a:extLst>
              <a:ext uri="{FF2B5EF4-FFF2-40B4-BE49-F238E27FC236}">
                <a16:creationId xmlns:a16="http://schemas.microsoft.com/office/drawing/2014/main" id="{00A594DD-EC2E-4879-A719-7CF0C1EBF463}"/>
              </a:ext>
            </a:extLst>
          </p:cNvPr>
          <p:cNvSpPr/>
          <p:nvPr/>
        </p:nvSpPr>
        <p:spPr>
          <a:xfrm>
            <a:off x="-1136946" y="5317701"/>
            <a:ext cx="182978" cy="182978"/>
          </a:xfrm>
          <a:prstGeom prst="ellipse">
            <a:avLst/>
          </a:prstGeom>
          <a:solidFill>
            <a:srgbClr val="22376A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7165FF"/>
              </a:solidFill>
            </a:endParaRPr>
          </a:p>
        </p:txBody>
      </p:sp>
      <p:sp>
        <p:nvSpPr>
          <p:cNvPr id="69" name="Овал 68">
            <a:extLst>
              <a:ext uri="{FF2B5EF4-FFF2-40B4-BE49-F238E27FC236}">
                <a16:creationId xmlns:a16="http://schemas.microsoft.com/office/drawing/2014/main" id="{113421A2-8FA4-8DFC-07C8-C57CB317B4B6}"/>
              </a:ext>
            </a:extLst>
          </p:cNvPr>
          <p:cNvSpPr/>
          <p:nvPr/>
        </p:nvSpPr>
        <p:spPr>
          <a:xfrm>
            <a:off x="-2142248" y="5723494"/>
            <a:ext cx="182978" cy="182978"/>
          </a:xfrm>
          <a:prstGeom prst="ellipse">
            <a:avLst/>
          </a:prstGeom>
          <a:solidFill>
            <a:srgbClr val="365BA3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7165FF"/>
              </a:solidFill>
            </a:endParaRPr>
          </a:p>
        </p:txBody>
      </p:sp>
      <p:sp>
        <p:nvSpPr>
          <p:cNvPr id="70" name="Овал 69">
            <a:extLst>
              <a:ext uri="{FF2B5EF4-FFF2-40B4-BE49-F238E27FC236}">
                <a16:creationId xmlns:a16="http://schemas.microsoft.com/office/drawing/2014/main" id="{079F0CDC-C252-96DB-A3F8-0555390078F1}"/>
              </a:ext>
            </a:extLst>
          </p:cNvPr>
          <p:cNvSpPr/>
          <p:nvPr/>
        </p:nvSpPr>
        <p:spPr>
          <a:xfrm>
            <a:off x="-1128580" y="4129754"/>
            <a:ext cx="182978" cy="182978"/>
          </a:xfrm>
          <a:prstGeom prst="ellipse">
            <a:avLst/>
          </a:prstGeom>
          <a:solidFill>
            <a:srgbClr val="365BA3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7165FF"/>
              </a:solidFill>
            </a:endParaRPr>
          </a:p>
        </p:txBody>
      </p:sp>
      <p:sp>
        <p:nvSpPr>
          <p:cNvPr id="71" name="Овал 70">
            <a:extLst>
              <a:ext uri="{FF2B5EF4-FFF2-40B4-BE49-F238E27FC236}">
                <a16:creationId xmlns:a16="http://schemas.microsoft.com/office/drawing/2014/main" id="{6076E313-0A79-DC76-518E-070ECC73F8B7}"/>
              </a:ext>
            </a:extLst>
          </p:cNvPr>
          <p:cNvSpPr/>
          <p:nvPr/>
        </p:nvSpPr>
        <p:spPr>
          <a:xfrm>
            <a:off x="5660679" y="8096738"/>
            <a:ext cx="182978" cy="182978"/>
          </a:xfrm>
          <a:prstGeom prst="ellipse">
            <a:avLst/>
          </a:prstGeom>
          <a:solidFill>
            <a:srgbClr val="22376A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7165FF"/>
              </a:solidFill>
            </a:endParaRPr>
          </a:p>
        </p:txBody>
      </p:sp>
      <p:sp>
        <p:nvSpPr>
          <p:cNvPr id="72" name="Овал 71">
            <a:extLst>
              <a:ext uri="{FF2B5EF4-FFF2-40B4-BE49-F238E27FC236}">
                <a16:creationId xmlns:a16="http://schemas.microsoft.com/office/drawing/2014/main" id="{31A8AD55-2BD5-375D-0F45-A2589E82AF77}"/>
              </a:ext>
            </a:extLst>
          </p:cNvPr>
          <p:cNvSpPr/>
          <p:nvPr/>
        </p:nvSpPr>
        <p:spPr>
          <a:xfrm>
            <a:off x="9135962" y="9095306"/>
            <a:ext cx="182978" cy="182978"/>
          </a:xfrm>
          <a:prstGeom prst="ellipse">
            <a:avLst/>
          </a:prstGeom>
          <a:solidFill>
            <a:srgbClr val="365BA3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7165FF"/>
              </a:solidFill>
            </a:endParaRPr>
          </a:p>
        </p:txBody>
      </p:sp>
      <p:sp>
        <p:nvSpPr>
          <p:cNvPr id="73" name="Овал 72">
            <a:extLst>
              <a:ext uri="{FF2B5EF4-FFF2-40B4-BE49-F238E27FC236}">
                <a16:creationId xmlns:a16="http://schemas.microsoft.com/office/drawing/2014/main" id="{1D3CA866-3C09-04FB-391B-7029581EDB79}"/>
              </a:ext>
            </a:extLst>
          </p:cNvPr>
          <p:cNvSpPr/>
          <p:nvPr/>
        </p:nvSpPr>
        <p:spPr>
          <a:xfrm>
            <a:off x="8024677" y="8188227"/>
            <a:ext cx="182978" cy="182978"/>
          </a:xfrm>
          <a:prstGeom prst="ellipse">
            <a:avLst/>
          </a:prstGeom>
          <a:solidFill>
            <a:srgbClr val="22376A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7165FF"/>
              </a:solidFill>
            </a:endParaRPr>
          </a:p>
        </p:txBody>
      </p:sp>
      <p:sp>
        <p:nvSpPr>
          <p:cNvPr id="74" name="Облачко с текстом: овальное 73">
            <a:extLst>
              <a:ext uri="{FF2B5EF4-FFF2-40B4-BE49-F238E27FC236}">
                <a16:creationId xmlns:a16="http://schemas.microsoft.com/office/drawing/2014/main" id="{09200C25-3724-BEFB-DD2B-80041924875B}"/>
              </a:ext>
            </a:extLst>
          </p:cNvPr>
          <p:cNvSpPr/>
          <p:nvPr/>
        </p:nvSpPr>
        <p:spPr>
          <a:xfrm>
            <a:off x="7255569" y="-1256710"/>
            <a:ext cx="1904172" cy="824616"/>
          </a:xfrm>
          <a:prstGeom prst="wedgeEllipseCallou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6D4A898-9577-800A-C90B-DD40C4E288EF}"/>
              </a:ext>
            </a:extLst>
          </p:cNvPr>
          <p:cNvSpPr txBox="1"/>
          <p:nvPr/>
        </p:nvSpPr>
        <p:spPr>
          <a:xfrm>
            <a:off x="7660551" y="-1106283"/>
            <a:ext cx="17530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Спасибо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ПРОФ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-IT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Инновация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55D7B335-68C3-2554-EACE-E6C29CE057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08734" y="2221553"/>
            <a:ext cx="2431729" cy="374652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0556761-616D-554E-3B50-EBB3866AAC3A}"/>
              </a:ext>
            </a:extLst>
          </p:cNvPr>
          <p:cNvSpPr txBox="1"/>
          <p:nvPr/>
        </p:nvSpPr>
        <p:spPr>
          <a:xfrm>
            <a:off x="5471364" y="2441835"/>
            <a:ext cx="5961006" cy="3862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7165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 октября </a:t>
            </a:r>
          </a:p>
          <a:p>
            <a:endParaRPr lang="ru-RU" sz="1400" b="1" dirty="0">
              <a:solidFill>
                <a:srgbClr val="7165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ru-RU" sz="500" b="1" dirty="0">
              <a:solidFill>
                <a:srgbClr val="22376A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2800" b="1" dirty="0">
                <a:solidFill>
                  <a:srgbClr val="22376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каждый сможет самостоятельно оценить функциональность</a:t>
            </a:r>
          </a:p>
          <a:p>
            <a:endParaRPr lang="ru-RU" sz="2800" b="1" dirty="0">
              <a:solidFill>
                <a:srgbClr val="22376A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2800" b="1" dirty="0">
                <a:solidFill>
                  <a:srgbClr val="22376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протестировать работоспособность </a:t>
            </a:r>
          </a:p>
          <a:p>
            <a:endParaRPr lang="ru-RU" sz="2800" b="1" dirty="0">
              <a:solidFill>
                <a:srgbClr val="22376A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DD7015F-15F1-C7C3-123D-350A21B06803}"/>
              </a:ext>
            </a:extLst>
          </p:cNvPr>
          <p:cNvSpPr txBox="1"/>
          <p:nvPr/>
        </p:nvSpPr>
        <p:spPr>
          <a:xfrm>
            <a:off x="1334198" y="6161173"/>
            <a:ext cx="124033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22376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Следите за новостями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3142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5" descr="Рисунок 5">
            <a:extLst>
              <a:ext uri="{FF2B5EF4-FFF2-40B4-BE49-F238E27FC236}">
                <a16:creationId xmlns:a16="http://schemas.microsoft.com/office/drawing/2014/main" id="{4F42EDE2-1945-F98F-6BEA-49B6968A6C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47" t="5418" r="1646"/>
          <a:stretch>
            <a:fillRect/>
          </a:stretch>
        </p:blipFill>
        <p:spPr>
          <a:xfrm>
            <a:off x="8652582" y="1726608"/>
            <a:ext cx="2728795" cy="2645678"/>
          </a:xfrm>
          <a:prstGeom prst="rect">
            <a:avLst/>
          </a:prstGeom>
          <a:ln>
            <a:noFill/>
          </a:ln>
          <a:effectLst>
            <a:outerShdw dist="139700" sx="96000" sy="96000" algn="tl" rotWithShape="0">
              <a:srgbClr val="22376A">
                <a:alpha val="65000"/>
              </a:srgbClr>
            </a:outerShdw>
            <a:softEdge rad="889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CD9F8AA-862F-74E1-6563-4119F9C5D1B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63271" y="5526093"/>
            <a:ext cx="7041181" cy="438630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C0440AD-AF0B-90D8-D5E6-85B44C1D8BE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1325" b="15293"/>
          <a:stretch/>
        </p:blipFill>
        <p:spPr>
          <a:xfrm>
            <a:off x="9342792" y="170339"/>
            <a:ext cx="1348376" cy="52905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BE2CB52-3260-D7FF-8EEC-1FCA2A2D3A2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4568" r="48158"/>
          <a:stretch/>
        </p:blipFill>
        <p:spPr>
          <a:xfrm>
            <a:off x="7866140" y="218161"/>
            <a:ext cx="1629716" cy="48123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51F2B15-82F0-94F1-76B8-27FA34CC429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7508"/>
          <a:stretch/>
        </p:blipFill>
        <p:spPr>
          <a:xfrm>
            <a:off x="7201148" y="180992"/>
            <a:ext cx="613169" cy="769441"/>
          </a:xfrm>
          <a:prstGeom prst="rect">
            <a:avLst/>
          </a:prstGeom>
        </p:spPr>
      </p:pic>
      <p:sp>
        <p:nvSpPr>
          <p:cNvPr id="4" name="Фигура">
            <a:extLst>
              <a:ext uri="{FF2B5EF4-FFF2-40B4-BE49-F238E27FC236}">
                <a16:creationId xmlns:a16="http://schemas.microsoft.com/office/drawing/2014/main" id="{5511B4B3-BF51-E4C3-F898-2C60C35ED71D}"/>
              </a:ext>
            </a:extLst>
          </p:cNvPr>
          <p:cNvSpPr/>
          <p:nvPr/>
        </p:nvSpPr>
        <p:spPr>
          <a:xfrm flipV="1">
            <a:off x="377386" y="1175555"/>
            <a:ext cx="1293544" cy="4006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0" h="21310" extrusionOk="0">
                <a:moveTo>
                  <a:pt x="10829" y="4"/>
                </a:moveTo>
                <a:cubicBezTo>
                  <a:pt x="8668" y="-147"/>
                  <a:pt x="6864" y="4633"/>
                  <a:pt x="6858" y="10653"/>
                </a:cubicBezTo>
                <a:cubicBezTo>
                  <a:pt x="6852" y="16420"/>
                  <a:pt x="8513" y="21087"/>
                  <a:pt x="10581" y="21303"/>
                </a:cubicBezTo>
                <a:cubicBezTo>
                  <a:pt x="12027" y="21453"/>
                  <a:pt x="13378" y="19280"/>
                  <a:pt x="14063" y="15706"/>
                </a:cubicBezTo>
                <a:cubicBezTo>
                  <a:pt x="14350" y="14244"/>
                  <a:pt x="14842" y="13182"/>
                  <a:pt x="15419" y="12765"/>
                </a:cubicBezTo>
                <a:cubicBezTo>
                  <a:pt x="16212" y="12191"/>
                  <a:pt x="17052" y="12890"/>
                  <a:pt x="17603" y="14590"/>
                </a:cubicBezTo>
                <a:cubicBezTo>
                  <a:pt x="18900" y="18813"/>
                  <a:pt x="21371" y="16270"/>
                  <a:pt x="21381" y="10698"/>
                </a:cubicBezTo>
                <a:cubicBezTo>
                  <a:pt x="21390" y="5071"/>
                  <a:pt x="18891" y="2453"/>
                  <a:pt x="17587" y="6731"/>
                </a:cubicBezTo>
                <a:cubicBezTo>
                  <a:pt x="17150" y="8044"/>
                  <a:pt x="16527" y="8760"/>
                  <a:pt x="15887" y="8692"/>
                </a:cubicBezTo>
                <a:cubicBezTo>
                  <a:pt x="15103" y="8610"/>
                  <a:pt x="14394" y="7388"/>
                  <a:pt x="14014" y="5464"/>
                </a:cubicBezTo>
                <a:cubicBezTo>
                  <a:pt x="13376" y="2181"/>
                  <a:pt x="12162" y="97"/>
                  <a:pt x="10829" y="4"/>
                </a:cubicBezTo>
                <a:close/>
                <a:moveTo>
                  <a:pt x="2155" y="4559"/>
                </a:moveTo>
                <a:cubicBezTo>
                  <a:pt x="1603" y="4559"/>
                  <a:pt x="1053" y="5159"/>
                  <a:pt x="632" y="6339"/>
                </a:cubicBezTo>
                <a:cubicBezTo>
                  <a:pt x="-210" y="8699"/>
                  <a:pt x="-210" y="12517"/>
                  <a:pt x="632" y="14877"/>
                </a:cubicBezTo>
                <a:cubicBezTo>
                  <a:pt x="1474" y="17237"/>
                  <a:pt x="2836" y="17237"/>
                  <a:pt x="3677" y="14877"/>
                </a:cubicBezTo>
                <a:cubicBezTo>
                  <a:pt x="4519" y="12517"/>
                  <a:pt x="4519" y="8699"/>
                  <a:pt x="3677" y="6339"/>
                </a:cubicBezTo>
                <a:cubicBezTo>
                  <a:pt x="3257" y="5159"/>
                  <a:pt x="2706" y="4559"/>
                  <a:pt x="2155" y="4559"/>
                </a:cubicBezTo>
                <a:close/>
              </a:path>
            </a:pathLst>
          </a:custGeom>
          <a:gradFill>
            <a:gsLst>
              <a:gs pos="0">
                <a:srgbClr val="014D7E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015830"/>
          </a:gra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BB1CD65-113C-BA3E-8098-BB426DDD02E8}"/>
              </a:ext>
            </a:extLst>
          </p:cNvPr>
          <p:cNvSpPr txBox="1"/>
          <p:nvPr/>
        </p:nvSpPr>
        <p:spPr>
          <a:xfrm>
            <a:off x="1190625" y="2418147"/>
            <a:ext cx="419461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22376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открыты к предложениям, </a:t>
            </a:r>
          </a:p>
          <a:p>
            <a:endParaRPr lang="ru-RU" sz="2800" b="1" dirty="0">
              <a:solidFill>
                <a:srgbClr val="22376A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2800" b="1" dirty="0">
                <a:solidFill>
                  <a:srgbClr val="22376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 благодарностью принимаем критику </a:t>
            </a:r>
            <a:endParaRPr lang="ru-RU" sz="2800" b="1" dirty="0">
              <a:solidFill>
                <a:srgbClr val="22376A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0C3D88-57ED-7ABD-B329-5520D1CB80FE}"/>
              </a:ext>
            </a:extLst>
          </p:cNvPr>
          <p:cNvSpPr txBox="1"/>
          <p:nvPr/>
        </p:nvSpPr>
        <p:spPr>
          <a:xfrm>
            <a:off x="-1417395" y="-1700076"/>
            <a:ext cx="20173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скорость загрузки 15 млн объектов на карте</a:t>
            </a:r>
            <a:endParaRPr lang="ru-RU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99AEF87-1BFA-1E87-3B9B-C342A312F80D}"/>
              </a:ext>
            </a:extLst>
          </p:cNvPr>
          <p:cNvSpPr txBox="1"/>
          <p:nvPr/>
        </p:nvSpPr>
        <p:spPr>
          <a:xfrm>
            <a:off x="0" y="-1160639"/>
            <a:ext cx="20957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365BA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15</a:t>
            </a:r>
            <a:r>
              <a:rPr lang="ru-RU" sz="2400" b="1" dirty="0">
                <a:solidFill>
                  <a:srgbClr val="7165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400" b="1" dirty="0">
                <a:solidFill>
                  <a:srgbClr val="365BA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секунд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7AE9840-13C2-6547-72E1-454D45E49A2F}"/>
              </a:ext>
            </a:extLst>
          </p:cNvPr>
          <p:cNvSpPr txBox="1"/>
          <p:nvPr/>
        </p:nvSpPr>
        <p:spPr>
          <a:xfrm>
            <a:off x="7512909" y="7387180"/>
            <a:ext cx="318383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активных пользователей</a:t>
            </a:r>
            <a:endParaRPr lang="ru-RU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8787D42-09B8-276B-5BFD-D359FCBC3FDB}"/>
              </a:ext>
            </a:extLst>
          </p:cNvPr>
          <p:cNvSpPr txBox="1"/>
          <p:nvPr/>
        </p:nvSpPr>
        <p:spPr>
          <a:xfrm>
            <a:off x="7909167" y="7202514"/>
            <a:ext cx="21348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365BA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en-US" sz="2400" b="1" dirty="0">
                <a:solidFill>
                  <a:srgbClr val="365BA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500</a:t>
            </a:r>
            <a:r>
              <a:rPr lang="ru-RU" sz="2400" b="1" dirty="0">
                <a:solidFill>
                  <a:srgbClr val="365BA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+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C1C0D6-691F-CFE2-E549-5B1E0373B525}"/>
              </a:ext>
            </a:extLst>
          </p:cNvPr>
          <p:cNvSpPr txBox="1"/>
          <p:nvPr/>
        </p:nvSpPr>
        <p:spPr>
          <a:xfrm>
            <a:off x="12294741" y="2853917"/>
            <a:ext cx="20861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картографических слоев</a:t>
            </a:r>
            <a:endParaRPr lang="ru-RU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3831333-10C0-A411-9415-9E95315DBF70}"/>
              </a:ext>
            </a:extLst>
          </p:cNvPr>
          <p:cNvSpPr txBox="1"/>
          <p:nvPr/>
        </p:nvSpPr>
        <p:spPr>
          <a:xfrm>
            <a:off x="13313474" y="1564626"/>
            <a:ext cx="21348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365BA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14 600+</a:t>
            </a:r>
            <a:endParaRPr lang="ru-RU" sz="2400" b="1" dirty="0">
              <a:solidFill>
                <a:srgbClr val="365BA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7F04020-972E-8E20-B767-A84BF32779B5}"/>
              </a:ext>
            </a:extLst>
          </p:cNvPr>
          <p:cNvSpPr txBox="1"/>
          <p:nvPr/>
        </p:nvSpPr>
        <p:spPr>
          <a:xfrm>
            <a:off x="-2342444" y="2447700"/>
            <a:ext cx="2926753" cy="774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отраслей переведены </a:t>
            </a:r>
          </a:p>
          <a:p>
            <a:pPr algn="ctr"/>
            <a:r>
              <a:rPr lang="ru-RU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«цифру»</a:t>
            </a:r>
          </a:p>
          <a:p>
            <a:pPr algn="ctr">
              <a:spcBef>
                <a:spcPts val="1000"/>
              </a:spcBef>
            </a:pPr>
            <a:endParaRPr lang="ru-RU" sz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69B5CFA-A066-4659-9F66-7A16E0080B93}"/>
              </a:ext>
            </a:extLst>
          </p:cNvPr>
          <p:cNvSpPr txBox="1"/>
          <p:nvPr/>
        </p:nvSpPr>
        <p:spPr>
          <a:xfrm>
            <a:off x="-2091120" y="3526212"/>
            <a:ext cx="19041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365BA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15+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7102BDE-EE23-E99C-B71A-E2C1DC5614CA}"/>
              </a:ext>
            </a:extLst>
          </p:cNvPr>
          <p:cNvSpPr txBox="1"/>
          <p:nvPr/>
        </p:nvSpPr>
        <p:spPr>
          <a:xfrm>
            <a:off x="3978786" y="7327202"/>
            <a:ext cx="31838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000"/>
              </a:spcBef>
            </a:pPr>
            <a:r>
              <a:rPr lang="ru-RU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дополнительного дохода по налогам получили муниципалитеты</a:t>
            </a:r>
            <a:endParaRPr lang="ru-RU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1ECBAEE-7D07-5390-C4AD-7DDD1E096412}"/>
              </a:ext>
            </a:extLst>
          </p:cNvPr>
          <p:cNvSpPr txBox="1"/>
          <p:nvPr/>
        </p:nvSpPr>
        <p:spPr>
          <a:xfrm>
            <a:off x="4203541" y="7371807"/>
            <a:ext cx="33323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365BA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Миллиард +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A66501B-4A5E-53AA-0A8E-86F33A140115}"/>
              </a:ext>
            </a:extLst>
          </p:cNvPr>
          <p:cNvSpPr txBox="1"/>
          <p:nvPr/>
        </p:nvSpPr>
        <p:spPr>
          <a:xfrm>
            <a:off x="12651651" y="5223680"/>
            <a:ext cx="199317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000"/>
              </a:spcBef>
            </a:pPr>
            <a:r>
              <a:rPr lang="ru-RU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успешных проектов</a:t>
            </a:r>
            <a:endParaRPr lang="ru-RU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BA60778-13AF-89E7-2F81-4A3A86F60920}"/>
              </a:ext>
            </a:extLst>
          </p:cNvPr>
          <p:cNvSpPr txBox="1"/>
          <p:nvPr/>
        </p:nvSpPr>
        <p:spPr>
          <a:xfrm>
            <a:off x="13601752" y="4308897"/>
            <a:ext cx="20861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365BA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50+</a:t>
            </a:r>
          </a:p>
        </p:txBody>
      </p:sp>
      <p:sp>
        <p:nvSpPr>
          <p:cNvPr id="51" name="Овал 50">
            <a:extLst>
              <a:ext uri="{FF2B5EF4-FFF2-40B4-BE49-F238E27FC236}">
                <a16:creationId xmlns:a16="http://schemas.microsoft.com/office/drawing/2014/main" id="{CEE4C69A-6883-2342-D7C3-A52E0361E841}"/>
              </a:ext>
            </a:extLst>
          </p:cNvPr>
          <p:cNvSpPr/>
          <p:nvPr/>
        </p:nvSpPr>
        <p:spPr>
          <a:xfrm>
            <a:off x="-2525422" y="3631787"/>
            <a:ext cx="182978" cy="182978"/>
          </a:xfrm>
          <a:prstGeom prst="ellipse">
            <a:avLst/>
          </a:prstGeom>
          <a:solidFill>
            <a:srgbClr val="365BA3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7165FF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537455B-81AB-D5D9-344E-671FCDFDC044}"/>
              </a:ext>
            </a:extLst>
          </p:cNvPr>
          <p:cNvSpPr txBox="1"/>
          <p:nvPr/>
        </p:nvSpPr>
        <p:spPr>
          <a:xfrm>
            <a:off x="-4907147" y="5682445"/>
            <a:ext cx="60977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000"/>
              </a:spcBef>
            </a:pPr>
            <a:r>
              <a:rPr lang="ru-RU" sz="2400" b="1" dirty="0">
                <a:solidFill>
                  <a:srgbClr val="365BA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 70%</a:t>
            </a:r>
          </a:p>
          <a:p>
            <a:pPr algn="ctr"/>
            <a:r>
              <a:rPr lang="ru-RU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рабочих функций </a:t>
            </a:r>
          </a:p>
          <a:p>
            <a:pPr algn="ctr"/>
            <a:r>
              <a:rPr lang="ru-RU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муниципалитета </a:t>
            </a:r>
            <a:endParaRPr lang="ru-RU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E788EBE-AF6F-ED06-6D48-481E607342E4}"/>
              </a:ext>
            </a:extLst>
          </p:cNvPr>
          <p:cNvSpPr txBox="1"/>
          <p:nvPr/>
        </p:nvSpPr>
        <p:spPr>
          <a:xfrm>
            <a:off x="-1959270" y="4679792"/>
            <a:ext cx="629979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оцифровано</a:t>
            </a:r>
            <a:endParaRPr lang="ru-RU" sz="11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1919BA2-86F5-A91B-E7F1-11D5ABA3B6DF}"/>
              </a:ext>
            </a:extLst>
          </p:cNvPr>
          <p:cNvSpPr txBox="1"/>
          <p:nvPr/>
        </p:nvSpPr>
        <p:spPr>
          <a:xfrm>
            <a:off x="12868275" y="4097578"/>
            <a:ext cx="629979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реализовано</a:t>
            </a:r>
            <a:endParaRPr lang="ru-RU" sz="11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2B2752D-E814-7F20-DB08-5AB37BDD783D}"/>
              </a:ext>
            </a:extLst>
          </p:cNvPr>
          <p:cNvSpPr txBox="1"/>
          <p:nvPr/>
        </p:nvSpPr>
        <p:spPr>
          <a:xfrm>
            <a:off x="12863271" y="722713"/>
            <a:ext cx="629979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создано</a:t>
            </a:r>
            <a:endParaRPr lang="ru-RU" sz="11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6" name="Овал 55">
            <a:extLst>
              <a:ext uri="{FF2B5EF4-FFF2-40B4-BE49-F238E27FC236}">
                <a16:creationId xmlns:a16="http://schemas.microsoft.com/office/drawing/2014/main" id="{38E9317D-D01D-4DC5-F164-99A224710B4D}"/>
              </a:ext>
            </a:extLst>
          </p:cNvPr>
          <p:cNvSpPr/>
          <p:nvPr/>
        </p:nvSpPr>
        <p:spPr>
          <a:xfrm>
            <a:off x="-990015" y="4855084"/>
            <a:ext cx="182978" cy="182978"/>
          </a:xfrm>
          <a:prstGeom prst="ellipse">
            <a:avLst/>
          </a:prstGeom>
          <a:solidFill>
            <a:srgbClr val="22376A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365BA3"/>
              </a:solidFill>
            </a:endParaRPr>
          </a:p>
        </p:txBody>
      </p:sp>
      <p:sp>
        <p:nvSpPr>
          <p:cNvPr id="57" name="Овал 56">
            <a:extLst>
              <a:ext uri="{FF2B5EF4-FFF2-40B4-BE49-F238E27FC236}">
                <a16:creationId xmlns:a16="http://schemas.microsoft.com/office/drawing/2014/main" id="{24B17773-7B2D-E8EE-CE94-9AB79A2F1BA0}"/>
              </a:ext>
            </a:extLst>
          </p:cNvPr>
          <p:cNvSpPr/>
          <p:nvPr/>
        </p:nvSpPr>
        <p:spPr>
          <a:xfrm>
            <a:off x="-912200" y="4747077"/>
            <a:ext cx="182978" cy="182978"/>
          </a:xfrm>
          <a:prstGeom prst="ellipse">
            <a:avLst/>
          </a:prstGeom>
          <a:solidFill>
            <a:srgbClr val="22376A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7165FF"/>
              </a:solidFill>
            </a:endParaRPr>
          </a:p>
        </p:txBody>
      </p:sp>
      <p:sp>
        <p:nvSpPr>
          <p:cNvPr id="58" name="Овал 57">
            <a:extLst>
              <a:ext uri="{FF2B5EF4-FFF2-40B4-BE49-F238E27FC236}">
                <a16:creationId xmlns:a16="http://schemas.microsoft.com/office/drawing/2014/main" id="{344DEC72-C1C7-37D6-C131-F16F047F2095}"/>
              </a:ext>
            </a:extLst>
          </p:cNvPr>
          <p:cNvSpPr/>
          <p:nvPr/>
        </p:nvSpPr>
        <p:spPr>
          <a:xfrm>
            <a:off x="5179772" y="7017052"/>
            <a:ext cx="182978" cy="182978"/>
          </a:xfrm>
          <a:prstGeom prst="ellipse">
            <a:avLst/>
          </a:prstGeom>
          <a:solidFill>
            <a:srgbClr val="365BA3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7165FF"/>
              </a:solidFill>
            </a:endParaRPr>
          </a:p>
        </p:txBody>
      </p:sp>
      <p:sp>
        <p:nvSpPr>
          <p:cNvPr id="59" name="Овал 58">
            <a:extLst>
              <a:ext uri="{FF2B5EF4-FFF2-40B4-BE49-F238E27FC236}">
                <a16:creationId xmlns:a16="http://schemas.microsoft.com/office/drawing/2014/main" id="{610EA554-BBF0-644D-BE12-4FC6B5E28B31}"/>
              </a:ext>
            </a:extLst>
          </p:cNvPr>
          <p:cNvSpPr/>
          <p:nvPr/>
        </p:nvSpPr>
        <p:spPr>
          <a:xfrm>
            <a:off x="6225071" y="7433346"/>
            <a:ext cx="182978" cy="182978"/>
          </a:xfrm>
          <a:prstGeom prst="ellipse">
            <a:avLst/>
          </a:prstGeom>
          <a:solidFill>
            <a:srgbClr val="22376A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7165FF"/>
              </a:solidFill>
            </a:endParaRPr>
          </a:p>
        </p:txBody>
      </p:sp>
      <p:sp>
        <p:nvSpPr>
          <p:cNvPr id="60" name="Овал 59">
            <a:extLst>
              <a:ext uri="{FF2B5EF4-FFF2-40B4-BE49-F238E27FC236}">
                <a16:creationId xmlns:a16="http://schemas.microsoft.com/office/drawing/2014/main" id="{778F4B02-12D3-684C-80B1-E5EE8930A84D}"/>
              </a:ext>
            </a:extLst>
          </p:cNvPr>
          <p:cNvSpPr/>
          <p:nvPr/>
        </p:nvSpPr>
        <p:spPr>
          <a:xfrm>
            <a:off x="5973126" y="7662729"/>
            <a:ext cx="182978" cy="182978"/>
          </a:xfrm>
          <a:prstGeom prst="ellipse">
            <a:avLst/>
          </a:prstGeom>
          <a:solidFill>
            <a:srgbClr val="365BA3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7165FF"/>
              </a:solidFill>
            </a:endParaRPr>
          </a:p>
        </p:txBody>
      </p:sp>
      <p:sp>
        <p:nvSpPr>
          <p:cNvPr id="61" name="Овал 60">
            <a:extLst>
              <a:ext uri="{FF2B5EF4-FFF2-40B4-BE49-F238E27FC236}">
                <a16:creationId xmlns:a16="http://schemas.microsoft.com/office/drawing/2014/main" id="{8EE3D64E-F6EE-2E8C-2BAF-B6AD3B8972EC}"/>
              </a:ext>
            </a:extLst>
          </p:cNvPr>
          <p:cNvSpPr/>
          <p:nvPr/>
        </p:nvSpPr>
        <p:spPr>
          <a:xfrm>
            <a:off x="6004511" y="8188227"/>
            <a:ext cx="182978" cy="182978"/>
          </a:xfrm>
          <a:prstGeom prst="ellipse">
            <a:avLst/>
          </a:prstGeom>
          <a:solidFill>
            <a:srgbClr val="365BA3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7165FF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89C66DA-FB14-7A3C-6861-3EB4E5567439}"/>
              </a:ext>
            </a:extLst>
          </p:cNvPr>
          <p:cNvSpPr txBox="1"/>
          <p:nvPr/>
        </p:nvSpPr>
        <p:spPr>
          <a:xfrm>
            <a:off x="6585425" y="7712333"/>
            <a:ext cx="2878504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365BA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ru-RU" b="1" dirty="0">
                <a:solidFill>
                  <a:srgbClr val="7165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algn="ctr"/>
            <a:r>
              <a:rPr lang="ru-RU" b="1" dirty="0">
                <a:solidFill>
                  <a:srgbClr val="7165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200" dirty="0">
                <a:solidFill>
                  <a:srgbClr val="11111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Федеральных заказчика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0811F79-160A-6366-E51F-0AAB310B453B}"/>
              </a:ext>
            </a:extLst>
          </p:cNvPr>
          <p:cNvSpPr txBox="1"/>
          <p:nvPr/>
        </p:nvSpPr>
        <p:spPr>
          <a:xfrm>
            <a:off x="7498173" y="10085922"/>
            <a:ext cx="320441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365BA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 место </a:t>
            </a:r>
          </a:p>
          <a:p>
            <a:pPr algn="ctr"/>
            <a:r>
              <a:rPr lang="ru-RU" sz="1200" dirty="0">
                <a:solidFill>
                  <a:srgbClr val="11111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 федеральном конкурсе </a:t>
            </a:r>
          </a:p>
          <a:p>
            <a:pPr algn="ctr"/>
            <a:r>
              <a:rPr lang="ru-RU" sz="1200" dirty="0">
                <a:solidFill>
                  <a:srgbClr val="11111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«Умный город» 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4422DF3-0E17-75A7-5151-005C84E2916F}"/>
              </a:ext>
            </a:extLst>
          </p:cNvPr>
          <p:cNvSpPr txBox="1"/>
          <p:nvPr/>
        </p:nvSpPr>
        <p:spPr>
          <a:xfrm>
            <a:off x="3754953" y="-1266674"/>
            <a:ext cx="29267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</a:rPr>
              <a:t>во </a:t>
            </a:r>
            <a:r>
              <a:rPr lang="ru-RU" sz="1200" b="0" i="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II Национальном конкурсе IT-решений «ПРОФ-IT. Инновация»</a:t>
            </a:r>
            <a:endParaRPr lang="ru-RU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1109CF17-993F-3E7F-E626-94122F9B4B75}"/>
              </a:ext>
            </a:extLst>
          </p:cNvPr>
          <p:cNvSpPr txBox="1"/>
          <p:nvPr/>
        </p:nvSpPr>
        <p:spPr>
          <a:xfrm>
            <a:off x="5271261" y="-880298"/>
            <a:ext cx="19041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924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 место</a:t>
            </a:r>
          </a:p>
        </p:txBody>
      </p:sp>
      <p:sp>
        <p:nvSpPr>
          <p:cNvPr id="66" name="Овал 65">
            <a:extLst>
              <a:ext uri="{FF2B5EF4-FFF2-40B4-BE49-F238E27FC236}">
                <a16:creationId xmlns:a16="http://schemas.microsoft.com/office/drawing/2014/main" id="{8D412F93-EE2E-0E59-0C42-462B2AABABB7}"/>
              </a:ext>
            </a:extLst>
          </p:cNvPr>
          <p:cNvSpPr/>
          <p:nvPr/>
        </p:nvSpPr>
        <p:spPr>
          <a:xfrm>
            <a:off x="-1095178" y="5951324"/>
            <a:ext cx="182978" cy="182978"/>
          </a:xfrm>
          <a:prstGeom prst="ellipse">
            <a:avLst/>
          </a:prstGeom>
          <a:solidFill>
            <a:srgbClr val="22376A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7165FF"/>
              </a:solidFill>
            </a:endParaRPr>
          </a:p>
        </p:txBody>
      </p:sp>
      <p:sp>
        <p:nvSpPr>
          <p:cNvPr id="67" name="Овал 66">
            <a:extLst>
              <a:ext uri="{FF2B5EF4-FFF2-40B4-BE49-F238E27FC236}">
                <a16:creationId xmlns:a16="http://schemas.microsoft.com/office/drawing/2014/main" id="{014DEF90-057C-73B1-9CD2-9F9D3027F0A8}"/>
              </a:ext>
            </a:extLst>
          </p:cNvPr>
          <p:cNvSpPr/>
          <p:nvPr/>
        </p:nvSpPr>
        <p:spPr>
          <a:xfrm>
            <a:off x="-893937" y="5362179"/>
            <a:ext cx="182978" cy="182978"/>
          </a:xfrm>
          <a:prstGeom prst="ellipse">
            <a:avLst/>
          </a:prstGeom>
          <a:solidFill>
            <a:srgbClr val="365BA3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7165FF"/>
              </a:solidFill>
            </a:endParaRPr>
          </a:p>
        </p:txBody>
      </p:sp>
      <p:sp>
        <p:nvSpPr>
          <p:cNvPr id="68" name="Овал 67">
            <a:extLst>
              <a:ext uri="{FF2B5EF4-FFF2-40B4-BE49-F238E27FC236}">
                <a16:creationId xmlns:a16="http://schemas.microsoft.com/office/drawing/2014/main" id="{00A594DD-EC2E-4879-A719-7CF0C1EBF463}"/>
              </a:ext>
            </a:extLst>
          </p:cNvPr>
          <p:cNvSpPr/>
          <p:nvPr/>
        </p:nvSpPr>
        <p:spPr>
          <a:xfrm>
            <a:off x="-1136946" y="5317701"/>
            <a:ext cx="182978" cy="182978"/>
          </a:xfrm>
          <a:prstGeom prst="ellipse">
            <a:avLst/>
          </a:prstGeom>
          <a:solidFill>
            <a:srgbClr val="22376A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7165FF"/>
              </a:solidFill>
            </a:endParaRPr>
          </a:p>
        </p:txBody>
      </p:sp>
      <p:sp>
        <p:nvSpPr>
          <p:cNvPr id="69" name="Овал 68">
            <a:extLst>
              <a:ext uri="{FF2B5EF4-FFF2-40B4-BE49-F238E27FC236}">
                <a16:creationId xmlns:a16="http://schemas.microsoft.com/office/drawing/2014/main" id="{113421A2-8FA4-8DFC-07C8-C57CB317B4B6}"/>
              </a:ext>
            </a:extLst>
          </p:cNvPr>
          <p:cNvSpPr/>
          <p:nvPr/>
        </p:nvSpPr>
        <p:spPr>
          <a:xfrm>
            <a:off x="-2142248" y="5723494"/>
            <a:ext cx="182978" cy="182978"/>
          </a:xfrm>
          <a:prstGeom prst="ellipse">
            <a:avLst/>
          </a:prstGeom>
          <a:solidFill>
            <a:srgbClr val="365BA3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7165FF"/>
              </a:solidFill>
            </a:endParaRPr>
          </a:p>
        </p:txBody>
      </p:sp>
      <p:sp>
        <p:nvSpPr>
          <p:cNvPr id="70" name="Овал 69">
            <a:extLst>
              <a:ext uri="{FF2B5EF4-FFF2-40B4-BE49-F238E27FC236}">
                <a16:creationId xmlns:a16="http://schemas.microsoft.com/office/drawing/2014/main" id="{079F0CDC-C252-96DB-A3F8-0555390078F1}"/>
              </a:ext>
            </a:extLst>
          </p:cNvPr>
          <p:cNvSpPr/>
          <p:nvPr/>
        </p:nvSpPr>
        <p:spPr>
          <a:xfrm>
            <a:off x="-1128580" y="4129754"/>
            <a:ext cx="182978" cy="182978"/>
          </a:xfrm>
          <a:prstGeom prst="ellipse">
            <a:avLst/>
          </a:prstGeom>
          <a:solidFill>
            <a:srgbClr val="365BA3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7165FF"/>
              </a:solidFill>
            </a:endParaRPr>
          </a:p>
        </p:txBody>
      </p:sp>
      <p:sp>
        <p:nvSpPr>
          <p:cNvPr id="71" name="Овал 70">
            <a:extLst>
              <a:ext uri="{FF2B5EF4-FFF2-40B4-BE49-F238E27FC236}">
                <a16:creationId xmlns:a16="http://schemas.microsoft.com/office/drawing/2014/main" id="{6076E313-0A79-DC76-518E-070ECC73F8B7}"/>
              </a:ext>
            </a:extLst>
          </p:cNvPr>
          <p:cNvSpPr/>
          <p:nvPr/>
        </p:nvSpPr>
        <p:spPr>
          <a:xfrm>
            <a:off x="5660679" y="8096738"/>
            <a:ext cx="182978" cy="182978"/>
          </a:xfrm>
          <a:prstGeom prst="ellipse">
            <a:avLst/>
          </a:prstGeom>
          <a:solidFill>
            <a:srgbClr val="22376A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7165FF"/>
              </a:solidFill>
            </a:endParaRPr>
          </a:p>
        </p:txBody>
      </p:sp>
      <p:sp>
        <p:nvSpPr>
          <p:cNvPr id="72" name="Овал 71">
            <a:extLst>
              <a:ext uri="{FF2B5EF4-FFF2-40B4-BE49-F238E27FC236}">
                <a16:creationId xmlns:a16="http://schemas.microsoft.com/office/drawing/2014/main" id="{31A8AD55-2BD5-375D-0F45-A2589E82AF77}"/>
              </a:ext>
            </a:extLst>
          </p:cNvPr>
          <p:cNvSpPr/>
          <p:nvPr/>
        </p:nvSpPr>
        <p:spPr>
          <a:xfrm>
            <a:off x="9135962" y="9095306"/>
            <a:ext cx="182978" cy="182978"/>
          </a:xfrm>
          <a:prstGeom prst="ellipse">
            <a:avLst/>
          </a:prstGeom>
          <a:solidFill>
            <a:srgbClr val="365BA3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7165FF"/>
              </a:solidFill>
            </a:endParaRPr>
          </a:p>
        </p:txBody>
      </p:sp>
      <p:sp>
        <p:nvSpPr>
          <p:cNvPr id="73" name="Овал 72">
            <a:extLst>
              <a:ext uri="{FF2B5EF4-FFF2-40B4-BE49-F238E27FC236}">
                <a16:creationId xmlns:a16="http://schemas.microsoft.com/office/drawing/2014/main" id="{1D3CA866-3C09-04FB-391B-7029581EDB79}"/>
              </a:ext>
            </a:extLst>
          </p:cNvPr>
          <p:cNvSpPr/>
          <p:nvPr/>
        </p:nvSpPr>
        <p:spPr>
          <a:xfrm>
            <a:off x="8024677" y="8188227"/>
            <a:ext cx="182978" cy="182978"/>
          </a:xfrm>
          <a:prstGeom prst="ellipse">
            <a:avLst/>
          </a:prstGeom>
          <a:solidFill>
            <a:srgbClr val="22376A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7165FF"/>
              </a:solidFill>
            </a:endParaRPr>
          </a:p>
        </p:txBody>
      </p:sp>
      <p:sp>
        <p:nvSpPr>
          <p:cNvPr id="74" name="Облачко с текстом: овальное 73">
            <a:extLst>
              <a:ext uri="{FF2B5EF4-FFF2-40B4-BE49-F238E27FC236}">
                <a16:creationId xmlns:a16="http://schemas.microsoft.com/office/drawing/2014/main" id="{09200C25-3724-BEFB-DD2B-80041924875B}"/>
              </a:ext>
            </a:extLst>
          </p:cNvPr>
          <p:cNvSpPr/>
          <p:nvPr/>
        </p:nvSpPr>
        <p:spPr>
          <a:xfrm>
            <a:off x="7255569" y="-1256710"/>
            <a:ext cx="1904172" cy="824616"/>
          </a:xfrm>
          <a:prstGeom prst="wedgeEllipseCallou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6D4A898-9577-800A-C90B-DD40C4E288EF}"/>
              </a:ext>
            </a:extLst>
          </p:cNvPr>
          <p:cNvSpPr txBox="1"/>
          <p:nvPr/>
        </p:nvSpPr>
        <p:spPr>
          <a:xfrm>
            <a:off x="7660551" y="-1106283"/>
            <a:ext cx="17530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Спасибо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ПРОФ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-IT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Инновация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C92FFE-AC0B-6075-12AD-F25DB6888C24}"/>
              </a:ext>
            </a:extLst>
          </p:cNvPr>
          <p:cNvSpPr txBox="1"/>
          <p:nvPr/>
        </p:nvSpPr>
        <p:spPr>
          <a:xfrm>
            <a:off x="2479616" y="4156779"/>
            <a:ext cx="124027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chemeClr val="bg1"/>
                </a:solidFill>
                <a:highlight>
                  <a:srgbClr val="365BA3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Бутин Вячеслав, к.т.н.</a:t>
            </a:r>
          </a:p>
          <a:p>
            <a:pPr algn="ctr"/>
            <a:r>
              <a:rPr lang="ru-RU" sz="1800" dirty="0">
                <a:solidFill>
                  <a:schemeClr val="bg1"/>
                </a:solidFill>
                <a:highlight>
                  <a:srgbClr val="365BA3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зам гендиректора ООО «РТК СОФТ ЛАБС»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0426990-8BB0-21B6-A4D7-BC328B84EF00}"/>
              </a:ext>
            </a:extLst>
          </p:cNvPr>
          <p:cNvSpPr txBox="1"/>
          <p:nvPr/>
        </p:nvSpPr>
        <p:spPr>
          <a:xfrm>
            <a:off x="-1088494" y="5117567"/>
            <a:ext cx="1240276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" sz="1800" dirty="0">
                <a:solidFill>
                  <a:srgbClr val="365BA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vyacheslav.butin@rtlabs.ru</a:t>
            </a:r>
          </a:p>
          <a:p>
            <a:pPr algn="r"/>
            <a:r>
              <a:rPr lang="en" sz="2000" b="1" dirty="0">
                <a:solidFill>
                  <a:srgbClr val="365BA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tg: @vbutin</a:t>
            </a:r>
          </a:p>
          <a:p>
            <a:pPr algn="r"/>
            <a:r>
              <a:rPr lang="en" sz="1800" dirty="0">
                <a:solidFill>
                  <a:srgbClr val="365BA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+7</a:t>
            </a:r>
            <a:r>
              <a:rPr lang="ru-RU" sz="1800" dirty="0">
                <a:solidFill>
                  <a:srgbClr val="365BA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</a:t>
            </a:r>
            <a:r>
              <a:rPr lang="en" sz="1800" dirty="0">
                <a:solidFill>
                  <a:srgbClr val="365BA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926</a:t>
            </a:r>
            <a:r>
              <a:rPr lang="ru-RU" sz="1800" dirty="0">
                <a:solidFill>
                  <a:srgbClr val="365BA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</a:t>
            </a:r>
            <a:r>
              <a:rPr lang="en" sz="1800" dirty="0">
                <a:solidFill>
                  <a:srgbClr val="365BA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571</a:t>
            </a:r>
            <a:r>
              <a:rPr lang="ru-RU" sz="1800" dirty="0">
                <a:solidFill>
                  <a:srgbClr val="365BA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</a:t>
            </a:r>
            <a:r>
              <a:rPr lang="en" sz="1800" dirty="0">
                <a:solidFill>
                  <a:srgbClr val="365BA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95</a:t>
            </a:r>
            <a:r>
              <a:rPr lang="ru-RU" sz="1800" dirty="0">
                <a:solidFill>
                  <a:srgbClr val="365BA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</a:t>
            </a:r>
            <a:r>
              <a:rPr lang="en" sz="1800" dirty="0">
                <a:solidFill>
                  <a:srgbClr val="365BA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71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4F247AC-65F4-CE23-4F4A-6E037A53154B}"/>
              </a:ext>
            </a:extLst>
          </p:cNvPr>
          <p:cNvSpPr txBox="1"/>
          <p:nvPr/>
        </p:nvSpPr>
        <p:spPr>
          <a:xfrm>
            <a:off x="1190625" y="194061"/>
            <a:ext cx="1167765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F214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РУСГИС</a:t>
            </a:r>
          </a:p>
          <a:p>
            <a:r>
              <a:rPr lang="ru-RU" sz="2000" dirty="0">
                <a:solidFill>
                  <a:srgbClr val="0F214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Цифровой двойник территории</a:t>
            </a:r>
          </a:p>
        </p:txBody>
      </p:sp>
    </p:spTree>
    <p:extLst>
      <p:ext uri="{BB962C8B-B14F-4D97-AF65-F5344CB8AC3E}">
        <p14:creationId xmlns:p14="http://schemas.microsoft.com/office/powerpoint/2010/main" val="80756673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33857</TotalTime>
  <Words>659</Words>
  <PresentationFormat>Широкоэкранный</PresentationFormat>
  <Paragraphs>191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RostelecomBasis</vt:lpstr>
      <vt:lpstr>Verdana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2022-04-04T08:10:45Z</dcterms:created>
  <dcterms:modified xsi:type="dcterms:W3CDTF">2022-10-03T05:26:19Z</dcterms:modified>
</cp:coreProperties>
</file>