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5" r:id="rId2"/>
    <p:sldId id="262" r:id="rId3"/>
    <p:sldId id="260" r:id="rId4"/>
    <p:sldId id="263" r:id="rId5"/>
    <p:sldId id="264" r:id="rId6"/>
    <p:sldId id="25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6D61C-1798-48E6-A2CF-69BD7BA348EE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2B513-311F-44E1-B79A-9619427EF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07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2B513-311F-44E1-B79A-9619427EFC7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6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2B513-311F-44E1-B79A-9619427EFC7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321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2B513-311F-44E1-B79A-9619427EFC7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83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2B513-311F-44E1-B79A-9619427EFC7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991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2B513-311F-44E1-B79A-9619427EFC7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447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8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10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72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452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85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8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78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9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5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811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26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97493-E375-482A-BBC4-46D061A4FAF4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80FEB-20FC-4FC4-AE2E-81634EB02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828" y="2475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Подготовка </a:t>
            </a:r>
            <a:r>
              <a:rPr lang="ru-RU" b="1" dirty="0"/>
              <a:t>кадров для ИТ-отрасли в системе среднего профессионального образования Новосибирской </a:t>
            </a:r>
            <a:r>
              <a:rPr lang="ru-RU" b="1" dirty="0" smtClean="0"/>
              <a:t>области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00" y="304992"/>
            <a:ext cx="1564105" cy="69973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52" y="304992"/>
            <a:ext cx="890917" cy="72970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93082" y="516796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600" dirty="0" smtClean="0"/>
              <a:t>Директор ГБПОУ НСО </a:t>
            </a:r>
          </a:p>
          <a:p>
            <a:pPr algn="r"/>
            <a:r>
              <a:rPr lang="ru-RU" sz="1600" dirty="0" smtClean="0"/>
              <a:t>«Новосибирский колледж электроники и вычислительной техники»</a:t>
            </a:r>
          </a:p>
          <a:p>
            <a:pPr algn="r"/>
            <a:r>
              <a:rPr lang="ru-RU" sz="1600" dirty="0" smtClean="0"/>
              <a:t>Андрей Викторович Безгеймер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880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01261" y="188738"/>
            <a:ext cx="10489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ГБПОУ НСО «Новосибирский колледж электроники и вычислительной техники»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5946" y="1916723"/>
            <a:ext cx="106474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Контингент:</a:t>
            </a:r>
          </a:p>
          <a:p>
            <a:r>
              <a:rPr lang="ru-RU" sz="2000" dirty="0" smtClean="0"/>
              <a:t>Всего – более 1500 обучающихся, из них:</a:t>
            </a:r>
          </a:p>
          <a:p>
            <a:r>
              <a:rPr lang="ru-RU" sz="2000" dirty="0" smtClean="0"/>
              <a:t>- по очно-заочной форме обучения – 300 обучающихся;</a:t>
            </a:r>
          </a:p>
          <a:p>
            <a:r>
              <a:rPr lang="ru-RU" sz="2000" smtClean="0"/>
              <a:t>- </a:t>
            </a:r>
            <a:r>
              <a:rPr lang="ru-RU" sz="2000" dirty="0" smtClean="0"/>
              <a:t>по очной форме с применением технологий дистанционного обучения – 50 </a:t>
            </a:r>
            <a:r>
              <a:rPr lang="ru-RU" sz="2000" dirty="0"/>
              <a:t>обучающихся</a:t>
            </a:r>
            <a:r>
              <a:rPr lang="ru-RU" sz="2000" dirty="0" smtClean="0"/>
              <a:t>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Специальности:</a:t>
            </a:r>
          </a:p>
          <a:p>
            <a:r>
              <a:rPr lang="ru-RU" sz="2000" dirty="0"/>
              <a:t>09.02.03 Программирование в компьютерных системах (завершают обучение);</a:t>
            </a:r>
          </a:p>
          <a:p>
            <a:r>
              <a:rPr lang="ru-RU" sz="2000" dirty="0"/>
              <a:t>10.02.01 Организация и технология защиты информации (завершают обучение);</a:t>
            </a:r>
          </a:p>
          <a:p>
            <a:r>
              <a:rPr lang="ru-RU" sz="2000" dirty="0"/>
              <a:t>09.02.01 Компьютерные системы и комплексы;</a:t>
            </a:r>
          </a:p>
          <a:p>
            <a:r>
              <a:rPr lang="ru-RU" sz="2000" dirty="0"/>
              <a:t>10.02.05 Обеспечение информационной безопасности автоматизированных систем;</a:t>
            </a:r>
          </a:p>
          <a:p>
            <a:r>
              <a:rPr lang="ru-RU" sz="2000" dirty="0"/>
              <a:t>09.01.03 Оператор информационных систем и ресурсов;</a:t>
            </a:r>
          </a:p>
          <a:p>
            <a:r>
              <a:rPr lang="ru-RU" sz="2000" dirty="0"/>
              <a:t>09.02.06 Сетевое и системное администрирование;</a:t>
            </a:r>
          </a:p>
          <a:p>
            <a:r>
              <a:rPr lang="ru-RU" sz="2000" dirty="0"/>
              <a:t>09.02.07 Информационные системы и программирование;</a:t>
            </a:r>
          </a:p>
          <a:p>
            <a:r>
              <a:rPr lang="ru-RU" sz="2000" dirty="0"/>
              <a:t>11.02.16 Монтаж, техническое обслуживание и ремонт электронных приборов и устройств.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0" y="300939"/>
            <a:ext cx="890917" cy="72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01261" y="188738"/>
            <a:ext cx="10489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Кадровая потребность в ИТ-специалистах 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Новосибирской области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0" y="300939"/>
            <a:ext cx="890917" cy="729704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49121" tIns="45720" rIns="41262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imag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169" y="1142845"/>
            <a:ext cx="7557661" cy="4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2256" y="5705247"/>
            <a:ext cx="10647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Потребность: около 2000 сотрудников ежегодно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5837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01261" y="188738"/>
            <a:ext cx="104892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Отраслевой совет 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сфере микроэлектроники и информационных технологий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" y="1573733"/>
            <a:ext cx="112189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Задачи</a:t>
            </a:r>
            <a:r>
              <a:rPr lang="ru-RU" sz="2400" dirty="0"/>
              <a:t>: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содействие </a:t>
            </a:r>
            <a:r>
              <a:rPr lang="ru-RU" sz="2400" dirty="0"/>
              <a:t>в создании условий для развития учреждений среднего профессионального образования Новосибирской области, осуществляющих подготовку кадров для </a:t>
            </a:r>
            <a:r>
              <a:rPr lang="ru-RU" sz="2400" dirty="0" smtClean="0"/>
              <a:t>отрасли</a:t>
            </a:r>
            <a:endParaRPr lang="ru-RU" sz="2400" dirty="0"/>
          </a:p>
          <a:p>
            <a:r>
              <a:rPr lang="ru-RU" sz="2400" dirty="0"/>
              <a:t>- </a:t>
            </a:r>
            <a:r>
              <a:rPr lang="ru-RU" sz="2400" dirty="0" smtClean="0"/>
              <a:t>анализ </a:t>
            </a:r>
            <a:r>
              <a:rPr lang="ru-RU" sz="2400" dirty="0"/>
              <a:t>перспектив изменения профессионально-квалификационной структуры подготовки кадров для отрасли, в соответствии с социально-экономическим развитием Новосибирской </a:t>
            </a:r>
            <a:r>
              <a:rPr lang="ru-RU" sz="2400" dirty="0" smtClean="0"/>
              <a:t>области</a:t>
            </a:r>
            <a:endParaRPr lang="ru-RU" sz="2400" dirty="0"/>
          </a:p>
          <a:p>
            <a:r>
              <a:rPr lang="ru-RU" sz="2400" dirty="0"/>
              <a:t>- </a:t>
            </a:r>
            <a:r>
              <a:rPr lang="ru-RU" sz="2400" dirty="0" smtClean="0"/>
              <a:t>участие </a:t>
            </a:r>
            <a:r>
              <a:rPr lang="ru-RU" sz="2400" dirty="0"/>
              <a:t>в формировании заказа на подготовку кадров и специалистов в образовательных учреждениях среднего профессионального образования Новосибирской области, осуществляющих подготовку кадров для </a:t>
            </a:r>
            <a:r>
              <a:rPr lang="ru-RU" sz="2400" dirty="0" smtClean="0"/>
              <a:t>отрасли</a:t>
            </a:r>
            <a:endParaRPr lang="ru-RU" sz="2400" dirty="0"/>
          </a:p>
          <a:p>
            <a:r>
              <a:rPr lang="ru-RU" sz="2400" dirty="0"/>
              <a:t>- </a:t>
            </a:r>
            <a:r>
              <a:rPr lang="ru-RU" sz="2400" dirty="0" smtClean="0"/>
              <a:t>совершенствование </a:t>
            </a:r>
            <a:r>
              <a:rPr lang="ru-RU" sz="2400" dirty="0"/>
              <a:t>контроля над качеством подготовки кадров и специалистов для отрасли;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содействие </a:t>
            </a:r>
            <a:r>
              <a:rPr lang="ru-RU" sz="2400" dirty="0"/>
              <a:t>в создании условий для трудоустройства выпускников и их адаптации на предприятиях </a:t>
            </a:r>
            <a:r>
              <a:rPr lang="ru-RU" sz="2400" dirty="0" smtClean="0"/>
              <a:t>отрасли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0" y="300939"/>
            <a:ext cx="890917" cy="72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4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01261" y="379650"/>
            <a:ext cx="10489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Результаты работы Отраслевого совета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916" y="1556239"/>
            <a:ext cx="1106951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доплаты </a:t>
            </a:r>
            <a:r>
              <a:rPr lang="ru-RU" sz="2400" dirty="0"/>
              <a:t>молодым преподавателям ИТ-дисциплин в СПО </a:t>
            </a:r>
            <a:endParaRPr lang="ru-RU" sz="2400" dirty="0" smtClean="0"/>
          </a:p>
          <a:p>
            <a:pPr algn="just"/>
            <a:r>
              <a:rPr lang="ru-RU" sz="2400" dirty="0"/>
              <a:t> </a:t>
            </a:r>
            <a:r>
              <a:rPr lang="ru-RU" sz="2400" dirty="0" smtClean="0"/>
              <a:t>    </a:t>
            </a:r>
            <a:r>
              <a:rPr lang="ru-RU" sz="2400" i="1" dirty="0" smtClean="0"/>
              <a:t>(</a:t>
            </a:r>
            <a:r>
              <a:rPr lang="ru-RU" sz="2400" i="1" dirty="0"/>
              <a:t>15 тыс. рублей в месяц</a:t>
            </a:r>
            <a:r>
              <a:rPr lang="ru-RU" sz="2400" i="1" dirty="0" smtClean="0"/>
              <a:t>)</a:t>
            </a:r>
          </a:p>
          <a:p>
            <a:pPr marL="342900" indent="-342900" algn="just">
              <a:buFontTx/>
              <a:buChar char="-"/>
            </a:pPr>
            <a:endParaRPr lang="ru-RU" sz="5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10 </a:t>
            </a:r>
            <a:r>
              <a:rPr lang="ru-RU" sz="2400" dirty="0"/>
              <a:t>колледжей получили субсидию по 5 млн. рублей из средств регионального бюджета на создание </a:t>
            </a:r>
            <a:r>
              <a:rPr lang="ru-RU" sz="2400" dirty="0" smtClean="0"/>
              <a:t>ИТ-лабораторий</a:t>
            </a:r>
          </a:p>
          <a:p>
            <a:pPr marL="342900" indent="-342900" algn="just">
              <a:buFontTx/>
              <a:buChar char="-"/>
            </a:pPr>
            <a:endParaRPr lang="ru-RU" sz="5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повышение </a:t>
            </a:r>
            <a:r>
              <a:rPr lang="ru-RU" sz="2400" dirty="0"/>
              <a:t>квалификации 50 преподавателей по теме «Введение в анализ данных» на базе Школы 21 </a:t>
            </a:r>
            <a:endParaRPr lang="ru-RU" sz="2400" dirty="0" smtClean="0"/>
          </a:p>
          <a:p>
            <a:pPr algn="just"/>
            <a:r>
              <a:rPr lang="ru-RU" sz="2400" i="1" dirty="0"/>
              <a:t> </a:t>
            </a:r>
            <a:r>
              <a:rPr lang="ru-RU" sz="2400" i="1" dirty="0" smtClean="0"/>
              <a:t>    (</a:t>
            </a:r>
            <a:r>
              <a:rPr lang="ru-RU" sz="2400" i="1" dirty="0"/>
              <a:t>в рамках гранта Правительства Новосибирской области</a:t>
            </a:r>
            <a:r>
              <a:rPr lang="ru-RU" sz="2400" i="1" dirty="0" smtClean="0"/>
              <a:t>)</a:t>
            </a:r>
          </a:p>
          <a:p>
            <a:pPr marL="342900" indent="-342900" algn="just">
              <a:buFontTx/>
              <a:buChar char="-"/>
            </a:pPr>
            <a:endParaRPr lang="ru-RU" sz="5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профориентационный </a:t>
            </a:r>
            <a:r>
              <a:rPr lang="ru-RU" sz="2400" dirty="0"/>
              <a:t>проект «ИТ-реалии. Версия 2.0» </a:t>
            </a:r>
            <a:endParaRPr lang="ru-RU" sz="2400" dirty="0" smtClean="0"/>
          </a:p>
          <a:p>
            <a:pPr algn="just"/>
            <a:r>
              <a:rPr lang="ru-RU" sz="2400" i="1" dirty="0"/>
              <a:t> </a:t>
            </a:r>
            <a:r>
              <a:rPr lang="ru-RU" sz="2400" i="1" dirty="0" smtClean="0"/>
              <a:t>    (</a:t>
            </a:r>
            <a:r>
              <a:rPr lang="ru-RU" sz="2400" i="1" dirty="0"/>
              <a:t>в рамках гранта Правительства Новосибирской области</a:t>
            </a:r>
            <a:r>
              <a:rPr lang="ru-RU" sz="2400" i="1" dirty="0" smtClean="0"/>
              <a:t>)</a:t>
            </a:r>
          </a:p>
          <a:p>
            <a:pPr marL="342900" indent="-342900" algn="just">
              <a:buFontTx/>
              <a:buChar char="-"/>
            </a:pPr>
            <a:endParaRPr lang="ru-RU" sz="5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победная </a:t>
            </a:r>
            <a:r>
              <a:rPr lang="ru-RU" sz="2400" dirty="0"/>
              <a:t>заявка в конкурсе на предоставление в 2024 году </a:t>
            </a:r>
            <a:r>
              <a:rPr lang="ru-RU" sz="2400" dirty="0" smtClean="0"/>
              <a:t>субсидии </a:t>
            </a:r>
            <a:r>
              <a:rPr lang="ru-RU" sz="2400" dirty="0"/>
              <a:t>в рамках федерального проекта «Профессионалитет» в размере 100 млн. </a:t>
            </a:r>
            <a:r>
              <a:rPr lang="ru-RU" sz="2400" dirty="0" smtClean="0"/>
              <a:t>рублей</a:t>
            </a:r>
            <a:endParaRPr lang="ru-RU" sz="2400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0" y="300939"/>
            <a:ext cx="890917" cy="72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5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01261" y="188738"/>
            <a:ext cx="104892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образовательно-производственного центра (кластера) в рамках федерального проекта «Профессионалитет»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0" y="300939"/>
            <a:ext cx="890917" cy="7297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38370" y="2302898"/>
            <a:ext cx="784273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Образовательные организации: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Новосибирский колледж электроники и вычислительной техники (ядро)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Новосибирский колледж печати и информационных технологий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Новосибирский политехнический колледж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Новосибирский авиационный технический колледж им. Б.С. Галущака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8370" y="3824425"/>
            <a:ext cx="734157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Организации от реального сектора экономики: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АО «НЗПП Восток»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ООО «Предприятие «Элтекс»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Ассоциация содействия развитию информационных технологий «СибАкадемСофт»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ООО «ГК «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Компьютеры</a:t>
            </a:r>
            <a:r>
              <a:rPr lang="ru-RU" dirty="0" smtClean="0"/>
              <a:t> и сети»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ООО «СофтМолл»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ООО «РусИнтеграция – СФО»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ООО «Информационные технологии»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ООО «Новотелеком»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338370" y="1688033"/>
            <a:ext cx="8157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Министерство образования Новосибирский области</a:t>
            </a:r>
          </a:p>
          <a:p>
            <a:r>
              <a:rPr lang="ru-RU" sz="2000" b="1" dirty="0" smtClean="0"/>
              <a:t>Министерство цифрового развития и связи Новосибирской области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3128" t="13866" r="12122" b="16171"/>
          <a:stretch/>
        </p:blipFill>
        <p:spPr>
          <a:xfrm>
            <a:off x="21787" y="1705708"/>
            <a:ext cx="4255477" cy="398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3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445</Words>
  <Application>Microsoft Office PowerPoint</Application>
  <PresentationFormat>Широкоэкранный</PresentationFormat>
  <Paragraphs>63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Подготовка кадров для ИТ-отрасли в системе среднего профессионального образования Новосибирской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Persona</dc:creator>
  <cp:lastModifiedBy>Persona</cp:lastModifiedBy>
  <cp:revision>35</cp:revision>
  <dcterms:created xsi:type="dcterms:W3CDTF">2023-08-29T06:24:32Z</dcterms:created>
  <dcterms:modified xsi:type="dcterms:W3CDTF">2023-10-26T04:42:00Z</dcterms:modified>
</cp:coreProperties>
</file>