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6" r:id="rId2"/>
    <p:sldId id="303" r:id="rId3"/>
    <p:sldId id="304" r:id="rId4"/>
    <p:sldId id="30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F8BC"/>
    <a:srgbClr val="2C094B"/>
    <a:srgbClr val="3E94D1"/>
    <a:srgbClr val="320A56"/>
    <a:srgbClr val="4C0F83"/>
    <a:srgbClr val="861BE3"/>
    <a:srgbClr val="500050"/>
    <a:srgbClr val="FFFFFF"/>
    <a:srgbClr val="1D2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3959A-4CB8-436B-B7F8-4F8FDC7C70E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C656B-4D75-4E9D-92C4-1A8D789DD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656B-4D75-4E9D-92C4-1A8D789DD24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5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238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91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7312B-EE0D-8847-A200-049DC5027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073" y="1080654"/>
            <a:ext cx="7529945" cy="113607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1AE9CA-975F-2038-3E34-D6B6E6128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073" y="2299710"/>
            <a:ext cx="7529945" cy="73443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CCD3F3-84DF-A753-A043-17E0C919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ECD07B-59E4-4CFD-BF3E-F5D7851DB6F1}" type="datetimeFigureOut">
              <a:rPr lang="ru-RU" smtClean="0"/>
              <a:pPr/>
              <a:t>23.10.2023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987783-7FEB-B904-0134-4C74B813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32B347-2246-A296-3536-46D460BB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AF99E7-C7D3-4C27-8D01-95AAE8B236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24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B5337-53AF-B6BE-3E56-E6AA03E6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17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159032-9D06-65A6-92BC-E5318A7D7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582"/>
            <a:ext cx="10515600" cy="47083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1892DA-1088-B805-77E9-939634E0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098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ECD07B-59E4-4CFD-BF3E-F5D7851DB6F1}" type="datetimeFigureOut">
              <a:rPr lang="ru-RU" smtClean="0"/>
              <a:pPr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4E316B-F8CF-FD28-7993-0A23336F3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5309" y="6390985"/>
            <a:ext cx="560416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F7A0C-B746-2A6A-AD35-8210C6F6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818" y="639098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AF99E7-C7D3-4C27-8D01-95AAE8B236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95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AFF37-6788-B8E2-C22A-C4DE3530A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1ADF37-5C96-553D-F639-F3B5B3D85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FD80A8-16B5-6B31-DB08-5CF11D868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3505-799E-EDCB-BBA0-6EEE8C0F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824C7-D69B-69E4-2418-45EEF0A0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21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13193-B55B-5F33-DA62-D75D31BA1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ABDA8F-33B2-DFD2-AC55-760298822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B4CAE1-016E-77A9-58A2-7D2362E95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C48FE8-AE2C-022C-636E-52C5FA794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FB56CD-ADFA-46FC-8F22-05F954D44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04A66F-0D3D-8A27-FB41-A3F0CE2F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2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DFE50D-4A5D-C375-569C-5B94223C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298557-A817-7DA2-8D8F-738DFA819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E44A9D-4BB9-FC92-A5DD-E528AAECE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95921-49D4-FE71-FC60-8A1799AAC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AFB6EE-2183-7FFB-52DE-260914389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B76756-C2DB-F238-3D79-D3D69BE04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CDF495-AE4B-71DD-05CE-A4CB7E47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651D87B-8F8E-CDBD-5E65-D47DEC09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607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FB7D8-DC2D-E6C8-68A7-A8F58923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5D0CD2-4987-3F8A-8695-9FA3D4E2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29FB40-CAEE-8EC5-D535-45EB7685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ED3851-C046-7FDA-14B2-B15D1DD8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3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5E5D9F-4934-B92F-E177-42B03DF8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4BB0C1-B7D6-A2D0-06FE-03C2E842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3B8028-3D10-A9B3-0432-1E12574E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59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859B0-A160-B440-BCC8-43324073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08906B-B6B6-099F-CD30-DC0CDD429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0852B3-1013-A205-C6DA-5E5B56490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117068-BD59-5403-AE3D-3C4F1FF2E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15570F-F77A-3760-6982-39301BED8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F35B74-588C-DCE9-AD9A-9AA85252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5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0C381-E736-942C-9CB5-A75633237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4D0CC1-91AC-D5EA-E70D-7FC8321386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381D6F-ECA7-BB52-6803-EEA6E8D71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2B238C-62B3-B283-59F1-FEEA8F8B9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03D41E-A9FF-6BDB-0841-BFBDEB4A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20F597-9802-12A7-B768-AF3554C2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8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33D47-7624-1F6F-FB8B-0DF4785C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F60881-E072-CBC4-55AB-08F31FB2F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EC453-0379-280C-4C5D-00B84A09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708057-C3C7-C8E9-49FE-8455B0C8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B3C1D1-94C1-ED51-C9BC-62393F57B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77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7235175-F7BE-1D82-A7AD-58CF28088B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DD9D3A-F170-6ED8-D1B7-1B1FD7970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D4E9D5-CD53-5907-9662-5AD377A1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512DB7-8F45-F609-0E34-DE3473023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7FD8F7-03EA-ACB9-36A6-904A4B64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1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91D7C-4317-30E2-8B09-CCC6854C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F09213-0E7C-1C23-854A-A86AF7D3C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33D82-F3B7-F274-1FA3-AD21703DE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D07B-59E4-4CFD-BF3E-F5D7851DB6F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7ACFA1-FE9B-A7A9-8594-82F293441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D413B3-F5AB-4550-F1AF-8A40F1AF5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F99E7-C7D3-4C27-8D01-95AAE8B236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68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1576" y="1966311"/>
            <a:ext cx="6356074" cy="1136073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+mn-lt"/>
                <a:cs typeface="SB Sans Display" panose="020B0503040504020204" pitchFamily="34" charset="0"/>
              </a:rPr>
              <a:t>Подготовка нового поколения высококвалифицированных кадров</a:t>
            </a:r>
            <a:endParaRPr lang="ru-RU" sz="30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51576" y="3226455"/>
            <a:ext cx="7529945" cy="14217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861BE3"/>
              </a:buClr>
            </a:pPr>
            <a:r>
              <a:rPr lang="ru-RU" sz="1800" b="1" dirty="0">
                <a:solidFill>
                  <a:srgbClr val="5EF8BC"/>
                </a:solidFill>
                <a:cs typeface="SB Sans Display" panose="020B0503040504020204" pitchFamily="34" charset="0"/>
              </a:rPr>
              <a:t>Константин Селезнев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861BE3"/>
              </a:buClr>
            </a:pPr>
            <a:endParaRPr lang="ru-RU" sz="1600" dirty="0">
              <a:solidFill>
                <a:srgbClr val="5EF8BC"/>
              </a:solidFill>
              <a:cs typeface="SB Sans Display" panose="020B050304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861BE3"/>
              </a:buClr>
            </a:pPr>
            <a:r>
              <a:rPr lang="ru-RU" sz="1600" dirty="0">
                <a:solidFill>
                  <a:srgbClr val="5EF8BC"/>
                </a:solidFill>
                <a:cs typeface="SB Sans Display" panose="020B0503040504020204" pitchFamily="34" charset="0"/>
              </a:rPr>
              <a:t>XI Всероссийский форум региональной информатизации «ПРОФ-IT»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861BE3"/>
              </a:buClr>
            </a:pPr>
            <a:r>
              <a:rPr lang="ru-RU" sz="1600" dirty="0">
                <a:solidFill>
                  <a:srgbClr val="5EF8BC"/>
                </a:solidFill>
                <a:cs typeface="SB Sans Display" panose="020B0503040504020204" pitchFamily="34" charset="0"/>
              </a:rPr>
              <a:t>Сессия «Развитие и поддержка кадров»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861BE3"/>
              </a:buClr>
            </a:pPr>
            <a:r>
              <a:rPr lang="ru-RU" sz="1600" dirty="0">
                <a:solidFill>
                  <a:srgbClr val="5EF8BC"/>
                </a:solidFill>
                <a:cs typeface="SB Sans Display" panose="020B0503040504020204" pitchFamily="34" charset="0"/>
              </a:rPr>
              <a:t>Новосибирск, 2023</a:t>
            </a:r>
          </a:p>
        </p:txBody>
      </p:sp>
    </p:spTree>
    <p:extLst>
      <p:ext uri="{BB962C8B-B14F-4D97-AF65-F5344CB8AC3E}">
        <p14:creationId xmlns:p14="http://schemas.microsoft.com/office/powerpoint/2010/main" val="191090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2B0F3BED-65AC-6346-8DDE-9ECB3FB132A3}"/>
              </a:ext>
            </a:extLst>
          </p:cNvPr>
          <p:cNvSpPr txBox="1">
            <a:spLocks/>
          </p:cNvSpPr>
          <p:nvPr/>
        </p:nvSpPr>
        <p:spPr>
          <a:xfrm>
            <a:off x="1299263" y="1279927"/>
            <a:ext cx="8956276" cy="3971926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впечатлительность и эмоциональность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индивидуализм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отсутствие безусловных авторитетов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легкая смена работы, запрос на свободу и мобильность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запрос на личный профессиональный рост – рост экспертности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«</a:t>
            </a:r>
            <a:r>
              <a:rPr lang="ru-RU" sz="2200" dirty="0" err="1">
                <a:latin typeface="+mn-lt"/>
                <a:cs typeface="SB Sans Display" panose="020B0503040504020204" pitchFamily="34" charset="0"/>
              </a:rPr>
              <a:t>ненастроенность</a:t>
            </a:r>
            <a:r>
              <a:rPr lang="ru-RU" sz="2200" dirty="0">
                <a:latin typeface="+mn-lt"/>
                <a:cs typeface="SB Sans Display" panose="020B0503040504020204" pitchFamily="34" charset="0"/>
              </a:rPr>
              <a:t>» на долгий и тяжелый труд – </a:t>
            </a:r>
            <a:r>
              <a:rPr lang="ru-RU" sz="2200" i="1" dirty="0">
                <a:latin typeface="+mn-lt"/>
                <a:cs typeface="SB Sans Display" panose="020B0503040504020204" pitchFamily="34" charset="0"/>
              </a:rPr>
              <a:t>«должно получаться легко и приятно»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200" dirty="0">
                <a:latin typeface="+mn-lt"/>
                <a:cs typeface="SB Sans Display" panose="020B0503040504020204" pitchFamily="34" charset="0"/>
              </a:rPr>
              <a:t>готовность к </a:t>
            </a:r>
            <a:r>
              <a:rPr lang="en-US" sz="2200" dirty="0">
                <a:latin typeface="+mn-lt"/>
                <a:cs typeface="SB Sans Display" panose="020B0503040504020204" pitchFamily="34" charset="0"/>
              </a:rPr>
              <a:t>life-long learning, </a:t>
            </a:r>
            <a:r>
              <a:rPr lang="ru-RU" sz="2200" dirty="0">
                <a:latin typeface="+mn-lt"/>
                <a:cs typeface="SB Sans Display" panose="020B0503040504020204" pitchFamily="34" charset="0"/>
              </a:rPr>
              <a:t>«неспешное взросление»</a:t>
            </a:r>
          </a:p>
          <a:p>
            <a:pPr marL="380990" indent="-380990">
              <a:lnSpc>
                <a:spcPct val="100000"/>
              </a:lnSpc>
              <a:spcBef>
                <a:spcPts val="1600"/>
              </a:spcBef>
              <a:buClr>
                <a:srgbClr val="861BE3"/>
              </a:buClr>
              <a:buSzPct val="120000"/>
              <a:buFont typeface="Wingdings" panose="05000000000000000000" pitchFamily="2" charset="2"/>
              <a:buChar char="§"/>
            </a:pPr>
            <a:endParaRPr lang="ru-RU" sz="2000" dirty="0">
              <a:latin typeface="+mn-lt"/>
              <a:cs typeface="SB Sans Display" panose="020B050304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390359-B369-CA41-8064-D6E396176567}"/>
              </a:ext>
            </a:extLst>
          </p:cNvPr>
          <p:cNvSpPr txBox="1"/>
          <p:nvPr/>
        </p:nvSpPr>
        <p:spPr>
          <a:xfrm>
            <a:off x="658202" y="371590"/>
            <a:ext cx="10238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cs typeface="SB Sans Display" panose="020B0503040504020204" pitchFamily="34" charset="0"/>
              </a:rPr>
              <a:t>Особенности «</a:t>
            </a:r>
            <a:r>
              <a:rPr lang="ru-RU" sz="2400" b="1" dirty="0" err="1">
                <a:solidFill>
                  <a:schemeClr val="bg1"/>
                </a:solidFill>
                <a:cs typeface="SB Sans Display" panose="020B0503040504020204" pitchFamily="34" charset="0"/>
              </a:rPr>
              <a:t>миллениалов</a:t>
            </a:r>
            <a:r>
              <a:rPr lang="ru-RU" sz="2400" b="1" dirty="0">
                <a:solidFill>
                  <a:schemeClr val="bg1"/>
                </a:solidFill>
                <a:cs typeface="SB Sans Display" panose="020B0503040504020204" pitchFamily="34" charset="0"/>
              </a:rPr>
              <a:t>» и «Альфа» - наши 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169858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390359-B369-CA41-8064-D6E396176567}"/>
              </a:ext>
            </a:extLst>
          </p:cNvPr>
          <p:cNvSpPr txBox="1"/>
          <p:nvPr/>
        </p:nvSpPr>
        <p:spPr>
          <a:xfrm>
            <a:off x="658202" y="371590"/>
            <a:ext cx="9530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cs typeface="SB Sans Display" panose="020B0503040504020204" pitchFamily="34" charset="0"/>
              </a:rPr>
              <a:t>Как видится удачным работать с новым поколением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2B0F3BED-65AC-6346-8DDE-9ECB3FB132A3}"/>
              </a:ext>
            </a:extLst>
          </p:cNvPr>
          <p:cNvSpPr txBox="1">
            <a:spLocks/>
          </p:cNvSpPr>
          <p:nvPr/>
        </p:nvSpPr>
        <p:spPr>
          <a:xfrm>
            <a:off x="221473" y="1582714"/>
            <a:ext cx="5625659" cy="3207652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endParaRPr lang="ru-RU" sz="2000" dirty="0">
              <a:latin typeface="+mn-lt"/>
              <a:cs typeface="SB Sans Display" panose="020B0503040504020204" pitchFamily="34" charset="0"/>
            </a:endParaRP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F70379AD-CEA5-BF6C-E2B4-97C4EC0894E9}"/>
              </a:ext>
            </a:extLst>
          </p:cNvPr>
          <p:cNvSpPr txBox="1">
            <a:spLocks/>
          </p:cNvSpPr>
          <p:nvPr/>
        </p:nvSpPr>
        <p:spPr>
          <a:xfrm>
            <a:off x="6756380" y="1831071"/>
            <a:ext cx="4337069" cy="2202266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5EF8BC"/>
                </a:solidFill>
                <a:latin typeface="+mn-lt"/>
                <a:cs typeface="SB Sans Display" panose="020B0503040504020204" pitchFamily="34" charset="0"/>
              </a:rPr>
              <a:t>Человекоцентричный подход</a:t>
            </a:r>
            <a:r>
              <a:rPr lang="ru-RU" sz="2000" dirty="0">
                <a:latin typeface="+mn-lt"/>
                <a:cs typeface="SB Sans Display" panose="020B0503040504020204" pitchFamily="34" charset="0"/>
              </a:rPr>
              <a:t> как в организации рабочего процесса, так и в обучении</a:t>
            </a:r>
          </a:p>
          <a:p>
            <a:pPr marL="457200" indent="-4572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5EF8BC"/>
                </a:solidFill>
                <a:latin typeface="+mn-lt"/>
                <a:cs typeface="SB Sans Display" panose="020B0503040504020204" pitchFamily="34" charset="0"/>
              </a:rPr>
              <a:t>Профессиональные сообщества </a:t>
            </a:r>
            <a:r>
              <a:rPr lang="ru-RU" sz="2000" dirty="0">
                <a:latin typeface="+mn-lt"/>
                <a:cs typeface="SB Sans Display" panose="020B0503040504020204" pitchFamily="34" charset="0"/>
              </a:rPr>
              <a:t>– ключ к сохранению связи с практикой и актуализации образования</a:t>
            </a:r>
          </a:p>
        </p:txBody>
      </p:sp>
      <p:sp>
        <p:nvSpPr>
          <p:cNvPr id="3" name="Выноска: стрелка вправо 2">
            <a:extLst>
              <a:ext uri="{FF2B5EF4-FFF2-40B4-BE49-F238E27FC236}">
                <a16:creationId xmlns:a16="http://schemas.microsoft.com/office/drawing/2014/main" id="{F589B4A8-B6B1-1CDF-1C29-6967FB7B72B1}"/>
              </a:ext>
            </a:extLst>
          </p:cNvPr>
          <p:cNvSpPr/>
          <p:nvPr/>
        </p:nvSpPr>
        <p:spPr>
          <a:xfrm>
            <a:off x="476250" y="1187450"/>
            <a:ext cx="6280131" cy="3382824"/>
          </a:xfrm>
          <a:prstGeom prst="rightArrowCallout">
            <a:avLst>
              <a:gd name="adj1" fmla="val 22747"/>
              <a:gd name="adj2" fmla="val 21057"/>
              <a:gd name="adj3" fmla="val 12425"/>
              <a:gd name="adj4" fmla="val 89867"/>
            </a:avLst>
          </a:prstGeom>
          <a:solidFill>
            <a:srgbClr val="2C094B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ru-RU" sz="2000" dirty="0">
                <a:latin typeface="+mn-lt"/>
                <a:cs typeface="SB Sans Display" panose="020B0503040504020204" pitchFamily="34" charset="0"/>
              </a:rPr>
              <a:t>Авторитет через понимание, наставничество </a:t>
            </a:r>
            <a:br>
              <a:rPr lang="ru-RU" sz="2000" dirty="0">
                <a:latin typeface="+mn-lt"/>
                <a:cs typeface="SB Sans Display" panose="020B0503040504020204" pitchFamily="34" charset="0"/>
              </a:rPr>
            </a:br>
            <a:r>
              <a:rPr lang="ru-RU" sz="2000" dirty="0">
                <a:latin typeface="+mn-lt"/>
                <a:cs typeface="SB Sans Display" panose="020B0503040504020204" pitchFamily="34" charset="0"/>
              </a:rPr>
              <a:t>или менторство</a:t>
            </a:r>
          </a:p>
          <a:p>
            <a:pPr marL="266700" indent="-2667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ru-RU" sz="2000" dirty="0">
                <a:latin typeface="+mn-lt"/>
                <a:cs typeface="SB Sans Display" panose="020B0503040504020204" pitchFamily="34" charset="0"/>
              </a:rPr>
              <a:t>Меньше приказов – больше вовлечения</a:t>
            </a:r>
          </a:p>
          <a:p>
            <a:pPr marL="266700" indent="-2667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ru-RU" sz="2000" dirty="0">
                <a:latin typeface="+mn-lt"/>
                <a:cs typeface="SB Sans Display" panose="020B0503040504020204" pitchFamily="34" charset="0"/>
              </a:rPr>
              <a:t>Формирование атмосферы доверия </a:t>
            </a:r>
            <a:br>
              <a:rPr lang="ru-RU" sz="2000" dirty="0">
                <a:latin typeface="+mn-lt"/>
                <a:cs typeface="SB Sans Display" panose="020B0503040504020204" pitchFamily="34" charset="0"/>
              </a:rPr>
            </a:br>
            <a:r>
              <a:rPr lang="ru-RU" sz="2000" dirty="0">
                <a:latin typeface="+mn-lt"/>
                <a:cs typeface="SB Sans Display" panose="020B0503040504020204" pitchFamily="34" charset="0"/>
              </a:rPr>
              <a:t>и безопасности</a:t>
            </a:r>
          </a:p>
          <a:p>
            <a:pPr marL="266700" indent="-266700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ru-RU" sz="2000" dirty="0">
                <a:latin typeface="+mn-lt"/>
                <a:cs typeface="SB Sans Display" panose="020B0503040504020204" pitchFamily="34" charset="0"/>
              </a:rPr>
              <a:t>Балансирование между «идеальными </a:t>
            </a:r>
            <a:br>
              <a:rPr lang="ru-RU" sz="2000" dirty="0">
                <a:latin typeface="+mn-lt"/>
                <a:cs typeface="SB Sans Display" panose="020B0503040504020204" pitchFamily="34" charset="0"/>
              </a:rPr>
            </a:br>
            <a:r>
              <a:rPr lang="ru-RU" sz="2000" dirty="0">
                <a:latin typeface="+mn-lt"/>
                <a:cs typeface="SB Sans Display" panose="020B0503040504020204" pitchFamily="34" charset="0"/>
              </a:rPr>
              <a:t>моделями» и реальностью бизнеса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9A50C32-5E43-7BFE-3891-86736FA7FE3F}"/>
              </a:ext>
            </a:extLst>
          </p:cNvPr>
          <p:cNvSpPr/>
          <p:nvPr/>
        </p:nvSpPr>
        <p:spPr>
          <a:xfrm>
            <a:off x="8167450" y="4457610"/>
            <a:ext cx="1514929" cy="665512"/>
          </a:xfrm>
          <a:prstGeom prst="downArrow">
            <a:avLst>
              <a:gd name="adj1" fmla="val 50000"/>
              <a:gd name="adj2" fmla="val 62233"/>
            </a:avLst>
          </a:prstGeom>
          <a:solidFill>
            <a:srgbClr val="2C094B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spcBef>
                <a:spcPts val="1600"/>
              </a:spcBef>
              <a:buClr>
                <a:schemeClr val="bg1"/>
              </a:buClr>
              <a:buSzPct val="100000"/>
              <a:buFont typeface="+mj-lt"/>
              <a:buAutoNum type="arabicPeriod"/>
            </a:pPr>
            <a:endParaRPr lang="ru-RU" sz="2000">
              <a:cs typeface="SB Sans Display" panose="020B0503040504020204" pitchFamily="34" charset="0"/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1351AB6A-4FB8-9B30-3FE3-CE899414949A}"/>
              </a:ext>
            </a:extLst>
          </p:cNvPr>
          <p:cNvSpPr txBox="1">
            <a:spLocks/>
          </p:cNvSpPr>
          <p:nvPr/>
        </p:nvSpPr>
        <p:spPr>
          <a:xfrm>
            <a:off x="1250930" y="5241903"/>
            <a:ext cx="10204469" cy="947782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600"/>
              </a:spcBef>
              <a:buClr>
                <a:schemeClr val="bg1"/>
              </a:buClr>
              <a:buSzPct val="100000"/>
            </a:pPr>
            <a:r>
              <a:rPr lang="ru-RU" sz="2000" dirty="0">
                <a:latin typeface="+mn-lt"/>
                <a:cs typeface="SB Sans Display" panose="020B0503040504020204" pitchFamily="34" charset="0"/>
              </a:rPr>
              <a:t>В результате на первый план выходят </a:t>
            </a:r>
            <a:r>
              <a:rPr lang="ru-RU" sz="2000" dirty="0">
                <a:solidFill>
                  <a:srgbClr val="5EF8BC"/>
                </a:solidFill>
                <a:latin typeface="+mn-lt"/>
                <a:cs typeface="SB Sans Display" panose="020B0503040504020204" pitchFamily="34" charset="0"/>
              </a:rPr>
              <a:t>смыслы деятельности</a:t>
            </a:r>
            <a:r>
              <a:rPr lang="ru-RU" sz="2000" dirty="0">
                <a:latin typeface="+mn-lt"/>
                <a:cs typeface="SB Sans Display" panose="020B0503040504020204" pitchFamily="34" charset="0"/>
              </a:rPr>
              <a:t> и удовлетворение запроса на </a:t>
            </a:r>
            <a:r>
              <a:rPr lang="ru-RU" sz="2000" dirty="0">
                <a:solidFill>
                  <a:srgbClr val="5EF8BC"/>
                </a:solidFill>
                <a:latin typeface="+mn-lt"/>
                <a:cs typeface="SB Sans Display" panose="020B0503040504020204" pitchFamily="34" charset="0"/>
              </a:rPr>
              <a:t>саморазвитие человека </a:t>
            </a:r>
            <a:r>
              <a:rPr lang="ru-RU" sz="2000" dirty="0">
                <a:latin typeface="+mn-lt"/>
                <a:cs typeface="SB Sans Display" panose="020B0503040504020204" pitchFamily="34" charset="0"/>
              </a:rPr>
              <a:t>на стадии обучения и далее в карьере.</a:t>
            </a:r>
          </a:p>
        </p:txBody>
      </p:sp>
    </p:spTree>
    <p:extLst>
      <p:ext uri="{BB962C8B-B14F-4D97-AF65-F5344CB8AC3E}">
        <p14:creationId xmlns:p14="http://schemas.microsoft.com/office/powerpoint/2010/main" val="420748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E8541D-891E-3149-A1B1-CE507447F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54" y="164241"/>
            <a:ext cx="2915124" cy="2915124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2B0F3BED-65AC-6346-8DDE-9ECB3FB132A3}"/>
              </a:ext>
            </a:extLst>
          </p:cNvPr>
          <p:cNvSpPr txBox="1">
            <a:spLocks/>
          </p:cNvSpPr>
          <p:nvPr/>
        </p:nvSpPr>
        <p:spPr>
          <a:xfrm>
            <a:off x="805002" y="4361781"/>
            <a:ext cx="8435596" cy="1707328"/>
          </a:xfrm>
          <a:prstGeom prst="rect">
            <a:avLst/>
          </a:prstGeom>
        </p:spPr>
        <p:txBody>
          <a:bodyPr vert="horz" lIns="121920" tIns="60960" rIns="121920" bIns="6096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33"/>
              </a:lnSpc>
            </a:pPr>
            <a:r>
              <a:rPr lang="ru-RU" sz="3200" b="1" dirty="0">
                <a:latin typeface="SB Sans Display" panose="020B0503040504020204" pitchFamily="34" charset="0"/>
                <a:cs typeface="SB Sans Display" panose="020B0503040504020204" pitchFamily="34" charset="0"/>
              </a:rPr>
              <a:t>Давайте обсудим!</a:t>
            </a:r>
          </a:p>
        </p:txBody>
      </p:sp>
    </p:spTree>
    <p:extLst>
      <p:ext uri="{BB962C8B-B14F-4D97-AF65-F5344CB8AC3E}">
        <p14:creationId xmlns:p14="http://schemas.microsoft.com/office/powerpoint/2010/main" val="3678500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171</Words>
  <Application>Microsoft Office PowerPoint</Application>
  <PresentationFormat>Широкоэкранный</PresentationFormat>
  <Paragraphs>24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SB Sans Display</vt:lpstr>
      <vt:lpstr>Wingdings</vt:lpstr>
      <vt:lpstr>Тема Office</vt:lpstr>
      <vt:lpstr>Подготовка нового поколения высококвалифицированных кадров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Seleznev Konstantin</dc:creator>
  <cp:lastModifiedBy>Konstantin Seleznev</cp:lastModifiedBy>
  <cp:revision>56</cp:revision>
  <dcterms:created xsi:type="dcterms:W3CDTF">2023-06-26T09:50:39Z</dcterms:created>
  <dcterms:modified xsi:type="dcterms:W3CDTF">2023-10-23T15:24:38Z</dcterms:modified>
</cp:coreProperties>
</file>