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419" r:id="rId2"/>
    <p:sldId id="426" r:id="rId3"/>
    <p:sldId id="421" r:id="rId4"/>
    <p:sldId id="408" r:id="rId5"/>
    <p:sldId id="424" r:id="rId6"/>
    <p:sldId id="428" r:id="rId7"/>
    <p:sldId id="427" r:id="rId8"/>
    <p:sldId id="429" r:id="rId9"/>
    <p:sldId id="420" r:id="rId10"/>
    <p:sldId id="430" r:id="rId11"/>
  </p:sldIdLst>
  <p:sldSz cx="9144000" cy="5143500" type="screen16x9"/>
  <p:notesSz cx="6797675" cy="9926638"/>
  <p:embeddedFontLst>
    <p:embeddedFont>
      <p:font typeface="Montserrat" panose="00000500000000000000" pitchFamily="2" charset="-52"/>
      <p:regular r:id="rId14"/>
      <p:bold r:id="rId15"/>
      <p:italic r:id="rId16"/>
      <p:boldItalic r:id="rId17"/>
    </p:embeddedFont>
    <p:embeddedFont>
      <p:font typeface="Fira Sans Extra Condensed" panose="020B060402020202020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Onest Bold" panose="020B0604020202020204" charset="0"/>
      <p:bold r:id="rId30"/>
    </p:embeddedFont>
    <p:embeddedFont>
      <p:font typeface="Mont ExtraLight DEMO" panose="020B0604020202020204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илипец Анастасия Андреевна" initials="ПАА" lastIdx="1" clrIdx="0">
    <p:extLst>
      <p:ext uri="{19B8F6BF-5375-455C-9EA6-DF929625EA0E}">
        <p15:presenceInfo xmlns:p15="http://schemas.microsoft.com/office/powerpoint/2012/main" userId="S-1-5-21-2356655543-2162514679-1277178298-465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D37"/>
    <a:srgbClr val="00B0F0"/>
    <a:srgbClr val="8DDB85"/>
    <a:srgbClr val="99DC91"/>
    <a:srgbClr val="CFFD00"/>
    <a:srgbClr val="F7A929"/>
    <a:srgbClr val="FF3300"/>
    <a:srgbClr val="919295"/>
    <a:srgbClr val="9966FF"/>
    <a:srgbClr val="B1D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14" autoAdjust="0"/>
    <p:restoredTop sz="96387" autoAdjust="0"/>
  </p:normalViewPr>
  <p:slideViewPr>
    <p:cSldViewPr snapToGrid="0">
      <p:cViewPr>
        <p:scale>
          <a:sx n="75" d="100"/>
          <a:sy n="75" d="100"/>
        </p:scale>
        <p:origin x="1470" y="12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DDB12-AEA2-4BB3-BB0E-C5A7CB980715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5B540-5AD9-4280-98CF-80B34F472B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396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80601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2086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7142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64706CC6-B9F1-4DCF-8D04-EC9BC991AC8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94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7755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7564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2e5f2f7f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2e5f2f7ff_0_8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628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043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6" name="Группа 15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7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603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6" name="Группа 15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7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4874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600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034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634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149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4FC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244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3167843" y="897939"/>
            <a:ext cx="5974692" cy="33750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marL="435914" indent="-285746" defTabSz="816158">
              <a:buFont typeface="Arial" pitchFamily="34" charset="0"/>
              <a:buChar char="•"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3178773" y="900000"/>
            <a:ext cx="184921" cy="1980000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35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51970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803998"/>
            <a:ext cx="2736851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40" y="951573"/>
            <a:ext cx="5329237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076059" y="3183821"/>
            <a:ext cx="3852044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076059" y="3595187"/>
            <a:ext cx="3872773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 smtClean="0"/>
              <a:t>Должность</a:t>
            </a:r>
          </a:p>
          <a:p>
            <a:pPr lvl="0"/>
            <a:r>
              <a:rPr lang="ru-RU" dirty="0" smtClean="0"/>
              <a:t>должность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6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71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6" name="Текст 4"/>
          <p:cNvSpPr txBox="1">
            <a:spLocks/>
          </p:cNvSpPr>
          <p:nvPr userDrawn="1"/>
        </p:nvSpPr>
        <p:spPr>
          <a:xfrm>
            <a:off x="3334157" y="897734"/>
            <a:ext cx="5811961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37" name="Текст 4"/>
          <p:cNvSpPr txBox="1">
            <a:spLocks/>
          </p:cNvSpPr>
          <p:nvPr userDrawn="1"/>
        </p:nvSpPr>
        <p:spPr>
          <a:xfrm>
            <a:off x="3334157" y="1489313"/>
            <a:ext cx="5811961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38" name="Текст 4"/>
          <p:cNvSpPr txBox="1">
            <a:spLocks/>
          </p:cNvSpPr>
          <p:nvPr userDrawn="1"/>
        </p:nvSpPr>
        <p:spPr>
          <a:xfrm>
            <a:off x="3334157" y="2080894"/>
            <a:ext cx="5811961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39" name="Текст 4"/>
          <p:cNvSpPr txBox="1">
            <a:spLocks/>
          </p:cNvSpPr>
          <p:nvPr userDrawn="1"/>
        </p:nvSpPr>
        <p:spPr>
          <a:xfrm>
            <a:off x="3334157" y="2672474"/>
            <a:ext cx="5811961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40" name="Текст 4"/>
          <p:cNvSpPr txBox="1">
            <a:spLocks/>
          </p:cNvSpPr>
          <p:nvPr userDrawn="1"/>
        </p:nvSpPr>
        <p:spPr>
          <a:xfrm>
            <a:off x="3334156" y="3264053"/>
            <a:ext cx="5815509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41" name="Текст 4"/>
          <p:cNvSpPr txBox="1">
            <a:spLocks/>
          </p:cNvSpPr>
          <p:nvPr userDrawn="1"/>
        </p:nvSpPr>
        <p:spPr>
          <a:xfrm>
            <a:off x="3334157" y="3855632"/>
            <a:ext cx="5811961" cy="438141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519" marR="0" lvl="0" indent="0" algn="l" defTabSz="9143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8D8D8">
                    <a:lumMod val="50000"/>
                  </a:srgbClr>
                </a:solidFill>
                <a:effectLst/>
                <a:uLnTx/>
                <a:uFillTx/>
              </a:rPr>
              <a:t>Заголовок</a:t>
            </a:r>
          </a:p>
        </p:txBody>
      </p:sp>
      <p:sp>
        <p:nvSpPr>
          <p:cNvPr id="42" name="Текст 43"/>
          <p:cNvSpPr txBox="1">
            <a:spLocks/>
          </p:cNvSpPr>
          <p:nvPr userDrawn="1"/>
        </p:nvSpPr>
        <p:spPr>
          <a:xfrm>
            <a:off x="3167846" y="2673000"/>
            <a:ext cx="166309" cy="437400"/>
          </a:xfrm>
          <a:prstGeom prst="rect">
            <a:avLst/>
          </a:prstGeom>
          <a:solidFill>
            <a:srgbClr val="CC3399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43" name="Текст 43"/>
          <p:cNvSpPr txBox="1">
            <a:spLocks/>
          </p:cNvSpPr>
          <p:nvPr userDrawn="1"/>
        </p:nvSpPr>
        <p:spPr>
          <a:xfrm>
            <a:off x="3167844" y="2081700"/>
            <a:ext cx="165589" cy="437400"/>
          </a:xfrm>
          <a:prstGeom prst="rect">
            <a:avLst/>
          </a:prstGeom>
          <a:solidFill>
            <a:srgbClr val="FF0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44" name="Текст 43"/>
          <p:cNvSpPr txBox="1">
            <a:spLocks/>
          </p:cNvSpPr>
          <p:nvPr userDrawn="1"/>
        </p:nvSpPr>
        <p:spPr>
          <a:xfrm>
            <a:off x="3167844" y="1490400"/>
            <a:ext cx="165589" cy="437400"/>
          </a:xfrm>
          <a:prstGeom prst="rect">
            <a:avLst/>
          </a:prstGeom>
          <a:solidFill>
            <a:srgbClr val="0000FF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45" name="Текст 43"/>
          <p:cNvSpPr txBox="1">
            <a:spLocks/>
          </p:cNvSpPr>
          <p:nvPr userDrawn="1"/>
        </p:nvSpPr>
        <p:spPr>
          <a:xfrm>
            <a:off x="3167847" y="899100"/>
            <a:ext cx="165589" cy="437400"/>
          </a:xfrm>
          <a:prstGeom prst="rect">
            <a:avLst/>
          </a:prstGeom>
          <a:solidFill>
            <a:srgbClr val="FFC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46" name="Текст 43"/>
          <p:cNvSpPr txBox="1">
            <a:spLocks/>
          </p:cNvSpPr>
          <p:nvPr userDrawn="1"/>
        </p:nvSpPr>
        <p:spPr>
          <a:xfrm>
            <a:off x="3167844" y="3264300"/>
            <a:ext cx="165589" cy="437400"/>
          </a:xfrm>
          <a:prstGeom prst="rect">
            <a:avLst/>
          </a:prstGeom>
          <a:solidFill>
            <a:srgbClr val="6600CC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47" name="Текст 43"/>
          <p:cNvSpPr txBox="1">
            <a:spLocks/>
          </p:cNvSpPr>
          <p:nvPr userDrawn="1"/>
        </p:nvSpPr>
        <p:spPr>
          <a:xfrm>
            <a:off x="3167844" y="3855600"/>
            <a:ext cx="165589" cy="437400"/>
          </a:xfrm>
          <a:prstGeom prst="rect">
            <a:avLst/>
          </a:prstGeom>
          <a:solidFill>
            <a:srgbClr val="92D05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</a:rPr>
              <a:t>.</a:t>
            </a:r>
            <a:endParaRPr kumimoji="0" lang="ru-RU" sz="133" b="0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</a:endParaRPr>
          </a:p>
        </p:txBody>
      </p:sp>
      <p:sp>
        <p:nvSpPr>
          <p:cNvPr id="21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8" y="4551970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22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8" y="4803998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24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093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3167846" y="0"/>
            <a:ext cx="5976159" cy="735546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3167844" y="4488656"/>
            <a:ext cx="5978272" cy="675382"/>
          </a:xfrm>
          <a:prstGeom prst="rect">
            <a:avLst/>
          </a:prstGeom>
          <a:solidFill>
            <a:srgbClr val="FFFFF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7916" tIns="38959" rIns="77916" bIns="38959" rtlCol="0" anchor="ctr"/>
          <a:lstStyle/>
          <a:p>
            <a:pPr marL="457211" marR="0" lvl="0" indent="0" defTabSz="81615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3167843" y="897734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3167843" y="1489313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3167843" y="2080894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3167843" y="2672474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29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3167844" y="3264053"/>
            <a:ext cx="5978275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3167845" y="3855632"/>
            <a:ext cx="5974691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19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79" indent="0">
              <a:buNone/>
              <a:defRPr/>
            </a:lvl2pPr>
            <a:lvl3pPr marL="816160" indent="0">
              <a:buNone/>
              <a:defRPr/>
            </a:lvl3pPr>
            <a:lvl4pPr marL="1224239" indent="0">
              <a:buNone/>
              <a:defRPr/>
            </a:lvl4pPr>
            <a:lvl5pPr marL="1632318" indent="0">
              <a:buNone/>
              <a:defRPr/>
            </a:lvl5pPr>
          </a:lstStyle>
          <a:p>
            <a:pPr lvl="0"/>
            <a:r>
              <a:rPr lang="ru-RU" dirty="0" smtClean="0"/>
              <a:t>Заголовок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5" y="4546377"/>
            <a:ext cx="2736851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Месяц, год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5" y="4798405"/>
            <a:ext cx="2736851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 smtClean="0"/>
              <a:t>Мероприятие</a:t>
            </a: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8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8603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167064" y="0"/>
            <a:ext cx="5976939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9" rIns="77916" bIns="38959" rtlCol="0" anchor="ctr"/>
          <a:lstStyle/>
          <a:p>
            <a:pPr marL="457211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1842" y="1779662"/>
            <a:ext cx="5989551" cy="1219200"/>
          </a:xfrm>
          <a:prstGeom prst="rect">
            <a:avLst/>
          </a:prstGeom>
        </p:spPr>
        <p:txBody>
          <a:bodyPr lIns="77916" tIns="38959" rIns="77916" bIns="38959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600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611561" y="1275605"/>
            <a:ext cx="1836204" cy="2638656"/>
            <a:chOff x="611559" y="1275605"/>
            <a:chExt cx="1836204" cy="2638656"/>
          </a:xfrm>
        </p:grpSpPr>
        <p:pic>
          <p:nvPicPr>
            <p:cNvPr id="10" name="Picture 2" descr="\\172.16.16.2\User Data\DVK\ОСА\КАРТИНКИ\новый лого\logoforbetamks2.jpe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48259" r="19584" b="21710"/>
            <a:stretch/>
          </p:blipFill>
          <p:spPr bwMode="auto">
            <a:xfrm>
              <a:off x="611559" y="3314101"/>
              <a:ext cx="1836204" cy="60016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5" t="10227" r="56149" b="2703"/>
            <a:stretch/>
          </p:blipFill>
          <p:spPr bwMode="auto">
            <a:xfrm>
              <a:off x="658453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9505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296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1" y="445025"/>
            <a:ext cx="85206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852060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95" lvl="0" indent="-342897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88" lvl="1" indent="-317496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83" lvl="2" indent="-317496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77" lvl="3" indent="-317496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72" lvl="4" indent="-317496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66" lvl="5" indent="-317496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60" lvl="6" indent="-317496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55" lvl="7" indent="-317496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748" lvl="8" indent="-317496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2674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04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79"/>
            <a:ext cx="2133600" cy="273844"/>
          </a:xfrm>
          <a:prstGeom prst="rect">
            <a:avLst/>
          </a:prstGeom>
        </p:spPr>
        <p:txBody>
          <a:bodyPr/>
          <a:lstStyle/>
          <a:p>
            <a:fld id="{71C05F32-5C3C-4D93-9830-7F7C6F4BFE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25.10.2023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7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79"/>
            <a:ext cx="2133600" cy="27384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6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727" r:id="rId15"/>
  </p:sldLayoutIdLst>
  <p:hf hdr="0" ftr="0" dt="0"/>
  <p:txStyles>
    <p:titleStyle>
      <a:lvl1pPr algn="ctr" defTabSz="91438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7" indent="-3428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1" indent="-285746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6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0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9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1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7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6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11.png"/><Relationship Id="rId10" Type="http://schemas.openxmlformats.org/officeDocument/2006/relationships/image" Target="../media/image5.png"/><Relationship Id="rId4" Type="http://schemas.microsoft.com/office/2007/relationships/hdphoto" Target="../media/hdphoto4.wdp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10" Type="http://schemas.openxmlformats.org/officeDocument/2006/relationships/image" Target="../media/image21.png"/><Relationship Id="rId4" Type="http://schemas.openxmlformats.org/officeDocument/2006/relationships/image" Target="../media/image16.emf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microsoft.com/office/2007/relationships/hdphoto" Target="../media/hdphoto6.wdp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974A76-3FED-596D-28EE-CDC4231A5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243732"/>
          </a:xfrm>
          <a:prstGeom prst="rect">
            <a:avLst/>
          </a:prstGeom>
        </p:spPr>
      </p:pic>
      <p:sp>
        <p:nvSpPr>
          <p:cNvPr id="6" name="Google Shape;79;p1">
            <a:extLst>
              <a:ext uri="{FF2B5EF4-FFF2-40B4-BE49-F238E27FC236}">
                <a16:creationId xmlns:a16="http://schemas.microsoft.com/office/drawing/2014/main" id="{47ACBFB5-6D1B-FFDA-536C-D4C42C2A2B1A}"/>
              </a:ext>
            </a:extLst>
          </p:cNvPr>
          <p:cNvSpPr/>
          <p:nvPr/>
        </p:nvSpPr>
        <p:spPr>
          <a:xfrm>
            <a:off x="318337" y="787112"/>
            <a:ext cx="809550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tabLst>
                <a:tab pos="606029" algn="l"/>
              </a:tabLst>
            </a:pPr>
            <a:r>
              <a:rPr lang="ru-RU" sz="24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«</a:t>
            </a:r>
            <a:r>
              <a:rPr lang="ru-RU" sz="24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Искусственный интеллект: от научных изысканий к реальным экономическим эффектам» </a:t>
            </a:r>
            <a:endParaRPr lang="ru-RU" sz="2000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Google Shape;80;p1">
            <a:extLst>
              <a:ext uri="{FF2B5EF4-FFF2-40B4-BE49-F238E27FC236}">
                <a16:creationId xmlns:a16="http://schemas.microsoft.com/office/drawing/2014/main" id="{59DB404F-0517-A6B3-77FD-6089B3F1AD00}"/>
              </a:ext>
            </a:extLst>
          </p:cNvPr>
          <p:cNvSpPr txBox="1"/>
          <p:nvPr/>
        </p:nvSpPr>
        <p:spPr>
          <a:xfrm>
            <a:off x="989372" y="4120125"/>
            <a:ext cx="3355213" cy="86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А.А. Травников </a:t>
            </a:r>
            <a:r>
              <a:rPr lang="ru-RU" sz="1600" dirty="0" smtClean="0">
                <a:solidFill>
                  <a:schemeClr val="bg1"/>
                </a:solidFill>
                <a:latin typeface="Mont ExtraLight DEMO" panose="00000400000000000000" pitchFamily="2" charset="0"/>
              </a:rPr>
              <a:t>Губернатор </a:t>
            </a:r>
            <a:r>
              <a:rPr lang="ru-RU" sz="1600" dirty="0">
                <a:solidFill>
                  <a:schemeClr val="bg1"/>
                </a:solidFill>
                <a:latin typeface="Mont ExtraLight DEMO" panose="00000400000000000000" pitchFamily="2" charset="0"/>
              </a:rPr>
              <a:t>Новосибирской области</a:t>
            </a:r>
            <a:endParaRPr lang="ru-RU" sz="1800" dirty="0">
              <a:solidFill>
                <a:schemeClr val="bg1"/>
              </a:solidFill>
              <a:latin typeface="Mont ExtraLight DEMO" panose="000004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6205" y="4195370"/>
            <a:ext cx="25285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26 октября 2023 года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форум «ПРОФ-</a:t>
            </a:r>
            <a:r>
              <a:rPr lang="en-US" dirty="0">
                <a:solidFill>
                  <a:schemeClr val="bg1"/>
                </a:solidFill>
                <a:latin typeface="Montserrat" panose="020B0604020202020204" charset="-52"/>
              </a:rPr>
              <a:t>IT</a:t>
            </a:r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Новосибирская область</a:t>
            </a:r>
            <a:endParaRPr lang="ru-RU" sz="12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5" y="4195370"/>
            <a:ext cx="650978" cy="7941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067" y="4279456"/>
            <a:ext cx="1052354" cy="5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/>
          <p:cNvSpPr/>
          <p:nvPr/>
        </p:nvSpPr>
        <p:spPr>
          <a:xfrm>
            <a:off x="5317068" y="1182378"/>
            <a:ext cx="4554668" cy="876209"/>
          </a:xfrm>
          <a:prstGeom prst="round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27032" y="188673"/>
            <a:ext cx="7987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Системы голосового самообслуживания:  </a:t>
            </a:r>
          </a:p>
          <a:p>
            <a:pPr lvl="0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Робот Николай, Робот Ксения, голосовая клавиатура</a:t>
            </a:r>
            <a:endParaRPr lang="ru-RU" sz="2000" b="1" dirty="0">
              <a:solidFill>
                <a:srgbClr val="00B0F0"/>
              </a:solidFill>
              <a:latin typeface="Century Gothic" panose="020B0502020202020204" pitchFamily="34" charset="0"/>
              <a:sym typeface="Montserrat"/>
            </a:endParaRPr>
          </a:p>
        </p:txBody>
      </p:sp>
      <p:grpSp>
        <p:nvGrpSpPr>
          <p:cNvPr id="22" name="Google Shape;380;p11"/>
          <p:cNvGrpSpPr/>
          <p:nvPr/>
        </p:nvGrpSpPr>
        <p:grpSpPr>
          <a:xfrm>
            <a:off x="1559341" y="1779563"/>
            <a:ext cx="279000" cy="279023"/>
            <a:chOff x="1522036" y="5595174"/>
            <a:chExt cx="565337" cy="565386"/>
          </a:xfrm>
        </p:grpSpPr>
        <p:sp>
          <p:nvSpPr>
            <p:cNvPr id="23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2002712" y="1182377"/>
            <a:ext cx="4806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среднее </a:t>
            </a:r>
            <a:r>
              <a:rPr lang="ru-RU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время обслуживания </a:t>
            </a:r>
            <a:endParaRPr lang="ru-RU" sz="1200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just"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было </a:t>
            </a:r>
            <a:r>
              <a:rPr lang="ru-RU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уменьшено на 36</a:t>
            </a: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%</a:t>
            </a:r>
            <a:endParaRPr lang="ru-RU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009659" y="1719308"/>
            <a:ext cx="2105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робот  </a:t>
            </a:r>
            <a:r>
              <a:rPr lang="ru-RU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фактически </a:t>
            </a:r>
            <a:endParaRPr lang="ru-RU" sz="1200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заменяет </a:t>
            </a:r>
            <a:r>
              <a:rPr lang="ru-RU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70 операторов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42" name="Блок-схема: альтернативный процесс 41"/>
          <p:cNvSpPr/>
          <p:nvPr/>
        </p:nvSpPr>
        <p:spPr>
          <a:xfrm>
            <a:off x="333570" y="1187219"/>
            <a:ext cx="984452" cy="999721"/>
          </a:xfrm>
          <a:prstGeom prst="flowChartAlternateProcess">
            <a:avLst/>
          </a:prstGeom>
          <a:blipFill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Google Shape;62;p14"/>
          <p:cNvSpPr txBox="1"/>
          <p:nvPr/>
        </p:nvSpPr>
        <p:spPr>
          <a:xfrm>
            <a:off x="7110615" y="1162018"/>
            <a:ext cx="2205265" cy="822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defTabSz="685800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ru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4</a:t>
            </a:r>
            <a:r>
              <a:rPr lang="en-US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 </a:t>
            </a:r>
            <a:r>
              <a:rPr lang="ru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600</a:t>
            </a:r>
            <a:r>
              <a:rPr lang="en-US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 </a:t>
            </a:r>
            <a:r>
              <a:rPr lang="ru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000</a:t>
            </a:r>
            <a:r>
              <a:rPr lang="en-US" sz="2800" kern="1200" dirty="0" smtClean="0">
                <a:solidFill>
                  <a:srgbClr val="FF6600"/>
                </a:solidFill>
                <a:latin typeface="Onest Bold" pitchFamily="2" charset="-52"/>
                <a:ea typeface="+mn-ea"/>
                <a:cs typeface="+mn-cs"/>
                <a:sym typeface="Montserrat"/>
              </a:rPr>
              <a:t> </a:t>
            </a:r>
            <a:r>
              <a:rPr lang="ru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Montserrat" panose="020B0604020202020204" charset="0"/>
                <a:sym typeface="Montserrat"/>
              </a:rPr>
              <a:t>человек</a:t>
            </a:r>
            <a:endParaRPr sz="1100" dirty="0">
              <a:solidFill>
                <a:schemeClr val="bg1"/>
              </a:solidFill>
              <a:latin typeface="Century Gothic" panose="020B0502020202020204" pitchFamily="34" charset="0"/>
              <a:cs typeface="Montserrat" panose="020B0604020202020204" charset="0"/>
              <a:sym typeface="Montserrat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8973" y="2530798"/>
            <a:ext cx="2148683" cy="10252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464602" y="3207352"/>
          <a:ext cx="722388" cy="242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CorelDRAW" r:id="rId6" imgW="8089751" imgH="2713196" progId="CorelDraw.Graphic.22">
                  <p:embed/>
                </p:oleObj>
              </mc:Choice>
              <mc:Fallback>
                <p:oleObj name="CorelDRAW" r:id="rId6" imgW="8089751" imgH="2713196" progId="CorelDraw.Graphic.22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4602" y="3207352"/>
                        <a:ext cx="722388" cy="242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405498" y="2519528"/>
            <a:ext cx="1846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1100"/>
            </a:pPr>
            <a:r>
              <a:rPr lang="ru-RU" sz="1800" b="1" dirty="0" smtClean="0">
                <a:solidFill>
                  <a:schemeClr val="accent5"/>
                </a:solidFill>
                <a:latin typeface="Century Gothic" panose="020B0502020202020204" pitchFamily="34" charset="0"/>
              </a:rPr>
              <a:t>Голосовая клавиатура</a:t>
            </a:r>
            <a:endParaRPr lang="ru-RU" sz="1800" b="1" dirty="0">
              <a:solidFill>
                <a:schemeClr val="accent5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8973" y="3826502"/>
            <a:ext cx="2148683" cy="10252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02" y="4357477"/>
            <a:ext cx="909888" cy="445466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405498" y="3899934"/>
            <a:ext cx="1846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1100"/>
            </a:pPr>
            <a:r>
              <a:rPr lang="ru-RU" sz="1800" b="1" dirty="0" smtClean="0">
                <a:solidFill>
                  <a:schemeClr val="accent5"/>
                </a:solidFill>
                <a:latin typeface="Century Gothic" panose="020B0502020202020204" pitchFamily="34" charset="0"/>
              </a:rPr>
              <a:t>Робот Ксения</a:t>
            </a:r>
            <a:endParaRPr lang="ru-RU" sz="1800" b="1" dirty="0">
              <a:solidFill>
                <a:schemeClr val="accent5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Google Shape;62;p14"/>
          <p:cNvSpPr txBox="1"/>
          <p:nvPr/>
        </p:nvSpPr>
        <p:spPr>
          <a:xfrm>
            <a:off x="5398345" y="1236287"/>
            <a:ext cx="2205265" cy="74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solidFill>
                  <a:srgbClr val="FFFFFF"/>
                </a:solidFill>
                <a:latin typeface="Century Gothic" panose="020B0502020202020204" pitchFamily="34" charset="0"/>
              </a:rPr>
              <a:t>За 2023 год </a:t>
            </a:r>
          </a:p>
          <a:p>
            <a:pPr lvl="0"/>
            <a:r>
              <a:rPr lang="ru-RU" sz="20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обслужено</a:t>
            </a:r>
            <a:endParaRPr lang="ru-RU" sz="20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5" name="Google Shape;380;p11"/>
          <p:cNvGrpSpPr/>
          <p:nvPr/>
        </p:nvGrpSpPr>
        <p:grpSpPr>
          <a:xfrm>
            <a:off x="1559341" y="1271195"/>
            <a:ext cx="279000" cy="279023"/>
            <a:chOff x="1522036" y="5595174"/>
            <a:chExt cx="565337" cy="565386"/>
          </a:xfrm>
        </p:grpSpPr>
        <p:sp>
          <p:nvSpPr>
            <p:cNvPr id="46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Google Shape;380;p11"/>
          <p:cNvGrpSpPr/>
          <p:nvPr/>
        </p:nvGrpSpPr>
        <p:grpSpPr>
          <a:xfrm>
            <a:off x="2922690" y="3921026"/>
            <a:ext cx="279000" cy="279023"/>
            <a:chOff x="1522036" y="5595174"/>
            <a:chExt cx="565337" cy="565386"/>
          </a:xfrm>
        </p:grpSpPr>
        <p:sp>
          <p:nvSpPr>
            <p:cNvPr id="49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3257484" y="2784491"/>
            <a:ext cx="4307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сократилось время на заполнение медицинской документации и создание протокола</a:t>
            </a:r>
            <a:endParaRPr lang="ru-RU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4" name="Google Shape;380;p11"/>
          <p:cNvGrpSpPr/>
          <p:nvPr/>
        </p:nvGrpSpPr>
        <p:grpSpPr>
          <a:xfrm>
            <a:off x="2922690" y="4424184"/>
            <a:ext cx="279000" cy="279023"/>
            <a:chOff x="1522036" y="5595174"/>
            <a:chExt cx="565337" cy="565386"/>
          </a:xfrm>
        </p:grpSpPr>
        <p:sp>
          <p:nvSpPr>
            <p:cNvPr id="55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Прямоугольник 57"/>
          <p:cNvSpPr/>
          <p:nvPr/>
        </p:nvSpPr>
        <p:spPr>
          <a:xfrm>
            <a:off x="3257484" y="4403092"/>
            <a:ext cx="4806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более 2 000 телемедицинских консультаций</a:t>
            </a:r>
            <a:endParaRPr lang="ru-RU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9" name="Google Shape;380;p11"/>
          <p:cNvGrpSpPr/>
          <p:nvPr/>
        </p:nvGrpSpPr>
        <p:grpSpPr>
          <a:xfrm>
            <a:off x="2922690" y="2894282"/>
            <a:ext cx="279000" cy="279023"/>
            <a:chOff x="1522036" y="5595174"/>
            <a:chExt cx="565337" cy="565386"/>
          </a:xfrm>
        </p:grpSpPr>
        <p:sp>
          <p:nvSpPr>
            <p:cNvPr id="60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3257484" y="3921026"/>
            <a:ext cx="4806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ts val="1100"/>
            </a:pPr>
            <a:r>
              <a:rPr lang="ru-RU" sz="12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более 10 000 пациентов уже воспользовались сервисом</a:t>
            </a:r>
            <a:endParaRPr lang="ru-RU" sz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9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8DDB8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946" y="2163143"/>
            <a:ext cx="431677" cy="4789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8DDB8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87" y="2184514"/>
            <a:ext cx="480460" cy="40556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8DDB8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591" y="2014536"/>
            <a:ext cx="669674" cy="66967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99DC9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22" y="2130595"/>
            <a:ext cx="561442" cy="5627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99DC9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09" y="2141896"/>
            <a:ext cx="739799" cy="500231"/>
          </a:xfrm>
          <a:prstGeom prst="rect">
            <a:avLst/>
          </a:prstGeom>
        </p:spPr>
      </p:pic>
      <p:sp>
        <p:nvSpPr>
          <p:cNvPr id="46" name="Google Shape;283;p18"/>
          <p:cNvSpPr/>
          <p:nvPr/>
        </p:nvSpPr>
        <p:spPr>
          <a:xfrm>
            <a:off x="5404056" y="3197711"/>
            <a:ext cx="491700" cy="491700"/>
          </a:xfrm>
          <a:prstGeom prst="ellipse">
            <a:avLst/>
          </a:prstGeom>
          <a:solidFill>
            <a:srgbClr val="8DD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283;p18"/>
          <p:cNvSpPr/>
          <p:nvPr/>
        </p:nvSpPr>
        <p:spPr>
          <a:xfrm>
            <a:off x="2570036" y="3176496"/>
            <a:ext cx="491700" cy="491700"/>
          </a:xfrm>
          <a:prstGeom prst="ellipse">
            <a:avLst/>
          </a:prstGeom>
          <a:solidFill>
            <a:srgbClr val="8DD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283;p18"/>
          <p:cNvSpPr/>
          <p:nvPr/>
        </p:nvSpPr>
        <p:spPr>
          <a:xfrm>
            <a:off x="6855466" y="1157236"/>
            <a:ext cx="491700" cy="491700"/>
          </a:xfrm>
          <a:prstGeom prst="ellipse">
            <a:avLst/>
          </a:prstGeom>
          <a:solidFill>
            <a:srgbClr val="8DD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283;p18"/>
          <p:cNvSpPr/>
          <p:nvPr/>
        </p:nvSpPr>
        <p:spPr>
          <a:xfrm>
            <a:off x="3937711" y="1155162"/>
            <a:ext cx="491700" cy="491700"/>
          </a:xfrm>
          <a:prstGeom prst="ellipse">
            <a:avLst/>
          </a:prstGeom>
          <a:solidFill>
            <a:srgbClr val="8DD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09377" y="3918529"/>
            <a:ext cx="7794091" cy="981494"/>
          </a:xfrm>
          <a:prstGeom prst="round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Google Shape;232;p18"/>
          <p:cNvSpPr/>
          <p:nvPr/>
        </p:nvSpPr>
        <p:spPr>
          <a:xfrm>
            <a:off x="675098" y="1769764"/>
            <a:ext cx="1667861" cy="1280591"/>
          </a:xfrm>
          <a:custGeom>
            <a:avLst/>
            <a:gdLst/>
            <a:ahLst/>
            <a:cxnLst/>
            <a:rect l="l" t="t" r="r" b="b"/>
            <a:pathLst>
              <a:path w="12287" h="9302" extrusionOk="0">
                <a:moveTo>
                  <a:pt x="4669" y="0"/>
                </a:moveTo>
                <a:cubicBezTo>
                  <a:pt x="4603" y="0"/>
                  <a:pt x="4537" y="2"/>
                  <a:pt x="4472" y="4"/>
                </a:cubicBezTo>
                <a:cubicBezTo>
                  <a:pt x="2014" y="104"/>
                  <a:pt x="53" y="2111"/>
                  <a:pt x="18" y="4580"/>
                </a:cubicBezTo>
                <a:cubicBezTo>
                  <a:pt x="1" y="5835"/>
                  <a:pt x="474" y="7020"/>
                  <a:pt x="1355" y="7913"/>
                </a:cubicBezTo>
                <a:cubicBezTo>
                  <a:pt x="2236" y="8806"/>
                  <a:pt x="3415" y="9302"/>
                  <a:pt x="4670" y="9302"/>
                </a:cubicBezTo>
                <a:cubicBezTo>
                  <a:pt x="6934" y="9302"/>
                  <a:pt x="8860" y="7685"/>
                  <a:pt x="9252" y="5461"/>
                </a:cubicBezTo>
                <a:cubicBezTo>
                  <a:pt x="9322" y="5029"/>
                  <a:pt x="9701" y="4720"/>
                  <a:pt x="10139" y="4720"/>
                </a:cubicBezTo>
                <a:lnTo>
                  <a:pt x="12286" y="4720"/>
                </a:lnTo>
                <a:lnTo>
                  <a:pt x="12286" y="4574"/>
                </a:lnTo>
                <a:lnTo>
                  <a:pt x="10139" y="4574"/>
                </a:lnTo>
                <a:cubicBezTo>
                  <a:pt x="9631" y="4574"/>
                  <a:pt x="9193" y="4936"/>
                  <a:pt x="9106" y="5432"/>
                </a:cubicBezTo>
                <a:cubicBezTo>
                  <a:pt x="8726" y="7586"/>
                  <a:pt x="6859" y="9150"/>
                  <a:pt x="4670" y="9150"/>
                </a:cubicBezTo>
                <a:cubicBezTo>
                  <a:pt x="3456" y="9150"/>
                  <a:pt x="2312" y="8677"/>
                  <a:pt x="1460" y="7808"/>
                </a:cubicBezTo>
                <a:cubicBezTo>
                  <a:pt x="608" y="6944"/>
                  <a:pt x="147" y="5800"/>
                  <a:pt x="164" y="4580"/>
                </a:cubicBezTo>
                <a:cubicBezTo>
                  <a:pt x="199" y="2193"/>
                  <a:pt x="2096" y="244"/>
                  <a:pt x="4477" y="144"/>
                </a:cubicBezTo>
                <a:cubicBezTo>
                  <a:pt x="4539" y="142"/>
                  <a:pt x="4600" y="141"/>
                  <a:pt x="4662" y="141"/>
                </a:cubicBezTo>
                <a:cubicBezTo>
                  <a:pt x="6729" y="141"/>
                  <a:pt x="8554" y="1564"/>
                  <a:pt x="9047" y="3576"/>
                </a:cubicBezTo>
                <a:lnTo>
                  <a:pt x="9187" y="3541"/>
                </a:lnTo>
                <a:cubicBezTo>
                  <a:pt x="8683" y="1463"/>
                  <a:pt x="6800" y="0"/>
                  <a:pt x="46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250;p18"/>
          <p:cNvSpPr/>
          <p:nvPr/>
        </p:nvSpPr>
        <p:spPr>
          <a:xfrm>
            <a:off x="2221762" y="2402914"/>
            <a:ext cx="1572619" cy="638242"/>
          </a:xfrm>
          <a:custGeom>
            <a:avLst/>
            <a:gdLst/>
            <a:ahLst/>
            <a:cxnLst/>
            <a:rect l="l" t="t" r="r" b="b"/>
            <a:pathLst>
              <a:path w="12234" h="4728" extrusionOk="0">
                <a:moveTo>
                  <a:pt x="10086" y="0"/>
                </a:moveTo>
                <a:cubicBezTo>
                  <a:pt x="9572" y="0"/>
                  <a:pt x="9140" y="362"/>
                  <a:pt x="9053" y="858"/>
                </a:cubicBezTo>
                <a:cubicBezTo>
                  <a:pt x="8673" y="3018"/>
                  <a:pt x="6806" y="4582"/>
                  <a:pt x="4617" y="4582"/>
                </a:cubicBezTo>
                <a:cubicBezTo>
                  <a:pt x="2341" y="4582"/>
                  <a:pt x="415" y="2878"/>
                  <a:pt x="141" y="619"/>
                </a:cubicBezTo>
                <a:lnTo>
                  <a:pt x="1" y="636"/>
                </a:lnTo>
                <a:cubicBezTo>
                  <a:pt x="281" y="2965"/>
                  <a:pt x="2265" y="4728"/>
                  <a:pt x="4617" y="4728"/>
                </a:cubicBezTo>
                <a:cubicBezTo>
                  <a:pt x="6876" y="4728"/>
                  <a:pt x="8802" y="3111"/>
                  <a:pt x="9193" y="887"/>
                </a:cubicBezTo>
                <a:cubicBezTo>
                  <a:pt x="9269" y="455"/>
                  <a:pt x="9642" y="146"/>
                  <a:pt x="10086" y="146"/>
                </a:cubicBezTo>
                <a:lnTo>
                  <a:pt x="12234" y="146"/>
                </a:lnTo>
                <a:lnTo>
                  <a:pt x="122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251;p18"/>
          <p:cNvSpPr/>
          <p:nvPr/>
        </p:nvSpPr>
        <p:spPr>
          <a:xfrm>
            <a:off x="2220171" y="1779194"/>
            <a:ext cx="1195755" cy="526639"/>
          </a:xfrm>
          <a:custGeom>
            <a:avLst/>
            <a:gdLst/>
            <a:ahLst/>
            <a:cxnLst/>
            <a:rect l="l" t="t" r="r" b="b"/>
            <a:pathLst>
              <a:path w="9135" h="4102" extrusionOk="0">
                <a:moveTo>
                  <a:pt x="4616" y="0"/>
                </a:moveTo>
                <a:cubicBezTo>
                  <a:pt x="4550" y="0"/>
                  <a:pt x="4485" y="2"/>
                  <a:pt x="4419" y="4"/>
                </a:cubicBezTo>
                <a:cubicBezTo>
                  <a:pt x="2172" y="92"/>
                  <a:pt x="269" y="1849"/>
                  <a:pt x="1" y="4084"/>
                </a:cubicBezTo>
                <a:lnTo>
                  <a:pt x="141" y="4102"/>
                </a:lnTo>
                <a:cubicBezTo>
                  <a:pt x="409" y="1936"/>
                  <a:pt x="2248" y="238"/>
                  <a:pt x="4425" y="150"/>
                </a:cubicBezTo>
                <a:cubicBezTo>
                  <a:pt x="4486" y="148"/>
                  <a:pt x="4548" y="146"/>
                  <a:pt x="4609" y="146"/>
                </a:cubicBezTo>
                <a:cubicBezTo>
                  <a:pt x="6676" y="146"/>
                  <a:pt x="8501" y="1564"/>
                  <a:pt x="8994" y="3576"/>
                </a:cubicBezTo>
                <a:lnTo>
                  <a:pt x="9134" y="3541"/>
                </a:lnTo>
                <a:cubicBezTo>
                  <a:pt x="8625" y="1463"/>
                  <a:pt x="6747" y="0"/>
                  <a:pt x="46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283;p18"/>
          <p:cNvSpPr/>
          <p:nvPr/>
        </p:nvSpPr>
        <p:spPr>
          <a:xfrm>
            <a:off x="1062352" y="1166408"/>
            <a:ext cx="491700" cy="491700"/>
          </a:xfrm>
          <a:prstGeom prst="ellipse">
            <a:avLst/>
          </a:prstGeom>
          <a:solidFill>
            <a:srgbClr val="8DD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298;p18"/>
          <p:cNvSpPr txBox="1"/>
          <p:nvPr/>
        </p:nvSpPr>
        <p:spPr>
          <a:xfrm>
            <a:off x="881628" y="3085352"/>
            <a:ext cx="914994" cy="367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bg1"/>
                </a:solidFill>
                <a:ea typeface="Fira Sans Extra Condensed"/>
                <a:cs typeface="Fira Sans Extra Condensed"/>
                <a:sym typeface="Fira Sans Extra Condensed"/>
              </a:rPr>
              <a:t>Не устает</a:t>
            </a:r>
            <a:endParaRPr sz="1200" b="1" dirty="0">
              <a:solidFill>
                <a:schemeClr val="bg1"/>
              </a:solidFill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6" name="Google Shape;301;p18"/>
          <p:cNvSpPr txBox="1"/>
          <p:nvPr/>
        </p:nvSpPr>
        <p:spPr>
          <a:xfrm>
            <a:off x="2100982" y="1122460"/>
            <a:ext cx="1345685" cy="5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bg1"/>
                </a:solidFill>
                <a:ea typeface="Fira Sans Extra Condensed"/>
                <a:cs typeface="Fira Sans Extra Condensed"/>
                <a:sym typeface="Fira Sans Extra Condensed"/>
              </a:rPr>
              <a:t>Обрабатывает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bg1"/>
                </a:solidFill>
                <a:ea typeface="Fira Sans Extra Condensed"/>
                <a:cs typeface="Fira Sans Extra Condensed"/>
                <a:sym typeface="Fira Sans Extra Condensed"/>
              </a:rPr>
              <a:t>все совещания</a:t>
            </a:r>
            <a:endParaRPr sz="1200" b="1" dirty="0">
              <a:solidFill>
                <a:schemeClr val="bg1"/>
              </a:solidFill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546285" y="3184545"/>
            <a:ext cx="540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2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1036935" y="1179482"/>
            <a:ext cx="540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lang="ru-RU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</a:t>
            </a:r>
            <a:endParaRPr lang="en" sz="2400" b="1" dirty="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11" name="Google Shape;269;p18"/>
          <p:cNvSpPr/>
          <p:nvPr/>
        </p:nvSpPr>
        <p:spPr>
          <a:xfrm>
            <a:off x="3611603" y="2402914"/>
            <a:ext cx="1568757" cy="648762"/>
          </a:xfrm>
          <a:custGeom>
            <a:avLst/>
            <a:gdLst/>
            <a:ahLst/>
            <a:cxnLst/>
            <a:rect l="l" t="t" r="r" b="b"/>
            <a:pathLst>
              <a:path w="12240" h="4728" extrusionOk="0">
                <a:moveTo>
                  <a:pt x="10092" y="0"/>
                </a:moveTo>
                <a:cubicBezTo>
                  <a:pt x="9578" y="0"/>
                  <a:pt x="9147" y="362"/>
                  <a:pt x="9059" y="858"/>
                </a:cubicBezTo>
                <a:cubicBezTo>
                  <a:pt x="8680" y="3018"/>
                  <a:pt x="6812" y="4582"/>
                  <a:pt x="4618" y="4582"/>
                </a:cubicBezTo>
                <a:cubicBezTo>
                  <a:pt x="2341" y="4582"/>
                  <a:pt x="421" y="2878"/>
                  <a:pt x="147" y="619"/>
                </a:cubicBezTo>
                <a:lnTo>
                  <a:pt x="1" y="636"/>
                </a:lnTo>
                <a:cubicBezTo>
                  <a:pt x="287" y="2965"/>
                  <a:pt x="2271" y="4728"/>
                  <a:pt x="4618" y="4728"/>
                </a:cubicBezTo>
                <a:cubicBezTo>
                  <a:pt x="6882" y="4728"/>
                  <a:pt x="8808" y="3111"/>
                  <a:pt x="9199" y="887"/>
                </a:cubicBezTo>
                <a:cubicBezTo>
                  <a:pt x="9275" y="455"/>
                  <a:pt x="9648" y="146"/>
                  <a:pt x="10092" y="146"/>
                </a:cubicBezTo>
                <a:lnTo>
                  <a:pt x="12240" y="146"/>
                </a:lnTo>
                <a:lnTo>
                  <a:pt x="122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270;p18"/>
          <p:cNvSpPr/>
          <p:nvPr/>
        </p:nvSpPr>
        <p:spPr>
          <a:xfrm>
            <a:off x="3611603" y="1766569"/>
            <a:ext cx="1142902" cy="489419"/>
          </a:xfrm>
          <a:custGeom>
            <a:avLst/>
            <a:gdLst/>
            <a:ahLst/>
            <a:cxnLst/>
            <a:rect l="l" t="t" r="r" b="b"/>
            <a:pathLst>
              <a:path w="9141" h="4102" extrusionOk="0">
                <a:moveTo>
                  <a:pt x="4622" y="0"/>
                </a:moveTo>
                <a:cubicBezTo>
                  <a:pt x="4556" y="0"/>
                  <a:pt x="4491" y="2"/>
                  <a:pt x="4425" y="4"/>
                </a:cubicBezTo>
                <a:cubicBezTo>
                  <a:pt x="2178" y="92"/>
                  <a:pt x="275" y="1849"/>
                  <a:pt x="1" y="4084"/>
                </a:cubicBezTo>
                <a:lnTo>
                  <a:pt x="147" y="4102"/>
                </a:lnTo>
                <a:cubicBezTo>
                  <a:pt x="415" y="1936"/>
                  <a:pt x="2254" y="238"/>
                  <a:pt x="4431" y="150"/>
                </a:cubicBezTo>
                <a:cubicBezTo>
                  <a:pt x="4493" y="148"/>
                  <a:pt x="4554" y="146"/>
                  <a:pt x="4616" y="146"/>
                </a:cubicBezTo>
                <a:cubicBezTo>
                  <a:pt x="6682" y="146"/>
                  <a:pt x="8507" y="1564"/>
                  <a:pt x="8995" y="3576"/>
                </a:cubicBezTo>
                <a:lnTo>
                  <a:pt x="9141" y="3541"/>
                </a:lnTo>
                <a:cubicBezTo>
                  <a:pt x="8631" y="1463"/>
                  <a:pt x="6753" y="0"/>
                  <a:pt x="46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304;p18"/>
          <p:cNvSpPr txBox="1"/>
          <p:nvPr/>
        </p:nvSpPr>
        <p:spPr>
          <a:xfrm>
            <a:off x="3338949" y="3067772"/>
            <a:ext cx="1833000" cy="743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0000"/>
              </a:lnSpc>
              <a:buClr>
                <a:srgbClr val="F9CE00"/>
              </a:buClr>
              <a:tabLst>
                <a:tab pos="88900" algn="l"/>
              </a:tabLst>
            </a:pPr>
            <a:r>
              <a:rPr lang="ru-RU" sz="1200" b="1" dirty="0">
                <a:solidFill>
                  <a:schemeClr val="bg1"/>
                </a:solidFill>
                <a:ea typeface="Fira Sans Extra Condensed"/>
                <a:cs typeface="Fira Sans Extra Condensed"/>
              </a:rPr>
              <a:t>Знает основных </a:t>
            </a:r>
            <a:r>
              <a:rPr lang="ru-RU" sz="1200" b="1" dirty="0" smtClean="0">
                <a:solidFill>
                  <a:schemeClr val="bg1"/>
                </a:solidFill>
                <a:ea typeface="Fira Sans Extra Condensed"/>
                <a:cs typeface="Fira Sans Extra Condensed"/>
              </a:rPr>
              <a:t>участников</a:t>
            </a:r>
            <a:endParaRPr lang="ru-RU" sz="1200" b="1" dirty="0">
              <a:solidFill>
                <a:schemeClr val="bg1"/>
              </a:solidFill>
              <a:ea typeface="Fira Sans Extra Condensed"/>
              <a:cs typeface="Fira Sans Extra Condensed"/>
            </a:endParaRPr>
          </a:p>
        </p:txBody>
      </p:sp>
      <p:sp>
        <p:nvSpPr>
          <p:cNvPr id="116" name="Google Shape;307;p18"/>
          <p:cNvSpPr txBox="1"/>
          <p:nvPr/>
        </p:nvSpPr>
        <p:spPr>
          <a:xfrm>
            <a:off x="4736082" y="990875"/>
            <a:ext cx="1833000" cy="748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0000"/>
              </a:lnSpc>
              <a:buClr>
                <a:srgbClr val="F9CE00"/>
              </a:buClr>
              <a:tabLst>
                <a:tab pos="88900" algn="l"/>
              </a:tabLst>
            </a:pPr>
            <a:r>
              <a:rPr lang="ru-RU" sz="1200" b="1" dirty="0">
                <a:solidFill>
                  <a:schemeClr val="bg1"/>
                </a:solidFill>
                <a:ea typeface="Fira Sans Extra Condensed"/>
                <a:cs typeface="Fira Sans Extra Condensed"/>
              </a:rPr>
              <a:t>Работает в «фоне», расшифровывает с одного «прохода»</a:t>
            </a:r>
          </a:p>
        </p:txBody>
      </p:sp>
      <p:sp>
        <p:nvSpPr>
          <p:cNvPr id="117" name="Google Shape;241;p18"/>
          <p:cNvSpPr/>
          <p:nvPr/>
        </p:nvSpPr>
        <p:spPr>
          <a:xfrm>
            <a:off x="5042548" y="2409202"/>
            <a:ext cx="1526534" cy="616477"/>
          </a:xfrm>
          <a:custGeom>
            <a:avLst/>
            <a:gdLst/>
            <a:ahLst/>
            <a:cxnLst/>
            <a:rect l="l" t="t" r="r" b="b"/>
            <a:pathLst>
              <a:path w="12239" h="4728" extrusionOk="0">
                <a:moveTo>
                  <a:pt x="10085" y="0"/>
                </a:moveTo>
                <a:cubicBezTo>
                  <a:pt x="9578" y="0"/>
                  <a:pt x="9140" y="362"/>
                  <a:pt x="9052" y="858"/>
                </a:cubicBezTo>
                <a:cubicBezTo>
                  <a:pt x="8673" y="3018"/>
                  <a:pt x="6811" y="4582"/>
                  <a:pt x="4617" y="4582"/>
                </a:cubicBezTo>
                <a:cubicBezTo>
                  <a:pt x="2341" y="4582"/>
                  <a:pt x="420" y="2878"/>
                  <a:pt x="146" y="619"/>
                </a:cubicBezTo>
                <a:lnTo>
                  <a:pt x="0" y="636"/>
                </a:lnTo>
                <a:cubicBezTo>
                  <a:pt x="280" y="2965"/>
                  <a:pt x="2265" y="4728"/>
                  <a:pt x="4617" y="4728"/>
                </a:cubicBezTo>
                <a:cubicBezTo>
                  <a:pt x="6881" y="4728"/>
                  <a:pt x="8807" y="3111"/>
                  <a:pt x="9198" y="887"/>
                </a:cubicBezTo>
                <a:cubicBezTo>
                  <a:pt x="9274" y="455"/>
                  <a:pt x="9648" y="146"/>
                  <a:pt x="10085" y="146"/>
                </a:cubicBezTo>
                <a:lnTo>
                  <a:pt x="12239" y="146"/>
                </a:lnTo>
                <a:lnTo>
                  <a:pt x="122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70;p18"/>
          <p:cNvSpPr/>
          <p:nvPr/>
        </p:nvSpPr>
        <p:spPr>
          <a:xfrm>
            <a:off x="5042548" y="1747396"/>
            <a:ext cx="1168997" cy="508592"/>
          </a:xfrm>
          <a:custGeom>
            <a:avLst/>
            <a:gdLst/>
            <a:ahLst/>
            <a:cxnLst/>
            <a:rect l="l" t="t" r="r" b="b"/>
            <a:pathLst>
              <a:path w="9141" h="4102" extrusionOk="0">
                <a:moveTo>
                  <a:pt x="4622" y="0"/>
                </a:moveTo>
                <a:cubicBezTo>
                  <a:pt x="4556" y="0"/>
                  <a:pt x="4491" y="2"/>
                  <a:pt x="4425" y="4"/>
                </a:cubicBezTo>
                <a:cubicBezTo>
                  <a:pt x="2178" y="92"/>
                  <a:pt x="275" y="1849"/>
                  <a:pt x="1" y="4084"/>
                </a:cubicBezTo>
                <a:lnTo>
                  <a:pt x="147" y="4102"/>
                </a:lnTo>
                <a:cubicBezTo>
                  <a:pt x="415" y="1936"/>
                  <a:pt x="2254" y="238"/>
                  <a:pt x="4431" y="150"/>
                </a:cubicBezTo>
                <a:cubicBezTo>
                  <a:pt x="4493" y="148"/>
                  <a:pt x="4554" y="146"/>
                  <a:pt x="4616" y="146"/>
                </a:cubicBezTo>
                <a:cubicBezTo>
                  <a:pt x="6682" y="146"/>
                  <a:pt x="8507" y="1564"/>
                  <a:pt x="8995" y="3576"/>
                </a:cubicBezTo>
                <a:lnTo>
                  <a:pt x="9141" y="3541"/>
                </a:lnTo>
                <a:cubicBezTo>
                  <a:pt x="8631" y="1463"/>
                  <a:pt x="6753" y="0"/>
                  <a:pt x="46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Прямоугольник 118"/>
          <p:cNvSpPr/>
          <p:nvPr/>
        </p:nvSpPr>
        <p:spPr>
          <a:xfrm>
            <a:off x="3912338" y="1165758"/>
            <a:ext cx="540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lang="ru-RU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 lang="en" sz="2400" b="1" dirty="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5375198" y="3213117"/>
            <a:ext cx="540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lang="ru-RU" sz="2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 lang="en" sz="2400" b="1" dirty="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23" name="Google Shape;259;p18"/>
          <p:cNvSpPr/>
          <p:nvPr/>
        </p:nvSpPr>
        <p:spPr>
          <a:xfrm>
            <a:off x="6461670" y="1748010"/>
            <a:ext cx="1267297" cy="1289480"/>
          </a:xfrm>
          <a:custGeom>
            <a:avLst/>
            <a:gdLst/>
            <a:ahLst/>
            <a:cxnLst/>
            <a:rect l="l" t="t" r="r" b="b"/>
            <a:pathLst>
              <a:path w="9269" h="9304" extrusionOk="0">
                <a:moveTo>
                  <a:pt x="4617" y="1"/>
                </a:moveTo>
                <a:cubicBezTo>
                  <a:pt x="2265" y="1"/>
                  <a:pt x="280" y="1757"/>
                  <a:pt x="0" y="4086"/>
                </a:cubicBezTo>
                <a:lnTo>
                  <a:pt x="146" y="4104"/>
                </a:lnTo>
                <a:cubicBezTo>
                  <a:pt x="421" y="1845"/>
                  <a:pt x="2341" y="146"/>
                  <a:pt x="4617" y="146"/>
                </a:cubicBezTo>
                <a:cubicBezTo>
                  <a:pt x="7103" y="146"/>
                  <a:pt x="9123" y="2166"/>
                  <a:pt x="9123" y="4652"/>
                </a:cubicBezTo>
                <a:cubicBezTo>
                  <a:pt x="9123" y="7133"/>
                  <a:pt x="7103" y="9158"/>
                  <a:pt x="4617" y="9158"/>
                </a:cubicBezTo>
                <a:cubicBezTo>
                  <a:pt x="2341" y="9158"/>
                  <a:pt x="421" y="7454"/>
                  <a:pt x="146" y="5195"/>
                </a:cubicBezTo>
                <a:lnTo>
                  <a:pt x="0" y="5212"/>
                </a:lnTo>
                <a:cubicBezTo>
                  <a:pt x="280" y="7541"/>
                  <a:pt x="2271" y="9304"/>
                  <a:pt x="4617" y="9304"/>
                </a:cubicBezTo>
                <a:cubicBezTo>
                  <a:pt x="7185" y="9304"/>
                  <a:pt x="9268" y="7214"/>
                  <a:pt x="9268" y="4652"/>
                </a:cubicBezTo>
                <a:cubicBezTo>
                  <a:pt x="9268" y="2084"/>
                  <a:pt x="7185" y="1"/>
                  <a:pt x="4617" y="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310;p18"/>
          <p:cNvSpPr txBox="1"/>
          <p:nvPr/>
        </p:nvSpPr>
        <p:spPr>
          <a:xfrm>
            <a:off x="5945010" y="3074470"/>
            <a:ext cx="2288412" cy="59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0000"/>
              </a:lnSpc>
              <a:buClr>
                <a:srgbClr val="F9CE00"/>
              </a:buClr>
              <a:tabLst>
                <a:tab pos="88900" algn="l"/>
              </a:tabLst>
            </a:pPr>
            <a:r>
              <a:rPr lang="ru-RU" sz="1200" b="1" dirty="0">
                <a:solidFill>
                  <a:schemeClr val="bg1"/>
                </a:solidFill>
                <a:ea typeface="Fira Sans Extra Condensed"/>
                <a:cs typeface="Fira Sans Extra Condensed"/>
              </a:rPr>
              <a:t>Обслуживает несколько </a:t>
            </a:r>
            <a:r>
              <a:rPr lang="ru-RU" sz="1200" b="1" dirty="0" err="1">
                <a:solidFill>
                  <a:schemeClr val="bg1"/>
                </a:solidFill>
                <a:ea typeface="Fira Sans Extra Condensed"/>
                <a:cs typeface="Fira Sans Extra Condensed"/>
              </a:rPr>
              <a:t>аудиопотоков</a:t>
            </a:r>
            <a:r>
              <a:rPr lang="ru-RU" sz="1200" b="1" dirty="0">
                <a:solidFill>
                  <a:schemeClr val="bg1"/>
                </a:solidFill>
                <a:ea typeface="Fira Sans Extra Condensed"/>
                <a:cs typeface="Fira Sans Extra Condensed"/>
              </a:rPr>
              <a:t> одновременно 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6824841" y="1172958"/>
            <a:ext cx="540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2400" b="1" dirty="0" smtClean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lang="ru-RU" sz="2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 lang="en" sz="2400" b="1" dirty="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0512" y="4031834"/>
            <a:ext cx="74918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Ожидаем сокращение времени на заполнение одного аттестационного листа более чем на 60% (с 2 часов до 50 минут), в год в среднем заполняется 800 аттестационных листов, общая экономия времени составит не менее 960 часов в год.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27032" y="278895"/>
            <a:ext cx="73967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Совещания в специализированных помещениях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64;p14"/>
          <p:cNvSpPr txBox="1"/>
          <p:nvPr/>
        </p:nvSpPr>
        <p:spPr>
          <a:xfrm>
            <a:off x="6602755" y="2908063"/>
            <a:ext cx="2128468" cy="1618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  <a:sym typeface="Montserrat"/>
              </a:rPr>
              <a:t>Улучшение качества обслуживания населения достигается за счет выстраивания полного цикла улучшений процессов с помощью речевой аналитики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64613" y="1127424"/>
            <a:ext cx="2682745" cy="3870496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616713CB-B7B9-E841-29E3-9243F465BF5B}"/>
              </a:ext>
            </a:extLst>
          </p:cNvPr>
          <p:cNvSpPr/>
          <p:nvPr/>
        </p:nvSpPr>
        <p:spPr>
          <a:xfrm>
            <a:off x="1522778" y="1433918"/>
            <a:ext cx="3060000" cy="3060000"/>
          </a:xfrm>
          <a:prstGeom prst="ellipse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85E2C5-093B-1F16-F0A3-BFEC877E55D9}"/>
              </a:ext>
            </a:extLst>
          </p:cNvPr>
          <p:cNvSpPr txBox="1"/>
          <p:nvPr/>
        </p:nvSpPr>
        <p:spPr>
          <a:xfrm>
            <a:off x="2272594" y="2983054"/>
            <a:ext cx="1543440" cy="256593"/>
          </a:xfrm>
          <a:prstGeom prst="roundRect">
            <a:avLst>
              <a:gd name="adj" fmla="val 37463"/>
            </a:avLst>
          </a:prstGeom>
          <a:noFill/>
          <a:ln w="6350">
            <a:solidFill>
              <a:schemeClr val="bg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  <a:t>База знаний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93B9429-6B69-C881-6312-83B9373BDD8A}"/>
              </a:ext>
            </a:extLst>
          </p:cNvPr>
          <p:cNvSpPr txBox="1"/>
          <p:nvPr/>
        </p:nvSpPr>
        <p:spPr>
          <a:xfrm>
            <a:off x="2272594" y="2572512"/>
            <a:ext cx="1543440" cy="327167"/>
          </a:xfrm>
          <a:prstGeom prst="roundRect">
            <a:avLst>
              <a:gd name="adj" fmla="val 35792"/>
            </a:avLst>
          </a:prstGeom>
          <a:noFill/>
          <a:ln w="6350">
            <a:solidFill>
              <a:schemeClr val="bg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  <a:t>Понимание </a:t>
            </a:r>
            <a:b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</a:br>
            <a: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  <a:t>естественного языка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D8D2230-3154-9128-6FB4-0496A4EED907}"/>
              </a:ext>
            </a:extLst>
          </p:cNvPr>
          <p:cNvSpPr txBox="1"/>
          <p:nvPr/>
        </p:nvSpPr>
        <p:spPr>
          <a:xfrm>
            <a:off x="2272594" y="3334216"/>
            <a:ext cx="1543440" cy="389012"/>
          </a:xfrm>
          <a:prstGeom prst="roundRect">
            <a:avLst>
              <a:gd name="adj" fmla="val 37463"/>
            </a:avLst>
          </a:prstGeom>
          <a:noFill/>
          <a:ln w="6350">
            <a:solidFill>
              <a:schemeClr val="bg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  <a:t>Управление процессами коммуникаций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A7AFEAC-4DBB-A310-D151-4E4CCC0CB16C}"/>
              </a:ext>
            </a:extLst>
          </p:cNvPr>
          <p:cNvSpPr txBox="1"/>
          <p:nvPr/>
        </p:nvSpPr>
        <p:spPr>
          <a:xfrm>
            <a:off x="2272698" y="2172714"/>
            <a:ext cx="1543440" cy="303899"/>
          </a:xfrm>
          <a:prstGeom prst="roundRect">
            <a:avLst>
              <a:gd name="adj" fmla="val 43732"/>
            </a:avLst>
          </a:prstGeom>
          <a:noFill/>
          <a:ln w="6350">
            <a:solidFill>
              <a:schemeClr val="bg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Сalibri"/>
                <a:cs typeface="Сalibri"/>
              </a:rPr>
              <a:t>Классификатор тематик</a:t>
            </a: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FB199B74-4138-2213-4A73-792E06CDF716}"/>
              </a:ext>
            </a:extLst>
          </p:cNvPr>
          <p:cNvSpPr/>
          <p:nvPr/>
        </p:nvSpPr>
        <p:spPr>
          <a:xfrm>
            <a:off x="1866644" y="1343925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2D999864-442D-6FC6-BCC3-E792176E6DF4}"/>
              </a:ext>
            </a:extLst>
          </p:cNvPr>
          <p:cNvSpPr/>
          <p:nvPr/>
        </p:nvSpPr>
        <p:spPr>
          <a:xfrm>
            <a:off x="3576663" y="1343925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1AB1CEF7-6382-9439-965C-1BBD37B4B7D7}"/>
              </a:ext>
            </a:extLst>
          </p:cNvPr>
          <p:cNvSpPr/>
          <p:nvPr/>
        </p:nvSpPr>
        <p:spPr>
          <a:xfrm>
            <a:off x="1776635" y="3863945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BC52A22E-69A1-8DE0-28E7-1690D809A5AA}"/>
              </a:ext>
            </a:extLst>
          </p:cNvPr>
          <p:cNvSpPr/>
          <p:nvPr/>
        </p:nvSpPr>
        <p:spPr>
          <a:xfrm>
            <a:off x="3576663" y="3863945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2D771923-6422-BEFC-B9BD-B9601D40D2A5}"/>
              </a:ext>
            </a:extLst>
          </p:cNvPr>
          <p:cNvSpPr/>
          <p:nvPr/>
        </p:nvSpPr>
        <p:spPr>
          <a:xfrm>
            <a:off x="1146628" y="2603939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E48561A7-03FB-7D0B-727E-479AB0781604}"/>
              </a:ext>
            </a:extLst>
          </p:cNvPr>
          <p:cNvSpPr/>
          <p:nvPr/>
        </p:nvSpPr>
        <p:spPr>
          <a:xfrm>
            <a:off x="4206670" y="2603931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6DFDD06-6E71-7BCE-120A-4D38E3098D9A}"/>
              </a:ext>
            </a:extLst>
          </p:cNvPr>
          <p:cNvSpPr txBox="1"/>
          <p:nvPr/>
        </p:nvSpPr>
        <p:spPr>
          <a:xfrm>
            <a:off x="4386664" y="1343917"/>
            <a:ext cx="1260000" cy="6300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latin typeface="Сalibri"/>
                <a:cs typeface="Сalibri"/>
              </a:rPr>
              <a:t>Анализ </a:t>
            </a:r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тематик обращений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76BE1B-01A0-7A89-15A3-6597E9B6F348}"/>
              </a:ext>
            </a:extLst>
          </p:cNvPr>
          <p:cNvSpPr txBox="1"/>
          <p:nvPr/>
        </p:nvSpPr>
        <p:spPr>
          <a:xfrm>
            <a:off x="4988744" y="2491746"/>
            <a:ext cx="1350001" cy="10603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Выявление </a:t>
            </a:r>
            <a:r>
              <a:rPr lang="en-US" sz="1050" dirty="0">
                <a:solidFill>
                  <a:schemeClr val="bg1"/>
                </a:solidFill>
                <a:latin typeface="Сalibri"/>
                <a:cs typeface="Сalibri"/>
              </a:rPr>
              <a:t/>
            </a:r>
            <a:br>
              <a:rPr lang="en-US" sz="1050" dirty="0">
                <a:solidFill>
                  <a:schemeClr val="bg1"/>
                </a:solidFill>
                <a:latin typeface="Сalibri"/>
                <a:cs typeface="Сalibri"/>
              </a:rPr>
            </a:br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зон развития и </a:t>
            </a:r>
            <a:r>
              <a:rPr lang="ru-RU" sz="1050" dirty="0" smtClean="0">
                <a:solidFill>
                  <a:schemeClr val="bg1"/>
                </a:solidFill>
                <a:latin typeface="Сalibri"/>
                <a:cs typeface="Сalibri"/>
              </a:rPr>
              <a:t>автоматизации</a:t>
            </a:r>
          </a:p>
          <a:p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автоматизация частотных тематик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5F84957-78A9-ABD1-2836-9C620EA57675}"/>
              </a:ext>
            </a:extLst>
          </p:cNvPr>
          <p:cNvSpPr txBox="1"/>
          <p:nvPr/>
        </p:nvSpPr>
        <p:spPr>
          <a:xfrm>
            <a:off x="4386664" y="3953946"/>
            <a:ext cx="1260000" cy="54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Разработка </a:t>
            </a:r>
            <a:b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</a:br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плана действий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350E704-DB23-919A-667D-64CBDDDA4EF0}"/>
              </a:ext>
            </a:extLst>
          </p:cNvPr>
          <p:cNvSpPr txBox="1"/>
          <p:nvPr/>
        </p:nvSpPr>
        <p:spPr>
          <a:xfrm>
            <a:off x="313820" y="3793052"/>
            <a:ext cx="1350630" cy="99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Корректировка сценариев и обучение </a:t>
            </a:r>
            <a:r>
              <a:rPr lang="ru-RU" sz="1050" dirty="0" smtClean="0">
                <a:solidFill>
                  <a:schemeClr val="bg1"/>
                </a:solidFill>
                <a:latin typeface="Сalibri"/>
                <a:cs typeface="Сalibri"/>
              </a:rPr>
              <a:t>операторов </a:t>
            </a:r>
            <a:endParaRPr lang="ru-RU" sz="1050" dirty="0">
              <a:solidFill>
                <a:schemeClr val="bg1"/>
              </a:solidFill>
              <a:latin typeface="Сalibri"/>
              <a:cs typeface="Сalibri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2DAF9CD-3D37-39E8-ED7A-B1368A316588}"/>
              </a:ext>
            </a:extLst>
          </p:cNvPr>
          <p:cNvSpPr txBox="1"/>
          <p:nvPr/>
        </p:nvSpPr>
        <p:spPr>
          <a:xfrm>
            <a:off x="614699" y="1240661"/>
            <a:ext cx="1080012" cy="72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Контроль динамики показателей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A6185FE-2C41-710B-1354-BFD46C2359EC}"/>
              </a:ext>
            </a:extLst>
          </p:cNvPr>
          <p:cNvSpPr txBox="1"/>
          <p:nvPr/>
        </p:nvSpPr>
        <p:spPr>
          <a:xfrm>
            <a:off x="-24000" y="2603931"/>
            <a:ext cx="1080012" cy="63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ru-RU" sz="1050" dirty="0" smtClean="0">
                <a:solidFill>
                  <a:schemeClr val="bg1"/>
                </a:solidFill>
                <a:latin typeface="Сalibri"/>
                <a:cs typeface="Сalibri"/>
              </a:rPr>
              <a:t>Анализ </a:t>
            </a:r>
          </a:p>
          <a:p>
            <a:pPr algn="r"/>
            <a:r>
              <a:rPr lang="ru-RU" sz="1050" dirty="0" smtClean="0">
                <a:solidFill>
                  <a:schemeClr val="bg1"/>
                </a:solidFill>
                <a:latin typeface="Сalibri"/>
                <a:cs typeface="Сalibri"/>
              </a:rPr>
              <a:t>работы </a:t>
            </a:r>
            <a:r>
              <a:rPr lang="ru-RU" sz="1050" dirty="0">
                <a:solidFill>
                  <a:schemeClr val="bg1"/>
                </a:solidFill>
                <a:latin typeface="Сalibri"/>
                <a:cs typeface="Сalibri"/>
              </a:rPr>
              <a:t>с негативом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37F468F8-0F1A-BD23-ABB4-275ACE0CC949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748713" y="1510698"/>
            <a:ext cx="380604" cy="380604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1D93B372-6870-6B6E-9FFD-63EDE2FFA0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043941" y="1510698"/>
            <a:ext cx="380604" cy="380604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8681C77B-EABF-834F-0C5E-D56D9B92082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320259" y="2796809"/>
            <a:ext cx="380604" cy="380604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5C07CBB-DB92-93E7-0008-22823264C7C9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1966162" y="4020621"/>
            <a:ext cx="356006" cy="35885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B97446EF-B3C7-C05D-C511-7D2F608C7E5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821531" y="4025090"/>
            <a:ext cx="244791" cy="374249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23E24E23-9A8B-E873-6D64-A7FEFE9DC22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435924" y="2764672"/>
            <a:ext cx="359890" cy="352123"/>
          </a:xfrm>
          <a:prstGeom prst="rect">
            <a:avLst/>
          </a:prstGeom>
        </p:spPr>
      </p:pic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35B73897-1436-409E-A539-9F837717B8D9}"/>
              </a:ext>
            </a:extLst>
          </p:cNvPr>
          <p:cNvGrpSpPr/>
          <p:nvPr/>
        </p:nvGrpSpPr>
        <p:grpSpPr>
          <a:xfrm>
            <a:off x="1662114" y="1375383"/>
            <a:ext cx="2806335" cy="3195628"/>
            <a:chOff x="1841433" y="2560456"/>
            <a:chExt cx="2806335" cy="3195628"/>
          </a:xfrm>
        </p:grpSpPr>
        <p:sp>
          <p:nvSpPr>
            <p:cNvPr id="93" name="Полилиния: фигура 99">
              <a:extLst>
                <a:ext uri="{FF2B5EF4-FFF2-40B4-BE49-F238E27FC236}">
                  <a16:creationId xmlns:a16="http://schemas.microsoft.com/office/drawing/2014/main" id="{C4C3FF9E-AC8A-12EB-73D4-BA25DFE5EE5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197478" y="2561344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4" name="Полилиния: фигура 100">
              <a:extLst>
                <a:ext uri="{FF2B5EF4-FFF2-40B4-BE49-F238E27FC236}">
                  <a16:creationId xmlns:a16="http://schemas.microsoft.com/office/drawing/2014/main" id="{B515CE2D-D892-9066-5789-8A933483A3A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156130" y="5621378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5" name="Полилиния: фигура 103">
              <a:extLst>
                <a:ext uri="{FF2B5EF4-FFF2-40B4-BE49-F238E27FC236}">
                  <a16:creationId xmlns:a16="http://schemas.microsoft.com/office/drawing/2014/main" id="{850E5B60-BED7-0D51-B6BC-E06CBF68319C}"/>
                </a:ext>
              </a:extLst>
            </p:cNvPr>
            <p:cNvSpPr>
              <a:spLocks noChangeAspect="1"/>
            </p:cNvSpPr>
            <p:nvPr/>
          </p:nvSpPr>
          <p:spPr>
            <a:xfrm rot="9000000">
              <a:off x="4512174" y="3344256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6" name="Полилиния: фигура 104">
              <a:extLst>
                <a:ext uri="{FF2B5EF4-FFF2-40B4-BE49-F238E27FC236}">
                  <a16:creationId xmlns:a16="http://schemas.microsoft.com/office/drawing/2014/main" id="{2CE0BFE2-E9B6-D366-173A-60531850D16F}"/>
                </a:ext>
              </a:extLst>
            </p:cNvPr>
            <p:cNvSpPr>
              <a:spLocks noChangeAspect="1"/>
            </p:cNvSpPr>
            <p:nvPr/>
          </p:nvSpPr>
          <p:spPr>
            <a:xfrm rot="19800000">
              <a:off x="1841433" y="4838465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7" name="Полилиния: фигура 106">
              <a:extLst>
                <a:ext uri="{FF2B5EF4-FFF2-40B4-BE49-F238E27FC236}">
                  <a16:creationId xmlns:a16="http://schemas.microsoft.com/office/drawing/2014/main" id="{5325F66F-19B7-DD5E-F10B-7488CD08533E}"/>
                </a:ext>
              </a:extLst>
            </p:cNvPr>
            <p:cNvSpPr>
              <a:spLocks noChangeAspect="1"/>
            </p:cNvSpPr>
            <p:nvPr/>
          </p:nvSpPr>
          <p:spPr>
            <a:xfrm rot="12600000">
              <a:off x="4490590" y="4874273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8" name="Полилиния: фигура 107">
              <a:extLst>
                <a:ext uri="{FF2B5EF4-FFF2-40B4-BE49-F238E27FC236}">
                  <a16:creationId xmlns:a16="http://schemas.microsoft.com/office/drawing/2014/main" id="{5C54FC68-2530-4E15-E373-02ECDD40EED1}"/>
                </a:ext>
              </a:extLst>
            </p:cNvPr>
            <p:cNvSpPr>
              <a:spLocks noChangeAspect="1"/>
            </p:cNvSpPr>
            <p:nvPr/>
          </p:nvSpPr>
          <p:spPr>
            <a:xfrm rot="1800000">
              <a:off x="1861197" y="3308447"/>
              <a:ext cx="135594" cy="133817"/>
            </a:xfrm>
            <a:custGeom>
              <a:avLst/>
              <a:gdLst>
                <a:gd name="connsiteX0" fmla="*/ 444236 w 888472"/>
                <a:gd name="connsiteY0" fmla="*/ 0 h 710778"/>
                <a:gd name="connsiteX1" fmla="*/ 888472 w 888472"/>
                <a:gd name="connsiteY1" fmla="*/ 710777 h 710778"/>
                <a:gd name="connsiteX2" fmla="*/ 444237 w 888472"/>
                <a:gd name="connsiteY2" fmla="*/ 630008 h 710778"/>
                <a:gd name="connsiteX3" fmla="*/ 0 w 888472"/>
                <a:gd name="connsiteY3" fmla="*/ 710778 h 71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472" h="710778">
                  <a:moveTo>
                    <a:pt x="444236" y="0"/>
                  </a:moveTo>
                  <a:lnTo>
                    <a:pt x="888472" y="710777"/>
                  </a:lnTo>
                  <a:lnTo>
                    <a:pt x="444237" y="630008"/>
                  </a:lnTo>
                  <a:lnTo>
                    <a:pt x="0" y="710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056012" y="334386"/>
            <a:ext cx="57598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Речевая аналитика линий  112  122  103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51" name="Скругленный прямоугольник 50"/>
          <p:cNvSpPr/>
          <p:nvPr/>
        </p:nvSpPr>
        <p:spPr>
          <a:xfrm>
            <a:off x="6480747" y="1465020"/>
            <a:ext cx="2250476" cy="1138594"/>
          </a:xfrm>
          <a:prstGeom prst="roundRect">
            <a:avLst>
              <a:gd name="adj" fmla="val 27821"/>
            </a:avLst>
          </a:prstGeom>
          <a:blipFill>
            <a:blip r:embed="rId10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1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Скругленный прямоугольник 70"/>
          <p:cNvSpPr/>
          <p:nvPr/>
        </p:nvSpPr>
        <p:spPr>
          <a:xfrm>
            <a:off x="375920" y="1106758"/>
            <a:ext cx="8503920" cy="3911272"/>
          </a:xfrm>
          <a:prstGeom prst="roundRect">
            <a:avLst>
              <a:gd name="adj" fmla="val 9756"/>
            </a:avLst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056011" y="182860"/>
            <a:ext cx="7426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Технологии </a:t>
            </a:r>
            <a:r>
              <a:rPr lang="ru-RU" sz="22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компь</a:t>
            </a:r>
            <a:r>
              <a:rPr lang="ru-RU" sz="22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ютерного зрения </a:t>
            </a:r>
          </a:p>
          <a:p>
            <a:pPr lvl="0">
              <a:defRPr/>
            </a:pPr>
            <a:r>
              <a:rPr lang="ru-RU" sz="22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в региональных проектах</a:t>
            </a:r>
            <a:endParaRPr lang="ru-RU" sz="2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590390" y="1319214"/>
            <a:ext cx="3499140" cy="149148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5045624" y="2878983"/>
            <a:ext cx="35802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Montserrat" panose="020B0604020202020204" charset="-52"/>
              </a:rPr>
              <a:t>За период пилотирования систем (с 10.04.2023):</a:t>
            </a:r>
          </a:p>
          <a:p>
            <a:pPr algn="just">
              <a:spcAft>
                <a:spcPts val="600"/>
              </a:spcAft>
            </a:pPr>
            <a:r>
              <a:rPr lang="ru-RU" b="1" dirty="0" smtClean="0">
                <a:solidFill>
                  <a:srgbClr val="FF5D37"/>
                </a:solidFill>
                <a:latin typeface="Montserrat" panose="020B0604020202020204" charset="-52"/>
              </a:rPr>
              <a:t>116</a:t>
            </a:r>
            <a:r>
              <a:rPr lang="ru-RU" sz="1050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Montserrat" panose="020B0604020202020204" charset="-52"/>
              </a:rPr>
              <a:t>–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сработки, признанные потенциально опасным объектом</a:t>
            </a: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FF5D37"/>
                </a:solidFill>
                <a:latin typeface="Montserrat" panose="020B0604020202020204" charset="-52"/>
              </a:rPr>
              <a:t>3</a:t>
            </a:r>
            <a:r>
              <a:rPr lang="ru-RU" sz="1050" b="1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en-US" sz="1050" b="1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Montserrat" panose="020B0604020202020204" charset="-52"/>
              </a:rPr>
              <a:t>– </a:t>
            </a:r>
            <a:r>
              <a:rPr lang="en-US" sz="1050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обнаруженные пожары</a:t>
            </a:r>
            <a:endParaRPr lang="en-US" sz="12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FF5D37"/>
                </a:solidFill>
                <a:latin typeface="Montserrat" panose="020B0604020202020204" charset="-52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–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системы: ПАК «</a:t>
            </a:r>
            <a:r>
              <a:rPr lang="ru-RU" sz="12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Лесохранитель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» и </a:t>
            </a:r>
          </a:p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ПАК «Лесной страж»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48" y="1058249"/>
            <a:ext cx="2808670" cy="2090369"/>
          </a:xfrm>
          <a:prstGeom prst="rect">
            <a:avLst/>
          </a:prstGeom>
        </p:spPr>
      </p:pic>
      <p:sp>
        <p:nvSpPr>
          <p:cNvPr id="63" name="Овал 3"/>
          <p:cNvSpPr/>
          <p:nvPr/>
        </p:nvSpPr>
        <p:spPr>
          <a:xfrm>
            <a:off x="6055518" y="2285276"/>
            <a:ext cx="405299" cy="403877"/>
          </a:xfrm>
          <a:prstGeom prst="ellipse">
            <a:avLst/>
          </a:prstGeom>
          <a:solidFill>
            <a:srgbClr val="8DDB85">
              <a:alpha val="54000"/>
            </a:srgbClr>
          </a:solidFill>
          <a:ln w="635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</p:sp>
      <p:sp>
        <p:nvSpPr>
          <p:cNvPr id="81" name="TextBox 80"/>
          <p:cNvSpPr txBox="1"/>
          <p:nvPr/>
        </p:nvSpPr>
        <p:spPr>
          <a:xfrm>
            <a:off x="590390" y="2875743"/>
            <a:ext cx="3702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Montserrat" panose="020B0604020202020204" charset="-52"/>
              </a:rPr>
              <a:t>АПК «Безопасный город»</a:t>
            </a:r>
            <a:endParaRPr lang="ru-RU" b="1" dirty="0" smtClean="0">
              <a:solidFill>
                <a:schemeClr val="bg1"/>
              </a:solidFill>
              <a:latin typeface="Montserrat" panose="020B0604020202020204" charset="-5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b="1" dirty="0" smtClean="0">
                <a:solidFill>
                  <a:srgbClr val="FF5D37"/>
                </a:solidFill>
                <a:latin typeface="Montserrat" panose="020B0604020202020204" charset="-52"/>
              </a:rPr>
              <a:t>1 000 </a:t>
            </a:r>
            <a:r>
              <a:rPr lang="ru-RU" sz="1050" dirty="0" smtClean="0">
                <a:solidFill>
                  <a:schemeClr val="bg1"/>
                </a:solidFill>
                <a:latin typeface="Montserrat" panose="020B0604020202020204" charset="-52"/>
              </a:rPr>
              <a:t>–</a:t>
            </a:r>
            <a:r>
              <a:rPr lang="en-US" sz="1050" dirty="0" smtClean="0">
                <a:solidFill>
                  <a:schemeClr val="bg1"/>
                </a:solidFill>
                <a:latin typeface="Montserrat" panose="020B0604020202020204" charset="-52"/>
              </a:rPr>
              <a:t> 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одновременных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видеопотоков</a:t>
            </a:r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solidFill>
                  <a:srgbClr val="FF5D37"/>
                </a:solidFill>
                <a:latin typeface="Montserrat" panose="020B0604020202020204" charset="-52"/>
              </a:rPr>
              <a:t>5</a:t>
            </a:r>
            <a:r>
              <a:rPr lang="en-US" b="1" dirty="0" smtClean="0">
                <a:solidFill>
                  <a:srgbClr val="FF5D37"/>
                </a:solidFill>
                <a:latin typeface="Montserrat" panose="020B0604020202020204" charset="-52"/>
              </a:rPr>
              <a:t>00</a:t>
            </a:r>
            <a:r>
              <a:rPr lang="ru-RU" sz="1050" dirty="0" smtClean="0">
                <a:solidFill>
                  <a:schemeClr val="bg1"/>
                </a:solidFill>
                <a:latin typeface="Montserrat" panose="020B0604020202020204" charset="-52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Montserrat" panose="020B0604020202020204" charset="-52"/>
              </a:rPr>
              <a:t>–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лицензий на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распознавание </a:t>
            </a:r>
            <a:r>
              <a:rPr lang="ru-RU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лиц</a:t>
            </a:r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0390" y="3895258"/>
            <a:ext cx="34991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54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Позволяет осуществлять быстрый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розыск преступников и </a:t>
            </a: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пропавших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без </a:t>
            </a: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вести, а также мониторинг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и поддержание </a:t>
            </a:r>
          </a:p>
          <a:p>
            <a:pPr algn="just" defTabSz="914354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общественного порядка</a:t>
            </a:r>
          </a:p>
        </p:txBody>
      </p:sp>
      <p:cxnSp>
        <p:nvCxnSpPr>
          <p:cNvPr id="21" name="Прямая соединительная линия 20"/>
          <p:cNvCxnSpPr>
            <a:stCxn id="63" idx="1"/>
          </p:cNvCxnSpPr>
          <p:nvPr/>
        </p:nvCxnSpPr>
        <p:spPr>
          <a:xfrm flipH="1" flipV="1">
            <a:off x="5529590" y="1753055"/>
            <a:ext cx="585283" cy="59136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70" idx="1"/>
          </p:cNvCxnSpPr>
          <p:nvPr/>
        </p:nvCxnSpPr>
        <p:spPr>
          <a:xfrm flipV="1">
            <a:off x="5550694" y="1731763"/>
            <a:ext cx="1440387" cy="21293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0" name="Скругленный прямоугольник 69"/>
          <p:cNvSpPr/>
          <p:nvPr/>
        </p:nvSpPr>
        <p:spPr>
          <a:xfrm>
            <a:off x="6991081" y="1338872"/>
            <a:ext cx="1588544" cy="785782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218" y="1405754"/>
            <a:ext cx="528744" cy="52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9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12655"/>
          <a:stretch/>
        </p:blipFill>
        <p:spPr bwMode="auto">
          <a:xfrm>
            <a:off x="0" y="1814979"/>
            <a:ext cx="6268719" cy="332852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056011" y="192385"/>
            <a:ext cx="7426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Мониторинг</a:t>
            </a: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 содержания </a:t>
            </a:r>
            <a:endParaRPr lang="ru-RU" sz="2200" b="1" dirty="0" smtClean="0">
              <a:solidFill>
                <a:schemeClr val="accent6"/>
              </a:solidFill>
              <a:latin typeface="Century Gothic" panose="020B0502020202020204" pitchFamily="34" charset="0"/>
            </a:endParaRPr>
          </a:p>
          <a:p>
            <a:pPr lvl="0">
              <a:defRPr/>
            </a:pPr>
            <a:r>
              <a:rPr lang="ru-RU" sz="22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автомобильных </a:t>
            </a: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дорог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32278" y="2463576"/>
            <a:ext cx="26595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80000">
              <a:buClr>
                <a:srgbClr val="FF5D37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latin typeface="Calibri (Основной текст)"/>
              </a:rPr>
              <a:t>Детальная информация </a:t>
            </a:r>
            <a:br>
              <a:rPr lang="ru-RU" dirty="0">
                <a:solidFill>
                  <a:schemeClr val="bg1"/>
                </a:solidFill>
                <a:latin typeface="Calibri (Основной текст)"/>
              </a:rPr>
            </a:br>
            <a:r>
              <a:rPr lang="ru-RU" dirty="0">
                <a:solidFill>
                  <a:schemeClr val="bg1"/>
                </a:solidFill>
                <a:latin typeface="Calibri (Основной текст)"/>
              </a:rPr>
              <a:t>об инцидентах и привлечение </a:t>
            </a:r>
            <a:r>
              <a:rPr lang="ru-RU" dirty="0" smtClean="0">
                <a:solidFill>
                  <a:schemeClr val="bg1"/>
                </a:solidFill>
                <a:latin typeface="Calibri (Основной текст)"/>
              </a:rPr>
              <a:t>служб</a:t>
            </a:r>
          </a:p>
          <a:p>
            <a:pPr marL="285750" indent="-180000">
              <a:buClr>
                <a:srgbClr val="FF5D37"/>
              </a:buClr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  <a:latin typeface="Calibri (Основной текст)"/>
            </a:endParaRPr>
          </a:p>
          <a:p>
            <a:pPr>
              <a:defRPr/>
            </a:pPr>
            <a:endParaRPr lang="ru-RU" dirty="0">
              <a:solidFill>
                <a:schemeClr val="bg1"/>
              </a:solidFill>
              <a:latin typeface="Calibri (Основной текст)"/>
            </a:endParaRPr>
          </a:p>
          <a:p>
            <a:pPr marL="285750" indent="-180000">
              <a:buClr>
                <a:srgbClr val="FF5D37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latin typeface="Calibri (Основной текст)"/>
              </a:rPr>
              <a:t>Отображение инцидентов на картографической подложке</a:t>
            </a:r>
          </a:p>
          <a:p>
            <a:pPr>
              <a:defRPr/>
            </a:pPr>
            <a:endParaRPr lang="ru-RU" dirty="0">
              <a:solidFill>
                <a:schemeClr val="bg1"/>
              </a:solidFill>
              <a:latin typeface="Calibri (Основной текст)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50" y="1300295"/>
            <a:ext cx="46301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cap="all" spc="20" dirty="0">
                <a:solidFill>
                  <a:schemeClr val="bg1"/>
                </a:solidFill>
                <a:latin typeface="Calibri (Основной текст)"/>
                <a:cs typeface="Calibri"/>
              </a:rPr>
              <a:t>ТОЧНОСТЬ РАСПОЗНАВАНИЯ ДЕФЕКТОВ – </a:t>
            </a:r>
            <a:r>
              <a:rPr lang="ru-RU" b="1" cap="all" spc="20" dirty="0">
                <a:solidFill>
                  <a:srgbClr val="FF5D37"/>
                </a:solidFill>
                <a:latin typeface="Calibri (Основной текст)"/>
                <a:cs typeface="Calibri"/>
              </a:rPr>
              <a:t>94%</a:t>
            </a:r>
            <a:endParaRPr lang="ru-RU" spc="20" dirty="0">
              <a:solidFill>
                <a:srgbClr val="FF5D37"/>
              </a:solidFill>
            </a:endParaRPr>
          </a:p>
        </p:txBody>
      </p:sp>
      <p:pic>
        <p:nvPicPr>
          <p:cNvPr id="34" name="Рисунок 36"/>
          <p:cNvPicPr>
            <a:picLocks noChangeAspect="1"/>
          </p:cNvPicPr>
          <p:nvPr/>
        </p:nvPicPr>
        <p:blipFill rotWithShape="1">
          <a:blip r:embed="rId6"/>
          <a:srcRect r="8739"/>
          <a:stretch/>
        </p:blipFill>
        <p:spPr bwMode="auto">
          <a:xfrm>
            <a:off x="574312" y="2311365"/>
            <a:ext cx="2430675" cy="1550013"/>
          </a:xfrm>
          <a:prstGeom prst="rect">
            <a:avLst/>
          </a:prstGeom>
          <a:effectLst>
            <a:outerShdw blurRad="1270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393344" y="3660905"/>
            <a:ext cx="2444699" cy="1382783"/>
          </a:xfrm>
          <a:prstGeom prst="rect">
            <a:avLst/>
          </a:prstGeom>
          <a:effectLst>
            <a:outerShdw blurRad="1270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Группа 8"/>
          <p:cNvGrpSpPr/>
          <p:nvPr/>
        </p:nvGrpSpPr>
        <p:grpSpPr>
          <a:xfrm>
            <a:off x="3585009" y="1909318"/>
            <a:ext cx="2430676" cy="1426907"/>
            <a:chOff x="5000250" y="-80842"/>
            <a:chExt cx="2430676" cy="1426907"/>
          </a:xfrm>
          <a:effectLst>
            <a:outerShdw blurRad="127000" dist="38100" dir="2700000" sx="104000" sy="104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 1"/>
            <p:cNvSpPr/>
            <p:nvPr/>
          </p:nvSpPr>
          <p:spPr>
            <a:xfrm>
              <a:off x="5000250" y="-68940"/>
              <a:ext cx="2430676" cy="14150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5"/>
            <p:cNvPicPr>
              <a:picLocks noChangeAspect="1"/>
            </p:cNvPicPr>
            <p:nvPr/>
          </p:nvPicPr>
          <p:blipFill rotWithShape="1">
            <a:blip r:embed="rId8"/>
            <a:srcRect l="739" t="4249" r="1764" b="12378"/>
            <a:stretch/>
          </p:blipFill>
          <p:spPr bwMode="auto">
            <a:xfrm>
              <a:off x="5000250" y="40424"/>
              <a:ext cx="2430676" cy="13056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00250" y="-80842"/>
              <a:ext cx="1060226" cy="133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55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кругленный прямоугольник 35"/>
          <p:cNvSpPr/>
          <p:nvPr/>
        </p:nvSpPr>
        <p:spPr>
          <a:xfrm>
            <a:off x="5520166" y="1169321"/>
            <a:ext cx="3217435" cy="2033844"/>
          </a:xfrm>
          <a:prstGeom prst="roundRect">
            <a:avLst>
              <a:gd name="adj" fmla="val 9756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82067" y="3383576"/>
            <a:ext cx="3255534" cy="1340825"/>
          </a:xfrm>
          <a:prstGeom prst="roundRect">
            <a:avLst>
              <a:gd name="adj" fmla="val 9756"/>
            </a:avLst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oogle Shape;380;p11"/>
          <p:cNvGrpSpPr/>
          <p:nvPr/>
        </p:nvGrpSpPr>
        <p:grpSpPr>
          <a:xfrm>
            <a:off x="378284" y="1899209"/>
            <a:ext cx="259466" cy="244020"/>
            <a:chOff x="1522036" y="5595174"/>
            <a:chExt cx="565337" cy="565386"/>
          </a:xfrm>
        </p:grpSpPr>
        <p:sp>
          <p:nvSpPr>
            <p:cNvPr id="25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" name="Google Shape;380;p11"/>
          <p:cNvGrpSpPr/>
          <p:nvPr/>
        </p:nvGrpSpPr>
        <p:grpSpPr>
          <a:xfrm>
            <a:off x="384304" y="2280505"/>
            <a:ext cx="259466" cy="244020"/>
            <a:chOff x="1522036" y="5595174"/>
            <a:chExt cx="565337" cy="565386"/>
          </a:xfrm>
        </p:grpSpPr>
        <p:sp>
          <p:nvSpPr>
            <p:cNvPr id="46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Google Shape;380;p11"/>
          <p:cNvGrpSpPr/>
          <p:nvPr/>
        </p:nvGrpSpPr>
        <p:grpSpPr>
          <a:xfrm>
            <a:off x="383973" y="2669552"/>
            <a:ext cx="259466" cy="244020"/>
            <a:chOff x="1522036" y="5595174"/>
            <a:chExt cx="565337" cy="565386"/>
          </a:xfrm>
        </p:grpSpPr>
        <p:sp>
          <p:nvSpPr>
            <p:cNvPr id="49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741222" y="1862339"/>
            <a:ext cx="4572000" cy="10926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dirty="0" smtClean="0">
                <a:solidFill>
                  <a:srgbClr val="FFFFFF"/>
                </a:solidFill>
                <a:latin typeface="Century Gothic" panose="020B0502020202020204" pitchFamily="34" charset="0"/>
                <a:cs typeface="Montserrat" panose="020B0604020202020204" charset="0"/>
              </a:rPr>
              <a:t>Ренгенограммы / </a:t>
            </a:r>
            <a:r>
              <a:rPr lang="ru-RU" sz="1300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Montserrat" panose="020B0604020202020204" charset="0"/>
              </a:rPr>
              <a:t>флюорограммы</a:t>
            </a:r>
            <a:endParaRPr lang="ru-RU" sz="1300" dirty="0" smtClean="0">
              <a:solidFill>
                <a:srgbClr val="FFFFFF"/>
              </a:solidFill>
              <a:latin typeface="Century Gothic" panose="020B0502020202020204" pitchFamily="34" charset="0"/>
              <a:cs typeface="Montserrat" panose="020B0604020202020204" charset="0"/>
            </a:endParaRPr>
          </a:p>
          <a:p>
            <a:endParaRPr lang="ru-RU" sz="1300" dirty="0" smtClean="0">
              <a:solidFill>
                <a:srgbClr val="FFFFFF"/>
              </a:solidFill>
              <a:latin typeface="Century Gothic" panose="020B0502020202020204" pitchFamily="34" charset="0"/>
              <a:cs typeface="Montserrat" panose="020B0604020202020204" charset="0"/>
            </a:endParaRPr>
          </a:p>
          <a:p>
            <a:r>
              <a:rPr lang="ru-RU" sz="1300" dirty="0" smtClean="0">
                <a:solidFill>
                  <a:srgbClr val="FFFFFF"/>
                </a:solidFill>
                <a:latin typeface="Century Gothic" panose="020B0502020202020204" pitchFamily="34" charset="0"/>
                <a:cs typeface="Montserrat" panose="020B0604020202020204" charset="0"/>
              </a:rPr>
              <a:t>КТ органов грудной клетки</a:t>
            </a:r>
          </a:p>
          <a:p>
            <a:endParaRPr lang="ru-RU" sz="1300" dirty="0" smtClean="0">
              <a:solidFill>
                <a:srgbClr val="FFFFFF"/>
              </a:solidFill>
              <a:latin typeface="Century Gothic" panose="020B0502020202020204" pitchFamily="34" charset="0"/>
              <a:cs typeface="Montserrat" panose="020B0604020202020204" charset="0"/>
            </a:endParaRPr>
          </a:p>
          <a:p>
            <a:r>
              <a:rPr lang="ru-RU" sz="1300" dirty="0" smtClean="0">
                <a:solidFill>
                  <a:srgbClr val="FFFFFF"/>
                </a:solidFill>
                <a:latin typeface="Century Gothic" panose="020B0502020202020204" pitchFamily="34" charset="0"/>
                <a:cs typeface="Montserrat" panose="020B0604020202020204" charset="0"/>
              </a:rPr>
              <a:t>Маммограммы </a:t>
            </a:r>
          </a:p>
        </p:txBody>
      </p:sp>
      <p:grpSp>
        <p:nvGrpSpPr>
          <p:cNvPr id="57" name="Google Shape;380;p11"/>
          <p:cNvGrpSpPr/>
          <p:nvPr/>
        </p:nvGrpSpPr>
        <p:grpSpPr>
          <a:xfrm>
            <a:off x="383973" y="3070722"/>
            <a:ext cx="259466" cy="244020"/>
            <a:chOff x="1522036" y="5595174"/>
            <a:chExt cx="565337" cy="565386"/>
          </a:xfrm>
        </p:grpSpPr>
        <p:sp>
          <p:nvSpPr>
            <p:cNvPr id="58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800"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 smtClean="0">
                <a:ln>
                  <a:noFill/>
                </a:ln>
                <a:solidFill>
                  <a:srgbClr val="01225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520166" y="3602196"/>
            <a:ext cx="3179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FFFFFF"/>
                </a:solidFill>
                <a:latin typeface="Montserrat" panose="020B0604020202020204" charset="-52"/>
              </a:rPr>
              <a:t>Не менее 70% исследований планируется обрабатывать с применением таких решений с ИИ.</a:t>
            </a:r>
            <a:endParaRPr lang="ru-RU" b="1" dirty="0" smtClean="0">
              <a:solidFill>
                <a:srgbClr val="FFFFFF"/>
              </a:solidFill>
              <a:latin typeface="Montserrat" panose="020B0604020202020204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8284" y="3816335"/>
            <a:ext cx="474595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54"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Ожидаем уменьшить количество информации на бумажных носителях, сократить время на подачу, сбор, обработку и анализ исследований. </a:t>
            </a:r>
            <a:endParaRPr lang="ru-RU" sz="1200" b="1" dirty="0" smtClean="0">
              <a:solidFill>
                <a:schemeClr val="bg1"/>
              </a:solidFill>
              <a:latin typeface="Century Gothic" panose="020B0502020202020204" pitchFamily="34" charset="0"/>
              <a:ea typeface="Fira Sans Extra Condensed"/>
              <a:cs typeface="Fira Sans Extra Condensed"/>
            </a:endParaRPr>
          </a:p>
          <a:p>
            <a:pPr algn="just" defTabSz="914354"/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Обеспечить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ea typeface="Fira Sans Extra Condensed"/>
                <a:cs typeface="Fira Sans Extra Condensed"/>
              </a:rPr>
              <a:t>определение признаков целевых патологий на исследованиях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56011" y="365105"/>
            <a:ext cx="74263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Системы помощи принятия </a:t>
            </a:r>
            <a:r>
              <a:rPr lang="ru-RU" sz="2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врачебных решений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6334" y="1169320"/>
            <a:ext cx="48279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Century Gothic" panose="020B0502020202020204" pitchFamily="34" charset="0"/>
              </a:rPr>
              <a:t>А</a:t>
            </a:r>
            <a:r>
              <a:rPr lang="ru-RU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нализ </a:t>
            </a:r>
            <a:r>
              <a:rPr lang="ru-RU" b="1" dirty="0">
                <a:solidFill>
                  <a:srgbClr val="FFFFFF"/>
                </a:solidFill>
                <a:latin typeface="Century Gothic" panose="020B0502020202020204" pitchFamily="34" charset="0"/>
              </a:rPr>
              <a:t>медицинских изображений с целью выявления патологий </a:t>
            </a:r>
            <a:r>
              <a:rPr lang="ru-RU" dirty="0">
                <a:solidFill>
                  <a:srgbClr val="FFFFFF"/>
                </a:solidFill>
                <a:latin typeface="Century Gothic" panose="020B0502020202020204" pitchFamily="34" charset="0"/>
              </a:rPr>
              <a:t>– 3 медицинских изделия: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2102" y="2946511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dirty="0">
                <a:solidFill>
                  <a:srgbClr val="FFFFFF"/>
                </a:solidFill>
                <a:latin typeface="Century Gothic" panose="020B0502020202020204" pitchFamily="34" charset="0"/>
                <a:cs typeface="Montserrat" panose="020B0604020202020204" charset="0"/>
              </a:rPr>
              <a:t>Анализ данных электронных медицинских карт пациента</a:t>
            </a:r>
          </a:p>
        </p:txBody>
      </p:sp>
    </p:spTree>
    <p:extLst>
      <p:ext uri="{BB962C8B-B14F-4D97-AF65-F5344CB8AC3E}">
        <p14:creationId xmlns:p14="http://schemas.microsoft.com/office/powerpoint/2010/main" val="16977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/>
          <p:cNvSpPr/>
          <p:nvPr/>
        </p:nvSpPr>
        <p:spPr>
          <a:xfrm>
            <a:off x="5994398" y="2924104"/>
            <a:ext cx="2905219" cy="1108259"/>
          </a:xfrm>
          <a:prstGeom prst="roundRect">
            <a:avLst>
              <a:gd name="adj" fmla="val 9756"/>
            </a:avLst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Google Shape;380;p11"/>
          <p:cNvGrpSpPr/>
          <p:nvPr/>
        </p:nvGrpSpPr>
        <p:grpSpPr>
          <a:xfrm>
            <a:off x="436825" y="1213802"/>
            <a:ext cx="302075" cy="302101"/>
            <a:chOff x="1522036" y="5595174"/>
            <a:chExt cx="565337" cy="565386"/>
          </a:xfrm>
        </p:grpSpPr>
        <p:sp>
          <p:nvSpPr>
            <p:cNvPr id="27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28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6083874" y="3032671"/>
            <a:ext cx="272626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2400"/>
            </a:pPr>
            <a:r>
              <a:rPr lang="ru-RU" sz="1800" b="1" dirty="0" smtClean="0">
                <a:solidFill>
                  <a:schemeClr val="bg1"/>
                </a:solidFill>
                <a:latin typeface="Montserrat" panose="020B0604020202020204" charset="-52"/>
              </a:rPr>
              <a:t>5000 чел/час в год </a:t>
            </a:r>
            <a:r>
              <a:rPr lang="ru-RU" sz="1100" dirty="0" smtClean="0">
                <a:solidFill>
                  <a:schemeClr val="bg1"/>
                </a:solidFill>
                <a:latin typeface="Montserrat" panose="020B0604020202020204" charset="-52"/>
              </a:rPr>
              <a:t>позволит сэкономить применение модели по входящей и внутренней корреспонденции</a:t>
            </a:r>
            <a:endParaRPr lang="en-ID" sz="11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grpSp>
        <p:nvGrpSpPr>
          <p:cNvPr id="21" name="Google Shape;380;p11"/>
          <p:cNvGrpSpPr/>
          <p:nvPr/>
        </p:nvGrpSpPr>
        <p:grpSpPr>
          <a:xfrm>
            <a:off x="436825" y="1776098"/>
            <a:ext cx="302075" cy="302101"/>
            <a:chOff x="1522036" y="5595174"/>
            <a:chExt cx="565337" cy="565386"/>
          </a:xfrm>
        </p:grpSpPr>
        <p:sp>
          <p:nvSpPr>
            <p:cNvPr id="32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33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grpSp>
        <p:nvGrpSpPr>
          <p:cNvPr id="34" name="Google Shape;380;p11"/>
          <p:cNvGrpSpPr/>
          <p:nvPr/>
        </p:nvGrpSpPr>
        <p:grpSpPr>
          <a:xfrm>
            <a:off x="439167" y="2353482"/>
            <a:ext cx="302075" cy="302101"/>
            <a:chOff x="1522036" y="5595174"/>
            <a:chExt cx="565337" cy="565386"/>
          </a:xfrm>
        </p:grpSpPr>
        <p:sp>
          <p:nvSpPr>
            <p:cNvPr id="35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36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grpSp>
        <p:nvGrpSpPr>
          <p:cNvPr id="37" name="Google Shape;380;p11"/>
          <p:cNvGrpSpPr/>
          <p:nvPr/>
        </p:nvGrpSpPr>
        <p:grpSpPr>
          <a:xfrm>
            <a:off x="455845" y="2999056"/>
            <a:ext cx="302075" cy="302101"/>
            <a:chOff x="1522036" y="5595174"/>
            <a:chExt cx="565337" cy="565386"/>
          </a:xfrm>
        </p:grpSpPr>
        <p:sp>
          <p:nvSpPr>
            <p:cNvPr id="38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39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grpSp>
        <p:nvGrpSpPr>
          <p:cNvPr id="29" name="Google Shape;380;p11"/>
          <p:cNvGrpSpPr/>
          <p:nvPr/>
        </p:nvGrpSpPr>
        <p:grpSpPr>
          <a:xfrm>
            <a:off x="463246" y="3656999"/>
            <a:ext cx="302075" cy="302101"/>
            <a:chOff x="1522036" y="5595174"/>
            <a:chExt cx="565337" cy="565386"/>
          </a:xfrm>
        </p:grpSpPr>
        <p:sp>
          <p:nvSpPr>
            <p:cNvPr id="30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31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sp>
        <p:nvSpPr>
          <p:cNvPr id="69" name="TextBox 68"/>
          <p:cNvSpPr txBox="1"/>
          <p:nvPr/>
        </p:nvSpPr>
        <p:spPr bwMode="auto">
          <a:xfrm>
            <a:off x="948198" y="1187345"/>
            <a:ext cx="4188577" cy="320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Вычитка документа делопроизводителем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974210" y="1706763"/>
            <a:ext cx="2517170" cy="320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Заполнение реквизитов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71" name="TextBox 70"/>
          <p:cNvSpPr txBox="1"/>
          <p:nvPr/>
        </p:nvSpPr>
        <p:spPr bwMode="auto">
          <a:xfrm>
            <a:off x="965304" y="2260966"/>
            <a:ext cx="3706373" cy="548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В</a:t>
            </a: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ычитка документа руководителем высшего звена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72" name="TextBox 71"/>
          <p:cNvSpPr txBox="1"/>
          <p:nvPr/>
        </p:nvSpPr>
        <p:spPr bwMode="auto">
          <a:xfrm>
            <a:off x="988407" y="2980041"/>
            <a:ext cx="3605915" cy="320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Перенаправление по компетенции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73" name="TextBox 72"/>
          <p:cNvSpPr txBox="1"/>
          <p:nvPr/>
        </p:nvSpPr>
        <p:spPr bwMode="auto">
          <a:xfrm>
            <a:off x="982479" y="3548552"/>
            <a:ext cx="3617770" cy="548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Вычитка документа руководителями среднего звена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74" name="TextBox 73"/>
          <p:cNvSpPr txBox="1"/>
          <p:nvPr/>
        </p:nvSpPr>
        <p:spPr bwMode="auto">
          <a:xfrm>
            <a:off x="979716" y="4319604"/>
            <a:ext cx="3969031" cy="548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15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Перенаправление ответственному исполнителю</a:t>
            </a:r>
            <a:endParaRPr sz="15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grpSp>
        <p:nvGrpSpPr>
          <p:cNvPr id="75" name="Google Shape;380;p11"/>
          <p:cNvGrpSpPr/>
          <p:nvPr/>
        </p:nvGrpSpPr>
        <p:grpSpPr>
          <a:xfrm>
            <a:off x="471963" y="4432071"/>
            <a:ext cx="302075" cy="302101"/>
            <a:chOff x="1522036" y="5595174"/>
            <a:chExt cx="565337" cy="565386"/>
          </a:xfrm>
        </p:grpSpPr>
        <p:sp>
          <p:nvSpPr>
            <p:cNvPr id="76" name="Google Shape;381;p11"/>
            <p:cNvSpPr/>
            <p:nvPr/>
          </p:nvSpPr>
          <p:spPr>
            <a:xfrm>
              <a:off x="1522036" y="5595174"/>
              <a:ext cx="565337" cy="565386"/>
            </a:xfrm>
            <a:custGeom>
              <a:avLst/>
              <a:gdLst/>
              <a:ahLst/>
              <a:cxnLst/>
              <a:rect l="l" t="t" r="r" b="b"/>
              <a:pathLst>
                <a:path w="565337" h="565386" extrusionOk="0">
                  <a:moveTo>
                    <a:pt x="322334" y="562567"/>
                  </a:moveTo>
                  <a:cubicBezTo>
                    <a:pt x="168016" y="584436"/>
                    <a:pt x="24690" y="476696"/>
                    <a:pt x="2821" y="322384"/>
                  </a:cubicBezTo>
                  <a:cubicBezTo>
                    <a:pt x="-19055" y="168066"/>
                    <a:pt x="88686" y="24747"/>
                    <a:pt x="243004" y="2871"/>
                  </a:cubicBezTo>
                  <a:cubicBezTo>
                    <a:pt x="306516" y="-6127"/>
                    <a:pt x="369343" y="6116"/>
                    <a:pt x="424696" y="38304"/>
                  </a:cubicBezTo>
                  <a:cubicBezTo>
                    <a:pt x="429192" y="40933"/>
                    <a:pt x="430722" y="46705"/>
                    <a:pt x="428106" y="51201"/>
                  </a:cubicBezTo>
                  <a:cubicBezTo>
                    <a:pt x="425490" y="55697"/>
                    <a:pt x="419724" y="57221"/>
                    <a:pt x="415222" y="54586"/>
                  </a:cubicBezTo>
                  <a:cubicBezTo>
                    <a:pt x="363571" y="24550"/>
                    <a:pt x="304929" y="13120"/>
                    <a:pt x="245645" y="21528"/>
                  </a:cubicBezTo>
                  <a:cubicBezTo>
                    <a:pt x="101627" y="41937"/>
                    <a:pt x="1062" y="175699"/>
                    <a:pt x="21477" y="319736"/>
                  </a:cubicBezTo>
                  <a:cubicBezTo>
                    <a:pt x="41886" y="463741"/>
                    <a:pt x="175668" y="564319"/>
                    <a:pt x="319686" y="543904"/>
                  </a:cubicBezTo>
                  <a:cubicBezTo>
                    <a:pt x="463710" y="523495"/>
                    <a:pt x="564269" y="389701"/>
                    <a:pt x="543860" y="245695"/>
                  </a:cubicBezTo>
                  <a:cubicBezTo>
                    <a:pt x="539326" y="213704"/>
                    <a:pt x="529204" y="183326"/>
                    <a:pt x="513723" y="155297"/>
                  </a:cubicBezTo>
                  <a:cubicBezTo>
                    <a:pt x="511221" y="150750"/>
                    <a:pt x="512879" y="145010"/>
                    <a:pt x="517431" y="142501"/>
                  </a:cubicBezTo>
                  <a:cubicBezTo>
                    <a:pt x="521953" y="140044"/>
                    <a:pt x="527718" y="141638"/>
                    <a:pt x="530239" y="146191"/>
                  </a:cubicBezTo>
                  <a:cubicBezTo>
                    <a:pt x="546794" y="176220"/>
                    <a:pt x="557665" y="208802"/>
                    <a:pt x="562516" y="243054"/>
                  </a:cubicBezTo>
                  <a:cubicBezTo>
                    <a:pt x="584392" y="397371"/>
                    <a:pt x="476652" y="540691"/>
                    <a:pt x="322334" y="562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77" name="Google Shape;382;p11"/>
            <p:cNvSpPr/>
            <p:nvPr/>
          </p:nvSpPr>
          <p:spPr>
            <a:xfrm>
              <a:off x="1644561" y="5661642"/>
              <a:ext cx="433344" cy="348150"/>
            </a:xfrm>
            <a:custGeom>
              <a:avLst/>
              <a:gdLst/>
              <a:ahLst/>
              <a:cxnLst/>
              <a:rect l="l" t="t" r="r" b="b"/>
              <a:pathLst>
                <a:path w="433344" h="348150" extrusionOk="0">
                  <a:moveTo>
                    <a:pt x="141300" y="348150"/>
                  </a:moveTo>
                  <a:lnTo>
                    <a:pt x="141186" y="348150"/>
                  </a:lnTo>
                  <a:cubicBezTo>
                    <a:pt x="130645" y="348081"/>
                    <a:pt x="120580" y="343623"/>
                    <a:pt x="113513" y="335933"/>
                  </a:cubicBezTo>
                  <a:lnTo>
                    <a:pt x="9900" y="222877"/>
                  </a:lnTo>
                  <a:cubicBezTo>
                    <a:pt x="-4159" y="207567"/>
                    <a:pt x="-3111" y="183685"/>
                    <a:pt x="12198" y="169620"/>
                  </a:cubicBezTo>
                  <a:cubicBezTo>
                    <a:pt x="26956" y="156082"/>
                    <a:pt x="51943" y="157219"/>
                    <a:pt x="65430" y="171938"/>
                  </a:cubicBezTo>
                  <a:lnTo>
                    <a:pt x="141523" y="254932"/>
                  </a:lnTo>
                  <a:lnTo>
                    <a:pt x="368097" y="11556"/>
                  </a:lnTo>
                  <a:cubicBezTo>
                    <a:pt x="381660" y="-3017"/>
                    <a:pt x="406679" y="-3976"/>
                    <a:pt x="421367" y="9645"/>
                  </a:cubicBezTo>
                  <a:cubicBezTo>
                    <a:pt x="436562" y="23811"/>
                    <a:pt x="437413" y="47693"/>
                    <a:pt x="423266" y="62934"/>
                  </a:cubicBezTo>
                  <a:lnTo>
                    <a:pt x="168885" y="336155"/>
                  </a:lnTo>
                  <a:cubicBezTo>
                    <a:pt x="161798" y="343775"/>
                    <a:pt x="151740" y="348150"/>
                    <a:pt x="141300" y="348150"/>
                  </a:cubicBezTo>
                  <a:close/>
                  <a:moveTo>
                    <a:pt x="37643" y="178567"/>
                  </a:moveTo>
                  <a:lnTo>
                    <a:pt x="37643" y="178567"/>
                  </a:lnTo>
                  <a:cubicBezTo>
                    <a:pt x="32937" y="178567"/>
                    <a:pt x="28410" y="180332"/>
                    <a:pt x="24930" y="183495"/>
                  </a:cubicBezTo>
                  <a:cubicBezTo>
                    <a:pt x="21234" y="186924"/>
                    <a:pt x="19063" y="191553"/>
                    <a:pt x="18840" y="196601"/>
                  </a:cubicBezTo>
                  <a:cubicBezTo>
                    <a:pt x="18618" y="201605"/>
                    <a:pt x="20390" y="206424"/>
                    <a:pt x="23768" y="210146"/>
                  </a:cubicBezTo>
                  <a:lnTo>
                    <a:pt x="127406" y="323195"/>
                  </a:lnTo>
                  <a:cubicBezTo>
                    <a:pt x="130943" y="327068"/>
                    <a:pt x="135985" y="329272"/>
                    <a:pt x="141230" y="329310"/>
                  </a:cubicBezTo>
                  <a:lnTo>
                    <a:pt x="141300" y="338733"/>
                  </a:lnTo>
                  <a:lnTo>
                    <a:pt x="141300" y="329310"/>
                  </a:lnTo>
                  <a:cubicBezTo>
                    <a:pt x="146526" y="329310"/>
                    <a:pt x="151549" y="327100"/>
                    <a:pt x="155080" y="323309"/>
                  </a:cubicBezTo>
                  <a:lnTo>
                    <a:pt x="409461" y="50087"/>
                  </a:lnTo>
                  <a:cubicBezTo>
                    <a:pt x="416547" y="42467"/>
                    <a:pt x="416122" y="30510"/>
                    <a:pt x="408527" y="23443"/>
                  </a:cubicBezTo>
                  <a:cubicBezTo>
                    <a:pt x="401161" y="16598"/>
                    <a:pt x="388741" y="17042"/>
                    <a:pt x="381895" y="24402"/>
                  </a:cubicBezTo>
                  <a:lnTo>
                    <a:pt x="148368" y="275208"/>
                  </a:lnTo>
                  <a:cubicBezTo>
                    <a:pt x="146583" y="277126"/>
                    <a:pt x="144081" y="278224"/>
                    <a:pt x="141465" y="278224"/>
                  </a:cubicBezTo>
                  <a:cubicBezTo>
                    <a:pt x="141446" y="278224"/>
                    <a:pt x="141446" y="278224"/>
                    <a:pt x="141446" y="278224"/>
                  </a:cubicBezTo>
                  <a:cubicBezTo>
                    <a:pt x="138798" y="278186"/>
                    <a:pt x="136296" y="277087"/>
                    <a:pt x="134525" y="275176"/>
                  </a:cubicBezTo>
                  <a:lnTo>
                    <a:pt x="51562" y="184670"/>
                  </a:lnTo>
                  <a:cubicBezTo>
                    <a:pt x="47930" y="180733"/>
                    <a:pt x="43002" y="178567"/>
                    <a:pt x="37643" y="1785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056011" y="365105"/>
            <a:ext cx="424750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Цифровой помощник </a:t>
            </a:r>
            <a:r>
              <a:rPr lang="ru-RU" sz="2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СЭДД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43" name="Скругленный прямоугольник 42"/>
          <p:cNvSpPr/>
          <p:nvPr/>
        </p:nvSpPr>
        <p:spPr>
          <a:xfrm>
            <a:off x="6405244" y="1153403"/>
            <a:ext cx="1976122" cy="1492251"/>
          </a:xfrm>
          <a:prstGeom prst="roundRect">
            <a:avLst>
              <a:gd name="adj" fmla="val 9756"/>
            </a:avLst>
          </a:prstGeom>
          <a:blipFill>
            <a:blip r:embed="rId5"/>
            <a:srcRect/>
            <a:stretch>
              <a:fillRect l="643" t="-34820" r="-643" b="-268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 bwMode="auto">
          <a:xfrm>
            <a:off x="5927985" y="4310813"/>
            <a:ext cx="2715597" cy="31354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1500" dirty="0" smtClean="0">
                <a:solidFill>
                  <a:schemeClr val="bg1"/>
                </a:solidFill>
                <a:latin typeface="Open Sans"/>
                <a:cs typeface="Open Sans"/>
              </a:rPr>
              <a:t>Применение технологии </a:t>
            </a:r>
            <a:endParaRPr lang="en-US" sz="1500" dirty="0" smtClean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778193"/>
              </p:ext>
            </p:extLst>
          </p:nvPr>
        </p:nvGraphicFramePr>
        <p:xfrm>
          <a:off x="5994398" y="4647062"/>
          <a:ext cx="1766887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CorelDRAW" r:id="rId6" imgW="1767030" imgH="282893" progId="CorelDraw.Graphic.22">
                  <p:embed/>
                </p:oleObj>
              </mc:Choice>
              <mc:Fallback>
                <p:oleObj name="CorelDRAW" r:id="rId6" imgW="1767030" imgH="28289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94398" y="4647062"/>
                        <a:ext cx="1766887" cy="28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11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056011" y="365105"/>
            <a:ext cx="70618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Отраслевые решения по </a:t>
            </a:r>
            <a:r>
              <a:rPr lang="ru-RU" sz="2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беспилотной авиации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8" y="273426"/>
            <a:ext cx="531244" cy="6481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2164" y="1106388"/>
            <a:ext cx="828361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b="1" dirty="0" smtClean="0">
                <a:solidFill>
                  <a:srgbClr val="FF5D37"/>
                </a:solidFill>
              </a:rPr>
              <a:t>ЦЕЛЬ</a:t>
            </a:r>
          </a:p>
          <a:p>
            <a:pPr>
              <a:defRPr/>
            </a:pPr>
            <a:r>
              <a:rPr lang="ru-RU" dirty="0" smtClean="0">
                <a:solidFill>
                  <a:schemeClr val="bg1"/>
                </a:solidFill>
              </a:rPr>
              <a:t>Развитие </a:t>
            </a:r>
            <a:r>
              <a:rPr lang="ru-RU" dirty="0">
                <a:solidFill>
                  <a:schemeClr val="bg1"/>
                </a:solidFill>
              </a:rPr>
              <a:t>и совершенствование использования технологий дистанционного зондирования земли для решения различных задач в интересах ИОВ и ОМСУ.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2164" y="2066866"/>
            <a:ext cx="17443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FF5D37"/>
                </a:solidFill>
              </a:rPr>
              <a:t>ЗАДАЧИ ОТДЕЛА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163" y="2386218"/>
            <a:ext cx="8740812" cy="263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взаимодействие с ИОГВ и ОМСУ в части подбора оптимальных решений ДЗЗ;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ведение реестра БАС находящихся в ведении ИОГВ и ОМСУ;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сопровождение работ ДЗЗ;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взаимодействие при подготовке ТЗ на выполнение работ ДЗЗ;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контрактование (в рамках субсидии);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информационного взаимодействия с Ситуационным центром мониторинга полетов БАС в части анализа информации о полетах БАС ИОГВ и ОМСУ с целью использования полученных материалов в иных отраслевых задачах;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анализ представленных на рынке решений ДЗЗ, подбор оптимальных решений с учетом реализации межведомственных задач, пилотирование технологий, планируемых для внедрения;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взаимодействие  с производителями БАС в части решения задач ОИВ и ОМСУ;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взаимодействие с научными организациями, учебными заведениями в части апробации разрабатываемых технологий, в том числе, технологий ИИ;</a:t>
            </a:r>
          </a:p>
          <a:p>
            <a:pPr marL="171450" indent="-171450">
              <a:spcAft>
                <a:spcPts val="30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schemeClr val="bg1"/>
                </a:solidFill>
              </a:rPr>
              <a:t>оценка эффективности использования технологий ДЗЗ в различных отраслях и областях деятельности.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/>
          <a:srcRect t="10326" b="16661"/>
          <a:stretch/>
        </p:blipFill>
        <p:spPr>
          <a:xfrm>
            <a:off x="5776154" y="1933571"/>
            <a:ext cx="3224298" cy="1374605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9404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974A76-3FED-596D-28EE-CDC4231A5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243732"/>
          </a:xfrm>
          <a:prstGeom prst="rect">
            <a:avLst/>
          </a:prstGeom>
        </p:spPr>
      </p:pic>
      <p:sp>
        <p:nvSpPr>
          <p:cNvPr id="6" name="Google Shape;79;p1">
            <a:extLst>
              <a:ext uri="{FF2B5EF4-FFF2-40B4-BE49-F238E27FC236}">
                <a16:creationId xmlns:a16="http://schemas.microsoft.com/office/drawing/2014/main" id="{47ACBFB5-6D1B-FFDA-536C-D4C42C2A2B1A}"/>
              </a:ext>
            </a:extLst>
          </p:cNvPr>
          <p:cNvSpPr/>
          <p:nvPr/>
        </p:nvSpPr>
        <p:spPr>
          <a:xfrm>
            <a:off x="318337" y="787112"/>
            <a:ext cx="809550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tabLst>
                <a:tab pos="606029" algn="l"/>
              </a:tabLst>
            </a:pPr>
            <a:r>
              <a:rPr lang="ru-RU" sz="24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«</a:t>
            </a:r>
            <a:r>
              <a:rPr lang="ru-RU" sz="24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Искусственный интеллект: от научных изысканий к реальным экономическим эффектам» </a:t>
            </a:r>
            <a:endParaRPr lang="ru-RU" sz="2000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Google Shape;80;p1">
            <a:extLst>
              <a:ext uri="{FF2B5EF4-FFF2-40B4-BE49-F238E27FC236}">
                <a16:creationId xmlns:a16="http://schemas.microsoft.com/office/drawing/2014/main" id="{59DB404F-0517-A6B3-77FD-6089B3F1AD00}"/>
              </a:ext>
            </a:extLst>
          </p:cNvPr>
          <p:cNvSpPr txBox="1"/>
          <p:nvPr/>
        </p:nvSpPr>
        <p:spPr>
          <a:xfrm>
            <a:off x="989372" y="4120125"/>
            <a:ext cx="3355213" cy="86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ontserrat" panose="020B0604020202020204" charset="-52"/>
              </a:rPr>
              <a:t>А.А. Травников </a:t>
            </a:r>
            <a:r>
              <a:rPr lang="ru-RU" sz="1600" dirty="0" smtClean="0">
                <a:solidFill>
                  <a:schemeClr val="bg1"/>
                </a:solidFill>
                <a:latin typeface="Mont ExtraLight DEMO" panose="00000400000000000000" pitchFamily="2" charset="0"/>
              </a:rPr>
              <a:t>Губернатор </a:t>
            </a:r>
            <a:r>
              <a:rPr lang="ru-RU" sz="1600" dirty="0">
                <a:solidFill>
                  <a:schemeClr val="bg1"/>
                </a:solidFill>
                <a:latin typeface="Mont ExtraLight DEMO" panose="00000400000000000000" pitchFamily="2" charset="0"/>
              </a:rPr>
              <a:t>Новосибирской области</a:t>
            </a:r>
            <a:endParaRPr lang="ru-RU" sz="1800" dirty="0">
              <a:solidFill>
                <a:schemeClr val="bg1"/>
              </a:solidFill>
              <a:latin typeface="Mont ExtraLight DEMO" panose="000004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6205" y="4195370"/>
            <a:ext cx="25285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26 октября 2023 года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форум «ПРОФ-</a:t>
            </a:r>
            <a:r>
              <a:rPr lang="en-US" dirty="0">
                <a:solidFill>
                  <a:schemeClr val="bg1"/>
                </a:solidFill>
                <a:latin typeface="Montserrat" panose="020B0604020202020204" charset="-52"/>
              </a:rPr>
              <a:t>IT</a:t>
            </a:r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Новосибирская область</a:t>
            </a:r>
            <a:endParaRPr lang="ru-RU" sz="1200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5" y="4195370"/>
            <a:ext cx="650978" cy="7941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067" y="4279456"/>
            <a:ext cx="1052354" cy="5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2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КС_Шаблон 16Х9 (рус-англ)">
  <a:themeElements>
    <a:clrScheme name="ЭП">
      <a:dk1>
        <a:srgbClr val="6D6E71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FFC000"/>
      </a:accent2>
      <a:accent3>
        <a:srgbClr val="FFDF79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A69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20100</TotalTime>
  <Words>627</Words>
  <Application>Microsoft Office PowerPoint</Application>
  <PresentationFormat>Экран (16:9)</PresentationFormat>
  <Paragraphs>106</Paragraphs>
  <Slides>10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Calibri (Основной текст)</vt:lpstr>
      <vt:lpstr>Montserrat</vt:lpstr>
      <vt:lpstr>Сalibri</vt:lpstr>
      <vt:lpstr>Fira Sans Extra Condensed</vt:lpstr>
      <vt:lpstr>Century Gothic</vt:lpstr>
      <vt:lpstr>Open Sans</vt:lpstr>
      <vt:lpstr>Calibri</vt:lpstr>
      <vt:lpstr>Onest Bold</vt:lpstr>
      <vt:lpstr>Arial</vt:lpstr>
      <vt:lpstr>Mont ExtraLight DEMO</vt:lpstr>
      <vt:lpstr>МКС_Шаблон 16Х9 (рус-англ)</vt:lpstr>
      <vt:lpstr>CorelDRAW</vt:lpstr>
      <vt:lpstr>CorelDRAW 2020 Graphic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Виталий и Дарья</dc:creator>
  <cp:lastModifiedBy>Виталий</cp:lastModifiedBy>
  <cp:revision>724</cp:revision>
  <cp:lastPrinted>2023-06-26T01:59:18Z</cp:lastPrinted>
  <dcterms:modified xsi:type="dcterms:W3CDTF">2023-10-25T09:57:35Z</dcterms:modified>
</cp:coreProperties>
</file>