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1008" r:id="rId2"/>
    <p:sldId id="1009" r:id="rId3"/>
    <p:sldId id="1010" r:id="rId4"/>
  </p:sldIdLst>
  <p:sldSz cx="12192000" cy="6858000"/>
  <p:notesSz cx="12192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Минэк" id="{84AB87EB-E5E3-F345-94A0-293E10B3BA7C}">
          <p14:sldIdLst>
            <p14:sldId id="1008"/>
            <p14:sldId id="1009"/>
            <p14:sldId id="101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067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152AF"/>
    <a:srgbClr val="1F2226"/>
    <a:srgbClr val="000000"/>
    <a:srgbClr val="00FFDA"/>
    <a:srgbClr val="181617"/>
    <a:srgbClr val="00FF00"/>
    <a:srgbClr val="21A038"/>
    <a:srgbClr val="FF8C00"/>
    <a:srgbClr val="40C582"/>
    <a:srgbClr val="F4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153" autoAdjust="0"/>
    <p:restoredTop sz="94250" autoAdjust="0"/>
  </p:normalViewPr>
  <p:slideViewPr>
    <p:cSldViewPr snapToGrid="0">
      <p:cViewPr varScale="1">
        <p:scale>
          <a:sx n="109" d="100"/>
          <a:sy n="109" d="100"/>
        </p:scale>
        <p:origin x="432" y="96"/>
      </p:cViewPr>
      <p:guideLst>
        <p:guide orient="horz" pos="3067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50" d="100"/>
        <a:sy n="5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_____Microsoft_Excel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_____Microsoft_Excel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_____Microsoft_Excel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_____Microsoft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4146944803844414"/>
          <c:y val="3.1875116778362599E-2"/>
          <c:w val="0.58530551961555854"/>
          <c:h val="0.936249605838203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B1FF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rgbClr val="00B1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E0F-8043-99C4-DC2C9645BABE}"/>
              </c:ext>
            </c:extLst>
          </c:dPt>
          <c:dPt>
            <c:idx val="7"/>
            <c:invertIfNegative val="0"/>
            <c:bubble3D val="0"/>
            <c:spPr>
              <a:solidFill>
                <a:srgbClr val="00B1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E0F-8043-99C4-DC2C9645BABE}"/>
              </c:ext>
            </c:extLst>
          </c:dPt>
          <c:dPt>
            <c:idx val="8"/>
            <c:invertIfNegative val="0"/>
            <c:bubble3D val="0"/>
            <c:spPr>
              <a:solidFill>
                <a:srgbClr val="07EBC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EE0F-8043-99C4-DC2C9645BABE}"/>
              </c:ext>
            </c:extLst>
          </c:dPt>
          <c:dPt>
            <c:idx val="18"/>
            <c:invertIfNegative val="0"/>
            <c:bubble3D val="0"/>
            <c:spPr>
              <a:solidFill>
                <a:srgbClr val="00B1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EE0F-8043-99C4-DC2C9645BABE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fld id="{B5DECAF1-ECCC-5443-80C5-E9903282CF18}" type="VALUE">
                      <a:rPr lang="en-US" b="0" i="0">
                        <a:cs typeface="Arial" panose="020B0604020202020204" pitchFamily="34" charset="0"/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EE0F-8043-99C4-DC2C9645BABE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37535C73-9E9F-574B-8E4C-1BB9C677E9DD}" type="VALUE">
                      <a:rPr lang="en-US" b="0" i="0">
                        <a:cs typeface="Arial" panose="020B0604020202020204" pitchFamily="34" charset="0"/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EE0F-8043-99C4-DC2C9645BABE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865F9335-F181-6844-8B81-C425C4865648}" type="VALUE">
                      <a:rPr lang="en-US" b="0" i="0">
                        <a:cs typeface="Arial" panose="020B0604020202020204" pitchFamily="34" charset="0"/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EE0F-8043-99C4-DC2C9645BABE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fld id="{BBFE584F-9BBB-435A-8656-52A1702FFFD7}" type="VALUE">
                      <a:rPr lang="en-US" b="0" i="0">
                        <a:cs typeface="Arial" panose="020B0604020202020204" pitchFamily="34" charset="0"/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E0F-8043-99C4-DC2C9645BABE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fld id="{E7081CA1-D5E3-524A-BA58-FDBD16EBC198}" type="VALUE">
                      <a:rPr lang="en-US" b="0" i="0">
                        <a:cs typeface="Arial" panose="020B0604020202020204" pitchFamily="34" charset="0"/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EE0F-8043-99C4-DC2C9645BABE}"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fld id="{EB21ECFA-786C-3C43-818A-F59C61FE71CE}" type="VALUE">
                      <a:rPr lang="en-US" b="0" i="0">
                        <a:cs typeface="Arial" panose="020B0604020202020204" pitchFamily="34" charset="0"/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C-EE0F-8043-99C4-DC2C9645BABE}"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fld id="{723C43CB-3ABC-CD48-95A7-E9D69161626A}" type="VALUE">
                      <a:rPr lang="en-US" b="0" i="0">
                        <a:cs typeface="Arial" panose="020B0604020202020204" pitchFamily="34" charset="0"/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EE0F-8043-99C4-DC2C9645BABE}"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fld id="{0AFA8D03-7B81-6542-81A8-9D9E8F45BB19}" type="VALUE">
                      <a:rPr lang="en-US" b="0" i="0">
                        <a:cs typeface="Arial" panose="020B0604020202020204" pitchFamily="34" charset="0"/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E0F-8043-99C4-DC2C9645BABE}"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fld id="{3FF7046B-12F1-B84B-93EC-FCDB6947ADB1}" type="VALUE">
                      <a:rPr lang="en-US" b="0" i="0">
                        <a:cs typeface="Arial" panose="020B0604020202020204" pitchFamily="34" charset="0"/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EE0F-8043-99C4-DC2C9645BABE}"/>
                </c:ext>
              </c:extLst>
            </c:dLbl>
            <c:dLbl>
              <c:idx val="9"/>
              <c:layout/>
              <c:tx>
                <c:rich>
                  <a:bodyPr/>
                  <a:lstStyle/>
                  <a:p>
                    <a:fld id="{4BEEBD42-5932-1B42-B123-D7153B22B0AC}" type="VALUE">
                      <a:rPr lang="en-US" b="0" i="0">
                        <a:cs typeface="Arial" panose="020B0604020202020204" pitchFamily="34" charset="0"/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E-EE0F-8043-99C4-DC2C9645BABE}"/>
                </c:ext>
              </c:extLst>
            </c:dLbl>
            <c:dLbl>
              <c:idx val="10"/>
              <c:layout/>
              <c:tx>
                <c:rich>
                  <a:bodyPr/>
                  <a:lstStyle/>
                  <a:p>
                    <a:fld id="{53615377-62A5-B543-87DA-0CD735D13C2E}" type="VALUE">
                      <a:rPr lang="en-US" b="0" i="0">
                        <a:cs typeface="Arial" panose="020B0604020202020204" pitchFamily="34" charset="0"/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F-EE0F-8043-99C4-DC2C9645BABE}"/>
                </c:ext>
              </c:extLst>
            </c:dLbl>
            <c:dLbl>
              <c:idx val="11"/>
              <c:layout/>
              <c:tx>
                <c:rich>
                  <a:bodyPr/>
                  <a:lstStyle/>
                  <a:p>
                    <a:fld id="{26FE06E6-31A2-2E4E-B6FA-8573629D716F}" type="VALUE">
                      <a:rPr lang="en-US" b="0" i="0">
                        <a:cs typeface="Arial" panose="020B0604020202020204" pitchFamily="34" charset="0"/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0-EE0F-8043-99C4-DC2C9645BABE}"/>
                </c:ext>
              </c:extLst>
            </c:dLbl>
            <c:dLbl>
              <c:idx val="12"/>
              <c:layout/>
              <c:tx>
                <c:rich>
                  <a:bodyPr/>
                  <a:lstStyle/>
                  <a:p>
                    <a:fld id="{04050528-F700-4342-A5F2-95E21C523B75}" type="VALUE">
                      <a:rPr lang="en-US" b="0" i="0">
                        <a:cs typeface="Arial" panose="020B0604020202020204" pitchFamily="34" charset="0"/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1-EE0F-8043-99C4-DC2C9645BABE}"/>
                </c:ext>
              </c:extLst>
            </c:dLbl>
            <c:dLbl>
              <c:idx val="13"/>
              <c:layout/>
              <c:tx>
                <c:rich>
                  <a:bodyPr/>
                  <a:lstStyle/>
                  <a:p>
                    <a:fld id="{2FD6455D-D9FE-4445-B242-2CAEE2D81767}" type="VALUE">
                      <a:rPr lang="en-US" b="0" i="0">
                        <a:cs typeface="Arial" panose="020B0604020202020204" pitchFamily="34" charset="0"/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2-EE0F-8043-99C4-DC2C9645BABE}"/>
                </c:ext>
              </c:extLst>
            </c:dLbl>
            <c:dLbl>
              <c:idx val="14"/>
              <c:layout/>
              <c:tx>
                <c:rich>
                  <a:bodyPr/>
                  <a:lstStyle/>
                  <a:p>
                    <a:fld id="{61F8CAA4-0300-CD47-A3FC-53F7D9C8B9E3}" type="VALUE">
                      <a:rPr lang="en-US" b="0" i="0">
                        <a:cs typeface="Arial" panose="020B0604020202020204" pitchFamily="34" charset="0"/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3-EE0F-8043-99C4-DC2C9645BABE}"/>
                </c:ext>
              </c:extLst>
            </c:dLbl>
            <c:dLbl>
              <c:idx val="15"/>
              <c:layout/>
              <c:tx>
                <c:rich>
                  <a:bodyPr/>
                  <a:lstStyle/>
                  <a:p>
                    <a:fld id="{9FACB7D3-C1EE-EA4B-9B2D-9272F1FCD26F}" type="VALUE">
                      <a:rPr lang="en-US" b="0" i="0">
                        <a:cs typeface="Arial" panose="020B0604020202020204" pitchFamily="34" charset="0"/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4-EE0F-8043-99C4-DC2C9645BABE}"/>
                </c:ext>
              </c:extLst>
            </c:dLbl>
            <c:dLbl>
              <c:idx val="16"/>
              <c:layout/>
              <c:tx>
                <c:rich>
                  <a:bodyPr/>
                  <a:lstStyle/>
                  <a:p>
                    <a:fld id="{70CDE094-8C6C-AE44-A5AE-3881BFE232A4}" type="VALUE">
                      <a:rPr lang="en-US" b="0" i="0">
                        <a:cs typeface="Arial" panose="020B0604020202020204" pitchFamily="34" charset="0"/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5-EE0F-8043-99C4-DC2C9645BABE}"/>
                </c:ext>
              </c:extLst>
            </c:dLbl>
            <c:dLbl>
              <c:idx val="17"/>
              <c:layout/>
              <c:tx>
                <c:rich>
                  <a:bodyPr/>
                  <a:lstStyle/>
                  <a:p>
                    <a:fld id="{7D0EB9DD-0704-6B40-B5B9-EB690C3E0251}" type="VALUE">
                      <a:rPr lang="en-US" b="0" i="0">
                        <a:cs typeface="Arial" panose="020B0604020202020204" pitchFamily="34" charset="0"/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6-EE0F-8043-99C4-DC2C9645BABE}"/>
                </c:ext>
              </c:extLst>
            </c:dLbl>
            <c:dLbl>
              <c:idx val="18"/>
              <c:layout/>
              <c:tx>
                <c:rich>
                  <a:bodyPr/>
                  <a:lstStyle/>
                  <a:p>
                    <a:fld id="{2A0076D6-DFBD-3247-A0E2-2E31FB73D6B6}" type="VALUE">
                      <a:rPr lang="en-US" b="0" i="0">
                        <a:cs typeface="Arial" panose="020B0604020202020204" pitchFamily="34" charset="0"/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EE0F-8043-99C4-DC2C9645BABE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bg1"/>
                    </a:solidFill>
                    <a:latin typeface="SB Sans Display" panose="020B0503040504020204" pitchFamily="34" charset="0"/>
                    <a:ea typeface="+mn-ea"/>
                    <a:cs typeface="SB Sans Display" panose="020B050304050402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Лист1!$A$2:$A$20</c:f>
              <c:strCache>
                <c:ptCount val="19"/>
                <c:pt idx="0">
                  <c:v>Аргентина</c:v>
                </c:pt>
                <c:pt idx="1">
                  <c:v>ЮАР</c:v>
                </c:pt>
                <c:pt idx="2">
                  <c:v>Мексика</c:v>
                </c:pt>
                <c:pt idx="3">
                  <c:v>Индонезия</c:v>
                </c:pt>
                <c:pt idx="4">
                  <c:v>С. Аравия</c:v>
                </c:pt>
                <c:pt idx="5">
                  <c:v>Турция</c:v>
                </c:pt>
                <c:pt idx="6">
                  <c:v>Бразилия</c:v>
                </c:pt>
                <c:pt idx="7">
                  <c:v>Япония</c:v>
                </c:pt>
                <c:pt idx="8">
                  <c:v>Россия</c:v>
                </c:pt>
                <c:pt idx="9">
                  <c:v>Южная Корея</c:v>
                </c:pt>
                <c:pt idx="10">
                  <c:v>Италия</c:v>
                </c:pt>
                <c:pt idx="11">
                  <c:v>Австралия</c:v>
                </c:pt>
                <c:pt idx="12">
                  <c:v>Индия</c:v>
                </c:pt>
                <c:pt idx="13">
                  <c:v>Канада</c:v>
                </c:pt>
                <c:pt idx="14">
                  <c:v>Франция</c:v>
                </c:pt>
                <c:pt idx="15">
                  <c:v>Германия</c:v>
                </c:pt>
                <c:pt idx="16">
                  <c:v>Китай</c:v>
                </c:pt>
                <c:pt idx="17">
                  <c:v>Великобритания</c:v>
                </c:pt>
                <c:pt idx="18">
                  <c:v>США</c:v>
                </c:pt>
              </c:strCache>
            </c:strRef>
          </c:cat>
          <c:val>
            <c:numRef>
              <c:f>Лист1!$B$2:$B$20</c:f>
              <c:numCache>
                <c:formatCode>General</c:formatCode>
                <c:ptCount val="19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6</c:v>
                </c:pt>
                <c:pt idx="4">
                  <c:v>7</c:v>
                </c:pt>
                <c:pt idx="5">
                  <c:v>9</c:v>
                </c:pt>
                <c:pt idx="6">
                  <c:v>13</c:v>
                </c:pt>
                <c:pt idx="7">
                  <c:v>15</c:v>
                </c:pt>
                <c:pt idx="8">
                  <c:v>15</c:v>
                </c:pt>
                <c:pt idx="9">
                  <c:v>18</c:v>
                </c:pt>
                <c:pt idx="10">
                  <c:v>20</c:v>
                </c:pt>
                <c:pt idx="11">
                  <c:v>22</c:v>
                </c:pt>
                <c:pt idx="12">
                  <c:v>22</c:v>
                </c:pt>
                <c:pt idx="13">
                  <c:v>25</c:v>
                </c:pt>
                <c:pt idx="14">
                  <c:v>27</c:v>
                </c:pt>
                <c:pt idx="15">
                  <c:v>30</c:v>
                </c:pt>
                <c:pt idx="16">
                  <c:v>36</c:v>
                </c:pt>
                <c:pt idx="17">
                  <c:v>54</c:v>
                </c:pt>
                <c:pt idx="18">
                  <c:v>111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7-EE0F-8043-99C4-DC2C9645BAB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948684032"/>
        <c:axId val="948686960"/>
      </c:barChart>
      <c:catAx>
        <c:axId val="9486840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bg1"/>
                </a:solidFill>
                <a:latin typeface="SB Sans Display" panose="020B0503040504020204" pitchFamily="34" charset="0"/>
                <a:ea typeface="+mn-ea"/>
                <a:cs typeface="SB Sans Display" panose="020B0503040504020204" pitchFamily="34" charset="0"/>
              </a:defRPr>
            </a:pPr>
            <a:endParaRPr lang="ru-RU"/>
          </a:p>
        </c:txPr>
        <c:crossAx val="948686960"/>
        <c:crosses val="autoZero"/>
        <c:auto val="1"/>
        <c:lblAlgn val="ctr"/>
        <c:lblOffset val="100"/>
        <c:noMultiLvlLbl val="0"/>
      </c:catAx>
      <c:valAx>
        <c:axId val="94868696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948684032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050" b="0" i="0">
          <a:solidFill>
            <a:schemeClr val="bg1"/>
          </a:solidFill>
          <a:latin typeface="SB Sans Display" panose="020B0503040504020204" pitchFamily="34" charset="0"/>
          <a:cs typeface="SB Sans Display" panose="020B0503040504020204" pitchFamily="34" charset="0"/>
        </a:defRPr>
      </a:pPr>
      <a:endParaRPr lang="ru-RU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4319965640282872"/>
          <c:y val="0.15745014172766875"/>
          <c:w val="0.40116507322453432"/>
          <c:h val="0.6850997165446625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B2FF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7161407641346937E-2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bg1"/>
                      </a:solidFill>
                      <a:latin typeface="SB Sans Display" panose="020B0604020202020204" charset="0"/>
                      <a:ea typeface="+mn-ea"/>
                      <a:cs typeface="SB Sans Display" panose="020B0604020202020204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1519197671903654"/>
                      <c:h val="0.4887806912252821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9D44-1248-B96B-9AA4D7E7ED7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SB Sans Display" panose="020B0604020202020204" charset="0"/>
                    <a:ea typeface="+mn-ea"/>
                    <a:cs typeface="SB Sans Display" panose="020B060402020202020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D44-1248-B96B-9AA4D7E7ED7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921935824"/>
        <c:axId val="921938096"/>
      </c:barChart>
      <c:catAx>
        <c:axId val="92193582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921938096"/>
        <c:crosses val="autoZero"/>
        <c:auto val="1"/>
        <c:lblAlgn val="ctr"/>
        <c:lblOffset val="100"/>
        <c:noMultiLvlLbl val="0"/>
      </c:catAx>
      <c:valAx>
        <c:axId val="92193809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9219358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1807016744849786E-3"/>
          <c:y val="1.8476459517549816E-2"/>
          <c:w val="0.91097455017377149"/>
          <c:h val="0.8272236446307609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Внебюджет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B67-9443-B362-6503FE237A2C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B67-9443-B362-6503FE237A2C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B67-9443-B362-6503FE237A2C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B67-9443-B362-6503FE237A2C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B67-9443-B362-6503FE237A2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bg1"/>
                    </a:solidFill>
                    <a:latin typeface="+mn-ea"/>
                    <a:ea typeface="+mn-ea"/>
                    <a:cs typeface="SB Sans Display" panose="020B050304050402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5">
                  <c:v>№4</c:v>
                </c:pt>
              </c:strCache>
            </c:strRef>
          </c:cat>
          <c:val>
            <c:numRef>
              <c:f>Лист1!$B$2:$B$7</c:f>
              <c:numCache>
                <c:formatCode>_-* #\ ##0.0_-;\-* #\ ##0.0_-;_-* "-"??_-;_-@_-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 formatCode="General">
                  <c:v>0.6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B67-9443-B362-6503FE237A2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Бюджет</c:v>
                </c:pt>
              </c:strCache>
            </c:strRef>
          </c:tx>
          <c:spPr>
            <a:solidFill>
              <a:srgbClr val="00B2FF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B67-9443-B362-6503FE237A2C}"/>
                </c:ext>
              </c:extLst>
            </c:dLbl>
            <c:dLbl>
              <c:idx val="2"/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050" b="0" i="0" u="none" strike="noStrike" kern="1200" baseline="0">
                      <a:solidFill>
                        <a:schemeClr val="bg1"/>
                      </a:solidFill>
                      <a:latin typeface="+mn-ea"/>
                      <a:ea typeface="+mn-ea"/>
                      <a:cs typeface="SB Sans Display" panose="020B0503040504020204" pitchFamily="34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EB67-9443-B362-6503FE237A2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bg1"/>
                    </a:solidFill>
                    <a:latin typeface="+mn-ea"/>
                    <a:ea typeface="+mn-ea"/>
                    <a:cs typeface="SB Sans Display" panose="020B050304050402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5">
                  <c:v>№4</c:v>
                </c:pt>
              </c:strCache>
            </c:strRef>
          </c:cat>
          <c:val>
            <c:numRef>
              <c:f>Лист1!$C$2:$C$7</c:f>
              <c:numCache>
                <c:formatCode>General</c:formatCode>
                <c:ptCount val="6"/>
                <c:pt idx="0" formatCode="_-* #\ ##0.0_-;\-* #\ ##0.0_-;_-* &quot;-&quot;??_-;_-@_-">
                  <c:v>0</c:v>
                </c:pt>
                <c:pt idx="1">
                  <c:v>0.2</c:v>
                </c:pt>
                <c:pt idx="2">
                  <c:v>1</c:v>
                </c:pt>
                <c:pt idx="3">
                  <c:v>0.6</c:v>
                </c:pt>
                <c:pt idx="4">
                  <c:v>0.8</c:v>
                </c:pt>
                <c:pt idx="5">
                  <c:v>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B67-9443-B362-6503FE237A2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13"/>
        <c:axId val="948684032"/>
        <c:axId val="948686960"/>
      </c:barChart>
      <c:catAx>
        <c:axId val="94868403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948686960"/>
        <c:crosses val="autoZero"/>
        <c:auto val="1"/>
        <c:lblAlgn val="ctr"/>
        <c:lblOffset val="100"/>
        <c:noMultiLvlLbl val="0"/>
      </c:catAx>
      <c:valAx>
        <c:axId val="948686960"/>
        <c:scaling>
          <c:orientation val="minMax"/>
        </c:scaling>
        <c:delete val="1"/>
        <c:axPos val="b"/>
        <c:numFmt formatCode="_-* #\ ##0.0_-;\-* #\ ##0.0_-;_-* &quot;-&quot;??_-;_-@_-" sourceLinked="1"/>
        <c:majorTickMark val="none"/>
        <c:minorTickMark val="none"/>
        <c:tickLblPos val="nextTo"/>
        <c:crossAx val="948684032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050" b="0" i="0">
          <a:solidFill>
            <a:schemeClr val="bg1"/>
          </a:solidFill>
          <a:latin typeface="+mn-ea"/>
          <a:ea typeface="+mn-ea"/>
          <a:cs typeface="SB Sans Display" panose="020B0503040504020204" pitchFamily="34" charset="0"/>
        </a:defRPr>
      </a:pPr>
      <a:endParaRPr lang="ru-RU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5804606851945099E-2"/>
          <c:y val="3.5378096121552759E-2"/>
          <c:w val="0.94839078629610984"/>
          <c:h val="0.5566780788702888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Умеют адаптировать ИИ-модели для конкретных задач</c:v>
                </c:pt>
              </c:strCache>
            </c:strRef>
          </c:tx>
          <c:spPr>
            <a:solidFill>
              <a:srgbClr val="00B2FF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F00-1046-A6BE-1C7705A15428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chemeClr val="bg1"/>
                    </a:solidFill>
                    <a:latin typeface="+mn-ea"/>
                    <a:ea typeface="+mn-ea"/>
                    <a:cs typeface="SB Sans Display" panose="020B0503040504020204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2022</c:v>
                </c:pt>
                <c:pt idx="1">
                  <c:v>2026</c:v>
                </c:pt>
                <c:pt idx="2">
                  <c:v>2030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0</c:v>
                </c:pt>
                <c:pt idx="1">
                  <c:v>2500</c:v>
                </c:pt>
                <c:pt idx="2">
                  <c:v>10000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F00-1046-A6BE-1C7705A1542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Умеют разрабатывать ИИ-модели</c:v>
                </c:pt>
              </c:strCache>
            </c:strRef>
          </c:tx>
          <c:spPr>
            <a:solidFill>
              <a:srgbClr val="07DFBB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chemeClr val="bg1"/>
                    </a:solidFill>
                    <a:latin typeface="+mn-ea"/>
                    <a:ea typeface="+mn-ea"/>
                    <a:cs typeface="SB Sans Display" panose="020B0503040504020204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2022</c:v>
                </c:pt>
                <c:pt idx="1">
                  <c:v>2026</c:v>
                </c:pt>
                <c:pt idx="2">
                  <c:v>2030</c:v>
                </c:pt>
              </c:numCache>
            </c:num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1500</c:v>
                </c:pt>
                <c:pt idx="1">
                  <c:v>3500</c:v>
                </c:pt>
                <c:pt idx="2">
                  <c:v>4500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F00-1046-A6BE-1C7705A15428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Умеют создавать ИИ-модели на основе передовых научных достижений</c:v>
                </c:pt>
              </c:strCache>
            </c:strRef>
          </c:tx>
          <c:spPr>
            <a:solidFill>
              <a:srgbClr val="485DB1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F00-1046-A6BE-1C7705A15428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F00-1046-A6BE-1C7705A15428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chemeClr val="bg1"/>
                    </a:solidFill>
                    <a:latin typeface="+mn-ea"/>
                    <a:ea typeface="+mn-ea"/>
                    <a:cs typeface="SB Sans Display" panose="020B0503040504020204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2022</c:v>
                </c:pt>
                <c:pt idx="1">
                  <c:v>2026</c:v>
                </c:pt>
                <c:pt idx="2">
                  <c:v>2030</c:v>
                </c:pt>
              </c:numCache>
            </c:num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1000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F00-1046-A6BE-1C7705A15428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13"/>
        <c:overlap val="100"/>
        <c:axId val="2081853183"/>
        <c:axId val="1803771407"/>
      </c:barChart>
      <c:catAx>
        <c:axId val="20818531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bg1"/>
                </a:solidFill>
                <a:latin typeface="+mn-ea"/>
                <a:ea typeface="+mn-ea"/>
                <a:cs typeface="SB Sans Display" panose="020B0503040504020204" pitchFamily="34" charset="0"/>
              </a:defRPr>
            </a:pPr>
            <a:endParaRPr lang="ru-RU"/>
          </a:p>
        </c:txPr>
        <c:crossAx val="1803771407"/>
        <c:crosses val="autoZero"/>
        <c:auto val="1"/>
        <c:lblAlgn val="ctr"/>
        <c:lblOffset val="100"/>
        <c:noMultiLvlLbl val="0"/>
      </c:catAx>
      <c:valAx>
        <c:axId val="1803771407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081853183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100" b="1" i="0">
          <a:solidFill>
            <a:schemeClr val="bg1"/>
          </a:solidFill>
          <a:latin typeface="+mn-ea"/>
          <a:ea typeface="+mn-ea"/>
          <a:cs typeface="SB Sans Display" panose="020B0503040504020204" pitchFamily="34" charset="0"/>
        </a:defRPr>
      </a:pPr>
      <a:endParaRPr lang="ru-R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723790-104E-5845-BAC7-E661A4EE413C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39F3BD-B703-EB45-96C2-7BD3512CBC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57893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39F3BD-B703-EB45-96C2-7BD3512CBCED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91410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39F3BD-B703-EB45-96C2-7BD3512CBCED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3736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39F3BD-B703-EB45-96C2-7BD3512CBCED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06503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0FE894E-B92B-3547-B8D5-DD15293EB88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302836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85800" y="2667000"/>
            <a:ext cx="7493328" cy="1933575"/>
          </a:xfrm>
          <a:prstGeom prst="rect">
            <a:avLst/>
          </a:prstGeom>
        </p:spPr>
        <p:txBody>
          <a:bodyPr lIns="0" tIns="0" rIns="0" bIns="0"/>
          <a:lstStyle>
            <a:lvl1pPr>
              <a:defRPr sz="6600" b="0" i="0">
                <a:solidFill>
                  <a:schemeClr val="tx1"/>
                </a:solidFill>
                <a:latin typeface="SBSansDisplay-Light"/>
                <a:cs typeface="SBSansDisplay-Light"/>
              </a:defRPr>
            </a:lvl1pPr>
          </a:lstStyle>
          <a:p>
            <a:endParaRPr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6AF0213-B98C-654E-BC81-315D35C2D62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03613" y="721426"/>
            <a:ext cx="2133600" cy="456442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59DC2AD-CAE8-B649-BDFA-6C738F7F9E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85800" y="2667000"/>
            <a:ext cx="7493328" cy="1933575"/>
          </a:xfrm>
          <a:prstGeom prst="rect">
            <a:avLst/>
          </a:prstGeom>
        </p:spPr>
        <p:txBody>
          <a:bodyPr lIns="0" tIns="0" rIns="0" bIns="0"/>
          <a:lstStyle>
            <a:lvl1pPr>
              <a:defRPr sz="6600" b="0" i="0">
                <a:solidFill>
                  <a:schemeClr val="bg1"/>
                </a:solidFill>
                <a:latin typeface="SBSansDisplay-Light"/>
                <a:cs typeface="SBSansDisplay-Light"/>
              </a:defRPr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4">
            <a:extLst>
              <a:ext uri="{FF2B5EF4-FFF2-40B4-BE49-F238E27FC236}">
                <a16:creationId xmlns:a16="http://schemas.microsoft.com/office/drawing/2014/main" id="{B316AE96-F47D-A74A-BF88-AD446A114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6200" y="6377940"/>
            <a:ext cx="685800" cy="3429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SB Sans Text" panose="020B0503040504020204" pitchFamily="34" charset="77"/>
                <a:cs typeface="SB Sans Text" panose="020B0503040504020204" pitchFamily="34" charset="77"/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8255FB7-5A33-3C4F-8763-2E245DBA1B2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-76200" y="0"/>
            <a:ext cx="122682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85800" y="2667000"/>
            <a:ext cx="7493328" cy="1933575"/>
          </a:xfrm>
          <a:prstGeom prst="rect">
            <a:avLst/>
          </a:prstGeom>
        </p:spPr>
        <p:txBody>
          <a:bodyPr lIns="0" tIns="0" rIns="0" bIns="0"/>
          <a:lstStyle>
            <a:lvl1pPr>
              <a:defRPr sz="6600" b="0" i="0">
                <a:solidFill>
                  <a:schemeClr val="bg1"/>
                </a:solidFill>
                <a:latin typeface="SBSansDisplay-Light"/>
                <a:cs typeface="SBSansDisplay-Light"/>
              </a:defRPr>
            </a:lvl1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99544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2EAFEB4-4374-BF47-A47D-382A572D754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-76200" y="0"/>
            <a:ext cx="122682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85800" y="2667000"/>
            <a:ext cx="7493328" cy="1933575"/>
          </a:xfrm>
          <a:prstGeom prst="rect">
            <a:avLst/>
          </a:prstGeom>
        </p:spPr>
        <p:txBody>
          <a:bodyPr lIns="0" tIns="0" rIns="0" bIns="0"/>
          <a:lstStyle>
            <a:lvl1pPr>
              <a:defRPr sz="6600" b="0" i="0">
                <a:solidFill>
                  <a:schemeClr val="bg1"/>
                </a:solidFill>
                <a:latin typeface="SBSansDisplay-Light"/>
                <a:cs typeface="SBSansDisplay-Light"/>
              </a:defRPr>
            </a:lvl1pPr>
          </a:lstStyle>
          <a:p>
            <a:endParaRPr dirty="0"/>
          </a:p>
        </p:txBody>
      </p:sp>
      <p:sp>
        <p:nvSpPr>
          <p:cNvPr id="6" name="Номер слайда 4">
            <a:extLst>
              <a:ext uri="{FF2B5EF4-FFF2-40B4-BE49-F238E27FC236}">
                <a16:creationId xmlns:a16="http://schemas.microsoft.com/office/drawing/2014/main" id="{F3519114-C3CE-A14D-8727-C30109C1E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6200" y="6377940"/>
            <a:ext cx="685800" cy="3429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SB Sans Text" panose="020B0503040504020204" pitchFamily="34" charset="77"/>
                <a:cs typeface="SB Sans Text" panose="020B0503040504020204" pitchFamily="34" charset="77"/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82315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056099F-779D-6849-9957-D4D2A1E0367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31BE8C3-0BA6-794C-A4D3-2F2B366F2D18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EE1D44-CFA2-F948-8973-846D8C14637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268200" cy="6985416"/>
          </a:xfrm>
          <a:prstGeom prst="rect">
            <a:avLst/>
          </a:prstGeom>
        </p:spPr>
      </p:pic>
      <p:sp>
        <p:nvSpPr>
          <p:cNvPr id="6" name="Номер слайда 4">
            <a:extLst>
              <a:ext uri="{FF2B5EF4-FFF2-40B4-BE49-F238E27FC236}">
                <a16:creationId xmlns:a16="http://schemas.microsoft.com/office/drawing/2014/main" id="{5E7609E4-061C-2246-BC58-AE98D791E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6200" y="6377940"/>
            <a:ext cx="685800" cy="3429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SB Sans Text" panose="020B0503040504020204" pitchFamily="34" charset="77"/>
                <a:cs typeface="SB Sans Text" panose="020B0503040504020204" pitchFamily="34" charset="77"/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68FA5BB-C7A2-6943-868D-CDE8FA07B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703" y="365291"/>
            <a:ext cx="10728324" cy="1325563"/>
          </a:xfrm>
          <a:prstGeom prst="rect">
            <a:avLst/>
          </a:prstGeom>
        </p:spPr>
        <p:txBody>
          <a:bodyPr/>
          <a:lstStyle>
            <a:lvl1pPr algn="l">
              <a:defRPr sz="4400" b="0" i="0">
                <a:solidFill>
                  <a:schemeClr val="bg1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76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2C0EF28-9E55-3144-9234-57C2B61DD22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8657E6F-767D-6E49-83FD-BB4CBA2E5E43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9F6461-DD21-D841-9D6E-0D8F74F67B1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Номер слайда 4">
            <a:extLst>
              <a:ext uri="{FF2B5EF4-FFF2-40B4-BE49-F238E27FC236}">
                <a16:creationId xmlns:a16="http://schemas.microsoft.com/office/drawing/2014/main" id="{BC174DAA-4646-494D-99D5-0E42FCD47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6200" y="6377940"/>
            <a:ext cx="685800" cy="3429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SB Sans Text" panose="020B0503040504020204" pitchFamily="34" charset="77"/>
                <a:cs typeface="SB Sans Text" panose="020B0503040504020204" pitchFamily="34" charset="77"/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2E11419-D385-7B4F-964F-45CA06FE7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703" y="365291"/>
            <a:ext cx="10728324" cy="1325563"/>
          </a:xfrm>
          <a:prstGeom prst="rect">
            <a:avLst/>
          </a:prstGeom>
        </p:spPr>
        <p:txBody>
          <a:bodyPr/>
          <a:lstStyle>
            <a:lvl1pPr algn="l">
              <a:defRPr sz="4400" b="0" i="0">
                <a:solidFill>
                  <a:schemeClr val="bg1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5503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8280FC4-AD29-EF48-9BC4-21105D6B25C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F1B9857-F13C-C847-9AA5-12EF95C8C5A9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1504380-7C72-F148-9391-780956D65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E04D06F-CE37-8F48-B388-43AB7AF90E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Номер слайда 4">
            <a:extLst>
              <a:ext uri="{FF2B5EF4-FFF2-40B4-BE49-F238E27FC236}">
                <a16:creationId xmlns:a16="http://schemas.microsoft.com/office/drawing/2014/main" id="{47993082-DC4E-2740-BA9A-6469E52B6234}"/>
              </a:ext>
            </a:extLst>
          </p:cNvPr>
          <p:cNvSpPr txBox="1">
            <a:spLocks/>
          </p:cNvSpPr>
          <p:nvPr userDrawn="1"/>
        </p:nvSpPr>
        <p:spPr>
          <a:xfrm>
            <a:off x="11506200" y="6377940"/>
            <a:ext cx="685800" cy="342900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SB Sans Text" panose="020B0503040504020204" pitchFamily="34" charset="77"/>
                <a:ea typeface="+mn-ea"/>
                <a:cs typeface="SB Sans Text" panose="020B0503040504020204" pitchFamily="34" charset="77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A3DB751-07A8-674A-8457-71F191C67F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703" y="365291"/>
            <a:ext cx="10728324" cy="1325563"/>
          </a:xfrm>
          <a:prstGeom prst="rect">
            <a:avLst/>
          </a:prstGeom>
        </p:spPr>
        <p:txBody>
          <a:bodyPr/>
          <a:lstStyle>
            <a:lvl1pPr algn="l">
              <a:defRPr sz="4400" b="0" i="0">
                <a:solidFill>
                  <a:schemeClr val="bg1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5318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4DE035C-C13F-AA43-B856-22930D4E2BF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Номер слайда 4">
            <a:extLst>
              <a:ext uri="{FF2B5EF4-FFF2-40B4-BE49-F238E27FC236}">
                <a16:creationId xmlns:a16="http://schemas.microsoft.com/office/drawing/2014/main" id="{1BD0F65A-9AC2-F748-AE9D-7EE717AF8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6200" y="6377940"/>
            <a:ext cx="685800" cy="3429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SB Sans Text" panose="020B0503040504020204" pitchFamily="34" charset="77"/>
                <a:cs typeface="SB Sans Text" panose="020B0503040504020204" pitchFamily="34" charset="77"/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DE39F03-7982-6546-AFE7-CDA03CD24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703" y="365291"/>
            <a:ext cx="10728324" cy="1325563"/>
          </a:xfrm>
          <a:prstGeom prst="rect">
            <a:avLst/>
          </a:prstGeom>
        </p:spPr>
        <p:txBody>
          <a:bodyPr/>
          <a:lstStyle>
            <a:lvl1pPr algn="l">
              <a:defRPr sz="4400" b="0" i="0">
                <a:solidFill>
                  <a:schemeClr val="bg1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5BE0AC0-B06D-B948-A4B5-D64E2149B01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4D069B2B-3053-2644-9880-8016D6556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703" y="365291"/>
            <a:ext cx="4914376" cy="1891772"/>
          </a:xfrm>
          <a:prstGeom prst="rect">
            <a:avLst/>
          </a:prstGeom>
        </p:spPr>
        <p:txBody>
          <a:bodyPr/>
          <a:lstStyle>
            <a:lvl1pPr algn="l">
              <a:defRPr sz="4400" b="0" i="0">
                <a:solidFill>
                  <a:schemeClr val="bg1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9205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C82EE25-533C-E04B-BCB4-0FEE82948B0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283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16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287FEEEE-477F-524E-8627-A9C3E1E05D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66700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2" r:id="rId2"/>
    <p:sldLayoutId id="2147483663" r:id="rId3"/>
    <p:sldLayoutId id="2147483668" r:id="rId4"/>
    <p:sldLayoutId id="2147483672" r:id="rId5"/>
    <p:sldLayoutId id="2147483671" r:id="rId6"/>
    <p:sldLayoutId id="2147483670" r:id="rId7"/>
    <p:sldLayoutId id="2147483669" r:id="rId8"/>
    <p:sldLayoutId id="2147483665" r:id="rId9"/>
    <p:sldLayoutId id="2147483676" r:id="rId10"/>
    <p:sldLayoutId id="2147483677" r:id="rId11"/>
  </p:sldLayoutIdLst>
  <p:hf hdr="0" ftr="0" dt="0"/>
  <p:txStyles>
    <p:titleStyle>
      <a:lvl1pPr>
        <a:defRPr sz="6000" b="0" i="0">
          <a:solidFill>
            <a:schemeClr val="bg2"/>
          </a:solidFill>
          <a:latin typeface="SB Sans Display Light" panose="020B0303040504020204" pitchFamily="34" charset="0"/>
          <a:ea typeface="+mj-ea"/>
          <a:cs typeface="SB Sans Display Light" panose="020B0303040504020204" pitchFamily="34" charset="0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pos="7248" userDrawn="1">
          <p15:clr>
            <a:srgbClr val="F26B43"/>
          </p15:clr>
        </p15:guide>
        <p15:guide id="3" pos="432" userDrawn="1">
          <p15:clr>
            <a:srgbClr val="F26B43"/>
          </p15:clr>
        </p15:guide>
        <p15:guide id="6" orient="horz" pos="432" userDrawn="1">
          <p15:clr>
            <a:srgbClr val="F26B43"/>
          </p15:clr>
        </p15:guide>
        <p15:guide id="8" orient="horz" pos="3888" userDrawn="1">
          <p15:clr>
            <a:srgbClr val="F26B43"/>
          </p15:clr>
        </p15:guide>
        <p15:guide id="10" orient="horz" pos="81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jpeg"/><Relationship Id="rId11" Type="http://schemas.openxmlformats.org/officeDocument/2006/relationships/chart" Target="../charts/chart3.xml"/><Relationship Id="rId5" Type="http://schemas.openxmlformats.org/officeDocument/2006/relationships/image" Target="../media/image13.jpeg"/><Relationship Id="rId10" Type="http://schemas.openxmlformats.org/officeDocument/2006/relationships/chart" Target="../charts/chart2.xml"/><Relationship Id="rId4" Type="http://schemas.openxmlformats.org/officeDocument/2006/relationships/image" Target="../media/image12.jpeg"/><Relationship Id="rId9" Type="http://schemas.openxmlformats.org/officeDocument/2006/relationships/image" Target="../media/image17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3.svg"/><Relationship Id="rId3" Type="http://schemas.openxmlformats.org/officeDocument/2006/relationships/image" Target="../media/image18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1.svg"/><Relationship Id="rId5" Type="http://schemas.openxmlformats.org/officeDocument/2006/relationships/image" Target="../media/image19.png"/><Relationship Id="rId4" Type="http://schemas.openxmlformats.org/officeDocument/2006/relationships/image" Target="../media/image279.svg"/><Relationship Id="rId9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55C1708A-C30E-7F6E-88A7-8CC4D3E24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1</a:t>
            </a:fld>
            <a:endParaRPr lang="ru-RU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D299D97-0549-5FCC-D7FA-24CEB562FEDC}"/>
              </a:ext>
            </a:extLst>
          </p:cNvPr>
          <p:cNvSpPr/>
          <p:nvPr/>
        </p:nvSpPr>
        <p:spPr>
          <a:xfrm>
            <a:off x="685801" y="498430"/>
            <a:ext cx="10820400" cy="796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Потребность в кадрах для массового внедрения (1/3)</a:t>
            </a:r>
          </a:p>
        </p:txBody>
      </p:sp>
      <p:grpSp>
        <p:nvGrpSpPr>
          <p:cNvPr id="60" name="Группа 59">
            <a:extLst>
              <a:ext uri="{FF2B5EF4-FFF2-40B4-BE49-F238E27FC236}">
                <a16:creationId xmlns:a16="http://schemas.microsoft.com/office/drawing/2014/main" id="{0C403752-BB26-8A29-CA48-C7ED044E4253}"/>
              </a:ext>
            </a:extLst>
          </p:cNvPr>
          <p:cNvGrpSpPr/>
          <p:nvPr/>
        </p:nvGrpSpPr>
        <p:grpSpPr>
          <a:xfrm>
            <a:off x="246365" y="1395405"/>
            <a:ext cx="11259835" cy="5178166"/>
            <a:chOff x="-96535" y="1395405"/>
            <a:chExt cx="13389262" cy="6157446"/>
          </a:xfrm>
        </p:grpSpPr>
        <p:sp>
          <p:nvSpPr>
            <p:cNvPr id="4" name="Скругленный прямоугольник 3">
              <a:extLst>
                <a:ext uri="{FF2B5EF4-FFF2-40B4-BE49-F238E27FC236}">
                  <a16:creationId xmlns:a16="http://schemas.microsoft.com/office/drawing/2014/main" id="{A875102A-BA3C-E704-7418-6F898A535CC0}"/>
                </a:ext>
              </a:extLst>
            </p:cNvPr>
            <p:cNvSpPr/>
            <p:nvPr/>
          </p:nvSpPr>
          <p:spPr>
            <a:xfrm>
              <a:off x="390265" y="2087994"/>
              <a:ext cx="6068671" cy="4951305"/>
            </a:xfrm>
            <a:prstGeom prst="roundRect">
              <a:avLst>
                <a:gd name="adj" fmla="val 2573"/>
              </a:avLst>
            </a:prstGeom>
            <a:solidFill>
              <a:srgbClr val="485DB1">
                <a:alpha val="22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tIns="72000" rtlCol="0" anchor="t"/>
            <a:lstStyle/>
            <a:p>
              <a:pPr marL="0" marR="0" lvl="0" indent="0" algn="ctr" defTabSz="1828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91C4F2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</a:endParaRPr>
            </a:p>
          </p:txBody>
        </p:sp>
        <p:sp>
          <p:nvSpPr>
            <p:cNvPr id="5" name="Прямоугольник 339">
              <a:extLst>
                <a:ext uri="{FF2B5EF4-FFF2-40B4-BE49-F238E27FC236}">
                  <a16:creationId xmlns:a16="http://schemas.microsoft.com/office/drawing/2014/main" id="{A1F73000-61CC-FF3D-02BB-C02DE070F765}"/>
                </a:ext>
              </a:extLst>
            </p:cNvPr>
            <p:cNvSpPr/>
            <p:nvPr/>
          </p:nvSpPr>
          <p:spPr>
            <a:xfrm>
              <a:off x="3347765" y="2669225"/>
              <a:ext cx="939318" cy="439179"/>
            </a:xfrm>
            <a:prstGeom prst="rect">
              <a:avLst/>
            </a:prstGeom>
          </p:spPr>
          <p:txBody>
            <a:bodyPr wrap="square" anchor="t" anchorCtr="0">
              <a:spAutoFit/>
            </a:bodyPr>
            <a:lstStyle/>
            <a:p>
              <a:pPr defTabSz="432008">
                <a:defRPr/>
              </a:pPr>
              <a:r>
                <a:rPr lang="ru-RU" b="1" dirty="0">
                  <a:gradFill>
                    <a:gsLst>
                      <a:gs pos="0">
                        <a:srgbClr val="00B1FF"/>
                      </a:gs>
                      <a:gs pos="100000">
                        <a:srgbClr val="07EBC7"/>
                      </a:gs>
                    </a:gsLst>
                    <a:lin ang="10800000" scaled="1"/>
                  </a:gradFill>
                  <a:latin typeface="SB Sans Display" panose="020B0503040504020204" pitchFamily="34" charset="0"/>
                  <a:cs typeface="SB Sans Display" panose="020B0503040504020204" pitchFamily="34" charset="0"/>
                </a:rPr>
                <a:t>10</a:t>
              </a:r>
            </a:p>
          </p:txBody>
        </p:sp>
        <p:sp>
          <p:nvSpPr>
            <p:cNvPr id="6" name="Скругленный прямоугольник 5">
              <a:extLst>
                <a:ext uri="{FF2B5EF4-FFF2-40B4-BE49-F238E27FC236}">
                  <a16:creationId xmlns:a16="http://schemas.microsoft.com/office/drawing/2014/main" id="{1617086C-EFB3-676A-07D4-0747653A2216}"/>
                </a:ext>
              </a:extLst>
            </p:cNvPr>
            <p:cNvSpPr/>
            <p:nvPr/>
          </p:nvSpPr>
          <p:spPr>
            <a:xfrm>
              <a:off x="6590439" y="2087994"/>
              <a:ext cx="3451934" cy="4951305"/>
            </a:xfrm>
            <a:prstGeom prst="roundRect">
              <a:avLst>
                <a:gd name="adj" fmla="val 2573"/>
              </a:avLst>
            </a:prstGeom>
            <a:solidFill>
              <a:srgbClr val="485DB1">
                <a:alpha val="22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tIns="72000" rtlCol="0" anchor="t"/>
            <a:lstStyle/>
            <a:p>
              <a:pPr marL="0" marR="0" lvl="0" indent="0" algn="ctr" defTabSz="1828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91C4F2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</a:endParaRPr>
            </a:p>
          </p:txBody>
        </p:sp>
        <p:sp>
          <p:nvSpPr>
            <p:cNvPr id="7" name="Скругленный прямоугольник 6">
              <a:extLst>
                <a:ext uri="{FF2B5EF4-FFF2-40B4-BE49-F238E27FC236}">
                  <a16:creationId xmlns:a16="http://schemas.microsoft.com/office/drawing/2014/main" id="{345917D7-9D1C-667C-59BE-EA7E37B40C03}"/>
                </a:ext>
              </a:extLst>
            </p:cNvPr>
            <p:cNvSpPr/>
            <p:nvPr/>
          </p:nvSpPr>
          <p:spPr>
            <a:xfrm>
              <a:off x="10173876" y="2087994"/>
              <a:ext cx="3118851" cy="4951305"/>
            </a:xfrm>
            <a:prstGeom prst="roundRect">
              <a:avLst>
                <a:gd name="adj" fmla="val 2573"/>
              </a:avLst>
            </a:prstGeom>
            <a:solidFill>
              <a:srgbClr val="485DB1">
                <a:alpha val="22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tIns="72000" rtlCol="0" anchor="t"/>
            <a:lstStyle/>
            <a:p>
              <a:pPr marL="0" marR="0" lvl="0" indent="0" algn="ctr" defTabSz="1828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91C4F2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</a:endParaRPr>
            </a:p>
          </p:txBody>
        </p:sp>
        <p:graphicFrame>
          <p:nvGraphicFramePr>
            <p:cNvPr id="8" name="Диаграмма 7">
              <a:extLst>
                <a:ext uri="{FF2B5EF4-FFF2-40B4-BE49-F238E27FC236}">
                  <a16:creationId xmlns:a16="http://schemas.microsoft.com/office/drawing/2014/main" id="{F2FFA7A8-6CFE-AF70-DD4A-9ED1E65E999A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987784236"/>
                </p:ext>
              </p:extLst>
            </p:nvPr>
          </p:nvGraphicFramePr>
          <p:xfrm>
            <a:off x="6806103" y="2826831"/>
            <a:ext cx="3298708" cy="425485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9" name="AutoShape 250">
              <a:extLst>
                <a:ext uri="{FF2B5EF4-FFF2-40B4-BE49-F238E27FC236}">
                  <a16:creationId xmlns:a16="http://schemas.microsoft.com/office/drawing/2014/main" id="{37AAFD44-8D8A-3482-3EAE-0EC982948E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1524" y="2203024"/>
              <a:ext cx="6833743" cy="2229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18000" anchor="b" anchorCtr="0">
              <a:spAutoFit/>
            </a:bodyPr>
            <a:lstStyle/>
            <a:p>
              <a:pPr>
                <a:defRPr/>
              </a:pPr>
              <a:r>
                <a:rPr lang="ru-RU" sz="1100" b="1" dirty="0">
                  <a:solidFill>
                    <a:prstClr val="white"/>
                  </a:solidFill>
                  <a:latin typeface="SB Sans Display Semibold" panose="020B0503040504020204" pitchFamily="34" charset="0"/>
                  <a:cs typeface="SB Sans Display Semibold" panose="020B0503040504020204" pitchFamily="34" charset="0"/>
                </a:rPr>
                <a:t>Рейтинг российских вузов в области ИИ (оценка Альянса ИИ)</a:t>
              </a:r>
            </a:p>
          </p:txBody>
        </p:sp>
        <p:sp>
          <p:nvSpPr>
            <p:cNvPr id="10" name="Скругленный прямоугольник 37">
              <a:extLst>
                <a:ext uri="{FF2B5EF4-FFF2-40B4-BE49-F238E27FC236}">
                  <a16:creationId xmlns:a16="http://schemas.microsoft.com/office/drawing/2014/main" id="{2E58E404-6FF5-35F7-46E9-EB78D6C7F326}"/>
                </a:ext>
              </a:extLst>
            </p:cNvPr>
            <p:cNvSpPr/>
            <p:nvPr/>
          </p:nvSpPr>
          <p:spPr>
            <a:xfrm>
              <a:off x="234322" y="7305480"/>
              <a:ext cx="12871602" cy="247371"/>
            </a:xfrm>
            <a:prstGeom prst="roundRect">
              <a:avLst/>
            </a:prstGeom>
            <a:noFill/>
            <a:ln w="9525" cap="flat" cmpd="sng" algn="ctr">
              <a:noFill/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B Sans Display Light" panose="020B0303040504020204" pitchFamily="34" charset="0"/>
                  <a:cs typeface="SB Sans Display Light" panose="020B0303040504020204" pitchFamily="34" charset="0"/>
                </a:rPr>
                <a:t>Источник: рейтинг вузов Альянса</a:t>
              </a: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B Sans Display Light" panose="020B0303040504020204" pitchFamily="34" charset="0"/>
                  <a:cs typeface="SB Sans Display Light" panose="020B0303040504020204" pitchFamily="34" charset="0"/>
                </a:rPr>
                <a:t>; QS</a:t>
              </a:r>
              <a:r>
                <a:rPr kumimoji="0" lang="ru-RU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B Sans Display Light" panose="020B0303040504020204" pitchFamily="34" charset="0"/>
                  <a:cs typeface="SB Sans Display Light" panose="020B0303040504020204" pitchFamily="34" charset="0"/>
                </a:rPr>
                <a:t> </a:t>
              </a: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B Sans Display Light" panose="020B0303040504020204" pitchFamily="34" charset="0"/>
                  <a:cs typeface="SB Sans Display Light" panose="020B0303040504020204" pitchFamily="34" charset="0"/>
                </a:rPr>
                <a:t>University Rankings; </a:t>
              </a:r>
              <a:r>
                <a:rPr kumimoji="0" lang="ru-RU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B Sans Display Light" panose="020B0303040504020204" pitchFamily="34" charset="0"/>
                  <a:cs typeface="SB Sans Display Light" panose="020B0303040504020204" pitchFamily="34" charset="0"/>
                </a:rPr>
                <a:t>анализ проектной команды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295ED92-178E-5245-B635-68B9B3F890DC}"/>
                </a:ext>
              </a:extLst>
            </p:cNvPr>
            <p:cNvSpPr txBox="1"/>
            <p:nvPr/>
          </p:nvSpPr>
          <p:spPr>
            <a:xfrm>
              <a:off x="1208511" y="2607670"/>
              <a:ext cx="1840605" cy="54897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200" kern="0" dirty="0">
                  <a:solidFill>
                    <a:prstClr val="white"/>
                  </a:solidFill>
                  <a:latin typeface="SB Sans Display Light" panose="020B0303040504020204" pitchFamily="34" charset="0"/>
                  <a:cs typeface="SB Sans Display Light" panose="020B0303040504020204" pitchFamily="34" charset="0"/>
                </a:rPr>
                <a:t>вузов </a:t>
              </a:r>
              <a:br>
                <a:rPr lang="ru-RU" sz="1200" kern="0" dirty="0">
                  <a:solidFill>
                    <a:prstClr val="white"/>
                  </a:solidFill>
                  <a:latin typeface="SB Sans Display Light" panose="020B0303040504020204" pitchFamily="34" charset="0"/>
                  <a:cs typeface="SB Sans Display Light" panose="020B0303040504020204" pitchFamily="34" charset="0"/>
                </a:rPr>
              </a:br>
              <a:r>
                <a:rPr lang="ru-RU" sz="1200" kern="0" dirty="0">
                  <a:solidFill>
                    <a:prstClr val="white"/>
                  </a:solidFill>
                  <a:latin typeface="SB Sans Display Light" panose="020B0303040504020204" pitchFamily="34" charset="0"/>
                  <a:cs typeface="SB Sans Display Light" panose="020B0303040504020204" pitchFamily="34" charset="0"/>
                </a:rPr>
                <a:t>в Рейтинге</a:t>
              </a:r>
            </a:p>
          </p:txBody>
        </p:sp>
        <p:grpSp>
          <p:nvGrpSpPr>
            <p:cNvPr id="12" name="Группа 11">
              <a:extLst>
                <a:ext uri="{FF2B5EF4-FFF2-40B4-BE49-F238E27FC236}">
                  <a16:creationId xmlns:a16="http://schemas.microsoft.com/office/drawing/2014/main" id="{D09084CF-6380-5920-781B-5C69FEF43D22}"/>
                </a:ext>
              </a:extLst>
            </p:cNvPr>
            <p:cNvGrpSpPr/>
            <p:nvPr/>
          </p:nvGrpSpPr>
          <p:grpSpPr>
            <a:xfrm>
              <a:off x="-96535" y="2680467"/>
              <a:ext cx="1272186" cy="439180"/>
              <a:chOff x="-161333" y="2678173"/>
              <a:chExt cx="1272186" cy="439180"/>
            </a:xfrm>
          </p:grpSpPr>
          <p:sp>
            <p:nvSpPr>
              <p:cNvPr id="13" name="Прямоугольник 339">
                <a:extLst>
                  <a:ext uri="{FF2B5EF4-FFF2-40B4-BE49-F238E27FC236}">
                    <a16:creationId xmlns:a16="http://schemas.microsoft.com/office/drawing/2014/main" id="{D0060A1A-1EDF-59D4-3DD9-168F7B9EDC74}"/>
                  </a:ext>
                </a:extLst>
              </p:cNvPr>
              <p:cNvSpPr/>
              <p:nvPr/>
            </p:nvSpPr>
            <p:spPr>
              <a:xfrm>
                <a:off x="-161333" y="2678173"/>
                <a:ext cx="1272186" cy="439180"/>
              </a:xfrm>
              <a:prstGeom prst="rect">
                <a:avLst/>
              </a:prstGeom>
            </p:spPr>
            <p:txBody>
              <a:bodyPr wrap="square" anchor="ctr" anchorCtr="0">
                <a:spAutoFit/>
              </a:bodyPr>
              <a:lstStyle/>
              <a:p>
                <a:pPr marL="0" marR="0" lvl="0" indent="0" algn="r" defTabSz="432008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b="1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0">
                          <a:srgbClr val="00B1FF"/>
                        </a:gs>
                        <a:gs pos="100000">
                          <a:srgbClr val="07EBC7"/>
                        </a:gs>
                      </a:gsLst>
                      <a:lin ang="10800000" scaled="1"/>
                    </a:gradFill>
                    <a:effectLst/>
                    <a:uLnTx/>
                    <a:uFillTx/>
                    <a:latin typeface="SB Sans Display" panose="020B0503040504020204" pitchFamily="34" charset="0"/>
                    <a:cs typeface="SB Sans Display" panose="020B0503040504020204" pitchFamily="34" charset="0"/>
                  </a:rPr>
                  <a:t>180</a:t>
                </a:r>
              </a:p>
            </p:txBody>
          </p:sp>
          <p:cxnSp>
            <p:nvCxnSpPr>
              <p:cNvPr id="14" name="Прямая соединительная линия 13">
                <a:extLst>
                  <a:ext uri="{FF2B5EF4-FFF2-40B4-BE49-F238E27FC236}">
                    <a16:creationId xmlns:a16="http://schemas.microsoft.com/office/drawing/2014/main" id="{DDB2768F-123C-B684-967E-B8384E50583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99535" y="2714883"/>
                <a:ext cx="0" cy="365760"/>
              </a:xfrm>
              <a:prstGeom prst="line">
                <a:avLst/>
              </a:prstGeom>
              <a:noFill/>
              <a:ln w="22225" cap="flat" cmpd="sng" algn="ctr">
                <a:solidFill>
                  <a:srgbClr val="00B1FF"/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15" name="Группа 14">
              <a:extLst>
                <a:ext uri="{FF2B5EF4-FFF2-40B4-BE49-F238E27FC236}">
                  <a16:creationId xmlns:a16="http://schemas.microsoft.com/office/drawing/2014/main" id="{91F8BDAA-5631-EC2B-80DC-13A149A4930B}"/>
                </a:ext>
              </a:extLst>
            </p:cNvPr>
            <p:cNvGrpSpPr/>
            <p:nvPr/>
          </p:nvGrpSpPr>
          <p:grpSpPr>
            <a:xfrm>
              <a:off x="567363" y="3432818"/>
              <a:ext cx="1183014" cy="1566879"/>
              <a:chOff x="567363" y="3432818"/>
              <a:chExt cx="1183014" cy="1566879"/>
            </a:xfrm>
          </p:grpSpPr>
          <p:sp>
            <p:nvSpPr>
              <p:cNvPr id="16" name="Rounded Rectangle 4">
                <a:extLst>
                  <a:ext uri="{FF2B5EF4-FFF2-40B4-BE49-F238E27FC236}">
                    <a16:creationId xmlns:a16="http://schemas.microsoft.com/office/drawing/2014/main" id="{5D826BB2-E94C-DA4D-97F5-4F15CE291612}"/>
                  </a:ext>
                </a:extLst>
              </p:cNvPr>
              <p:cNvSpPr/>
              <p:nvPr/>
            </p:nvSpPr>
            <p:spPr>
              <a:xfrm>
                <a:off x="568264" y="3471381"/>
                <a:ext cx="1182113" cy="1528316"/>
              </a:xfrm>
              <a:prstGeom prst="roundRect">
                <a:avLst>
                  <a:gd name="adj" fmla="val 9313"/>
                </a:avLst>
              </a:prstGeom>
              <a:solidFill>
                <a:srgbClr val="002445"/>
              </a:solidFill>
              <a:ln w="3175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t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1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EEECE1">
                      <a:lumMod val="25000"/>
                    </a:srgbClr>
                  </a:solidFill>
                  <a:effectLst/>
                  <a:uLnTx/>
                  <a:uFillTx/>
                  <a:latin typeface="SB Sans Display" panose="020B0503040504020204" pitchFamily="34" charset="0"/>
                  <a:cs typeface="SB Sans Display" panose="020B0503040504020204" pitchFamily="34" charset="0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14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9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B Sans Display" panose="020B0503040504020204" pitchFamily="34" charset="0"/>
                    <a:cs typeface="SB Sans Display" panose="020B0503040504020204" pitchFamily="34" charset="0"/>
                  </a:rPr>
                  <a:t>ВШЭ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14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9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B Sans Display" panose="020B0503040504020204" pitchFamily="34" charset="0"/>
                    <a:cs typeface="SB Sans Display" panose="020B0503040504020204" pitchFamily="34" charset="0"/>
                  </a:rPr>
                  <a:t>МФТИ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1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9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B Sans Display" panose="020B0503040504020204" pitchFamily="34" charset="0"/>
                    <a:cs typeface="SB Sans Display" panose="020B0503040504020204" pitchFamily="34" charset="0"/>
                  </a:rPr>
                  <a:t>ИТМО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1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EEECE1">
                      <a:lumMod val="25000"/>
                    </a:srgbClr>
                  </a:solidFill>
                  <a:effectLst/>
                  <a:uLnTx/>
                  <a:uFillTx/>
                  <a:latin typeface="SB Sans Display" panose="020B0503040504020204" pitchFamily="34" charset="0"/>
                  <a:cs typeface="SB Sans Display" panose="020B0503040504020204" pitchFamily="34" charset="0"/>
                </a:endParaRPr>
              </a:p>
            </p:txBody>
          </p:sp>
          <p:sp>
            <p:nvSpPr>
              <p:cNvPr id="17" name="Rounded Rectangle 56">
                <a:extLst>
                  <a:ext uri="{FF2B5EF4-FFF2-40B4-BE49-F238E27FC236}">
                    <a16:creationId xmlns:a16="http://schemas.microsoft.com/office/drawing/2014/main" id="{E819758E-A538-E865-A2E5-FAAED55D3554}"/>
                  </a:ext>
                </a:extLst>
              </p:cNvPr>
              <p:cNvSpPr/>
              <p:nvPr/>
            </p:nvSpPr>
            <p:spPr>
              <a:xfrm>
                <a:off x="567363" y="3432818"/>
                <a:ext cx="1182113" cy="415451"/>
              </a:xfrm>
              <a:prstGeom prst="roundRect">
                <a:avLst/>
              </a:prstGeom>
              <a:gradFill flip="none" rotWithShape="1">
                <a:gsLst>
                  <a:gs pos="0">
                    <a:srgbClr val="07EBC7"/>
                  </a:gs>
                  <a:gs pos="100000">
                    <a:srgbClr val="00B1FF"/>
                  </a:gs>
                </a:gsLst>
                <a:lin ang="2700000" scaled="1"/>
                <a:tileRect/>
              </a:gradFill>
              <a:ln w="127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1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B Sans Display" panose="020B0503040504020204" pitchFamily="34" charset="0"/>
                    <a:cs typeface="SB Sans Display" panose="020B0503040504020204" pitchFamily="34" charset="0"/>
                  </a:rPr>
                  <a:t>А+ (3</a:t>
                </a:r>
                <a:r>
                  <a:rPr kumimoji="0" lang="en-US" sz="11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B Sans Display" panose="020B0503040504020204" pitchFamily="34" charset="0"/>
                    <a:cs typeface="SB Sans Display" panose="020B0503040504020204" pitchFamily="34" charset="0"/>
                  </a:rPr>
                  <a:t>*</a:t>
                </a:r>
                <a:r>
                  <a:rPr kumimoji="0" lang="ru-RU" sz="11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B Sans Display" panose="020B0503040504020204" pitchFamily="34" charset="0"/>
                    <a:cs typeface="SB Sans Display" panose="020B0503040504020204" pitchFamily="34" charset="0"/>
                  </a:rPr>
                  <a:t>)</a:t>
                </a:r>
                <a:endParaRPr kumimoji="0" lang="ru-RU" sz="105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B Sans Display" panose="020B0503040504020204" pitchFamily="34" charset="0"/>
                  <a:cs typeface="SB Sans Display" panose="020B0503040504020204" pitchFamily="34" charset="0"/>
                </a:endParaRPr>
              </a:p>
            </p:txBody>
          </p:sp>
          <p:cxnSp>
            <p:nvCxnSpPr>
              <p:cNvPr id="18" name="Прямая соединительная линия 17">
                <a:extLst>
                  <a:ext uri="{FF2B5EF4-FFF2-40B4-BE49-F238E27FC236}">
                    <a16:creationId xmlns:a16="http://schemas.microsoft.com/office/drawing/2014/main" id="{4B1C47ED-A157-9545-4F28-FF79A9E98E9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4681" y="4228987"/>
                <a:ext cx="1157035" cy="0"/>
              </a:xfrm>
              <a:prstGeom prst="line">
                <a:avLst/>
              </a:prstGeom>
              <a:noFill/>
              <a:ln w="19050" cap="flat" cmpd="sng" algn="ctr">
                <a:solidFill>
                  <a:srgbClr val="005AA3">
                    <a:lumMod val="75000"/>
                  </a:srgbClr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9" name="Прямая соединительная линия 18">
                <a:extLst>
                  <a:ext uri="{FF2B5EF4-FFF2-40B4-BE49-F238E27FC236}">
                    <a16:creationId xmlns:a16="http://schemas.microsoft.com/office/drawing/2014/main" id="{01128480-6695-31A2-F3AB-D2B1753ECB5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4681" y="4586443"/>
                <a:ext cx="1157035" cy="0"/>
              </a:xfrm>
              <a:prstGeom prst="line">
                <a:avLst/>
              </a:prstGeom>
              <a:noFill/>
              <a:ln w="19050" cap="flat" cmpd="sng" algn="ctr">
                <a:solidFill>
                  <a:srgbClr val="005AA3">
                    <a:lumMod val="75000"/>
                  </a:srgbClr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20" name="Группа 19">
              <a:extLst>
                <a:ext uri="{FF2B5EF4-FFF2-40B4-BE49-F238E27FC236}">
                  <a16:creationId xmlns:a16="http://schemas.microsoft.com/office/drawing/2014/main" id="{5AF45D1B-D7AE-B1A9-30CF-CA9D4C9B1316}"/>
                </a:ext>
              </a:extLst>
            </p:cNvPr>
            <p:cNvGrpSpPr/>
            <p:nvPr/>
          </p:nvGrpSpPr>
          <p:grpSpPr>
            <a:xfrm>
              <a:off x="2047578" y="3432818"/>
              <a:ext cx="1186802" cy="1566879"/>
              <a:chOff x="2090212" y="3432818"/>
              <a:chExt cx="1186802" cy="1566879"/>
            </a:xfrm>
          </p:grpSpPr>
          <p:sp>
            <p:nvSpPr>
              <p:cNvPr id="21" name="Rounded Rectangle 4">
                <a:extLst>
                  <a:ext uri="{FF2B5EF4-FFF2-40B4-BE49-F238E27FC236}">
                    <a16:creationId xmlns:a16="http://schemas.microsoft.com/office/drawing/2014/main" id="{E1479FB2-0FC9-FF58-EADA-D9936181B55B}"/>
                  </a:ext>
                </a:extLst>
              </p:cNvPr>
              <p:cNvSpPr/>
              <p:nvPr/>
            </p:nvSpPr>
            <p:spPr>
              <a:xfrm>
                <a:off x="2090212" y="3471382"/>
                <a:ext cx="1182113" cy="1528315"/>
              </a:xfrm>
              <a:prstGeom prst="roundRect">
                <a:avLst>
                  <a:gd name="adj" fmla="val 9313"/>
                </a:avLst>
              </a:prstGeom>
              <a:solidFill>
                <a:srgbClr val="002445"/>
              </a:solidFill>
              <a:ln w="3175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t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1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EEECE1">
                      <a:lumMod val="25000"/>
                    </a:srgbClr>
                  </a:solidFill>
                  <a:effectLst/>
                  <a:uLnTx/>
                  <a:uFillTx/>
                  <a:latin typeface="SB Sans Display" panose="020B0503040504020204" pitchFamily="34" charset="0"/>
                  <a:cs typeface="SB Sans Display" panose="020B0503040504020204" pitchFamily="34" charset="0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1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9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B Sans Display" panose="020B0503040504020204" pitchFamily="34" charset="0"/>
                    <a:cs typeface="SB Sans Display" panose="020B0503040504020204" pitchFamily="34" charset="0"/>
                  </a:rPr>
                  <a:t>МГУ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1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9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B Sans Display" panose="020B0503040504020204" pitchFamily="34" charset="0"/>
                    <a:cs typeface="SB Sans Display" panose="020B0503040504020204" pitchFamily="34" charset="0"/>
                  </a:rPr>
                  <a:t>СПбГУ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1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EEECE1">
                      <a:lumMod val="25000"/>
                    </a:srgbClr>
                  </a:solidFill>
                  <a:effectLst/>
                  <a:uLnTx/>
                  <a:uFillTx/>
                  <a:latin typeface="SB Sans Display" panose="020B0503040504020204" pitchFamily="34" charset="0"/>
                  <a:cs typeface="SB Sans Display" panose="020B0503040504020204" pitchFamily="34" charset="0"/>
                </a:endParaRPr>
              </a:p>
            </p:txBody>
          </p:sp>
          <p:sp>
            <p:nvSpPr>
              <p:cNvPr id="22" name="Rounded Rectangle 56">
                <a:extLst>
                  <a:ext uri="{FF2B5EF4-FFF2-40B4-BE49-F238E27FC236}">
                    <a16:creationId xmlns:a16="http://schemas.microsoft.com/office/drawing/2014/main" id="{207489BD-340F-968A-A54B-1B06BD4632E6}"/>
                  </a:ext>
                </a:extLst>
              </p:cNvPr>
              <p:cNvSpPr/>
              <p:nvPr/>
            </p:nvSpPr>
            <p:spPr>
              <a:xfrm>
                <a:off x="2094901" y="3432818"/>
                <a:ext cx="1182113" cy="415451"/>
              </a:xfrm>
              <a:prstGeom prst="roundRect">
                <a:avLst/>
              </a:prstGeom>
              <a:gradFill flip="none" rotWithShape="1">
                <a:gsLst>
                  <a:gs pos="0">
                    <a:srgbClr val="07EBC7"/>
                  </a:gs>
                  <a:gs pos="100000">
                    <a:srgbClr val="00B1FF"/>
                  </a:gs>
                </a:gsLst>
                <a:lin ang="2700000" scaled="1"/>
                <a:tileRect/>
              </a:gradFill>
              <a:ln w="127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1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B Sans Display" panose="020B0503040504020204" pitchFamily="34" charset="0"/>
                    <a:cs typeface="SB Sans Display" panose="020B0503040504020204" pitchFamily="34" charset="0"/>
                  </a:rPr>
                  <a:t>А (2)</a:t>
                </a:r>
              </a:p>
            </p:txBody>
          </p:sp>
          <p:cxnSp>
            <p:nvCxnSpPr>
              <p:cNvPr id="23" name="Прямая соединительная линия 22">
                <a:extLst>
                  <a:ext uri="{FF2B5EF4-FFF2-40B4-BE49-F238E27FC236}">
                    <a16:creationId xmlns:a16="http://schemas.microsoft.com/office/drawing/2014/main" id="{CF7B6546-E3B6-27C8-E51C-5A210DB4698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90212" y="4228987"/>
                <a:ext cx="1157035" cy="0"/>
              </a:xfrm>
              <a:prstGeom prst="line">
                <a:avLst/>
              </a:prstGeom>
              <a:noFill/>
              <a:ln w="19050" cap="flat" cmpd="sng" algn="ctr">
                <a:solidFill>
                  <a:srgbClr val="005AA3">
                    <a:lumMod val="75000"/>
                  </a:srgbClr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24" name="Прямая соединительная линия 23">
                <a:extLst>
                  <a:ext uri="{FF2B5EF4-FFF2-40B4-BE49-F238E27FC236}">
                    <a16:creationId xmlns:a16="http://schemas.microsoft.com/office/drawing/2014/main" id="{DA6F903D-45D1-C7C2-2BF5-EDC153CB277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90212" y="4586443"/>
                <a:ext cx="1157035" cy="0"/>
              </a:xfrm>
              <a:prstGeom prst="line">
                <a:avLst/>
              </a:prstGeom>
              <a:noFill/>
              <a:ln w="19050" cap="flat" cmpd="sng" algn="ctr">
                <a:solidFill>
                  <a:srgbClr val="005AA3">
                    <a:lumMod val="75000"/>
                  </a:srgbClr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25" name="Группа 24">
              <a:extLst>
                <a:ext uri="{FF2B5EF4-FFF2-40B4-BE49-F238E27FC236}">
                  <a16:creationId xmlns:a16="http://schemas.microsoft.com/office/drawing/2014/main" id="{258140F0-7CA9-9C86-7D77-D14635FEC573}"/>
                </a:ext>
              </a:extLst>
            </p:cNvPr>
            <p:cNvGrpSpPr/>
            <p:nvPr/>
          </p:nvGrpSpPr>
          <p:grpSpPr>
            <a:xfrm>
              <a:off x="3531581" y="3432818"/>
              <a:ext cx="1200482" cy="1566085"/>
              <a:chOff x="3604070" y="3432818"/>
              <a:chExt cx="1200482" cy="1566085"/>
            </a:xfrm>
          </p:grpSpPr>
          <p:sp>
            <p:nvSpPr>
              <p:cNvPr id="26" name="Rounded Rectangle 4">
                <a:extLst>
                  <a:ext uri="{FF2B5EF4-FFF2-40B4-BE49-F238E27FC236}">
                    <a16:creationId xmlns:a16="http://schemas.microsoft.com/office/drawing/2014/main" id="{A9F362C6-778D-7A47-AB45-A6301A270392}"/>
                  </a:ext>
                </a:extLst>
              </p:cNvPr>
              <p:cNvSpPr/>
              <p:nvPr/>
            </p:nvSpPr>
            <p:spPr>
              <a:xfrm>
                <a:off x="3609989" y="3482014"/>
                <a:ext cx="1182113" cy="1516889"/>
              </a:xfrm>
              <a:prstGeom prst="roundRect">
                <a:avLst>
                  <a:gd name="adj" fmla="val 9313"/>
                </a:avLst>
              </a:prstGeom>
              <a:solidFill>
                <a:srgbClr val="002445"/>
              </a:solidFill>
              <a:ln w="3175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t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EEECE1">
                      <a:lumMod val="25000"/>
                    </a:srgbClr>
                  </a:solidFill>
                  <a:effectLst/>
                  <a:uLnTx/>
                  <a:uFillTx/>
                  <a:latin typeface="SB Sans Display" panose="020B0503040504020204" pitchFamily="34" charset="0"/>
                  <a:cs typeface="SB Sans Display" panose="020B0503040504020204" pitchFamily="34" charset="0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9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B Sans Display" panose="020B0503040504020204" pitchFamily="34" charset="0"/>
                    <a:cs typeface="SB Sans Display" panose="020B0503040504020204" pitchFamily="34" charset="0"/>
                  </a:rPr>
                  <a:t>МГТУ</a:t>
                </a:r>
                <a:br>
                  <a:rPr kumimoji="0" lang="ru-RU" sz="9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B Sans Display" panose="020B0503040504020204" pitchFamily="34" charset="0"/>
                    <a:cs typeface="SB Sans Display" panose="020B0503040504020204" pitchFamily="34" charset="0"/>
                  </a:rPr>
                </a:br>
                <a:r>
                  <a:rPr kumimoji="0" lang="ru-RU" sz="9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B Sans Display" panose="020B0503040504020204" pitchFamily="34" charset="0"/>
                    <a:cs typeface="SB Sans Display" panose="020B0503040504020204" pitchFamily="34" charset="0"/>
                  </a:rPr>
                  <a:t>им</a:t>
                </a:r>
                <a:r>
                  <a:rPr kumimoji="0" lang="en-US" sz="9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B Sans Display" panose="020B0503040504020204" pitchFamily="34" charset="0"/>
                    <a:cs typeface="SB Sans Display" panose="020B0503040504020204" pitchFamily="34" charset="0"/>
                  </a:rPr>
                  <a:t>.</a:t>
                </a:r>
                <a:r>
                  <a:rPr kumimoji="0" lang="ru-RU" sz="9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B Sans Display" panose="020B0503040504020204" pitchFamily="34" charset="0"/>
                    <a:cs typeface="SB Sans Display" panose="020B0503040504020204" pitchFamily="34" charset="0"/>
                  </a:rPr>
                  <a:t> Баумана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1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900" b="0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B Sans Display" panose="020B0503040504020204" pitchFamily="34" charset="0"/>
                    <a:cs typeface="SB Sans Display" panose="020B0503040504020204" pitchFamily="34" charset="0"/>
                  </a:rPr>
                  <a:t>УрФУ</a:t>
                </a:r>
                <a:endParaRPr kumimoji="0" lang="ru-RU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B Sans Display" panose="020B0503040504020204" pitchFamily="34" charset="0"/>
                  <a:cs typeface="SB Sans Display" panose="020B0503040504020204" pitchFamily="34" charset="0"/>
                </a:endParaRPr>
              </a:p>
            </p:txBody>
          </p:sp>
          <p:sp>
            <p:nvSpPr>
              <p:cNvPr id="27" name="Rounded Rectangle 56">
                <a:extLst>
                  <a:ext uri="{FF2B5EF4-FFF2-40B4-BE49-F238E27FC236}">
                    <a16:creationId xmlns:a16="http://schemas.microsoft.com/office/drawing/2014/main" id="{D52BC0AE-EBA5-2D9B-DE13-5831ADDB5489}"/>
                  </a:ext>
                </a:extLst>
              </p:cNvPr>
              <p:cNvSpPr/>
              <p:nvPr/>
            </p:nvSpPr>
            <p:spPr>
              <a:xfrm>
                <a:off x="3622439" y="3432818"/>
                <a:ext cx="1182113" cy="415451"/>
              </a:xfrm>
              <a:prstGeom prst="roundRect">
                <a:avLst/>
              </a:prstGeom>
              <a:gradFill flip="none" rotWithShape="1">
                <a:gsLst>
                  <a:gs pos="0">
                    <a:srgbClr val="07EBC7"/>
                  </a:gs>
                  <a:gs pos="100000">
                    <a:srgbClr val="00B1FF"/>
                  </a:gs>
                </a:gsLst>
                <a:lin ang="2700000" scaled="1"/>
                <a:tileRect/>
              </a:gradFill>
              <a:ln w="127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B Sans Display" panose="020B0503040504020204" pitchFamily="34" charset="0"/>
                    <a:cs typeface="SB Sans Display" panose="020B0503040504020204" pitchFamily="34" charset="0"/>
                  </a:rPr>
                  <a:t>B+ </a:t>
                </a:r>
                <a:r>
                  <a:rPr kumimoji="0" lang="ru-RU" sz="11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B Sans Display" panose="020B0503040504020204" pitchFamily="34" charset="0"/>
                    <a:cs typeface="SB Sans Display" panose="020B0503040504020204" pitchFamily="34" charset="0"/>
                  </a:rPr>
                  <a:t>(2)</a:t>
                </a:r>
              </a:p>
            </p:txBody>
          </p:sp>
          <p:cxnSp>
            <p:nvCxnSpPr>
              <p:cNvPr id="28" name="Прямая соединительная линия 27">
                <a:extLst>
                  <a:ext uri="{FF2B5EF4-FFF2-40B4-BE49-F238E27FC236}">
                    <a16:creationId xmlns:a16="http://schemas.microsoft.com/office/drawing/2014/main" id="{5FA5D03A-CD52-C2CB-B276-68F3C52655D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04070" y="4228987"/>
                <a:ext cx="1157035" cy="0"/>
              </a:xfrm>
              <a:prstGeom prst="line">
                <a:avLst/>
              </a:prstGeom>
              <a:noFill/>
              <a:ln w="19050" cap="flat" cmpd="sng" algn="ctr">
                <a:solidFill>
                  <a:srgbClr val="005AA3">
                    <a:lumMod val="75000"/>
                  </a:srgbClr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29" name="Прямая соединительная линия 28">
                <a:extLst>
                  <a:ext uri="{FF2B5EF4-FFF2-40B4-BE49-F238E27FC236}">
                    <a16:creationId xmlns:a16="http://schemas.microsoft.com/office/drawing/2014/main" id="{E0315A23-F096-7E85-F03B-F2BDFDC1EA0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04070" y="4586443"/>
                <a:ext cx="1157035" cy="0"/>
              </a:xfrm>
              <a:prstGeom prst="line">
                <a:avLst/>
              </a:prstGeom>
              <a:noFill/>
              <a:ln w="19050" cap="flat" cmpd="sng" algn="ctr">
                <a:solidFill>
                  <a:srgbClr val="005AA3">
                    <a:lumMod val="75000"/>
                  </a:srgbClr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30" name="Группа 29">
              <a:extLst>
                <a:ext uri="{FF2B5EF4-FFF2-40B4-BE49-F238E27FC236}">
                  <a16:creationId xmlns:a16="http://schemas.microsoft.com/office/drawing/2014/main" id="{998FF75C-0A75-FBDF-D5DC-2FE3FEF3D0E1}"/>
                </a:ext>
              </a:extLst>
            </p:cNvPr>
            <p:cNvGrpSpPr/>
            <p:nvPr/>
          </p:nvGrpSpPr>
          <p:grpSpPr>
            <a:xfrm>
              <a:off x="5029263" y="3432818"/>
              <a:ext cx="1196950" cy="1566879"/>
              <a:chOff x="5135139" y="3432818"/>
              <a:chExt cx="1196950" cy="1566879"/>
            </a:xfrm>
          </p:grpSpPr>
          <p:sp>
            <p:nvSpPr>
              <p:cNvPr id="31" name="Rounded Rectangle 4">
                <a:extLst>
                  <a:ext uri="{FF2B5EF4-FFF2-40B4-BE49-F238E27FC236}">
                    <a16:creationId xmlns:a16="http://schemas.microsoft.com/office/drawing/2014/main" id="{E2C04966-29BC-6B0B-E8AD-67624926DF9C}"/>
                  </a:ext>
                </a:extLst>
              </p:cNvPr>
              <p:cNvSpPr/>
              <p:nvPr/>
            </p:nvSpPr>
            <p:spPr>
              <a:xfrm>
                <a:off x="5145288" y="3471382"/>
                <a:ext cx="1182113" cy="1528315"/>
              </a:xfrm>
              <a:prstGeom prst="roundRect">
                <a:avLst>
                  <a:gd name="adj" fmla="val 9313"/>
                </a:avLst>
              </a:prstGeom>
              <a:solidFill>
                <a:srgbClr val="002445"/>
              </a:solidFill>
              <a:ln w="3175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t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1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EEECE1">
                      <a:lumMod val="25000"/>
                    </a:srgbClr>
                  </a:solidFill>
                  <a:effectLst/>
                  <a:uLnTx/>
                  <a:uFillTx/>
                  <a:latin typeface="SB Sans Display" panose="020B0503040504020204" pitchFamily="34" charset="0"/>
                  <a:cs typeface="SB Sans Display" panose="020B0503040504020204" pitchFamily="34" charset="0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14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9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B Sans Display" panose="020B0503040504020204" pitchFamily="34" charset="0"/>
                    <a:cs typeface="SB Sans Display" panose="020B0503040504020204" pitchFamily="34" charset="0"/>
                  </a:rPr>
                  <a:t>МИФИ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14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9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B Sans Display" panose="020B0503040504020204" pitchFamily="34" charset="0"/>
                    <a:cs typeface="SB Sans Display" panose="020B0503040504020204" pitchFamily="34" charset="0"/>
                  </a:rPr>
                  <a:t>СПбПУ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1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9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B Sans Display" panose="020B0503040504020204" pitchFamily="34" charset="0"/>
                    <a:cs typeface="SB Sans Display" panose="020B0503040504020204" pitchFamily="34" charset="0"/>
                  </a:rPr>
                  <a:t>Иннополис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1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EEECE1">
                      <a:lumMod val="25000"/>
                    </a:srgbClr>
                  </a:solidFill>
                  <a:effectLst/>
                  <a:uLnTx/>
                  <a:uFillTx/>
                  <a:latin typeface="SB Sans Display" panose="020B0503040504020204" pitchFamily="34" charset="0"/>
                  <a:cs typeface="SB Sans Display" panose="020B0503040504020204" pitchFamily="34" charset="0"/>
                </a:endParaRPr>
              </a:p>
            </p:txBody>
          </p:sp>
          <p:sp>
            <p:nvSpPr>
              <p:cNvPr id="32" name="Rounded Rectangle 56">
                <a:extLst>
                  <a:ext uri="{FF2B5EF4-FFF2-40B4-BE49-F238E27FC236}">
                    <a16:creationId xmlns:a16="http://schemas.microsoft.com/office/drawing/2014/main" id="{E5A90367-0736-3CD3-36C6-759951DBF225}"/>
                  </a:ext>
                </a:extLst>
              </p:cNvPr>
              <p:cNvSpPr/>
              <p:nvPr/>
            </p:nvSpPr>
            <p:spPr>
              <a:xfrm>
                <a:off x="5149976" y="3432818"/>
                <a:ext cx="1182113" cy="415451"/>
              </a:xfrm>
              <a:prstGeom prst="roundRect">
                <a:avLst/>
              </a:prstGeom>
              <a:gradFill flip="none" rotWithShape="1">
                <a:gsLst>
                  <a:gs pos="0">
                    <a:srgbClr val="07EBC7"/>
                  </a:gs>
                  <a:gs pos="100000">
                    <a:srgbClr val="00B1FF"/>
                  </a:gs>
                </a:gsLst>
                <a:lin ang="2700000" scaled="1"/>
                <a:tileRect/>
              </a:gradFill>
              <a:ln w="127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B Sans Display" panose="020B0503040504020204" pitchFamily="34" charset="0"/>
                    <a:cs typeface="SB Sans Display" panose="020B0503040504020204" pitchFamily="34" charset="0"/>
                  </a:rPr>
                  <a:t>B </a:t>
                </a:r>
                <a:r>
                  <a:rPr kumimoji="0" lang="ru-RU" sz="11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B Sans Display" panose="020B0503040504020204" pitchFamily="34" charset="0"/>
                    <a:cs typeface="SB Sans Display" panose="020B0503040504020204" pitchFamily="34" charset="0"/>
                  </a:rPr>
                  <a:t>(3)</a:t>
                </a:r>
              </a:p>
            </p:txBody>
          </p:sp>
          <p:cxnSp>
            <p:nvCxnSpPr>
              <p:cNvPr id="33" name="Прямая соединительная линия 32">
                <a:extLst>
                  <a:ext uri="{FF2B5EF4-FFF2-40B4-BE49-F238E27FC236}">
                    <a16:creationId xmlns:a16="http://schemas.microsoft.com/office/drawing/2014/main" id="{4D978261-7262-D022-870E-E9970B9127D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35139" y="4228987"/>
                <a:ext cx="1157035" cy="0"/>
              </a:xfrm>
              <a:prstGeom prst="line">
                <a:avLst/>
              </a:prstGeom>
              <a:noFill/>
              <a:ln w="19050" cap="flat" cmpd="sng" algn="ctr">
                <a:solidFill>
                  <a:srgbClr val="005AA3">
                    <a:lumMod val="75000"/>
                  </a:srgbClr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34" name="Прямая соединительная линия 33">
                <a:extLst>
                  <a:ext uri="{FF2B5EF4-FFF2-40B4-BE49-F238E27FC236}">
                    <a16:creationId xmlns:a16="http://schemas.microsoft.com/office/drawing/2014/main" id="{15908414-5D79-7434-3F65-2D24B69B9DE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35139" y="4586443"/>
                <a:ext cx="1157035" cy="0"/>
              </a:xfrm>
              <a:prstGeom prst="line">
                <a:avLst/>
              </a:prstGeom>
              <a:noFill/>
              <a:ln w="19050" cap="flat" cmpd="sng" algn="ctr">
                <a:solidFill>
                  <a:srgbClr val="005AA3">
                    <a:lumMod val="75000"/>
                  </a:srgbClr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8FA9C5B-F848-4693-DE9E-D5C5922AE734}"/>
                </a:ext>
              </a:extLst>
            </p:cNvPr>
            <p:cNvSpPr txBox="1"/>
            <p:nvPr/>
          </p:nvSpPr>
          <p:spPr>
            <a:xfrm>
              <a:off x="3925828" y="2546114"/>
              <a:ext cx="2432164" cy="713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200" kern="0" dirty="0">
                  <a:solidFill>
                    <a:prstClr val="white"/>
                  </a:solidFill>
                  <a:latin typeface="SB Sans Display Light" panose="020B0303040504020204" pitchFamily="34" charset="0"/>
                  <a:cs typeface="SB Sans Display Light" panose="020B0303040504020204" pitchFamily="34" charset="0"/>
                </a:rPr>
                <a:t>вузов имеют оценки </a:t>
              </a:r>
              <a:r>
                <a:rPr lang="en-US" sz="1200" kern="0" dirty="0">
                  <a:solidFill>
                    <a:prstClr val="white"/>
                  </a:solidFill>
                  <a:latin typeface="SB Sans Display Light" panose="020B0303040504020204" pitchFamily="34" charset="0"/>
                  <a:cs typeface="SB Sans Display Light" panose="020B0303040504020204" pitchFamily="34" charset="0"/>
                </a:rPr>
                <a:t/>
              </a:r>
              <a:br>
                <a:rPr lang="en-US" sz="1200" kern="0" dirty="0">
                  <a:solidFill>
                    <a:prstClr val="white"/>
                  </a:solidFill>
                  <a:latin typeface="SB Sans Display Light" panose="020B0303040504020204" pitchFamily="34" charset="0"/>
                  <a:cs typeface="SB Sans Display Light" panose="020B0303040504020204" pitchFamily="34" charset="0"/>
                </a:rPr>
              </a:br>
              <a:r>
                <a:rPr lang="ru-RU" sz="1050" kern="0" dirty="0">
                  <a:solidFill>
                    <a:prstClr val="white"/>
                  </a:solidFill>
                  <a:latin typeface="SB Sans Display Light" panose="020B0303040504020204" pitchFamily="34" charset="0"/>
                  <a:cs typeface="SB Sans Display Light" panose="020B0303040504020204" pitchFamily="34" charset="0"/>
                </a:rPr>
                <a:t>А+, А (хорошее качество)</a:t>
              </a:r>
              <a:r>
                <a:rPr lang="en-US" sz="1050" kern="0" dirty="0">
                  <a:solidFill>
                    <a:prstClr val="white"/>
                  </a:solidFill>
                  <a:latin typeface="SB Sans Display Light" panose="020B0303040504020204" pitchFamily="34" charset="0"/>
                  <a:cs typeface="SB Sans Display Light" panose="020B0303040504020204" pitchFamily="34" charset="0"/>
                </a:rPr>
                <a:t> </a:t>
              </a:r>
              <a:r>
                <a:rPr lang="ru-RU" sz="1050" kern="0" dirty="0">
                  <a:solidFill>
                    <a:prstClr val="white"/>
                  </a:solidFill>
                  <a:latin typeface="SB Sans Display Light" panose="020B0303040504020204" pitchFamily="34" charset="0"/>
                  <a:cs typeface="SB Sans Display Light" panose="020B0303040504020204" pitchFamily="34" charset="0"/>
                </a:rPr>
                <a:t/>
              </a:r>
              <a:br>
                <a:rPr lang="ru-RU" sz="1050" kern="0" dirty="0">
                  <a:solidFill>
                    <a:prstClr val="white"/>
                  </a:solidFill>
                  <a:latin typeface="SB Sans Display Light" panose="020B0303040504020204" pitchFamily="34" charset="0"/>
                  <a:cs typeface="SB Sans Display Light" panose="020B0303040504020204" pitchFamily="34" charset="0"/>
                </a:rPr>
              </a:br>
              <a:r>
                <a:rPr lang="en-US" sz="1050" kern="0" dirty="0">
                  <a:solidFill>
                    <a:prstClr val="white"/>
                  </a:solidFill>
                  <a:latin typeface="SB Sans Display Light" panose="020B0303040504020204" pitchFamily="34" charset="0"/>
                  <a:cs typeface="SB Sans Display Light" panose="020B0303040504020204" pitchFamily="34" charset="0"/>
                </a:rPr>
                <a:t>B</a:t>
              </a:r>
              <a:r>
                <a:rPr lang="ru-RU" sz="1050" kern="0" dirty="0">
                  <a:solidFill>
                    <a:prstClr val="white"/>
                  </a:solidFill>
                  <a:latin typeface="SB Sans Display Light" panose="020B0303040504020204" pitchFamily="34" charset="0"/>
                  <a:cs typeface="SB Sans Display Light" panose="020B0303040504020204" pitchFamily="34" charset="0"/>
                </a:rPr>
                <a:t>+</a:t>
              </a:r>
              <a:r>
                <a:rPr lang="en-US" sz="1050" kern="0" dirty="0">
                  <a:solidFill>
                    <a:prstClr val="white"/>
                  </a:solidFill>
                  <a:latin typeface="SB Sans Display Light" panose="020B0303040504020204" pitchFamily="34" charset="0"/>
                  <a:cs typeface="SB Sans Display Light" panose="020B0303040504020204" pitchFamily="34" charset="0"/>
                </a:rPr>
                <a:t>, B</a:t>
              </a:r>
              <a:r>
                <a:rPr lang="ru-RU" sz="1050" kern="0" dirty="0">
                  <a:solidFill>
                    <a:prstClr val="white"/>
                  </a:solidFill>
                  <a:latin typeface="SB Sans Display Light" panose="020B0303040504020204" pitchFamily="34" charset="0"/>
                  <a:cs typeface="SB Sans Display Light" panose="020B0303040504020204" pitchFamily="34" charset="0"/>
                </a:rPr>
                <a:t> </a:t>
              </a:r>
              <a:r>
                <a:rPr lang="en-US" sz="1050" kern="0" dirty="0">
                  <a:solidFill>
                    <a:prstClr val="white"/>
                  </a:solidFill>
                  <a:latin typeface="SB Sans Display Light" panose="020B0303040504020204" pitchFamily="34" charset="0"/>
                  <a:cs typeface="SB Sans Display Light" panose="020B0303040504020204" pitchFamily="34" charset="0"/>
                </a:rPr>
                <a:t>(</a:t>
              </a:r>
              <a:r>
                <a:rPr lang="ru-RU" sz="1050" kern="0" dirty="0">
                  <a:solidFill>
                    <a:prstClr val="white"/>
                  </a:solidFill>
                  <a:latin typeface="SB Sans Display Light" panose="020B0303040504020204" pitchFamily="34" charset="0"/>
                  <a:cs typeface="SB Sans Display Light" panose="020B0303040504020204" pitchFamily="34" charset="0"/>
                </a:rPr>
                <a:t>приемлемое качество)</a:t>
              </a:r>
            </a:p>
          </p:txBody>
        </p:sp>
        <p:cxnSp>
          <p:nvCxnSpPr>
            <p:cNvPr id="36" name="Прямая соединительная линия 35">
              <a:extLst>
                <a:ext uri="{FF2B5EF4-FFF2-40B4-BE49-F238E27FC236}">
                  <a16:creationId xmlns:a16="http://schemas.microsoft.com/office/drawing/2014/main" id="{1BAA169A-E070-8E4E-E9C9-3B16C2241F9B}"/>
                </a:ext>
              </a:extLst>
            </p:cNvPr>
            <p:cNvCxnSpPr>
              <a:cxnSpLocks/>
            </p:cNvCxnSpPr>
            <p:nvPr/>
          </p:nvCxnSpPr>
          <p:spPr>
            <a:xfrm>
              <a:off x="3880376" y="2659450"/>
              <a:ext cx="0" cy="481215"/>
            </a:xfrm>
            <a:prstGeom prst="line">
              <a:avLst/>
            </a:prstGeom>
            <a:noFill/>
            <a:ln w="22225" cap="flat" cmpd="sng" algn="ctr">
              <a:solidFill>
                <a:srgbClr val="00B1FF"/>
              </a:solidFill>
              <a:prstDash val="solid"/>
              <a:miter lim="800000"/>
            </a:ln>
            <a:effectLst/>
          </p:spPr>
        </p:cxnSp>
        <p:sp>
          <p:nvSpPr>
            <p:cNvPr id="37" name="Rounded Rectangle 4">
              <a:extLst>
                <a:ext uri="{FF2B5EF4-FFF2-40B4-BE49-F238E27FC236}">
                  <a16:creationId xmlns:a16="http://schemas.microsoft.com/office/drawing/2014/main" id="{E901BDBF-EDCD-2AA3-2404-673980D51C2E}"/>
                </a:ext>
              </a:extLst>
            </p:cNvPr>
            <p:cNvSpPr/>
            <p:nvPr/>
          </p:nvSpPr>
          <p:spPr>
            <a:xfrm>
              <a:off x="622859" y="5255142"/>
              <a:ext cx="5620576" cy="817675"/>
            </a:xfrm>
            <a:prstGeom prst="roundRect">
              <a:avLst>
                <a:gd name="adj" fmla="val 38655"/>
              </a:avLst>
            </a:prstGeom>
            <a:gradFill>
              <a:gsLst>
                <a:gs pos="0">
                  <a:srgbClr val="07EBC7"/>
                </a:gs>
                <a:gs pos="100000">
                  <a:srgbClr val="00B1FF"/>
                </a:gs>
              </a:gsLst>
              <a:lin ang="2700000" scaled="1"/>
            </a:gradFill>
            <a:ln w="3175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222A4C"/>
                  </a:solidFill>
                  <a:effectLst/>
                  <a:uLnTx/>
                  <a:uFillTx/>
                  <a:latin typeface="SB Sans Display Semibold" panose="020B0503040504020204" pitchFamily="34" charset="0"/>
                  <a:cs typeface="SB Sans Display Semibold" panose="020B0503040504020204" pitchFamily="34" charset="0"/>
                </a:rPr>
                <a:t>170 вузов имеют оценки ниже </a:t>
              </a: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222A4C"/>
                  </a:solidFill>
                  <a:effectLst/>
                  <a:uLnTx/>
                  <a:uFillTx/>
                  <a:latin typeface="SB Sans Display Semibold" panose="020B0503040504020204" pitchFamily="34" charset="0"/>
                  <a:cs typeface="SB Sans Display Semibold" panose="020B0503040504020204" pitchFamily="34" charset="0"/>
                </a:rPr>
                <a:t>B:</a:t>
              </a:r>
              <a:r>
                <a:rPr kumimoji="0" lang="ru-RU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222A4C"/>
                  </a:solidFill>
                  <a:effectLst/>
                  <a:uLnTx/>
                  <a:uFillTx/>
                  <a:latin typeface="SB Sans Display Semibold" panose="020B0503040504020204" pitchFamily="34" charset="0"/>
                  <a:cs typeface="SB Sans Display Semibold" panose="020B0503040504020204" pitchFamily="34" charset="0"/>
                </a:rPr>
                <a:t> </a:t>
              </a:r>
              <a:br>
                <a:rPr kumimoji="0" lang="ru-RU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222A4C"/>
                  </a:solidFill>
                  <a:effectLst/>
                  <a:uLnTx/>
                  <a:uFillTx/>
                  <a:latin typeface="SB Sans Display Semibold" panose="020B0503040504020204" pitchFamily="34" charset="0"/>
                  <a:cs typeface="SB Sans Display Semibold" panose="020B0503040504020204" pitchFamily="34" charset="0"/>
                </a:rPr>
              </a:b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222A4C"/>
                  </a:solidFill>
                  <a:effectLst/>
                  <a:uLnTx/>
                  <a:uFillTx/>
                  <a:latin typeface="SB Sans Display Semibold" panose="020B0503040504020204" pitchFamily="34" charset="0"/>
                  <a:cs typeface="SB Sans Display Semibold" panose="020B0503040504020204" pitchFamily="34" charset="0"/>
                </a:rPr>
                <a:t>13 </a:t>
              </a:r>
              <a:r>
                <a:rPr kumimoji="0" lang="ru-RU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222A4C"/>
                  </a:solidFill>
                  <a:effectLst/>
                  <a:uLnTx/>
                  <a:uFillTx/>
                  <a:latin typeface="SB Sans Display Semibold" panose="020B0503040504020204" pitchFamily="34" charset="0"/>
                  <a:cs typeface="SB Sans Display Semibold" panose="020B0503040504020204" pitchFamily="34" charset="0"/>
                </a:rPr>
                <a:t>вузов - С</a:t>
              </a: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222A4C"/>
                  </a:solidFill>
                  <a:effectLst/>
                  <a:uLnTx/>
                  <a:uFillTx/>
                  <a:latin typeface="SB Sans Display Semibold" panose="020B0503040504020204" pitchFamily="34" charset="0"/>
                  <a:cs typeface="SB Sans Display Semibold" panose="020B0503040504020204" pitchFamily="34" charset="0"/>
                </a:rPr>
                <a:t>,</a:t>
              </a:r>
              <a:r>
                <a:rPr kumimoji="0" lang="ru-RU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222A4C"/>
                  </a:solidFill>
                  <a:effectLst/>
                  <a:uLnTx/>
                  <a:uFillTx/>
                  <a:latin typeface="SB Sans Display Semibold" panose="020B0503040504020204" pitchFamily="34" charset="0"/>
                  <a:cs typeface="SB Sans Display Semibold" panose="020B0503040504020204" pitchFamily="34" charset="0"/>
                </a:rPr>
                <a:t> 11</a:t>
              </a: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222A4C"/>
                  </a:solidFill>
                  <a:effectLst/>
                  <a:uLnTx/>
                  <a:uFillTx/>
                  <a:latin typeface="SB Sans Display Semibold" panose="020B0503040504020204" pitchFamily="34" charset="0"/>
                  <a:cs typeface="SB Sans Display Semibold" panose="020B0503040504020204" pitchFamily="34" charset="0"/>
                </a:rPr>
                <a:t>4</a:t>
              </a:r>
              <a:r>
                <a:rPr kumimoji="0" lang="ru-RU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222A4C"/>
                  </a:solidFill>
                  <a:effectLst/>
                  <a:uLnTx/>
                  <a:uFillTx/>
                  <a:latin typeface="SB Sans Display Semibold" panose="020B0503040504020204" pitchFamily="34" charset="0"/>
                  <a:cs typeface="SB Sans Display Semibold" panose="020B0503040504020204" pitchFamily="34" charset="0"/>
                </a:rPr>
                <a:t> вузов – </a:t>
              </a: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222A4C"/>
                  </a:solidFill>
                  <a:effectLst/>
                  <a:uLnTx/>
                  <a:uFillTx/>
                  <a:latin typeface="SB Sans Display Semibold" panose="020B0503040504020204" pitchFamily="34" charset="0"/>
                  <a:cs typeface="SB Sans Display Semibold" panose="020B0503040504020204" pitchFamily="34" charset="0"/>
                </a:rPr>
                <a:t>D; 43 </a:t>
              </a:r>
              <a:r>
                <a:rPr kumimoji="0" lang="ru-RU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222A4C"/>
                  </a:solidFill>
                  <a:effectLst/>
                  <a:uLnTx/>
                  <a:uFillTx/>
                  <a:latin typeface="SB Sans Display Semibold" panose="020B0503040504020204" pitchFamily="34" charset="0"/>
                  <a:cs typeface="SB Sans Display Semibold" panose="020B0503040504020204" pitchFamily="34" charset="0"/>
                </a:rPr>
                <a:t>вуза - </a:t>
              </a: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222A4C"/>
                  </a:solidFill>
                  <a:effectLst/>
                  <a:uLnTx/>
                  <a:uFillTx/>
                  <a:latin typeface="SB Sans Display Semibold" panose="020B0503040504020204" pitchFamily="34" charset="0"/>
                  <a:cs typeface="SB Sans Display Semibold" panose="020B0503040504020204" pitchFamily="34" charset="0"/>
                </a:rPr>
                <a:t>E</a:t>
              </a:r>
              <a:endPara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rgbClr val="222A4C"/>
                </a:solidFill>
                <a:effectLst/>
                <a:uLnTx/>
                <a:uFillTx/>
                <a:latin typeface="SB Sans Display Semibold" panose="020B0503040504020204" pitchFamily="34" charset="0"/>
                <a:cs typeface="SB Sans Display Semibold" panose="020B0503040504020204" pitchFamily="34" charset="0"/>
              </a:endParaRPr>
            </a:p>
          </p:txBody>
        </p:sp>
        <p:sp>
          <p:nvSpPr>
            <p:cNvPr id="38" name="AutoShape 250">
              <a:extLst>
                <a:ext uri="{FF2B5EF4-FFF2-40B4-BE49-F238E27FC236}">
                  <a16:creationId xmlns:a16="http://schemas.microsoft.com/office/drawing/2014/main" id="{13CC9966-6C7A-B779-99BB-BBDAB568E3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44555" y="2219203"/>
              <a:ext cx="2870342" cy="6254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18000" anchor="b" anchorCtr="0">
              <a:spAutoFit/>
            </a:bodyPr>
            <a:lstStyle/>
            <a:p>
              <a:pPr>
                <a:defRPr/>
              </a:pPr>
              <a:r>
                <a:rPr lang="ru-RU" sz="1100" b="1" dirty="0">
                  <a:solidFill>
                    <a:prstClr val="white"/>
                  </a:solidFill>
                  <a:latin typeface="SB Sans Display Semibold" panose="020B0503040504020204" pitchFamily="34" charset="0"/>
                  <a:cs typeface="SB Sans Display Semibold" panose="020B0503040504020204" pitchFamily="34" charset="0"/>
                </a:rPr>
                <a:t>Сколько специалистов должно </a:t>
              </a:r>
              <a:br>
                <a:rPr lang="ru-RU" sz="1100" b="1" dirty="0">
                  <a:solidFill>
                    <a:prstClr val="white"/>
                  </a:solidFill>
                  <a:latin typeface="SB Sans Display Semibold" panose="020B0503040504020204" pitchFamily="34" charset="0"/>
                  <a:cs typeface="SB Sans Display Semibold" panose="020B0503040504020204" pitchFamily="34" charset="0"/>
                </a:rPr>
              </a:br>
              <a:r>
                <a:rPr lang="ru-RU" sz="1100" b="1" dirty="0">
                  <a:solidFill>
                    <a:prstClr val="white"/>
                  </a:solidFill>
                  <a:latin typeface="SB Sans Display Semibold" panose="020B0503040504020204" pitchFamily="34" charset="0"/>
                  <a:cs typeface="SB Sans Display Semibold" panose="020B0503040504020204" pitchFamily="34" charset="0"/>
                </a:rPr>
                <a:t>выходить на рынок труда каждый год?</a:t>
              </a:r>
            </a:p>
          </p:txBody>
        </p:sp>
        <p:grpSp>
          <p:nvGrpSpPr>
            <p:cNvPr id="39" name="Группа 38">
              <a:extLst>
                <a:ext uri="{FF2B5EF4-FFF2-40B4-BE49-F238E27FC236}">
                  <a16:creationId xmlns:a16="http://schemas.microsoft.com/office/drawing/2014/main" id="{2359C4A1-D460-CA87-033D-899BCA29F89D}"/>
                </a:ext>
              </a:extLst>
            </p:cNvPr>
            <p:cNvGrpSpPr/>
            <p:nvPr/>
          </p:nvGrpSpPr>
          <p:grpSpPr>
            <a:xfrm>
              <a:off x="10354147" y="4256229"/>
              <a:ext cx="2660642" cy="507587"/>
              <a:chOff x="10354147" y="3883125"/>
              <a:chExt cx="2660642" cy="507587"/>
            </a:xfrm>
          </p:grpSpPr>
          <p:sp>
            <p:nvSpPr>
              <p:cNvPr id="40" name="TextBox 500">
                <a:extLst>
                  <a:ext uri="{FF2B5EF4-FFF2-40B4-BE49-F238E27FC236}">
                    <a16:creationId xmlns:a16="http://schemas.microsoft.com/office/drawing/2014/main" id="{2DEE3FF7-E766-0176-5C43-2CB88DD61B0C}"/>
                  </a:ext>
                </a:extLst>
              </p:cNvPr>
              <p:cNvSpPr txBox="1"/>
              <p:nvPr/>
            </p:nvSpPr>
            <p:spPr bwMode="auto">
              <a:xfrm>
                <a:off x="10354147" y="3883125"/>
                <a:ext cx="2660642" cy="19214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r>
                  <a:rPr lang="ru-RU" sz="1050" dirty="0">
                    <a:solidFill>
                      <a:prstClr val="white"/>
                    </a:solidFill>
                    <a:latin typeface="SB Sans Display" panose="020B0503040504020204" pitchFamily="34" charset="0"/>
                    <a:cs typeface="SB Sans Display" panose="020B0503040504020204" pitchFamily="34" charset="0"/>
                  </a:rPr>
                  <a:t>Умеют разрабатывать ИИ-модели</a:t>
                </a:r>
              </a:p>
            </p:txBody>
          </p:sp>
          <p:sp>
            <p:nvSpPr>
              <p:cNvPr id="41" name="TextBox 500">
                <a:extLst>
                  <a:ext uri="{FF2B5EF4-FFF2-40B4-BE49-F238E27FC236}">
                    <a16:creationId xmlns:a16="http://schemas.microsoft.com/office/drawing/2014/main" id="{CE85F24B-E9C3-0F0A-70ED-BC73230FA258}"/>
                  </a:ext>
                </a:extLst>
              </p:cNvPr>
              <p:cNvSpPr txBox="1"/>
              <p:nvPr/>
            </p:nvSpPr>
            <p:spPr bwMode="auto">
              <a:xfrm>
                <a:off x="10354148" y="4097926"/>
                <a:ext cx="2591576" cy="29278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r>
                  <a:rPr lang="ru-RU" sz="1600" b="1" dirty="0">
                    <a:gradFill>
                      <a:gsLst>
                        <a:gs pos="100000">
                          <a:srgbClr val="005AA3">
                            <a:lumMod val="60000"/>
                            <a:lumOff val="40000"/>
                          </a:srgbClr>
                        </a:gs>
                        <a:gs pos="0">
                          <a:srgbClr val="07EBC7"/>
                        </a:gs>
                      </a:gsLst>
                      <a:lin ang="19800000" scaled="0"/>
                    </a:gradFill>
                    <a:latin typeface="SB Sans Display" panose="020B0503040504020204" pitchFamily="34" charset="0"/>
                    <a:cs typeface="SB Sans Display" panose="020B0503040504020204" pitchFamily="34" charset="0"/>
                  </a:rPr>
                  <a:t>4 500 </a:t>
                </a:r>
                <a:r>
                  <a:rPr lang="ru-RU" sz="1100" b="1" dirty="0">
                    <a:gradFill>
                      <a:gsLst>
                        <a:gs pos="100000">
                          <a:srgbClr val="005AA3">
                            <a:lumMod val="60000"/>
                            <a:lumOff val="40000"/>
                          </a:srgbClr>
                        </a:gs>
                        <a:gs pos="0">
                          <a:srgbClr val="07EBC7"/>
                        </a:gs>
                      </a:gsLst>
                      <a:lin ang="19800000" scaled="0"/>
                    </a:gradFill>
                    <a:latin typeface="SB Sans Display" panose="020B0503040504020204" pitchFamily="34" charset="0"/>
                    <a:cs typeface="SB Sans Display" panose="020B0503040504020204" pitchFamily="34" charset="0"/>
                  </a:rPr>
                  <a:t>в год в 2030 г.</a:t>
                </a:r>
              </a:p>
            </p:txBody>
          </p:sp>
        </p:grpSp>
        <p:grpSp>
          <p:nvGrpSpPr>
            <p:cNvPr id="42" name="Группа 41">
              <a:extLst>
                <a:ext uri="{FF2B5EF4-FFF2-40B4-BE49-F238E27FC236}">
                  <a16:creationId xmlns:a16="http://schemas.microsoft.com/office/drawing/2014/main" id="{5028C9E8-1D5E-030E-0B2D-38066FF8A5BA}"/>
                </a:ext>
              </a:extLst>
            </p:cNvPr>
            <p:cNvGrpSpPr/>
            <p:nvPr/>
          </p:nvGrpSpPr>
          <p:grpSpPr>
            <a:xfrm>
              <a:off x="10354147" y="5135201"/>
              <a:ext cx="2591577" cy="672188"/>
              <a:chOff x="10354147" y="4920677"/>
              <a:chExt cx="2591577" cy="672188"/>
            </a:xfrm>
          </p:grpSpPr>
          <p:sp>
            <p:nvSpPr>
              <p:cNvPr id="43" name="TextBox 500">
                <a:extLst>
                  <a:ext uri="{FF2B5EF4-FFF2-40B4-BE49-F238E27FC236}">
                    <a16:creationId xmlns:a16="http://schemas.microsoft.com/office/drawing/2014/main" id="{78AACDAC-442A-96EB-E790-8A6BEEDB67F6}"/>
                  </a:ext>
                </a:extLst>
              </p:cNvPr>
              <p:cNvSpPr txBox="1"/>
              <p:nvPr/>
            </p:nvSpPr>
            <p:spPr bwMode="auto">
              <a:xfrm>
                <a:off x="10354147" y="4920677"/>
                <a:ext cx="2591576" cy="38428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r>
                  <a:rPr lang="ru-RU" sz="1050" dirty="0">
                    <a:solidFill>
                      <a:prstClr val="white"/>
                    </a:solidFill>
                    <a:latin typeface="SB Sans Display" panose="020B0503040504020204" pitchFamily="34" charset="0"/>
                    <a:cs typeface="SB Sans Display" panose="020B0503040504020204" pitchFamily="34" charset="0"/>
                  </a:rPr>
                  <a:t>Умеют адаптировать ИИ-модели для конкретных задач</a:t>
                </a:r>
              </a:p>
            </p:txBody>
          </p:sp>
          <p:sp>
            <p:nvSpPr>
              <p:cNvPr id="44" name="TextBox 500">
                <a:extLst>
                  <a:ext uri="{FF2B5EF4-FFF2-40B4-BE49-F238E27FC236}">
                    <a16:creationId xmlns:a16="http://schemas.microsoft.com/office/drawing/2014/main" id="{3AC574F9-0B4B-F49C-AB0E-5B045E25C02A}"/>
                  </a:ext>
                </a:extLst>
              </p:cNvPr>
              <p:cNvSpPr txBox="1"/>
              <p:nvPr/>
            </p:nvSpPr>
            <p:spPr bwMode="auto">
              <a:xfrm>
                <a:off x="10354148" y="5300080"/>
                <a:ext cx="2591576" cy="29278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r>
                  <a:rPr lang="ru-RU" sz="1600" b="1" dirty="0">
                    <a:gradFill>
                      <a:gsLst>
                        <a:gs pos="100000">
                          <a:srgbClr val="005AA3">
                            <a:lumMod val="60000"/>
                            <a:lumOff val="40000"/>
                          </a:srgbClr>
                        </a:gs>
                        <a:gs pos="0">
                          <a:srgbClr val="07EBC7"/>
                        </a:gs>
                      </a:gsLst>
                      <a:lin ang="19800000" scaled="0"/>
                    </a:gradFill>
                    <a:latin typeface="SB Sans Display" panose="020B0503040504020204" pitchFamily="34" charset="0"/>
                    <a:cs typeface="SB Sans Display" panose="020B0503040504020204" pitchFamily="34" charset="0"/>
                  </a:rPr>
                  <a:t>10 000 </a:t>
                </a:r>
                <a:r>
                  <a:rPr lang="ru-RU" sz="1100" b="1" dirty="0">
                    <a:gradFill>
                      <a:gsLst>
                        <a:gs pos="100000">
                          <a:srgbClr val="005AA3">
                            <a:lumMod val="60000"/>
                            <a:lumOff val="40000"/>
                          </a:srgbClr>
                        </a:gs>
                        <a:gs pos="0">
                          <a:srgbClr val="07EBC7"/>
                        </a:gs>
                      </a:gsLst>
                      <a:lin ang="19800000" scaled="0"/>
                    </a:gradFill>
                    <a:latin typeface="SB Sans Display" panose="020B0503040504020204" pitchFamily="34" charset="0"/>
                    <a:cs typeface="SB Sans Display" panose="020B0503040504020204" pitchFamily="34" charset="0"/>
                  </a:rPr>
                  <a:t>в год в 2030 г.</a:t>
                </a:r>
              </a:p>
            </p:txBody>
          </p:sp>
        </p:grpSp>
        <p:grpSp>
          <p:nvGrpSpPr>
            <p:cNvPr id="45" name="Группа 44">
              <a:extLst>
                <a:ext uri="{FF2B5EF4-FFF2-40B4-BE49-F238E27FC236}">
                  <a16:creationId xmlns:a16="http://schemas.microsoft.com/office/drawing/2014/main" id="{7D4A2518-8B02-832C-AE72-2CF636F72414}"/>
                </a:ext>
              </a:extLst>
            </p:cNvPr>
            <p:cNvGrpSpPr/>
            <p:nvPr/>
          </p:nvGrpSpPr>
          <p:grpSpPr>
            <a:xfrm>
              <a:off x="10354147" y="6178773"/>
              <a:ext cx="2928295" cy="716381"/>
              <a:chOff x="10354147" y="6178773"/>
              <a:chExt cx="2928295" cy="716381"/>
            </a:xfrm>
          </p:grpSpPr>
          <p:sp>
            <p:nvSpPr>
              <p:cNvPr id="46" name="TextBox 500">
                <a:extLst>
                  <a:ext uri="{FF2B5EF4-FFF2-40B4-BE49-F238E27FC236}">
                    <a16:creationId xmlns:a16="http://schemas.microsoft.com/office/drawing/2014/main" id="{96C31E1A-62FB-82BC-F8D9-A74591C75ECD}"/>
                  </a:ext>
                </a:extLst>
              </p:cNvPr>
              <p:cNvSpPr txBox="1"/>
              <p:nvPr/>
            </p:nvSpPr>
            <p:spPr bwMode="auto">
              <a:xfrm>
                <a:off x="10354147" y="6178773"/>
                <a:ext cx="2591576" cy="38428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r>
                  <a:rPr lang="ru-RU" sz="1050" dirty="0">
                    <a:solidFill>
                      <a:prstClr val="white"/>
                    </a:solidFill>
                    <a:latin typeface="SB Sans Display" panose="020B0503040504020204" pitchFamily="34" charset="0"/>
                    <a:cs typeface="SB Sans Display" panose="020B0503040504020204" pitchFamily="34" charset="0"/>
                  </a:rPr>
                  <a:t>Умеют применять ИИ-модели на практике</a:t>
                </a:r>
              </a:p>
            </p:txBody>
          </p:sp>
          <p:sp>
            <p:nvSpPr>
              <p:cNvPr id="47" name="TextBox 500">
                <a:extLst>
                  <a:ext uri="{FF2B5EF4-FFF2-40B4-BE49-F238E27FC236}">
                    <a16:creationId xmlns:a16="http://schemas.microsoft.com/office/drawing/2014/main" id="{4C5AA24E-1353-D782-3FBE-CC677911FD85}"/>
                  </a:ext>
                </a:extLst>
              </p:cNvPr>
              <p:cNvSpPr txBox="1"/>
              <p:nvPr/>
            </p:nvSpPr>
            <p:spPr bwMode="auto">
              <a:xfrm>
                <a:off x="10354148" y="6602368"/>
                <a:ext cx="2928294" cy="29278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r>
                  <a:rPr lang="ru-RU" sz="1600" b="1" dirty="0">
                    <a:gradFill>
                      <a:gsLst>
                        <a:gs pos="100000">
                          <a:srgbClr val="005AA3">
                            <a:lumMod val="60000"/>
                            <a:lumOff val="40000"/>
                          </a:srgbClr>
                        </a:gs>
                        <a:gs pos="0">
                          <a:srgbClr val="07EBC7"/>
                        </a:gs>
                      </a:gsLst>
                      <a:lin ang="19800000" scaled="0"/>
                    </a:gradFill>
                    <a:latin typeface="SB Sans Display" panose="020B0503040504020204" pitchFamily="34" charset="0"/>
                    <a:cs typeface="SB Sans Display" panose="020B0503040504020204" pitchFamily="34" charset="0"/>
                  </a:rPr>
                  <a:t>50%</a:t>
                </a:r>
                <a:r>
                  <a:rPr lang="ru-RU" sz="1200" b="1" dirty="0">
                    <a:gradFill>
                      <a:gsLst>
                        <a:gs pos="100000">
                          <a:srgbClr val="005AA3">
                            <a:lumMod val="60000"/>
                            <a:lumOff val="40000"/>
                          </a:srgbClr>
                        </a:gs>
                        <a:gs pos="0">
                          <a:srgbClr val="07EBC7"/>
                        </a:gs>
                      </a:gsLst>
                      <a:lin ang="19800000" scaled="0"/>
                    </a:gradFill>
                    <a:latin typeface="SB Sans Display" panose="020B0503040504020204" pitchFamily="34" charset="0"/>
                    <a:cs typeface="SB Sans Display" panose="020B0503040504020204" pitchFamily="34" charset="0"/>
                  </a:rPr>
                  <a:t> </a:t>
                </a:r>
                <a:r>
                  <a:rPr lang="ru-RU" sz="1100" b="1" dirty="0">
                    <a:gradFill>
                      <a:gsLst>
                        <a:gs pos="100000">
                          <a:srgbClr val="005AA3">
                            <a:lumMod val="60000"/>
                            <a:lumOff val="40000"/>
                          </a:srgbClr>
                        </a:gs>
                        <a:gs pos="0">
                          <a:srgbClr val="07EBC7"/>
                        </a:gs>
                      </a:gsLst>
                      <a:lin ang="19800000" scaled="0"/>
                    </a:gradFill>
                    <a:latin typeface="SB Sans Display" panose="020B0503040504020204" pitchFamily="34" charset="0"/>
                    <a:cs typeface="SB Sans Display" panose="020B0503040504020204" pitchFamily="34" charset="0"/>
                  </a:rPr>
                  <a:t>всех</a:t>
                </a:r>
                <a:r>
                  <a:rPr lang="ru-RU" sz="1200" b="1" dirty="0">
                    <a:gradFill>
                      <a:gsLst>
                        <a:gs pos="100000">
                          <a:srgbClr val="005AA3">
                            <a:lumMod val="60000"/>
                            <a:lumOff val="40000"/>
                          </a:srgbClr>
                        </a:gs>
                        <a:gs pos="0">
                          <a:srgbClr val="07EBC7"/>
                        </a:gs>
                      </a:gsLst>
                      <a:lin ang="19800000" scaled="0"/>
                    </a:gradFill>
                    <a:latin typeface="SB Sans Display" panose="020B0503040504020204" pitchFamily="34" charset="0"/>
                    <a:cs typeface="SB Sans Display" panose="020B0503040504020204" pitchFamily="34" charset="0"/>
                  </a:rPr>
                  <a:t> </a:t>
                </a:r>
                <a:r>
                  <a:rPr lang="ru-RU" sz="1100" b="1" dirty="0">
                    <a:gradFill>
                      <a:gsLst>
                        <a:gs pos="100000">
                          <a:srgbClr val="005AA3">
                            <a:lumMod val="60000"/>
                            <a:lumOff val="40000"/>
                          </a:srgbClr>
                        </a:gs>
                        <a:gs pos="0">
                          <a:srgbClr val="07EBC7"/>
                        </a:gs>
                      </a:gsLst>
                      <a:lin ang="19800000" scaled="0"/>
                    </a:gradFill>
                    <a:latin typeface="SB Sans Display" panose="020B0503040504020204" pitchFamily="34" charset="0"/>
                    <a:cs typeface="SB Sans Display" panose="020B0503040504020204" pitchFamily="34" charset="0"/>
                  </a:rPr>
                  <a:t>выпускников 2030 </a:t>
                </a:r>
              </a:p>
            </p:txBody>
          </p:sp>
        </p:grpSp>
        <p:cxnSp>
          <p:nvCxnSpPr>
            <p:cNvPr id="48" name="Прямая соединительная линия 47">
              <a:extLst>
                <a:ext uri="{FF2B5EF4-FFF2-40B4-BE49-F238E27FC236}">
                  <a16:creationId xmlns:a16="http://schemas.microsoft.com/office/drawing/2014/main" id="{8F7F1B2F-45EA-D42D-2D2B-7CC7C50983F3}"/>
                </a:ext>
              </a:extLst>
            </p:cNvPr>
            <p:cNvCxnSpPr>
              <a:cxnSpLocks/>
            </p:cNvCxnSpPr>
            <p:nvPr/>
          </p:nvCxnSpPr>
          <p:spPr>
            <a:xfrm>
              <a:off x="10363805" y="4957004"/>
              <a:ext cx="2554920" cy="0"/>
            </a:xfrm>
            <a:prstGeom prst="line">
              <a:avLst/>
            </a:prstGeom>
            <a:noFill/>
            <a:ln w="3175" cap="flat" cmpd="sng" algn="ctr">
              <a:solidFill>
                <a:sysClr val="window" lastClr="FFFFFF"/>
              </a:solidFill>
              <a:prstDash val="sysDot"/>
              <a:miter lim="800000"/>
            </a:ln>
            <a:effectLst/>
          </p:spPr>
        </p:cxnSp>
        <p:cxnSp>
          <p:nvCxnSpPr>
            <p:cNvPr id="49" name="Прямая соединительная линия 48">
              <a:extLst>
                <a:ext uri="{FF2B5EF4-FFF2-40B4-BE49-F238E27FC236}">
                  <a16:creationId xmlns:a16="http://schemas.microsoft.com/office/drawing/2014/main" id="{F7439086-78B4-E2DC-8195-82743925D386}"/>
                </a:ext>
              </a:extLst>
            </p:cNvPr>
            <p:cNvCxnSpPr>
              <a:cxnSpLocks/>
            </p:cNvCxnSpPr>
            <p:nvPr/>
          </p:nvCxnSpPr>
          <p:spPr>
            <a:xfrm>
              <a:off x="10363805" y="6000578"/>
              <a:ext cx="2554920" cy="0"/>
            </a:xfrm>
            <a:prstGeom prst="line">
              <a:avLst/>
            </a:prstGeom>
            <a:noFill/>
            <a:ln w="3175" cap="flat" cmpd="sng" algn="ctr">
              <a:solidFill>
                <a:sysClr val="window" lastClr="FFFFFF"/>
              </a:solidFill>
              <a:prstDash val="sysDot"/>
              <a:miter lim="800000"/>
            </a:ln>
            <a:effectLst/>
          </p:spPr>
        </p:cxnSp>
        <p:sp>
          <p:nvSpPr>
            <p:cNvPr id="50" name="AutoShape 250">
              <a:extLst>
                <a:ext uri="{FF2B5EF4-FFF2-40B4-BE49-F238E27FC236}">
                  <a16:creationId xmlns:a16="http://schemas.microsoft.com/office/drawing/2014/main" id="{FD1278FE-D6B2-8319-1449-F9357EDF8C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12291" y="2219203"/>
              <a:ext cx="3294333" cy="6254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18000" anchor="b" anchorCtr="0">
              <a:spAutoFit/>
            </a:bodyPr>
            <a:lstStyle/>
            <a:p>
              <a:pPr>
                <a:defRPr/>
              </a:pPr>
              <a:r>
                <a:rPr lang="ru-RU" sz="1100" b="1" dirty="0">
                  <a:solidFill>
                    <a:prstClr val="white"/>
                  </a:solidFill>
                  <a:latin typeface="SB Sans Display Semibold" panose="020B0503040504020204" pitchFamily="34" charset="0"/>
                  <a:cs typeface="SB Sans Display Semibold" panose="020B0503040504020204" pitchFamily="34" charset="0"/>
                </a:rPr>
                <a:t>Количество вузов в топ-700 рейтинга </a:t>
              </a:r>
              <a:r>
                <a:rPr lang="en" sz="1100" b="1" dirty="0">
                  <a:solidFill>
                    <a:prstClr val="white"/>
                  </a:solidFill>
                  <a:latin typeface="SB Sans Display Semibold" panose="020B0503040504020204" pitchFamily="34" charset="0"/>
                  <a:cs typeface="SB Sans Display Semibold" panose="020B0503040504020204" pitchFamily="34" charset="0"/>
                </a:rPr>
                <a:t>QS </a:t>
              </a:r>
              <a:r>
                <a:rPr lang="ru-RU" sz="1100" b="1" dirty="0">
                  <a:solidFill>
                    <a:prstClr val="white"/>
                  </a:solidFill>
                  <a:latin typeface="SB Sans Display Semibold" panose="020B0503040504020204" pitchFamily="34" charset="0"/>
                  <a:cs typeface="SB Sans Display Semibold" panose="020B0503040504020204" pitchFamily="34" charset="0"/>
                </a:rPr>
                <a:t>по направлению </a:t>
              </a:r>
              <a:r>
                <a:rPr lang="en" sz="1100" b="1" dirty="0">
                  <a:solidFill>
                    <a:prstClr val="white"/>
                  </a:solidFill>
                  <a:latin typeface="SB Sans Display Semibold" panose="020B0503040504020204" pitchFamily="34" charset="0"/>
                  <a:cs typeface="SB Sans Display Semibold" panose="020B0503040504020204" pitchFamily="34" charset="0"/>
                </a:rPr>
                <a:t>Computer Science </a:t>
              </a:r>
              <a:r>
                <a:rPr lang="ru-RU" sz="1100" b="1" dirty="0">
                  <a:solidFill>
                    <a:prstClr val="white"/>
                  </a:solidFill>
                  <a:latin typeface="SB Sans Display Semibold" panose="020B0503040504020204" pitchFamily="34" charset="0"/>
                  <a:cs typeface="SB Sans Display Semibold" panose="020B0503040504020204" pitchFamily="34" charset="0"/>
                </a:rPr>
                <a:t>на 2023 г., ед. </a:t>
              </a:r>
            </a:p>
          </p:txBody>
        </p:sp>
        <p:grpSp>
          <p:nvGrpSpPr>
            <p:cNvPr id="51" name="Группа 50">
              <a:extLst>
                <a:ext uri="{FF2B5EF4-FFF2-40B4-BE49-F238E27FC236}">
                  <a16:creationId xmlns:a16="http://schemas.microsoft.com/office/drawing/2014/main" id="{53D0B9F7-6E72-A414-FCFE-349A41CA3389}"/>
                </a:ext>
              </a:extLst>
            </p:cNvPr>
            <p:cNvGrpSpPr/>
            <p:nvPr/>
          </p:nvGrpSpPr>
          <p:grpSpPr>
            <a:xfrm>
              <a:off x="10354146" y="3022883"/>
              <a:ext cx="2738715" cy="861961"/>
              <a:chOff x="10354146" y="2709319"/>
              <a:chExt cx="2738715" cy="861961"/>
            </a:xfrm>
          </p:grpSpPr>
          <p:sp>
            <p:nvSpPr>
              <p:cNvPr id="52" name="TextBox 500">
                <a:extLst>
                  <a:ext uri="{FF2B5EF4-FFF2-40B4-BE49-F238E27FC236}">
                    <a16:creationId xmlns:a16="http://schemas.microsoft.com/office/drawing/2014/main" id="{E1A184D3-ABA1-42F0-E6F0-F299804B05B7}"/>
                  </a:ext>
                </a:extLst>
              </p:cNvPr>
              <p:cNvSpPr txBox="1"/>
              <p:nvPr/>
            </p:nvSpPr>
            <p:spPr bwMode="auto">
              <a:xfrm>
                <a:off x="10354146" y="2709319"/>
                <a:ext cx="2738715" cy="5764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r>
                  <a:rPr lang="ru-RU" sz="1050" dirty="0">
                    <a:solidFill>
                      <a:prstClr val="white"/>
                    </a:solidFill>
                    <a:latin typeface="SB Sans Display" panose="020B0503040504020204" pitchFamily="34" charset="0"/>
                    <a:cs typeface="SB Sans Display" panose="020B0503040504020204" pitchFamily="34" charset="0"/>
                  </a:rPr>
                  <a:t>Умеют создавать ИИ-модели на основе передовых научных достижений</a:t>
                </a:r>
              </a:p>
            </p:txBody>
          </p:sp>
          <p:sp>
            <p:nvSpPr>
              <p:cNvPr id="53" name="TextBox 500">
                <a:extLst>
                  <a:ext uri="{FF2B5EF4-FFF2-40B4-BE49-F238E27FC236}">
                    <a16:creationId xmlns:a16="http://schemas.microsoft.com/office/drawing/2014/main" id="{ABEBABB3-B2C3-D11E-A437-480AD65452EF}"/>
                  </a:ext>
                </a:extLst>
              </p:cNvPr>
              <p:cNvSpPr txBox="1"/>
              <p:nvPr/>
            </p:nvSpPr>
            <p:spPr bwMode="auto">
              <a:xfrm>
                <a:off x="10354148" y="3278494"/>
                <a:ext cx="2591576" cy="29278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r>
                  <a:rPr lang="ru-RU" sz="1600" b="1" dirty="0">
                    <a:gradFill>
                      <a:gsLst>
                        <a:gs pos="100000">
                          <a:srgbClr val="005AA3">
                            <a:lumMod val="60000"/>
                            <a:lumOff val="40000"/>
                          </a:srgbClr>
                        </a:gs>
                        <a:gs pos="0">
                          <a:srgbClr val="07EBC7"/>
                        </a:gs>
                      </a:gsLst>
                      <a:lin ang="19800000" scaled="0"/>
                    </a:gradFill>
                    <a:latin typeface="SB Sans Display" panose="020B0503040504020204" pitchFamily="34" charset="0"/>
                    <a:cs typeface="SB Sans Display" panose="020B0503040504020204" pitchFamily="34" charset="0"/>
                  </a:rPr>
                  <a:t>1 000 </a:t>
                </a:r>
                <a:r>
                  <a:rPr lang="ru-RU" sz="1100" b="1" dirty="0">
                    <a:gradFill>
                      <a:gsLst>
                        <a:gs pos="100000">
                          <a:srgbClr val="005AA3">
                            <a:lumMod val="60000"/>
                            <a:lumOff val="40000"/>
                          </a:srgbClr>
                        </a:gs>
                        <a:gs pos="0">
                          <a:srgbClr val="07EBC7"/>
                        </a:gs>
                      </a:gsLst>
                      <a:lin ang="19800000" scaled="0"/>
                    </a:gradFill>
                    <a:latin typeface="SB Sans Display" panose="020B0503040504020204" pitchFamily="34" charset="0"/>
                    <a:cs typeface="SB Sans Display" panose="020B0503040504020204" pitchFamily="34" charset="0"/>
                  </a:rPr>
                  <a:t>в год в 2030 г.</a:t>
                </a:r>
              </a:p>
            </p:txBody>
          </p:sp>
        </p:grpSp>
        <p:cxnSp>
          <p:nvCxnSpPr>
            <p:cNvPr id="54" name="Прямая соединительная линия 53">
              <a:extLst>
                <a:ext uri="{FF2B5EF4-FFF2-40B4-BE49-F238E27FC236}">
                  <a16:creationId xmlns:a16="http://schemas.microsoft.com/office/drawing/2014/main" id="{EF1A0DB5-6F3E-83F5-D6F8-2D5C56B0D86B}"/>
                </a:ext>
              </a:extLst>
            </p:cNvPr>
            <p:cNvCxnSpPr>
              <a:cxnSpLocks/>
            </p:cNvCxnSpPr>
            <p:nvPr/>
          </p:nvCxnSpPr>
          <p:spPr>
            <a:xfrm>
              <a:off x="10363805" y="4078032"/>
              <a:ext cx="2554920" cy="0"/>
            </a:xfrm>
            <a:prstGeom prst="line">
              <a:avLst/>
            </a:prstGeom>
            <a:noFill/>
            <a:ln w="3175" cap="flat" cmpd="sng" algn="ctr">
              <a:solidFill>
                <a:sysClr val="window" lastClr="FFFFFF"/>
              </a:solidFill>
              <a:prstDash val="sysDot"/>
              <a:miter lim="800000"/>
            </a:ln>
            <a:effectLst/>
          </p:spPr>
        </p:cxn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C33B1833-4772-CAA2-9396-10C5E46993C2}"/>
                </a:ext>
              </a:extLst>
            </p:cNvPr>
            <p:cNvSpPr txBox="1"/>
            <p:nvPr/>
          </p:nvSpPr>
          <p:spPr>
            <a:xfrm>
              <a:off x="1406857" y="1419961"/>
              <a:ext cx="5197292" cy="4391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b="1" dirty="0">
                  <a:gradFill>
                    <a:gsLst>
                      <a:gs pos="0">
                        <a:srgbClr val="07EBC7"/>
                      </a:gs>
                      <a:gs pos="100000">
                        <a:srgbClr val="00B1FF"/>
                      </a:gs>
                    </a:gsLst>
                    <a:lin ang="0" scaled="1"/>
                  </a:gradFill>
                  <a:latin typeface="SB Sans Display Semibold" panose="020B0503040504020204" pitchFamily="34" charset="0"/>
                  <a:cs typeface="SB Sans Display Semibold" panose="020B0503040504020204" pitchFamily="34" charset="0"/>
                </a:rPr>
                <a:t>Текущая ситуация</a:t>
              </a:r>
            </a:p>
          </p:txBody>
        </p:sp>
        <p:sp>
          <p:nvSpPr>
            <p:cNvPr id="56" name="Скругленный прямоугольник 55">
              <a:extLst>
                <a:ext uri="{FF2B5EF4-FFF2-40B4-BE49-F238E27FC236}">
                  <a16:creationId xmlns:a16="http://schemas.microsoft.com/office/drawing/2014/main" id="{E618F1DB-C113-956A-C8EE-9F8F7AD15918}"/>
                </a:ext>
              </a:extLst>
            </p:cNvPr>
            <p:cNvSpPr/>
            <p:nvPr/>
          </p:nvSpPr>
          <p:spPr>
            <a:xfrm>
              <a:off x="598106" y="1395405"/>
              <a:ext cx="772345" cy="485901"/>
            </a:xfrm>
            <a:prstGeom prst="roundRect">
              <a:avLst/>
            </a:prstGeom>
            <a:solidFill>
              <a:srgbClr val="002B4F"/>
            </a:solidFill>
            <a:ln w="19050">
              <a:gradFill>
                <a:gsLst>
                  <a:gs pos="0">
                    <a:srgbClr val="07EBC7"/>
                  </a:gs>
                  <a:gs pos="100000">
                    <a:srgbClr val="00B1FF"/>
                  </a:gs>
                </a:gsLst>
                <a:lin ang="5400000" scaled="1"/>
              </a:gra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b="1" dirty="0">
                  <a:gradFill>
                    <a:gsLst>
                      <a:gs pos="0">
                        <a:srgbClr val="07EBC7"/>
                      </a:gs>
                      <a:gs pos="100000">
                        <a:srgbClr val="00B1FF"/>
                      </a:gs>
                    </a:gsLst>
                    <a:lin ang="0" scaled="1"/>
                  </a:gradFill>
                  <a:latin typeface="SB Sans Display" panose="020B0503040504020204" pitchFamily="34" charset="0"/>
                  <a:cs typeface="SB Sans Display" panose="020B0503040504020204" pitchFamily="34" charset="0"/>
                </a:rPr>
                <a:t>4.1</a:t>
              </a:r>
            </a:p>
          </p:txBody>
        </p:sp>
        <p:sp>
          <p:nvSpPr>
            <p:cNvPr id="57" name="Скругленный прямоугольник 37">
              <a:extLst>
                <a:ext uri="{FF2B5EF4-FFF2-40B4-BE49-F238E27FC236}">
                  <a16:creationId xmlns:a16="http://schemas.microsoft.com/office/drawing/2014/main" id="{0E1ED2C0-8FE0-3995-02B1-D3A0F7799127}"/>
                </a:ext>
              </a:extLst>
            </p:cNvPr>
            <p:cNvSpPr/>
            <p:nvPr/>
          </p:nvSpPr>
          <p:spPr>
            <a:xfrm>
              <a:off x="2030428" y="6291685"/>
              <a:ext cx="4327566" cy="561599"/>
            </a:xfrm>
            <a:prstGeom prst="roundRect">
              <a:avLst/>
            </a:prstGeom>
            <a:noFill/>
            <a:ln w="9525" cap="flat" cmpd="sng" algn="ctr">
              <a:noFill/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B Sans Display" panose="020B0503040504020204" pitchFamily="34" charset="0"/>
                  <a:cs typeface="SB Sans Display" panose="020B0503040504020204" pitchFamily="34" charset="0"/>
                </a:rPr>
                <a:t>*</a:t>
              </a:r>
              <a:r>
                <a:rPr kumimoji="0" lang="ru-RU" sz="105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B Sans Display" panose="020B0503040504020204" pitchFamily="34" charset="0"/>
                  <a:cs typeface="SB Sans Display" panose="020B0503040504020204" pitchFamily="34" charset="0"/>
                </a:rPr>
                <a:t>Сколтех</a:t>
              </a:r>
              <a:r>
                <a:rPr kumimoji="0" lang="ru-RU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B Sans Display" panose="020B0503040504020204" pitchFamily="34" charset="0"/>
                  <a:cs typeface="SB Sans Display" panose="020B0503040504020204" pitchFamily="34" charset="0"/>
                </a:rPr>
                <a:t> не включен в рейтинг вузов Альянса, так как в вузе отсутствует программа бакалавриата. Однако является одним из самых сильных вузов по ИИ</a:t>
              </a:r>
            </a:p>
          </p:txBody>
        </p:sp>
        <p:pic>
          <p:nvPicPr>
            <p:cNvPr id="58" name="Picture 2">
              <a:extLst>
                <a:ext uri="{FF2B5EF4-FFF2-40B4-BE49-F238E27FC236}">
                  <a16:creationId xmlns:a16="http://schemas.microsoft.com/office/drawing/2014/main" id="{237B60EA-3C81-F55E-207F-726501B3F1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2514" y="6316773"/>
              <a:ext cx="1250082" cy="4394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9" name="Скругленный прямоугольник 1050">
              <a:extLst>
                <a:ext uri="{FF2B5EF4-FFF2-40B4-BE49-F238E27FC236}">
                  <a16:creationId xmlns:a16="http://schemas.microsoft.com/office/drawing/2014/main" id="{7963D90F-5655-2EEA-CBEE-C6BB9608E47E}"/>
                </a:ext>
              </a:extLst>
            </p:cNvPr>
            <p:cNvSpPr/>
            <p:nvPr/>
          </p:nvSpPr>
          <p:spPr>
            <a:xfrm>
              <a:off x="7446436" y="5056129"/>
              <a:ext cx="1412671" cy="222019"/>
            </a:xfrm>
            <a:prstGeom prst="roundRect">
              <a:avLst/>
            </a:prstGeom>
            <a:noFill/>
            <a:ln w="9525" cap="flat" cmpd="sng" algn="ctr">
              <a:solidFill>
                <a:srgbClr val="07EBC7"/>
              </a:solidFill>
              <a:prstDash val="dash"/>
              <a:miter lim="800000"/>
            </a:ln>
            <a:effectLst/>
          </p:spPr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05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B Sans Display" panose="020B0503040504020204" pitchFamily="34" charset="0"/>
                <a:cs typeface="SB Sans Display" panose="020B0503040504020204" pitchFamily="34" charset="0"/>
              </a:endParaRPr>
            </a:p>
          </p:txBody>
        </p:sp>
      </p:grpSp>
      <p:grpSp>
        <p:nvGrpSpPr>
          <p:cNvPr id="61" name="Группа 60">
            <a:extLst>
              <a:ext uri="{FF2B5EF4-FFF2-40B4-BE49-F238E27FC236}">
                <a16:creationId xmlns:a16="http://schemas.microsoft.com/office/drawing/2014/main" id="{874E4F0E-5FC9-EB6F-703E-7EE3A2010927}"/>
              </a:ext>
            </a:extLst>
          </p:cNvPr>
          <p:cNvGrpSpPr/>
          <p:nvPr/>
        </p:nvGrpSpPr>
        <p:grpSpPr>
          <a:xfrm>
            <a:off x="685800" y="111266"/>
            <a:ext cx="1494323" cy="461664"/>
            <a:chOff x="15557624" y="1464023"/>
            <a:chExt cx="736034" cy="287471"/>
          </a:xfrm>
        </p:grpSpPr>
        <p:sp>
          <p:nvSpPr>
            <p:cNvPr id="62" name="Скругленный прямоугольник 1196">
              <a:extLst>
                <a:ext uri="{FF2B5EF4-FFF2-40B4-BE49-F238E27FC236}">
                  <a16:creationId xmlns:a16="http://schemas.microsoft.com/office/drawing/2014/main" id="{203B68C2-47C4-1622-00F3-27BB7732761A}"/>
                </a:ext>
              </a:extLst>
            </p:cNvPr>
            <p:cNvSpPr/>
            <p:nvPr/>
          </p:nvSpPr>
          <p:spPr>
            <a:xfrm>
              <a:off x="15557624" y="1464128"/>
              <a:ext cx="679691" cy="287366"/>
            </a:xfrm>
            <a:prstGeom prst="roundRect">
              <a:avLst/>
            </a:prstGeom>
            <a:gradFill flip="none" rotWithShape="1">
              <a:gsLst>
                <a:gs pos="4000">
                  <a:srgbClr val="9152AF"/>
                </a:gs>
                <a:gs pos="100000">
                  <a:srgbClr val="9152AE">
                    <a:alpha val="0"/>
                  </a:srgbClr>
                </a:gs>
              </a:gsLst>
              <a:lin ang="1080000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2700000" algn="tl" rotWithShape="0">
                <a:srgbClr val="073463">
                  <a:alpha val="40000"/>
                </a:srgbClr>
              </a:outerShdw>
            </a:effectLst>
          </p:spPr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B Sans Display Semibold" panose="020B0503040504020204" pitchFamily="34" charset="0"/>
                  <a:cs typeface="SB Sans Display Semibold" panose="020B0503040504020204" pitchFamily="34" charset="0"/>
                </a:rPr>
                <a:t>Вызов</a:t>
              </a:r>
            </a:p>
          </p:txBody>
        </p:sp>
        <p:sp>
          <p:nvSpPr>
            <p:cNvPr id="63" name="Овал 62">
              <a:extLst>
                <a:ext uri="{FF2B5EF4-FFF2-40B4-BE49-F238E27FC236}">
                  <a16:creationId xmlns:a16="http://schemas.microsoft.com/office/drawing/2014/main" id="{4F7907F8-D3C0-8C2F-67E2-D59F3869F526}"/>
                </a:ext>
              </a:extLst>
            </p:cNvPr>
            <p:cNvSpPr/>
            <p:nvPr/>
          </p:nvSpPr>
          <p:spPr>
            <a:xfrm>
              <a:off x="16071796" y="1464023"/>
              <a:ext cx="221862" cy="287366"/>
            </a:xfrm>
            <a:prstGeom prst="ellipse">
              <a:avLst/>
            </a:prstGeom>
            <a:solidFill>
              <a:srgbClr val="9152AF"/>
            </a:solidFill>
            <a:ln w="12700" cap="flat" cmpd="sng" algn="ctr">
              <a:solidFill>
                <a:srgbClr val="073463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73463">
                  <a:alpha val="40000"/>
                </a:srgbClr>
              </a:outerShdw>
            </a:effectLst>
          </p:spPr>
          <p:txBody>
            <a:bodyPr lIns="0" tIns="3600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B Sans Display" panose="020B0503040504020204" pitchFamily="34" charset="0"/>
                  <a:cs typeface="SB Sans Display" panose="020B0503040504020204" pitchFamily="34" charset="0"/>
                </a:rPr>
                <a:t>4</a:t>
              </a:r>
            </a:p>
          </p:txBody>
        </p:sp>
      </p:grpSp>
      <p:sp>
        <p:nvSpPr>
          <p:cNvPr id="65" name="Прямоугольник 64">
            <a:extLst>
              <a:ext uri="{FF2B5EF4-FFF2-40B4-BE49-F238E27FC236}">
                <a16:creationId xmlns:a16="http://schemas.microsoft.com/office/drawing/2014/main" id="{A8D7F24D-95D2-2119-4244-6EEDBE648B1B}"/>
              </a:ext>
            </a:extLst>
          </p:cNvPr>
          <p:cNvSpPr/>
          <p:nvPr/>
        </p:nvSpPr>
        <p:spPr>
          <a:xfrm>
            <a:off x="8698978" y="169573"/>
            <a:ext cx="2620056" cy="28082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Arial"/>
              </a:rPr>
              <a:t>Раздел в проекте Стратегии</a:t>
            </a:r>
          </a:p>
        </p:txBody>
      </p:sp>
      <p:sp>
        <p:nvSpPr>
          <p:cNvPr id="66" name="Овал 65">
            <a:extLst>
              <a:ext uri="{FF2B5EF4-FFF2-40B4-BE49-F238E27FC236}">
                <a16:creationId xmlns:a16="http://schemas.microsoft.com/office/drawing/2014/main" id="{F5F61E9F-F8AF-7002-685E-CBA4661F59D7}"/>
              </a:ext>
            </a:extLst>
          </p:cNvPr>
          <p:cNvSpPr/>
          <p:nvPr/>
        </p:nvSpPr>
        <p:spPr>
          <a:xfrm>
            <a:off x="8684938" y="340455"/>
            <a:ext cx="277343" cy="279014"/>
          </a:xfrm>
          <a:prstGeom prst="ellipse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solidFill>
              <a:srgbClr val="073463"/>
            </a:solidFill>
            <a:prstDash val="solid"/>
            <a:miter lim="800000"/>
          </a:ln>
          <a:effectLst>
            <a:outerShdw blurRad="50800" dist="38100" dir="2700000" algn="tl" rotWithShape="0">
              <a:srgbClr val="073463">
                <a:alpha val="40000"/>
              </a:srgbClr>
            </a:outerShdw>
          </a:effectLst>
        </p:spPr>
        <p:txBody>
          <a:bodyPr lIns="0" tIns="3600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252D40"/>
                </a:solidFill>
                <a:effectLst/>
                <a:uLnTx/>
                <a:uFillTx/>
                <a:latin typeface="SB Sans Display" panose="020B0503040504020204" pitchFamily="34" charset="0"/>
                <a:cs typeface="SB Sans Display" panose="020B0503040504020204" pitchFamily="34" charset="0"/>
              </a:rPr>
              <a:t>I</a:t>
            </a:r>
            <a:endParaRPr kumimoji="0" lang="ru-RU" sz="1100" b="1" i="0" u="none" strike="noStrike" kern="0" cap="none" spc="0" normalizeH="0" baseline="0" noProof="0" dirty="0">
              <a:ln>
                <a:noFill/>
              </a:ln>
              <a:solidFill>
                <a:srgbClr val="252D40"/>
              </a:solidFill>
              <a:effectLst/>
              <a:uLnTx/>
              <a:uFillTx/>
              <a:latin typeface="SB Sans Display" panose="020B0503040504020204" pitchFamily="34" charset="0"/>
              <a:cs typeface="SB Sans Display" panose="020B0503040504020204" pitchFamily="34" charset="0"/>
            </a:endParaRPr>
          </a:p>
        </p:txBody>
      </p:sp>
      <p:sp>
        <p:nvSpPr>
          <p:cNvPr id="67" name="Овал 66">
            <a:extLst>
              <a:ext uri="{FF2B5EF4-FFF2-40B4-BE49-F238E27FC236}">
                <a16:creationId xmlns:a16="http://schemas.microsoft.com/office/drawing/2014/main" id="{257151E8-0FE3-669C-8169-BDC49B681109}"/>
              </a:ext>
            </a:extLst>
          </p:cNvPr>
          <p:cNvSpPr/>
          <p:nvPr/>
        </p:nvSpPr>
        <p:spPr>
          <a:xfrm>
            <a:off x="9024095" y="340455"/>
            <a:ext cx="277343" cy="279014"/>
          </a:xfrm>
          <a:prstGeom prst="ellipse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solidFill>
              <a:srgbClr val="073463"/>
            </a:solidFill>
            <a:prstDash val="solid"/>
            <a:miter lim="800000"/>
          </a:ln>
          <a:effectLst>
            <a:outerShdw blurRad="50800" dist="38100" dir="2700000" algn="tl" rotWithShape="0">
              <a:srgbClr val="073463">
                <a:alpha val="40000"/>
              </a:srgbClr>
            </a:outerShdw>
          </a:effectLst>
        </p:spPr>
        <p:txBody>
          <a:bodyPr lIns="0" tIns="36000" rIns="0" bIns="0" rtlCol="0" anchor="ctr"/>
          <a:lstStyle/>
          <a:p>
            <a:pPr algn="ctr"/>
            <a:r>
              <a:rPr lang="en-US" sz="1100" b="1" kern="0" dirty="0">
                <a:solidFill>
                  <a:srgbClr val="252D40"/>
                </a:solidFill>
                <a:latin typeface="SB Sans Display" panose="020B0503040504020204" pitchFamily="34" charset="0"/>
                <a:cs typeface="SB Sans Display" panose="020B0503040504020204" pitchFamily="34" charset="0"/>
              </a:rPr>
              <a:t>II</a:t>
            </a:r>
            <a:endParaRPr lang="ru-RU" sz="1100" b="1" kern="0" dirty="0">
              <a:solidFill>
                <a:srgbClr val="252D40"/>
              </a:solidFill>
              <a:latin typeface="SB Sans Display" panose="020B0503040504020204" pitchFamily="34" charset="0"/>
              <a:cs typeface="SB Sans Display" panose="020B0503040504020204" pitchFamily="34" charset="0"/>
            </a:endParaRPr>
          </a:p>
        </p:txBody>
      </p:sp>
      <p:sp>
        <p:nvSpPr>
          <p:cNvPr id="68" name="Овал 67">
            <a:extLst>
              <a:ext uri="{FF2B5EF4-FFF2-40B4-BE49-F238E27FC236}">
                <a16:creationId xmlns:a16="http://schemas.microsoft.com/office/drawing/2014/main" id="{7205DE2A-9A89-EFDD-C725-3E584B179FAC}"/>
              </a:ext>
            </a:extLst>
          </p:cNvPr>
          <p:cNvSpPr/>
          <p:nvPr/>
        </p:nvSpPr>
        <p:spPr>
          <a:xfrm>
            <a:off x="9363253" y="340455"/>
            <a:ext cx="277343" cy="279014"/>
          </a:xfrm>
          <a:prstGeom prst="ellipse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solidFill>
              <a:srgbClr val="073463"/>
            </a:solidFill>
            <a:prstDash val="solid"/>
            <a:miter lim="800000"/>
          </a:ln>
          <a:effectLst>
            <a:outerShdw blurRad="50800" dist="38100" dir="2700000" algn="tl" rotWithShape="0">
              <a:srgbClr val="073463">
                <a:alpha val="40000"/>
              </a:srgbClr>
            </a:outerShdw>
          </a:effectLst>
        </p:spPr>
        <p:txBody>
          <a:bodyPr lIns="0" tIns="3600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252D40"/>
                </a:solidFill>
                <a:effectLst/>
                <a:uLnTx/>
                <a:uFillTx/>
                <a:latin typeface="SB Sans Display" panose="020B0503040504020204" pitchFamily="34" charset="0"/>
                <a:cs typeface="SB Sans Display" panose="020B0503040504020204" pitchFamily="34" charset="0"/>
              </a:rPr>
              <a:t>III</a:t>
            </a:r>
            <a:endParaRPr kumimoji="0" lang="ru-RU" sz="1100" b="1" i="0" u="none" strike="noStrike" kern="0" cap="none" spc="0" normalizeH="0" baseline="0" noProof="0" dirty="0">
              <a:ln>
                <a:noFill/>
              </a:ln>
              <a:solidFill>
                <a:srgbClr val="252D40"/>
              </a:solidFill>
              <a:effectLst/>
              <a:uLnTx/>
              <a:uFillTx/>
              <a:latin typeface="SB Sans Display" panose="020B0503040504020204" pitchFamily="34" charset="0"/>
              <a:cs typeface="SB Sans Display" panose="020B0503040504020204" pitchFamily="34" charset="0"/>
            </a:endParaRPr>
          </a:p>
        </p:txBody>
      </p:sp>
      <p:sp>
        <p:nvSpPr>
          <p:cNvPr id="69" name="Овал 68">
            <a:extLst>
              <a:ext uri="{FF2B5EF4-FFF2-40B4-BE49-F238E27FC236}">
                <a16:creationId xmlns:a16="http://schemas.microsoft.com/office/drawing/2014/main" id="{73B1FDC8-E13F-F4D3-F30F-1D4DC2A9FEFA}"/>
              </a:ext>
            </a:extLst>
          </p:cNvPr>
          <p:cNvSpPr/>
          <p:nvPr/>
        </p:nvSpPr>
        <p:spPr>
          <a:xfrm>
            <a:off x="9702410" y="340455"/>
            <a:ext cx="277343" cy="279014"/>
          </a:xfrm>
          <a:prstGeom prst="ellipse">
            <a:avLst/>
          </a:prstGeom>
          <a:solidFill>
            <a:srgbClr val="A14DA0"/>
          </a:solidFill>
          <a:ln w="12700" cap="flat" cmpd="sng" algn="ctr">
            <a:solidFill>
              <a:srgbClr val="073463"/>
            </a:solidFill>
            <a:prstDash val="solid"/>
            <a:miter lim="800000"/>
          </a:ln>
          <a:effectLst>
            <a:outerShdw blurRad="50800" dist="38100" dir="2700000" algn="tl" rotWithShape="0">
              <a:srgbClr val="073463">
                <a:alpha val="40000"/>
              </a:srgbClr>
            </a:outerShdw>
          </a:effectLst>
        </p:spPr>
        <p:txBody>
          <a:bodyPr lIns="0" tIns="36000" rIns="0" bIns="0" rtlCol="0" anchor="ctr"/>
          <a:lstStyle/>
          <a:p>
            <a:pPr algn="ctr"/>
            <a:r>
              <a:rPr lang="en-US" sz="1100" b="1" kern="0" dirty="0">
                <a:solidFill>
                  <a:prstClr val="white"/>
                </a:solidFill>
                <a:latin typeface="SB Sans Display" panose="020B0503040504020204" pitchFamily="34" charset="0"/>
                <a:cs typeface="SB Sans Display" panose="020B0503040504020204" pitchFamily="34" charset="0"/>
              </a:rPr>
              <a:t>IV</a:t>
            </a:r>
            <a:endParaRPr lang="ru-RU" sz="1100" b="1" kern="0" dirty="0">
              <a:solidFill>
                <a:prstClr val="white"/>
              </a:solidFill>
              <a:latin typeface="SB Sans Display" panose="020B0503040504020204" pitchFamily="34" charset="0"/>
              <a:cs typeface="SB Sans Display" panose="020B0503040504020204" pitchFamily="34" charset="0"/>
            </a:endParaRPr>
          </a:p>
        </p:txBody>
      </p:sp>
      <p:sp>
        <p:nvSpPr>
          <p:cNvPr id="70" name="Овал 69">
            <a:extLst>
              <a:ext uri="{FF2B5EF4-FFF2-40B4-BE49-F238E27FC236}">
                <a16:creationId xmlns:a16="http://schemas.microsoft.com/office/drawing/2014/main" id="{D6A81050-526B-0203-6741-C668C2E37977}"/>
              </a:ext>
            </a:extLst>
          </p:cNvPr>
          <p:cNvSpPr/>
          <p:nvPr/>
        </p:nvSpPr>
        <p:spPr>
          <a:xfrm>
            <a:off x="10041567" y="340455"/>
            <a:ext cx="277343" cy="279014"/>
          </a:xfrm>
          <a:prstGeom prst="ellipse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solidFill>
              <a:srgbClr val="073463"/>
            </a:solidFill>
            <a:prstDash val="solid"/>
            <a:miter lim="800000"/>
          </a:ln>
          <a:effectLst>
            <a:outerShdw blurRad="50800" dist="38100" dir="2700000" algn="tl" rotWithShape="0">
              <a:srgbClr val="073463">
                <a:alpha val="40000"/>
              </a:srgbClr>
            </a:outerShdw>
          </a:effectLst>
        </p:spPr>
        <p:txBody>
          <a:bodyPr lIns="0" tIns="3600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252D40"/>
                </a:solidFill>
                <a:effectLst/>
                <a:uLnTx/>
                <a:uFillTx/>
                <a:latin typeface="SB Sans Display" panose="020B0503040504020204" pitchFamily="34" charset="0"/>
                <a:cs typeface="SB Sans Display" panose="020B0503040504020204" pitchFamily="34" charset="0"/>
              </a:rPr>
              <a:t>V</a:t>
            </a:r>
            <a:endParaRPr kumimoji="0" lang="ru-RU" sz="1100" b="1" i="0" u="none" strike="noStrike" kern="0" cap="none" spc="0" normalizeH="0" baseline="0" noProof="0" dirty="0">
              <a:ln>
                <a:noFill/>
              </a:ln>
              <a:solidFill>
                <a:srgbClr val="252D40"/>
              </a:solidFill>
              <a:effectLst/>
              <a:uLnTx/>
              <a:uFillTx/>
              <a:latin typeface="SB Sans Display" panose="020B0503040504020204" pitchFamily="34" charset="0"/>
              <a:cs typeface="SB Sans Display" panose="020B0503040504020204" pitchFamily="34" charset="0"/>
            </a:endParaRPr>
          </a:p>
        </p:txBody>
      </p:sp>
      <p:sp>
        <p:nvSpPr>
          <p:cNvPr id="71" name="Овал 70">
            <a:extLst>
              <a:ext uri="{FF2B5EF4-FFF2-40B4-BE49-F238E27FC236}">
                <a16:creationId xmlns:a16="http://schemas.microsoft.com/office/drawing/2014/main" id="{AA649AA3-85AD-F3EB-5021-D1D42283EAEF}"/>
              </a:ext>
            </a:extLst>
          </p:cNvPr>
          <p:cNvSpPr/>
          <p:nvPr/>
        </p:nvSpPr>
        <p:spPr>
          <a:xfrm>
            <a:off x="10380724" y="340455"/>
            <a:ext cx="277343" cy="279014"/>
          </a:xfrm>
          <a:prstGeom prst="ellipse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solidFill>
              <a:srgbClr val="073463"/>
            </a:solidFill>
            <a:prstDash val="solid"/>
            <a:miter lim="800000"/>
          </a:ln>
          <a:effectLst>
            <a:outerShdw blurRad="50800" dist="38100" dir="2700000" algn="tl" rotWithShape="0">
              <a:srgbClr val="073463">
                <a:alpha val="40000"/>
              </a:srgbClr>
            </a:outerShdw>
          </a:effectLst>
        </p:spPr>
        <p:txBody>
          <a:bodyPr lIns="0" tIns="3600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252D40"/>
                </a:solidFill>
                <a:effectLst/>
                <a:uLnTx/>
                <a:uFillTx/>
                <a:latin typeface="SB Sans Display" panose="020B0503040504020204" pitchFamily="34" charset="0"/>
                <a:cs typeface="SB Sans Display" panose="020B0503040504020204" pitchFamily="34" charset="0"/>
              </a:rPr>
              <a:t>VI</a:t>
            </a:r>
            <a:endParaRPr kumimoji="0" lang="ru-RU" sz="1100" b="1" i="0" u="none" strike="noStrike" kern="0" cap="none" spc="0" normalizeH="0" baseline="0" noProof="0" dirty="0">
              <a:ln>
                <a:noFill/>
              </a:ln>
              <a:solidFill>
                <a:srgbClr val="252D40"/>
              </a:solidFill>
              <a:effectLst/>
              <a:uLnTx/>
              <a:uFillTx/>
              <a:latin typeface="SB Sans Display" panose="020B0503040504020204" pitchFamily="34" charset="0"/>
              <a:cs typeface="SB Sans Display" panose="020B0503040504020204" pitchFamily="34" charset="0"/>
            </a:endParaRPr>
          </a:p>
        </p:txBody>
      </p:sp>
      <p:sp>
        <p:nvSpPr>
          <p:cNvPr id="72" name="Овал 71">
            <a:extLst>
              <a:ext uri="{FF2B5EF4-FFF2-40B4-BE49-F238E27FC236}">
                <a16:creationId xmlns:a16="http://schemas.microsoft.com/office/drawing/2014/main" id="{546BB3C3-FFD8-38BA-B4AB-476D73B70592}"/>
              </a:ext>
            </a:extLst>
          </p:cNvPr>
          <p:cNvSpPr/>
          <p:nvPr/>
        </p:nvSpPr>
        <p:spPr>
          <a:xfrm>
            <a:off x="10719881" y="340455"/>
            <a:ext cx="277343" cy="279014"/>
          </a:xfrm>
          <a:prstGeom prst="ellipse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solidFill>
              <a:srgbClr val="073463"/>
            </a:solidFill>
            <a:prstDash val="solid"/>
            <a:miter lim="800000"/>
          </a:ln>
          <a:effectLst>
            <a:outerShdw blurRad="50800" dist="38100" dir="2700000" algn="tl" rotWithShape="0">
              <a:srgbClr val="073463">
                <a:alpha val="40000"/>
              </a:srgbClr>
            </a:outerShdw>
          </a:effectLst>
        </p:spPr>
        <p:txBody>
          <a:bodyPr lIns="0" tIns="3600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252D40"/>
                </a:solidFill>
                <a:effectLst/>
                <a:uLnTx/>
                <a:uFillTx/>
                <a:latin typeface="SB Sans Display" panose="020B0503040504020204" pitchFamily="34" charset="0"/>
                <a:cs typeface="SB Sans Display" panose="020B0503040504020204" pitchFamily="34" charset="0"/>
              </a:rPr>
              <a:t>VII</a:t>
            </a:r>
            <a:endParaRPr kumimoji="0" lang="ru-RU" sz="1100" b="1" i="0" u="none" strike="noStrike" kern="0" cap="none" spc="0" normalizeH="0" baseline="0" noProof="0" dirty="0">
              <a:ln>
                <a:noFill/>
              </a:ln>
              <a:solidFill>
                <a:srgbClr val="252D40"/>
              </a:solidFill>
              <a:effectLst/>
              <a:uLnTx/>
              <a:uFillTx/>
              <a:latin typeface="SB Sans Display" panose="020B0503040504020204" pitchFamily="34" charset="0"/>
              <a:cs typeface="SB Sans Display" panose="020B0503040504020204" pitchFamily="34" charset="0"/>
            </a:endParaRPr>
          </a:p>
        </p:txBody>
      </p:sp>
      <p:sp>
        <p:nvSpPr>
          <p:cNvPr id="73" name="Овал 72">
            <a:extLst>
              <a:ext uri="{FF2B5EF4-FFF2-40B4-BE49-F238E27FC236}">
                <a16:creationId xmlns:a16="http://schemas.microsoft.com/office/drawing/2014/main" id="{A4242403-1137-4D6D-CF32-B7550B0C347A}"/>
              </a:ext>
            </a:extLst>
          </p:cNvPr>
          <p:cNvSpPr/>
          <p:nvPr/>
        </p:nvSpPr>
        <p:spPr>
          <a:xfrm>
            <a:off x="11055731" y="340455"/>
            <a:ext cx="277343" cy="279014"/>
          </a:xfrm>
          <a:prstGeom prst="ellipse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solidFill>
              <a:srgbClr val="073463"/>
            </a:solidFill>
            <a:prstDash val="solid"/>
            <a:miter lim="800000"/>
          </a:ln>
          <a:effectLst>
            <a:outerShdw blurRad="50800" dist="38100" dir="2700000" algn="tl" rotWithShape="0">
              <a:srgbClr val="073463">
                <a:alpha val="40000"/>
              </a:srgbClr>
            </a:outerShdw>
          </a:effectLst>
        </p:spPr>
        <p:txBody>
          <a:bodyPr lIns="0" tIns="3600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0" cap="none" spc="0" normalizeH="0" baseline="0" noProof="0" dirty="0">
              <a:ln>
                <a:noFill/>
              </a:ln>
              <a:solidFill>
                <a:srgbClr val="252D40"/>
              </a:solidFill>
              <a:effectLst/>
              <a:uLnTx/>
              <a:uFillTx/>
              <a:latin typeface="SB Sans Display" panose="020B0503040504020204" pitchFamily="34" charset="0"/>
              <a:cs typeface="SB Sans Display" panose="020B0503040504020204" pitchFamily="34" charset="0"/>
            </a:endParaRPr>
          </a:p>
        </p:txBody>
      </p:sp>
      <p:sp>
        <p:nvSpPr>
          <p:cNvPr id="74" name="Овал 73">
            <a:extLst>
              <a:ext uri="{FF2B5EF4-FFF2-40B4-BE49-F238E27FC236}">
                <a16:creationId xmlns:a16="http://schemas.microsoft.com/office/drawing/2014/main" id="{DE24100C-8A39-9EE4-951E-7971C79A0FE6}"/>
              </a:ext>
            </a:extLst>
          </p:cNvPr>
          <p:cNvSpPr/>
          <p:nvPr/>
        </p:nvSpPr>
        <p:spPr>
          <a:xfrm>
            <a:off x="11018151" y="340455"/>
            <a:ext cx="360867" cy="279014"/>
          </a:xfrm>
          <a:prstGeom prst="ellipse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lIns="0" tIns="3600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252D40"/>
                </a:solidFill>
                <a:effectLst/>
                <a:uLnTx/>
                <a:uFillTx/>
                <a:latin typeface="SB Sans Display" panose="020B0503040504020204" pitchFamily="34" charset="0"/>
                <a:cs typeface="SB Sans Display" panose="020B0503040504020204" pitchFamily="34" charset="0"/>
              </a:rPr>
              <a:t>VIII</a:t>
            </a:r>
            <a:endParaRPr kumimoji="0" lang="ru-RU" sz="1100" b="1" i="0" u="none" strike="noStrike" kern="0" cap="none" spc="0" normalizeH="0" baseline="0" noProof="0" dirty="0">
              <a:ln>
                <a:noFill/>
              </a:ln>
              <a:solidFill>
                <a:srgbClr val="252D40"/>
              </a:solidFill>
              <a:effectLst/>
              <a:uLnTx/>
              <a:uFillTx/>
              <a:latin typeface="SB Sans Display" panose="020B0503040504020204" pitchFamily="34" charset="0"/>
              <a:cs typeface="SB Sans Display" panose="020B0503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7274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55C1708A-C30E-7F6E-88A7-8CC4D3E24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D299D97-0549-5FCC-D7FA-24CEB562FEDC}"/>
              </a:ext>
            </a:extLst>
          </p:cNvPr>
          <p:cNvSpPr/>
          <p:nvPr/>
        </p:nvSpPr>
        <p:spPr>
          <a:xfrm>
            <a:off x="685801" y="498430"/>
            <a:ext cx="10820400" cy="796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Потребность в кадрах для массового внедрения (2/3)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4E68E504-0116-04F1-74C9-F5F9839AE9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9280398"/>
              </p:ext>
            </p:extLst>
          </p:nvPr>
        </p:nvGraphicFramePr>
        <p:xfrm>
          <a:off x="687375" y="1887220"/>
          <a:ext cx="10996034" cy="4504452"/>
        </p:xfrm>
        <a:graphic>
          <a:graphicData uri="http://schemas.openxmlformats.org/drawingml/2006/table">
            <a:tbl>
              <a:tblPr/>
              <a:tblGrid>
                <a:gridCol w="1481058">
                  <a:extLst>
                    <a:ext uri="{9D8B030D-6E8A-4147-A177-3AD203B41FA5}">
                      <a16:colId xmlns:a16="http://schemas.microsoft.com/office/drawing/2014/main" val="2664170281"/>
                    </a:ext>
                  </a:extLst>
                </a:gridCol>
                <a:gridCol w="254237">
                  <a:extLst>
                    <a:ext uri="{9D8B030D-6E8A-4147-A177-3AD203B41FA5}">
                      <a16:colId xmlns:a16="http://schemas.microsoft.com/office/drawing/2014/main" val="2246591162"/>
                    </a:ext>
                  </a:extLst>
                </a:gridCol>
                <a:gridCol w="5147266">
                  <a:extLst>
                    <a:ext uri="{9D8B030D-6E8A-4147-A177-3AD203B41FA5}">
                      <a16:colId xmlns:a16="http://schemas.microsoft.com/office/drawing/2014/main" val="1338836763"/>
                    </a:ext>
                  </a:extLst>
                </a:gridCol>
                <a:gridCol w="1105400">
                  <a:extLst>
                    <a:ext uri="{9D8B030D-6E8A-4147-A177-3AD203B41FA5}">
                      <a16:colId xmlns:a16="http://schemas.microsoft.com/office/drawing/2014/main" val="3131587200"/>
                    </a:ext>
                  </a:extLst>
                </a:gridCol>
                <a:gridCol w="1692638">
                  <a:extLst>
                    <a:ext uri="{9D8B030D-6E8A-4147-A177-3AD203B41FA5}">
                      <a16:colId xmlns:a16="http://schemas.microsoft.com/office/drawing/2014/main" val="305876525"/>
                    </a:ext>
                  </a:extLst>
                </a:gridCol>
                <a:gridCol w="1315435">
                  <a:extLst>
                    <a:ext uri="{9D8B030D-6E8A-4147-A177-3AD203B41FA5}">
                      <a16:colId xmlns:a16="http://schemas.microsoft.com/office/drawing/2014/main" val="4013946067"/>
                    </a:ext>
                  </a:extLst>
                </a:gridCol>
              </a:tblGrid>
              <a:tr h="300145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9pPr>
                    </a:lstStyle>
                    <a:p>
                      <a:pPr algn="l" fontAlgn="ctr">
                        <a:spcAft>
                          <a:spcPts val="600"/>
                        </a:spcAft>
                      </a:pPr>
                      <a:r>
                        <a:rPr lang="ru-RU" sz="600" b="1" i="0" u="none" strike="noStrike" kern="1200" dirty="0">
                          <a:solidFill>
                            <a:srgbClr val="00B1FF"/>
                          </a:solidFill>
                          <a:effectLst/>
                          <a:latin typeface="SB Sans Display Semibold" panose="020B0503040504020204" pitchFamily="34" charset="0"/>
                          <a:ea typeface="+mn-ea"/>
                          <a:cs typeface="SB Sans Display Semibold" panose="020B0503040504020204" pitchFamily="34" charset="0"/>
                        </a:rPr>
                        <a:t>Направление</a:t>
                      </a:r>
                    </a:p>
                  </a:txBody>
                  <a:tcPr marL="30226" marR="30226" marT="30226" marB="3022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B1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9pPr>
                    </a:lstStyle>
                    <a:p>
                      <a:pPr algn="ctr" fontAlgn="ctr">
                        <a:spcAft>
                          <a:spcPts val="600"/>
                        </a:spcAft>
                      </a:pPr>
                      <a:r>
                        <a:rPr lang="ru-RU" sz="600" b="1" i="0" u="none" strike="noStrike" kern="1200" dirty="0">
                          <a:solidFill>
                            <a:srgbClr val="00B1FF"/>
                          </a:solidFill>
                          <a:effectLst/>
                          <a:latin typeface="SB Sans Display Semibold" panose="020B0503040504020204" pitchFamily="34" charset="0"/>
                          <a:ea typeface="+mn-ea"/>
                          <a:cs typeface="SB Sans Display Semibold" panose="020B0503040504020204" pitchFamily="34" charset="0"/>
                        </a:rPr>
                        <a:t>№</a:t>
                      </a:r>
                    </a:p>
                  </a:txBody>
                  <a:tcPr marL="30226" marR="30226" marT="30226" marB="3022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B1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9pPr>
                    </a:lstStyle>
                    <a:p>
                      <a:pPr algn="l" fontAlgn="ctr">
                        <a:spcAft>
                          <a:spcPts val="600"/>
                        </a:spcAft>
                      </a:pPr>
                      <a:r>
                        <a:rPr lang="ru-RU" sz="600" b="1" i="0" u="none" strike="noStrike" kern="1200" dirty="0">
                          <a:solidFill>
                            <a:srgbClr val="00B1FF"/>
                          </a:solidFill>
                          <a:effectLst/>
                          <a:latin typeface="SB Sans Display Semibold" panose="020B0503040504020204" pitchFamily="34" charset="0"/>
                          <a:ea typeface="+mn-ea"/>
                          <a:cs typeface="SB Sans Display Semibold" panose="020B0503040504020204" pitchFamily="34" charset="0"/>
                        </a:rPr>
                        <a:t>Мероприятие</a:t>
                      </a:r>
                    </a:p>
                  </a:txBody>
                  <a:tcPr marL="30226" marR="30226" marT="30226" marB="3022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B1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9pPr>
                    </a:lstStyle>
                    <a:p>
                      <a:pPr algn="ctr" fontAlgn="ctr">
                        <a:spcAft>
                          <a:spcPts val="600"/>
                        </a:spcAft>
                      </a:pPr>
                      <a:r>
                        <a:rPr lang="ru-RU" sz="600" b="1" i="0" u="none" strike="noStrike" kern="1200" dirty="0">
                          <a:solidFill>
                            <a:srgbClr val="00B1FF"/>
                          </a:solidFill>
                          <a:effectLst/>
                          <a:latin typeface="SB Sans Display Semibold" panose="020B0503040504020204" pitchFamily="34" charset="0"/>
                          <a:ea typeface="+mn-ea"/>
                          <a:cs typeface="SB Sans Display Semibold" panose="020B0503040504020204" pitchFamily="34" charset="0"/>
                        </a:rPr>
                        <a:t>Ответственный</a:t>
                      </a:r>
                    </a:p>
                  </a:txBody>
                  <a:tcPr marL="30226" marR="30226" marT="30226" marB="3022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B1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9pPr>
                    </a:lstStyle>
                    <a:p>
                      <a:pPr algn="l" fontAlgn="ctr">
                        <a:spcAft>
                          <a:spcPts val="600"/>
                        </a:spcAft>
                      </a:pPr>
                      <a:r>
                        <a:rPr lang="ru-RU" sz="600" b="1" i="0" u="none" strike="noStrike" kern="1200" dirty="0">
                          <a:solidFill>
                            <a:srgbClr val="00B1FF"/>
                          </a:solidFill>
                          <a:effectLst/>
                          <a:latin typeface="SB Sans Display Semibold" panose="020B0503040504020204" pitchFamily="34" charset="0"/>
                          <a:ea typeface="+mn-ea"/>
                          <a:cs typeface="SB Sans Display Semibold" panose="020B0503040504020204" pitchFamily="34" charset="0"/>
                        </a:rPr>
                        <a:t>Среднегодовые расходы </a:t>
                      </a:r>
                      <a:br>
                        <a:rPr lang="ru-RU" sz="600" b="1" i="0" u="none" strike="noStrike" kern="1200" dirty="0">
                          <a:solidFill>
                            <a:srgbClr val="00B1FF"/>
                          </a:solidFill>
                          <a:effectLst/>
                          <a:latin typeface="SB Sans Display Semibold" panose="020B0503040504020204" pitchFamily="34" charset="0"/>
                          <a:ea typeface="+mn-ea"/>
                          <a:cs typeface="SB Sans Display Semibold" panose="020B0503040504020204" pitchFamily="34" charset="0"/>
                        </a:rPr>
                      </a:br>
                      <a:r>
                        <a:rPr lang="ru-RU" sz="600" b="1" i="0" u="none" strike="noStrike" kern="1200" dirty="0">
                          <a:solidFill>
                            <a:srgbClr val="00B1FF"/>
                          </a:solidFill>
                          <a:effectLst/>
                          <a:latin typeface="SB Sans Display Semibold" panose="020B0503040504020204" pitchFamily="34" charset="0"/>
                          <a:ea typeface="+mn-ea"/>
                          <a:cs typeface="SB Sans Display Semibold" panose="020B0503040504020204" pitchFamily="34" charset="0"/>
                        </a:rPr>
                        <a:t>2025-2030, млрд руб.</a:t>
                      </a:r>
                    </a:p>
                  </a:txBody>
                  <a:tcPr marL="30226" marR="30226" marT="30226" marB="3022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B1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9pPr>
                    </a:lstStyle>
                    <a:p>
                      <a:pPr algn="l" fontAlgn="ctr">
                        <a:spcAft>
                          <a:spcPts val="600"/>
                        </a:spcAft>
                      </a:pPr>
                      <a:r>
                        <a:rPr lang="ru-RU" sz="600" b="1" i="0" u="none" strike="noStrike" kern="1200" dirty="0">
                          <a:solidFill>
                            <a:srgbClr val="00B1FF"/>
                          </a:solidFill>
                          <a:effectLst/>
                          <a:latin typeface="SB Sans Display Semibold" panose="020B0503040504020204" pitchFamily="34" charset="0"/>
                          <a:ea typeface="+mn-ea"/>
                          <a:cs typeface="SB Sans Display Semibold" panose="020B0503040504020204" pitchFamily="34" charset="0"/>
                        </a:rPr>
                        <a:t>Старт запуска мероприятия</a:t>
                      </a:r>
                    </a:p>
                  </a:txBody>
                  <a:tcPr marL="30226" marR="30226" marT="30226" marB="3022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B1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8750247"/>
                  </a:ext>
                </a:extLst>
              </a:tr>
              <a:tr h="722262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9pPr>
                    </a:lstStyle>
                    <a:p>
                      <a:pPr marL="271463" marR="0" lvl="0" indent="0" algn="l" defTabSz="1036747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600" b="0" i="0" u="none" strike="noStrike" kern="120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0226" marR="30226" marT="30226" marB="30226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1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1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9pPr>
                    </a:lstStyle>
                    <a:p>
                      <a:pPr algn="ctr" fontAlgn="t">
                        <a:spcAft>
                          <a:spcPts val="600"/>
                        </a:spcAft>
                      </a:pPr>
                      <a:r>
                        <a:rPr lang="ru-RU" sz="105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0451" marR="60451" marT="30226" marB="30226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1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1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1036747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SB Sans Display Semibold" panose="020B0503040504020204" pitchFamily="34" charset="0"/>
                          <a:ea typeface="+mn-ea"/>
                          <a:cs typeface="SB Sans Display Semibold" panose="020B0503040504020204" pitchFamily="34" charset="0"/>
                        </a:rPr>
                        <a:t>Поэтапный запуск программ подготовки квалифицированных отраслевых специалистов в сфере ИИ с привлечением ИЦ и Альянса ИИ, включая ежегодное обновление образовательных программ</a:t>
                      </a:r>
                    </a:p>
                  </a:txBody>
                  <a:tcPr marL="36000" marR="1080000" marT="36000" marB="36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1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1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1036747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0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1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1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9pPr>
                    </a:lstStyle>
                    <a:p>
                      <a:pPr marL="0" marR="0" lvl="0" indent="0" algn="l" defTabSz="1036747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400" b="0" i="0" u="none" strike="noStrike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72031" marR="60451" marT="30226" marB="30226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1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1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9pPr>
                    </a:lstStyle>
                    <a:p>
                      <a:pPr marL="36000" marR="0" lvl="0" indent="0" algn="l" defTabSz="1036747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7EBC7"/>
                          </a:solidFill>
                          <a:effectLst/>
                          <a:uLnTx/>
                          <a:uFillTx/>
                          <a:latin typeface="SB Sans Display" panose="020B0604020202020204" charset="0"/>
                          <a:ea typeface="+mn-ea"/>
                          <a:cs typeface="SB Sans Display" panose="020B0604020202020204" charset="0"/>
                        </a:rPr>
                        <a:t>С 2024 года</a:t>
                      </a:r>
                      <a:r>
                        <a:rPr kumimoji="0" lang="ru-RU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7EBC7"/>
                          </a:solidFill>
                          <a:effectLst/>
                          <a:uLnTx/>
                          <a:uFillTx/>
                          <a:latin typeface="SB Sans Display" panose="020B0604020202020204" charset="0"/>
                          <a:ea typeface="+mn-ea"/>
                          <a:cs typeface="SB Sans Display" panose="020B0604020202020204" charset="0"/>
                        </a:rPr>
                        <a:t/>
                      </a:r>
                      <a:br>
                        <a:rPr kumimoji="0" lang="ru-RU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7EBC7"/>
                          </a:solidFill>
                          <a:effectLst/>
                          <a:uLnTx/>
                          <a:uFillTx/>
                          <a:latin typeface="SB Sans Display" panose="020B0604020202020204" charset="0"/>
                          <a:ea typeface="+mn-ea"/>
                          <a:cs typeface="SB Sans Display" panose="020B0604020202020204" charset="0"/>
                        </a:rPr>
                      </a:br>
                      <a:r>
                        <a:rPr kumimoji="0" lang="ru-RU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7EBC7"/>
                          </a:solidFill>
                          <a:effectLst/>
                          <a:uLnTx/>
                          <a:uFillTx/>
                          <a:latin typeface="SB Sans Display" panose="020B0604020202020204" charset="0"/>
                          <a:ea typeface="+mn-ea"/>
                          <a:cs typeface="SB Sans Display" panose="020B0604020202020204" charset="0"/>
                        </a:rPr>
                        <a:t>До запуска НП «Экономика данных»</a:t>
                      </a:r>
                      <a:endParaRPr kumimoji="0" lang="ru-RU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7EBC7"/>
                        </a:solidFill>
                        <a:effectLst/>
                        <a:uLnTx/>
                        <a:uFillTx/>
                        <a:latin typeface="SB Sans Display" panose="020B0604020202020204" charset="0"/>
                        <a:ea typeface="+mn-ea"/>
                        <a:cs typeface="SB Sans Display" panose="020B0604020202020204" charset="0"/>
                      </a:endParaRPr>
                    </a:p>
                  </a:txBody>
                  <a:tcPr marL="30226" marR="60451" marT="30226" marB="30226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1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1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6749193"/>
                  </a:ext>
                </a:extLst>
              </a:tr>
              <a:tr h="722262">
                <a:tc rowSpan="3"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9pPr>
                    </a:lstStyle>
                    <a:p>
                      <a:pPr marL="11113" indent="0" algn="l" fontAlgn="t">
                        <a:spcAft>
                          <a:spcPts val="600"/>
                        </a:spcAft>
                        <a:tabLst/>
                      </a:pPr>
                      <a:endParaRPr kumimoji="0" lang="ru-RU" sz="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30226" marR="30226" marT="30226" marB="30226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1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1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9pPr>
                    </a:lstStyle>
                    <a:p>
                      <a:pPr algn="ctr" fontAlgn="t">
                        <a:spcAft>
                          <a:spcPts val="600"/>
                        </a:spcAft>
                      </a:pPr>
                      <a:r>
                        <a:rPr lang="ru-RU" sz="105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0451" marR="60451" marT="30226" marB="30226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1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1036747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SB Sans Display Semibold" panose="020B0503040504020204" pitchFamily="34" charset="0"/>
                          <a:ea typeface="+mn-ea"/>
                          <a:cs typeface="SB Sans Display Semibold" panose="020B0503040504020204" pitchFamily="34" charset="0"/>
                        </a:rPr>
                        <a:t>Комплекс мер для существующих программ: гранты ученым с А</a:t>
                      </a:r>
                      <a:r>
                        <a:rPr lang="en-US" sz="11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SB Sans Display Semibold" panose="020B0503040504020204" pitchFamily="34" charset="0"/>
                          <a:ea typeface="+mn-ea"/>
                          <a:cs typeface="SB Sans Display Semibold" panose="020B0503040504020204" pitchFamily="34" charset="0"/>
                        </a:rPr>
                        <a:t>* </a:t>
                      </a:r>
                      <a:r>
                        <a:rPr lang="ru-RU" sz="11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SB Sans Display Semibold" panose="020B0503040504020204" pitchFamily="34" charset="0"/>
                          <a:ea typeface="+mn-ea"/>
                          <a:cs typeface="SB Sans Display Semibold" panose="020B0503040504020204" pitchFamily="34" charset="0"/>
                        </a:rPr>
                        <a:t>за преподавание в др. вузах и их админ. поддержка, гранты для сотрудников компаний за преподавание в вузах, регулярное обучение преподавателей</a:t>
                      </a:r>
                    </a:p>
                  </a:txBody>
                  <a:tcPr marL="36000" marR="1080000" marT="36000" marB="36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1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1036747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0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1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9pPr>
                    </a:lstStyle>
                    <a:p>
                      <a:pPr marL="7938" marR="0" lvl="0" indent="0" algn="l" defTabSz="1036747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272031" marR="60451" marT="30226" marB="30226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1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9pPr>
                    </a:lstStyle>
                    <a:p>
                      <a:pPr marL="36000" marR="0" lvl="0" indent="0" algn="l" defTabSz="1036747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i="0" u="none" strike="noStrike" kern="1200" dirty="0">
                          <a:solidFill>
                            <a:srgbClr val="9152AE"/>
                          </a:solidFill>
                          <a:effectLst/>
                          <a:latin typeface="SB Sans Display" panose="020B0604020202020204" charset="0"/>
                          <a:ea typeface="+mn-ea"/>
                          <a:cs typeface="SB Sans Display" panose="020B0604020202020204" charset="0"/>
                        </a:rPr>
                        <a:t>С 2025 года</a:t>
                      </a:r>
                      <a:br>
                        <a:rPr lang="ru-RU" sz="1050" b="1" i="0" u="none" strike="noStrike" kern="1200" dirty="0">
                          <a:solidFill>
                            <a:srgbClr val="9152AE"/>
                          </a:solidFill>
                          <a:effectLst/>
                          <a:latin typeface="SB Sans Display" panose="020B0604020202020204" charset="0"/>
                          <a:ea typeface="+mn-ea"/>
                          <a:cs typeface="SB Sans Display" panose="020B0604020202020204" charset="0"/>
                        </a:rPr>
                      </a:br>
                      <a:r>
                        <a:rPr lang="ru-RU" sz="600" b="0" i="0" u="none" strike="noStrike" kern="1200" dirty="0">
                          <a:solidFill>
                            <a:srgbClr val="9152AE"/>
                          </a:solidFill>
                          <a:effectLst/>
                          <a:latin typeface="SB Sans Display" panose="020B0604020202020204" charset="0"/>
                          <a:ea typeface="+mn-ea"/>
                          <a:cs typeface="SB Sans Display" panose="020B0604020202020204" charset="0"/>
                        </a:rPr>
                        <a:t>Новый нацпроект</a:t>
                      </a:r>
                      <a:endParaRPr lang="ru-RU" sz="700" b="0" i="0" u="none" strike="noStrike" kern="1200" dirty="0">
                        <a:solidFill>
                          <a:srgbClr val="9152AE"/>
                        </a:solidFill>
                        <a:effectLst/>
                        <a:latin typeface="SB Sans Display" panose="020B0604020202020204" charset="0"/>
                        <a:ea typeface="+mn-ea"/>
                        <a:cs typeface="SB Sans Display" panose="020B0604020202020204" charset="0"/>
                      </a:endParaRPr>
                    </a:p>
                  </a:txBody>
                  <a:tcPr marL="30226" marR="60451" marT="30226" marB="30226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1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4815828"/>
                  </a:ext>
                </a:extLst>
              </a:tr>
              <a:tr h="4605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9pPr>
                    </a:lstStyle>
                    <a:p>
                      <a:pPr algn="ctr" fontAlgn="t">
                        <a:spcAft>
                          <a:spcPts val="600"/>
                        </a:spcAft>
                      </a:pPr>
                      <a:r>
                        <a:rPr lang="ru-RU" sz="105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60451" marR="60451" marT="30226" marB="30226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1036747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SB Sans Display Semibold" panose="020B0503040504020204" pitchFamily="34" charset="0"/>
                          <a:ea typeface="+mn-ea"/>
                          <a:cs typeface="SB Sans Display Semibold" panose="020B0503040504020204" pitchFamily="34" charset="0"/>
                        </a:rPr>
                        <a:t>Участие лидеров отрасли в формировании базовых кафедр по ИИ</a:t>
                      </a:r>
                    </a:p>
                  </a:txBody>
                  <a:tcPr marL="36000" marR="1080000" marT="36000" marB="3600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1036747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0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9pPr>
                    </a:lstStyle>
                    <a:p>
                      <a:pPr marL="7938" marR="0" lvl="0" indent="0" algn="l" defTabSz="1036747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272031" marR="60451" marT="30226" marB="30226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9pPr>
                    </a:lstStyle>
                    <a:p>
                      <a:pPr marL="36000" marR="0" lvl="0" indent="0" algn="l" defTabSz="1036747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SB Sans Display" panose="020B0604020202020204" charset="0"/>
                          <a:ea typeface="+mn-ea"/>
                          <a:cs typeface="SB Sans Display" panose="020B0604020202020204" charset="0"/>
                        </a:rPr>
                        <a:t>Уже</a:t>
                      </a:r>
                      <a:r>
                        <a:rPr kumimoji="0" lang="en-US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SB Sans Display" panose="020B0604020202020204" charset="0"/>
                          <a:ea typeface="+mn-ea"/>
                          <a:cs typeface="SB Sans Display" panose="020B0604020202020204" charset="0"/>
                        </a:rPr>
                        <a:t> </a:t>
                      </a:r>
                      <a:r>
                        <a:rPr kumimoji="0" lang="ru-RU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SB Sans Display" panose="020B0604020202020204" charset="0"/>
                          <a:ea typeface="+mn-ea"/>
                          <a:cs typeface="SB Sans Display" panose="020B0604020202020204" charset="0"/>
                        </a:rPr>
                        <a:t>реализуется </a:t>
                      </a:r>
                      <a:r>
                        <a:rPr kumimoji="0" lang="ru-RU" sz="10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SB Sans Display" panose="020B0604020202020204" charset="0"/>
                          <a:ea typeface="+mn-ea"/>
                          <a:cs typeface="SB Sans Display" panose="020B0604020202020204" charset="0"/>
                        </a:rPr>
                        <a:t/>
                      </a:r>
                      <a:br>
                        <a:rPr kumimoji="0" lang="ru-RU" sz="10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SB Sans Display" panose="020B0604020202020204" charset="0"/>
                          <a:ea typeface="+mn-ea"/>
                          <a:cs typeface="SB Sans Display" panose="020B0604020202020204" charset="0"/>
                        </a:rPr>
                      </a:br>
                      <a:r>
                        <a:rPr kumimoji="0" lang="ru-RU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SB Sans Display" panose="020B0604020202020204" charset="0"/>
                          <a:ea typeface="+mn-ea"/>
                          <a:cs typeface="SB Sans Display" panose="020B0604020202020204" charset="0"/>
                        </a:rPr>
                        <a:t>Необходимо</a:t>
                      </a:r>
                      <a:r>
                        <a:rPr kumimoji="0" 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SB Sans Display" panose="020B0604020202020204" charset="0"/>
                          <a:ea typeface="+mn-ea"/>
                          <a:cs typeface="SB Sans Display" panose="020B0604020202020204" charset="0"/>
                        </a:rPr>
                        <a:t> </a:t>
                      </a:r>
                      <a:r>
                        <a:rPr kumimoji="0" lang="ru-RU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SB Sans Display" panose="020B0604020202020204" charset="0"/>
                          <a:ea typeface="+mn-ea"/>
                          <a:cs typeface="SB Sans Display" panose="020B0604020202020204" charset="0"/>
                        </a:rPr>
                        <a:t>продолжать</a:t>
                      </a:r>
                    </a:p>
                  </a:txBody>
                  <a:tcPr marL="30226" marR="60451" marT="30226" marB="30226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64553192"/>
                  </a:ext>
                </a:extLst>
              </a:tr>
              <a:tr h="722262">
                <a:tc vMerge="1">
                  <a:txBody>
                    <a:bodyPr/>
                    <a:lstStyle/>
                    <a:p>
                      <a:pPr marL="271463" marR="0" lvl="0" indent="0" algn="l" defTabSz="1036747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0" i="0" u="none" strike="noStrike" kern="120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9pPr>
                    </a:lstStyle>
                    <a:p>
                      <a:pPr algn="ctr" fontAlgn="t">
                        <a:spcAft>
                          <a:spcPts val="600"/>
                        </a:spcAft>
                      </a:pPr>
                      <a:r>
                        <a:rPr lang="ru-RU" sz="105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60451" marR="60451" marT="30226" marB="30226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1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1036747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SB Sans Display Semibold" panose="020B0503040504020204" pitchFamily="34" charset="0"/>
                          <a:ea typeface="+mn-ea"/>
                          <a:cs typeface="SB Sans Display Semibold" panose="020B0503040504020204" pitchFamily="34" charset="0"/>
                        </a:rPr>
                        <a:t>ИИ в школах: массовое повышение качества преподавания математики и информатики, рост числа кружковых занятий и учащихся, посещающих курсы </a:t>
                      </a:r>
                      <a:r>
                        <a:rPr lang="ru-RU" sz="1100" b="1" i="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SB Sans Display Semibold" panose="020B0503040504020204" pitchFamily="34" charset="0"/>
                          <a:ea typeface="+mn-ea"/>
                          <a:cs typeface="SB Sans Display Semibold" panose="020B0503040504020204" pitchFamily="34" charset="0"/>
                        </a:rPr>
                        <a:t>допобразования</a:t>
                      </a:r>
                      <a:r>
                        <a:rPr lang="ru-RU" sz="11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SB Sans Display Semibold" panose="020B0503040504020204" pitchFamily="34" charset="0"/>
                          <a:ea typeface="+mn-ea"/>
                          <a:cs typeface="SB Sans Display Semibold" panose="020B0503040504020204" pitchFamily="34" charset="0"/>
                        </a:rPr>
                        <a:t> в области математики и информатики</a:t>
                      </a:r>
                    </a:p>
                  </a:txBody>
                  <a:tcPr marL="36000" marR="1080000" marT="36000" marB="3600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1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1036747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0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1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9pPr>
                    </a:lstStyle>
                    <a:p>
                      <a:pPr marL="7938" marR="0" lvl="0" indent="0" algn="l" defTabSz="1036747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400" b="0" i="1" u="none" strike="noStrike" kern="120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272031" marR="60451" marT="30226" marB="30226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1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9pPr>
                    </a:lstStyle>
                    <a:p>
                      <a:pPr marL="36000" marR="0" lvl="0" indent="0" algn="l" defTabSz="1036747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SB Sans Display" panose="020B0604020202020204" charset="0"/>
                          <a:ea typeface="+mn-ea"/>
                          <a:cs typeface="SB Sans Display" panose="020B0604020202020204" charset="0"/>
                        </a:rPr>
                        <a:t>Уже</a:t>
                      </a:r>
                      <a:r>
                        <a:rPr kumimoji="0" lang="en-US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SB Sans Display" panose="020B0604020202020204" charset="0"/>
                          <a:ea typeface="+mn-ea"/>
                          <a:cs typeface="SB Sans Display" panose="020B0604020202020204" charset="0"/>
                        </a:rPr>
                        <a:t> </a:t>
                      </a:r>
                      <a:r>
                        <a:rPr kumimoji="0" lang="ru-RU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SB Sans Display" panose="020B0604020202020204" charset="0"/>
                          <a:ea typeface="+mn-ea"/>
                          <a:cs typeface="SB Sans Display" panose="020B0604020202020204" charset="0"/>
                        </a:rPr>
                        <a:t>реализуется </a:t>
                      </a:r>
                      <a:r>
                        <a:rPr kumimoji="0" lang="ru-RU" sz="10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SB Sans Display" panose="020B0604020202020204" charset="0"/>
                          <a:ea typeface="+mn-ea"/>
                          <a:cs typeface="SB Sans Display" panose="020B0604020202020204" charset="0"/>
                        </a:rPr>
                        <a:t/>
                      </a:r>
                      <a:br>
                        <a:rPr kumimoji="0" lang="ru-RU" sz="10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SB Sans Display" panose="020B0604020202020204" charset="0"/>
                          <a:ea typeface="+mn-ea"/>
                          <a:cs typeface="SB Sans Display" panose="020B0604020202020204" charset="0"/>
                        </a:rPr>
                      </a:br>
                      <a:r>
                        <a:rPr kumimoji="0" lang="ru-RU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SB Sans Display" panose="020B0604020202020204" charset="0"/>
                          <a:ea typeface="+mn-ea"/>
                          <a:cs typeface="SB Sans Display" panose="020B0604020202020204" charset="0"/>
                        </a:rPr>
                        <a:t>в рамках ФП ИИ. Необходимо продолжать</a:t>
                      </a:r>
                    </a:p>
                  </a:txBody>
                  <a:tcPr marL="30226" marR="30226" marT="30226" marB="30226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1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2983920"/>
                  </a:ext>
                </a:extLst>
              </a:tr>
              <a:tr h="556734">
                <a:tc rowSpan="2"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9pPr>
                    </a:lstStyle>
                    <a:p>
                      <a:pPr marL="11113" indent="0" algn="l" fontAlgn="t">
                        <a:spcAft>
                          <a:spcPts val="600"/>
                        </a:spcAft>
                        <a:tabLst/>
                      </a:pPr>
                      <a:endParaRPr kumimoji="0" lang="ru-RU" sz="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0451" marR="60451" marT="30226" marB="30226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1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9pPr>
                    </a:lstStyle>
                    <a:p>
                      <a:pPr algn="ctr" fontAlgn="t">
                        <a:spcAft>
                          <a:spcPts val="600"/>
                        </a:spcAft>
                      </a:pPr>
                      <a:r>
                        <a:rPr lang="ru-RU" sz="105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60451" marR="60451" marT="30226" marB="30226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1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1036747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SB Sans Display Semibold" panose="020B0503040504020204" pitchFamily="34" charset="0"/>
                          <a:ea typeface="+mn-ea"/>
                          <a:cs typeface="SB Sans Display Semibold" panose="020B0503040504020204" pitchFamily="34" charset="0"/>
                        </a:rPr>
                        <a:t>Включение модуля по ИИ во все обр. программы и разработка новых модулей по применению ИИ в приоритетных отраслях</a:t>
                      </a:r>
                    </a:p>
                  </a:txBody>
                  <a:tcPr marL="36000" marR="1080000" marT="36000" marB="36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1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1036747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0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1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9pPr>
                    </a:lstStyle>
                    <a:p>
                      <a:pPr marL="7938" marR="0" lvl="0" indent="0" algn="l" defTabSz="1036747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400" b="0" i="1" u="none" strike="noStrike" kern="120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272031" marR="60451" marT="30226" marB="30226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1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9pPr>
                    </a:lstStyle>
                    <a:p>
                      <a:pPr marL="36000" marR="0" lvl="0" indent="0" algn="l" defTabSz="1036747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7EBC7"/>
                          </a:solidFill>
                          <a:effectLst/>
                          <a:uLnTx/>
                          <a:uFillTx/>
                          <a:latin typeface="SB Sans Display" panose="020B0604020202020204" charset="0"/>
                          <a:ea typeface="+mn-ea"/>
                          <a:cs typeface="SB Sans Display" panose="020B0604020202020204" charset="0"/>
                        </a:rPr>
                        <a:t>С 2024 года</a:t>
                      </a:r>
                      <a:r>
                        <a:rPr kumimoji="0" lang="ru-RU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7EBC7"/>
                          </a:solidFill>
                          <a:effectLst/>
                          <a:uLnTx/>
                          <a:uFillTx/>
                          <a:latin typeface="SB Sans Display" panose="020B0604020202020204" charset="0"/>
                          <a:ea typeface="+mn-ea"/>
                          <a:cs typeface="SB Sans Display" panose="020B0604020202020204" charset="0"/>
                        </a:rPr>
                        <a:t/>
                      </a:r>
                      <a:br>
                        <a:rPr kumimoji="0" lang="ru-RU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7EBC7"/>
                          </a:solidFill>
                          <a:effectLst/>
                          <a:uLnTx/>
                          <a:uFillTx/>
                          <a:latin typeface="SB Sans Display" panose="020B0604020202020204" charset="0"/>
                          <a:ea typeface="+mn-ea"/>
                          <a:cs typeface="SB Sans Display" panose="020B0604020202020204" charset="0"/>
                        </a:rPr>
                      </a:br>
                      <a:r>
                        <a:rPr kumimoji="0" lang="ru-RU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7EBC7"/>
                          </a:solidFill>
                          <a:effectLst/>
                          <a:uLnTx/>
                          <a:uFillTx/>
                          <a:latin typeface="SB Sans Display" panose="020B0604020202020204" charset="0"/>
                          <a:ea typeface="+mn-ea"/>
                          <a:cs typeface="SB Sans Display" panose="020B0604020202020204" charset="0"/>
                        </a:rPr>
                        <a:t>До запуска НП «Экономика данных»</a:t>
                      </a:r>
                      <a:endParaRPr kumimoji="0" lang="ru-RU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7EBC7"/>
                        </a:solidFill>
                        <a:effectLst/>
                        <a:uLnTx/>
                        <a:uFillTx/>
                        <a:latin typeface="SB Sans Display" panose="020B0604020202020204" charset="0"/>
                        <a:ea typeface="+mn-ea"/>
                        <a:cs typeface="SB Sans Display" panose="020B0604020202020204" charset="0"/>
                      </a:endParaRPr>
                    </a:p>
                  </a:txBody>
                  <a:tcPr marL="30226" marR="30226" marT="30226" marB="30226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1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6587515"/>
                  </a:ext>
                </a:extLst>
              </a:tr>
              <a:tr h="483985">
                <a:tc vMerge="1">
                  <a:txBody>
                    <a:bodyPr/>
                    <a:lstStyle/>
                    <a:p>
                      <a:pPr marL="11113" indent="0" algn="l" fontAlgn="t">
                        <a:spcAft>
                          <a:spcPts val="600"/>
                        </a:spcAft>
                        <a:tabLst/>
                      </a:pPr>
                      <a:endParaRPr kumimoji="0" lang="ru-RU" sz="1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9pPr>
                    </a:lstStyle>
                    <a:p>
                      <a:pPr algn="ctr" fontAlgn="t">
                        <a:spcAft>
                          <a:spcPts val="600"/>
                        </a:spcAft>
                      </a:pPr>
                      <a:r>
                        <a:rPr lang="ru-RU" sz="105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60451" marR="60451" marT="30226" marB="30226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1036747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SB Sans Display Semibold" panose="020B0503040504020204" pitchFamily="34" charset="0"/>
                          <a:ea typeface="+mn-ea"/>
                          <a:cs typeface="SB Sans Display Semibold" panose="020B0503040504020204" pitchFamily="34" charset="0"/>
                        </a:rPr>
                        <a:t>Выделение вычислительных мощностей под ИИ для школьников и студентов</a:t>
                      </a:r>
                    </a:p>
                  </a:txBody>
                  <a:tcPr marL="36000" marR="1080000" marT="36000" marB="3600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1036747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0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9pPr>
                    </a:lstStyle>
                    <a:p>
                      <a:pPr marL="7938" marR="0" lvl="0" indent="0" algn="l" defTabSz="1036747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SB Sans Display" panose="020B0604020202020204" charset="0"/>
                          <a:ea typeface="+mn-ea"/>
                          <a:cs typeface="SB Sans Display" panose="020B0604020202020204" charset="0"/>
                        </a:rPr>
                        <a:t>Реализация в рамках бюджета мероприятия</a:t>
                      </a:r>
                      <a:r>
                        <a:rPr lang="en-US" sz="6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SB Sans Display" panose="020B0604020202020204" charset="0"/>
                          <a:ea typeface="+mn-ea"/>
                          <a:cs typeface="SB Sans Display" panose="020B0604020202020204" charset="0"/>
                        </a:rPr>
                        <a:t> </a:t>
                      </a:r>
                      <a:r>
                        <a:rPr lang="ru-RU" sz="6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SB Sans Display" panose="020B0604020202020204" charset="0"/>
                          <a:ea typeface="+mn-ea"/>
                          <a:cs typeface="SB Sans Display" panose="020B0604020202020204" charset="0"/>
                        </a:rPr>
                        <a:t>1.2.4 (вызов 1)  </a:t>
                      </a:r>
                    </a:p>
                  </a:txBody>
                  <a:tcPr marL="60451" marR="60451" marT="30226" marB="30226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9pPr>
                    </a:lstStyle>
                    <a:p>
                      <a:pPr marL="36000" marR="0" lvl="0" indent="0" algn="l" defTabSz="1036747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9152AE"/>
                          </a:solidFill>
                          <a:effectLst/>
                          <a:uLnTx/>
                          <a:uFillTx/>
                          <a:latin typeface="SB Sans Display" panose="020B0604020202020204" charset="0"/>
                          <a:ea typeface="+mn-ea"/>
                          <a:cs typeface="SB Sans Display" panose="020B0604020202020204" charset="0"/>
                        </a:rPr>
                        <a:t>С 2025 года</a:t>
                      </a:r>
                      <a:br>
                        <a:rPr kumimoji="0" lang="ru-RU" sz="10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9152AE"/>
                          </a:solidFill>
                          <a:effectLst/>
                          <a:uLnTx/>
                          <a:uFillTx/>
                          <a:latin typeface="SB Sans Display" panose="020B0604020202020204" charset="0"/>
                          <a:ea typeface="+mn-ea"/>
                          <a:cs typeface="SB Sans Display" panose="020B0604020202020204" charset="0"/>
                        </a:rPr>
                      </a:br>
                      <a:r>
                        <a:rPr kumimoji="0" lang="ru-RU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9152AE"/>
                          </a:solidFill>
                          <a:effectLst/>
                          <a:uLnTx/>
                          <a:uFillTx/>
                          <a:latin typeface="SB Sans Display" panose="020B0604020202020204" charset="0"/>
                          <a:ea typeface="+mn-ea"/>
                          <a:cs typeface="SB Sans Display" panose="020B0604020202020204" charset="0"/>
                        </a:rPr>
                        <a:t>Новый нацпроект</a:t>
                      </a:r>
                      <a:endParaRPr kumimoji="0" lang="ru-RU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9152AE"/>
                        </a:solidFill>
                        <a:effectLst/>
                        <a:uLnTx/>
                        <a:uFillTx/>
                        <a:latin typeface="SB Sans Display" panose="020B0604020202020204" charset="0"/>
                        <a:ea typeface="+mn-ea"/>
                        <a:cs typeface="SB Sans Display" panose="020B0604020202020204" charset="0"/>
                      </a:endParaRPr>
                    </a:p>
                  </a:txBody>
                  <a:tcPr marL="30226" marR="30226" marT="30226" marB="30226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8073623"/>
                  </a:ext>
                </a:extLst>
              </a:tr>
              <a:tr h="536277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9pPr>
                    </a:lstStyle>
                    <a:p>
                      <a:pPr marL="444500" indent="0" algn="l" fontAlgn="t">
                        <a:spcAft>
                          <a:spcPts val="600"/>
                        </a:spcAft>
                        <a:tabLst/>
                      </a:pPr>
                      <a:endParaRPr kumimoji="0" lang="ru-RU" sz="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0451" marR="60451" marT="30226" marB="30226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9pPr>
                    </a:lstStyle>
                    <a:p>
                      <a:pPr algn="ctr" fontAlgn="t">
                        <a:spcAft>
                          <a:spcPts val="600"/>
                        </a:spcAft>
                      </a:pPr>
                      <a:r>
                        <a:rPr lang="ru-RU" sz="105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60451" marR="60451" marT="30226" marB="30226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1036747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SB Sans Display Semibold" panose="020B0503040504020204" pitchFamily="34" charset="0"/>
                          <a:ea typeface="+mn-ea"/>
                          <a:cs typeface="SB Sans Display Semibold" panose="020B0503040504020204" pitchFamily="34" charset="0"/>
                        </a:rPr>
                        <a:t>Развитие программ привлечения иностранных студентов из дружественных стран для обучения в России</a:t>
                      </a:r>
                      <a:endParaRPr lang="ru-RU" sz="1100" b="1" i="0" u="none" strike="noStrike" kern="1200" dirty="0">
                        <a:solidFill>
                          <a:schemeClr val="bg1"/>
                        </a:solidFill>
                        <a:effectLst/>
                        <a:highlight>
                          <a:srgbClr val="FF0000"/>
                        </a:highlight>
                        <a:latin typeface="SB Sans Display Semibold" panose="020B0503040504020204" pitchFamily="34" charset="0"/>
                        <a:ea typeface="+mn-ea"/>
                        <a:cs typeface="SB Sans Display Semibold" panose="020B0503040504020204" pitchFamily="34" charset="0"/>
                      </a:endParaRPr>
                    </a:p>
                  </a:txBody>
                  <a:tcPr marL="36000" marR="1080000" marT="36000" marB="36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1036747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0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1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9pPr>
                    </a:lstStyle>
                    <a:p>
                      <a:pPr marL="7938" marR="0" lvl="0" indent="0" algn="l" defTabSz="1036747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0" i="1" u="none" strike="noStrike" kern="120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272031" marR="60451" marT="30226" marB="30226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Open Sans"/>
                          <a:ea typeface="Arial"/>
                          <a:cs typeface="Arial"/>
                        </a:defRPr>
                      </a:lvl9pPr>
                    </a:lstStyle>
                    <a:p>
                      <a:pPr marL="36000" marR="0" lvl="0" indent="0" algn="l" defTabSz="1036747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9152AE"/>
                          </a:solidFill>
                          <a:effectLst/>
                          <a:uLnTx/>
                          <a:uFillTx/>
                          <a:latin typeface="SB Sans Display" panose="020B0604020202020204" charset="0"/>
                          <a:ea typeface="+mn-ea"/>
                          <a:cs typeface="SB Sans Display" panose="020B0604020202020204" charset="0"/>
                        </a:rPr>
                        <a:t>С 2025 года</a:t>
                      </a:r>
                      <a:br>
                        <a:rPr kumimoji="0" lang="ru-RU" sz="10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9152AE"/>
                          </a:solidFill>
                          <a:effectLst/>
                          <a:uLnTx/>
                          <a:uFillTx/>
                          <a:latin typeface="SB Sans Display" panose="020B0604020202020204" charset="0"/>
                          <a:ea typeface="+mn-ea"/>
                          <a:cs typeface="SB Sans Display" panose="020B0604020202020204" charset="0"/>
                        </a:rPr>
                      </a:br>
                      <a:r>
                        <a:rPr kumimoji="0" lang="ru-RU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9152AE"/>
                          </a:solidFill>
                          <a:effectLst/>
                          <a:uLnTx/>
                          <a:uFillTx/>
                          <a:latin typeface="SB Sans Display" panose="020B0604020202020204" charset="0"/>
                          <a:ea typeface="+mn-ea"/>
                          <a:cs typeface="SB Sans Display" panose="020B0604020202020204" charset="0"/>
                        </a:rPr>
                        <a:t>Новый нацпроект</a:t>
                      </a:r>
                      <a:endParaRPr kumimoji="0" lang="ru-RU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9152AE"/>
                        </a:solidFill>
                        <a:effectLst/>
                        <a:uLnTx/>
                        <a:uFillTx/>
                        <a:latin typeface="SB Sans Display" panose="020B0604020202020204" charset="0"/>
                        <a:ea typeface="+mn-ea"/>
                        <a:cs typeface="SB Sans Display" panose="020B0604020202020204" charset="0"/>
                      </a:endParaRPr>
                    </a:p>
                  </a:txBody>
                  <a:tcPr marL="30226" marR="30226" marT="30226" marB="302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0914900"/>
                  </a:ext>
                </a:extLst>
              </a:tr>
            </a:tbl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5E63023-3E15-9564-A494-243278A0EB4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" b="36917"/>
          <a:stretch/>
        </p:blipFill>
        <p:spPr>
          <a:xfrm>
            <a:off x="685801" y="2232046"/>
            <a:ext cx="1411320" cy="611564"/>
          </a:xfrm>
          <a:prstGeom prst="roundRect">
            <a:avLst>
              <a:gd name="adj" fmla="val 10388"/>
            </a:avLst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6390C82-046B-6489-0C07-C00476BD8BA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091"/>
          <a:stretch/>
        </p:blipFill>
        <p:spPr>
          <a:xfrm>
            <a:off x="711189" y="4877298"/>
            <a:ext cx="1406823" cy="871961"/>
          </a:xfrm>
          <a:prstGeom prst="roundRect">
            <a:avLst>
              <a:gd name="adj" fmla="val 7612"/>
            </a:avLst>
          </a:prstGeom>
        </p:spPr>
      </p:pic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5358D110-F3D3-76D3-10A9-C6055B0F20DE}"/>
              </a:ext>
            </a:extLst>
          </p:cNvPr>
          <p:cNvSpPr/>
          <p:nvPr/>
        </p:nvSpPr>
        <p:spPr>
          <a:xfrm>
            <a:off x="685801" y="2232046"/>
            <a:ext cx="1411320" cy="617886"/>
          </a:xfrm>
          <a:prstGeom prst="roundRect">
            <a:avLst>
              <a:gd name="adj" fmla="val 7009"/>
            </a:avLst>
          </a:prstGeom>
          <a:solidFill>
            <a:sysClr val="windowText" lastClr="000000">
              <a:alpha val="63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tIns="72000" rtlCol="0" anchor="ctr"/>
          <a:lstStyle/>
          <a:p>
            <a:pPr marL="0" marR="0" lvl="0" indent="0" defTabSz="18288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B Sans Display Semibold" panose="020B0503040504020204" pitchFamily="34" charset="0"/>
                <a:cs typeface="SB Sans Display Semibold" panose="020B0503040504020204" pitchFamily="34" charset="0"/>
              </a:rPr>
              <a:t>Подготовка отраслевых специалистов</a:t>
            </a:r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C54467CF-0E39-7D91-40A2-9CA4D6536836}"/>
              </a:ext>
            </a:extLst>
          </p:cNvPr>
          <p:cNvGrpSpPr/>
          <p:nvPr/>
        </p:nvGrpSpPr>
        <p:grpSpPr>
          <a:xfrm>
            <a:off x="685801" y="2958394"/>
            <a:ext cx="1426798" cy="1842189"/>
            <a:chOff x="13701646" y="3234785"/>
            <a:chExt cx="1674161" cy="2161568"/>
          </a:xfrm>
        </p:grpSpPr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1006172A-43A8-90CC-4FB7-E692E00A0F9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26922" b="9947"/>
            <a:stretch/>
          </p:blipFill>
          <p:spPr>
            <a:xfrm>
              <a:off x="13701646" y="3236537"/>
              <a:ext cx="1656000" cy="2159816"/>
            </a:xfrm>
            <a:prstGeom prst="roundRect">
              <a:avLst>
                <a:gd name="adj" fmla="val 7464"/>
              </a:avLst>
            </a:prstGeom>
          </p:spPr>
        </p:pic>
        <p:sp>
          <p:nvSpPr>
            <p:cNvPr id="10" name="Скругленный прямоугольник 9">
              <a:extLst>
                <a:ext uri="{FF2B5EF4-FFF2-40B4-BE49-F238E27FC236}">
                  <a16:creationId xmlns:a16="http://schemas.microsoft.com/office/drawing/2014/main" id="{12F8DE6E-5004-61A8-CE9A-0EEA1F78107B}"/>
                </a:ext>
              </a:extLst>
            </p:cNvPr>
            <p:cNvSpPr/>
            <p:nvPr/>
          </p:nvSpPr>
          <p:spPr>
            <a:xfrm>
              <a:off x="13701739" y="3234785"/>
              <a:ext cx="1674068" cy="2159816"/>
            </a:xfrm>
            <a:prstGeom prst="roundRect">
              <a:avLst>
                <a:gd name="adj" fmla="val 7009"/>
              </a:avLst>
            </a:prstGeom>
            <a:solidFill>
              <a:sysClr val="windowText" lastClr="000000">
                <a:alpha val="63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tIns="72000" rtlCol="0" anchor="ctr"/>
            <a:lstStyle/>
            <a:p>
              <a:pPr marL="0" marR="0" lvl="0" indent="0" defTabSz="18288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B Sans Display Semibold" panose="020B0503040504020204" pitchFamily="34" charset="0"/>
                  <a:cs typeface="SB Sans Display Semibold" panose="020B0503040504020204" pitchFamily="34" charset="0"/>
                </a:rPr>
                <a:t>Повышение качества образования</a:t>
              </a:r>
            </a:p>
          </p:txBody>
        </p:sp>
      </p:grp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03BD0DF7-5D2F-EE4C-12C2-81E21573B46D}"/>
              </a:ext>
            </a:extLst>
          </p:cNvPr>
          <p:cNvSpPr/>
          <p:nvPr/>
        </p:nvSpPr>
        <p:spPr>
          <a:xfrm>
            <a:off x="711189" y="4877298"/>
            <a:ext cx="1406822" cy="871961"/>
          </a:xfrm>
          <a:prstGeom prst="roundRect">
            <a:avLst>
              <a:gd name="adj" fmla="val 7009"/>
            </a:avLst>
          </a:prstGeom>
          <a:solidFill>
            <a:sysClr val="windowText" lastClr="000000">
              <a:alpha val="63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tIns="72000" rtlCol="0" anchor="ctr"/>
          <a:lstStyle/>
          <a:p>
            <a:pPr marL="0" marR="0" lvl="0" indent="0" defTabSz="18288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B Sans Display Semibold" panose="020B0503040504020204" pitchFamily="34" charset="0"/>
                <a:cs typeface="SB Sans Display Semibold" panose="020B0503040504020204" pitchFamily="34" charset="0"/>
              </a:rPr>
              <a:t>Обучение навыкам применения ИИ</a:t>
            </a: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907C80D0-9DDC-097F-495B-7B9B3A3A3E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57" t="3969" r="10938" b="37464"/>
          <a:stretch/>
        </p:blipFill>
        <p:spPr bwMode="auto">
          <a:xfrm>
            <a:off x="7939470" y="4857222"/>
            <a:ext cx="429168" cy="429532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>
            <a:extLst>
              <a:ext uri="{FF2B5EF4-FFF2-40B4-BE49-F238E27FC236}">
                <a16:creationId xmlns:a16="http://schemas.microsoft.com/office/drawing/2014/main" id="{2A2D9719-2E9A-B77C-419D-45B94F8EBE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08" r="14813" b="8854"/>
          <a:stretch/>
        </p:blipFill>
        <p:spPr bwMode="auto">
          <a:xfrm>
            <a:off x="7938901" y="5381714"/>
            <a:ext cx="430306" cy="429532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EA86CE1-7592-1837-E121-DF865BFD35F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39287" y="4268029"/>
            <a:ext cx="429532" cy="429532"/>
          </a:xfrm>
          <a:prstGeom prst="ellipse">
            <a:avLst/>
          </a:prstGeom>
          <a:noFill/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FCAF233F-C969-8AC6-69BC-1BB9F50DD6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57" t="3969" r="10938" b="37464"/>
          <a:stretch/>
        </p:blipFill>
        <p:spPr bwMode="auto">
          <a:xfrm>
            <a:off x="7939470" y="3653843"/>
            <a:ext cx="429168" cy="429532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83C869F3-264B-2CD1-A357-EDA1B64F36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57" t="3969" r="10938" b="37464"/>
          <a:stretch/>
        </p:blipFill>
        <p:spPr bwMode="auto">
          <a:xfrm>
            <a:off x="7939470" y="3064650"/>
            <a:ext cx="429168" cy="429532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>
            <a:extLst>
              <a:ext uri="{FF2B5EF4-FFF2-40B4-BE49-F238E27FC236}">
                <a16:creationId xmlns:a16="http://schemas.microsoft.com/office/drawing/2014/main" id="{0A39F6A7-2823-918A-0CBE-3AE63A9066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57" t="3969" r="10938" b="37464"/>
          <a:stretch/>
        </p:blipFill>
        <p:spPr bwMode="auto">
          <a:xfrm>
            <a:off x="7939470" y="2271009"/>
            <a:ext cx="429168" cy="429532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2C6BBCA-DF82-7F7E-146B-1A805E7D0D54}"/>
              </a:ext>
            </a:extLst>
          </p:cNvPr>
          <p:cNvSpPr txBox="1"/>
          <p:nvPr/>
        </p:nvSpPr>
        <p:spPr>
          <a:xfrm>
            <a:off x="1515624" y="1416334"/>
            <a:ext cx="44293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dirty="0">
                <a:gradFill>
                  <a:gsLst>
                    <a:gs pos="0">
                      <a:srgbClr val="07EBC7"/>
                    </a:gs>
                    <a:gs pos="100000">
                      <a:srgbClr val="00B1FF"/>
                    </a:gs>
                  </a:gsLst>
                  <a:lin ang="0" scaled="1"/>
                </a:gradFill>
                <a:latin typeface="SB Sans Display Semibold" panose="020B0503040504020204" pitchFamily="34" charset="0"/>
                <a:cs typeface="SB Sans Display Semibold" panose="020B0503040504020204" pitchFamily="34" charset="0"/>
              </a:rPr>
              <a:t>Мероприятия</a:t>
            </a:r>
          </a:p>
        </p:txBody>
      </p:sp>
      <p:sp>
        <p:nvSpPr>
          <p:cNvPr id="19" name="Скругленный прямоугольник 18">
            <a:extLst>
              <a:ext uri="{FF2B5EF4-FFF2-40B4-BE49-F238E27FC236}">
                <a16:creationId xmlns:a16="http://schemas.microsoft.com/office/drawing/2014/main" id="{2D9A55F0-6C80-D038-3F1D-36EB4E74253F}"/>
              </a:ext>
            </a:extLst>
          </p:cNvPr>
          <p:cNvSpPr/>
          <p:nvPr/>
        </p:nvSpPr>
        <p:spPr>
          <a:xfrm>
            <a:off x="685801" y="1395405"/>
            <a:ext cx="658228" cy="408623"/>
          </a:xfrm>
          <a:prstGeom prst="roundRect">
            <a:avLst/>
          </a:prstGeom>
          <a:solidFill>
            <a:srgbClr val="002B4F"/>
          </a:solidFill>
          <a:ln w="19050">
            <a:gradFill>
              <a:gsLst>
                <a:gs pos="0">
                  <a:srgbClr val="07EBC7"/>
                </a:gs>
                <a:gs pos="100000">
                  <a:srgbClr val="00B1FF"/>
                </a:gs>
              </a:gsLst>
              <a:lin ang="5400000" scaled="1"/>
            </a:gra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gradFill>
                  <a:gsLst>
                    <a:gs pos="0">
                      <a:srgbClr val="07EBC7"/>
                    </a:gs>
                    <a:gs pos="100000">
                      <a:srgbClr val="00B1FF"/>
                    </a:gs>
                  </a:gsLst>
                  <a:lin ang="0" scaled="1"/>
                </a:gradFill>
                <a:latin typeface="SB Sans Display" panose="020B0503040504020204" pitchFamily="34" charset="0"/>
                <a:cs typeface="SB Sans Display" panose="020B0503040504020204" pitchFamily="34" charset="0"/>
              </a:rPr>
              <a:t>4.2</a:t>
            </a:r>
          </a:p>
        </p:txBody>
      </p:sp>
      <p:pic>
        <p:nvPicPr>
          <p:cNvPr id="20" name="Picture 2">
            <a:extLst>
              <a:ext uri="{FF2B5EF4-FFF2-40B4-BE49-F238E27FC236}">
                <a16:creationId xmlns:a16="http://schemas.microsoft.com/office/drawing/2014/main" id="{85DCF93C-BA57-3108-289A-3915E41E2B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57" t="3969" r="10938" b="37464"/>
          <a:stretch/>
        </p:blipFill>
        <p:spPr bwMode="auto">
          <a:xfrm>
            <a:off x="7939470" y="5942890"/>
            <a:ext cx="429168" cy="429532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AD4B7E73-D0BC-A801-E64D-7ED774FB4695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b="41142"/>
          <a:stretch/>
        </p:blipFill>
        <p:spPr>
          <a:xfrm>
            <a:off x="692541" y="5918597"/>
            <a:ext cx="1411320" cy="453097"/>
          </a:xfrm>
          <a:prstGeom prst="roundRect">
            <a:avLst>
              <a:gd name="adj" fmla="val 7275"/>
            </a:avLst>
          </a:prstGeom>
        </p:spPr>
      </p:pic>
      <p:sp>
        <p:nvSpPr>
          <p:cNvPr id="23" name="Скругленный прямоугольник 22">
            <a:extLst>
              <a:ext uri="{FF2B5EF4-FFF2-40B4-BE49-F238E27FC236}">
                <a16:creationId xmlns:a16="http://schemas.microsoft.com/office/drawing/2014/main" id="{AD46474F-FDD6-F974-267F-E322BA7D4B8A}"/>
              </a:ext>
            </a:extLst>
          </p:cNvPr>
          <p:cNvSpPr/>
          <p:nvPr/>
        </p:nvSpPr>
        <p:spPr>
          <a:xfrm>
            <a:off x="697040" y="5918597"/>
            <a:ext cx="1406822" cy="465976"/>
          </a:xfrm>
          <a:prstGeom prst="roundRect">
            <a:avLst>
              <a:gd name="adj" fmla="val 7009"/>
            </a:avLst>
          </a:prstGeom>
          <a:solidFill>
            <a:sysClr val="windowText" lastClr="000000">
              <a:alpha val="63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tIns="72000" rtlCol="0" anchor="ctr"/>
          <a:lstStyle/>
          <a:p>
            <a:pPr marL="0" marR="0" lvl="0" indent="0" defTabSz="1828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B Sans Display Semibold" panose="020B0503040504020204" pitchFamily="34" charset="0"/>
                <a:cs typeface="SB Sans Display Semibold" panose="020B0503040504020204" pitchFamily="34" charset="0"/>
              </a:rPr>
              <a:t>Обучение иностранцев</a:t>
            </a:r>
          </a:p>
        </p:txBody>
      </p:sp>
      <p:graphicFrame>
        <p:nvGraphicFramePr>
          <p:cNvPr id="24" name="Диаграмма 23">
            <a:extLst>
              <a:ext uri="{FF2B5EF4-FFF2-40B4-BE49-F238E27FC236}">
                <a16:creationId xmlns:a16="http://schemas.microsoft.com/office/drawing/2014/main" id="{935D9D57-59F3-6E52-C606-66C5EC5EDFD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26444309"/>
              </p:ext>
            </p:extLst>
          </p:nvPr>
        </p:nvGraphicFramePr>
        <p:xfrm>
          <a:off x="8566738" y="5732630"/>
          <a:ext cx="1011607" cy="7561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4AF7F42C-8CE7-F2DD-2683-D0EBC9500C2A}"/>
              </a:ext>
            </a:extLst>
          </p:cNvPr>
          <p:cNvSpPr/>
          <p:nvPr/>
        </p:nvSpPr>
        <p:spPr>
          <a:xfrm>
            <a:off x="8660690" y="1501325"/>
            <a:ext cx="101726" cy="101726"/>
          </a:xfrm>
          <a:prstGeom prst="rect">
            <a:avLst/>
          </a:prstGeom>
          <a:solidFill>
            <a:srgbClr val="00B2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cs typeface="Arial"/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9BFEB96D-CC11-C4FF-4A26-B282F47E0259}"/>
              </a:ext>
            </a:extLst>
          </p:cNvPr>
          <p:cNvSpPr/>
          <p:nvPr/>
        </p:nvSpPr>
        <p:spPr>
          <a:xfrm>
            <a:off x="8790573" y="1501325"/>
            <a:ext cx="658227" cy="10172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cs typeface="Arial"/>
              </a:rPr>
              <a:t>Бюджет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C9FB201E-3290-54F4-3D8D-70C3169E14CD}"/>
              </a:ext>
            </a:extLst>
          </p:cNvPr>
          <p:cNvSpPr/>
          <p:nvPr/>
        </p:nvSpPr>
        <p:spPr>
          <a:xfrm>
            <a:off x="8660690" y="1648269"/>
            <a:ext cx="101726" cy="101726"/>
          </a:xfrm>
          <a:prstGeom prst="rect">
            <a:avLst/>
          </a:prstGeom>
          <a:solidFill>
            <a:srgbClr val="005AA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cs typeface="Arial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4BA26C64-5B03-3046-0C28-DDCB9930A807}"/>
              </a:ext>
            </a:extLst>
          </p:cNvPr>
          <p:cNvSpPr/>
          <p:nvPr/>
        </p:nvSpPr>
        <p:spPr>
          <a:xfrm>
            <a:off x="8790573" y="1648269"/>
            <a:ext cx="658227" cy="10172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cs typeface="Arial"/>
              </a:rPr>
              <a:t>Внебюджет</a:t>
            </a:r>
            <a:endParaRPr kumimoji="0" lang="ru-RU" sz="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cs typeface="Arial"/>
            </a:endParaRPr>
          </a:p>
        </p:txBody>
      </p:sp>
      <p:graphicFrame>
        <p:nvGraphicFramePr>
          <p:cNvPr id="31" name="Диаграмма 30">
            <a:extLst>
              <a:ext uri="{FF2B5EF4-FFF2-40B4-BE49-F238E27FC236}">
                <a16:creationId xmlns:a16="http://schemas.microsoft.com/office/drawing/2014/main" id="{A019C476-26AE-1D42-30F9-F4762605962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95089032"/>
              </p:ext>
            </p:extLst>
          </p:nvPr>
        </p:nvGraphicFramePr>
        <p:xfrm>
          <a:off x="8687499" y="2197370"/>
          <a:ext cx="1522602" cy="46041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8013D187-7C7A-E000-0BBB-5E76B231C797}"/>
              </a:ext>
            </a:extLst>
          </p:cNvPr>
          <p:cNvGrpSpPr/>
          <p:nvPr/>
        </p:nvGrpSpPr>
        <p:grpSpPr>
          <a:xfrm>
            <a:off x="685800" y="111266"/>
            <a:ext cx="1494323" cy="461664"/>
            <a:chOff x="15557624" y="1464023"/>
            <a:chExt cx="736034" cy="287471"/>
          </a:xfrm>
        </p:grpSpPr>
        <p:sp>
          <p:nvSpPr>
            <p:cNvPr id="33" name="Скругленный прямоугольник 1196">
              <a:extLst>
                <a:ext uri="{FF2B5EF4-FFF2-40B4-BE49-F238E27FC236}">
                  <a16:creationId xmlns:a16="http://schemas.microsoft.com/office/drawing/2014/main" id="{5B49B0AD-81BD-C394-B90D-6BE3A75D4662}"/>
                </a:ext>
              </a:extLst>
            </p:cNvPr>
            <p:cNvSpPr/>
            <p:nvPr/>
          </p:nvSpPr>
          <p:spPr>
            <a:xfrm>
              <a:off x="15557624" y="1464128"/>
              <a:ext cx="679691" cy="287366"/>
            </a:xfrm>
            <a:prstGeom prst="roundRect">
              <a:avLst/>
            </a:prstGeom>
            <a:gradFill flip="none" rotWithShape="1">
              <a:gsLst>
                <a:gs pos="4000">
                  <a:srgbClr val="9152AF"/>
                </a:gs>
                <a:gs pos="100000">
                  <a:srgbClr val="9152AE">
                    <a:alpha val="0"/>
                  </a:srgbClr>
                </a:gs>
              </a:gsLst>
              <a:lin ang="1080000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2700000" algn="tl" rotWithShape="0">
                <a:srgbClr val="073463">
                  <a:alpha val="40000"/>
                </a:srgbClr>
              </a:outerShdw>
            </a:effectLst>
          </p:spPr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B Sans Display Semibold" panose="020B0503040504020204" pitchFamily="34" charset="0"/>
                  <a:cs typeface="SB Sans Display Semibold" panose="020B0503040504020204" pitchFamily="34" charset="0"/>
                </a:rPr>
                <a:t>Вызов</a:t>
              </a:r>
            </a:p>
          </p:txBody>
        </p:sp>
        <p:sp>
          <p:nvSpPr>
            <p:cNvPr id="34" name="Овал 33">
              <a:extLst>
                <a:ext uri="{FF2B5EF4-FFF2-40B4-BE49-F238E27FC236}">
                  <a16:creationId xmlns:a16="http://schemas.microsoft.com/office/drawing/2014/main" id="{5B0B2E0D-D559-4042-0529-ED1EA357960E}"/>
                </a:ext>
              </a:extLst>
            </p:cNvPr>
            <p:cNvSpPr/>
            <p:nvPr/>
          </p:nvSpPr>
          <p:spPr>
            <a:xfrm>
              <a:off x="16071796" y="1464023"/>
              <a:ext cx="221862" cy="287366"/>
            </a:xfrm>
            <a:prstGeom prst="ellipse">
              <a:avLst/>
            </a:prstGeom>
            <a:solidFill>
              <a:srgbClr val="9152AF"/>
            </a:solidFill>
            <a:ln w="12700" cap="flat" cmpd="sng" algn="ctr">
              <a:solidFill>
                <a:srgbClr val="073463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73463">
                  <a:alpha val="40000"/>
                </a:srgbClr>
              </a:outerShdw>
            </a:effectLst>
          </p:spPr>
          <p:txBody>
            <a:bodyPr lIns="0" tIns="3600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B Sans Display" panose="020B0503040504020204" pitchFamily="34" charset="0"/>
                  <a:cs typeface="SB Sans Display" panose="020B0503040504020204" pitchFamily="34" charset="0"/>
                </a:rPr>
                <a:t>4</a:t>
              </a:r>
            </a:p>
          </p:txBody>
        </p:sp>
      </p:grp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DD26BD80-BF8B-8050-C201-100D7B8ABF94}"/>
              </a:ext>
            </a:extLst>
          </p:cNvPr>
          <p:cNvSpPr/>
          <p:nvPr/>
        </p:nvSpPr>
        <p:spPr>
          <a:xfrm>
            <a:off x="8698978" y="169573"/>
            <a:ext cx="2620056" cy="28082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Arial"/>
              </a:rPr>
              <a:t>Раздел в проекте Стратегии</a:t>
            </a:r>
          </a:p>
        </p:txBody>
      </p:sp>
      <p:sp>
        <p:nvSpPr>
          <p:cNvPr id="36" name="Овал 35">
            <a:extLst>
              <a:ext uri="{FF2B5EF4-FFF2-40B4-BE49-F238E27FC236}">
                <a16:creationId xmlns:a16="http://schemas.microsoft.com/office/drawing/2014/main" id="{A4642B4C-D0C8-5F68-5314-E3EB46E01874}"/>
              </a:ext>
            </a:extLst>
          </p:cNvPr>
          <p:cNvSpPr/>
          <p:nvPr/>
        </p:nvSpPr>
        <p:spPr>
          <a:xfrm>
            <a:off x="8684938" y="340455"/>
            <a:ext cx="277343" cy="279014"/>
          </a:xfrm>
          <a:prstGeom prst="ellipse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solidFill>
              <a:srgbClr val="073463"/>
            </a:solidFill>
            <a:prstDash val="solid"/>
            <a:miter lim="800000"/>
          </a:ln>
          <a:effectLst>
            <a:outerShdw blurRad="50800" dist="38100" dir="2700000" algn="tl" rotWithShape="0">
              <a:srgbClr val="073463">
                <a:alpha val="40000"/>
              </a:srgbClr>
            </a:outerShdw>
          </a:effectLst>
        </p:spPr>
        <p:txBody>
          <a:bodyPr lIns="0" tIns="3600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252D40"/>
                </a:solidFill>
                <a:effectLst/>
                <a:uLnTx/>
                <a:uFillTx/>
                <a:latin typeface="SB Sans Display" panose="020B0503040504020204" pitchFamily="34" charset="0"/>
                <a:cs typeface="SB Sans Display" panose="020B0503040504020204" pitchFamily="34" charset="0"/>
              </a:rPr>
              <a:t>I</a:t>
            </a:r>
            <a:endParaRPr kumimoji="0" lang="ru-RU" sz="1100" b="1" i="0" u="none" strike="noStrike" kern="0" cap="none" spc="0" normalizeH="0" baseline="0" noProof="0" dirty="0">
              <a:ln>
                <a:noFill/>
              </a:ln>
              <a:solidFill>
                <a:srgbClr val="252D40"/>
              </a:solidFill>
              <a:effectLst/>
              <a:uLnTx/>
              <a:uFillTx/>
              <a:latin typeface="SB Sans Display" panose="020B0503040504020204" pitchFamily="34" charset="0"/>
              <a:cs typeface="SB Sans Display" panose="020B0503040504020204" pitchFamily="34" charset="0"/>
            </a:endParaRPr>
          </a:p>
        </p:txBody>
      </p:sp>
      <p:sp>
        <p:nvSpPr>
          <p:cNvPr id="37" name="Овал 36">
            <a:extLst>
              <a:ext uri="{FF2B5EF4-FFF2-40B4-BE49-F238E27FC236}">
                <a16:creationId xmlns:a16="http://schemas.microsoft.com/office/drawing/2014/main" id="{1BC9F01E-3571-3E2F-E2FF-8635EA5460C4}"/>
              </a:ext>
            </a:extLst>
          </p:cNvPr>
          <p:cNvSpPr/>
          <p:nvPr/>
        </p:nvSpPr>
        <p:spPr>
          <a:xfrm>
            <a:off x="9024095" y="340455"/>
            <a:ext cx="277343" cy="279014"/>
          </a:xfrm>
          <a:prstGeom prst="ellipse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solidFill>
              <a:srgbClr val="073463"/>
            </a:solidFill>
            <a:prstDash val="solid"/>
            <a:miter lim="800000"/>
          </a:ln>
          <a:effectLst>
            <a:outerShdw blurRad="50800" dist="38100" dir="2700000" algn="tl" rotWithShape="0">
              <a:srgbClr val="073463">
                <a:alpha val="40000"/>
              </a:srgbClr>
            </a:outerShdw>
          </a:effectLst>
        </p:spPr>
        <p:txBody>
          <a:bodyPr lIns="0" tIns="36000" rIns="0" bIns="0" rtlCol="0" anchor="ctr"/>
          <a:lstStyle/>
          <a:p>
            <a:pPr algn="ctr"/>
            <a:r>
              <a:rPr lang="en-US" sz="1100" b="1" kern="0" dirty="0">
                <a:solidFill>
                  <a:srgbClr val="252D40"/>
                </a:solidFill>
                <a:latin typeface="SB Sans Display" panose="020B0503040504020204" pitchFamily="34" charset="0"/>
                <a:cs typeface="SB Sans Display" panose="020B0503040504020204" pitchFamily="34" charset="0"/>
              </a:rPr>
              <a:t>II</a:t>
            </a:r>
            <a:endParaRPr lang="ru-RU" sz="1100" b="1" kern="0" dirty="0">
              <a:solidFill>
                <a:srgbClr val="252D40"/>
              </a:solidFill>
              <a:latin typeface="SB Sans Display" panose="020B0503040504020204" pitchFamily="34" charset="0"/>
              <a:cs typeface="SB Sans Display" panose="020B0503040504020204" pitchFamily="34" charset="0"/>
            </a:endParaRPr>
          </a:p>
        </p:txBody>
      </p:sp>
      <p:sp>
        <p:nvSpPr>
          <p:cNvPr id="38" name="Овал 37">
            <a:extLst>
              <a:ext uri="{FF2B5EF4-FFF2-40B4-BE49-F238E27FC236}">
                <a16:creationId xmlns:a16="http://schemas.microsoft.com/office/drawing/2014/main" id="{0C6B7653-5378-44EC-5B5B-2A79031A0899}"/>
              </a:ext>
            </a:extLst>
          </p:cNvPr>
          <p:cNvSpPr/>
          <p:nvPr/>
        </p:nvSpPr>
        <p:spPr>
          <a:xfrm>
            <a:off x="9363253" y="340455"/>
            <a:ext cx="277343" cy="279014"/>
          </a:xfrm>
          <a:prstGeom prst="ellipse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solidFill>
              <a:srgbClr val="073463"/>
            </a:solidFill>
            <a:prstDash val="solid"/>
            <a:miter lim="800000"/>
          </a:ln>
          <a:effectLst>
            <a:outerShdw blurRad="50800" dist="38100" dir="2700000" algn="tl" rotWithShape="0">
              <a:srgbClr val="073463">
                <a:alpha val="40000"/>
              </a:srgbClr>
            </a:outerShdw>
          </a:effectLst>
        </p:spPr>
        <p:txBody>
          <a:bodyPr lIns="0" tIns="3600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252D40"/>
                </a:solidFill>
                <a:effectLst/>
                <a:uLnTx/>
                <a:uFillTx/>
                <a:latin typeface="SB Sans Display" panose="020B0503040504020204" pitchFamily="34" charset="0"/>
                <a:cs typeface="SB Sans Display" panose="020B0503040504020204" pitchFamily="34" charset="0"/>
              </a:rPr>
              <a:t>III</a:t>
            </a:r>
            <a:endParaRPr kumimoji="0" lang="ru-RU" sz="1100" b="1" i="0" u="none" strike="noStrike" kern="0" cap="none" spc="0" normalizeH="0" baseline="0" noProof="0" dirty="0">
              <a:ln>
                <a:noFill/>
              </a:ln>
              <a:solidFill>
                <a:srgbClr val="252D40"/>
              </a:solidFill>
              <a:effectLst/>
              <a:uLnTx/>
              <a:uFillTx/>
              <a:latin typeface="SB Sans Display" panose="020B0503040504020204" pitchFamily="34" charset="0"/>
              <a:cs typeface="SB Sans Display" panose="020B0503040504020204" pitchFamily="34" charset="0"/>
            </a:endParaRPr>
          </a:p>
        </p:txBody>
      </p:sp>
      <p:sp>
        <p:nvSpPr>
          <p:cNvPr id="39" name="Овал 38">
            <a:extLst>
              <a:ext uri="{FF2B5EF4-FFF2-40B4-BE49-F238E27FC236}">
                <a16:creationId xmlns:a16="http://schemas.microsoft.com/office/drawing/2014/main" id="{BC9C303E-8AE9-C0BB-81B8-FE84B647FB17}"/>
              </a:ext>
            </a:extLst>
          </p:cNvPr>
          <p:cNvSpPr/>
          <p:nvPr/>
        </p:nvSpPr>
        <p:spPr>
          <a:xfrm>
            <a:off x="9702410" y="340455"/>
            <a:ext cx="277343" cy="279014"/>
          </a:xfrm>
          <a:prstGeom prst="ellipse">
            <a:avLst/>
          </a:prstGeom>
          <a:solidFill>
            <a:srgbClr val="A14DA0"/>
          </a:solidFill>
          <a:ln w="12700" cap="flat" cmpd="sng" algn="ctr">
            <a:solidFill>
              <a:srgbClr val="073463"/>
            </a:solidFill>
            <a:prstDash val="solid"/>
            <a:miter lim="800000"/>
          </a:ln>
          <a:effectLst>
            <a:outerShdw blurRad="50800" dist="38100" dir="2700000" algn="tl" rotWithShape="0">
              <a:srgbClr val="073463">
                <a:alpha val="40000"/>
              </a:srgbClr>
            </a:outerShdw>
          </a:effectLst>
        </p:spPr>
        <p:txBody>
          <a:bodyPr lIns="0" tIns="36000" rIns="0" bIns="0" rtlCol="0" anchor="ctr"/>
          <a:lstStyle/>
          <a:p>
            <a:pPr algn="ctr"/>
            <a:r>
              <a:rPr lang="en-US" sz="1100" b="1" kern="0" dirty="0">
                <a:solidFill>
                  <a:prstClr val="white"/>
                </a:solidFill>
                <a:latin typeface="SB Sans Display" panose="020B0503040504020204" pitchFamily="34" charset="0"/>
                <a:cs typeface="SB Sans Display" panose="020B0503040504020204" pitchFamily="34" charset="0"/>
              </a:rPr>
              <a:t>IV</a:t>
            </a:r>
            <a:endParaRPr lang="ru-RU" sz="1100" b="1" kern="0" dirty="0">
              <a:solidFill>
                <a:prstClr val="white"/>
              </a:solidFill>
              <a:latin typeface="SB Sans Display" panose="020B0503040504020204" pitchFamily="34" charset="0"/>
              <a:cs typeface="SB Sans Display" panose="020B0503040504020204" pitchFamily="34" charset="0"/>
            </a:endParaRPr>
          </a:p>
        </p:txBody>
      </p:sp>
      <p:sp>
        <p:nvSpPr>
          <p:cNvPr id="40" name="Овал 39">
            <a:extLst>
              <a:ext uri="{FF2B5EF4-FFF2-40B4-BE49-F238E27FC236}">
                <a16:creationId xmlns:a16="http://schemas.microsoft.com/office/drawing/2014/main" id="{3CB7412F-A081-D9F3-0CE9-8FA6D0A5E330}"/>
              </a:ext>
            </a:extLst>
          </p:cNvPr>
          <p:cNvSpPr/>
          <p:nvPr/>
        </p:nvSpPr>
        <p:spPr>
          <a:xfrm>
            <a:off x="10041567" y="340455"/>
            <a:ext cx="277343" cy="279014"/>
          </a:xfrm>
          <a:prstGeom prst="ellipse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solidFill>
              <a:srgbClr val="073463"/>
            </a:solidFill>
            <a:prstDash val="solid"/>
            <a:miter lim="800000"/>
          </a:ln>
          <a:effectLst>
            <a:outerShdw blurRad="50800" dist="38100" dir="2700000" algn="tl" rotWithShape="0">
              <a:srgbClr val="073463">
                <a:alpha val="40000"/>
              </a:srgbClr>
            </a:outerShdw>
          </a:effectLst>
        </p:spPr>
        <p:txBody>
          <a:bodyPr lIns="0" tIns="3600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252D40"/>
                </a:solidFill>
                <a:effectLst/>
                <a:uLnTx/>
                <a:uFillTx/>
                <a:latin typeface="SB Sans Display" panose="020B0503040504020204" pitchFamily="34" charset="0"/>
                <a:cs typeface="SB Sans Display" panose="020B0503040504020204" pitchFamily="34" charset="0"/>
              </a:rPr>
              <a:t>V</a:t>
            </a:r>
            <a:endParaRPr kumimoji="0" lang="ru-RU" sz="1100" b="1" i="0" u="none" strike="noStrike" kern="0" cap="none" spc="0" normalizeH="0" baseline="0" noProof="0" dirty="0">
              <a:ln>
                <a:noFill/>
              </a:ln>
              <a:solidFill>
                <a:srgbClr val="252D40"/>
              </a:solidFill>
              <a:effectLst/>
              <a:uLnTx/>
              <a:uFillTx/>
              <a:latin typeface="SB Sans Display" panose="020B0503040504020204" pitchFamily="34" charset="0"/>
              <a:cs typeface="SB Sans Display" panose="020B0503040504020204" pitchFamily="34" charset="0"/>
            </a:endParaRPr>
          </a:p>
        </p:txBody>
      </p:sp>
      <p:sp>
        <p:nvSpPr>
          <p:cNvPr id="41" name="Овал 40">
            <a:extLst>
              <a:ext uri="{FF2B5EF4-FFF2-40B4-BE49-F238E27FC236}">
                <a16:creationId xmlns:a16="http://schemas.microsoft.com/office/drawing/2014/main" id="{AD06FED3-1E72-0313-BEEF-63E1AA7FA4AF}"/>
              </a:ext>
            </a:extLst>
          </p:cNvPr>
          <p:cNvSpPr/>
          <p:nvPr/>
        </p:nvSpPr>
        <p:spPr>
          <a:xfrm>
            <a:off x="10380724" y="340455"/>
            <a:ext cx="277343" cy="279014"/>
          </a:xfrm>
          <a:prstGeom prst="ellipse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solidFill>
              <a:srgbClr val="073463"/>
            </a:solidFill>
            <a:prstDash val="solid"/>
            <a:miter lim="800000"/>
          </a:ln>
          <a:effectLst>
            <a:outerShdw blurRad="50800" dist="38100" dir="2700000" algn="tl" rotWithShape="0">
              <a:srgbClr val="073463">
                <a:alpha val="40000"/>
              </a:srgbClr>
            </a:outerShdw>
          </a:effectLst>
        </p:spPr>
        <p:txBody>
          <a:bodyPr lIns="0" tIns="3600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252D40"/>
                </a:solidFill>
                <a:effectLst/>
                <a:uLnTx/>
                <a:uFillTx/>
                <a:latin typeface="SB Sans Display" panose="020B0503040504020204" pitchFamily="34" charset="0"/>
                <a:cs typeface="SB Sans Display" panose="020B0503040504020204" pitchFamily="34" charset="0"/>
              </a:rPr>
              <a:t>VI</a:t>
            </a:r>
            <a:endParaRPr kumimoji="0" lang="ru-RU" sz="1100" b="1" i="0" u="none" strike="noStrike" kern="0" cap="none" spc="0" normalizeH="0" baseline="0" noProof="0" dirty="0">
              <a:ln>
                <a:noFill/>
              </a:ln>
              <a:solidFill>
                <a:srgbClr val="252D40"/>
              </a:solidFill>
              <a:effectLst/>
              <a:uLnTx/>
              <a:uFillTx/>
              <a:latin typeface="SB Sans Display" panose="020B0503040504020204" pitchFamily="34" charset="0"/>
              <a:cs typeface="SB Sans Display" panose="020B0503040504020204" pitchFamily="34" charset="0"/>
            </a:endParaRPr>
          </a:p>
        </p:txBody>
      </p:sp>
      <p:sp>
        <p:nvSpPr>
          <p:cNvPr id="42" name="Овал 41">
            <a:extLst>
              <a:ext uri="{FF2B5EF4-FFF2-40B4-BE49-F238E27FC236}">
                <a16:creationId xmlns:a16="http://schemas.microsoft.com/office/drawing/2014/main" id="{E0BA30F9-D2B6-E929-4A02-D843EC5669DB}"/>
              </a:ext>
            </a:extLst>
          </p:cNvPr>
          <p:cNvSpPr/>
          <p:nvPr/>
        </p:nvSpPr>
        <p:spPr>
          <a:xfrm>
            <a:off x="10719881" y="340455"/>
            <a:ext cx="277343" cy="279014"/>
          </a:xfrm>
          <a:prstGeom prst="ellipse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solidFill>
              <a:srgbClr val="073463"/>
            </a:solidFill>
            <a:prstDash val="solid"/>
            <a:miter lim="800000"/>
          </a:ln>
          <a:effectLst>
            <a:outerShdw blurRad="50800" dist="38100" dir="2700000" algn="tl" rotWithShape="0">
              <a:srgbClr val="073463">
                <a:alpha val="40000"/>
              </a:srgbClr>
            </a:outerShdw>
          </a:effectLst>
        </p:spPr>
        <p:txBody>
          <a:bodyPr lIns="0" tIns="3600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252D40"/>
                </a:solidFill>
                <a:effectLst/>
                <a:uLnTx/>
                <a:uFillTx/>
                <a:latin typeface="SB Sans Display" panose="020B0503040504020204" pitchFamily="34" charset="0"/>
                <a:cs typeface="SB Sans Display" panose="020B0503040504020204" pitchFamily="34" charset="0"/>
              </a:rPr>
              <a:t>VII</a:t>
            </a:r>
            <a:endParaRPr kumimoji="0" lang="ru-RU" sz="1100" b="1" i="0" u="none" strike="noStrike" kern="0" cap="none" spc="0" normalizeH="0" baseline="0" noProof="0" dirty="0">
              <a:ln>
                <a:noFill/>
              </a:ln>
              <a:solidFill>
                <a:srgbClr val="252D40"/>
              </a:solidFill>
              <a:effectLst/>
              <a:uLnTx/>
              <a:uFillTx/>
              <a:latin typeface="SB Sans Display" panose="020B0503040504020204" pitchFamily="34" charset="0"/>
              <a:cs typeface="SB Sans Display" panose="020B0503040504020204" pitchFamily="34" charset="0"/>
            </a:endParaRPr>
          </a:p>
        </p:txBody>
      </p:sp>
      <p:sp>
        <p:nvSpPr>
          <p:cNvPr id="43" name="Овал 42">
            <a:extLst>
              <a:ext uri="{FF2B5EF4-FFF2-40B4-BE49-F238E27FC236}">
                <a16:creationId xmlns:a16="http://schemas.microsoft.com/office/drawing/2014/main" id="{07663AE2-9E3A-51A5-9821-D36C2150E848}"/>
              </a:ext>
            </a:extLst>
          </p:cNvPr>
          <p:cNvSpPr/>
          <p:nvPr/>
        </p:nvSpPr>
        <p:spPr>
          <a:xfrm>
            <a:off x="11055731" y="340455"/>
            <a:ext cx="277343" cy="279014"/>
          </a:xfrm>
          <a:prstGeom prst="ellipse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solidFill>
              <a:srgbClr val="073463"/>
            </a:solidFill>
            <a:prstDash val="solid"/>
            <a:miter lim="800000"/>
          </a:ln>
          <a:effectLst>
            <a:outerShdw blurRad="50800" dist="38100" dir="2700000" algn="tl" rotWithShape="0">
              <a:srgbClr val="073463">
                <a:alpha val="40000"/>
              </a:srgbClr>
            </a:outerShdw>
          </a:effectLst>
        </p:spPr>
        <p:txBody>
          <a:bodyPr lIns="0" tIns="3600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0" cap="none" spc="0" normalizeH="0" baseline="0" noProof="0" dirty="0">
              <a:ln>
                <a:noFill/>
              </a:ln>
              <a:solidFill>
                <a:srgbClr val="252D40"/>
              </a:solidFill>
              <a:effectLst/>
              <a:uLnTx/>
              <a:uFillTx/>
              <a:latin typeface="SB Sans Display" panose="020B0503040504020204" pitchFamily="34" charset="0"/>
              <a:cs typeface="SB Sans Display" panose="020B0503040504020204" pitchFamily="34" charset="0"/>
            </a:endParaRPr>
          </a:p>
        </p:txBody>
      </p:sp>
      <p:sp>
        <p:nvSpPr>
          <p:cNvPr id="44" name="Овал 43">
            <a:extLst>
              <a:ext uri="{FF2B5EF4-FFF2-40B4-BE49-F238E27FC236}">
                <a16:creationId xmlns:a16="http://schemas.microsoft.com/office/drawing/2014/main" id="{0B808010-7001-61C1-301F-8ED1F34A21BB}"/>
              </a:ext>
            </a:extLst>
          </p:cNvPr>
          <p:cNvSpPr/>
          <p:nvPr/>
        </p:nvSpPr>
        <p:spPr>
          <a:xfrm>
            <a:off x="11018151" y="340455"/>
            <a:ext cx="360867" cy="279014"/>
          </a:xfrm>
          <a:prstGeom prst="ellipse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lIns="0" tIns="3600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252D40"/>
                </a:solidFill>
                <a:effectLst/>
                <a:uLnTx/>
                <a:uFillTx/>
                <a:latin typeface="SB Sans Display" panose="020B0503040504020204" pitchFamily="34" charset="0"/>
                <a:cs typeface="SB Sans Display" panose="020B0503040504020204" pitchFamily="34" charset="0"/>
              </a:rPr>
              <a:t>VIII</a:t>
            </a:r>
            <a:endParaRPr kumimoji="0" lang="ru-RU" sz="1100" b="1" i="0" u="none" strike="noStrike" kern="0" cap="none" spc="0" normalizeH="0" baseline="0" noProof="0" dirty="0">
              <a:ln>
                <a:noFill/>
              </a:ln>
              <a:solidFill>
                <a:srgbClr val="252D40"/>
              </a:solidFill>
              <a:effectLst/>
              <a:uLnTx/>
              <a:uFillTx/>
              <a:latin typeface="SB Sans Display" panose="020B0503040504020204" pitchFamily="34" charset="0"/>
              <a:cs typeface="SB Sans Display" panose="020B0503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55354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55C1708A-C30E-7F6E-88A7-8CC4D3E24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D299D97-0549-5FCC-D7FA-24CEB562FEDC}"/>
              </a:ext>
            </a:extLst>
          </p:cNvPr>
          <p:cNvSpPr/>
          <p:nvPr/>
        </p:nvSpPr>
        <p:spPr>
          <a:xfrm>
            <a:off x="685801" y="498430"/>
            <a:ext cx="10820400" cy="796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Потребность в кадрах для массового внедрения (3/3)</a:t>
            </a:r>
          </a:p>
        </p:txBody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FFA162AD-99B5-2779-531C-D57D4C9013C7}"/>
              </a:ext>
            </a:extLst>
          </p:cNvPr>
          <p:cNvSpPr/>
          <p:nvPr/>
        </p:nvSpPr>
        <p:spPr>
          <a:xfrm>
            <a:off x="694766" y="1395405"/>
            <a:ext cx="649971" cy="408623"/>
          </a:xfrm>
          <a:prstGeom prst="roundRect">
            <a:avLst/>
          </a:prstGeom>
          <a:solidFill>
            <a:srgbClr val="002B4F"/>
          </a:solidFill>
          <a:ln w="19050">
            <a:gradFill>
              <a:gsLst>
                <a:gs pos="0">
                  <a:srgbClr val="07EBC7"/>
                </a:gs>
                <a:gs pos="100000">
                  <a:srgbClr val="00B1FF"/>
                </a:gs>
              </a:gsLst>
              <a:lin ang="5400000" scaled="1"/>
            </a:gra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gradFill>
                  <a:gsLst>
                    <a:gs pos="0">
                      <a:srgbClr val="07EBC7"/>
                    </a:gs>
                    <a:gs pos="100000">
                      <a:srgbClr val="00B1FF"/>
                    </a:gs>
                  </a:gsLst>
                  <a:lin ang="0" scaled="1"/>
                </a:gradFill>
                <a:latin typeface="SB Sans Display" panose="020B0503040504020204" pitchFamily="34" charset="0"/>
                <a:cs typeface="SB Sans Display" panose="020B0503040504020204" pitchFamily="34" charset="0"/>
              </a:rPr>
              <a:t>4.3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91B1923-A3CD-827F-D8CF-8771F66A2F64}"/>
              </a:ext>
            </a:extLst>
          </p:cNvPr>
          <p:cNvSpPr txBox="1"/>
          <p:nvPr/>
        </p:nvSpPr>
        <p:spPr>
          <a:xfrm>
            <a:off x="1534437" y="1416071"/>
            <a:ext cx="95964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dirty="0">
                <a:gradFill>
                  <a:gsLst>
                    <a:gs pos="0">
                      <a:srgbClr val="07EBC7"/>
                    </a:gs>
                    <a:gs pos="100000">
                      <a:srgbClr val="00B1FF"/>
                    </a:gs>
                  </a:gsLst>
                  <a:lin ang="0" scaled="1"/>
                </a:gradFill>
                <a:latin typeface="SB Sans Display Semibold" panose="020B0503040504020204" pitchFamily="34" charset="0"/>
                <a:cs typeface="SB Sans Display Semibold" panose="020B0503040504020204" pitchFamily="34" charset="0"/>
              </a:rPr>
              <a:t>Требуемое финансирование и ожидаемые результаты от мероприятий</a:t>
            </a: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A779AA49-DC68-FF48-5D7C-FC3C0323721D}"/>
              </a:ext>
            </a:extLst>
          </p:cNvPr>
          <p:cNvSpPr/>
          <p:nvPr/>
        </p:nvSpPr>
        <p:spPr>
          <a:xfrm>
            <a:off x="685800" y="3127658"/>
            <a:ext cx="1938956" cy="1952126"/>
          </a:xfrm>
          <a:prstGeom prst="roundRect">
            <a:avLst>
              <a:gd name="adj" fmla="val 7009"/>
            </a:avLst>
          </a:prstGeom>
          <a:solidFill>
            <a:srgbClr val="91C4F2">
              <a:alpha val="7000"/>
            </a:srgbClr>
          </a:solidFill>
          <a:ln w="28575" cap="flat" cmpd="sng" algn="ctr">
            <a:solidFill>
              <a:srgbClr val="00B2FF"/>
            </a:solidFill>
            <a:prstDash val="solid"/>
            <a:miter lim="800000"/>
          </a:ln>
          <a:effectLst/>
        </p:spPr>
        <p:txBody>
          <a:bodyPr tIns="72000" rtlCol="0" anchor="t"/>
          <a:lstStyle/>
          <a:p>
            <a:pPr marL="0" marR="0" lvl="0" indent="0" algn="ctr" defTabSz="1828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0" cap="none" spc="0" normalizeH="0" baseline="0" noProof="0" dirty="0">
              <a:ln>
                <a:noFill/>
              </a:ln>
              <a:solidFill>
                <a:srgbClr val="91C4F2"/>
              </a:solidFill>
              <a:effectLst/>
              <a:uLnTx/>
              <a:uFillTx/>
              <a:latin typeface="SB Sans Display" panose="020B0503040504020204" pitchFamily="34" charset="0"/>
              <a:cs typeface="SB Sans Display" panose="020B0503040504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ACC3661-80D4-202C-1248-5DA8CE8550EA}"/>
              </a:ext>
            </a:extLst>
          </p:cNvPr>
          <p:cNvSpPr txBox="1"/>
          <p:nvPr/>
        </p:nvSpPr>
        <p:spPr>
          <a:xfrm>
            <a:off x="796646" y="3312069"/>
            <a:ext cx="1845229" cy="16158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4800" b="1" dirty="0">
                <a:solidFill>
                  <a:srgbClr val="32EE9D"/>
                </a:solidFill>
                <a:latin typeface="SB Sans Display" panose="020B0503040504020204" pitchFamily="34" charset="0"/>
                <a:cs typeface="SB Sans Display" panose="020B0503040504020204" pitchFamily="34" charset="0"/>
              </a:rPr>
              <a:t>20 </a:t>
            </a:r>
            <a:br>
              <a:rPr lang="ru-RU" sz="4800" b="1" dirty="0">
                <a:solidFill>
                  <a:srgbClr val="32EE9D"/>
                </a:solidFill>
                <a:latin typeface="SB Sans Display" panose="020B0503040504020204" pitchFamily="34" charset="0"/>
                <a:cs typeface="SB Sans Display" panose="020B0503040504020204" pitchFamily="34" charset="0"/>
              </a:rPr>
            </a:br>
            <a:r>
              <a:rPr lang="ru-RU" b="1" dirty="0">
                <a:solidFill>
                  <a:srgbClr val="32EE9D"/>
                </a:solidFill>
                <a:latin typeface="SB Sans Display" panose="020B0503040504020204" pitchFamily="34" charset="0"/>
                <a:cs typeface="SB Sans Display" panose="020B0503040504020204" pitchFamily="34" charset="0"/>
              </a:rPr>
              <a:t>млрд руб.</a:t>
            </a:r>
          </a:p>
          <a:p>
            <a:pPr>
              <a:defRPr/>
            </a:pPr>
            <a:r>
              <a:rPr lang="ru-RU" sz="1100" dirty="0">
                <a:solidFill>
                  <a:prstClr val="white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совокупные расходы </a:t>
            </a:r>
            <a:br>
              <a:rPr lang="ru-RU" sz="1100" dirty="0">
                <a:solidFill>
                  <a:prstClr val="white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</a:br>
            <a:r>
              <a:rPr lang="ru-RU" sz="1100" dirty="0">
                <a:solidFill>
                  <a:prstClr val="white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бюджета в 2025-2030 для решения вызова</a:t>
            </a:r>
            <a:endParaRPr lang="ru-RU" sz="1600" dirty="0">
              <a:solidFill>
                <a:prstClr val="white"/>
              </a:solidFill>
              <a:latin typeface="SB Sans Display Light" panose="020B0303040504020204" pitchFamily="34" charset="0"/>
              <a:cs typeface="SB Sans Display Light" panose="020B0303040504020204" pitchFamily="34" charset="0"/>
            </a:endParaRPr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7BF19049-8A15-D78B-FD44-8F383DD3FD7C}"/>
              </a:ext>
            </a:extLst>
          </p:cNvPr>
          <p:cNvGrpSpPr/>
          <p:nvPr/>
        </p:nvGrpSpPr>
        <p:grpSpPr>
          <a:xfrm>
            <a:off x="2600533" y="3590296"/>
            <a:ext cx="777969" cy="971711"/>
            <a:chOff x="26787997" y="2463640"/>
            <a:chExt cx="1172795" cy="1529159"/>
          </a:xfrm>
        </p:grpSpPr>
        <p:sp>
          <p:nvSpPr>
            <p:cNvPr id="9" name="Нашивка 8">
              <a:extLst>
                <a:ext uri="{FF2B5EF4-FFF2-40B4-BE49-F238E27FC236}">
                  <a16:creationId xmlns:a16="http://schemas.microsoft.com/office/drawing/2014/main" id="{0DD63F5F-7579-5AF8-6FA9-0AB11A3E2C11}"/>
                </a:ext>
              </a:extLst>
            </p:cNvPr>
            <p:cNvSpPr/>
            <p:nvPr/>
          </p:nvSpPr>
          <p:spPr>
            <a:xfrm>
              <a:off x="27075864" y="2463640"/>
              <a:ext cx="884928" cy="1529159"/>
            </a:xfrm>
            <a:prstGeom prst="chevron">
              <a:avLst/>
            </a:prstGeom>
            <a:gradFill>
              <a:gsLst>
                <a:gs pos="33000">
                  <a:srgbClr val="07EBC7">
                    <a:alpha val="0"/>
                  </a:srgbClr>
                </a:gs>
                <a:gs pos="100000">
                  <a:srgbClr val="07EBC7"/>
                </a:gs>
              </a:gsLst>
              <a:lin ang="0" scaled="1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cs typeface="Arial"/>
              </a:endParaRPr>
            </a:p>
          </p:txBody>
        </p:sp>
        <p:sp>
          <p:nvSpPr>
            <p:cNvPr id="10" name="Нашивка 9">
              <a:extLst>
                <a:ext uri="{FF2B5EF4-FFF2-40B4-BE49-F238E27FC236}">
                  <a16:creationId xmlns:a16="http://schemas.microsoft.com/office/drawing/2014/main" id="{CFE37503-9DCF-C4F5-764A-1AE615EC1FA5}"/>
                </a:ext>
              </a:extLst>
            </p:cNvPr>
            <p:cNvSpPr/>
            <p:nvPr/>
          </p:nvSpPr>
          <p:spPr>
            <a:xfrm>
              <a:off x="26787997" y="2463640"/>
              <a:ext cx="884928" cy="1529159"/>
            </a:xfrm>
            <a:prstGeom prst="chevron">
              <a:avLst/>
            </a:prstGeom>
            <a:gradFill>
              <a:gsLst>
                <a:gs pos="33000">
                  <a:srgbClr val="07EBC7">
                    <a:alpha val="0"/>
                  </a:srgbClr>
                </a:gs>
                <a:gs pos="100000">
                  <a:srgbClr val="07EBC7"/>
                </a:gs>
              </a:gsLst>
              <a:lin ang="0" scaled="1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cs typeface="Arial"/>
              </a:endParaRPr>
            </a:p>
          </p:txBody>
        </p:sp>
      </p:grp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E08FD3C-AF19-9F6A-FEF9-66D082CA5C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7408154" y="2225086"/>
            <a:ext cx="420721" cy="42072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CE0E0FC-D1DB-B113-0F43-D212233503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7408154" y="3644365"/>
            <a:ext cx="449352" cy="44935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5CAB863-C5F2-4DCC-A65A-B73F74AEA5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7408154" y="4919776"/>
            <a:ext cx="500589" cy="500589"/>
          </a:xfrm>
          <a:prstGeom prst="rect">
            <a:avLst/>
          </a:prstGeom>
        </p:spPr>
      </p:pic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76342B20-2779-028C-FEAA-497E74CAEA2A}"/>
              </a:ext>
            </a:extLst>
          </p:cNvPr>
          <p:cNvSpPr/>
          <p:nvPr/>
        </p:nvSpPr>
        <p:spPr>
          <a:xfrm>
            <a:off x="3448009" y="2127430"/>
            <a:ext cx="3751795" cy="3849255"/>
          </a:xfrm>
          <a:prstGeom prst="roundRect">
            <a:avLst>
              <a:gd name="adj" fmla="val 835"/>
            </a:avLst>
          </a:prstGeom>
          <a:solidFill>
            <a:srgbClr val="485DB1">
              <a:alpha val="22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tIns="72000" rtlCol="0" anchor="t"/>
          <a:lstStyle/>
          <a:p>
            <a:pPr marL="0" marR="0" lvl="0" indent="0" algn="ctr" defTabSz="1828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0" cap="none" spc="0" normalizeH="0" baseline="0" noProof="0" dirty="0">
              <a:ln>
                <a:noFill/>
              </a:ln>
              <a:solidFill>
                <a:srgbClr val="485DB1">
                  <a:alpha val="22000"/>
                </a:srgbClr>
              </a:solidFill>
              <a:effectLst/>
              <a:uLnTx/>
              <a:uFillTx/>
              <a:latin typeface="SB Sans Display" panose="020B0503040504020204" pitchFamily="34" charset="0"/>
              <a:cs typeface="SB Sans Display" panose="020B0503040504020204" pitchFamily="34" charset="0"/>
            </a:endParaRPr>
          </a:p>
        </p:txBody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B666535B-4BD2-A127-5064-CC01FE5C6212}"/>
              </a:ext>
            </a:extLst>
          </p:cNvPr>
          <p:cNvSpPr/>
          <p:nvPr/>
        </p:nvSpPr>
        <p:spPr>
          <a:xfrm>
            <a:off x="7375474" y="2127430"/>
            <a:ext cx="4176091" cy="1194186"/>
          </a:xfrm>
          <a:prstGeom prst="roundRect">
            <a:avLst>
              <a:gd name="adj" fmla="val 5027"/>
            </a:avLst>
          </a:prstGeom>
          <a:solidFill>
            <a:srgbClr val="485DB1">
              <a:alpha val="22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tIns="72000" rtlCol="0" anchor="t"/>
          <a:lstStyle/>
          <a:p>
            <a:pPr marL="0" marR="0" lvl="0" indent="0" algn="ctr" defTabSz="1828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0" cap="none" spc="0" normalizeH="0" baseline="0" noProof="0" dirty="0">
              <a:ln>
                <a:noFill/>
              </a:ln>
              <a:solidFill>
                <a:srgbClr val="485DB1">
                  <a:alpha val="22000"/>
                </a:srgbClr>
              </a:solidFill>
              <a:effectLst/>
              <a:uLnTx/>
              <a:uFillTx/>
              <a:latin typeface="SB Sans Display" panose="020B0503040504020204" pitchFamily="34" charset="0"/>
              <a:cs typeface="SB Sans Display" panose="020B0503040504020204" pitchFamily="34" charset="0"/>
            </a:endParaRPr>
          </a:p>
        </p:txBody>
      </p: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335A54CA-F10F-96ED-2B42-EF0604494541}"/>
              </a:ext>
            </a:extLst>
          </p:cNvPr>
          <p:cNvSpPr/>
          <p:nvPr/>
        </p:nvSpPr>
        <p:spPr>
          <a:xfrm>
            <a:off x="7375474" y="4782498"/>
            <a:ext cx="4176091" cy="1194186"/>
          </a:xfrm>
          <a:prstGeom prst="roundRect">
            <a:avLst>
              <a:gd name="adj" fmla="val 3132"/>
            </a:avLst>
          </a:prstGeom>
          <a:solidFill>
            <a:srgbClr val="485DB1">
              <a:alpha val="22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tIns="72000" rtlCol="0" anchor="t"/>
          <a:lstStyle/>
          <a:p>
            <a:pPr marL="0" marR="0" lvl="0" indent="0" algn="ctr" defTabSz="1828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0" cap="none" spc="0" normalizeH="0" baseline="0" noProof="0" dirty="0">
              <a:ln>
                <a:noFill/>
              </a:ln>
              <a:solidFill>
                <a:srgbClr val="485DB1">
                  <a:alpha val="22000"/>
                </a:srgbClr>
              </a:solidFill>
              <a:effectLst/>
              <a:uLnTx/>
              <a:uFillTx/>
              <a:latin typeface="SB Sans Display" panose="020B0503040504020204" pitchFamily="34" charset="0"/>
              <a:cs typeface="SB Sans Display" panose="020B0503040504020204" pitchFamily="34" charset="0"/>
            </a:endParaRPr>
          </a:p>
        </p:txBody>
      </p:sp>
      <p:sp>
        <p:nvSpPr>
          <p:cNvPr id="17" name="Скругленный прямоугольник 16">
            <a:extLst>
              <a:ext uri="{FF2B5EF4-FFF2-40B4-BE49-F238E27FC236}">
                <a16:creationId xmlns:a16="http://schemas.microsoft.com/office/drawing/2014/main" id="{EF9EC1E2-1848-90B5-A333-533D6BDDF574}"/>
              </a:ext>
            </a:extLst>
          </p:cNvPr>
          <p:cNvSpPr/>
          <p:nvPr/>
        </p:nvSpPr>
        <p:spPr>
          <a:xfrm>
            <a:off x="7375474" y="3454963"/>
            <a:ext cx="4176091" cy="1194186"/>
          </a:xfrm>
          <a:prstGeom prst="roundRect">
            <a:avLst>
              <a:gd name="adj" fmla="val 2184"/>
            </a:avLst>
          </a:prstGeom>
          <a:solidFill>
            <a:srgbClr val="485DB1">
              <a:alpha val="22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tIns="72000" rtlCol="0" anchor="t"/>
          <a:lstStyle/>
          <a:p>
            <a:pPr marL="0" marR="0" lvl="0" indent="0" algn="ctr" defTabSz="1828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0" cap="none" spc="0" normalizeH="0" baseline="0" noProof="0" dirty="0">
              <a:ln>
                <a:noFill/>
              </a:ln>
              <a:solidFill>
                <a:srgbClr val="485DB1">
                  <a:alpha val="22000"/>
                </a:srgbClr>
              </a:solidFill>
              <a:effectLst/>
              <a:uLnTx/>
              <a:uFillTx/>
              <a:latin typeface="SB Sans Display" panose="020B0503040504020204" pitchFamily="34" charset="0"/>
              <a:cs typeface="SB Sans Display" panose="020B0503040504020204" pitchFamily="34" charset="0"/>
            </a:endParaRPr>
          </a:p>
        </p:txBody>
      </p:sp>
      <p:sp>
        <p:nvSpPr>
          <p:cNvPr id="18" name="Заголовок 2">
            <a:extLst>
              <a:ext uri="{FF2B5EF4-FFF2-40B4-BE49-F238E27FC236}">
                <a16:creationId xmlns:a16="http://schemas.microsoft.com/office/drawing/2014/main" id="{CA16B86A-9E65-29D8-8D2A-19BE0F2661AC}"/>
              </a:ext>
            </a:extLst>
          </p:cNvPr>
          <p:cNvSpPr txBox="1">
            <a:spLocks/>
          </p:cNvSpPr>
          <p:nvPr/>
        </p:nvSpPr>
        <p:spPr>
          <a:xfrm>
            <a:off x="7816604" y="2203987"/>
            <a:ext cx="3734960" cy="5150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036747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2400" dirty="0">
                <a:gradFill flip="none" rotWithShape="1">
                  <a:gsLst>
                    <a:gs pos="0">
                      <a:srgbClr val="07EBC7"/>
                    </a:gs>
                    <a:gs pos="70000">
                      <a:srgbClr val="00B1FF"/>
                    </a:gs>
                  </a:gsLst>
                  <a:lin ang="0" scaled="1"/>
                  <a:tileRect/>
                </a:gradFill>
                <a:latin typeface="SB Sans Display" panose="020B0503040504020204" pitchFamily="34" charset="0"/>
                <a:ea typeface="+mn-ea"/>
                <a:cs typeface="SB Sans Display" panose="020B0503040504020204" pitchFamily="34" charset="0"/>
              </a:rPr>
              <a:t>20 вузов</a:t>
            </a:r>
          </a:p>
          <a:p>
            <a:pPr>
              <a:defRPr/>
            </a:pPr>
            <a:r>
              <a:rPr lang="ru-RU" sz="1100" dirty="0">
                <a:solidFill>
                  <a:prstClr val="white"/>
                </a:solidFill>
                <a:latin typeface="SB Sans Display Semibold" panose="020B0503040504020204" pitchFamily="34" charset="0"/>
                <a:ea typeface="+mn-ea"/>
                <a:cs typeface="SB Sans Display Semibold" panose="020B0503040504020204" pitchFamily="34" charset="0"/>
              </a:rPr>
              <a:t>смогут ежегодно выпускать сотни специалистов ИИ, уровень которых соответствует требованиям компаний-лидеров в сфере ИИ</a:t>
            </a:r>
          </a:p>
        </p:txBody>
      </p:sp>
      <p:sp>
        <p:nvSpPr>
          <p:cNvPr id="30" name="Заголовок 2">
            <a:extLst>
              <a:ext uri="{FF2B5EF4-FFF2-40B4-BE49-F238E27FC236}">
                <a16:creationId xmlns:a16="http://schemas.microsoft.com/office/drawing/2014/main" id="{9BB3C46A-E656-7C2A-8C42-E7FEECA848A4}"/>
              </a:ext>
            </a:extLst>
          </p:cNvPr>
          <p:cNvSpPr txBox="1">
            <a:spLocks/>
          </p:cNvSpPr>
          <p:nvPr/>
        </p:nvSpPr>
        <p:spPr>
          <a:xfrm>
            <a:off x="7816604" y="3667687"/>
            <a:ext cx="3418677" cy="5150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036747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en-US" sz="2400" dirty="0">
                <a:gradFill flip="none" rotWithShape="1">
                  <a:gsLst>
                    <a:gs pos="0">
                      <a:srgbClr val="07EBC7"/>
                    </a:gs>
                    <a:gs pos="70000">
                      <a:srgbClr val="00B1FF"/>
                    </a:gs>
                  </a:gsLst>
                  <a:lin ang="0" scaled="1"/>
                  <a:tileRect/>
                </a:gradFill>
                <a:latin typeface="SB Sans Display" panose="020B0503040504020204" pitchFamily="34" charset="0"/>
                <a:ea typeface="+mn-ea"/>
                <a:cs typeface="SB Sans Display" panose="020B0503040504020204" pitchFamily="34" charset="0"/>
              </a:rPr>
              <a:t>100%</a:t>
            </a:r>
            <a:r>
              <a:rPr lang="ru-RU" sz="2400" dirty="0">
                <a:gradFill flip="none" rotWithShape="1">
                  <a:gsLst>
                    <a:gs pos="0">
                      <a:srgbClr val="07EBC7"/>
                    </a:gs>
                    <a:gs pos="70000">
                      <a:srgbClr val="00B1FF"/>
                    </a:gs>
                  </a:gsLst>
                  <a:lin ang="0" scaled="1"/>
                  <a:tileRect/>
                </a:gradFill>
                <a:latin typeface="SB Sans Display" panose="020B0503040504020204" pitchFamily="34" charset="0"/>
                <a:ea typeface="+mn-ea"/>
                <a:cs typeface="SB Sans Display" panose="020B0503040504020204" pitchFamily="34" charset="0"/>
              </a:rPr>
              <a:t> выпускников</a:t>
            </a:r>
          </a:p>
          <a:p>
            <a:pPr>
              <a:defRPr/>
            </a:pPr>
            <a:r>
              <a:rPr lang="ru-RU" sz="1100" dirty="0">
                <a:solidFill>
                  <a:prstClr val="white"/>
                </a:solidFill>
                <a:latin typeface="SB Sans Display Semibold" panose="020B0503040504020204" pitchFamily="34" charset="0"/>
                <a:ea typeface="+mn-ea"/>
                <a:cs typeface="SB Sans Display Semibold" panose="020B0503040504020204" pitchFamily="34" charset="0"/>
              </a:rPr>
              <a:t>прослушали материалы модуля по ИИ </a:t>
            </a:r>
            <a:br>
              <a:rPr lang="ru-RU" sz="1100" dirty="0">
                <a:solidFill>
                  <a:prstClr val="white"/>
                </a:solidFill>
                <a:latin typeface="SB Sans Display Semibold" panose="020B0503040504020204" pitchFamily="34" charset="0"/>
                <a:ea typeface="+mn-ea"/>
                <a:cs typeface="SB Sans Display Semibold" panose="020B0503040504020204" pitchFamily="34" charset="0"/>
              </a:rPr>
            </a:br>
            <a:r>
              <a:rPr lang="ru-RU" sz="1100" dirty="0">
                <a:solidFill>
                  <a:prstClr val="white"/>
                </a:solidFill>
                <a:latin typeface="SB Sans Display Semibold" panose="020B0503040504020204" pitchFamily="34" charset="0"/>
                <a:ea typeface="+mn-ea"/>
                <a:cs typeface="SB Sans Display Semibold" panose="020B0503040504020204" pitchFamily="34" charset="0"/>
              </a:rPr>
              <a:t>и сдали по ним экзамен</a:t>
            </a:r>
          </a:p>
        </p:txBody>
      </p:sp>
      <p:graphicFrame>
        <p:nvGraphicFramePr>
          <p:cNvPr id="32" name="Диаграмма 31">
            <a:extLst>
              <a:ext uri="{FF2B5EF4-FFF2-40B4-BE49-F238E27FC236}">
                <a16:creationId xmlns:a16="http://schemas.microsoft.com/office/drawing/2014/main" id="{3389524A-1028-B6A9-2DC6-855C310096E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3726757"/>
              </p:ext>
            </p:extLst>
          </p:nvPr>
        </p:nvGraphicFramePr>
        <p:xfrm>
          <a:off x="3557019" y="2505909"/>
          <a:ext cx="3509993" cy="34707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33" name="Заголовок 2">
            <a:extLst>
              <a:ext uri="{FF2B5EF4-FFF2-40B4-BE49-F238E27FC236}">
                <a16:creationId xmlns:a16="http://schemas.microsoft.com/office/drawing/2014/main" id="{F5B07D70-0626-A523-277B-02B473F6C10A}"/>
              </a:ext>
            </a:extLst>
          </p:cNvPr>
          <p:cNvSpPr txBox="1">
            <a:spLocks/>
          </p:cNvSpPr>
          <p:nvPr/>
        </p:nvSpPr>
        <p:spPr>
          <a:xfrm>
            <a:off x="7816604" y="4965932"/>
            <a:ext cx="3560047" cy="5150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036747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2400" dirty="0">
                <a:gradFill flip="none" rotWithShape="1">
                  <a:gsLst>
                    <a:gs pos="0">
                      <a:srgbClr val="07EBC7"/>
                    </a:gs>
                    <a:gs pos="70000">
                      <a:srgbClr val="00B1FF"/>
                    </a:gs>
                  </a:gsLst>
                  <a:lin ang="0" scaled="1"/>
                  <a:tileRect/>
                </a:gradFill>
                <a:latin typeface="SB Sans Display" panose="020B0503040504020204" pitchFamily="34" charset="0"/>
                <a:ea typeface="+mn-ea"/>
                <a:cs typeface="SB Sans Display" panose="020B0503040504020204" pitchFamily="34" charset="0"/>
              </a:rPr>
              <a:t>85% </a:t>
            </a:r>
            <a:r>
              <a:rPr lang="ru-RU" sz="1400" dirty="0">
                <a:gradFill flip="none" rotWithShape="1">
                  <a:gsLst>
                    <a:gs pos="0">
                      <a:srgbClr val="07EBC7"/>
                    </a:gs>
                    <a:gs pos="70000">
                      <a:srgbClr val="00B1FF"/>
                    </a:gs>
                  </a:gsLst>
                  <a:lin ang="0" scaled="1"/>
                  <a:tileRect/>
                </a:gradFill>
                <a:latin typeface="SB Sans Display" panose="020B0503040504020204" pitchFamily="34" charset="0"/>
                <a:ea typeface="+mn-ea"/>
                <a:cs typeface="SB Sans Display" panose="020B0503040504020204" pitchFamily="34" charset="0"/>
              </a:rPr>
              <a:t>всех занятых в экономике</a:t>
            </a:r>
            <a:endParaRPr lang="ru-RU" sz="1600" dirty="0">
              <a:gradFill flip="none" rotWithShape="1">
                <a:gsLst>
                  <a:gs pos="0">
                    <a:srgbClr val="07EBC7"/>
                  </a:gs>
                  <a:gs pos="70000">
                    <a:srgbClr val="00B1FF"/>
                  </a:gs>
                </a:gsLst>
                <a:lin ang="0" scaled="1"/>
                <a:tileRect/>
              </a:gradFill>
              <a:latin typeface="SB Sans Display" panose="020B0503040504020204" pitchFamily="34" charset="0"/>
              <a:ea typeface="+mn-ea"/>
              <a:cs typeface="SB Sans Display" panose="020B0503040504020204" pitchFamily="34" charset="0"/>
            </a:endParaRPr>
          </a:p>
          <a:p>
            <a:pPr>
              <a:defRPr/>
            </a:pPr>
            <a:r>
              <a:rPr lang="ru-RU" sz="1100" dirty="0">
                <a:solidFill>
                  <a:prstClr val="white"/>
                </a:solidFill>
                <a:latin typeface="SB Sans Display Semibold" panose="020B0503040504020204" pitchFamily="34" charset="0"/>
                <a:ea typeface="+mn-ea"/>
                <a:cs typeface="SB Sans Display Semibold" panose="020B0503040504020204" pitchFamily="34" charset="0"/>
              </a:rPr>
              <a:t>будут знать как применять ИИ для решения рабочих задач </a:t>
            </a:r>
            <a:endParaRPr lang="ru-RU" sz="1600" b="0" dirty="0">
              <a:solidFill>
                <a:prstClr val="white"/>
              </a:solidFill>
              <a:latin typeface="SB Sans Display Light" panose="020B0303040504020204" pitchFamily="34" charset="0"/>
              <a:ea typeface="+mn-ea"/>
              <a:cs typeface="SB Sans Display Light" panose="020B0303040504020204" pitchFamily="34" charset="0"/>
            </a:endParaRPr>
          </a:p>
        </p:txBody>
      </p:sp>
      <p:sp>
        <p:nvSpPr>
          <p:cNvPr id="34" name="Скругленный прямоугольник 37">
            <a:extLst>
              <a:ext uri="{FF2B5EF4-FFF2-40B4-BE49-F238E27FC236}">
                <a16:creationId xmlns:a16="http://schemas.microsoft.com/office/drawing/2014/main" id="{211AB9EE-5EE4-FE18-0226-953A4F183DD6}"/>
              </a:ext>
            </a:extLst>
          </p:cNvPr>
          <p:cNvSpPr/>
          <p:nvPr/>
        </p:nvSpPr>
        <p:spPr>
          <a:xfrm>
            <a:off x="761530" y="6369058"/>
            <a:ext cx="10832159" cy="208176"/>
          </a:xfrm>
          <a:prstGeom prst="roundRect">
            <a:avLst/>
          </a:prstGeom>
          <a:noFill/>
          <a:ln w="9525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Источник: анализ проектной команды</a:t>
            </a: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786EF70C-42B3-A837-DF6B-5810AC2988D5}"/>
              </a:ext>
            </a:extLst>
          </p:cNvPr>
          <p:cNvSpPr/>
          <p:nvPr/>
        </p:nvSpPr>
        <p:spPr>
          <a:xfrm>
            <a:off x="3534976" y="5082089"/>
            <a:ext cx="220990" cy="188822"/>
          </a:xfrm>
          <a:prstGeom prst="rect">
            <a:avLst/>
          </a:prstGeom>
          <a:solidFill>
            <a:srgbClr val="1F5AA3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cs typeface="Arial"/>
            </a:endParaRP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7EB3D64F-1A13-B7F8-1E9E-D7306E5A84F9}"/>
              </a:ext>
            </a:extLst>
          </p:cNvPr>
          <p:cNvSpPr/>
          <p:nvPr/>
        </p:nvSpPr>
        <p:spPr>
          <a:xfrm>
            <a:off x="3534976" y="5379590"/>
            <a:ext cx="220990" cy="188822"/>
          </a:xfrm>
          <a:prstGeom prst="rect">
            <a:avLst/>
          </a:prstGeom>
          <a:solidFill>
            <a:srgbClr val="4ADFBB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cs typeface="Arial"/>
            </a:endParaRP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A69C153F-9FF0-780B-CFDF-7DA5C60EB425}"/>
              </a:ext>
            </a:extLst>
          </p:cNvPr>
          <p:cNvSpPr/>
          <p:nvPr/>
        </p:nvSpPr>
        <p:spPr>
          <a:xfrm>
            <a:off x="3534976" y="5678219"/>
            <a:ext cx="220990" cy="188822"/>
          </a:xfrm>
          <a:prstGeom prst="rect">
            <a:avLst/>
          </a:prstGeom>
          <a:solidFill>
            <a:srgbClr val="41B2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cs typeface="Arial"/>
            </a:endParaRP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971B4562-273A-725F-2478-9286AC0754D7}"/>
              </a:ext>
            </a:extLst>
          </p:cNvPr>
          <p:cNvSpPr/>
          <p:nvPr/>
        </p:nvSpPr>
        <p:spPr>
          <a:xfrm>
            <a:off x="3846827" y="5082089"/>
            <a:ext cx="3220185" cy="188822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Arial"/>
              </a:rPr>
              <a:t>Умеют создавать ИИ-модели на основе передовых научных достижений</a:t>
            </a: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06694682-701C-B7FF-98C2-137B5B40E43A}"/>
              </a:ext>
            </a:extLst>
          </p:cNvPr>
          <p:cNvSpPr/>
          <p:nvPr/>
        </p:nvSpPr>
        <p:spPr>
          <a:xfrm>
            <a:off x="3846827" y="5379590"/>
            <a:ext cx="3220185" cy="188822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Arial"/>
              </a:rPr>
              <a:t>Умеют разрабатывать ИИ-модели</a:t>
            </a: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111F920A-DA84-A075-2485-13CCF85BB78E}"/>
              </a:ext>
            </a:extLst>
          </p:cNvPr>
          <p:cNvSpPr/>
          <p:nvPr/>
        </p:nvSpPr>
        <p:spPr>
          <a:xfrm>
            <a:off x="3846827" y="5678219"/>
            <a:ext cx="3220185" cy="188822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Arial"/>
              </a:rPr>
              <a:t>Умеют адаптировать ИИ-модели для конкретных задач</a:t>
            </a:r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B2556E6C-6301-C96A-6D1C-5ED8183787DC}"/>
              </a:ext>
            </a:extLst>
          </p:cNvPr>
          <p:cNvGrpSpPr/>
          <p:nvPr/>
        </p:nvGrpSpPr>
        <p:grpSpPr>
          <a:xfrm>
            <a:off x="4673484" y="4422702"/>
            <a:ext cx="143694" cy="226205"/>
            <a:chOff x="1416164" y="5865541"/>
            <a:chExt cx="245368" cy="297581"/>
          </a:xfrm>
        </p:grpSpPr>
        <p:cxnSp>
          <p:nvCxnSpPr>
            <p:cNvPr id="20" name="Прямая соединительная линия 19">
              <a:extLst>
                <a:ext uri="{FF2B5EF4-FFF2-40B4-BE49-F238E27FC236}">
                  <a16:creationId xmlns:a16="http://schemas.microsoft.com/office/drawing/2014/main" id="{E051653A-4769-552D-92A1-D852A82E48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42573" y="5865541"/>
              <a:ext cx="218959" cy="297581"/>
            </a:xfrm>
            <a:prstGeom prst="line">
              <a:avLst/>
            </a:prstGeom>
            <a:noFill/>
            <a:ln w="952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  <a:tailEnd type="none"/>
            </a:ln>
            <a:effectLst/>
          </p:spPr>
        </p:cxnSp>
        <p:cxnSp>
          <p:nvCxnSpPr>
            <p:cNvPr id="21" name="Прямая соединительная линия 20">
              <a:extLst>
                <a:ext uri="{FF2B5EF4-FFF2-40B4-BE49-F238E27FC236}">
                  <a16:creationId xmlns:a16="http://schemas.microsoft.com/office/drawing/2014/main" id="{33C2E904-7789-674E-6F5D-8CE7B4C00AF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16164" y="5865541"/>
              <a:ext cx="218959" cy="297581"/>
            </a:xfrm>
            <a:prstGeom prst="line">
              <a:avLst/>
            </a:prstGeom>
            <a:noFill/>
            <a:ln w="952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  <a:tailEnd type="none"/>
            </a:ln>
            <a:effectLst/>
          </p:spPr>
        </p:cxnSp>
        <p:cxnSp>
          <p:nvCxnSpPr>
            <p:cNvPr id="22" name="Прямая соединительная линия 21">
              <a:extLst>
                <a:ext uri="{FF2B5EF4-FFF2-40B4-BE49-F238E27FC236}">
                  <a16:creationId xmlns:a16="http://schemas.microsoft.com/office/drawing/2014/main" id="{9EE8CAFF-1AA3-CEFC-960B-D8A10B35066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29369" y="5865541"/>
              <a:ext cx="218959" cy="297581"/>
            </a:xfrm>
            <a:prstGeom prst="line">
              <a:avLst/>
            </a:prstGeom>
            <a:noFill/>
            <a:ln w="9525" cap="flat" cmpd="sng" algn="ctr">
              <a:solidFill>
                <a:sysClr val="window" lastClr="FFFFFF"/>
              </a:solidFill>
              <a:prstDash val="solid"/>
              <a:miter lim="800000"/>
              <a:tailEnd type="none"/>
            </a:ln>
            <a:effectLst/>
          </p:spPr>
        </p:cxnSp>
      </p:grp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40B0D599-5A8A-4EDC-4FA9-3AE12340760A}"/>
              </a:ext>
            </a:extLst>
          </p:cNvPr>
          <p:cNvGrpSpPr/>
          <p:nvPr/>
        </p:nvGrpSpPr>
        <p:grpSpPr>
          <a:xfrm>
            <a:off x="5787411" y="4431158"/>
            <a:ext cx="143694" cy="226205"/>
            <a:chOff x="1416164" y="5865541"/>
            <a:chExt cx="245368" cy="297581"/>
          </a:xfrm>
        </p:grpSpPr>
        <p:cxnSp>
          <p:nvCxnSpPr>
            <p:cNvPr id="24" name="Прямая соединительная линия 23">
              <a:extLst>
                <a:ext uri="{FF2B5EF4-FFF2-40B4-BE49-F238E27FC236}">
                  <a16:creationId xmlns:a16="http://schemas.microsoft.com/office/drawing/2014/main" id="{E2B298C9-3309-76F2-96D1-FBC2E7BEEDD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42573" y="5865541"/>
              <a:ext cx="218959" cy="297581"/>
            </a:xfrm>
            <a:prstGeom prst="line">
              <a:avLst/>
            </a:prstGeom>
            <a:noFill/>
            <a:ln w="952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  <a:tailEnd type="none"/>
            </a:ln>
            <a:effectLst/>
          </p:spPr>
        </p:cxnSp>
        <p:cxnSp>
          <p:nvCxnSpPr>
            <p:cNvPr id="25" name="Прямая соединительная линия 24">
              <a:extLst>
                <a:ext uri="{FF2B5EF4-FFF2-40B4-BE49-F238E27FC236}">
                  <a16:creationId xmlns:a16="http://schemas.microsoft.com/office/drawing/2014/main" id="{F30D2CF2-D3A7-608D-4050-C0E2AF63F8D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16164" y="5865541"/>
              <a:ext cx="218959" cy="297581"/>
            </a:xfrm>
            <a:prstGeom prst="line">
              <a:avLst/>
            </a:prstGeom>
            <a:noFill/>
            <a:ln w="952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  <a:tailEnd type="none"/>
            </a:ln>
            <a:effectLst/>
          </p:spPr>
        </p:cxnSp>
        <p:cxnSp>
          <p:nvCxnSpPr>
            <p:cNvPr id="26" name="Прямая соединительная линия 25">
              <a:extLst>
                <a:ext uri="{FF2B5EF4-FFF2-40B4-BE49-F238E27FC236}">
                  <a16:creationId xmlns:a16="http://schemas.microsoft.com/office/drawing/2014/main" id="{75A341E4-88FE-420F-6F73-FFA6408F4F6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29369" y="5865541"/>
              <a:ext cx="218959" cy="297581"/>
            </a:xfrm>
            <a:prstGeom prst="line">
              <a:avLst/>
            </a:prstGeom>
            <a:noFill/>
            <a:ln w="9525" cap="flat" cmpd="sng" algn="ctr">
              <a:solidFill>
                <a:sysClr val="window" lastClr="FFFFFF"/>
              </a:solidFill>
              <a:prstDash val="solid"/>
              <a:miter lim="800000"/>
              <a:tailEnd type="none"/>
            </a:ln>
            <a:effectLst/>
          </p:spPr>
        </p:cxnSp>
      </p:grpSp>
      <p:sp>
        <p:nvSpPr>
          <p:cNvPr id="27" name="Заголовок 2">
            <a:extLst>
              <a:ext uri="{FF2B5EF4-FFF2-40B4-BE49-F238E27FC236}">
                <a16:creationId xmlns:a16="http://schemas.microsoft.com/office/drawing/2014/main" id="{3762C79B-39D1-CF02-DC7D-D1AF7EEAF007}"/>
              </a:ext>
            </a:extLst>
          </p:cNvPr>
          <p:cNvSpPr txBox="1">
            <a:spLocks/>
          </p:cNvSpPr>
          <p:nvPr/>
        </p:nvSpPr>
        <p:spPr>
          <a:xfrm>
            <a:off x="3722038" y="3835812"/>
            <a:ext cx="891454" cy="5150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036747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1pPr>
          </a:lstStyle>
          <a:p>
            <a:pPr algn="ctr">
              <a:defRPr/>
            </a:pPr>
            <a:r>
              <a:rPr lang="ru-RU" sz="1800" dirty="0">
                <a:gradFill>
                  <a:gsLst>
                    <a:gs pos="0">
                      <a:srgbClr val="07EBC7"/>
                    </a:gs>
                    <a:gs pos="70000">
                      <a:srgbClr val="00B1FF"/>
                    </a:gs>
                  </a:gsLst>
                  <a:lin ang="2700000" scaled="1"/>
                </a:gradFill>
                <a:latin typeface="SB Sans Display" panose="020B0503040504020204" pitchFamily="34" charset="0"/>
                <a:ea typeface="+mn-ea"/>
                <a:cs typeface="SB Sans Display" panose="020B0503040504020204" pitchFamily="34" charset="0"/>
              </a:rPr>
              <a:t>1,5</a:t>
            </a:r>
            <a:r>
              <a:rPr lang="ru-RU" sz="1400" dirty="0">
                <a:gradFill>
                  <a:gsLst>
                    <a:gs pos="0">
                      <a:srgbClr val="07EBC7"/>
                    </a:gs>
                    <a:gs pos="70000">
                      <a:srgbClr val="00B1FF"/>
                    </a:gs>
                  </a:gsLst>
                  <a:lin ang="2700000" scaled="1"/>
                </a:gradFill>
                <a:latin typeface="SB Sans Display" panose="020B0503040504020204" pitchFamily="34" charset="0"/>
                <a:ea typeface="+mn-ea"/>
                <a:cs typeface="SB Sans Display" panose="020B0503040504020204" pitchFamily="34" charset="0"/>
              </a:rPr>
              <a:t> </a:t>
            </a:r>
            <a:br>
              <a:rPr lang="ru-RU" sz="1400" dirty="0">
                <a:gradFill>
                  <a:gsLst>
                    <a:gs pos="0">
                      <a:srgbClr val="07EBC7"/>
                    </a:gs>
                    <a:gs pos="70000">
                      <a:srgbClr val="00B1FF"/>
                    </a:gs>
                  </a:gsLst>
                  <a:lin ang="2700000" scaled="1"/>
                </a:gradFill>
                <a:latin typeface="SB Sans Display" panose="020B0503040504020204" pitchFamily="34" charset="0"/>
                <a:ea typeface="+mn-ea"/>
                <a:cs typeface="SB Sans Display" panose="020B0503040504020204" pitchFamily="34" charset="0"/>
              </a:rPr>
            </a:br>
            <a:r>
              <a:rPr lang="ru-RU" sz="1050" dirty="0">
                <a:gradFill>
                  <a:gsLst>
                    <a:gs pos="0">
                      <a:srgbClr val="07EBC7"/>
                    </a:gs>
                    <a:gs pos="70000">
                      <a:srgbClr val="00B1FF"/>
                    </a:gs>
                  </a:gsLst>
                  <a:lin ang="2700000" scaled="1"/>
                </a:gradFill>
                <a:latin typeface="SB Sans Display" panose="020B0503040504020204" pitchFamily="34" charset="0"/>
                <a:ea typeface="+mn-ea"/>
                <a:cs typeface="SB Sans Display" panose="020B0503040504020204" pitchFamily="34" charset="0"/>
              </a:rPr>
              <a:t>тыс. в год </a:t>
            </a:r>
            <a:endParaRPr lang="ru-RU" sz="1400" dirty="0">
              <a:gradFill>
                <a:gsLst>
                  <a:gs pos="0">
                    <a:srgbClr val="07EBC7"/>
                  </a:gs>
                  <a:gs pos="70000">
                    <a:srgbClr val="00B1FF"/>
                  </a:gs>
                </a:gsLst>
                <a:lin ang="2700000" scaled="1"/>
              </a:gradFill>
              <a:latin typeface="SB Sans Display" panose="020B0503040504020204" pitchFamily="34" charset="0"/>
              <a:ea typeface="+mn-ea"/>
              <a:cs typeface="SB Sans Display" panose="020B0503040504020204" pitchFamily="34" charset="0"/>
            </a:endParaRPr>
          </a:p>
        </p:txBody>
      </p:sp>
      <p:sp>
        <p:nvSpPr>
          <p:cNvPr id="28" name="Заголовок 2">
            <a:extLst>
              <a:ext uri="{FF2B5EF4-FFF2-40B4-BE49-F238E27FC236}">
                <a16:creationId xmlns:a16="http://schemas.microsoft.com/office/drawing/2014/main" id="{4D34A82E-58DE-391E-7029-38233CEA7ECE}"/>
              </a:ext>
            </a:extLst>
          </p:cNvPr>
          <p:cNvSpPr txBox="1">
            <a:spLocks/>
          </p:cNvSpPr>
          <p:nvPr/>
        </p:nvSpPr>
        <p:spPr>
          <a:xfrm>
            <a:off x="4805809" y="3381950"/>
            <a:ext cx="1008123" cy="5150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036747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1pPr>
          </a:lstStyle>
          <a:p>
            <a:pPr algn="ctr">
              <a:defRPr/>
            </a:pPr>
            <a:r>
              <a:rPr lang="ru-RU" sz="1800" dirty="0">
                <a:gradFill>
                  <a:gsLst>
                    <a:gs pos="0">
                      <a:srgbClr val="07EBC7"/>
                    </a:gs>
                    <a:gs pos="70000">
                      <a:srgbClr val="00B1FF"/>
                    </a:gs>
                  </a:gsLst>
                  <a:lin ang="2700000" scaled="1"/>
                </a:gradFill>
                <a:latin typeface="SB Sans Display" panose="020B0503040504020204" pitchFamily="34" charset="0"/>
                <a:ea typeface="+mn-ea"/>
                <a:cs typeface="SB Sans Display" panose="020B0503040504020204" pitchFamily="34" charset="0"/>
              </a:rPr>
              <a:t>6</a:t>
            </a:r>
            <a:r>
              <a:rPr lang="ru-RU" sz="1400" dirty="0">
                <a:gradFill>
                  <a:gsLst>
                    <a:gs pos="0">
                      <a:srgbClr val="07EBC7"/>
                    </a:gs>
                    <a:gs pos="70000">
                      <a:srgbClr val="00B1FF"/>
                    </a:gs>
                  </a:gsLst>
                  <a:lin ang="2700000" scaled="1"/>
                </a:gradFill>
                <a:latin typeface="SB Sans Display" panose="020B0503040504020204" pitchFamily="34" charset="0"/>
                <a:ea typeface="+mn-ea"/>
                <a:cs typeface="SB Sans Display" panose="020B0503040504020204" pitchFamily="34" charset="0"/>
              </a:rPr>
              <a:t> </a:t>
            </a:r>
            <a:br>
              <a:rPr lang="ru-RU" sz="1400" dirty="0">
                <a:gradFill>
                  <a:gsLst>
                    <a:gs pos="0">
                      <a:srgbClr val="07EBC7"/>
                    </a:gs>
                    <a:gs pos="70000">
                      <a:srgbClr val="00B1FF"/>
                    </a:gs>
                  </a:gsLst>
                  <a:lin ang="2700000" scaled="1"/>
                </a:gradFill>
                <a:latin typeface="SB Sans Display" panose="020B0503040504020204" pitchFamily="34" charset="0"/>
                <a:ea typeface="+mn-ea"/>
                <a:cs typeface="SB Sans Display" panose="020B0503040504020204" pitchFamily="34" charset="0"/>
              </a:rPr>
            </a:br>
            <a:r>
              <a:rPr lang="ru-RU" sz="1050" dirty="0">
                <a:gradFill>
                  <a:gsLst>
                    <a:gs pos="0">
                      <a:srgbClr val="07EBC7"/>
                    </a:gs>
                    <a:gs pos="70000">
                      <a:srgbClr val="00B1FF"/>
                    </a:gs>
                  </a:gsLst>
                  <a:lin ang="2700000" scaled="1"/>
                </a:gradFill>
                <a:latin typeface="SB Sans Display" panose="020B0503040504020204" pitchFamily="34" charset="0"/>
                <a:ea typeface="+mn-ea"/>
                <a:cs typeface="SB Sans Display" panose="020B0503040504020204" pitchFamily="34" charset="0"/>
              </a:rPr>
              <a:t>тыс. в год </a:t>
            </a:r>
            <a:endParaRPr lang="ru-RU" sz="1400" dirty="0">
              <a:gradFill>
                <a:gsLst>
                  <a:gs pos="0">
                    <a:srgbClr val="07EBC7"/>
                  </a:gs>
                  <a:gs pos="70000">
                    <a:srgbClr val="00B1FF"/>
                  </a:gs>
                </a:gsLst>
                <a:lin ang="2700000" scaled="1"/>
              </a:gradFill>
              <a:latin typeface="SB Sans Display" panose="020B0503040504020204" pitchFamily="34" charset="0"/>
              <a:ea typeface="+mn-ea"/>
              <a:cs typeface="SB Sans Display" panose="020B0503040504020204" pitchFamily="34" charset="0"/>
            </a:endParaRPr>
          </a:p>
        </p:txBody>
      </p:sp>
      <p:sp>
        <p:nvSpPr>
          <p:cNvPr id="29" name="Заголовок 2">
            <a:extLst>
              <a:ext uri="{FF2B5EF4-FFF2-40B4-BE49-F238E27FC236}">
                <a16:creationId xmlns:a16="http://schemas.microsoft.com/office/drawing/2014/main" id="{2EE7B8C1-8D3A-F3EB-86E9-E50DB53B9A2F}"/>
              </a:ext>
            </a:extLst>
          </p:cNvPr>
          <p:cNvSpPr txBox="1">
            <a:spLocks/>
          </p:cNvSpPr>
          <p:nvPr/>
        </p:nvSpPr>
        <p:spPr>
          <a:xfrm>
            <a:off x="5931105" y="2342513"/>
            <a:ext cx="905921" cy="5150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036747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1pPr>
          </a:lstStyle>
          <a:p>
            <a:pPr algn="ctr">
              <a:defRPr/>
            </a:pPr>
            <a:r>
              <a:rPr lang="ru-RU" sz="1800" dirty="0">
                <a:gradFill>
                  <a:gsLst>
                    <a:gs pos="0">
                      <a:srgbClr val="07EBC7"/>
                    </a:gs>
                    <a:gs pos="70000">
                      <a:srgbClr val="00B1FF"/>
                    </a:gs>
                  </a:gsLst>
                  <a:lin ang="2700000" scaled="1"/>
                </a:gradFill>
                <a:latin typeface="SB Sans Display" panose="020B0503040504020204" pitchFamily="34" charset="0"/>
                <a:ea typeface="+mn-ea"/>
                <a:cs typeface="SB Sans Display" panose="020B0503040504020204" pitchFamily="34" charset="0"/>
              </a:rPr>
              <a:t>15,5</a:t>
            </a:r>
            <a:r>
              <a:rPr lang="ru-RU" sz="1400" dirty="0">
                <a:gradFill>
                  <a:gsLst>
                    <a:gs pos="0">
                      <a:srgbClr val="07EBC7"/>
                    </a:gs>
                    <a:gs pos="70000">
                      <a:srgbClr val="00B1FF"/>
                    </a:gs>
                  </a:gsLst>
                  <a:lin ang="2700000" scaled="1"/>
                </a:gradFill>
                <a:latin typeface="SB Sans Display" panose="020B0503040504020204" pitchFamily="34" charset="0"/>
                <a:ea typeface="+mn-ea"/>
                <a:cs typeface="SB Sans Display" panose="020B0503040504020204" pitchFamily="34" charset="0"/>
              </a:rPr>
              <a:t> </a:t>
            </a:r>
            <a:br>
              <a:rPr lang="ru-RU" sz="1400" dirty="0">
                <a:gradFill>
                  <a:gsLst>
                    <a:gs pos="0">
                      <a:srgbClr val="07EBC7"/>
                    </a:gs>
                    <a:gs pos="70000">
                      <a:srgbClr val="00B1FF"/>
                    </a:gs>
                  </a:gsLst>
                  <a:lin ang="2700000" scaled="1"/>
                </a:gradFill>
                <a:latin typeface="SB Sans Display" panose="020B0503040504020204" pitchFamily="34" charset="0"/>
                <a:ea typeface="+mn-ea"/>
                <a:cs typeface="SB Sans Display" panose="020B0503040504020204" pitchFamily="34" charset="0"/>
              </a:rPr>
            </a:br>
            <a:r>
              <a:rPr lang="ru-RU" sz="1050" dirty="0">
                <a:gradFill>
                  <a:gsLst>
                    <a:gs pos="0">
                      <a:srgbClr val="07EBC7"/>
                    </a:gs>
                    <a:gs pos="70000">
                      <a:srgbClr val="00B1FF"/>
                    </a:gs>
                  </a:gsLst>
                  <a:lin ang="2700000" scaled="1"/>
                </a:gradFill>
                <a:latin typeface="SB Sans Display" panose="020B0503040504020204" pitchFamily="34" charset="0"/>
                <a:ea typeface="+mn-ea"/>
                <a:cs typeface="SB Sans Display" panose="020B0503040504020204" pitchFamily="34" charset="0"/>
              </a:rPr>
              <a:t>тыс. в год </a:t>
            </a:r>
            <a:endParaRPr lang="ru-RU" sz="1400" dirty="0">
              <a:gradFill>
                <a:gsLst>
                  <a:gs pos="0">
                    <a:srgbClr val="07EBC7"/>
                  </a:gs>
                  <a:gs pos="70000">
                    <a:srgbClr val="00B1FF"/>
                  </a:gs>
                </a:gsLst>
                <a:lin ang="2700000" scaled="1"/>
              </a:gradFill>
              <a:latin typeface="SB Sans Display" panose="020B0503040504020204" pitchFamily="34" charset="0"/>
              <a:ea typeface="+mn-ea"/>
              <a:cs typeface="SB Sans Display" panose="020B0503040504020204" pitchFamily="34" charset="0"/>
            </a:endParaRPr>
          </a:p>
        </p:txBody>
      </p:sp>
      <p:sp>
        <p:nvSpPr>
          <p:cNvPr id="31" name="Заголовок 2">
            <a:extLst>
              <a:ext uri="{FF2B5EF4-FFF2-40B4-BE49-F238E27FC236}">
                <a16:creationId xmlns:a16="http://schemas.microsoft.com/office/drawing/2014/main" id="{4730E096-A8B7-267B-7D21-AEAB772FA905}"/>
              </a:ext>
            </a:extLst>
          </p:cNvPr>
          <p:cNvSpPr txBox="1">
            <a:spLocks/>
          </p:cNvSpPr>
          <p:nvPr/>
        </p:nvSpPr>
        <p:spPr>
          <a:xfrm>
            <a:off x="3607981" y="2295633"/>
            <a:ext cx="2479492" cy="94957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036747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2400" dirty="0">
                <a:gradFill flip="none" rotWithShape="1">
                  <a:gsLst>
                    <a:gs pos="0">
                      <a:srgbClr val="07EBC7"/>
                    </a:gs>
                    <a:gs pos="69000">
                      <a:srgbClr val="00B1FF"/>
                    </a:gs>
                  </a:gsLst>
                  <a:lin ang="0" scaled="1"/>
                  <a:tileRect/>
                </a:gradFill>
                <a:latin typeface="SB Sans Display" panose="020B0503040504020204" pitchFamily="34" charset="0"/>
                <a:ea typeface="+mn-ea"/>
                <a:cs typeface="SB Sans Display" panose="020B0503040504020204" pitchFamily="34" charset="0"/>
              </a:rPr>
              <a:t>70 </a:t>
            </a:r>
            <a:r>
              <a:rPr lang="ru-RU" sz="1600" dirty="0">
                <a:gradFill flip="none" rotWithShape="1">
                  <a:gsLst>
                    <a:gs pos="0">
                      <a:srgbClr val="07EBC7"/>
                    </a:gs>
                    <a:gs pos="69000">
                      <a:srgbClr val="00B1FF"/>
                    </a:gs>
                  </a:gsLst>
                  <a:lin ang="0" scaled="1"/>
                  <a:tileRect/>
                </a:gradFill>
                <a:latin typeface="SB Sans Display" panose="020B0503040504020204" pitchFamily="34" charset="0"/>
                <a:ea typeface="+mn-ea"/>
                <a:cs typeface="SB Sans Display" panose="020B0503040504020204" pitchFamily="34" charset="0"/>
              </a:rPr>
              <a:t>тыс. студентов</a:t>
            </a:r>
            <a:endParaRPr lang="ru-RU" sz="2400" dirty="0">
              <a:gradFill flip="none" rotWithShape="1">
                <a:gsLst>
                  <a:gs pos="0">
                    <a:srgbClr val="07EBC7"/>
                  </a:gs>
                  <a:gs pos="69000">
                    <a:srgbClr val="00B1FF"/>
                  </a:gs>
                </a:gsLst>
                <a:lin ang="0" scaled="1"/>
                <a:tileRect/>
              </a:gradFill>
              <a:latin typeface="SB Sans Display" panose="020B0503040504020204" pitchFamily="34" charset="0"/>
              <a:ea typeface="+mn-ea"/>
              <a:cs typeface="SB Sans Display" panose="020B0503040504020204" pitchFamily="34" charset="0"/>
            </a:endParaRPr>
          </a:p>
          <a:p>
            <a:pPr>
              <a:defRPr/>
            </a:pPr>
            <a:r>
              <a:rPr lang="ru-RU" sz="1100" dirty="0">
                <a:solidFill>
                  <a:prstClr val="white"/>
                </a:solidFill>
                <a:latin typeface="SB Sans Display Semibold" panose="020B0503040504020204" pitchFamily="34" charset="0"/>
                <a:ea typeface="+mn-ea"/>
                <a:cs typeface="SB Sans Display Semibold" panose="020B0503040504020204" pitchFamily="34" charset="0"/>
              </a:rPr>
              <a:t>в области ИИ будет подготовлено </a:t>
            </a:r>
            <a:br>
              <a:rPr lang="ru-RU" sz="1100" dirty="0">
                <a:solidFill>
                  <a:prstClr val="white"/>
                </a:solidFill>
                <a:latin typeface="SB Sans Display Semibold" panose="020B0503040504020204" pitchFamily="34" charset="0"/>
                <a:ea typeface="+mn-ea"/>
                <a:cs typeface="SB Sans Display Semibold" panose="020B0503040504020204" pitchFamily="34" charset="0"/>
              </a:rPr>
            </a:br>
            <a:r>
              <a:rPr lang="ru-RU" sz="1100" dirty="0">
                <a:solidFill>
                  <a:prstClr val="white"/>
                </a:solidFill>
                <a:latin typeface="SB Sans Display Semibold" panose="020B0503040504020204" pitchFamily="34" charset="0"/>
                <a:ea typeface="+mn-ea"/>
                <a:cs typeface="SB Sans Display Semibold" panose="020B0503040504020204" pitchFamily="34" charset="0"/>
              </a:rPr>
              <a:t>за 2023-2030 годы</a:t>
            </a:r>
          </a:p>
        </p:txBody>
      </p:sp>
      <p:grpSp>
        <p:nvGrpSpPr>
          <p:cNvPr id="42" name="Группа 41">
            <a:extLst>
              <a:ext uri="{FF2B5EF4-FFF2-40B4-BE49-F238E27FC236}">
                <a16:creationId xmlns:a16="http://schemas.microsoft.com/office/drawing/2014/main" id="{C7DBA218-3E83-4573-8CCE-E996F1389D32}"/>
              </a:ext>
            </a:extLst>
          </p:cNvPr>
          <p:cNvGrpSpPr/>
          <p:nvPr/>
        </p:nvGrpSpPr>
        <p:grpSpPr>
          <a:xfrm>
            <a:off x="685800" y="111266"/>
            <a:ext cx="1494323" cy="461664"/>
            <a:chOff x="15557624" y="1464023"/>
            <a:chExt cx="736034" cy="287471"/>
          </a:xfrm>
        </p:grpSpPr>
        <p:sp>
          <p:nvSpPr>
            <p:cNvPr id="43" name="Скругленный прямоугольник 1196">
              <a:extLst>
                <a:ext uri="{FF2B5EF4-FFF2-40B4-BE49-F238E27FC236}">
                  <a16:creationId xmlns:a16="http://schemas.microsoft.com/office/drawing/2014/main" id="{4DBA0260-7754-4DD6-F174-1E8DD4B50E3D}"/>
                </a:ext>
              </a:extLst>
            </p:cNvPr>
            <p:cNvSpPr/>
            <p:nvPr/>
          </p:nvSpPr>
          <p:spPr>
            <a:xfrm>
              <a:off x="15557624" y="1464128"/>
              <a:ext cx="679691" cy="287366"/>
            </a:xfrm>
            <a:prstGeom prst="roundRect">
              <a:avLst/>
            </a:prstGeom>
            <a:gradFill flip="none" rotWithShape="1">
              <a:gsLst>
                <a:gs pos="4000">
                  <a:srgbClr val="9152AF"/>
                </a:gs>
                <a:gs pos="100000">
                  <a:srgbClr val="9152AE">
                    <a:alpha val="0"/>
                  </a:srgbClr>
                </a:gs>
              </a:gsLst>
              <a:lin ang="1080000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2700000" algn="tl" rotWithShape="0">
                <a:srgbClr val="073463">
                  <a:alpha val="40000"/>
                </a:srgbClr>
              </a:outerShdw>
            </a:effectLst>
          </p:spPr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B Sans Display Semibold" panose="020B0503040504020204" pitchFamily="34" charset="0"/>
                  <a:cs typeface="SB Sans Display Semibold" panose="020B0503040504020204" pitchFamily="34" charset="0"/>
                </a:rPr>
                <a:t>Вызов</a:t>
              </a:r>
            </a:p>
          </p:txBody>
        </p:sp>
        <p:sp>
          <p:nvSpPr>
            <p:cNvPr id="44" name="Овал 43">
              <a:extLst>
                <a:ext uri="{FF2B5EF4-FFF2-40B4-BE49-F238E27FC236}">
                  <a16:creationId xmlns:a16="http://schemas.microsoft.com/office/drawing/2014/main" id="{59718EE2-CDE4-09A6-EE1F-570E4E05CD51}"/>
                </a:ext>
              </a:extLst>
            </p:cNvPr>
            <p:cNvSpPr/>
            <p:nvPr/>
          </p:nvSpPr>
          <p:spPr>
            <a:xfrm>
              <a:off x="16071796" y="1464023"/>
              <a:ext cx="221862" cy="287366"/>
            </a:xfrm>
            <a:prstGeom prst="ellipse">
              <a:avLst/>
            </a:prstGeom>
            <a:solidFill>
              <a:srgbClr val="9152AF"/>
            </a:solidFill>
            <a:ln w="12700" cap="flat" cmpd="sng" algn="ctr">
              <a:solidFill>
                <a:srgbClr val="073463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73463">
                  <a:alpha val="40000"/>
                </a:srgbClr>
              </a:outerShdw>
            </a:effectLst>
          </p:spPr>
          <p:txBody>
            <a:bodyPr lIns="0" tIns="3600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B Sans Display" panose="020B0503040504020204" pitchFamily="34" charset="0"/>
                  <a:cs typeface="SB Sans Display" panose="020B0503040504020204" pitchFamily="34" charset="0"/>
                </a:rPr>
                <a:t>4</a:t>
              </a:r>
            </a:p>
          </p:txBody>
        </p:sp>
      </p:grp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779B6715-5E9E-2058-CD5D-A7BA4EBD5357}"/>
              </a:ext>
            </a:extLst>
          </p:cNvPr>
          <p:cNvSpPr/>
          <p:nvPr/>
        </p:nvSpPr>
        <p:spPr>
          <a:xfrm>
            <a:off x="8698978" y="169573"/>
            <a:ext cx="2620056" cy="28082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Arial"/>
              </a:rPr>
              <a:t>Раздел в проекте Стратегии</a:t>
            </a:r>
          </a:p>
        </p:txBody>
      </p:sp>
      <p:sp>
        <p:nvSpPr>
          <p:cNvPr id="46" name="Овал 45">
            <a:extLst>
              <a:ext uri="{FF2B5EF4-FFF2-40B4-BE49-F238E27FC236}">
                <a16:creationId xmlns:a16="http://schemas.microsoft.com/office/drawing/2014/main" id="{21B55681-F957-EB16-686A-A5443B7BE8EE}"/>
              </a:ext>
            </a:extLst>
          </p:cNvPr>
          <p:cNvSpPr/>
          <p:nvPr/>
        </p:nvSpPr>
        <p:spPr>
          <a:xfrm>
            <a:off x="8684938" y="340455"/>
            <a:ext cx="277343" cy="279014"/>
          </a:xfrm>
          <a:prstGeom prst="ellipse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solidFill>
              <a:srgbClr val="073463"/>
            </a:solidFill>
            <a:prstDash val="solid"/>
            <a:miter lim="800000"/>
          </a:ln>
          <a:effectLst>
            <a:outerShdw blurRad="50800" dist="38100" dir="2700000" algn="tl" rotWithShape="0">
              <a:srgbClr val="073463">
                <a:alpha val="40000"/>
              </a:srgbClr>
            </a:outerShdw>
          </a:effectLst>
        </p:spPr>
        <p:txBody>
          <a:bodyPr lIns="0" tIns="3600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252D40"/>
                </a:solidFill>
                <a:effectLst/>
                <a:uLnTx/>
                <a:uFillTx/>
                <a:latin typeface="SB Sans Display" panose="020B0503040504020204" pitchFamily="34" charset="0"/>
                <a:cs typeface="SB Sans Display" panose="020B0503040504020204" pitchFamily="34" charset="0"/>
              </a:rPr>
              <a:t>I</a:t>
            </a:r>
            <a:endParaRPr kumimoji="0" lang="ru-RU" sz="1100" b="1" i="0" u="none" strike="noStrike" kern="0" cap="none" spc="0" normalizeH="0" baseline="0" noProof="0" dirty="0">
              <a:ln>
                <a:noFill/>
              </a:ln>
              <a:solidFill>
                <a:srgbClr val="252D40"/>
              </a:solidFill>
              <a:effectLst/>
              <a:uLnTx/>
              <a:uFillTx/>
              <a:latin typeface="SB Sans Display" panose="020B0503040504020204" pitchFamily="34" charset="0"/>
              <a:cs typeface="SB Sans Display" panose="020B0503040504020204" pitchFamily="34" charset="0"/>
            </a:endParaRPr>
          </a:p>
        </p:txBody>
      </p:sp>
      <p:sp>
        <p:nvSpPr>
          <p:cNvPr id="47" name="Овал 46">
            <a:extLst>
              <a:ext uri="{FF2B5EF4-FFF2-40B4-BE49-F238E27FC236}">
                <a16:creationId xmlns:a16="http://schemas.microsoft.com/office/drawing/2014/main" id="{E0BA5AE4-8B66-D0ED-6BAE-8FD843ADEBEA}"/>
              </a:ext>
            </a:extLst>
          </p:cNvPr>
          <p:cNvSpPr/>
          <p:nvPr/>
        </p:nvSpPr>
        <p:spPr>
          <a:xfrm>
            <a:off x="9024095" y="340455"/>
            <a:ext cx="277343" cy="279014"/>
          </a:xfrm>
          <a:prstGeom prst="ellipse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solidFill>
              <a:srgbClr val="073463"/>
            </a:solidFill>
            <a:prstDash val="solid"/>
            <a:miter lim="800000"/>
          </a:ln>
          <a:effectLst>
            <a:outerShdw blurRad="50800" dist="38100" dir="2700000" algn="tl" rotWithShape="0">
              <a:srgbClr val="073463">
                <a:alpha val="40000"/>
              </a:srgbClr>
            </a:outerShdw>
          </a:effectLst>
        </p:spPr>
        <p:txBody>
          <a:bodyPr lIns="0" tIns="36000" rIns="0" bIns="0" rtlCol="0" anchor="ctr"/>
          <a:lstStyle/>
          <a:p>
            <a:pPr algn="ctr"/>
            <a:r>
              <a:rPr lang="en-US" sz="1100" b="1" kern="0" dirty="0">
                <a:solidFill>
                  <a:srgbClr val="252D40"/>
                </a:solidFill>
                <a:latin typeface="SB Sans Display" panose="020B0503040504020204" pitchFamily="34" charset="0"/>
                <a:cs typeface="SB Sans Display" panose="020B0503040504020204" pitchFamily="34" charset="0"/>
              </a:rPr>
              <a:t>II</a:t>
            </a:r>
            <a:endParaRPr lang="ru-RU" sz="1100" b="1" kern="0" dirty="0">
              <a:solidFill>
                <a:srgbClr val="252D40"/>
              </a:solidFill>
              <a:latin typeface="SB Sans Display" panose="020B0503040504020204" pitchFamily="34" charset="0"/>
              <a:cs typeface="SB Sans Display" panose="020B0503040504020204" pitchFamily="34" charset="0"/>
            </a:endParaRPr>
          </a:p>
        </p:txBody>
      </p:sp>
      <p:sp>
        <p:nvSpPr>
          <p:cNvPr id="48" name="Овал 47">
            <a:extLst>
              <a:ext uri="{FF2B5EF4-FFF2-40B4-BE49-F238E27FC236}">
                <a16:creationId xmlns:a16="http://schemas.microsoft.com/office/drawing/2014/main" id="{7B03EDFC-1B0A-F3ED-B155-F851002DFF58}"/>
              </a:ext>
            </a:extLst>
          </p:cNvPr>
          <p:cNvSpPr/>
          <p:nvPr/>
        </p:nvSpPr>
        <p:spPr>
          <a:xfrm>
            <a:off x="9363253" y="340455"/>
            <a:ext cx="277343" cy="279014"/>
          </a:xfrm>
          <a:prstGeom prst="ellipse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solidFill>
              <a:srgbClr val="073463"/>
            </a:solidFill>
            <a:prstDash val="solid"/>
            <a:miter lim="800000"/>
          </a:ln>
          <a:effectLst>
            <a:outerShdw blurRad="50800" dist="38100" dir="2700000" algn="tl" rotWithShape="0">
              <a:srgbClr val="073463">
                <a:alpha val="40000"/>
              </a:srgbClr>
            </a:outerShdw>
          </a:effectLst>
        </p:spPr>
        <p:txBody>
          <a:bodyPr lIns="0" tIns="3600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252D40"/>
                </a:solidFill>
                <a:effectLst/>
                <a:uLnTx/>
                <a:uFillTx/>
                <a:latin typeface="SB Sans Display" panose="020B0503040504020204" pitchFamily="34" charset="0"/>
                <a:cs typeface="SB Sans Display" panose="020B0503040504020204" pitchFamily="34" charset="0"/>
              </a:rPr>
              <a:t>III</a:t>
            </a:r>
            <a:endParaRPr kumimoji="0" lang="ru-RU" sz="1100" b="1" i="0" u="none" strike="noStrike" kern="0" cap="none" spc="0" normalizeH="0" baseline="0" noProof="0" dirty="0">
              <a:ln>
                <a:noFill/>
              </a:ln>
              <a:solidFill>
                <a:srgbClr val="252D40"/>
              </a:solidFill>
              <a:effectLst/>
              <a:uLnTx/>
              <a:uFillTx/>
              <a:latin typeface="SB Sans Display" panose="020B0503040504020204" pitchFamily="34" charset="0"/>
              <a:cs typeface="SB Sans Display" panose="020B0503040504020204" pitchFamily="34" charset="0"/>
            </a:endParaRPr>
          </a:p>
        </p:txBody>
      </p:sp>
      <p:sp>
        <p:nvSpPr>
          <p:cNvPr id="49" name="Овал 48">
            <a:extLst>
              <a:ext uri="{FF2B5EF4-FFF2-40B4-BE49-F238E27FC236}">
                <a16:creationId xmlns:a16="http://schemas.microsoft.com/office/drawing/2014/main" id="{C1FFD244-DECB-C6C1-EE43-83F3F223F8E4}"/>
              </a:ext>
            </a:extLst>
          </p:cNvPr>
          <p:cNvSpPr/>
          <p:nvPr/>
        </p:nvSpPr>
        <p:spPr>
          <a:xfrm>
            <a:off x="9702410" y="340455"/>
            <a:ext cx="277343" cy="279014"/>
          </a:xfrm>
          <a:prstGeom prst="ellipse">
            <a:avLst/>
          </a:prstGeom>
          <a:solidFill>
            <a:srgbClr val="A14DA0"/>
          </a:solidFill>
          <a:ln w="12700" cap="flat" cmpd="sng" algn="ctr">
            <a:solidFill>
              <a:srgbClr val="073463"/>
            </a:solidFill>
            <a:prstDash val="solid"/>
            <a:miter lim="800000"/>
          </a:ln>
          <a:effectLst>
            <a:outerShdw blurRad="50800" dist="38100" dir="2700000" algn="tl" rotWithShape="0">
              <a:srgbClr val="073463">
                <a:alpha val="40000"/>
              </a:srgbClr>
            </a:outerShdw>
          </a:effectLst>
        </p:spPr>
        <p:txBody>
          <a:bodyPr lIns="0" tIns="36000" rIns="0" bIns="0" rtlCol="0" anchor="ctr"/>
          <a:lstStyle/>
          <a:p>
            <a:pPr algn="ctr"/>
            <a:r>
              <a:rPr lang="en-US" sz="1100" b="1" kern="0" dirty="0">
                <a:solidFill>
                  <a:prstClr val="white"/>
                </a:solidFill>
                <a:latin typeface="SB Sans Display" panose="020B0503040504020204" pitchFamily="34" charset="0"/>
                <a:cs typeface="SB Sans Display" panose="020B0503040504020204" pitchFamily="34" charset="0"/>
              </a:rPr>
              <a:t>IV</a:t>
            </a:r>
            <a:endParaRPr lang="ru-RU" sz="1100" b="1" kern="0" dirty="0">
              <a:solidFill>
                <a:prstClr val="white"/>
              </a:solidFill>
              <a:latin typeface="SB Sans Display" panose="020B0503040504020204" pitchFamily="34" charset="0"/>
              <a:cs typeface="SB Sans Display" panose="020B0503040504020204" pitchFamily="34" charset="0"/>
            </a:endParaRPr>
          </a:p>
        </p:txBody>
      </p:sp>
      <p:sp>
        <p:nvSpPr>
          <p:cNvPr id="50" name="Овал 49">
            <a:extLst>
              <a:ext uri="{FF2B5EF4-FFF2-40B4-BE49-F238E27FC236}">
                <a16:creationId xmlns:a16="http://schemas.microsoft.com/office/drawing/2014/main" id="{5701454A-10E1-03A4-C53B-84BCCA683C17}"/>
              </a:ext>
            </a:extLst>
          </p:cNvPr>
          <p:cNvSpPr/>
          <p:nvPr/>
        </p:nvSpPr>
        <p:spPr>
          <a:xfrm>
            <a:off x="10041567" y="340455"/>
            <a:ext cx="277343" cy="279014"/>
          </a:xfrm>
          <a:prstGeom prst="ellipse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solidFill>
              <a:srgbClr val="073463"/>
            </a:solidFill>
            <a:prstDash val="solid"/>
            <a:miter lim="800000"/>
          </a:ln>
          <a:effectLst>
            <a:outerShdw blurRad="50800" dist="38100" dir="2700000" algn="tl" rotWithShape="0">
              <a:srgbClr val="073463">
                <a:alpha val="40000"/>
              </a:srgbClr>
            </a:outerShdw>
          </a:effectLst>
        </p:spPr>
        <p:txBody>
          <a:bodyPr lIns="0" tIns="3600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252D40"/>
                </a:solidFill>
                <a:effectLst/>
                <a:uLnTx/>
                <a:uFillTx/>
                <a:latin typeface="SB Sans Display" panose="020B0503040504020204" pitchFamily="34" charset="0"/>
                <a:cs typeface="SB Sans Display" panose="020B0503040504020204" pitchFamily="34" charset="0"/>
              </a:rPr>
              <a:t>V</a:t>
            </a:r>
            <a:endParaRPr kumimoji="0" lang="ru-RU" sz="1100" b="1" i="0" u="none" strike="noStrike" kern="0" cap="none" spc="0" normalizeH="0" baseline="0" noProof="0" dirty="0">
              <a:ln>
                <a:noFill/>
              </a:ln>
              <a:solidFill>
                <a:srgbClr val="252D40"/>
              </a:solidFill>
              <a:effectLst/>
              <a:uLnTx/>
              <a:uFillTx/>
              <a:latin typeface="SB Sans Display" panose="020B0503040504020204" pitchFamily="34" charset="0"/>
              <a:cs typeface="SB Sans Display" panose="020B0503040504020204" pitchFamily="34" charset="0"/>
            </a:endParaRPr>
          </a:p>
        </p:txBody>
      </p:sp>
      <p:sp>
        <p:nvSpPr>
          <p:cNvPr id="51" name="Овал 50">
            <a:extLst>
              <a:ext uri="{FF2B5EF4-FFF2-40B4-BE49-F238E27FC236}">
                <a16:creationId xmlns:a16="http://schemas.microsoft.com/office/drawing/2014/main" id="{EBD7BC5B-9E96-7750-4EEA-7BA553FE72BB}"/>
              </a:ext>
            </a:extLst>
          </p:cNvPr>
          <p:cNvSpPr/>
          <p:nvPr/>
        </p:nvSpPr>
        <p:spPr>
          <a:xfrm>
            <a:off x="10380724" y="340455"/>
            <a:ext cx="277343" cy="279014"/>
          </a:xfrm>
          <a:prstGeom prst="ellipse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solidFill>
              <a:srgbClr val="073463"/>
            </a:solidFill>
            <a:prstDash val="solid"/>
            <a:miter lim="800000"/>
          </a:ln>
          <a:effectLst>
            <a:outerShdw blurRad="50800" dist="38100" dir="2700000" algn="tl" rotWithShape="0">
              <a:srgbClr val="073463">
                <a:alpha val="40000"/>
              </a:srgbClr>
            </a:outerShdw>
          </a:effectLst>
        </p:spPr>
        <p:txBody>
          <a:bodyPr lIns="0" tIns="3600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252D40"/>
                </a:solidFill>
                <a:effectLst/>
                <a:uLnTx/>
                <a:uFillTx/>
                <a:latin typeface="SB Sans Display" panose="020B0503040504020204" pitchFamily="34" charset="0"/>
                <a:cs typeface="SB Sans Display" panose="020B0503040504020204" pitchFamily="34" charset="0"/>
              </a:rPr>
              <a:t>VI</a:t>
            </a:r>
            <a:endParaRPr kumimoji="0" lang="ru-RU" sz="1100" b="1" i="0" u="none" strike="noStrike" kern="0" cap="none" spc="0" normalizeH="0" baseline="0" noProof="0" dirty="0">
              <a:ln>
                <a:noFill/>
              </a:ln>
              <a:solidFill>
                <a:srgbClr val="252D40"/>
              </a:solidFill>
              <a:effectLst/>
              <a:uLnTx/>
              <a:uFillTx/>
              <a:latin typeface="SB Sans Display" panose="020B0503040504020204" pitchFamily="34" charset="0"/>
              <a:cs typeface="SB Sans Display" panose="020B0503040504020204" pitchFamily="34" charset="0"/>
            </a:endParaRPr>
          </a:p>
        </p:txBody>
      </p:sp>
      <p:sp>
        <p:nvSpPr>
          <p:cNvPr id="52" name="Овал 51">
            <a:extLst>
              <a:ext uri="{FF2B5EF4-FFF2-40B4-BE49-F238E27FC236}">
                <a16:creationId xmlns:a16="http://schemas.microsoft.com/office/drawing/2014/main" id="{767EF1D6-25F1-3CCB-20F1-866B4A7F3477}"/>
              </a:ext>
            </a:extLst>
          </p:cNvPr>
          <p:cNvSpPr/>
          <p:nvPr/>
        </p:nvSpPr>
        <p:spPr>
          <a:xfrm>
            <a:off x="10719881" y="340455"/>
            <a:ext cx="277343" cy="279014"/>
          </a:xfrm>
          <a:prstGeom prst="ellipse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solidFill>
              <a:srgbClr val="073463"/>
            </a:solidFill>
            <a:prstDash val="solid"/>
            <a:miter lim="800000"/>
          </a:ln>
          <a:effectLst>
            <a:outerShdw blurRad="50800" dist="38100" dir="2700000" algn="tl" rotWithShape="0">
              <a:srgbClr val="073463">
                <a:alpha val="40000"/>
              </a:srgbClr>
            </a:outerShdw>
          </a:effectLst>
        </p:spPr>
        <p:txBody>
          <a:bodyPr lIns="0" tIns="3600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252D40"/>
                </a:solidFill>
                <a:effectLst/>
                <a:uLnTx/>
                <a:uFillTx/>
                <a:latin typeface="SB Sans Display" panose="020B0503040504020204" pitchFamily="34" charset="0"/>
                <a:cs typeface="SB Sans Display" panose="020B0503040504020204" pitchFamily="34" charset="0"/>
              </a:rPr>
              <a:t>VII</a:t>
            </a:r>
            <a:endParaRPr kumimoji="0" lang="ru-RU" sz="1100" b="1" i="0" u="none" strike="noStrike" kern="0" cap="none" spc="0" normalizeH="0" baseline="0" noProof="0" dirty="0">
              <a:ln>
                <a:noFill/>
              </a:ln>
              <a:solidFill>
                <a:srgbClr val="252D40"/>
              </a:solidFill>
              <a:effectLst/>
              <a:uLnTx/>
              <a:uFillTx/>
              <a:latin typeface="SB Sans Display" panose="020B0503040504020204" pitchFamily="34" charset="0"/>
              <a:cs typeface="SB Sans Display" panose="020B0503040504020204" pitchFamily="34" charset="0"/>
            </a:endParaRPr>
          </a:p>
        </p:txBody>
      </p:sp>
      <p:sp>
        <p:nvSpPr>
          <p:cNvPr id="53" name="Овал 52">
            <a:extLst>
              <a:ext uri="{FF2B5EF4-FFF2-40B4-BE49-F238E27FC236}">
                <a16:creationId xmlns:a16="http://schemas.microsoft.com/office/drawing/2014/main" id="{BD9A8EA4-1704-64B6-6777-955BA86C4799}"/>
              </a:ext>
            </a:extLst>
          </p:cNvPr>
          <p:cNvSpPr/>
          <p:nvPr/>
        </p:nvSpPr>
        <p:spPr>
          <a:xfrm>
            <a:off x="11055731" y="340455"/>
            <a:ext cx="277343" cy="279014"/>
          </a:xfrm>
          <a:prstGeom prst="ellipse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solidFill>
              <a:srgbClr val="073463"/>
            </a:solidFill>
            <a:prstDash val="solid"/>
            <a:miter lim="800000"/>
          </a:ln>
          <a:effectLst>
            <a:outerShdw blurRad="50800" dist="38100" dir="2700000" algn="tl" rotWithShape="0">
              <a:srgbClr val="073463">
                <a:alpha val="40000"/>
              </a:srgbClr>
            </a:outerShdw>
          </a:effectLst>
        </p:spPr>
        <p:txBody>
          <a:bodyPr lIns="0" tIns="3600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0" cap="none" spc="0" normalizeH="0" baseline="0" noProof="0" dirty="0">
              <a:ln>
                <a:noFill/>
              </a:ln>
              <a:solidFill>
                <a:srgbClr val="252D40"/>
              </a:solidFill>
              <a:effectLst/>
              <a:uLnTx/>
              <a:uFillTx/>
              <a:latin typeface="SB Sans Display" panose="020B0503040504020204" pitchFamily="34" charset="0"/>
              <a:cs typeface="SB Sans Display" panose="020B0503040504020204" pitchFamily="34" charset="0"/>
            </a:endParaRPr>
          </a:p>
        </p:txBody>
      </p:sp>
      <p:sp>
        <p:nvSpPr>
          <p:cNvPr id="54" name="Овал 53">
            <a:extLst>
              <a:ext uri="{FF2B5EF4-FFF2-40B4-BE49-F238E27FC236}">
                <a16:creationId xmlns:a16="http://schemas.microsoft.com/office/drawing/2014/main" id="{0D602607-337F-23BC-22DD-FC39EAFFF3AA}"/>
              </a:ext>
            </a:extLst>
          </p:cNvPr>
          <p:cNvSpPr/>
          <p:nvPr/>
        </p:nvSpPr>
        <p:spPr>
          <a:xfrm>
            <a:off x="11018151" y="340455"/>
            <a:ext cx="360867" cy="279014"/>
          </a:xfrm>
          <a:prstGeom prst="ellipse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lIns="0" tIns="3600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252D40"/>
                </a:solidFill>
                <a:effectLst/>
                <a:uLnTx/>
                <a:uFillTx/>
                <a:latin typeface="SB Sans Display" panose="020B0503040504020204" pitchFamily="34" charset="0"/>
                <a:cs typeface="SB Sans Display" panose="020B0503040504020204" pitchFamily="34" charset="0"/>
              </a:rPr>
              <a:t>VIII</a:t>
            </a:r>
            <a:endParaRPr kumimoji="0" lang="ru-RU" sz="1100" b="1" i="0" u="none" strike="noStrike" kern="0" cap="none" spc="0" normalizeH="0" baseline="0" noProof="0" dirty="0">
              <a:ln>
                <a:noFill/>
              </a:ln>
              <a:solidFill>
                <a:srgbClr val="252D40"/>
              </a:solidFill>
              <a:effectLst/>
              <a:uLnTx/>
              <a:uFillTx/>
              <a:latin typeface="SB Sans Display" panose="020B0503040504020204" pitchFamily="34" charset="0"/>
              <a:cs typeface="SB Sans Display" panose="020B0503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82500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КЦ_цвета">
    <a:dk1>
      <a:sysClr val="windowText" lastClr="000000"/>
    </a:dk1>
    <a:lt1>
      <a:sysClr val="window" lastClr="FFFFFF"/>
    </a:lt1>
    <a:dk2>
      <a:srgbClr val="005AA3"/>
    </a:dk2>
    <a:lt2>
      <a:srgbClr val="E7E6E6"/>
    </a:lt2>
    <a:accent1>
      <a:srgbClr val="005AA3"/>
    </a:accent1>
    <a:accent2>
      <a:srgbClr val="A14DA0"/>
    </a:accent2>
    <a:accent3>
      <a:srgbClr val="91C4F2"/>
    </a:accent3>
    <a:accent4>
      <a:srgbClr val="FFD85B"/>
    </a:accent4>
    <a:accent5>
      <a:srgbClr val="82A7A6"/>
    </a:accent5>
    <a:accent6>
      <a:srgbClr val="555942"/>
    </a:accent6>
    <a:hlink>
      <a:srgbClr val="005AA3"/>
    </a:hlink>
    <a:folHlink>
      <a:srgbClr val="A14DA0"/>
    </a:folHlink>
  </a:clrScheme>
  <a:fontScheme name="КЦ стиль">
    <a:majorFont>
      <a:latin typeface="Open Sans"/>
      <a:ea typeface="Arial"/>
      <a:cs typeface="Arial"/>
    </a:majorFont>
    <a:minorFont>
      <a:latin typeface="Open Sans"/>
      <a:ea typeface="Arial"/>
      <a:cs typeface="Arial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КЦ_цвета">
    <a:dk1>
      <a:sysClr val="windowText" lastClr="000000"/>
    </a:dk1>
    <a:lt1>
      <a:sysClr val="window" lastClr="FFFFFF"/>
    </a:lt1>
    <a:dk2>
      <a:srgbClr val="005AA3"/>
    </a:dk2>
    <a:lt2>
      <a:srgbClr val="E7E6E6"/>
    </a:lt2>
    <a:accent1>
      <a:srgbClr val="005AA3"/>
    </a:accent1>
    <a:accent2>
      <a:srgbClr val="A14DA0"/>
    </a:accent2>
    <a:accent3>
      <a:srgbClr val="91C4F2"/>
    </a:accent3>
    <a:accent4>
      <a:srgbClr val="FFD85B"/>
    </a:accent4>
    <a:accent5>
      <a:srgbClr val="82A7A6"/>
    </a:accent5>
    <a:accent6>
      <a:srgbClr val="555942"/>
    </a:accent6>
    <a:hlink>
      <a:srgbClr val="005AA3"/>
    </a:hlink>
    <a:folHlink>
      <a:srgbClr val="A14DA0"/>
    </a:folHlink>
  </a:clrScheme>
  <a:fontScheme name="КЦ стиль">
    <a:majorFont>
      <a:latin typeface="Open Sans"/>
      <a:ea typeface="Arial"/>
      <a:cs typeface="Arial"/>
    </a:majorFont>
    <a:minorFont>
      <a:latin typeface="Open Sans"/>
      <a:ea typeface="Arial"/>
      <a:cs typeface="Arial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КЦ_цвета">
    <a:dk1>
      <a:sysClr val="windowText" lastClr="000000"/>
    </a:dk1>
    <a:lt1>
      <a:sysClr val="window" lastClr="FFFFFF"/>
    </a:lt1>
    <a:dk2>
      <a:srgbClr val="005AA3"/>
    </a:dk2>
    <a:lt2>
      <a:srgbClr val="E7E6E6"/>
    </a:lt2>
    <a:accent1>
      <a:srgbClr val="005AA3"/>
    </a:accent1>
    <a:accent2>
      <a:srgbClr val="A14DA0"/>
    </a:accent2>
    <a:accent3>
      <a:srgbClr val="91C4F2"/>
    </a:accent3>
    <a:accent4>
      <a:srgbClr val="FFD85B"/>
    </a:accent4>
    <a:accent5>
      <a:srgbClr val="82A7A6"/>
    </a:accent5>
    <a:accent6>
      <a:srgbClr val="555942"/>
    </a:accent6>
    <a:hlink>
      <a:srgbClr val="005AA3"/>
    </a:hlink>
    <a:folHlink>
      <a:srgbClr val="A14DA0"/>
    </a:folHlink>
  </a:clrScheme>
  <a:fontScheme name="КЦ стиль">
    <a:majorFont>
      <a:latin typeface="Open Sans"/>
      <a:ea typeface="Arial"/>
      <a:cs typeface="Arial"/>
    </a:majorFont>
    <a:minorFont>
      <a:latin typeface="Open Sans"/>
      <a:ea typeface="Arial"/>
      <a:cs typeface="Arial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КЦ_цвета">
    <a:dk1>
      <a:sysClr val="windowText" lastClr="000000"/>
    </a:dk1>
    <a:lt1>
      <a:sysClr val="window" lastClr="FFFFFF"/>
    </a:lt1>
    <a:dk2>
      <a:srgbClr val="005AA3"/>
    </a:dk2>
    <a:lt2>
      <a:srgbClr val="E7E6E6"/>
    </a:lt2>
    <a:accent1>
      <a:srgbClr val="005AA3"/>
    </a:accent1>
    <a:accent2>
      <a:srgbClr val="A14DA0"/>
    </a:accent2>
    <a:accent3>
      <a:srgbClr val="91C4F2"/>
    </a:accent3>
    <a:accent4>
      <a:srgbClr val="FFD85B"/>
    </a:accent4>
    <a:accent5>
      <a:srgbClr val="82A7A6"/>
    </a:accent5>
    <a:accent6>
      <a:srgbClr val="555942"/>
    </a:accent6>
    <a:hlink>
      <a:srgbClr val="005AA3"/>
    </a:hlink>
    <a:folHlink>
      <a:srgbClr val="A14DA0"/>
    </a:folHlink>
  </a:clrScheme>
  <a:fontScheme name="КЦ стиль">
    <a:majorFont>
      <a:latin typeface="Open Sans"/>
      <a:ea typeface="Arial"/>
      <a:cs typeface="Arial"/>
    </a:majorFont>
    <a:minorFont>
      <a:latin typeface="Open Sans"/>
      <a:ea typeface="Arial"/>
      <a:cs typeface="Arial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1659</TotalTime>
  <Words>664</Words>
  <Application>Microsoft Office PowerPoint</Application>
  <PresentationFormat>Широкоэкранный</PresentationFormat>
  <Paragraphs>154</Paragraphs>
  <Slides>3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12" baseType="lpstr">
      <vt:lpstr>Arial</vt:lpstr>
      <vt:lpstr>Calibri</vt:lpstr>
      <vt:lpstr>Open Sans</vt:lpstr>
      <vt:lpstr>SB Sans Display</vt:lpstr>
      <vt:lpstr>SB Sans Display Light</vt:lpstr>
      <vt:lpstr>SB Sans Display Semibold</vt:lpstr>
      <vt:lpstr>SB Sans Text</vt:lpstr>
      <vt:lpstr>SBSansDisplay-Light</vt:lpstr>
      <vt:lpstr>Office Theme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светлый маг</dc:title>
  <dc:creator>Поличная Алёна Дмитриевна</dc:creator>
  <cp:lastModifiedBy>Поличная Алёна Дмитриевна</cp:lastModifiedBy>
  <cp:revision>693</cp:revision>
  <dcterms:created xsi:type="dcterms:W3CDTF">2020-09-16T07:07:55Z</dcterms:created>
  <dcterms:modified xsi:type="dcterms:W3CDTF">2023-10-12T09:35:08Z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2020-07-22T00:00:00Z</vt:filetime>
  </property>
  <property fmtid="{D5CDD505-2E9C-101B-9397-08002B2CF9AE}" pid="3" name="Creator">
    <vt:lpwstr>PowerPoint</vt:lpwstr>
  </property>
  <property fmtid="{D5CDD505-2E9C-101B-9397-08002B2CF9AE}" pid="4" name="LastSaved">
    <vt:filetime>2020-09-16T00:00:00Z</vt:filetime>
  </property>
</Properties>
</file>