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b" ContentType="application/vnd.ms-excel.sheet.binary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tags/tag28.xml" ContentType="application/vnd.openxmlformats-officedocument.presentationml.tags+xml"/>
  <Override PartName="/ppt/notesSlides/notesSlide7.xml" ContentType="application/vnd.openxmlformats-officedocument.presentationml.notesSlide+xml"/>
  <Override PartName="/ppt/tags/tag29.xml" ContentType="application/vnd.openxmlformats-officedocument.presentationml.tags+xml"/>
  <Override PartName="/ppt/notesSlides/notesSlide8.xml" ContentType="application/vnd.openxmlformats-officedocument.presentationml.notesSlide+xml"/>
  <Override PartName="/ppt/tags/tag30.xml" ContentType="application/vnd.openxmlformats-officedocument.presentationml.tags+xml"/>
  <Override PartName="/ppt/notesSlides/notesSlide9.xml" ContentType="application/vnd.openxmlformats-officedocument.presentationml.notesSlide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4.xml" ContentType="application/vnd.openxmlformats-officedocument.presentationml.tags+xml"/>
  <Override PartName="/ppt/notesSlides/notesSlide15.xml" ContentType="application/vnd.openxmlformats-officedocument.presentationml.notesSlide+xml"/>
  <Override PartName="/ppt/tags/tag35.xml" ContentType="application/vnd.openxmlformats-officedocument.presentationml.tags+xml"/>
  <Override PartName="/ppt/notesSlides/notesSlide16.xml" ContentType="application/vnd.openxmlformats-officedocument.presentationml.notesSlide+xml"/>
  <Override PartName="/ppt/tags/tag36.xml" ContentType="application/vnd.openxmlformats-officedocument.presentationml.tags+xml"/>
  <Override PartName="/ppt/notesSlides/notesSlide17.xml" ContentType="application/vnd.openxmlformats-officedocument.presentationml.notesSlide+xml"/>
  <Override PartName="/ppt/tags/tag3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1" r:id="rId2"/>
    <p:sldId id="349" r:id="rId3"/>
    <p:sldId id="3357" r:id="rId4"/>
    <p:sldId id="3353" r:id="rId5"/>
    <p:sldId id="3342" r:id="rId6"/>
    <p:sldId id="3338" r:id="rId7"/>
    <p:sldId id="344" r:id="rId8"/>
    <p:sldId id="346" r:id="rId9"/>
    <p:sldId id="3355" r:id="rId10"/>
    <p:sldId id="3348" r:id="rId11"/>
    <p:sldId id="2145707718" r:id="rId12"/>
    <p:sldId id="3352" r:id="rId13"/>
    <p:sldId id="3336" r:id="rId14"/>
    <p:sldId id="3310" r:id="rId15"/>
    <p:sldId id="334" r:id="rId16"/>
    <p:sldId id="350" r:id="rId17"/>
    <p:sldId id="3358" r:id="rId18"/>
    <p:sldId id="3359" r:id="rId19"/>
    <p:sldId id="3334" r:id="rId20"/>
    <p:sldId id="269" r:id="rId21"/>
  </p:sldIdLst>
  <p:sldSz cx="12192000" cy="6858000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79" userDrawn="1">
          <p15:clr>
            <a:srgbClr val="A4A3A4"/>
          </p15:clr>
        </p15:guide>
        <p15:guide id="2" pos="7423" userDrawn="1">
          <p15:clr>
            <a:srgbClr val="A4A3A4"/>
          </p15:clr>
        </p15:guide>
        <p15:guide id="3" orient="horz" pos="3793" userDrawn="1">
          <p15:clr>
            <a:srgbClr val="A4A3A4"/>
          </p15:clr>
        </p15:guide>
        <p15:guide id="4" orient="horz" pos="1185" userDrawn="1">
          <p15:clr>
            <a:srgbClr val="A4A3A4"/>
          </p15:clr>
        </p15:guide>
        <p15:guide id="5" orient="horz" pos="8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7011CD9-E207-E3C3-1740-DBEE5986CC82}" name="Ольга Минеева" initials="ОМ" userId="52d549f92b2b9d98" providerId="Windows Live"/>
  <p188:author id="{2A48E2DD-EECA-F8DF-91F9-48F09402FC67}" name="Минеева Ольга Анатольевна" initials="МОА" userId="S-1-5-21-2778101471-3778053639-3143143831-125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льга Минеева" initials="ОМ" lastIdx="8" clrIdx="0">
    <p:extLst>
      <p:ext uri="{19B8F6BF-5375-455C-9EA6-DF929625EA0E}">
        <p15:presenceInfo xmlns:p15="http://schemas.microsoft.com/office/powerpoint/2012/main" userId="52d549f92b2b9d9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56B"/>
    <a:srgbClr val="161E5A"/>
    <a:srgbClr val="52E572"/>
    <a:srgbClr val="0EA1EF"/>
    <a:srgbClr val="00E7CC"/>
    <a:srgbClr val="30748D"/>
    <a:srgbClr val="0B5D2B"/>
    <a:srgbClr val="31738C"/>
    <a:srgbClr val="767171"/>
    <a:srgbClr val="007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88" autoAdjust="0"/>
    <p:restoredTop sz="74723" autoAdjust="0"/>
  </p:normalViewPr>
  <p:slideViewPr>
    <p:cSldViewPr snapToGrid="0">
      <p:cViewPr>
        <p:scale>
          <a:sx n="89" d="100"/>
          <a:sy n="89" d="100"/>
        </p:scale>
        <p:origin x="144" y="-112"/>
      </p:cViewPr>
      <p:guideLst>
        <p:guide pos="279"/>
        <p:guide pos="7423"/>
        <p:guide orient="horz" pos="3793"/>
        <p:guide orient="horz" pos="1185"/>
        <p:guide orient="horz" pos="8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4" d="100"/>
        <a:sy n="114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2694" y="-15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Microsoft_Excel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1784841075794622E-2"/>
          <c:y val="1.9294990723562153E-2"/>
          <c:w val="0.87224938875305624"/>
          <c:h val="0.96141001855287567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161E5B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.4841075794621027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D1F6-1440-8D83-A9CE16E049C4}"/>
                </c:ext>
              </c:extLst>
            </c:dLbl>
            <c:dLbl>
              <c:idx val="1"/>
              <c:layout>
                <c:manualLayout>
                  <c:x val="0.35574572127139364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D1F6-1440-8D83-A9CE16E049C4}"/>
                </c:ext>
              </c:extLst>
            </c:dLbl>
            <c:dLbl>
              <c:idx val="2"/>
              <c:layout>
                <c:manualLayout>
                  <c:x val="0.30440097799511001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D1F6-1440-8D83-A9CE16E049C4}"/>
                </c:ext>
              </c:extLst>
            </c:dLbl>
            <c:dLbl>
              <c:idx val="3"/>
              <c:layout>
                <c:manualLayout>
                  <c:x val="0.21271393643031786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D1F6-1440-8D83-A9CE16E049C4}"/>
                </c:ext>
              </c:extLst>
            </c:dLbl>
            <c:dLbl>
              <c:idx val="4"/>
              <c:layout>
                <c:manualLayout>
                  <c:x val="0.18704156479217604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D1F6-1440-8D83-A9CE16E049C4}"/>
                </c:ext>
              </c:extLst>
            </c:dLbl>
            <c:dLbl>
              <c:idx val="5"/>
              <c:layout>
                <c:manualLayout>
                  <c:x val="0.16136919315403422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D1F6-1440-8D83-A9CE16E049C4}"/>
                </c:ext>
              </c:extLst>
            </c:dLbl>
            <c:dLbl>
              <c:idx val="6"/>
              <c:layout>
                <c:manualLayout>
                  <c:x val="0.13569682151589241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D1F6-1440-8D83-A9CE16E049C4}"/>
                </c:ext>
              </c:extLst>
            </c:dLbl>
            <c:dLbl>
              <c:idx val="7"/>
              <c:layout>
                <c:manualLayout>
                  <c:x val="0.13569682151589241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D1F6-1440-8D83-A9CE16E049C4}"/>
                </c:ext>
              </c:extLst>
            </c:dLbl>
            <c:dLbl>
              <c:idx val="8"/>
              <c:layout>
                <c:manualLayout>
                  <c:x val="0.13569682151589241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D1F6-1440-8D83-A9CE16E049C4}"/>
                </c:ext>
              </c:extLst>
            </c:dLbl>
            <c:dLbl>
              <c:idx val="9"/>
              <c:layout>
                <c:manualLayout>
                  <c:x val="0.1100244498777506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D1F6-1440-8D83-A9CE16E049C4}"/>
                </c:ext>
              </c:extLst>
            </c:dLbl>
            <c:dLbl>
              <c:idx val="10"/>
              <c:layout>
                <c:manualLayout>
                  <c:x val="0.1100244498777506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D1F6-1440-8D83-A9CE16E049C4}"/>
                </c:ext>
              </c:extLst>
            </c:dLbl>
            <c:dLbl>
              <c:idx val="11"/>
              <c:layout>
                <c:manualLayout>
                  <c:x val="0.1100244498777506"/>
                  <c:y val="1.1131725417439704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D1F6-1440-8D83-A9CE16E049C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Sheet1!$A$1:$L$1</c:f>
              <c:numCache>
                <c:formatCode>General</c:formatCode>
                <c:ptCount val="12"/>
                <c:pt idx="0">
                  <c:v>17</c:v>
                </c:pt>
                <c:pt idx="1">
                  <c:v>12</c:v>
                </c:pt>
                <c:pt idx="2">
                  <c:v>10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1F6-1440-8D83-A9CE16E049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49059631"/>
        <c:axId val="1"/>
      </c:barChart>
      <c:catAx>
        <c:axId val="1449059631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7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44905963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175A6-F4F0-DD41-B9BF-653ED0E3142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1C6AA-678E-B149-8C8C-B9737961D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472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5362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035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170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058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1C6AA-678E-B149-8C8C-B9737961D58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815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6131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072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992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132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ru-RU" dirty="0">
              <a:effectLst/>
            </a:endParaRP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5FF0EEB2-20D9-9542-A9D7-BA1877AB8D73}" type="datetime1">
              <a:rPr lang="ru-RU" smtClean="0"/>
              <a:t>25.10.2023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677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880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350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1C6AA-678E-B149-8C8C-B9737961D58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3792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1C6AA-678E-B149-8C8C-B9737961D58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450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6882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565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1C6AA-678E-B149-8C8C-B9737961D5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9694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1C6AA-678E-B149-8C8C-B9737961D58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201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61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9B21E-2C9B-431A-A01A-F519BB84701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45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7DBBB1-AE35-4FCD-A5B5-1E09DD0E4FF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1ED66A-E227-4039-BB02-82E493BAD08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1BFD39-5A82-4433-AE42-B7B9E6C5D501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3874D3-C89A-4F49-AB86-BF985F5C7F2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AFE6A9-1DE0-4E23-AA8D-A7C8560E67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1305C1-CC6D-460D-B048-1AD9BB13592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384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55844553-A701-DCB7-BDC9-5611FC14E08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9433414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3" imgW="7772400" imgH="10058400" progId="TCLayout.ActiveDocument.1">
                  <p:embed/>
                </p:oleObj>
              </mc:Choice>
              <mc:Fallback>
                <p:oleObj name="Слайд think-cell" r:id="rId3" imgW="7772400" imgH="10058400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55844553-A701-DCB7-BDC9-5611FC14E0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AF706-0148-4ACC-B26F-2559EABC74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04081" y="136520"/>
            <a:ext cx="8649722" cy="6555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484B36-618D-464D-A52D-D554A9424386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555673-DAF8-46E8-9920-4B2D125500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325F42-6531-4DBB-A068-03FEA51AF055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06F315-D71F-4528-98E6-38AE5B6F6C8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A150CD-4955-4F34-97F8-BEDB577C71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7CCE17-5F4F-41D2-AC81-335F65538E9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88764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55844553-A701-DCB7-BDC9-5611FC14E08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7464426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3" imgW="7772400" imgH="10058400" progId="TCLayout.ActiveDocument.1">
                  <p:embed/>
                </p:oleObj>
              </mc:Choice>
              <mc:Fallback>
                <p:oleObj name="Слайд think-cell" r:id="rId3" imgW="7772400" imgH="10058400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55844553-A701-DCB7-BDC9-5611FC14E0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Дата 3">
            <a:extLst>
              <a:ext uri="{FF2B5EF4-FFF2-40B4-BE49-F238E27FC236}">
                <a16:creationId xmlns:a16="http://schemas.microsoft.com/office/drawing/2014/main" id="{D3555673-DAF8-46E8-9920-4B2D125500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325F42-6531-4DBB-A068-03FEA51AF055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06F315-D71F-4528-98E6-38AE5B6F6C8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A150CD-4955-4F34-97F8-BEDB577C71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7CCE17-5F4F-41D2-AC81-335F65538E9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6124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8886C-7DED-43DB-AC20-633BF1CC25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45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D59306-6A36-4546-84E5-A1A0A852FA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18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BC62FB-0952-47A7-9A02-2684A5E7224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ADDFEB-FE2B-4118-BBE1-0EC6442B1F37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3D08CF-C5B3-465C-9C67-D37708BDCD7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F3355B-5A47-42C9-B812-43DCBA8B0D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02AD21-8AA2-44D5-AC31-FFCA651D1BF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14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3E6ED-1E78-4895-9354-CC0700A2903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2E4450-0965-4E13-97FB-D1FAE1278B2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F76347-37A4-496A-A2C2-746814A0D31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C687D4-CA1C-4530-9B5F-C291E643E73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DC67F1-0427-4232-8CDC-AC9B23AA7272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C5A3E7-7995-4A4B-93B8-5C307EF76CD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C2826D-642A-450A-B1B2-F3559C0CE8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4F32CC9-A942-4316-8BD8-507FBD2A0AB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111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61E127-CADD-4A8D-9AAE-BC842697C8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103B4B-53A8-47DA-AB54-45039F43F3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18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81029D-CFA3-43DC-BF8D-FCA4F8C109C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71AB5D6-57BF-415C-8D8B-AE931A947F25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18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C471593-9B7B-451E-8EE9-79A006CFEFE3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8B2A326-400F-497A-883A-3576FB75E0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016C11-C73E-43F5-9400-86283C79CF23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CC847CE-9A60-4A77-BF53-385C8476F9D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87A78DF-235D-4417-B2BE-D17CBF639C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6FE355-CB1F-4E7A-AD38-F18C8EF4652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163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A3473CD7-5493-40C3-8F11-E01C70445E3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89BD84-A419-4FAF-A7A6-90EAC85DA03E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B1615B-2FAA-428C-93C1-8679B13BD30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A3B79C-C643-4BEA-9645-FED04AFF7D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6C1E95-859B-4FAE-86AB-76B219045CF6}" type="slidenum">
              <a:t>‹#›</a:t>
            </a:fld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0DB9D95-C265-8B2F-F446-A77EC5C449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04081" y="136520"/>
            <a:ext cx="8649722" cy="6555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015F9A-3D8D-72D0-86CD-F49C6BA63D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8" y="136520"/>
            <a:ext cx="2569818" cy="65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439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608B1A3-98F6-474D-94B2-A7E8730C31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1DF43BE-6573-4B21-88A1-5083DE42E608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3FC7CA5-5305-4E1A-8311-C6C096C1257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373BEE-0AAB-4A57-8FB8-E3D49996C03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5DBBBC-CEDA-4315-A2F6-BFCB0ACA882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834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19466B-A75B-4381-AFF0-25C4064129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D49A75-2CDA-4E97-86EC-0E1CFF20CF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B97ED2-C9F2-4C92-AA18-EDEE89C8575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16B44D-D48A-413C-BB89-9E35B089DE9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6133B4-8D5E-45DB-8F70-124E756AB8A3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C09389-FDC0-4D8D-9F35-466BAADD0E8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45B3AC-D75F-42F4-B6D5-296C1740B02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00E3B3-11F4-4D99-BD98-086D223CC76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085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B1330A-01C2-4D80-B09A-EF552E0F08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64DF50A-9BDE-439F-9BC6-B4109AD65D63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62F0F4-9CCB-4C2C-ADE5-A73BFC8F5C5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BA725C4-B0CE-45D8-83BC-73313E5575F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60FCCA-EBD0-4BF4-8D29-8142A3E99174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7C7F76-915D-4F35-BDAF-850FA1196F3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CB7696-BC3E-4C40-9D52-1BE660D37B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135D69-77CB-4C9A-9156-6F76183D52F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71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120D2-34D9-4922-87DD-B50191B9BA1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E0023C-A1F3-4F7C-ACD2-6687CF5DF0E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E0687C-CB46-4099-9FA1-F225901E2A83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35E956-B662-458C-A37E-E1F93ECCC43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3B2AD4-7CA9-435C-B44D-E02699C315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9C6E203-5E9A-4499-895D-155C02D37628}" type="slidenum">
              <a:t>‹#›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7FDEE58-1919-5C93-8712-46CF0A3F00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04081" y="136520"/>
            <a:ext cx="8649722" cy="6555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100582-FB0A-433E-B429-BA8626F314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8" y="136520"/>
            <a:ext cx="2569818" cy="65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40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0DAEAE3-9B4F-4787-8E14-BD7F286CE50C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E7FAA6-6A48-413E-9DCE-0E1EEF541D5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EFE94A-AACD-4F89-8F34-B404F9010F1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E828ED-6FB4-4B5B-813B-32CA6E2FA88A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FC402D-9DC5-4932-B596-D60801715FB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770E81-BDE3-4CC2-9F6F-A9CC7EA94B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D47BF8-89CA-4BBE-96A7-9E4DFF25F65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967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F2C2CB65-27B8-A04B-9F34-9E9C5CCD9579}"/>
              </a:ext>
            </a:extLst>
          </p:cNvPr>
          <p:cNvSpPr txBox="1"/>
          <p:nvPr userDrawn="1"/>
        </p:nvSpPr>
        <p:spPr>
          <a:xfrm>
            <a:off x="204056" y="6453763"/>
            <a:ext cx="11800168" cy="409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80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* Индекс интеллектуальной зрелости – результаты оценки применения технологий искусственного интеллекта в целях оценки уровня внедрения этих технологий в отраслях экономики и социальной сферы, а также результативности деятельности государственных органов, органов местного самоуправления по обеспечению внедрения таких технологий </a:t>
            </a:r>
          </a:p>
        </p:txBody>
      </p:sp>
    </p:spTree>
    <p:extLst>
      <p:ext uri="{BB962C8B-B14F-4D97-AF65-F5344CB8AC3E}">
        <p14:creationId xmlns:p14="http://schemas.microsoft.com/office/powerpoint/2010/main" val="2737676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Баз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hidden="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211138" cy="1587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1"/>
              </a:solidFill>
              <a:ea typeface="+mj-ea"/>
              <a:cs typeface="Calibri"/>
              <a:sym typeface="Calibri"/>
            </a:endParaRPr>
          </a:p>
        </p:txBody>
      </p:sp>
      <p:sp>
        <p:nvSpPr>
          <p:cNvPr id="9" name="Прямоугольник 3"/>
          <p:cNvSpPr>
            <a:spLocks noChangeArrowheads="1"/>
          </p:cNvSpPr>
          <p:nvPr/>
        </p:nvSpPr>
        <p:spPr bwMode="auto">
          <a:xfrm>
            <a:off x="1060450" y="6677025"/>
            <a:ext cx="1841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ctr" eaLnBrk="1" hangingPunct="1"/>
            <a:fld id="{0D4061B1-A48B-46D8-B1CA-18005619C848}" type="slidenum">
              <a:rPr lang="ru-RU" altLang="ru-RU" sz="1200">
                <a:solidFill>
                  <a:schemeClr val="bg1"/>
                </a:solidFill>
                <a:cs typeface="Calibri" pitchFamily="34" charset="0"/>
              </a:rPr>
              <a:pPr algn="ctr" eaLnBrk="1" hangingPunct="1"/>
              <a:t>‹#›</a:t>
            </a:fld>
            <a:endParaRPr lang="ru-RU" altLang="ru-RU" sz="100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0" name="Текст 6"/>
          <p:cNvSpPr txBox="1">
            <a:spLocks/>
          </p:cNvSpPr>
          <p:nvPr/>
        </p:nvSpPr>
        <p:spPr>
          <a:xfrm>
            <a:off x="334963" y="-3175"/>
            <a:ext cx="11506200" cy="217488"/>
          </a:xfrm>
          <a:prstGeom prst="rect">
            <a:avLst/>
          </a:prstGeom>
        </p:spPr>
        <p:txBody>
          <a:bodyPr lIns="0" tIns="0" rIns="0" bIns="18000" anchor="b"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pPr eaLnBrk="1" fontAlgn="auto" hangingPunct="1">
              <a:spcAft>
                <a:spcPts val="0"/>
              </a:spcAft>
              <a:buClr>
                <a:schemeClr val="tx2"/>
              </a:buClr>
              <a:buFont typeface="Arial" pitchFamily="34" charset="0"/>
              <a:buNone/>
              <a:defRPr/>
            </a:pPr>
            <a:r>
              <a:rPr lang="ru-RU" dirty="0">
                <a:cs typeface="Calibri" pitchFamily="34" charset="0"/>
              </a:rPr>
              <a:t>Название раздела</a:t>
            </a:r>
          </a:p>
        </p:txBody>
      </p:sp>
      <p:sp>
        <p:nvSpPr>
          <p:cNvPr id="11" name="Текст 6"/>
          <p:cNvSpPr txBox="1">
            <a:spLocks/>
          </p:cNvSpPr>
          <p:nvPr/>
        </p:nvSpPr>
        <p:spPr>
          <a:xfrm>
            <a:off x="334963" y="0"/>
            <a:ext cx="11506200" cy="217488"/>
          </a:xfrm>
          <a:prstGeom prst="rect">
            <a:avLst/>
          </a:prstGeom>
        </p:spPr>
        <p:txBody>
          <a:bodyPr lIns="0" tIns="0" rIns="0" bIns="18000" anchor="b"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pPr eaLnBrk="1" fontAlgn="auto" hangingPunct="1">
              <a:spcAft>
                <a:spcPts val="0"/>
              </a:spcAft>
              <a:buClr>
                <a:schemeClr val="tx2"/>
              </a:buClr>
              <a:buFont typeface="Arial" pitchFamily="34" charset="0"/>
              <a:buNone/>
              <a:defRPr/>
            </a:pPr>
            <a:r>
              <a:rPr lang="ru-RU" dirty="0">
                <a:cs typeface="Calibri" pitchFamily="34" charset="0"/>
              </a:rPr>
              <a:t>Название раздела</a:t>
            </a:r>
          </a:p>
        </p:txBody>
      </p:sp>
      <p:sp>
        <p:nvSpPr>
          <p:cNvPr id="12" name="Текст 12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34963" y="6337300"/>
            <a:ext cx="11518900" cy="323850"/>
          </a:xfrm>
          <a:prstGeom prst="rect">
            <a:avLst/>
          </a:prstGeom>
        </p:spPr>
        <p:txBody>
          <a:bodyPr lIns="0" tIns="0" rIns="0" bIns="0" anchor="b"/>
          <a:lstStyle>
            <a:lvl1pPr>
              <a:spcBef>
                <a:spcPts val="300"/>
              </a:spcBef>
              <a:defRPr sz="900" baseline="0"/>
            </a:lvl1pPr>
          </a:lstStyle>
          <a:p>
            <a:pPr eaLnBrk="1" fontAlgn="auto" hangingPunct="1">
              <a:spcAft>
                <a:spcPts val="0"/>
              </a:spcAft>
              <a:buClr>
                <a:schemeClr val="tx2"/>
              </a:buClr>
              <a:buFont typeface="Arial" pitchFamily="34" charset="0"/>
              <a:buNone/>
              <a:defRPr/>
            </a:pPr>
            <a:endParaRPr lang="ru-RU" dirty="0">
              <a:cs typeface="Calibri" pitchFamily="34" charset="0"/>
            </a:endParaRPr>
          </a:p>
        </p:txBody>
      </p:sp>
      <p:sp>
        <p:nvSpPr>
          <p:cNvPr id="14" name="Прямоугольник 1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1"/>
              </a:solidFill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Прямоугольник 11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10795015" y="6634391"/>
            <a:ext cx="81753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ctr" eaLnBrk="1" hangingPunct="1"/>
            <a:r>
              <a:rPr lang="en-US" altLang="ru-RU" sz="1400" dirty="0">
                <a:solidFill>
                  <a:srgbClr val="004C92"/>
                </a:solidFill>
                <a:cs typeface="Calibri" pitchFamily="34" charset="0"/>
              </a:rPr>
              <a:t>             l</a:t>
            </a:r>
            <a:r>
              <a:rPr lang="en-US" altLang="ru-RU" sz="1400" b="1" dirty="0">
                <a:solidFill>
                  <a:srgbClr val="004C92"/>
                </a:solidFill>
                <a:cs typeface="Calibri" pitchFamily="34" charset="0"/>
              </a:rPr>
              <a:t> </a:t>
            </a:r>
            <a:fld id="{3C1C40FC-7D0E-4BF1-B604-41A223820676}" type="slidenum">
              <a:rPr lang="ru-RU" altLang="ru-RU" sz="1400" b="1">
                <a:solidFill>
                  <a:srgbClr val="004C92"/>
                </a:solidFill>
                <a:cs typeface="Calibri" pitchFamily="34" charset="0"/>
              </a:rPr>
              <a:pPr algn="ctr" eaLnBrk="1" hangingPunct="1"/>
              <a:t>‹#›</a:t>
            </a:fld>
            <a:endParaRPr lang="ru-RU" altLang="ru-RU" sz="1400" b="1" dirty="0">
              <a:solidFill>
                <a:srgbClr val="004C92"/>
              </a:solidFill>
              <a:cs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433" y="215856"/>
            <a:ext cx="11520000" cy="93600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Текст 12"/>
          <p:cNvSpPr>
            <a:spLocks noGrp="1"/>
          </p:cNvSpPr>
          <p:nvPr>
            <p:ph type="body" sz="quarter" idx="16"/>
          </p:nvPr>
        </p:nvSpPr>
        <p:spPr>
          <a:xfrm>
            <a:off x="334433" y="6337300"/>
            <a:ext cx="11520000" cy="324000"/>
          </a:xfrm>
        </p:spPr>
        <p:txBody>
          <a:bodyPr lIns="0" tIns="0" rIns="0" bIns="0" anchor="b"/>
          <a:lstStyle>
            <a:lvl1pPr>
              <a:spcBef>
                <a:spcPts val="300"/>
              </a:spcBef>
              <a:defRPr sz="9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id="{DF531AAE-AD7C-4446-BC15-10AAA07C28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437" y="-3222"/>
            <a:ext cx="11506279" cy="215900"/>
          </a:xfrm>
        </p:spPr>
        <p:txBody>
          <a:bodyPr lIns="0" tIns="0" rIns="0" bIns="18000" anchor="b"/>
          <a:lstStyle>
            <a:lvl1pPr>
              <a:spcBef>
                <a:spcPts val="0"/>
              </a:spcBef>
              <a:defRPr sz="12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4" name="Google Shape;144;p1">
            <a:extLst>
              <a:ext uri="{FF2B5EF4-FFF2-40B4-BE49-F238E27FC236}">
                <a16:creationId xmlns:a16="http://schemas.microsoft.com/office/drawing/2014/main" id="{940159E7-AFA0-62B3-1201-98DAFDCBCF98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 t="37155" b="37154"/>
          <a:stretch/>
        </p:blipFill>
        <p:spPr>
          <a:xfrm>
            <a:off x="9954023" y="6581718"/>
            <a:ext cx="1320033" cy="3391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2689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330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8EBD0E5A-BE37-FCA2-5526-014C01D6A0E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01848586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18" imgW="7772400" imgH="10058400" progId="TCLayout.ActiveDocument.1">
                  <p:embed/>
                </p:oleObj>
              </mc:Choice>
              <mc:Fallback>
                <p:oleObj name="Слайд think-cell" r:id="rId18" imgW="7772400" imgH="10058400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8EBD0E5A-BE37-FCA2-5526-014C01D6A0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C37EE7-AC65-4A84-AD64-E71F28FDED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A5AF81-67EC-4A3E-B39B-2C85A3CE7D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69EC49-2995-40FB-9946-96999D9DC1E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1C2A27F7-FFC0-4F37-8F53-A235F031D1F8}" type="datetime1">
              <a:rPr lang="ru-RU"/>
              <a:pPr lvl="0"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8FE493-D090-4DA6-83AD-346D6C5A3FA9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F8396E-9E10-4C21-A387-AA9B10BDFD2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6968676-51B7-4AFA-8FAF-D5E25AE4338F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  <p:sldLayoutId id="2147483663" r:id="rId15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ru-RU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ru-RU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png"/><Relationship Id="rId12" Type="http://schemas.openxmlformats.org/officeDocument/2006/relationships/image" Target="../media/image16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10.emf"/><Relationship Id="rId10" Type="http://schemas.openxmlformats.org/officeDocument/2006/relationships/image" Target="../media/image14.svg"/><Relationship Id="rId4" Type="http://schemas.openxmlformats.org/officeDocument/2006/relationships/oleObject" Target="../embeddings/oleObject4.bin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1.png"/><Relationship Id="rId18" Type="http://schemas.microsoft.com/office/2007/relationships/hdphoto" Target="../media/hdphoto7.wdp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8.png"/><Relationship Id="rId12" Type="http://schemas.microsoft.com/office/2007/relationships/hdphoto" Target="../media/hdphoto4.wdp"/><Relationship Id="rId17" Type="http://schemas.openxmlformats.org/officeDocument/2006/relationships/image" Target="../media/image23.png"/><Relationship Id="rId2" Type="http://schemas.openxmlformats.org/officeDocument/2006/relationships/slideLayout" Target="../slideLayouts/slideLayout3.xml"/><Relationship Id="rId16" Type="http://schemas.microsoft.com/office/2007/relationships/hdphoto" Target="../media/hdphoto6.wdp"/><Relationship Id="rId1" Type="http://schemas.openxmlformats.org/officeDocument/2006/relationships/tags" Target="../tags/tag10.xml"/><Relationship Id="rId6" Type="http://schemas.openxmlformats.org/officeDocument/2006/relationships/image" Target="../media/image5.png"/><Relationship Id="rId11" Type="http://schemas.openxmlformats.org/officeDocument/2006/relationships/image" Target="../media/image20.png"/><Relationship Id="rId5" Type="http://schemas.openxmlformats.org/officeDocument/2006/relationships/image" Target="../media/image10.emf"/><Relationship Id="rId15" Type="http://schemas.openxmlformats.org/officeDocument/2006/relationships/image" Target="../media/image22.png"/><Relationship Id="rId10" Type="http://schemas.microsoft.com/office/2007/relationships/hdphoto" Target="../media/hdphoto3.wdp"/><Relationship Id="rId4" Type="http://schemas.openxmlformats.org/officeDocument/2006/relationships/oleObject" Target="../embeddings/oleObject5.bin"/><Relationship Id="rId9" Type="http://schemas.openxmlformats.org/officeDocument/2006/relationships/image" Target="../media/image19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6" Type="http://schemas.openxmlformats.org/officeDocument/2006/relationships/image" Target="../media/image5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2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4.png"/><Relationship Id="rId12" Type="http://schemas.microsoft.com/office/2007/relationships/hdphoto" Target="../media/hdphoto10.wdp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6" Type="http://schemas.openxmlformats.org/officeDocument/2006/relationships/image" Target="../media/image5.png"/><Relationship Id="rId11" Type="http://schemas.openxmlformats.org/officeDocument/2006/relationships/image" Target="../media/image25.png"/><Relationship Id="rId5" Type="http://schemas.openxmlformats.org/officeDocument/2006/relationships/image" Target="../media/image10.emf"/><Relationship Id="rId10" Type="http://schemas.microsoft.com/office/2007/relationships/hdphoto" Target="../media/hdphoto9.wdp"/><Relationship Id="rId4" Type="http://schemas.openxmlformats.org/officeDocument/2006/relationships/oleObject" Target="../embeddings/oleObject7.bin"/><Relationship Id="rId9" Type="http://schemas.openxmlformats.org/officeDocument/2006/relationships/image" Target="../media/image22.png"/><Relationship Id="rId14" Type="http://schemas.microsoft.com/office/2007/relationships/hdphoto" Target="../media/hdphoto1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18" Type="http://schemas.openxmlformats.org/officeDocument/2006/relationships/image" Target="../media/image27.emf"/><Relationship Id="rId3" Type="http://schemas.openxmlformats.org/officeDocument/2006/relationships/tags" Target="../tags/tag15.xml"/><Relationship Id="rId21" Type="http://schemas.openxmlformats.org/officeDocument/2006/relationships/image" Target="../media/image28.png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oleObject" Target="../embeddings/oleObject8.bin"/><Relationship Id="rId25" Type="http://schemas.openxmlformats.org/officeDocument/2006/relationships/image" Target="../media/image32.png"/><Relationship Id="rId2" Type="http://schemas.openxmlformats.org/officeDocument/2006/relationships/tags" Target="../tags/tag14.xml"/><Relationship Id="rId16" Type="http://schemas.openxmlformats.org/officeDocument/2006/relationships/notesSlide" Target="../notesSlides/notesSlide5.xml"/><Relationship Id="rId20" Type="http://schemas.openxmlformats.org/officeDocument/2006/relationships/chart" Target="../charts/chart1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image" Target="../media/image31.png"/><Relationship Id="rId5" Type="http://schemas.openxmlformats.org/officeDocument/2006/relationships/tags" Target="../tags/tag17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30.png"/><Relationship Id="rId10" Type="http://schemas.openxmlformats.org/officeDocument/2006/relationships/tags" Target="../tags/tag22.xml"/><Relationship Id="rId19" Type="http://schemas.openxmlformats.org/officeDocument/2006/relationships/image" Target="../media/image5.png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42.png"/><Relationship Id="rId1" Type="http://schemas.openxmlformats.org/officeDocument/2006/relationships/tags" Target="../tags/tag27.xml"/><Relationship Id="rId6" Type="http://schemas.openxmlformats.org/officeDocument/2006/relationships/image" Target="../media/image5.png"/><Relationship Id="rId11" Type="http://schemas.openxmlformats.org/officeDocument/2006/relationships/image" Target="../media/image37.png"/><Relationship Id="rId5" Type="http://schemas.openxmlformats.org/officeDocument/2006/relationships/image" Target="../media/image10.emf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oleObject" Target="../embeddings/oleObject9.bin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Relationship Id="rId6" Type="http://schemas.openxmlformats.org/officeDocument/2006/relationships/image" Target="../media/image5.png"/><Relationship Id="rId11" Type="http://schemas.openxmlformats.org/officeDocument/2006/relationships/image" Target="../media/image48.png"/><Relationship Id="rId5" Type="http://schemas.openxmlformats.org/officeDocument/2006/relationships/image" Target="../media/image10.emf"/><Relationship Id="rId10" Type="http://schemas.openxmlformats.org/officeDocument/2006/relationships/image" Target="../media/image47.pn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Relationship Id="rId6" Type="http://schemas.openxmlformats.org/officeDocument/2006/relationships/image" Target="../media/image5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Relationship Id="rId6" Type="http://schemas.openxmlformats.org/officeDocument/2006/relationships/image" Target="../media/image5.png"/><Relationship Id="rId11" Type="http://schemas.openxmlformats.org/officeDocument/2006/relationships/image" Target="../media/image56.jpg"/><Relationship Id="rId5" Type="http://schemas.openxmlformats.org/officeDocument/2006/relationships/image" Target="../media/image10.emf"/><Relationship Id="rId10" Type="http://schemas.openxmlformats.org/officeDocument/2006/relationships/image" Target="../media/image55.jp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5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68.svg"/><Relationship Id="rId1" Type="http://schemas.openxmlformats.org/officeDocument/2006/relationships/tags" Target="../tags/tag3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emf"/><Relationship Id="rId15" Type="http://schemas.openxmlformats.org/officeDocument/2006/relationships/image" Target="../media/image67.png"/><Relationship Id="rId10" Type="http://schemas.openxmlformats.org/officeDocument/2006/relationships/image" Target="../media/image62.svg"/><Relationship Id="rId4" Type="http://schemas.openxmlformats.org/officeDocument/2006/relationships/oleObject" Target="../embeddings/oleObject13.bin"/><Relationship Id="rId9" Type="http://schemas.openxmlformats.org/officeDocument/2006/relationships/image" Target="../media/image61.png"/><Relationship Id="rId14" Type="http://schemas.openxmlformats.org/officeDocument/2006/relationships/image" Target="../media/image6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Relationship Id="rId6" Type="http://schemas.openxmlformats.org/officeDocument/2006/relationships/image" Target="../media/image5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Relationship Id="rId6" Type="http://schemas.openxmlformats.org/officeDocument/2006/relationships/image" Target="../media/image5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3.png"/><Relationship Id="rId5" Type="http://schemas.openxmlformats.org/officeDocument/2006/relationships/image" Target="../media/image72.svg"/><Relationship Id="rId4" Type="http://schemas.openxmlformats.org/officeDocument/2006/relationships/image" Target="../media/image71.png"/><Relationship Id="rId9" Type="http://schemas.openxmlformats.org/officeDocument/2006/relationships/image" Target="../media/image76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7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Relationship Id="rId6" Type="http://schemas.openxmlformats.org/officeDocument/2006/relationships/image" Target="../media/image5.png"/><Relationship Id="rId5" Type="http://schemas.openxmlformats.org/officeDocument/2006/relationships/image" Target="../media/image10.emf"/><Relationship Id="rId10" Type="http://schemas.microsoft.com/office/2007/relationships/hdphoto" Target="../media/hdphoto13.wdp"/><Relationship Id="rId4" Type="http://schemas.openxmlformats.org/officeDocument/2006/relationships/oleObject" Target="../embeddings/oleObject16.bin"/><Relationship Id="rId9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8.png"/><Relationship Id="rId12" Type="http://schemas.openxmlformats.org/officeDocument/2006/relationships/image" Target="../media/image4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Relationship Id="rId6" Type="http://schemas.openxmlformats.org/officeDocument/2006/relationships/image" Target="../media/image5.png"/><Relationship Id="rId11" Type="http://schemas.openxmlformats.org/officeDocument/2006/relationships/image" Target="../media/image44.png"/><Relationship Id="rId5" Type="http://schemas.openxmlformats.org/officeDocument/2006/relationships/image" Target="../media/image10.emf"/><Relationship Id="rId10" Type="http://schemas.openxmlformats.org/officeDocument/2006/relationships/image" Target="../media/image81.png"/><Relationship Id="rId4" Type="http://schemas.openxmlformats.org/officeDocument/2006/relationships/oleObject" Target="../embeddings/oleObject17.bin"/><Relationship Id="rId9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sv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8.png"/><Relationship Id="rId12" Type="http://schemas.openxmlformats.org/officeDocument/2006/relationships/image" Target="../media/image8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6.xml"/><Relationship Id="rId6" Type="http://schemas.openxmlformats.org/officeDocument/2006/relationships/image" Target="../media/image5.png"/><Relationship Id="rId11" Type="http://schemas.openxmlformats.org/officeDocument/2006/relationships/image" Target="../media/image85.png"/><Relationship Id="rId5" Type="http://schemas.openxmlformats.org/officeDocument/2006/relationships/image" Target="../media/image10.emf"/><Relationship Id="rId10" Type="http://schemas.openxmlformats.org/officeDocument/2006/relationships/image" Target="../media/image84.png"/><Relationship Id="rId4" Type="http://schemas.openxmlformats.org/officeDocument/2006/relationships/oleObject" Target="../embeddings/oleObject18.bin"/><Relationship Id="rId9" Type="http://schemas.openxmlformats.org/officeDocument/2006/relationships/image" Target="../media/image83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8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1.png"/><Relationship Id="rId12" Type="http://schemas.microsoft.com/office/2007/relationships/hdphoto" Target="../media/hdphoto7.wdp"/><Relationship Id="rId2" Type="http://schemas.openxmlformats.org/officeDocument/2006/relationships/slideLayout" Target="../slideLayouts/slideLayout3.xml"/><Relationship Id="rId16" Type="http://schemas.microsoft.com/office/2007/relationships/hdphoto" Target="../media/hdphoto4.wdp"/><Relationship Id="rId1" Type="http://schemas.openxmlformats.org/officeDocument/2006/relationships/tags" Target="../tags/tag37.xml"/><Relationship Id="rId6" Type="http://schemas.openxmlformats.org/officeDocument/2006/relationships/image" Target="../media/image5.png"/><Relationship Id="rId11" Type="http://schemas.openxmlformats.org/officeDocument/2006/relationships/image" Target="../media/image23.png"/><Relationship Id="rId5" Type="http://schemas.openxmlformats.org/officeDocument/2006/relationships/image" Target="../media/image88.emf"/><Relationship Id="rId15" Type="http://schemas.openxmlformats.org/officeDocument/2006/relationships/image" Target="../media/image20.png"/><Relationship Id="rId10" Type="http://schemas.microsoft.com/office/2007/relationships/hdphoto" Target="../media/hdphoto6.wdp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2.png"/><Relationship Id="rId1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Рисунок 206">
            <a:extLst>
              <a:ext uri="{FF2B5EF4-FFF2-40B4-BE49-F238E27FC236}">
                <a16:creationId xmlns:a16="http://schemas.microsoft.com/office/drawing/2014/main" id="{30528C9F-DD7C-E827-D7B9-FA90E6B5F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3377184" cy="6858000"/>
          </a:xfrm>
          <a:prstGeom prst="rect">
            <a:avLst/>
          </a:prstGeom>
        </p:spPr>
      </p:pic>
      <p:sp>
        <p:nvSpPr>
          <p:cNvPr id="210" name="TextBox 209">
            <a:extLst>
              <a:ext uri="{FF2B5EF4-FFF2-40B4-BE49-F238E27FC236}">
                <a16:creationId xmlns:a16="http://schemas.microsoft.com/office/drawing/2014/main" id="{17D664FB-729D-0EFD-E5ED-BC39493A8F3A}"/>
              </a:ext>
            </a:extLst>
          </p:cNvPr>
          <p:cNvSpPr txBox="1"/>
          <p:nvPr/>
        </p:nvSpPr>
        <p:spPr>
          <a:xfrm>
            <a:off x="125681" y="924593"/>
            <a:ext cx="3254375" cy="1283428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3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2" name="Подзаголовок 2">
            <a:extLst>
              <a:ext uri="{FF2B5EF4-FFF2-40B4-BE49-F238E27FC236}">
                <a16:creationId xmlns:a16="http://schemas.microsoft.com/office/drawing/2014/main" id="{25810B28-DA87-259C-0F0A-E6EEA87E94B6}"/>
              </a:ext>
            </a:extLst>
          </p:cNvPr>
          <p:cNvSpPr txBox="1">
            <a:spLocks/>
          </p:cNvSpPr>
          <p:nvPr/>
        </p:nvSpPr>
        <p:spPr>
          <a:xfrm>
            <a:off x="445339" y="2672436"/>
            <a:ext cx="3214233" cy="37881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6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ru-RU" sz="16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ru-RU" sz="16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364428-A174-3263-6AF7-B798E437D0CF}"/>
              </a:ext>
            </a:extLst>
          </p:cNvPr>
          <p:cNvSpPr txBox="1"/>
          <p:nvPr/>
        </p:nvSpPr>
        <p:spPr>
          <a:xfrm>
            <a:off x="3659571" y="845958"/>
            <a:ext cx="81244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«ИСКУССТВЕННЫЙ ИНТЕЛЛЕКТ: ОТ НАУЧНЫХ ИЗЫСКАНИЙ К РЕАЛЬНЫМ ЭКОНОМИЧЕСКИМ ЭФФЕКТАМ»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4A31CAD6-D44C-3316-D1D6-8EB850C2D6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2708031" cy="270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2D4C20CD-2585-1766-D7A8-56F2260D48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FAA331D0-2EC2-1457-B5C8-4EC3316005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08A86BDE-9E83-0AED-7BAB-A78B9D99DA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7BC2A3DF-AC28-7B45-0A2E-0935D5C6BC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34899" y="2165742"/>
            <a:ext cx="1767965" cy="176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9EA438-6BFC-039E-0145-DBC9E3E88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312" y="2165742"/>
            <a:ext cx="2487202" cy="11108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43C636-68FA-68C5-42D7-096E4B2DBC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1"/>
          <a:stretch/>
        </p:blipFill>
        <p:spPr>
          <a:xfrm>
            <a:off x="6412244" y="1944904"/>
            <a:ext cx="2171091" cy="2587349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67B06B52-2494-CEAD-F763-11036EEA7257}"/>
              </a:ext>
            </a:extLst>
          </p:cNvPr>
          <p:cNvSpPr/>
          <p:nvPr/>
        </p:nvSpPr>
        <p:spPr>
          <a:xfrm>
            <a:off x="3502864" y="4810399"/>
            <a:ext cx="7989851" cy="25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000"/>
              </a:lnSpc>
              <a:spcAft>
                <a:spcPts val="500"/>
              </a:spcAft>
            </a:pPr>
            <a:r>
              <a:rPr lang="ru-RU" sz="1933" dirty="0">
                <a:solidFill>
                  <a:srgbClr val="161E5A"/>
                </a:solidFill>
                <a:latin typeface="Calibri" panose="020F0502020204030204" pitchFamily="34" charset="0"/>
                <a:ea typeface="Montserrat Medium" pitchFamily="34" charset="-122"/>
                <a:cs typeface="Calibri" panose="020F0502020204030204" pitchFamily="34" charset="0"/>
              </a:rPr>
              <a:t>Ольга Минеева, </a:t>
            </a:r>
          </a:p>
          <a:p>
            <a:pPr algn="ctr">
              <a:lnSpc>
                <a:spcPts val="3000"/>
              </a:lnSpc>
              <a:spcAft>
                <a:spcPts val="500"/>
              </a:spcAft>
            </a:pPr>
            <a:r>
              <a:rPr lang="ru-RU" sz="1933" dirty="0">
                <a:solidFill>
                  <a:srgbClr val="161E5A"/>
                </a:solidFill>
                <a:latin typeface="Calibri" panose="020F0502020204030204" pitchFamily="34" charset="0"/>
                <a:ea typeface="Montserrat Medium" pitchFamily="34" charset="-122"/>
                <a:cs typeface="Calibri" panose="020F0502020204030204" pitchFamily="34" charset="0"/>
              </a:rPr>
              <a:t>руководитель Аппарата Комиссии по направлению </a:t>
            </a:r>
          </a:p>
          <a:p>
            <a:pPr algn="ctr">
              <a:lnSpc>
                <a:spcPts val="3000"/>
              </a:lnSpc>
              <a:spcAft>
                <a:spcPts val="500"/>
              </a:spcAft>
            </a:pPr>
            <a:r>
              <a:rPr lang="ru-RU" sz="1933" dirty="0">
                <a:solidFill>
                  <a:srgbClr val="161E5A"/>
                </a:solidFill>
                <a:latin typeface="Calibri" panose="020F0502020204030204" pitchFamily="34" charset="0"/>
                <a:ea typeface="Montserrat Medium" pitchFamily="34" charset="-122"/>
                <a:cs typeface="Calibri" panose="020F0502020204030204" pitchFamily="34" charset="0"/>
              </a:rPr>
              <a:t>«Коммуникации, связь, цифровая экономика» Госсовета РФ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F9758E8-7805-8219-4C28-31810C42AE6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58" y="5154223"/>
            <a:ext cx="3361725" cy="83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27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376279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Прямоугольник: скругленные углы 12">
            <a:extLst>
              <a:ext uri="{FF2B5EF4-FFF2-40B4-BE49-F238E27FC236}">
                <a16:creationId xmlns:a16="http://schemas.microsoft.com/office/drawing/2014/main" id="{E5D49813-15F1-DA20-2CCE-72CA10A19BC3}"/>
              </a:ext>
            </a:extLst>
          </p:cNvPr>
          <p:cNvSpPr/>
          <p:nvPr/>
        </p:nvSpPr>
        <p:spPr>
          <a:xfrm>
            <a:off x="546184" y="2073099"/>
            <a:ext cx="6180059" cy="61251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97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002B7681-C84D-6BE7-DCD6-8BCE805BDAEA}"/>
              </a:ext>
            </a:extLst>
          </p:cNvPr>
          <p:cNvSpPr/>
          <p:nvPr/>
        </p:nvSpPr>
        <p:spPr>
          <a:xfrm>
            <a:off x="9050175" y="5036150"/>
            <a:ext cx="2578853" cy="685644"/>
          </a:xfrm>
          <a:prstGeom prst="rect">
            <a:avLst/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t">
            <a:noAutofit/>
          </a:bodyPr>
          <a:lstStyle/>
          <a:p>
            <a:pPr>
              <a:lnSpc>
                <a:spcPct val="80000"/>
              </a:lnSpc>
            </a:pPr>
            <a:endParaRPr lang="ru-RU" sz="1400" b="1" spc="-1">
              <a:solidFill>
                <a:srgbClr val="294B92"/>
              </a:solidFill>
              <a:latin typeface="Gilroy Bold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D6A99F8-D8F1-2935-66CC-B7B7AC49C40C}"/>
              </a:ext>
            </a:extLst>
          </p:cNvPr>
          <p:cNvSpPr/>
          <p:nvPr/>
        </p:nvSpPr>
        <p:spPr>
          <a:xfrm>
            <a:off x="6724855" y="4252046"/>
            <a:ext cx="23086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Обеспечить внедрение хозяйствующими субъектами </a:t>
            </a:r>
            <a:r>
              <a:rPr lang="ru-RU" sz="800" dirty="0">
                <a:solidFill>
                  <a:srgbClr val="00758F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унифицированной системы оценки</a:t>
            </a:r>
            <a:r>
              <a:rPr lang="ru-RU" sz="800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отечественных решений, в которых используются технологии ИИ </a:t>
            </a:r>
          </a:p>
        </p:txBody>
      </p:sp>
      <p:sp>
        <p:nvSpPr>
          <p:cNvPr id="3" name="Прямоугольник: скругленные углы 29">
            <a:extLst>
              <a:ext uri="{FF2B5EF4-FFF2-40B4-BE49-F238E27FC236}">
                <a16:creationId xmlns:a16="http://schemas.microsoft.com/office/drawing/2014/main" id="{BBE93DA9-2C85-CDD4-B360-0CC118C52D40}"/>
              </a:ext>
            </a:extLst>
          </p:cNvPr>
          <p:cNvSpPr/>
          <p:nvPr/>
        </p:nvSpPr>
        <p:spPr>
          <a:xfrm>
            <a:off x="442390" y="2903042"/>
            <a:ext cx="11233673" cy="938906"/>
          </a:xfrm>
          <a:prstGeom prst="roundRect">
            <a:avLst>
              <a:gd name="adj" fmla="val 3424"/>
            </a:avLst>
          </a:prstGeom>
          <a:noFill/>
          <a:ln>
            <a:solidFill>
              <a:srgbClr val="A8A4A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: скругленные углы 29">
            <a:extLst>
              <a:ext uri="{FF2B5EF4-FFF2-40B4-BE49-F238E27FC236}">
                <a16:creationId xmlns:a16="http://schemas.microsoft.com/office/drawing/2014/main" id="{FD3C3D4C-C123-7B0C-0119-63099C99190C}"/>
              </a:ext>
            </a:extLst>
          </p:cNvPr>
          <p:cNvSpPr/>
          <p:nvPr/>
        </p:nvSpPr>
        <p:spPr>
          <a:xfrm>
            <a:off x="442912" y="4029077"/>
            <a:ext cx="8590556" cy="837491"/>
          </a:xfrm>
          <a:prstGeom prst="roundRect">
            <a:avLst>
              <a:gd name="adj" fmla="val 3424"/>
            </a:avLst>
          </a:prstGeom>
          <a:noFill/>
          <a:ln>
            <a:solidFill>
              <a:srgbClr val="A8A4A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Стрелка: вниз 68">
            <a:extLst>
              <a:ext uri="{FF2B5EF4-FFF2-40B4-BE49-F238E27FC236}">
                <a16:creationId xmlns:a16="http://schemas.microsoft.com/office/drawing/2014/main" id="{9E94A308-6D8A-948E-5388-9854ED2A9FA4}"/>
              </a:ext>
            </a:extLst>
          </p:cNvPr>
          <p:cNvSpPr/>
          <p:nvPr/>
        </p:nvSpPr>
        <p:spPr>
          <a:xfrm>
            <a:off x="10305364" y="3872630"/>
            <a:ext cx="72000" cy="1116000"/>
          </a:xfrm>
          <a:prstGeom prst="downArrow">
            <a:avLst/>
          </a:prstGeom>
          <a:solidFill>
            <a:srgbClr val="161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: скругленные углы 29">
            <a:extLst>
              <a:ext uri="{FF2B5EF4-FFF2-40B4-BE49-F238E27FC236}">
                <a16:creationId xmlns:a16="http://schemas.microsoft.com/office/drawing/2014/main" id="{780E538B-6E81-80E1-1296-0F598830B81B}"/>
              </a:ext>
            </a:extLst>
          </p:cNvPr>
          <p:cNvSpPr/>
          <p:nvPr/>
        </p:nvSpPr>
        <p:spPr>
          <a:xfrm>
            <a:off x="442391" y="1962749"/>
            <a:ext cx="10364153" cy="782252"/>
          </a:xfrm>
          <a:prstGeom prst="roundRect">
            <a:avLst>
              <a:gd name="adj" fmla="val 3345"/>
            </a:avLst>
          </a:prstGeom>
          <a:noFill/>
          <a:ln>
            <a:solidFill>
              <a:srgbClr val="A8A4A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1629C702-EC44-3171-73A6-DEE1657E4A5F}"/>
              </a:ext>
            </a:extLst>
          </p:cNvPr>
          <p:cNvGrpSpPr/>
          <p:nvPr/>
        </p:nvGrpSpPr>
        <p:grpSpPr>
          <a:xfrm>
            <a:off x="507454" y="2036970"/>
            <a:ext cx="5652048" cy="637880"/>
            <a:chOff x="4263848" y="1995838"/>
            <a:chExt cx="5652048" cy="63788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51837E4D-8EF8-A495-C979-697A05CB248E}"/>
                </a:ext>
              </a:extLst>
            </p:cNvPr>
            <p:cNvSpPr/>
            <p:nvPr/>
          </p:nvSpPr>
          <p:spPr>
            <a:xfrm>
              <a:off x="4263849" y="1995838"/>
              <a:ext cx="340677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п.7, 01.09.2023, далее – один раз в год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EC9A68ED-F465-1507-5556-E52721D134C4}"/>
                </a:ext>
              </a:extLst>
            </p:cNvPr>
            <p:cNvSpPr/>
            <p:nvPr/>
          </p:nvSpPr>
          <p:spPr>
            <a:xfrm>
              <a:off x="4263848" y="2267207"/>
              <a:ext cx="5652048" cy="3665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100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Об</a:t>
              </a:r>
              <a:r>
                <a:rPr lang="ru-RU" sz="1050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еспечить внедрение наиболее успешных практик применения технологий искусственного интеллекта в субъектах Российской Федерации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B504101-3FAE-504F-D490-4A9EDE0BA7FF}"/>
              </a:ext>
            </a:extLst>
          </p:cNvPr>
          <p:cNvGrpSpPr/>
          <p:nvPr/>
        </p:nvGrpSpPr>
        <p:grpSpPr>
          <a:xfrm>
            <a:off x="496931" y="1828616"/>
            <a:ext cx="2209447" cy="205629"/>
            <a:chOff x="496932" y="1647077"/>
            <a:chExt cx="2209447" cy="205629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6DF782F-AE9B-CB1A-2F18-81AD7C1F6F1C}"/>
                </a:ext>
              </a:extLst>
            </p:cNvPr>
            <p:cNvSpPr/>
            <p:nvPr/>
          </p:nvSpPr>
          <p:spPr>
            <a:xfrm>
              <a:off x="546185" y="1688302"/>
              <a:ext cx="2102886" cy="123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TextBox 41">
              <a:extLst>
                <a:ext uri="{FF2B5EF4-FFF2-40B4-BE49-F238E27FC236}">
                  <a16:creationId xmlns:a16="http://schemas.microsoft.com/office/drawing/2014/main" id="{B70B3BA7-D207-AFC1-3495-50D897CD5ED7}"/>
                </a:ext>
              </a:extLst>
            </p:cNvPr>
            <p:cNvSpPr txBox="1"/>
            <p:nvPr/>
          </p:nvSpPr>
          <p:spPr>
            <a:xfrm>
              <a:off x="496932" y="1647077"/>
              <a:ext cx="2209447" cy="205629"/>
            </a:xfrm>
            <a:prstGeom prst="rect">
              <a:avLst/>
            </a:prstGeom>
            <a:noFill/>
          </p:spPr>
          <p:txBody>
            <a:bodyPr wrap="square" tIns="36000" bIns="0" rtlCol="0">
              <a:spAutoFit/>
            </a:bodyPr>
            <a:lstStyle>
              <a:defPPr>
                <a:defRPr lang="ru-RU"/>
              </a:defPPr>
              <a:lvl1pPr>
                <a:defRPr sz="1600" kern="0" spc="35">
                  <a:solidFill>
                    <a:srgbClr val="20415F"/>
                  </a:solidFill>
                  <a:latin typeface="Arial Narrow" panose="020B0604020202020204" pitchFamily="34" charset="0"/>
                  <a:ea typeface="+mj-ea"/>
                  <a:cs typeface="Arial Narrow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b="1" spc="0" dirty="0">
                  <a:latin typeface="Calibri" panose="020F0502020204030204" pitchFamily="34" charset="0"/>
                  <a:cs typeface="Calibri" panose="020F0502020204030204" pitchFamily="34" charset="0"/>
                </a:rPr>
                <a:t>Государственный Совет РФ</a:t>
              </a:r>
            </a:p>
          </p:txBody>
        </p:sp>
      </p:grpSp>
      <p:sp>
        <p:nvSpPr>
          <p:cNvPr id="21" name="Овал 20">
            <a:extLst>
              <a:ext uri="{FF2B5EF4-FFF2-40B4-BE49-F238E27FC236}">
                <a16:creationId xmlns:a16="http://schemas.microsoft.com/office/drawing/2014/main" id="{DEEEB791-6D2B-0A63-7F82-A15E457F492E}"/>
              </a:ext>
            </a:extLst>
          </p:cNvPr>
          <p:cNvSpPr/>
          <p:nvPr/>
        </p:nvSpPr>
        <p:spPr>
          <a:xfrm>
            <a:off x="10287364" y="3789350"/>
            <a:ext cx="108000" cy="108000"/>
          </a:xfrm>
          <a:prstGeom prst="ellipse">
            <a:avLst/>
          </a:prstGeom>
          <a:solidFill>
            <a:srgbClr val="007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C348FC4-96EF-868A-12E2-564F54CDFEEC}"/>
              </a:ext>
            </a:extLst>
          </p:cNvPr>
          <p:cNvGrpSpPr/>
          <p:nvPr/>
        </p:nvGrpSpPr>
        <p:grpSpPr>
          <a:xfrm>
            <a:off x="496931" y="3855621"/>
            <a:ext cx="2477651" cy="261610"/>
            <a:chOff x="505276" y="3887242"/>
            <a:chExt cx="2477651" cy="261610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01D0688B-B49D-F1B5-7CC7-2985156BB60C}"/>
                </a:ext>
              </a:extLst>
            </p:cNvPr>
            <p:cNvSpPr/>
            <p:nvPr/>
          </p:nvSpPr>
          <p:spPr>
            <a:xfrm>
              <a:off x="546185" y="3934937"/>
              <a:ext cx="2436742" cy="16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TextBox 41">
              <a:extLst>
                <a:ext uri="{FF2B5EF4-FFF2-40B4-BE49-F238E27FC236}">
                  <a16:creationId xmlns:a16="http://schemas.microsoft.com/office/drawing/2014/main" id="{B690508C-BF4E-AA26-7363-C20CC5C85832}"/>
                </a:ext>
              </a:extLst>
            </p:cNvPr>
            <p:cNvSpPr txBox="1"/>
            <p:nvPr/>
          </p:nvSpPr>
          <p:spPr>
            <a:xfrm>
              <a:off x="505276" y="3887242"/>
              <a:ext cx="2445580" cy="261610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>
              <a:defPPr>
                <a:defRPr lang="ru-RU"/>
              </a:defPPr>
              <a:lvl1pPr>
                <a:defRPr sz="1200" b="1" kern="0" spc="0">
                  <a:solidFill>
                    <a:srgbClr val="20415F"/>
                  </a:solidFill>
                  <a:latin typeface="Century Gothic" panose="020B0502020202020204" pitchFamily="34" charset="0"/>
                  <a:ea typeface="+mj-ea"/>
                  <a:cs typeface="Arial Narrow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>
                  <a:latin typeface="Calibri" panose="020F0502020204030204" pitchFamily="34" charset="0"/>
                  <a:cs typeface="Calibri" panose="020F0502020204030204" pitchFamily="34" charset="0"/>
                </a:rPr>
                <a:t>Заинтересованные организации </a:t>
              </a:r>
            </a:p>
          </p:txBody>
        </p:sp>
      </p:grpSp>
      <p:sp>
        <p:nvSpPr>
          <p:cNvPr id="26" name="Стрелка: вниз 68">
            <a:extLst>
              <a:ext uri="{FF2B5EF4-FFF2-40B4-BE49-F238E27FC236}">
                <a16:creationId xmlns:a16="http://schemas.microsoft.com/office/drawing/2014/main" id="{381266EC-3A6A-FEAE-1AD1-DDBAB653D578}"/>
              </a:ext>
            </a:extLst>
          </p:cNvPr>
          <p:cNvSpPr/>
          <p:nvPr/>
        </p:nvSpPr>
        <p:spPr>
          <a:xfrm>
            <a:off x="7595831" y="4830200"/>
            <a:ext cx="72000" cy="180000"/>
          </a:xfrm>
          <a:prstGeom prst="downArrow">
            <a:avLst/>
          </a:prstGeom>
          <a:solidFill>
            <a:srgbClr val="161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498197A4-AE18-50F3-A6BD-AFA045E11DFB}"/>
              </a:ext>
            </a:extLst>
          </p:cNvPr>
          <p:cNvSpPr>
            <a:spLocks noChangeAspect="1"/>
          </p:cNvSpPr>
          <p:nvPr/>
        </p:nvSpPr>
        <p:spPr>
          <a:xfrm>
            <a:off x="7577831" y="4810364"/>
            <a:ext cx="108000" cy="108000"/>
          </a:xfrm>
          <a:prstGeom prst="ellipse">
            <a:avLst/>
          </a:prstGeom>
          <a:solidFill>
            <a:srgbClr val="161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7DFA2B2-A01B-B567-F844-26088D7878B9}"/>
              </a:ext>
            </a:extLst>
          </p:cNvPr>
          <p:cNvSpPr/>
          <p:nvPr/>
        </p:nvSpPr>
        <p:spPr>
          <a:xfrm>
            <a:off x="6913188" y="2052424"/>
            <a:ext cx="3706411" cy="684000"/>
          </a:xfrm>
          <a:prstGeom prst="rect">
            <a:avLst/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ru-RU" sz="1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Комиссии по направлению «Коммуникации, связь, цифровая экономика» и «Государственное и муниципальное управление»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3BC0DD1-AC25-9504-66AC-83D00A3C1F8A}"/>
              </a:ext>
            </a:extLst>
          </p:cNvPr>
          <p:cNvSpPr/>
          <p:nvPr/>
        </p:nvSpPr>
        <p:spPr>
          <a:xfrm>
            <a:off x="4346973" y="3100316"/>
            <a:ext cx="188534" cy="691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BE045B0E-AC12-D1A8-50B2-035A9423DF4D}"/>
              </a:ext>
            </a:extLst>
          </p:cNvPr>
          <p:cNvGrpSpPr/>
          <p:nvPr/>
        </p:nvGrpSpPr>
        <p:grpSpPr>
          <a:xfrm>
            <a:off x="496931" y="2782703"/>
            <a:ext cx="1655685" cy="205629"/>
            <a:chOff x="496931" y="2782703"/>
            <a:chExt cx="1655685" cy="205629"/>
          </a:xfrm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62C69930-F350-3B20-8AB4-9AA22530576A}"/>
                </a:ext>
              </a:extLst>
            </p:cNvPr>
            <p:cNvSpPr/>
            <p:nvPr/>
          </p:nvSpPr>
          <p:spPr>
            <a:xfrm>
              <a:off x="543685" y="2809304"/>
              <a:ext cx="1411085" cy="168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id="{EC4564F0-7A75-64E9-9017-EC31EB07325D}"/>
                </a:ext>
              </a:extLst>
            </p:cNvPr>
            <p:cNvSpPr txBox="1"/>
            <p:nvPr/>
          </p:nvSpPr>
          <p:spPr>
            <a:xfrm>
              <a:off x="496931" y="2782703"/>
              <a:ext cx="1655685" cy="205629"/>
            </a:xfrm>
            <a:prstGeom prst="rect">
              <a:avLst/>
            </a:prstGeom>
            <a:noFill/>
          </p:spPr>
          <p:txBody>
            <a:bodyPr wrap="square" tIns="36000" bIns="0" rtlCol="0">
              <a:spAutoFit/>
            </a:bodyPr>
            <a:lstStyle>
              <a:defPPr>
                <a:defRPr lang="ru-RU"/>
              </a:defPPr>
              <a:lvl1pPr>
                <a:defRPr sz="1200" b="1" kern="0" spc="0">
                  <a:solidFill>
                    <a:srgbClr val="20415F"/>
                  </a:solidFill>
                  <a:latin typeface="Century Gothic" panose="020B0502020202020204" pitchFamily="34" charset="0"/>
                  <a:ea typeface="+mj-ea"/>
                  <a:cs typeface="Arial Narrow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>
                  <a:latin typeface="Calibri" panose="020F0502020204030204" pitchFamily="34" charset="0"/>
                  <a:cs typeface="Calibri" panose="020F0502020204030204" pitchFamily="34" charset="0"/>
                </a:rPr>
                <a:t>Правительство РФ</a:t>
              </a:r>
            </a:p>
          </p:txBody>
        </p:sp>
      </p:grp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9FB32271-4360-8EB6-3754-0AC30B70ED77}"/>
              </a:ext>
            </a:extLst>
          </p:cNvPr>
          <p:cNvSpPr/>
          <p:nvPr/>
        </p:nvSpPr>
        <p:spPr>
          <a:xfrm>
            <a:off x="455270" y="2946448"/>
            <a:ext cx="1945030" cy="707886"/>
          </a:xfrm>
          <a:prstGeom prst="rect">
            <a:avLst/>
          </a:prstGeom>
        </p:spPr>
        <p:txBody>
          <a:bodyPr wrap="square" rIns="0">
            <a:spAutoFit/>
          </a:bodyPr>
          <a:lstStyle/>
          <a:p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Установить обязательные требования по </a:t>
            </a:r>
            <a:r>
              <a:rPr lang="ru-RU" sz="800" dirty="0">
                <a:solidFill>
                  <a:srgbClr val="00758F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повышению эффективности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деятельности хозяйствующих субъектов и обязательному п.1 использованию ими … технологии ИИ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019D1EC7-6664-46BE-D66F-646369EC4EFE}"/>
              </a:ext>
            </a:extLst>
          </p:cNvPr>
          <p:cNvGrpSpPr/>
          <p:nvPr/>
        </p:nvGrpSpPr>
        <p:grpSpPr>
          <a:xfrm>
            <a:off x="2496550" y="2917665"/>
            <a:ext cx="2403565" cy="773331"/>
            <a:chOff x="2432370" y="2905209"/>
            <a:chExt cx="2403565" cy="773331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ED313392-DF55-7562-17DF-2CCA42D4AA7D}"/>
                </a:ext>
              </a:extLst>
            </p:cNvPr>
            <p:cNvSpPr/>
            <p:nvPr/>
          </p:nvSpPr>
          <p:spPr>
            <a:xfrm>
              <a:off x="2432370" y="2905209"/>
              <a:ext cx="226800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rgbClr val="00758F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п.1 (в), 01.09.2023</a:t>
              </a: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8D25A19E-4761-4C2C-5FD4-F2677D233AD6}"/>
                </a:ext>
              </a:extLst>
            </p:cNvPr>
            <p:cNvSpPr/>
            <p:nvPr/>
          </p:nvSpPr>
          <p:spPr>
            <a:xfrm>
              <a:off x="2432371" y="3093765"/>
              <a:ext cx="2403564" cy="584775"/>
            </a:xfrm>
            <a:prstGeom prst="rect">
              <a:avLst/>
            </a:prstGeom>
            <a:noFill/>
          </p:spPr>
          <p:txBody>
            <a:bodyPr wrap="square" rIns="36000">
              <a:spAutoFit/>
            </a:bodyPr>
            <a:lstStyle/>
            <a:p>
              <a:r>
                <a:rPr lang="ru-RU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Обеспечить внесение в национальные проекты и </a:t>
              </a:r>
              <a:r>
                <a:rPr lang="ru-RU" sz="800" dirty="0">
                  <a:solidFill>
                    <a:srgbClr val="00758F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государственные программы </a:t>
              </a:r>
              <a:r>
                <a:rPr lang="ru-RU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РФ изменений, предусматривающих внедрение технологий ИИ в каждой отрасли экономики и социальной сферы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28614DF9-073F-E2BC-F304-5E5D397209E8}"/>
              </a:ext>
            </a:extLst>
          </p:cNvPr>
          <p:cNvGrpSpPr/>
          <p:nvPr/>
        </p:nvGrpSpPr>
        <p:grpSpPr>
          <a:xfrm>
            <a:off x="7567989" y="2905209"/>
            <a:ext cx="4110962" cy="896442"/>
            <a:chOff x="7567989" y="2905209"/>
            <a:chExt cx="4110962" cy="896442"/>
          </a:xfrm>
        </p:grpSpPr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9C30C940-6881-6486-3FD8-1283A6A10075}"/>
                </a:ext>
              </a:extLst>
            </p:cNvPr>
            <p:cNvSpPr/>
            <p:nvPr/>
          </p:nvSpPr>
          <p:spPr>
            <a:xfrm>
              <a:off x="7567989" y="2905209"/>
              <a:ext cx="2919403" cy="246221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/>
            <a:p>
              <a:r>
                <a:rPr lang="ru-RU" sz="1000" dirty="0">
                  <a:solidFill>
                    <a:srgbClr val="00758F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п.1 (г), 15.10.2023, далее – один раз в год</a:t>
              </a: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65881888-025B-9822-D388-BC15BB2D92C5}"/>
                </a:ext>
              </a:extLst>
            </p:cNvPr>
            <p:cNvSpPr/>
            <p:nvPr/>
          </p:nvSpPr>
          <p:spPr>
            <a:xfrm>
              <a:off x="7567989" y="3093765"/>
              <a:ext cx="4110962" cy="707886"/>
            </a:xfrm>
            <a:prstGeom prst="rect">
              <a:avLst/>
            </a:prstGeom>
            <a:noFill/>
          </p:spPr>
          <p:txBody>
            <a:bodyPr wrap="square" lIns="36000" rIns="36000">
              <a:spAutoFit/>
            </a:bodyPr>
            <a:lstStyle/>
            <a:p>
              <a:r>
                <a:rPr lang="ru-RU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Обеспечить мониторинг результатов применения технологий ИИ в целях оценки уровня внедрения этих технологий в отраслях экономики и социальной сферы, а также результативности деятельности государственных органов органов местного самоуправления по обеспечению внедрения таких технологий (</a:t>
              </a:r>
              <a:r>
                <a:rPr lang="ru-RU" sz="800" dirty="0">
                  <a:solidFill>
                    <a:srgbClr val="00758F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Индекс интеллектуальной зрелости</a:t>
              </a:r>
              <a:r>
                <a:rPr lang="ru-RU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4889249E-BEA3-586A-3949-A1FFC8E4B72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43577"/>
          <a:stretch/>
        </p:blipFill>
        <p:spPr>
          <a:xfrm>
            <a:off x="10691939" y="5442669"/>
            <a:ext cx="889053" cy="240868"/>
          </a:xfrm>
          <a:prstGeom prst="rect">
            <a:avLst/>
          </a:prstGeom>
        </p:spPr>
      </p:pic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8FB236B8-5E60-321E-6306-BB78A4727A40}"/>
              </a:ext>
            </a:extLst>
          </p:cNvPr>
          <p:cNvGrpSpPr/>
          <p:nvPr/>
        </p:nvGrpSpPr>
        <p:grpSpPr>
          <a:xfrm>
            <a:off x="10338639" y="5082183"/>
            <a:ext cx="1209632" cy="307777"/>
            <a:chOff x="16953562" y="6561468"/>
            <a:chExt cx="1239991" cy="349236"/>
          </a:xfrm>
        </p:grpSpPr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5BB3C8FC-DBB2-5C1B-A412-D5436ECEC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6953562" y="6573489"/>
              <a:ext cx="295224" cy="326795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D8E4D4-DDB4-05E9-C36D-9DA14FCFE2D9}"/>
                </a:ext>
              </a:extLst>
            </p:cNvPr>
            <p:cNvSpPr txBox="1"/>
            <p:nvPr/>
          </p:nvSpPr>
          <p:spPr>
            <a:xfrm>
              <a:off x="17101174" y="6561468"/>
              <a:ext cx="1092379" cy="3492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507846"/>
              <a:r>
                <a:rPr lang="ru-RU" sz="1400" b="1" kern="0" spc="58" dirty="0">
                  <a:solidFill>
                    <a:srgbClr val="002F5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НЦРИИ</a:t>
              </a:r>
              <a:endPara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CFFCE28-4BFE-8E02-051B-EE3F6F80319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779" y="5403894"/>
            <a:ext cx="1436307" cy="288000"/>
          </a:xfrm>
          <a:prstGeom prst="rect">
            <a:avLst/>
          </a:prstGeom>
        </p:spPr>
      </p:pic>
      <p:pic>
        <p:nvPicPr>
          <p:cNvPr id="45" name="Picture 6">
            <a:extLst>
              <a:ext uri="{FF2B5EF4-FFF2-40B4-BE49-F238E27FC236}">
                <a16:creationId xmlns:a16="http://schemas.microsoft.com/office/drawing/2014/main" id="{C46B2506-0624-CF3E-C00E-333D3BC20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489" y="5097396"/>
            <a:ext cx="1022410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372D132C-0ABA-17EF-F9EA-5AB062ACC03E}"/>
              </a:ext>
            </a:extLst>
          </p:cNvPr>
          <p:cNvGrpSpPr/>
          <p:nvPr/>
        </p:nvGrpSpPr>
        <p:grpSpPr>
          <a:xfrm>
            <a:off x="4996365" y="2930121"/>
            <a:ext cx="2475373" cy="900314"/>
            <a:chOff x="5092616" y="2910288"/>
            <a:chExt cx="2475373" cy="900314"/>
          </a:xfrm>
        </p:grpSpPr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CA32B63E-EFF6-4E67-9641-573013C81D85}"/>
                </a:ext>
              </a:extLst>
            </p:cNvPr>
            <p:cNvSpPr/>
            <p:nvPr/>
          </p:nvSpPr>
          <p:spPr>
            <a:xfrm>
              <a:off x="5092616" y="3225827"/>
              <a:ext cx="24753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Определить и ежегодно обновлять </a:t>
              </a:r>
              <a:r>
                <a:rPr lang="ru-RU" sz="800" dirty="0">
                  <a:solidFill>
                    <a:srgbClr val="00758F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перечень наиболее актуальных и востребованных</a:t>
              </a:r>
              <a:r>
                <a:rPr lang="ru-RU" sz="800" dirty="0">
                  <a:solidFill>
                    <a:srgbClr val="C0000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</a:t>
              </a:r>
              <a:r>
                <a:rPr lang="ru-RU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технологических направлений и решений в сфере искусственного интеллекта</a:t>
              </a:r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B1A1B14D-3602-66FE-6C00-D8A63F238031}"/>
                </a:ext>
              </a:extLst>
            </p:cNvPr>
            <p:cNvSpPr/>
            <p:nvPr/>
          </p:nvSpPr>
          <p:spPr>
            <a:xfrm>
              <a:off x="5092617" y="2910288"/>
              <a:ext cx="2403563" cy="390295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r>
                <a:rPr lang="ru-RU" sz="1000" dirty="0">
                  <a:solidFill>
                    <a:srgbClr val="00758F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п.2 (г), 15.07.2023, далее – один раз в год</a:t>
              </a:r>
            </a:p>
          </p:txBody>
        </p:sp>
      </p:grp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9CF1E39D-9C97-CF94-3BF8-C6D74442B05F}"/>
              </a:ext>
            </a:extLst>
          </p:cNvPr>
          <p:cNvSpPr/>
          <p:nvPr/>
        </p:nvSpPr>
        <p:spPr>
          <a:xfrm>
            <a:off x="424619" y="4077070"/>
            <a:ext cx="14651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758F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п.2 (а), 01.09.2023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7EF6DFBE-6770-F678-BAF5-181B4807B841}"/>
              </a:ext>
            </a:extLst>
          </p:cNvPr>
          <p:cNvSpPr/>
          <p:nvPr/>
        </p:nvSpPr>
        <p:spPr>
          <a:xfrm>
            <a:off x="424618" y="4252046"/>
            <a:ext cx="2191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Обеспечить изменение установленных требований и норм, </a:t>
            </a:r>
            <a:r>
              <a:rPr lang="ru-RU" sz="800" dirty="0">
                <a:solidFill>
                  <a:srgbClr val="00758F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препятствующих внедрению</a:t>
            </a:r>
            <a:r>
              <a:rPr lang="ru-RU" sz="800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технологий ИИ в отраслях экономики и социальной сферы…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DD5F4372-1B03-109E-7E61-859572FE1362}"/>
              </a:ext>
            </a:extLst>
          </p:cNvPr>
          <p:cNvSpPr/>
          <p:nvPr/>
        </p:nvSpPr>
        <p:spPr>
          <a:xfrm>
            <a:off x="2742827" y="4077070"/>
            <a:ext cx="10962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758F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п.5, 01.06.2023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55EC1233-4CB9-938B-4776-08086D4B49E0}"/>
              </a:ext>
            </a:extLst>
          </p:cNvPr>
          <p:cNvSpPr/>
          <p:nvPr/>
        </p:nvSpPr>
        <p:spPr>
          <a:xfrm>
            <a:off x="2742827" y="4252046"/>
            <a:ext cx="387870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Подготовить проект Указа Президента РФ о внесении в </a:t>
            </a:r>
            <a:r>
              <a:rPr lang="ru-RU" sz="800" dirty="0">
                <a:solidFill>
                  <a:srgbClr val="00758F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Национальную стратегию развития ИИ</a:t>
            </a:r>
            <a:r>
              <a:rPr lang="ru-RU" sz="800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на период до 2030г. изменений, …в т.ч. ..на повсеместное внедрение технологий ИИ в отраслях экономики и социальной сферы и в системе госуправления 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3C20F782-7606-7624-73A5-D634613A2371}"/>
              </a:ext>
            </a:extLst>
          </p:cNvPr>
          <p:cNvSpPr/>
          <p:nvPr/>
        </p:nvSpPr>
        <p:spPr>
          <a:xfrm>
            <a:off x="6724855" y="4077070"/>
            <a:ext cx="13071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758F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п.3 (а), 01.10.2023</a:t>
            </a:r>
          </a:p>
        </p:txBody>
      </p:sp>
      <p:pic>
        <p:nvPicPr>
          <p:cNvPr id="54" name="Picture 4" descr="Цифровой Прорыв 2021 - Хакатоны. Образование. Акселератор">
            <a:extLst>
              <a:ext uri="{FF2B5EF4-FFF2-40B4-BE49-F238E27FC236}">
                <a16:creationId xmlns:a16="http://schemas.microsoft.com/office/drawing/2014/main" id="{0D39CFC3-FED5-A977-932B-F09077A6F2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60" t="25455" b="22617"/>
          <a:stretch/>
        </p:blipFill>
        <p:spPr bwMode="auto">
          <a:xfrm>
            <a:off x="6424619" y="5047386"/>
            <a:ext cx="2437646" cy="676638"/>
          </a:xfrm>
          <a:prstGeom prst="rect">
            <a:avLst/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98FB62C-4ACC-AD82-FE03-A7EDFBB08ECD}"/>
              </a:ext>
            </a:extLst>
          </p:cNvPr>
          <p:cNvSpPr txBox="1"/>
          <p:nvPr/>
        </p:nvSpPr>
        <p:spPr>
          <a:xfrm>
            <a:off x="1" y="983980"/>
            <a:ext cx="11963722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ПОРУЧЕНИЯ ПРЕЗИДЕНТА РФ ПО ИТОГАМ КОНФЕРЕНЦИИ «ПУТЕШЕСТВИЕ В МИР ИСКУССТВЕННОГО ИНТЕЛЛЕКТА» 23-24 НОЯБРЯ 2022 г</a:t>
            </a:r>
            <a:r>
              <a:rPr lang="en-US" sz="1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600" dirty="0">
              <a:solidFill>
                <a:schemeClr val="bg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AE5E6A-C3F8-F743-46BB-F165BD74D858}"/>
              </a:ext>
            </a:extLst>
          </p:cNvPr>
          <p:cNvSpPr txBox="1"/>
          <p:nvPr/>
        </p:nvSpPr>
        <p:spPr>
          <a:xfrm>
            <a:off x="322134" y="6561638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</p:spTree>
    <p:extLst>
      <p:ext uri="{BB962C8B-B14F-4D97-AF65-F5344CB8AC3E}">
        <p14:creationId xmlns:p14="http://schemas.microsoft.com/office/powerpoint/2010/main" val="168633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2CB148-5A8D-CA09-6B4B-4C4E9487B5CC}"/>
              </a:ext>
            </a:extLst>
          </p:cNvPr>
          <p:cNvSpPr txBox="1"/>
          <p:nvPr/>
        </p:nvSpPr>
        <p:spPr>
          <a:xfrm>
            <a:off x="442913" y="1006643"/>
            <a:ext cx="112252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СИСТЕМНЫЙ ПОДХОД </a:t>
            </a: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C5BB89FD-F9B3-1CDD-FBA9-82509630120D}"/>
              </a:ext>
            </a:extLst>
          </p:cNvPr>
          <p:cNvGrpSpPr/>
          <p:nvPr/>
        </p:nvGrpSpPr>
        <p:grpSpPr>
          <a:xfrm>
            <a:off x="1820870" y="2075179"/>
            <a:ext cx="3711398" cy="758114"/>
            <a:chOff x="442913" y="2598631"/>
            <a:chExt cx="3711398" cy="758114"/>
          </a:xfrm>
        </p:grpSpPr>
        <p:sp>
          <p:nvSpPr>
            <p:cNvPr id="10" name="CustomShape 1">
              <a:extLst>
                <a:ext uri="{FF2B5EF4-FFF2-40B4-BE49-F238E27FC236}">
                  <a16:creationId xmlns:a16="http://schemas.microsoft.com/office/drawing/2014/main" id="{7F6576C7-ADF6-A6CB-62D5-6A1EEDD7FC2B}"/>
                </a:ext>
              </a:extLst>
            </p:cNvPr>
            <p:cNvSpPr/>
            <p:nvPr/>
          </p:nvSpPr>
          <p:spPr>
            <a:xfrm>
              <a:off x="442913" y="2598632"/>
              <a:ext cx="3711398" cy="758113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19" name="Скругленный прямоугольник 18">
              <a:extLst>
                <a:ext uri="{FF2B5EF4-FFF2-40B4-BE49-F238E27FC236}">
                  <a16:creationId xmlns:a16="http://schemas.microsoft.com/office/drawing/2014/main" id="{24CF3B0E-B713-4B91-15D8-D2AFC75B4328}"/>
                </a:ext>
              </a:extLst>
            </p:cNvPr>
            <p:cNvSpPr/>
            <p:nvPr/>
          </p:nvSpPr>
          <p:spPr>
            <a:xfrm>
              <a:off x="442913" y="2598631"/>
              <a:ext cx="517867" cy="758113"/>
            </a:xfrm>
            <a:prstGeom prst="roundRect">
              <a:avLst>
                <a:gd name="adj" fmla="val 6494"/>
              </a:avLst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b="1" dirty="0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00B5684-5449-F530-2058-FCB341C65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846" y="2797687"/>
              <a:ext cx="360000" cy="3600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382484D-7849-E11D-C7DE-B145B800210A}"/>
                </a:ext>
              </a:extLst>
            </p:cNvPr>
            <p:cNvSpPr txBox="1"/>
            <p:nvPr/>
          </p:nvSpPr>
          <p:spPr>
            <a:xfrm>
              <a:off x="994538" y="2716078"/>
              <a:ext cx="31597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Оценка текущей ситуации в регионах по внедрению ИИ -решений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021106C2-E2DE-834E-64DC-05BDD4715862}"/>
              </a:ext>
            </a:extLst>
          </p:cNvPr>
          <p:cNvGrpSpPr/>
          <p:nvPr/>
        </p:nvGrpSpPr>
        <p:grpSpPr>
          <a:xfrm>
            <a:off x="1820870" y="3222579"/>
            <a:ext cx="3711398" cy="758114"/>
            <a:chOff x="4258559" y="2598631"/>
            <a:chExt cx="3711398" cy="758114"/>
          </a:xfrm>
        </p:grpSpPr>
        <p:sp>
          <p:nvSpPr>
            <p:cNvPr id="12" name="CustomShape 1">
              <a:extLst>
                <a:ext uri="{FF2B5EF4-FFF2-40B4-BE49-F238E27FC236}">
                  <a16:creationId xmlns:a16="http://schemas.microsoft.com/office/drawing/2014/main" id="{FF53E892-F26F-838F-9439-44FFB096D4C4}"/>
                </a:ext>
              </a:extLst>
            </p:cNvPr>
            <p:cNvSpPr/>
            <p:nvPr/>
          </p:nvSpPr>
          <p:spPr>
            <a:xfrm>
              <a:off x="4258559" y="2598632"/>
              <a:ext cx="3711398" cy="758113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0" name="Скругленный прямоугольник 19">
              <a:extLst>
                <a:ext uri="{FF2B5EF4-FFF2-40B4-BE49-F238E27FC236}">
                  <a16:creationId xmlns:a16="http://schemas.microsoft.com/office/drawing/2014/main" id="{2E999F75-1E1D-79E6-1DF9-F6AF53E48F8E}"/>
                </a:ext>
              </a:extLst>
            </p:cNvPr>
            <p:cNvSpPr/>
            <p:nvPr/>
          </p:nvSpPr>
          <p:spPr>
            <a:xfrm>
              <a:off x="4258559" y="2598631"/>
              <a:ext cx="517867" cy="758113"/>
            </a:xfrm>
            <a:prstGeom prst="roundRect">
              <a:avLst>
                <a:gd name="adj" fmla="val 6494"/>
              </a:avLst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b="1" dirty="0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6D3B95DD-90F0-041E-DF59-C7E3E4CA0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7492" y="2797687"/>
              <a:ext cx="360000" cy="36000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A42AE77-0119-1636-284C-CA4FE0C3AD44}"/>
                </a:ext>
              </a:extLst>
            </p:cNvPr>
            <p:cNvSpPr txBox="1"/>
            <p:nvPr/>
          </p:nvSpPr>
          <p:spPr>
            <a:xfrm>
              <a:off x="4862403" y="2716078"/>
              <a:ext cx="30228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>
                  <a:latin typeface="Calibri Light" panose="020F0302020204030204" pitchFamily="34" charset="0"/>
                  <a:cs typeface="Calibri Light" panose="020F0302020204030204" pitchFamily="34" charset="0"/>
                </a:defRPr>
              </a:lvl1pPr>
            </a:lstStyle>
            <a:p>
              <a:r>
                <a:rPr lang="ru-RU" sz="1400" b="1" dirty="0"/>
                <a:t>Уровень готовности субъектов к массовому внедрению ИИ-решений</a:t>
              </a: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63449FFD-BDD2-9ADB-7BD3-4C4E2E5C2479}"/>
              </a:ext>
            </a:extLst>
          </p:cNvPr>
          <p:cNvGrpSpPr/>
          <p:nvPr/>
        </p:nvGrpSpPr>
        <p:grpSpPr>
          <a:xfrm>
            <a:off x="6400939" y="3216834"/>
            <a:ext cx="3711398" cy="779803"/>
            <a:chOff x="2350736" y="3603541"/>
            <a:chExt cx="3711398" cy="779803"/>
          </a:xfrm>
        </p:grpSpPr>
        <p:sp>
          <p:nvSpPr>
            <p:cNvPr id="16" name="CustomShape 1">
              <a:extLst>
                <a:ext uri="{FF2B5EF4-FFF2-40B4-BE49-F238E27FC236}">
                  <a16:creationId xmlns:a16="http://schemas.microsoft.com/office/drawing/2014/main" id="{60D4DED2-BBC8-DA7E-2438-E697FCE3FF46}"/>
                </a:ext>
              </a:extLst>
            </p:cNvPr>
            <p:cNvSpPr/>
            <p:nvPr/>
          </p:nvSpPr>
          <p:spPr>
            <a:xfrm>
              <a:off x="2350736" y="3625231"/>
              <a:ext cx="3711398" cy="758113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2" name="Скругленный прямоугольник 21">
              <a:extLst>
                <a:ext uri="{FF2B5EF4-FFF2-40B4-BE49-F238E27FC236}">
                  <a16:creationId xmlns:a16="http://schemas.microsoft.com/office/drawing/2014/main" id="{107F1C06-D4C6-0672-BDC3-9C08D0D92C17}"/>
                </a:ext>
              </a:extLst>
            </p:cNvPr>
            <p:cNvSpPr/>
            <p:nvPr/>
          </p:nvSpPr>
          <p:spPr>
            <a:xfrm>
              <a:off x="2350736" y="3603541"/>
              <a:ext cx="517867" cy="758113"/>
            </a:xfrm>
            <a:prstGeom prst="roundRect">
              <a:avLst>
                <a:gd name="adj" fmla="val 6494"/>
              </a:avLst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b="1" dirty="0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2EA1D6BA-61CD-F210-B4A2-3914FD86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669" y="3802597"/>
              <a:ext cx="360000" cy="36000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2E71584-E858-461E-2A74-E553A6DE2FDE}"/>
                </a:ext>
              </a:extLst>
            </p:cNvPr>
            <p:cNvSpPr txBox="1"/>
            <p:nvPr/>
          </p:nvSpPr>
          <p:spPr>
            <a:xfrm>
              <a:off x="2898654" y="3742677"/>
              <a:ext cx="2843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>
                  <a:latin typeface="Calibri Light" panose="020F0302020204030204" pitchFamily="34" charset="0"/>
                  <a:cs typeface="Calibri Light" panose="020F0302020204030204" pitchFamily="34" charset="0"/>
                </a:defRPr>
              </a:lvl1pPr>
            </a:lstStyle>
            <a:p>
              <a:r>
                <a:rPr lang="ru-RU" sz="1400" b="1" dirty="0"/>
                <a:t>Формирование лучших практик ИИ-решений</a:t>
              </a: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7D91CB78-361C-7E0F-9877-1F504AB8019E}"/>
              </a:ext>
            </a:extLst>
          </p:cNvPr>
          <p:cNvGrpSpPr/>
          <p:nvPr/>
        </p:nvGrpSpPr>
        <p:grpSpPr>
          <a:xfrm>
            <a:off x="6400939" y="4380178"/>
            <a:ext cx="3711398" cy="758113"/>
            <a:chOff x="6166382" y="3625231"/>
            <a:chExt cx="3711398" cy="758113"/>
          </a:xfrm>
        </p:grpSpPr>
        <p:sp>
          <p:nvSpPr>
            <p:cNvPr id="18" name="CustomShape 1">
              <a:extLst>
                <a:ext uri="{FF2B5EF4-FFF2-40B4-BE49-F238E27FC236}">
                  <a16:creationId xmlns:a16="http://schemas.microsoft.com/office/drawing/2014/main" id="{3F7B2405-69AF-F1FD-BECB-C03E869A7420}"/>
                </a:ext>
              </a:extLst>
            </p:cNvPr>
            <p:cNvSpPr/>
            <p:nvPr/>
          </p:nvSpPr>
          <p:spPr>
            <a:xfrm>
              <a:off x="6166382" y="3625231"/>
              <a:ext cx="3711398" cy="758113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3" name="Скругленный прямоугольник 22">
              <a:extLst>
                <a:ext uri="{FF2B5EF4-FFF2-40B4-BE49-F238E27FC236}">
                  <a16:creationId xmlns:a16="http://schemas.microsoft.com/office/drawing/2014/main" id="{00724B2F-2497-D8AE-61FC-D4C245BC659F}"/>
                </a:ext>
              </a:extLst>
            </p:cNvPr>
            <p:cNvSpPr/>
            <p:nvPr/>
          </p:nvSpPr>
          <p:spPr>
            <a:xfrm>
              <a:off x="6166382" y="3625231"/>
              <a:ext cx="517867" cy="758113"/>
            </a:xfrm>
            <a:prstGeom prst="roundRect">
              <a:avLst>
                <a:gd name="adj" fmla="val 6494"/>
              </a:avLst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b="1" dirty="0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A1DBE743-5B8A-55D0-B65B-0490D0246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315" y="3824287"/>
              <a:ext cx="360000" cy="360000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B972D87-B965-6F09-6B83-0EADFF79110B}"/>
                </a:ext>
              </a:extLst>
            </p:cNvPr>
            <p:cNvSpPr txBox="1"/>
            <p:nvPr/>
          </p:nvSpPr>
          <p:spPr>
            <a:xfrm>
              <a:off x="6763182" y="3742677"/>
              <a:ext cx="2690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>
                  <a:latin typeface="Calibri Light" panose="020F0302020204030204" pitchFamily="34" charset="0"/>
                  <a:cs typeface="Calibri Light" panose="020F0302020204030204" pitchFamily="34" charset="0"/>
                </a:defRPr>
              </a:lvl1pPr>
            </a:lstStyle>
            <a:p>
              <a:r>
                <a:rPr lang="ru-RU" sz="1400" b="1" dirty="0"/>
                <a:t>Популяризация лучших практик ИИ-решений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6A10E29-CDC6-773C-9691-C8C75AD0A9D0}"/>
              </a:ext>
            </a:extLst>
          </p:cNvPr>
          <p:cNvGrpSpPr/>
          <p:nvPr/>
        </p:nvGrpSpPr>
        <p:grpSpPr>
          <a:xfrm>
            <a:off x="6400939" y="2075179"/>
            <a:ext cx="3711398" cy="758114"/>
            <a:chOff x="8074205" y="2598631"/>
            <a:chExt cx="3711398" cy="758114"/>
          </a:xfrm>
        </p:grpSpPr>
        <p:sp>
          <p:nvSpPr>
            <p:cNvPr id="4" name="CustomShape 1">
              <a:extLst>
                <a:ext uri="{FF2B5EF4-FFF2-40B4-BE49-F238E27FC236}">
                  <a16:creationId xmlns:a16="http://schemas.microsoft.com/office/drawing/2014/main" id="{AC0B5FE5-ADD7-2E03-AD6F-E27038E1FA1C}"/>
                </a:ext>
              </a:extLst>
            </p:cNvPr>
            <p:cNvSpPr/>
            <p:nvPr/>
          </p:nvSpPr>
          <p:spPr>
            <a:xfrm>
              <a:off x="8074205" y="2598632"/>
              <a:ext cx="3711398" cy="758113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5" name="Скругленный прямоугольник 4">
              <a:extLst>
                <a:ext uri="{FF2B5EF4-FFF2-40B4-BE49-F238E27FC236}">
                  <a16:creationId xmlns:a16="http://schemas.microsoft.com/office/drawing/2014/main" id="{DCEE7897-86BA-8A89-1CF6-89BBA0D7C163}"/>
                </a:ext>
              </a:extLst>
            </p:cNvPr>
            <p:cNvSpPr/>
            <p:nvPr/>
          </p:nvSpPr>
          <p:spPr>
            <a:xfrm>
              <a:off x="8074205" y="2598631"/>
              <a:ext cx="517867" cy="758113"/>
            </a:xfrm>
            <a:prstGeom prst="roundRect">
              <a:avLst>
                <a:gd name="adj" fmla="val 6494"/>
              </a:avLst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b="1" dirty="0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DAA58A22-BDEB-F38F-A9B1-410FC2A1A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3337" y="2805107"/>
              <a:ext cx="360000" cy="360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ED2063F-3731-0F36-1F51-3C0AE3AE00A1}"/>
                </a:ext>
              </a:extLst>
            </p:cNvPr>
            <p:cNvSpPr txBox="1"/>
            <p:nvPr/>
          </p:nvSpPr>
          <p:spPr>
            <a:xfrm>
              <a:off x="8675199" y="2716078"/>
              <a:ext cx="25909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>
                  <a:latin typeface="Calibri Light" panose="020F0302020204030204" pitchFamily="34" charset="0"/>
                  <a:cs typeface="Calibri Light" panose="020F0302020204030204" pitchFamily="34" charset="0"/>
                </a:defRPr>
              </a:lvl1pPr>
            </a:lstStyle>
            <a:p>
              <a:r>
                <a:rPr lang="ru-RU" sz="1400" b="1" dirty="0"/>
                <a:t>Оценка эффектов от применения ИИ-решений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A2B30FB-83D7-BC00-8C85-9AF92340BBDD}"/>
              </a:ext>
            </a:extLst>
          </p:cNvPr>
          <p:cNvGrpSpPr/>
          <p:nvPr/>
        </p:nvGrpSpPr>
        <p:grpSpPr>
          <a:xfrm>
            <a:off x="1860336" y="4418232"/>
            <a:ext cx="3790330" cy="758114"/>
            <a:chOff x="231556" y="3423009"/>
            <a:chExt cx="3790330" cy="758114"/>
          </a:xfrm>
        </p:grpSpPr>
        <p:sp>
          <p:nvSpPr>
            <p:cNvPr id="14" name="CustomShape 1">
              <a:extLst>
                <a:ext uri="{FF2B5EF4-FFF2-40B4-BE49-F238E27FC236}">
                  <a16:creationId xmlns:a16="http://schemas.microsoft.com/office/drawing/2014/main" id="{F375B006-E2C0-4744-2D79-3E2AD1756401}"/>
                </a:ext>
              </a:extLst>
            </p:cNvPr>
            <p:cNvSpPr/>
            <p:nvPr/>
          </p:nvSpPr>
          <p:spPr>
            <a:xfrm>
              <a:off x="231556" y="3423010"/>
              <a:ext cx="3711398" cy="758113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1" name="Скругленный прямоугольник 20">
              <a:extLst>
                <a:ext uri="{FF2B5EF4-FFF2-40B4-BE49-F238E27FC236}">
                  <a16:creationId xmlns:a16="http://schemas.microsoft.com/office/drawing/2014/main" id="{1C1AE837-C555-F141-98E6-D2C8240EC95D}"/>
                </a:ext>
              </a:extLst>
            </p:cNvPr>
            <p:cNvSpPr/>
            <p:nvPr/>
          </p:nvSpPr>
          <p:spPr>
            <a:xfrm>
              <a:off x="231556" y="3423009"/>
              <a:ext cx="517867" cy="758113"/>
            </a:xfrm>
            <a:prstGeom prst="roundRect">
              <a:avLst>
                <a:gd name="adj" fmla="val 6494"/>
              </a:avLst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b="1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97DD217-ED8E-FE95-9134-8CD5B571BA31}"/>
                </a:ext>
              </a:extLst>
            </p:cNvPr>
            <p:cNvSpPr txBox="1"/>
            <p:nvPr/>
          </p:nvSpPr>
          <p:spPr>
            <a:xfrm>
              <a:off x="832549" y="3540456"/>
              <a:ext cx="31893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>
                  <a:latin typeface="Calibri Light" panose="020F0302020204030204" pitchFamily="34" charset="0"/>
                  <a:cs typeface="Calibri Light" panose="020F0302020204030204" pitchFamily="34" charset="0"/>
                </a:defRPr>
              </a:lvl1pPr>
            </a:lstStyle>
            <a:p>
              <a:r>
                <a:rPr lang="ru-RU" sz="1400" b="1" dirty="0"/>
                <a:t>Формирование комплекса мер и подходов к внедрению ИИ-решений </a:t>
              </a: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CA5F609-EDCD-D299-3B8D-5FEEB5D57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489" y="3622065"/>
              <a:ext cx="360000" cy="360000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2B6B4F3-F47F-1773-EF50-488A17AB91A0}"/>
              </a:ext>
            </a:extLst>
          </p:cNvPr>
          <p:cNvSpPr txBox="1"/>
          <p:nvPr/>
        </p:nvSpPr>
        <p:spPr>
          <a:xfrm>
            <a:off x="322134" y="6537271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</p:spTree>
    <p:extLst>
      <p:ext uri="{BB962C8B-B14F-4D97-AF65-F5344CB8AC3E}">
        <p14:creationId xmlns:p14="http://schemas.microsoft.com/office/powerpoint/2010/main" val="3075315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A8FA799-7603-F6F3-7476-03831E26FC8F}"/>
              </a:ext>
            </a:extLst>
          </p:cNvPr>
          <p:cNvGrpSpPr/>
          <p:nvPr/>
        </p:nvGrpSpPr>
        <p:grpSpPr>
          <a:xfrm>
            <a:off x="0" y="3122323"/>
            <a:ext cx="12191999" cy="613355"/>
            <a:chOff x="0" y="869243"/>
            <a:chExt cx="12191999" cy="61335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485819D-66AD-2DDA-5BAC-0CCA72D45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869243"/>
              <a:ext cx="12191999" cy="61335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274F9FC-FB87-B1E7-939E-11DE3C123D4F}"/>
                </a:ext>
              </a:extLst>
            </p:cNvPr>
            <p:cNvSpPr txBox="1"/>
            <p:nvPr/>
          </p:nvSpPr>
          <p:spPr>
            <a:xfrm>
              <a:off x="474507" y="1006643"/>
              <a:ext cx="1171749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defRPr sz="160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ctr"/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 ЦЕЛЬЮ ОЦЕНКИ ТЕКУЩЕЙ СИТУАЦИИ ПО ВНЕДРЕННЫМ ИИ-РЕШЕНИЯМ И ПОТРЕБНОСТЯМ …….</a:t>
              </a:r>
              <a:endParaRPr lang="ru-RU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1105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812762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74F9FC-FB87-B1E7-939E-11DE3C123D4F}"/>
              </a:ext>
            </a:extLst>
          </p:cNvPr>
          <p:cNvSpPr txBox="1"/>
          <p:nvPr/>
        </p:nvSpPr>
        <p:spPr>
          <a:xfrm>
            <a:off x="442913" y="883533"/>
            <a:ext cx="112252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ОСУЩЕСТВЛЕН СБОР СВЕДЕНИЙ В РАЗРЕЗЕ ОТРАСЛЕЙ ЭКОНОМИКИ И СОЦИАЛЬНОЙ СФЕРЫ, А ТАКЖЕ В ДЕЯТЕЛЬНОСТИ ГОСУДАРСТВЕННЫХ ОРГАНОВ И ОРГАНОВ МЕСТНОГО САМОУПРАВЛЕНИЯ 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923033B-7B5C-2C60-4973-D48607E96411}"/>
              </a:ext>
            </a:extLst>
          </p:cNvPr>
          <p:cNvGrpSpPr/>
          <p:nvPr/>
        </p:nvGrpSpPr>
        <p:grpSpPr>
          <a:xfrm>
            <a:off x="8198330" y="4017638"/>
            <a:ext cx="3585683" cy="1558338"/>
            <a:chOff x="8198330" y="4017638"/>
            <a:chExt cx="3585683" cy="1558338"/>
          </a:xfrm>
        </p:grpSpPr>
        <p:sp>
          <p:nvSpPr>
            <p:cNvPr id="225" name="CustomShape 1">
              <a:extLst>
                <a:ext uri="{FF2B5EF4-FFF2-40B4-BE49-F238E27FC236}">
                  <a16:creationId xmlns:a16="http://schemas.microsoft.com/office/drawing/2014/main" id="{091D3FCE-CBFC-2806-4E4C-22B56026D96F}"/>
                </a:ext>
              </a:extLst>
            </p:cNvPr>
            <p:cNvSpPr/>
            <p:nvPr/>
          </p:nvSpPr>
          <p:spPr>
            <a:xfrm>
              <a:off x="8198330" y="4017638"/>
              <a:ext cx="3585683" cy="1558337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26" name="object 11">
              <a:extLst>
                <a:ext uri="{FF2B5EF4-FFF2-40B4-BE49-F238E27FC236}">
                  <a16:creationId xmlns:a16="http://schemas.microsoft.com/office/drawing/2014/main" id="{4B0D1A09-3F0F-4F5C-CE98-5A0D2C524074}"/>
                </a:ext>
              </a:extLst>
            </p:cNvPr>
            <p:cNvSpPr txBox="1"/>
            <p:nvPr/>
          </p:nvSpPr>
          <p:spPr>
            <a:xfrm>
              <a:off x="9541847" y="4017638"/>
              <a:ext cx="1333326" cy="1037706"/>
            </a:xfrm>
            <a:prstGeom prst="rect">
              <a:avLst/>
            </a:prstGeom>
            <a:noFill/>
          </p:spPr>
          <p:txBody>
            <a:bodyPr vert="horz" wrap="square" lIns="0" tIns="21830" rIns="0" bIns="0" rtlCol="0" anchor="ctr">
              <a:spAutoFit/>
            </a:bodyPr>
            <a:lstStyle/>
            <a:p>
              <a:pPr marL="7701" algn="ctr">
                <a:spcBef>
                  <a:spcPts val="61"/>
                </a:spcBef>
              </a:pPr>
              <a:r>
                <a:rPr lang="ru-RU" sz="6600" b="1" dirty="0">
                  <a:solidFill>
                    <a:srgbClr val="161E5A"/>
                  </a:solidFill>
                  <a:cs typeface="Arial" panose="020B0604020202020204" pitchFamily="34" charset="0"/>
                </a:rPr>
                <a:t>65</a:t>
              </a:r>
              <a:endParaRPr lang="ru-RU" sz="4400" b="1" dirty="0">
                <a:solidFill>
                  <a:srgbClr val="161E5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EA661284-9FA0-A14F-5924-0E5E262B9FA5}"/>
                </a:ext>
              </a:extLst>
            </p:cNvPr>
            <p:cNvSpPr txBox="1"/>
            <p:nvPr/>
          </p:nvSpPr>
          <p:spPr>
            <a:xfrm>
              <a:off x="8633008" y="4981879"/>
              <a:ext cx="31510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Задач востребованы к реализации с применением технологии ИИ</a:t>
              </a:r>
            </a:p>
          </p:txBody>
        </p:sp>
        <p:sp>
          <p:nvSpPr>
            <p:cNvPr id="228" name="Скругленный прямоугольник 227">
              <a:extLst>
                <a:ext uri="{FF2B5EF4-FFF2-40B4-BE49-F238E27FC236}">
                  <a16:creationId xmlns:a16="http://schemas.microsoft.com/office/drawing/2014/main" id="{37E6039D-F0BF-F78F-0335-FD6277BFE8C7}"/>
                </a:ext>
              </a:extLst>
            </p:cNvPr>
            <p:cNvSpPr/>
            <p:nvPr/>
          </p:nvSpPr>
          <p:spPr>
            <a:xfrm>
              <a:off x="8202524" y="4028164"/>
              <a:ext cx="517867" cy="1547812"/>
            </a:xfrm>
            <a:prstGeom prst="roundRect">
              <a:avLst/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9" name="Рисунок 228">
              <a:extLst>
                <a:ext uri="{FF2B5EF4-FFF2-40B4-BE49-F238E27FC236}">
                  <a16:creationId xmlns:a16="http://schemas.microsoft.com/office/drawing/2014/main" id="{13B4C9C5-C592-4E76-DFB7-EEE470F50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1457" y="4616806"/>
              <a:ext cx="360000" cy="360000"/>
            </a:xfrm>
            <a:prstGeom prst="rect">
              <a:avLst/>
            </a:prstGeom>
          </p:spPr>
        </p:pic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18CB961-68CD-9309-61E5-45147F902719}"/>
              </a:ext>
            </a:extLst>
          </p:cNvPr>
          <p:cNvGrpSpPr/>
          <p:nvPr/>
        </p:nvGrpSpPr>
        <p:grpSpPr>
          <a:xfrm>
            <a:off x="4320621" y="4008316"/>
            <a:ext cx="3585683" cy="1558338"/>
            <a:chOff x="442913" y="1870659"/>
            <a:chExt cx="3585683" cy="1558338"/>
          </a:xfrm>
        </p:grpSpPr>
        <p:sp>
          <p:nvSpPr>
            <p:cNvPr id="21" name="CustomShape 1">
              <a:extLst>
                <a:ext uri="{FF2B5EF4-FFF2-40B4-BE49-F238E27FC236}">
                  <a16:creationId xmlns:a16="http://schemas.microsoft.com/office/drawing/2014/main" id="{11BC6893-7799-15AF-8A86-514169172873}"/>
                </a:ext>
              </a:extLst>
            </p:cNvPr>
            <p:cNvSpPr/>
            <p:nvPr/>
          </p:nvSpPr>
          <p:spPr>
            <a:xfrm>
              <a:off x="442913" y="1870659"/>
              <a:ext cx="3585683" cy="1558337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3" name="object 11">
              <a:extLst>
                <a:ext uri="{FF2B5EF4-FFF2-40B4-BE49-F238E27FC236}">
                  <a16:creationId xmlns:a16="http://schemas.microsoft.com/office/drawing/2014/main" id="{AF09B994-4D5B-2CC5-E3AD-9D5DE0EA8FB5}"/>
                </a:ext>
              </a:extLst>
            </p:cNvPr>
            <p:cNvSpPr txBox="1"/>
            <p:nvPr/>
          </p:nvSpPr>
          <p:spPr>
            <a:xfrm>
              <a:off x="1786430" y="1870659"/>
              <a:ext cx="1333326" cy="1037706"/>
            </a:xfrm>
            <a:prstGeom prst="rect">
              <a:avLst/>
            </a:prstGeom>
            <a:noFill/>
          </p:spPr>
          <p:txBody>
            <a:bodyPr vert="horz" wrap="square" lIns="0" tIns="21830" rIns="0" bIns="0" rtlCol="0" anchor="ctr">
              <a:spAutoFit/>
            </a:bodyPr>
            <a:lstStyle/>
            <a:p>
              <a:pPr marL="7701" algn="ctr">
                <a:spcBef>
                  <a:spcPts val="61"/>
                </a:spcBef>
              </a:pPr>
              <a:r>
                <a:rPr lang="ru-RU" sz="6600" b="1" dirty="0">
                  <a:solidFill>
                    <a:srgbClr val="161E5A"/>
                  </a:solidFill>
                  <a:cs typeface="Arial" panose="020B0604020202020204" pitchFamily="34" charset="0"/>
                </a:rPr>
                <a:t>225</a:t>
              </a:r>
              <a:endParaRPr lang="ru-RU" sz="4400" b="1" dirty="0">
                <a:solidFill>
                  <a:srgbClr val="161E5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F0C9147-9952-B8AD-18E8-C1073B99B25C}"/>
                </a:ext>
              </a:extLst>
            </p:cNvPr>
            <p:cNvSpPr txBox="1"/>
            <p:nvPr/>
          </p:nvSpPr>
          <p:spPr>
            <a:xfrm>
              <a:off x="877591" y="2834900"/>
              <a:ext cx="31510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Эффектов от внедрения ИИ-решений (не верифицированных)</a:t>
              </a:r>
            </a:p>
          </p:txBody>
        </p:sp>
        <p:sp>
          <p:nvSpPr>
            <p:cNvPr id="25" name="Скругленный прямоугольник 24">
              <a:extLst>
                <a:ext uri="{FF2B5EF4-FFF2-40B4-BE49-F238E27FC236}">
                  <a16:creationId xmlns:a16="http://schemas.microsoft.com/office/drawing/2014/main" id="{59642ED2-854A-67B8-722E-825626AABDA7}"/>
                </a:ext>
              </a:extLst>
            </p:cNvPr>
            <p:cNvSpPr/>
            <p:nvPr/>
          </p:nvSpPr>
          <p:spPr>
            <a:xfrm>
              <a:off x="447107" y="1881185"/>
              <a:ext cx="517867" cy="1547812"/>
            </a:xfrm>
            <a:prstGeom prst="roundRect">
              <a:avLst/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0" name="Рисунок 229">
              <a:extLst>
                <a:ext uri="{FF2B5EF4-FFF2-40B4-BE49-F238E27FC236}">
                  <a16:creationId xmlns:a16="http://schemas.microsoft.com/office/drawing/2014/main" id="{BB359CE7-51A7-570F-44B9-4EEAF7212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040" y="2475091"/>
              <a:ext cx="360000" cy="360000"/>
            </a:xfrm>
            <a:prstGeom prst="rect">
              <a:avLst/>
            </a:prstGeom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18B8BD1-89A1-92CF-329C-C142D0FED0AC}"/>
              </a:ext>
            </a:extLst>
          </p:cNvPr>
          <p:cNvGrpSpPr/>
          <p:nvPr/>
        </p:nvGrpSpPr>
        <p:grpSpPr>
          <a:xfrm>
            <a:off x="425195" y="1870659"/>
            <a:ext cx="3585683" cy="1558338"/>
            <a:chOff x="4320622" y="1870659"/>
            <a:chExt cx="3585683" cy="1558338"/>
          </a:xfrm>
        </p:grpSpPr>
        <p:sp>
          <p:nvSpPr>
            <p:cNvPr id="198" name="CustomShape 1">
              <a:extLst>
                <a:ext uri="{FF2B5EF4-FFF2-40B4-BE49-F238E27FC236}">
                  <a16:creationId xmlns:a16="http://schemas.microsoft.com/office/drawing/2014/main" id="{F8216A9B-A14F-5501-5AA4-9F339B486ED7}"/>
                </a:ext>
              </a:extLst>
            </p:cNvPr>
            <p:cNvSpPr/>
            <p:nvPr/>
          </p:nvSpPr>
          <p:spPr>
            <a:xfrm>
              <a:off x="4320622" y="1870659"/>
              <a:ext cx="3585683" cy="1558337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00" name="object 11">
              <a:extLst>
                <a:ext uri="{FF2B5EF4-FFF2-40B4-BE49-F238E27FC236}">
                  <a16:creationId xmlns:a16="http://schemas.microsoft.com/office/drawing/2014/main" id="{CB243425-06ED-13EE-217D-318D17A175A4}"/>
                </a:ext>
              </a:extLst>
            </p:cNvPr>
            <p:cNvSpPr txBox="1"/>
            <p:nvPr/>
          </p:nvSpPr>
          <p:spPr>
            <a:xfrm>
              <a:off x="5664139" y="1870659"/>
              <a:ext cx="1333326" cy="1037706"/>
            </a:xfrm>
            <a:prstGeom prst="rect">
              <a:avLst/>
            </a:prstGeom>
            <a:noFill/>
          </p:spPr>
          <p:txBody>
            <a:bodyPr vert="horz" wrap="square" lIns="0" tIns="21830" rIns="0" bIns="0" rtlCol="0" anchor="ctr">
              <a:spAutoFit/>
            </a:bodyPr>
            <a:lstStyle/>
            <a:p>
              <a:pPr marL="7701" algn="ctr">
                <a:spcBef>
                  <a:spcPts val="61"/>
                </a:spcBef>
              </a:pPr>
              <a:r>
                <a:rPr lang="ru-RU" sz="6600" b="1" dirty="0">
                  <a:solidFill>
                    <a:srgbClr val="161E5A"/>
                  </a:solidFill>
                  <a:cs typeface="Arial" panose="020B0604020202020204" pitchFamily="34" charset="0"/>
                </a:rPr>
                <a:t>74</a:t>
              </a:r>
              <a:endParaRPr lang="ru-RU" sz="4400" b="1" dirty="0">
                <a:solidFill>
                  <a:srgbClr val="161E5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4E692A84-C22A-3A93-228D-EE21ADA82A7E}"/>
                </a:ext>
              </a:extLst>
            </p:cNvPr>
            <p:cNvSpPr txBox="1"/>
            <p:nvPr/>
          </p:nvSpPr>
          <p:spPr>
            <a:xfrm>
              <a:off x="4755300" y="2834900"/>
              <a:ext cx="31510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Субъекта приняли участие в опросе</a:t>
              </a:r>
            </a:p>
          </p:txBody>
        </p:sp>
        <p:sp>
          <p:nvSpPr>
            <p:cNvPr id="204" name="Скругленный прямоугольник 203">
              <a:extLst>
                <a:ext uri="{FF2B5EF4-FFF2-40B4-BE49-F238E27FC236}">
                  <a16:creationId xmlns:a16="http://schemas.microsoft.com/office/drawing/2014/main" id="{1ACA4228-EE83-CF49-5B86-01E6EDA60070}"/>
                </a:ext>
              </a:extLst>
            </p:cNvPr>
            <p:cNvSpPr/>
            <p:nvPr/>
          </p:nvSpPr>
          <p:spPr>
            <a:xfrm>
              <a:off x="4324816" y="1881185"/>
              <a:ext cx="517867" cy="1547812"/>
            </a:xfrm>
            <a:prstGeom prst="roundRect">
              <a:avLst/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9501311A-977B-6BFA-F7BA-417EFDB11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3749" y="2474899"/>
              <a:ext cx="360000" cy="360000"/>
            </a:xfrm>
            <a:prstGeom prst="rect">
              <a:avLst/>
            </a:prstGeom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F329283-D990-A180-829E-2A67893D7E56}"/>
              </a:ext>
            </a:extLst>
          </p:cNvPr>
          <p:cNvGrpSpPr/>
          <p:nvPr/>
        </p:nvGrpSpPr>
        <p:grpSpPr>
          <a:xfrm>
            <a:off x="4349548" y="1861337"/>
            <a:ext cx="3585683" cy="1558338"/>
            <a:chOff x="8198330" y="1870659"/>
            <a:chExt cx="3585683" cy="1558338"/>
          </a:xfrm>
        </p:grpSpPr>
        <p:sp>
          <p:nvSpPr>
            <p:cNvPr id="207" name="CustomShape 1">
              <a:extLst>
                <a:ext uri="{FF2B5EF4-FFF2-40B4-BE49-F238E27FC236}">
                  <a16:creationId xmlns:a16="http://schemas.microsoft.com/office/drawing/2014/main" id="{824117B7-3120-69F8-4E26-EE04ACFDA074}"/>
                </a:ext>
              </a:extLst>
            </p:cNvPr>
            <p:cNvSpPr/>
            <p:nvPr/>
          </p:nvSpPr>
          <p:spPr>
            <a:xfrm>
              <a:off x="8198330" y="1870659"/>
              <a:ext cx="3585683" cy="1558337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08" name="object 11">
              <a:extLst>
                <a:ext uri="{FF2B5EF4-FFF2-40B4-BE49-F238E27FC236}">
                  <a16:creationId xmlns:a16="http://schemas.microsoft.com/office/drawing/2014/main" id="{876EF5B6-BE0F-52F8-B0BA-6AB48CD36169}"/>
                </a:ext>
              </a:extLst>
            </p:cNvPr>
            <p:cNvSpPr txBox="1"/>
            <p:nvPr/>
          </p:nvSpPr>
          <p:spPr>
            <a:xfrm>
              <a:off x="9394846" y="1870659"/>
              <a:ext cx="1627328" cy="1037706"/>
            </a:xfrm>
            <a:prstGeom prst="rect">
              <a:avLst/>
            </a:prstGeom>
            <a:noFill/>
          </p:spPr>
          <p:txBody>
            <a:bodyPr vert="horz" wrap="square" lIns="0" tIns="21830" rIns="0" bIns="0" rtlCol="0" anchor="ctr">
              <a:spAutoFit/>
            </a:bodyPr>
            <a:lstStyle/>
            <a:p>
              <a:pPr marL="7701" algn="ctr">
                <a:spcBef>
                  <a:spcPts val="61"/>
                </a:spcBef>
              </a:pPr>
              <a:r>
                <a:rPr lang="ru-RU" sz="6600" b="1" dirty="0">
                  <a:solidFill>
                    <a:srgbClr val="161E5A"/>
                  </a:solidFill>
                  <a:cs typeface="Arial" panose="020B0604020202020204" pitchFamily="34" charset="0"/>
                </a:rPr>
                <a:t>127</a:t>
              </a:r>
              <a:endParaRPr lang="ru-RU" sz="4400" b="1" baseline="30000" dirty="0">
                <a:solidFill>
                  <a:srgbClr val="161E5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12C7C342-11EA-852D-2620-D427F00E6ACC}"/>
                </a:ext>
              </a:extLst>
            </p:cNvPr>
            <p:cNvSpPr txBox="1"/>
            <p:nvPr/>
          </p:nvSpPr>
          <p:spPr>
            <a:xfrm>
              <a:off x="8633008" y="2834900"/>
              <a:ext cx="31510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Выявлено практик применения технологий ИИ в субъектах РФ</a:t>
              </a:r>
            </a:p>
          </p:txBody>
        </p:sp>
        <p:sp>
          <p:nvSpPr>
            <p:cNvPr id="210" name="Скругленный прямоугольник 209">
              <a:extLst>
                <a:ext uri="{FF2B5EF4-FFF2-40B4-BE49-F238E27FC236}">
                  <a16:creationId xmlns:a16="http://schemas.microsoft.com/office/drawing/2014/main" id="{3F02F5A6-A340-B42A-12F8-7ED38B9C09A3}"/>
                </a:ext>
              </a:extLst>
            </p:cNvPr>
            <p:cNvSpPr/>
            <p:nvPr/>
          </p:nvSpPr>
          <p:spPr>
            <a:xfrm>
              <a:off x="8202524" y="1881185"/>
              <a:ext cx="517867" cy="1547812"/>
            </a:xfrm>
            <a:prstGeom prst="roundRect">
              <a:avLst/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1" name="Рисунок 230">
              <a:extLst>
                <a:ext uri="{FF2B5EF4-FFF2-40B4-BE49-F238E27FC236}">
                  <a16:creationId xmlns:a16="http://schemas.microsoft.com/office/drawing/2014/main" id="{D1BBD6FE-1267-57AF-25B8-CC8483E00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1457" y="2475091"/>
              <a:ext cx="360000" cy="360000"/>
            </a:xfrm>
            <a:prstGeom prst="rect">
              <a:avLst/>
            </a:prstGeom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1A7D643-2E2F-15ED-66BE-9DCAA33E922A}"/>
              </a:ext>
            </a:extLst>
          </p:cNvPr>
          <p:cNvGrpSpPr/>
          <p:nvPr/>
        </p:nvGrpSpPr>
        <p:grpSpPr>
          <a:xfrm>
            <a:off x="442913" y="4017638"/>
            <a:ext cx="3585683" cy="1558338"/>
            <a:chOff x="442913" y="4017638"/>
            <a:chExt cx="3585683" cy="1558338"/>
          </a:xfrm>
        </p:grpSpPr>
        <p:sp>
          <p:nvSpPr>
            <p:cNvPr id="213" name="CustomShape 1">
              <a:extLst>
                <a:ext uri="{FF2B5EF4-FFF2-40B4-BE49-F238E27FC236}">
                  <a16:creationId xmlns:a16="http://schemas.microsoft.com/office/drawing/2014/main" id="{BB9BE956-13A1-8DFB-C3A3-B7879D9DBABE}"/>
                </a:ext>
              </a:extLst>
            </p:cNvPr>
            <p:cNvSpPr/>
            <p:nvPr/>
          </p:nvSpPr>
          <p:spPr>
            <a:xfrm>
              <a:off x="442913" y="4017638"/>
              <a:ext cx="3585683" cy="1558337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14" name="object 11">
              <a:extLst>
                <a:ext uri="{FF2B5EF4-FFF2-40B4-BE49-F238E27FC236}">
                  <a16:creationId xmlns:a16="http://schemas.microsoft.com/office/drawing/2014/main" id="{92226F5D-E82E-4DB1-D3B7-1B36548F4BC6}"/>
                </a:ext>
              </a:extLst>
            </p:cNvPr>
            <p:cNvSpPr txBox="1"/>
            <p:nvPr/>
          </p:nvSpPr>
          <p:spPr>
            <a:xfrm>
              <a:off x="1786430" y="4017638"/>
              <a:ext cx="1333326" cy="1037706"/>
            </a:xfrm>
            <a:prstGeom prst="rect">
              <a:avLst/>
            </a:prstGeom>
            <a:noFill/>
          </p:spPr>
          <p:txBody>
            <a:bodyPr vert="horz" wrap="square" lIns="0" tIns="21830" rIns="0" bIns="0" rtlCol="0" anchor="ctr">
              <a:spAutoFit/>
            </a:bodyPr>
            <a:lstStyle/>
            <a:p>
              <a:pPr marL="7701" algn="ctr">
                <a:spcBef>
                  <a:spcPts val="61"/>
                </a:spcBef>
              </a:pPr>
              <a:r>
                <a:rPr lang="ru-RU" sz="6600" b="1" dirty="0">
                  <a:solidFill>
                    <a:srgbClr val="161E5A"/>
                  </a:solidFill>
                  <a:cs typeface="Arial" panose="020B0604020202020204" pitchFamily="34" charset="0"/>
                </a:rPr>
                <a:t>44</a:t>
              </a:r>
              <a:r>
                <a:rPr lang="en-US" sz="4400" b="1" baseline="30000" dirty="0">
                  <a:solidFill>
                    <a:srgbClr val="161E5A"/>
                  </a:solidFill>
                  <a:cs typeface="Arial" panose="020B0604020202020204" pitchFamily="34" charset="0"/>
                </a:rPr>
                <a:t>*</a:t>
              </a:r>
              <a:endParaRPr lang="ru-RU" sz="4400" b="1" baseline="30000" dirty="0">
                <a:solidFill>
                  <a:srgbClr val="161E5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8EC15CC7-45F3-7CB3-C963-E1641E460B27}"/>
                </a:ext>
              </a:extLst>
            </p:cNvPr>
            <p:cNvSpPr txBox="1"/>
            <p:nvPr/>
          </p:nvSpPr>
          <p:spPr>
            <a:xfrm>
              <a:off x="877591" y="4981879"/>
              <a:ext cx="31510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ИИ-решения планируется к реализации в 2023 г</a:t>
              </a:r>
              <a:r>
                <a:rPr lang="en-US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.</a:t>
              </a:r>
              <a:endParaRPr lang="ru-RU" sz="16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16" name="Скругленный прямоугольник 215">
              <a:extLst>
                <a:ext uri="{FF2B5EF4-FFF2-40B4-BE49-F238E27FC236}">
                  <a16:creationId xmlns:a16="http://schemas.microsoft.com/office/drawing/2014/main" id="{9A86998F-D384-9F4F-3A44-E8F67A42CCF8}"/>
                </a:ext>
              </a:extLst>
            </p:cNvPr>
            <p:cNvSpPr/>
            <p:nvPr/>
          </p:nvSpPr>
          <p:spPr>
            <a:xfrm>
              <a:off x="447107" y="4028164"/>
              <a:ext cx="517867" cy="1547812"/>
            </a:xfrm>
            <a:prstGeom prst="roundRect">
              <a:avLst/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2" name="Рисунок 231">
              <a:extLst>
                <a:ext uri="{FF2B5EF4-FFF2-40B4-BE49-F238E27FC236}">
                  <a16:creationId xmlns:a16="http://schemas.microsoft.com/office/drawing/2014/main" id="{A0753CDF-653C-B02A-0845-9250C6AF4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040" y="4622070"/>
              <a:ext cx="360000" cy="360000"/>
            </a:xfrm>
            <a:prstGeom prst="rect">
              <a:avLst/>
            </a:prstGeom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D7865E75-F7EC-CB38-92E4-4CCDBEDB8917}"/>
              </a:ext>
            </a:extLst>
          </p:cNvPr>
          <p:cNvGrpSpPr/>
          <p:nvPr/>
        </p:nvGrpSpPr>
        <p:grpSpPr>
          <a:xfrm>
            <a:off x="8273901" y="1852015"/>
            <a:ext cx="3585683" cy="1558338"/>
            <a:chOff x="4320622" y="4017638"/>
            <a:chExt cx="3585683" cy="1558338"/>
          </a:xfrm>
        </p:grpSpPr>
        <p:sp>
          <p:nvSpPr>
            <p:cNvPr id="219" name="CustomShape 1">
              <a:extLst>
                <a:ext uri="{FF2B5EF4-FFF2-40B4-BE49-F238E27FC236}">
                  <a16:creationId xmlns:a16="http://schemas.microsoft.com/office/drawing/2014/main" id="{A75CA6F5-9901-93D4-FC26-90C0D79BB20B}"/>
                </a:ext>
              </a:extLst>
            </p:cNvPr>
            <p:cNvSpPr/>
            <p:nvPr/>
          </p:nvSpPr>
          <p:spPr>
            <a:xfrm>
              <a:off x="4320622" y="4017638"/>
              <a:ext cx="3585683" cy="1558337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20" name="object 11">
              <a:extLst>
                <a:ext uri="{FF2B5EF4-FFF2-40B4-BE49-F238E27FC236}">
                  <a16:creationId xmlns:a16="http://schemas.microsoft.com/office/drawing/2014/main" id="{F1C8479B-C428-C504-8A59-264AEA10D7A5}"/>
                </a:ext>
              </a:extLst>
            </p:cNvPr>
            <p:cNvSpPr txBox="1"/>
            <p:nvPr/>
          </p:nvSpPr>
          <p:spPr>
            <a:xfrm>
              <a:off x="5664139" y="4017638"/>
              <a:ext cx="1333326" cy="1037706"/>
            </a:xfrm>
            <a:prstGeom prst="rect">
              <a:avLst/>
            </a:prstGeom>
            <a:noFill/>
          </p:spPr>
          <p:txBody>
            <a:bodyPr vert="horz" wrap="square" lIns="0" tIns="21830" rIns="0" bIns="0" rtlCol="0" anchor="ctr">
              <a:spAutoFit/>
            </a:bodyPr>
            <a:lstStyle/>
            <a:p>
              <a:pPr marL="7701" algn="ctr">
                <a:spcBef>
                  <a:spcPts val="61"/>
                </a:spcBef>
              </a:pPr>
              <a:r>
                <a:rPr lang="ru-RU" sz="6600" b="1" dirty="0">
                  <a:solidFill>
                    <a:srgbClr val="161E5A"/>
                  </a:solidFill>
                  <a:cs typeface="Arial" panose="020B0604020202020204" pitchFamily="34" charset="0"/>
                </a:rPr>
                <a:t>86</a:t>
              </a:r>
              <a:endParaRPr lang="ru-RU" sz="4400" b="1" dirty="0">
                <a:solidFill>
                  <a:srgbClr val="161E5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846E7144-C40F-EAF7-609C-AD79BD206D71}"/>
                </a:ext>
              </a:extLst>
            </p:cNvPr>
            <p:cNvSpPr txBox="1"/>
            <p:nvPr/>
          </p:nvSpPr>
          <p:spPr>
            <a:xfrm>
              <a:off x="4755300" y="4981879"/>
              <a:ext cx="31510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ИИ-решений</a:t>
              </a:r>
            </a:p>
            <a:p>
              <a:pPr algn="ctr"/>
              <a:r>
                <a:rPr lang="ru-RU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внедрены</a:t>
              </a:r>
            </a:p>
          </p:txBody>
        </p:sp>
        <p:sp>
          <p:nvSpPr>
            <p:cNvPr id="222" name="Скругленный прямоугольник 221">
              <a:extLst>
                <a:ext uri="{FF2B5EF4-FFF2-40B4-BE49-F238E27FC236}">
                  <a16:creationId xmlns:a16="http://schemas.microsoft.com/office/drawing/2014/main" id="{AFC70753-B683-C03C-A818-F1B6680AAE3F}"/>
                </a:ext>
              </a:extLst>
            </p:cNvPr>
            <p:cNvSpPr/>
            <p:nvPr/>
          </p:nvSpPr>
          <p:spPr>
            <a:xfrm>
              <a:off x="4324816" y="4028164"/>
              <a:ext cx="517867" cy="1547812"/>
            </a:xfrm>
            <a:prstGeom prst="roundRect">
              <a:avLst/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3" name="Рисунок 232">
              <a:extLst>
                <a:ext uri="{FF2B5EF4-FFF2-40B4-BE49-F238E27FC236}">
                  <a16:creationId xmlns:a16="http://schemas.microsoft.com/office/drawing/2014/main" id="{ACF49F7F-13DE-60FE-EE92-C97E09044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3749" y="4622070"/>
              <a:ext cx="360000" cy="360000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92893F3-778D-6633-D88F-C3F7B544D0A3}"/>
              </a:ext>
            </a:extLst>
          </p:cNvPr>
          <p:cNvSpPr txBox="1"/>
          <p:nvPr/>
        </p:nvSpPr>
        <p:spPr>
          <a:xfrm>
            <a:off x="508322" y="6021388"/>
            <a:ext cx="116836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* – </a:t>
            </a:r>
            <a:r>
              <a:rPr lang="ru-RU" sz="110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  в некоторых случаях планируется внедрить решения, аналогичные уже внедренным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94EC24-5274-EA6D-3CA1-C941CDB6C7DB}"/>
              </a:ext>
            </a:extLst>
          </p:cNvPr>
          <p:cNvSpPr txBox="1"/>
          <p:nvPr/>
        </p:nvSpPr>
        <p:spPr>
          <a:xfrm>
            <a:off x="281682" y="6511047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</p:spTree>
    <p:extLst>
      <p:ext uri="{BB962C8B-B14F-4D97-AF65-F5344CB8AC3E}">
        <p14:creationId xmlns:p14="http://schemas.microsoft.com/office/powerpoint/2010/main" val="2728580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E38CA41D-F49F-C675-713C-A41D7274CA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0133780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17" imgW="7772400" imgH="10058400" progId="TCLayout.ActiveDocument.1">
                  <p:embed/>
                </p:oleObj>
              </mc:Choice>
              <mc:Fallback>
                <p:oleObj name="Слайд think-cell" r:id="rId17" imgW="7772400" imgH="10058400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E38CA41D-F49F-C675-713C-A41D7274CA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ustomShape 1">
            <a:extLst>
              <a:ext uri="{FF2B5EF4-FFF2-40B4-BE49-F238E27FC236}">
                <a16:creationId xmlns:a16="http://schemas.microsoft.com/office/drawing/2014/main" id="{D408A669-A97F-FEE5-0BDF-FB2B25F98125}"/>
              </a:ext>
            </a:extLst>
          </p:cNvPr>
          <p:cNvSpPr/>
          <p:nvPr/>
        </p:nvSpPr>
        <p:spPr>
          <a:xfrm>
            <a:off x="8436527" y="1881188"/>
            <a:ext cx="3372286" cy="4140200"/>
          </a:xfrm>
          <a:prstGeom prst="roundRect">
            <a:avLst>
              <a:gd name="adj" fmla="val 3828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t">
            <a:noAutofit/>
          </a:bodyPr>
          <a:lstStyle/>
          <a:p>
            <a:pPr>
              <a:lnSpc>
                <a:spcPct val="80000"/>
              </a:lnSpc>
            </a:pPr>
            <a:r>
              <a:rPr lang="ru-RU" sz="1400" b="1" spc="-1" dirty="0">
                <a:solidFill>
                  <a:srgbClr val="294B92"/>
                </a:solidFill>
                <a:latin typeface="Gilroy Bold" pitchFamily="2" charset="0"/>
              </a:rPr>
              <a:t>     </a:t>
            </a: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5A15CE-07DF-4CE0-2036-9E977072D0F6}"/>
              </a:ext>
            </a:extLst>
          </p:cNvPr>
          <p:cNvSpPr txBox="1"/>
          <p:nvPr/>
        </p:nvSpPr>
        <p:spPr>
          <a:xfrm>
            <a:off x="442913" y="1006643"/>
            <a:ext cx="1117568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АНАЛИЗ ИИ-РЕШЕНИЙ СУБЪЕКТОВ РОССИЙСКОЙ ФЕДЕРАЦИИ</a:t>
            </a:r>
          </a:p>
        </p:txBody>
      </p:sp>
      <p:graphicFrame>
        <p:nvGraphicFramePr>
          <p:cNvPr id="25" name="Chart 3">
            <a:extLst>
              <a:ext uri="{FF2B5EF4-FFF2-40B4-BE49-F238E27FC236}">
                <a16:creationId xmlns:a16="http://schemas.microsoft.com/office/drawing/2014/main" id="{54ED6C43-AD20-BB81-5238-F3F50F3A4109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0858418"/>
              </p:ext>
            </p:extLst>
          </p:nvPr>
        </p:nvGraphicFramePr>
        <p:xfrm>
          <a:off x="5381625" y="1844675"/>
          <a:ext cx="2597150" cy="4278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11" name="Текст 2">
            <a:extLst>
              <a:ext uri="{FF2B5EF4-FFF2-40B4-BE49-F238E27FC236}">
                <a16:creationId xmlns:a16="http://schemas.microsoft.com/office/drawing/2014/main" id="{B2840194-FC2E-8C8A-D3FC-7368EB9556DC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744538" y="2359025"/>
            <a:ext cx="4618038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20BC22A4-0D82-462D-8FE2-0D95B6B31714}" type="thinkcell&lt;?xml version=&quot;1.0&quot; encoding=&quot;UTF-16&quot; standalone=&quot;yes&quot;?&gt;&lt;root reqver=&quot;28224&quot;&gt;&lt;version val=&quot;35195&quot;/&gt;&lt;PersistentType&gt;&lt;m_guid val=&quot;dfb8221a-39a9-4243-b840-d4511f870fea&quot;/&gt;&lt;m_prec&gt;&lt;m_yearfmt&gt;&lt;begin val=&quot;0&quot;/&gt;&lt;end val=&quot;4&quot;/&gt;&lt;/m_yearfmt&gt;&lt;/m_prec&gt;&lt;m_bUseExcelFont val=&quot;0&quot;/&gt;&lt;m_bUseExcelFontColor val=&quot;0&quot;/&gt;&lt;/PersistentType&gt;&lt;/root&gt;">
              <a:rPr lang="ru-RU" altLang="en-US" sz="1200" smtClean="0">
                <a:latin typeface="+mn-lt"/>
              </a:rPr>
              <a:pPr/>
              <a:t>Платформа прогнозной аналитики для здравоохранения на основе ИИ</a:t>
            </a:fld>
            <a:endParaRPr lang="ru-RU" sz="1200" dirty="0">
              <a:latin typeface="+mn-lt"/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50CC299-D723-708F-3396-F4DFC09C0879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auto">
          <a:xfrm>
            <a:off x="2987675" y="2701925"/>
            <a:ext cx="237490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8C77C56D-6C4E-4F07-B3FC-430621344ED1}" type="datetime'Го''лосов''ой'' ассисе''нт c''''''all''-''ц''''ент''р''а МФЦ'">
              <a:rPr lang="ru-RU" altLang="en-US" sz="1200" smtClean="0">
                <a:latin typeface="+mn-lt"/>
              </a:rPr>
              <a:pPr/>
              <a:t>Голосовой ассисент call-центра МФЦ</a:t>
            </a:fld>
            <a:endParaRPr lang="ru-RU" sz="1200" dirty="0">
              <a:latin typeface="+mn-lt"/>
            </a:endParaRPr>
          </a:p>
        </p:txBody>
      </p:sp>
      <p:sp>
        <p:nvSpPr>
          <p:cNvPr id="51" name="Текст 2">
            <a:extLst>
              <a:ext uri="{FF2B5EF4-FFF2-40B4-BE49-F238E27FC236}">
                <a16:creationId xmlns:a16="http://schemas.microsoft.com/office/drawing/2014/main" id="{6B195FE8-13BF-23D3-A845-677712E430FE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 bwMode="auto">
          <a:xfrm>
            <a:off x="2105025" y="2962275"/>
            <a:ext cx="325755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47B499C8-9938-4565-A29A-AC666B334E06}" type="thinkcell&lt;?xml version=&quot;1.0&quot; encoding=&quot;UTF-16&quot; standalone=&quot;yes&quot;?&gt;&lt;root reqver=&quot;28224&quot;&gt;&lt;version val=&quot;35195&quot;/&gt;&lt;PersistentType&gt;&lt;m_guid val=&quot;5c1f9715-f9e5-47d2-869d-c6144c8d48be&quot;/&gt;&lt;m_prec&gt;&lt;m_yearfmt&gt;&lt;begin val=&quot;0&quot;/&gt;&lt;end val=&quot;4&quot;/&gt;&lt;/m_yearfmt&gt;&lt;/m_prec&gt;&lt;m_bUseExcelFont val=&quot;0&quot;/&gt;&lt;m_bUseExcelFontColor val=&quot;0&quot;/&gt;&lt;/PersistentType&gt;&lt;/root&gt;">
              <a:rPr lang="ru-RU" altLang="en-US" sz="1200" smtClean="0">
                <a:latin typeface="+mn-lt"/>
              </a:rPr>
              <a:pPr/>
              <a:t>Голосовой ассисент для обеспечения доступности
горячих линий оперативной помощи гражданам</a:t>
            </a:fld>
            <a:endParaRPr lang="ru-RU" sz="1200" dirty="0">
              <a:latin typeface="+mn-lt"/>
            </a:endParaRPr>
          </a:p>
        </p:txBody>
      </p:sp>
      <p:sp>
        <p:nvSpPr>
          <p:cNvPr id="70" name="Текст 2">
            <a:extLst>
              <a:ext uri="{FF2B5EF4-FFF2-40B4-BE49-F238E27FC236}">
                <a16:creationId xmlns:a16="http://schemas.microsoft.com/office/drawing/2014/main" id="{DFBAF562-4D5C-D370-B484-F72A8A8E2294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493838" y="3387725"/>
            <a:ext cx="3868738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8F870D66-2980-4398-A957-D8E7E5DC7DC7}" type="datetime'Голосовой ассисент ''call-центров ''медицински''х организаций'">
              <a:rPr lang="ru-RU" altLang="en-US" sz="1200" smtClean="0">
                <a:latin typeface="+mn-lt"/>
              </a:rPr>
              <a:pPr/>
              <a:t>Голосовой ассисент call-центров медицинских организаций</a:t>
            </a:fld>
            <a:endParaRPr lang="ru-RU" sz="1200" dirty="0">
              <a:latin typeface="+mn-lt"/>
            </a:endParaRPr>
          </a:p>
        </p:txBody>
      </p:sp>
      <p:sp>
        <p:nvSpPr>
          <p:cNvPr id="89" name="Текст 2">
            <a:extLst>
              <a:ext uri="{FF2B5EF4-FFF2-40B4-BE49-F238E27FC236}">
                <a16:creationId xmlns:a16="http://schemas.microsoft.com/office/drawing/2014/main" id="{32353FB2-5FD1-DB19-6353-E287C13037E8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793750" y="3648075"/>
            <a:ext cx="4568825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190FD6E2-C2D9-42C8-A756-66450829CD52}" type="thinkcell&lt;?xml version=&quot;1.0&quot; encoding=&quot;UTF-16&quot; standalone=&quot;yes&quot;?&gt;&lt;root reqver=&quot;28224&quot;&gt;&lt;version val=&quot;35195&quot;/&gt;&lt;PersistentType&gt;&lt;m_guid val=&quot;84b6ad17-2919-4e19-86a0-0fe85736c9f9&quot;/&gt;&lt;m_prec&gt;&lt;m_yearfmt&gt;&lt;begin val=&quot;0&quot;/&gt;&lt;end val=&quot;4&quot;/&gt;&lt;/m_yearfmt&gt;&lt;/m_prec&gt;&lt;m_bUseExcelFont val=&quot;0&quot;/&gt;&lt;m_bUseExcelFontColor val=&quot;0&quot;/&gt;&lt;/PersistentType&gt;&lt;/root&gt;">
              <a:rPr lang="ru-RU" altLang="en-US" sz="1200" smtClean="0">
                <a:latin typeface="+mn-lt"/>
              </a:rPr>
              <a:pPr/>
              <a:t>ИИ уличного видеонаблюдения для распознавания бездомных собак,
заполненных мусорных баков, свободных парковочных мест и др.</a:t>
            </a:fld>
            <a:endParaRPr lang="ru-RU" sz="1200" dirty="0">
              <a:latin typeface="+mn-lt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55416CA-7107-9FA2-186D-A6DBE2B464AD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 bwMode="auto">
          <a:xfrm>
            <a:off x="2767013" y="2016125"/>
            <a:ext cx="2595563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5D170D59-665F-4B67-8678-CC5D4957F9C6}" type="datetime'Инт''елле''кта''льн''''''ая тр''анспо''ртн''ая систе''ма'">
              <a:rPr lang="ru-RU" altLang="en-US" sz="1200" smtClean="0">
                <a:latin typeface="+mn-lt"/>
              </a:rPr>
              <a:pPr/>
              <a:t>Интеллектальная транспортная система</a:t>
            </a:fld>
            <a:endParaRPr lang="ru-RU" sz="1200" dirty="0">
              <a:latin typeface="+mn-lt"/>
            </a:endParaRPr>
          </a:p>
        </p:txBody>
      </p:sp>
      <p:sp>
        <p:nvSpPr>
          <p:cNvPr id="95" name="Текст 2">
            <a:extLst>
              <a:ext uri="{FF2B5EF4-FFF2-40B4-BE49-F238E27FC236}">
                <a16:creationId xmlns:a16="http://schemas.microsoft.com/office/drawing/2014/main" id="{C926E62C-2A86-6800-1EF3-D81181810DB9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 bwMode="auto">
          <a:xfrm>
            <a:off x="1052513" y="4414838"/>
            <a:ext cx="4310063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EB690E0B-C139-4348-A1E5-B8111C19D6A4}" type="thinkcell&lt;?xml version=&quot;1.0&quot; encoding=&quot;UTF-16&quot; standalone=&quot;yes&quot;?&gt;&lt;root reqver=&quot;28224&quot;&gt;&lt;version val=&quot;35195&quot;/&gt;&lt;PersistentType&gt;&lt;m_guid val=&quot;9c497847-0df8-4ed3-a403-e88dc05dcc00&quot;/&gt;&lt;m_prec&gt;&lt;m_yearfmt&gt;&lt;begin val=&quot;0&quot;/&gt;&lt;end val=&quot;4&quot;/&gt;&lt;/m_yearfmt&gt;&lt;/m_prec&gt;&lt;m_bUseExcelFont val=&quot;0&quot;/&gt;&lt;m_bUseExcelFontColor val=&quot;0&quot;/&gt;&lt;/PersistentType&gt;&lt;/root&gt;">
              <a:rPr lang="ru-RU" altLang="en-US" sz="1200" smtClean="0">
                <a:latin typeface="+mn-lt"/>
              </a:rPr>
              <a:pPr/>
              <a:t>ИИ для применения в рентгенологии по направлению "КТ-легких"</a:t>
            </a:fld>
            <a:endParaRPr lang="ru-RU" sz="1200" dirty="0">
              <a:latin typeface="+mn-lt"/>
            </a:endParaRPr>
          </a:p>
        </p:txBody>
      </p:sp>
      <p:sp>
        <p:nvSpPr>
          <p:cNvPr id="98" name="Текст 2">
            <a:extLst>
              <a:ext uri="{FF2B5EF4-FFF2-40B4-BE49-F238E27FC236}">
                <a16:creationId xmlns:a16="http://schemas.microsoft.com/office/drawing/2014/main" id="{7AFA548F-DFC6-0B46-A3AD-77E5EFDC7D47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 bwMode="auto">
          <a:xfrm>
            <a:off x="892175" y="4757738"/>
            <a:ext cx="447040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4B4F4EB3-46E6-4BB9-B4A0-16C4CD9AFC6F}" type="thinkcell&lt;?xml version=&quot;1.0&quot; encoding=&quot;UTF-16&quot; standalone=&quot;yes&quot;?&gt;&lt;root reqver=&quot;28224&quot;&gt;&lt;version val=&quot;35195&quot;/&gt;&lt;PersistentType&gt;&lt;m_guid val=&quot;1b648314-df21-46e8-8ab6-f23adcfc8db6&quot;/&gt;&lt;m_prec&gt;&lt;m_yearfmt&gt;&lt;begin val=&quot;0&quot;/&gt;&lt;end val=&quot;4&quot;/&gt;&lt;/m_yearfmt&gt;&lt;/m_prec&gt;&lt;m_bUseExcelFont val=&quot;0&quot;/&gt;&lt;m_bUseExcelFontColor val=&quot;0&quot;/&gt;&lt;/PersistentType&gt;&lt;/root&gt;">
              <a:rPr lang="ru-RU" altLang="en-US" sz="1200" smtClean="0">
                <a:latin typeface="+mn-lt"/>
              </a:rPr>
              <a:pPr/>
              <a:t>Программа для голосового заполнения медицинской документации</a:t>
            </a:fld>
            <a:endParaRPr lang="ru-RU" sz="1200" dirty="0">
              <a:latin typeface="+mn-lt"/>
            </a:endParaRPr>
          </a:p>
        </p:txBody>
      </p:sp>
      <p:sp>
        <p:nvSpPr>
          <p:cNvPr id="101" name="Текст 2">
            <a:extLst>
              <a:ext uri="{FF2B5EF4-FFF2-40B4-BE49-F238E27FC236}">
                <a16:creationId xmlns:a16="http://schemas.microsoft.com/office/drawing/2014/main" id="{A2E0EB9B-9E97-751C-6464-2669BD22296E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 bwMode="auto">
          <a:xfrm>
            <a:off x="2247900" y="5100638"/>
            <a:ext cx="311467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B03C1852-ABC2-4F58-B2C1-D3BA276F3791}" type="datetime'Р''аспозн''аван''''ие'' биом''''етрически''х данных людей'' '">
              <a:rPr lang="ru-RU" altLang="en-US" sz="1200" smtClean="0">
                <a:latin typeface="+mn-lt"/>
              </a:rPr>
              <a:pPr/>
              <a:t>Распознавание биометрических данных людей </a:t>
            </a:fld>
            <a:endParaRPr lang="ru-RU" sz="1200" dirty="0">
              <a:latin typeface="+mn-lt"/>
            </a:endParaRPr>
          </a:p>
        </p:txBody>
      </p:sp>
      <p:sp>
        <p:nvSpPr>
          <p:cNvPr id="104" name="Текст 2">
            <a:extLst>
              <a:ext uri="{FF2B5EF4-FFF2-40B4-BE49-F238E27FC236}">
                <a16:creationId xmlns:a16="http://schemas.microsoft.com/office/drawing/2014/main" id="{CC7A4952-806A-DA73-B59C-169A25B7CA02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 bwMode="auto">
          <a:xfrm>
            <a:off x="454025" y="5278438"/>
            <a:ext cx="49085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5BCE5559-71B9-48EA-9655-704A247AAB3E}" type="thinkcell&lt;?xml version=&quot;1.0&quot; encoding=&quot;UTF-16&quot; standalone=&quot;yes&quot;?&gt;&lt;root reqver=&quot;28224&quot;&gt;&lt;version val=&quot;35195&quot;/&gt;&lt;PersistentType&gt;&lt;m_guid val=&quot;64ebf3a3-53a6-48ca-b2f3-2ae629e9408a&quot;/&gt;&lt;m_prec&gt;&lt;m_yearfmt&gt;&lt;begin val=&quot;0&quot;/&gt;&lt;end val=&quot;4&quot;/&gt;&lt;/m_yearfmt&gt;&lt;/m_prec&gt;&lt;m_bUseExcelFont val=&quot;0&quot;/&gt;&lt;m_bUseExcelFontColor val=&quot;0&quot;/&gt;&lt;/PersistentType&gt;&lt;/root&gt;">
              <a:rPr lang="ru-RU" altLang="en-US" sz="1200" smtClean="0">
                <a:latin typeface="+mn-lt"/>
              </a:rPr>
              <a:pPr/>
              <a:t>Автоматическое выделение вопросов классификации
их для обращений граждан,
поступающих в СЭД на сканированных бумажных и электронных носителях</a:t>
            </a:fld>
            <a:endParaRPr lang="ru-RU" sz="1200" dirty="0">
              <a:latin typeface="+mn-lt"/>
            </a:endParaRPr>
          </a:p>
        </p:txBody>
      </p:sp>
      <p:sp>
        <p:nvSpPr>
          <p:cNvPr id="107" name="Текст 2">
            <a:extLst>
              <a:ext uri="{FF2B5EF4-FFF2-40B4-BE49-F238E27FC236}">
                <a16:creationId xmlns:a16="http://schemas.microsoft.com/office/drawing/2014/main" id="{DFEEAD0D-F00A-704D-4779-21DF03618717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 bwMode="auto">
          <a:xfrm>
            <a:off x="1809750" y="5786438"/>
            <a:ext cx="35528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EB7E1A8A-78C3-48F8-9D5F-7356744FE489}" type="datetime'Систе''ма аудиопрот''ок''олиро''вания ''судебных за''седаний'">
              <a:rPr lang="ru-RU" altLang="en-US" sz="1200" smtClean="0">
                <a:latin typeface="+mn-lt"/>
              </a:rPr>
              <a:pPr/>
              <a:t>Система аудиопротоколирования судебных заседаний</a:t>
            </a:fld>
            <a:endParaRPr lang="ru-RU" sz="1200" dirty="0">
              <a:latin typeface="+mn-lt"/>
            </a:endParaRPr>
          </a:p>
        </p:txBody>
      </p:sp>
      <p:sp>
        <p:nvSpPr>
          <p:cNvPr id="92" name="Текст 2">
            <a:extLst>
              <a:ext uri="{FF2B5EF4-FFF2-40B4-BE49-F238E27FC236}">
                <a16:creationId xmlns:a16="http://schemas.microsoft.com/office/drawing/2014/main" id="{D5470EAE-56BD-7878-CE8E-9F8E868A4C41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 bwMode="auto">
          <a:xfrm>
            <a:off x="1735138" y="3989388"/>
            <a:ext cx="3627438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25E19478-8098-47A2-9C96-4EC44799E608}" type="thinkcell&lt;?xml version=&quot;1.0&quot; encoding=&quot;UTF-16&quot; standalone=&quot;yes&quot;?&gt;&lt;root reqver=&quot;28224&quot;&gt;&lt;version val=&quot;35195&quot;/&gt;&lt;PersistentType&gt;&lt;m_guid val=&quot;b16fb970-66e1-4c85-ad00-ec48860a311f&quot;/&gt;&lt;m_prec&gt;&lt;m_yearfmt&gt;&lt;begin val=&quot;0&quot;/&gt;&lt;end val=&quot;4&quot;/&gt;&lt;/m_yearfmt&gt;&lt;/m_prec&gt;&lt;m_bUseExcelFont val=&quot;0&quot;/&gt;&lt;m_bUseExcelFontColor val=&quot;0&quot;/&gt;&lt;/PersistentType&gt;&lt;/root&gt;">
              <a:rPr lang="ru-RU" altLang="en-US" sz="1200" smtClean="0">
                <a:latin typeface="+mn-lt"/>
              </a:rPr>
              <a:pPr/>
              <a:t>Дистанционное зондирование земли
о состоянии земель сельскохозяйственного назначения</a:t>
            </a:fld>
            <a:endParaRPr lang="ru-RU" sz="1200" dirty="0">
              <a:latin typeface="+mn-lt"/>
            </a:endParaRPr>
          </a:p>
        </p:txBody>
      </p:sp>
      <p:pic>
        <p:nvPicPr>
          <p:cNvPr id="159" name="Picture 8">
            <a:extLst>
              <a:ext uri="{FF2B5EF4-FFF2-40B4-BE49-F238E27FC236}">
                <a16:creationId xmlns:a16="http://schemas.microsoft.com/office/drawing/2014/main" id="{9A92F3E0-33EB-2F77-FA95-F5B5A8A57E34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6483023" y="3509672"/>
            <a:ext cx="2514336" cy="2504189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pic>
        <p:nvPicPr>
          <p:cNvPr id="165" name="Picture 3">
            <a:extLst>
              <a:ext uri="{FF2B5EF4-FFF2-40B4-BE49-F238E27FC236}">
                <a16:creationId xmlns:a16="http://schemas.microsoft.com/office/drawing/2014/main" id="{D9E9C334-3F45-E692-F7FC-C73B9869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595" y="1881188"/>
            <a:ext cx="466150" cy="613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6" name="Picture 5" descr="Файл:Coat of Arms of Yamal Nenetsia.svg — Википедия">
            <a:extLst>
              <a:ext uri="{FF2B5EF4-FFF2-40B4-BE49-F238E27FC236}">
                <a16:creationId xmlns:a16="http://schemas.microsoft.com/office/drawing/2014/main" id="{8F8ECE19-5CD5-3D6B-2394-C5E109F55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8334" y="3041484"/>
            <a:ext cx="428672" cy="58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7" descr="Герб Севастополя — Википедия">
            <a:extLst>
              <a:ext uri="{FF2B5EF4-FFF2-40B4-BE49-F238E27FC236}">
                <a16:creationId xmlns:a16="http://schemas.microsoft.com/office/drawing/2014/main" id="{EC5C9766-11CC-C222-60FD-1CCE016AB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9852" y="4205899"/>
            <a:ext cx="405637" cy="49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9" descr="Герб Тульской области — Википедия">
            <a:extLst>
              <a:ext uri="{FF2B5EF4-FFF2-40B4-BE49-F238E27FC236}">
                <a16:creationId xmlns:a16="http://schemas.microsoft.com/office/drawing/2014/main" id="{23B1E87A-16DA-59E3-B11E-3F1998894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184" y="5247532"/>
            <a:ext cx="376973" cy="49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" name="TextBox 168">
            <a:extLst>
              <a:ext uri="{FF2B5EF4-FFF2-40B4-BE49-F238E27FC236}">
                <a16:creationId xmlns:a16="http://schemas.microsoft.com/office/drawing/2014/main" id="{568E1CF5-1428-2EC1-BC80-20578BE17858}"/>
              </a:ext>
            </a:extLst>
          </p:cNvPr>
          <p:cNvSpPr txBox="1"/>
          <p:nvPr/>
        </p:nvSpPr>
        <p:spPr>
          <a:xfrm>
            <a:off x="9626181" y="2497727"/>
            <a:ext cx="992978" cy="391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Московская</a:t>
            </a:r>
          </a:p>
          <a:p>
            <a:pPr algn="ctr">
              <a:lnSpc>
                <a:spcPct val="80000"/>
              </a:lnSpc>
            </a:pPr>
            <a:r>
              <a:rPr lang="ru-RU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область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74780AB-9794-F98B-E551-521CC6D8E8AF}"/>
              </a:ext>
            </a:extLst>
          </p:cNvPr>
          <p:cNvSpPr txBox="1"/>
          <p:nvPr/>
        </p:nvSpPr>
        <p:spPr>
          <a:xfrm>
            <a:off x="9299836" y="3592458"/>
            <a:ext cx="1645668" cy="391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lnSpc>
                <a:spcPct val="80000"/>
              </a:lnSpc>
              <a:defRPr sz="12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Ямало-Ненецкий </a:t>
            </a:r>
          </a:p>
          <a:p>
            <a:r>
              <a:rPr lang="ru-RU" dirty="0"/>
              <a:t>автономный округ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5A9C54E3-A3F3-A351-70B3-D1033EABB5F2}"/>
              </a:ext>
            </a:extLst>
          </p:cNvPr>
          <p:cNvSpPr txBox="1"/>
          <p:nvPr/>
        </p:nvSpPr>
        <p:spPr>
          <a:xfrm>
            <a:off x="9476500" y="5742067"/>
            <a:ext cx="1292341" cy="243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lnSpc>
                <a:spcPct val="80000"/>
              </a:lnSpc>
              <a:defRPr sz="12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Тульская область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07711C96-07B5-18DD-B77D-E116EC81D8DB}"/>
              </a:ext>
            </a:extLst>
          </p:cNvPr>
          <p:cNvSpPr txBox="1"/>
          <p:nvPr/>
        </p:nvSpPr>
        <p:spPr>
          <a:xfrm>
            <a:off x="9555047" y="4717380"/>
            <a:ext cx="1135247" cy="243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lnSpc>
                <a:spcPct val="80000"/>
              </a:lnSpc>
              <a:defRPr sz="12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Г. Севастополь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410A3286-5A24-5E8A-472F-67A82052C7E7}"/>
              </a:ext>
            </a:extLst>
          </p:cNvPr>
          <p:cNvSpPr txBox="1"/>
          <p:nvPr/>
        </p:nvSpPr>
        <p:spPr>
          <a:xfrm>
            <a:off x="465363" y="1488733"/>
            <a:ext cx="4519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Наиболее распространенные ИИ-решения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9449E94F-D823-461F-D5AD-8B26A579CBC9}"/>
              </a:ext>
            </a:extLst>
          </p:cNvPr>
          <p:cNvSpPr txBox="1"/>
          <p:nvPr/>
        </p:nvSpPr>
        <p:spPr>
          <a:xfrm>
            <a:off x="8842502" y="1488733"/>
            <a:ext cx="251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Лидеры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086BCCA-93AB-3176-ED8B-D05D54F8624C}"/>
              </a:ext>
            </a:extLst>
          </p:cNvPr>
          <p:cNvCxnSpPr>
            <a:cxnSpLocks/>
          </p:cNvCxnSpPr>
          <p:nvPr/>
        </p:nvCxnSpPr>
        <p:spPr>
          <a:xfrm>
            <a:off x="8862670" y="2997940"/>
            <a:ext cx="25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7071E1C3-6532-1F0D-A554-AD579D4FC72C}"/>
              </a:ext>
            </a:extLst>
          </p:cNvPr>
          <p:cNvCxnSpPr>
            <a:cxnSpLocks/>
          </p:cNvCxnSpPr>
          <p:nvPr/>
        </p:nvCxnSpPr>
        <p:spPr>
          <a:xfrm>
            <a:off x="8862670" y="4054123"/>
            <a:ext cx="25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0970A3B-143D-3D3B-A1E1-8081844EDF24}"/>
              </a:ext>
            </a:extLst>
          </p:cNvPr>
          <p:cNvCxnSpPr>
            <a:cxnSpLocks/>
          </p:cNvCxnSpPr>
          <p:nvPr/>
        </p:nvCxnSpPr>
        <p:spPr>
          <a:xfrm>
            <a:off x="8862670" y="5058104"/>
            <a:ext cx="25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D5F5AE0-FACC-FD89-B4F6-CDA6CD78D203}"/>
              </a:ext>
            </a:extLst>
          </p:cNvPr>
          <p:cNvCxnSpPr>
            <a:cxnSpLocks/>
          </p:cNvCxnSpPr>
          <p:nvPr/>
        </p:nvCxnSpPr>
        <p:spPr>
          <a:xfrm>
            <a:off x="442913" y="1883599"/>
            <a:ext cx="7762303" cy="0"/>
          </a:xfrm>
          <a:prstGeom prst="line">
            <a:avLst/>
          </a:prstGeom>
          <a:ln w="28575">
            <a:solidFill>
              <a:srgbClr val="161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759E772-EBBB-CEF3-B748-9CE5620E5F1C}"/>
              </a:ext>
            </a:extLst>
          </p:cNvPr>
          <p:cNvCxnSpPr>
            <a:cxnSpLocks/>
          </p:cNvCxnSpPr>
          <p:nvPr/>
        </p:nvCxnSpPr>
        <p:spPr>
          <a:xfrm>
            <a:off x="8414911" y="1883599"/>
            <a:ext cx="3369518" cy="0"/>
          </a:xfrm>
          <a:prstGeom prst="line">
            <a:avLst/>
          </a:prstGeom>
          <a:ln w="28575">
            <a:solidFill>
              <a:srgbClr val="161E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046380E-ACA2-44C6-B10B-841C33A84554}"/>
              </a:ext>
            </a:extLst>
          </p:cNvPr>
          <p:cNvSpPr txBox="1"/>
          <p:nvPr/>
        </p:nvSpPr>
        <p:spPr>
          <a:xfrm>
            <a:off x="322134" y="6539241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</p:spTree>
    <p:extLst>
      <p:ext uri="{BB962C8B-B14F-4D97-AF65-F5344CB8AC3E}">
        <p14:creationId xmlns:p14="http://schemas.microsoft.com/office/powerpoint/2010/main" val="3692393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773318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74F9FC-FB87-B1E7-939E-11DE3C123D4F}"/>
              </a:ext>
            </a:extLst>
          </p:cNvPr>
          <p:cNvSpPr txBox="1"/>
          <p:nvPr/>
        </p:nvSpPr>
        <p:spPr>
          <a:xfrm>
            <a:off x="425195" y="991254"/>
            <a:ext cx="112429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ПЕРЕЧЕНЬ ЗАДАЧ, КОТОРЫЕ РЕШАЮТСЯ РЕГИОНАМИ С ИСПОЛЬЗОВАНИЕМ ИИ </a:t>
            </a:r>
          </a:p>
        </p:txBody>
      </p: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F4DAAA31-010C-0FF6-B79D-933261AFB1B2}"/>
              </a:ext>
            </a:extLst>
          </p:cNvPr>
          <p:cNvSpPr/>
          <p:nvPr/>
        </p:nvSpPr>
        <p:spPr>
          <a:xfrm>
            <a:off x="506833" y="1552325"/>
            <a:ext cx="11341100" cy="219132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Снижение нагрузки на сотрудников  </a:t>
            </a:r>
          </a:p>
        </p:txBody>
      </p:sp>
      <p:sp>
        <p:nvSpPr>
          <p:cNvPr id="20" name="Rounded Rectangle 5">
            <a:extLst>
              <a:ext uri="{FF2B5EF4-FFF2-40B4-BE49-F238E27FC236}">
                <a16:creationId xmlns:a16="http://schemas.microsoft.com/office/drawing/2014/main" id="{1327878D-0460-C28F-7B54-C2CC2049D62B}"/>
              </a:ext>
            </a:extLst>
          </p:cNvPr>
          <p:cNvSpPr/>
          <p:nvPr/>
        </p:nvSpPr>
        <p:spPr>
          <a:xfrm>
            <a:off x="506833" y="2020071"/>
            <a:ext cx="11341100" cy="219132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Оптимизация/цифровизация коммуникации с пользователем услуг  </a:t>
            </a:r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9C04A835-DA1C-5CED-1875-DA6666E9B3A4}"/>
              </a:ext>
            </a:extLst>
          </p:cNvPr>
          <p:cNvSpPr/>
          <p:nvPr/>
        </p:nvSpPr>
        <p:spPr>
          <a:xfrm>
            <a:off x="506833" y="2487817"/>
            <a:ext cx="11341100" cy="219132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Упрощение работы пользователей/сотрудников  </a:t>
            </a: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C235F34F-DE78-217F-7498-BBA59A1F2D19}"/>
              </a:ext>
            </a:extLst>
          </p:cNvPr>
          <p:cNvSpPr/>
          <p:nvPr/>
        </p:nvSpPr>
        <p:spPr>
          <a:xfrm>
            <a:off x="506833" y="2955563"/>
            <a:ext cx="11341100" cy="219132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Повышение качества медицинских услуг  </a:t>
            </a:r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E4C8AF77-794C-4A6A-E1B4-653A69F09C77}"/>
              </a:ext>
            </a:extLst>
          </p:cNvPr>
          <p:cNvSpPr/>
          <p:nvPr/>
        </p:nvSpPr>
        <p:spPr>
          <a:xfrm>
            <a:off x="506833" y="3423309"/>
            <a:ext cx="11341100" cy="219132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Ускорение обработки документов 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2284C60C-6BCD-6573-F190-0F5E8B7D5652}"/>
              </a:ext>
            </a:extLst>
          </p:cNvPr>
          <p:cNvSpPr/>
          <p:nvPr/>
        </p:nvSpPr>
        <p:spPr>
          <a:xfrm>
            <a:off x="506833" y="3891055"/>
            <a:ext cx="11341100" cy="219132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Повышение точности оценки проведенных работ  </a:t>
            </a:r>
          </a:p>
        </p:txBody>
      </p: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A8A1D9FC-17CF-C93E-A28F-5D1C29086147}"/>
              </a:ext>
            </a:extLst>
          </p:cNvPr>
          <p:cNvSpPr/>
          <p:nvPr/>
        </p:nvSpPr>
        <p:spPr>
          <a:xfrm>
            <a:off x="506833" y="4358801"/>
            <a:ext cx="11341100" cy="219132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Облегчение сбора информации  </a:t>
            </a:r>
          </a:p>
        </p:txBody>
      </p:sp>
      <p:sp>
        <p:nvSpPr>
          <p:cNvPr id="32" name="Rounded Rectangle 5">
            <a:extLst>
              <a:ext uri="{FF2B5EF4-FFF2-40B4-BE49-F238E27FC236}">
                <a16:creationId xmlns:a16="http://schemas.microsoft.com/office/drawing/2014/main" id="{BEFF01AD-6735-FC9E-F242-462FAD05B646}"/>
              </a:ext>
            </a:extLst>
          </p:cNvPr>
          <p:cNvSpPr/>
          <p:nvPr/>
        </p:nvSpPr>
        <p:spPr>
          <a:xfrm>
            <a:off x="506833" y="4826547"/>
            <a:ext cx="11341100" cy="219132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Управление городским пространством  </a:t>
            </a:r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BBE53A3D-5466-547B-973B-7ADF85CB8717}"/>
              </a:ext>
            </a:extLst>
          </p:cNvPr>
          <p:cNvSpPr/>
          <p:nvPr/>
        </p:nvSpPr>
        <p:spPr>
          <a:xfrm>
            <a:off x="506833" y="5294293"/>
            <a:ext cx="11341100" cy="219132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Мониторинг процессов  </a:t>
            </a:r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AE30DEAC-9004-8C9D-F8AA-9037AF20A3C3}"/>
              </a:ext>
            </a:extLst>
          </p:cNvPr>
          <p:cNvSpPr/>
          <p:nvPr/>
        </p:nvSpPr>
        <p:spPr>
          <a:xfrm>
            <a:off x="506833" y="5762039"/>
            <a:ext cx="11341100" cy="219132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Снижение влияния человеческого фактора  </a:t>
            </a:r>
          </a:p>
        </p:txBody>
      </p: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00F639E1-107D-239E-BCAF-58517C42ACD3}"/>
              </a:ext>
            </a:extLst>
          </p:cNvPr>
          <p:cNvSpPr/>
          <p:nvPr/>
        </p:nvSpPr>
        <p:spPr>
          <a:xfrm>
            <a:off x="506833" y="6229792"/>
            <a:ext cx="11341100" cy="219132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Оптимизация консультации потребителей 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06DF6AB-C019-E850-E904-4AD33D2415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3" y="1535891"/>
            <a:ext cx="252000" cy="252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23240228-566E-9792-4DD5-6412C61DDA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3" y="6213358"/>
            <a:ext cx="252000" cy="252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42B1245-A00A-7714-CDB8-889B874E97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3" y="5745614"/>
            <a:ext cx="252000" cy="252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9AFCE56-59D7-12CC-4448-7F0864A42A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3" y="5277867"/>
            <a:ext cx="252000" cy="252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A25A9AE2-A7EE-2078-A96C-28E93D3676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3" y="4810120"/>
            <a:ext cx="252000" cy="252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E368138-F7F9-03EC-DC99-79F63DE64F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3" y="3874626"/>
            <a:ext cx="252000" cy="252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856E6E23-B55A-EC5B-51DB-26C2BBDADD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3" y="3406879"/>
            <a:ext cx="252000" cy="252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5BF4020D-730F-1974-7ED2-82510C680DD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3" y="2939132"/>
            <a:ext cx="252000" cy="252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3614C276-C9D1-0FC4-D6C1-883E78605E3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3" y="2003638"/>
            <a:ext cx="252000" cy="252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3F44F681-C520-282C-0E03-5680DB243CD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3" y="2471385"/>
            <a:ext cx="252000" cy="252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8B2E23AE-B887-D9B9-C0FD-346D969F68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3" y="4342373"/>
            <a:ext cx="252000" cy="252000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FC1021D9-9E19-4E69-29F9-6155439586F8}"/>
              </a:ext>
            </a:extLst>
          </p:cNvPr>
          <p:cNvCxnSpPr>
            <a:cxnSpLocks/>
          </p:cNvCxnSpPr>
          <p:nvPr/>
        </p:nvCxnSpPr>
        <p:spPr>
          <a:xfrm>
            <a:off x="425450" y="1895764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E5A0F75-44E7-25E9-1959-05F6F838C44B}"/>
              </a:ext>
            </a:extLst>
          </p:cNvPr>
          <p:cNvCxnSpPr>
            <a:cxnSpLocks/>
          </p:cNvCxnSpPr>
          <p:nvPr/>
        </p:nvCxnSpPr>
        <p:spPr>
          <a:xfrm>
            <a:off x="425450" y="2363510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D2F21FB3-C4A3-2186-9177-836B6083914B}"/>
              </a:ext>
            </a:extLst>
          </p:cNvPr>
          <p:cNvCxnSpPr>
            <a:cxnSpLocks/>
          </p:cNvCxnSpPr>
          <p:nvPr/>
        </p:nvCxnSpPr>
        <p:spPr>
          <a:xfrm>
            <a:off x="425450" y="2831256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D3C9B2E-4B11-CB69-57A6-1D2888B40E37}"/>
              </a:ext>
            </a:extLst>
          </p:cNvPr>
          <p:cNvCxnSpPr>
            <a:cxnSpLocks/>
          </p:cNvCxnSpPr>
          <p:nvPr/>
        </p:nvCxnSpPr>
        <p:spPr>
          <a:xfrm>
            <a:off x="425450" y="3299002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B1A5FF2-A8F5-8864-B068-5FEF8DB937BB}"/>
              </a:ext>
            </a:extLst>
          </p:cNvPr>
          <p:cNvCxnSpPr>
            <a:cxnSpLocks/>
          </p:cNvCxnSpPr>
          <p:nvPr/>
        </p:nvCxnSpPr>
        <p:spPr>
          <a:xfrm>
            <a:off x="425450" y="3766748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B61A342-39C6-DBB8-6567-FB09ECBF80A7}"/>
              </a:ext>
            </a:extLst>
          </p:cNvPr>
          <p:cNvCxnSpPr>
            <a:cxnSpLocks/>
          </p:cNvCxnSpPr>
          <p:nvPr/>
        </p:nvCxnSpPr>
        <p:spPr>
          <a:xfrm>
            <a:off x="425450" y="4234494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D8B6D475-56D0-050A-E04C-122B8B4201C9}"/>
              </a:ext>
            </a:extLst>
          </p:cNvPr>
          <p:cNvCxnSpPr>
            <a:cxnSpLocks/>
          </p:cNvCxnSpPr>
          <p:nvPr/>
        </p:nvCxnSpPr>
        <p:spPr>
          <a:xfrm>
            <a:off x="425450" y="4702240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4C34CE6-CF66-CBB9-7196-B4BD3D4BBC02}"/>
              </a:ext>
            </a:extLst>
          </p:cNvPr>
          <p:cNvCxnSpPr>
            <a:cxnSpLocks/>
          </p:cNvCxnSpPr>
          <p:nvPr/>
        </p:nvCxnSpPr>
        <p:spPr>
          <a:xfrm>
            <a:off x="425450" y="5169986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EA2057DA-684A-6FC8-87DB-B4DEE8D47017}"/>
              </a:ext>
            </a:extLst>
          </p:cNvPr>
          <p:cNvCxnSpPr>
            <a:cxnSpLocks/>
          </p:cNvCxnSpPr>
          <p:nvPr/>
        </p:nvCxnSpPr>
        <p:spPr>
          <a:xfrm>
            <a:off x="425450" y="5637732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03261E8E-D29A-D643-B3C1-281161559EA7}"/>
              </a:ext>
            </a:extLst>
          </p:cNvPr>
          <p:cNvCxnSpPr>
            <a:cxnSpLocks/>
          </p:cNvCxnSpPr>
          <p:nvPr/>
        </p:nvCxnSpPr>
        <p:spPr>
          <a:xfrm>
            <a:off x="425450" y="6105478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E8A9475-8B80-C563-7FEC-46F01BA650A3}"/>
              </a:ext>
            </a:extLst>
          </p:cNvPr>
          <p:cNvSpPr txBox="1"/>
          <p:nvPr/>
        </p:nvSpPr>
        <p:spPr>
          <a:xfrm>
            <a:off x="218820" y="6583174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</p:spTree>
    <p:extLst>
      <p:ext uri="{BB962C8B-B14F-4D97-AF65-F5344CB8AC3E}">
        <p14:creationId xmlns:p14="http://schemas.microsoft.com/office/powerpoint/2010/main" val="1587453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919062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74F9FC-FB87-B1E7-939E-11DE3C123D4F}"/>
              </a:ext>
            </a:extLst>
          </p:cNvPr>
          <p:cNvSpPr txBox="1"/>
          <p:nvPr/>
        </p:nvSpPr>
        <p:spPr>
          <a:xfrm>
            <a:off x="425195" y="991254"/>
            <a:ext cx="112429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НАИБОЛЕЕ ЧАСТЫЕ ПРОБЛЕМЫ, С КОТОРЫМИ СТАЛКИВАЮТСЯ СУБЪЕКТЫ ПРИ ВНЕДРЕНИИ ИИ</a:t>
            </a:r>
          </a:p>
        </p:txBody>
      </p: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F4DAAA31-010C-0FF6-B79D-933261AFB1B2}"/>
              </a:ext>
            </a:extLst>
          </p:cNvPr>
          <p:cNvSpPr/>
          <p:nvPr/>
        </p:nvSpPr>
        <p:spPr>
          <a:xfrm>
            <a:off x="506833" y="1552325"/>
            <a:ext cx="11341100" cy="613356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Финансовые ограничения   </a:t>
            </a:r>
          </a:p>
        </p:txBody>
      </p:sp>
      <p:sp>
        <p:nvSpPr>
          <p:cNvPr id="20" name="Rounded Rectangle 5">
            <a:extLst>
              <a:ext uri="{FF2B5EF4-FFF2-40B4-BE49-F238E27FC236}">
                <a16:creationId xmlns:a16="http://schemas.microsoft.com/office/drawing/2014/main" id="{1327878D-0460-C28F-7B54-C2CC2049D62B}"/>
              </a:ext>
            </a:extLst>
          </p:cNvPr>
          <p:cNvSpPr/>
          <p:nvPr/>
        </p:nvSpPr>
        <p:spPr>
          <a:xfrm>
            <a:off x="506833" y="2325743"/>
            <a:ext cx="11341100" cy="613356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Недостаточный уровень поддержки со стороны государства   </a:t>
            </a:r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9C04A835-DA1C-5CED-1875-DA6666E9B3A4}"/>
              </a:ext>
            </a:extLst>
          </p:cNvPr>
          <p:cNvSpPr/>
          <p:nvPr/>
        </p:nvSpPr>
        <p:spPr>
          <a:xfrm>
            <a:off x="506833" y="3099161"/>
            <a:ext cx="11341100" cy="613356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Отсутствие необходимой цифровой инфраструктуры   </a:t>
            </a: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C235F34F-DE78-217F-7498-BBA59A1F2D19}"/>
              </a:ext>
            </a:extLst>
          </p:cNvPr>
          <p:cNvSpPr/>
          <p:nvPr/>
        </p:nvSpPr>
        <p:spPr>
          <a:xfrm>
            <a:off x="506833" y="3872579"/>
            <a:ext cx="11341100" cy="613356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Недостаток специалистов с необходимыми компетенциями   </a:t>
            </a:r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E4C8AF77-794C-4A6A-E1B4-653A69F09C77}"/>
              </a:ext>
            </a:extLst>
          </p:cNvPr>
          <p:cNvSpPr/>
          <p:nvPr/>
        </p:nvSpPr>
        <p:spPr>
          <a:xfrm>
            <a:off x="506833" y="4645997"/>
            <a:ext cx="11341100" cy="613356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Недостаток или отсутствие имеющихся технологических решений на рынке  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2284C60C-6BCD-6573-F190-0F5E8B7D5652}"/>
              </a:ext>
            </a:extLst>
          </p:cNvPr>
          <p:cNvSpPr/>
          <p:nvPr/>
        </p:nvSpPr>
        <p:spPr>
          <a:xfrm>
            <a:off x="506833" y="5419415"/>
            <a:ext cx="11341100" cy="613356"/>
          </a:xfrm>
          <a:prstGeom prst="roundRect">
            <a:avLst>
              <a:gd name="adj" fmla="val 6168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661" tIns="43661" rIns="43661" bIns="436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8638">
              <a:spcAft>
                <a:spcPts val="364"/>
              </a:spcAft>
            </a:pPr>
            <a:r>
              <a:rPr lang="ru-RU" sz="1455" dirty="0">
                <a:solidFill>
                  <a:srgbClr val="161E5A"/>
                </a:solidFill>
                <a:cs typeface="Arial" panose="020B0604020202020204" pitchFamily="34" charset="0"/>
              </a:rPr>
              <a:t>Проблемы с данными (низкое качество и/или их недостаток)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B55E839-C976-A14F-EA53-5DF165FC9A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2" y="1715003"/>
            <a:ext cx="288000" cy="28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0A6EC7F-5BB9-7CD3-9BBF-CEEFBDCD79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2" y="5582093"/>
            <a:ext cx="288000" cy="288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0BE07FB-5311-C42D-C357-963186B445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2" y="4808675"/>
            <a:ext cx="288000" cy="2880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99F9E75-B510-0939-876E-A9B2F06215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2" y="4035257"/>
            <a:ext cx="288000" cy="2880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733D4B3-08B4-67D5-08D8-F6B94F4684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2" y="3261839"/>
            <a:ext cx="288000" cy="2880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C05DA33-6995-D5EB-59CD-641E581D188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2" y="2488421"/>
            <a:ext cx="288000" cy="288000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92BA3A6-2BDB-18AD-F7CB-2442821535CE}"/>
              </a:ext>
            </a:extLst>
          </p:cNvPr>
          <p:cNvCxnSpPr>
            <a:cxnSpLocks/>
          </p:cNvCxnSpPr>
          <p:nvPr/>
        </p:nvCxnSpPr>
        <p:spPr>
          <a:xfrm>
            <a:off x="425450" y="2245712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371752D-81F8-19FF-F756-323320AD6FD7}"/>
              </a:ext>
            </a:extLst>
          </p:cNvPr>
          <p:cNvCxnSpPr>
            <a:cxnSpLocks/>
          </p:cNvCxnSpPr>
          <p:nvPr/>
        </p:nvCxnSpPr>
        <p:spPr>
          <a:xfrm>
            <a:off x="425450" y="3019130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E9BA469-C9FF-A27E-87A5-AA325966F49F}"/>
              </a:ext>
            </a:extLst>
          </p:cNvPr>
          <p:cNvCxnSpPr>
            <a:cxnSpLocks/>
          </p:cNvCxnSpPr>
          <p:nvPr/>
        </p:nvCxnSpPr>
        <p:spPr>
          <a:xfrm>
            <a:off x="425450" y="3792548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CF73F7F-57FE-6C31-0064-78502888CCEB}"/>
              </a:ext>
            </a:extLst>
          </p:cNvPr>
          <p:cNvCxnSpPr>
            <a:cxnSpLocks/>
          </p:cNvCxnSpPr>
          <p:nvPr/>
        </p:nvCxnSpPr>
        <p:spPr>
          <a:xfrm>
            <a:off x="425450" y="4565966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9D2ED9D5-FEE1-B2E9-078B-33495BAB99B1}"/>
              </a:ext>
            </a:extLst>
          </p:cNvPr>
          <p:cNvCxnSpPr>
            <a:cxnSpLocks/>
          </p:cNvCxnSpPr>
          <p:nvPr/>
        </p:nvCxnSpPr>
        <p:spPr>
          <a:xfrm>
            <a:off x="425450" y="5339384"/>
            <a:ext cx="11341100" cy="0"/>
          </a:xfrm>
          <a:prstGeom prst="line">
            <a:avLst/>
          </a:prstGeom>
          <a:ln w="12700">
            <a:solidFill>
              <a:srgbClr val="161E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A3151B-4B08-5B7A-7DAE-360B5A17E35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05681" y="1482816"/>
            <a:ext cx="4878331" cy="48783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1B7AC2-EC7B-05FC-DE65-4E3FB0355F75}"/>
              </a:ext>
            </a:extLst>
          </p:cNvPr>
          <p:cNvSpPr txBox="1"/>
          <p:nvPr/>
        </p:nvSpPr>
        <p:spPr>
          <a:xfrm>
            <a:off x="403518" y="6521209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</p:spTree>
    <p:extLst>
      <p:ext uri="{BB962C8B-B14F-4D97-AF65-F5344CB8AC3E}">
        <p14:creationId xmlns:p14="http://schemas.microsoft.com/office/powerpoint/2010/main" val="1607381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A8FA799-7603-F6F3-7476-03831E26FC8F}"/>
              </a:ext>
            </a:extLst>
          </p:cNvPr>
          <p:cNvGrpSpPr/>
          <p:nvPr/>
        </p:nvGrpSpPr>
        <p:grpSpPr>
          <a:xfrm>
            <a:off x="0" y="3122323"/>
            <a:ext cx="12191999" cy="613355"/>
            <a:chOff x="0" y="869243"/>
            <a:chExt cx="12191999" cy="61335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485819D-66AD-2DDA-5BAC-0CCA72D45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869243"/>
              <a:ext cx="12191999" cy="61335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274F9FC-FB87-B1E7-939E-11DE3C123D4F}"/>
                </a:ext>
              </a:extLst>
            </p:cNvPr>
            <p:cNvSpPr txBox="1"/>
            <p:nvPr/>
          </p:nvSpPr>
          <p:spPr>
            <a:xfrm>
              <a:off x="474507" y="1006643"/>
              <a:ext cx="112429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defRPr sz="160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ctr"/>
              <a:r>
                <a:rPr lang="ru-RU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 ЦЕЛЬЮ ВЫЯВЛЕНИЯ ПОДХОДОВ К ОЦЕНКЕ ЭФФЕКТОВ ОТ ВНЕДРЕНИЯ ИИ РЕШЕНИЙ</a:t>
              </a:r>
              <a:r>
                <a:rPr lang="ru-RU" sz="1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….</a:t>
              </a:r>
              <a:endParaRPr lang="ru-RU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4139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74F9FC-FB87-B1E7-939E-11DE3C123D4F}"/>
              </a:ext>
            </a:extLst>
          </p:cNvPr>
          <p:cNvSpPr txBox="1"/>
          <p:nvPr/>
        </p:nvSpPr>
        <p:spPr>
          <a:xfrm>
            <a:off x="425195" y="884723"/>
            <a:ext cx="112429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ПРОВЕДЕНЫ ЭКСПЕРТНЫЕ СЕССИИ С ПРЕДСТАВИТЕЛЯМИ ЭКСПЕРТНОГО И БИЗНЕС-СООБЩЕСТВА, А ТАКЖЕ ОРГАНАМИ ГОСУДАРСТВЕННО ВЛАСТИ СУБЪЕКТОВ РОССИЙСКОЙ ФЕДЕРАЦИИ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F93CFB-96C0-E802-8954-D5E19A763FBD}"/>
              </a:ext>
            </a:extLst>
          </p:cNvPr>
          <p:cNvSpPr txBox="1"/>
          <p:nvPr/>
        </p:nvSpPr>
        <p:spPr>
          <a:xfrm>
            <a:off x="1052219" y="4856434"/>
            <a:ext cx="1671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г</a:t>
            </a:r>
            <a:r>
              <a:rPr lang="en-US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Уфа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A2AFFF-666E-B628-F165-DBC16A9097DB}"/>
              </a:ext>
            </a:extLst>
          </p:cNvPr>
          <p:cNvSpPr txBox="1"/>
          <p:nvPr/>
        </p:nvSpPr>
        <p:spPr>
          <a:xfrm>
            <a:off x="1052219" y="5220328"/>
            <a:ext cx="1822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26 июля 2023 г</a:t>
            </a:r>
            <a:r>
              <a:rPr lang="en-US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71F400-B931-9C3B-3AF3-26167F618487}"/>
              </a:ext>
            </a:extLst>
          </p:cNvPr>
          <p:cNvSpPr txBox="1"/>
          <p:nvPr/>
        </p:nvSpPr>
        <p:spPr>
          <a:xfrm>
            <a:off x="834504" y="4194205"/>
            <a:ext cx="2872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«Эффекты от применения технологий ИИ в «Умном городе»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8929B4-9ACB-40EA-3264-279754B85D83}"/>
              </a:ext>
            </a:extLst>
          </p:cNvPr>
          <p:cNvSpPr txBox="1"/>
          <p:nvPr/>
        </p:nvSpPr>
        <p:spPr>
          <a:xfrm>
            <a:off x="4701847" y="4194205"/>
            <a:ext cx="274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«Эффекты от применения технологий  ИИ в субъектах РФ»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491A7E-EC59-60AE-54D4-DE1164FA268C}"/>
              </a:ext>
            </a:extLst>
          </p:cNvPr>
          <p:cNvSpPr txBox="1"/>
          <p:nvPr/>
        </p:nvSpPr>
        <p:spPr>
          <a:xfrm>
            <a:off x="4835016" y="4856434"/>
            <a:ext cx="1671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г</a:t>
            </a:r>
            <a:r>
              <a:rPr lang="en-US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Казань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885230-9BF6-90FD-3895-2887D69AEF57}"/>
              </a:ext>
            </a:extLst>
          </p:cNvPr>
          <p:cNvSpPr txBox="1"/>
          <p:nvPr/>
        </p:nvSpPr>
        <p:spPr>
          <a:xfrm>
            <a:off x="4835016" y="5220328"/>
            <a:ext cx="1822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18 </a:t>
            </a:r>
            <a:r>
              <a:rPr lang="ru-RU" sz="1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авг</a:t>
            </a:r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 2023 г</a:t>
            </a:r>
            <a:r>
              <a:rPr lang="en-US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13EA05-C0F8-AA64-0BCF-EF77F098F03B}"/>
              </a:ext>
            </a:extLst>
          </p:cNvPr>
          <p:cNvSpPr txBox="1"/>
          <p:nvPr/>
        </p:nvSpPr>
        <p:spPr>
          <a:xfrm>
            <a:off x="8283603" y="4194205"/>
            <a:ext cx="3500409" cy="613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1400" dirty="0"/>
              <a:t>«Готовность и подходы регионов и муниципальных образований к внедрению ИИ решений»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7256FD-968E-AC66-0DAE-30CF8BFDE123}"/>
              </a:ext>
            </a:extLst>
          </p:cNvPr>
          <p:cNvSpPr txBox="1"/>
          <p:nvPr/>
        </p:nvSpPr>
        <p:spPr>
          <a:xfrm>
            <a:off x="8501318" y="4856434"/>
            <a:ext cx="1671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г</a:t>
            </a:r>
            <a:r>
              <a:rPr lang="en-US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Саратов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D14DDC-17D6-FCBC-FA97-B6C4BDA87A6C}"/>
              </a:ext>
            </a:extLst>
          </p:cNvPr>
          <p:cNvSpPr txBox="1"/>
          <p:nvPr/>
        </p:nvSpPr>
        <p:spPr>
          <a:xfrm>
            <a:off x="8501318" y="5220328"/>
            <a:ext cx="1822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8 сен 2023 г</a:t>
            </a:r>
            <a:r>
              <a:rPr lang="en-US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ru-RU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280E4D9-4BD9-3DC0-702C-16C0A2FFE3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9" y="5247212"/>
            <a:ext cx="252000" cy="2520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A747624-4A69-31E0-3F6F-F219C7B842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41" y="4878346"/>
            <a:ext cx="252000" cy="252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A320386-96C1-558E-7927-F121016F83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734" y="5247212"/>
            <a:ext cx="252000" cy="252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CD65693-71AD-D9B6-D5BE-E97D037927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6" y="4878346"/>
            <a:ext cx="252000" cy="252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7FF7AD8-18CE-CF91-E26A-B803878248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641" y="5247212"/>
            <a:ext cx="252000" cy="2520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B37BFB3-7B58-216A-2E3F-113528ECBF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033" y="4878346"/>
            <a:ext cx="252000" cy="252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A7BA030-04CC-1B8A-DE29-8EA3FEC2825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8280795" y="2436792"/>
            <a:ext cx="3136000" cy="1764000"/>
          </a:xfrm>
          <a:prstGeom prst="rect">
            <a:avLst/>
          </a:prstGeom>
          <a:noFill/>
          <a:effectLst>
            <a:softEdge rad="143917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E45B3E8-9DB5-1B18-5478-D342675C5E1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5" b="7845"/>
          <a:stretch/>
        </p:blipFill>
        <p:spPr>
          <a:xfrm>
            <a:off x="772398" y="2436792"/>
            <a:ext cx="3136000" cy="1764000"/>
          </a:xfrm>
          <a:prstGeom prst="rect">
            <a:avLst/>
          </a:prstGeom>
          <a:noFill/>
          <a:effectLst>
            <a:softEdge rad="143917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D5B265F-8201-BFB5-ADE0-2DA1CB7FA04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/>
        </p:blipFill>
        <p:spPr>
          <a:xfrm>
            <a:off x="4526596" y="2416763"/>
            <a:ext cx="3136000" cy="1764000"/>
          </a:xfrm>
          <a:prstGeom prst="rect">
            <a:avLst/>
          </a:prstGeom>
          <a:noFill/>
          <a:effectLst>
            <a:softEdge rad="143917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70EC2E6-3518-5331-9680-982A50871F91}"/>
              </a:ext>
            </a:extLst>
          </p:cNvPr>
          <p:cNvSpPr txBox="1"/>
          <p:nvPr/>
        </p:nvSpPr>
        <p:spPr>
          <a:xfrm>
            <a:off x="320731" y="6474838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</p:spTree>
    <p:extLst>
      <p:ext uri="{BB962C8B-B14F-4D97-AF65-F5344CB8AC3E}">
        <p14:creationId xmlns:p14="http://schemas.microsoft.com/office/powerpoint/2010/main" val="3032228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3" name="think-cell data - do not delete" hidden="1">
            <a:extLst>
              <a:ext uri="{FF2B5EF4-FFF2-40B4-BE49-F238E27FC236}">
                <a16:creationId xmlns:a16="http://schemas.microsoft.com/office/drawing/2014/main" id="{E99A8ACD-21DF-BFFA-3D87-0D9A6C7E187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82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99A8ACD-21DF-BFFA-3D87-0D9A6C7E18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B3F00-90C4-4C55-42A5-CB76A0DF1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3" y="215856"/>
            <a:ext cx="11520000" cy="73629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sz="2400" dirty="0"/>
              <a:t>ИИ-решения различаются между собой в зависимости от уровня и, соответственно генерируют кардинально различные эффекты</a:t>
            </a:r>
          </a:p>
        </p:txBody>
      </p:sp>
      <p:sp>
        <p:nvSpPr>
          <p:cNvPr id="694" name="TextBox 693">
            <a:extLst>
              <a:ext uri="{FF2B5EF4-FFF2-40B4-BE49-F238E27FC236}">
                <a16:creationId xmlns:a16="http://schemas.microsoft.com/office/drawing/2014/main" id="{E0D23AEF-656E-8965-C0C5-4B84ED697162}"/>
              </a:ext>
            </a:extLst>
          </p:cNvPr>
          <p:cNvSpPr txBox="1"/>
          <p:nvPr/>
        </p:nvSpPr>
        <p:spPr>
          <a:xfrm>
            <a:off x="138006" y="6632129"/>
            <a:ext cx="11077390" cy="222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0" i="0" u="none" strike="noStrike" dirty="0">
                <a:effectLst/>
                <a:latin typeface="Century Gothic" panose="020B0502020202020204" pitchFamily="34" charset="0"/>
              </a:rPr>
              <a:t>Источник: аналитика </a:t>
            </a:r>
            <a:r>
              <a:rPr lang="en-US" sz="800" b="0" i="0" u="none" strike="noStrike" dirty="0">
                <a:effectLst/>
                <a:latin typeface="Century Gothic" panose="020B0502020202020204" pitchFamily="34" charset="0"/>
              </a:rPr>
              <a:t>O</a:t>
            </a:r>
            <a:r>
              <a:rPr lang="en-US" sz="800" b="0" i="0" u="none" strike="noStrike" baseline="-25000" dirty="0">
                <a:effectLst/>
                <a:latin typeface="Century Gothic" panose="020B0502020202020204" pitchFamily="34" charset="0"/>
              </a:rPr>
              <a:t>2</a:t>
            </a:r>
            <a:r>
              <a:rPr lang="en-US" sz="800" b="0" i="0" u="none" strike="noStrike" dirty="0">
                <a:effectLst/>
                <a:latin typeface="Century Gothic" panose="020B0502020202020204" pitchFamily="34" charset="0"/>
              </a:rPr>
              <a:t>Consulting</a:t>
            </a:r>
          </a:p>
        </p:txBody>
      </p:sp>
      <p:sp>
        <p:nvSpPr>
          <p:cNvPr id="3" name="Прямоугольник: скругленные углы 10">
            <a:extLst>
              <a:ext uri="{FF2B5EF4-FFF2-40B4-BE49-F238E27FC236}">
                <a16:creationId xmlns:a16="http://schemas.microsoft.com/office/drawing/2014/main" id="{55C82861-7E87-B7E1-3EC4-84689A1CE997}"/>
              </a:ext>
            </a:extLst>
          </p:cNvPr>
          <p:cNvSpPr/>
          <p:nvPr/>
        </p:nvSpPr>
        <p:spPr>
          <a:xfrm>
            <a:off x="320715" y="1089025"/>
            <a:ext cx="2834730" cy="4932363"/>
          </a:xfrm>
          <a:prstGeom prst="roundRect">
            <a:avLst>
              <a:gd name="adj" fmla="val 2746"/>
            </a:avLst>
          </a:prstGeom>
          <a:solidFill>
            <a:schemeClr val="lt1"/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444500" sx="101000" sy="101000" algn="ctr" rotWithShape="0">
              <a:srgbClr val="000000">
                <a:alpha val="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t">
            <a:noAutofit/>
          </a:bodyPr>
          <a:lstStyle/>
          <a:p>
            <a:pPr>
              <a:lnSpc>
                <a:spcPct val="80000"/>
              </a:lnSpc>
            </a:pPr>
            <a:r>
              <a:rPr lang="ru-RU" sz="1600" b="1" spc="-1" dirty="0">
                <a:solidFill>
                  <a:srgbClr val="00519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«Примитивные» алгоритмы ИИ</a:t>
            </a:r>
          </a:p>
        </p:txBody>
      </p:sp>
      <p:sp>
        <p:nvSpPr>
          <p:cNvPr id="27" name="Прямоугольник: скругленные углы 10">
            <a:extLst>
              <a:ext uri="{FF2B5EF4-FFF2-40B4-BE49-F238E27FC236}">
                <a16:creationId xmlns:a16="http://schemas.microsoft.com/office/drawing/2014/main" id="{AF1F91BC-0978-3E04-E82E-7001A41B70A1}"/>
              </a:ext>
            </a:extLst>
          </p:cNvPr>
          <p:cNvSpPr/>
          <p:nvPr/>
        </p:nvSpPr>
        <p:spPr>
          <a:xfrm>
            <a:off x="3222592" y="1089025"/>
            <a:ext cx="2834730" cy="4932363"/>
          </a:xfrm>
          <a:prstGeom prst="roundRect">
            <a:avLst>
              <a:gd name="adj" fmla="val 2746"/>
            </a:avLst>
          </a:prstGeom>
          <a:solidFill>
            <a:schemeClr val="lt1"/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444500" sx="101000" sy="101000" algn="ctr" rotWithShape="0">
              <a:srgbClr val="000000">
                <a:alpha val="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t">
            <a:noAutofit/>
          </a:bodyPr>
          <a:lstStyle/>
          <a:p>
            <a:pPr>
              <a:lnSpc>
                <a:spcPct val="80000"/>
              </a:lnSpc>
            </a:pPr>
            <a:r>
              <a:rPr lang="ru-RU" sz="1600" b="1" spc="-1" dirty="0">
                <a:solidFill>
                  <a:srgbClr val="00519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Многофункциональные ИИ-советники (ограниченный ИИ)</a:t>
            </a:r>
          </a:p>
        </p:txBody>
      </p:sp>
      <p:sp>
        <p:nvSpPr>
          <p:cNvPr id="28" name="Прямоугольник: скругленные углы 10">
            <a:extLst>
              <a:ext uri="{FF2B5EF4-FFF2-40B4-BE49-F238E27FC236}">
                <a16:creationId xmlns:a16="http://schemas.microsoft.com/office/drawing/2014/main" id="{9FA4FA53-F815-9C48-7603-434AF72A488B}"/>
              </a:ext>
            </a:extLst>
          </p:cNvPr>
          <p:cNvSpPr/>
          <p:nvPr/>
        </p:nvSpPr>
        <p:spPr>
          <a:xfrm>
            <a:off x="6124469" y="1089025"/>
            <a:ext cx="2834730" cy="4932363"/>
          </a:xfrm>
          <a:prstGeom prst="roundRect">
            <a:avLst>
              <a:gd name="adj" fmla="val 2746"/>
            </a:avLst>
          </a:prstGeom>
          <a:solidFill>
            <a:schemeClr val="lt1"/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444500" sx="101000" sy="101000" algn="ctr" rotWithShape="0">
              <a:srgbClr val="000000">
                <a:alpha val="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t">
            <a:noAutofit/>
          </a:bodyPr>
          <a:lstStyle/>
          <a:p>
            <a:pPr>
              <a:lnSpc>
                <a:spcPct val="80000"/>
              </a:lnSpc>
            </a:pPr>
            <a:r>
              <a:rPr lang="ru-RU" sz="1600" b="1" spc="-1" dirty="0">
                <a:solidFill>
                  <a:srgbClr val="00519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Цифровые платформы с использованием ИИ</a:t>
            </a:r>
          </a:p>
        </p:txBody>
      </p:sp>
      <p:sp>
        <p:nvSpPr>
          <p:cNvPr id="29" name="Прямоугольник: скругленные углы 10">
            <a:extLst>
              <a:ext uri="{FF2B5EF4-FFF2-40B4-BE49-F238E27FC236}">
                <a16:creationId xmlns:a16="http://schemas.microsoft.com/office/drawing/2014/main" id="{3B5DD048-F074-C7B1-7010-5BE53EC24F27}"/>
              </a:ext>
            </a:extLst>
          </p:cNvPr>
          <p:cNvSpPr/>
          <p:nvPr/>
        </p:nvSpPr>
        <p:spPr>
          <a:xfrm>
            <a:off x="9026347" y="1089025"/>
            <a:ext cx="2834730" cy="4932363"/>
          </a:xfrm>
          <a:prstGeom prst="roundRect">
            <a:avLst>
              <a:gd name="adj" fmla="val 2746"/>
            </a:avLst>
          </a:prstGeom>
          <a:solidFill>
            <a:schemeClr val="lt1"/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444500" sx="101000" sy="101000" algn="ctr" rotWithShape="0">
              <a:srgbClr val="000000">
                <a:alpha val="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t">
            <a:noAutofit/>
          </a:bodyPr>
          <a:lstStyle/>
          <a:p>
            <a:pPr>
              <a:lnSpc>
                <a:spcPct val="80000"/>
              </a:lnSpc>
            </a:pPr>
            <a:r>
              <a:rPr lang="ru-RU" sz="1600" b="1" spc="-1" dirty="0">
                <a:solidFill>
                  <a:srgbClr val="00519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Глобальные комплексные цифровые среды под управлением ИИ 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C5FD2C2-EAEF-CF7C-3563-0A80506FB5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2493777"/>
            <a:ext cx="360000" cy="360000"/>
          </a:xfrm>
          <a:prstGeom prst="rect">
            <a:avLst/>
          </a:prstGeom>
        </p:spPr>
      </p:pic>
      <p:pic>
        <p:nvPicPr>
          <p:cNvPr id="700" name="Рисунок 699">
            <a:extLst>
              <a:ext uri="{FF2B5EF4-FFF2-40B4-BE49-F238E27FC236}">
                <a16:creationId xmlns:a16="http://schemas.microsoft.com/office/drawing/2014/main" id="{49D67708-0E9B-DA96-48EB-A995BE86CD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1893811"/>
            <a:ext cx="360000" cy="360000"/>
          </a:xfrm>
          <a:prstGeom prst="rect">
            <a:avLst/>
          </a:prstGeom>
        </p:spPr>
      </p:pic>
      <p:pic>
        <p:nvPicPr>
          <p:cNvPr id="781" name="Рисунок 780">
            <a:extLst>
              <a:ext uri="{FF2B5EF4-FFF2-40B4-BE49-F238E27FC236}">
                <a16:creationId xmlns:a16="http://schemas.microsoft.com/office/drawing/2014/main" id="{4B06BAC6-7668-E756-D8E4-43950D0AF5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962" y="2493777"/>
            <a:ext cx="360000" cy="360000"/>
          </a:xfrm>
          <a:prstGeom prst="rect">
            <a:avLst/>
          </a:prstGeom>
        </p:spPr>
      </p:pic>
      <p:pic>
        <p:nvPicPr>
          <p:cNvPr id="782" name="Рисунок 781">
            <a:extLst>
              <a:ext uri="{FF2B5EF4-FFF2-40B4-BE49-F238E27FC236}">
                <a16:creationId xmlns:a16="http://schemas.microsoft.com/office/drawing/2014/main" id="{A81ED9E4-B516-DBEB-234E-10134E87F5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32" y="1893811"/>
            <a:ext cx="360000" cy="360000"/>
          </a:xfrm>
          <a:prstGeom prst="rect">
            <a:avLst/>
          </a:prstGeom>
        </p:spPr>
      </p:pic>
      <p:pic>
        <p:nvPicPr>
          <p:cNvPr id="784" name="Рисунок 783">
            <a:extLst>
              <a:ext uri="{FF2B5EF4-FFF2-40B4-BE49-F238E27FC236}">
                <a16:creationId xmlns:a16="http://schemas.microsoft.com/office/drawing/2014/main" id="{B5E4016F-90B7-B906-43D0-0B4F95791B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19" y="2493777"/>
            <a:ext cx="360000" cy="360000"/>
          </a:xfrm>
          <a:prstGeom prst="rect">
            <a:avLst/>
          </a:prstGeom>
        </p:spPr>
      </p:pic>
      <p:pic>
        <p:nvPicPr>
          <p:cNvPr id="785" name="Рисунок 784">
            <a:extLst>
              <a:ext uri="{FF2B5EF4-FFF2-40B4-BE49-F238E27FC236}">
                <a16:creationId xmlns:a16="http://schemas.microsoft.com/office/drawing/2014/main" id="{8714DCC5-84BF-360D-973B-531FA8E04A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389" y="1893811"/>
            <a:ext cx="360000" cy="360000"/>
          </a:xfrm>
          <a:prstGeom prst="rect">
            <a:avLst/>
          </a:prstGeom>
        </p:spPr>
      </p:pic>
      <p:pic>
        <p:nvPicPr>
          <p:cNvPr id="787" name="Рисунок 786">
            <a:extLst>
              <a:ext uri="{FF2B5EF4-FFF2-40B4-BE49-F238E27FC236}">
                <a16:creationId xmlns:a16="http://schemas.microsoft.com/office/drawing/2014/main" id="{613A03AD-9338-5377-B32F-56546782A2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876" y="2493777"/>
            <a:ext cx="360000" cy="360000"/>
          </a:xfrm>
          <a:prstGeom prst="rect">
            <a:avLst/>
          </a:prstGeom>
        </p:spPr>
      </p:pic>
      <p:pic>
        <p:nvPicPr>
          <p:cNvPr id="788" name="Рисунок 787">
            <a:extLst>
              <a:ext uri="{FF2B5EF4-FFF2-40B4-BE49-F238E27FC236}">
                <a16:creationId xmlns:a16="http://schemas.microsoft.com/office/drawing/2014/main" id="{0F929344-92A1-4A8C-E636-45E4418086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346" y="1893811"/>
            <a:ext cx="360000" cy="360000"/>
          </a:xfrm>
          <a:prstGeom prst="rect">
            <a:avLst/>
          </a:prstGeom>
        </p:spPr>
      </p:pic>
      <p:sp>
        <p:nvSpPr>
          <p:cNvPr id="789" name="TextBox 788">
            <a:extLst>
              <a:ext uri="{FF2B5EF4-FFF2-40B4-BE49-F238E27FC236}">
                <a16:creationId xmlns:a16="http://schemas.microsoft.com/office/drawing/2014/main" id="{095C0217-F928-89CB-0E1A-64C8D76183B4}"/>
              </a:ext>
            </a:extLst>
          </p:cNvPr>
          <p:cNvSpPr txBox="1"/>
          <p:nvPr/>
        </p:nvSpPr>
        <p:spPr>
          <a:xfrm>
            <a:off x="763004" y="1868584"/>
            <a:ext cx="2100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ИИ действует в рамках заранее «прописанных» сценариев</a:t>
            </a:r>
          </a:p>
        </p:txBody>
      </p:sp>
      <p:sp>
        <p:nvSpPr>
          <p:cNvPr id="790" name="TextBox 789">
            <a:extLst>
              <a:ext uri="{FF2B5EF4-FFF2-40B4-BE49-F238E27FC236}">
                <a16:creationId xmlns:a16="http://schemas.microsoft.com/office/drawing/2014/main" id="{AE45D330-03E2-994F-3066-773C1D71C207}"/>
              </a:ext>
            </a:extLst>
          </p:cNvPr>
          <p:cNvSpPr txBox="1"/>
          <p:nvPr/>
        </p:nvSpPr>
        <p:spPr>
          <a:xfrm>
            <a:off x="3633144" y="1868584"/>
            <a:ext cx="2454432" cy="430887"/>
          </a:xfrm>
          <a:prstGeom prst="rect">
            <a:avLst/>
          </a:prstGeom>
          <a:noFill/>
        </p:spPr>
        <p:txBody>
          <a:bodyPr wrap="square" rIns="36000" rtlCol="0">
            <a:spAutoFit/>
          </a:bodyPr>
          <a:lstStyle/>
          <a:p>
            <a:r>
              <a:rPr lang="ru-RU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ИИ помогает в принятии сложных решений, выполняя роль консультанта</a:t>
            </a:r>
          </a:p>
        </p:txBody>
      </p:sp>
      <p:sp>
        <p:nvSpPr>
          <p:cNvPr id="791" name="TextBox 790">
            <a:extLst>
              <a:ext uri="{FF2B5EF4-FFF2-40B4-BE49-F238E27FC236}">
                <a16:creationId xmlns:a16="http://schemas.microsoft.com/office/drawing/2014/main" id="{74D1A950-2C9F-4FCF-E803-07D10081C999}"/>
              </a:ext>
            </a:extLst>
          </p:cNvPr>
          <p:cNvSpPr txBox="1"/>
          <p:nvPr/>
        </p:nvSpPr>
        <p:spPr>
          <a:xfrm>
            <a:off x="9453494" y="1868584"/>
            <a:ext cx="2593573" cy="430887"/>
          </a:xfrm>
          <a:prstGeom prst="rect">
            <a:avLst/>
          </a:prstGeom>
          <a:noFill/>
        </p:spPr>
        <p:txBody>
          <a:bodyPr wrap="square" lIns="90000" rIns="72000" rtlCol="0">
            <a:spAutoFit/>
          </a:bodyPr>
          <a:lstStyle/>
          <a:p>
            <a:r>
              <a:rPr lang="ru-RU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ИИ управляет типовыми функциями в различных сферах города</a:t>
            </a:r>
          </a:p>
        </p:txBody>
      </p:sp>
      <p:sp>
        <p:nvSpPr>
          <p:cNvPr id="792" name="TextBox 791">
            <a:extLst>
              <a:ext uri="{FF2B5EF4-FFF2-40B4-BE49-F238E27FC236}">
                <a16:creationId xmlns:a16="http://schemas.microsoft.com/office/drawing/2014/main" id="{3175ADE3-89CE-5509-73B9-45488EC49F1A}"/>
              </a:ext>
            </a:extLst>
          </p:cNvPr>
          <p:cNvSpPr txBox="1"/>
          <p:nvPr/>
        </p:nvSpPr>
        <p:spPr>
          <a:xfrm>
            <a:off x="6518309" y="1868584"/>
            <a:ext cx="24023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ИИ-решения могут самостоятельно принимать часть решений</a:t>
            </a:r>
          </a:p>
        </p:txBody>
      </p:sp>
      <p:sp>
        <p:nvSpPr>
          <p:cNvPr id="793" name="TextBox 792">
            <a:extLst>
              <a:ext uri="{FF2B5EF4-FFF2-40B4-BE49-F238E27FC236}">
                <a16:creationId xmlns:a16="http://schemas.microsoft.com/office/drawing/2014/main" id="{97CD1D1C-5DF0-6044-7CB7-A92079C01FE0}"/>
              </a:ext>
            </a:extLst>
          </p:cNvPr>
          <p:cNvSpPr txBox="1"/>
          <p:nvPr/>
        </p:nvSpPr>
        <p:spPr>
          <a:xfrm>
            <a:off x="763004" y="2447717"/>
            <a:ext cx="2392440" cy="772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80000"/>
              </a:lnSpc>
              <a:buClr>
                <a:srgbClr val="00519A"/>
              </a:buClr>
              <a:buFont typeface="Arial" panose="020B0604020202020204" pitchFamily="34" charset="0"/>
              <a:buChar char="•"/>
            </a:pPr>
            <a:r>
              <a:rPr lang="ru-RU" sz="1100" b="1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Однофункциональные</a:t>
            </a:r>
            <a:r>
              <a:rPr lang="ru-RU" sz="11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185738" algn="just">
              <a:lnSpc>
                <a:spcPct val="80000"/>
              </a:lnSpc>
              <a:buClr>
                <a:srgbClr val="00519A"/>
              </a:buClr>
            </a:pPr>
            <a:r>
              <a:rPr lang="ru-RU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чат-боты в роли секретарей</a:t>
            </a:r>
          </a:p>
          <a:p>
            <a:pPr marL="171450" indent="-171450" algn="just">
              <a:lnSpc>
                <a:spcPct val="80000"/>
              </a:lnSpc>
              <a:buClr>
                <a:srgbClr val="00519A"/>
              </a:buClr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Многофункциональные: </a:t>
            </a:r>
            <a:endParaRPr lang="en-US" sz="1100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85738" lvl="1" algn="just">
              <a:lnSpc>
                <a:spcPct val="80000"/>
              </a:lnSpc>
              <a:buClr>
                <a:srgbClr val="00519A"/>
              </a:buClr>
            </a:pPr>
            <a:r>
              <a:rPr lang="ru-RU" sz="11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видеоаналитика</a:t>
            </a:r>
            <a:r>
              <a:rPr lang="ru-RU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в</a:t>
            </a:r>
            <a:r>
              <a:rPr lang="en-US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системах безопасности</a:t>
            </a:r>
          </a:p>
        </p:txBody>
      </p:sp>
      <p:sp>
        <p:nvSpPr>
          <p:cNvPr id="794" name="TextBox 793">
            <a:extLst>
              <a:ext uri="{FF2B5EF4-FFF2-40B4-BE49-F238E27FC236}">
                <a16:creationId xmlns:a16="http://schemas.microsoft.com/office/drawing/2014/main" id="{B192338A-E707-7FE4-8E5C-6D9AB405EEAA}"/>
              </a:ext>
            </a:extLst>
          </p:cNvPr>
          <p:cNvSpPr txBox="1"/>
          <p:nvPr/>
        </p:nvSpPr>
        <p:spPr>
          <a:xfrm>
            <a:off x="3633144" y="2447717"/>
            <a:ext cx="2377608" cy="501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80000"/>
              </a:lnSpc>
              <a:buClr>
                <a:srgbClr val="00519A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Цифровые помощники врачей</a:t>
            </a:r>
          </a:p>
          <a:p>
            <a:pPr marL="171450" indent="-171450" algn="just">
              <a:lnSpc>
                <a:spcPct val="80000"/>
              </a:lnSpc>
              <a:buClr>
                <a:srgbClr val="00519A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Финансовые консультанты</a:t>
            </a:r>
          </a:p>
          <a:p>
            <a:pPr marL="171450" indent="-171450" algn="just">
              <a:lnSpc>
                <a:spcPct val="80000"/>
              </a:lnSpc>
              <a:buClr>
                <a:srgbClr val="00519A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Консультанты в сфере туризма</a:t>
            </a:r>
          </a:p>
        </p:txBody>
      </p:sp>
      <p:sp>
        <p:nvSpPr>
          <p:cNvPr id="795" name="TextBox 794">
            <a:extLst>
              <a:ext uri="{FF2B5EF4-FFF2-40B4-BE49-F238E27FC236}">
                <a16:creationId xmlns:a16="http://schemas.microsoft.com/office/drawing/2014/main" id="{5E80099C-2512-B576-1AA2-50D9CD00ED2D}"/>
              </a:ext>
            </a:extLst>
          </p:cNvPr>
          <p:cNvSpPr txBox="1"/>
          <p:nvPr/>
        </p:nvSpPr>
        <p:spPr>
          <a:xfrm>
            <a:off x="6518309" y="2447717"/>
            <a:ext cx="2402382" cy="7728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171450" indent="-171450" algn="just">
              <a:lnSpc>
                <a:spcPct val="80000"/>
              </a:lnSpc>
              <a:buClr>
                <a:srgbClr val="00519A"/>
              </a:buClr>
              <a:buFont typeface="Arial" panose="020B0604020202020204" pitchFamily="34" charset="0"/>
              <a:buChar char="•"/>
              <a:defRPr sz="110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b="1" dirty="0"/>
              <a:t>Одноотраслевые:</a:t>
            </a:r>
          </a:p>
          <a:p>
            <a:pPr marL="185738" lvl="1" algn="just">
              <a:lnSpc>
                <a:spcPct val="80000"/>
              </a:lnSpc>
              <a:buClr>
                <a:srgbClr val="00519A"/>
              </a:buClr>
            </a:pPr>
            <a:r>
              <a:rPr lang="ru-RU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интеллектуальная транспортная система</a:t>
            </a:r>
          </a:p>
          <a:p>
            <a:r>
              <a:rPr lang="ru-RU" b="1" dirty="0" err="1"/>
              <a:t>Мультиотраслевые</a:t>
            </a:r>
            <a:r>
              <a:rPr lang="ru-RU" b="1" dirty="0"/>
              <a:t>:</a:t>
            </a:r>
          </a:p>
          <a:p>
            <a:pPr marL="185738" lvl="1" algn="just">
              <a:lnSpc>
                <a:spcPct val="80000"/>
              </a:lnSpc>
              <a:buClr>
                <a:srgbClr val="00519A"/>
              </a:buClr>
            </a:pPr>
            <a:r>
              <a:rPr lang="ru-RU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транспорт, сбор отходов и ЖКХ</a:t>
            </a:r>
          </a:p>
        </p:txBody>
      </p:sp>
      <p:sp>
        <p:nvSpPr>
          <p:cNvPr id="796" name="TextBox 795">
            <a:extLst>
              <a:ext uri="{FF2B5EF4-FFF2-40B4-BE49-F238E27FC236}">
                <a16:creationId xmlns:a16="http://schemas.microsoft.com/office/drawing/2014/main" id="{183AA3FF-99E5-FD23-27AD-E1BF42DBF612}"/>
              </a:ext>
            </a:extLst>
          </p:cNvPr>
          <p:cNvSpPr txBox="1"/>
          <p:nvPr/>
        </p:nvSpPr>
        <p:spPr>
          <a:xfrm>
            <a:off x="9453494" y="2447717"/>
            <a:ext cx="2356445" cy="7727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171450" indent="-171450" algn="just">
              <a:lnSpc>
                <a:spcPct val="80000"/>
              </a:lnSpc>
              <a:buClr>
                <a:srgbClr val="00519A"/>
              </a:buClr>
              <a:buFont typeface="Arial" panose="020B0604020202020204" pitchFamily="34" charset="0"/>
              <a:buChar char="•"/>
              <a:defRPr sz="110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defRPr>
            </a:lvl1pPr>
          </a:lstStyle>
          <a:p>
            <a:pPr marL="0" indent="0">
              <a:buNone/>
            </a:pPr>
            <a:r>
              <a:rPr lang="ru-RU" dirty="0"/>
              <a:t>Управление всеми типовыми функциями в сфере жизнедеятельности города, креативные и стратегические – остаются за людьми</a:t>
            </a:r>
          </a:p>
        </p:txBody>
      </p:sp>
      <p:pic>
        <p:nvPicPr>
          <p:cNvPr id="798" name="Рисунок 797">
            <a:extLst>
              <a:ext uri="{FF2B5EF4-FFF2-40B4-BE49-F238E27FC236}">
                <a16:creationId xmlns:a16="http://schemas.microsoft.com/office/drawing/2014/main" id="{0FBEB1EF-10B1-CEF7-098B-AEE74FE799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329174"/>
            <a:ext cx="360000" cy="360000"/>
          </a:xfrm>
          <a:prstGeom prst="rect">
            <a:avLst/>
          </a:prstGeom>
        </p:spPr>
      </p:pic>
      <p:pic>
        <p:nvPicPr>
          <p:cNvPr id="799" name="Рисунок 798">
            <a:extLst>
              <a:ext uri="{FF2B5EF4-FFF2-40B4-BE49-F238E27FC236}">
                <a16:creationId xmlns:a16="http://schemas.microsoft.com/office/drawing/2014/main" id="{6D384606-05F3-DF20-8459-49750F1DDB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962" y="3329174"/>
            <a:ext cx="360000" cy="360000"/>
          </a:xfrm>
          <a:prstGeom prst="rect">
            <a:avLst/>
          </a:prstGeom>
        </p:spPr>
      </p:pic>
      <p:pic>
        <p:nvPicPr>
          <p:cNvPr id="800" name="Рисунок 799">
            <a:extLst>
              <a:ext uri="{FF2B5EF4-FFF2-40B4-BE49-F238E27FC236}">
                <a16:creationId xmlns:a16="http://schemas.microsoft.com/office/drawing/2014/main" id="{10060090-C63B-23CF-F6D7-339E0C79CC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876" y="3329174"/>
            <a:ext cx="360000" cy="360000"/>
          </a:xfrm>
          <a:prstGeom prst="rect">
            <a:avLst/>
          </a:prstGeom>
        </p:spPr>
      </p:pic>
      <p:pic>
        <p:nvPicPr>
          <p:cNvPr id="801" name="Рисунок 800">
            <a:extLst>
              <a:ext uri="{FF2B5EF4-FFF2-40B4-BE49-F238E27FC236}">
                <a16:creationId xmlns:a16="http://schemas.microsoft.com/office/drawing/2014/main" id="{983477EE-5633-ACDA-CAEC-0A65D2623C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19" y="3329174"/>
            <a:ext cx="360000" cy="360000"/>
          </a:xfrm>
          <a:prstGeom prst="rect">
            <a:avLst/>
          </a:prstGeom>
        </p:spPr>
      </p:pic>
      <p:sp>
        <p:nvSpPr>
          <p:cNvPr id="802" name="TextBox 801">
            <a:extLst>
              <a:ext uri="{FF2B5EF4-FFF2-40B4-BE49-F238E27FC236}">
                <a16:creationId xmlns:a16="http://schemas.microsoft.com/office/drawing/2014/main" id="{12865DF5-83CC-39F4-ED4D-0BD651522EF7}"/>
              </a:ext>
            </a:extLst>
          </p:cNvPr>
          <p:cNvSpPr txBox="1"/>
          <p:nvPr/>
        </p:nvSpPr>
        <p:spPr>
          <a:xfrm>
            <a:off x="7107627" y="3302407"/>
            <a:ext cx="1851572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indent="11113" algn="r"/>
            <a:r>
              <a:rPr lang="ru-RU" dirty="0">
                <a:solidFill>
                  <a:srgbClr val="00519A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6%-8% ВВП</a:t>
            </a:r>
          </a:p>
          <a:p>
            <a:pPr indent="11113" algn="r"/>
            <a:r>
              <a:rPr lang="ru-RU" sz="600" dirty="0">
                <a:solidFill>
                  <a:srgbClr val="00519A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синергетический эффект от внедрения </a:t>
            </a:r>
            <a:r>
              <a:rPr lang="ru-RU" sz="600" dirty="0" err="1">
                <a:solidFill>
                  <a:srgbClr val="00519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мультиотраслевых</a:t>
            </a:r>
            <a:r>
              <a:rPr lang="ru-RU" sz="600" dirty="0">
                <a:solidFill>
                  <a:srgbClr val="00519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600" dirty="0">
                <a:solidFill>
                  <a:srgbClr val="00519A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решений</a:t>
            </a:r>
          </a:p>
        </p:txBody>
      </p:sp>
      <p:sp>
        <p:nvSpPr>
          <p:cNvPr id="803" name="TextBox 802">
            <a:extLst>
              <a:ext uri="{FF2B5EF4-FFF2-40B4-BE49-F238E27FC236}">
                <a16:creationId xmlns:a16="http://schemas.microsoft.com/office/drawing/2014/main" id="{985ECBD5-6F78-950C-1FD9-C7C3A2175C6D}"/>
              </a:ext>
            </a:extLst>
          </p:cNvPr>
          <p:cNvSpPr txBox="1"/>
          <p:nvPr/>
        </p:nvSpPr>
        <p:spPr>
          <a:xfrm>
            <a:off x="9524767" y="3242808"/>
            <a:ext cx="18378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1113" algn="r"/>
            <a:r>
              <a:rPr lang="ru-RU" dirty="0">
                <a:solidFill>
                  <a:srgbClr val="00519A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13%-15% ВВП</a:t>
            </a:r>
          </a:p>
          <a:p>
            <a:pPr indent="11113" algn="r"/>
            <a:r>
              <a:rPr lang="ru-RU" sz="600" dirty="0">
                <a:solidFill>
                  <a:srgbClr val="00519A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кумулятивный эффект применения единого платформенного решения с ИИ</a:t>
            </a:r>
          </a:p>
        </p:txBody>
      </p:sp>
      <p:sp>
        <p:nvSpPr>
          <p:cNvPr id="804" name="TextBox 803">
            <a:extLst>
              <a:ext uri="{FF2B5EF4-FFF2-40B4-BE49-F238E27FC236}">
                <a16:creationId xmlns:a16="http://schemas.microsoft.com/office/drawing/2014/main" id="{07208AAC-B817-3F88-8CFB-A444C08D7617}"/>
              </a:ext>
            </a:extLst>
          </p:cNvPr>
          <p:cNvSpPr txBox="1"/>
          <p:nvPr/>
        </p:nvSpPr>
        <p:spPr>
          <a:xfrm>
            <a:off x="798623" y="3329549"/>
            <a:ext cx="15453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dirty="0">
                <a:solidFill>
                  <a:srgbClr val="00519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ru-RU" dirty="0">
                <a:solidFill>
                  <a:srgbClr val="00519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0,2% ВВП</a:t>
            </a:r>
          </a:p>
        </p:txBody>
      </p:sp>
      <p:sp>
        <p:nvSpPr>
          <p:cNvPr id="805" name="TextBox 804">
            <a:extLst>
              <a:ext uri="{FF2B5EF4-FFF2-40B4-BE49-F238E27FC236}">
                <a16:creationId xmlns:a16="http://schemas.microsoft.com/office/drawing/2014/main" id="{5E40B73E-8B41-2854-17B8-BBC76AA03461}"/>
              </a:ext>
            </a:extLst>
          </p:cNvPr>
          <p:cNvSpPr txBox="1"/>
          <p:nvPr/>
        </p:nvSpPr>
        <p:spPr>
          <a:xfrm>
            <a:off x="3937041" y="3292052"/>
            <a:ext cx="14507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80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sz="1800" dirty="0">
                <a:solidFill>
                  <a:srgbClr val="00519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</a:t>
            </a:r>
            <a:r>
              <a:rPr lang="ru-RU" sz="1800" dirty="0">
                <a:solidFill>
                  <a:srgbClr val="00519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1,2%</a:t>
            </a:r>
            <a:r>
              <a:rPr lang="en-US" sz="1800" dirty="0">
                <a:solidFill>
                  <a:srgbClr val="00519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dirty="0">
                <a:solidFill>
                  <a:srgbClr val="00519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ВВП</a:t>
            </a:r>
          </a:p>
        </p:txBody>
      </p:sp>
      <p:sp>
        <p:nvSpPr>
          <p:cNvPr id="806" name="TextBox 805">
            <a:extLst>
              <a:ext uri="{FF2B5EF4-FFF2-40B4-BE49-F238E27FC236}">
                <a16:creationId xmlns:a16="http://schemas.microsoft.com/office/drawing/2014/main" id="{9A88BF91-1414-D667-C21D-99BD602B8391}"/>
              </a:ext>
            </a:extLst>
          </p:cNvPr>
          <p:cNvSpPr txBox="1"/>
          <p:nvPr/>
        </p:nvSpPr>
        <p:spPr>
          <a:xfrm>
            <a:off x="6504503" y="3269205"/>
            <a:ext cx="1652367" cy="35457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indent="11113">
              <a:lnSpc>
                <a:spcPct val="150000"/>
              </a:lnSpc>
            </a:pPr>
            <a:r>
              <a:rPr lang="ru-RU" sz="1800" dirty="0">
                <a:solidFill>
                  <a:srgbClr val="00519A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2-5% ВВП +</a:t>
            </a:r>
            <a:endParaRPr lang="en-US" sz="500" dirty="0">
              <a:solidFill>
                <a:srgbClr val="00519A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08" name="Рисунок 807">
            <a:extLst>
              <a:ext uri="{FF2B5EF4-FFF2-40B4-BE49-F238E27FC236}">
                <a16:creationId xmlns:a16="http://schemas.microsoft.com/office/drawing/2014/main" id="{F62073E7-075B-3D6F-25E2-6BCF4E10A6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4552" y="3894419"/>
            <a:ext cx="2964466" cy="1978069"/>
          </a:xfrm>
          <a:prstGeom prst="rect">
            <a:avLst/>
          </a:prstGeom>
        </p:spPr>
      </p:pic>
      <p:pic>
        <p:nvPicPr>
          <p:cNvPr id="810" name="Рисунок 809">
            <a:extLst>
              <a:ext uri="{FF2B5EF4-FFF2-40B4-BE49-F238E27FC236}">
                <a16:creationId xmlns:a16="http://schemas.microsoft.com/office/drawing/2014/main" id="{974BE88A-53C7-F986-0EB5-0992935582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59517" y="3662863"/>
            <a:ext cx="2831194" cy="2831194"/>
          </a:xfrm>
          <a:prstGeom prst="rect">
            <a:avLst/>
          </a:prstGeom>
        </p:spPr>
      </p:pic>
      <p:pic>
        <p:nvPicPr>
          <p:cNvPr id="812" name="Рисунок 811">
            <a:extLst>
              <a:ext uri="{FF2B5EF4-FFF2-40B4-BE49-F238E27FC236}">
                <a16:creationId xmlns:a16="http://schemas.microsoft.com/office/drawing/2014/main" id="{CCB48E4B-16C7-B6A4-7028-EE2EB7B419C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89234" y="4064921"/>
            <a:ext cx="2888886" cy="1927638"/>
          </a:xfrm>
          <a:prstGeom prst="rect">
            <a:avLst/>
          </a:prstGeom>
        </p:spPr>
      </p:pic>
      <p:pic>
        <p:nvPicPr>
          <p:cNvPr id="814" name="Рисунок 813">
            <a:extLst>
              <a:ext uri="{FF2B5EF4-FFF2-40B4-BE49-F238E27FC236}">
                <a16:creationId xmlns:a16="http://schemas.microsoft.com/office/drawing/2014/main" id="{B78077D4-9910-03E7-8CD9-9E99390B85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03302" y="3598683"/>
            <a:ext cx="2645398" cy="2645398"/>
          </a:xfrm>
          <a:prstGeom prst="rect">
            <a:avLst/>
          </a:prstGeom>
        </p:spPr>
      </p:pic>
      <p:pic>
        <p:nvPicPr>
          <p:cNvPr id="815" name="Рисунок 814">
            <a:extLst>
              <a:ext uri="{FF2B5EF4-FFF2-40B4-BE49-F238E27FC236}">
                <a16:creationId xmlns:a16="http://schemas.microsoft.com/office/drawing/2014/main" id="{A285C532-7047-487D-853B-16C0F1C7B8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768" y="6065810"/>
            <a:ext cx="360000" cy="360000"/>
          </a:xfrm>
          <a:prstGeom prst="rect">
            <a:avLst/>
          </a:prstGeom>
        </p:spPr>
      </p:pic>
      <p:pic>
        <p:nvPicPr>
          <p:cNvPr id="816" name="Рисунок 815">
            <a:extLst>
              <a:ext uri="{FF2B5EF4-FFF2-40B4-BE49-F238E27FC236}">
                <a16:creationId xmlns:a16="http://schemas.microsoft.com/office/drawing/2014/main" id="{846946B2-2C86-3A7D-A9A5-E053974B5F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79" y="6065810"/>
            <a:ext cx="360000" cy="360000"/>
          </a:xfrm>
          <a:prstGeom prst="rect">
            <a:avLst/>
          </a:prstGeom>
        </p:spPr>
      </p:pic>
      <p:pic>
        <p:nvPicPr>
          <p:cNvPr id="817" name="Рисунок 816">
            <a:extLst>
              <a:ext uri="{FF2B5EF4-FFF2-40B4-BE49-F238E27FC236}">
                <a16:creationId xmlns:a16="http://schemas.microsoft.com/office/drawing/2014/main" id="{51974560-2202-24BF-4269-D18068833F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373" y="6065810"/>
            <a:ext cx="360000" cy="360000"/>
          </a:xfrm>
          <a:prstGeom prst="rect">
            <a:avLst/>
          </a:prstGeom>
        </p:spPr>
      </p:pic>
      <p:sp>
        <p:nvSpPr>
          <p:cNvPr id="818" name="TextBox 817">
            <a:extLst>
              <a:ext uri="{FF2B5EF4-FFF2-40B4-BE49-F238E27FC236}">
                <a16:creationId xmlns:a16="http://schemas.microsoft.com/office/drawing/2014/main" id="{3D5D5136-77A0-CFD4-0D23-EE859015D7E5}"/>
              </a:ext>
            </a:extLst>
          </p:cNvPr>
          <p:cNvSpPr txBox="1"/>
          <p:nvPr/>
        </p:nvSpPr>
        <p:spPr>
          <a:xfrm>
            <a:off x="4183216" y="6153477"/>
            <a:ext cx="112629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200" dirty="0"/>
              <a:t>Уровень ВВП</a:t>
            </a:r>
          </a:p>
        </p:txBody>
      </p:sp>
      <p:sp>
        <p:nvSpPr>
          <p:cNvPr id="819" name="TextBox 818">
            <a:extLst>
              <a:ext uri="{FF2B5EF4-FFF2-40B4-BE49-F238E27FC236}">
                <a16:creationId xmlns:a16="http://schemas.microsoft.com/office/drawing/2014/main" id="{9177B9C2-AF17-E38C-0D24-9F011810C652}"/>
              </a:ext>
            </a:extLst>
          </p:cNvPr>
          <p:cNvSpPr txBox="1"/>
          <p:nvPr/>
        </p:nvSpPr>
        <p:spPr>
          <a:xfrm>
            <a:off x="2245611" y="6153477"/>
            <a:ext cx="170122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200" dirty="0"/>
              <a:t>Примеры ИИ-решений</a:t>
            </a:r>
          </a:p>
        </p:txBody>
      </p:sp>
      <p:sp>
        <p:nvSpPr>
          <p:cNvPr id="820" name="TextBox 819">
            <a:extLst>
              <a:ext uri="{FF2B5EF4-FFF2-40B4-BE49-F238E27FC236}">
                <a16:creationId xmlns:a16="http://schemas.microsoft.com/office/drawing/2014/main" id="{AC0F3B90-E916-8FB6-D46B-569C8196F1BF}"/>
              </a:ext>
            </a:extLst>
          </p:cNvPr>
          <p:cNvSpPr txBox="1"/>
          <p:nvPr/>
        </p:nvSpPr>
        <p:spPr>
          <a:xfrm>
            <a:off x="727306" y="6153477"/>
            <a:ext cx="11520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/>
              <a:t>Роль функция ИИ</a:t>
            </a:r>
          </a:p>
        </p:txBody>
      </p:sp>
    </p:spTree>
    <p:extLst>
      <p:ext uri="{BB962C8B-B14F-4D97-AF65-F5344CB8AC3E}">
        <p14:creationId xmlns:p14="http://schemas.microsoft.com/office/powerpoint/2010/main" val="2137684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A8FA799-7603-F6F3-7476-03831E26FC8F}"/>
              </a:ext>
            </a:extLst>
          </p:cNvPr>
          <p:cNvGrpSpPr/>
          <p:nvPr/>
        </p:nvGrpSpPr>
        <p:grpSpPr>
          <a:xfrm>
            <a:off x="0" y="3122323"/>
            <a:ext cx="12191999" cy="613355"/>
            <a:chOff x="0" y="869243"/>
            <a:chExt cx="12191999" cy="61335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485819D-66AD-2DDA-5BAC-0CCA72D45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869243"/>
              <a:ext cx="12191999" cy="613355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274F9FC-FB87-B1E7-939E-11DE3C123D4F}"/>
                </a:ext>
              </a:extLst>
            </p:cNvPr>
            <p:cNvSpPr txBox="1"/>
            <p:nvPr/>
          </p:nvSpPr>
          <p:spPr>
            <a:xfrm>
              <a:off x="474507" y="1006643"/>
              <a:ext cx="11242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defRPr sz="160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ctr"/>
              <a:r>
                <a:rPr lang="ru-RU" b="1" dirty="0"/>
                <a:t>С ЦЕЛЬЮ ОЦЕНКИ ГОТОВНОСТИ РЕГИОНОВ К ВНЕДРЕНИЮ ИИ РЕШЕНИЙ……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8879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74F9FC-FB87-B1E7-939E-11DE3C123D4F}"/>
              </a:ext>
            </a:extLst>
          </p:cNvPr>
          <p:cNvSpPr txBox="1"/>
          <p:nvPr/>
        </p:nvSpPr>
        <p:spPr>
          <a:xfrm>
            <a:off x="425195" y="977661"/>
            <a:ext cx="112429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ИНДЕКС ИНТЕЛЛЕКТУАЛЬНОЙ ЗРЕЛОСТИ ДЛЯ ИСПОЛНЕНИЯ ИНЫХ ПОРУЧЕНИЙ ПРЕЗИДЕНТА РОССИЙСКОЙ ФЕДЕРАЦИИ</a:t>
            </a:r>
          </a:p>
        </p:txBody>
      </p:sp>
      <p:sp>
        <p:nvSpPr>
          <p:cNvPr id="3" name="Прямоугольник: скругленные углы 12">
            <a:extLst>
              <a:ext uri="{FF2B5EF4-FFF2-40B4-BE49-F238E27FC236}">
                <a16:creationId xmlns:a16="http://schemas.microsoft.com/office/drawing/2014/main" id="{C4B5E5DE-7D06-23C4-F9DB-81D0642B629F}"/>
              </a:ext>
            </a:extLst>
          </p:cNvPr>
          <p:cNvSpPr/>
          <p:nvPr/>
        </p:nvSpPr>
        <p:spPr>
          <a:xfrm>
            <a:off x="985363" y="4097767"/>
            <a:ext cx="4244080" cy="1059861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1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Поручение Президента РФ № Пр-172, п.1 г)-1:</a:t>
            </a:r>
          </a:p>
          <a:p>
            <a:pPr algn="just">
              <a:lnSpc>
                <a:spcPts val="970"/>
              </a:lnSpc>
            </a:pPr>
            <a:r>
              <a:rPr lang="ru-RU" sz="97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обеспечить корректировку стратегий цифровой трансформации отраслей экономики с учетом реализации подпункта «г» пункта 2 настоящего перечня поручений.</a:t>
            </a:r>
          </a:p>
        </p:txBody>
      </p:sp>
      <p:sp>
        <p:nvSpPr>
          <p:cNvPr id="4" name="Прямоугольник: скругленные углы 11">
            <a:extLst>
              <a:ext uri="{FF2B5EF4-FFF2-40B4-BE49-F238E27FC236}">
                <a16:creationId xmlns:a16="http://schemas.microsoft.com/office/drawing/2014/main" id="{6A2A45EF-F9BD-7F7B-0F9D-E90340F261FC}"/>
              </a:ext>
            </a:extLst>
          </p:cNvPr>
          <p:cNvSpPr/>
          <p:nvPr/>
        </p:nvSpPr>
        <p:spPr>
          <a:xfrm>
            <a:off x="982349" y="2855268"/>
            <a:ext cx="4247095" cy="1059862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1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Поручение Президента РФ № Пр-172, п.1 в):</a:t>
            </a:r>
          </a:p>
          <a:p>
            <a:pPr algn="just">
              <a:lnSpc>
                <a:spcPts val="970"/>
              </a:lnSpc>
            </a:pPr>
            <a:r>
              <a:rPr lang="ru-RU" sz="97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обеспечить внесение в национальные проекты и государственные программы Российской Федерации изменений, предусматривающих внедрение технологий искусственного интеллекта в каждой отрасли экономики и социальной сферы</a:t>
            </a:r>
            <a:r>
              <a:rPr lang="ru-RU" sz="1092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id="{63C75C40-3E38-9B6B-E865-1184EC8991C1}"/>
              </a:ext>
            </a:extLst>
          </p:cNvPr>
          <p:cNvSpPr/>
          <p:nvPr/>
        </p:nvSpPr>
        <p:spPr>
          <a:xfrm>
            <a:off x="980172" y="1612769"/>
            <a:ext cx="4249271" cy="1059862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1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Поручение Президента РФ № Пр-172, п.1 а):</a:t>
            </a:r>
          </a:p>
          <a:p>
            <a:pPr algn="just">
              <a:lnSpc>
                <a:spcPts val="970"/>
              </a:lnSpc>
            </a:pPr>
            <a:r>
              <a:rPr lang="ru-RU" sz="97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установить обязательные требования по повышению эффективности деятельности хозяйствующих субъектов и обязательному использованию ими современных технологий, включая технологии искусственного интеллекта, при предоставлении таким хозяйствующим субъектам субсидий из федерального бюджета. </a:t>
            </a:r>
            <a:endParaRPr lang="ru-RU" sz="97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02D52B-FB20-2103-10A7-4B671ED82E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642" y="1897256"/>
            <a:ext cx="508100" cy="5081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D7A20C-1E66-DE60-3A86-F595934FFF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642" y="3101844"/>
            <a:ext cx="508100" cy="5081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5C0C125-0BFE-3E2D-0A6A-D22F73D28B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888" y="4373647"/>
            <a:ext cx="508100" cy="508100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E6BDA39-1175-7CDA-4DA8-116044C1504D}"/>
              </a:ext>
            </a:extLst>
          </p:cNvPr>
          <p:cNvSpPr/>
          <p:nvPr/>
        </p:nvSpPr>
        <p:spPr>
          <a:xfrm>
            <a:off x="6286359" y="2919710"/>
            <a:ext cx="4244080" cy="754676"/>
          </a:xfrm>
          <a:prstGeom prst="roundRect">
            <a:avLst/>
          </a:prstGeom>
          <a:solidFill>
            <a:srgbClr val="161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1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Поручение Президента РФ № Пр-172, п.7</a:t>
            </a:r>
            <a:r>
              <a:rPr lang="en-US" sz="121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121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9525" algn="just">
              <a:spcAft>
                <a:spcPts val="600"/>
              </a:spcAft>
            </a:pPr>
            <a:r>
              <a:rPr lang="ru-RU" sz="97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обеспечить внедрение наиболее успешных практик применения технологий искусственного интеллекта в субъектах Российской Федерации.</a:t>
            </a:r>
          </a:p>
        </p:txBody>
      </p:sp>
      <p:sp>
        <p:nvSpPr>
          <p:cNvPr id="14" name="Прямоугольник: скругленные углы 11">
            <a:extLst>
              <a:ext uri="{FF2B5EF4-FFF2-40B4-BE49-F238E27FC236}">
                <a16:creationId xmlns:a16="http://schemas.microsoft.com/office/drawing/2014/main" id="{D8D2969D-60D6-7EE4-7214-18CBFEAA949C}"/>
              </a:ext>
            </a:extLst>
          </p:cNvPr>
          <p:cNvSpPr/>
          <p:nvPr/>
        </p:nvSpPr>
        <p:spPr>
          <a:xfrm>
            <a:off x="6286359" y="1612769"/>
            <a:ext cx="4244081" cy="1156269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1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Поручение Президента РФ № Пр-172, п.2 а)-1:</a:t>
            </a:r>
          </a:p>
          <a:p>
            <a:pPr algn="just">
              <a:lnSpc>
                <a:spcPts val="970"/>
              </a:lnSpc>
            </a:pPr>
            <a:r>
              <a:rPr lang="ru-RU" sz="97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обеспечить изменение установленных требований и норм, препятствующих внедрению технологий искусственного интеллекта в отраслях экономики и социальной сферы, а также при необходимости реализацию иных мер, направленных на создание условий для тестирования и эксплуатации систем автономного управления на автомобильном, железнодорожном, воздушном и водном транспорте</a:t>
            </a:r>
            <a:r>
              <a:rPr lang="ru-RU" sz="1092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5" name="Прямоугольник: скругленные углы 10">
            <a:extLst>
              <a:ext uri="{FF2B5EF4-FFF2-40B4-BE49-F238E27FC236}">
                <a16:creationId xmlns:a16="http://schemas.microsoft.com/office/drawing/2014/main" id="{78390D2E-FAD8-EC12-2184-132534F49D21}"/>
              </a:ext>
            </a:extLst>
          </p:cNvPr>
          <p:cNvSpPr/>
          <p:nvPr/>
        </p:nvSpPr>
        <p:spPr>
          <a:xfrm>
            <a:off x="985363" y="5340265"/>
            <a:ext cx="4244080" cy="1059861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1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Поручение Президента РФ № Пр-172, п.1 з):</a:t>
            </a:r>
          </a:p>
          <a:p>
            <a:pPr algn="just">
              <a:lnSpc>
                <a:spcPts val="970"/>
              </a:lnSpc>
            </a:pPr>
            <a:r>
              <a:rPr lang="ru-RU" sz="97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обеспечить включение мероприятий по внедрению технологий искусственного интеллекта в качестве приоритетной задачи в программы инвестиционного развития компаний с государственным участием. </a:t>
            </a:r>
            <a:endParaRPr lang="ru-RU" sz="97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4A303E7-A277-AFA6-3747-1D27F3F828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728" y="1888649"/>
            <a:ext cx="508100" cy="5081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0BD557D-E615-01A1-3408-4C955AF216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728" y="3032440"/>
            <a:ext cx="508100" cy="5081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33184B4-0214-0981-31D9-C73F63F4544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728" y="3910387"/>
            <a:ext cx="508100" cy="508100"/>
          </a:xfrm>
          <a:prstGeom prst="rect">
            <a:avLst/>
          </a:prstGeom>
        </p:spPr>
      </p:pic>
      <p:sp>
        <p:nvSpPr>
          <p:cNvPr id="19" name="Прямоугольник: скругленные углы 12">
            <a:extLst>
              <a:ext uri="{FF2B5EF4-FFF2-40B4-BE49-F238E27FC236}">
                <a16:creationId xmlns:a16="http://schemas.microsoft.com/office/drawing/2014/main" id="{88123E2E-8E0B-2D35-1A73-19B630C8D7B3}"/>
              </a:ext>
            </a:extLst>
          </p:cNvPr>
          <p:cNvSpPr/>
          <p:nvPr/>
        </p:nvSpPr>
        <p:spPr>
          <a:xfrm>
            <a:off x="6286359" y="3781766"/>
            <a:ext cx="4244080" cy="754676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1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Поручение Президента РФ № Пр-172, п.2 г):</a:t>
            </a:r>
          </a:p>
          <a:p>
            <a:pPr algn="just">
              <a:lnSpc>
                <a:spcPts val="970"/>
              </a:lnSpc>
            </a:pPr>
            <a:r>
              <a:rPr lang="ru-RU" sz="97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определить и ежегодно обновлять перечень наиболее актуальных и востребованных технологических направлений и решений в сфере искусственного интеллекта.</a:t>
            </a:r>
          </a:p>
        </p:txBody>
      </p:sp>
      <p:sp>
        <p:nvSpPr>
          <p:cNvPr id="20" name="Прямоугольник: скругленные углы 12">
            <a:extLst>
              <a:ext uri="{FF2B5EF4-FFF2-40B4-BE49-F238E27FC236}">
                <a16:creationId xmlns:a16="http://schemas.microsoft.com/office/drawing/2014/main" id="{62BAACD2-4AB8-11C5-56B0-4CA01F594685}"/>
              </a:ext>
            </a:extLst>
          </p:cNvPr>
          <p:cNvSpPr/>
          <p:nvPr/>
        </p:nvSpPr>
        <p:spPr>
          <a:xfrm>
            <a:off x="6286359" y="4643823"/>
            <a:ext cx="4244080" cy="848775"/>
          </a:xfrm>
          <a:prstGeom prst="roundRect">
            <a:avLst/>
          </a:prstGeom>
          <a:solidFill>
            <a:srgbClr val="161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1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Поручение Президента РФ № Пр-172, п.4:</a:t>
            </a:r>
          </a:p>
          <a:p>
            <a:pPr algn="just">
              <a:lnSpc>
                <a:spcPts val="970"/>
              </a:lnSpc>
            </a:pPr>
            <a:r>
              <a:rPr lang="ru-RU" sz="97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обеспечить реализацию мер, направленных на переход системы государственной власти на федеральном и региональном уровнях к модели управления на основе автоматического сбора и анализа данных с использованием информационных платформ.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355731C-866E-8BAC-1243-0A8B00A934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641" y="5643270"/>
            <a:ext cx="508100" cy="5081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3E084C9-37A4-86BE-D4CE-D786A01692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728" y="5805090"/>
            <a:ext cx="508100" cy="508100"/>
          </a:xfrm>
          <a:prstGeom prst="rect">
            <a:avLst/>
          </a:prstGeom>
        </p:spPr>
      </p:pic>
      <p:sp>
        <p:nvSpPr>
          <p:cNvPr id="23" name="Прямоугольник: скругленные углы 12">
            <a:extLst>
              <a:ext uri="{FF2B5EF4-FFF2-40B4-BE49-F238E27FC236}">
                <a16:creationId xmlns:a16="http://schemas.microsoft.com/office/drawing/2014/main" id="{1D5B377D-6EA6-60CF-9157-365F09884EF5}"/>
              </a:ext>
            </a:extLst>
          </p:cNvPr>
          <p:cNvSpPr/>
          <p:nvPr/>
        </p:nvSpPr>
        <p:spPr>
          <a:xfrm>
            <a:off x="6286359" y="5643269"/>
            <a:ext cx="4244080" cy="754323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1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Поручение Президента РФ № Пр-172, п.9 а)-1:</a:t>
            </a:r>
          </a:p>
          <a:p>
            <a:pPr algn="just">
              <a:lnSpc>
                <a:spcPts val="970"/>
              </a:lnSpc>
            </a:pPr>
            <a:r>
              <a:rPr lang="ru-RU" sz="97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представить предложения о дополнительных мерах поддержки новых и действующих проектов в сфере искусственного интеллекта.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EC4B86D-1882-E88F-1AAF-753044270B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728" y="4855092"/>
            <a:ext cx="508100" cy="508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983962-2F08-5DD2-75D6-20FACF91C1FE}"/>
              </a:ext>
            </a:extLst>
          </p:cNvPr>
          <p:cNvSpPr txBox="1"/>
          <p:nvPr/>
        </p:nvSpPr>
        <p:spPr>
          <a:xfrm>
            <a:off x="322134" y="6516844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</p:spTree>
    <p:extLst>
      <p:ext uri="{BB962C8B-B14F-4D97-AF65-F5344CB8AC3E}">
        <p14:creationId xmlns:p14="http://schemas.microsoft.com/office/powerpoint/2010/main" val="1004843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19">
            <a:extLst>
              <a:ext uri="{FF2B5EF4-FFF2-40B4-BE49-F238E27FC236}">
                <a16:creationId xmlns:a16="http://schemas.microsoft.com/office/drawing/2014/main" id="{1AE18EDA-B836-3226-AEB5-5456866CF1D4}"/>
              </a:ext>
            </a:extLst>
          </p:cNvPr>
          <p:cNvSpPr>
            <a:spLocks/>
          </p:cNvSpPr>
          <p:nvPr/>
        </p:nvSpPr>
        <p:spPr bwMode="auto">
          <a:xfrm rot="5400000" flipH="1">
            <a:off x="6708797" y="3747670"/>
            <a:ext cx="618662" cy="4694518"/>
          </a:xfrm>
          <a:custGeom>
            <a:avLst/>
            <a:gdLst>
              <a:gd name="T0" fmla="*/ 298 w 298"/>
              <a:gd name="T1" fmla="*/ 524 h 691"/>
              <a:gd name="T2" fmla="*/ 298 w 298"/>
              <a:gd name="T3" fmla="*/ 0 h 691"/>
              <a:gd name="T4" fmla="*/ 0 w 298"/>
              <a:gd name="T5" fmla="*/ 165 h 691"/>
              <a:gd name="T6" fmla="*/ 0 w 298"/>
              <a:gd name="T7" fmla="*/ 691 h 691"/>
              <a:gd name="T8" fmla="*/ 298 w 298"/>
              <a:gd name="T9" fmla="*/ 524 h 691"/>
              <a:gd name="T10" fmla="*/ 298 w 298"/>
              <a:gd name="T11" fmla="*/ 524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" h="691">
                <a:moveTo>
                  <a:pt x="298" y="524"/>
                </a:moveTo>
                <a:lnTo>
                  <a:pt x="298" y="0"/>
                </a:lnTo>
                <a:lnTo>
                  <a:pt x="0" y="165"/>
                </a:lnTo>
                <a:lnTo>
                  <a:pt x="0" y="691"/>
                </a:lnTo>
                <a:lnTo>
                  <a:pt x="298" y="524"/>
                </a:lnTo>
                <a:lnTo>
                  <a:pt x="298" y="524"/>
                </a:lnTo>
                <a:close/>
              </a:path>
            </a:pathLst>
          </a:custGeom>
          <a:solidFill>
            <a:srgbClr val="00B4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34" name="Freeform 19">
            <a:extLst>
              <a:ext uri="{FF2B5EF4-FFF2-40B4-BE49-F238E27FC236}">
                <a16:creationId xmlns:a16="http://schemas.microsoft.com/office/drawing/2014/main" id="{29DD4566-E796-30D0-91D2-3184B9FB3FE6}"/>
              </a:ext>
            </a:extLst>
          </p:cNvPr>
          <p:cNvSpPr>
            <a:spLocks/>
          </p:cNvSpPr>
          <p:nvPr/>
        </p:nvSpPr>
        <p:spPr bwMode="auto">
          <a:xfrm rot="5400000" flipH="1">
            <a:off x="7267806" y="3433435"/>
            <a:ext cx="618662" cy="4694518"/>
          </a:xfrm>
          <a:custGeom>
            <a:avLst/>
            <a:gdLst>
              <a:gd name="T0" fmla="*/ 298 w 298"/>
              <a:gd name="T1" fmla="*/ 524 h 691"/>
              <a:gd name="T2" fmla="*/ 298 w 298"/>
              <a:gd name="T3" fmla="*/ 0 h 691"/>
              <a:gd name="T4" fmla="*/ 0 w 298"/>
              <a:gd name="T5" fmla="*/ 165 h 691"/>
              <a:gd name="T6" fmla="*/ 0 w 298"/>
              <a:gd name="T7" fmla="*/ 691 h 691"/>
              <a:gd name="T8" fmla="*/ 298 w 298"/>
              <a:gd name="T9" fmla="*/ 524 h 691"/>
              <a:gd name="T10" fmla="*/ 298 w 298"/>
              <a:gd name="T11" fmla="*/ 524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" h="691">
                <a:moveTo>
                  <a:pt x="298" y="524"/>
                </a:moveTo>
                <a:lnTo>
                  <a:pt x="298" y="0"/>
                </a:lnTo>
                <a:lnTo>
                  <a:pt x="0" y="165"/>
                </a:lnTo>
                <a:lnTo>
                  <a:pt x="0" y="691"/>
                </a:lnTo>
                <a:lnTo>
                  <a:pt x="298" y="524"/>
                </a:lnTo>
                <a:lnTo>
                  <a:pt x="298" y="524"/>
                </a:lnTo>
                <a:close/>
              </a:path>
            </a:pathLst>
          </a:custGeom>
          <a:solidFill>
            <a:srgbClr val="005BC5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43" name="Freeform 19">
            <a:extLst>
              <a:ext uri="{FF2B5EF4-FFF2-40B4-BE49-F238E27FC236}">
                <a16:creationId xmlns:a16="http://schemas.microsoft.com/office/drawing/2014/main" id="{002933C2-C42C-21DF-1093-98FD431A6317}"/>
              </a:ext>
            </a:extLst>
          </p:cNvPr>
          <p:cNvSpPr>
            <a:spLocks/>
          </p:cNvSpPr>
          <p:nvPr/>
        </p:nvSpPr>
        <p:spPr bwMode="auto">
          <a:xfrm rot="5400000" flipH="1">
            <a:off x="7805799" y="3129662"/>
            <a:ext cx="618662" cy="4694518"/>
          </a:xfrm>
          <a:custGeom>
            <a:avLst/>
            <a:gdLst>
              <a:gd name="T0" fmla="*/ 298 w 298"/>
              <a:gd name="T1" fmla="*/ 524 h 691"/>
              <a:gd name="T2" fmla="*/ 298 w 298"/>
              <a:gd name="T3" fmla="*/ 0 h 691"/>
              <a:gd name="T4" fmla="*/ 0 w 298"/>
              <a:gd name="T5" fmla="*/ 165 h 691"/>
              <a:gd name="T6" fmla="*/ 0 w 298"/>
              <a:gd name="T7" fmla="*/ 691 h 691"/>
              <a:gd name="T8" fmla="*/ 298 w 298"/>
              <a:gd name="T9" fmla="*/ 524 h 691"/>
              <a:gd name="T10" fmla="*/ 298 w 298"/>
              <a:gd name="T11" fmla="*/ 524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" h="691">
                <a:moveTo>
                  <a:pt x="298" y="524"/>
                </a:moveTo>
                <a:lnTo>
                  <a:pt x="298" y="0"/>
                </a:lnTo>
                <a:lnTo>
                  <a:pt x="0" y="165"/>
                </a:lnTo>
                <a:lnTo>
                  <a:pt x="0" y="691"/>
                </a:lnTo>
                <a:lnTo>
                  <a:pt x="298" y="524"/>
                </a:lnTo>
                <a:lnTo>
                  <a:pt x="298" y="524"/>
                </a:lnTo>
                <a:close/>
              </a:path>
            </a:pathLst>
          </a:custGeom>
          <a:solidFill>
            <a:srgbClr val="012677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44" name="Freeform 19">
            <a:extLst>
              <a:ext uri="{FF2B5EF4-FFF2-40B4-BE49-F238E27FC236}">
                <a16:creationId xmlns:a16="http://schemas.microsoft.com/office/drawing/2014/main" id="{8521BED8-D871-44CE-4AAB-BC2BEEF829EE}"/>
              </a:ext>
            </a:extLst>
          </p:cNvPr>
          <p:cNvSpPr>
            <a:spLocks/>
          </p:cNvSpPr>
          <p:nvPr/>
        </p:nvSpPr>
        <p:spPr bwMode="auto">
          <a:xfrm rot="5400000" flipH="1">
            <a:off x="7873682" y="2871849"/>
            <a:ext cx="305135" cy="4887723"/>
          </a:xfrm>
          <a:custGeom>
            <a:avLst/>
            <a:gdLst>
              <a:gd name="T0" fmla="*/ 298 w 298"/>
              <a:gd name="T1" fmla="*/ 524 h 691"/>
              <a:gd name="T2" fmla="*/ 298 w 298"/>
              <a:gd name="T3" fmla="*/ 0 h 691"/>
              <a:gd name="T4" fmla="*/ 0 w 298"/>
              <a:gd name="T5" fmla="*/ 165 h 691"/>
              <a:gd name="T6" fmla="*/ 0 w 298"/>
              <a:gd name="T7" fmla="*/ 691 h 691"/>
              <a:gd name="T8" fmla="*/ 298 w 298"/>
              <a:gd name="T9" fmla="*/ 524 h 691"/>
              <a:gd name="T10" fmla="*/ 298 w 298"/>
              <a:gd name="T11" fmla="*/ 524 h 691"/>
              <a:gd name="connsiteX0" fmla="*/ 10000 w 10000"/>
              <a:gd name="connsiteY0" fmla="*/ 7583 h 10000"/>
              <a:gd name="connsiteX1" fmla="*/ 10000 w 10000"/>
              <a:gd name="connsiteY1" fmla="*/ 0 h 10000"/>
              <a:gd name="connsiteX2" fmla="*/ 0 w 10000"/>
              <a:gd name="connsiteY2" fmla="*/ 2388 h 10000"/>
              <a:gd name="connsiteX3" fmla="*/ 0 w 10000"/>
              <a:gd name="connsiteY3" fmla="*/ 10000 h 10000"/>
              <a:gd name="connsiteX4" fmla="*/ 10000 w 10000"/>
              <a:gd name="connsiteY4" fmla="*/ 7583 h 10000"/>
              <a:gd name="connsiteX0" fmla="*/ 10000 w 10000"/>
              <a:gd name="connsiteY0" fmla="*/ 6381 h 8798"/>
              <a:gd name="connsiteX1" fmla="*/ 4718 w 10000"/>
              <a:gd name="connsiteY1" fmla="*/ 0 h 8798"/>
              <a:gd name="connsiteX2" fmla="*/ 0 w 10000"/>
              <a:gd name="connsiteY2" fmla="*/ 1186 h 8798"/>
              <a:gd name="connsiteX3" fmla="*/ 0 w 10000"/>
              <a:gd name="connsiteY3" fmla="*/ 8798 h 8798"/>
              <a:gd name="connsiteX4" fmla="*/ 10000 w 10000"/>
              <a:gd name="connsiteY4" fmla="*/ 6381 h 8798"/>
              <a:gd name="connsiteX0" fmla="*/ 5359 w 5359"/>
              <a:gd name="connsiteY0" fmla="*/ 8548 h 10000"/>
              <a:gd name="connsiteX1" fmla="*/ 4718 w 5359"/>
              <a:gd name="connsiteY1" fmla="*/ 0 h 10000"/>
              <a:gd name="connsiteX2" fmla="*/ 0 w 5359"/>
              <a:gd name="connsiteY2" fmla="*/ 1348 h 10000"/>
              <a:gd name="connsiteX3" fmla="*/ 0 w 5359"/>
              <a:gd name="connsiteY3" fmla="*/ 10000 h 10000"/>
              <a:gd name="connsiteX4" fmla="*/ 5359 w 5359"/>
              <a:gd name="connsiteY4" fmla="*/ 8548 h 10000"/>
              <a:gd name="connsiteX0" fmla="*/ 8208 w 8876"/>
              <a:gd name="connsiteY0" fmla="*/ 8764 h 10000"/>
              <a:gd name="connsiteX1" fmla="*/ 8804 w 8876"/>
              <a:gd name="connsiteY1" fmla="*/ 0 h 10000"/>
              <a:gd name="connsiteX2" fmla="*/ 0 w 8876"/>
              <a:gd name="connsiteY2" fmla="*/ 1348 h 10000"/>
              <a:gd name="connsiteX3" fmla="*/ 0 w 8876"/>
              <a:gd name="connsiteY3" fmla="*/ 10000 h 10000"/>
              <a:gd name="connsiteX4" fmla="*/ 8208 w 8876"/>
              <a:gd name="connsiteY4" fmla="*/ 8764 h 10000"/>
              <a:gd name="connsiteX0" fmla="*/ 10593 w 10593"/>
              <a:gd name="connsiteY0" fmla="*/ 8788 h 10000"/>
              <a:gd name="connsiteX1" fmla="*/ 9919 w 10593"/>
              <a:gd name="connsiteY1" fmla="*/ 0 h 10000"/>
              <a:gd name="connsiteX2" fmla="*/ 0 w 10593"/>
              <a:gd name="connsiteY2" fmla="*/ 1348 h 10000"/>
              <a:gd name="connsiteX3" fmla="*/ 0 w 10593"/>
              <a:gd name="connsiteY3" fmla="*/ 10000 h 10000"/>
              <a:gd name="connsiteX4" fmla="*/ 10593 w 10593"/>
              <a:gd name="connsiteY4" fmla="*/ 8788 h 10000"/>
              <a:gd name="connsiteX0" fmla="*/ 10032 w 10063"/>
              <a:gd name="connsiteY0" fmla="*/ 8860 h 10000"/>
              <a:gd name="connsiteX1" fmla="*/ 9919 w 10063"/>
              <a:gd name="connsiteY1" fmla="*/ 0 h 10000"/>
              <a:gd name="connsiteX2" fmla="*/ 0 w 10063"/>
              <a:gd name="connsiteY2" fmla="*/ 1348 h 10000"/>
              <a:gd name="connsiteX3" fmla="*/ 0 w 10063"/>
              <a:gd name="connsiteY3" fmla="*/ 10000 h 10000"/>
              <a:gd name="connsiteX4" fmla="*/ 10032 w 10063"/>
              <a:gd name="connsiteY4" fmla="*/ 8860 h 10000"/>
              <a:gd name="connsiteX0" fmla="*/ 10256 w 10256"/>
              <a:gd name="connsiteY0" fmla="*/ 8860 h 10000"/>
              <a:gd name="connsiteX1" fmla="*/ 9919 w 10256"/>
              <a:gd name="connsiteY1" fmla="*/ 0 h 10000"/>
              <a:gd name="connsiteX2" fmla="*/ 0 w 10256"/>
              <a:gd name="connsiteY2" fmla="*/ 1348 h 10000"/>
              <a:gd name="connsiteX3" fmla="*/ 0 w 10256"/>
              <a:gd name="connsiteY3" fmla="*/ 10000 h 10000"/>
              <a:gd name="connsiteX4" fmla="*/ 10256 w 10256"/>
              <a:gd name="connsiteY4" fmla="*/ 8860 h 10000"/>
              <a:gd name="connsiteX0" fmla="*/ 10480 w 10480"/>
              <a:gd name="connsiteY0" fmla="*/ 8860 h 10000"/>
              <a:gd name="connsiteX1" fmla="*/ 9919 w 10480"/>
              <a:gd name="connsiteY1" fmla="*/ 0 h 10000"/>
              <a:gd name="connsiteX2" fmla="*/ 0 w 10480"/>
              <a:gd name="connsiteY2" fmla="*/ 1348 h 10000"/>
              <a:gd name="connsiteX3" fmla="*/ 0 w 10480"/>
              <a:gd name="connsiteY3" fmla="*/ 10000 h 10000"/>
              <a:gd name="connsiteX4" fmla="*/ 10480 w 10480"/>
              <a:gd name="connsiteY4" fmla="*/ 8860 h 10000"/>
              <a:gd name="connsiteX0" fmla="*/ 10480 w 10480"/>
              <a:gd name="connsiteY0" fmla="*/ 8860 h 10000"/>
              <a:gd name="connsiteX1" fmla="*/ 9919 w 10480"/>
              <a:gd name="connsiteY1" fmla="*/ 0 h 10000"/>
              <a:gd name="connsiteX2" fmla="*/ 0 w 10480"/>
              <a:gd name="connsiteY2" fmla="*/ 1348 h 10000"/>
              <a:gd name="connsiteX3" fmla="*/ 0 w 10480"/>
              <a:gd name="connsiteY3" fmla="*/ 10000 h 10000"/>
              <a:gd name="connsiteX4" fmla="*/ 10480 w 10480"/>
              <a:gd name="connsiteY4" fmla="*/ 8860 h 10000"/>
              <a:gd name="connsiteX0" fmla="*/ 10368 w 10368"/>
              <a:gd name="connsiteY0" fmla="*/ 8852 h 10000"/>
              <a:gd name="connsiteX1" fmla="*/ 9919 w 10368"/>
              <a:gd name="connsiteY1" fmla="*/ 0 h 10000"/>
              <a:gd name="connsiteX2" fmla="*/ 0 w 10368"/>
              <a:gd name="connsiteY2" fmla="*/ 1348 h 10000"/>
              <a:gd name="connsiteX3" fmla="*/ 0 w 10368"/>
              <a:gd name="connsiteY3" fmla="*/ 10000 h 10000"/>
              <a:gd name="connsiteX4" fmla="*/ 10368 w 10368"/>
              <a:gd name="connsiteY4" fmla="*/ 8852 h 10000"/>
              <a:gd name="connsiteX0" fmla="*/ 10368 w 10369"/>
              <a:gd name="connsiteY0" fmla="*/ 8852 h 11834"/>
              <a:gd name="connsiteX1" fmla="*/ 9919 w 10369"/>
              <a:gd name="connsiteY1" fmla="*/ 0 h 11834"/>
              <a:gd name="connsiteX2" fmla="*/ 0 w 10369"/>
              <a:gd name="connsiteY2" fmla="*/ 1348 h 11834"/>
              <a:gd name="connsiteX3" fmla="*/ 0 w 10369"/>
              <a:gd name="connsiteY3" fmla="*/ 10000 h 11834"/>
              <a:gd name="connsiteX4" fmla="*/ 10368 w 10369"/>
              <a:gd name="connsiteY4" fmla="*/ 8852 h 1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9" h="11834">
                <a:moveTo>
                  <a:pt x="10368" y="8852"/>
                </a:moveTo>
                <a:cubicBezTo>
                  <a:pt x="10255" y="2663"/>
                  <a:pt x="10368" y="2849"/>
                  <a:pt x="9919" y="0"/>
                </a:cubicBezTo>
                <a:lnTo>
                  <a:pt x="0" y="1348"/>
                </a:lnTo>
                <a:lnTo>
                  <a:pt x="0" y="10000"/>
                </a:lnTo>
                <a:cubicBezTo>
                  <a:pt x="3456" y="9617"/>
                  <a:pt x="10481" y="15041"/>
                  <a:pt x="10368" y="8852"/>
                </a:cubicBezTo>
                <a:close/>
              </a:path>
            </a:pathLst>
          </a:custGeom>
          <a:solidFill>
            <a:srgbClr val="001449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C26D40D7-191A-144F-B355-7A96ACBA9C36}"/>
              </a:ext>
            </a:extLst>
          </p:cNvPr>
          <p:cNvSpPr>
            <a:spLocks/>
          </p:cNvSpPr>
          <p:nvPr/>
        </p:nvSpPr>
        <p:spPr bwMode="auto">
          <a:xfrm>
            <a:off x="6357718" y="2753715"/>
            <a:ext cx="559356" cy="2725692"/>
          </a:xfrm>
          <a:custGeom>
            <a:avLst/>
            <a:gdLst>
              <a:gd name="T0" fmla="*/ 299 w 299"/>
              <a:gd name="T1" fmla="*/ 1290 h 1457"/>
              <a:gd name="T2" fmla="*/ 299 w 299"/>
              <a:gd name="T3" fmla="*/ 88 h 1457"/>
              <a:gd name="T4" fmla="*/ 237 w 299"/>
              <a:gd name="T5" fmla="*/ 122 h 1457"/>
              <a:gd name="T6" fmla="*/ 0 w 299"/>
              <a:gd name="T7" fmla="*/ 0 h 1457"/>
              <a:gd name="T8" fmla="*/ 0 w 299"/>
              <a:gd name="T9" fmla="*/ 1457 h 1457"/>
              <a:gd name="T10" fmla="*/ 299 w 299"/>
              <a:gd name="T11" fmla="*/ 1290 h 1457"/>
              <a:gd name="T12" fmla="*/ 299 w 299"/>
              <a:gd name="T13" fmla="*/ 129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9" h="1457">
                <a:moveTo>
                  <a:pt x="299" y="1290"/>
                </a:moveTo>
                <a:lnTo>
                  <a:pt x="299" y="88"/>
                </a:lnTo>
                <a:lnTo>
                  <a:pt x="237" y="122"/>
                </a:lnTo>
                <a:lnTo>
                  <a:pt x="0" y="0"/>
                </a:lnTo>
                <a:lnTo>
                  <a:pt x="0" y="1457"/>
                </a:lnTo>
                <a:lnTo>
                  <a:pt x="299" y="1290"/>
                </a:lnTo>
                <a:lnTo>
                  <a:pt x="299" y="1290"/>
                </a:lnTo>
                <a:close/>
              </a:path>
            </a:pathLst>
          </a:custGeom>
          <a:solidFill>
            <a:srgbClr val="001449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1008E5A4-CC78-ED45-A337-1DF486A44E82}"/>
              </a:ext>
            </a:extLst>
          </p:cNvPr>
          <p:cNvSpPr>
            <a:spLocks/>
          </p:cNvSpPr>
          <p:nvPr/>
        </p:nvSpPr>
        <p:spPr bwMode="auto">
          <a:xfrm>
            <a:off x="5962989" y="765101"/>
            <a:ext cx="1307659" cy="2216847"/>
          </a:xfrm>
          <a:custGeom>
            <a:avLst/>
            <a:gdLst>
              <a:gd name="T0" fmla="*/ 245 w 699"/>
              <a:gd name="T1" fmla="*/ 0 h 1185"/>
              <a:gd name="T2" fmla="*/ 0 w 699"/>
              <a:gd name="T3" fmla="*/ 135 h 1185"/>
              <a:gd name="T4" fmla="*/ 448 w 699"/>
              <a:gd name="T5" fmla="*/ 1185 h 1185"/>
              <a:gd name="T6" fmla="*/ 699 w 699"/>
              <a:gd name="T7" fmla="*/ 1049 h 1185"/>
              <a:gd name="T8" fmla="*/ 245 w 699"/>
              <a:gd name="T9" fmla="*/ 0 h 1185"/>
              <a:gd name="T10" fmla="*/ 245 w 699"/>
              <a:gd name="T11" fmla="*/ 0 h 1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99" h="1185">
                <a:moveTo>
                  <a:pt x="245" y="0"/>
                </a:moveTo>
                <a:lnTo>
                  <a:pt x="0" y="135"/>
                </a:lnTo>
                <a:lnTo>
                  <a:pt x="448" y="1185"/>
                </a:lnTo>
                <a:lnTo>
                  <a:pt x="699" y="1049"/>
                </a:lnTo>
                <a:lnTo>
                  <a:pt x="245" y="0"/>
                </a:lnTo>
                <a:lnTo>
                  <a:pt x="245" y="0"/>
                </a:lnTo>
                <a:close/>
              </a:path>
            </a:pathLst>
          </a:custGeom>
          <a:solidFill>
            <a:srgbClr val="001449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0A65B58D-7FBE-F346-941E-7A08D6A12EC4}"/>
              </a:ext>
            </a:extLst>
          </p:cNvPr>
          <p:cNvSpPr>
            <a:spLocks/>
          </p:cNvSpPr>
          <p:nvPr/>
        </p:nvSpPr>
        <p:spPr bwMode="auto">
          <a:xfrm>
            <a:off x="4902270" y="1017654"/>
            <a:ext cx="1898819" cy="4461753"/>
          </a:xfrm>
          <a:custGeom>
            <a:avLst/>
            <a:gdLst>
              <a:gd name="T0" fmla="*/ 778 w 1015"/>
              <a:gd name="T1" fmla="*/ 2385 h 2385"/>
              <a:gd name="T2" fmla="*/ 778 w 1015"/>
              <a:gd name="T3" fmla="*/ 928 h 2385"/>
              <a:gd name="T4" fmla="*/ 1015 w 1015"/>
              <a:gd name="T5" fmla="*/ 1050 h 2385"/>
              <a:gd name="T6" fmla="*/ 567 w 1015"/>
              <a:gd name="T7" fmla="*/ 0 h 2385"/>
              <a:gd name="T8" fmla="*/ 0 w 1015"/>
              <a:gd name="T9" fmla="*/ 532 h 2385"/>
              <a:gd name="T10" fmla="*/ 225 w 1015"/>
              <a:gd name="T11" fmla="*/ 645 h 2385"/>
              <a:gd name="T12" fmla="*/ 225 w 1015"/>
              <a:gd name="T13" fmla="*/ 2103 h 2385"/>
              <a:gd name="T14" fmla="*/ 778 w 1015"/>
              <a:gd name="T15" fmla="*/ 2385 h 2385"/>
              <a:gd name="T16" fmla="*/ 778 w 1015"/>
              <a:gd name="T17" fmla="*/ 2385 h 2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5" h="2385">
                <a:moveTo>
                  <a:pt x="778" y="2385"/>
                </a:moveTo>
                <a:lnTo>
                  <a:pt x="778" y="928"/>
                </a:lnTo>
                <a:lnTo>
                  <a:pt x="1015" y="1050"/>
                </a:lnTo>
                <a:lnTo>
                  <a:pt x="567" y="0"/>
                </a:lnTo>
                <a:lnTo>
                  <a:pt x="0" y="532"/>
                </a:lnTo>
                <a:lnTo>
                  <a:pt x="225" y="645"/>
                </a:lnTo>
                <a:lnTo>
                  <a:pt x="225" y="2103"/>
                </a:lnTo>
                <a:lnTo>
                  <a:pt x="778" y="2385"/>
                </a:lnTo>
                <a:lnTo>
                  <a:pt x="778" y="2385"/>
                </a:lnTo>
                <a:close/>
              </a:path>
            </a:pathLst>
          </a:custGeom>
          <a:solidFill>
            <a:srgbClr val="001471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E4C75C3-41FC-7240-9969-4E3D139437DE}"/>
              </a:ext>
            </a:extLst>
          </p:cNvPr>
          <p:cNvSpPr>
            <a:spLocks/>
          </p:cNvSpPr>
          <p:nvPr/>
        </p:nvSpPr>
        <p:spPr bwMode="auto">
          <a:xfrm>
            <a:off x="1871645" y="2596570"/>
            <a:ext cx="3402906" cy="772623"/>
          </a:xfrm>
          <a:custGeom>
            <a:avLst/>
            <a:gdLst>
              <a:gd name="T0" fmla="*/ 0 w 1819"/>
              <a:gd name="T1" fmla="*/ 413 h 413"/>
              <a:gd name="T2" fmla="*/ 0 w 1819"/>
              <a:gd name="T3" fmla="*/ 0 h 413"/>
              <a:gd name="T4" fmla="*/ 1819 w 1819"/>
              <a:gd name="T5" fmla="*/ 0 h 413"/>
              <a:gd name="T6" fmla="*/ 1819 w 1819"/>
              <a:gd name="T7" fmla="*/ 229 h 413"/>
              <a:gd name="T8" fmla="*/ 1519 w 1819"/>
              <a:gd name="T9" fmla="*/ 393 h 413"/>
              <a:gd name="T10" fmla="*/ 1519 w 1819"/>
              <a:gd name="T11" fmla="*/ 413 h 413"/>
              <a:gd name="T12" fmla="*/ 0 w 1819"/>
              <a:gd name="T13" fmla="*/ 413 h 413"/>
              <a:gd name="T14" fmla="*/ 0 w 1819"/>
              <a:gd name="T15" fmla="*/ 413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19" h="413">
                <a:moveTo>
                  <a:pt x="0" y="413"/>
                </a:moveTo>
                <a:lnTo>
                  <a:pt x="0" y="0"/>
                </a:lnTo>
                <a:lnTo>
                  <a:pt x="1819" y="0"/>
                </a:lnTo>
                <a:lnTo>
                  <a:pt x="1819" y="229"/>
                </a:lnTo>
                <a:lnTo>
                  <a:pt x="1519" y="393"/>
                </a:lnTo>
                <a:lnTo>
                  <a:pt x="1519" y="413"/>
                </a:lnTo>
                <a:lnTo>
                  <a:pt x="0" y="413"/>
                </a:lnTo>
                <a:lnTo>
                  <a:pt x="0" y="413"/>
                </a:lnTo>
                <a:close/>
              </a:path>
            </a:pathLst>
          </a:custGeom>
          <a:solidFill>
            <a:srgbClr val="001471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1CC8FB8D-5DE0-F94A-889D-27586CDA096A}"/>
              </a:ext>
            </a:extLst>
          </p:cNvPr>
          <p:cNvSpPr>
            <a:spLocks/>
          </p:cNvSpPr>
          <p:nvPr/>
        </p:nvSpPr>
        <p:spPr bwMode="auto">
          <a:xfrm>
            <a:off x="1312289" y="3369196"/>
            <a:ext cx="3402906" cy="763270"/>
          </a:xfrm>
          <a:custGeom>
            <a:avLst/>
            <a:gdLst>
              <a:gd name="T0" fmla="*/ 0 w 1819"/>
              <a:gd name="T1" fmla="*/ 408 h 408"/>
              <a:gd name="T2" fmla="*/ 0 w 1819"/>
              <a:gd name="T3" fmla="*/ 0 h 408"/>
              <a:gd name="T4" fmla="*/ 1818 w 1819"/>
              <a:gd name="T5" fmla="*/ 0 h 408"/>
              <a:gd name="T6" fmla="*/ 1819 w 1819"/>
              <a:gd name="T7" fmla="*/ 225 h 408"/>
              <a:gd name="T8" fmla="*/ 1521 w 1819"/>
              <a:gd name="T9" fmla="*/ 392 h 408"/>
              <a:gd name="T10" fmla="*/ 1521 w 1819"/>
              <a:gd name="T11" fmla="*/ 408 h 408"/>
              <a:gd name="T12" fmla="*/ 0 w 1819"/>
              <a:gd name="T13" fmla="*/ 408 h 408"/>
              <a:gd name="T14" fmla="*/ 0 w 1819"/>
              <a:gd name="T15" fmla="*/ 408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19" h="408">
                <a:moveTo>
                  <a:pt x="0" y="408"/>
                </a:moveTo>
                <a:lnTo>
                  <a:pt x="0" y="0"/>
                </a:lnTo>
                <a:lnTo>
                  <a:pt x="1818" y="0"/>
                </a:lnTo>
                <a:lnTo>
                  <a:pt x="1819" y="225"/>
                </a:lnTo>
                <a:lnTo>
                  <a:pt x="1521" y="392"/>
                </a:lnTo>
                <a:lnTo>
                  <a:pt x="1521" y="408"/>
                </a:lnTo>
                <a:lnTo>
                  <a:pt x="0" y="408"/>
                </a:lnTo>
                <a:lnTo>
                  <a:pt x="0" y="408"/>
                </a:lnTo>
                <a:close/>
              </a:path>
            </a:pathLst>
          </a:custGeom>
          <a:solidFill>
            <a:srgbClr val="0126C7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73F2D7ED-EC95-FA4F-A09D-BCAC6200FFA8}"/>
              </a:ext>
            </a:extLst>
          </p:cNvPr>
          <p:cNvSpPr>
            <a:spLocks/>
          </p:cNvSpPr>
          <p:nvPr/>
        </p:nvSpPr>
        <p:spPr bwMode="auto">
          <a:xfrm>
            <a:off x="754804" y="4132463"/>
            <a:ext cx="3402906" cy="767010"/>
          </a:xfrm>
          <a:custGeom>
            <a:avLst/>
            <a:gdLst>
              <a:gd name="T0" fmla="*/ 0 w 1819"/>
              <a:gd name="T1" fmla="*/ 410 h 410"/>
              <a:gd name="T2" fmla="*/ 0 w 1819"/>
              <a:gd name="T3" fmla="*/ 0 h 410"/>
              <a:gd name="T4" fmla="*/ 1819 w 1819"/>
              <a:gd name="T5" fmla="*/ 0 h 410"/>
              <a:gd name="T6" fmla="*/ 1819 w 1819"/>
              <a:gd name="T7" fmla="*/ 231 h 410"/>
              <a:gd name="T8" fmla="*/ 1518 w 1819"/>
              <a:gd name="T9" fmla="*/ 394 h 410"/>
              <a:gd name="T10" fmla="*/ 1518 w 1819"/>
              <a:gd name="T11" fmla="*/ 410 h 410"/>
              <a:gd name="T12" fmla="*/ 0 w 1819"/>
              <a:gd name="T13" fmla="*/ 410 h 410"/>
              <a:gd name="T14" fmla="*/ 0 w 1819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19" h="410">
                <a:moveTo>
                  <a:pt x="0" y="410"/>
                </a:moveTo>
                <a:lnTo>
                  <a:pt x="0" y="0"/>
                </a:lnTo>
                <a:lnTo>
                  <a:pt x="1819" y="0"/>
                </a:lnTo>
                <a:lnTo>
                  <a:pt x="1819" y="231"/>
                </a:lnTo>
                <a:lnTo>
                  <a:pt x="1518" y="394"/>
                </a:lnTo>
                <a:lnTo>
                  <a:pt x="1518" y="410"/>
                </a:lnTo>
                <a:lnTo>
                  <a:pt x="0" y="410"/>
                </a:lnTo>
                <a:lnTo>
                  <a:pt x="0" y="410"/>
                </a:lnTo>
                <a:close/>
              </a:path>
            </a:pathLst>
          </a:custGeom>
          <a:solidFill>
            <a:srgbClr val="2588FF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BABE1C25-68D5-7E4F-90B5-1E07A4C748F6}"/>
              </a:ext>
            </a:extLst>
          </p:cNvPr>
          <p:cNvSpPr>
            <a:spLocks/>
          </p:cNvSpPr>
          <p:nvPr/>
        </p:nvSpPr>
        <p:spPr bwMode="auto">
          <a:xfrm>
            <a:off x="191705" y="4899471"/>
            <a:ext cx="3402906" cy="982147"/>
          </a:xfrm>
          <a:custGeom>
            <a:avLst/>
            <a:gdLst>
              <a:gd name="T0" fmla="*/ 1819 w 1819"/>
              <a:gd name="T1" fmla="*/ 525 h 525"/>
              <a:gd name="T2" fmla="*/ 0 w 1819"/>
              <a:gd name="T3" fmla="*/ 525 h 525"/>
              <a:gd name="T4" fmla="*/ 0 w 1819"/>
              <a:gd name="T5" fmla="*/ 0 h 525"/>
              <a:gd name="T6" fmla="*/ 1819 w 1819"/>
              <a:gd name="T7" fmla="*/ 0 h 525"/>
              <a:gd name="T8" fmla="*/ 1819 w 1819"/>
              <a:gd name="T9" fmla="*/ 525 h 525"/>
              <a:gd name="T10" fmla="*/ 1819 w 1819"/>
              <a:gd name="T11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19" h="525">
                <a:moveTo>
                  <a:pt x="1819" y="525"/>
                </a:moveTo>
                <a:lnTo>
                  <a:pt x="0" y="525"/>
                </a:lnTo>
                <a:lnTo>
                  <a:pt x="0" y="0"/>
                </a:lnTo>
                <a:lnTo>
                  <a:pt x="1819" y="0"/>
                </a:lnTo>
                <a:lnTo>
                  <a:pt x="1819" y="525"/>
                </a:lnTo>
                <a:lnTo>
                  <a:pt x="1819" y="525"/>
                </a:lnTo>
                <a:close/>
              </a:path>
            </a:pathLst>
          </a:custGeom>
          <a:solidFill>
            <a:srgbClr val="09B9FF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20" name="Freeform 12">
            <a:extLst>
              <a:ext uri="{FF2B5EF4-FFF2-40B4-BE49-F238E27FC236}">
                <a16:creationId xmlns:a16="http://schemas.microsoft.com/office/drawing/2014/main" id="{BE299346-5D85-9344-97BD-2726738CEC9C}"/>
              </a:ext>
            </a:extLst>
          </p:cNvPr>
          <p:cNvSpPr>
            <a:spLocks/>
          </p:cNvSpPr>
          <p:nvPr/>
        </p:nvSpPr>
        <p:spPr bwMode="auto">
          <a:xfrm>
            <a:off x="4763833" y="3054906"/>
            <a:ext cx="1593885" cy="834357"/>
          </a:xfrm>
          <a:custGeom>
            <a:avLst/>
            <a:gdLst>
              <a:gd name="T0" fmla="*/ 852 w 852"/>
              <a:gd name="T1" fmla="*/ 281 h 446"/>
              <a:gd name="T2" fmla="*/ 299 w 852"/>
              <a:gd name="T3" fmla="*/ 0 h 446"/>
              <a:gd name="T4" fmla="*/ 0 w 852"/>
              <a:gd name="T5" fmla="*/ 166 h 446"/>
              <a:gd name="T6" fmla="*/ 554 w 852"/>
              <a:gd name="T7" fmla="*/ 446 h 446"/>
              <a:gd name="T8" fmla="*/ 852 w 852"/>
              <a:gd name="T9" fmla="*/ 281 h 446"/>
              <a:gd name="T10" fmla="*/ 852 w 852"/>
              <a:gd name="T11" fmla="*/ 281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2" h="446">
                <a:moveTo>
                  <a:pt x="852" y="281"/>
                </a:moveTo>
                <a:lnTo>
                  <a:pt x="299" y="0"/>
                </a:lnTo>
                <a:lnTo>
                  <a:pt x="0" y="166"/>
                </a:lnTo>
                <a:lnTo>
                  <a:pt x="554" y="446"/>
                </a:lnTo>
                <a:lnTo>
                  <a:pt x="852" y="281"/>
                </a:lnTo>
                <a:lnTo>
                  <a:pt x="852" y="281"/>
                </a:lnTo>
                <a:close/>
              </a:path>
            </a:pathLst>
          </a:custGeom>
          <a:solidFill>
            <a:srgbClr val="0126C7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21" name="Freeform 13">
            <a:extLst>
              <a:ext uri="{FF2B5EF4-FFF2-40B4-BE49-F238E27FC236}">
                <a16:creationId xmlns:a16="http://schemas.microsoft.com/office/drawing/2014/main" id="{35CBE931-B34D-2144-A420-9E265ABFA96C}"/>
              </a:ext>
            </a:extLst>
          </p:cNvPr>
          <p:cNvSpPr>
            <a:spLocks/>
          </p:cNvSpPr>
          <p:nvPr/>
        </p:nvSpPr>
        <p:spPr bwMode="auto">
          <a:xfrm>
            <a:off x="4763834" y="3365450"/>
            <a:ext cx="1036399" cy="2424500"/>
          </a:xfrm>
          <a:custGeom>
            <a:avLst/>
            <a:gdLst>
              <a:gd name="T0" fmla="*/ 554 w 554"/>
              <a:gd name="T1" fmla="*/ 1296 h 1296"/>
              <a:gd name="T2" fmla="*/ 554 w 554"/>
              <a:gd name="T3" fmla="*/ 280 h 1296"/>
              <a:gd name="T4" fmla="*/ 0 w 554"/>
              <a:gd name="T5" fmla="*/ 0 h 1296"/>
              <a:gd name="T6" fmla="*/ 0 w 554"/>
              <a:gd name="T7" fmla="*/ 1013 h 1296"/>
              <a:gd name="T8" fmla="*/ 554 w 554"/>
              <a:gd name="T9" fmla="*/ 1296 h 1296"/>
              <a:gd name="T10" fmla="*/ 554 w 554"/>
              <a:gd name="T11" fmla="*/ 1296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4" h="1296">
                <a:moveTo>
                  <a:pt x="554" y="1296"/>
                </a:moveTo>
                <a:lnTo>
                  <a:pt x="554" y="280"/>
                </a:lnTo>
                <a:lnTo>
                  <a:pt x="0" y="0"/>
                </a:lnTo>
                <a:lnTo>
                  <a:pt x="0" y="1013"/>
                </a:lnTo>
                <a:lnTo>
                  <a:pt x="554" y="1296"/>
                </a:lnTo>
                <a:lnTo>
                  <a:pt x="554" y="1296"/>
                </a:lnTo>
                <a:close/>
              </a:path>
            </a:pathLst>
          </a:custGeom>
          <a:solidFill>
            <a:srgbClr val="01269F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22" name="Freeform 14">
            <a:extLst>
              <a:ext uri="{FF2B5EF4-FFF2-40B4-BE49-F238E27FC236}">
                <a16:creationId xmlns:a16="http://schemas.microsoft.com/office/drawing/2014/main" id="{15623F37-A0F3-314B-A704-BF4AA23E385B}"/>
              </a:ext>
            </a:extLst>
          </p:cNvPr>
          <p:cNvSpPr>
            <a:spLocks/>
          </p:cNvSpPr>
          <p:nvPr/>
        </p:nvSpPr>
        <p:spPr bwMode="auto">
          <a:xfrm>
            <a:off x="5800233" y="3580590"/>
            <a:ext cx="557486" cy="2209362"/>
          </a:xfrm>
          <a:custGeom>
            <a:avLst/>
            <a:gdLst>
              <a:gd name="T0" fmla="*/ 298 w 298"/>
              <a:gd name="T1" fmla="*/ 1015 h 1181"/>
              <a:gd name="T2" fmla="*/ 298 w 298"/>
              <a:gd name="T3" fmla="*/ 0 h 1181"/>
              <a:gd name="T4" fmla="*/ 0 w 298"/>
              <a:gd name="T5" fmla="*/ 165 h 1181"/>
              <a:gd name="T6" fmla="*/ 0 w 298"/>
              <a:gd name="T7" fmla="*/ 1181 h 1181"/>
              <a:gd name="T8" fmla="*/ 298 w 298"/>
              <a:gd name="T9" fmla="*/ 1015 h 1181"/>
              <a:gd name="T10" fmla="*/ 298 w 298"/>
              <a:gd name="T11" fmla="*/ 1015 h 1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" h="1181">
                <a:moveTo>
                  <a:pt x="298" y="1015"/>
                </a:moveTo>
                <a:lnTo>
                  <a:pt x="298" y="0"/>
                </a:lnTo>
                <a:lnTo>
                  <a:pt x="0" y="165"/>
                </a:lnTo>
                <a:lnTo>
                  <a:pt x="0" y="1181"/>
                </a:lnTo>
                <a:lnTo>
                  <a:pt x="298" y="1015"/>
                </a:lnTo>
                <a:lnTo>
                  <a:pt x="298" y="1015"/>
                </a:lnTo>
                <a:close/>
              </a:path>
            </a:pathLst>
          </a:custGeom>
          <a:solidFill>
            <a:srgbClr val="012677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25" name="Freeform 15">
            <a:extLst>
              <a:ext uri="{FF2B5EF4-FFF2-40B4-BE49-F238E27FC236}">
                <a16:creationId xmlns:a16="http://schemas.microsoft.com/office/drawing/2014/main" id="{D2329F90-68B3-E146-B5CA-044E41136B15}"/>
              </a:ext>
            </a:extLst>
          </p:cNvPr>
          <p:cNvSpPr>
            <a:spLocks/>
          </p:cNvSpPr>
          <p:nvPr/>
        </p:nvSpPr>
        <p:spPr bwMode="auto">
          <a:xfrm>
            <a:off x="4206349" y="3818175"/>
            <a:ext cx="1593884" cy="834357"/>
          </a:xfrm>
          <a:custGeom>
            <a:avLst/>
            <a:gdLst>
              <a:gd name="T0" fmla="*/ 852 w 852"/>
              <a:gd name="T1" fmla="*/ 283 h 446"/>
              <a:gd name="T2" fmla="*/ 298 w 852"/>
              <a:gd name="T3" fmla="*/ 0 h 446"/>
              <a:gd name="T4" fmla="*/ 0 w 852"/>
              <a:gd name="T5" fmla="*/ 166 h 446"/>
              <a:gd name="T6" fmla="*/ 553 w 852"/>
              <a:gd name="T7" fmla="*/ 446 h 446"/>
              <a:gd name="T8" fmla="*/ 852 w 852"/>
              <a:gd name="T9" fmla="*/ 283 h 446"/>
              <a:gd name="T10" fmla="*/ 852 w 852"/>
              <a:gd name="T11" fmla="*/ 283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2" h="446">
                <a:moveTo>
                  <a:pt x="852" y="283"/>
                </a:moveTo>
                <a:lnTo>
                  <a:pt x="298" y="0"/>
                </a:lnTo>
                <a:lnTo>
                  <a:pt x="0" y="166"/>
                </a:lnTo>
                <a:lnTo>
                  <a:pt x="553" y="446"/>
                </a:lnTo>
                <a:lnTo>
                  <a:pt x="852" y="283"/>
                </a:lnTo>
                <a:lnTo>
                  <a:pt x="852" y="283"/>
                </a:lnTo>
                <a:close/>
              </a:path>
            </a:pathLst>
          </a:custGeom>
          <a:solidFill>
            <a:srgbClr val="2588FF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26" name="Freeform 16">
            <a:extLst>
              <a:ext uri="{FF2B5EF4-FFF2-40B4-BE49-F238E27FC236}">
                <a16:creationId xmlns:a16="http://schemas.microsoft.com/office/drawing/2014/main" id="{5E214468-C56C-6B46-AE86-1061C0BFA428}"/>
              </a:ext>
            </a:extLst>
          </p:cNvPr>
          <p:cNvSpPr>
            <a:spLocks/>
          </p:cNvSpPr>
          <p:nvPr/>
        </p:nvSpPr>
        <p:spPr bwMode="auto">
          <a:xfrm>
            <a:off x="5240876" y="4347600"/>
            <a:ext cx="559357" cy="1751029"/>
          </a:xfrm>
          <a:custGeom>
            <a:avLst/>
            <a:gdLst>
              <a:gd name="T0" fmla="*/ 299 w 299"/>
              <a:gd name="T1" fmla="*/ 771 h 936"/>
              <a:gd name="T2" fmla="*/ 299 w 299"/>
              <a:gd name="T3" fmla="*/ 0 h 936"/>
              <a:gd name="T4" fmla="*/ 0 w 299"/>
              <a:gd name="T5" fmla="*/ 163 h 936"/>
              <a:gd name="T6" fmla="*/ 0 w 299"/>
              <a:gd name="T7" fmla="*/ 936 h 936"/>
              <a:gd name="T8" fmla="*/ 299 w 299"/>
              <a:gd name="T9" fmla="*/ 771 h 936"/>
              <a:gd name="T10" fmla="*/ 299 w 299"/>
              <a:gd name="T11" fmla="*/ 771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9" h="936">
                <a:moveTo>
                  <a:pt x="299" y="771"/>
                </a:moveTo>
                <a:lnTo>
                  <a:pt x="299" y="0"/>
                </a:lnTo>
                <a:lnTo>
                  <a:pt x="0" y="163"/>
                </a:lnTo>
                <a:lnTo>
                  <a:pt x="0" y="936"/>
                </a:lnTo>
                <a:lnTo>
                  <a:pt x="299" y="771"/>
                </a:lnTo>
                <a:lnTo>
                  <a:pt x="299" y="771"/>
                </a:lnTo>
                <a:close/>
              </a:path>
            </a:pathLst>
          </a:custGeom>
          <a:solidFill>
            <a:srgbClr val="005BC5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sp>
        <p:nvSpPr>
          <p:cNvPr id="27" name="Freeform 17">
            <a:extLst>
              <a:ext uri="{FF2B5EF4-FFF2-40B4-BE49-F238E27FC236}">
                <a16:creationId xmlns:a16="http://schemas.microsoft.com/office/drawing/2014/main" id="{0C823CE6-971C-5C46-9111-17B5BEF34A30}"/>
              </a:ext>
            </a:extLst>
          </p:cNvPr>
          <p:cNvSpPr>
            <a:spLocks/>
          </p:cNvSpPr>
          <p:nvPr/>
        </p:nvSpPr>
        <p:spPr bwMode="auto">
          <a:xfrm>
            <a:off x="4206345" y="4128720"/>
            <a:ext cx="1034528" cy="1969907"/>
          </a:xfrm>
          <a:custGeom>
            <a:avLst/>
            <a:gdLst>
              <a:gd name="T0" fmla="*/ 553 w 553"/>
              <a:gd name="T1" fmla="*/ 1053 h 1053"/>
              <a:gd name="T2" fmla="*/ 553 w 553"/>
              <a:gd name="T3" fmla="*/ 280 h 1053"/>
              <a:gd name="T4" fmla="*/ 0 w 553"/>
              <a:gd name="T5" fmla="*/ 0 h 1053"/>
              <a:gd name="T6" fmla="*/ 0 w 553"/>
              <a:gd name="T7" fmla="*/ 772 h 1053"/>
              <a:gd name="T8" fmla="*/ 553 w 553"/>
              <a:gd name="T9" fmla="*/ 1053 h 1053"/>
              <a:gd name="T10" fmla="*/ 553 w 553"/>
              <a:gd name="T11" fmla="*/ 1053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3" h="1053">
                <a:moveTo>
                  <a:pt x="553" y="1053"/>
                </a:moveTo>
                <a:lnTo>
                  <a:pt x="553" y="280"/>
                </a:lnTo>
                <a:lnTo>
                  <a:pt x="0" y="0"/>
                </a:lnTo>
                <a:lnTo>
                  <a:pt x="0" y="772"/>
                </a:lnTo>
                <a:lnTo>
                  <a:pt x="553" y="1053"/>
                </a:lnTo>
                <a:lnTo>
                  <a:pt x="553" y="1053"/>
                </a:lnTo>
                <a:close/>
              </a:path>
            </a:pathLst>
          </a:custGeom>
          <a:solidFill>
            <a:srgbClr val="006AEA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9" dirty="0">
              <a:latin typeface="Lato Light" panose="020F0502020204030203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AF82D8-CBDA-364B-8B56-4401ED402860}"/>
              </a:ext>
            </a:extLst>
          </p:cNvPr>
          <p:cNvGrpSpPr/>
          <p:nvPr/>
        </p:nvGrpSpPr>
        <p:grpSpPr>
          <a:xfrm>
            <a:off x="3646990" y="4590797"/>
            <a:ext cx="1593888" cy="1820246"/>
            <a:chOff x="8526457" y="4929184"/>
            <a:chExt cx="1352552" cy="1544637"/>
          </a:xfrm>
        </p:grpSpPr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EDAEAB13-AF85-AF44-AE8C-A57A8A0C2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6460" y="4929184"/>
              <a:ext cx="1352549" cy="709613"/>
            </a:xfrm>
            <a:custGeom>
              <a:avLst/>
              <a:gdLst>
                <a:gd name="T0" fmla="*/ 852 w 852"/>
                <a:gd name="T1" fmla="*/ 282 h 447"/>
                <a:gd name="T2" fmla="*/ 299 w 852"/>
                <a:gd name="T3" fmla="*/ 0 h 447"/>
                <a:gd name="T4" fmla="*/ 0 w 852"/>
                <a:gd name="T5" fmla="*/ 165 h 447"/>
                <a:gd name="T6" fmla="*/ 554 w 852"/>
                <a:gd name="T7" fmla="*/ 447 h 447"/>
                <a:gd name="T8" fmla="*/ 852 w 852"/>
                <a:gd name="T9" fmla="*/ 282 h 447"/>
                <a:gd name="T10" fmla="*/ 852 w 852"/>
                <a:gd name="T11" fmla="*/ 282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2" h="447">
                  <a:moveTo>
                    <a:pt x="852" y="282"/>
                  </a:moveTo>
                  <a:lnTo>
                    <a:pt x="299" y="0"/>
                  </a:lnTo>
                  <a:lnTo>
                    <a:pt x="0" y="165"/>
                  </a:lnTo>
                  <a:lnTo>
                    <a:pt x="554" y="447"/>
                  </a:lnTo>
                  <a:lnTo>
                    <a:pt x="852" y="282"/>
                  </a:lnTo>
                  <a:lnTo>
                    <a:pt x="852" y="282"/>
                  </a:lnTo>
                  <a:close/>
                </a:path>
              </a:pathLst>
            </a:custGeom>
            <a:solidFill>
              <a:srgbClr val="09B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3599" dirty="0">
                <a:latin typeface="Lato Light" panose="020F0502020204030203" pitchFamily="34" charset="0"/>
              </a:endParaRPr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DE5AFF74-D00D-E841-8DE0-877E05D98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5934" y="5376859"/>
              <a:ext cx="473075" cy="1096962"/>
            </a:xfrm>
            <a:custGeom>
              <a:avLst/>
              <a:gdLst>
                <a:gd name="T0" fmla="*/ 298 w 298"/>
                <a:gd name="T1" fmla="*/ 524 h 691"/>
                <a:gd name="T2" fmla="*/ 298 w 298"/>
                <a:gd name="T3" fmla="*/ 0 h 691"/>
                <a:gd name="T4" fmla="*/ 0 w 298"/>
                <a:gd name="T5" fmla="*/ 165 h 691"/>
                <a:gd name="T6" fmla="*/ 0 w 298"/>
                <a:gd name="T7" fmla="*/ 691 h 691"/>
                <a:gd name="T8" fmla="*/ 298 w 298"/>
                <a:gd name="T9" fmla="*/ 524 h 691"/>
                <a:gd name="T10" fmla="*/ 298 w 298"/>
                <a:gd name="T11" fmla="*/ 524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691">
                  <a:moveTo>
                    <a:pt x="298" y="524"/>
                  </a:moveTo>
                  <a:lnTo>
                    <a:pt x="298" y="0"/>
                  </a:lnTo>
                  <a:lnTo>
                    <a:pt x="0" y="165"/>
                  </a:lnTo>
                  <a:lnTo>
                    <a:pt x="0" y="691"/>
                  </a:lnTo>
                  <a:lnTo>
                    <a:pt x="298" y="524"/>
                  </a:lnTo>
                  <a:lnTo>
                    <a:pt x="298" y="524"/>
                  </a:lnTo>
                  <a:close/>
                </a:path>
              </a:pathLst>
            </a:custGeom>
            <a:solidFill>
              <a:srgbClr val="00B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3599" dirty="0">
                <a:latin typeface="Lato Light" panose="020F0502020204030203" pitchFamily="34" charset="0"/>
              </a:endParaRPr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7FFE2266-5685-E649-9710-7CCFDC7E1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6457" y="5191122"/>
              <a:ext cx="879474" cy="1282699"/>
            </a:xfrm>
            <a:custGeom>
              <a:avLst/>
              <a:gdLst>
                <a:gd name="T0" fmla="*/ 554 w 554"/>
                <a:gd name="T1" fmla="*/ 808 h 808"/>
                <a:gd name="T2" fmla="*/ 554 w 554"/>
                <a:gd name="T3" fmla="*/ 282 h 808"/>
                <a:gd name="T4" fmla="*/ 0 w 554"/>
                <a:gd name="T5" fmla="*/ 0 h 808"/>
                <a:gd name="T6" fmla="*/ 0 w 554"/>
                <a:gd name="T7" fmla="*/ 525 h 808"/>
                <a:gd name="T8" fmla="*/ 554 w 554"/>
                <a:gd name="T9" fmla="*/ 808 h 808"/>
                <a:gd name="T10" fmla="*/ 554 w 554"/>
                <a:gd name="T11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4" h="808">
                  <a:moveTo>
                    <a:pt x="554" y="808"/>
                  </a:moveTo>
                  <a:lnTo>
                    <a:pt x="554" y="282"/>
                  </a:lnTo>
                  <a:lnTo>
                    <a:pt x="0" y="0"/>
                  </a:lnTo>
                  <a:lnTo>
                    <a:pt x="0" y="525"/>
                  </a:lnTo>
                  <a:lnTo>
                    <a:pt x="554" y="808"/>
                  </a:lnTo>
                  <a:lnTo>
                    <a:pt x="554" y="808"/>
                  </a:lnTo>
                  <a:close/>
                </a:path>
              </a:pathLst>
            </a:custGeom>
            <a:solidFill>
              <a:srgbClr val="47C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3599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41" name="Subtitle 2">
            <a:extLst>
              <a:ext uri="{FF2B5EF4-FFF2-40B4-BE49-F238E27FC236}">
                <a16:creationId xmlns:a16="http://schemas.microsoft.com/office/drawing/2014/main" id="{51F7F407-43D1-9D47-9E4C-5693F0953E6F}"/>
              </a:ext>
            </a:extLst>
          </p:cNvPr>
          <p:cNvSpPr txBox="1">
            <a:spLocks/>
          </p:cNvSpPr>
          <p:nvPr/>
        </p:nvSpPr>
        <p:spPr>
          <a:xfrm>
            <a:off x="254847" y="4990676"/>
            <a:ext cx="3254491" cy="776655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34"/>
              </a:lnSpc>
              <a:spcBef>
                <a:spcPts val="0"/>
              </a:spcBef>
            </a:pP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Органы </a:t>
            </a:r>
            <a:r>
              <a:rPr lang="ru-RU" sz="1300" b="1" dirty="0">
                <a:solidFill>
                  <a:schemeClr val="bg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государственной власти (ФОИВ и РОИВ), а также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 </a:t>
            </a:r>
            <a:r>
              <a:rPr lang="ru-RU" sz="1300" b="1" dirty="0">
                <a:solidFill>
                  <a:schemeClr val="bg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органы МСУ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формируют политику и обеспечивают условия для развития ИИ</a:t>
            </a:r>
            <a:endParaRPr lang="en-US" sz="1300" dirty="0">
              <a:solidFill>
                <a:schemeClr val="bg1"/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9F2158-0959-E07D-FEE7-34DFB4C4ACFE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4211079" y="4801607"/>
            <a:ext cx="405099" cy="4050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44A3FAE-D1D2-77F7-A0BD-F8F297B1EA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3024" y="3210991"/>
            <a:ext cx="429432" cy="42943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4678674-EFD9-6DB8-7B1E-BDBA2A225C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2743" y="3998090"/>
            <a:ext cx="482388" cy="48238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3312AED-E59B-7143-C6EB-93571417478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29538" y="1828354"/>
            <a:ext cx="904115" cy="904115"/>
          </a:xfrm>
          <a:prstGeom prst="rect">
            <a:avLst/>
          </a:prstGeom>
        </p:spPr>
      </p:pic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54C926F4-F493-02BA-ED73-888D6290D311}"/>
              </a:ext>
            </a:extLst>
          </p:cNvPr>
          <p:cNvSpPr/>
          <p:nvPr/>
        </p:nvSpPr>
        <p:spPr>
          <a:xfrm>
            <a:off x="7804100" y="765100"/>
            <a:ext cx="3930516" cy="56391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A9D2E282-8A69-31BB-6BD9-462B38968120}"/>
              </a:ext>
            </a:extLst>
          </p:cNvPr>
          <p:cNvSpPr txBox="1">
            <a:spLocks/>
          </p:cNvSpPr>
          <p:nvPr/>
        </p:nvSpPr>
        <p:spPr>
          <a:xfrm>
            <a:off x="794824" y="4203091"/>
            <a:ext cx="3113890" cy="609943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34"/>
              </a:lnSpc>
              <a:spcBef>
                <a:spcPts val="0"/>
              </a:spcBef>
            </a:pPr>
            <a:r>
              <a:rPr lang="ru-RU" sz="1300" b="1" dirty="0">
                <a:solidFill>
                  <a:schemeClr val="bg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Компании, осуществляющие разработку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, обеспечивают рынок релевантными ИИ-решениями </a:t>
            </a:r>
            <a:endParaRPr lang="en-US" sz="1300" dirty="0">
              <a:solidFill>
                <a:schemeClr val="bg1"/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59" name="Subtitle 2">
            <a:extLst>
              <a:ext uri="{FF2B5EF4-FFF2-40B4-BE49-F238E27FC236}">
                <a16:creationId xmlns:a16="http://schemas.microsoft.com/office/drawing/2014/main" id="{7AD01D37-0B62-26CA-840E-B99AAE01E92C}"/>
              </a:ext>
            </a:extLst>
          </p:cNvPr>
          <p:cNvSpPr txBox="1">
            <a:spLocks/>
          </p:cNvSpPr>
          <p:nvPr/>
        </p:nvSpPr>
        <p:spPr>
          <a:xfrm>
            <a:off x="1352312" y="3504169"/>
            <a:ext cx="3113890" cy="609943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34"/>
              </a:lnSpc>
              <a:spcBef>
                <a:spcPts val="0"/>
              </a:spcBef>
            </a:pPr>
            <a:r>
              <a:rPr lang="ru-RU" sz="1300" b="1" dirty="0">
                <a:solidFill>
                  <a:schemeClr val="bg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Отраслевые организации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внедряют ИИ-решения в свою деятельность</a:t>
            </a:r>
            <a:endParaRPr lang="en-US" sz="1300" dirty="0">
              <a:solidFill>
                <a:schemeClr val="bg1"/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60" name="Subtitle 2">
            <a:extLst>
              <a:ext uri="{FF2B5EF4-FFF2-40B4-BE49-F238E27FC236}">
                <a16:creationId xmlns:a16="http://schemas.microsoft.com/office/drawing/2014/main" id="{5575475F-8577-B02A-0F53-3139ABF8C0FB}"/>
              </a:ext>
            </a:extLst>
          </p:cNvPr>
          <p:cNvSpPr txBox="1">
            <a:spLocks/>
          </p:cNvSpPr>
          <p:nvPr/>
        </p:nvSpPr>
        <p:spPr>
          <a:xfrm>
            <a:off x="1921661" y="2668450"/>
            <a:ext cx="3154302" cy="609943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34"/>
              </a:lnSpc>
              <a:spcBef>
                <a:spcPts val="0"/>
              </a:spcBef>
            </a:pPr>
            <a:r>
              <a:rPr lang="ru-RU" sz="1300" b="1" dirty="0">
                <a:solidFill>
                  <a:schemeClr val="bg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Совокупность обозначенных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ниже факторов обеспечивает социально-экономический рост</a:t>
            </a:r>
            <a:endParaRPr lang="en-US" sz="1300" dirty="0">
              <a:solidFill>
                <a:schemeClr val="bg1"/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62" name="Subtitle 2">
            <a:extLst>
              <a:ext uri="{FF2B5EF4-FFF2-40B4-BE49-F238E27FC236}">
                <a16:creationId xmlns:a16="http://schemas.microsoft.com/office/drawing/2014/main" id="{6D2D9448-F349-873F-2B27-B82EC2A00703}"/>
              </a:ext>
            </a:extLst>
          </p:cNvPr>
          <p:cNvSpPr txBox="1">
            <a:spLocks/>
          </p:cNvSpPr>
          <p:nvPr/>
        </p:nvSpPr>
        <p:spPr>
          <a:xfrm>
            <a:off x="7893763" y="976325"/>
            <a:ext cx="3812558" cy="5255061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334" b="1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ИНДЕКС ИНТЕЛЛЕКТУАЛЬНОЙ ЗРЕЛОСТИ: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334" b="1" dirty="0">
              <a:solidFill>
                <a:schemeClr val="tx1"/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  <a:p>
            <a:pPr marL="207935" indent="-207935" algn="l">
              <a:lnSpc>
                <a:spcPct val="100000"/>
              </a:lnSpc>
              <a:spcBef>
                <a:spcPts val="0"/>
              </a:spcBef>
              <a:spcAft>
                <a:spcPts val="728"/>
              </a:spcAft>
              <a:buFont typeface="Arial" panose="020B0604020202020204" pitchFamily="34" charset="0"/>
              <a:buChar char="•"/>
            </a:pPr>
            <a:r>
              <a:rPr lang="ru-RU" sz="1334" b="1" dirty="0">
                <a:solidFill>
                  <a:srgbClr val="C00000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Всеобъемлющий</a:t>
            </a:r>
            <a:r>
              <a:rPr lang="ru-RU" sz="1334" b="1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 интегральный показатель</a:t>
            </a:r>
          </a:p>
          <a:p>
            <a:pPr marL="207935" indent="-207935" algn="l">
              <a:lnSpc>
                <a:spcPct val="100000"/>
              </a:lnSpc>
              <a:spcBef>
                <a:spcPts val="0"/>
              </a:spcBef>
              <a:spcAft>
                <a:spcPts val="728"/>
              </a:spcAft>
              <a:buFont typeface="Arial" panose="020B0604020202020204" pitchFamily="34" charset="0"/>
              <a:buChar char="•"/>
            </a:pPr>
            <a:r>
              <a:rPr lang="ru-RU" sz="1334" b="1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Единая методологическая система</a:t>
            </a:r>
          </a:p>
          <a:p>
            <a:pPr marL="207935" indent="-207935" algn="l">
              <a:lnSpc>
                <a:spcPct val="100000"/>
              </a:lnSpc>
              <a:spcBef>
                <a:spcPts val="0"/>
              </a:spcBef>
              <a:spcAft>
                <a:spcPts val="728"/>
              </a:spcAft>
              <a:buFont typeface="Arial" panose="020B0604020202020204" pitchFamily="34" charset="0"/>
              <a:buChar char="•"/>
            </a:pPr>
            <a:r>
              <a:rPr lang="ru-RU" sz="1334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Оценивает </a:t>
            </a:r>
            <a:r>
              <a:rPr lang="ru-RU" sz="1334" b="1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все элементы системы </a:t>
            </a:r>
            <a:r>
              <a:rPr lang="ru-RU" sz="1334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развития ИИ в России, непосредственно обеспечивающие социально-экономический рост</a:t>
            </a:r>
          </a:p>
          <a:p>
            <a:pPr marL="207935" indent="-207935" algn="l">
              <a:lnSpc>
                <a:spcPct val="100000"/>
              </a:lnSpc>
              <a:spcBef>
                <a:spcPts val="0"/>
              </a:spcBef>
              <a:spcAft>
                <a:spcPts val="728"/>
              </a:spcAft>
              <a:buFont typeface="Arial" panose="020B0604020202020204" pitchFamily="34" charset="0"/>
              <a:buChar char="•"/>
            </a:pPr>
            <a:r>
              <a:rPr lang="ru-RU" sz="1334" b="1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4 уровня оценки:</a:t>
            </a:r>
          </a:p>
          <a:p>
            <a:pPr marL="485181" indent="-267619" algn="l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334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Федеральный;</a:t>
            </a:r>
          </a:p>
          <a:p>
            <a:pPr marL="485181" indent="-267619" algn="l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334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Региональный;</a:t>
            </a:r>
          </a:p>
          <a:p>
            <a:pPr marL="485181" indent="-267619" algn="l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334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Муниципальный;</a:t>
            </a:r>
          </a:p>
          <a:p>
            <a:pPr marL="485181" indent="-267619" algn="l">
              <a:lnSpc>
                <a:spcPct val="100000"/>
              </a:lnSpc>
              <a:spcBef>
                <a:spcPts val="0"/>
              </a:spcBef>
              <a:spcAft>
                <a:spcPts val="728"/>
              </a:spcAft>
              <a:buFont typeface="Courier New" panose="02070309020205020404" pitchFamily="49" charset="0"/>
              <a:buChar char="o"/>
            </a:pPr>
            <a:r>
              <a:rPr lang="ru-RU" sz="1334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Отраслевой.</a:t>
            </a:r>
          </a:p>
          <a:p>
            <a:pPr marL="217561" indent="-217561" algn="l">
              <a:lnSpc>
                <a:spcPct val="100000"/>
              </a:lnSpc>
              <a:spcBef>
                <a:spcPts val="0"/>
              </a:spcBef>
              <a:spcAft>
                <a:spcPts val="728"/>
              </a:spcAft>
              <a:buFont typeface="Arial" panose="020B0604020202020204" pitchFamily="34" charset="0"/>
              <a:buChar char="•"/>
            </a:pPr>
            <a:r>
              <a:rPr lang="ru-RU" sz="1334" b="1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4 метода сбора информации:</a:t>
            </a:r>
          </a:p>
          <a:p>
            <a:pPr marL="485181" indent="-267619" algn="l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334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Представительный опрос;</a:t>
            </a:r>
          </a:p>
          <a:p>
            <a:pPr marL="485181" indent="-267619" algn="l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334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Опрос экспертов;</a:t>
            </a:r>
          </a:p>
          <a:p>
            <a:pPr marL="485181" indent="-267619" algn="l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334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Кабинетное исследование;</a:t>
            </a:r>
          </a:p>
          <a:p>
            <a:pPr marL="485181" indent="-267619" algn="l">
              <a:lnSpc>
                <a:spcPct val="100000"/>
              </a:lnSpc>
              <a:spcBef>
                <a:spcPts val="0"/>
              </a:spcBef>
              <a:spcAft>
                <a:spcPts val="728"/>
              </a:spcAft>
              <a:buFont typeface="Courier New" panose="02070309020205020404" pitchFamily="49" charset="0"/>
              <a:buChar char="o"/>
            </a:pPr>
            <a:r>
              <a:rPr lang="ru-RU" sz="1334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Анализ официальной статистики</a:t>
            </a:r>
          </a:p>
          <a:p>
            <a:pPr marL="217561" indent="-217561" algn="l">
              <a:lnSpc>
                <a:spcPct val="100000"/>
              </a:lnSpc>
              <a:spcBef>
                <a:spcPts val="0"/>
              </a:spcBef>
              <a:spcAft>
                <a:spcPts val="728"/>
              </a:spcAft>
              <a:buFont typeface="Arial" panose="020B0604020202020204" pitchFamily="34" charset="0"/>
              <a:buChar char="•"/>
            </a:pPr>
            <a:r>
              <a:rPr lang="ru-RU" sz="1334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Содействие в исполнении иных </a:t>
            </a:r>
            <a:r>
              <a:rPr lang="ru-RU" sz="1334" b="1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поручений Президента РФ</a:t>
            </a:r>
          </a:p>
        </p:txBody>
      </p:sp>
      <p:sp>
        <p:nvSpPr>
          <p:cNvPr id="63" name="object 2">
            <a:extLst>
              <a:ext uri="{FF2B5EF4-FFF2-40B4-BE49-F238E27FC236}">
                <a16:creationId xmlns:a16="http://schemas.microsoft.com/office/drawing/2014/main" id="{D5F13882-B3A5-6960-1BAE-C75C27585084}"/>
              </a:ext>
            </a:extLst>
          </p:cNvPr>
          <p:cNvSpPr txBox="1">
            <a:spLocks/>
          </p:cNvSpPr>
          <p:nvPr/>
        </p:nvSpPr>
        <p:spPr>
          <a:xfrm>
            <a:off x="468943" y="240665"/>
            <a:ext cx="9739547" cy="361419"/>
          </a:xfrm>
          <a:prstGeom prst="rect">
            <a:avLst/>
          </a:prstGeom>
        </p:spPr>
        <p:txBody>
          <a:bodyPr vert="horz" wrap="square" lIns="0" tIns="2772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R="3081">
              <a:lnSpc>
                <a:spcPts val="2608"/>
              </a:lnSpc>
            </a:pPr>
            <a:r>
              <a:rPr lang="ru-RU" sz="2244" b="1" kern="0" spc="2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Индекса</a:t>
            </a:r>
            <a:endParaRPr lang="ru-RU" sz="2244" b="1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7ED402-9CC1-634C-4258-C0E2ACEABB8D}"/>
              </a:ext>
            </a:extLst>
          </p:cNvPr>
          <p:cNvSpPr txBox="1"/>
          <p:nvPr/>
        </p:nvSpPr>
        <p:spPr>
          <a:xfrm>
            <a:off x="322134" y="6516844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Источник</a:t>
            </a:r>
            <a:r>
              <a:rPr lang="en-US" dirty="0"/>
              <a:t>: </a:t>
            </a:r>
            <a:r>
              <a:rPr lang="ru-RU" dirty="0"/>
              <a:t>Национальный центр развития ИИ при Правительстве Российской Федерации </a:t>
            </a:r>
          </a:p>
        </p:txBody>
      </p:sp>
    </p:spTree>
    <p:extLst>
      <p:ext uri="{BB962C8B-B14F-4D97-AF65-F5344CB8AC3E}">
        <p14:creationId xmlns:p14="http://schemas.microsoft.com/office/powerpoint/2010/main" val="2767372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" name="Соединительная линия уступом 79">
            <a:extLst>
              <a:ext uri="{FF2B5EF4-FFF2-40B4-BE49-F238E27FC236}">
                <a16:creationId xmlns:a16="http://schemas.microsoft.com/office/drawing/2014/main" id="{6A5F9D77-A06F-CF87-E548-5C37528689AE}"/>
              </a:ext>
            </a:extLst>
          </p:cNvPr>
          <p:cNvCxnSpPr>
            <a:cxnSpLocks/>
            <a:stCxn id="77" idx="6"/>
            <a:endCxn id="15" idx="2"/>
          </p:cNvCxnSpPr>
          <p:nvPr/>
        </p:nvCxnSpPr>
        <p:spPr>
          <a:xfrm flipV="1">
            <a:off x="3076945" y="5041846"/>
            <a:ext cx="7535408" cy="1079938"/>
          </a:xfrm>
          <a:prstGeom prst="bentConnector2">
            <a:avLst/>
          </a:prstGeom>
          <a:ln w="63500">
            <a:solidFill>
              <a:srgbClr val="006FB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Треугольник 27">
            <a:extLst>
              <a:ext uri="{FF2B5EF4-FFF2-40B4-BE49-F238E27FC236}">
                <a16:creationId xmlns:a16="http://schemas.microsoft.com/office/drawing/2014/main" id="{9502CD32-DC74-0682-F8D8-3BB160A40D29}"/>
              </a:ext>
            </a:extLst>
          </p:cNvPr>
          <p:cNvSpPr/>
          <p:nvPr/>
        </p:nvSpPr>
        <p:spPr>
          <a:xfrm rot="5400000">
            <a:off x="6971349" y="3314353"/>
            <a:ext cx="4166530" cy="187466"/>
          </a:xfrm>
          <a:prstGeom prst="triangle">
            <a:avLst>
              <a:gd name="adj" fmla="val 50579"/>
            </a:avLst>
          </a:prstGeom>
          <a:solidFill>
            <a:srgbClr val="006FB9">
              <a:alpha val="168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CBF561F1-9B81-209C-6482-46A66D48D5DB}"/>
              </a:ext>
            </a:extLst>
          </p:cNvPr>
          <p:cNvSpPr/>
          <p:nvPr/>
        </p:nvSpPr>
        <p:spPr>
          <a:xfrm>
            <a:off x="1723191" y="1314652"/>
            <a:ext cx="1135182" cy="42183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71059F63-13D2-98CB-F8E8-FAE0897A7800}"/>
              </a:ext>
            </a:extLst>
          </p:cNvPr>
          <p:cNvSpPr/>
          <p:nvPr/>
        </p:nvSpPr>
        <p:spPr>
          <a:xfrm>
            <a:off x="4104008" y="1309044"/>
            <a:ext cx="1135182" cy="42183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9F564A7F-DD3A-CBA6-BFE5-F84AB128445D}"/>
              </a:ext>
            </a:extLst>
          </p:cNvPr>
          <p:cNvSpPr/>
          <p:nvPr/>
        </p:nvSpPr>
        <p:spPr>
          <a:xfrm>
            <a:off x="5300071" y="1309043"/>
            <a:ext cx="1131332" cy="42239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43002183-34B5-0A79-E575-818007F57215}"/>
              </a:ext>
            </a:extLst>
          </p:cNvPr>
          <p:cNvSpPr/>
          <p:nvPr/>
        </p:nvSpPr>
        <p:spPr>
          <a:xfrm>
            <a:off x="1728123" y="1447899"/>
            <a:ext cx="1135182" cy="323454"/>
          </a:xfrm>
          <a:prstGeom prst="roundRect">
            <a:avLst/>
          </a:prstGeom>
          <a:solidFill>
            <a:srgbClr val="0030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92" b="1" dirty="0">
                <a:latin typeface="Arial" panose="020B0604020202020204" pitchFamily="34" charset="0"/>
                <a:cs typeface="Arial" panose="020B0604020202020204" pitchFamily="34" charset="0"/>
              </a:rPr>
              <a:t>ФОИВ</a:t>
            </a: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BA3FA621-38E9-FE39-F2CC-414B8099D448}"/>
              </a:ext>
            </a:extLst>
          </p:cNvPr>
          <p:cNvSpPr/>
          <p:nvPr/>
        </p:nvSpPr>
        <p:spPr>
          <a:xfrm>
            <a:off x="4095580" y="1447899"/>
            <a:ext cx="1155194" cy="323454"/>
          </a:xfrm>
          <a:prstGeom prst="roundRect">
            <a:avLst/>
          </a:prstGeom>
          <a:solidFill>
            <a:srgbClr val="0A5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92" b="1" dirty="0">
                <a:latin typeface="Arial" panose="020B0604020202020204" pitchFamily="34" charset="0"/>
                <a:cs typeface="Arial" panose="020B0604020202020204" pitchFamily="34" charset="0"/>
              </a:rPr>
              <a:t>РОИВ</a:t>
            </a: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4CDF6433-9A98-7815-1C21-D129FC12A01D}"/>
              </a:ext>
            </a:extLst>
          </p:cNvPr>
          <p:cNvSpPr/>
          <p:nvPr/>
        </p:nvSpPr>
        <p:spPr>
          <a:xfrm>
            <a:off x="6484825" y="1447899"/>
            <a:ext cx="1113170" cy="323454"/>
          </a:xfrm>
          <a:prstGeom prst="roundRect">
            <a:avLst/>
          </a:prstGeom>
          <a:solidFill>
            <a:srgbClr val="006EB8">
              <a:alpha val="328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92" b="1" dirty="0">
                <a:latin typeface="Arial" panose="020B0604020202020204" pitchFamily="34" charset="0"/>
                <a:cs typeface="Arial" panose="020B0604020202020204" pitchFamily="34" charset="0"/>
              </a:rPr>
              <a:t>ОМСУ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9527762-8C01-CB00-6690-19962DA57868}"/>
              </a:ext>
            </a:extLst>
          </p:cNvPr>
          <p:cNvSpPr/>
          <p:nvPr/>
        </p:nvSpPr>
        <p:spPr>
          <a:xfrm>
            <a:off x="656493" y="3711050"/>
            <a:ext cx="1049771" cy="894564"/>
          </a:xfrm>
          <a:prstGeom prst="rect">
            <a:avLst/>
          </a:prstGeom>
          <a:solidFill>
            <a:srgbClr val="0A5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b="1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 ИИ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2B0090B5-80A4-1A40-DCB8-F6475EEB832B}"/>
              </a:ext>
            </a:extLst>
          </p:cNvPr>
          <p:cNvSpPr/>
          <p:nvPr/>
        </p:nvSpPr>
        <p:spPr>
          <a:xfrm>
            <a:off x="656493" y="2783692"/>
            <a:ext cx="1049771" cy="894565"/>
          </a:xfrm>
          <a:prstGeom prst="rect">
            <a:avLst/>
          </a:prstGeom>
          <a:solidFill>
            <a:srgbClr val="00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49" b="1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ИИ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06A47746-949A-AF46-A7A0-0133406F74A1}"/>
              </a:ext>
            </a:extLst>
          </p:cNvPr>
          <p:cNvSpPr/>
          <p:nvPr/>
        </p:nvSpPr>
        <p:spPr>
          <a:xfrm>
            <a:off x="656493" y="1856333"/>
            <a:ext cx="1049771" cy="894566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Воздействие ИИ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419161C-FD34-5A43-9C6B-94CDC973A785}"/>
              </a:ext>
            </a:extLst>
          </p:cNvPr>
          <p:cNvSpPr/>
          <p:nvPr/>
        </p:nvSpPr>
        <p:spPr>
          <a:xfrm>
            <a:off x="656493" y="4638407"/>
            <a:ext cx="1049771" cy="894564"/>
          </a:xfrm>
          <a:prstGeom prst="rect">
            <a:avLst/>
          </a:prstGeom>
          <a:solidFill>
            <a:srgbClr val="66C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b="1" dirty="0">
                <a:latin typeface="Arial" panose="020B0604020202020204" pitchFamily="34" charset="0"/>
                <a:cs typeface="Arial" panose="020B0604020202020204" pitchFamily="34" charset="0"/>
              </a:rPr>
              <a:t>Факторы</a:t>
            </a:r>
            <a:endParaRPr lang="ru-RU" sz="97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4BA0D9B4-8A0D-17C9-0691-FFA129123AEB}"/>
              </a:ext>
            </a:extLst>
          </p:cNvPr>
          <p:cNvSpPr/>
          <p:nvPr/>
        </p:nvSpPr>
        <p:spPr>
          <a:xfrm>
            <a:off x="1718258" y="2783692"/>
            <a:ext cx="4706592" cy="894565"/>
          </a:xfrm>
          <a:prstGeom prst="rect">
            <a:avLst/>
          </a:prstGeom>
          <a:solidFill>
            <a:srgbClr val="006EB8">
              <a:alpha val="3837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FE4FD9BF-40AC-6083-E6D5-5CF0E07EC210}"/>
              </a:ext>
            </a:extLst>
          </p:cNvPr>
          <p:cNvSpPr/>
          <p:nvPr/>
        </p:nvSpPr>
        <p:spPr>
          <a:xfrm>
            <a:off x="1717321" y="3711050"/>
            <a:ext cx="4701474" cy="894564"/>
          </a:xfrm>
          <a:prstGeom prst="rect">
            <a:avLst/>
          </a:prstGeom>
          <a:solidFill>
            <a:srgbClr val="009FE3">
              <a:alpha val="3837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63AB3A16-3A05-C817-19A0-6CE2F91074ED}"/>
              </a:ext>
            </a:extLst>
          </p:cNvPr>
          <p:cNvSpPr/>
          <p:nvPr/>
        </p:nvSpPr>
        <p:spPr>
          <a:xfrm>
            <a:off x="1718258" y="4638407"/>
            <a:ext cx="4706592" cy="844823"/>
          </a:xfrm>
          <a:prstGeom prst="rect">
            <a:avLst/>
          </a:prstGeom>
          <a:solidFill>
            <a:srgbClr val="66C5EE">
              <a:alpha val="3837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BBF36E4F-9642-1845-62FD-A5196F7B8AFA}"/>
              </a:ext>
            </a:extLst>
          </p:cNvPr>
          <p:cNvSpPr/>
          <p:nvPr/>
        </p:nvSpPr>
        <p:spPr>
          <a:xfrm>
            <a:off x="9622662" y="1760204"/>
            <a:ext cx="1964739" cy="1964739"/>
          </a:xfrm>
          <a:prstGeom prst="ellipse">
            <a:avLst/>
          </a:prstGeom>
          <a:solidFill>
            <a:srgbClr val="002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1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Соединительная линия уступом 51">
            <a:extLst>
              <a:ext uri="{FF2B5EF4-FFF2-40B4-BE49-F238E27FC236}">
                <a16:creationId xmlns:a16="http://schemas.microsoft.com/office/drawing/2014/main" id="{982F93AF-CC93-5A1E-9CC1-16A9E9ABB689}"/>
              </a:ext>
            </a:extLst>
          </p:cNvPr>
          <p:cNvCxnSpPr>
            <a:cxnSpLocks/>
            <a:stCxn id="62" idx="0"/>
            <a:endCxn id="50" idx="0"/>
          </p:cNvCxnSpPr>
          <p:nvPr/>
        </p:nvCxnSpPr>
        <p:spPr>
          <a:xfrm rot="16200000" flipH="1">
            <a:off x="5957784" y="-2887043"/>
            <a:ext cx="977779" cy="8316716"/>
          </a:xfrm>
          <a:prstGeom prst="bentConnector3">
            <a:avLst>
              <a:gd name="adj1" fmla="val 24040"/>
            </a:avLst>
          </a:prstGeom>
          <a:ln w="88900">
            <a:solidFill>
              <a:srgbClr val="00305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C3873E90-0737-8E6A-9917-31EDCCFCFEC9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3483059" y="1219034"/>
            <a:ext cx="0" cy="95617"/>
          </a:xfrm>
          <a:prstGeom prst="line">
            <a:avLst/>
          </a:prstGeom>
          <a:ln w="88900">
            <a:solidFill>
              <a:srgbClr val="003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Овал 61">
            <a:extLst>
              <a:ext uri="{FF2B5EF4-FFF2-40B4-BE49-F238E27FC236}">
                <a16:creationId xmlns:a16="http://schemas.microsoft.com/office/drawing/2014/main" id="{E314E063-4597-A77C-AE34-4224D92D5A38}"/>
              </a:ext>
            </a:extLst>
          </p:cNvPr>
          <p:cNvSpPr/>
          <p:nvPr/>
        </p:nvSpPr>
        <p:spPr>
          <a:xfrm>
            <a:off x="2070011" y="782425"/>
            <a:ext cx="436609" cy="436609"/>
          </a:xfrm>
          <a:prstGeom prst="ellipse">
            <a:avLst/>
          </a:prstGeom>
          <a:solidFill>
            <a:srgbClr val="002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8" b="1" dirty="0">
                <a:latin typeface="Arial" panose="020B0604020202020204" pitchFamily="34" charset="0"/>
                <a:cs typeface="Arial" panose="020B0604020202020204" pitchFamily="34" charset="0"/>
              </a:rPr>
              <a:t>ИИЗ</a:t>
            </a:r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6A0A457F-CA1A-C4B8-99E7-5560F3DB7203}"/>
              </a:ext>
            </a:extLst>
          </p:cNvPr>
          <p:cNvSpPr/>
          <p:nvPr/>
        </p:nvSpPr>
        <p:spPr>
          <a:xfrm>
            <a:off x="3264754" y="782425"/>
            <a:ext cx="436609" cy="436609"/>
          </a:xfrm>
          <a:prstGeom prst="ellipse">
            <a:avLst/>
          </a:prstGeom>
          <a:solidFill>
            <a:srgbClr val="002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8" b="1" dirty="0">
                <a:latin typeface="Arial" panose="020B0604020202020204" pitchFamily="34" charset="0"/>
                <a:cs typeface="Arial" panose="020B0604020202020204" pitchFamily="34" charset="0"/>
              </a:rPr>
              <a:t>ИИЗ</a:t>
            </a:r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50C68111-32A9-4396-FC76-9D0589884420}"/>
              </a:ext>
            </a:extLst>
          </p:cNvPr>
          <p:cNvSpPr/>
          <p:nvPr/>
        </p:nvSpPr>
        <p:spPr>
          <a:xfrm>
            <a:off x="4453294" y="782425"/>
            <a:ext cx="436609" cy="436609"/>
          </a:xfrm>
          <a:prstGeom prst="ellipse">
            <a:avLst/>
          </a:prstGeom>
          <a:solidFill>
            <a:srgbClr val="002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8" b="1" dirty="0">
                <a:latin typeface="Arial" panose="020B0604020202020204" pitchFamily="34" charset="0"/>
                <a:cs typeface="Arial" panose="020B0604020202020204" pitchFamily="34" charset="0"/>
              </a:rPr>
              <a:t>ИИЗ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1F8351DC-D34A-4D99-90E3-42FFE8D99BA1}"/>
              </a:ext>
            </a:extLst>
          </p:cNvPr>
          <p:cNvSpPr/>
          <p:nvPr/>
        </p:nvSpPr>
        <p:spPr>
          <a:xfrm>
            <a:off x="6839260" y="782425"/>
            <a:ext cx="436609" cy="436609"/>
          </a:xfrm>
          <a:prstGeom prst="ellipse">
            <a:avLst/>
          </a:prstGeom>
          <a:solidFill>
            <a:srgbClr val="002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8" b="1" dirty="0">
                <a:latin typeface="Arial" panose="020B0604020202020204" pitchFamily="34" charset="0"/>
                <a:cs typeface="Arial" panose="020B0604020202020204" pitchFamily="34" charset="0"/>
              </a:rPr>
              <a:t>ИИЗ</a:t>
            </a:r>
          </a:p>
        </p:txBody>
      </p:sp>
      <p:sp>
        <p:nvSpPr>
          <p:cNvPr id="66" name="object 2">
            <a:extLst>
              <a:ext uri="{FF2B5EF4-FFF2-40B4-BE49-F238E27FC236}">
                <a16:creationId xmlns:a16="http://schemas.microsoft.com/office/drawing/2014/main" id="{E8A56DB6-A421-6A17-5EDF-822551A137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943" y="241148"/>
            <a:ext cx="9739547" cy="361419"/>
          </a:xfrm>
          <a:prstGeom prst="rect">
            <a:avLst/>
          </a:prstGeom>
        </p:spPr>
        <p:txBody>
          <a:bodyPr vert="horz" wrap="square" lIns="0" tIns="27724" rIns="0" bIns="0" rtlCol="0" anchor="ctr" anchorCtr="0" compatLnSpc="1">
            <a:spAutoFit/>
          </a:bodyPr>
          <a:lstStyle/>
          <a:p>
            <a:pPr marR="3081">
              <a:lnSpc>
                <a:spcPts val="2608"/>
              </a:lnSpc>
            </a:pPr>
            <a:r>
              <a:rPr lang="ru-RU" sz="2668" b="1" spc="21" dirty="0">
                <a:solidFill>
                  <a:srgbClr val="002F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Архитектура Индекса интеллектуальной зрелости </a:t>
            </a:r>
            <a:endParaRPr sz="2668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2ED1C783-B358-DAC0-6C0F-4493855FA181}"/>
              </a:ext>
            </a:extLst>
          </p:cNvPr>
          <p:cNvSpPr/>
          <p:nvPr/>
        </p:nvSpPr>
        <p:spPr>
          <a:xfrm>
            <a:off x="1731023" y="1856437"/>
            <a:ext cx="4685730" cy="897162"/>
          </a:xfrm>
          <a:prstGeom prst="rect">
            <a:avLst/>
          </a:prstGeom>
          <a:solidFill>
            <a:srgbClr val="0A5D9B">
              <a:alpha val="3837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2B738359-AF1A-0521-0FB0-6C8ED3AFE10D}"/>
              </a:ext>
            </a:extLst>
          </p:cNvPr>
          <p:cNvSpPr/>
          <p:nvPr/>
        </p:nvSpPr>
        <p:spPr>
          <a:xfrm>
            <a:off x="2915468" y="1314651"/>
            <a:ext cx="1135182" cy="42183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7C14A9A5-3819-042E-753E-24846DB28241}"/>
              </a:ext>
            </a:extLst>
          </p:cNvPr>
          <p:cNvSpPr/>
          <p:nvPr/>
        </p:nvSpPr>
        <p:spPr>
          <a:xfrm>
            <a:off x="2905462" y="1447899"/>
            <a:ext cx="1135182" cy="323454"/>
          </a:xfrm>
          <a:prstGeom prst="round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92" b="1" dirty="0">
                <a:latin typeface="Arial" panose="020B0604020202020204" pitchFamily="34" charset="0"/>
                <a:cs typeface="Arial" panose="020B0604020202020204" pitchFamily="34" charset="0"/>
              </a:rPr>
              <a:t>Отрасль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2E2701-D64F-C2D7-A869-E7E5707FD2BA}"/>
              </a:ext>
            </a:extLst>
          </p:cNvPr>
          <p:cNvSpPr/>
          <p:nvPr/>
        </p:nvSpPr>
        <p:spPr>
          <a:xfrm>
            <a:off x="9629983" y="4090860"/>
            <a:ext cx="1964739" cy="950986"/>
          </a:xfrm>
          <a:prstGeom prst="rect">
            <a:avLst/>
          </a:prstGeom>
          <a:noFill/>
          <a:ln>
            <a:solidFill>
              <a:srgbClr val="0030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41E5F928-8817-6786-6A83-AC669A011CF6}"/>
              </a:ext>
            </a:extLst>
          </p:cNvPr>
          <p:cNvSpPr/>
          <p:nvPr/>
        </p:nvSpPr>
        <p:spPr>
          <a:xfrm>
            <a:off x="5297751" y="1447899"/>
            <a:ext cx="1155194" cy="323454"/>
          </a:xfrm>
          <a:prstGeom prst="round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92" b="1" dirty="0">
                <a:latin typeface="Arial" panose="020B0604020202020204" pitchFamily="34" charset="0"/>
                <a:cs typeface="Arial" panose="020B0604020202020204" pitchFamily="34" charset="0"/>
              </a:rPr>
              <a:t>Регион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E3F6C91A-4A12-EFC8-F187-87C67D59DBBE}"/>
              </a:ext>
            </a:extLst>
          </p:cNvPr>
          <p:cNvSpPr/>
          <p:nvPr/>
        </p:nvSpPr>
        <p:spPr>
          <a:xfrm>
            <a:off x="6478379" y="1314651"/>
            <a:ext cx="1131332" cy="421832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35B20486-4656-4744-1056-7DE84B12AB97}"/>
              </a:ext>
            </a:extLst>
          </p:cNvPr>
          <p:cNvSpPr/>
          <p:nvPr/>
        </p:nvSpPr>
        <p:spPr>
          <a:xfrm>
            <a:off x="7669296" y="1309043"/>
            <a:ext cx="1131332" cy="4223927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B1836014-6485-BED8-F489-E3E6A224D92A}"/>
              </a:ext>
            </a:extLst>
          </p:cNvPr>
          <p:cNvSpPr/>
          <p:nvPr/>
        </p:nvSpPr>
        <p:spPr>
          <a:xfrm>
            <a:off x="7663221" y="1450480"/>
            <a:ext cx="1127401" cy="323454"/>
          </a:xfrm>
          <a:prstGeom prst="roundRect">
            <a:avLst/>
          </a:prstGeom>
          <a:solidFill>
            <a:srgbClr val="009FE3">
              <a:alpha val="328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92" b="1" dirty="0" err="1">
                <a:latin typeface="Arial" panose="020B0604020202020204" pitchFamily="34" charset="0"/>
                <a:cs typeface="Arial" panose="020B0604020202020204" pitchFamily="34" charset="0"/>
              </a:rPr>
              <a:t>Мун.обр</a:t>
            </a:r>
            <a:r>
              <a:rPr lang="ru-RU" sz="1092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C97D399-E205-67D6-1174-152C83F2E378}"/>
              </a:ext>
            </a:extLst>
          </p:cNvPr>
          <p:cNvSpPr/>
          <p:nvPr/>
        </p:nvSpPr>
        <p:spPr>
          <a:xfrm>
            <a:off x="6487507" y="4636359"/>
            <a:ext cx="2303115" cy="844823"/>
          </a:xfrm>
          <a:prstGeom prst="rect">
            <a:avLst/>
          </a:prstGeom>
          <a:solidFill>
            <a:srgbClr val="66C5EE">
              <a:alpha val="1095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BE0C66E1-1343-5CA4-904F-6994F0A222B5}"/>
              </a:ext>
            </a:extLst>
          </p:cNvPr>
          <p:cNvSpPr/>
          <p:nvPr/>
        </p:nvSpPr>
        <p:spPr>
          <a:xfrm>
            <a:off x="5656929" y="782425"/>
            <a:ext cx="436609" cy="436609"/>
          </a:xfrm>
          <a:prstGeom prst="ellipse">
            <a:avLst/>
          </a:prstGeom>
          <a:solidFill>
            <a:srgbClr val="002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8" b="1" dirty="0">
                <a:latin typeface="Arial" panose="020B0604020202020204" pitchFamily="34" charset="0"/>
                <a:cs typeface="Arial" panose="020B0604020202020204" pitchFamily="34" charset="0"/>
              </a:rPr>
              <a:t>ИИЗ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510752AD-4236-E0A4-E022-29197172EB2E}"/>
              </a:ext>
            </a:extLst>
          </p:cNvPr>
          <p:cNvSpPr/>
          <p:nvPr/>
        </p:nvSpPr>
        <p:spPr>
          <a:xfrm>
            <a:off x="8016657" y="782425"/>
            <a:ext cx="436609" cy="436609"/>
          </a:xfrm>
          <a:prstGeom prst="ellipse">
            <a:avLst/>
          </a:prstGeom>
          <a:solidFill>
            <a:srgbClr val="002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8" b="1" dirty="0">
                <a:latin typeface="Arial" panose="020B0604020202020204" pitchFamily="34" charset="0"/>
                <a:cs typeface="Arial" panose="020B0604020202020204" pitchFamily="34" charset="0"/>
              </a:rPr>
              <a:t>ИИЗ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BD90AE65-8F49-D48E-21B1-37A77A6CDB5C}"/>
              </a:ext>
            </a:extLst>
          </p:cNvPr>
          <p:cNvCxnSpPr>
            <a:cxnSpLocks/>
            <a:stCxn id="31" idx="0"/>
            <a:endCxn id="64" idx="4"/>
          </p:cNvCxnSpPr>
          <p:nvPr/>
        </p:nvCxnSpPr>
        <p:spPr>
          <a:xfrm flipV="1">
            <a:off x="4671599" y="1219034"/>
            <a:ext cx="0" cy="90009"/>
          </a:xfrm>
          <a:prstGeom prst="line">
            <a:avLst/>
          </a:prstGeom>
          <a:ln w="88900">
            <a:solidFill>
              <a:srgbClr val="003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DCF65BE-034C-361C-DAC2-5F634178F9EB}"/>
              </a:ext>
            </a:extLst>
          </p:cNvPr>
          <p:cNvCxnSpPr>
            <a:cxnSpLocks/>
            <a:stCxn id="32" idx="0"/>
            <a:endCxn id="14" idx="4"/>
          </p:cNvCxnSpPr>
          <p:nvPr/>
        </p:nvCxnSpPr>
        <p:spPr>
          <a:xfrm flipV="1">
            <a:off x="5865737" y="1219034"/>
            <a:ext cx="9496" cy="90009"/>
          </a:xfrm>
          <a:prstGeom prst="line">
            <a:avLst/>
          </a:prstGeom>
          <a:ln w="88900">
            <a:solidFill>
              <a:srgbClr val="003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18A44D0-A0BB-DDCF-1185-99F99DBCEDEB}"/>
              </a:ext>
            </a:extLst>
          </p:cNvPr>
          <p:cNvCxnSpPr>
            <a:cxnSpLocks/>
            <a:stCxn id="7" idx="0"/>
            <a:endCxn id="65" idx="4"/>
          </p:cNvCxnSpPr>
          <p:nvPr/>
        </p:nvCxnSpPr>
        <p:spPr>
          <a:xfrm flipV="1">
            <a:off x="7044045" y="1219034"/>
            <a:ext cx="0" cy="95617"/>
          </a:xfrm>
          <a:prstGeom prst="line">
            <a:avLst/>
          </a:prstGeom>
          <a:ln w="88900">
            <a:solidFill>
              <a:srgbClr val="003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4728178F-7A22-739A-5488-CE2621AE5542}"/>
              </a:ext>
            </a:extLst>
          </p:cNvPr>
          <p:cNvCxnSpPr>
            <a:cxnSpLocks/>
            <a:stCxn id="8" idx="0"/>
            <a:endCxn id="16" idx="4"/>
          </p:cNvCxnSpPr>
          <p:nvPr/>
        </p:nvCxnSpPr>
        <p:spPr>
          <a:xfrm flipV="1">
            <a:off x="8234962" y="1219034"/>
            <a:ext cx="0" cy="90009"/>
          </a:xfrm>
          <a:prstGeom prst="line">
            <a:avLst/>
          </a:prstGeom>
          <a:ln w="88900">
            <a:solidFill>
              <a:srgbClr val="003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D7F11153-428A-069B-2CD3-F8B642D7E709}"/>
              </a:ext>
            </a:extLst>
          </p:cNvPr>
          <p:cNvCxnSpPr>
            <a:cxnSpLocks/>
            <a:stCxn id="30" idx="0"/>
            <a:endCxn id="62" idx="4"/>
          </p:cNvCxnSpPr>
          <p:nvPr/>
        </p:nvCxnSpPr>
        <p:spPr>
          <a:xfrm flipH="1" flipV="1">
            <a:off x="2288316" y="1219034"/>
            <a:ext cx="2466" cy="95617"/>
          </a:xfrm>
          <a:prstGeom prst="line">
            <a:avLst/>
          </a:prstGeom>
          <a:ln w="88900">
            <a:solidFill>
              <a:srgbClr val="003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Овал 76">
            <a:extLst>
              <a:ext uri="{FF2B5EF4-FFF2-40B4-BE49-F238E27FC236}">
                <a16:creationId xmlns:a16="http://schemas.microsoft.com/office/drawing/2014/main" id="{7C9BA79E-64F3-0507-53DF-EF4767AA0F6C}"/>
              </a:ext>
            </a:extLst>
          </p:cNvPr>
          <p:cNvSpPr/>
          <p:nvPr/>
        </p:nvSpPr>
        <p:spPr>
          <a:xfrm>
            <a:off x="2640336" y="5903479"/>
            <a:ext cx="436609" cy="436609"/>
          </a:xfrm>
          <a:prstGeom prst="ellipse">
            <a:avLst/>
          </a:prstGeom>
          <a:noFill/>
          <a:ln>
            <a:solidFill>
              <a:srgbClr val="0030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36574BDA-7AD2-6166-55BD-314722F1685C}"/>
              </a:ext>
            </a:extLst>
          </p:cNvPr>
          <p:cNvSpPr/>
          <p:nvPr/>
        </p:nvSpPr>
        <p:spPr>
          <a:xfrm>
            <a:off x="5063878" y="5876582"/>
            <a:ext cx="436609" cy="436609"/>
          </a:xfrm>
          <a:prstGeom prst="ellipse">
            <a:avLst/>
          </a:prstGeom>
          <a:solidFill>
            <a:schemeClr val="bg1"/>
          </a:solidFill>
          <a:ln>
            <a:solidFill>
              <a:srgbClr val="0030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FED05847-8FAD-CE17-B15C-56B08DDE8C88}"/>
              </a:ext>
            </a:extLst>
          </p:cNvPr>
          <p:cNvSpPr/>
          <p:nvPr/>
        </p:nvSpPr>
        <p:spPr>
          <a:xfrm>
            <a:off x="7420473" y="5876582"/>
            <a:ext cx="436609" cy="436609"/>
          </a:xfrm>
          <a:prstGeom prst="ellipse">
            <a:avLst/>
          </a:prstGeom>
          <a:solidFill>
            <a:schemeClr val="bg1"/>
          </a:solidFill>
          <a:ln>
            <a:solidFill>
              <a:srgbClr val="0030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cxnSp>
        <p:nvCxnSpPr>
          <p:cNvPr id="86" name="Соединительная линия уступом 85">
            <a:extLst>
              <a:ext uri="{FF2B5EF4-FFF2-40B4-BE49-F238E27FC236}">
                <a16:creationId xmlns:a16="http://schemas.microsoft.com/office/drawing/2014/main" id="{24706B04-B59B-0974-81E7-19F59A2F05C2}"/>
              </a:ext>
            </a:extLst>
          </p:cNvPr>
          <p:cNvCxnSpPr>
            <a:cxnSpLocks/>
            <a:stCxn id="30" idx="2"/>
            <a:endCxn id="77" idx="0"/>
          </p:cNvCxnSpPr>
          <p:nvPr/>
        </p:nvCxnSpPr>
        <p:spPr>
          <a:xfrm rot="16200000" flipH="1">
            <a:off x="2389457" y="5434295"/>
            <a:ext cx="370509" cy="567859"/>
          </a:xfrm>
          <a:prstGeom prst="bentConnector3">
            <a:avLst>
              <a:gd name="adj1" fmla="val 50000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Соединительная линия уступом 88">
            <a:extLst>
              <a:ext uri="{FF2B5EF4-FFF2-40B4-BE49-F238E27FC236}">
                <a16:creationId xmlns:a16="http://schemas.microsoft.com/office/drawing/2014/main" id="{46A5C589-B9AA-93E9-F509-5857F478C3E4}"/>
              </a:ext>
            </a:extLst>
          </p:cNvPr>
          <p:cNvCxnSpPr>
            <a:cxnSpLocks/>
            <a:stCxn id="3" idx="2"/>
            <a:endCxn id="77" idx="0"/>
          </p:cNvCxnSpPr>
          <p:nvPr/>
        </p:nvCxnSpPr>
        <p:spPr>
          <a:xfrm rot="5400000">
            <a:off x="2985594" y="5406016"/>
            <a:ext cx="370510" cy="624418"/>
          </a:xfrm>
          <a:prstGeom prst="bentConnector3">
            <a:avLst>
              <a:gd name="adj1" fmla="val 50000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Соединительная линия уступом 91">
            <a:extLst>
              <a:ext uri="{FF2B5EF4-FFF2-40B4-BE49-F238E27FC236}">
                <a16:creationId xmlns:a16="http://schemas.microsoft.com/office/drawing/2014/main" id="{B259B2C7-F8B4-4976-DCD7-FB5EA7ACE991}"/>
              </a:ext>
            </a:extLst>
          </p:cNvPr>
          <p:cNvCxnSpPr>
            <a:cxnSpLocks/>
            <a:stCxn id="31" idx="2"/>
            <a:endCxn id="78" idx="0"/>
          </p:cNvCxnSpPr>
          <p:nvPr/>
        </p:nvCxnSpPr>
        <p:spPr>
          <a:xfrm rot="16200000" flipH="1">
            <a:off x="4802280" y="5396681"/>
            <a:ext cx="349220" cy="610583"/>
          </a:xfrm>
          <a:prstGeom prst="bentConnector3">
            <a:avLst>
              <a:gd name="adj1" fmla="val 50000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Соединительная линия уступом 92">
            <a:extLst>
              <a:ext uri="{FF2B5EF4-FFF2-40B4-BE49-F238E27FC236}">
                <a16:creationId xmlns:a16="http://schemas.microsoft.com/office/drawing/2014/main" id="{D5868F1C-FCBB-5108-F66E-F5C5D915409C}"/>
              </a:ext>
            </a:extLst>
          </p:cNvPr>
          <p:cNvCxnSpPr>
            <a:cxnSpLocks/>
            <a:stCxn id="32" idx="2"/>
            <a:endCxn id="78" idx="0"/>
          </p:cNvCxnSpPr>
          <p:nvPr/>
        </p:nvCxnSpPr>
        <p:spPr>
          <a:xfrm rot="5400000">
            <a:off x="5402154" y="5412999"/>
            <a:ext cx="343613" cy="583555"/>
          </a:xfrm>
          <a:prstGeom prst="bentConnector3">
            <a:avLst>
              <a:gd name="adj1" fmla="val 50000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Соединительная линия уступом 93">
            <a:extLst>
              <a:ext uri="{FF2B5EF4-FFF2-40B4-BE49-F238E27FC236}">
                <a16:creationId xmlns:a16="http://schemas.microsoft.com/office/drawing/2014/main" id="{D881F96A-67B4-9B40-AF37-78CA63CD469A}"/>
              </a:ext>
            </a:extLst>
          </p:cNvPr>
          <p:cNvCxnSpPr>
            <a:cxnSpLocks/>
            <a:stCxn id="7" idx="2"/>
            <a:endCxn id="79" idx="0"/>
          </p:cNvCxnSpPr>
          <p:nvPr/>
        </p:nvCxnSpPr>
        <p:spPr>
          <a:xfrm rot="16200000" flipH="1">
            <a:off x="7169606" y="5407410"/>
            <a:ext cx="343612" cy="594732"/>
          </a:xfrm>
          <a:prstGeom prst="bentConnector3">
            <a:avLst>
              <a:gd name="adj1" fmla="val 50000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Соединительная линия уступом 94">
            <a:extLst>
              <a:ext uri="{FF2B5EF4-FFF2-40B4-BE49-F238E27FC236}">
                <a16:creationId xmlns:a16="http://schemas.microsoft.com/office/drawing/2014/main" id="{ADFE1BB2-A8D7-1184-CD3D-A828BDFFD107}"/>
              </a:ext>
            </a:extLst>
          </p:cNvPr>
          <p:cNvCxnSpPr>
            <a:cxnSpLocks/>
            <a:stCxn id="8" idx="2"/>
            <a:endCxn id="79" idx="0"/>
          </p:cNvCxnSpPr>
          <p:nvPr/>
        </p:nvCxnSpPr>
        <p:spPr>
          <a:xfrm rot="5400000">
            <a:off x="7765064" y="5406684"/>
            <a:ext cx="343613" cy="596184"/>
          </a:xfrm>
          <a:prstGeom prst="bentConnector3">
            <a:avLst>
              <a:gd name="adj1" fmla="val 50000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C7D5604A-5BAF-C35F-34D3-1DDFD197AAAB}"/>
              </a:ext>
            </a:extLst>
          </p:cNvPr>
          <p:cNvSpPr txBox="1"/>
          <p:nvPr/>
        </p:nvSpPr>
        <p:spPr>
          <a:xfrm>
            <a:off x="9676191" y="2317656"/>
            <a:ext cx="1857681" cy="764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5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Индекс интеллектуальной зрелости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C431883-3E1D-0946-5755-FCD84F235E3D}"/>
              </a:ext>
            </a:extLst>
          </p:cNvPr>
          <p:cNvSpPr txBox="1"/>
          <p:nvPr/>
        </p:nvSpPr>
        <p:spPr>
          <a:xfrm>
            <a:off x="9653997" y="4157303"/>
            <a:ext cx="1908108" cy="932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92" b="1" dirty="0">
                <a:solidFill>
                  <a:srgbClr val="003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результативности деятельности ФОИВ, РОИВ, ОМСУ по развитию ИИ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834EB5AA-3881-A396-3DF0-7225BB36EED2}"/>
              </a:ext>
            </a:extLst>
          </p:cNvPr>
          <p:cNvSpPr/>
          <p:nvPr/>
        </p:nvSpPr>
        <p:spPr>
          <a:xfrm>
            <a:off x="6484825" y="3711050"/>
            <a:ext cx="2315803" cy="894564"/>
          </a:xfrm>
          <a:prstGeom prst="rect">
            <a:avLst/>
          </a:prstGeom>
          <a:solidFill>
            <a:srgbClr val="009FE3">
              <a:alpha val="1099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21CE2D83-3D15-49F9-17D8-C44743E47FED}"/>
              </a:ext>
            </a:extLst>
          </p:cNvPr>
          <p:cNvSpPr/>
          <p:nvPr/>
        </p:nvSpPr>
        <p:spPr>
          <a:xfrm>
            <a:off x="6481945" y="2783692"/>
            <a:ext cx="2315803" cy="894565"/>
          </a:xfrm>
          <a:prstGeom prst="rect">
            <a:avLst/>
          </a:prstGeom>
          <a:solidFill>
            <a:srgbClr val="006EB8">
              <a:alpha val="1121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FCF402FA-8B79-9350-1115-5F3717BC4520}"/>
              </a:ext>
            </a:extLst>
          </p:cNvPr>
          <p:cNvSpPr/>
          <p:nvPr/>
        </p:nvSpPr>
        <p:spPr>
          <a:xfrm>
            <a:off x="6484825" y="1840197"/>
            <a:ext cx="2312923" cy="897162"/>
          </a:xfrm>
          <a:prstGeom prst="rect">
            <a:avLst/>
          </a:prstGeom>
          <a:solidFill>
            <a:srgbClr val="0A5D9B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id="{71EA5E7B-4AC7-6A71-C7FB-8184EB10A9CF}"/>
              </a:ext>
            </a:extLst>
          </p:cNvPr>
          <p:cNvSpPr/>
          <p:nvPr/>
        </p:nvSpPr>
        <p:spPr>
          <a:xfrm rot="18176364">
            <a:off x="2714195" y="6032688"/>
            <a:ext cx="288137" cy="148406"/>
          </a:xfrm>
          <a:prstGeom prst="corner">
            <a:avLst/>
          </a:prstGeom>
          <a:solidFill>
            <a:srgbClr val="003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7" name="Фигура, имеющая форму буквы L 16">
            <a:extLst>
              <a:ext uri="{FF2B5EF4-FFF2-40B4-BE49-F238E27FC236}">
                <a16:creationId xmlns:a16="http://schemas.microsoft.com/office/drawing/2014/main" id="{9E94A56E-EDED-06BC-F8F8-CF787F913307}"/>
              </a:ext>
            </a:extLst>
          </p:cNvPr>
          <p:cNvSpPr/>
          <p:nvPr/>
        </p:nvSpPr>
        <p:spPr>
          <a:xfrm rot="18176364">
            <a:off x="5138114" y="5995245"/>
            <a:ext cx="288137" cy="148406"/>
          </a:xfrm>
          <a:prstGeom prst="corner">
            <a:avLst/>
          </a:prstGeom>
          <a:solidFill>
            <a:srgbClr val="003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8" name="Фигура, имеющая форму буквы L 17">
            <a:extLst>
              <a:ext uri="{FF2B5EF4-FFF2-40B4-BE49-F238E27FC236}">
                <a16:creationId xmlns:a16="http://schemas.microsoft.com/office/drawing/2014/main" id="{FF9F7811-58F0-849A-7D0C-C1D36A9B15EC}"/>
              </a:ext>
            </a:extLst>
          </p:cNvPr>
          <p:cNvSpPr/>
          <p:nvPr/>
        </p:nvSpPr>
        <p:spPr>
          <a:xfrm rot="18176364">
            <a:off x="7494709" y="6018625"/>
            <a:ext cx="288137" cy="148406"/>
          </a:xfrm>
          <a:prstGeom prst="corner">
            <a:avLst/>
          </a:prstGeom>
          <a:solidFill>
            <a:srgbClr val="003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34DCD5-DBE4-8ADF-C72D-5B4EDC41987C}"/>
              </a:ext>
            </a:extLst>
          </p:cNvPr>
          <p:cNvSpPr/>
          <p:nvPr/>
        </p:nvSpPr>
        <p:spPr>
          <a:xfrm>
            <a:off x="1750800" y="4747439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Гос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 политика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D0510DD-E8BB-FA9D-640B-61C805A6713C}"/>
              </a:ext>
            </a:extLst>
          </p:cNvPr>
          <p:cNvSpPr/>
          <p:nvPr/>
        </p:nvSpPr>
        <p:spPr>
          <a:xfrm>
            <a:off x="4132729" y="4747439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Гос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 политика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6B8691-427D-C9DA-BE39-D2C8B2250C9E}"/>
              </a:ext>
            </a:extLst>
          </p:cNvPr>
          <p:cNvSpPr/>
          <p:nvPr/>
        </p:nvSpPr>
        <p:spPr>
          <a:xfrm>
            <a:off x="2947952" y="4747439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Гос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 политика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B3BC07A-1F80-5C73-C2FC-B63DBD2F9097}"/>
              </a:ext>
            </a:extLst>
          </p:cNvPr>
          <p:cNvSpPr/>
          <p:nvPr/>
        </p:nvSpPr>
        <p:spPr>
          <a:xfrm>
            <a:off x="5336364" y="4747439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Гос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 политика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6AC880B-6B07-EC53-B866-67D6DD0C5840}"/>
              </a:ext>
            </a:extLst>
          </p:cNvPr>
          <p:cNvSpPr/>
          <p:nvPr/>
        </p:nvSpPr>
        <p:spPr>
          <a:xfrm>
            <a:off x="6496318" y="4747439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Гос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 политика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18E7094-BA6F-96BE-2F3F-FC0285970BD2}"/>
              </a:ext>
            </a:extLst>
          </p:cNvPr>
          <p:cNvSpPr txBox="1"/>
          <p:nvPr/>
        </p:nvSpPr>
        <p:spPr>
          <a:xfrm rot="16200000">
            <a:off x="-602781" y="3584272"/>
            <a:ext cx="1983235" cy="241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70" b="1" dirty="0">
                <a:solidFill>
                  <a:srgbClr val="0A5D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категории 19 размерностей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126AFA6E-FF69-B4E4-70F8-6CA75E18E5CD}"/>
              </a:ext>
            </a:extLst>
          </p:cNvPr>
          <p:cNvSpPr/>
          <p:nvPr/>
        </p:nvSpPr>
        <p:spPr>
          <a:xfrm>
            <a:off x="1747911" y="1998560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Экон. эффекты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523C16B7-7E0F-6B0A-7DEB-00FBDAE67A11}"/>
              </a:ext>
            </a:extLst>
          </p:cNvPr>
          <p:cNvSpPr/>
          <p:nvPr/>
        </p:nvSpPr>
        <p:spPr>
          <a:xfrm>
            <a:off x="2935937" y="2007986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Экон. эффекты</a:t>
            </a: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6DD00AF6-38FD-43D9-EB94-A362C68D3495}"/>
              </a:ext>
            </a:extLst>
          </p:cNvPr>
          <p:cNvSpPr/>
          <p:nvPr/>
        </p:nvSpPr>
        <p:spPr>
          <a:xfrm>
            <a:off x="4140314" y="2007739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Экон. эффекты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B77FBF19-EB73-9A90-35CA-AB29A75951EC}"/>
              </a:ext>
            </a:extLst>
          </p:cNvPr>
          <p:cNvSpPr/>
          <p:nvPr/>
        </p:nvSpPr>
        <p:spPr>
          <a:xfrm>
            <a:off x="5348759" y="2018888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Экон. эффекты</a:t>
            </a: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8B3B9D8C-E07C-4230-2C13-9ADDD27B5917}"/>
              </a:ext>
            </a:extLst>
          </p:cNvPr>
          <p:cNvSpPr/>
          <p:nvPr/>
        </p:nvSpPr>
        <p:spPr>
          <a:xfrm>
            <a:off x="6505175" y="2018888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Экон. эффекты</a:t>
            </a: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040673D9-EAC1-337B-9ED9-C0916F17401E}"/>
              </a:ext>
            </a:extLst>
          </p:cNvPr>
          <p:cNvSpPr/>
          <p:nvPr/>
        </p:nvSpPr>
        <p:spPr>
          <a:xfrm>
            <a:off x="7698890" y="2018828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Экон. эффекты</a:t>
            </a:r>
          </a:p>
        </p:txBody>
      </p:sp>
      <p:cxnSp>
        <p:nvCxnSpPr>
          <p:cNvPr id="139" name="Прямая со стрелкой 138">
            <a:extLst>
              <a:ext uri="{FF2B5EF4-FFF2-40B4-BE49-F238E27FC236}">
                <a16:creationId xmlns:a16="http://schemas.microsoft.com/office/drawing/2014/main" id="{438DA5B8-43A6-5684-52E1-4459C713043A}"/>
              </a:ext>
            </a:extLst>
          </p:cNvPr>
          <p:cNvCxnSpPr>
            <a:cxnSpLocks/>
          </p:cNvCxnSpPr>
          <p:nvPr/>
        </p:nvCxnSpPr>
        <p:spPr>
          <a:xfrm flipV="1">
            <a:off x="551070" y="2404967"/>
            <a:ext cx="0" cy="2403683"/>
          </a:xfrm>
          <a:prstGeom prst="straightConnector1">
            <a:avLst/>
          </a:prstGeom>
          <a:ln w="79375">
            <a:solidFill>
              <a:srgbClr val="0A5D9B">
                <a:alpha val="48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id="{F4F8E7F1-3092-EADF-1EB3-25AE1AE926D9}"/>
              </a:ext>
            </a:extLst>
          </p:cNvPr>
          <p:cNvSpPr/>
          <p:nvPr/>
        </p:nvSpPr>
        <p:spPr>
          <a:xfrm>
            <a:off x="7711395" y="4754291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Гос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 политика</a:t>
            </a: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:a16="http://schemas.microsoft.com/office/drawing/2014/main" id="{22F0D349-731F-45DC-4135-9D6494D8E73E}"/>
              </a:ext>
            </a:extLst>
          </p:cNvPr>
          <p:cNvSpPr/>
          <p:nvPr/>
        </p:nvSpPr>
        <p:spPr>
          <a:xfrm>
            <a:off x="1745243" y="2301474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Соц. эффекты</a:t>
            </a: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:a16="http://schemas.microsoft.com/office/drawing/2014/main" id="{0A6AB9AE-B832-FD14-62AD-4CBB5B3BBA29}"/>
              </a:ext>
            </a:extLst>
          </p:cNvPr>
          <p:cNvSpPr/>
          <p:nvPr/>
        </p:nvSpPr>
        <p:spPr>
          <a:xfrm>
            <a:off x="4129847" y="2316846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Соц. эффекты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62F246C-9F8E-4254-D6C6-1B730B43CEAD}"/>
              </a:ext>
            </a:extLst>
          </p:cNvPr>
          <p:cNvSpPr/>
          <p:nvPr/>
        </p:nvSpPr>
        <p:spPr>
          <a:xfrm>
            <a:off x="2932145" y="2313421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Соц. эффекты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CFC3D22-E417-BBA4-0CF3-A47C8157ED48}"/>
              </a:ext>
            </a:extLst>
          </p:cNvPr>
          <p:cNvSpPr/>
          <p:nvPr/>
        </p:nvSpPr>
        <p:spPr>
          <a:xfrm>
            <a:off x="5314600" y="2309172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Соц. эффекты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9E8EAFD-4C7B-A1E7-BF67-62C6E06A942C}"/>
              </a:ext>
            </a:extLst>
          </p:cNvPr>
          <p:cNvSpPr/>
          <p:nvPr/>
        </p:nvSpPr>
        <p:spPr>
          <a:xfrm>
            <a:off x="6500274" y="2312404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Соц. эффекты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5544106-9EC8-6255-4308-A12F29224E9E}"/>
              </a:ext>
            </a:extLst>
          </p:cNvPr>
          <p:cNvSpPr/>
          <p:nvPr/>
        </p:nvSpPr>
        <p:spPr>
          <a:xfrm>
            <a:off x="7683484" y="2317656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Соц. эффекты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48D6A5D-9257-6FFD-0D24-CE4E230F2F1F}"/>
              </a:ext>
            </a:extLst>
          </p:cNvPr>
          <p:cNvSpPr/>
          <p:nvPr/>
        </p:nvSpPr>
        <p:spPr>
          <a:xfrm>
            <a:off x="1750800" y="2984377"/>
            <a:ext cx="1103787" cy="205206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dirty="0">
                <a:latin typeface="Arial" panose="020B0604020202020204" pitchFamily="34" charset="0"/>
                <a:cs typeface="Arial" panose="020B0604020202020204" pitchFamily="34" charset="0"/>
              </a:rPr>
              <a:t>Основные процессы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D391383-D3CE-CD63-D2A6-52840F55EA98}"/>
              </a:ext>
            </a:extLst>
          </p:cNvPr>
          <p:cNvSpPr/>
          <p:nvPr/>
        </p:nvSpPr>
        <p:spPr>
          <a:xfrm>
            <a:off x="1751549" y="3840971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Масштабы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5B5C2EE-7E1F-1D7B-CB9C-5068F893928B}"/>
              </a:ext>
            </a:extLst>
          </p:cNvPr>
          <p:cNvSpPr/>
          <p:nvPr/>
        </p:nvSpPr>
        <p:spPr>
          <a:xfrm>
            <a:off x="4148559" y="3837529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Масштабы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42B5DA42-E8AA-C11A-E9EB-2AADBA2D7F26}"/>
              </a:ext>
            </a:extLst>
          </p:cNvPr>
          <p:cNvSpPr/>
          <p:nvPr/>
        </p:nvSpPr>
        <p:spPr>
          <a:xfrm>
            <a:off x="6484686" y="3837183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Масштабы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4355549A-5911-EFE9-C6C5-6D38078702F4}"/>
              </a:ext>
            </a:extLst>
          </p:cNvPr>
          <p:cNvSpPr/>
          <p:nvPr/>
        </p:nvSpPr>
        <p:spPr>
          <a:xfrm>
            <a:off x="7689237" y="3837183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Масштабы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31FEC055-B1FB-82D0-0536-87F085E030EE}"/>
              </a:ext>
            </a:extLst>
          </p:cNvPr>
          <p:cNvSpPr/>
          <p:nvPr/>
        </p:nvSpPr>
        <p:spPr>
          <a:xfrm>
            <a:off x="2940452" y="3837183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Масштабы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D7AA68A8-EF03-14E0-42F3-637D101EBD1F}"/>
              </a:ext>
            </a:extLst>
          </p:cNvPr>
          <p:cNvSpPr/>
          <p:nvPr/>
        </p:nvSpPr>
        <p:spPr>
          <a:xfrm>
            <a:off x="5314462" y="3847913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Масштабы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62AE23BC-2CFC-4B86-FD35-787CD00843D4}"/>
              </a:ext>
            </a:extLst>
          </p:cNvPr>
          <p:cNvSpPr/>
          <p:nvPr/>
        </p:nvSpPr>
        <p:spPr>
          <a:xfrm>
            <a:off x="2940451" y="2993423"/>
            <a:ext cx="1103787" cy="205206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dirty="0">
                <a:latin typeface="Arial" panose="020B0604020202020204" pitchFamily="34" charset="0"/>
                <a:cs typeface="Arial" panose="020B0604020202020204" pitchFamily="34" charset="0"/>
              </a:rPr>
              <a:t>Основные процессы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71E37C7C-97AE-94BF-7D14-E2318FE293F1}"/>
              </a:ext>
            </a:extLst>
          </p:cNvPr>
          <p:cNvSpPr/>
          <p:nvPr/>
        </p:nvSpPr>
        <p:spPr>
          <a:xfrm>
            <a:off x="4107784" y="2980627"/>
            <a:ext cx="1103787" cy="205206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dirty="0">
                <a:latin typeface="Arial" panose="020B0604020202020204" pitchFamily="34" charset="0"/>
                <a:cs typeface="Arial" panose="020B0604020202020204" pitchFamily="34" charset="0"/>
              </a:rPr>
              <a:t>Основные процессы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F141A4CC-25A0-0F4B-9475-186544F0B095}"/>
              </a:ext>
            </a:extLst>
          </p:cNvPr>
          <p:cNvSpPr/>
          <p:nvPr/>
        </p:nvSpPr>
        <p:spPr>
          <a:xfrm>
            <a:off x="5302659" y="2992100"/>
            <a:ext cx="1103787" cy="205206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dirty="0">
                <a:latin typeface="Arial" panose="020B0604020202020204" pitchFamily="34" charset="0"/>
                <a:cs typeface="Arial" panose="020B0604020202020204" pitchFamily="34" charset="0"/>
              </a:rPr>
              <a:t>Основные процессы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62D999CA-22E3-1440-DE4D-34D460C72660}"/>
              </a:ext>
            </a:extLst>
          </p:cNvPr>
          <p:cNvSpPr/>
          <p:nvPr/>
        </p:nvSpPr>
        <p:spPr>
          <a:xfrm>
            <a:off x="6471827" y="2992100"/>
            <a:ext cx="1103787" cy="205206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dirty="0">
                <a:latin typeface="Arial" panose="020B0604020202020204" pitchFamily="34" charset="0"/>
                <a:cs typeface="Arial" panose="020B0604020202020204" pitchFamily="34" charset="0"/>
              </a:rPr>
              <a:t>Основные процессы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8D368D16-98FF-9349-1D3D-FE5E4254EB9D}"/>
              </a:ext>
            </a:extLst>
          </p:cNvPr>
          <p:cNvSpPr/>
          <p:nvPr/>
        </p:nvSpPr>
        <p:spPr>
          <a:xfrm>
            <a:off x="7679848" y="2980627"/>
            <a:ext cx="1103787" cy="205206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dirty="0">
                <a:latin typeface="Arial" panose="020B0604020202020204" pitchFamily="34" charset="0"/>
                <a:cs typeface="Arial" panose="020B0604020202020204" pitchFamily="34" charset="0"/>
              </a:rPr>
              <a:t>Основные процессы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FED5E9D-F8BC-3D57-E96C-8BF45E1C4E91}"/>
              </a:ext>
            </a:extLst>
          </p:cNvPr>
          <p:cNvSpPr/>
          <p:nvPr/>
        </p:nvSpPr>
        <p:spPr>
          <a:xfrm>
            <a:off x="1745243" y="5033144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Корп.управ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129F86E5-EC76-3AB7-261A-D05B6B2E829B}"/>
              </a:ext>
            </a:extLst>
          </p:cNvPr>
          <p:cNvSpPr/>
          <p:nvPr/>
        </p:nvSpPr>
        <p:spPr>
          <a:xfrm>
            <a:off x="4128719" y="5030547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Корп.управ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B72BCB68-D5CA-B173-214F-EF42E8D504D5}"/>
              </a:ext>
            </a:extLst>
          </p:cNvPr>
          <p:cNvSpPr/>
          <p:nvPr/>
        </p:nvSpPr>
        <p:spPr>
          <a:xfrm>
            <a:off x="6489910" y="5030547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Корп.управ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DFD99EC1-9C4E-812B-A131-C2344C6FA4C7}"/>
              </a:ext>
            </a:extLst>
          </p:cNvPr>
          <p:cNvSpPr/>
          <p:nvPr/>
        </p:nvSpPr>
        <p:spPr>
          <a:xfrm>
            <a:off x="7683484" y="5030180"/>
            <a:ext cx="1077739" cy="203371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Корп.управ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06913097-BB18-6194-B4A0-B5CB973CF417}"/>
              </a:ext>
            </a:extLst>
          </p:cNvPr>
          <p:cNvSpPr/>
          <p:nvPr/>
        </p:nvSpPr>
        <p:spPr>
          <a:xfrm>
            <a:off x="2933881" y="5041846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Корп.управ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71409EA4-BEA9-D377-1129-979130E943F8}"/>
              </a:ext>
            </a:extLst>
          </p:cNvPr>
          <p:cNvSpPr/>
          <p:nvPr/>
        </p:nvSpPr>
        <p:spPr>
          <a:xfrm>
            <a:off x="5333810" y="5030180"/>
            <a:ext cx="1077739" cy="203371"/>
          </a:xfrm>
          <a:prstGeom prst="rect">
            <a:avLst/>
          </a:prstGeom>
          <a:solidFill>
            <a:srgbClr val="92D050">
              <a:alpha val="903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70" dirty="0" err="1">
                <a:latin typeface="Arial" panose="020B0604020202020204" pitchFamily="34" charset="0"/>
                <a:cs typeface="Arial" panose="020B0604020202020204" pitchFamily="34" charset="0"/>
              </a:rPr>
              <a:t>Корп.управ</a:t>
            </a:r>
            <a:r>
              <a:rPr lang="ru-RU" sz="97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14F8CB2-AFDA-7525-E72C-4408A6E06DC9}"/>
              </a:ext>
            </a:extLst>
          </p:cNvPr>
          <p:cNvSpPr txBox="1"/>
          <p:nvPr/>
        </p:nvSpPr>
        <p:spPr>
          <a:xfrm>
            <a:off x="2096765" y="2433956"/>
            <a:ext cx="370614" cy="31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55" b="1" dirty="0">
                <a:solidFill>
                  <a:srgbClr val="003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6C5EE2C-7750-A7B4-5A33-F2AD36B31BBA}"/>
              </a:ext>
            </a:extLst>
          </p:cNvPr>
          <p:cNvSpPr txBox="1"/>
          <p:nvPr/>
        </p:nvSpPr>
        <p:spPr>
          <a:xfrm>
            <a:off x="2096765" y="3223671"/>
            <a:ext cx="370614" cy="31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55" b="1" dirty="0">
                <a:solidFill>
                  <a:srgbClr val="003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9C1951C-A041-C002-B41F-940326E8E922}"/>
              </a:ext>
            </a:extLst>
          </p:cNvPr>
          <p:cNvSpPr txBox="1"/>
          <p:nvPr/>
        </p:nvSpPr>
        <p:spPr>
          <a:xfrm>
            <a:off x="2099094" y="4082663"/>
            <a:ext cx="370614" cy="31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55" b="1" dirty="0">
                <a:solidFill>
                  <a:srgbClr val="003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2C8635A-F704-438A-DEB9-DC1315DDDD2A}"/>
              </a:ext>
            </a:extLst>
          </p:cNvPr>
          <p:cNvSpPr txBox="1"/>
          <p:nvPr/>
        </p:nvSpPr>
        <p:spPr>
          <a:xfrm>
            <a:off x="2094575" y="5165677"/>
            <a:ext cx="370614" cy="31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55" b="1" dirty="0">
                <a:solidFill>
                  <a:srgbClr val="003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824F355-887A-1A8D-C7D5-F2A6AAEA51E0}"/>
              </a:ext>
            </a:extLst>
          </p:cNvPr>
          <p:cNvSpPr txBox="1"/>
          <p:nvPr/>
        </p:nvSpPr>
        <p:spPr>
          <a:xfrm>
            <a:off x="3334313" y="2412430"/>
            <a:ext cx="370614" cy="31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55" b="1" dirty="0">
                <a:solidFill>
                  <a:srgbClr val="003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ED77001-2A1A-ADB4-5FAA-51372A003273}"/>
              </a:ext>
            </a:extLst>
          </p:cNvPr>
          <p:cNvSpPr txBox="1"/>
          <p:nvPr/>
        </p:nvSpPr>
        <p:spPr>
          <a:xfrm>
            <a:off x="3321705" y="3226130"/>
            <a:ext cx="370614" cy="31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55" b="1" dirty="0">
                <a:solidFill>
                  <a:srgbClr val="003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EDFDD97-42D8-B9E8-C4CA-D032C243C4E4}"/>
              </a:ext>
            </a:extLst>
          </p:cNvPr>
          <p:cNvSpPr txBox="1"/>
          <p:nvPr/>
        </p:nvSpPr>
        <p:spPr>
          <a:xfrm>
            <a:off x="3321705" y="4081685"/>
            <a:ext cx="370614" cy="31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55" b="1" dirty="0">
                <a:solidFill>
                  <a:srgbClr val="003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B8579F8-2457-F0B4-7F99-457280E26069}"/>
              </a:ext>
            </a:extLst>
          </p:cNvPr>
          <p:cNvSpPr txBox="1"/>
          <p:nvPr/>
        </p:nvSpPr>
        <p:spPr>
          <a:xfrm>
            <a:off x="3346357" y="5178733"/>
            <a:ext cx="370614" cy="31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55" b="1" dirty="0">
                <a:solidFill>
                  <a:srgbClr val="003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690785E-64FA-98F4-B9D6-111F82526B88}"/>
              </a:ext>
            </a:extLst>
          </p:cNvPr>
          <p:cNvSpPr txBox="1"/>
          <p:nvPr/>
        </p:nvSpPr>
        <p:spPr>
          <a:xfrm>
            <a:off x="322134" y="6516844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Источник</a:t>
            </a:r>
            <a:r>
              <a:rPr lang="en-US" dirty="0"/>
              <a:t>: </a:t>
            </a:r>
            <a:r>
              <a:rPr lang="ru-RU" dirty="0"/>
              <a:t>Национальный центр развития ИИ при Правительстве Российской Федерации </a:t>
            </a:r>
          </a:p>
        </p:txBody>
      </p:sp>
    </p:spTree>
    <p:extLst>
      <p:ext uri="{BB962C8B-B14F-4D97-AF65-F5344CB8AC3E}">
        <p14:creationId xmlns:p14="http://schemas.microsoft.com/office/powerpoint/2010/main" val="3861805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815262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stomShape 1">
            <a:extLst>
              <a:ext uri="{FF2B5EF4-FFF2-40B4-BE49-F238E27FC236}">
                <a16:creationId xmlns:a16="http://schemas.microsoft.com/office/drawing/2014/main" id="{5E071518-2BFC-749B-5240-2613E317A3E6}"/>
              </a:ext>
            </a:extLst>
          </p:cNvPr>
          <p:cNvSpPr/>
          <p:nvPr/>
        </p:nvSpPr>
        <p:spPr>
          <a:xfrm>
            <a:off x="425195" y="1870658"/>
            <a:ext cx="11358818" cy="1821600"/>
          </a:xfrm>
          <a:prstGeom prst="roundRect">
            <a:avLst>
              <a:gd name="adj" fmla="val 8304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t">
            <a:noAutofit/>
          </a:bodyPr>
          <a:lstStyle/>
          <a:p>
            <a:pPr>
              <a:lnSpc>
                <a:spcPct val="80000"/>
              </a:lnSpc>
            </a:pPr>
            <a:r>
              <a:rPr lang="ru-RU" sz="1400" b="1" spc="-1" dirty="0">
                <a:solidFill>
                  <a:srgbClr val="294B92"/>
                </a:solidFill>
                <a:latin typeface="Gilroy Bold" pitchFamily="2" charset="0"/>
              </a:rPr>
              <a:t>     </a:t>
            </a: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B562A65A-C697-35D7-A8A4-9F7852E7DC65}"/>
              </a:ext>
            </a:extLst>
          </p:cNvPr>
          <p:cNvSpPr/>
          <p:nvPr/>
        </p:nvSpPr>
        <p:spPr>
          <a:xfrm>
            <a:off x="442913" y="4207211"/>
            <a:ext cx="11358818" cy="1821600"/>
          </a:xfrm>
          <a:prstGeom prst="roundRect">
            <a:avLst>
              <a:gd name="adj" fmla="val 8304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t">
            <a:noAutofit/>
          </a:bodyPr>
          <a:lstStyle/>
          <a:p>
            <a:pPr>
              <a:lnSpc>
                <a:spcPct val="80000"/>
              </a:lnSpc>
            </a:pPr>
            <a:r>
              <a:rPr lang="ru-RU" sz="1400" b="1" spc="-1" dirty="0">
                <a:solidFill>
                  <a:srgbClr val="294B92"/>
                </a:solidFill>
                <a:latin typeface="Gilroy Bold" pitchFamily="2" charset="0"/>
              </a:rPr>
              <a:t>    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74F9FC-FB87-B1E7-939E-11DE3C123D4F}"/>
              </a:ext>
            </a:extLst>
          </p:cNvPr>
          <p:cNvSpPr txBox="1"/>
          <p:nvPr/>
        </p:nvSpPr>
        <p:spPr>
          <a:xfrm>
            <a:off x="425195" y="1006643"/>
            <a:ext cx="112429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ЦЕННОСТЬ И ОБРАЗ РЕЗУЛЬТАТА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9F7697-1696-6D4F-242E-087CE5810C9A}"/>
              </a:ext>
            </a:extLst>
          </p:cNvPr>
          <p:cNvSpPr txBox="1"/>
          <p:nvPr/>
        </p:nvSpPr>
        <p:spPr>
          <a:xfrm>
            <a:off x="2552399" y="2304405"/>
            <a:ext cx="81672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Font typeface="Wingdings" pitchFamily="2" charset="2"/>
              <a:buChar char="v"/>
              <a:defRPr sz="1400">
                <a:cs typeface="Arial" panose="020B0604020202020204" pitchFamily="34" charset="0"/>
              </a:defRPr>
            </a:lvl1pPr>
          </a:lstStyle>
          <a:p>
            <a:r>
              <a:rPr lang="ru-RU" b="1" dirty="0">
                <a:solidFill>
                  <a:srgbClr val="161E5A"/>
                </a:solidFill>
              </a:rPr>
              <a:t>Определены зоны роста и отставания в развитии </a:t>
            </a:r>
            <a:r>
              <a:rPr lang="ru-RU" dirty="0"/>
              <a:t>и использовании ИИ на национальном и региональном уровнях</a:t>
            </a:r>
          </a:p>
          <a:p>
            <a:r>
              <a:rPr lang="ru-RU" b="1" dirty="0">
                <a:solidFill>
                  <a:srgbClr val="161E5A"/>
                </a:solidFill>
              </a:rPr>
              <a:t>Сформированы рекомендации по мерам государственной поддержки</a:t>
            </a:r>
            <a:r>
              <a:rPr lang="ru-RU" dirty="0"/>
              <a:t> и уточнению состава и содержания мероприятий ФП ИИ на следующий год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5B739E-8BA8-12F7-E2C9-FE49DE826625}"/>
              </a:ext>
            </a:extLst>
          </p:cNvPr>
          <p:cNvSpPr txBox="1"/>
          <p:nvPr/>
        </p:nvSpPr>
        <p:spPr>
          <a:xfrm>
            <a:off x="2481943" y="4425514"/>
            <a:ext cx="93417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400" b="1" dirty="0">
                <a:solidFill>
                  <a:srgbClr val="161E5A"/>
                </a:solidFill>
                <a:cs typeface="Arial" panose="020B0604020202020204" pitchFamily="34" charset="0"/>
              </a:rPr>
              <a:t>Разработана единая модель интеллектуальной зрелости </a:t>
            </a:r>
            <a:r>
              <a:rPr lang="ru-RU" sz="1400" dirty="0">
                <a:cs typeface="Arial" panose="020B0604020202020204" pitchFamily="34" charset="0"/>
              </a:rPr>
              <a:t>для различных сфер деятельности (отраслей экономики, секторов социальной сферы и системы государственного управления и местного самоуправления);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400" b="1" dirty="0">
                <a:solidFill>
                  <a:srgbClr val="161E5A"/>
                </a:solidFill>
                <a:cs typeface="Arial" panose="020B0604020202020204" pitchFamily="34" charset="0"/>
              </a:rPr>
              <a:t>Дана оценка текущего состояния уровня производства</a:t>
            </a:r>
            <a:r>
              <a:rPr lang="ru-RU" sz="1400" dirty="0">
                <a:cs typeface="Arial" panose="020B0604020202020204" pitchFamily="34" charset="0"/>
              </a:rPr>
              <a:t>, </a:t>
            </a:r>
            <a:r>
              <a:rPr lang="ru-RU" sz="1400" b="1" dirty="0">
                <a:solidFill>
                  <a:srgbClr val="161E5A"/>
                </a:solidFill>
                <a:cs typeface="Arial" panose="020B0604020202020204" pitchFamily="34" charset="0"/>
              </a:rPr>
              <a:t>использования и воздействия ИИ </a:t>
            </a:r>
            <a:r>
              <a:rPr lang="ru-RU" sz="1400" dirty="0">
                <a:cs typeface="Arial" panose="020B0604020202020204" pitchFamily="34" charset="0"/>
              </a:rPr>
              <a:t>на социально-экономическое развитие страны, а также факторов, влияющих на эти процессы (в том числе – по субъектам РФ);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400" b="1" dirty="0">
                <a:solidFill>
                  <a:srgbClr val="161E5A"/>
                </a:solidFill>
                <a:cs typeface="Arial" panose="020B0604020202020204" pitchFamily="34" charset="0"/>
              </a:rPr>
              <a:t>Дана оценка результативности деятельности органов государственной власти и местного самоуправления </a:t>
            </a:r>
            <a:r>
              <a:rPr lang="ru-RU" sz="1400" dirty="0">
                <a:cs typeface="Arial" panose="020B0604020202020204" pitchFamily="34" charset="0"/>
              </a:rPr>
              <a:t>по внедрению ИИ-технологий. 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41021C86-03B9-A820-9FAF-6B383F00540C}"/>
              </a:ext>
            </a:extLst>
          </p:cNvPr>
          <p:cNvSpPr/>
          <p:nvPr/>
        </p:nvSpPr>
        <p:spPr>
          <a:xfrm>
            <a:off x="442913" y="1881188"/>
            <a:ext cx="1576387" cy="1811070"/>
          </a:xfrm>
          <a:prstGeom prst="roundRect">
            <a:avLst>
              <a:gd name="adj" fmla="val 6000"/>
            </a:avLst>
          </a:prstGeom>
          <a:solidFill>
            <a:srgbClr val="161E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63D891D-E1F0-5EF0-9145-2A9E1928F575}"/>
              </a:ext>
            </a:extLst>
          </p:cNvPr>
          <p:cNvSpPr/>
          <p:nvPr/>
        </p:nvSpPr>
        <p:spPr>
          <a:xfrm>
            <a:off x="442913" y="4231346"/>
            <a:ext cx="1576387" cy="1786481"/>
          </a:xfrm>
          <a:prstGeom prst="roundRect">
            <a:avLst>
              <a:gd name="adj" fmla="val 6000"/>
            </a:avLst>
          </a:prstGeom>
          <a:solidFill>
            <a:srgbClr val="161E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6AA72C-8709-5CBE-802D-64232F3A0CE7}"/>
              </a:ext>
            </a:extLst>
          </p:cNvPr>
          <p:cNvSpPr txBox="1"/>
          <p:nvPr/>
        </p:nvSpPr>
        <p:spPr>
          <a:xfrm>
            <a:off x="551958" y="3228009"/>
            <a:ext cx="1358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ЦЕННОСТЬ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59E12E-86FD-D203-B400-74BA7D051F29}"/>
              </a:ext>
            </a:extLst>
          </p:cNvPr>
          <p:cNvSpPr txBox="1"/>
          <p:nvPr/>
        </p:nvSpPr>
        <p:spPr>
          <a:xfrm>
            <a:off x="551959" y="5513600"/>
            <a:ext cx="1358295" cy="54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chemeClr val="bg1"/>
                </a:solidFill>
              </a:rPr>
              <a:t>ОБРАЗ РЕЗУЛЬТАТА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2EB32BC-2877-6CD9-8034-B9CB0D91E6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05" y="4332473"/>
            <a:ext cx="1080000" cy="1080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10431A7-B3F5-42C6-3163-5B1E3BAE4F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05" y="2024800"/>
            <a:ext cx="1080000" cy="1080000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49F86079-3237-F5B6-FA43-6650CB2E446C}"/>
              </a:ext>
            </a:extLst>
          </p:cNvPr>
          <p:cNvCxnSpPr>
            <a:cxnSpLocks/>
          </p:cNvCxnSpPr>
          <p:nvPr/>
        </p:nvCxnSpPr>
        <p:spPr>
          <a:xfrm>
            <a:off x="2302329" y="2304405"/>
            <a:ext cx="0" cy="92360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99A62E1-E8F7-07D0-DE82-B0C103A4E524}"/>
              </a:ext>
            </a:extLst>
          </p:cNvPr>
          <p:cNvCxnSpPr>
            <a:cxnSpLocks/>
          </p:cNvCxnSpPr>
          <p:nvPr/>
        </p:nvCxnSpPr>
        <p:spPr>
          <a:xfrm>
            <a:off x="2302329" y="4656209"/>
            <a:ext cx="0" cy="92360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256802B-C359-8938-097B-50D93989720D}"/>
              </a:ext>
            </a:extLst>
          </p:cNvPr>
          <p:cNvSpPr txBox="1"/>
          <p:nvPr/>
        </p:nvSpPr>
        <p:spPr>
          <a:xfrm>
            <a:off x="348457" y="6563922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</p:spTree>
    <p:extLst>
      <p:ext uri="{BB962C8B-B14F-4D97-AF65-F5344CB8AC3E}">
        <p14:creationId xmlns:p14="http://schemas.microsoft.com/office/powerpoint/2010/main" val="2359472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74F9FC-FB87-B1E7-939E-11DE3C123D4F}"/>
              </a:ext>
            </a:extLst>
          </p:cNvPr>
          <p:cNvSpPr txBox="1"/>
          <p:nvPr/>
        </p:nvSpPr>
        <p:spPr>
          <a:xfrm>
            <a:off x="425195" y="1006643"/>
            <a:ext cx="112429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ПРОМЕЖУТОЧНЫЕ ВЫВОДЫ</a:t>
            </a:r>
            <a:r>
              <a:rPr lang="en-US" baseline="30000" dirty="0"/>
              <a:t>*</a:t>
            </a:r>
            <a:r>
              <a:rPr lang="ru-RU" dirty="0"/>
              <a:t> (1/2)</a:t>
            </a: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6CDCF1D9-1513-D98C-43D3-98C83FB357AC}"/>
              </a:ext>
            </a:extLst>
          </p:cNvPr>
          <p:cNvSpPr/>
          <p:nvPr/>
        </p:nvSpPr>
        <p:spPr>
          <a:xfrm>
            <a:off x="7280797" y="1717165"/>
            <a:ext cx="4503215" cy="769442"/>
          </a:xfrm>
          <a:prstGeom prst="roundRect">
            <a:avLst>
              <a:gd name="adj" fmla="val 12002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ctr">
            <a:noAutofit/>
          </a:bodyPr>
          <a:lstStyle/>
          <a:p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≤</a:t>
            </a:r>
            <a:r>
              <a:rPr lang="en-US" sz="48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</a:t>
            </a:r>
            <a:r>
              <a:rPr lang="ru-RU" sz="14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компаний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37A198-694F-61F4-D65B-AE47446E07FF}"/>
              </a:ext>
            </a:extLst>
          </p:cNvPr>
          <p:cNvSpPr txBox="1"/>
          <p:nvPr/>
        </p:nvSpPr>
        <p:spPr>
          <a:xfrm>
            <a:off x="812474" y="1881188"/>
            <a:ext cx="5259140" cy="491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большинстве регионов количество ИТ-организаций, занимающихся разработкой ИИ-продуктов, невелико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F58BAB-7A74-32C7-9F74-26C74B5CC50A}"/>
              </a:ext>
            </a:extLst>
          </p:cNvPr>
          <p:cNvSpPr txBox="1"/>
          <p:nvPr/>
        </p:nvSpPr>
        <p:spPr>
          <a:xfrm>
            <a:off x="812474" y="2780813"/>
            <a:ext cx="4868189" cy="491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b="1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sz="1600" dirty="0"/>
              <a:t>Уровень обеспеченности вычислительной инфраструктурой для использования ИИ низок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2C6E75-3493-8156-CC14-67D779B2A85B}"/>
              </a:ext>
            </a:extLst>
          </p:cNvPr>
          <p:cNvSpPr txBox="1"/>
          <p:nvPr/>
        </p:nvSpPr>
        <p:spPr>
          <a:xfrm>
            <a:off x="812474" y="3680438"/>
            <a:ext cx="4621921" cy="491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b="1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sz="1600" dirty="0"/>
              <a:t>Дефицит ИИ-специалистов присутствует в подавляющем большинстве регионов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B9E155-6E44-81AB-A78A-AE317756ECB0}"/>
              </a:ext>
            </a:extLst>
          </p:cNvPr>
          <p:cNvSpPr txBox="1"/>
          <p:nvPr/>
        </p:nvSpPr>
        <p:spPr>
          <a:xfrm>
            <a:off x="812474" y="4580063"/>
            <a:ext cx="5541481" cy="491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b="1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sz="1600" dirty="0"/>
              <a:t>Стратегическое планирование в сфере ИИ находится на крайне низком уровне во многих регионах. Отсутствует в</a:t>
            </a:r>
            <a:r>
              <a:rPr lang="en-US" sz="1600" dirty="0"/>
              <a:t>…</a:t>
            </a:r>
            <a:endParaRPr lang="ru-RU" sz="16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8BA5874-A467-5218-79D0-8952E7588518}"/>
              </a:ext>
            </a:extLst>
          </p:cNvPr>
          <p:cNvSpPr txBox="1"/>
          <p:nvPr/>
        </p:nvSpPr>
        <p:spPr>
          <a:xfrm>
            <a:off x="812474" y="5479689"/>
            <a:ext cx="6459699" cy="491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b="1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sz="1600" dirty="0"/>
              <a:t>Финансовая поддержка и доступ к данным для использования ИИ практически отсутствуют в регионах и муниципальных образованиях</a:t>
            </a:r>
          </a:p>
        </p:txBody>
      </p:sp>
      <p:sp>
        <p:nvSpPr>
          <p:cNvPr id="30" name="CustomShape 1">
            <a:extLst>
              <a:ext uri="{FF2B5EF4-FFF2-40B4-BE49-F238E27FC236}">
                <a16:creationId xmlns:a16="http://schemas.microsoft.com/office/drawing/2014/main" id="{69189F1A-0268-2D69-9C7A-987F191976EB}"/>
              </a:ext>
            </a:extLst>
          </p:cNvPr>
          <p:cNvSpPr/>
          <p:nvPr/>
        </p:nvSpPr>
        <p:spPr>
          <a:xfrm>
            <a:off x="7280797" y="2600860"/>
            <a:ext cx="4503215" cy="769442"/>
          </a:xfrm>
          <a:prstGeom prst="roundRect">
            <a:avLst>
              <a:gd name="adj" fmla="val 12002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ctr">
            <a:noAutofit/>
          </a:bodyPr>
          <a:lstStyle/>
          <a:p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44% </a:t>
            </a:r>
            <a:r>
              <a:rPr lang="ru-RU" sz="14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регионов с ЦОД</a:t>
            </a:r>
          </a:p>
        </p:txBody>
      </p:sp>
      <p:sp>
        <p:nvSpPr>
          <p:cNvPr id="32" name="CustomShape 1">
            <a:extLst>
              <a:ext uri="{FF2B5EF4-FFF2-40B4-BE49-F238E27FC236}">
                <a16:creationId xmlns:a16="http://schemas.microsoft.com/office/drawing/2014/main" id="{C410D31C-9094-8FE7-ADAB-A3EF462DA7F3}"/>
              </a:ext>
            </a:extLst>
          </p:cNvPr>
          <p:cNvSpPr/>
          <p:nvPr/>
        </p:nvSpPr>
        <p:spPr>
          <a:xfrm>
            <a:off x="7280797" y="3484555"/>
            <a:ext cx="4503215" cy="769442"/>
          </a:xfrm>
          <a:prstGeom prst="roundRect">
            <a:avLst>
              <a:gd name="adj" fmla="val 12002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ctr">
            <a:noAutofit/>
          </a:bodyPr>
          <a:lstStyle/>
          <a:p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91% </a:t>
            </a:r>
            <a:r>
              <a:rPr lang="ru-RU" sz="14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регионов</a:t>
            </a:r>
          </a:p>
        </p:txBody>
      </p:sp>
      <p:pic>
        <p:nvPicPr>
          <p:cNvPr id="33" name="Picture 8">
            <a:extLst>
              <a:ext uri="{FF2B5EF4-FFF2-40B4-BE49-F238E27FC236}">
                <a16:creationId xmlns:a16="http://schemas.microsoft.com/office/drawing/2014/main" id="{105F2AF9-A334-27AA-F8C5-DE23771B2A3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8850330" y="3421796"/>
            <a:ext cx="1266828" cy="820283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72ED236-FAFA-0353-3751-080C6C586E99}"/>
              </a:ext>
            </a:extLst>
          </p:cNvPr>
          <p:cNvSpPr txBox="1"/>
          <p:nvPr/>
        </p:nvSpPr>
        <p:spPr>
          <a:xfrm>
            <a:off x="9733881" y="3297701"/>
            <a:ext cx="25764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500</a:t>
            </a:r>
            <a:r>
              <a:rPr lang="ru-RU" sz="60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</a:t>
            </a:r>
            <a:r>
              <a:rPr lang="en-US" sz="14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800" b="1" dirty="0">
              <a:solidFill>
                <a:srgbClr val="161E5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CustomShape 1">
            <a:extLst>
              <a:ext uri="{FF2B5EF4-FFF2-40B4-BE49-F238E27FC236}">
                <a16:creationId xmlns:a16="http://schemas.microsoft.com/office/drawing/2014/main" id="{00DC612B-924E-50EE-A7F5-3C6C4AE54043}"/>
              </a:ext>
            </a:extLst>
          </p:cNvPr>
          <p:cNvSpPr/>
          <p:nvPr/>
        </p:nvSpPr>
        <p:spPr>
          <a:xfrm>
            <a:off x="7263590" y="4368250"/>
            <a:ext cx="4503215" cy="769442"/>
          </a:xfrm>
          <a:prstGeom prst="roundRect">
            <a:avLst>
              <a:gd name="adj" fmla="val 12002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ctr">
            <a:noAutofit/>
          </a:bodyPr>
          <a:lstStyle/>
          <a:p>
            <a:r>
              <a:rPr lang="en-US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% </a:t>
            </a:r>
            <a:r>
              <a:rPr lang="ru-RU" sz="14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регионов</a:t>
            </a:r>
          </a:p>
        </p:txBody>
      </p:sp>
      <p:pic>
        <p:nvPicPr>
          <p:cNvPr id="37" name="Picture 8">
            <a:extLst>
              <a:ext uri="{FF2B5EF4-FFF2-40B4-BE49-F238E27FC236}">
                <a16:creationId xmlns:a16="http://schemas.microsoft.com/office/drawing/2014/main" id="{09D510A8-3631-55D4-2096-50E4709F68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8850330" y="4287358"/>
            <a:ext cx="1266828" cy="820283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2F0DF5A-3854-80A1-D04F-312C24ED8291}"/>
              </a:ext>
            </a:extLst>
          </p:cNvPr>
          <p:cNvSpPr txBox="1"/>
          <p:nvPr/>
        </p:nvSpPr>
        <p:spPr>
          <a:xfrm>
            <a:off x="9573642" y="4184773"/>
            <a:ext cx="25764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  <a:r>
              <a:rPr lang="en-US" sz="48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ru-RU" sz="60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u="none" strike="noStrike" dirty="0" err="1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мун</a:t>
            </a:r>
            <a:r>
              <a:rPr lang="en-US" sz="14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14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u="none" strike="noStrike" dirty="0" err="1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обр</a:t>
            </a:r>
            <a:r>
              <a:rPr lang="en-US" sz="14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800" b="1" dirty="0">
              <a:solidFill>
                <a:srgbClr val="161E5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CustomShape 1">
            <a:extLst>
              <a:ext uri="{FF2B5EF4-FFF2-40B4-BE49-F238E27FC236}">
                <a16:creationId xmlns:a16="http://schemas.microsoft.com/office/drawing/2014/main" id="{5C288B46-36EA-99F0-8D4C-5A0D2DFFFE77}"/>
              </a:ext>
            </a:extLst>
          </p:cNvPr>
          <p:cNvSpPr/>
          <p:nvPr/>
        </p:nvSpPr>
        <p:spPr>
          <a:xfrm>
            <a:off x="7263590" y="5251946"/>
            <a:ext cx="4503215" cy="769442"/>
          </a:xfrm>
          <a:prstGeom prst="roundRect">
            <a:avLst>
              <a:gd name="adj" fmla="val 12002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ctr">
            <a:noAutofit/>
          </a:bodyPr>
          <a:lstStyle/>
          <a:p>
            <a:r>
              <a:rPr lang="ru-RU" sz="14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97% </a:t>
            </a:r>
            <a:r>
              <a:rPr lang="ru-RU" sz="14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100</a:t>
            </a:r>
            <a:r>
              <a:rPr lang="en-US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случаев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C24B521D-7A75-4E65-4468-235718A1430B}"/>
              </a:ext>
            </a:extLst>
          </p:cNvPr>
          <p:cNvCxnSpPr>
            <a:cxnSpLocks/>
          </p:cNvCxnSpPr>
          <p:nvPr/>
        </p:nvCxnSpPr>
        <p:spPr>
          <a:xfrm>
            <a:off x="7172437" y="1905416"/>
            <a:ext cx="0" cy="3929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2E2C5825-85B7-9191-9BBF-B63D30BD5555}"/>
              </a:ext>
            </a:extLst>
          </p:cNvPr>
          <p:cNvCxnSpPr>
            <a:cxnSpLocks/>
          </p:cNvCxnSpPr>
          <p:nvPr/>
        </p:nvCxnSpPr>
        <p:spPr>
          <a:xfrm>
            <a:off x="7172437" y="2789111"/>
            <a:ext cx="0" cy="3929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6AFEB503-8451-684D-3050-9A0F45BE790B}"/>
              </a:ext>
            </a:extLst>
          </p:cNvPr>
          <p:cNvCxnSpPr>
            <a:cxnSpLocks/>
          </p:cNvCxnSpPr>
          <p:nvPr/>
        </p:nvCxnSpPr>
        <p:spPr>
          <a:xfrm>
            <a:off x="7172437" y="3672806"/>
            <a:ext cx="0" cy="3929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C5D9ABD-2F0C-202D-A12A-A4EF69810103}"/>
              </a:ext>
            </a:extLst>
          </p:cNvPr>
          <p:cNvCxnSpPr>
            <a:cxnSpLocks/>
          </p:cNvCxnSpPr>
          <p:nvPr/>
        </p:nvCxnSpPr>
        <p:spPr>
          <a:xfrm>
            <a:off x="7172437" y="4556501"/>
            <a:ext cx="0" cy="3929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A6D4762C-5BE2-A224-EE4E-FAA742B2735D}"/>
              </a:ext>
            </a:extLst>
          </p:cNvPr>
          <p:cNvCxnSpPr>
            <a:cxnSpLocks/>
          </p:cNvCxnSpPr>
          <p:nvPr/>
        </p:nvCxnSpPr>
        <p:spPr>
          <a:xfrm>
            <a:off x="7172437" y="5440197"/>
            <a:ext cx="0" cy="3929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EB288F9-00A8-3875-0E67-87655D8821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4" y="4645643"/>
            <a:ext cx="360000" cy="3600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337B6D4F-1514-6A57-007F-6E6347AEEF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4" y="2846393"/>
            <a:ext cx="360000" cy="3600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8349E99F-14C0-0392-66B6-0B621E78F9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4" y="1946768"/>
            <a:ext cx="360000" cy="36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FD3BB318-E919-88F7-B8DA-762311CFE9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4" y="5545269"/>
            <a:ext cx="360000" cy="3600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F489DE61-420E-596B-B3F6-F4BDCC90E1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4" y="3746018"/>
            <a:ext cx="360000" cy="36000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8DE250E7-2571-764C-FED5-AD19F9009708}"/>
              </a:ext>
            </a:extLst>
          </p:cNvPr>
          <p:cNvSpPr txBox="1"/>
          <p:nvPr/>
        </p:nvSpPr>
        <p:spPr>
          <a:xfrm>
            <a:off x="322134" y="6561014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0F9CB18-BAF4-C742-E2F2-27DFE9EAF53F}"/>
              </a:ext>
            </a:extLst>
          </p:cNvPr>
          <p:cNvSpPr txBox="1"/>
          <p:nvPr/>
        </p:nvSpPr>
        <p:spPr>
          <a:xfrm>
            <a:off x="415993" y="6157434"/>
            <a:ext cx="101707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* полученные выводы основываются на проведении анкетирования РОИВ и ОМСУ, возможны различия с официальной статистикой и объективной реальностью</a:t>
            </a:r>
          </a:p>
        </p:txBody>
      </p:sp>
    </p:spTree>
    <p:extLst>
      <p:ext uri="{BB962C8B-B14F-4D97-AF65-F5344CB8AC3E}">
        <p14:creationId xmlns:p14="http://schemas.microsoft.com/office/powerpoint/2010/main" val="214697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Объект 249" hidden="1">
            <a:extLst>
              <a:ext uri="{FF2B5EF4-FFF2-40B4-BE49-F238E27FC236}">
                <a16:creationId xmlns:a16="http://schemas.microsoft.com/office/drawing/2014/main" id="{7C310159-0FB2-7B29-8204-940DC90533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250" name="Объект 249" hidden="1">
                        <a:extLst>
                          <a:ext uri="{FF2B5EF4-FFF2-40B4-BE49-F238E27FC236}">
                            <a16:creationId xmlns:a16="http://schemas.microsoft.com/office/drawing/2014/main" id="{7C310159-0FB2-7B29-8204-940DC9053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74F9FC-FB87-B1E7-939E-11DE3C123D4F}"/>
              </a:ext>
            </a:extLst>
          </p:cNvPr>
          <p:cNvSpPr txBox="1"/>
          <p:nvPr/>
        </p:nvSpPr>
        <p:spPr>
          <a:xfrm>
            <a:off x="425195" y="1006643"/>
            <a:ext cx="112429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ПРОМЕЖУТОЧНЫЕ ВЫВОДЫ</a:t>
            </a:r>
            <a:r>
              <a:rPr lang="en-US" baseline="30000" dirty="0"/>
              <a:t>*</a:t>
            </a:r>
            <a:r>
              <a:rPr lang="ru-RU" dirty="0"/>
              <a:t> (</a:t>
            </a:r>
            <a:r>
              <a:rPr lang="en-US" dirty="0"/>
              <a:t>2</a:t>
            </a:r>
            <a:r>
              <a:rPr lang="ru-RU" dirty="0"/>
              <a:t>/2)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B52C3125-C921-BF20-FFAE-54FB43887C06}"/>
              </a:ext>
            </a:extLst>
          </p:cNvPr>
          <p:cNvSpPr txBox="1"/>
          <p:nvPr/>
        </p:nvSpPr>
        <p:spPr>
          <a:xfrm>
            <a:off x="322134" y="6524124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6CDCF1D9-1513-D98C-43D3-98C83FB357AC}"/>
              </a:ext>
            </a:extLst>
          </p:cNvPr>
          <p:cNvSpPr/>
          <p:nvPr/>
        </p:nvSpPr>
        <p:spPr>
          <a:xfrm>
            <a:off x="7280797" y="1717165"/>
            <a:ext cx="4503215" cy="769442"/>
          </a:xfrm>
          <a:prstGeom prst="roundRect">
            <a:avLst>
              <a:gd name="adj" fmla="val 12002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ctr">
            <a:noAutofit/>
          </a:bodyPr>
          <a:lstStyle/>
          <a:p>
            <a:r>
              <a:rPr lang="en-US" sz="48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30% </a:t>
            </a:r>
            <a:r>
              <a:rPr lang="ru-RU" sz="14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РОИВ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37A198-694F-61F4-D65B-AE47446E07FF}"/>
              </a:ext>
            </a:extLst>
          </p:cNvPr>
          <p:cNvSpPr txBox="1"/>
          <p:nvPr/>
        </p:nvSpPr>
        <p:spPr>
          <a:xfrm>
            <a:off x="812473" y="1881188"/>
            <a:ext cx="6079807" cy="491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600" b="1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Использование ИИ-решений на региональном и муниципальном уровнях низкое. РОИВ и ОМСУ только планируют</a:t>
            </a:r>
            <a:r>
              <a:rPr lang="en-US" dirty="0"/>
              <a:t>…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F58BAB-7A74-32C7-9F74-26C74B5CC50A}"/>
              </a:ext>
            </a:extLst>
          </p:cNvPr>
          <p:cNvSpPr txBox="1"/>
          <p:nvPr/>
        </p:nvSpPr>
        <p:spPr>
          <a:xfrm>
            <a:off x="809921" y="2823932"/>
            <a:ext cx="10855707" cy="491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600" b="1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Технологии интеллектуальной поддержки принятия решений востребованы </a:t>
            </a:r>
          </a:p>
          <a:p>
            <a:r>
              <a:rPr lang="ru-RU" dirty="0"/>
              <a:t>среди региональных и муниципальных органов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2C6E75-3493-8156-CC14-67D779B2A85B}"/>
              </a:ext>
            </a:extLst>
          </p:cNvPr>
          <p:cNvSpPr txBox="1"/>
          <p:nvPr/>
        </p:nvSpPr>
        <p:spPr>
          <a:xfrm>
            <a:off x="812473" y="3799074"/>
            <a:ext cx="9633201" cy="2941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600" b="1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Наличие готовых ИИ-систем на рынке для ведомств оценивается как низкое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B9E155-6E44-81AB-A78A-AE317756ECB0}"/>
              </a:ext>
            </a:extLst>
          </p:cNvPr>
          <p:cNvSpPr txBox="1"/>
          <p:nvPr/>
        </p:nvSpPr>
        <p:spPr>
          <a:xfrm>
            <a:off x="812474" y="4580063"/>
            <a:ext cx="5541481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600" b="1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Эффект от использования ИИ в ведомствах чаще всего оценивается как умеренный или существенный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8BA5874-A467-5218-79D0-8952E7588518}"/>
              </a:ext>
            </a:extLst>
          </p:cNvPr>
          <p:cNvSpPr txBox="1"/>
          <p:nvPr/>
        </p:nvSpPr>
        <p:spPr>
          <a:xfrm>
            <a:off x="812474" y="5479689"/>
            <a:ext cx="6459699" cy="491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600" b="1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Уровень осведомленности и компетенций в области ИИ у руководителей высокого уровня низок. Нет осведомленности у </a:t>
            </a:r>
            <a:r>
              <a:rPr lang="en-US" dirty="0"/>
              <a:t>…</a:t>
            </a:r>
            <a:endParaRPr lang="ru-RU" dirty="0"/>
          </a:p>
        </p:txBody>
      </p:sp>
      <p:sp>
        <p:nvSpPr>
          <p:cNvPr id="36" name="CustomShape 1">
            <a:extLst>
              <a:ext uri="{FF2B5EF4-FFF2-40B4-BE49-F238E27FC236}">
                <a16:creationId xmlns:a16="http://schemas.microsoft.com/office/drawing/2014/main" id="{00DC612B-924E-50EE-A7F5-3C6C4AE54043}"/>
              </a:ext>
            </a:extLst>
          </p:cNvPr>
          <p:cNvSpPr/>
          <p:nvPr/>
        </p:nvSpPr>
        <p:spPr>
          <a:xfrm>
            <a:off x="7263590" y="4368250"/>
            <a:ext cx="4503215" cy="769442"/>
          </a:xfrm>
          <a:prstGeom prst="roundRect">
            <a:avLst>
              <a:gd name="adj" fmla="val 12002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ctr">
            <a:noAutofit/>
          </a:bodyPr>
          <a:lstStyle/>
          <a:p>
            <a:r>
              <a:rPr lang="en-US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% </a:t>
            </a:r>
            <a:r>
              <a:rPr lang="ru-RU" sz="14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умерен</a:t>
            </a:r>
            <a:r>
              <a:rPr lang="en-US" sz="14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400" b="1" dirty="0">
              <a:solidFill>
                <a:srgbClr val="161E5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Picture 8">
            <a:extLst>
              <a:ext uri="{FF2B5EF4-FFF2-40B4-BE49-F238E27FC236}">
                <a16:creationId xmlns:a16="http://schemas.microsoft.com/office/drawing/2014/main" id="{09D510A8-3631-55D4-2096-50E4709F68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8850330" y="4287358"/>
            <a:ext cx="1266828" cy="820283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2F0DF5A-3854-80A1-D04F-312C24ED8291}"/>
              </a:ext>
            </a:extLst>
          </p:cNvPr>
          <p:cNvSpPr txBox="1"/>
          <p:nvPr/>
        </p:nvSpPr>
        <p:spPr>
          <a:xfrm>
            <a:off x="9573642" y="4184773"/>
            <a:ext cx="25764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lang="en-US" sz="48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ru-RU" sz="60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существ</a:t>
            </a:r>
            <a:r>
              <a:rPr lang="en-US" sz="14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800" b="1" dirty="0">
              <a:solidFill>
                <a:srgbClr val="161E5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CustomShape 1">
            <a:extLst>
              <a:ext uri="{FF2B5EF4-FFF2-40B4-BE49-F238E27FC236}">
                <a16:creationId xmlns:a16="http://schemas.microsoft.com/office/drawing/2014/main" id="{5C288B46-36EA-99F0-8D4C-5A0D2DFFFE77}"/>
              </a:ext>
            </a:extLst>
          </p:cNvPr>
          <p:cNvSpPr/>
          <p:nvPr/>
        </p:nvSpPr>
        <p:spPr>
          <a:xfrm>
            <a:off x="7263590" y="5251946"/>
            <a:ext cx="4503215" cy="769442"/>
          </a:xfrm>
          <a:prstGeom prst="roundRect">
            <a:avLst>
              <a:gd name="adj" fmla="val 12002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ctr">
            <a:noAutofit/>
          </a:bodyPr>
          <a:lstStyle/>
          <a:p>
            <a:r>
              <a:rPr lang="en-US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84</a:t>
            </a:r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% </a:t>
            </a:r>
            <a:r>
              <a:rPr lang="ru-RU" sz="14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РОИВ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C24B521D-7A75-4E65-4468-235718A1430B}"/>
              </a:ext>
            </a:extLst>
          </p:cNvPr>
          <p:cNvCxnSpPr>
            <a:cxnSpLocks/>
          </p:cNvCxnSpPr>
          <p:nvPr/>
        </p:nvCxnSpPr>
        <p:spPr>
          <a:xfrm>
            <a:off x="7172437" y="1905416"/>
            <a:ext cx="0" cy="3929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C5D9ABD-2F0C-202D-A12A-A4EF69810103}"/>
              </a:ext>
            </a:extLst>
          </p:cNvPr>
          <p:cNvCxnSpPr>
            <a:cxnSpLocks/>
          </p:cNvCxnSpPr>
          <p:nvPr/>
        </p:nvCxnSpPr>
        <p:spPr>
          <a:xfrm>
            <a:off x="7172437" y="4556501"/>
            <a:ext cx="0" cy="3929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A6D4762C-5BE2-A224-EE4E-FAA742B2735D}"/>
              </a:ext>
            </a:extLst>
          </p:cNvPr>
          <p:cNvCxnSpPr>
            <a:cxnSpLocks/>
          </p:cNvCxnSpPr>
          <p:nvPr/>
        </p:nvCxnSpPr>
        <p:spPr>
          <a:xfrm>
            <a:off x="7172437" y="5440197"/>
            <a:ext cx="0" cy="3929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0047FC3-6EBB-D9AB-FEFB-7D89B2FF7381}"/>
              </a:ext>
            </a:extLst>
          </p:cNvPr>
          <p:cNvSpPr txBox="1"/>
          <p:nvPr/>
        </p:nvSpPr>
        <p:spPr>
          <a:xfrm>
            <a:off x="9733881" y="1562460"/>
            <a:ext cx="25764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US" sz="48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ru-RU" sz="60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14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МСУ</a:t>
            </a:r>
            <a:endParaRPr lang="ru-RU" sz="1800" b="1" dirty="0">
              <a:solidFill>
                <a:srgbClr val="161E5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52E44DCD-5653-69C1-4540-3F0F0BF106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8850330" y="1700715"/>
            <a:ext cx="1266828" cy="820283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A29069B2-5506-E1E6-CAEB-4FBA071EBE8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8850330" y="5176221"/>
            <a:ext cx="1266828" cy="820283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4D9CFD-63BB-72BC-E63F-B34815F32E9D}"/>
              </a:ext>
            </a:extLst>
          </p:cNvPr>
          <p:cNvSpPr txBox="1"/>
          <p:nvPr/>
        </p:nvSpPr>
        <p:spPr>
          <a:xfrm>
            <a:off x="9573642" y="5078530"/>
            <a:ext cx="25764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92</a:t>
            </a:r>
            <a:r>
              <a:rPr lang="en-US" sz="4800" b="1" dirty="0">
                <a:solidFill>
                  <a:srgbClr val="161E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ru-RU" sz="60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u="none" strike="noStrike" dirty="0">
                <a:solidFill>
                  <a:srgbClr val="161E5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ОМСУ</a:t>
            </a:r>
            <a:endParaRPr lang="ru-RU" sz="1800" b="1" dirty="0">
              <a:solidFill>
                <a:srgbClr val="161E5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6ECD7E-099E-3CA0-6EB9-4B8D72CF1E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4" y="5545269"/>
            <a:ext cx="360000" cy="360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A5B0366-1B4E-61F6-F0CE-328526A2F8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4" y="1946768"/>
            <a:ext cx="360000" cy="360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37F587-4916-70B9-7AB4-31EA28539D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4" y="3746018"/>
            <a:ext cx="360000" cy="360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377CBDF-2FAA-2FDB-F3D7-CAF133D7F8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4" y="4645643"/>
            <a:ext cx="360000" cy="360000"/>
          </a:xfrm>
          <a:prstGeom prst="rect">
            <a:avLst/>
          </a:prstGeom>
        </p:spPr>
      </p:pic>
      <p:pic>
        <p:nvPicPr>
          <p:cNvPr id="18" name="Рисунок 17" descr="Лампочка и шестеренка">
            <a:extLst>
              <a:ext uri="{FF2B5EF4-FFF2-40B4-BE49-F238E27FC236}">
                <a16:creationId xmlns:a16="http://schemas.microsoft.com/office/drawing/2014/main" id="{24E1465F-24C5-3F75-6AE7-D056739A1B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2474" y="2846393"/>
            <a:ext cx="360000" cy="36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AFBF114-E487-041C-411A-1913BB88D647}"/>
              </a:ext>
            </a:extLst>
          </p:cNvPr>
          <p:cNvSpPr txBox="1"/>
          <p:nvPr/>
        </p:nvSpPr>
        <p:spPr>
          <a:xfrm>
            <a:off x="415993" y="6157434"/>
            <a:ext cx="101707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* полученные выводы основываются на проведении анкетирования РОИВ и ОМСУ, возможны различия с официальной статистикой и объективной реальностью</a:t>
            </a:r>
          </a:p>
        </p:txBody>
      </p:sp>
    </p:spTree>
    <p:extLst>
      <p:ext uri="{BB962C8B-B14F-4D97-AF65-F5344CB8AC3E}">
        <p14:creationId xmlns:p14="http://schemas.microsoft.com/office/powerpoint/2010/main" val="1587861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4405C2DD-AB16-AAAE-8769-07C7510736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6269141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7772400" imgH="10058400" progId="TCLayout.ActiveDocument.1">
                  <p:embed/>
                </p:oleObj>
              </mc:Choice>
              <mc:Fallback>
                <p:oleObj name="Слайд think-cell" r:id="rId4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ustomShape 1">
            <a:extLst>
              <a:ext uri="{FF2B5EF4-FFF2-40B4-BE49-F238E27FC236}">
                <a16:creationId xmlns:a16="http://schemas.microsoft.com/office/drawing/2014/main" id="{ABA19733-94DB-134B-AA2F-B1F52B3F0A73}"/>
              </a:ext>
            </a:extLst>
          </p:cNvPr>
          <p:cNvSpPr/>
          <p:nvPr/>
        </p:nvSpPr>
        <p:spPr>
          <a:xfrm>
            <a:off x="1223889" y="1867946"/>
            <a:ext cx="10560123" cy="1248022"/>
          </a:xfrm>
          <a:prstGeom prst="roundRect">
            <a:avLst>
              <a:gd name="adj" fmla="val 8304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t">
            <a:noAutofit/>
          </a:bodyPr>
          <a:lstStyle/>
          <a:p>
            <a:pPr>
              <a:lnSpc>
                <a:spcPct val="80000"/>
              </a:lnSpc>
            </a:pPr>
            <a:r>
              <a:rPr lang="ru-RU" sz="1400" b="1" spc="-1" dirty="0">
                <a:solidFill>
                  <a:srgbClr val="294B92"/>
                </a:solidFill>
                <a:latin typeface="Gilroy Bold" pitchFamily="2" charset="0"/>
              </a:rPr>
              <a:t>     </a:t>
            </a:r>
          </a:p>
        </p:txBody>
      </p:sp>
      <p:sp>
        <p:nvSpPr>
          <p:cNvPr id="13" name="CustomShape 1">
            <a:extLst>
              <a:ext uri="{FF2B5EF4-FFF2-40B4-BE49-F238E27FC236}">
                <a16:creationId xmlns:a16="http://schemas.microsoft.com/office/drawing/2014/main" id="{C6F7BF73-CE92-3B5B-0278-5F54674BF492}"/>
              </a:ext>
            </a:extLst>
          </p:cNvPr>
          <p:cNvSpPr/>
          <p:nvPr/>
        </p:nvSpPr>
        <p:spPr>
          <a:xfrm>
            <a:off x="1223889" y="4761700"/>
            <a:ext cx="10560123" cy="1248022"/>
          </a:xfrm>
          <a:prstGeom prst="roundRect">
            <a:avLst>
              <a:gd name="adj" fmla="val 8304"/>
            </a:avLst>
          </a:prstGeom>
          <a:solidFill>
            <a:schemeClr val="lt1"/>
          </a:solidFill>
          <a:ln w="3175">
            <a:noFill/>
          </a:ln>
          <a:effectLst>
            <a:outerShdw blurRad="254000" dist="63500" dir="2700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0" bIns="94711" anchor="t">
            <a:noAutofit/>
          </a:bodyPr>
          <a:lstStyle/>
          <a:p>
            <a:pPr>
              <a:lnSpc>
                <a:spcPct val="80000"/>
              </a:lnSpc>
            </a:pPr>
            <a:r>
              <a:rPr lang="ru-RU" sz="1400" b="1" spc="-1" dirty="0">
                <a:solidFill>
                  <a:srgbClr val="294B92"/>
                </a:solidFill>
                <a:latin typeface="Gilroy Bold" pitchFamily="2" charset="0"/>
              </a:rPr>
              <a:t>    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85819D-66AD-2DDA-5BAC-0CCA72D45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9243"/>
            <a:ext cx="12191999" cy="6133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74F9FC-FB87-B1E7-939E-11DE3C123D4F}"/>
              </a:ext>
            </a:extLst>
          </p:cNvPr>
          <p:cNvSpPr txBox="1"/>
          <p:nvPr/>
        </p:nvSpPr>
        <p:spPr>
          <a:xfrm>
            <a:off x="425195" y="1006643"/>
            <a:ext cx="112429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СЕЗОН 2</a:t>
            </a:r>
          </a:p>
        </p:txBody>
      </p:sp>
      <p:sp>
        <p:nvSpPr>
          <p:cNvPr id="6" name="AutoShape 2" descr="Московская область – Гимн Росс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DAAE0-4C4F-0D83-5BAA-702F8EC536FC}"/>
              </a:ext>
            </a:extLst>
          </p:cNvPr>
          <p:cNvSpPr txBox="1"/>
          <p:nvPr/>
        </p:nvSpPr>
        <p:spPr>
          <a:xfrm>
            <a:off x="370614" y="6565851"/>
            <a:ext cx="115477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 b="1">
                <a:solidFill>
                  <a:srgbClr val="161E5A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Комиссия Государственного Совета Российской Федерации по направлению "Коммуникации, связь, цифровая экономика"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A3DE3A68-06B0-0F06-2690-E717041EBE11}"/>
              </a:ext>
            </a:extLst>
          </p:cNvPr>
          <p:cNvGrpSpPr/>
          <p:nvPr/>
        </p:nvGrpSpPr>
        <p:grpSpPr>
          <a:xfrm>
            <a:off x="6144479" y="2142858"/>
            <a:ext cx="3711398" cy="779803"/>
            <a:chOff x="2350736" y="3603541"/>
            <a:chExt cx="3711398" cy="779803"/>
          </a:xfrm>
        </p:grpSpPr>
        <p:sp>
          <p:nvSpPr>
            <p:cNvPr id="21" name="CustomShape 1">
              <a:extLst>
                <a:ext uri="{FF2B5EF4-FFF2-40B4-BE49-F238E27FC236}">
                  <a16:creationId xmlns:a16="http://schemas.microsoft.com/office/drawing/2014/main" id="{8FD4087D-7FF7-891F-B41A-2C74E72A83A6}"/>
                </a:ext>
              </a:extLst>
            </p:cNvPr>
            <p:cNvSpPr/>
            <p:nvPr/>
          </p:nvSpPr>
          <p:spPr>
            <a:xfrm>
              <a:off x="2350736" y="3625231"/>
              <a:ext cx="3711398" cy="758113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2" name="Скругленный прямоугольник 21">
              <a:extLst>
                <a:ext uri="{FF2B5EF4-FFF2-40B4-BE49-F238E27FC236}">
                  <a16:creationId xmlns:a16="http://schemas.microsoft.com/office/drawing/2014/main" id="{5D566C53-47B2-C841-2484-4329593B199C}"/>
                </a:ext>
              </a:extLst>
            </p:cNvPr>
            <p:cNvSpPr/>
            <p:nvPr/>
          </p:nvSpPr>
          <p:spPr>
            <a:xfrm>
              <a:off x="2350736" y="3603541"/>
              <a:ext cx="517867" cy="758113"/>
            </a:xfrm>
            <a:prstGeom prst="roundRect">
              <a:avLst>
                <a:gd name="adj" fmla="val 6494"/>
              </a:avLst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b="1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19707D5-1CB1-3B35-4C98-9FF1347BF7B3}"/>
                </a:ext>
              </a:extLst>
            </p:cNvPr>
            <p:cNvSpPr txBox="1"/>
            <p:nvPr/>
          </p:nvSpPr>
          <p:spPr>
            <a:xfrm>
              <a:off x="2898654" y="3742677"/>
              <a:ext cx="2843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>
                  <a:latin typeface="Calibri Light" panose="020F0302020204030204" pitchFamily="34" charset="0"/>
                  <a:cs typeface="Calibri Light" panose="020F0302020204030204" pitchFamily="34" charset="0"/>
                </a:defRPr>
              </a:lvl1pPr>
            </a:lstStyle>
            <a:p>
              <a:r>
                <a:rPr lang="ru-RU" sz="1400" b="1" dirty="0"/>
                <a:t>Формирование лучших практик ИИ-решений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8F5E60A4-957F-1348-5922-A317EAD111A0}"/>
              </a:ext>
            </a:extLst>
          </p:cNvPr>
          <p:cNvGrpSpPr/>
          <p:nvPr/>
        </p:nvGrpSpPr>
        <p:grpSpPr>
          <a:xfrm>
            <a:off x="6163137" y="3559777"/>
            <a:ext cx="3711398" cy="758113"/>
            <a:chOff x="6166382" y="3625231"/>
            <a:chExt cx="3711398" cy="758113"/>
          </a:xfrm>
        </p:grpSpPr>
        <p:sp>
          <p:nvSpPr>
            <p:cNvPr id="26" name="CustomShape 1">
              <a:extLst>
                <a:ext uri="{FF2B5EF4-FFF2-40B4-BE49-F238E27FC236}">
                  <a16:creationId xmlns:a16="http://schemas.microsoft.com/office/drawing/2014/main" id="{53976846-9FCD-40C9-8531-15F93C77E8FA}"/>
                </a:ext>
              </a:extLst>
            </p:cNvPr>
            <p:cNvSpPr/>
            <p:nvPr/>
          </p:nvSpPr>
          <p:spPr>
            <a:xfrm>
              <a:off x="6166382" y="3625231"/>
              <a:ext cx="3711398" cy="758113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27" name="Скругленный прямоугольник 26">
              <a:extLst>
                <a:ext uri="{FF2B5EF4-FFF2-40B4-BE49-F238E27FC236}">
                  <a16:creationId xmlns:a16="http://schemas.microsoft.com/office/drawing/2014/main" id="{F6D30CBF-A225-7F46-D303-63303868DA0F}"/>
                </a:ext>
              </a:extLst>
            </p:cNvPr>
            <p:cNvSpPr/>
            <p:nvPr/>
          </p:nvSpPr>
          <p:spPr>
            <a:xfrm>
              <a:off x="6166382" y="3625231"/>
              <a:ext cx="517867" cy="758113"/>
            </a:xfrm>
            <a:prstGeom prst="roundRect">
              <a:avLst>
                <a:gd name="adj" fmla="val 6494"/>
              </a:avLst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b="1" dirty="0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5750A116-4326-33B8-F689-A3A29FDDB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315" y="3824287"/>
              <a:ext cx="360000" cy="3600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AC56037-F17C-302E-9DF8-39AAAADEEE7D}"/>
                </a:ext>
              </a:extLst>
            </p:cNvPr>
            <p:cNvSpPr txBox="1"/>
            <p:nvPr/>
          </p:nvSpPr>
          <p:spPr>
            <a:xfrm>
              <a:off x="6763182" y="3742677"/>
              <a:ext cx="2690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>
                  <a:latin typeface="Calibri Light" panose="020F0302020204030204" pitchFamily="34" charset="0"/>
                  <a:cs typeface="Calibri Light" panose="020F0302020204030204" pitchFamily="34" charset="0"/>
                </a:defRPr>
              </a:lvl1pPr>
            </a:lstStyle>
            <a:p>
              <a:r>
                <a:rPr lang="ru-RU" sz="1400" b="1" dirty="0"/>
                <a:t>Популяризация лучших практик ИИ-решений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2AFCAD60-F2DA-56A9-7740-1F65BF7E0635}"/>
              </a:ext>
            </a:extLst>
          </p:cNvPr>
          <p:cNvGrpSpPr/>
          <p:nvPr/>
        </p:nvGrpSpPr>
        <p:grpSpPr>
          <a:xfrm>
            <a:off x="1015941" y="3495825"/>
            <a:ext cx="3711398" cy="856111"/>
            <a:chOff x="8074205" y="2598631"/>
            <a:chExt cx="3711398" cy="856111"/>
          </a:xfrm>
        </p:grpSpPr>
        <p:sp>
          <p:nvSpPr>
            <p:cNvPr id="31" name="CustomShape 1">
              <a:extLst>
                <a:ext uri="{FF2B5EF4-FFF2-40B4-BE49-F238E27FC236}">
                  <a16:creationId xmlns:a16="http://schemas.microsoft.com/office/drawing/2014/main" id="{E5BDCBEC-7079-314B-C43F-761E824DA4B4}"/>
                </a:ext>
              </a:extLst>
            </p:cNvPr>
            <p:cNvSpPr/>
            <p:nvPr/>
          </p:nvSpPr>
          <p:spPr>
            <a:xfrm>
              <a:off x="8074205" y="2598632"/>
              <a:ext cx="3711398" cy="758113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32" name="Скругленный прямоугольник 31">
              <a:extLst>
                <a:ext uri="{FF2B5EF4-FFF2-40B4-BE49-F238E27FC236}">
                  <a16:creationId xmlns:a16="http://schemas.microsoft.com/office/drawing/2014/main" id="{076C6F53-1128-059A-1496-C3B07A806B6A}"/>
                </a:ext>
              </a:extLst>
            </p:cNvPr>
            <p:cNvSpPr/>
            <p:nvPr/>
          </p:nvSpPr>
          <p:spPr>
            <a:xfrm>
              <a:off x="8074205" y="2598631"/>
              <a:ext cx="517867" cy="758113"/>
            </a:xfrm>
            <a:prstGeom prst="roundRect">
              <a:avLst>
                <a:gd name="adj" fmla="val 6494"/>
              </a:avLst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b="1" dirty="0"/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5870C53-3298-AC40-6557-0BEFD940A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3337" y="2805107"/>
              <a:ext cx="360000" cy="36000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7F776EA-61B6-9D8B-4F87-5234979706D2}"/>
                </a:ext>
              </a:extLst>
            </p:cNvPr>
            <p:cNvSpPr txBox="1"/>
            <p:nvPr/>
          </p:nvSpPr>
          <p:spPr>
            <a:xfrm>
              <a:off x="8675199" y="2716078"/>
              <a:ext cx="259092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>
                  <a:latin typeface="Calibri Light" panose="020F0302020204030204" pitchFamily="34" charset="0"/>
                  <a:cs typeface="Calibri Light" panose="020F0302020204030204" pitchFamily="34" charset="0"/>
                </a:defRPr>
              </a:lvl1pPr>
            </a:lstStyle>
            <a:p>
              <a:r>
                <a:rPr lang="ru-RU" sz="1400" b="1" dirty="0"/>
                <a:t>Методические рекомендации по оценке эффектов от применения ИИ-решений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77912690-FF31-7B33-4D14-8415E3AC210D}"/>
              </a:ext>
            </a:extLst>
          </p:cNvPr>
          <p:cNvGrpSpPr/>
          <p:nvPr/>
        </p:nvGrpSpPr>
        <p:grpSpPr>
          <a:xfrm>
            <a:off x="1015941" y="2112900"/>
            <a:ext cx="3790330" cy="758114"/>
            <a:chOff x="231556" y="3423009"/>
            <a:chExt cx="3790330" cy="758114"/>
          </a:xfrm>
        </p:grpSpPr>
        <p:sp>
          <p:nvSpPr>
            <p:cNvPr id="36" name="CustomShape 1">
              <a:extLst>
                <a:ext uri="{FF2B5EF4-FFF2-40B4-BE49-F238E27FC236}">
                  <a16:creationId xmlns:a16="http://schemas.microsoft.com/office/drawing/2014/main" id="{A87A3606-49C2-393D-BCF7-F70CD088CCF6}"/>
                </a:ext>
              </a:extLst>
            </p:cNvPr>
            <p:cNvSpPr/>
            <p:nvPr/>
          </p:nvSpPr>
          <p:spPr>
            <a:xfrm>
              <a:off x="231556" y="3423010"/>
              <a:ext cx="3711398" cy="758113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37" name="Скругленный прямоугольник 36">
              <a:extLst>
                <a:ext uri="{FF2B5EF4-FFF2-40B4-BE49-F238E27FC236}">
                  <a16:creationId xmlns:a16="http://schemas.microsoft.com/office/drawing/2014/main" id="{A34594DC-20CF-729A-F1E0-D9A56184F93D}"/>
                </a:ext>
              </a:extLst>
            </p:cNvPr>
            <p:cNvSpPr/>
            <p:nvPr/>
          </p:nvSpPr>
          <p:spPr>
            <a:xfrm>
              <a:off x="231556" y="3423009"/>
              <a:ext cx="517867" cy="758113"/>
            </a:xfrm>
            <a:prstGeom prst="roundRect">
              <a:avLst>
                <a:gd name="adj" fmla="val 6494"/>
              </a:avLst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b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DCDE9D2-409D-920C-14F8-34522F29F53D}"/>
                </a:ext>
              </a:extLst>
            </p:cNvPr>
            <p:cNvSpPr txBox="1"/>
            <p:nvPr/>
          </p:nvSpPr>
          <p:spPr>
            <a:xfrm>
              <a:off x="832549" y="3540456"/>
              <a:ext cx="31893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>
                  <a:latin typeface="Calibri Light" panose="020F0302020204030204" pitchFamily="34" charset="0"/>
                  <a:cs typeface="Calibri Light" panose="020F0302020204030204" pitchFamily="34" charset="0"/>
                </a:defRPr>
              </a:lvl1pPr>
            </a:lstStyle>
            <a:p>
              <a:r>
                <a:rPr lang="ru-RU" sz="1400" b="1" dirty="0"/>
                <a:t>Формирование комплекса мер и подходов к внедрению ИИ-решений </a:t>
              </a:r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A160F9C3-A974-7276-B8B0-6A4D5AE85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489" y="3622065"/>
              <a:ext cx="360000" cy="360000"/>
            </a:xfrm>
            <a:prstGeom prst="rect">
              <a:avLst/>
            </a:prstGeom>
          </p:spPr>
        </p:pic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989684F5-0A4B-5014-5A6E-1F293EE59AD1}"/>
              </a:ext>
            </a:extLst>
          </p:cNvPr>
          <p:cNvGrpSpPr/>
          <p:nvPr/>
        </p:nvGrpSpPr>
        <p:grpSpPr>
          <a:xfrm>
            <a:off x="3521082" y="4874019"/>
            <a:ext cx="3711398" cy="758114"/>
            <a:chOff x="442913" y="2598631"/>
            <a:chExt cx="3711398" cy="758114"/>
          </a:xfrm>
        </p:grpSpPr>
        <p:sp>
          <p:nvSpPr>
            <p:cNvPr id="46" name="CustomShape 1">
              <a:extLst>
                <a:ext uri="{FF2B5EF4-FFF2-40B4-BE49-F238E27FC236}">
                  <a16:creationId xmlns:a16="http://schemas.microsoft.com/office/drawing/2014/main" id="{EE8D2BE1-26CD-26FB-BBEF-4C48A07CDD72}"/>
                </a:ext>
              </a:extLst>
            </p:cNvPr>
            <p:cNvSpPr/>
            <p:nvPr/>
          </p:nvSpPr>
          <p:spPr>
            <a:xfrm>
              <a:off x="442913" y="2598632"/>
              <a:ext cx="3711398" cy="758113"/>
            </a:xfrm>
            <a:prstGeom prst="roundRect">
              <a:avLst>
                <a:gd name="adj" fmla="val 8304"/>
              </a:avLst>
            </a:prstGeom>
            <a:solidFill>
              <a:schemeClr val="lt1"/>
            </a:solidFill>
            <a:ln w="3175">
              <a:noFill/>
            </a:ln>
            <a:effectLst>
              <a:outerShdw blurRad="254000" dist="63500" dir="2700000" algn="ctr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000" tIns="72000" rIns="0" bIns="94711" anchor="t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b="1" spc="-1" dirty="0">
                  <a:solidFill>
                    <a:srgbClr val="294B92"/>
                  </a:solidFill>
                  <a:latin typeface="Gilroy Bold" pitchFamily="2" charset="0"/>
                </a:rPr>
                <a:t>     </a:t>
              </a:r>
            </a:p>
          </p:txBody>
        </p:sp>
        <p:sp>
          <p:nvSpPr>
            <p:cNvPr id="47" name="Скругленный прямоугольник 46">
              <a:extLst>
                <a:ext uri="{FF2B5EF4-FFF2-40B4-BE49-F238E27FC236}">
                  <a16:creationId xmlns:a16="http://schemas.microsoft.com/office/drawing/2014/main" id="{260EBAC6-EBBD-F211-75CA-FB287A66ECED}"/>
                </a:ext>
              </a:extLst>
            </p:cNvPr>
            <p:cNvSpPr/>
            <p:nvPr/>
          </p:nvSpPr>
          <p:spPr>
            <a:xfrm>
              <a:off x="442913" y="2598631"/>
              <a:ext cx="517867" cy="758113"/>
            </a:xfrm>
            <a:prstGeom prst="roundRect">
              <a:avLst>
                <a:gd name="adj" fmla="val 6494"/>
              </a:avLst>
            </a:prstGeom>
            <a:solidFill>
              <a:srgbClr val="161E5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b="1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573269A-D351-6F57-5941-83BC577CEEF1}"/>
                </a:ext>
              </a:extLst>
            </p:cNvPr>
            <p:cNvSpPr txBox="1"/>
            <p:nvPr/>
          </p:nvSpPr>
          <p:spPr>
            <a:xfrm>
              <a:off x="994538" y="2716078"/>
              <a:ext cx="31597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Стратегические сессии с высшими должностными лицами субъектов</a:t>
              </a:r>
            </a:p>
          </p:txBody>
        </p:sp>
      </p:grp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9AB460E2-81B8-C9D0-966B-1DF6463500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63" y="2311956"/>
            <a:ext cx="360000" cy="3600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008B12C-722D-9B90-F6AD-1ACBA00B31B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5" y="506500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6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0">
            <a:extLst>
              <a:ext uri="{FF2B5EF4-FFF2-40B4-BE49-F238E27FC236}">
                <a16:creationId xmlns:a16="http://schemas.microsoft.com/office/drawing/2014/main" id="{00C41D6D-EB2E-F13C-C378-F38A5522E981}"/>
              </a:ext>
            </a:extLst>
          </p:cNvPr>
          <p:cNvSpPr/>
          <p:nvPr/>
        </p:nvSpPr>
        <p:spPr>
          <a:xfrm>
            <a:off x="838200" y="3251200"/>
            <a:ext cx="4699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400"/>
              </a:lnSpc>
              <a:spcAft>
                <a:spcPts val="500"/>
              </a:spcAft>
            </a:pPr>
            <a:r>
              <a:rPr lang="en-US" sz="4500" b="1" dirty="0">
                <a:solidFill>
                  <a:srgbClr val="FFFFFF"/>
                </a:solidFill>
                <a:ea typeface="Montserrat Bold" pitchFamily="34" charset="-122"/>
                <a:cs typeface="Calibri" panose="020F0502020204030204" pitchFamily="34" charset="0"/>
              </a:rPr>
              <a:t>СПАСИБО</a:t>
            </a:r>
            <a:r>
              <a:rPr lang="en-US" sz="4500" b="1" dirty="0">
                <a:solidFill>
                  <a:srgbClr val="FFFFFF"/>
                </a:solidFill>
                <a:ea typeface="Montserrat Bold" pitchFamily="34" charset="-122"/>
                <a:cs typeface="Montserrat Bold" pitchFamily="34" charset="-120"/>
              </a:rPr>
              <a:t> </a:t>
            </a:r>
            <a:br>
              <a:rPr sz="600" dirty="0"/>
            </a:br>
            <a:r>
              <a:rPr lang="en-US" sz="4500" b="1" dirty="0">
                <a:solidFill>
                  <a:srgbClr val="FFFFFF"/>
                </a:solidFill>
                <a:ea typeface="Montserrat Bold" pitchFamily="34" charset="-122"/>
                <a:cs typeface="Montserrat Bold" pitchFamily="34" charset="-120"/>
              </a:rPr>
              <a:t>ЗА ВНИМАНИЕ</a:t>
            </a:r>
            <a:endParaRPr lang="en-US" sz="45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34B596-4FF9-8D60-A88A-76565F9F7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56674" y="-2486808"/>
            <a:ext cx="2678654" cy="12192001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6AA240-39D6-5E06-3DED-DCF447E3DABD}"/>
              </a:ext>
            </a:extLst>
          </p:cNvPr>
          <p:cNvSpPr txBox="1"/>
          <p:nvPr/>
        </p:nvSpPr>
        <p:spPr>
          <a:xfrm>
            <a:off x="3187700" y="3187975"/>
            <a:ext cx="7571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8905537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8224&quot;&gt;&lt;version val=&quot;35195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2&quot;&gt;&lt;elem m_fUsage=&quot;4.09510000000000040643E+00&quot;&gt;&lt;m_msothmcolidx val=&quot;0&quot;/&gt;&lt;m_rgb r=&quot;16&quot; g=&quot;1E&quot; b=&quot;5B&quot;/&gt;&lt;/elem&gt;&lt;elem m_fUsage=&quot;2.03069510999999991441E+00&quot;&gt;&lt;m_msothmcolidx val=&quot;0&quot;/&gt;&lt;m_rgb r=&quot;02&quot; g=&quot;75&quot; b=&quot;8F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G2Olao703H1Dd5g97K4h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AqouCGfDEeoBFvz0zYaU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po9dOXULrivB46tIxPV.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NWOuIYT0evpGU_Gl.3K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fZvMRfnoS7NQbglRNKsY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1ijRv4r9WPhhCHiNxtgM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jg.3YUePuXoXSAOPdbL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M_9W0PHepHM4Nr.OC1j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T0h2GaG4PeLSvYxakof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6.05MfJiAQ_eiVVG5OS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But5riuTOvcONpvEaccZ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P3KrGcHPlTO0Nfqt6pxX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QrjkQNL1FEy6uxHDinNw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UpJJWJKxWiqctQXBbuCn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aPgDwSytUwoo076dyZ1D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LnMvxlwf_Q6edFMYlMC4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YggArsH1b2A3dxMsFkVM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5794</TotalTime>
  <Words>2062</Words>
  <Application>Microsoft Macintosh PowerPoint</Application>
  <PresentationFormat>Широкоэкранный</PresentationFormat>
  <Paragraphs>350</Paragraphs>
  <Slides>20</Slides>
  <Notes>19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Courier New</vt:lpstr>
      <vt:lpstr>Gilroy Bold</vt:lpstr>
      <vt:lpstr>Lato Light</vt:lpstr>
      <vt:lpstr>Montserrat Medium</vt:lpstr>
      <vt:lpstr>Wingdings</vt:lpstr>
      <vt:lpstr>Тема Office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ИИ-решения различаются между собой в зависимости от уровня и, соответственно генерируют кардинально различные эффекты</vt:lpstr>
      <vt:lpstr>Презентация PowerPoint</vt:lpstr>
      <vt:lpstr>Презентация PowerPoint</vt:lpstr>
      <vt:lpstr>Презентация PowerPoint</vt:lpstr>
      <vt:lpstr>Архитектура Индекса интеллектуальной зрелости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Курманов Анатолий Анатольевич</dc:creator>
  <cp:lastModifiedBy>Ольга Минеева</cp:lastModifiedBy>
  <cp:revision>303</cp:revision>
  <dcterms:created xsi:type="dcterms:W3CDTF">2022-07-08T05:33:14Z</dcterms:created>
  <dcterms:modified xsi:type="dcterms:W3CDTF">2023-10-25T17:41:00Z</dcterms:modified>
</cp:coreProperties>
</file>