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5F6"/>
    <a:srgbClr val="3FABA9"/>
    <a:srgbClr val="E8F5F5"/>
    <a:srgbClr val="006482"/>
    <a:srgbClr val="787FBD"/>
    <a:srgbClr val="7C1B3A"/>
    <a:srgbClr val="002C57"/>
    <a:srgbClr val="5AB4D7"/>
    <a:srgbClr val="F08482"/>
    <a:srgbClr val="5B9BD5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C78DF-825B-4088-9698-F28242DA4E15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82A35-61AE-4C4F-87DD-63D05B30EA16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Обложка с одним лого">
    <p:bg>
      <p:bgPr>
        <a:solidFill>
          <a:srgbClr val="0058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2"/>
          <a:srcRect l="41868" r="5859" b="6902"/>
          <a:stretch/>
        </p:blipFill>
        <p:spPr>
          <a:xfrm>
            <a:off x="6932612" y="1590676"/>
            <a:ext cx="5257801" cy="52673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20000" y="533529"/>
            <a:ext cx="2025000" cy="324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9998" y="1362074"/>
            <a:ext cx="10800000" cy="4010025"/>
          </a:xfrm>
          <a:effectLst>
            <a:outerShdw blurRad="50800" dist="38100" dir="2700000" rotWithShape="0" algn="tl">
              <a:srgbClr val="141919">
                <a:alpha val="40000"/>
              </a:srgbClr>
            </a:outerShdw>
          </a:effectLst>
        </p:spPr>
        <p:txBody>
          <a:bodyPr wrap="square" lIns="0" tIns="0" rIns="0" bIns="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6200" b="1" kern="1200" cap="none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 – </a:t>
            </a:r>
            <a:br>
              <a:rPr lang="ru-RU"/>
            </a:br>
            <a:r>
              <a:rPr lang="ru-RU"/>
              <a:t>Calibri жирный 62 пт.</a:t>
            </a:r>
            <a:endParaRPr lang="ru-RU" dirty="0"/>
          </a:p>
        </p:txBody>
      </p:sp>
      <p:sp>
        <p:nvSpPr>
          <p:cNvPr id="10" name="Заголовок 1"/>
          <p:cNvSpPr txBox="1"/>
          <p:nvPr userDrawn="1"/>
        </p:nvSpPr>
        <p:spPr>
          <a:xfrm>
            <a:off x="720000" y="6048000"/>
            <a:ext cx="6757125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2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Обложка с одним лого">
    <p:bg>
      <p:bgPr>
        <a:solidFill>
          <a:srgbClr val="0058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3"/>
          <a:srcRect l="41868" r="4071" b="4885"/>
          <a:stretch/>
        </p:blipFill>
        <p:spPr>
          <a:xfrm>
            <a:off x="9047534" y="3753336"/>
            <a:ext cx="2728179" cy="2700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720000" y="533529"/>
            <a:ext cx="2025000" cy="32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9997" y="1676399"/>
            <a:ext cx="11055716" cy="1943101"/>
          </a:xfrm>
        </p:spPr>
        <p:txBody>
          <a:bodyPr wrap="square" lIns="0" tIns="0" rIns="0" bIns="0" anchor="b" anchorCtr="0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5400" b="1" kern="1200" cap="none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 – </a:t>
            </a:r>
            <a:br>
              <a:rPr lang="ru-RU"/>
            </a:br>
            <a:r>
              <a:rPr lang="ru-RU"/>
              <a:t>Calibri жирный 54 пт.</a:t>
            </a:r>
            <a:endParaRPr lang="ru-RU" dirty="0"/>
          </a:p>
        </p:txBody>
      </p:sp>
      <p:sp>
        <p:nvSpPr>
          <p:cNvPr id="12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3838575"/>
            <a:ext cx="7385775" cy="768636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Calibri жирный 28 пт.</a:t>
            </a:r>
            <a:endParaRPr lang="ru-RU" dirty="0"/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4842899"/>
            <a:ext cx="7738200" cy="1148325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ru-RU" sz="1800" b="0" kern="12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Ф.И.О </a:t>
            </a:r>
          </a:p>
          <a:p>
            <a:pPr lvl="0"/>
            <a:r>
              <a:rPr lang="ru-RU"/>
              <a:t>Должность </a:t>
            </a:r>
          </a:p>
          <a:p>
            <a:pPr lvl="0"/>
            <a:r>
              <a:rPr lang="en-US"/>
              <a:t>Email</a:t>
            </a:r>
            <a:endParaRPr lang="en-US" dirty="0"/>
          </a:p>
        </p:txBody>
      </p:sp>
      <p:sp>
        <p:nvSpPr>
          <p:cNvPr id="10" name="Заголовок 1"/>
          <p:cNvSpPr txBox="1"/>
          <p:nvPr userDrawn="1"/>
        </p:nvSpPr>
        <p:spPr>
          <a:xfrm>
            <a:off x="720000" y="6048000"/>
            <a:ext cx="7719150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1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Обложка с одним лого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2"/>
          <a:srcRect l="41868" r="5859" b="6902"/>
          <a:stretch/>
        </p:blipFill>
        <p:spPr>
          <a:xfrm>
            <a:off x="6932612" y="1590676"/>
            <a:ext cx="5257801" cy="5267324"/>
          </a:xfrm>
          <a:prstGeom prst="rect">
            <a:avLst/>
          </a:prstGeom>
        </p:spPr>
      </p:pic>
      <p:sp>
        <p:nvSpPr>
          <p:cNvPr id="8" name="Заголовок 1"/>
          <p:cNvSpPr txBox="1"/>
          <p:nvPr userDrawn="1"/>
        </p:nvSpPr>
        <p:spPr>
          <a:xfrm>
            <a:off x="720000" y="6048000"/>
            <a:ext cx="6699975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2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20000" y="532800"/>
            <a:ext cx="2025000" cy="324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9998" y="1362074"/>
            <a:ext cx="10800000" cy="4010025"/>
          </a:xfrm>
          <a:effectLst/>
        </p:spPr>
        <p:txBody>
          <a:bodyPr wrap="square" lIns="0" tIns="0" rIns="0" bIns="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6200" b="1" kern="1200" cap="none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 – </a:t>
            </a:r>
            <a:br>
              <a:rPr lang="ru-RU"/>
            </a:br>
            <a:r>
              <a:rPr lang="ru-RU"/>
              <a:t>Calibri жирный 62 пт.</a:t>
            </a:r>
            <a:endParaRPr lang="ru-RU" dirty="0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Обложка с одним лого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/>
          <a:srcRect l="41868" r="4071" b="4885"/>
          <a:stretch/>
        </p:blipFill>
        <p:spPr>
          <a:xfrm>
            <a:off x="9047534" y="3753336"/>
            <a:ext cx="2728179" cy="2700000"/>
          </a:xfrm>
          <a:prstGeom prst="rect">
            <a:avLst/>
          </a:prstGeom>
        </p:spPr>
      </p:pic>
      <p:sp>
        <p:nvSpPr>
          <p:cNvPr id="14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4842899"/>
            <a:ext cx="7738200" cy="1148325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ru-RU" sz="1800" b="0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Ф.И.О </a:t>
            </a:r>
          </a:p>
          <a:p>
            <a:pPr lvl="0"/>
            <a:r>
              <a:rPr lang="ru-RU"/>
              <a:t>Должность </a:t>
            </a:r>
          </a:p>
          <a:p>
            <a:pPr lvl="0"/>
            <a:r>
              <a:rPr lang="en-US"/>
              <a:t>Email</a:t>
            </a:r>
            <a:endParaRPr lang="en-US" dirty="0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720000" y="532800"/>
            <a:ext cx="2025000" cy="324000"/>
          </a:xfrm>
          <a:prstGeom prst="rect">
            <a:avLst/>
          </a:prstGeom>
        </p:spPr>
      </p:pic>
      <p:sp>
        <p:nvSpPr>
          <p:cNvPr id="19" name="Заголовок 1"/>
          <p:cNvSpPr txBox="1"/>
          <p:nvPr userDrawn="1"/>
        </p:nvSpPr>
        <p:spPr>
          <a:xfrm>
            <a:off x="720000" y="6048000"/>
            <a:ext cx="7728675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1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2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  <p:sp>
        <p:nvSpPr>
          <p:cNvPr id="2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9997" y="1676399"/>
            <a:ext cx="11055716" cy="1943101"/>
          </a:xfrm>
        </p:spPr>
        <p:txBody>
          <a:bodyPr wrap="square" lIns="0" tIns="0" rIns="0" bIns="0" anchor="b" anchorCtr="0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5400" b="1" kern="1200" cap="none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 – </a:t>
            </a:r>
            <a:br>
              <a:rPr lang="ru-RU"/>
            </a:br>
            <a:r>
              <a:rPr lang="ru-RU"/>
              <a:t>Calibri жирный 54 пт.</a:t>
            </a:r>
            <a:endParaRPr lang="ru-RU" dirty="0"/>
          </a:p>
        </p:txBody>
      </p:sp>
      <p:sp>
        <p:nvSpPr>
          <p:cNvPr id="24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3838575"/>
            <a:ext cx="7385775" cy="768636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Calibri жирный 28 пт.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5_Обложка с одним лого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/>
          <a:srcRect l="41868" r="4071" b="4885"/>
          <a:stretch/>
        </p:blipFill>
        <p:spPr>
          <a:xfrm>
            <a:off x="9047534" y="3753336"/>
            <a:ext cx="2728179" cy="2700000"/>
          </a:xfrm>
          <a:prstGeom prst="rect">
            <a:avLst/>
          </a:prstGeom>
        </p:spPr>
      </p:pic>
      <p:sp>
        <p:nvSpPr>
          <p:cNvPr id="14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4842899"/>
            <a:ext cx="7738200" cy="1148325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ru-RU" sz="1800" b="0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Ф.И.О </a:t>
            </a:r>
          </a:p>
          <a:p>
            <a:pPr lvl="0"/>
            <a:r>
              <a:rPr lang="ru-RU"/>
              <a:t>Должность </a:t>
            </a:r>
          </a:p>
          <a:p>
            <a:pPr lvl="0"/>
            <a:r>
              <a:rPr lang="en-US"/>
              <a:t>Email</a:t>
            </a:r>
            <a:endParaRPr lang="en-US" dirty="0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720000" y="532800"/>
            <a:ext cx="2025000" cy="324000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2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  <p:sp>
        <p:nvSpPr>
          <p:cNvPr id="2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9997" y="1676399"/>
            <a:ext cx="11055716" cy="1943101"/>
          </a:xfrm>
        </p:spPr>
        <p:txBody>
          <a:bodyPr wrap="square" lIns="0" tIns="0" rIns="0" bIns="0" anchor="b" anchorCtr="0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5400" b="1" kern="1200" cap="none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 – </a:t>
            </a:r>
            <a:br>
              <a:rPr lang="ru-RU"/>
            </a:br>
            <a:r>
              <a:rPr lang="ru-RU"/>
              <a:t>Calibri жирный 54 пт.</a:t>
            </a:r>
            <a:endParaRPr lang="ru-RU" dirty="0"/>
          </a:p>
        </p:txBody>
      </p:sp>
      <p:sp>
        <p:nvSpPr>
          <p:cNvPr id="24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3838575"/>
            <a:ext cx="7385775" cy="768636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Calibri жирный 28 пт.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Заголовок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134800" cy="4330800"/>
          </a:xfrm>
        </p:spPr>
        <p:txBody>
          <a:bodyPr wrap="square" lIns="0" tIns="0" rIns="9000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2400"/>
            </a:lvl1pPr>
            <a:lvl2pPr marL="457200" indent="0">
              <a:spcBef>
                <a:spcPts val="0"/>
              </a:spcBef>
              <a:spcAft>
                <a:spcPts val="600"/>
              </a:spcAft>
              <a:buFontTx/>
              <a:buNone/>
              <a:defRPr sz="2000"/>
            </a:lvl2pPr>
            <a:lvl3pPr marL="914400" indent="0"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 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5_Заголовок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/>
          <p:nvPr userDrawn="1"/>
        </p:nvSpPr>
        <p:spPr>
          <a:xfrm>
            <a:off x="0" y="101"/>
            <a:ext cx="12192000" cy="6857999"/>
          </a:xfrm>
          <a:prstGeom prst="rect">
            <a:avLst/>
          </a:prstGeom>
          <a:solidFill>
            <a:srgbClr val="01323E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134800" cy="4330800"/>
          </a:xfrm>
        </p:spPr>
        <p:txBody>
          <a:bodyPr wrap="square" lIns="0" tIns="0" rIns="9000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FontTx/>
              <a:buNone/>
              <a:defRPr sz="1800">
                <a:solidFill>
                  <a:schemeClr val="bg1"/>
                </a:solidFill>
              </a:defRPr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 dirty="0"/>
              <a:t>Образец текста 24 пт.</a:t>
            </a:r>
          </a:p>
          <a:p>
            <a:pPr lvl="1"/>
            <a:r>
              <a:rPr lang="ru-RU" dirty="0"/>
              <a:t>Второй уровень 20 пт. </a:t>
            </a:r>
          </a:p>
          <a:p>
            <a:pPr lvl="2"/>
            <a:r>
              <a:rPr lang="ru-RU" dirty="0"/>
              <a:t>Третий уровень 18 пт.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 – </a:t>
            </a:r>
            <a:r>
              <a:rPr lang="ru-RU" dirty="0" err="1"/>
              <a:t>Calibri</a:t>
            </a:r>
            <a:r>
              <a:rPr lang="ru-RU" dirty="0"/>
              <a:t> жирный 42 пт.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 lang="ru-RU" sz="28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 dirty="0"/>
              <a:t>Образец подзаголовка – </a:t>
            </a:r>
            <a:r>
              <a:rPr lang="en-US" dirty="0"/>
              <a:t>Calibri </a:t>
            </a:r>
            <a:r>
              <a:rPr lang="ru-RU" dirty="0"/>
              <a:t>жирный 28 пт.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16757" y="6381328"/>
            <a:ext cx="1080000" cy="172800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>
            <a:cxnSpLocks/>
          </p:cNvCxnSpPr>
          <p:nvPr userDrawn="1"/>
        </p:nvCxnSpPr>
        <p:spPr>
          <a:xfrm>
            <a:off x="2131523" y="6466924"/>
            <a:ext cx="91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Заголовок_Текст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134800" cy="4330800"/>
          </a:xfrm>
        </p:spPr>
        <p:txBody>
          <a:bodyPr wrap="square" lIns="0" tIns="0" rIns="9000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2400"/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2000"/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Второй уровень 20 пт.</a:t>
            </a:r>
            <a:endParaRPr lang="ru-RU" dirty="0"/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Третий уровень 18 пт.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sp>
        <p:nvSpPr>
          <p:cNvPr id="16" name="Прямоугольник 15"/>
          <p:cNvSpPr/>
          <p:nvPr userDrawn="1"/>
        </p:nvSpPr>
        <p:spPr>
          <a:xfrm>
            <a:off x="2064262" y="6421218"/>
            <a:ext cx="2545838" cy="159544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Заголовок_Текст">
    <p:bg>
      <p:bgPr>
        <a:solidFill>
          <a:srgbClr val="F4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134800" cy="4330800"/>
          </a:xfrm>
        </p:spPr>
        <p:txBody>
          <a:bodyPr wrap="square" lIns="0" tIns="0" rIns="9000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2400"/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2000"/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Второй уровень 20 пт.</a:t>
            </a:r>
            <a:endParaRPr lang="ru-RU" dirty="0"/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Третий уровень 18 пт.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Заголовок_Текст">
    <p:bg>
      <p:bgPr>
        <a:solidFill>
          <a:srgbClr val="3FAB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2132"/>
            <a:ext cx="1080000" cy="172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8000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800000" cy="626488"/>
          </a:xfrm>
        </p:spPr>
        <p:txBody>
          <a:bodyPr wrap="square" lIns="0" t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 lang="ru-RU" sz="28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9B487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134800" cy="4330800"/>
          </a:xfrm>
        </p:spPr>
        <p:txBody>
          <a:bodyPr wrap="square" lIns="0" tIns="0" rIns="9000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2000">
                <a:solidFill>
                  <a:schemeClr val="bg1"/>
                </a:solidFill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 sz="1800">
                <a:solidFill>
                  <a:schemeClr val="bg1"/>
                </a:solidFill>
              </a:defRPr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Второй уровень 20 пт.</a:t>
            </a:r>
            <a:endParaRPr lang="ru-RU" dirty="0"/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9B487"/>
              </a:buClr>
              <a:buSzTx/>
              <a:buFontTx/>
              <a:buNone/>
              <a:defRPr/>
            </a:pPr>
            <a:r>
              <a:rPr lang="ru-RU"/>
              <a:t>Третий уровень 18 пт.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52436" y="0"/>
            <a:ext cx="1376000" cy="77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Буллеты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221200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5_Буллеты_Текст">
    <p:bg>
      <p:bgPr>
        <a:blipFill>
          <a:blip r:embed="rId2">
            <a:lum/>
          </a:blip>
          <a:srcRect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221200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Буллеты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8827477" y="0"/>
            <a:ext cx="3362935" cy="6858000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7905254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6_Буллеты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7904285" y="0"/>
            <a:ext cx="4286128" cy="6858000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7905254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7_Буллеты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7010400" y="0"/>
            <a:ext cx="5180013" cy="6858000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7905254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Буллеты__Текст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221200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Буллеты_Текст">
    <p:bg>
      <p:bgPr>
        <a:solidFill>
          <a:srgbClr val="F4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7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221200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Буллеты_Текст">
    <p:bg>
      <p:bgPr>
        <a:solidFill>
          <a:srgbClr val="3FAB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85123"/>
            <a:ext cx="10270800" cy="626488"/>
          </a:xfrm>
        </p:spPr>
        <p:txBody>
          <a:bodyPr wrap="square" lIns="0" tIns="0"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lang="ru-RU" sz="28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подзаголовка – </a:t>
            </a:r>
            <a:r>
              <a:rPr lang="en-US"/>
              <a:t>Calibri </a:t>
            </a:r>
            <a:r>
              <a:rPr lang="ru-RU"/>
              <a:t>жирный 28 пт.</a:t>
            </a:r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1221200" cy="4330800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 panose="05000000000000000000"/>
              <a:buChar char="§"/>
              <a:defRPr sz="2400">
                <a:solidFill>
                  <a:schemeClr val="bg1"/>
                </a:solidFill>
              </a:defRPr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 panose="05000000000000000000"/>
              <a:buChar char="§"/>
              <a:defRPr sz="2000">
                <a:solidFill>
                  <a:schemeClr val="bg1"/>
                </a:solidFill>
              </a:defRPr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 panose="05000000000000000000"/>
              <a:buChar char="§"/>
              <a:defRPr sz="1800">
                <a:solidFill>
                  <a:schemeClr val="bg1"/>
                </a:solidFill>
              </a:defRPr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2132"/>
            <a:ext cx="1080000" cy="172800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52436" y="0"/>
            <a:ext cx="1376000" cy="774000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Два Текста_Фон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6120000" y="0"/>
            <a:ext cx="6070412" cy="6858000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1439863"/>
            <a:ext cx="5220000" cy="4752000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1439862"/>
            <a:ext cx="5220000" cy="4752000"/>
          </a:xfrm>
        </p:spPr>
        <p:txBody>
          <a:bodyPr wrap="square" lIns="0" t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 marL="0" indent="0">
              <a:spcBef>
                <a:spcPts val="0"/>
              </a:spcBef>
              <a:spcAft>
                <a:spcPts val="1200"/>
              </a:spcAft>
              <a:buNone/>
              <a:defRPr/>
            </a:lvl3pPr>
            <a:lvl4pPr marL="0" indent="0">
              <a:spcBef>
                <a:spcPts val="0"/>
              </a:spcBef>
              <a:spcAft>
                <a:spcPts val="1200"/>
              </a:spcAft>
              <a:buNone/>
              <a:defRPr/>
            </a:lvl4pPr>
            <a:lvl5pPr marL="0" indent="0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Два Текста_ Фон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0" y="0"/>
            <a:ext cx="6114523" cy="6858000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1439863"/>
            <a:ext cx="5220000" cy="4752000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1439862"/>
            <a:ext cx="5220000" cy="4752000"/>
          </a:xfrm>
        </p:spPr>
        <p:txBody>
          <a:bodyPr wrap="square" lIns="0" t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 marL="0" indent="0">
              <a:spcBef>
                <a:spcPts val="0"/>
              </a:spcBef>
              <a:spcAft>
                <a:spcPts val="1200"/>
              </a:spcAft>
              <a:buNone/>
              <a:defRPr/>
            </a:lvl3pPr>
            <a:lvl4pPr marL="0" indent="0">
              <a:spcBef>
                <a:spcPts val="0"/>
              </a:spcBef>
              <a:spcAft>
                <a:spcPts val="1200"/>
              </a:spcAft>
              <a:buNone/>
              <a:defRPr/>
            </a:lvl4pPr>
            <a:lvl5pPr marL="0" indent="0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Два Текста_ Фон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plant.jpg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-24" y="-7749"/>
            <a:ext cx="6118328" cy="6876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1439862"/>
            <a:ext cx="5220000" cy="4752000"/>
          </a:xfrm>
        </p:spPr>
        <p:txBody>
          <a:bodyPr wrap="square" lIns="0" t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 marL="0" indent="0">
              <a:spcBef>
                <a:spcPts val="0"/>
              </a:spcBef>
              <a:spcAft>
                <a:spcPts val="1200"/>
              </a:spcAft>
              <a:buNone/>
              <a:defRPr/>
            </a:lvl3pPr>
            <a:lvl4pPr marL="0" indent="0">
              <a:spcBef>
                <a:spcPts val="0"/>
              </a:spcBef>
              <a:spcAft>
                <a:spcPts val="1200"/>
              </a:spcAft>
              <a:buNone/>
              <a:defRPr/>
            </a:lvl4pPr>
            <a:lvl5pPr marL="0" indent="0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  <a:solidFill>
            <a:schemeClr val="bg1"/>
          </a:solidFill>
        </p:spPr>
        <p:txBody>
          <a:bodyPr wrap="square" lIns="0" tIns="0" bIns="46800" anchor="ctr">
            <a:noAutofit/>
          </a:bodyPr>
          <a:lstStyle>
            <a:lvl1pPr marL="72000">
              <a:lnSpc>
                <a:spcPct val="10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Два Текста_ Фон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6120000" y="0"/>
            <a:ext cx="6070412" cy="68580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1439863"/>
            <a:ext cx="5220000" cy="4752000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1439862"/>
            <a:ext cx="5220000" cy="4752000"/>
          </a:xfrm>
        </p:spPr>
        <p:txBody>
          <a:bodyPr wrap="square" lIns="0" t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 marL="0" indent="0">
              <a:spcBef>
                <a:spcPts val="0"/>
              </a:spcBef>
              <a:spcAft>
                <a:spcPts val="1200"/>
              </a:spcAft>
              <a:buNone/>
              <a:defRPr/>
            </a:lvl3pPr>
            <a:lvl4pPr marL="0" indent="0">
              <a:spcBef>
                <a:spcPts val="0"/>
              </a:spcBef>
              <a:spcAft>
                <a:spcPts val="1200"/>
              </a:spcAft>
              <a:buNone/>
              <a:defRPr/>
            </a:lvl4pPr>
            <a:lvl5pPr marL="0" indent="0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Два Текста_ Фон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0" y="0"/>
            <a:ext cx="6114523" cy="68580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1439863"/>
            <a:ext cx="5220000" cy="4752000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1439862"/>
            <a:ext cx="5220000" cy="4752000"/>
          </a:xfrm>
        </p:spPr>
        <p:txBody>
          <a:bodyPr wrap="square" lIns="0" t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 marL="0" indent="0">
              <a:spcBef>
                <a:spcPts val="0"/>
              </a:spcBef>
              <a:spcAft>
                <a:spcPts val="1200"/>
              </a:spcAft>
              <a:buNone/>
              <a:defRPr/>
            </a:lvl3pPr>
            <a:lvl4pPr marL="0" indent="0">
              <a:spcBef>
                <a:spcPts val="0"/>
              </a:spcBef>
              <a:spcAft>
                <a:spcPts val="1200"/>
              </a:spcAft>
              <a:buNone/>
              <a:defRPr/>
            </a:lvl4pPr>
            <a:lvl5pPr marL="0" indent="0">
              <a:spcBef>
                <a:spcPts val="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Два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6300000" y="1439863"/>
            <a:ext cx="5220000" cy="35280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5172075"/>
            <a:ext cx="10800000" cy="1060450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6"/>
          </p:nvPr>
        </p:nvSpPr>
        <p:spPr>
          <a:xfrm>
            <a:off x="720000" y="1440000"/>
            <a:ext cx="5220000" cy="35280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3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екс_Рисунок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>
            <a:spLocks noGrp="1"/>
          </p:cNvSpPr>
          <p:nvPr>
            <p:ph idx="1" hasCustomPrompt="1"/>
          </p:nvPr>
        </p:nvSpPr>
        <p:spPr>
          <a:xfrm>
            <a:off x="720000" y="1439999"/>
            <a:ext cx="5220000" cy="4742315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>
                <a:solidFill>
                  <a:schemeClr val="tx1"/>
                </a:solidFill>
              </a:defRPr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>
                <a:solidFill>
                  <a:schemeClr val="tx1"/>
                </a:solidFill>
              </a:defRPr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>
                <a:solidFill>
                  <a:schemeClr val="tx1"/>
                </a:solidFill>
              </a:defRPr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6300000" y="1439863"/>
            <a:ext cx="5220000" cy="46548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5081954"/>
            <a:ext cx="5214523" cy="1108453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екст_Рисунок справа Фон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1" y="4581128"/>
            <a:ext cx="12190412" cy="2276872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439863"/>
            <a:ext cx="5220000" cy="4906962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itchFamily="34" charset="0" panose="020B0604020202020204"/>
              <a:buNone/>
            </a:pPr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6300000" y="1439863"/>
            <a:ext cx="5220000" cy="46548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2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5081954"/>
            <a:ext cx="5214523" cy="1264871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екст_Рисунок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>
            <a:spLocks noGrp="1"/>
          </p:cNvSpPr>
          <p:nvPr>
            <p:ph idx="1" hasCustomPrompt="1"/>
          </p:nvPr>
        </p:nvSpPr>
        <p:spPr>
          <a:xfrm>
            <a:off x="6300000" y="1439999"/>
            <a:ext cx="5220000" cy="4742315"/>
          </a:xfrm>
        </p:spPr>
        <p:txBody>
          <a:bodyPr wrap="square" lIns="0" tIns="0" rIns="90000">
            <a:normAutofit/>
          </a:bodyPr>
          <a:lstStyle>
            <a:lvl1pPr marL="2304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/>
            </a:lvl1pPr>
            <a:lvl2pPr marL="504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/>
            </a:lvl2pPr>
            <a:lvl3pPr marL="756000" indent="-230400"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/>
            </a:lvl3pPr>
            <a:lvl4pPr>
              <a:spcAft>
                <a:spcPts val="1200"/>
              </a:spcAft>
              <a:defRPr sz="2600"/>
            </a:lvl4pPr>
            <a:lvl5pPr>
              <a:spcAft>
                <a:spcPts val="1200"/>
              </a:spcAft>
              <a:defRPr sz="2600"/>
            </a:lvl5pPr>
          </a:lstStyle>
          <a:p>
            <a:pPr lvl="0"/>
            <a:r>
              <a:rPr lang="ru-RU"/>
              <a:t>Образец текста 24 пт.</a:t>
            </a:r>
            <a:endParaRPr lang="ru-RU" dirty="0"/>
          </a:p>
          <a:p>
            <a:pPr lvl="1"/>
            <a:r>
              <a:rPr lang="ru-RU"/>
              <a:t>Второй уровень 20 пт.</a:t>
            </a:r>
            <a:endParaRPr lang="ru-RU" dirty="0"/>
          </a:p>
          <a:p>
            <a:pPr lvl="2"/>
            <a:r>
              <a:rPr lang="ru-RU"/>
              <a:t>Третий уровень 18 пт.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720000" y="1439863"/>
            <a:ext cx="5220000" cy="46548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6300000" y="5081954"/>
            <a:ext cx="5220000" cy="1175251"/>
          </a:xfrm>
        </p:spPr>
        <p:txBody>
          <a:bodyPr wrap="square" lIns="0" tIns="0" rIns="0" bIns="0" anchor="t">
            <a:no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екст_Рисунок слева Фон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1" y="4581128"/>
            <a:ext cx="12190412" cy="2276872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439863"/>
            <a:ext cx="5220000" cy="4817342"/>
          </a:xfrm>
        </p:spPr>
        <p:txBody>
          <a:bodyPr wrap="square" lIns="0" t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0"/>
              </a:spcBef>
              <a:spcAft>
                <a:spcPts val="1200"/>
              </a:spcAft>
              <a:buNone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0"/>
              </a:spcBef>
              <a:spcAft>
                <a:spcPts val="1200"/>
              </a:spcAft>
              <a:buNone/>
              <a:defRPr lang="ru-RU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0"/>
              </a:spcBef>
              <a:spcAft>
                <a:spcPts val="1200"/>
              </a:spcAft>
              <a:buNone/>
              <a:defRPr lang="ru-RU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itchFamily="34" charset="0" panose="020B0604020202020204"/>
              <a:buNone/>
            </a:pPr>
            <a:r>
              <a:rPr lang="ru-RU"/>
              <a:t>Образец текста 24 пт.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720000" y="1439863"/>
            <a:ext cx="5220000" cy="4654800"/>
          </a:xfrm>
          <a:solidFill>
            <a:srgbClr val="E8F5F5"/>
          </a:solidFill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6300000" y="5081954"/>
            <a:ext cx="5220000" cy="1175251"/>
          </a:xfrm>
        </p:spPr>
        <p:txBody>
          <a:bodyPr wrap="square" lIns="0" tIns="0" rIns="0" bIns="0" anchor="t">
            <a:no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sp>
        <p:nvSpPr>
          <p:cNvPr id="2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Рисунок-цент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2878666" y="1439863"/>
            <a:ext cx="8977333" cy="4654800"/>
          </a:xfrm>
          <a:noFill/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5081954"/>
            <a:ext cx="4978067" cy="1264871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ru-RU"/>
              <a:t>Название рисунка 18 пт.</a:t>
            </a:r>
            <a:endParaRPr lang="ru-RU" dirty="0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Рисунок-центр Фон куб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8" name="Рисунок 7"/>
          <p:cNvSpPr>
            <a:spLocks noGrp="1"/>
          </p:cNvSpPr>
          <p:nvPr>
            <p:ph type="pic" sz="quarter" idx="14"/>
          </p:nvPr>
        </p:nvSpPr>
        <p:spPr>
          <a:xfrm>
            <a:off x="2878666" y="1439863"/>
            <a:ext cx="8977333" cy="4654800"/>
          </a:xfrm>
          <a:noFill/>
        </p:spPr>
        <p:txBody>
          <a:bodyPr lIns="0" tIns="0"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23" name="Текст 2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5081954"/>
            <a:ext cx="4978067" cy="1264871"/>
          </a:xfrm>
        </p:spPr>
        <p:txBody>
          <a:bodyPr wrap="square"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ABA9"/>
              </a:buClr>
              <a:buSzTx/>
              <a:buFont typeface="Wingdings" pitchFamily="2" charset="2" panose="05000000000000000000"/>
              <a:buNone/>
              <a:defRPr sz="1800" b="1">
                <a:solidFill>
                  <a:srgbClr val="3FABA9"/>
                </a:solidFill>
              </a:defRPr>
            </a:lvl1pPr>
            <a:lvl2pPr indent="0">
              <a:spcAft>
                <a:spcPts val="0"/>
              </a:spcAft>
              <a:buNone/>
              <a:defRPr/>
            </a:lvl2pPr>
            <a:lvl3pPr indent="0">
              <a:spcAft>
                <a:spcPts val="0"/>
              </a:spcAft>
              <a:buNone/>
              <a:defRPr/>
            </a:lvl3pPr>
            <a:lvl4pPr indent="0">
              <a:spcAft>
                <a:spcPts val="0"/>
              </a:spcAft>
              <a:buNone/>
              <a:defRPr/>
            </a:lvl4pPr>
            <a:lvl5pPr indent="0">
              <a:spcAft>
                <a:spcPts val="0"/>
              </a:spcAft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ABA9"/>
              </a:buClr>
              <a:buSzTx/>
              <a:buFont typeface="Wingdings" pitchFamily="2" charset="2" panose="05000000000000000000"/>
              <a:buNone/>
              <a:defRPr/>
            </a:pPr>
            <a:r>
              <a:rPr lang="ru-RU"/>
              <a:t>Текст – </a:t>
            </a:r>
            <a:r>
              <a:rPr lang="en-US" sz="1800"/>
              <a:t>Calibri </a:t>
            </a:r>
            <a:r>
              <a:rPr lang="ru-RU" sz="1800"/>
              <a:t>18</a:t>
            </a:r>
            <a:r>
              <a:rPr lang="en-US" sz="1800"/>
              <a:t> </a:t>
            </a:r>
            <a:r>
              <a:rPr lang="ru-RU" sz="1800"/>
              <a:t>пт. </a:t>
            </a:r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sp>
        <p:nvSpPr>
          <p:cNvPr id="10" name="Текст 2"/>
          <p:cNvSpPr>
            <a:spLocks noGrp="1"/>
          </p:cNvSpPr>
          <p:nvPr>
            <p:ph type="body" idx="1"/>
          </p:nvPr>
        </p:nvSpPr>
        <p:spPr>
          <a:xfrm>
            <a:off x="719515" y="4155358"/>
            <a:ext cx="10146695" cy="15528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alibri" pitchFamily="34" charset="0" panose="020F0502020204030204"/>
                <a:cs typeface="Calibri" pitchFamily="34" charset="0" panose="020F050202020403020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>
          <a:xfrm>
            <a:off x="719515" y="4082477"/>
            <a:ext cx="645130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719514" y="3429000"/>
            <a:ext cx="10146695" cy="726358"/>
          </a:xfrm>
        </p:spPr>
        <p:txBody>
          <a:bodyPr anchor="t">
            <a:noAutofit/>
          </a:bodyPr>
          <a:lstStyle>
            <a:lvl1pPr>
              <a:defRPr sz="4400" b="0" cap="none">
                <a:latin typeface="Calibri" pitchFamily="34" charset="0" panose="020F0502020204030204"/>
                <a:cs typeface="Calibri" pitchFamily="34" charset="0" panose="020F0502020204030204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Заголовок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Заголовок">
    <p:bg>
      <p:bgPr>
        <a:solidFill>
          <a:srgbClr val="F4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rgbClr val="3FABA9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Заголовок">
    <p:bg>
      <p:bgPr>
        <a:solidFill>
          <a:srgbClr val="3FAB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2132"/>
            <a:ext cx="1080000" cy="172800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52436" y="0"/>
            <a:ext cx="1376000" cy="77400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/>
          <p:nvPr userDrawn="1"/>
        </p:nvSpPr>
        <p:spPr>
          <a:xfrm>
            <a:off x="-1" y="0"/>
            <a:ext cx="12192000" cy="6857999"/>
          </a:xfrm>
          <a:prstGeom prst="rect">
            <a:avLst/>
          </a:prstGeom>
          <a:solidFill>
            <a:srgbClr val="01323E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0000" y="504000"/>
            <a:ext cx="10270800" cy="581123"/>
          </a:xfrm>
        </p:spPr>
        <p:txBody>
          <a:bodyPr wrap="square" lIns="0" tIns="0" bIns="46800" anchor="t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2132"/>
            <a:ext cx="1080000" cy="172800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52436" y="0"/>
            <a:ext cx="1376000" cy="77400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49B487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20000" y="6381328"/>
            <a:ext cx="1080000" cy="172800"/>
          </a:xfrm>
          <a:prstGeom prst="rect">
            <a:avLst/>
          </a:prstGeom>
        </p:spPr>
      </p:pic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18009" y="6257205"/>
            <a:ext cx="538400" cy="3401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lang="ru-RU" sz="1600" kern="1200" smtClean="0">
                <a:solidFill>
                  <a:srgbClr val="D9D9D9"/>
                </a:solidFill>
                <a:latin typeface="+mn-lt"/>
                <a:ea typeface="+mj-ea"/>
                <a:cs typeface="+mj-cs"/>
              </a:defRPr>
            </a:lvl1pPr>
          </a:lstStyle>
          <a:p>
            <a:fld id="{8952DAC3-8162-44AE-BE13-70E30848235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49683" y="9525"/>
            <a:ext cx="1378753" cy="775548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 userDrawn="1"/>
        </p:nvCxnSpPr>
        <p:spPr>
          <a:xfrm>
            <a:off x="2134766" y="6467728"/>
            <a:ext cx="9180000" cy="0"/>
          </a:xfrm>
          <a:prstGeom prst="line">
            <a:avLst/>
          </a:prstGeom>
          <a:ln w="28575">
            <a:solidFill>
              <a:srgbClr val="3FAB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Спасибо Один логотип">
    <p:bg>
      <p:bgPr>
        <a:solidFill>
          <a:srgbClr val="0058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3"/>
          <a:srcRect l="41868" r="4071" b="4885"/>
          <a:stretch/>
        </p:blipFill>
        <p:spPr>
          <a:xfrm>
            <a:off x="9047534" y="3753336"/>
            <a:ext cx="2728179" cy="2700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00" y="997200"/>
            <a:ext cx="7585800" cy="345600"/>
          </a:xfrm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1" kern="1200" cap="all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 – </a:t>
            </a:r>
            <a:r>
              <a:rPr lang="en-US"/>
              <a:t>calibri 14 </a:t>
            </a:r>
            <a:r>
              <a:rPr lang="ru-RU"/>
              <a:t>пт.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720000" y="533529"/>
            <a:ext cx="2025000" cy="324000"/>
          </a:xfrm>
          <a:prstGeom prst="rect">
            <a:avLst/>
          </a:prstGeom>
        </p:spPr>
      </p:pic>
      <p:sp>
        <p:nvSpPr>
          <p:cNvPr id="10" name="Заголовок 1"/>
          <p:cNvSpPr txBox="1"/>
          <p:nvPr userDrawn="1"/>
        </p:nvSpPr>
        <p:spPr>
          <a:xfrm>
            <a:off x="720000" y="6048000"/>
            <a:ext cx="7719150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1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20000" y="1743453"/>
            <a:ext cx="10123329" cy="2764800"/>
          </a:xfrm>
        </p:spPr>
        <p:txBody>
          <a:bodyPr wrap="square" lIns="0" tIns="0" rIns="0" bIns="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lang="ru-RU" sz="6200" b="1" kern="1200" cap="none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</a:t>
            </a:r>
            <a:r>
              <a:rPr lang="ru-RU"/>
              <a:t>внимание! </a:t>
            </a:r>
            <a:endParaRPr lang="ru-RU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19998" y="4908728"/>
            <a:ext cx="360816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Roboto" pitchFamily="2" charset="0"/>
              </a:rPr>
              <a:t>Производственная компания «</a:t>
            </a:r>
            <a:r>
              <a:rPr lang="ru-RU" sz="1600" dirty="0" err="1">
                <a:solidFill>
                  <a:schemeClr val="bg1"/>
                </a:solidFill>
                <a:ea typeface="Roboto" pitchFamily="2" charset="0"/>
              </a:rPr>
              <a:t>Аквариус</a:t>
            </a:r>
            <a:r>
              <a:rPr lang="ru-RU" sz="1600" dirty="0">
                <a:solidFill>
                  <a:schemeClr val="bg1"/>
                </a:solidFill>
                <a:ea typeface="Roboto" pitchFamily="2" charset="0"/>
              </a:rPr>
              <a:t>»</a:t>
            </a:r>
          </a:p>
          <a:p>
            <a:r>
              <a:rPr lang="ru-RU" sz="1600" dirty="0">
                <a:solidFill>
                  <a:schemeClr val="bg1"/>
                </a:solidFill>
                <a:ea typeface="Roboto" pitchFamily="2" charset="0"/>
              </a:rPr>
              <a:t>г. Москва, ул. Крылатская, д.15 </a:t>
            </a:r>
          </a:p>
          <a:p>
            <a:r>
              <a:rPr lang="ru-RU" sz="1600" dirty="0">
                <a:solidFill>
                  <a:schemeClr val="bg1"/>
                </a:solidFill>
                <a:ea typeface="Roboto" pitchFamily="2" charset="0"/>
              </a:rPr>
              <a:t>Тел.: (495) 729-5150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Спасибо Один логотип">
    <p:bg>
      <p:bgPr>
        <a:solidFill>
          <a:srgbClr val="E8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/>
          <a:srcRect l="41868" r="4071" b="4885"/>
          <a:stretch/>
        </p:blipFill>
        <p:spPr>
          <a:xfrm>
            <a:off x="9047534" y="3753336"/>
            <a:ext cx="2728179" cy="270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720000" y="532800"/>
            <a:ext cx="2025000" cy="324000"/>
          </a:xfrm>
          <a:prstGeom prst="rect">
            <a:avLst/>
          </a:prstGeom>
        </p:spPr>
      </p:pic>
      <p:sp>
        <p:nvSpPr>
          <p:cNvPr id="19" name="Заголовок 1"/>
          <p:cNvSpPr txBox="1"/>
          <p:nvPr userDrawn="1"/>
        </p:nvSpPr>
        <p:spPr>
          <a:xfrm>
            <a:off x="720000" y="6048000"/>
            <a:ext cx="7728675" cy="5040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>
                <a:gradFill>
                  <a:gsLst>
                    <a:gs pos="0">
                      <a:srgbClr val="3FABA9"/>
                    </a:gs>
                    <a:gs pos="100000">
                      <a:srgbClr val="5AB4D7"/>
                    </a:gs>
                  </a:gsLst>
                  <a:lin ang="0" scaled="1"/>
                </a:gradFill>
                <a:latin typeface="+mn-lt"/>
              </a:rPr>
              <a:t>РОССИЯ, 2023 г.</a:t>
            </a:r>
            <a:endParaRPr lang="ru-RU" sz="1400">
              <a:gradFill>
                <a:gsLst>
                  <a:gs pos="0">
                    <a:srgbClr val="3FABA9"/>
                  </a:gs>
                  <a:gs pos="100000">
                    <a:srgbClr val="5AB4D7"/>
                  </a:gs>
                </a:gsLst>
                <a:lin ang="0" scaled="1"/>
              </a:gradFill>
              <a:latin typeface="+mn-lt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720000" y="0"/>
            <a:ext cx="1800000" cy="108000"/>
          </a:xfrm>
          <a:prstGeom prst="rect">
            <a:avLst/>
          </a:prstGeom>
          <a:solidFill>
            <a:srgbClr val="3FABA9"/>
          </a:solidFill>
          <a:ln>
            <a:noFill/>
          </a:ln>
        </p:spPr>
        <p:txBody>
          <a:bodyPr wrap="none" lIns="45720" rIns="18288" rtlCol="0">
            <a:noAutofit/>
          </a:bodyPr>
          <a:lstStyle/>
          <a:p>
            <a:endParaRPr lang="en-US" sz="1000" dirty="0">
              <a:solidFill>
                <a:srgbClr val="3FABA9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20000" y="1743453"/>
            <a:ext cx="10123329" cy="2764800"/>
          </a:xfrm>
        </p:spPr>
        <p:txBody>
          <a:bodyPr wrap="square" lIns="0" tIns="0" rIns="0" bIns="0"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ru-RU" sz="6200" b="1" kern="1200" cap="none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Спасибо</a:t>
            </a:r>
            <a:br>
              <a:rPr lang="ru-RU"/>
            </a:br>
            <a:r>
              <a:rPr lang="ru-RU"/>
              <a:t>за внимание! </a:t>
            </a:r>
            <a:endParaRPr lang="ru-RU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19998" y="4908728"/>
            <a:ext cx="360816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ea typeface="Roboto" pitchFamily="2" charset="0"/>
              </a:rPr>
              <a:t>Производственная компания «</a:t>
            </a:r>
            <a:r>
              <a:rPr lang="ru-RU" sz="1600" dirty="0" err="1">
                <a:solidFill>
                  <a:schemeClr val="tx1"/>
                </a:solidFill>
                <a:ea typeface="Roboto" pitchFamily="2" charset="0"/>
              </a:rPr>
              <a:t>Аквариус</a:t>
            </a:r>
            <a:r>
              <a:rPr lang="ru-RU" sz="1600" dirty="0">
                <a:solidFill>
                  <a:schemeClr val="tx1"/>
                </a:solidFill>
                <a:ea typeface="Roboto" pitchFamily="2" charset="0"/>
              </a:rPr>
              <a:t>»</a:t>
            </a:r>
          </a:p>
          <a:p>
            <a:r>
              <a:rPr lang="ru-RU" sz="1600" dirty="0">
                <a:solidFill>
                  <a:schemeClr val="tx1"/>
                </a:solidFill>
                <a:ea typeface="Roboto" pitchFamily="2" charset="0"/>
              </a:rPr>
              <a:t>г. Москва, ул. Крылатская, д.15 </a:t>
            </a:r>
          </a:p>
          <a:p>
            <a:r>
              <a:rPr lang="ru-RU" sz="1600" dirty="0">
                <a:solidFill>
                  <a:schemeClr val="tx1"/>
                </a:solidFill>
                <a:ea typeface="Roboto" pitchFamily="2" charset="0"/>
              </a:rPr>
              <a:t>Тел.: (495) 729-5150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6027" y="343754"/>
            <a:ext cx="9621812" cy="504000"/>
          </a:xfrm>
        </p:spPr>
        <p:txBody>
          <a:bodyPr anchor="t">
            <a:noAutofit/>
          </a:bodyPr>
          <a:lstStyle>
            <a:lvl1pPr>
              <a:defRPr b="0">
                <a:solidFill>
                  <a:schemeClr val="tx2"/>
                </a:solidFill>
                <a:latin typeface="Calibri" pitchFamily="34" charset="0" panose="020F0502020204030204"/>
                <a:cs typeface="Calibri" pitchFamily="34" charset="0" panose="020F0502020204030204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44436" y="6356350"/>
            <a:ext cx="10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 panose="020F0502020204030204"/>
                <a:cs typeface="Calibri" pitchFamily="34" charset="0" panose="020F0502020204030204"/>
              </a:defRPr>
            </a:lvl1pPr>
          </a:lstStyle>
          <a:p>
            <a:fld id="{38696072-EA08-3946-8898-603BC8978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Дата 3"/>
          <p:cNvSpPr>
            <a:spLocks noGrp="1"/>
          </p:cNvSpPr>
          <p:nvPr>
            <p:ph type="dt" sz="half" idx="2"/>
          </p:nvPr>
        </p:nvSpPr>
        <p:spPr>
          <a:xfrm>
            <a:off x="334662" y="6356350"/>
            <a:ext cx="10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 panose="020F0502020204030204"/>
                <a:cs typeface="Calibri" pitchFamily="34" charset="0" panose="020F0502020204030204"/>
              </a:defRPr>
            </a:lvl1pPr>
          </a:lstStyle>
          <a:p>
            <a:r>
              <a:rPr lang="ru-RU"/>
              <a:t>24.03.2023</a:t>
            </a:r>
            <a:endParaRPr lang="ru-RU" dirty="0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34508" y="6356350"/>
            <a:ext cx="9073035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 panose="020F0502020204030204"/>
                <a:cs typeface="Calibri" pitchFamily="34" charset="0" panose="020F0502020204030204"/>
              </a:defRPr>
            </a:lvl1pPr>
          </a:lstStyle>
          <a:p>
            <a:r>
              <a:rPr lang="ru-RU"/>
              <a:t>Конфиденциально: только для внутреннего использования партнерам Аквариус</a:t>
            </a:r>
            <a:endParaRPr lang="ru-RU" dirty="0"/>
          </a:p>
        </p:txBody>
      </p:sp>
      <p:pic>
        <p:nvPicPr>
          <p:cNvPr id="4" name="Рисунок 3" descr="Aq_logo_black_small.png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533973" y="437168"/>
            <a:ext cx="1332000" cy="1856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31839" y="764161"/>
            <a:ext cx="10768766" cy="86400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838" y="1825625"/>
            <a:ext cx="10768766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>
                <a:latin typeface="+mn-lt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Font typeface="Arial" pitchFamily="34" charset="0" panose="020B0604020202020204"/>
              <a:buChar char="•"/>
              <a:defRPr>
                <a:latin typeface="+mn-lt"/>
              </a:defRPr>
            </a:lvl2pPr>
            <a:lvl3pPr>
              <a:lnSpc>
                <a:spcPct val="100000"/>
              </a:lnSpc>
              <a:spcAft>
                <a:spcPts val="60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Aft>
                <a:spcPts val="600"/>
              </a:spcAft>
              <a:defRPr>
                <a:latin typeface="+mn-lt"/>
              </a:defRPr>
            </a:lvl4pPr>
            <a:lvl5pPr>
              <a:lnSpc>
                <a:spcPct val="100000"/>
              </a:lnSpc>
              <a:spcAft>
                <a:spcPts val="600"/>
              </a:spcAft>
              <a:defRPr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1" name="Рисунок 10" descr="Aq_logo_black_small.png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46440" y="428400"/>
            <a:ext cx="1332000" cy="185672"/>
          </a:xfrm>
          <a:prstGeom prst="rect">
            <a:avLst/>
          </a:prstGeom>
        </p:spPr>
      </p:pic>
      <p:sp>
        <p:nvSpPr>
          <p:cNvPr id="1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18618" y="6356350"/>
            <a:ext cx="1099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8696072-EA08-3946-8898-603BC8978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Дата 3"/>
          <p:cNvSpPr>
            <a:spLocks noGrp="1"/>
          </p:cNvSpPr>
          <p:nvPr>
            <p:ph type="dt" sz="half" idx="2"/>
          </p:nvPr>
        </p:nvSpPr>
        <p:spPr>
          <a:xfrm>
            <a:off x="755076" y="6356350"/>
            <a:ext cx="10205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18.11.2022</a:t>
            </a:r>
            <a:endParaRPr lang="ru-RU" dirty="0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07515" y="6356350"/>
            <a:ext cx="593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Конфиденциально </a:t>
            </a:r>
            <a:endParaRPr lang="ru-R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38" y="3429000"/>
            <a:ext cx="10504780" cy="726358"/>
          </a:xfrm>
        </p:spPr>
        <p:txBody>
          <a:bodyPr anchor="t">
            <a:noAutofit/>
          </a:bodyPr>
          <a:lstStyle>
            <a:lvl1pPr>
              <a:defRPr sz="4400" b="0" cap="none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0648" y="4155358"/>
            <a:ext cx="10524442" cy="15528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18618" y="6356350"/>
            <a:ext cx="1099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fld id="{38696072-EA08-3946-8898-603BC897818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>
          <a:xfrm>
            <a:off x="770348" y="4082477"/>
            <a:ext cx="6757288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755076" y="6356350"/>
            <a:ext cx="10205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r>
              <a:rPr lang="ru-RU"/>
              <a:t>18.11.2022</a:t>
            </a:r>
            <a:endParaRPr lang="ru-RU" dirty="0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07515" y="6356350"/>
            <a:ext cx="593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r>
              <a:rPr lang="ru-RU" dirty="0"/>
              <a:t>Конфиденциально </a:t>
            </a:r>
          </a:p>
        </p:txBody>
      </p:sp>
      <p:pic>
        <p:nvPicPr>
          <p:cNvPr id="12" name="Рисунок 11" descr="Aq_logo_black_small.png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46440" y="428400"/>
            <a:ext cx="1332000" cy="1856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0076" y="1825625"/>
            <a:ext cx="5256000" cy="4356000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36852" y="1825625"/>
            <a:ext cx="5256000" cy="4351338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11" name="Рисунок 10" descr="Aq_logo_black_small.png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746440" y="428400"/>
            <a:ext cx="1332000" cy="185672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40077" y="764161"/>
            <a:ext cx="10768766" cy="86400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18618" y="6356350"/>
            <a:ext cx="1099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fld id="{38696072-EA08-3946-8898-603BC8978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3"/>
          <p:cNvSpPr>
            <a:spLocks noGrp="1"/>
          </p:cNvSpPr>
          <p:nvPr>
            <p:ph type="dt" sz="half" idx="10"/>
          </p:nvPr>
        </p:nvSpPr>
        <p:spPr>
          <a:xfrm>
            <a:off x="755076" y="6356350"/>
            <a:ext cx="10205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r>
              <a:rPr lang="ru-RU"/>
              <a:t>18.11.2022</a:t>
            </a:r>
            <a:endParaRPr lang="ru-RU" dirty="0"/>
          </a:p>
        </p:txBody>
      </p:sp>
      <p:sp>
        <p:nvSpPr>
          <p:cNvPr id="13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07515" y="6356350"/>
            <a:ext cx="593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 panose="020B0604020202020204"/>
              </a:defRPr>
            </a:lvl1pPr>
          </a:lstStyle>
          <a:p>
            <a:r>
              <a:rPr lang="ru-RU" dirty="0"/>
              <a:t>Конфиденциально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504000"/>
            <a:ext cx="10515600" cy="13255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ru-RU"/>
              <a:t>Образец заголовка – Calibri жирный 42 пт.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00" y="2016000"/>
            <a:ext cx="10515600" cy="43513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lvl="0"/>
            <a:r>
              <a:rPr lang="ru-RU"/>
              <a:t>Образец текста – Calibri 24 пт.</a:t>
            </a:r>
            <a:endParaRPr lang="ru-RU" dirty="0"/>
          </a:p>
          <a:p>
            <a:pPr lvl="1"/>
            <a:r>
              <a:rPr lang="ru-RU"/>
              <a:t>Второй уровень – Calibri 20 пт. </a:t>
            </a:r>
            <a:endParaRPr lang="ru-RU" dirty="0"/>
          </a:p>
          <a:p>
            <a:pPr lvl="2"/>
            <a:r>
              <a:rPr lang="ru-RU"/>
              <a:t>Третий уровень – Calibri 18 пт.</a:t>
            </a:r>
            <a:endParaRPr lang="ru-RU" dirty="0"/>
          </a:p>
          <a:p>
            <a:pPr lvl="3"/>
            <a:r>
              <a:rPr lang="ru-RU"/>
              <a:t>Четвертый уровень – Calibri 16 пт. </a:t>
            </a:r>
            <a:endParaRPr lang="ru-RU" dirty="0"/>
          </a:p>
          <a:p>
            <a:pPr lvl="4"/>
            <a:r>
              <a:rPr lang="ru-RU"/>
              <a:t>Пятый уровень – Calibri 14 пт.</a:t>
            </a:r>
            <a:endParaRPr lang="ru-RU" dirty="0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hf dt="0"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3FABA9"/>
        </a:buClr>
        <a:buFont typeface="Wingdings" pitchFamily="2" charset="2" panose="05000000000000000000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3FABA9"/>
        </a:buClr>
        <a:buFont typeface="Wingdings" pitchFamily="2" charset="2" panose="05000000000000000000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3FABA9"/>
        </a:buClr>
        <a:buFont typeface="Wingdings" pitchFamily="2" charset="2" panose="05000000000000000000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3FABA9"/>
        </a:buClr>
        <a:buFont typeface="Wingdings" pitchFamily="2" charset="2" panose="05000000000000000000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3FABA9"/>
        </a:buClr>
        <a:buFont typeface="Wingdings" pitchFamily="2" charset="2" panose="05000000000000000000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emf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57.emf"/><Relationship Id="rId3" Type="http://schemas.openxmlformats.org/officeDocument/2006/relationships/image" Target="../media/image58.emf"/><Relationship Id="rId4" Type="http://schemas.openxmlformats.org/officeDocument/2006/relationships/image" Target="../media/image59.emf"/><Relationship Id="rId5" Type="http://schemas.openxmlformats.org/officeDocument/2006/relationships/image" Target="../media/image60.emf"/><Relationship Id="rId6" Type="http://schemas.openxmlformats.org/officeDocument/2006/relationships/image" Target="../media/image61.emf"/><Relationship Id="rId7" Type="http://schemas.openxmlformats.org/officeDocument/2006/relationships/image" Target="../media/image62.emf"/><Relationship Id="rId8" Type="http://schemas.openxmlformats.org/officeDocument/2006/relationships/image" Target="../media/image63.emf"/><Relationship Id="rId9" Type="http://schemas.openxmlformats.org/officeDocument/2006/relationships/image" Target="../media/image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Calibri" pitchFamily="34" charset="0" panose="020F0502020204030204"/>
                <a:cs typeface="Calibri" pitchFamily="34" charset="0" panose="020F0502020204030204"/>
              </a:rPr>
              <a:t>Экосистема продуктов</a:t>
            </a:r>
            <a:r>
              <a:rPr lang="en-US" dirty="0">
                <a:latin typeface="Calibri" pitchFamily="34" charset="0" panose="020F0502020204030204"/>
                <a:cs typeface="Calibri" pitchFamily="34" charset="0" panose="020F0502020204030204"/>
              </a:rPr>
              <a:t> 2023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20000" y="5104673"/>
            <a:ext cx="10270800" cy="6264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dirty="0"/>
              <a:t>ОПЫТ, ТЕХНОЛОГИИ,</a:t>
            </a:r>
          </a:p>
          <a:p>
            <a:pPr>
              <a:spcAft>
                <a:spcPts val="0"/>
              </a:spcAft>
            </a:pPr>
            <a:r>
              <a:rPr lang="ru-RU" dirty="0"/>
              <a:t>ПРОИЗВОДСТВО, СЕРВИС</a:t>
            </a:r>
          </a:p>
          <a:p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«АКВАРИУС» СЕГОДНЯ</a:t>
            </a:r>
          </a:p>
        </p:txBody>
      </p:sp>
      <p:sp>
        <p:nvSpPr>
          <p:cNvPr id="14" name="Объект 1"/>
          <p:cNvSpPr>
            <a:spLocks noGrp="1"/>
          </p:cNvSpPr>
          <p:nvPr>
            <p:ph idx="1"/>
          </p:nvPr>
        </p:nvSpPr>
        <p:spPr bwMode="auto">
          <a:xfrm>
            <a:off x="720725" y="1219200"/>
            <a:ext cx="11220450" cy="43307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b="1" dirty="0"/>
              <a:t>Продукция</a:t>
            </a:r>
            <a:endParaRPr dirty="0"/>
          </a:p>
          <a:p>
            <a:pPr>
              <a:defRPr/>
            </a:pPr>
            <a:r>
              <a:rPr lang="ru-RU" dirty="0"/>
              <a:t>Одни из лучших продуктов в своем классе</a:t>
            </a:r>
          </a:p>
          <a:p>
            <a:pPr>
              <a:defRPr/>
            </a:pPr>
            <a:r>
              <a:rPr lang="ru-RU" dirty="0"/>
              <a:t>Разработка и производство в России</a:t>
            </a:r>
          </a:p>
          <a:p>
            <a:pPr>
              <a:defRPr/>
            </a:pPr>
            <a:r>
              <a:rPr lang="ru-RU" dirty="0"/>
              <a:t>Продукция внесена в реестр Минпромторга</a:t>
            </a:r>
            <a:endParaRPr lang="en-US" dirty="0"/>
          </a:p>
          <a:p>
            <a:pPr>
              <a:defRPr/>
            </a:pPr>
            <a:r>
              <a:rPr lang="ru-RU" dirty="0"/>
              <a:t>Фокус на информационную безопасность</a:t>
            </a:r>
          </a:p>
          <a:p>
            <a:pPr>
              <a:defRPr/>
            </a:pPr>
            <a:r>
              <a:rPr lang="ru-RU" dirty="0"/>
              <a:t>Совместимость с отечественным ПО</a:t>
            </a:r>
          </a:p>
          <a:p>
            <a:pPr>
              <a:defRPr/>
            </a:pPr>
            <a:r>
              <a:rPr lang="ru-RU" dirty="0"/>
              <a:t>Для построения решений КИИ (187ФЗ)</a:t>
            </a:r>
            <a:endParaRPr dirty="0"/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2"/>
          <p:cNvSpPr/>
          <p:nvPr/>
        </p:nvSpPr>
        <p:spPr>
          <a:xfrm>
            <a:off x="8020035" y="1124188"/>
            <a:ext cx="3762375" cy="3638311"/>
          </a:xfrm>
          <a:prstGeom prst="roundRect">
            <a:avLst>
              <a:gd name="adj" fmla="val 3993"/>
            </a:avLst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itchFamily="34" charset="0" panose="020F0502020204030204"/>
              <a:cs typeface="Calibri" pitchFamily="34" charset="0" panose="020F0502020204030204"/>
            </a:endParaRPr>
          </a:p>
        </p:txBody>
      </p:sp>
      <p:sp>
        <p:nvSpPr>
          <p:cNvPr id="11" name="Rectangle: Rounded Corners 22"/>
          <p:cNvSpPr/>
          <p:nvPr/>
        </p:nvSpPr>
        <p:spPr>
          <a:xfrm>
            <a:off x="346050" y="1124189"/>
            <a:ext cx="7512075" cy="3638310"/>
          </a:xfrm>
          <a:prstGeom prst="roundRect">
            <a:avLst>
              <a:gd name="adj" fmla="val 3993"/>
            </a:avLst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itchFamily="34" charset="0" panose="020F0502020204030204"/>
              <a:cs typeface="Calibri" pitchFamily="34" charset="0" panose="020F050202020403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8155909" y="1303676"/>
            <a:ext cx="3490628" cy="3563599"/>
          </a:xfrm>
        </p:spPr>
        <p:txBody>
          <a:bodyPr>
            <a:normAutofit fontScale="92500" lnSpcReduction="20000"/>
          </a:bodyPr>
          <a:lstStyle/>
          <a:p>
            <a:r>
              <a:rPr lang="ru-RU" sz="1600" dirty="0"/>
              <a:t>187ФЗ «О безопасности критической информационной инфраструктуры Российской Федерации»</a:t>
            </a:r>
          </a:p>
          <a:p>
            <a:r>
              <a:rPr lang="ru-RU" sz="1600" dirty="0"/>
              <a:t>Указ президента РФ №166 от 30.03.22 «О мерах по обеспечению безопасности и технологической независимости КИИ»</a:t>
            </a:r>
          </a:p>
          <a:p>
            <a:r>
              <a:rPr lang="ru-RU" sz="1600" dirty="0"/>
              <a:t>Указ президента РФ №344 от 12.05.23 «Об утверждении основ ГП по электронной и радиоэлектронной промышленности» </a:t>
            </a:r>
          </a:p>
          <a:p>
            <a:r>
              <a:rPr lang="ru-RU" sz="1600" dirty="0"/>
              <a:t>Указ президента РФ №438 от 04.07.22 «Об утверждении основ ГП в области обеспечения безопасности КИИ РФ»</a:t>
            </a:r>
          </a:p>
          <a:p>
            <a:r>
              <a:rPr lang="ru-RU" sz="1600" dirty="0"/>
              <a:t>Указ Президента РФ №250 от 01.05.2022 «О дополнительных мерах по обеспечению ИБ РФ»</a:t>
            </a:r>
          </a:p>
          <a:p>
            <a:r>
              <a:rPr lang="ru-RU" sz="1600" dirty="0"/>
              <a:t>…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270800" cy="581123"/>
          </a:xfrm>
        </p:spPr>
        <p:txBody>
          <a:bodyPr/>
          <a:lstStyle/>
          <a:p>
            <a:r>
              <a:rPr lang="ru-RU" dirty="0"/>
              <a:t>Вызовы</a:t>
            </a:r>
          </a:p>
        </p:txBody>
      </p:sp>
      <p:pic>
        <p:nvPicPr>
          <p:cNvPr id="9" name="Рисунок 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09590" y="1143239"/>
            <a:ext cx="7312662" cy="3392104"/>
          </a:xfrm>
          <a:prstGeom prst="rect">
            <a:avLst/>
          </a:prstGeom>
        </p:spPr>
      </p:pic>
      <p:sp>
        <p:nvSpPr>
          <p:cNvPr id="14" name="Title 5"/>
          <p:cNvSpPr txBox="1"/>
          <p:nvPr/>
        </p:nvSpPr>
        <p:spPr>
          <a:xfrm>
            <a:off x="960600" y="4973201"/>
            <a:ext cx="10270800" cy="581123"/>
          </a:xfrm>
          <a:prstGeom prst="rect">
            <a:avLst/>
          </a:prstGeom>
        </p:spPr>
        <p:txBody>
          <a:bodyPr vert="horz" wrap="square" lIns="0" tIns="0" rIns="0" bIns="4680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200" b="1" kern="1200">
                <a:solidFill>
                  <a:srgbClr val="3FABA9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Решение</a:t>
            </a:r>
            <a:r>
              <a:rPr lang="en-US" dirty="0"/>
              <a:t>: </a:t>
            </a:r>
            <a:r>
              <a:rPr lang="ru-RU" dirty="0"/>
              <a:t>доверенная платформа</a:t>
            </a:r>
          </a:p>
          <a:p>
            <a:pPr algn="ctr"/>
            <a:r>
              <a:rPr lang="ru-RU" dirty="0"/>
              <a:t>на базе систем Аквариус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270800" cy="581123"/>
          </a:xfrm>
        </p:spPr>
        <p:txBody>
          <a:bodyPr/>
          <a:lstStyle/>
          <a:p>
            <a:r>
              <a:rPr lang="ru-RU" dirty="0"/>
              <a:t>Информационная Безопасность</a:t>
            </a:r>
          </a:p>
        </p:txBody>
      </p:sp>
      <p:sp>
        <p:nvSpPr>
          <p:cNvPr id="4" name="Rectangle: Rounded Corners 22"/>
          <p:cNvSpPr/>
          <p:nvPr/>
        </p:nvSpPr>
        <p:spPr>
          <a:xfrm>
            <a:off x="1190625" y="1256096"/>
            <a:ext cx="9800175" cy="3754460"/>
          </a:xfrm>
          <a:prstGeom prst="roundRect">
            <a:avLst>
              <a:gd name="adj" fmla="val 3993"/>
            </a:avLst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itchFamily="34" charset="0" panose="020F0502020204030204"/>
              <a:cs typeface="Calibri" pitchFamily="34" charset="0" panose="020F0502020204030204"/>
            </a:endParaRPr>
          </a:p>
        </p:txBody>
      </p:sp>
      <p:sp>
        <p:nvSpPr>
          <p:cNvPr id="6" name="AutoShape 2"/>
          <p:cNvSpPr>
            <a:spLocks noChangeArrowheads="1" noChangeAspect="1"/>
          </p:cNvSpPr>
          <p:nvPr/>
        </p:nvSpPr>
        <p:spPr bwMode="auto">
          <a:xfrm>
            <a:off x="3131318" y="351144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ru-RU">
              <a:latin typeface="Calibri" pitchFamily="34" charset="0" panose="020F0502020204030204"/>
              <a:cs typeface="Calibri" pitchFamily="34" charset="0" panose="020F0502020204030204"/>
            </a:endParaRPr>
          </a:p>
        </p:txBody>
      </p:sp>
      <p:pic>
        <p:nvPicPr>
          <p:cNvPr id="7" name="Picture 1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85453" y="5575388"/>
            <a:ext cx="1668227" cy="432000"/>
          </a:xfrm>
          <a:prstGeom prst="rect">
            <a:avLst/>
          </a:prstGeom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10877" y="5460277"/>
            <a:ext cx="1827586" cy="547111"/>
          </a:xfrm>
          <a:prstGeom prst="rect">
            <a:avLst/>
          </a:prstGeom>
        </p:spPr>
      </p:pic>
      <p:pic>
        <p:nvPicPr>
          <p:cNvPr id="9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991342" y="5526596"/>
            <a:ext cx="1894458" cy="432000"/>
          </a:xfrm>
          <a:prstGeom prst="rect">
            <a:avLst/>
          </a:prstGeom>
        </p:spPr>
      </p:pic>
      <p:pic>
        <p:nvPicPr>
          <p:cNvPr id="10" name="Picture 1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142997" y="5415468"/>
            <a:ext cx="1668227" cy="561750"/>
          </a:xfrm>
          <a:prstGeom prst="rect">
            <a:avLst/>
          </a:prstGeom>
        </p:spPr>
      </p:pic>
      <p:pic>
        <p:nvPicPr>
          <p:cNvPr id="11" name="Picture 2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068421" y="5528687"/>
            <a:ext cx="677918" cy="468380"/>
          </a:xfrm>
          <a:prstGeom prst="rect">
            <a:avLst/>
          </a:prstGeom>
        </p:spPr>
      </p:pic>
      <p:pic>
        <p:nvPicPr>
          <p:cNvPr id="12" name="Рисунок 21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424343" y="1474801"/>
            <a:ext cx="3168336" cy="28473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1318" y="1861929"/>
            <a:ext cx="19582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pPr algn="r"/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Контроль угроз на уровне проектирования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5593" y="2705641"/>
            <a:ext cx="20280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Безопасная разработка и</a:t>
            </a:r>
            <a:b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</a:br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полноценная валидация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4175" y="3442029"/>
            <a:ext cx="21978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Доверенное производство и</a:t>
            </a:r>
            <a:b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</a:br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техническая поддержка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27703" y="2710728"/>
            <a:ext cx="20755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Доверенные ОС и прикладное ПО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4947" y="3430922"/>
            <a:ext cx="238834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Поддержка обновлений безопасности и контроль функционирования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1046" y="1863108"/>
            <a:ext cx="22253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pPr algn="l"/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Использование доверенных</a:t>
            </a:r>
          </a:p>
          <a:p>
            <a:pPr algn="l"/>
            <a:r>
              <a:rPr lang="ru-RU" sz="13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прошивок</a:t>
            </a:r>
          </a:p>
        </p:txBody>
      </p:sp>
      <p:pic>
        <p:nvPicPr>
          <p:cNvPr id="19" name="Рисунок 35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495466" y="2712676"/>
            <a:ext cx="1235376" cy="3994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49464" y="4391974"/>
            <a:ext cx="438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900">
                <a:solidFill>
                  <a:srgbClr val="006174"/>
                </a:solidFill>
                <a:latin typeface="Uni Neue Bold" charset="0"/>
                <a:cs typeface="Poppins SemiBold" pitchFamily="2" charset="0" panose="00000700000000000000"/>
              </a:defRPr>
            </a:lvl1pPr>
          </a:lstStyle>
          <a:p>
            <a:pPr algn="ctr"/>
            <a:r>
              <a:rPr lang="ru-RU" sz="1800" dirty="0">
                <a:solidFill>
                  <a:schemeClr val="tx1"/>
                </a:solidFill>
                <a:latin typeface="Calibri" pitchFamily="34" charset="0" panose="020F0502020204030204"/>
                <a:cs typeface="Calibri" pitchFamily="34" charset="0" panose="020F0502020204030204"/>
              </a:rPr>
              <a:t>ИБ в рамках разработки и производства</a:t>
            </a:r>
          </a:p>
        </p:txBody>
      </p:sp>
      <p:pic>
        <p:nvPicPr>
          <p:cNvPr id="21" name="Picture 4" descr="https://www.maksoft.ru/wp-content/uploads/2021/02/numa-1.png"/>
          <p:cNvPicPr>
            <a:picLocks noChangeAspect="1" noChangeArrowheads="1"/>
          </p:cNvPicPr>
          <p:nvPr/>
        </p:nvPicPr>
        <p:blipFill>
          <a:blip r:embed="rId9"/>
          <a:srcRect/>
          <a:stretch/>
        </p:blipFill>
        <p:spPr bwMode="auto">
          <a:xfrm>
            <a:off x="9848308" y="5240877"/>
            <a:ext cx="2084200" cy="10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www.aq.ru/img/about/production/factory/img-2.jpg"/>
          <p:cNvPicPr>
            <a:picLocks noChangeAspect="1" noChangeArrowheads="1" noGrp="1"/>
          </p:cNvPicPr>
          <p:nvPr>
            <p:ph type="pic" sz="quarter" idx="14"/>
          </p:nvPr>
        </p:nvPicPr>
        <p:blipFill>
          <a:blip r:embed="rId2"/>
          <a:srcRect/>
          <a:stretch/>
        </p:blipFill>
        <p:spPr/>
      </p:pic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Производственные площадки в Шуя и Тверь</a:t>
            </a:r>
          </a:p>
          <a:p>
            <a:r>
              <a:rPr lang="ru-RU" dirty="0"/>
              <a:t>Планируемый объем производства 2,5 млн. устройств в год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" name="Picture 2" descr="https://www.aq.ru/img/about/production/factory/img-1.jpg"/>
          <p:cNvPicPr>
            <a:picLocks noChangeAspect="1" noChangeArrowheads="1" noGrp="1"/>
          </p:cNvPicPr>
          <p:nvPr>
            <p:ph type="pic" sz="quarter" idx="16"/>
          </p:nvPr>
        </p:nvPicPr>
        <p:blipFill>
          <a:blip r:embed="rId3"/>
          <a:srcRect/>
          <a:stretch/>
        </p:blipFill>
        <p:spPr/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Производственные мощности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16"/>
          <p:cNvSpPr>
            <a:spLocks noGrp="1"/>
          </p:cNvSpPr>
          <p:nvPr>
            <p:ph idx="1"/>
          </p:nvPr>
        </p:nvSpPr>
        <p:spPr/>
        <p:txBody>
          <a:bodyPr vert="horz" wrap="square" lIns="0" tIns="0" rIns="90000" bIns="0" rtlCol="0" anchor="ctr"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dirty="0"/>
              <a:t>В 1990 году компания «Аквариус» построила первый в стране негосударственный завод по выпуску компьютерной техники. В рекордные сроки было запущено производство ПК с соблюдением лучших мировых практик.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dirty="0"/>
              <a:t>С 1998 года на заводе внедрена и успешно функционирует система менеджмента качества, соответствующая международным стандартам ISO.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dirty="0"/>
              <a:t>Производственные комплексы «Аквариус», расположенные в городах Шуя и Тверь — одни из крупнейших российских ИТ‑производств, способные выпускать свыше 2,5 млн высокотехнологичных устройств в год. 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600" dirty="0"/>
              <a:t>На заводе в Шуе оборудованы цеха по производству печатных узлов и электронных модулей методами поверхностного (SMT) и выводного </a:t>
            </a:r>
            <a:r>
              <a:rPr lang="en-US" sz="1600" dirty="0"/>
              <a:t>(THT) </a:t>
            </a:r>
            <a:r>
              <a:rPr lang="ru-RU" sz="1600" dirty="0"/>
              <a:t>монтажа, а также цеха конвейерной и стапельной сборки.</a:t>
            </a:r>
          </a:p>
        </p:txBody>
      </p:sp>
      <p:pic>
        <p:nvPicPr>
          <p:cNvPr id="19" name="Рисунок 18" descr="plant.jpg"/>
          <p:cNvPicPr>
            <a:picLocks noChangeAspect="1" noGrp="1"/>
          </p:cNvPicPr>
          <p:nvPr>
            <p:ph type="pic" sz="quarter" idx="14"/>
          </p:nvPr>
        </p:nvPicPr>
        <p:blipFill>
          <a:blip r:embed="rId2"/>
          <a:srcRect t="10327" b="10327"/>
          <a:stretch/>
        </p:blipFill>
        <p:spPr/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952DAC3-8162-44AE-BE13-70E308482356}" type="slidenum">
              <a:rPr lang="ru-RU"/>
              <a:t>7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Собственный </a:t>
            </a:r>
            <a:r>
              <a:rPr lang="en-US"/>
              <a:t>R&amp;D </a:t>
            </a:r>
            <a:r>
              <a:rPr lang="ru-RU"/>
              <a:t>центр</a:t>
            </a:r>
          </a:p>
        </p:txBody>
      </p:sp>
      <p:pic>
        <p:nvPicPr>
          <p:cNvPr id="12" name="Picture 3" descr="image004"/>
          <p:cNvPicPr>
            <a:picLocks noChangeAspect="1" noChangeArrowheads="1"/>
          </p:cNvPicPr>
          <p:nvPr/>
        </p:nvPicPr>
        <p:blipFill>
          <a:blip r:embed="rId2"/>
          <a:srcRect l="35838" t="15529"/>
          <a:stretch/>
        </p:blipFill>
        <p:spPr bwMode="auto">
          <a:xfrm>
            <a:off x="3962401" y="3986816"/>
            <a:ext cx="3279485" cy="22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3" descr="image005"/>
          <p:cNvPicPr>
            <a:picLocks noChangeAspect="1" noChangeArrowheads="1"/>
          </p:cNvPicPr>
          <p:nvPr/>
        </p:nvPicPr>
        <p:blipFill>
          <a:blip r:embed="rId3"/>
          <a:srcRect l="17353" r="8198"/>
          <a:stretch/>
        </p:blipFill>
        <p:spPr bwMode="auto">
          <a:xfrm>
            <a:off x="720000" y="3988368"/>
            <a:ext cx="3098608" cy="221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image00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383452" y="3986816"/>
            <a:ext cx="4420967" cy="22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Текст 3"/>
          <p:cNvSpPr txBox="1"/>
          <p:nvPr/>
        </p:nvSpPr>
        <p:spPr bwMode="auto">
          <a:xfrm>
            <a:off x="719999" y="1439863"/>
            <a:ext cx="5220000" cy="475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0" indent="0">
              <a:spcAft>
                <a:spcPts val="3000"/>
              </a:spcAft>
              <a:buNone/>
              <a:defRPr/>
            </a:pPr>
            <a:r>
              <a:rPr lang="ru-RU" dirty="0">
                <a:solidFill>
                  <a:srgbClr val="000000"/>
                </a:solidFill>
              </a:rPr>
              <a:t>Дизайн-центр – </a:t>
            </a:r>
            <a:br>
              <a:rPr lang="ru-RU" dirty="0">
                <a:solidFill>
                  <a:srgbClr val="000000"/>
                </a:solidFill>
              </a:rPr>
            </a:br>
            <a:r>
              <a:rPr lang="ru-RU" b="1" dirty="0">
                <a:solidFill>
                  <a:srgbClr val="3FABA9"/>
                </a:solidFill>
              </a:rPr>
              <a:t>300+</a:t>
            </a:r>
            <a:r>
              <a:rPr lang="ru-RU" dirty="0">
                <a:solidFill>
                  <a:srgbClr val="000000"/>
                </a:solidFill>
              </a:rPr>
              <a:t> инженеров</a:t>
            </a:r>
            <a:endParaRPr lang="ru-RU" sz="1600" dirty="0">
              <a:solidFill>
                <a:srgbClr val="000000"/>
              </a:solidFill>
            </a:endParaRPr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Полный цикл проектирования (схемотехника, топология, конструкторский блок, встроенное ПО, компоненты безопасности)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Разработка спецификации и облика продукта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Разработка дизайна электронных плат</a:t>
            </a:r>
            <a:endParaRPr dirty="0"/>
          </a:p>
          <a:p>
            <a:pPr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6" name="Текст 4"/>
          <p:cNvSpPr txBox="1"/>
          <p:nvPr/>
        </p:nvSpPr>
        <p:spPr bwMode="auto">
          <a:xfrm>
            <a:off x="6528126" y="1672473"/>
            <a:ext cx="5126463" cy="2779713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28600" algn="l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Создание среды исполнения встроенного программного обеспечения (BIOS, BMC)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Отладка аппаратной части в процессе разработки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Отладка программных компонентов - сертификация и валидация готового продукта под программное окружение (драйверы, ОС, ПО и т.д.)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Поддержка производства и эксплуатации (2-3 уровень)</a:t>
            </a:r>
            <a:endParaRPr dirty="0"/>
          </a:p>
          <a:p>
            <a:pPr marL="284400" indent="-285750">
              <a:defRPr/>
            </a:pPr>
            <a:r>
              <a:rPr lang="ru-RU" sz="1600" dirty="0">
                <a:solidFill>
                  <a:srgbClr val="000000"/>
                </a:solidFill>
              </a:rPr>
              <a:t>Исследования архитектуры и технологий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20000" y="1239976"/>
            <a:ext cx="1094625" cy="9843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Решение: современный рабочий ПК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591506" y="5195394"/>
            <a:ext cx="1391092" cy="522038"/>
          </a:xfrm>
          <a:prstGeom prst="rect">
            <a:avLst/>
          </a:prstGeom>
        </p:spPr>
      </p:pic>
      <p:pic>
        <p:nvPicPr>
          <p:cNvPr id="8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0428" y="5231302"/>
            <a:ext cx="696290" cy="520410"/>
          </a:xfrm>
          <a:prstGeom prst="rect">
            <a:avLst/>
          </a:prstGeom>
        </p:spPr>
      </p:pic>
      <p:pic>
        <p:nvPicPr>
          <p:cNvPr id="9" name="Рисунок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65112" y="5267138"/>
            <a:ext cx="1142340" cy="409898"/>
          </a:xfrm>
          <a:prstGeom prst="rect">
            <a:avLst/>
          </a:prstGeom>
        </p:spPr>
      </p:pic>
      <p:grpSp>
        <p:nvGrpSpPr>
          <p:cNvPr id="10" name="Группа 22"/>
          <p:cNvGrpSpPr/>
          <p:nvPr/>
        </p:nvGrpSpPr>
        <p:grpSpPr>
          <a:xfrm>
            <a:off x="8870731" y="5180458"/>
            <a:ext cx="544237" cy="548406"/>
            <a:chOff x="3743325" y="4962525"/>
            <a:chExt cx="800100" cy="800100"/>
          </a:xfrm>
        </p:grpSpPr>
        <p:sp>
          <p:nvSpPr>
            <p:cNvPr id="11" name="Овал 21"/>
            <p:cNvSpPr/>
            <p:nvPr/>
          </p:nvSpPr>
          <p:spPr>
            <a:xfrm>
              <a:off x="3743325" y="4962525"/>
              <a:ext cx="800100" cy="8001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61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latin typeface="Calibri" panose="020F0502020204030204"/>
                <a:ea typeface="+mn-ea"/>
                <a:cs typeface="+mn-cs"/>
                <a:uFillTx/>
              </a:endParaRPr>
            </a:p>
          </p:txBody>
        </p:sp>
        <p:pic>
          <p:nvPicPr>
            <p:cNvPr id="12" name="Рисунок 12"/>
            <p:cNvPicPr>
              <a:picLocks noChangeAspect="1"/>
            </p:cNvPicPr>
            <p:nvPr/>
          </p:nvPicPr>
          <p:blipFill rotWithShape="1">
            <a:blip r:embed="rId5"/>
            <a:srcRect l="6440" t="579" r="13510" b="-581"/>
            <a:stretch/>
          </p:blipFill>
          <p:spPr>
            <a:xfrm>
              <a:off x="3782148" y="5000625"/>
              <a:ext cx="722455" cy="725996"/>
            </a:xfrm>
            <a:prstGeom prst="ellipse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9500225" y="5169080"/>
            <a:ext cx="20875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000" b="1">
                <a:solidFill>
                  <a:srgbClr val="006174"/>
                </a:solidFill>
                <a:latin typeface="Roboto Condensed" pitchFamily="2" charset="0"/>
                <a:ea typeface="Roboto Condense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effectLst/>
                <a:latin typeface="+mn-lt"/>
                <a:ea typeface="Roboto" pitchFamily="2" charset="0"/>
                <a:cs typeface="+mn-cs"/>
                <a:uFillTx/>
              </a:rPr>
              <a:t>Материнские платы собственной разработки 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latin typeface="+mn-lt"/>
                <a:ea typeface="Roboto" pitchFamily="2" charset="0"/>
                <a:cs typeface="+mn-cs"/>
                <a:uFillTx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effectLst/>
                <a:latin typeface="+mn-lt"/>
                <a:ea typeface="Roboto" pitchFamily="2" charset="0"/>
                <a:cs typeface="+mn-cs"/>
                <a:uFillTx/>
              </a:rPr>
              <a:t>и производства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24448" y="5267138"/>
            <a:ext cx="2163726" cy="3750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798455" y="1361721"/>
            <a:ext cx="3662054" cy="278230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9203" y="3896550"/>
            <a:ext cx="20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ПК </a:t>
            </a:r>
          </a:p>
          <a:p>
            <a:pPr algn="ctr"/>
            <a:r>
              <a:rPr lang="ru-RU" sz="1400" dirty="0">
                <a:solidFill>
                  <a:srgbClr val="005869"/>
                </a:solidFill>
              </a:rPr>
              <a:t>Aquarius Pro P30 K44</a:t>
            </a:r>
            <a:endParaRPr lang="en-US" sz="1400" dirty="0">
              <a:solidFill>
                <a:srgbClr val="00586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58122" y="3904649"/>
            <a:ext cx="20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ПК </a:t>
            </a:r>
          </a:p>
          <a:p>
            <a:pPr algn="ctr"/>
            <a:r>
              <a:rPr lang="ru-RU" sz="1400" dirty="0">
                <a:solidFill>
                  <a:srgbClr val="005869"/>
                </a:solidFill>
              </a:rPr>
              <a:t>Aquarius Pro P30 K</a:t>
            </a:r>
            <a:r>
              <a:rPr lang="en-US" sz="1400" dirty="0">
                <a:solidFill>
                  <a:srgbClr val="005869"/>
                </a:solidFill>
              </a:rPr>
              <a:t>50/51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87052" y="3929518"/>
            <a:ext cx="20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Моноблок </a:t>
            </a:r>
          </a:p>
          <a:p>
            <a:pPr algn="ctr"/>
            <a:r>
              <a:rPr lang="ru-RU" sz="1400" dirty="0">
                <a:solidFill>
                  <a:srgbClr val="005869"/>
                </a:solidFill>
              </a:rPr>
              <a:t>Aquarius </a:t>
            </a:r>
            <a:r>
              <a:rPr lang="en-US" sz="1400" dirty="0">
                <a:solidFill>
                  <a:srgbClr val="005869"/>
                </a:solidFill>
              </a:rPr>
              <a:t>MNB</a:t>
            </a:r>
            <a:r>
              <a:rPr lang="ru-RU" sz="1400" dirty="0">
                <a:solidFill>
                  <a:srgbClr val="005869"/>
                </a:solidFill>
              </a:rPr>
              <a:t> </a:t>
            </a:r>
            <a:r>
              <a:rPr lang="en-US" sz="1400" dirty="0">
                <a:solidFill>
                  <a:srgbClr val="005869"/>
                </a:solidFill>
              </a:rPr>
              <a:t>T907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92" y="3904649"/>
            <a:ext cx="20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Моноблок </a:t>
            </a:r>
          </a:p>
          <a:p>
            <a:pPr algn="ctr"/>
            <a:r>
              <a:rPr lang="ru-RU" sz="1400" dirty="0">
                <a:solidFill>
                  <a:srgbClr val="005869"/>
                </a:solidFill>
              </a:rPr>
              <a:t>Aquarius </a:t>
            </a:r>
            <a:r>
              <a:rPr lang="en-US" sz="1400" dirty="0">
                <a:solidFill>
                  <a:srgbClr val="005869"/>
                </a:solidFill>
              </a:rPr>
              <a:t>MNB</a:t>
            </a:r>
            <a:r>
              <a:rPr lang="ru-RU" sz="1400" dirty="0">
                <a:solidFill>
                  <a:srgbClr val="005869"/>
                </a:solidFill>
              </a:rPr>
              <a:t> </a:t>
            </a:r>
            <a:r>
              <a:rPr lang="en-US" sz="1400" dirty="0">
                <a:solidFill>
                  <a:srgbClr val="005869"/>
                </a:solidFill>
              </a:rPr>
              <a:t>T904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572244" y="2915895"/>
            <a:ext cx="1197281" cy="1019520"/>
            <a:chOff x="8546044" y="2762561"/>
            <a:chExt cx="1353549" cy="135993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/>
            <a:stretch/>
          </p:blipFill>
          <p:spPr>
            <a:xfrm>
              <a:off x="8546044" y="2762561"/>
              <a:ext cx="997659" cy="135993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/>
            <a:stretch/>
          </p:blipFill>
          <p:spPr>
            <a:xfrm>
              <a:off x="9234414" y="2946518"/>
              <a:ext cx="665179" cy="1175981"/>
            </a:xfrm>
            <a:prstGeom prst="rect">
              <a:avLst/>
            </a:prstGeom>
            <a:effectLst/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142850" y="2027503"/>
            <a:ext cx="2124655" cy="18516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080779" y="3904649"/>
            <a:ext cx="20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Моноблок </a:t>
            </a:r>
          </a:p>
          <a:p>
            <a:pPr algn="ctr"/>
            <a:r>
              <a:rPr lang="ru-RU" sz="1400" dirty="0">
                <a:solidFill>
                  <a:srgbClr val="005869"/>
                </a:solidFill>
              </a:rPr>
              <a:t>Aquarius </a:t>
            </a:r>
            <a:r>
              <a:rPr lang="en-US" sz="1400" dirty="0">
                <a:solidFill>
                  <a:srgbClr val="005869"/>
                </a:solidFill>
              </a:rPr>
              <a:t>MNB</a:t>
            </a:r>
            <a:r>
              <a:rPr lang="ru-RU" sz="1400" dirty="0">
                <a:solidFill>
                  <a:srgbClr val="005869"/>
                </a:solidFill>
              </a:rPr>
              <a:t> </a:t>
            </a:r>
            <a:r>
              <a:rPr lang="en-US" sz="1400" dirty="0">
                <a:solidFill>
                  <a:srgbClr val="005869"/>
                </a:solidFill>
              </a:rPr>
              <a:t>T924</a:t>
            </a:r>
          </a:p>
        </p:txBody>
      </p:sp>
      <p:pic>
        <p:nvPicPr>
          <p:cNvPr id="29" name="Picture 2" descr="upload.wikimedia.org/wikipedia/commons/thumb/6/..."/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7397860" y="5197884"/>
            <a:ext cx="953748" cy="548405"/>
          </a:xfrm>
          <a:prstGeom prst="rect">
            <a:avLst/>
          </a:prstGeom>
          <a:noFill/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4139258" y="1906610"/>
            <a:ext cx="2679500" cy="2036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1041259" y="2089848"/>
            <a:ext cx="865052" cy="18012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Решение: Современный Ноутбук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370926" y="2032876"/>
            <a:ext cx="2106364" cy="1579773"/>
          </a:xfrm>
          <a:prstGeom prst="rect">
            <a:avLst/>
          </a:prstGeom>
          <a:effectLst>
            <a:outerShdw blurRad="50800" dist="38100" dir="2700000" rotWithShape="0" algn="tl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14524" y="1834398"/>
            <a:ext cx="2725124" cy="2043843"/>
          </a:xfrm>
          <a:prstGeom prst="rect">
            <a:avLst/>
          </a:prstGeom>
          <a:effectLst>
            <a:outerShdw blurRad="50800" dist="38100" dir="2700000" rotWithShape="0" algn="tl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25753" y="1914386"/>
            <a:ext cx="2144041" cy="1733208"/>
          </a:xfrm>
          <a:prstGeom prst="rect">
            <a:avLst/>
          </a:prstGeom>
          <a:effectLst>
            <a:outerShdw blurRad="50800" dist="38100" dir="2700000" rotWithShape="0" algn="tl">
              <a:prstClr val="black">
                <a:alpha val="40000"/>
              </a:prstClr>
            </a:outerShdw>
          </a:effectLst>
        </p:spPr>
      </p:pic>
      <p:pic>
        <p:nvPicPr>
          <p:cNvPr id="15" name="Picture 4" descr="Aquarius Cmp NS483 — изображение 2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182928" y="1852982"/>
            <a:ext cx="2514596" cy="1822114"/>
          </a:xfrm>
          <a:prstGeom prst="rect">
            <a:avLst/>
          </a:prstGeom>
          <a:noFill/>
          <a:effectLst>
            <a:outerShdw blurRad="50800" dist="38100" dir="2700000" rotWithShape="0" algn="tl">
              <a:prstClr val="black">
                <a:alpha val="40000"/>
              </a:prst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8563178" y="3874259"/>
            <a:ext cx="2005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Ноутбук </a:t>
            </a:r>
          </a:p>
          <a:p>
            <a:pPr algn="ctr"/>
            <a:r>
              <a:rPr lang="en-US" sz="1400" dirty="0">
                <a:solidFill>
                  <a:srgbClr val="005869"/>
                </a:solidFill>
              </a:rPr>
              <a:t>Aquarius CMP NS</a:t>
            </a:r>
            <a:r>
              <a:rPr lang="ru-RU" sz="1400" dirty="0">
                <a:solidFill>
                  <a:srgbClr val="005869"/>
                </a:solidFill>
              </a:rPr>
              <a:t>483</a:t>
            </a:r>
            <a:endParaRPr lang="en-US" sz="1400" dirty="0">
              <a:solidFill>
                <a:srgbClr val="00586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02559" y="3874259"/>
            <a:ext cx="2362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Ноутбук </a:t>
            </a:r>
          </a:p>
          <a:p>
            <a:pPr algn="ctr"/>
            <a:r>
              <a:rPr lang="en-US" sz="1400" dirty="0">
                <a:solidFill>
                  <a:srgbClr val="005869"/>
                </a:solidFill>
              </a:rPr>
              <a:t>Aquarius CMP NS</a:t>
            </a:r>
            <a:r>
              <a:rPr lang="ru-RU" sz="1400" dirty="0">
                <a:solidFill>
                  <a:srgbClr val="005869"/>
                </a:solidFill>
              </a:rPr>
              <a:t>483</a:t>
            </a:r>
            <a:r>
              <a:rPr lang="en-US" sz="1400" dirty="0">
                <a:solidFill>
                  <a:srgbClr val="005869"/>
                </a:solidFill>
              </a:rPr>
              <a:t> </a:t>
            </a:r>
            <a:r>
              <a:rPr lang="ru-RU" sz="1400" dirty="0">
                <a:solidFill>
                  <a:srgbClr val="005869"/>
                </a:solidFill>
              </a:rPr>
              <a:t>исп. 2</a:t>
            </a:r>
            <a:endParaRPr lang="en-US" sz="1400" dirty="0">
              <a:solidFill>
                <a:srgbClr val="00586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74364" y="3874259"/>
            <a:ext cx="2362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Ноутбук </a:t>
            </a:r>
          </a:p>
          <a:p>
            <a:pPr algn="ctr"/>
            <a:r>
              <a:rPr lang="en-US" sz="1400" dirty="0">
                <a:solidFill>
                  <a:srgbClr val="005869"/>
                </a:solidFill>
              </a:rPr>
              <a:t>Aquarius CMP NS685U </a:t>
            </a:r>
            <a:r>
              <a:rPr lang="ru-RU" sz="1400" dirty="0">
                <a:solidFill>
                  <a:srgbClr val="005869"/>
                </a:solidFill>
              </a:rPr>
              <a:t>исп. 4</a:t>
            </a:r>
            <a:endParaRPr lang="en-US" sz="1400" dirty="0">
              <a:solidFill>
                <a:srgbClr val="00586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34230" y="3874259"/>
            <a:ext cx="2201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5869"/>
                </a:solidFill>
              </a:rPr>
              <a:t>Ноутбук </a:t>
            </a:r>
          </a:p>
          <a:p>
            <a:pPr algn="ctr"/>
            <a:r>
              <a:rPr lang="en-US" sz="1400" dirty="0">
                <a:solidFill>
                  <a:srgbClr val="005869"/>
                </a:solidFill>
              </a:rPr>
              <a:t>Aquarius CMP NS</a:t>
            </a:r>
            <a:r>
              <a:rPr lang="ru-RU" sz="1400" dirty="0">
                <a:solidFill>
                  <a:srgbClr val="005869"/>
                </a:solidFill>
              </a:rPr>
              <a:t>483</a:t>
            </a:r>
            <a:r>
              <a:rPr lang="en-US" sz="1400" dirty="0">
                <a:solidFill>
                  <a:srgbClr val="005869"/>
                </a:solidFill>
              </a:rPr>
              <a:t>R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591506" y="5195394"/>
            <a:ext cx="1391092" cy="522038"/>
          </a:xfrm>
          <a:prstGeom prst="rect">
            <a:avLst/>
          </a:prstGeom>
        </p:spPr>
      </p:pic>
      <p:pic>
        <p:nvPicPr>
          <p:cNvPr id="23" name="Рисунок 8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140428" y="5231302"/>
            <a:ext cx="696290" cy="520410"/>
          </a:xfrm>
          <a:prstGeom prst="rect">
            <a:avLst/>
          </a:prstGeom>
        </p:spPr>
      </p:pic>
      <p:pic>
        <p:nvPicPr>
          <p:cNvPr id="24" name="Рисунок 9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065112" y="5267138"/>
            <a:ext cx="1142340" cy="409898"/>
          </a:xfrm>
          <a:prstGeom prst="rect">
            <a:avLst/>
          </a:prstGeom>
        </p:spPr>
      </p:pic>
      <p:grpSp>
        <p:nvGrpSpPr>
          <p:cNvPr id="25" name="Группа 22"/>
          <p:cNvGrpSpPr/>
          <p:nvPr/>
        </p:nvGrpSpPr>
        <p:grpSpPr>
          <a:xfrm>
            <a:off x="8870731" y="5180458"/>
            <a:ext cx="544237" cy="548406"/>
            <a:chOff x="3743325" y="4962525"/>
            <a:chExt cx="800100" cy="800100"/>
          </a:xfrm>
        </p:grpSpPr>
        <p:sp>
          <p:nvSpPr>
            <p:cNvPr id="26" name="Овал 21"/>
            <p:cNvSpPr/>
            <p:nvPr/>
          </p:nvSpPr>
          <p:spPr>
            <a:xfrm>
              <a:off x="3743325" y="4962525"/>
              <a:ext cx="800100" cy="8001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61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latin typeface="Calibri" panose="020F0502020204030204"/>
                <a:ea typeface="+mn-ea"/>
                <a:cs typeface="+mn-cs"/>
                <a:uFillTx/>
              </a:endParaRPr>
            </a:p>
          </p:txBody>
        </p:sp>
        <p:pic>
          <p:nvPicPr>
            <p:cNvPr id="27" name="Рисунок 12"/>
            <p:cNvPicPr>
              <a:picLocks noChangeAspect="1"/>
            </p:cNvPicPr>
            <p:nvPr/>
          </p:nvPicPr>
          <p:blipFill rotWithShape="1">
            <a:blip r:embed="rId9"/>
            <a:srcRect l="6440" t="579" r="13510" b="-581"/>
            <a:stretch/>
          </p:blipFill>
          <p:spPr>
            <a:xfrm>
              <a:off x="3782148" y="5000625"/>
              <a:ext cx="722455" cy="725996"/>
            </a:xfrm>
            <a:prstGeom prst="ellipse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9500225" y="5169080"/>
            <a:ext cx="20875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000" b="1">
                <a:solidFill>
                  <a:srgbClr val="006174"/>
                </a:solidFill>
                <a:latin typeface="Roboto Condensed" pitchFamily="2" charset="0"/>
                <a:ea typeface="Roboto Condense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effectLst/>
                <a:latin typeface="+mn-lt"/>
                <a:ea typeface="Roboto" pitchFamily="2" charset="0"/>
                <a:cs typeface="+mn-cs"/>
                <a:uFillTx/>
              </a:rPr>
              <a:t>Материнские платы собственной разработки 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latin typeface="+mn-lt"/>
                <a:ea typeface="Roboto" pitchFamily="2" charset="0"/>
                <a:cs typeface="+mn-cs"/>
                <a:uFillTx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174"/>
                </a:solidFill>
                <a:effectLst/>
                <a:latin typeface="+mn-lt"/>
                <a:ea typeface="Roboto" pitchFamily="2" charset="0"/>
                <a:cs typeface="+mn-cs"/>
                <a:uFillTx/>
              </a:rPr>
              <a:t>и производства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24448" y="5267138"/>
            <a:ext cx="2163726" cy="375046"/>
          </a:xfrm>
          <a:prstGeom prst="rect">
            <a:avLst/>
          </a:prstGeom>
        </p:spPr>
      </p:pic>
      <p:pic>
        <p:nvPicPr>
          <p:cNvPr id="30" name="Picture 2" descr="upload.wikimedia.org/wikipedia/commons/thumb/6/..."/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7397860" y="5197884"/>
            <a:ext cx="953748" cy="548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Решение: корпоративная мобильность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073548" y="1579280"/>
            <a:ext cx="1599125" cy="2101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38015" y="1550187"/>
            <a:ext cx="2753621" cy="2159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199205" y="5301904"/>
            <a:ext cx="1897789" cy="328950"/>
          </a:xfrm>
          <a:prstGeom prst="rect">
            <a:avLst/>
          </a:prstGeom>
        </p:spPr>
      </p:pic>
      <p:pic>
        <p:nvPicPr>
          <p:cNvPr id="9" name="Picture 14" descr="https://static.tildacdn.com/tild3531-3361-4438-b333-323661366430/_.PNG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5445486" y="4940856"/>
            <a:ext cx="1127783" cy="955299"/>
          </a:xfrm>
          <a:prstGeom prst="rect">
            <a:avLst/>
          </a:prstGeom>
          <a:noFill/>
        </p:spPr>
      </p:pic>
      <p:pic>
        <p:nvPicPr>
          <p:cNvPr id="10" name="Рисунок 1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021243" y="5206155"/>
            <a:ext cx="1579876" cy="4246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63883" y="3850402"/>
            <a:ext cx="3146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5869"/>
                </a:solidFill>
              </a:rPr>
              <a:t>Планшет </a:t>
            </a:r>
          </a:p>
          <a:p>
            <a:pPr algn="ctr"/>
            <a:r>
              <a:rPr lang="en-US" sz="1800" dirty="0">
                <a:solidFill>
                  <a:srgbClr val="005869"/>
                </a:solidFill>
              </a:rPr>
              <a:t>Aquarius </a:t>
            </a:r>
            <a:r>
              <a:rPr lang="ru-RU" sz="1800" dirty="0">
                <a:solidFill>
                  <a:srgbClr val="005869"/>
                </a:solidFill>
              </a:rPr>
              <a:t>CMP NS208</a:t>
            </a:r>
            <a:r>
              <a:rPr lang="en-US" sz="1800" dirty="0">
                <a:solidFill>
                  <a:srgbClr val="005869"/>
                </a:solidFill>
              </a:rPr>
              <a:t>RH</a:t>
            </a:r>
            <a:endParaRPr lang="en-US" dirty="0">
              <a:solidFill>
                <a:srgbClr val="00586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9029" y="3870607"/>
            <a:ext cx="3146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5869"/>
                </a:solidFill>
              </a:rPr>
              <a:t>Планшет </a:t>
            </a:r>
          </a:p>
          <a:p>
            <a:pPr algn="ctr"/>
            <a:r>
              <a:rPr lang="en-US" sz="1800" dirty="0">
                <a:solidFill>
                  <a:srgbClr val="005869"/>
                </a:solidFill>
              </a:rPr>
              <a:t>Aquarius </a:t>
            </a:r>
            <a:r>
              <a:rPr lang="ru-RU" sz="1800" dirty="0">
                <a:solidFill>
                  <a:srgbClr val="005869"/>
                </a:solidFill>
              </a:rPr>
              <a:t>CMP </a:t>
            </a:r>
            <a:r>
              <a:rPr lang="en-US" dirty="0">
                <a:solidFill>
                  <a:srgbClr val="005869"/>
                </a:solidFill>
              </a:rPr>
              <a:t>NS220RE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7010" y="3850401"/>
            <a:ext cx="2810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5869"/>
                </a:solidFill>
              </a:rPr>
              <a:t>КПК </a:t>
            </a:r>
          </a:p>
          <a:p>
            <a:pPr algn="ctr"/>
            <a:r>
              <a:rPr lang="en-US" sz="1800" dirty="0">
                <a:solidFill>
                  <a:srgbClr val="005869"/>
                </a:solidFill>
              </a:rPr>
              <a:t>Aquarius </a:t>
            </a:r>
            <a:r>
              <a:rPr lang="ru-RU" sz="1800" dirty="0">
                <a:solidFill>
                  <a:srgbClr val="005869"/>
                </a:solidFill>
              </a:rPr>
              <a:t>CMP NS </a:t>
            </a:r>
            <a:r>
              <a:rPr lang="en-US" sz="1800" dirty="0">
                <a:solidFill>
                  <a:srgbClr val="005869"/>
                </a:solidFill>
              </a:rPr>
              <a:t>M12</a:t>
            </a:r>
            <a:endParaRPr lang="en-US" dirty="0">
              <a:solidFill>
                <a:srgbClr val="00586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67173" y="3850400"/>
            <a:ext cx="2800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5869"/>
                </a:solidFill>
              </a:rPr>
              <a:t>КПК </a:t>
            </a:r>
          </a:p>
          <a:p>
            <a:pPr algn="ctr"/>
            <a:r>
              <a:rPr lang="en-US" sz="1800" dirty="0">
                <a:solidFill>
                  <a:srgbClr val="005869"/>
                </a:solidFill>
              </a:rPr>
              <a:t>Aquarius </a:t>
            </a:r>
            <a:r>
              <a:rPr lang="ru-RU" sz="1800" dirty="0">
                <a:solidFill>
                  <a:srgbClr val="005869"/>
                </a:solidFill>
              </a:rPr>
              <a:t>CMP NS </a:t>
            </a:r>
            <a:r>
              <a:rPr lang="en-US" sz="1800" dirty="0">
                <a:solidFill>
                  <a:srgbClr val="005869"/>
                </a:solidFill>
              </a:rPr>
              <a:t>M11</a:t>
            </a:r>
            <a:endParaRPr lang="en-US" dirty="0">
              <a:solidFill>
                <a:srgbClr val="005869"/>
              </a:solidFill>
            </a:endParaRPr>
          </a:p>
        </p:txBody>
      </p:sp>
      <p:pic>
        <p:nvPicPr>
          <p:cNvPr id="15" name="Рисунок 5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2408363" y="1332427"/>
            <a:ext cx="4612880" cy="25947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52360" y="1281935"/>
            <a:ext cx="1503698" cy="26772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r>
              <a:rPr lang="en-US" dirty="0"/>
              <a:t>: </a:t>
            </a:r>
            <a:r>
              <a:rPr lang="ru-RU" dirty="0"/>
              <a:t>современный сервер</a:t>
            </a:r>
          </a:p>
        </p:txBody>
      </p:sp>
      <p:sp>
        <p:nvSpPr>
          <p:cNvPr id="4" name="OTLSHAPE_SLT_cbc6053273674742982e85d542978064_Shape"/>
          <p:cNvSpPr/>
          <p:nvPr/>
        </p:nvSpPr>
        <p:spPr>
          <a:xfrm>
            <a:off x="7951123" y="1186923"/>
            <a:ext cx="3456000" cy="4790355"/>
          </a:xfrm>
          <a:prstGeom prst="roundRect">
            <a:avLst>
              <a:gd name="adj" fmla="val 2485"/>
            </a:avLst>
          </a:prstGeom>
          <a:solidFill>
            <a:srgbClr val="49B4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>
              <a:spcAft>
                <a:spcPts val="600"/>
              </a:spcAft>
              <a:defRPr/>
            </a:pPr>
            <a:r>
              <a:rPr lang="ru-RU" sz="2400" b="1" kern="0" dirty="0">
                <a:solidFill>
                  <a:srgbClr val="FFFFFF"/>
                </a:solidFill>
                <a:cs typeface="Calibri" pitchFamily="34" charset="0" panose="020F0502020204030204"/>
              </a:rPr>
              <a:t>Специализированные серверы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ea typeface="+mn-ea"/>
              <a:cs typeface="Calibri" pitchFamily="34" charset="0" panose="020F0502020204030204"/>
              <a:uFillTx/>
            </a:endParaRPr>
          </a:p>
        </p:txBody>
      </p:sp>
      <p:sp>
        <p:nvSpPr>
          <p:cNvPr id="5" name="OTLSHAPE_SLT_cbc6053273674742982e85d542978064_Shape"/>
          <p:cNvSpPr/>
          <p:nvPr/>
        </p:nvSpPr>
        <p:spPr>
          <a:xfrm>
            <a:off x="695325" y="4465278"/>
            <a:ext cx="7056000" cy="1512000"/>
          </a:xfrm>
          <a:prstGeom prst="roundRect">
            <a:avLst>
              <a:gd name="adj" fmla="val 8645"/>
            </a:avLst>
          </a:prstGeom>
          <a:solidFill>
            <a:srgbClr val="2F9D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>
              <a:spcAft>
                <a:spcPts val="600"/>
              </a:spcAft>
              <a:defRPr/>
            </a:pPr>
            <a:r>
              <a:rPr lang="ru-RU" sz="2400" b="1" kern="0" dirty="0">
                <a:solidFill>
                  <a:srgbClr val="FFFFFF"/>
                </a:solidFill>
                <a:cs typeface="Calibri" pitchFamily="34" charset="0" panose="020F0502020204030204"/>
              </a:rPr>
              <a:t>Серверы начального уровня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ea typeface="+mn-ea"/>
              <a:cs typeface="Calibri" pitchFamily="34" charset="0" panose="020F0502020204030204"/>
              <a:uFillTx/>
            </a:endParaRPr>
          </a:p>
        </p:txBody>
      </p:sp>
      <p:sp>
        <p:nvSpPr>
          <p:cNvPr id="6" name="OTLSHAPE_SLT_cbc6053273674742982e85d542978064_Shape"/>
          <p:cNvSpPr/>
          <p:nvPr/>
        </p:nvSpPr>
        <p:spPr>
          <a:xfrm>
            <a:off x="695325" y="2820699"/>
            <a:ext cx="7056000" cy="1512000"/>
          </a:xfrm>
          <a:prstGeom prst="roundRect">
            <a:avLst>
              <a:gd name="adj" fmla="val 8028"/>
            </a:avLst>
          </a:prstGeom>
          <a:solidFill>
            <a:srgbClr val="007F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>
              <a:spcAft>
                <a:spcPts val="600"/>
              </a:spcAft>
              <a:defRPr/>
            </a:pPr>
            <a:r>
              <a:rPr lang="ru-RU" sz="2400" b="1" kern="0" dirty="0">
                <a:solidFill>
                  <a:srgbClr val="FFFFFF"/>
                </a:solidFill>
                <a:cs typeface="Calibri" pitchFamily="34" charset="0" panose="020F0502020204030204"/>
              </a:rPr>
              <a:t>Серверы среднего уровня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ea typeface="+mn-ea"/>
              <a:cs typeface="Calibri" pitchFamily="34" charset="0" panose="020F0502020204030204"/>
              <a:uFillTx/>
            </a:endParaRPr>
          </a:p>
        </p:txBody>
      </p:sp>
      <p:sp>
        <p:nvSpPr>
          <p:cNvPr id="7" name="OTLSHAPE_SLT_cbc6053273674742982e85d542978064_Shape"/>
          <p:cNvSpPr/>
          <p:nvPr/>
        </p:nvSpPr>
        <p:spPr>
          <a:xfrm>
            <a:off x="695325" y="1194445"/>
            <a:ext cx="7056000" cy="1512000"/>
          </a:xfrm>
          <a:prstGeom prst="roundRect">
            <a:avLst>
              <a:gd name="adj" fmla="val 8028"/>
            </a:avLst>
          </a:prstGeom>
          <a:solidFill>
            <a:srgbClr val="0061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>
              <a:spcAft>
                <a:spcPts val="600"/>
              </a:spcAft>
              <a:defRPr/>
            </a:pPr>
            <a:r>
              <a:rPr lang="ru-RU" sz="2400" b="1" kern="0" dirty="0">
                <a:solidFill>
                  <a:srgbClr val="FFFFFF"/>
                </a:solidFill>
                <a:cs typeface="Calibri" pitchFamily="34" charset="0" panose="020F0502020204030204"/>
              </a:rPr>
              <a:t>Серверы для предприятий и ЦОД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ea typeface="+mn-ea"/>
              <a:cs typeface="Calibri" pitchFamily="34" charset="0" panose="020F0502020204030204"/>
              <a:uFillTx/>
            </a:endParaRP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75613" y="1300704"/>
            <a:ext cx="2476870" cy="13061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7147" y="1829840"/>
            <a:ext cx="4743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Флагманское семейство серверов обеспечивает высочайший уровень, надежности,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производительности и безопасности</a:t>
            </a:r>
          </a:p>
        </p:txBody>
      </p:sp>
      <p:pic>
        <p:nvPicPr>
          <p:cNvPr id="10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54187" y="3168484"/>
            <a:ext cx="2326531" cy="9018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7147" y="3476948"/>
            <a:ext cx="4743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Семейство серверов для решения бизнес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задач среднего уровня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ea typeface="+mn-ea"/>
              <a:cs typeface="+mn-cs"/>
              <a:uFillTx/>
            </a:endParaRPr>
          </a:p>
        </p:txBody>
      </p:sp>
      <p:pic>
        <p:nvPicPr>
          <p:cNvPr id="12" name="Рисунок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934303" y="4624638"/>
            <a:ext cx="2766297" cy="12946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7147" y="5105812"/>
            <a:ext cx="4506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Базовые серверы для филиалов, удаленных офисов и решения базовых задач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2304" y="5130652"/>
            <a:ext cx="30554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ea typeface="+mn-ea"/>
                <a:cs typeface="Calibri" pitchFamily="34" charset="0" panose="020F0502020204030204"/>
                <a:uFillTx/>
              </a:rPr>
              <a:t>Для использования вне инфраструктуры ЦОД и построения встраиваемых решений</a:t>
            </a:r>
          </a:p>
        </p:txBody>
      </p:sp>
      <p:pic>
        <p:nvPicPr>
          <p:cNvPr id="15" name="Рисунок 1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42081" y="2253022"/>
            <a:ext cx="3135940" cy="23519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6" name="Объект 5"/>
          <p:cNvPicPr>
            <a:picLocks noChangeAspect="1" noGrp="1"/>
          </p:cNvPicPr>
          <p:nvPr>
            <p:ph idx="1"/>
          </p:nvPr>
        </p:nvPicPr>
        <p:blipFill rotWithShape="1">
          <a:blip r:embed="rId2"/>
          <a:stretch/>
        </p:blipFill>
        <p:spPr bwMode="auto">
          <a:xfrm>
            <a:off x="507947" y="1108195"/>
            <a:ext cx="7374772" cy="493395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Технологические альянсы</a:t>
            </a:r>
          </a:p>
        </p:txBody>
      </p:sp>
      <p:sp>
        <p:nvSpPr>
          <p:cNvPr id="8" name="Объект 1"/>
          <p:cNvSpPr txBox="1"/>
          <p:nvPr/>
        </p:nvSpPr>
        <p:spPr>
          <a:xfrm>
            <a:off x="7980218" y="1237673"/>
            <a:ext cx="3960982" cy="4893127"/>
          </a:xfrm>
          <a:prstGeom prst="rect">
            <a:avLst/>
          </a:prstGeom>
        </p:spPr>
        <p:txBody>
          <a:bodyPr vert="horz" wrap="square" lIns="0" tIns="0" rIns="90000" bIns="0" rtlCol="0">
            <a:normAutofit/>
          </a:bodyPr>
          <a:lstStyle>
            <a:lvl1pPr marL="230400" indent="-230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30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30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3FABA9"/>
              </a:buClr>
              <a:buFont typeface="Wingdings" pitchFamily="2" charset="2" panose="05000000000000000000"/>
              <a:buChar char="§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ru-RU" dirty="0"/>
              <a:t>Высокотехнологичные решения</a:t>
            </a:r>
          </a:p>
          <a:p>
            <a:pPr>
              <a:spcAft>
                <a:spcPts val="1200"/>
              </a:spcAft>
            </a:pPr>
            <a:r>
              <a:rPr lang="ru-RU" dirty="0"/>
              <a:t>Тестирование комплексных решений</a:t>
            </a:r>
          </a:p>
          <a:p>
            <a:pPr>
              <a:spcAft>
                <a:spcPts val="1200"/>
              </a:spcAft>
            </a:pPr>
            <a:r>
              <a:rPr lang="ru-RU" dirty="0"/>
              <a:t>Создание индустриальных и специализированных решений</a:t>
            </a:r>
          </a:p>
          <a:p>
            <a:pPr>
              <a:spcAft>
                <a:spcPts val="1200"/>
              </a:spcAft>
            </a:pPr>
            <a:r>
              <a:rPr lang="ru-RU" dirty="0"/>
              <a:t>Объединение ресурсов с лидерами в разных сферах бизнеса</a:t>
            </a:r>
          </a:p>
          <a:p>
            <a:pPr>
              <a:spcAft>
                <a:spcPts val="1200"/>
              </a:spcAft>
            </a:pPr>
            <a:r>
              <a:rPr lang="ru-RU" dirty="0"/>
              <a:t>Выбор лидеров в своем классе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7688" y="1838036"/>
            <a:ext cx="6132945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99582" y="2783460"/>
            <a:ext cx="6132945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67322" y="3818635"/>
            <a:ext cx="6192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31053" y="4731480"/>
            <a:ext cx="6264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58444" y="5771901"/>
            <a:ext cx="6264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20000" y="5104673"/>
            <a:ext cx="10270800" cy="6264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dirty="0"/>
              <a:t>ОПЫТ, ТЕХНОЛОГИИ,</a:t>
            </a:r>
          </a:p>
          <a:p>
            <a:pPr>
              <a:spcAft>
                <a:spcPts val="0"/>
              </a:spcAft>
            </a:pPr>
            <a:r>
              <a:rPr lang="ru-RU" dirty="0"/>
              <a:t>ПРОИЗВОДСТВО, СЕРВИС</a:t>
            </a:r>
          </a:p>
          <a:p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«АКВАРИУС» СЕГОДНЯ</a:t>
            </a:r>
          </a:p>
        </p:txBody>
      </p:sp>
      <p:sp>
        <p:nvSpPr>
          <p:cNvPr id="14" name="Объект 1"/>
          <p:cNvSpPr>
            <a:spLocks noGrp="1"/>
          </p:cNvSpPr>
          <p:nvPr>
            <p:ph idx="1"/>
          </p:nvPr>
        </p:nvSpPr>
        <p:spPr bwMode="auto">
          <a:xfrm>
            <a:off x="720725" y="1219200"/>
            <a:ext cx="11220450" cy="43307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b="1" dirty="0"/>
              <a:t>Продукция</a:t>
            </a:r>
            <a:endParaRPr dirty="0"/>
          </a:p>
          <a:p>
            <a:pPr>
              <a:defRPr/>
            </a:pPr>
            <a:r>
              <a:rPr lang="ru-RU" dirty="0"/>
              <a:t>Одни из лучших продуктов в своем классе</a:t>
            </a:r>
          </a:p>
          <a:p>
            <a:pPr>
              <a:defRPr/>
            </a:pPr>
            <a:r>
              <a:rPr lang="ru-RU" dirty="0"/>
              <a:t>Разработка и производство в России</a:t>
            </a:r>
          </a:p>
          <a:p>
            <a:pPr>
              <a:defRPr/>
            </a:pPr>
            <a:r>
              <a:rPr lang="ru-RU" dirty="0"/>
              <a:t>Продукция внесена в реестр Минпромторга</a:t>
            </a:r>
            <a:endParaRPr lang="en-US" dirty="0"/>
          </a:p>
          <a:p>
            <a:pPr>
              <a:defRPr/>
            </a:pPr>
            <a:r>
              <a:rPr lang="ru-RU" dirty="0"/>
              <a:t>Фокус на информационную безопасность</a:t>
            </a:r>
          </a:p>
          <a:p>
            <a:pPr>
              <a:defRPr/>
            </a:pPr>
            <a:r>
              <a:rPr lang="ru-RU" dirty="0"/>
              <a:t>Совместимость с отечественным ПО</a:t>
            </a:r>
          </a:p>
          <a:p>
            <a:pPr>
              <a:defRPr/>
            </a:pPr>
            <a:r>
              <a:rPr lang="ru-RU" dirty="0"/>
              <a:t>Для построения решений КИИ (187ФЗ)</a:t>
            </a:r>
          </a:p>
          <a:p>
            <a:pPr marL="0" indent="0">
              <a:buNone/>
              <a:defRPr/>
            </a:pPr>
            <a:endParaRPr lang="ru-RU" b="1" dirty="0"/>
          </a:p>
          <a:p>
            <a:pPr marL="0" indent="0">
              <a:buNone/>
              <a:defRPr/>
            </a:pPr>
            <a:r>
              <a:rPr lang="ru-RU" b="1" dirty="0"/>
              <a:t>Сильная команда,</a:t>
            </a:r>
            <a:endParaRPr b="1" dirty="0"/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Спасибо за внимание!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DAC3-8162-44AE-BE13-70E308482356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Подписывайтесь и следите </a:t>
            </a:r>
            <a:br>
              <a:rPr lang="ru-RU"/>
            </a:br>
            <a:r>
              <a:rPr lang="ru-RU"/>
              <a:t>за нами в социальных сетях!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625062" y="4739728"/>
            <a:ext cx="1223699" cy="74729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317749" y="2344740"/>
            <a:ext cx="1838325" cy="183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16911" y="2543902"/>
            <a:ext cx="1440000" cy="144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514498" y="4682389"/>
            <a:ext cx="962474" cy="861975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9076573" y="2344740"/>
            <a:ext cx="1838325" cy="183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274656" y="2543902"/>
            <a:ext cx="1442158" cy="144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188156" y="4662865"/>
            <a:ext cx="1062215" cy="901023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800101" y="2344740"/>
            <a:ext cx="1838325" cy="183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99263" y="2543902"/>
            <a:ext cx="1440000" cy="144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3867625" y="4502914"/>
            <a:ext cx="1220924" cy="122092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558925" y="2344740"/>
            <a:ext cx="1838325" cy="183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3758087" y="2543902"/>
            <a:ext cx="1440000" cy="1440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ГОЛУБАЯ ДЛЯ АКВАРИУС">
      <a:dk1>
        <a:srgbClr val="000000"/>
      </a:dk1>
      <a:lt1>
        <a:srgbClr val="FFFFFF"/>
      </a:lt1>
      <a:dk2>
        <a:srgbClr val="006174"/>
      </a:dk2>
      <a:lt2>
        <a:srgbClr val="FFFFFF"/>
      </a:lt2>
      <a:accent1>
        <a:srgbClr val="3FABA9"/>
      </a:accent1>
      <a:accent2>
        <a:srgbClr val="F08482"/>
      </a:accent2>
      <a:accent3>
        <a:srgbClr val="7C1B26"/>
      </a:accent3>
      <a:accent4>
        <a:srgbClr val="5AB4D7"/>
      </a:accent4>
      <a:accent5>
        <a:srgbClr val="002C57"/>
      </a:accent5>
      <a:accent6>
        <a:srgbClr val="D9D9D9"/>
      </a:accent6>
      <a:hlink>
        <a:srgbClr val="3FABA9"/>
      </a:hlink>
      <a:folHlink>
        <a:srgbClr val="3FABA9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Pages>0</Pages>
  <Words>648</Words>
  <Characters>0</Characters>
  <CharactersWithSpaces>0</CharactersWithSpaces>
  <Application>Р7-Офис/6.4.2.28</Application>
  <DocSecurity>0</DocSecurity>
  <PresentationFormat>Widescreen</PresentationFormat>
  <Lines>0</Lines>
  <Paragraphs>122</Paragraphs>
  <Slides>15</Slides>
  <Notes>0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Designer</dc:creator>
  <cp:keywords/>
  <dc:description/>
  <dc:identifier/>
  <dc:language/>
  <cp:lastModifiedBy>Dmitriy Letichevsky</cp:lastModifiedBy>
  <cp:revision>394</cp:revision>
  <dcterms:created xsi:type="dcterms:W3CDTF">2023-03-10T08:37:35Z</dcterms:created>
  <dcterms:modified xsi:type="dcterms:W3CDTF">2023-10-24T22:11:19Z</dcterms:modified>
  <cp:category/>
  <cp:contentStatus/>
  <cp:version/>
</cp:coreProperties>
</file>