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2" r:id="rId1"/>
  </p:sldMasterIdLst>
  <p:notesMasterIdLst>
    <p:notesMasterId r:id="rId15"/>
  </p:notesMasterIdLst>
  <p:sldIdLst>
    <p:sldId id="4871" r:id="rId2"/>
    <p:sldId id="407" r:id="rId3"/>
    <p:sldId id="4886" r:id="rId4"/>
    <p:sldId id="4869" r:id="rId5"/>
    <p:sldId id="4873" r:id="rId6"/>
    <p:sldId id="4865" r:id="rId7"/>
    <p:sldId id="4878" r:id="rId8"/>
    <p:sldId id="441" r:id="rId9"/>
    <p:sldId id="327" r:id="rId10"/>
    <p:sldId id="4870" r:id="rId11"/>
    <p:sldId id="328" r:id="rId12"/>
    <p:sldId id="4880" r:id="rId13"/>
    <p:sldId id="277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4" userDrawn="1">
          <p15:clr>
            <a:srgbClr val="A4A3A4"/>
          </p15:clr>
        </p15:guide>
        <p15:guide id="2" pos="226" userDrawn="1">
          <p15:clr>
            <a:srgbClr val="A4A3A4"/>
          </p15:clr>
        </p15:guide>
        <p15:guide id="3" pos="5534" userDrawn="1">
          <p15:clr>
            <a:srgbClr val="A4A3A4"/>
          </p15:clr>
        </p15:guide>
        <p15:guide id="4" orient="horz" pos="2595" userDrawn="1">
          <p15:clr>
            <a:srgbClr val="A4A3A4"/>
          </p15:clr>
        </p15:guide>
        <p15:guide id="5" orient="horz" pos="600">
          <p15:clr>
            <a:srgbClr val="A4A3A4"/>
          </p15:clr>
        </p15:guide>
        <p15:guide id="6" orient="horz" pos="2436" userDrawn="1">
          <p15:clr>
            <a:srgbClr val="A4A3A4"/>
          </p15:clr>
        </p15:guide>
        <p15:guide id="7" orient="horz" pos="882">
          <p15:clr>
            <a:srgbClr val="A4A3A4"/>
          </p15:clr>
        </p15:guide>
        <p15:guide id="8" orient="horz" pos="343">
          <p15:clr>
            <a:srgbClr val="A4A3A4"/>
          </p15:clr>
        </p15:guide>
        <p15:guide id="9" orient="horz" userDrawn="1">
          <p15:clr>
            <a:srgbClr val="A4A3A4"/>
          </p15:clr>
        </p15:guide>
        <p15:guide id="10" pos="3742" userDrawn="1">
          <p15:clr>
            <a:srgbClr val="A4A3A4"/>
          </p15:clr>
        </p15:guide>
        <p15:guide id="11" pos="53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6E92"/>
    <a:srgbClr val="709BC4"/>
    <a:srgbClr val="00A9E9"/>
    <a:srgbClr val="56ACEE"/>
    <a:srgbClr val="282532"/>
    <a:srgbClr val="1E1B28"/>
    <a:srgbClr val="13101E"/>
    <a:srgbClr val="FFFFFF"/>
    <a:srgbClr val="0C2B5E"/>
    <a:srgbClr val="2E31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874C74-B640-470E-A9A8-F1C5E44B51BA}">
  <a:tblStyle styleId="{E8874C74-B640-470E-A9A8-F1C5E44B51B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62651" autoAdjust="0"/>
  </p:normalViewPr>
  <p:slideViewPr>
    <p:cSldViewPr snapToGrid="0">
      <p:cViewPr varScale="1">
        <p:scale>
          <a:sx n="95" d="100"/>
          <a:sy n="95" d="100"/>
        </p:scale>
        <p:origin x="1098" y="96"/>
      </p:cViewPr>
      <p:guideLst>
        <p:guide orient="horz" pos="214"/>
        <p:guide pos="226"/>
        <p:guide pos="5534"/>
        <p:guide orient="horz" pos="2595"/>
        <p:guide orient="horz" pos="600"/>
        <p:guide orient="horz" pos="2436"/>
        <p:guide orient="horz" pos="882"/>
        <p:guide orient="horz" pos="343"/>
        <p:guide orient="horz"/>
        <p:guide pos="3742"/>
        <p:guide pos="53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ebp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eb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F9B6B-FC99-4805-980E-68ACAAAA8B5E}" type="doc">
      <dgm:prSet loTypeId="urn:microsoft.com/office/officeart/2005/8/layout/default" loCatId="list" qsTypeId="urn:microsoft.com/office/officeart/2005/8/quickstyle/simple1" qsCatId="simple" csTypeId="urn:microsoft.com/office/officeart/2005/8/colors/accent4_2" csCatId="accent4" phldr="1"/>
      <dgm:spPr/>
    </dgm:pt>
    <dgm:pt modelId="{0AE9310F-66FB-4A38-8975-8692F11624A5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>
            <a:alpha val="50000"/>
          </a:schemeClr>
        </a:solidFill>
        <a:ln>
          <a:noFill/>
        </a:ln>
      </dgm:spPr>
      <dgm:t>
        <a:bodyPr/>
        <a:lstStyle/>
        <a:p>
          <a:pPr rtl="0"/>
          <a:r>
            <a:rPr kumimoji="0" lang="ru" b="1" i="0" u="none" strike="noStrike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Постановка диагноза</a:t>
          </a:r>
        </a:p>
        <a:p>
          <a:pPr rtl="0"/>
          <a:r>
            <a:rPr kumimoji="0" lang="ru-RU" b="0" i="0" u="none" strike="noStrike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на очном приеме лечащим врачом</a:t>
          </a:r>
          <a:endParaRPr lang="ru-RU" dirty="0"/>
        </a:p>
      </dgm:t>
    </dgm:pt>
    <dgm:pt modelId="{0E1B5571-1145-4301-90CD-4549B65154D3}" type="parTrans" cxnId="{82DB979C-077C-4837-8DBC-AD9A7A0607C8}">
      <dgm:prSet/>
      <dgm:spPr/>
      <dgm:t>
        <a:bodyPr/>
        <a:lstStyle/>
        <a:p>
          <a:endParaRPr lang="ru-RU"/>
        </a:p>
      </dgm:t>
    </dgm:pt>
    <dgm:pt modelId="{954BC9A1-8374-4A67-BC4D-9F75D98493C7}" type="sibTrans" cxnId="{82DB979C-077C-4837-8DBC-AD9A7A0607C8}">
      <dgm:prSet/>
      <dgm:spPr/>
      <dgm:t>
        <a:bodyPr/>
        <a:lstStyle/>
        <a:p>
          <a:endParaRPr lang="ru-RU"/>
        </a:p>
      </dgm:t>
    </dgm:pt>
    <dgm:pt modelId="{5F1D829F-6F7B-4A7E-B5DB-7699F0F1AEDD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>
            <a:alpha val="50000"/>
          </a:schemeClr>
        </a:solidFill>
        <a:ln>
          <a:noFill/>
        </a:ln>
      </dgm:spPr>
      <dgm:t>
        <a:bodyPr/>
        <a:lstStyle/>
        <a:p>
          <a:pPr rtl="0"/>
          <a:r>
            <a:rPr kumimoji="0" lang="ru-RU" b="1" i="0" u="none" strike="noStrike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Подключение к ДМП </a:t>
          </a:r>
          <a:r>
            <a:rPr kumimoji="0" lang="ru-RU" b="0" i="0" u="none" strike="noStrike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(реестром или внесением в ЛК МО), выдача прибора и инструкции</a:t>
          </a:r>
          <a:endParaRPr lang="ru-RU" dirty="0"/>
        </a:p>
      </dgm:t>
    </dgm:pt>
    <dgm:pt modelId="{14F13629-939B-4FCF-8B10-09865368C33D}" type="parTrans" cxnId="{35AFB4BA-DBEF-4ACB-96C3-EE25BD99ADB2}">
      <dgm:prSet/>
      <dgm:spPr/>
      <dgm:t>
        <a:bodyPr/>
        <a:lstStyle/>
        <a:p>
          <a:endParaRPr lang="ru-RU"/>
        </a:p>
      </dgm:t>
    </dgm:pt>
    <dgm:pt modelId="{8658FC30-D431-4BA3-839D-AFB617FECFD6}" type="sibTrans" cxnId="{35AFB4BA-DBEF-4ACB-96C3-EE25BD99ADB2}">
      <dgm:prSet/>
      <dgm:spPr/>
      <dgm:t>
        <a:bodyPr/>
        <a:lstStyle/>
        <a:p>
          <a:endParaRPr lang="ru-RU"/>
        </a:p>
      </dgm:t>
    </dgm:pt>
    <dgm:pt modelId="{0BD511B7-08AE-4AFC-BFEC-EE71003CD990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>
            <a:alpha val="50000"/>
          </a:schemeClr>
        </a:solidFill>
        <a:ln>
          <a:noFill/>
        </a:ln>
      </dgm:spPr>
      <dgm:t>
        <a:bodyPr/>
        <a:lstStyle/>
        <a:p>
          <a:pPr rtl="0"/>
          <a:r>
            <a:rPr kumimoji="0" lang="ru-RU" b="1" i="0" u="none" strike="noStrike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Врач наблюдает </a:t>
          </a:r>
          <a:r>
            <a:rPr kumimoji="0" lang="ru-RU" b="0" i="0" u="none" strike="noStrike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за клинически важными событиями </a:t>
          </a:r>
          <a:r>
            <a:rPr kumimoji="0" lang="ru-RU" b="1" i="0" u="none" strike="noStrike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в ЛК для ДМП</a:t>
          </a:r>
          <a:endParaRPr lang="ru-RU" dirty="0"/>
        </a:p>
      </dgm:t>
    </dgm:pt>
    <dgm:pt modelId="{C949BB12-F1EF-46D4-94DC-7AD7550F21E4}" type="parTrans" cxnId="{A421E09E-3C3F-4880-9A2B-71850A6FB1AC}">
      <dgm:prSet/>
      <dgm:spPr/>
      <dgm:t>
        <a:bodyPr/>
        <a:lstStyle/>
        <a:p>
          <a:endParaRPr lang="ru-RU"/>
        </a:p>
      </dgm:t>
    </dgm:pt>
    <dgm:pt modelId="{7031BBF8-E417-432F-BECA-C628BAA55C12}" type="sibTrans" cxnId="{A421E09E-3C3F-4880-9A2B-71850A6FB1AC}">
      <dgm:prSet/>
      <dgm:spPr/>
      <dgm:t>
        <a:bodyPr/>
        <a:lstStyle/>
        <a:p>
          <a:endParaRPr lang="ru-RU"/>
        </a:p>
      </dgm:t>
    </dgm:pt>
    <dgm:pt modelId="{8363F6E2-3049-4B03-B084-DBE45DB34D6D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ru-RU" b="0" i="0" u="none" strike="noStrike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По завершении ДМП </a:t>
          </a:r>
          <a:r>
            <a:rPr kumimoji="0" lang="ru-RU" b="1" i="0" u="none" strike="noStrike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формируется отчет о дистанционном наблюдении </a:t>
          </a:r>
          <a:r>
            <a:rPr kumimoji="0" lang="ru-RU" b="0" i="0" u="none" strike="noStrike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и подписывается УКЭП</a:t>
          </a:r>
          <a:endParaRPr lang="ru-RU" dirty="0"/>
        </a:p>
      </dgm:t>
    </dgm:pt>
    <dgm:pt modelId="{E8B2C7B8-B18E-46F9-A78D-4A4D38CBFF53}" type="parTrans" cxnId="{1CDB8D2B-54C1-4572-8816-5934DB8E589B}">
      <dgm:prSet/>
      <dgm:spPr/>
      <dgm:t>
        <a:bodyPr/>
        <a:lstStyle/>
        <a:p>
          <a:endParaRPr lang="ru-RU"/>
        </a:p>
      </dgm:t>
    </dgm:pt>
    <dgm:pt modelId="{561FE371-5901-463C-8FD3-9AB957889746}" type="sibTrans" cxnId="{1CDB8D2B-54C1-4572-8816-5934DB8E589B}">
      <dgm:prSet/>
      <dgm:spPr/>
      <dgm:t>
        <a:bodyPr/>
        <a:lstStyle/>
        <a:p>
          <a:endParaRPr lang="ru-RU"/>
        </a:p>
      </dgm:t>
    </dgm:pt>
    <dgm:pt modelId="{AA2126C1-D401-40DC-B3EB-788E399230C3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ru" b="1" i="0" u="none" strike="noStrike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Подбор типа ДМП: </a:t>
          </a:r>
        </a:p>
        <a:p>
          <a:pPr rtl="0"/>
          <a:r>
            <a:rPr kumimoji="0" lang="ru-RU" b="0" i="0" u="none" strike="noStrike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прибор, робот, </a:t>
          </a:r>
          <a:r>
            <a:rPr kumimoji="0" lang="ru-RU" b="0" i="0" u="none" strike="noStrike" cap="none" spc="0" normalizeH="0" baseline="0" noProof="0" dirty="0" err="1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самоввод</a:t>
          </a:r>
          <a:endParaRPr lang="ru-RU" dirty="0"/>
        </a:p>
      </dgm:t>
    </dgm:pt>
    <dgm:pt modelId="{7C051E74-653D-4B2C-8041-887E3530AA6C}" type="parTrans" cxnId="{E8A8BA50-D281-4F5A-9D5D-402197BE4B49}">
      <dgm:prSet/>
      <dgm:spPr/>
      <dgm:t>
        <a:bodyPr/>
        <a:lstStyle/>
        <a:p>
          <a:endParaRPr lang="ru-RU"/>
        </a:p>
      </dgm:t>
    </dgm:pt>
    <dgm:pt modelId="{C427A169-8612-485C-8163-DE15AC44D3F1}" type="sibTrans" cxnId="{E8A8BA50-D281-4F5A-9D5D-402197BE4B49}">
      <dgm:prSet/>
      <dgm:spPr/>
      <dgm:t>
        <a:bodyPr/>
        <a:lstStyle/>
        <a:p>
          <a:endParaRPr lang="ru-RU"/>
        </a:p>
      </dgm:t>
    </dgm:pt>
    <dgm:pt modelId="{96BD5A64-AC4E-4EF0-9296-547F4C76CEC5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ru-RU" b="1" i="0" u="none" strike="noStrike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Формирование группы пациентов</a:t>
          </a:r>
          <a:r>
            <a:rPr kumimoji="0" lang="ru-RU" b="0" i="0" u="none" strike="noStrike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 для консультации при наличии отклонений</a:t>
          </a:r>
          <a:endParaRPr lang="ru-RU" dirty="0"/>
        </a:p>
      </dgm:t>
    </dgm:pt>
    <dgm:pt modelId="{04122C28-8EA3-435D-AAEB-A2DFDD08F8F5}" type="parTrans" cxnId="{8A726D1F-5018-4495-83B0-7B9C5A463C48}">
      <dgm:prSet/>
      <dgm:spPr/>
      <dgm:t>
        <a:bodyPr/>
        <a:lstStyle/>
        <a:p>
          <a:endParaRPr lang="ru-RU"/>
        </a:p>
      </dgm:t>
    </dgm:pt>
    <dgm:pt modelId="{6196D95C-8837-490E-8432-58D286EB293A}" type="sibTrans" cxnId="{8A726D1F-5018-4495-83B0-7B9C5A463C48}">
      <dgm:prSet/>
      <dgm:spPr/>
      <dgm:t>
        <a:bodyPr/>
        <a:lstStyle/>
        <a:p>
          <a:endParaRPr lang="ru-RU"/>
        </a:p>
      </dgm:t>
    </dgm:pt>
    <dgm:pt modelId="{F02B7CD6-C6F7-47B9-8100-4B9CBA22D0AC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ru-RU" b="0" i="0" u="none" strike="noStrike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При критических отклонениях </a:t>
          </a:r>
          <a:r>
            <a:rPr kumimoji="0" lang="ru-RU" b="1" i="0" u="none" strike="noStrike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врач вызывает скорую помощь и формирует отчет</a:t>
          </a:r>
          <a:r>
            <a:rPr kumimoji="0" lang="ru-RU" b="0" i="0" u="none" strike="noStrike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 о вызове СМП</a:t>
          </a:r>
          <a:endParaRPr lang="ru-RU" dirty="0"/>
        </a:p>
      </dgm:t>
    </dgm:pt>
    <dgm:pt modelId="{52ACB8BC-3FDF-40F2-B759-0E50A5E7C54B}" type="parTrans" cxnId="{2F0D8F30-0E52-4974-A3FD-28937392E320}">
      <dgm:prSet/>
      <dgm:spPr/>
      <dgm:t>
        <a:bodyPr/>
        <a:lstStyle/>
        <a:p>
          <a:endParaRPr lang="ru-RU"/>
        </a:p>
      </dgm:t>
    </dgm:pt>
    <dgm:pt modelId="{DD976D48-6334-48D2-B78F-B782089D1AE5}" type="sibTrans" cxnId="{2F0D8F30-0E52-4974-A3FD-28937392E320}">
      <dgm:prSet/>
      <dgm:spPr/>
      <dgm:t>
        <a:bodyPr/>
        <a:lstStyle/>
        <a:p>
          <a:endParaRPr lang="ru-RU"/>
        </a:p>
      </dgm:t>
    </dgm:pt>
    <dgm:pt modelId="{6D811454-0690-4B4D-AA7D-9F639C733AC5}" type="pres">
      <dgm:prSet presAssocID="{44EF9B6B-FC99-4805-980E-68ACAAAA8B5E}" presName="diagram" presStyleCnt="0">
        <dgm:presLayoutVars>
          <dgm:dir/>
          <dgm:resizeHandles val="exact"/>
        </dgm:presLayoutVars>
      </dgm:prSet>
      <dgm:spPr/>
    </dgm:pt>
    <dgm:pt modelId="{1C8EE954-0897-47FE-AE65-C56003E43D99}" type="pres">
      <dgm:prSet presAssocID="{0AE9310F-66FB-4A38-8975-8692F11624A5}" presName="node" presStyleLbl="node1" presStyleIdx="0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6559BA6E-F067-42FF-84FA-9EAF871BAC78}" type="pres">
      <dgm:prSet presAssocID="{954BC9A1-8374-4A67-BC4D-9F75D98493C7}" presName="sibTrans" presStyleCnt="0"/>
      <dgm:spPr/>
    </dgm:pt>
    <dgm:pt modelId="{781D1C43-758C-41C0-9D78-FCC17F081613}" type="pres">
      <dgm:prSet presAssocID="{5F1D829F-6F7B-4A7E-B5DB-7699F0F1AEDD}" presName="node" presStyleLbl="node1" presStyleIdx="1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E4F15CB-34D9-4B85-83D7-4227E697B8CB}" type="pres">
      <dgm:prSet presAssocID="{8658FC30-D431-4BA3-839D-AFB617FECFD6}" presName="sibTrans" presStyleCnt="0"/>
      <dgm:spPr/>
    </dgm:pt>
    <dgm:pt modelId="{67BFB65F-B6B0-4DAD-BF3F-AC076C8F46C2}" type="pres">
      <dgm:prSet presAssocID="{0BD511B7-08AE-4AFC-BFEC-EE71003CD990}" presName="node" presStyleLbl="node1" presStyleIdx="2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5855759E-EA39-4E23-B588-B4ABD6ADDF6A}" type="pres">
      <dgm:prSet presAssocID="{7031BBF8-E417-432F-BECA-C628BAA55C12}" presName="sibTrans" presStyleCnt="0"/>
      <dgm:spPr/>
    </dgm:pt>
    <dgm:pt modelId="{07774C02-A572-4CCD-AE7E-91CE352128A3}" type="pres">
      <dgm:prSet presAssocID="{8363F6E2-3049-4B03-B084-DBE45DB34D6D}" presName="node" presStyleLbl="node1" presStyleIdx="3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AC1B1CB9-EA9A-45F3-B544-AC7CF5CD8952}" type="pres">
      <dgm:prSet presAssocID="{561FE371-5901-463C-8FD3-9AB957889746}" presName="sibTrans" presStyleCnt="0"/>
      <dgm:spPr/>
    </dgm:pt>
    <dgm:pt modelId="{C962E28F-0EC6-4689-9086-774478F4F040}" type="pres">
      <dgm:prSet presAssocID="{AA2126C1-D401-40DC-B3EB-788E399230C3}" presName="node" presStyleLbl="node1" presStyleIdx="4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7EE295F-FB53-46AF-83F2-21C1A80DF883}" type="pres">
      <dgm:prSet presAssocID="{C427A169-8612-485C-8163-DE15AC44D3F1}" presName="sibTrans" presStyleCnt="0"/>
      <dgm:spPr/>
    </dgm:pt>
    <dgm:pt modelId="{6060DDA5-004E-453F-AD56-F20020943AD3}" type="pres">
      <dgm:prSet presAssocID="{96BD5A64-AC4E-4EF0-9296-547F4C76CEC5}" presName="node" presStyleLbl="node1" presStyleIdx="5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6473CD3B-93CC-453B-B637-D2E1F552936C}" type="pres">
      <dgm:prSet presAssocID="{6196D95C-8837-490E-8432-58D286EB293A}" presName="sibTrans" presStyleCnt="0"/>
      <dgm:spPr/>
    </dgm:pt>
    <dgm:pt modelId="{9AC5500B-0510-4792-BD97-B9C5C028CC6E}" type="pres">
      <dgm:prSet presAssocID="{F02B7CD6-C6F7-47B9-8100-4B9CBA22D0AC}" presName="node" presStyleLbl="node1" presStyleIdx="6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EE6504E7-56B5-4FF8-AA8D-8F57CF4E788D}" type="presOf" srcId="{0AE9310F-66FB-4A38-8975-8692F11624A5}" destId="{1C8EE954-0897-47FE-AE65-C56003E43D99}" srcOrd="0" destOrd="0" presId="urn:microsoft.com/office/officeart/2005/8/layout/default"/>
    <dgm:cxn modelId="{1D5FBE76-F142-48B2-BFDA-FCB7DB4548FD}" type="presOf" srcId="{8363F6E2-3049-4B03-B084-DBE45DB34D6D}" destId="{07774C02-A572-4CCD-AE7E-91CE352128A3}" srcOrd="0" destOrd="0" presId="urn:microsoft.com/office/officeart/2005/8/layout/default"/>
    <dgm:cxn modelId="{35AFB4BA-DBEF-4ACB-96C3-EE25BD99ADB2}" srcId="{44EF9B6B-FC99-4805-980E-68ACAAAA8B5E}" destId="{5F1D829F-6F7B-4A7E-B5DB-7699F0F1AEDD}" srcOrd="1" destOrd="0" parTransId="{14F13629-939B-4FCF-8B10-09865368C33D}" sibTransId="{8658FC30-D431-4BA3-839D-AFB617FECFD6}"/>
    <dgm:cxn modelId="{2A458BBE-26F6-4B66-BFE5-9A04BBA9876E}" type="presOf" srcId="{96BD5A64-AC4E-4EF0-9296-547F4C76CEC5}" destId="{6060DDA5-004E-453F-AD56-F20020943AD3}" srcOrd="0" destOrd="0" presId="urn:microsoft.com/office/officeart/2005/8/layout/default"/>
    <dgm:cxn modelId="{B2573F6C-2838-4DCA-8A8C-F84DDF990802}" type="presOf" srcId="{F02B7CD6-C6F7-47B9-8100-4B9CBA22D0AC}" destId="{9AC5500B-0510-4792-BD97-B9C5C028CC6E}" srcOrd="0" destOrd="0" presId="urn:microsoft.com/office/officeart/2005/8/layout/default"/>
    <dgm:cxn modelId="{8A726D1F-5018-4495-83B0-7B9C5A463C48}" srcId="{44EF9B6B-FC99-4805-980E-68ACAAAA8B5E}" destId="{96BD5A64-AC4E-4EF0-9296-547F4C76CEC5}" srcOrd="5" destOrd="0" parTransId="{04122C28-8EA3-435D-AAEB-A2DFDD08F8F5}" sibTransId="{6196D95C-8837-490E-8432-58D286EB293A}"/>
    <dgm:cxn modelId="{1CDB8D2B-54C1-4572-8816-5934DB8E589B}" srcId="{44EF9B6B-FC99-4805-980E-68ACAAAA8B5E}" destId="{8363F6E2-3049-4B03-B084-DBE45DB34D6D}" srcOrd="3" destOrd="0" parTransId="{E8B2C7B8-B18E-46F9-A78D-4A4D38CBFF53}" sibTransId="{561FE371-5901-463C-8FD3-9AB957889746}"/>
    <dgm:cxn modelId="{D77DD09F-1D8C-4922-AC01-66B43C77661B}" type="presOf" srcId="{5F1D829F-6F7B-4A7E-B5DB-7699F0F1AEDD}" destId="{781D1C43-758C-41C0-9D78-FCC17F081613}" srcOrd="0" destOrd="0" presId="urn:microsoft.com/office/officeart/2005/8/layout/default"/>
    <dgm:cxn modelId="{7821CA0D-BEF9-4F74-BB54-E2C1C5EA1C24}" type="presOf" srcId="{0BD511B7-08AE-4AFC-BFEC-EE71003CD990}" destId="{67BFB65F-B6B0-4DAD-BF3F-AC076C8F46C2}" srcOrd="0" destOrd="0" presId="urn:microsoft.com/office/officeart/2005/8/layout/default"/>
    <dgm:cxn modelId="{E8A8BA50-D281-4F5A-9D5D-402197BE4B49}" srcId="{44EF9B6B-FC99-4805-980E-68ACAAAA8B5E}" destId="{AA2126C1-D401-40DC-B3EB-788E399230C3}" srcOrd="4" destOrd="0" parTransId="{7C051E74-653D-4B2C-8041-887E3530AA6C}" sibTransId="{C427A169-8612-485C-8163-DE15AC44D3F1}"/>
    <dgm:cxn modelId="{82DB979C-077C-4837-8DBC-AD9A7A0607C8}" srcId="{44EF9B6B-FC99-4805-980E-68ACAAAA8B5E}" destId="{0AE9310F-66FB-4A38-8975-8692F11624A5}" srcOrd="0" destOrd="0" parTransId="{0E1B5571-1145-4301-90CD-4549B65154D3}" sibTransId="{954BC9A1-8374-4A67-BC4D-9F75D98493C7}"/>
    <dgm:cxn modelId="{A421E09E-3C3F-4880-9A2B-71850A6FB1AC}" srcId="{44EF9B6B-FC99-4805-980E-68ACAAAA8B5E}" destId="{0BD511B7-08AE-4AFC-BFEC-EE71003CD990}" srcOrd="2" destOrd="0" parTransId="{C949BB12-F1EF-46D4-94DC-7AD7550F21E4}" sibTransId="{7031BBF8-E417-432F-BECA-C628BAA55C12}"/>
    <dgm:cxn modelId="{421368E0-56E8-41FF-852C-1CD901912B96}" type="presOf" srcId="{AA2126C1-D401-40DC-B3EB-788E399230C3}" destId="{C962E28F-0EC6-4689-9086-774478F4F040}" srcOrd="0" destOrd="0" presId="urn:microsoft.com/office/officeart/2005/8/layout/default"/>
    <dgm:cxn modelId="{04095B83-F68F-4759-B1AF-F5ED3D2CDF3F}" type="presOf" srcId="{44EF9B6B-FC99-4805-980E-68ACAAAA8B5E}" destId="{6D811454-0690-4B4D-AA7D-9F639C733AC5}" srcOrd="0" destOrd="0" presId="urn:microsoft.com/office/officeart/2005/8/layout/default"/>
    <dgm:cxn modelId="{2F0D8F30-0E52-4974-A3FD-28937392E320}" srcId="{44EF9B6B-FC99-4805-980E-68ACAAAA8B5E}" destId="{F02B7CD6-C6F7-47B9-8100-4B9CBA22D0AC}" srcOrd="6" destOrd="0" parTransId="{52ACB8BC-3FDF-40F2-B759-0E50A5E7C54B}" sibTransId="{DD976D48-6334-48D2-B78F-B782089D1AE5}"/>
    <dgm:cxn modelId="{A237AD1A-13A9-499B-88F8-0A4EBDDCEDF6}" type="presParOf" srcId="{6D811454-0690-4B4D-AA7D-9F639C733AC5}" destId="{1C8EE954-0897-47FE-AE65-C56003E43D99}" srcOrd="0" destOrd="0" presId="urn:microsoft.com/office/officeart/2005/8/layout/default"/>
    <dgm:cxn modelId="{CBFA3421-E118-42FE-9173-9B71E6460CE5}" type="presParOf" srcId="{6D811454-0690-4B4D-AA7D-9F639C733AC5}" destId="{6559BA6E-F067-42FF-84FA-9EAF871BAC78}" srcOrd="1" destOrd="0" presId="urn:microsoft.com/office/officeart/2005/8/layout/default"/>
    <dgm:cxn modelId="{C8744CD2-DD8E-4D57-8760-F01BE5B85016}" type="presParOf" srcId="{6D811454-0690-4B4D-AA7D-9F639C733AC5}" destId="{781D1C43-758C-41C0-9D78-FCC17F081613}" srcOrd="2" destOrd="0" presId="urn:microsoft.com/office/officeart/2005/8/layout/default"/>
    <dgm:cxn modelId="{24995C1D-C9B1-4781-B31C-98490DF34C1B}" type="presParOf" srcId="{6D811454-0690-4B4D-AA7D-9F639C733AC5}" destId="{3E4F15CB-34D9-4B85-83D7-4227E697B8CB}" srcOrd="3" destOrd="0" presId="urn:microsoft.com/office/officeart/2005/8/layout/default"/>
    <dgm:cxn modelId="{8E4AA829-3575-42DA-BE18-A08234B72D73}" type="presParOf" srcId="{6D811454-0690-4B4D-AA7D-9F639C733AC5}" destId="{67BFB65F-B6B0-4DAD-BF3F-AC076C8F46C2}" srcOrd="4" destOrd="0" presId="urn:microsoft.com/office/officeart/2005/8/layout/default"/>
    <dgm:cxn modelId="{31036732-3436-42DA-B432-22F6EA5F4823}" type="presParOf" srcId="{6D811454-0690-4B4D-AA7D-9F639C733AC5}" destId="{5855759E-EA39-4E23-B588-B4ABD6ADDF6A}" srcOrd="5" destOrd="0" presId="urn:microsoft.com/office/officeart/2005/8/layout/default"/>
    <dgm:cxn modelId="{43791741-6F55-4342-8759-85C3470D9AEA}" type="presParOf" srcId="{6D811454-0690-4B4D-AA7D-9F639C733AC5}" destId="{07774C02-A572-4CCD-AE7E-91CE352128A3}" srcOrd="6" destOrd="0" presId="urn:microsoft.com/office/officeart/2005/8/layout/default"/>
    <dgm:cxn modelId="{7E5A1923-7A96-4D9C-8ABF-0D4B51ACC450}" type="presParOf" srcId="{6D811454-0690-4B4D-AA7D-9F639C733AC5}" destId="{AC1B1CB9-EA9A-45F3-B544-AC7CF5CD8952}" srcOrd="7" destOrd="0" presId="urn:microsoft.com/office/officeart/2005/8/layout/default"/>
    <dgm:cxn modelId="{844380BC-6F23-4572-A1F4-608CC1782633}" type="presParOf" srcId="{6D811454-0690-4B4D-AA7D-9F639C733AC5}" destId="{C962E28F-0EC6-4689-9086-774478F4F040}" srcOrd="8" destOrd="0" presId="urn:microsoft.com/office/officeart/2005/8/layout/default"/>
    <dgm:cxn modelId="{4DB4FDBC-506F-4B2E-B533-D7B8F02EB26B}" type="presParOf" srcId="{6D811454-0690-4B4D-AA7D-9F639C733AC5}" destId="{E7EE295F-FB53-46AF-83F2-21C1A80DF883}" srcOrd="9" destOrd="0" presId="urn:microsoft.com/office/officeart/2005/8/layout/default"/>
    <dgm:cxn modelId="{2DCDD3EE-D475-4D31-A74A-87110605737E}" type="presParOf" srcId="{6D811454-0690-4B4D-AA7D-9F639C733AC5}" destId="{6060DDA5-004E-453F-AD56-F20020943AD3}" srcOrd="10" destOrd="0" presId="urn:microsoft.com/office/officeart/2005/8/layout/default"/>
    <dgm:cxn modelId="{04C46664-8D2A-4FFF-BFB3-D42865D110FD}" type="presParOf" srcId="{6D811454-0690-4B4D-AA7D-9F639C733AC5}" destId="{6473CD3B-93CC-453B-B637-D2E1F552936C}" srcOrd="11" destOrd="0" presId="urn:microsoft.com/office/officeart/2005/8/layout/default"/>
    <dgm:cxn modelId="{86A35A6F-DFB0-406C-9662-68C911B21B15}" type="presParOf" srcId="{6D811454-0690-4B4D-AA7D-9F639C733AC5}" destId="{9AC5500B-0510-4792-BD97-B9C5C028CC6E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E58563-F975-477B-9CC2-00A821CADA21}" type="doc">
      <dgm:prSet loTypeId="urn:microsoft.com/office/officeart/2005/8/layout/vList3" loCatId="list" qsTypeId="urn:microsoft.com/office/officeart/2005/8/quickstyle/simple2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950C5DD-E254-4100-B3EF-B5001A109CC0}">
      <dgm:prSet phldrT="[Текст]"/>
      <dgm:spPr/>
      <dgm:t>
        <a:bodyPr/>
        <a:lstStyle/>
        <a:p>
          <a:r>
            <a:rPr lang="ru-RU" dirty="0" smtClean="0"/>
            <a:t>Снижение на 30% риска возникновения инфаркта и инсультов (смертность)</a:t>
          </a:r>
          <a:endParaRPr lang="ru-RU" dirty="0"/>
        </a:p>
      </dgm:t>
    </dgm:pt>
    <dgm:pt modelId="{D41E71E2-692A-418D-BE1D-749CC2DECF8F}" type="parTrans" cxnId="{BDF41583-9391-46E2-90B1-0260F00FD287}">
      <dgm:prSet/>
      <dgm:spPr/>
      <dgm:t>
        <a:bodyPr/>
        <a:lstStyle/>
        <a:p>
          <a:endParaRPr lang="ru-RU"/>
        </a:p>
      </dgm:t>
    </dgm:pt>
    <dgm:pt modelId="{574CDC37-612D-46D6-9724-5F147B869E69}" type="sibTrans" cxnId="{BDF41583-9391-46E2-90B1-0260F00FD287}">
      <dgm:prSet/>
      <dgm:spPr/>
      <dgm:t>
        <a:bodyPr/>
        <a:lstStyle/>
        <a:p>
          <a:endParaRPr lang="ru-RU"/>
        </a:p>
      </dgm:t>
    </dgm:pt>
    <dgm:pt modelId="{CD5E32F4-3341-4380-8E57-1E421318EA58}">
      <dgm:prSet phldrT="[Текст]"/>
      <dgm:spPr/>
      <dgm:t>
        <a:bodyPr/>
        <a:lstStyle/>
        <a:p>
          <a:r>
            <a:rPr lang="ru-RU" dirty="0" smtClean="0"/>
            <a:t>Снижение</a:t>
          </a:r>
          <a:r>
            <a:rPr lang="ru-RU" baseline="0" dirty="0" smtClean="0"/>
            <a:t> числа лиц с очень высоким давлением на 70% (вызовы скорой медицинской помощи)</a:t>
          </a:r>
          <a:endParaRPr lang="ru-RU" dirty="0"/>
        </a:p>
      </dgm:t>
    </dgm:pt>
    <dgm:pt modelId="{0EC721B2-4DED-4678-9130-F55FF64ABD38}" type="parTrans" cxnId="{07BE8A1F-392C-4AD5-82C6-EB69FC6035D2}">
      <dgm:prSet/>
      <dgm:spPr/>
      <dgm:t>
        <a:bodyPr/>
        <a:lstStyle/>
        <a:p>
          <a:endParaRPr lang="ru-RU"/>
        </a:p>
      </dgm:t>
    </dgm:pt>
    <dgm:pt modelId="{9397F3B8-064B-4699-94B8-3D75DA52FF92}" type="sibTrans" cxnId="{07BE8A1F-392C-4AD5-82C6-EB69FC6035D2}">
      <dgm:prSet/>
      <dgm:spPr/>
      <dgm:t>
        <a:bodyPr/>
        <a:lstStyle/>
        <a:p>
          <a:endParaRPr lang="ru-RU"/>
        </a:p>
      </dgm:t>
    </dgm:pt>
    <dgm:pt modelId="{66858515-C55E-4A6D-B71E-EDB1F45A8F17}">
      <dgm:prSet phldrT="[Текст]"/>
      <dgm:spPr/>
      <dgm:t>
        <a:bodyPr/>
        <a:lstStyle/>
        <a:p>
          <a:r>
            <a:rPr lang="ru-RU" baseline="0" dirty="0" smtClean="0"/>
            <a:t>Снижение на 40% риска осложнения сахарного диабета</a:t>
          </a:r>
          <a:endParaRPr lang="ru-RU" dirty="0"/>
        </a:p>
      </dgm:t>
    </dgm:pt>
    <dgm:pt modelId="{A581AE33-70DE-490D-A722-F5CC1F52F18F}" type="parTrans" cxnId="{788DB126-35CB-4DFD-A3F0-D41BA361FD16}">
      <dgm:prSet/>
      <dgm:spPr/>
      <dgm:t>
        <a:bodyPr/>
        <a:lstStyle/>
        <a:p>
          <a:endParaRPr lang="ru-RU"/>
        </a:p>
      </dgm:t>
    </dgm:pt>
    <dgm:pt modelId="{CD82198C-D543-47C9-8AFF-CC131CB5C6F6}" type="sibTrans" cxnId="{788DB126-35CB-4DFD-A3F0-D41BA361FD16}">
      <dgm:prSet/>
      <dgm:spPr/>
      <dgm:t>
        <a:bodyPr/>
        <a:lstStyle/>
        <a:p>
          <a:endParaRPr lang="ru-RU"/>
        </a:p>
      </dgm:t>
    </dgm:pt>
    <dgm:pt modelId="{41178E73-DE76-4651-A8B1-B720791A179C}" type="pres">
      <dgm:prSet presAssocID="{E9E58563-F975-477B-9CC2-00A821CADA2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CD62AC-690F-47B9-A0AB-51AD64FD4618}" type="pres">
      <dgm:prSet presAssocID="{F950C5DD-E254-4100-B3EF-B5001A109CC0}" presName="composite" presStyleCnt="0"/>
      <dgm:spPr/>
    </dgm:pt>
    <dgm:pt modelId="{370A59EA-2015-4707-9D77-2378005A4C6F}" type="pres">
      <dgm:prSet presAssocID="{F950C5DD-E254-4100-B3EF-B5001A109CC0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DBD9E382-8A91-4481-B581-9AC1F570027E}" type="pres">
      <dgm:prSet presAssocID="{F950C5DD-E254-4100-B3EF-B5001A109CC0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877599-748A-4346-BC73-9E7571724672}" type="pres">
      <dgm:prSet presAssocID="{574CDC37-612D-46D6-9724-5F147B869E69}" presName="spacing" presStyleCnt="0"/>
      <dgm:spPr/>
    </dgm:pt>
    <dgm:pt modelId="{78ACA6ED-EC60-4952-A745-056DD790A335}" type="pres">
      <dgm:prSet presAssocID="{CD5E32F4-3341-4380-8E57-1E421318EA58}" presName="composite" presStyleCnt="0"/>
      <dgm:spPr/>
    </dgm:pt>
    <dgm:pt modelId="{B54FC967-E437-426B-A7F4-66875532C8DB}" type="pres">
      <dgm:prSet presAssocID="{CD5E32F4-3341-4380-8E57-1E421318EA58}" presName="imgShp" presStyleLbl="fgImgPlac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5D8E1E47-DC73-49C0-9B95-50EB7291E15A}" type="pres">
      <dgm:prSet presAssocID="{CD5E32F4-3341-4380-8E57-1E421318EA5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FF211C-E6F6-4690-8F9E-5ED49A211943}" type="pres">
      <dgm:prSet presAssocID="{9397F3B8-064B-4699-94B8-3D75DA52FF92}" presName="spacing" presStyleCnt="0"/>
      <dgm:spPr/>
    </dgm:pt>
    <dgm:pt modelId="{608A2856-9277-4D83-9B82-FE69A36983BD}" type="pres">
      <dgm:prSet presAssocID="{66858515-C55E-4A6D-B71E-EDB1F45A8F17}" presName="composite" presStyleCnt="0"/>
      <dgm:spPr/>
    </dgm:pt>
    <dgm:pt modelId="{C16011A4-B0A8-4419-9F6C-5B3395A60F14}" type="pres">
      <dgm:prSet presAssocID="{66858515-C55E-4A6D-B71E-EDB1F45A8F17}" presName="imgShp" presStyleLbl="fgImgPlace1" presStyleIdx="2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C9065491-912B-4FFF-8358-7C4BA8EB3737}" type="pres">
      <dgm:prSet presAssocID="{66858515-C55E-4A6D-B71E-EDB1F45A8F17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8DB126-35CB-4DFD-A3F0-D41BA361FD16}" srcId="{E9E58563-F975-477B-9CC2-00A821CADA21}" destId="{66858515-C55E-4A6D-B71E-EDB1F45A8F17}" srcOrd="2" destOrd="0" parTransId="{A581AE33-70DE-490D-A722-F5CC1F52F18F}" sibTransId="{CD82198C-D543-47C9-8AFF-CC131CB5C6F6}"/>
    <dgm:cxn modelId="{FD4833B8-C1C5-4737-8C11-D778130C6828}" type="presOf" srcId="{F950C5DD-E254-4100-B3EF-B5001A109CC0}" destId="{DBD9E382-8A91-4481-B581-9AC1F570027E}" srcOrd="0" destOrd="0" presId="urn:microsoft.com/office/officeart/2005/8/layout/vList3"/>
    <dgm:cxn modelId="{B6A5C88E-83B0-4663-A306-E6C7BBE116DC}" type="presOf" srcId="{CD5E32F4-3341-4380-8E57-1E421318EA58}" destId="{5D8E1E47-DC73-49C0-9B95-50EB7291E15A}" srcOrd="0" destOrd="0" presId="urn:microsoft.com/office/officeart/2005/8/layout/vList3"/>
    <dgm:cxn modelId="{BDF41583-9391-46E2-90B1-0260F00FD287}" srcId="{E9E58563-F975-477B-9CC2-00A821CADA21}" destId="{F950C5DD-E254-4100-B3EF-B5001A109CC0}" srcOrd="0" destOrd="0" parTransId="{D41E71E2-692A-418D-BE1D-749CC2DECF8F}" sibTransId="{574CDC37-612D-46D6-9724-5F147B869E69}"/>
    <dgm:cxn modelId="{1DF3BC89-81C9-45F1-91B7-AC64F6959868}" type="presOf" srcId="{66858515-C55E-4A6D-B71E-EDB1F45A8F17}" destId="{C9065491-912B-4FFF-8358-7C4BA8EB3737}" srcOrd="0" destOrd="0" presId="urn:microsoft.com/office/officeart/2005/8/layout/vList3"/>
    <dgm:cxn modelId="{07BE8A1F-392C-4AD5-82C6-EB69FC6035D2}" srcId="{E9E58563-F975-477B-9CC2-00A821CADA21}" destId="{CD5E32F4-3341-4380-8E57-1E421318EA58}" srcOrd="1" destOrd="0" parTransId="{0EC721B2-4DED-4678-9130-F55FF64ABD38}" sibTransId="{9397F3B8-064B-4699-94B8-3D75DA52FF92}"/>
    <dgm:cxn modelId="{2066AD34-D10E-4493-86C9-0AD0179E3F66}" type="presOf" srcId="{E9E58563-F975-477B-9CC2-00A821CADA21}" destId="{41178E73-DE76-4651-A8B1-B720791A179C}" srcOrd="0" destOrd="0" presId="urn:microsoft.com/office/officeart/2005/8/layout/vList3"/>
    <dgm:cxn modelId="{3F045BDC-E488-494F-9D02-755E69792236}" type="presParOf" srcId="{41178E73-DE76-4651-A8B1-B720791A179C}" destId="{FECD62AC-690F-47B9-A0AB-51AD64FD4618}" srcOrd="0" destOrd="0" presId="urn:microsoft.com/office/officeart/2005/8/layout/vList3"/>
    <dgm:cxn modelId="{C64F71A2-287F-42B6-9097-60327671FF38}" type="presParOf" srcId="{FECD62AC-690F-47B9-A0AB-51AD64FD4618}" destId="{370A59EA-2015-4707-9D77-2378005A4C6F}" srcOrd="0" destOrd="0" presId="urn:microsoft.com/office/officeart/2005/8/layout/vList3"/>
    <dgm:cxn modelId="{BDEED1CE-BB30-44B1-AED0-13B0D4C2FC54}" type="presParOf" srcId="{FECD62AC-690F-47B9-A0AB-51AD64FD4618}" destId="{DBD9E382-8A91-4481-B581-9AC1F570027E}" srcOrd="1" destOrd="0" presId="urn:microsoft.com/office/officeart/2005/8/layout/vList3"/>
    <dgm:cxn modelId="{AFEB1D98-1023-4C88-98CD-31D774E733F0}" type="presParOf" srcId="{41178E73-DE76-4651-A8B1-B720791A179C}" destId="{79877599-748A-4346-BC73-9E7571724672}" srcOrd="1" destOrd="0" presId="urn:microsoft.com/office/officeart/2005/8/layout/vList3"/>
    <dgm:cxn modelId="{2CFA78C8-31BF-4DE2-A654-B187ED9AE820}" type="presParOf" srcId="{41178E73-DE76-4651-A8B1-B720791A179C}" destId="{78ACA6ED-EC60-4952-A745-056DD790A335}" srcOrd="2" destOrd="0" presId="urn:microsoft.com/office/officeart/2005/8/layout/vList3"/>
    <dgm:cxn modelId="{D1598BA6-BDD8-4654-8045-27C21B12B056}" type="presParOf" srcId="{78ACA6ED-EC60-4952-A745-056DD790A335}" destId="{B54FC967-E437-426B-A7F4-66875532C8DB}" srcOrd="0" destOrd="0" presId="urn:microsoft.com/office/officeart/2005/8/layout/vList3"/>
    <dgm:cxn modelId="{127AE124-D143-4B3E-8C0B-68518D051762}" type="presParOf" srcId="{78ACA6ED-EC60-4952-A745-056DD790A335}" destId="{5D8E1E47-DC73-49C0-9B95-50EB7291E15A}" srcOrd="1" destOrd="0" presId="urn:microsoft.com/office/officeart/2005/8/layout/vList3"/>
    <dgm:cxn modelId="{764E102D-CED3-4102-B928-DF50275D6C05}" type="presParOf" srcId="{41178E73-DE76-4651-A8B1-B720791A179C}" destId="{43FF211C-E6F6-4690-8F9E-5ED49A211943}" srcOrd="3" destOrd="0" presId="urn:microsoft.com/office/officeart/2005/8/layout/vList3"/>
    <dgm:cxn modelId="{63EDF55E-0867-43BC-BC8B-09DBA6FA5B59}" type="presParOf" srcId="{41178E73-DE76-4651-A8B1-B720791A179C}" destId="{608A2856-9277-4D83-9B82-FE69A36983BD}" srcOrd="4" destOrd="0" presId="urn:microsoft.com/office/officeart/2005/8/layout/vList3"/>
    <dgm:cxn modelId="{997939F8-805A-4EB3-B3E8-2821651C81A0}" type="presParOf" srcId="{608A2856-9277-4D83-9B82-FE69A36983BD}" destId="{C16011A4-B0A8-4419-9F6C-5B3395A60F14}" srcOrd="0" destOrd="0" presId="urn:microsoft.com/office/officeart/2005/8/layout/vList3"/>
    <dgm:cxn modelId="{E4980968-5DFC-48CF-BDA6-052DEDDF9048}" type="presParOf" srcId="{608A2856-9277-4D83-9B82-FE69A36983BD}" destId="{C9065491-912B-4FFF-8358-7C4BA8EB373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EE954-0897-47FE-AE65-C56003E43D99}">
      <dsp:nvSpPr>
        <dsp:cNvPr id="0" name=""/>
        <dsp:cNvSpPr/>
      </dsp:nvSpPr>
      <dsp:spPr>
        <a:xfrm>
          <a:off x="2533" y="675923"/>
          <a:ext cx="2010099" cy="1206059"/>
        </a:xfrm>
        <a:prstGeom prst="roundRect">
          <a:avLst/>
        </a:prstGeom>
        <a:solidFill>
          <a:schemeClr val="accent4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" sz="1300" b="1" i="0" u="none" strike="noStrike" kern="1200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Постановка диагноза</a:t>
          </a:r>
        </a:p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300" b="0" i="0" u="none" strike="noStrike" kern="1200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на очном приеме лечащим врачом</a:t>
          </a:r>
          <a:endParaRPr lang="ru-RU" sz="1300" kern="1200" dirty="0"/>
        </a:p>
      </dsp:txBody>
      <dsp:txXfrm>
        <a:off x="61408" y="734798"/>
        <a:ext cx="1892349" cy="1088309"/>
      </dsp:txXfrm>
    </dsp:sp>
    <dsp:sp modelId="{781D1C43-758C-41C0-9D78-FCC17F081613}">
      <dsp:nvSpPr>
        <dsp:cNvPr id="0" name=""/>
        <dsp:cNvSpPr/>
      </dsp:nvSpPr>
      <dsp:spPr>
        <a:xfrm>
          <a:off x="2213643" y="675923"/>
          <a:ext cx="2010099" cy="1206059"/>
        </a:xfrm>
        <a:prstGeom prst="roundRect">
          <a:avLst/>
        </a:prstGeom>
        <a:solidFill>
          <a:schemeClr val="accent4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300" b="1" i="0" u="none" strike="noStrike" kern="1200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Подключение к ДМП </a:t>
          </a:r>
          <a:r>
            <a:rPr kumimoji="0" lang="ru-RU" sz="1300" b="0" i="0" u="none" strike="noStrike" kern="1200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(реестром или внесением в ЛК МО), выдача прибора и инструкции</a:t>
          </a:r>
          <a:endParaRPr lang="ru-RU" sz="1300" kern="1200" dirty="0"/>
        </a:p>
      </dsp:txBody>
      <dsp:txXfrm>
        <a:off x="2272518" y="734798"/>
        <a:ext cx="1892349" cy="1088309"/>
      </dsp:txXfrm>
    </dsp:sp>
    <dsp:sp modelId="{67BFB65F-B6B0-4DAD-BF3F-AC076C8F46C2}">
      <dsp:nvSpPr>
        <dsp:cNvPr id="0" name=""/>
        <dsp:cNvSpPr/>
      </dsp:nvSpPr>
      <dsp:spPr>
        <a:xfrm>
          <a:off x="4424752" y="675923"/>
          <a:ext cx="2010099" cy="1206059"/>
        </a:xfrm>
        <a:prstGeom prst="roundRect">
          <a:avLst/>
        </a:prstGeom>
        <a:solidFill>
          <a:schemeClr val="accent4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300" b="1" i="0" u="none" strike="noStrike" kern="1200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Врач наблюдает </a:t>
          </a:r>
          <a:r>
            <a:rPr kumimoji="0" lang="ru-RU" sz="1300" b="0" i="0" u="none" strike="noStrike" kern="1200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за клинически важными событиями </a:t>
          </a:r>
          <a:r>
            <a:rPr kumimoji="0" lang="ru-RU" sz="1300" b="1" i="0" u="none" strike="noStrike" kern="1200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в ЛК для ДМП</a:t>
          </a:r>
          <a:endParaRPr lang="ru-RU" sz="1300" kern="1200" dirty="0"/>
        </a:p>
      </dsp:txBody>
      <dsp:txXfrm>
        <a:off x="4483627" y="734798"/>
        <a:ext cx="1892349" cy="1088309"/>
      </dsp:txXfrm>
    </dsp:sp>
    <dsp:sp modelId="{07774C02-A572-4CCD-AE7E-91CE352128A3}">
      <dsp:nvSpPr>
        <dsp:cNvPr id="0" name=""/>
        <dsp:cNvSpPr/>
      </dsp:nvSpPr>
      <dsp:spPr>
        <a:xfrm>
          <a:off x="6635862" y="675923"/>
          <a:ext cx="2010099" cy="1206059"/>
        </a:xfrm>
        <a:prstGeom prst="roundRect">
          <a:avLst/>
        </a:prstGeom>
        <a:solidFill>
          <a:schemeClr val="accent4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300" b="0" i="0" u="none" strike="noStrike" kern="1200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По завершении ДМП </a:t>
          </a:r>
          <a:r>
            <a:rPr kumimoji="0" lang="ru-RU" sz="1300" b="1" i="0" u="none" strike="noStrike" kern="1200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формируется отчет о дистанционном наблюдении </a:t>
          </a:r>
          <a:r>
            <a:rPr kumimoji="0" lang="ru-RU" sz="1300" b="0" i="0" u="none" strike="noStrike" kern="1200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и подписывается УКЭП</a:t>
          </a:r>
          <a:endParaRPr lang="ru-RU" sz="1300" kern="1200" dirty="0"/>
        </a:p>
      </dsp:txBody>
      <dsp:txXfrm>
        <a:off x="6694737" y="734798"/>
        <a:ext cx="1892349" cy="1088309"/>
      </dsp:txXfrm>
    </dsp:sp>
    <dsp:sp modelId="{C962E28F-0EC6-4689-9086-774478F4F040}">
      <dsp:nvSpPr>
        <dsp:cNvPr id="0" name=""/>
        <dsp:cNvSpPr/>
      </dsp:nvSpPr>
      <dsp:spPr>
        <a:xfrm>
          <a:off x="1108088" y="2082993"/>
          <a:ext cx="2010099" cy="1206059"/>
        </a:xfrm>
        <a:prstGeom prst="roundRect">
          <a:avLst/>
        </a:prstGeom>
        <a:solidFill>
          <a:schemeClr val="accent4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" sz="13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Подбор типа ДМП: </a:t>
          </a:r>
        </a:p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3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прибор, робот, </a:t>
          </a:r>
          <a:r>
            <a:rPr kumimoji="0" lang="ru-RU" sz="1300" b="0" i="0" u="none" strike="noStrike" kern="1200" cap="none" spc="0" normalizeH="0" baseline="0" noProof="0" dirty="0" err="1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самоввод</a:t>
          </a:r>
          <a:endParaRPr lang="ru-RU" sz="1300" kern="1200" dirty="0"/>
        </a:p>
      </dsp:txBody>
      <dsp:txXfrm>
        <a:off x="1166963" y="2141868"/>
        <a:ext cx="1892349" cy="1088309"/>
      </dsp:txXfrm>
    </dsp:sp>
    <dsp:sp modelId="{6060DDA5-004E-453F-AD56-F20020943AD3}">
      <dsp:nvSpPr>
        <dsp:cNvPr id="0" name=""/>
        <dsp:cNvSpPr/>
      </dsp:nvSpPr>
      <dsp:spPr>
        <a:xfrm>
          <a:off x="3319198" y="2082993"/>
          <a:ext cx="2010099" cy="1206059"/>
        </a:xfrm>
        <a:prstGeom prst="roundRect">
          <a:avLst/>
        </a:prstGeom>
        <a:solidFill>
          <a:schemeClr val="accent4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300" b="1" i="0" u="none" strike="noStrike" kern="1200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Формирование группы пациентов</a:t>
          </a:r>
          <a:r>
            <a:rPr kumimoji="0" lang="ru-RU" sz="1300" b="0" i="0" u="none" strike="noStrike" kern="1200" cap="none" spc="0" normalizeH="0" baseline="0" noProof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 для консультации при наличии отклонений</a:t>
          </a:r>
          <a:endParaRPr lang="ru-RU" sz="1300" kern="1200" dirty="0"/>
        </a:p>
      </dsp:txBody>
      <dsp:txXfrm>
        <a:off x="3378073" y="2141868"/>
        <a:ext cx="1892349" cy="1088309"/>
      </dsp:txXfrm>
    </dsp:sp>
    <dsp:sp modelId="{9AC5500B-0510-4792-BD97-B9C5C028CC6E}">
      <dsp:nvSpPr>
        <dsp:cNvPr id="0" name=""/>
        <dsp:cNvSpPr/>
      </dsp:nvSpPr>
      <dsp:spPr>
        <a:xfrm>
          <a:off x="5530307" y="2082993"/>
          <a:ext cx="2010099" cy="1206059"/>
        </a:xfrm>
        <a:prstGeom prst="roundRect">
          <a:avLst/>
        </a:prstGeom>
        <a:solidFill>
          <a:schemeClr val="accent4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300" b="0" i="0" u="none" strike="noStrike" kern="1200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При критических отклонениях </a:t>
          </a:r>
          <a:r>
            <a:rPr kumimoji="0" lang="ru-RU" sz="1300" b="1" i="0" u="none" strike="noStrike" kern="1200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врач вызывает скорую помощь и формирует отчет</a:t>
          </a:r>
          <a:r>
            <a:rPr kumimoji="0" lang="ru-RU" sz="1300" b="0" i="0" u="none" strike="noStrike" kern="1200" cap="none" spc="0" normalizeH="0" baseline="0" noProof="0" dirty="0" smtClean="0">
              <a:ln/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rPr>
            <a:t> о вызове СМП</a:t>
          </a:r>
          <a:endParaRPr lang="ru-RU" sz="1300" kern="1200" dirty="0"/>
        </a:p>
      </dsp:txBody>
      <dsp:txXfrm>
        <a:off x="5589182" y="2141868"/>
        <a:ext cx="1892349" cy="1088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9E382-8A91-4481-B581-9AC1F570027E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7757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Снижение на 30% риска возникновения инфаркта и инсультов (смертность)</a:t>
          </a:r>
          <a:endParaRPr lang="ru-RU" sz="1800" kern="1200" dirty="0"/>
        </a:p>
      </dsp:txBody>
      <dsp:txXfrm rot="10800000">
        <a:off x="1585466" y="1895"/>
        <a:ext cx="3771647" cy="1128772"/>
      </dsp:txXfrm>
    </dsp:sp>
    <dsp:sp modelId="{370A59EA-2015-4707-9D77-2378005A4C6F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D8E1E47-DC73-49C0-9B95-50EB7291E15A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7757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Снижение</a:t>
          </a:r>
          <a:r>
            <a:rPr lang="ru-RU" sz="1800" kern="1200" baseline="0" dirty="0" smtClean="0"/>
            <a:t> числа лиц с очень высоким давлением на 70% (вызовы скорой медицинской помощи)</a:t>
          </a:r>
          <a:endParaRPr lang="ru-RU" sz="1800" kern="1200" dirty="0"/>
        </a:p>
      </dsp:txBody>
      <dsp:txXfrm rot="10800000">
        <a:off x="1585466" y="1467613"/>
        <a:ext cx="3771647" cy="1128772"/>
      </dsp:txXfrm>
    </dsp:sp>
    <dsp:sp modelId="{B54FC967-E437-426B-A7F4-66875532C8DB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9065491-912B-4FFF-8358-7C4BA8EB3737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7757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baseline="0" dirty="0" smtClean="0"/>
            <a:t>Снижение на 40% риска осложнения сахарного диабета</a:t>
          </a:r>
          <a:endParaRPr lang="ru-RU" sz="1800" kern="1200" dirty="0"/>
        </a:p>
      </dsp:txBody>
      <dsp:txXfrm rot="10800000">
        <a:off x="1585466" y="2933332"/>
        <a:ext cx="3771647" cy="1128772"/>
      </dsp:txXfrm>
    </dsp:sp>
    <dsp:sp modelId="{C16011A4-B0A8-4419-9F6C-5B3395A60F14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Добрый день, уважаемые эксперты! Меня зовут Жаргал Махачкеев. И сейчас я расскажу о проекте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дистанционного мониторинга пациентов, реализуемого в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Республике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Бурятия.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0048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Хронические неинфекционные заболевания (ХНИЗ) – представляют собой значительную медицинскую, демографическую и социально-экономическую проблему. Более 70,0% смертей во всем мире обусловлены ХНИЗ, в год эти патологические состояния уносят жизни порядка 40 миллионов человек. Перед системами здравоохранения всех стран мира поставлена задача профилактики и ранней диагностики ХНИЗ. Дополнительно в России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а в Республике Бурятия в особенности, присутствует серьезный дефицит врачебных кадров. Также у нас в республике большая территория, и для сельских жителей ко всему прочему особенно в небольших селах существует проблема территориальной удаленности медицинской организации. В сложившихся условиях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требуются принципиально новые подходы к организации медицинской помощи. И ключевая роль при этом отводится цифровой трансформации. Телемедицинские технологии уже достаточно давно и успешно применяются для борьбы с ХНИЗ, однако актуальным вопросом остается широкое внедрение простых и доступных (как экономически, так и технологически) решений.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7299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Ключевыми задачами проекта по дистанционному мониторингу пациентов являются:</a:t>
            </a:r>
          </a:p>
          <a:p>
            <a:pPr marL="158750" indent="0">
              <a:buNone/>
            </a:pPr>
            <a:endParaRPr lang="ru-RU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Во-первых, постепенный охват диспансерным наблюдением всех пациентов с повышенным АД и сахарным диабетом. Во-вторых, нужно решать проблему низкой приверженности пациентов к снижению факторов риска, лечению и ДН. Эффективность ДН должна повыситься путем достижения целевых значений задаваемых показателей здоровья. Соответственно, тем самым мы должны уменьшить количество визитов пациентов в поликлинику и вызовов на дом до 30% в отношении </a:t>
            </a:r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мониторируемых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пациентов, и тем самым снижать нагрузку на наших врачей. Таким образом ко всему прочему должна происходить экономия средств бюджетов учреждений здравоохранения на лечение данных пациентов за счет снижения числа возникающих осложнений и сопровождающего их более дорогостоящего лечения.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7513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 smtClean="0"/>
              <a:t>Для решения поставленных задач</a:t>
            </a:r>
            <a:r>
              <a:rPr lang="ru-RU" baseline="0" dirty="0" smtClean="0"/>
              <a:t> нами </a:t>
            </a:r>
            <a:r>
              <a:rPr lang="ru-RU" baseline="0" dirty="0" smtClean="0"/>
              <a:t>была выбрана технологическая </a:t>
            </a:r>
            <a:r>
              <a:rPr lang="ru-RU" baseline="0" dirty="0" smtClean="0"/>
              <a:t>платформа для проведения дистанционного мониторинга состояния здоровья пациентов с артериальной гипертензией и сахарным диабетом.</a:t>
            </a:r>
          </a:p>
          <a:p>
            <a:pPr marL="158750" indent="0">
              <a:buNone/>
            </a:pPr>
            <a:r>
              <a:rPr lang="ru-RU" baseline="0" dirty="0" smtClean="0"/>
              <a:t>Принцип работы системы – это сбор </a:t>
            </a:r>
            <a:r>
              <a:rPr lang="ru-RU" baseline="0" dirty="0" smtClean="0"/>
              <a:t>различными способами показателей </a:t>
            </a:r>
            <a:r>
              <a:rPr lang="ru-RU" baseline="0" dirty="0" smtClean="0"/>
              <a:t>здоровья пациентов, находящихся на </a:t>
            </a:r>
            <a:r>
              <a:rPr lang="ru-RU" baseline="0" dirty="0" smtClean="0"/>
              <a:t>мониторинге, </a:t>
            </a:r>
            <a:r>
              <a:rPr lang="ru-RU" baseline="0" dirty="0" smtClean="0"/>
              <a:t>и при необходимости проведения онлайн консультаций врача с пациентом.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6547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1240b760a0_2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21240b760a0_2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 smtClean="0"/>
              <a:t>Система</a:t>
            </a:r>
            <a:r>
              <a:rPr lang="ru-RU" baseline="0" dirty="0" smtClean="0"/>
              <a:t> позволяет осуществлять сбор показателей здоровья несколькими способами: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baseline="0" dirty="0" smtClean="0"/>
              <a:t>Во-первых это переносные устройства (тонометры и </a:t>
            </a:r>
            <a:r>
              <a:rPr lang="ru-RU" baseline="0" dirty="0" err="1" smtClean="0"/>
              <a:t>глюкометры</a:t>
            </a:r>
            <a:r>
              <a:rPr lang="ru-RU" baseline="0" dirty="0" smtClean="0"/>
              <a:t>), которые посредством </a:t>
            </a:r>
            <a:r>
              <a:rPr lang="en-US" baseline="0" dirty="0" smtClean="0"/>
              <a:t>Bluetooth </a:t>
            </a:r>
            <a:r>
              <a:rPr lang="ru-RU" baseline="0" dirty="0" smtClean="0"/>
              <a:t>через смартфон могут самостоятельно передавать свои показания на сервер системы.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baseline="0" dirty="0" smtClean="0"/>
              <a:t>Во-вторых, это само мобильное приложение, в котором свои показатели можно ввести в виде текста, либо распознать со сделанного фото экрана прибора, либо надиктовать их голосом.</a:t>
            </a:r>
            <a:br>
              <a:rPr lang="ru-RU" baseline="0" dirty="0" smtClean="0"/>
            </a:br>
            <a:r>
              <a:rPr lang="ru-RU" baseline="0" dirty="0" smtClean="0"/>
              <a:t>Ну и наконец, если у пациента нет современного смартфона, ему может позвонить робот и попросить значения артериального давления или уровня сахара. При этом если значения выходят за пределы нормального диапазона, робот спросит нужна ли консультация врача, а если показатели слишком высоки, может вызвать скорую помощь.</a:t>
            </a:r>
            <a:br>
              <a:rPr lang="ru-RU" baseline="0" dirty="0" smtClean="0"/>
            </a:br>
            <a:r>
              <a:rPr lang="ru-RU" baseline="0" dirty="0" smtClean="0"/>
              <a:t/>
            </a:r>
            <a:br>
              <a:rPr lang="ru-RU" baseline="0" dirty="0" smtClean="0"/>
            </a:br>
            <a:r>
              <a:rPr lang="ru-RU" baseline="0" dirty="0" smtClean="0"/>
              <a:t>Все полученные таким образом показатели попадают в АРМ врача, где формируются задачи по консультациям пациентов с отклонениями. Также можно просмотреть профиль любого </a:t>
            </a:r>
            <a:r>
              <a:rPr lang="ru-RU" baseline="0" dirty="0" err="1" smtClean="0"/>
              <a:t>мониторируемого</a:t>
            </a:r>
            <a:r>
              <a:rPr lang="ru-RU" baseline="0" dirty="0" smtClean="0"/>
              <a:t> пациента и ознакомиться с динамикой его показателей.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9113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1240b760a0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g21240b760a0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/>
              <a:t>Отдельно хочется отметить возможности искусственного интеллекта</a:t>
            </a:r>
            <a:r>
              <a:rPr lang="ru-RU" baseline="0" dirty="0" smtClean="0"/>
              <a:t>.</a:t>
            </a:r>
            <a:br>
              <a:rPr lang="ru-RU" baseline="0" dirty="0" smtClean="0"/>
            </a:br>
            <a:r>
              <a:rPr lang="ru-RU" baseline="0" dirty="0" smtClean="0"/>
              <a:t>Голосовой робот умеет не просто собирать данные пациентов, но и проводит их </a:t>
            </a:r>
            <a:r>
              <a:rPr lang="ru-RU" baseline="0" dirty="0" err="1" smtClean="0"/>
              <a:t>валидацию</a:t>
            </a:r>
            <a:r>
              <a:rPr lang="ru-RU" baseline="0" dirty="0" smtClean="0"/>
              <a:t>, определяет критическое состояние пациента и рекомендует вызвать СМП, также может определить эмоциональный фон разговора и соответствующим образом реагировать на него.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baseline="0" dirty="0" smtClean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baseline="0" dirty="0" smtClean="0"/>
              <a:t>Ввод данных с устройств по фото – это самообучающаяся нейронная сеть, умеющая распознавать показания с экранов различных приборов.</a:t>
            </a:r>
            <a:endParaRPr dirty="0"/>
          </a:p>
        </p:txBody>
      </p:sp>
      <p:sp>
        <p:nvSpPr>
          <p:cNvPr id="83" name="Google Shape;83;g21240b760a0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8736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 smtClean="0"/>
              <a:t>Алгоритм дистанционного мониторинга следующий:</a:t>
            </a:r>
          </a:p>
          <a:p>
            <a:pPr marL="387350" indent="-228600">
              <a:buAutoNum type="arabicPeriod"/>
            </a:pPr>
            <a:r>
              <a:rPr lang="ru-RU" dirty="0" smtClean="0"/>
              <a:t>Врач на</a:t>
            </a:r>
            <a:r>
              <a:rPr lang="ru-RU" baseline="0" dirty="0" smtClean="0"/>
              <a:t> очном приеме определяет необходимость </a:t>
            </a:r>
            <a:r>
              <a:rPr lang="ru-RU" baseline="0" dirty="0" err="1" smtClean="0"/>
              <a:t>дист</a:t>
            </a:r>
            <a:r>
              <a:rPr lang="ru-RU" baseline="0" dirty="0" smtClean="0"/>
              <a:t>. мониторинга.</a:t>
            </a:r>
          </a:p>
          <a:p>
            <a:pPr marL="387350" indent="-228600">
              <a:buAutoNum type="arabicPeriod"/>
            </a:pPr>
            <a:r>
              <a:rPr lang="ru-RU" baseline="0" dirty="0" smtClean="0"/>
              <a:t>Совместно с пациентом определяется способ передачи данных.</a:t>
            </a:r>
          </a:p>
          <a:p>
            <a:pPr marL="387350" indent="-228600">
              <a:buAutoNum type="arabicPeriod"/>
            </a:pPr>
            <a:r>
              <a:rPr lang="ru-RU" baseline="0" dirty="0" smtClean="0"/>
              <a:t>Пациент вносится в реестр </a:t>
            </a:r>
            <a:r>
              <a:rPr lang="ru-RU" baseline="0" dirty="0" err="1" smtClean="0"/>
              <a:t>мониторируемых</a:t>
            </a:r>
            <a:r>
              <a:rPr lang="ru-RU" baseline="0" dirty="0" smtClean="0"/>
              <a:t> пациентов. Ему выдается либо прибор, либо инструкция по способам передачи своих показателей здоровья.</a:t>
            </a:r>
          </a:p>
          <a:p>
            <a:pPr marL="387350" indent="-228600">
              <a:buAutoNum type="arabicPeriod"/>
            </a:pPr>
            <a:r>
              <a:rPr lang="ru-RU" baseline="0" dirty="0" smtClean="0"/>
              <a:t>Далее начинается мониторинг, по результатам которого формируются группы пациентов для консультации при наличии отклонений</a:t>
            </a:r>
          </a:p>
          <a:p>
            <a:pPr marL="387350" indent="-228600">
              <a:buAutoNum type="arabicPeriod"/>
            </a:pPr>
            <a:r>
              <a:rPr lang="ru-RU" baseline="0" dirty="0" smtClean="0"/>
              <a:t>Врачу в ЛК направляется информация о клинически важных событиях</a:t>
            </a:r>
          </a:p>
          <a:p>
            <a:pPr marL="387350" indent="-228600">
              <a:buAutoNum type="arabicPeriod"/>
            </a:pPr>
            <a:r>
              <a:rPr lang="ru-RU" baseline="0" dirty="0" smtClean="0"/>
              <a:t>При критических отклонениях врач вызывает скорую медпомощь.</a:t>
            </a:r>
          </a:p>
          <a:p>
            <a:pPr marL="387350" indent="-228600">
              <a:buAutoNum type="arabicPeriod"/>
            </a:pPr>
            <a:r>
              <a:rPr lang="ru-RU" baseline="0" dirty="0" smtClean="0"/>
              <a:t>При завершении ДМП формируется отчет.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1401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 smtClean="0"/>
              <a:t>Проект</a:t>
            </a:r>
            <a:r>
              <a:rPr lang="ru-RU" baseline="0" dirty="0" smtClean="0"/>
              <a:t> в республике реализуется с середины 2020 года. В период 2020-2021 проводился пилот, в рамках которого производился мониторинг не только пациентов с ХНИЗ, но и с </a:t>
            </a:r>
            <a:r>
              <a:rPr lang="en-US" baseline="0" dirty="0" smtClean="0"/>
              <a:t>COVID-19</a:t>
            </a:r>
            <a:r>
              <a:rPr lang="ru-RU" baseline="0" dirty="0" smtClean="0"/>
              <a:t>. Далее в 2021 году начался масштабный проект по всем мед. организациям. И до начала 2023 года в общей сложности через мониторинг прошли 5628 человек.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2929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 smtClean="0"/>
              <a:t>В 2023 году на</a:t>
            </a:r>
            <a:r>
              <a:rPr lang="ru-RU" baseline="0" dirty="0" smtClean="0"/>
              <a:t> мониторинге состоит </a:t>
            </a:r>
            <a:r>
              <a:rPr lang="ru-RU" baseline="0" dirty="0" smtClean="0"/>
              <a:t>558 пациентов, </a:t>
            </a:r>
            <a:r>
              <a:rPr lang="ru-RU" baseline="0" dirty="0" smtClean="0"/>
              <a:t>из которых 67% передают свои показания. Сформировано более 1700 задач по отклонениям, в </a:t>
            </a:r>
            <a:r>
              <a:rPr lang="ru-RU" baseline="0" dirty="0" err="1" smtClean="0"/>
              <a:t>т.ч</a:t>
            </a:r>
            <a:r>
              <a:rPr lang="ru-RU" baseline="0" dirty="0" smtClean="0"/>
              <a:t>. 104 критических задач.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7196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 smtClean="0"/>
              <a:t>Переходя</a:t>
            </a:r>
            <a:r>
              <a:rPr lang="ru-RU" baseline="0" dirty="0" smtClean="0"/>
              <a:t> к результатам, важно отметить такое понятие как компенсация, то есть достижение пациентом целевых показателей здоровья</a:t>
            </a:r>
          </a:p>
          <a:p>
            <a:pPr marL="158750" indent="0">
              <a:buNone/>
            </a:pPr>
            <a:r>
              <a:rPr lang="ru-RU" baseline="0" dirty="0" smtClean="0"/>
              <a:t>В 2023 году доля компенсированных по артериальной гипертензии составляет почти 72%, а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по сахарному диабету </a:t>
            </a:r>
            <a:r>
              <a:rPr lang="ru-RU" baseline="0" dirty="0" smtClean="0"/>
              <a:t>почти </a:t>
            </a:r>
            <a:r>
              <a:rPr lang="ru-RU" baseline="0" dirty="0" smtClean="0"/>
              <a:t>60%. Это в целом говорит, </a:t>
            </a:r>
            <a:r>
              <a:rPr lang="ru-RU" baseline="0" dirty="0" smtClean="0"/>
              <a:t>об </a:t>
            </a:r>
            <a:r>
              <a:rPr lang="ru-RU" baseline="0" dirty="0" smtClean="0"/>
              <a:t>успешности реализации проекта. Одним из важных моментов в данном проекте является вовлеченность пациента, ведь мало поставить пациента на мониторинг, нужно убедить его передавать данные в систему.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6180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 smtClean="0"/>
              <a:t>Пациенты</a:t>
            </a:r>
            <a:r>
              <a:rPr lang="ru-RU" baseline="0" dirty="0" smtClean="0"/>
              <a:t> в большинстве своем оценивают дистанционный мониторинг положительно. 83% пациентов понравилась программа по индексу </a:t>
            </a:r>
            <a:r>
              <a:rPr lang="en-US" baseline="0" dirty="0" smtClean="0"/>
              <a:t>CSI</a:t>
            </a:r>
            <a:r>
              <a:rPr lang="ru-RU" baseline="0" dirty="0" smtClean="0"/>
              <a:t> (клиентская удовлетворенность), а по индексу </a:t>
            </a:r>
            <a:r>
              <a:rPr lang="en-US" baseline="0" dirty="0" smtClean="0"/>
              <a:t>NPS</a:t>
            </a:r>
            <a:r>
              <a:rPr lang="ru-RU" baseline="0" dirty="0" smtClean="0"/>
              <a:t>, который оценивает потребительскую лояльность – 95% готовы рекомендовать программу родственникам и знакомым.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5013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 smtClean="0"/>
              <a:t>Говоря о социальных</a:t>
            </a:r>
            <a:r>
              <a:rPr lang="ru-RU" baseline="0" dirty="0" smtClean="0"/>
              <a:t> эффектах, необходимо отметить такие важные моменты как:</a:t>
            </a:r>
            <a:endParaRPr lang="ru-RU" dirty="0" smtClean="0"/>
          </a:p>
          <a:p>
            <a:r>
              <a:rPr lang="ru-RU" dirty="0" smtClean="0"/>
              <a:t>Снижение на 30% риска возникновения инфаркта и инсультов (а значит и смертности</a:t>
            </a:r>
            <a:r>
              <a:rPr lang="ru-RU" baseline="0" dirty="0" smtClean="0"/>
              <a:t> от этих причин</a:t>
            </a:r>
            <a:r>
              <a:rPr lang="ru-RU" dirty="0" smtClean="0"/>
              <a:t>)</a:t>
            </a:r>
          </a:p>
          <a:p>
            <a:r>
              <a:rPr lang="ru-RU" dirty="0" smtClean="0"/>
              <a:t>Снижение</a:t>
            </a:r>
            <a:r>
              <a:rPr lang="ru-RU" baseline="0" dirty="0" smtClean="0"/>
              <a:t> числа лиц с очень высоким давлением на 70% (а это вызовы скорой медицинской помощи)</a:t>
            </a:r>
          </a:p>
          <a:p>
            <a:r>
              <a:rPr lang="ru-RU" baseline="0" dirty="0" smtClean="0"/>
              <a:t>Снижение на 40% риска осложнения сахарного диабета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886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18fcce7604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118fcce7604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 userDrawn="1">
  <p:cSld name="Титульный слайд 1">
    <p:bg>
      <p:bgRef idx="1003">
        <a:schemeClr val="bg2"/>
      </p:bgRef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B0A6FA-745D-8722-CFC4-F4949196A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1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978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E13493-0051-DB87-2E47-7F2233896A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5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 1" userDrawn="1">
  <p:cSld name="1_Титульный слайд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11;g11aff15638c_0_13"/>
          <p:cNvSpPr>
            <a:spLocks noGrp="1"/>
          </p:cNvSpPr>
          <p:nvPr>
            <p:ph type="ctrTitle"/>
          </p:nvPr>
        </p:nvSpPr>
        <p:spPr bwMode="auto"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Char char="●"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2;g11aff15638c_0_13"/>
          <p:cNvSpPr>
            <a:spLocks noGrp="1"/>
          </p:cNvSpPr>
          <p:nvPr>
            <p:ph type="subTitle" idx="1"/>
          </p:nvPr>
        </p:nvSpPr>
        <p:spPr bwMode="auto"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13;g11aff15638c_0_13"/>
          <p:cNvSpPr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14;g11aff15638c_0_13"/>
          <p:cNvSpPr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15;g11aff15638c_0_13"/>
          <p:cNvSpPr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486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17;g11aff15638c_0_19"/>
          <p:cNvSpPr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8;g11aff15638c_0_19"/>
          <p:cNvSpPr>
            <a:spLocks noGrp="1"/>
          </p:cNvSpPr>
          <p:nvPr>
            <p:ph type="body" idx="1"/>
          </p:nvPr>
        </p:nvSpPr>
        <p:spPr bwMode="auto">
          <a:xfrm>
            <a:off x="628650" y="1369218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19;g11aff15638c_0_19"/>
          <p:cNvSpPr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20;g11aff15638c_0_19"/>
          <p:cNvSpPr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21;g11aff15638c_0_19"/>
          <p:cNvSpPr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8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 and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0;g11aff15638c_0_32"/>
          <p:cNvSpPr>
            <a:spLocks noGrp="1"/>
          </p:cNvSpPr>
          <p:nvPr>
            <p:ph type="title"/>
          </p:nvPr>
        </p:nvSpPr>
        <p:spPr bwMode="auto">
          <a:xfrm>
            <a:off x="893913" y="270800"/>
            <a:ext cx="76914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1pPr>
            <a:lvl2pPr lvl="1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2pPr>
            <a:lvl3pPr lvl="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3pPr>
            <a:lvl4pPr lvl="3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4pPr>
            <a:lvl5pPr lvl="4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5pPr>
            <a:lvl6pPr lvl="5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6pPr>
            <a:lvl7pPr lvl="6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7pPr>
            <a:lvl8pPr lvl="7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8pPr>
            <a:lvl9pPr lvl="8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5" name="Google Shape;31;g11aff15638c_0_32"/>
          <p:cNvPicPr/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08689" y="266547"/>
            <a:ext cx="485235" cy="4852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2;g11aff15638c_0_32"/>
          <p:cNvSpPr>
            <a:spLocks noGrp="1"/>
          </p:cNvSpPr>
          <p:nvPr>
            <p:ph type="body" idx="1"/>
          </p:nvPr>
        </p:nvSpPr>
        <p:spPr bwMode="auto">
          <a:xfrm>
            <a:off x="450000" y="990000"/>
            <a:ext cx="4332000" cy="23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33;g11aff15638c_0_32"/>
          <p:cNvSpPr>
            <a:spLocks noGrp="1"/>
          </p:cNvSpPr>
          <p:nvPr>
            <p:ph type="body" idx="2"/>
          </p:nvPr>
        </p:nvSpPr>
        <p:spPr bwMode="auto">
          <a:xfrm>
            <a:off x="4763525" y="990000"/>
            <a:ext cx="4332000" cy="23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859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текст 1 1 1" userDrawn="1">
  <p:cSld name="Заголовок и текст 1 1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8;g11aff15638c_0_41"/>
          <p:cNvSpPr>
            <a:spLocks noGrp="1"/>
          </p:cNvSpPr>
          <p:nvPr>
            <p:ph type="title"/>
          </p:nvPr>
        </p:nvSpPr>
        <p:spPr bwMode="auto">
          <a:xfrm>
            <a:off x="523575" y="194850"/>
            <a:ext cx="7691400" cy="4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5696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 1" userDrawn="1">
  <p:cSld name="Title and body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40;g11aff15638c_0_43"/>
          <p:cNvSpPr>
            <a:spLocks noGrp="1"/>
          </p:cNvSpPr>
          <p:nvPr>
            <p:ph type="title"/>
          </p:nvPr>
        </p:nvSpPr>
        <p:spPr bwMode="auto">
          <a:xfrm>
            <a:off x="893925" y="270800"/>
            <a:ext cx="7691400" cy="4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1pPr>
            <a:lvl2pPr lvl="1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2pPr>
            <a:lvl3pPr lvl="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3pPr>
            <a:lvl4pPr lvl="3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4pPr>
            <a:lvl5pPr lvl="4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5pPr>
            <a:lvl6pPr lvl="5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6pPr>
            <a:lvl7pPr lvl="6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7pPr>
            <a:lvl8pPr lvl="7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8pPr>
            <a:lvl9pPr lvl="8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Roboto"/>
                <a:ea typeface="Roboto"/>
                <a:cs typeface="Roboto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41;g11aff15638c_0_43"/>
          <p:cNvSpPr>
            <a:spLocks noGrp="1"/>
          </p:cNvSpPr>
          <p:nvPr>
            <p:ph type="body" idx="1"/>
          </p:nvPr>
        </p:nvSpPr>
        <p:spPr bwMode="auto">
          <a:xfrm>
            <a:off x="450000" y="990000"/>
            <a:ext cx="4332000" cy="23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6" name="Google Shape;42;g11aff15638c_0_4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00302" y="258146"/>
            <a:ext cx="502008" cy="5020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75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;g11aff15638c_0_19"/>
          <p:cNvSpPr>
            <a:spLocks noGrp="1"/>
          </p:cNvSpPr>
          <p:nvPr>
            <p:ph type="sldNum" idx="12"/>
          </p:nvPr>
        </p:nvSpPr>
        <p:spPr bwMode="auto">
          <a:xfrm>
            <a:off x="6977780" y="4779789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795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632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610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1" y="1"/>
            <a:ext cx="9144001" cy="51435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7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89209"/>
            <a:ext cx="9144000" cy="5232710"/>
          </a:xfrm>
          <a:prstGeom prst="rect">
            <a:avLst/>
          </a:prstGeom>
        </p:spPr>
      </p:pic>
      <p:pic>
        <p:nvPicPr>
          <p:cNvPr id="5" name="Picture 2" descr="https://egov-buryatia.ru/upload/iblock/c00/c00443d6d1cc56321d591d13a5afa9c5.p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0" y="152563"/>
            <a:ext cx="385808" cy="46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755" r:id="rId1"/>
    <p:sldLayoutId id="2147483703" r:id="rId2"/>
    <p:sldLayoutId id="2147483677" r:id="rId3"/>
    <p:sldLayoutId id="2147483678" r:id="rId4"/>
    <p:sldLayoutId id="2147483680" r:id="rId5"/>
    <p:sldLayoutId id="2147483681" r:id="rId6"/>
    <p:sldLayoutId id="2147483682" r:id="rId7"/>
    <p:sldLayoutId id="2147483757" r:id="rId8"/>
    <p:sldLayoutId id="2147483760" r:id="rId9"/>
    <p:sldLayoutId id="214748375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gif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2.png"/><Relationship Id="rId26" Type="http://schemas.openxmlformats.org/officeDocument/2006/relationships/image" Target="../media/image18.png"/><Relationship Id="rId39" Type="http://schemas.openxmlformats.org/officeDocument/2006/relationships/image" Target="../media/image36.png"/><Relationship Id="rId3" Type="http://schemas.openxmlformats.org/officeDocument/2006/relationships/image" Target="../media/image31.png"/><Relationship Id="rId21" Type="http://schemas.openxmlformats.org/officeDocument/2006/relationships/image" Target="../media/image13.png"/><Relationship Id="rId34" Type="http://schemas.openxmlformats.org/officeDocument/2006/relationships/image" Target="../media/image26.png"/><Relationship Id="rId42" Type="http://schemas.openxmlformats.org/officeDocument/2006/relationships/image" Target="../media/image39.png"/><Relationship Id="rId17" Type="http://schemas.openxmlformats.org/officeDocument/2006/relationships/image" Target="../media/image11.png"/><Relationship Id="rId25" Type="http://schemas.openxmlformats.org/officeDocument/2006/relationships/image" Target="../media/image17.png"/><Relationship Id="rId33" Type="http://schemas.openxmlformats.org/officeDocument/2006/relationships/image" Target="../media/image25.png"/><Relationship Id="rId38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3.svg"/><Relationship Id="rId20" Type="http://schemas.openxmlformats.org/officeDocument/2006/relationships/image" Target="../media/image12.png"/><Relationship Id="rId29" Type="http://schemas.openxmlformats.org/officeDocument/2006/relationships/image" Target="../media/image21.png"/><Relationship Id="rId41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24" Type="http://schemas.openxmlformats.org/officeDocument/2006/relationships/image" Target="../media/image16.png"/><Relationship Id="rId32" Type="http://schemas.openxmlformats.org/officeDocument/2006/relationships/image" Target="../media/image24.png"/><Relationship Id="rId37" Type="http://schemas.openxmlformats.org/officeDocument/2006/relationships/image" Target="../media/image34.png"/><Relationship Id="rId40" Type="http://schemas.openxmlformats.org/officeDocument/2006/relationships/image" Target="../media/image37.png"/><Relationship Id="rId23" Type="http://schemas.openxmlformats.org/officeDocument/2006/relationships/image" Target="../media/image15.png"/><Relationship Id="rId28" Type="http://schemas.openxmlformats.org/officeDocument/2006/relationships/image" Target="../media/image20.png"/><Relationship Id="rId36" Type="http://schemas.openxmlformats.org/officeDocument/2006/relationships/image" Target="../media/image28.png"/><Relationship Id="rId19" Type="http://schemas.openxmlformats.org/officeDocument/2006/relationships/image" Target="../media/image33.png"/><Relationship Id="rId31" Type="http://schemas.openxmlformats.org/officeDocument/2006/relationships/image" Target="../media/image23.png"/><Relationship Id="rId44" Type="http://schemas.openxmlformats.org/officeDocument/2006/relationships/image" Target="../media/image30.gif"/><Relationship Id="rId22" Type="http://schemas.openxmlformats.org/officeDocument/2006/relationships/image" Target="../media/image14.tiff"/><Relationship Id="rId27" Type="http://schemas.openxmlformats.org/officeDocument/2006/relationships/image" Target="../media/image19.png"/><Relationship Id="rId30" Type="http://schemas.openxmlformats.org/officeDocument/2006/relationships/image" Target="../media/image22.png"/><Relationship Id="rId35" Type="http://schemas.openxmlformats.org/officeDocument/2006/relationships/image" Target="../media/image27.png"/><Relationship Id="rId43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diagramColors" Target="../diagrams/colors1.xml"/><Relationship Id="rId3" Type="http://schemas.openxmlformats.org/officeDocument/2006/relationships/image" Target="../media/image49.png"/><Relationship Id="rId7" Type="http://schemas.openxmlformats.org/officeDocument/2006/relationships/image" Target="../media/image75.svg"/><Relationship Id="rId12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4.svg"/><Relationship Id="rId11" Type="http://schemas.openxmlformats.org/officeDocument/2006/relationships/diagramLayout" Target="../diagrams/layout1.xml"/><Relationship Id="rId5" Type="http://schemas.openxmlformats.org/officeDocument/2006/relationships/image" Target="../media/image50.png"/><Relationship Id="rId10" Type="http://schemas.openxmlformats.org/officeDocument/2006/relationships/diagramData" Target="../diagrams/data1.xml"/><Relationship Id="rId4" Type="http://schemas.openxmlformats.org/officeDocument/2006/relationships/image" Target="../media/image72.svg"/><Relationship Id="rId9" Type="http://schemas.openxmlformats.org/officeDocument/2006/relationships/image" Target="../media/image77.svg"/><Relationship Id="rId14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microsoft.com/office/2007/relationships/diagramDrawing" Target="../diagrams/drawing2.xml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4.png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63.png"/><Relationship Id="rId10" Type="http://schemas.openxmlformats.org/officeDocument/2006/relationships/diagramLayout" Target="../diagrams/layout2.xml"/><Relationship Id="rId4" Type="http://schemas.openxmlformats.org/officeDocument/2006/relationships/image" Target="../media/image20.png"/><Relationship Id="rId9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6.png"/><Relationship Id="rId3" Type="http://schemas.openxmlformats.org/officeDocument/2006/relationships/image" Target="../media/image67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11" Type="http://schemas.openxmlformats.org/officeDocument/2006/relationships/image" Target="../media/image16.png"/><Relationship Id="rId24" Type="http://schemas.openxmlformats.org/officeDocument/2006/relationships/image" Target="../media/image34.png"/><Relationship Id="rId5" Type="http://schemas.openxmlformats.org/officeDocument/2006/relationships/image" Target="../media/image32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8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31" Type="http://schemas.openxmlformats.org/officeDocument/2006/relationships/image" Target="../media/image30.gif"/><Relationship Id="rId4" Type="http://schemas.openxmlformats.org/officeDocument/2006/relationships/image" Target="../media/image11.png"/><Relationship Id="rId9" Type="http://schemas.openxmlformats.org/officeDocument/2006/relationships/image" Target="../media/image14.tiff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7.png"/><Relationship Id="rId30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6">
            <a:extLst>
              <a:ext uri="{FF2B5EF4-FFF2-40B4-BE49-F238E27FC236}">
                <a16:creationId xmlns:a16="http://schemas.microsoft.com/office/drawing/2014/main" id="{FC4250F9-3662-B1A7-278C-19DC02F29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961716">
            <a:off x="2086773" y="-1685531"/>
            <a:ext cx="6306742" cy="5885706"/>
          </a:xfrm>
          <a:prstGeom prst="rect">
            <a:avLst/>
          </a:prstGeom>
        </p:spPr>
      </p:pic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26D9DB68-6431-ADD0-DE11-7E86CB074202}"/>
              </a:ext>
            </a:extLst>
          </p:cNvPr>
          <p:cNvSpPr/>
          <p:nvPr/>
        </p:nvSpPr>
        <p:spPr>
          <a:xfrm rot="10800000">
            <a:off x="5832670" y="4242637"/>
            <a:ext cx="2948562" cy="40614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D0D48"/>
              </a:gs>
              <a:gs pos="61000">
                <a:srgbClr val="2D1652"/>
              </a:gs>
            </a:gsLst>
            <a:lin ang="10800025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RU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B Sans Display" panose="020B0503040504020204" pitchFamily="34" charset="0"/>
              <a:cs typeface="SB Sans Display" panose="020B0503040504020204" pitchFamily="34" charset="0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43A13B-CF25-0287-91B9-B445F24BA546}"/>
              </a:ext>
            </a:extLst>
          </p:cNvPr>
          <p:cNvSpPr txBox="1"/>
          <p:nvPr/>
        </p:nvSpPr>
        <p:spPr>
          <a:xfrm>
            <a:off x="12918559" y="8072992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0A9206-444E-D00F-AD36-7E701AB17C45}"/>
              </a:ext>
            </a:extLst>
          </p:cNvPr>
          <p:cNvSpPr txBox="1"/>
          <p:nvPr/>
        </p:nvSpPr>
        <p:spPr bwMode="auto">
          <a:xfrm>
            <a:off x="5717481" y="4242637"/>
            <a:ext cx="3207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Республика Бурятия</a:t>
            </a:r>
            <a:endParaRPr kumimoji="0" lang="en-RU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5B6005-0DA9-7DB2-0821-EDD68D26F9F1}"/>
              </a:ext>
            </a:extLst>
          </p:cNvPr>
          <p:cNvSpPr txBox="1"/>
          <p:nvPr/>
        </p:nvSpPr>
        <p:spPr bwMode="auto">
          <a:xfrm>
            <a:off x="3316948" y="1185758"/>
            <a:ext cx="3846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Дистанционный Мониторинг Пациентов</a:t>
            </a:r>
            <a:endParaRPr kumimoji="0" lang="en-RU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24BD42-A03C-FBA7-7733-4F03A2C6DE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7055"/>
          <a:stretch/>
        </p:blipFill>
        <p:spPr>
          <a:xfrm>
            <a:off x="2810502" y="-597207"/>
            <a:ext cx="5783634" cy="1779301"/>
          </a:xfrm>
          <a:prstGeom prst="rect">
            <a:avLst/>
          </a:prstGeom>
        </p:spPr>
      </p:pic>
      <p:pic>
        <p:nvPicPr>
          <p:cNvPr id="24" name="Рисунок 3">
            <a:extLst>
              <a:ext uri="{FF2B5EF4-FFF2-40B4-BE49-F238E27FC236}">
                <a16:creationId xmlns:a16="http://schemas.microsoft.com/office/drawing/2014/main" id="{66DA8FE0-646C-F6C9-ABF0-51A1555578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7" t="21870" r="4734"/>
          <a:stretch/>
        </p:blipFill>
        <p:spPr>
          <a:xfrm>
            <a:off x="6829484" y="713874"/>
            <a:ext cx="2188706" cy="212902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3826D98-6570-2256-3F3A-70237A9D90E1}"/>
              </a:ext>
            </a:extLst>
          </p:cNvPr>
          <p:cNvGrpSpPr/>
          <p:nvPr/>
        </p:nvGrpSpPr>
        <p:grpSpPr>
          <a:xfrm>
            <a:off x="4327444" y="1809220"/>
            <a:ext cx="2635246" cy="2049636"/>
            <a:chOff x="1083516" y="1636695"/>
            <a:chExt cx="3499480" cy="2721818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6AB55209-F34B-2B90-4FA4-F98A34F7F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3516" y="1636695"/>
              <a:ext cx="3499480" cy="2721818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7AB32F7B-D666-8CF1-F815-C5391D744C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-1" b="40683"/>
            <a:stretch/>
          </p:blipFill>
          <p:spPr>
            <a:xfrm>
              <a:off x="1350952" y="1790066"/>
              <a:ext cx="2965901" cy="1701895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A7555D27-1100-8900-7EEE-7C81C3A21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1642" y="1962156"/>
              <a:ext cx="178735" cy="178735"/>
            </a:xfrm>
            <a:prstGeom prst="rect">
              <a:avLst/>
            </a:prstGeom>
            <a:effectLst/>
          </p:spPr>
        </p:pic>
      </p:grpSp>
      <p:grpSp>
        <p:nvGrpSpPr>
          <p:cNvPr id="27" name="Google Shape;710;p35">
            <a:extLst>
              <a:ext uri="{FF2B5EF4-FFF2-40B4-BE49-F238E27FC236}">
                <a16:creationId xmlns:a16="http://schemas.microsoft.com/office/drawing/2014/main" id="{A21B3611-D366-A3AC-0E06-60E8647BEED4}"/>
              </a:ext>
            </a:extLst>
          </p:cNvPr>
          <p:cNvGrpSpPr/>
          <p:nvPr/>
        </p:nvGrpSpPr>
        <p:grpSpPr>
          <a:xfrm>
            <a:off x="5832670" y="2525706"/>
            <a:ext cx="2063434" cy="1319647"/>
            <a:chOff x="1795495" y="990601"/>
            <a:chExt cx="5976416" cy="3822153"/>
          </a:xfrm>
        </p:grpSpPr>
        <p:grpSp>
          <p:nvGrpSpPr>
            <p:cNvPr id="60" name="Google Shape;711;p35">
              <a:extLst>
                <a:ext uri="{FF2B5EF4-FFF2-40B4-BE49-F238E27FC236}">
                  <a16:creationId xmlns:a16="http://schemas.microsoft.com/office/drawing/2014/main" id="{F136468C-7B9A-BDB9-D149-6CE5E780F60A}"/>
                </a:ext>
              </a:extLst>
            </p:cNvPr>
            <p:cNvGrpSpPr/>
            <p:nvPr/>
          </p:nvGrpSpPr>
          <p:grpSpPr>
            <a:xfrm>
              <a:off x="1795495" y="990601"/>
              <a:ext cx="5976416" cy="3822153"/>
              <a:chOff x="1708200" y="1112102"/>
              <a:chExt cx="8512200" cy="5384824"/>
            </a:xfrm>
          </p:grpSpPr>
          <p:pic>
            <p:nvPicPr>
              <p:cNvPr id="62" name="Google Shape;712;p35">
                <a:extLst>
                  <a:ext uri="{FF2B5EF4-FFF2-40B4-BE49-F238E27FC236}">
                    <a16:creationId xmlns:a16="http://schemas.microsoft.com/office/drawing/2014/main" id="{2BA0368C-B833-659C-1A99-00FD12F30E56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/>
              </a:blip>
              <a:srcRect r="9966"/>
              <a:stretch/>
            </p:blipFill>
            <p:spPr>
              <a:xfrm>
                <a:off x="1708200" y="1112102"/>
                <a:ext cx="8512200" cy="538482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713;p35" descr="Дашборд.png">
                <a:extLst>
                  <a:ext uri="{FF2B5EF4-FFF2-40B4-BE49-F238E27FC236}">
                    <a16:creationId xmlns:a16="http://schemas.microsoft.com/office/drawing/2014/main" id="{AB60D63A-0503-3069-EBCE-3E536E87893B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2296637" y="1566983"/>
                <a:ext cx="6868626" cy="41466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4" name="Google Shape;714;p35" descr="Дашборд.png">
                <a:extLst>
                  <a:ext uri="{FF2B5EF4-FFF2-40B4-BE49-F238E27FC236}">
                    <a16:creationId xmlns:a16="http://schemas.microsoft.com/office/drawing/2014/main" id="{33CE50AB-6D39-5CA4-DD7D-090DCF13DCA6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2296637" y="1391294"/>
                <a:ext cx="6873488" cy="27801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1" name="Google Shape;715;p35">
              <a:extLst>
                <a:ext uri="{FF2B5EF4-FFF2-40B4-BE49-F238E27FC236}">
                  <a16:creationId xmlns:a16="http://schemas.microsoft.com/office/drawing/2014/main" id="{86191470-2A2C-710A-DBF1-A284561A1AFE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181479" y="4267413"/>
              <a:ext cx="781050" cy="152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E31EB48-49DD-F936-2C8F-E5F53AD5B389}"/>
              </a:ext>
            </a:extLst>
          </p:cNvPr>
          <p:cNvGrpSpPr/>
          <p:nvPr/>
        </p:nvGrpSpPr>
        <p:grpSpPr>
          <a:xfrm>
            <a:off x="8032749" y="2433223"/>
            <a:ext cx="497366" cy="963766"/>
            <a:chOff x="5129520" y="215222"/>
            <a:chExt cx="1191819" cy="2309436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B1701544-2E36-0675-49D4-E7B767340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38648" y="338283"/>
              <a:ext cx="960958" cy="2080794"/>
            </a:xfrm>
            <a:prstGeom prst="rect">
              <a:avLst/>
            </a:prstGeom>
          </p:spPr>
        </p:pic>
        <p:pic>
          <p:nvPicPr>
            <p:cNvPr id="59" name="Google Shape;779;p37">
              <a:extLst>
                <a:ext uri="{FF2B5EF4-FFF2-40B4-BE49-F238E27FC236}">
                  <a16:creationId xmlns:a16="http://schemas.microsoft.com/office/drawing/2014/main" id="{2E1429AA-0697-94FF-4868-B84786FFA009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5129520" y="215222"/>
              <a:ext cx="1191819" cy="23094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7F8CB53-CBD9-920F-F8AD-116A66D3DB1A}"/>
              </a:ext>
            </a:extLst>
          </p:cNvPr>
          <p:cNvGrpSpPr/>
          <p:nvPr/>
        </p:nvGrpSpPr>
        <p:grpSpPr>
          <a:xfrm>
            <a:off x="7578195" y="2693835"/>
            <a:ext cx="497366" cy="963767"/>
            <a:chOff x="7754060" y="2598277"/>
            <a:chExt cx="1191896" cy="2309588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D1C1570-2F81-E5E7-399B-094762BC0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866863" y="2709470"/>
              <a:ext cx="965830" cy="2091343"/>
            </a:xfrm>
            <a:prstGeom prst="rect">
              <a:avLst/>
            </a:prstGeom>
          </p:spPr>
        </p:pic>
        <p:pic>
          <p:nvPicPr>
            <p:cNvPr id="57" name="Google Shape;774;p37">
              <a:extLst>
                <a:ext uri="{FF2B5EF4-FFF2-40B4-BE49-F238E27FC236}">
                  <a16:creationId xmlns:a16="http://schemas.microsoft.com/office/drawing/2014/main" id="{B66C9CB8-4591-965B-BBC3-7019F2931997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7754060" y="2598277"/>
              <a:ext cx="1191896" cy="230958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D190253F-238F-01D4-5A5A-A01B7859E2C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50752" y="2886539"/>
            <a:ext cx="489022" cy="947750"/>
          </a:xfrm>
          <a:prstGeom prst="rect">
            <a:avLst/>
          </a:prstGeom>
        </p:spPr>
      </p:pic>
      <p:pic>
        <p:nvPicPr>
          <p:cNvPr id="35" name="Google Shape;194;p40" descr="01Frame 1454.png">
            <a:extLst>
              <a:ext uri="{FF2B5EF4-FFF2-40B4-BE49-F238E27FC236}">
                <a16:creationId xmlns:a16="http://schemas.microsoft.com/office/drawing/2014/main" id="{B5132519-A63B-6F4C-E9EF-B2A5C4B8B314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 r="-2425"/>
          <a:stretch/>
        </p:blipFill>
        <p:spPr>
          <a:xfrm>
            <a:off x="8250137" y="3465211"/>
            <a:ext cx="432826" cy="28708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6" name="Google Shape;195;p40" descr="02Frame 1456.png">
            <a:extLst>
              <a:ext uri="{FF2B5EF4-FFF2-40B4-BE49-F238E27FC236}">
                <a16:creationId xmlns:a16="http://schemas.microsoft.com/office/drawing/2014/main" id="{E214C56C-3687-7B6D-CEE5-D3C916E65393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637692" y="3116476"/>
            <a:ext cx="287081" cy="28708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" name="Google Shape;198;p40" descr="06Frame 1452.png">
            <a:extLst>
              <a:ext uri="{FF2B5EF4-FFF2-40B4-BE49-F238E27FC236}">
                <a16:creationId xmlns:a16="http://schemas.microsoft.com/office/drawing/2014/main" id="{E5F0E7C1-6115-574B-1E91-91342F8B1B36}"/>
              </a:ext>
            </a:extLst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8217783" y="3195508"/>
            <a:ext cx="360574" cy="36057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Google Shape;199;p40" descr="07Frame 1455.png">
            <a:extLst>
              <a:ext uri="{FF2B5EF4-FFF2-40B4-BE49-F238E27FC236}">
                <a16:creationId xmlns:a16="http://schemas.microsoft.com/office/drawing/2014/main" id="{F762FE74-8056-3D3B-F011-BCFBD0253D9B}"/>
              </a:ext>
            </a:extLst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420659" y="2925609"/>
            <a:ext cx="360574" cy="36057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0" name="Google Shape;196;p40" descr="04Frame 1638.png">
            <a:extLst>
              <a:ext uri="{FF2B5EF4-FFF2-40B4-BE49-F238E27FC236}">
                <a16:creationId xmlns:a16="http://schemas.microsoft.com/office/drawing/2014/main" id="{FD6C70A5-9580-9067-877C-32C09B7C0434}"/>
              </a:ext>
            </a:extLst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8347904" y="3300849"/>
            <a:ext cx="496075" cy="36057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1" name="Google Shape;197;p40" descr="05Frame 1456.png">
            <a:extLst>
              <a:ext uri="{FF2B5EF4-FFF2-40B4-BE49-F238E27FC236}">
                <a16:creationId xmlns:a16="http://schemas.microsoft.com/office/drawing/2014/main" id="{C4A86C47-7C68-2E8E-F74C-9D31E8B752EF}"/>
              </a:ext>
            </a:extLst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8369060" y="3075303"/>
            <a:ext cx="360574" cy="36057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B052D9F-A32B-4B7E-BA48-07582CBFC599}"/>
              </a:ext>
            </a:extLst>
          </p:cNvPr>
          <p:cNvGrpSpPr/>
          <p:nvPr/>
        </p:nvGrpSpPr>
        <p:grpSpPr>
          <a:xfrm>
            <a:off x="4305694" y="2641886"/>
            <a:ext cx="621067" cy="1203466"/>
            <a:chOff x="6621545" y="467380"/>
            <a:chExt cx="2059866" cy="399148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F6CE155-28BF-BC1D-6CA3-9DDEE0BE1E30}"/>
                </a:ext>
              </a:extLst>
            </p:cNvPr>
            <p:cNvGrpSpPr/>
            <p:nvPr/>
          </p:nvGrpSpPr>
          <p:grpSpPr>
            <a:xfrm>
              <a:off x="6621545" y="467380"/>
              <a:ext cx="2059866" cy="3991486"/>
              <a:chOff x="3687749" y="881214"/>
              <a:chExt cx="2059866" cy="3991486"/>
            </a:xfrm>
          </p:grpSpPr>
          <p:pic>
            <p:nvPicPr>
              <p:cNvPr id="20" name="Picture 2">
                <a:extLst>
                  <a:ext uri="{FF2B5EF4-FFF2-40B4-BE49-F238E27FC236}">
                    <a16:creationId xmlns:a16="http://schemas.microsoft.com/office/drawing/2014/main" id="{D4658CBF-DF7A-4654-D360-057875A00D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764" t="20968" r="39065"/>
              <a:stretch/>
            </p:blipFill>
            <p:spPr bwMode="auto">
              <a:xfrm>
                <a:off x="3807119" y="1081646"/>
                <a:ext cx="1802971" cy="36150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Google Shape;801;p37">
                <a:extLst>
                  <a:ext uri="{FF2B5EF4-FFF2-40B4-BE49-F238E27FC236}">
                    <a16:creationId xmlns:a16="http://schemas.microsoft.com/office/drawing/2014/main" id="{3EABF13C-4126-142C-332D-8CDF5D42D7ED}"/>
                  </a:ext>
                </a:extLst>
              </p:cNvPr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3687749" y="881214"/>
                <a:ext cx="2059866" cy="399148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9" name="Picture 2" descr="Почему важно вести дневник:">
              <a:extLst>
                <a:ext uri="{FF2B5EF4-FFF2-40B4-BE49-F238E27FC236}">
                  <a16:creationId xmlns:a16="http://schemas.microsoft.com/office/drawing/2014/main" id="{ED2AC5AC-8C6C-DCDA-BAB7-53D1DDC824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52" t="9166" r="18916" b="34914"/>
            <a:stretch/>
          </p:blipFill>
          <p:spPr bwMode="auto">
            <a:xfrm>
              <a:off x="7974086" y="802457"/>
              <a:ext cx="481605" cy="681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2" name="Picture 2" descr="https://egov-buryatia.ru/upload/iblock/c00/c00443d6d1cc56321d591d13a5afa9c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167" y="4093549"/>
            <a:ext cx="647542" cy="777537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68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13;p29">
            <a:extLst>
              <a:ext uri="{FF2B5EF4-FFF2-40B4-BE49-F238E27FC236}">
                <a16:creationId xmlns:a16="http://schemas.microsoft.com/office/drawing/2014/main" id="{E98FA69A-5A24-7873-E6CD-E8C2EB7B3B81}"/>
              </a:ext>
            </a:extLst>
          </p:cNvPr>
          <p:cNvSpPr txBox="1">
            <a:spLocks/>
          </p:cNvSpPr>
          <p:nvPr/>
        </p:nvSpPr>
        <p:spPr>
          <a:xfrm>
            <a:off x="342900" y="180975"/>
            <a:ext cx="6767348" cy="5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000" b="1" dirty="0" smtClean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ДМП</a:t>
            </a:r>
            <a:r>
              <a:rPr lang="ru-RU" sz="2000" b="1" dirty="0" smtClean="0">
                <a:solidFill>
                  <a:schemeClr val="accen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smtClean="0">
                <a:solidFill>
                  <a:schemeClr val="accen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| </a:t>
            </a:r>
            <a:r>
              <a:rPr lang="ru-RU" sz="2000" b="1" dirty="0" smtClean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Предпосылки</a:t>
            </a:r>
            <a:endParaRPr lang="ru-RU" sz="2000" b="1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Google Shape;354;p31">
            <a:extLst>
              <a:ext uri="{FF2B5EF4-FFF2-40B4-BE49-F238E27FC236}">
                <a16:creationId xmlns:a16="http://schemas.microsoft.com/office/drawing/2014/main" id="{6EF5AAFD-8A2A-3039-12FD-67D41EC5489B}"/>
              </a:ext>
            </a:extLst>
          </p:cNvPr>
          <p:cNvSpPr/>
          <p:nvPr/>
        </p:nvSpPr>
        <p:spPr bwMode="auto">
          <a:xfrm>
            <a:off x="3293972" y="970350"/>
            <a:ext cx="2556000" cy="1691400"/>
          </a:xfrm>
          <a:prstGeom prst="roundRect">
            <a:avLst>
              <a:gd name="adj" fmla="val 5035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lt1"/>
              </a:solidFill>
              <a:latin typeface="Play" pitchFamily="2" charset="0"/>
              <a:ea typeface="+mn-ea"/>
              <a:cs typeface="+mn-cs"/>
            </a:endParaRPr>
          </a:p>
        </p:txBody>
      </p:sp>
      <p:sp>
        <p:nvSpPr>
          <p:cNvPr id="59" name="Скругленный прямоугольник 197">
            <a:extLst>
              <a:ext uri="{FF2B5EF4-FFF2-40B4-BE49-F238E27FC236}">
                <a16:creationId xmlns:a16="http://schemas.microsoft.com/office/drawing/2014/main" id="{62C7B92D-3E71-415A-1ED3-7DE5E9369C00}"/>
              </a:ext>
            </a:extLst>
          </p:cNvPr>
          <p:cNvSpPr/>
          <p:nvPr/>
        </p:nvSpPr>
        <p:spPr bwMode="auto">
          <a:xfrm>
            <a:off x="3487485" y="1375328"/>
            <a:ext cx="1035748" cy="220973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gradFill flip="none" rotWithShape="1">
                <a:gsLst>
                  <a:gs pos="0">
                    <a:srgbClr val="00ADEE">
                      <a:lumMod val="5000"/>
                      <a:lumOff val="95000"/>
                    </a:srgbClr>
                  </a:gs>
                  <a:gs pos="74000">
                    <a:srgbClr val="00ADEE">
                      <a:lumMod val="45000"/>
                      <a:lumOff val="55000"/>
                    </a:srgbClr>
                  </a:gs>
                  <a:gs pos="83000">
                    <a:srgbClr val="00ADEE">
                      <a:lumMod val="45000"/>
                      <a:lumOff val="55000"/>
                    </a:srgbClr>
                  </a:gs>
                  <a:gs pos="100000">
                    <a:srgbClr val="00ADEE">
                      <a:lumMod val="30000"/>
                      <a:lumOff val="7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7" name="Google Shape;355;p31">
            <a:extLst>
              <a:ext uri="{FF2B5EF4-FFF2-40B4-BE49-F238E27FC236}">
                <a16:creationId xmlns:a16="http://schemas.microsoft.com/office/drawing/2014/main" id="{7C280E00-0916-14E8-BA4F-C961F23A65D2}"/>
              </a:ext>
            </a:extLst>
          </p:cNvPr>
          <p:cNvSpPr/>
          <p:nvPr/>
        </p:nvSpPr>
        <p:spPr bwMode="auto">
          <a:xfrm>
            <a:off x="6137943" y="952500"/>
            <a:ext cx="2556000" cy="1691400"/>
          </a:xfrm>
          <a:prstGeom prst="roundRect">
            <a:avLst>
              <a:gd name="adj" fmla="val 5035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lt1"/>
              </a:solidFill>
              <a:latin typeface="Play" pitchFamily="2" charset="0"/>
              <a:ea typeface="+mn-ea"/>
              <a:cs typeface="+mn-cs"/>
            </a:endParaRPr>
          </a:p>
        </p:txBody>
      </p:sp>
      <p:sp>
        <p:nvSpPr>
          <p:cNvPr id="62" name="Скругленный прямоугольник 195">
            <a:extLst>
              <a:ext uri="{FF2B5EF4-FFF2-40B4-BE49-F238E27FC236}">
                <a16:creationId xmlns:a16="http://schemas.microsoft.com/office/drawing/2014/main" id="{ABD5DB14-E399-ECF7-274B-5813291D1D2D}"/>
              </a:ext>
            </a:extLst>
          </p:cNvPr>
          <p:cNvSpPr/>
          <p:nvPr/>
        </p:nvSpPr>
        <p:spPr bwMode="auto">
          <a:xfrm>
            <a:off x="6375208" y="1221165"/>
            <a:ext cx="2160000" cy="1250467"/>
          </a:xfrm>
          <a:prstGeom prst="roundRect">
            <a:avLst>
              <a:gd name="adj" fmla="val 8315"/>
            </a:avLst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8" name="Google Shape;357;p31">
            <a:extLst>
              <a:ext uri="{FF2B5EF4-FFF2-40B4-BE49-F238E27FC236}">
                <a16:creationId xmlns:a16="http://schemas.microsoft.com/office/drawing/2014/main" id="{EAB6E1CA-0EF0-C96C-4683-9DBE7D445355}"/>
              </a:ext>
            </a:extLst>
          </p:cNvPr>
          <p:cNvSpPr/>
          <p:nvPr/>
        </p:nvSpPr>
        <p:spPr bwMode="auto">
          <a:xfrm>
            <a:off x="450000" y="952500"/>
            <a:ext cx="2556000" cy="1691400"/>
          </a:xfrm>
          <a:prstGeom prst="roundRect">
            <a:avLst>
              <a:gd name="adj" fmla="val 5035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lt1"/>
              </a:solidFill>
              <a:latin typeface="Play" pitchFamily="2" charset="0"/>
              <a:ea typeface="+mn-ea"/>
              <a:cs typeface="+mn-cs"/>
            </a:endParaRPr>
          </a:p>
        </p:txBody>
      </p:sp>
      <p:sp>
        <p:nvSpPr>
          <p:cNvPr id="63" name="Скругленный прямоугольник 195">
            <a:extLst>
              <a:ext uri="{FF2B5EF4-FFF2-40B4-BE49-F238E27FC236}">
                <a16:creationId xmlns:a16="http://schemas.microsoft.com/office/drawing/2014/main" id="{ABD5DB14-E399-ECF7-274B-5813291D1D2D}"/>
              </a:ext>
            </a:extLst>
          </p:cNvPr>
          <p:cNvSpPr/>
          <p:nvPr/>
        </p:nvSpPr>
        <p:spPr bwMode="auto">
          <a:xfrm>
            <a:off x="678107" y="1129546"/>
            <a:ext cx="2160000" cy="1285596"/>
          </a:xfrm>
          <a:prstGeom prst="roundRect">
            <a:avLst>
              <a:gd name="adj" fmla="val 16123"/>
            </a:avLst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9" name="Google Shape;358;p31">
            <a:extLst>
              <a:ext uri="{FF2B5EF4-FFF2-40B4-BE49-F238E27FC236}">
                <a16:creationId xmlns:a16="http://schemas.microsoft.com/office/drawing/2014/main" id="{2E273B6C-8FC4-D0FB-728A-A2D32D22BC4C}"/>
              </a:ext>
            </a:extLst>
          </p:cNvPr>
          <p:cNvSpPr/>
          <p:nvPr/>
        </p:nvSpPr>
        <p:spPr bwMode="auto">
          <a:xfrm>
            <a:off x="3293970" y="2898515"/>
            <a:ext cx="2556000" cy="1691400"/>
          </a:xfrm>
          <a:prstGeom prst="roundRect">
            <a:avLst>
              <a:gd name="adj" fmla="val 5035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Play" pitchFamily="2" charset="0"/>
              <a:ea typeface="+mn-ea"/>
              <a:cs typeface="+mn-cs"/>
            </a:endParaRPr>
          </a:p>
        </p:txBody>
      </p:sp>
      <p:sp>
        <p:nvSpPr>
          <p:cNvPr id="10" name="Google Shape;359;p31">
            <a:extLst>
              <a:ext uri="{FF2B5EF4-FFF2-40B4-BE49-F238E27FC236}">
                <a16:creationId xmlns:a16="http://schemas.microsoft.com/office/drawing/2014/main" id="{F24667F0-0161-2476-2058-58167F672D59}"/>
              </a:ext>
            </a:extLst>
          </p:cNvPr>
          <p:cNvSpPr/>
          <p:nvPr/>
        </p:nvSpPr>
        <p:spPr bwMode="auto">
          <a:xfrm>
            <a:off x="6137941" y="2898515"/>
            <a:ext cx="2556000" cy="1691400"/>
          </a:xfrm>
          <a:prstGeom prst="roundRect">
            <a:avLst>
              <a:gd name="adj" fmla="val 5035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Play" pitchFamily="2" charset="0"/>
              <a:ea typeface="+mn-ea"/>
              <a:cs typeface="+mn-cs"/>
            </a:endParaRPr>
          </a:p>
        </p:txBody>
      </p:sp>
      <p:sp>
        <p:nvSpPr>
          <p:cNvPr id="11" name="Google Shape;360;p31">
            <a:extLst>
              <a:ext uri="{FF2B5EF4-FFF2-40B4-BE49-F238E27FC236}">
                <a16:creationId xmlns:a16="http://schemas.microsoft.com/office/drawing/2014/main" id="{9833F6FF-FFDE-4D04-9B2F-2B46996D5DB9}"/>
              </a:ext>
            </a:extLst>
          </p:cNvPr>
          <p:cNvSpPr/>
          <p:nvPr/>
        </p:nvSpPr>
        <p:spPr bwMode="auto">
          <a:xfrm>
            <a:off x="450000" y="2898515"/>
            <a:ext cx="2556000" cy="1691400"/>
          </a:xfrm>
          <a:prstGeom prst="roundRect">
            <a:avLst>
              <a:gd name="adj" fmla="val 5035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Play" pitchFamily="2" charset="0"/>
              <a:ea typeface="+mn-ea"/>
              <a:cs typeface="+mn-cs"/>
            </a:endParaRPr>
          </a:p>
        </p:txBody>
      </p:sp>
      <p:sp>
        <p:nvSpPr>
          <p:cNvPr id="14" name="Google Shape;664;p41">
            <a:extLst>
              <a:ext uri="{FF2B5EF4-FFF2-40B4-BE49-F238E27FC236}">
                <a16:creationId xmlns:a16="http://schemas.microsoft.com/office/drawing/2014/main" id="{32D1B76D-2C0D-82B2-0528-488A196A5936}"/>
              </a:ext>
            </a:extLst>
          </p:cNvPr>
          <p:cNvSpPr/>
          <p:nvPr/>
        </p:nvSpPr>
        <p:spPr>
          <a:xfrm>
            <a:off x="708505" y="824639"/>
            <a:ext cx="275170" cy="275122"/>
          </a:xfrm>
          <a:prstGeom prst="ellipse">
            <a:avLst/>
          </a:prstGeom>
          <a:solidFill>
            <a:srgbClr val="FF00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+mn-ea"/>
              </a:rPr>
              <a:t>!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32" name="Скругленный прямоугольник 195">
            <a:extLst>
              <a:ext uri="{FF2B5EF4-FFF2-40B4-BE49-F238E27FC236}">
                <a16:creationId xmlns:a16="http://schemas.microsoft.com/office/drawing/2014/main" id="{ABD5DB14-E399-ECF7-274B-5813291D1D2D}"/>
              </a:ext>
            </a:extLst>
          </p:cNvPr>
          <p:cNvSpPr/>
          <p:nvPr/>
        </p:nvSpPr>
        <p:spPr bwMode="auto">
          <a:xfrm>
            <a:off x="3443233" y="3294100"/>
            <a:ext cx="2160000" cy="900230"/>
          </a:xfrm>
          <a:prstGeom prst="roundRect">
            <a:avLst>
              <a:gd name="adj" fmla="val 16123"/>
            </a:avLst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34" name="Скругленный прямоугольник 197">
            <a:extLst>
              <a:ext uri="{FF2B5EF4-FFF2-40B4-BE49-F238E27FC236}">
                <a16:creationId xmlns:a16="http://schemas.microsoft.com/office/drawing/2014/main" id="{62C7B92D-3E71-415A-1ED3-7DE5E9369C00}"/>
              </a:ext>
            </a:extLst>
          </p:cNvPr>
          <p:cNvSpPr/>
          <p:nvPr/>
        </p:nvSpPr>
        <p:spPr bwMode="auto">
          <a:xfrm>
            <a:off x="3493099" y="1191891"/>
            <a:ext cx="2160000" cy="1223252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gradFill flip="none" rotWithShape="1">
                <a:gsLst>
                  <a:gs pos="0">
                    <a:srgbClr val="00ADEE">
                      <a:lumMod val="5000"/>
                      <a:lumOff val="95000"/>
                    </a:srgbClr>
                  </a:gs>
                  <a:gs pos="74000">
                    <a:srgbClr val="00ADEE">
                      <a:lumMod val="45000"/>
                      <a:lumOff val="55000"/>
                    </a:srgbClr>
                  </a:gs>
                  <a:gs pos="83000">
                    <a:srgbClr val="00ADEE">
                      <a:lumMod val="45000"/>
                      <a:lumOff val="55000"/>
                    </a:srgbClr>
                  </a:gs>
                  <a:gs pos="100000">
                    <a:srgbClr val="00ADEE">
                      <a:lumMod val="30000"/>
                      <a:lumOff val="7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36" name="Прямоугольник 199">
            <a:extLst>
              <a:ext uri="{FF2B5EF4-FFF2-40B4-BE49-F238E27FC236}">
                <a16:creationId xmlns:a16="http://schemas.microsoft.com/office/drawing/2014/main" id="{0695D66B-67DC-EB37-1D7C-3E3AF8822E8C}"/>
              </a:ext>
            </a:extLst>
          </p:cNvPr>
          <p:cNvSpPr/>
          <p:nvPr/>
        </p:nvSpPr>
        <p:spPr bwMode="auto">
          <a:xfrm>
            <a:off x="3547627" y="1287356"/>
            <a:ext cx="20874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70% смертей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во всем мире обусловлены ХНИЗ</a:t>
            </a:r>
          </a:p>
          <a:p>
            <a:pPr defTabSz="914378">
              <a:defRPr/>
            </a:pPr>
            <a:endParaRPr lang="ru-RU" sz="1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defTabSz="914378">
              <a:defRPr/>
            </a:pP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умирает</a:t>
            </a:r>
            <a:r>
              <a:rPr lang="ru-RU" sz="1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 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порядка 40 млн. чел.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в год </a:t>
            </a:r>
            <a:endParaRPr lang="ru-RU" sz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40" name="Скругленный прямоугольник 203">
            <a:extLst>
              <a:ext uri="{FF2B5EF4-FFF2-40B4-BE49-F238E27FC236}">
                <a16:creationId xmlns:a16="http://schemas.microsoft.com/office/drawing/2014/main" id="{E82FF5B6-E030-7CAE-0445-DEFB4B2841DD}"/>
              </a:ext>
            </a:extLst>
          </p:cNvPr>
          <p:cNvSpPr/>
          <p:nvPr/>
        </p:nvSpPr>
        <p:spPr bwMode="auto">
          <a:xfrm>
            <a:off x="678107" y="3392018"/>
            <a:ext cx="2160000" cy="602016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41" name="Прямоугольник 204">
            <a:extLst>
              <a:ext uri="{FF2B5EF4-FFF2-40B4-BE49-F238E27FC236}">
                <a16:creationId xmlns:a16="http://schemas.microsoft.com/office/drawing/2014/main" id="{4EB8381A-D733-38FE-A8F5-68D2F1766AEA}"/>
              </a:ext>
            </a:extLst>
          </p:cNvPr>
          <p:cNvSpPr/>
          <p:nvPr/>
        </p:nvSpPr>
        <p:spPr bwMode="auto">
          <a:xfrm>
            <a:off x="740819" y="3466035"/>
            <a:ext cx="2303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Кадровый дефицит </a:t>
            </a:r>
            <a:b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</a:b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врачей </a:t>
            </a:r>
            <a:endParaRPr lang="ru-RU" sz="1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defTabSz="914378">
              <a:defRPr/>
            </a:pPr>
            <a:endParaRPr lang="ru-RU" sz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42" name="Прямоугольник 205">
            <a:extLst>
              <a:ext uri="{FF2B5EF4-FFF2-40B4-BE49-F238E27FC236}">
                <a16:creationId xmlns:a16="http://schemas.microsoft.com/office/drawing/2014/main" id="{30495BF4-5AC7-13AC-1609-76B4170B6C57}"/>
              </a:ext>
            </a:extLst>
          </p:cNvPr>
          <p:cNvSpPr/>
          <p:nvPr/>
        </p:nvSpPr>
        <p:spPr bwMode="auto">
          <a:xfrm>
            <a:off x="839048" y="1172180"/>
            <a:ext cx="17779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Хронические неинфекционные заболевания (ХНИЗ) – </a:t>
            </a:r>
            <a:r>
              <a:rPr lang="ru-RU" sz="1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значительная 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и многоплановая проблема</a:t>
            </a:r>
            <a:endParaRPr lang="ru-RU" sz="1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43" name="Скругленный прямоугольник 206">
            <a:extLst>
              <a:ext uri="{FF2B5EF4-FFF2-40B4-BE49-F238E27FC236}">
                <a16:creationId xmlns:a16="http://schemas.microsoft.com/office/drawing/2014/main" id="{69174451-24D6-04E9-6CCB-81371A091787}"/>
              </a:ext>
            </a:extLst>
          </p:cNvPr>
          <p:cNvSpPr/>
          <p:nvPr/>
        </p:nvSpPr>
        <p:spPr bwMode="auto">
          <a:xfrm>
            <a:off x="6344141" y="3251235"/>
            <a:ext cx="2160000" cy="883582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45" name="Прямоугольник 208">
            <a:extLst>
              <a:ext uri="{FF2B5EF4-FFF2-40B4-BE49-F238E27FC236}">
                <a16:creationId xmlns:a16="http://schemas.microsoft.com/office/drawing/2014/main" id="{D4D12007-775A-AEB3-7D58-B29509CC5900}"/>
              </a:ext>
            </a:extLst>
          </p:cNvPr>
          <p:cNvSpPr/>
          <p:nvPr/>
        </p:nvSpPr>
        <p:spPr bwMode="auto">
          <a:xfrm>
            <a:off x="6365927" y="1222032"/>
            <a:ext cx="22221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Низкая приверженность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лечению, 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нерегулярность или полное отсутствие контактов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с медицинскими работниками по поводу лечения АГ и СД</a:t>
            </a:r>
            <a:endParaRPr lang="ru-RU" sz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46" name="Google Shape;664;p41">
            <a:extLst>
              <a:ext uri="{FF2B5EF4-FFF2-40B4-BE49-F238E27FC236}">
                <a16:creationId xmlns:a16="http://schemas.microsoft.com/office/drawing/2014/main" id="{32D1B76D-2C0D-82B2-0528-488A196A5936}"/>
              </a:ext>
            </a:extLst>
          </p:cNvPr>
          <p:cNvSpPr/>
          <p:nvPr/>
        </p:nvSpPr>
        <p:spPr>
          <a:xfrm>
            <a:off x="3552477" y="834022"/>
            <a:ext cx="275170" cy="275122"/>
          </a:xfrm>
          <a:prstGeom prst="ellipse">
            <a:avLst/>
          </a:prstGeom>
          <a:solidFill>
            <a:srgbClr val="FF00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+mn-ea"/>
              </a:rPr>
              <a:t>!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47" name="Google Shape;664;p41">
            <a:extLst>
              <a:ext uri="{FF2B5EF4-FFF2-40B4-BE49-F238E27FC236}">
                <a16:creationId xmlns:a16="http://schemas.microsoft.com/office/drawing/2014/main" id="{32D1B76D-2C0D-82B2-0528-488A196A5936}"/>
              </a:ext>
            </a:extLst>
          </p:cNvPr>
          <p:cNvSpPr/>
          <p:nvPr/>
        </p:nvSpPr>
        <p:spPr>
          <a:xfrm>
            <a:off x="6396449" y="813652"/>
            <a:ext cx="275170" cy="275122"/>
          </a:xfrm>
          <a:prstGeom prst="ellipse">
            <a:avLst/>
          </a:prstGeom>
          <a:solidFill>
            <a:srgbClr val="FF00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+mn-ea"/>
              </a:rPr>
              <a:t>!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51" name="Google Shape;664;p41">
            <a:extLst>
              <a:ext uri="{FF2B5EF4-FFF2-40B4-BE49-F238E27FC236}">
                <a16:creationId xmlns:a16="http://schemas.microsoft.com/office/drawing/2014/main" id="{32D1B76D-2C0D-82B2-0528-488A196A5936}"/>
              </a:ext>
            </a:extLst>
          </p:cNvPr>
          <p:cNvSpPr/>
          <p:nvPr/>
        </p:nvSpPr>
        <p:spPr>
          <a:xfrm>
            <a:off x="693683" y="2765642"/>
            <a:ext cx="275170" cy="275122"/>
          </a:xfrm>
          <a:prstGeom prst="ellipse">
            <a:avLst/>
          </a:prstGeom>
          <a:solidFill>
            <a:srgbClr val="FF00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+mn-ea"/>
              </a:rPr>
              <a:t>!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52" name="Google Shape;664;p41">
            <a:extLst>
              <a:ext uri="{FF2B5EF4-FFF2-40B4-BE49-F238E27FC236}">
                <a16:creationId xmlns:a16="http://schemas.microsoft.com/office/drawing/2014/main" id="{32D1B76D-2C0D-82B2-0528-488A196A5936}"/>
              </a:ext>
            </a:extLst>
          </p:cNvPr>
          <p:cNvSpPr/>
          <p:nvPr/>
        </p:nvSpPr>
        <p:spPr>
          <a:xfrm>
            <a:off x="3537655" y="2775025"/>
            <a:ext cx="275170" cy="275122"/>
          </a:xfrm>
          <a:prstGeom prst="ellipse">
            <a:avLst/>
          </a:prstGeom>
          <a:solidFill>
            <a:srgbClr val="FF00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+mn-ea"/>
              </a:rPr>
              <a:t>!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53" name="Google Shape;664;p41">
            <a:extLst>
              <a:ext uri="{FF2B5EF4-FFF2-40B4-BE49-F238E27FC236}">
                <a16:creationId xmlns:a16="http://schemas.microsoft.com/office/drawing/2014/main" id="{32D1B76D-2C0D-82B2-0528-488A196A5936}"/>
              </a:ext>
            </a:extLst>
          </p:cNvPr>
          <p:cNvSpPr/>
          <p:nvPr/>
        </p:nvSpPr>
        <p:spPr>
          <a:xfrm>
            <a:off x="6381627" y="2754655"/>
            <a:ext cx="275170" cy="275122"/>
          </a:xfrm>
          <a:prstGeom prst="ellipse">
            <a:avLst/>
          </a:prstGeom>
          <a:solidFill>
            <a:srgbClr val="FF00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+mn-ea"/>
              </a:rPr>
              <a:t>!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57" name="Прямоугольник 202">
            <a:extLst>
              <a:ext uri="{FF2B5EF4-FFF2-40B4-BE49-F238E27FC236}">
                <a16:creationId xmlns:a16="http://schemas.microsoft.com/office/drawing/2014/main" id="{0BC57A0D-9222-F4B3-9DC3-61EFBCE13E87}"/>
              </a:ext>
            </a:extLst>
          </p:cNvPr>
          <p:cNvSpPr/>
          <p:nvPr/>
        </p:nvSpPr>
        <p:spPr bwMode="auto">
          <a:xfrm>
            <a:off x="3501635" y="3294100"/>
            <a:ext cx="23077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Территориальная удаленность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медицинских организаций в сельских районах</a:t>
            </a:r>
            <a:endParaRPr lang="ru-RU" sz="1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39" name="Прямоугольник 202">
            <a:extLst>
              <a:ext uri="{FF2B5EF4-FFF2-40B4-BE49-F238E27FC236}">
                <a16:creationId xmlns:a16="http://schemas.microsoft.com/office/drawing/2014/main" id="{0BC57A0D-9222-F4B3-9DC3-61EFBCE13E87}"/>
              </a:ext>
            </a:extLst>
          </p:cNvPr>
          <p:cNvSpPr/>
          <p:nvPr/>
        </p:nvSpPr>
        <p:spPr bwMode="auto">
          <a:xfrm>
            <a:off x="6417920" y="3262471"/>
            <a:ext cx="21701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Развитие цифровых сервисов, каналов связи и телемедицинских технологий</a:t>
            </a:r>
            <a:endParaRPr lang="ru-RU" sz="1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09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13;p29">
            <a:extLst>
              <a:ext uri="{FF2B5EF4-FFF2-40B4-BE49-F238E27FC236}">
                <a16:creationId xmlns:a16="http://schemas.microsoft.com/office/drawing/2014/main" id="{E98FA69A-5A24-7873-E6CD-E8C2EB7B3B81}"/>
              </a:ext>
            </a:extLst>
          </p:cNvPr>
          <p:cNvSpPr txBox="1">
            <a:spLocks/>
          </p:cNvSpPr>
          <p:nvPr/>
        </p:nvSpPr>
        <p:spPr>
          <a:xfrm>
            <a:off x="342900" y="180975"/>
            <a:ext cx="6767348" cy="5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000" b="1" dirty="0" smtClean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ДМП </a:t>
            </a:r>
            <a:r>
              <a:rPr lang="en-US" sz="2000" b="1" dirty="0" smtClean="0">
                <a:solidFill>
                  <a:schemeClr val="accen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| </a:t>
            </a:r>
            <a:r>
              <a:rPr lang="ru-RU" sz="2000" b="1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Ключевые задачи</a:t>
            </a:r>
          </a:p>
        </p:txBody>
      </p:sp>
      <p:sp>
        <p:nvSpPr>
          <p:cNvPr id="6" name="Google Shape;354;p31">
            <a:extLst>
              <a:ext uri="{FF2B5EF4-FFF2-40B4-BE49-F238E27FC236}">
                <a16:creationId xmlns:a16="http://schemas.microsoft.com/office/drawing/2014/main" id="{6EF5AAFD-8A2A-3039-12FD-67D41EC5489B}"/>
              </a:ext>
            </a:extLst>
          </p:cNvPr>
          <p:cNvSpPr/>
          <p:nvPr/>
        </p:nvSpPr>
        <p:spPr bwMode="auto">
          <a:xfrm>
            <a:off x="3293972" y="970350"/>
            <a:ext cx="2556000" cy="1691400"/>
          </a:xfrm>
          <a:prstGeom prst="roundRect">
            <a:avLst>
              <a:gd name="adj" fmla="val 5035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lt1"/>
              </a:solidFill>
              <a:latin typeface="Play" pitchFamily="2" charset="0"/>
              <a:ea typeface="+mn-ea"/>
              <a:cs typeface="+mn-cs"/>
            </a:endParaRPr>
          </a:p>
        </p:txBody>
      </p:sp>
      <p:sp>
        <p:nvSpPr>
          <p:cNvPr id="7" name="Google Shape;355;p31">
            <a:extLst>
              <a:ext uri="{FF2B5EF4-FFF2-40B4-BE49-F238E27FC236}">
                <a16:creationId xmlns:a16="http://schemas.microsoft.com/office/drawing/2014/main" id="{7C280E00-0916-14E8-BA4F-C961F23A65D2}"/>
              </a:ext>
            </a:extLst>
          </p:cNvPr>
          <p:cNvSpPr/>
          <p:nvPr/>
        </p:nvSpPr>
        <p:spPr bwMode="auto">
          <a:xfrm>
            <a:off x="6137943" y="952500"/>
            <a:ext cx="2556000" cy="1691400"/>
          </a:xfrm>
          <a:prstGeom prst="roundRect">
            <a:avLst>
              <a:gd name="adj" fmla="val 5035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lt1"/>
              </a:solidFill>
              <a:latin typeface="Play" pitchFamily="2" charset="0"/>
              <a:ea typeface="+mn-ea"/>
              <a:cs typeface="+mn-cs"/>
            </a:endParaRPr>
          </a:p>
        </p:txBody>
      </p:sp>
      <p:sp>
        <p:nvSpPr>
          <p:cNvPr id="8" name="Google Shape;357;p31">
            <a:extLst>
              <a:ext uri="{FF2B5EF4-FFF2-40B4-BE49-F238E27FC236}">
                <a16:creationId xmlns:a16="http://schemas.microsoft.com/office/drawing/2014/main" id="{EAB6E1CA-0EF0-C96C-4683-9DBE7D445355}"/>
              </a:ext>
            </a:extLst>
          </p:cNvPr>
          <p:cNvSpPr/>
          <p:nvPr/>
        </p:nvSpPr>
        <p:spPr bwMode="auto">
          <a:xfrm>
            <a:off x="450000" y="952500"/>
            <a:ext cx="2556000" cy="1691400"/>
          </a:xfrm>
          <a:prstGeom prst="roundRect">
            <a:avLst>
              <a:gd name="adj" fmla="val 5035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lt1"/>
              </a:solidFill>
              <a:latin typeface="Play" pitchFamily="2" charset="0"/>
              <a:ea typeface="+mn-ea"/>
              <a:cs typeface="+mn-cs"/>
            </a:endParaRPr>
          </a:p>
        </p:txBody>
      </p:sp>
      <p:sp>
        <p:nvSpPr>
          <p:cNvPr id="9" name="Google Shape;358;p31">
            <a:extLst>
              <a:ext uri="{FF2B5EF4-FFF2-40B4-BE49-F238E27FC236}">
                <a16:creationId xmlns:a16="http://schemas.microsoft.com/office/drawing/2014/main" id="{2E273B6C-8FC4-D0FB-728A-A2D32D22BC4C}"/>
              </a:ext>
            </a:extLst>
          </p:cNvPr>
          <p:cNvSpPr/>
          <p:nvPr/>
        </p:nvSpPr>
        <p:spPr bwMode="auto">
          <a:xfrm>
            <a:off x="3293970" y="2898515"/>
            <a:ext cx="2556000" cy="1691400"/>
          </a:xfrm>
          <a:prstGeom prst="roundRect">
            <a:avLst>
              <a:gd name="adj" fmla="val 5035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Play" pitchFamily="2" charset="0"/>
              <a:ea typeface="+mn-ea"/>
              <a:cs typeface="+mn-cs"/>
            </a:endParaRPr>
          </a:p>
        </p:txBody>
      </p:sp>
      <p:sp>
        <p:nvSpPr>
          <p:cNvPr id="10" name="Google Shape;359;p31">
            <a:extLst>
              <a:ext uri="{FF2B5EF4-FFF2-40B4-BE49-F238E27FC236}">
                <a16:creationId xmlns:a16="http://schemas.microsoft.com/office/drawing/2014/main" id="{F24667F0-0161-2476-2058-58167F672D59}"/>
              </a:ext>
            </a:extLst>
          </p:cNvPr>
          <p:cNvSpPr/>
          <p:nvPr/>
        </p:nvSpPr>
        <p:spPr bwMode="auto">
          <a:xfrm>
            <a:off x="6137941" y="2898515"/>
            <a:ext cx="2556000" cy="1691400"/>
          </a:xfrm>
          <a:prstGeom prst="roundRect">
            <a:avLst>
              <a:gd name="adj" fmla="val 5035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Play" pitchFamily="2" charset="0"/>
              <a:ea typeface="+mn-ea"/>
              <a:cs typeface="+mn-cs"/>
            </a:endParaRPr>
          </a:p>
        </p:txBody>
      </p:sp>
      <p:sp>
        <p:nvSpPr>
          <p:cNvPr id="11" name="Google Shape;360;p31">
            <a:extLst>
              <a:ext uri="{FF2B5EF4-FFF2-40B4-BE49-F238E27FC236}">
                <a16:creationId xmlns:a16="http://schemas.microsoft.com/office/drawing/2014/main" id="{9833F6FF-FFDE-4D04-9B2F-2B46996D5DB9}"/>
              </a:ext>
            </a:extLst>
          </p:cNvPr>
          <p:cNvSpPr/>
          <p:nvPr/>
        </p:nvSpPr>
        <p:spPr bwMode="auto">
          <a:xfrm>
            <a:off x="450000" y="2898515"/>
            <a:ext cx="2556000" cy="1691400"/>
          </a:xfrm>
          <a:prstGeom prst="roundRect">
            <a:avLst>
              <a:gd name="adj" fmla="val 5035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Play" pitchFamily="2" charset="0"/>
              <a:ea typeface="+mn-ea"/>
              <a:cs typeface="+mn-cs"/>
            </a:endParaRPr>
          </a:p>
        </p:txBody>
      </p:sp>
      <p:sp>
        <p:nvSpPr>
          <p:cNvPr id="12" name="Скругленный прямоугольник 175">
            <a:extLst>
              <a:ext uri="{FF2B5EF4-FFF2-40B4-BE49-F238E27FC236}">
                <a16:creationId xmlns:a16="http://schemas.microsoft.com/office/drawing/2014/main" id="{523BAD94-DABC-8AC9-7AB9-1F1D9B748CB9}"/>
              </a:ext>
            </a:extLst>
          </p:cNvPr>
          <p:cNvSpPr/>
          <p:nvPr/>
        </p:nvSpPr>
        <p:spPr bwMode="auto">
          <a:xfrm>
            <a:off x="693683" y="1580530"/>
            <a:ext cx="1722415" cy="219206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grpSp>
        <p:nvGrpSpPr>
          <p:cNvPr id="13" name="Google Shape;663;p41">
            <a:extLst>
              <a:ext uri="{FF2B5EF4-FFF2-40B4-BE49-F238E27FC236}">
                <a16:creationId xmlns:a16="http://schemas.microsoft.com/office/drawing/2014/main" id="{9B053DB0-C998-CFEB-06A8-DF32519D8793}"/>
              </a:ext>
            </a:extLst>
          </p:cNvPr>
          <p:cNvGrpSpPr/>
          <p:nvPr/>
        </p:nvGrpSpPr>
        <p:grpSpPr>
          <a:xfrm>
            <a:off x="693683" y="772676"/>
            <a:ext cx="432000" cy="432000"/>
            <a:chOff x="2009771" y="4908776"/>
            <a:chExt cx="472800" cy="472800"/>
          </a:xfrm>
          <a:solidFill>
            <a:srgbClr val="00B050"/>
          </a:solidFill>
        </p:grpSpPr>
        <p:sp>
          <p:nvSpPr>
            <p:cNvPr id="14" name="Google Shape;664;p41">
              <a:extLst>
                <a:ext uri="{FF2B5EF4-FFF2-40B4-BE49-F238E27FC236}">
                  <a16:creationId xmlns:a16="http://schemas.microsoft.com/office/drawing/2014/main" id="{32D1B76D-2C0D-82B2-0528-488A196A5936}"/>
                </a:ext>
              </a:extLst>
            </p:cNvPr>
            <p:cNvSpPr/>
            <p:nvPr/>
          </p:nvSpPr>
          <p:spPr>
            <a:xfrm>
              <a:off x="2009771" y="4908776"/>
              <a:ext cx="472800" cy="472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" pitchFamily="2" charset="0"/>
                <a:ea typeface="+mn-ea"/>
              </a:endParaRPr>
            </a:p>
          </p:txBody>
        </p:sp>
        <p:sp>
          <p:nvSpPr>
            <p:cNvPr id="15" name="Google Shape;665;p41">
              <a:extLst>
                <a:ext uri="{FF2B5EF4-FFF2-40B4-BE49-F238E27FC236}">
                  <a16:creationId xmlns:a16="http://schemas.microsoft.com/office/drawing/2014/main" id="{7F08800B-C964-C175-DA5B-F0E190F31627}"/>
                </a:ext>
              </a:extLst>
            </p:cNvPr>
            <p:cNvSpPr/>
            <p:nvPr/>
          </p:nvSpPr>
          <p:spPr>
            <a:xfrm>
              <a:off x="2121065" y="5020071"/>
              <a:ext cx="250200" cy="250200"/>
            </a:xfrm>
            <a:prstGeom prst="mathPlus">
              <a:avLst>
                <a:gd name="adj1" fmla="val 2352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lay" pitchFamily="2" charset="0"/>
                <a:ea typeface="+mn-ea"/>
              </a:endParaRPr>
            </a:p>
          </p:txBody>
        </p:sp>
      </p:grpSp>
      <p:grpSp>
        <p:nvGrpSpPr>
          <p:cNvPr id="16" name="Google Shape;663;p41">
            <a:extLst>
              <a:ext uri="{FF2B5EF4-FFF2-40B4-BE49-F238E27FC236}">
                <a16:creationId xmlns:a16="http://schemas.microsoft.com/office/drawing/2014/main" id="{1DF7708F-1D48-CE88-54FD-F33A6724B6BE}"/>
              </a:ext>
            </a:extLst>
          </p:cNvPr>
          <p:cNvGrpSpPr/>
          <p:nvPr/>
        </p:nvGrpSpPr>
        <p:grpSpPr>
          <a:xfrm>
            <a:off x="3552067" y="772670"/>
            <a:ext cx="432000" cy="432000"/>
            <a:chOff x="2009771" y="4908776"/>
            <a:chExt cx="472800" cy="472800"/>
          </a:xfrm>
          <a:solidFill>
            <a:srgbClr val="00B050"/>
          </a:solidFill>
        </p:grpSpPr>
        <p:sp>
          <p:nvSpPr>
            <p:cNvPr id="17" name="Google Shape;664;p41">
              <a:extLst>
                <a:ext uri="{FF2B5EF4-FFF2-40B4-BE49-F238E27FC236}">
                  <a16:creationId xmlns:a16="http://schemas.microsoft.com/office/drawing/2014/main" id="{A5AC6614-CA62-43DA-C179-DA428859455E}"/>
                </a:ext>
              </a:extLst>
            </p:cNvPr>
            <p:cNvSpPr/>
            <p:nvPr/>
          </p:nvSpPr>
          <p:spPr>
            <a:xfrm>
              <a:off x="2009771" y="4908776"/>
              <a:ext cx="472800" cy="472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" pitchFamily="2" charset="0"/>
                <a:ea typeface="+mn-ea"/>
              </a:endParaRPr>
            </a:p>
          </p:txBody>
        </p:sp>
        <p:sp>
          <p:nvSpPr>
            <p:cNvPr id="18" name="Google Shape;665;p41">
              <a:extLst>
                <a:ext uri="{FF2B5EF4-FFF2-40B4-BE49-F238E27FC236}">
                  <a16:creationId xmlns:a16="http://schemas.microsoft.com/office/drawing/2014/main" id="{8DFE1DAD-DA3F-D42E-25ED-F60952C0F346}"/>
                </a:ext>
              </a:extLst>
            </p:cNvPr>
            <p:cNvSpPr/>
            <p:nvPr/>
          </p:nvSpPr>
          <p:spPr>
            <a:xfrm>
              <a:off x="2121065" y="5020071"/>
              <a:ext cx="250200" cy="250200"/>
            </a:xfrm>
            <a:prstGeom prst="mathPlus">
              <a:avLst>
                <a:gd name="adj1" fmla="val 2352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lay" pitchFamily="2" charset="0"/>
                <a:ea typeface="+mn-ea"/>
              </a:endParaRPr>
            </a:p>
          </p:txBody>
        </p:sp>
      </p:grpSp>
      <p:grpSp>
        <p:nvGrpSpPr>
          <p:cNvPr id="19" name="Google Shape;663;p41">
            <a:extLst>
              <a:ext uri="{FF2B5EF4-FFF2-40B4-BE49-F238E27FC236}">
                <a16:creationId xmlns:a16="http://schemas.microsoft.com/office/drawing/2014/main" id="{91DA72C9-4F6B-90B7-DAFD-E383061FDE4D}"/>
              </a:ext>
            </a:extLst>
          </p:cNvPr>
          <p:cNvGrpSpPr/>
          <p:nvPr/>
        </p:nvGrpSpPr>
        <p:grpSpPr>
          <a:xfrm>
            <a:off x="6380465" y="772676"/>
            <a:ext cx="432000" cy="432000"/>
            <a:chOff x="2009771" y="4908776"/>
            <a:chExt cx="472800" cy="472800"/>
          </a:xfrm>
          <a:solidFill>
            <a:srgbClr val="00B050"/>
          </a:solidFill>
        </p:grpSpPr>
        <p:sp>
          <p:nvSpPr>
            <p:cNvPr id="20" name="Google Shape;664;p41">
              <a:extLst>
                <a:ext uri="{FF2B5EF4-FFF2-40B4-BE49-F238E27FC236}">
                  <a16:creationId xmlns:a16="http://schemas.microsoft.com/office/drawing/2014/main" id="{BE090FD7-0ABC-94FF-7DAA-31383045096A}"/>
                </a:ext>
              </a:extLst>
            </p:cNvPr>
            <p:cNvSpPr/>
            <p:nvPr/>
          </p:nvSpPr>
          <p:spPr>
            <a:xfrm>
              <a:off x="2009771" y="4908776"/>
              <a:ext cx="472800" cy="472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" pitchFamily="2" charset="0"/>
                <a:ea typeface="+mn-ea"/>
              </a:endParaRPr>
            </a:p>
          </p:txBody>
        </p:sp>
        <p:sp>
          <p:nvSpPr>
            <p:cNvPr id="21" name="Google Shape;665;p41">
              <a:extLst>
                <a:ext uri="{FF2B5EF4-FFF2-40B4-BE49-F238E27FC236}">
                  <a16:creationId xmlns:a16="http://schemas.microsoft.com/office/drawing/2014/main" id="{1F519E34-9242-44DC-5F29-CF55908FE0C5}"/>
                </a:ext>
              </a:extLst>
            </p:cNvPr>
            <p:cNvSpPr/>
            <p:nvPr/>
          </p:nvSpPr>
          <p:spPr>
            <a:xfrm>
              <a:off x="2121065" y="5020071"/>
              <a:ext cx="250200" cy="250200"/>
            </a:xfrm>
            <a:prstGeom prst="mathPlus">
              <a:avLst>
                <a:gd name="adj1" fmla="val 2352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lay" pitchFamily="2" charset="0"/>
                <a:ea typeface="+mn-ea"/>
              </a:endParaRPr>
            </a:p>
          </p:txBody>
        </p:sp>
      </p:grpSp>
      <p:grpSp>
        <p:nvGrpSpPr>
          <p:cNvPr id="22" name="Google Shape;663;p41">
            <a:extLst>
              <a:ext uri="{FF2B5EF4-FFF2-40B4-BE49-F238E27FC236}">
                <a16:creationId xmlns:a16="http://schemas.microsoft.com/office/drawing/2014/main" id="{8D699CB6-3222-CD83-2EF7-9EA73E793132}"/>
              </a:ext>
            </a:extLst>
          </p:cNvPr>
          <p:cNvGrpSpPr/>
          <p:nvPr/>
        </p:nvGrpSpPr>
        <p:grpSpPr>
          <a:xfrm>
            <a:off x="693683" y="2699405"/>
            <a:ext cx="432000" cy="432000"/>
            <a:chOff x="2009771" y="4908776"/>
            <a:chExt cx="472800" cy="472800"/>
          </a:xfrm>
          <a:solidFill>
            <a:srgbClr val="00B050"/>
          </a:solidFill>
        </p:grpSpPr>
        <p:sp>
          <p:nvSpPr>
            <p:cNvPr id="23" name="Google Shape;664;p41">
              <a:extLst>
                <a:ext uri="{FF2B5EF4-FFF2-40B4-BE49-F238E27FC236}">
                  <a16:creationId xmlns:a16="http://schemas.microsoft.com/office/drawing/2014/main" id="{BAF9743A-F2A4-1B4A-7025-F046A510A6E8}"/>
                </a:ext>
              </a:extLst>
            </p:cNvPr>
            <p:cNvSpPr/>
            <p:nvPr/>
          </p:nvSpPr>
          <p:spPr>
            <a:xfrm>
              <a:off x="2009771" y="4908776"/>
              <a:ext cx="472800" cy="472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" pitchFamily="2" charset="0"/>
                <a:ea typeface="+mn-ea"/>
              </a:endParaRPr>
            </a:p>
          </p:txBody>
        </p:sp>
        <p:sp>
          <p:nvSpPr>
            <p:cNvPr id="24" name="Google Shape;665;p41">
              <a:extLst>
                <a:ext uri="{FF2B5EF4-FFF2-40B4-BE49-F238E27FC236}">
                  <a16:creationId xmlns:a16="http://schemas.microsoft.com/office/drawing/2014/main" id="{2C976B4C-78A4-A14A-EA72-EFB747329C4C}"/>
                </a:ext>
              </a:extLst>
            </p:cNvPr>
            <p:cNvSpPr/>
            <p:nvPr/>
          </p:nvSpPr>
          <p:spPr>
            <a:xfrm>
              <a:off x="2121065" y="5020071"/>
              <a:ext cx="250200" cy="250200"/>
            </a:xfrm>
            <a:prstGeom prst="mathPlus">
              <a:avLst>
                <a:gd name="adj1" fmla="val 2352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lay" pitchFamily="2" charset="0"/>
                <a:ea typeface="+mn-ea"/>
              </a:endParaRPr>
            </a:p>
          </p:txBody>
        </p:sp>
      </p:grpSp>
      <p:grpSp>
        <p:nvGrpSpPr>
          <p:cNvPr id="25" name="Google Shape;663;p41">
            <a:extLst>
              <a:ext uri="{FF2B5EF4-FFF2-40B4-BE49-F238E27FC236}">
                <a16:creationId xmlns:a16="http://schemas.microsoft.com/office/drawing/2014/main" id="{588BE831-9974-0A37-C397-BE8E011FDEB3}"/>
              </a:ext>
            </a:extLst>
          </p:cNvPr>
          <p:cNvGrpSpPr/>
          <p:nvPr/>
        </p:nvGrpSpPr>
        <p:grpSpPr>
          <a:xfrm>
            <a:off x="3552067" y="2728925"/>
            <a:ext cx="432000" cy="432000"/>
            <a:chOff x="2009771" y="4908776"/>
            <a:chExt cx="472800" cy="472800"/>
          </a:xfrm>
          <a:solidFill>
            <a:srgbClr val="00B050"/>
          </a:solidFill>
        </p:grpSpPr>
        <p:sp>
          <p:nvSpPr>
            <p:cNvPr id="26" name="Google Shape;664;p41">
              <a:extLst>
                <a:ext uri="{FF2B5EF4-FFF2-40B4-BE49-F238E27FC236}">
                  <a16:creationId xmlns:a16="http://schemas.microsoft.com/office/drawing/2014/main" id="{197189C9-EB27-551E-355A-FE4C21676333}"/>
                </a:ext>
              </a:extLst>
            </p:cNvPr>
            <p:cNvSpPr/>
            <p:nvPr/>
          </p:nvSpPr>
          <p:spPr>
            <a:xfrm>
              <a:off x="2009771" y="4908776"/>
              <a:ext cx="472800" cy="472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" pitchFamily="2" charset="0"/>
                <a:ea typeface="+mn-ea"/>
              </a:endParaRPr>
            </a:p>
          </p:txBody>
        </p:sp>
        <p:sp>
          <p:nvSpPr>
            <p:cNvPr id="27" name="Google Shape;665;p41">
              <a:extLst>
                <a:ext uri="{FF2B5EF4-FFF2-40B4-BE49-F238E27FC236}">
                  <a16:creationId xmlns:a16="http://schemas.microsoft.com/office/drawing/2014/main" id="{4903866B-AF18-6ACD-7F6E-851DA0FCDF5A}"/>
                </a:ext>
              </a:extLst>
            </p:cNvPr>
            <p:cNvSpPr/>
            <p:nvPr/>
          </p:nvSpPr>
          <p:spPr>
            <a:xfrm>
              <a:off x="2121065" y="5020071"/>
              <a:ext cx="250200" cy="250200"/>
            </a:xfrm>
            <a:prstGeom prst="mathPlus">
              <a:avLst>
                <a:gd name="adj1" fmla="val 2352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lay" pitchFamily="2" charset="0"/>
                <a:ea typeface="+mn-ea"/>
              </a:endParaRPr>
            </a:p>
          </p:txBody>
        </p:sp>
      </p:grpSp>
      <p:grpSp>
        <p:nvGrpSpPr>
          <p:cNvPr id="28" name="Google Shape;663;p41">
            <a:extLst>
              <a:ext uri="{FF2B5EF4-FFF2-40B4-BE49-F238E27FC236}">
                <a16:creationId xmlns:a16="http://schemas.microsoft.com/office/drawing/2014/main" id="{9A97DEF4-4F7B-34B4-8467-EF937FC63CEB}"/>
              </a:ext>
            </a:extLst>
          </p:cNvPr>
          <p:cNvGrpSpPr/>
          <p:nvPr/>
        </p:nvGrpSpPr>
        <p:grpSpPr>
          <a:xfrm>
            <a:off x="6380465" y="2699405"/>
            <a:ext cx="432000" cy="432000"/>
            <a:chOff x="2009771" y="4908776"/>
            <a:chExt cx="472800" cy="472800"/>
          </a:xfrm>
          <a:solidFill>
            <a:srgbClr val="00B050"/>
          </a:solidFill>
        </p:grpSpPr>
        <p:sp>
          <p:nvSpPr>
            <p:cNvPr id="29" name="Google Shape;664;p41">
              <a:extLst>
                <a:ext uri="{FF2B5EF4-FFF2-40B4-BE49-F238E27FC236}">
                  <a16:creationId xmlns:a16="http://schemas.microsoft.com/office/drawing/2014/main" id="{65AE26D2-E965-C478-9164-591103F9ADD6}"/>
                </a:ext>
              </a:extLst>
            </p:cNvPr>
            <p:cNvSpPr/>
            <p:nvPr/>
          </p:nvSpPr>
          <p:spPr>
            <a:xfrm>
              <a:off x="2009771" y="4908776"/>
              <a:ext cx="472800" cy="472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" pitchFamily="2" charset="0"/>
                <a:ea typeface="+mn-ea"/>
              </a:endParaRPr>
            </a:p>
          </p:txBody>
        </p:sp>
        <p:sp>
          <p:nvSpPr>
            <p:cNvPr id="30" name="Google Shape;665;p41">
              <a:extLst>
                <a:ext uri="{FF2B5EF4-FFF2-40B4-BE49-F238E27FC236}">
                  <a16:creationId xmlns:a16="http://schemas.microsoft.com/office/drawing/2014/main" id="{7F502214-CC8C-7164-1192-A08CFA263D5E}"/>
                </a:ext>
              </a:extLst>
            </p:cNvPr>
            <p:cNvSpPr/>
            <p:nvPr/>
          </p:nvSpPr>
          <p:spPr>
            <a:xfrm>
              <a:off x="2121065" y="5020071"/>
              <a:ext cx="250200" cy="250200"/>
            </a:xfrm>
            <a:prstGeom prst="mathPlus">
              <a:avLst>
                <a:gd name="adj1" fmla="val 2352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lay" pitchFamily="2" charset="0"/>
                <a:ea typeface="+mn-ea"/>
              </a:endParaRPr>
            </a:p>
          </p:txBody>
        </p:sp>
      </p:grpSp>
      <p:sp>
        <p:nvSpPr>
          <p:cNvPr id="32" name="Скругленный прямоугольник 195">
            <a:extLst>
              <a:ext uri="{FF2B5EF4-FFF2-40B4-BE49-F238E27FC236}">
                <a16:creationId xmlns:a16="http://schemas.microsoft.com/office/drawing/2014/main" id="{ABD5DB14-E399-ECF7-274B-5813291D1D2D}"/>
              </a:ext>
            </a:extLst>
          </p:cNvPr>
          <p:cNvSpPr/>
          <p:nvPr/>
        </p:nvSpPr>
        <p:spPr bwMode="auto">
          <a:xfrm>
            <a:off x="3494676" y="3380998"/>
            <a:ext cx="2160000" cy="830997"/>
          </a:xfrm>
          <a:prstGeom prst="roundRect">
            <a:avLst>
              <a:gd name="adj" fmla="val 9465"/>
            </a:avLst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33" name="Прямоугольник 196">
            <a:extLst>
              <a:ext uri="{FF2B5EF4-FFF2-40B4-BE49-F238E27FC236}">
                <a16:creationId xmlns:a16="http://schemas.microsoft.com/office/drawing/2014/main" id="{2DB8A601-162B-6CCD-729F-FA87BE9C62BD}"/>
              </a:ext>
            </a:extLst>
          </p:cNvPr>
          <p:cNvSpPr/>
          <p:nvPr/>
        </p:nvSpPr>
        <p:spPr bwMode="auto">
          <a:xfrm>
            <a:off x="3546482" y="3380998"/>
            <a:ext cx="19801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Снижение нагрузки на участковых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терапевтов и скорую медицинскую помощь (до 15%)</a:t>
            </a:r>
            <a:endParaRPr lang="ru-RU" sz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34" name="Скругленный прямоугольник 197">
            <a:extLst>
              <a:ext uri="{FF2B5EF4-FFF2-40B4-BE49-F238E27FC236}">
                <a16:creationId xmlns:a16="http://schemas.microsoft.com/office/drawing/2014/main" id="{62C7B92D-3E71-415A-1ED3-7DE5E9369C00}"/>
              </a:ext>
            </a:extLst>
          </p:cNvPr>
          <p:cNvSpPr/>
          <p:nvPr/>
        </p:nvSpPr>
        <p:spPr bwMode="auto">
          <a:xfrm>
            <a:off x="3486903" y="1196353"/>
            <a:ext cx="2160000" cy="1381862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gradFill flip="none" rotWithShape="1">
                <a:gsLst>
                  <a:gs pos="0">
                    <a:srgbClr val="00ADEE">
                      <a:lumMod val="5000"/>
                      <a:lumOff val="95000"/>
                    </a:srgbClr>
                  </a:gs>
                  <a:gs pos="74000">
                    <a:srgbClr val="00ADEE">
                      <a:lumMod val="45000"/>
                      <a:lumOff val="55000"/>
                    </a:srgbClr>
                  </a:gs>
                  <a:gs pos="83000">
                    <a:srgbClr val="00ADEE">
                      <a:lumMod val="45000"/>
                      <a:lumOff val="55000"/>
                    </a:srgbClr>
                  </a:gs>
                  <a:gs pos="100000">
                    <a:srgbClr val="00ADEE">
                      <a:lumMod val="30000"/>
                      <a:lumOff val="7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35" name="Скругленный прямоугольник 198">
            <a:extLst>
              <a:ext uri="{FF2B5EF4-FFF2-40B4-BE49-F238E27FC236}">
                <a16:creationId xmlns:a16="http://schemas.microsoft.com/office/drawing/2014/main" id="{C5639049-5BA2-596B-2287-CEED71E7D065}"/>
              </a:ext>
            </a:extLst>
          </p:cNvPr>
          <p:cNvSpPr/>
          <p:nvPr/>
        </p:nvSpPr>
        <p:spPr bwMode="auto">
          <a:xfrm>
            <a:off x="6364471" y="1332286"/>
            <a:ext cx="2160000" cy="1031454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36" name="Прямоугольник 199">
            <a:extLst>
              <a:ext uri="{FF2B5EF4-FFF2-40B4-BE49-F238E27FC236}">
                <a16:creationId xmlns:a16="http://schemas.microsoft.com/office/drawing/2014/main" id="{0695D66B-67DC-EB37-1D7C-3E3AF8822E8C}"/>
              </a:ext>
            </a:extLst>
          </p:cNvPr>
          <p:cNvSpPr/>
          <p:nvPr/>
        </p:nvSpPr>
        <p:spPr bwMode="auto">
          <a:xfrm>
            <a:off x="3637752" y="1193220"/>
            <a:ext cx="20461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Увеличение приверженности пациентов к модификации факторов риска, терапии,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диспансерного наблюдения</a:t>
            </a:r>
            <a:endParaRPr lang="ru-RU" sz="1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38" name="Скругленный прямоугольник 201">
            <a:extLst>
              <a:ext uri="{FF2B5EF4-FFF2-40B4-BE49-F238E27FC236}">
                <a16:creationId xmlns:a16="http://schemas.microsoft.com/office/drawing/2014/main" id="{D4A21DD3-867C-E30E-B24F-FBF9D1AABECE}"/>
              </a:ext>
            </a:extLst>
          </p:cNvPr>
          <p:cNvSpPr/>
          <p:nvPr/>
        </p:nvSpPr>
        <p:spPr bwMode="auto">
          <a:xfrm>
            <a:off x="614802" y="1356684"/>
            <a:ext cx="2193198" cy="1006594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39" name="Прямоугольник 202">
            <a:extLst>
              <a:ext uri="{FF2B5EF4-FFF2-40B4-BE49-F238E27FC236}">
                <a16:creationId xmlns:a16="http://schemas.microsoft.com/office/drawing/2014/main" id="{0BC57A0D-9222-F4B3-9DC3-61EFBCE13E87}"/>
              </a:ext>
            </a:extLst>
          </p:cNvPr>
          <p:cNvSpPr/>
          <p:nvPr/>
        </p:nvSpPr>
        <p:spPr bwMode="auto">
          <a:xfrm>
            <a:off x="6372201" y="1348077"/>
            <a:ext cx="21613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Повышение эффективности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диспансерного наблюдения </a:t>
            </a: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(достижение целевых значений задаваемых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показателей здоровья)</a:t>
            </a:r>
            <a:endParaRPr lang="ru-RU" sz="1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40" name="Скругленный прямоугольник 203">
            <a:extLst>
              <a:ext uri="{FF2B5EF4-FFF2-40B4-BE49-F238E27FC236}">
                <a16:creationId xmlns:a16="http://schemas.microsoft.com/office/drawing/2014/main" id="{E82FF5B6-E030-7CAE-0445-DEFB4B2841DD}"/>
              </a:ext>
            </a:extLst>
          </p:cNvPr>
          <p:cNvSpPr/>
          <p:nvPr/>
        </p:nvSpPr>
        <p:spPr bwMode="auto">
          <a:xfrm>
            <a:off x="648000" y="3276130"/>
            <a:ext cx="2160000" cy="1068249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41" name="Прямоугольник 204">
            <a:extLst>
              <a:ext uri="{FF2B5EF4-FFF2-40B4-BE49-F238E27FC236}">
                <a16:creationId xmlns:a16="http://schemas.microsoft.com/office/drawing/2014/main" id="{4EB8381A-D733-38FE-A8F5-68D2F1766AEA}"/>
              </a:ext>
            </a:extLst>
          </p:cNvPr>
          <p:cNvSpPr/>
          <p:nvPr/>
        </p:nvSpPr>
        <p:spPr bwMode="auto">
          <a:xfrm>
            <a:off x="648000" y="3328716"/>
            <a:ext cx="216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Уменьшение количества немотивированных визитов в поликлинику/вызовов врача на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дом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 (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до 30%)</a:t>
            </a:r>
            <a:endParaRPr lang="ru-RU" sz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42" name="Прямоугольник 205">
            <a:extLst>
              <a:ext uri="{FF2B5EF4-FFF2-40B4-BE49-F238E27FC236}">
                <a16:creationId xmlns:a16="http://schemas.microsoft.com/office/drawing/2014/main" id="{30495BF4-5AC7-13AC-1609-76B4170B6C57}"/>
              </a:ext>
            </a:extLst>
          </p:cNvPr>
          <p:cNvSpPr/>
          <p:nvPr/>
        </p:nvSpPr>
        <p:spPr bwMode="auto">
          <a:xfrm>
            <a:off x="638195" y="1347615"/>
            <a:ext cx="20874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Постепенный охват диспансерным наблюдением всех пациентов с повышенным АД и сахарным диабетом</a:t>
            </a:r>
            <a:endParaRPr lang="ru-RU" sz="1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3" name="Скругленный прямоугольник 206">
            <a:extLst>
              <a:ext uri="{FF2B5EF4-FFF2-40B4-BE49-F238E27FC236}">
                <a16:creationId xmlns:a16="http://schemas.microsoft.com/office/drawing/2014/main" id="{69174451-24D6-04E9-6CCB-81371A091787}"/>
              </a:ext>
            </a:extLst>
          </p:cNvPr>
          <p:cNvSpPr/>
          <p:nvPr/>
        </p:nvSpPr>
        <p:spPr bwMode="auto">
          <a:xfrm>
            <a:off x="6335941" y="3323210"/>
            <a:ext cx="2160000" cy="774228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+mn-ea"/>
            </a:endParaRPr>
          </a:p>
        </p:txBody>
      </p:sp>
      <p:sp>
        <p:nvSpPr>
          <p:cNvPr id="45" name="Прямоугольник 208">
            <a:extLst>
              <a:ext uri="{FF2B5EF4-FFF2-40B4-BE49-F238E27FC236}">
                <a16:creationId xmlns:a16="http://schemas.microsoft.com/office/drawing/2014/main" id="{D4D12007-775A-AEB3-7D58-B29509CC5900}"/>
              </a:ext>
            </a:extLst>
          </p:cNvPr>
          <p:cNvSpPr/>
          <p:nvPr/>
        </p:nvSpPr>
        <p:spPr bwMode="auto">
          <a:xfrm>
            <a:off x="6376235" y="3341644"/>
            <a:ext cx="2003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Экономия средств бюджетов на учреждения здравоохранения</a:t>
            </a:r>
          </a:p>
        </p:txBody>
      </p:sp>
    </p:spTree>
    <p:extLst>
      <p:ext uri="{BB962C8B-B14F-4D97-AF65-F5344CB8AC3E}">
        <p14:creationId xmlns:p14="http://schemas.microsoft.com/office/powerpoint/2010/main" val="257239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C2B587A-E65F-BB52-6FCF-CF71E92A3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-339197" y="661806"/>
            <a:ext cx="9144000" cy="3933825"/>
          </a:xfrm>
          <a:prstGeom prst="rect">
            <a:avLst/>
          </a:prstGeom>
        </p:spPr>
      </p:pic>
      <p:sp>
        <p:nvSpPr>
          <p:cNvPr id="4" name="Google Shape;94;p11">
            <a:extLst>
              <a:ext uri="{FF2B5EF4-FFF2-40B4-BE49-F238E27FC236}">
                <a16:creationId xmlns:a16="http://schemas.microsoft.com/office/drawing/2014/main" id="{1D174F95-85C3-EF16-B663-7650479E6ECA}"/>
              </a:ext>
            </a:extLst>
          </p:cNvPr>
          <p:cNvSpPr txBox="1">
            <a:spLocks/>
          </p:cNvSpPr>
          <p:nvPr/>
        </p:nvSpPr>
        <p:spPr>
          <a:xfrm>
            <a:off x="342900" y="180975"/>
            <a:ext cx="7667590" cy="5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000" b="1">
                <a:solidFill>
                  <a:srgbClr val="FFFFFF"/>
                </a:solidFill>
                <a:latin typeface="Play" pitchFamily="2" charset="0"/>
                <a:ea typeface="Verdana"/>
                <a:cs typeface="Verdana"/>
                <a:sym typeface="Verdana"/>
              </a:rPr>
              <a:t>ДМП </a:t>
            </a:r>
            <a:r>
              <a:rPr lang="ru-RU" sz="2000" b="1">
                <a:solidFill>
                  <a:srgbClr val="FE0066"/>
                </a:solidFill>
                <a:latin typeface="Play" pitchFamily="2" charset="0"/>
                <a:ea typeface="Verdana"/>
                <a:cs typeface="Verdana"/>
                <a:sym typeface="Verdana"/>
              </a:rPr>
              <a:t>|</a:t>
            </a:r>
            <a:r>
              <a:rPr lang="ru-RU" sz="2000" b="1">
                <a:solidFill>
                  <a:srgbClr val="FFFFFF"/>
                </a:solidFill>
                <a:latin typeface="Play" pitchFamily="2" charset="0"/>
                <a:ea typeface="Verdana"/>
                <a:cs typeface="Verdana"/>
                <a:sym typeface="Verdana"/>
              </a:rPr>
              <a:t> Дистанционный Мониторинг Пациентов</a:t>
            </a:r>
            <a:endParaRPr lang="ru-RU" sz="2000" b="1" dirty="0">
              <a:solidFill>
                <a:srgbClr val="FFFFFF"/>
              </a:solidFill>
              <a:latin typeface="Play" pitchFamily="2" charset="0"/>
              <a:ea typeface="Verdana"/>
              <a:cs typeface="Verdana"/>
              <a:sym typeface="Verdana"/>
            </a:endParaRPr>
          </a:p>
        </p:txBody>
      </p:sp>
      <p:sp>
        <p:nvSpPr>
          <p:cNvPr id="6" name="Google Shape;443;p78">
            <a:extLst>
              <a:ext uri="{FF2B5EF4-FFF2-40B4-BE49-F238E27FC236}">
                <a16:creationId xmlns:a16="http://schemas.microsoft.com/office/drawing/2014/main" id="{28840A3C-ABB0-15C2-B05C-46E4BE8049FA}"/>
              </a:ext>
            </a:extLst>
          </p:cNvPr>
          <p:cNvSpPr/>
          <p:nvPr/>
        </p:nvSpPr>
        <p:spPr>
          <a:xfrm>
            <a:off x="426203" y="810000"/>
            <a:ext cx="8269888" cy="3779463"/>
          </a:xfrm>
          <a:prstGeom prst="roundRect">
            <a:avLst>
              <a:gd name="adj" fmla="val 2936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 dirty="0">
              <a:solidFill>
                <a:schemeClr val="lt1"/>
              </a:solidFill>
              <a:latin typeface="Play" pitchFamily="2" charset="0"/>
              <a:sym typeface="Roboto"/>
            </a:endParaRPr>
          </a:p>
        </p:txBody>
      </p:sp>
      <p:sp>
        <p:nvSpPr>
          <p:cNvPr id="10" name="Google Shape;507;p14">
            <a:extLst>
              <a:ext uri="{FF2B5EF4-FFF2-40B4-BE49-F238E27FC236}">
                <a16:creationId xmlns:a16="http://schemas.microsoft.com/office/drawing/2014/main" id="{6D5BBC3F-BDD1-4593-1412-CDBB39054DDF}"/>
              </a:ext>
            </a:extLst>
          </p:cNvPr>
          <p:cNvSpPr/>
          <p:nvPr/>
        </p:nvSpPr>
        <p:spPr>
          <a:xfrm>
            <a:off x="562753" y="1005019"/>
            <a:ext cx="3696732" cy="3584443"/>
          </a:xfrm>
          <a:prstGeom prst="roundRect">
            <a:avLst>
              <a:gd name="adj" fmla="val 3007"/>
            </a:avLst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630000">
              <a:buSzPts val="1200"/>
            </a:pPr>
            <a:endParaRPr sz="1100" dirty="0">
              <a:solidFill>
                <a:srgbClr val="26364B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Google Shape;192;p20">
            <a:extLst>
              <a:ext uri="{FF2B5EF4-FFF2-40B4-BE49-F238E27FC236}">
                <a16:creationId xmlns:a16="http://schemas.microsoft.com/office/drawing/2014/main" id="{DBFE773D-4E78-92EC-57BF-6C67C9DED785}"/>
              </a:ext>
            </a:extLst>
          </p:cNvPr>
          <p:cNvSpPr txBox="1">
            <a:spLocks/>
          </p:cNvSpPr>
          <p:nvPr/>
        </p:nvSpPr>
        <p:spPr>
          <a:xfrm>
            <a:off x="587620" y="1096674"/>
            <a:ext cx="3761671" cy="306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9525" indent="0">
              <a:lnSpc>
                <a:spcPct val="100000"/>
              </a:lnSpc>
              <a:buSzPct val="80000"/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ДМП</a:t>
            </a: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 -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платформа </a:t>
            </a: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для дистанционного мониторинга состояния здоровья пациентов с хроническими не инфекционными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заболевания-ми </a:t>
            </a: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(артериальная гипертензия, сахарный диабет </a:t>
            </a:r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II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типа)</a:t>
            </a:r>
            <a:endParaRPr lang="ru-RU" sz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38125" indent="-228600">
              <a:lnSpc>
                <a:spcPct val="100000"/>
              </a:lnSpc>
              <a:buSzPct val="80000"/>
              <a:buFont typeface="+mj-lt"/>
              <a:buAutoNum type="arabicPeriod"/>
            </a:pPr>
            <a:endParaRPr lang="ru-RU" sz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38125" indent="-228600">
              <a:lnSpc>
                <a:spcPct val="100000"/>
              </a:lnSpc>
              <a:buSzPct val="80000"/>
            </a:pP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Мониторинг с помощью медицинских устройств</a:t>
            </a:r>
          </a:p>
          <a:p>
            <a:pPr marL="238125" indent="-228600">
              <a:lnSpc>
                <a:spcPct val="100000"/>
              </a:lnSpc>
              <a:buSzPct val="80000"/>
            </a:pP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Роботизированный дистанционный мониторинг</a:t>
            </a:r>
            <a:endParaRPr lang="en-US" sz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38125" indent="-228600">
              <a:lnSpc>
                <a:spcPct val="100000"/>
              </a:lnSpc>
              <a:buSzPct val="80000"/>
            </a:pP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Функционал для самостоятельного ввода показателей здоровья пациентом в дневник</a:t>
            </a:r>
          </a:p>
          <a:p>
            <a:pPr marL="238125" indent="-228600">
              <a:lnSpc>
                <a:spcPct val="100000"/>
              </a:lnSpc>
              <a:buSzPct val="80000"/>
            </a:pP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Ввод показателей здоровья пациентом с помощью фото дисплея медицинского 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при-бора </a:t>
            </a:r>
            <a:endParaRPr lang="ru-RU" sz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525" indent="0">
              <a:lnSpc>
                <a:spcPct val="100000"/>
              </a:lnSpc>
              <a:buSzPct val="80000"/>
              <a:buNone/>
            </a:pPr>
            <a:r>
              <a:rPr lang="ru-RU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Функционал </a:t>
            </a:r>
            <a:r>
              <a:rPr lang="ru-RU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для проведения дистанционных онлайн консультаций с применением телемедицинских технологий</a:t>
            </a:r>
          </a:p>
        </p:txBody>
      </p:sp>
      <p:grpSp>
        <p:nvGrpSpPr>
          <p:cNvPr id="8" name="Group 107">
            <a:extLst>
              <a:ext uri="{FF2B5EF4-FFF2-40B4-BE49-F238E27FC236}">
                <a16:creationId xmlns:a16="http://schemas.microsoft.com/office/drawing/2014/main" id="{5BAA0B46-87E3-7B64-A13D-A3F8F5A9442E}"/>
              </a:ext>
            </a:extLst>
          </p:cNvPr>
          <p:cNvGrpSpPr/>
          <p:nvPr/>
        </p:nvGrpSpPr>
        <p:grpSpPr>
          <a:xfrm>
            <a:off x="4284352" y="981006"/>
            <a:ext cx="5040518" cy="3352494"/>
            <a:chOff x="1156378" y="121636"/>
            <a:chExt cx="7421183" cy="4915596"/>
          </a:xfrm>
        </p:grpSpPr>
        <p:grpSp>
          <p:nvGrpSpPr>
            <p:cNvPr id="9" name="Group 114">
              <a:extLst>
                <a:ext uri="{FF2B5EF4-FFF2-40B4-BE49-F238E27FC236}">
                  <a16:creationId xmlns:a16="http://schemas.microsoft.com/office/drawing/2014/main" id="{09FA45A1-6F73-8A32-22FE-14D280F9DD5A}"/>
                </a:ext>
              </a:extLst>
            </p:cNvPr>
            <p:cNvGrpSpPr/>
            <p:nvPr/>
          </p:nvGrpSpPr>
          <p:grpSpPr>
            <a:xfrm>
              <a:off x="1184428" y="121636"/>
              <a:ext cx="7393133" cy="4915596"/>
              <a:chOff x="1184428" y="302559"/>
              <a:chExt cx="7393133" cy="4915596"/>
            </a:xfrm>
          </p:grpSpPr>
          <p:pic>
            <p:nvPicPr>
              <p:cNvPr id="18" name="Рисунок 3">
                <a:extLst>
                  <a:ext uri="{FF2B5EF4-FFF2-40B4-BE49-F238E27FC236}">
                    <a16:creationId xmlns:a16="http://schemas.microsoft.com/office/drawing/2014/main" id="{0EFB9F28-B9BD-C155-DB4B-901DAE6FF5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947" t="21870" r="4734"/>
              <a:stretch/>
            </p:blipFill>
            <p:spPr>
              <a:xfrm>
                <a:off x="4411206" y="302559"/>
                <a:ext cx="2822683" cy="2745710"/>
              </a:xfrm>
              <a:prstGeom prst="rect">
                <a:avLst/>
              </a:prstGeom>
            </p:spPr>
          </p:pic>
          <p:pic>
            <p:nvPicPr>
              <p:cNvPr id="19" name="Picture 117">
                <a:extLst>
                  <a:ext uri="{FF2B5EF4-FFF2-40B4-BE49-F238E27FC236}">
                    <a16:creationId xmlns:a16="http://schemas.microsoft.com/office/drawing/2014/main" id="{3B18BFF4-07FE-C33B-DA8E-D2AAD34A11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/>
              <a:srcRect l="31861" t="36326" r="31080" b="17196"/>
              <a:stretch/>
            </p:blipFill>
            <p:spPr>
              <a:xfrm rot="20254468" flipH="1">
                <a:off x="3603203" y="1836013"/>
                <a:ext cx="4974358" cy="3382142"/>
              </a:xfrm>
              <a:prstGeom prst="rect">
                <a:avLst/>
              </a:prstGeom>
            </p:spPr>
          </p:pic>
          <p:pic>
            <p:nvPicPr>
              <p:cNvPr id="20" name="Google Shape;101;p1">
                <a:extLst>
                  <a:ext uri="{FF2B5EF4-FFF2-40B4-BE49-F238E27FC236}">
                    <a16:creationId xmlns:a16="http://schemas.microsoft.com/office/drawing/2014/main" id="{3E81237A-3C5F-DB2C-3180-17AAFCF46D66}"/>
                  </a:ext>
                </a:extLst>
              </p:cNvPr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1374886" y="4486761"/>
                <a:ext cx="2668540" cy="561217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1" name="Group 119">
                <a:extLst>
                  <a:ext uri="{FF2B5EF4-FFF2-40B4-BE49-F238E27FC236}">
                    <a16:creationId xmlns:a16="http://schemas.microsoft.com/office/drawing/2014/main" id="{B5C8AB2D-987F-E66E-8D5D-645C5BC081E6}"/>
                  </a:ext>
                </a:extLst>
              </p:cNvPr>
              <p:cNvGrpSpPr/>
              <p:nvPr/>
            </p:nvGrpSpPr>
            <p:grpSpPr>
              <a:xfrm>
                <a:off x="1184428" y="1715181"/>
                <a:ext cx="3398568" cy="2643331"/>
                <a:chOff x="1083516" y="1636695"/>
                <a:chExt cx="3499480" cy="2721818"/>
              </a:xfrm>
            </p:grpSpPr>
            <p:pic>
              <p:nvPicPr>
                <p:cNvPr id="56" name="Picture 153">
                  <a:extLst>
                    <a:ext uri="{FF2B5EF4-FFF2-40B4-BE49-F238E27FC236}">
                      <a16:creationId xmlns:a16="http://schemas.microsoft.com/office/drawing/2014/main" id="{CE37E9CC-2598-1439-4AF0-B773E1F099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83516" y="1636695"/>
                  <a:ext cx="3499480" cy="2721818"/>
                </a:xfrm>
                <a:prstGeom prst="rect">
                  <a:avLst/>
                </a:prstGeom>
              </p:spPr>
            </p:pic>
            <p:pic>
              <p:nvPicPr>
                <p:cNvPr id="57" name="Picture 154">
                  <a:extLst>
                    <a:ext uri="{FF2B5EF4-FFF2-40B4-BE49-F238E27FC236}">
                      <a16:creationId xmlns:a16="http://schemas.microsoft.com/office/drawing/2014/main" id="{3B8CBC27-ACD1-A704-96CF-DCB59595BD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1"/>
                <a:srcRect t="-1" b="40683"/>
                <a:stretch/>
              </p:blipFill>
              <p:spPr>
                <a:xfrm>
                  <a:off x="1350952" y="1790066"/>
                  <a:ext cx="2965901" cy="1701895"/>
                </a:xfrm>
                <a:prstGeom prst="roundRect">
                  <a:avLst>
                    <a:gd name="adj" fmla="val 1650"/>
                  </a:avLst>
                </a:prstGeom>
              </p:spPr>
            </p:pic>
            <p:pic>
              <p:nvPicPr>
                <p:cNvPr id="58" name="Picture 155">
                  <a:extLst>
                    <a:ext uri="{FF2B5EF4-FFF2-40B4-BE49-F238E27FC236}">
                      <a16:creationId xmlns:a16="http://schemas.microsoft.com/office/drawing/2014/main" id="{434BA870-37C4-6872-64ED-7414D7FBD9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051642" y="1962156"/>
                  <a:ext cx="178735" cy="178735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22" name="Google Shape;710;p35">
                <a:extLst>
                  <a:ext uri="{FF2B5EF4-FFF2-40B4-BE49-F238E27FC236}">
                    <a16:creationId xmlns:a16="http://schemas.microsoft.com/office/drawing/2014/main" id="{DB8528C4-62C7-3C57-33C2-9C8D7F118256}"/>
                  </a:ext>
                </a:extLst>
              </p:cNvPr>
              <p:cNvGrpSpPr/>
              <p:nvPr/>
            </p:nvGrpSpPr>
            <p:grpSpPr>
              <a:xfrm>
                <a:off x="3125656" y="2639204"/>
                <a:ext cx="2661125" cy="1701894"/>
                <a:chOff x="1795495" y="990601"/>
                <a:chExt cx="5976416" cy="3822153"/>
              </a:xfrm>
            </p:grpSpPr>
            <p:grpSp>
              <p:nvGrpSpPr>
                <p:cNvPr id="51" name="Google Shape;711;p35">
                  <a:extLst>
                    <a:ext uri="{FF2B5EF4-FFF2-40B4-BE49-F238E27FC236}">
                      <a16:creationId xmlns:a16="http://schemas.microsoft.com/office/drawing/2014/main" id="{7EEA0052-CC4F-3471-68C2-574AFA07EBEA}"/>
                    </a:ext>
                  </a:extLst>
                </p:cNvPr>
                <p:cNvGrpSpPr/>
                <p:nvPr/>
              </p:nvGrpSpPr>
              <p:grpSpPr>
                <a:xfrm>
                  <a:off x="1795495" y="990601"/>
                  <a:ext cx="5976416" cy="3822153"/>
                  <a:chOff x="1708200" y="1112102"/>
                  <a:chExt cx="8512200" cy="5384824"/>
                </a:xfrm>
              </p:grpSpPr>
              <p:pic>
                <p:nvPicPr>
                  <p:cNvPr id="53" name="Google Shape;712;p35">
                    <a:extLst>
                      <a:ext uri="{FF2B5EF4-FFF2-40B4-BE49-F238E27FC236}">
                        <a16:creationId xmlns:a16="http://schemas.microsoft.com/office/drawing/2014/main" id="{6ABCDC9C-8F73-A3F7-1677-802EE1A30231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23">
                    <a:alphaModFix/>
                  </a:blip>
                  <a:srcRect r="9966"/>
                  <a:stretch/>
                </p:blipFill>
                <p:spPr>
                  <a:xfrm>
                    <a:off x="1708200" y="1112102"/>
                    <a:ext cx="8512200" cy="53848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54" name="Google Shape;713;p35" descr="Дашборд.png">
                    <a:extLst>
                      <a:ext uri="{FF2B5EF4-FFF2-40B4-BE49-F238E27FC236}">
                        <a16:creationId xmlns:a16="http://schemas.microsoft.com/office/drawing/2014/main" id="{F2463CC5-27A6-03E1-2ADA-61B77BD6C663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24">
                    <a:alphaModFix/>
                  </a:blip>
                  <a:srcRect/>
                  <a:stretch/>
                </p:blipFill>
                <p:spPr>
                  <a:xfrm>
                    <a:off x="2296637" y="1566983"/>
                    <a:ext cx="6868626" cy="414669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55" name="Google Shape;714;p35" descr="Дашборд.png">
                    <a:extLst>
                      <a:ext uri="{FF2B5EF4-FFF2-40B4-BE49-F238E27FC236}">
                        <a16:creationId xmlns:a16="http://schemas.microsoft.com/office/drawing/2014/main" id="{9E4EE759-C57C-0470-DAC2-4B0C52AFF8CC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25">
                    <a:alphaModFix/>
                  </a:blip>
                  <a:srcRect/>
                  <a:stretch/>
                </p:blipFill>
                <p:spPr>
                  <a:xfrm>
                    <a:off x="2296637" y="1391294"/>
                    <a:ext cx="6873488" cy="27801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52" name="Google Shape;715;p35">
                  <a:extLst>
                    <a:ext uri="{FF2B5EF4-FFF2-40B4-BE49-F238E27FC236}">
                      <a16:creationId xmlns:a16="http://schemas.microsoft.com/office/drawing/2014/main" id="{927F5A18-FD98-AD46-DFC9-180A9BACFBC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26">
                  <a:alphaModFix/>
                </a:blip>
                <a:srcRect/>
                <a:stretch/>
              </p:blipFill>
              <p:spPr>
                <a:xfrm>
                  <a:off x="4181479" y="4267413"/>
                  <a:ext cx="781050" cy="1524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3" name="Group 121">
                <a:extLst>
                  <a:ext uri="{FF2B5EF4-FFF2-40B4-BE49-F238E27FC236}">
                    <a16:creationId xmlns:a16="http://schemas.microsoft.com/office/drawing/2014/main" id="{63EC0839-500D-199D-65FB-169048981975}"/>
                  </a:ext>
                </a:extLst>
              </p:cNvPr>
              <p:cNvGrpSpPr/>
              <p:nvPr/>
            </p:nvGrpSpPr>
            <p:grpSpPr>
              <a:xfrm>
                <a:off x="5963007" y="2519932"/>
                <a:ext cx="641432" cy="1242929"/>
                <a:chOff x="5129520" y="215222"/>
                <a:chExt cx="1191819" cy="2309436"/>
              </a:xfrm>
            </p:grpSpPr>
            <p:pic>
              <p:nvPicPr>
                <p:cNvPr id="49" name="Picture 146">
                  <a:extLst>
                    <a:ext uri="{FF2B5EF4-FFF2-40B4-BE49-F238E27FC236}">
                      <a16:creationId xmlns:a16="http://schemas.microsoft.com/office/drawing/2014/main" id="{E3F6BFAC-45FC-6378-35C4-579BD8E7DF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38648" y="338283"/>
                  <a:ext cx="960958" cy="2080794"/>
                </a:xfrm>
                <a:prstGeom prst="rect">
                  <a:avLst/>
                </a:prstGeom>
              </p:spPr>
            </p:pic>
            <p:pic>
              <p:nvPicPr>
                <p:cNvPr id="50" name="Google Shape;779;p37">
                  <a:extLst>
                    <a:ext uri="{FF2B5EF4-FFF2-40B4-BE49-F238E27FC236}">
                      <a16:creationId xmlns:a16="http://schemas.microsoft.com/office/drawing/2014/main" id="{D09D760A-9AA3-2254-083F-F610A4DA090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28">
                  <a:alphaModFix/>
                </a:blip>
                <a:srcRect/>
                <a:stretch/>
              </p:blipFill>
              <p:spPr>
                <a:xfrm>
                  <a:off x="5129520" y="215222"/>
                  <a:ext cx="1191819" cy="230943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4" name="Group 122">
                <a:extLst>
                  <a:ext uri="{FF2B5EF4-FFF2-40B4-BE49-F238E27FC236}">
                    <a16:creationId xmlns:a16="http://schemas.microsoft.com/office/drawing/2014/main" id="{787356FF-69FB-4D1E-8012-EFE1D6EC15C8}"/>
                  </a:ext>
                </a:extLst>
              </p:cNvPr>
              <p:cNvGrpSpPr/>
              <p:nvPr/>
            </p:nvGrpSpPr>
            <p:grpSpPr>
              <a:xfrm>
                <a:off x="5376787" y="2856033"/>
                <a:ext cx="641432" cy="1242931"/>
                <a:chOff x="7754060" y="2598277"/>
                <a:chExt cx="1191896" cy="2309588"/>
              </a:xfrm>
            </p:grpSpPr>
            <p:pic>
              <p:nvPicPr>
                <p:cNvPr id="47" name="Picture 144">
                  <a:extLst>
                    <a:ext uri="{FF2B5EF4-FFF2-40B4-BE49-F238E27FC236}">
                      <a16:creationId xmlns:a16="http://schemas.microsoft.com/office/drawing/2014/main" id="{D9CBCEAE-CA0A-6FEE-4D9C-2BB24693C0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866863" y="2709470"/>
                  <a:ext cx="965830" cy="2091343"/>
                </a:xfrm>
                <a:prstGeom prst="rect">
                  <a:avLst/>
                </a:prstGeom>
              </p:spPr>
            </p:pic>
            <p:pic>
              <p:nvPicPr>
                <p:cNvPr id="48" name="Google Shape;774;p37">
                  <a:extLst>
                    <a:ext uri="{FF2B5EF4-FFF2-40B4-BE49-F238E27FC236}">
                      <a16:creationId xmlns:a16="http://schemas.microsoft.com/office/drawing/2014/main" id="{2675769D-617B-4663-D632-B14CC51DCF7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28">
                  <a:alphaModFix/>
                </a:blip>
                <a:srcRect/>
                <a:stretch/>
              </p:blipFill>
              <p:spPr>
                <a:xfrm>
                  <a:off x="7754060" y="2598277"/>
                  <a:ext cx="1191896" cy="23095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25" name="Picture 123">
                <a:extLst>
                  <a:ext uri="{FF2B5EF4-FFF2-40B4-BE49-F238E27FC236}">
                    <a16:creationId xmlns:a16="http://schemas.microsoft.com/office/drawing/2014/main" id="{1C082932-EDC9-9115-957C-3F7A8CA549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728292" y="3104555"/>
                <a:ext cx="630672" cy="1222274"/>
              </a:xfrm>
              <a:prstGeom prst="rect">
                <a:avLst/>
              </a:prstGeom>
            </p:spPr>
          </p:pic>
          <p:pic>
            <p:nvPicPr>
              <p:cNvPr id="26" name="Google Shape;194;p40" descr="01Frame 1454.png">
                <a:extLst>
                  <a:ext uri="{FF2B5EF4-FFF2-40B4-BE49-F238E27FC236}">
                    <a16:creationId xmlns:a16="http://schemas.microsoft.com/office/drawing/2014/main" id="{6B02DB19-5551-2A70-85B9-982F8803AD6E}"/>
                  </a:ext>
                </a:extLst>
              </p:cNvPr>
              <p:cNvPicPr preferRelativeResize="0"/>
              <p:nvPr/>
            </p:nvPicPr>
            <p:blipFill rotWithShape="1">
              <a:blip r:embed="rId31">
                <a:alphaModFix/>
              </a:blip>
              <a:srcRect r="-2425"/>
              <a:stretch/>
            </p:blipFill>
            <p:spPr>
              <a:xfrm>
                <a:off x="6243363" y="3850845"/>
                <a:ext cx="558198" cy="37023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7" name="Google Shape;195;p40" descr="02Frame 1456.png">
                <a:extLst>
                  <a:ext uri="{FF2B5EF4-FFF2-40B4-BE49-F238E27FC236}">
                    <a16:creationId xmlns:a16="http://schemas.microsoft.com/office/drawing/2014/main" id="{E3E76C9A-8910-498F-F4D9-FF5EB056877D}"/>
                  </a:ext>
                </a:extLst>
              </p:cNvPr>
              <p:cNvPicPr preferRelativeResize="0"/>
              <p:nvPr/>
            </p:nvPicPr>
            <p:blipFill rotWithShape="1">
              <a:blip r:embed="rId32">
                <a:alphaModFix/>
              </a:blip>
              <a:srcRect/>
              <a:stretch/>
            </p:blipFill>
            <p:spPr>
              <a:xfrm>
                <a:off x="6743177" y="3401096"/>
                <a:ext cx="370236" cy="37023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8" name="Google Shape;198;p40" descr="06Frame 1452.png">
                <a:extLst>
                  <a:ext uri="{FF2B5EF4-FFF2-40B4-BE49-F238E27FC236}">
                    <a16:creationId xmlns:a16="http://schemas.microsoft.com/office/drawing/2014/main" id="{A777D80A-B062-4565-B56A-6179977D4E68}"/>
                  </a:ext>
                </a:extLst>
              </p:cNvPr>
              <p:cNvPicPr preferRelativeResize="0"/>
              <p:nvPr/>
            </p:nvPicPr>
            <p:blipFill rotWithShape="1">
              <a:blip r:embed="rId33">
                <a:alphaModFix/>
              </a:blip>
              <a:srcRect/>
              <a:stretch/>
            </p:blipFill>
            <p:spPr>
              <a:xfrm>
                <a:off x="6201637" y="3503020"/>
                <a:ext cx="465017" cy="46501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9" name="Google Shape;199;p40" descr="07Frame 1455.png">
                <a:extLst>
                  <a:ext uri="{FF2B5EF4-FFF2-40B4-BE49-F238E27FC236}">
                    <a16:creationId xmlns:a16="http://schemas.microsoft.com/office/drawing/2014/main" id="{5B44736C-0697-D1E9-2FDA-C2B36077A5FD}"/>
                  </a:ext>
                </a:extLst>
              </p:cNvPr>
              <p:cNvPicPr preferRelativeResize="0"/>
              <p:nvPr/>
            </p:nvPicPr>
            <p:blipFill rotWithShape="1">
              <a:blip r:embed="rId34">
                <a:alphaModFix/>
              </a:blip>
              <a:srcRect/>
              <a:stretch/>
            </p:blipFill>
            <p:spPr>
              <a:xfrm>
                <a:off x="6463278" y="3154942"/>
                <a:ext cx="465017" cy="46501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0" name="Google Shape;196;p40" descr="04Frame 1638.png">
                <a:extLst>
                  <a:ext uri="{FF2B5EF4-FFF2-40B4-BE49-F238E27FC236}">
                    <a16:creationId xmlns:a16="http://schemas.microsoft.com/office/drawing/2014/main" id="{9E16E3D7-C319-7BE8-5471-BC6F5C169A73}"/>
                  </a:ext>
                </a:extLst>
              </p:cNvPr>
              <p:cNvPicPr preferRelativeResize="0"/>
              <p:nvPr/>
            </p:nvPicPr>
            <p:blipFill rotWithShape="1">
              <a:blip r:embed="rId35">
                <a:alphaModFix/>
              </a:blip>
              <a:srcRect/>
              <a:stretch/>
            </p:blipFill>
            <p:spPr>
              <a:xfrm>
                <a:off x="6369449" y="3638874"/>
                <a:ext cx="639768" cy="46501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1" name="Google Shape;197;p40" descr="05Frame 1456.png">
                <a:extLst>
                  <a:ext uri="{FF2B5EF4-FFF2-40B4-BE49-F238E27FC236}">
                    <a16:creationId xmlns:a16="http://schemas.microsoft.com/office/drawing/2014/main" id="{BCD6EB4D-3FF6-A55A-6C1F-C3532C0044B9}"/>
                  </a:ext>
                </a:extLst>
              </p:cNvPr>
              <p:cNvPicPr preferRelativeResize="0"/>
              <p:nvPr/>
            </p:nvPicPr>
            <p:blipFill rotWithShape="1">
              <a:blip r:embed="rId36">
                <a:alphaModFix/>
              </a:blip>
              <a:srcRect/>
              <a:stretch/>
            </p:blipFill>
            <p:spPr>
              <a:xfrm>
                <a:off x="6396733" y="3347997"/>
                <a:ext cx="465017" cy="46501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32" name="Group 130">
                <a:extLst>
                  <a:ext uri="{FF2B5EF4-FFF2-40B4-BE49-F238E27FC236}">
                    <a16:creationId xmlns:a16="http://schemas.microsoft.com/office/drawing/2014/main" id="{FF3839E7-6C06-13C0-30AB-7471D642F704}"/>
                  </a:ext>
                </a:extLst>
              </p:cNvPr>
              <p:cNvGrpSpPr/>
              <p:nvPr/>
            </p:nvGrpSpPr>
            <p:grpSpPr>
              <a:xfrm>
                <a:off x="4549006" y="4506858"/>
                <a:ext cx="2564407" cy="473855"/>
                <a:chOff x="1374885" y="4681140"/>
                <a:chExt cx="1815867" cy="335539"/>
              </a:xfrm>
            </p:grpSpPr>
            <p:grpSp>
              <p:nvGrpSpPr>
                <p:cNvPr id="34" name="Group 131">
                  <a:extLst>
                    <a:ext uri="{FF2B5EF4-FFF2-40B4-BE49-F238E27FC236}">
                      <a16:creationId xmlns:a16="http://schemas.microsoft.com/office/drawing/2014/main" id="{5E5FE5C8-01DB-FACF-5820-C6180382CC5F}"/>
                    </a:ext>
                  </a:extLst>
                </p:cNvPr>
                <p:cNvGrpSpPr/>
                <p:nvPr/>
              </p:nvGrpSpPr>
              <p:grpSpPr>
                <a:xfrm>
                  <a:off x="1374885" y="4681140"/>
                  <a:ext cx="1815867" cy="335539"/>
                  <a:chOff x="5700713" y="1122990"/>
                  <a:chExt cx="6331765" cy="1169996"/>
                </a:xfrm>
              </p:grpSpPr>
              <p:sp>
                <p:nvSpPr>
                  <p:cNvPr id="42" name="Oval 29">
                    <a:extLst>
                      <a:ext uri="{FF2B5EF4-FFF2-40B4-BE49-F238E27FC236}">
                        <a16:creationId xmlns:a16="http://schemas.microsoft.com/office/drawing/2014/main" id="{7A33644E-69C7-58ED-FC12-AAA89168BB1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700713" y="1122990"/>
                    <a:ext cx="1150574" cy="1150560"/>
                  </a:xfrm>
                  <a:prstGeom prst="ellipse">
                    <a:avLst/>
                  </a:prstGeom>
                  <a:gradFill>
                    <a:gsLst>
                      <a:gs pos="5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13800000" scaled="0"/>
                  </a:gradFill>
                  <a:ln w="28575" cap="rnd">
                    <a:noFill/>
                    <a:rou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6364B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맑은 고딕" panose="020B0503020000020004" pitchFamily="34" charset="-127"/>
                      <a:cs typeface="Open Sans Condensed Light" panose="020B0604020202020204" charset="0"/>
                      <a:sym typeface="Arial"/>
                    </a:endParaRPr>
                  </a:p>
                </p:txBody>
              </p:sp>
              <p:sp>
                <p:nvSpPr>
                  <p:cNvPr id="43" name="Oval 29">
                    <a:extLst>
                      <a:ext uri="{FF2B5EF4-FFF2-40B4-BE49-F238E27FC236}">
                        <a16:creationId xmlns:a16="http://schemas.microsoft.com/office/drawing/2014/main" id="{F1A92471-B41C-4958-24B7-EE6F2D4644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6993403" y="1122990"/>
                    <a:ext cx="1150574" cy="1150560"/>
                  </a:xfrm>
                  <a:prstGeom prst="ellipse">
                    <a:avLst/>
                  </a:prstGeom>
                  <a:gradFill>
                    <a:gsLst>
                      <a:gs pos="5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13800000" scaled="0"/>
                  </a:gradFill>
                  <a:ln w="28575" cap="rnd">
                    <a:noFill/>
                    <a:rou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6364B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맑은 고딕" panose="020B0503020000020004" pitchFamily="34" charset="-127"/>
                      <a:cs typeface="Open Sans Condensed Light" panose="020B0604020202020204" charset="0"/>
                      <a:sym typeface="Arial"/>
                    </a:endParaRPr>
                  </a:p>
                </p:txBody>
              </p:sp>
              <p:sp>
                <p:nvSpPr>
                  <p:cNvPr id="44" name="Oval 29">
                    <a:extLst>
                      <a:ext uri="{FF2B5EF4-FFF2-40B4-BE49-F238E27FC236}">
                        <a16:creationId xmlns:a16="http://schemas.microsoft.com/office/drawing/2014/main" id="{52C15C88-A56F-F947-8CB8-BC8CEDF503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286093" y="1122990"/>
                    <a:ext cx="1150574" cy="1150560"/>
                  </a:xfrm>
                  <a:prstGeom prst="ellipse">
                    <a:avLst/>
                  </a:prstGeom>
                  <a:gradFill>
                    <a:gsLst>
                      <a:gs pos="5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13800000" scaled="0"/>
                  </a:gradFill>
                  <a:ln w="28575" cap="rnd">
                    <a:noFill/>
                    <a:rou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6364B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맑은 고딕" panose="020B0503020000020004" pitchFamily="34" charset="-127"/>
                      <a:cs typeface="Open Sans Condensed Light" panose="020B0604020202020204" charset="0"/>
                      <a:sym typeface="Arial"/>
                    </a:endParaRPr>
                  </a:p>
                </p:txBody>
              </p:sp>
              <p:sp>
                <p:nvSpPr>
                  <p:cNvPr id="45" name="Oval 29">
                    <a:extLst>
                      <a:ext uri="{FF2B5EF4-FFF2-40B4-BE49-F238E27FC236}">
                        <a16:creationId xmlns:a16="http://schemas.microsoft.com/office/drawing/2014/main" id="{5A4828D1-EB1A-0C05-A511-824476747B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578783" y="1122990"/>
                    <a:ext cx="1150574" cy="1150560"/>
                  </a:xfrm>
                  <a:prstGeom prst="ellipse">
                    <a:avLst/>
                  </a:prstGeom>
                  <a:gradFill>
                    <a:gsLst>
                      <a:gs pos="5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13800000" scaled="0"/>
                  </a:gradFill>
                  <a:ln w="28575" cap="rnd">
                    <a:noFill/>
                    <a:rou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6364B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맑은 고딕" panose="020B0503020000020004" pitchFamily="34" charset="-127"/>
                      <a:cs typeface="Open Sans Condensed Light" panose="020B0604020202020204" charset="0"/>
                      <a:sym typeface="Arial"/>
                    </a:endParaRPr>
                  </a:p>
                </p:txBody>
              </p:sp>
              <p:sp>
                <p:nvSpPr>
                  <p:cNvPr id="46" name="Oval 29">
                    <a:extLst>
                      <a:ext uri="{FF2B5EF4-FFF2-40B4-BE49-F238E27FC236}">
                        <a16:creationId xmlns:a16="http://schemas.microsoft.com/office/drawing/2014/main" id="{C6C537E5-B29C-22FB-0438-82E17EB623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881906" y="1142426"/>
                    <a:ext cx="1150572" cy="1150560"/>
                  </a:xfrm>
                  <a:prstGeom prst="ellipse">
                    <a:avLst/>
                  </a:prstGeom>
                  <a:gradFill>
                    <a:gsLst>
                      <a:gs pos="5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13800000" scaled="0"/>
                  </a:gradFill>
                  <a:ln w="28575" cap="rnd">
                    <a:noFill/>
                    <a:rou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6364B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맑은 고딕" panose="020B0503020000020004" pitchFamily="34" charset="-127"/>
                      <a:cs typeface="Open Sans Condensed Light" panose="020B0604020202020204" charset="0"/>
                      <a:sym typeface="Arial"/>
                    </a:endParaRPr>
                  </a:p>
                </p:txBody>
              </p:sp>
            </p:grpSp>
            <p:pic>
              <p:nvPicPr>
                <p:cNvPr id="35" name="Picture 132">
                  <a:extLst>
                    <a:ext uri="{FF2B5EF4-FFF2-40B4-BE49-F238E27FC236}">
                      <a16:creationId xmlns:a16="http://schemas.microsoft.com/office/drawing/2014/main" id="{532AC41D-B48A-B78C-FE4E-264E6935F6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802348" y="4775269"/>
                  <a:ext cx="217310" cy="147702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36" name="Google Shape;942;p41">
                  <a:extLst>
                    <a:ext uri="{FF2B5EF4-FFF2-40B4-BE49-F238E27FC236}">
                      <a16:creationId xmlns:a16="http://schemas.microsoft.com/office/drawing/2014/main" id="{191AF49B-532F-988B-86C4-848E119F2E8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8">
                  <a:alphaModFix/>
                </a:blip>
                <a:srcRect l="21748" t="14514" r="21748" b="14507"/>
                <a:stretch/>
              </p:blipFill>
              <p:spPr>
                <a:xfrm>
                  <a:off x="1412469" y="4743275"/>
                  <a:ext cx="260866" cy="217375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37" name="Picture 134">
                  <a:extLst>
                    <a:ext uri="{FF2B5EF4-FFF2-40B4-BE49-F238E27FC236}">
                      <a16:creationId xmlns:a16="http://schemas.microsoft.com/office/drawing/2014/main" id="{390B9A28-54E1-710A-DB59-4606479D08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 rot="1904142">
                  <a:off x="2141047" y="4748414"/>
                  <a:ext cx="302823" cy="211846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38" name="Google Shape;572;p31">
                  <a:extLst>
                    <a:ext uri="{FF2B5EF4-FFF2-40B4-BE49-F238E27FC236}">
                      <a16:creationId xmlns:a16="http://schemas.microsoft.com/office/drawing/2014/main" id="{F9F88568-DC6A-1FB4-C045-A108C12A321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0">
                  <a:alphaModFix/>
                </a:blip>
                <a:srcRect/>
                <a:stretch/>
              </p:blipFill>
              <p:spPr>
                <a:xfrm>
                  <a:off x="2563535" y="4759685"/>
                  <a:ext cx="185289" cy="1840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pic>
              <p:nvPicPr>
                <p:cNvPr id="39" name="Google Shape;573;p31">
                  <a:extLst>
                    <a:ext uri="{FF2B5EF4-FFF2-40B4-BE49-F238E27FC236}">
                      <a16:creationId xmlns:a16="http://schemas.microsoft.com/office/drawing/2014/main" id="{DEF5F0AB-21D0-992A-0CAE-E63B398AEFC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0">
                  <a:alphaModFix/>
                </a:blip>
                <a:srcRect l="41513" t="87240" r="40623" b="8471"/>
                <a:stretch/>
              </p:blipFill>
              <p:spPr>
                <a:xfrm>
                  <a:off x="2634776" y="4920317"/>
                  <a:ext cx="33099" cy="16043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3"/>
                    </a:srgbClr>
                  </a:outerShdw>
                </a:effectLst>
              </p:spPr>
            </p:pic>
            <p:pic>
              <p:nvPicPr>
                <p:cNvPr id="40" name="Google Shape;574;p31">
                  <a:extLst>
                    <a:ext uri="{FF2B5EF4-FFF2-40B4-BE49-F238E27FC236}">
                      <a16:creationId xmlns:a16="http://schemas.microsoft.com/office/drawing/2014/main" id="{E8C7E221-A528-B665-084A-043BFEB3752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1">
                  <a:alphaModFix/>
                </a:blip>
                <a:srcRect/>
                <a:stretch/>
              </p:blipFill>
              <p:spPr>
                <a:xfrm>
                  <a:off x="2615746" y="4922206"/>
                  <a:ext cx="69507" cy="788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1" name="Picture 138">
                  <a:extLst>
                    <a:ext uri="{FF2B5EF4-FFF2-40B4-BE49-F238E27FC236}">
                      <a16:creationId xmlns:a16="http://schemas.microsoft.com/office/drawing/2014/main" id="{62AE0C19-4D6E-9826-EFBB-DFBA0F7FAF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alphaModFix/>
                </a:blip>
                <a:stretch>
                  <a:fillRect/>
                </a:stretch>
              </p:blipFill>
              <p:spPr>
                <a:xfrm rot="20572382">
                  <a:off x="2897623" y="4812510"/>
                  <a:ext cx="261196" cy="99178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</p:grpSp>
        <p:grpSp>
          <p:nvGrpSpPr>
            <p:cNvPr id="13" name="Group 109">
              <a:extLst>
                <a:ext uri="{FF2B5EF4-FFF2-40B4-BE49-F238E27FC236}">
                  <a16:creationId xmlns:a16="http://schemas.microsoft.com/office/drawing/2014/main" id="{6BDD728C-1927-1C7E-62E1-03605E0B2292}"/>
                </a:ext>
              </a:extLst>
            </p:cNvPr>
            <p:cNvGrpSpPr/>
            <p:nvPr/>
          </p:nvGrpSpPr>
          <p:grpSpPr>
            <a:xfrm>
              <a:off x="1156378" y="2608114"/>
              <a:ext cx="800964" cy="1552061"/>
              <a:chOff x="6621545" y="467380"/>
              <a:chExt cx="2059866" cy="3991486"/>
            </a:xfrm>
          </p:grpSpPr>
          <p:grpSp>
            <p:nvGrpSpPr>
              <p:cNvPr id="14" name="Group 110">
                <a:extLst>
                  <a:ext uri="{FF2B5EF4-FFF2-40B4-BE49-F238E27FC236}">
                    <a16:creationId xmlns:a16="http://schemas.microsoft.com/office/drawing/2014/main" id="{D7C22694-EBF1-14F5-580A-D1A66415D109}"/>
                  </a:ext>
                </a:extLst>
              </p:cNvPr>
              <p:cNvGrpSpPr/>
              <p:nvPr/>
            </p:nvGrpSpPr>
            <p:grpSpPr>
              <a:xfrm>
                <a:off x="6621545" y="467380"/>
                <a:ext cx="2059866" cy="3991486"/>
                <a:chOff x="3687749" y="881214"/>
                <a:chExt cx="2059866" cy="3991486"/>
              </a:xfrm>
            </p:grpSpPr>
            <p:pic>
              <p:nvPicPr>
                <p:cNvPr id="16" name="Picture 2">
                  <a:extLst>
                    <a:ext uri="{FF2B5EF4-FFF2-40B4-BE49-F238E27FC236}">
                      <a16:creationId xmlns:a16="http://schemas.microsoft.com/office/drawing/2014/main" id="{1E01416F-2FF8-5C58-DF5B-582DE17E70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764" t="20968" r="39065"/>
                <a:stretch/>
              </p:blipFill>
              <p:spPr bwMode="auto">
                <a:xfrm>
                  <a:off x="3807119" y="1081646"/>
                  <a:ext cx="1802971" cy="361509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Google Shape;801;p37">
                  <a:extLst>
                    <a:ext uri="{FF2B5EF4-FFF2-40B4-BE49-F238E27FC236}">
                      <a16:creationId xmlns:a16="http://schemas.microsoft.com/office/drawing/2014/main" id="{46397767-C6E0-E9D8-2D79-61F1CCCE92F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28">
                  <a:alphaModFix/>
                </a:blip>
                <a:srcRect/>
                <a:stretch/>
              </p:blipFill>
              <p:spPr>
                <a:xfrm>
                  <a:off x="3687749" y="881214"/>
                  <a:ext cx="2059866" cy="399148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5" name="Picture 2" descr="Почему важно вести дневник:">
                <a:extLst>
                  <a:ext uri="{FF2B5EF4-FFF2-40B4-BE49-F238E27FC236}">
                    <a16:creationId xmlns:a16="http://schemas.microsoft.com/office/drawing/2014/main" id="{D608C7D5-F70F-F4EC-AF1C-0BD2173E5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2" t="9166" r="18916" b="34914"/>
              <a:stretch/>
            </p:blipFill>
            <p:spPr bwMode="auto">
              <a:xfrm>
                <a:off x="7974086" y="802457"/>
                <a:ext cx="481605" cy="681002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66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63;p3">
            <a:extLst>
              <a:ext uri="{FF2B5EF4-FFF2-40B4-BE49-F238E27FC236}">
                <a16:creationId xmlns:a16="http://schemas.microsoft.com/office/drawing/2014/main" id="{D81CB35C-9EF3-F02F-2BF3-7A1F8DE5A13B}"/>
              </a:ext>
            </a:extLst>
          </p:cNvPr>
          <p:cNvSpPr/>
          <p:nvPr/>
        </p:nvSpPr>
        <p:spPr>
          <a:xfrm>
            <a:off x="4785486" y="1194029"/>
            <a:ext cx="1788803" cy="3327171"/>
          </a:xfrm>
          <a:prstGeom prst="roundRect">
            <a:avLst>
              <a:gd name="adj" fmla="val 5026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Play" pitchFamily="2" charset="0"/>
              <a:sym typeface="Roboto"/>
            </a:endParaRPr>
          </a:p>
        </p:txBody>
      </p:sp>
      <p:sp>
        <p:nvSpPr>
          <p:cNvPr id="6" name="Google Shape;260;p3">
            <a:extLst>
              <a:ext uri="{FF2B5EF4-FFF2-40B4-BE49-F238E27FC236}">
                <a16:creationId xmlns:a16="http://schemas.microsoft.com/office/drawing/2014/main" id="{4FE48641-26C1-7543-542D-7C834AB1986F}"/>
              </a:ext>
            </a:extLst>
          </p:cNvPr>
          <p:cNvSpPr/>
          <p:nvPr/>
        </p:nvSpPr>
        <p:spPr>
          <a:xfrm>
            <a:off x="2603638" y="1192376"/>
            <a:ext cx="1788803" cy="3327171"/>
          </a:xfrm>
          <a:prstGeom prst="roundRect">
            <a:avLst>
              <a:gd name="adj" fmla="val 5026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Play" pitchFamily="2" charset="0"/>
              <a:sym typeface="Roboto"/>
            </a:endParaRPr>
          </a:p>
        </p:txBody>
      </p:sp>
      <p:sp>
        <p:nvSpPr>
          <p:cNvPr id="8" name="Google Shape;262;p3">
            <a:extLst>
              <a:ext uri="{FF2B5EF4-FFF2-40B4-BE49-F238E27FC236}">
                <a16:creationId xmlns:a16="http://schemas.microsoft.com/office/drawing/2014/main" id="{9EF34538-BB6A-8E34-FDE5-7F9A93154068}"/>
              </a:ext>
            </a:extLst>
          </p:cNvPr>
          <p:cNvSpPr txBox="1"/>
          <p:nvPr/>
        </p:nvSpPr>
        <p:spPr>
          <a:xfrm>
            <a:off x="2592792" y="3050690"/>
            <a:ext cx="1788749" cy="18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spAutoFit/>
          </a:bodyPr>
          <a:lstStyle/>
          <a:p>
            <a:pPr marL="0" marR="508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64B"/>
              </a:buClr>
              <a:buSzPts val="1000"/>
              <a:buFont typeface="Roboto"/>
              <a:buNone/>
            </a:pPr>
            <a:r>
              <a:rPr lang="ru-RU" sz="10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Роботизированный сбор показателей здоровья у пациентов, не владеющих навыками работы современными гаджетами и интернетом</a:t>
            </a:r>
          </a:p>
          <a:p>
            <a:pPr marL="0" marR="508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64B"/>
              </a:buClr>
              <a:buSzPts val="1000"/>
              <a:buFont typeface="Roboto"/>
              <a:buNone/>
            </a:pPr>
            <a:r>
              <a:rPr lang="ru-RU" sz="10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Настраиваемое врачом время обзвона</a:t>
            </a:r>
          </a:p>
          <a:p>
            <a:pPr marL="0" marR="508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64B"/>
              </a:buClr>
              <a:buSzPts val="1000"/>
              <a:buFont typeface="Roboto"/>
              <a:buNone/>
            </a:pPr>
            <a:endParaRPr lang="ru-RU"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508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64B"/>
              </a:buClr>
              <a:buSzPts val="1000"/>
              <a:buFont typeface="Roboto"/>
              <a:buNone/>
            </a:pPr>
            <a:endParaRPr lang="ru-RU"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508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64B"/>
              </a:buClr>
              <a:buSzPts val="1000"/>
              <a:buFont typeface="Roboto"/>
              <a:buNone/>
            </a:pPr>
            <a:endParaRPr sz="900" dirty="0">
              <a:solidFill>
                <a:srgbClr val="26364B"/>
              </a:solidFill>
              <a:latin typeface="Play" pitchFamily="2" charset="0"/>
              <a:ea typeface="Verdana" panose="020B0604030504040204" pitchFamily="34" charset="0"/>
              <a:sym typeface="Roboto"/>
            </a:endParaRPr>
          </a:p>
        </p:txBody>
      </p:sp>
      <p:sp>
        <p:nvSpPr>
          <p:cNvPr id="10" name="Google Shape;264;p3">
            <a:extLst>
              <a:ext uri="{FF2B5EF4-FFF2-40B4-BE49-F238E27FC236}">
                <a16:creationId xmlns:a16="http://schemas.microsoft.com/office/drawing/2014/main" id="{83C2FB6A-1AD7-A087-4CBA-8A053B83EF8C}"/>
              </a:ext>
            </a:extLst>
          </p:cNvPr>
          <p:cNvSpPr txBox="1"/>
          <p:nvPr/>
        </p:nvSpPr>
        <p:spPr>
          <a:xfrm>
            <a:off x="4810731" y="3045023"/>
            <a:ext cx="1788749" cy="1292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spAutoFit/>
          </a:bodyPr>
          <a:lstStyle/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Распознавание показателей с приборов по фото </a:t>
            </a:r>
          </a:p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Сбор, обработка и хранение данных</a:t>
            </a:r>
            <a:endParaRPr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508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Подсказки и рекомендации</a:t>
            </a:r>
            <a:endParaRPr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Дневники, медкарта </a:t>
            </a:r>
            <a:endParaRPr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Настраиваемые уведомления и напоминания</a:t>
            </a:r>
            <a:endParaRPr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Google Shape;265;p3">
            <a:extLst>
              <a:ext uri="{FF2B5EF4-FFF2-40B4-BE49-F238E27FC236}">
                <a16:creationId xmlns:a16="http://schemas.microsoft.com/office/drawing/2014/main" id="{40068F11-0042-2D78-C62D-AC892795D246}"/>
              </a:ext>
            </a:extLst>
          </p:cNvPr>
          <p:cNvSpPr/>
          <p:nvPr/>
        </p:nvSpPr>
        <p:spPr>
          <a:xfrm>
            <a:off x="6933820" y="1192376"/>
            <a:ext cx="1788803" cy="3327171"/>
          </a:xfrm>
          <a:prstGeom prst="roundRect">
            <a:avLst>
              <a:gd name="adj" fmla="val 5026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Play" pitchFamily="2" charset="0"/>
              <a:sym typeface="Roboto"/>
            </a:endParaRPr>
          </a:p>
        </p:txBody>
      </p:sp>
      <p:sp>
        <p:nvSpPr>
          <p:cNvPr id="12" name="Google Shape;266;p3">
            <a:extLst>
              <a:ext uri="{FF2B5EF4-FFF2-40B4-BE49-F238E27FC236}">
                <a16:creationId xmlns:a16="http://schemas.microsoft.com/office/drawing/2014/main" id="{A99E588C-23DD-B1D0-DB96-51C8C16F559C}"/>
              </a:ext>
            </a:extLst>
          </p:cNvPr>
          <p:cNvSpPr txBox="1"/>
          <p:nvPr/>
        </p:nvSpPr>
        <p:spPr>
          <a:xfrm>
            <a:off x="6933808" y="3021522"/>
            <a:ext cx="1921043" cy="1154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spAutoFit/>
          </a:bodyPr>
          <a:lstStyle/>
          <a:p>
            <a:pPr marL="7938" marR="5080" lvl="0">
              <a:buClr>
                <a:srgbClr val="26364B"/>
              </a:buClr>
              <a:buSzPts val="1000"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Прикрепленные пациенты</a:t>
            </a:r>
            <a:endParaRPr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7938" marR="5080" lvl="0">
              <a:buClr>
                <a:srgbClr val="26364B"/>
              </a:buClr>
              <a:buSzPts val="1000"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Задачи по отклонениям </a:t>
            </a:r>
            <a:endParaRPr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7937" marR="5080" lvl="0">
              <a:buClr>
                <a:srgbClr val="26364B"/>
              </a:buClr>
              <a:buSzPts val="1000"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Сводный дэшборд</a:t>
            </a:r>
            <a:endParaRPr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938" marR="5080" lvl="0">
              <a:buClr>
                <a:srgbClr val="26364B"/>
              </a:buClr>
              <a:buSzPts val="1000"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Отчет по результатам мониторинга</a:t>
            </a:r>
            <a:endParaRPr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937" marR="5080" lvl="0">
              <a:buClr>
                <a:srgbClr val="26364B"/>
              </a:buClr>
              <a:buSzPts val="1000"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Профиль пациента с динамикой показателей</a:t>
            </a:r>
            <a:endParaRPr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13" name="Google Shape;267;p3">
            <a:extLst>
              <a:ext uri="{FF2B5EF4-FFF2-40B4-BE49-F238E27FC236}">
                <a16:creationId xmlns:a16="http://schemas.microsoft.com/office/drawing/2014/main" id="{A6FFCF71-7F99-13F8-C8A2-69C9B178865D}"/>
              </a:ext>
            </a:extLst>
          </p:cNvPr>
          <p:cNvSpPr/>
          <p:nvPr/>
        </p:nvSpPr>
        <p:spPr>
          <a:xfrm>
            <a:off x="2442140" y="1404281"/>
            <a:ext cx="1078815" cy="267862"/>
          </a:xfrm>
          <a:prstGeom prst="roundRect">
            <a:avLst>
              <a:gd name="adj" fmla="val 16667"/>
            </a:avLst>
          </a:prstGeom>
          <a:solidFill>
            <a:srgbClr val="113C5E"/>
          </a:solidFill>
          <a:ln>
            <a:noFill/>
          </a:ln>
          <a:effectLst>
            <a:outerShdw blurRad="71438" dist="47625" dir="5400000" algn="bl" rotWithShape="0">
              <a:schemeClr val="dk1">
                <a:alpha val="7058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200" b="1" i="0" u="none" strike="noStrike" cap="none">
                <a:solidFill>
                  <a:srgbClr val="FFFFFF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Робот</a:t>
            </a:r>
            <a:endParaRPr sz="1200" b="1" i="0" u="none" strike="noStrike" cap="none">
              <a:solidFill>
                <a:srgbClr val="FFFFFF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14" name="Google Shape;268;p3">
            <a:extLst>
              <a:ext uri="{FF2B5EF4-FFF2-40B4-BE49-F238E27FC236}">
                <a16:creationId xmlns:a16="http://schemas.microsoft.com/office/drawing/2014/main" id="{5FA5E288-7C5E-6675-E111-C0813DB03010}"/>
              </a:ext>
            </a:extLst>
          </p:cNvPr>
          <p:cNvSpPr/>
          <p:nvPr/>
        </p:nvSpPr>
        <p:spPr>
          <a:xfrm>
            <a:off x="4623989" y="1405934"/>
            <a:ext cx="1584851" cy="267862"/>
          </a:xfrm>
          <a:prstGeom prst="roundRect">
            <a:avLst>
              <a:gd name="adj" fmla="val 16667"/>
            </a:avLst>
          </a:prstGeom>
          <a:solidFill>
            <a:srgbClr val="113C5E"/>
          </a:solidFill>
          <a:ln>
            <a:noFill/>
          </a:ln>
          <a:effectLst>
            <a:outerShdw blurRad="71438" dist="47625" dir="5400000" algn="bl" rotWithShape="0">
              <a:schemeClr val="dk1">
                <a:alpha val="7058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SzPts val="1000"/>
            </a:pPr>
            <a:r>
              <a:rPr lang="ru-RU" sz="1200" b="1" dirty="0">
                <a:solidFill>
                  <a:srgbClr val="FFFFFF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Моб приложение</a:t>
            </a:r>
            <a:endParaRPr sz="1200" b="1" dirty="0">
              <a:solidFill>
                <a:srgbClr val="FFFFFF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15" name="Google Shape;269;p3">
            <a:extLst>
              <a:ext uri="{FF2B5EF4-FFF2-40B4-BE49-F238E27FC236}">
                <a16:creationId xmlns:a16="http://schemas.microsoft.com/office/drawing/2014/main" id="{6A7C9A80-552E-FED5-042E-74AAA9E7779C}"/>
              </a:ext>
            </a:extLst>
          </p:cNvPr>
          <p:cNvSpPr/>
          <p:nvPr/>
        </p:nvSpPr>
        <p:spPr>
          <a:xfrm>
            <a:off x="6735787" y="1391707"/>
            <a:ext cx="1101933" cy="267862"/>
          </a:xfrm>
          <a:prstGeom prst="roundRect">
            <a:avLst>
              <a:gd name="adj" fmla="val 16667"/>
            </a:avLst>
          </a:prstGeom>
          <a:solidFill>
            <a:srgbClr val="113C5E"/>
          </a:solidFill>
          <a:ln>
            <a:noFill/>
          </a:ln>
          <a:effectLst>
            <a:outerShdw blurRad="71438" dist="47625" dir="5400000" algn="bl" rotWithShape="0">
              <a:schemeClr val="dk1">
                <a:alpha val="7058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SzPts val="1000"/>
            </a:pPr>
            <a:r>
              <a:rPr lang="ru-RU" sz="1200" b="1">
                <a:solidFill>
                  <a:srgbClr val="FFFFFF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АРМ врача</a:t>
            </a:r>
            <a:endParaRPr sz="1200" b="1">
              <a:solidFill>
                <a:srgbClr val="FFFFFF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pic>
        <p:nvPicPr>
          <p:cNvPr id="16" name="Google Shape;270;p3">
            <a:extLst>
              <a:ext uri="{FF2B5EF4-FFF2-40B4-BE49-F238E27FC236}">
                <a16:creationId xmlns:a16="http://schemas.microsoft.com/office/drawing/2014/main" id="{D86DE71B-D786-2F49-590E-AB4C8F6F37A9}"/>
              </a:ext>
            </a:extLst>
          </p:cNvPr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8661" y="1708106"/>
            <a:ext cx="1597028" cy="1270362"/>
          </a:xfrm>
          <a:prstGeom prst="rect">
            <a:avLst/>
          </a:prstGeom>
          <a:noFill/>
          <a:ln>
            <a:noFill/>
          </a:ln>
          <a:effectLst>
            <a:outerShdw blurRad="211785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18" name="Google Shape;284;p3">
            <a:extLst>
              <a:ext uri="{FF2B5EF4-FFF2-40B4-BE49-F238E27FC236}">
                <a16:creationId xmlns:a16="http://schemas.microsoft.com/office/drawing/2014/main" id="{EF2F5CC3-E783-7401-BFFA-1704A462919E}"/>
              </a:ext>
            </a:extLst>
          </p:cNvPr>
          <p:cNvSpPr/>
          <p:nvPr/>
        </p:nvSpPr>
        <p:spPr>
          <a:xfrm>
            <a:off x="421789" y="1192376"/>
            <a:ext cx="1788803" cy="3327171"/>
          </a:xfrm>
          <a:prstGeom prst="roundRect">
            <a:avLst>
              <a:gd name="adj" fmla="val 5026"/>
            </a:avLst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lt1"/>
              </a:solidFill>
              <a:latin typeface="Play" pitchFamily="2" charset="0"/>
              <a:ea typeface="+mn-ea"/>
              <a:cs typeface="+mn-cs"/>
              <a:sym typeface="Roboto"/>
            </a:endParaRPr>
          </a:p>
        </p:txBody>
      </p:sp>
      <p:sp>
        <p:nvSpPr>
          <p:cNvPr id="19" name="Google Shape;285;p3">
            <a:extLst>
              <a:ext uri="{FF2B5EF4-FFF2-40B4-BE49-F238E27FC236}">
                <a16:creationId xmlns:a16="http://schemas.microsoft.com/office/drawing/2014/main" id="{70EDDD4B-B103-E1B0-4FCB-188D453F56FA}"/>
              </a:ext>
            </a:extLst>
          </p:cNvPr>
          <p:cNvSpPr txBox="1"/>
          <p:nvPr/>
        </p:nvSpPr>
        <p:spPr>
          <a:xfrm>
            <a:off x="421789" y="3069015"/>
            <a:ext cx="1711603" cy="1292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spAutoFit/>
          </a:bodyPr>
          <a:lstStyle/>
          <a:p>
            <a:pPr marR="5080">
              <a:buClr>
                <a:srgbClr val="26364B"/>
              </a:buClr>
              <a:buSzPts val="1000"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Автоматический сбор данных</a:t>
            </a:r>
          </a:p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64B"/>
              </a:buClr>
              <a:buSzPts val="1000"/>
              <a:buFont typeface="Roboto"/>
              <a:buNone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Передача данных через Bluetooth</a:t>
            </a:r>
            <a:endParaRPr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508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64B"/>
              </a:buClr>
              <a:buSzPts val="1000"/>
              <a:buFont typeface="Roboto"/>
              <a:buNone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Простое подключение </a:t>
            </a:r>
            <a:endParaRPr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64B"/>
              </a:buClr>
              <a:buSzPts val="1000"/>
              <a:buFont typeface="Roboto"/>
              <a:buNone/>
            </a:pP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Достоверные данные</a:t>
            </a:r>
            <a:r>
              <a:rPr lang="ru-RU" sz="900" dirty="0">
                <a:solidFill>
                  <a:schemeClr val="tx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/>
            </a:r>
            <a:br>
              <a:rPr lang="ru-RU" sz="900" dirty="0">
                <a:solidFill>
                  <a:schemeClr val="tx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</a:br>
            <a:r>
              <a:rPr lang="ru-RU" sz="900" b="1" dirty="0">
                <a:solidFill>
                  <a:srgbClr val="FC1A67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• </a:t>
            </a:r>
            <a:r>
              <a:rPr lang="ru-RU" sz="9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Синхронизация в фоновом режиме</a:t>
            </a:r>
            <a:endParaRPr sz="9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sp>
        <p:nvSpPr>
          <p:cNvPr id="20" name="Google Shape;286;p3">
            <a:extLst>
              <a:ext uri="{FF2B5EF4-FFF2-40B4-BE49-F238E27FC236}">
                <a16:creationId xmlns:a16="http://schemas.microsoft.com/office/drawing/2014/main" id="{94AFA62C-8DDE-A51A-862F-151C6D46AB24}"/>
              </a:ext>
            </a:extLst>
          </p:cNvPr>
          <p:cNvSpPr/>
          <p:nvPr/>
        </p:nvSpPr>
        <p:spPr>
          <a:xfrm>
            <a:off x="342900" y="1404281"/>
            <a:ext cx="996207" cy="267862"/>
          </a:xfrm>
          <a:prstGeom prst="roundRect">
            <a:avLst>
              <a:gd name="adj" fmla="val 16667"/>
            </a:avLst>
          </a:prstGeom>
          <a:solidFill>
            <a:srgbClr val="113C5E"/>
          </a:solidFill>
          <a:ln>
            <a:noFill/>
          </a:ln>
          <a:effectLst>
            <a:outerShdw blurRad="71438" dist="47625" dir="5400000" algn="bl" rotWithShape="0">
              <a:schemeClr val="dk1">
                <a:alpha val="7058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SzPts val="1000"/>
            </a:pPr>
            <a:r>
              <a:rPr lang="ru-RU" sz="1200" b="1" dirty="0">
                <a:solidFill>
                  <a:srgbClr val="FFFFFF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Приборы</a:t>
            </a:r>
            <a:endParaRPr sz="1200" b="1" dirty="0">
              <a:solidFill>
                <a:srgbClr val="FFFFFF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pic>
        <p:nvPicPr>
          <p:cNvPr id="21" name="Google Shape;288;p3">
            <a:extLst>
              <a:ext uri="{FF2B5EF4-FFF2-40B4-BE49-F238E27FC236}">
                <a16:creationId xmlns:a16="http://schemas.microsoft.com/office/drawing/2014/main" id="{A40B50E7-2402-C16B-4DE3-60284877917F}"/>
              </a:ext>
            </a:extLst>
          </p:cNvPr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345752">
            <a:off x="305184" y="2093645"/>
            <a:ext cx="897459" cy="653649"/>
          </a:xfrm>
          <a:prstGeom prst="rect">
            <a:avLst/>
          </a:prstGeom>
          <a:noFill/>
          <a:ln>
            <a:noFill/>
          </a:ln>
          <a:effectLst>
            <a:outerShdw blurRad="219075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22" name="Google Shape;289;p3" descr="EQA0Qa-WsAAkGm0.png">
            <a:extLst>
              <a:ext uri="{FF2B5EF4-FFF2-40B4-BE49-F238E27FC236}">
                <a16:creationId xmlns:a16="http://schemas.microsoft.com/office/drawing/2014/main" id="{56624BA5-EDA7-9FC6-AAE5-590917854883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297"/>
          <a:stretch/>
        </p:blipFill>
        <p:spPr>
          <a:xfrm>
            <a:off x="2981776" y="1862911"/>
            <a:ext cx="1052912" cy="10583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" name="Группа 2">
            <a:extLst>
              <a:ext uri="{FF2B5EF4-FFF2-40B4-BE49-F238E27FC236}">
                <a16:creationId xmlns:a16="http://schemas.microsoft.com/office/drawing/2014/main" id="{6281766C-170C-246E-2A94-70E5D0D24CE0}"/>
              </a:ext>
            </a:extLst>
          </p:cNvPr>
          <p:cNvGrpSpPr/>
          <p:nvPr/>
        </p:nvGrpSpPr>
        <p:grpSpPr>
          <a:xfrm>
            <a:off x="996352" y="1925088"/>
            <a:ext cx="1137040" cy="1039172"/>
            <a:chOff x="996352" y="1925088"/>
            <a:chExt cx="1137040" cy="1039172"/>
          </a:xfrm>
        </p:grpSpPr>
        <p:pic>
          <p:nvPicPr>
            <p:cNvPr id="37" name="Google Shape;1148;p82">
              <a:extLst>
                <a:ext uri="{FF2B5EF4-FFF2-40B4-BE49-F238E27FC236}">
                  <a16:creationId xmlns:a16="http://schemas.microsoft.com/office/drawing/2014/main" id="{BCAA171E-A9DE-8ECE-D66D-87F6BFE14DD4}"/>
                </a:ext>
              </a:extLst>
            </p:cNvPr>
            <p:cNvPicPr preferRelativeResize="0"/>
            <p:nvPr/>
          </p:nvPicPr>
          <p:blipFill rotWithShape="1">
            <a:blip r:embed="rId6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6352" y="1925088"/>
              <a:ext cx="1137040" cy="1039172"/>
            </a:xfrm>
            <a:prstGeom prst="rect">
              <a:avLst/>
            </a:prstGeom>
            <a:noFill/>
            <a:ln>
              <a:noFill/>
            </a:ln>
            <a:effectLst>
              <a:outerShdw blurRad="215900" dist="63500" dir="336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Picture 41">
              <a:extLst>
                <a:ext uri="{FF2B5EF4-FFF2-40B4-BE49-F238E27FC236}">
                  <a16:creationId xmlns:a16="http://schemas.microsoft.com/office/drawing/2014/main" id="{1AEE0505-F480-B075-8E23-0BC0EC8DB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91911" y="2704403"/>
              <a:ext cx="183667" cy="118843"/>
            </a:xfrm>
            <a:prstGeom prst="roundRect">
              <a:avLst>
                <a:gd name="adj" fmla="val 33117"/>
              </a:avLst>
            </a:prstGeom>
          </p:spPr>
        </p:pic>
      </p:grpSp>
      <p:sp>
        <p:nvSpPr>
          <p:cNvPr id="39" name="Google Shape;413;p29">
            <a:extLst>
              <a:ext uri="{FF2B5EF4-FFF2-40B4-BE49-F238E27FC236}">
                <a16:creationId xmlns:a16="http://schemas.microsoft.com/office/drawing/2014/main" id="{A67AFE3D-3AE2-3B9B-0EB4-601AA40400F9}"/>
              </a:ext>
            </a:extLst>
          </p:cNvPr>
          <p:cNvSpPr txBox="1">
            <a:spLocks/>
          </p:cNvSpPr>
          <p:nvPr/>
        </p:nvSpPr>
        <p:spPr>
          <a:xfrm>
            <a:off x="342900" y="170301"/>
            <a:ext cx="766759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ДМП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|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Компоненты продукта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75B98C-B962-F606-86AC-7E923A302FB4}"/>
              </a:ext>
            </a:extLst>
          </p:cNvPr>
          <p:cNvGrpSpPr/>
          <p:nvPr/>
        </p:nvGrpSpPr>
        <p:grpSpPr>
          <a:xfrm>
            <a:off x="4730559" y="1714038"/>
            <a:ext cx="1864430" cy="1461272"/>
            <a:chOff x="3499913" y="611059"/>
            <a:chExt cx="5657636" cy="424322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96157CF-10C5-E4E7-42D5-076D45830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99913" y="611059"/>
              <a:ext cx="5657636" cy="4243227"/>
            </a:xfrm>
            <a:prstGeom prst="rect">
              <a:avLst/>
            </a:prstGeom>
          </p:spPr>
        </p:pic>
        <p:pic>
          <p:nvPicPr>
            <p:cNvPr id="4" name="Рисунок 4">
              <a:extLst>
                <a:ext uri="{FF2B5EF4-FFF2-40B4-BE49-F238E27FC236}">
                  <a16:creationId xmlns:a16="http://schemas.microsoft.com/office/drawing/2014/main" id="{F580D649-FC6F-908B-20F8-EE594231F4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05710" y="1385278"/>
              <a:ext cx="1236470" cy="2668310"/>
            </a:xfrm>
            <a:prstGeom prst="roundRect">
              <a:avLst>
                <a:gd name="adj" fmla="val 14988"/>
              </a:avLst>
            </a:prstGeom>
          </p:spPr>
        </p:pic>
      </p:grp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00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13;p29">
            <a:extLst>
              <a:ext uri="{FF2B5EF4-FFF2-40B4-BE49-F238E27FC236}">
                <a16:creationId xmlns:a16="http://schemas.microsoft.com/office/drawing/2014/main" id="{03DA9EF6-E8D5-16CA-E875-5E67FA866228}"/>
              </a:ext>
            </a:extLst>
          </p:cNvPr>
          <p:cNvSpPr txBox="1">
            <a:spLocks/>
          </p:cNvSpPr>
          <p:nvPr/>
        </p:nvSpPr>
        <p:spPr>
          <a:xfrm>
            <a:off x="342900" y="170301"/>
            <a:ext cx="766759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ДМП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| </a:t>
            </a:r>
            <a:r>
              <a:rPr lang="ru-RU" sz="2000" b="1" dirty="0" err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Нейросетевые</a:t>
            </a:r>
            <a:r>
              <a:rPr lang="ru-RU" sz="20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 алгоритмы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&amp;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 </a:t>
            </a:r>
            <a:r>
              <a:rPr lang="ru-RU" sz="20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ИИ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Play" pitchFamily="2" charset="0"/>
              <a:ea typeface="Verdana"/>
              <a:cs typeface="SB Sans Display" panose="020B0503040504020204" pitchFamily="34" charset="0"/>
              <a:sym typeface="Verdana"/>
            </a:endParaRPr>
          </a:p>
        </p:txBody>
      </p:sp>
      <p:sp>
        <p:nvSpPr>
          <p:cNvPr id="2" name="Round Same-side Corner of Rectangle 1">
            <a:extLst>
              <a:ext uri="{FF2B5EF4-FFF2-40B4-BE49-F238E27FC236}">
                <a16:creationId xmlns:a16="http://schemas.microsoft.com/office/drawing/2014/main" id="{EE8FE362-1B76-98DD-AE94-385AF4229127}"/>
              </a:ext>
            </a:extLst>
          </p:cNvPr>
          <p:cNvSpPr/>
          <p:nvPr/>
        </p:nvSpPr>
        <p:spPr>
          <a:xfrm rot="16200000">
            <a:off x="-889236" y="925282"/>
            <a:ext cx="3655181" cy="3450320"/>
          </a:xfrm>
          <a:prstGeom prst="round2SameRect">
            <a:avLst>
              <a:gd name="adj1" fmla="val 18007"/>
              <a:gd name="adj2" fmla="val 0"/>
            </a:avLst>
          </a:prstGeom>
          <a:solidFill>
            <a:srgbClr val="3CA0CE">
              <a:alpha val="30000"/>
            </a:srgb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4" name="Скругленный прямоугольник 1">
            <a:extLst>
              <a:ext uri="{FF2B5EF4-FFF2-40B4-BE49-F238E27FC236}">
                <a16:creationId xmlns:a16="http://schemas.microsoft.com/office/drawing/2014/main" id="{31E2B780-E1EA-E42E-5044-3FCC2797ADB9}"/>
              </a:ext>
            </a:extLst>
          </p:cNvPr>
          <p:cNvSpPr/>
          <p:nvPr/>
        </p:nvSpPr>
        <p:spPr>
          <a:xfrm>
            <a:off x="-1635858" y="822850"/>
            <a:ext cx="12257784" cy="3655181"/>
          </a:xfrm>
          <a:prstGeom prst="roundRect">
            <a:avLst>
              <a:gd name="adj" fmla="val 16145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9CE8F20-67D1-D384-78CA-64A9D9CD7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0073" y="1270927"/>
            <a:ext cx="2402346" cy="2780601"/>
          </a:xfrm>
          <a:prstGeom prst="rect">
            <a:avLst/>
          </a:prstGeom>
        </p:spPr>
      </p:pic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32F0897C-335F-86C8-9C4E-EF913039D5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652974"/>
              </p:ext>
            </p:extLst>
          </p:nvPr>
        </p:nvGraphicFramePr>
        <p:xfrm>
          <a:off x="2776751" y="1010150"/>
          <a:ext cx="6234084" cy="3314700"/>
        </p:xfrm>
        <a:graphic>
          <a:graphicData uri="http://schemas.openxmlformats.org/drawingml/2006/table">
            <a:tbl>
              <a:tblPr firstRow="1" firstCol="1" bandRow="1"/>
              <a:tblGrid>
                <a:gridCol w="6234084">
                  <a:extLst>
                    <a:ext uri="{9D8B030D-6E8A-4147-A177-3AD203B41FA5}">
                      <a16:colId xmlns:a16="http://schemas.microsoft.com/office/drawing/2014/main" val="1127937489"/>
                    </a:ext>
                  </a:extLst>
                </a:gridCol>
              </a:tblGrid>
              <a:tr h="1722684">
                <a:tc>
                  <a:txBody>
                    <a:bodyPr/>
                    <a:lstStyle/>
                    <a:p>
                      <a:pPr marL="72000"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1" i="0" u="none" strike="noStrike" cap="none" dirty="0">
                          <a:solidFill>
                            <a:srgbClr val="FFC000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РОБОТИЗИРОВАННЫЙ ДИСТАНЦИОННЫЙ МОНИТОРИНГ</a:t>
                      </a:r>
                    </a:p>
                    <a:p>
                      <a:pPr marL="72000"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n-US" sz="1050" b="0" i="0" u="none" strike="noStrike" cap="none" dirty="0">
                        <a:solidFill>
                          <a:srgbClr val="FF486A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Play" pitchFamily="2" charset="0"/>
                        <a:ea typeface="Verdana" panose="020B0604030504040204" pitchFamily="34" charset="0"/>
                        <a:cs typeface="Verdana" panose="020B0604030504040204" pitchFamily="34" charset="0"/>
                        <a:sym typeface="Arial"/>
                      </a:endParaRPr>
                    </a:p>
                    <a:p>
                      <a:pPr marL="72000"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cap="none" dirty="0">
                          <a:solidFill>
                            <a:srgbClr val="FF486A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•</a:t>
                      </a:r>
                      <a:r>
                        <a:rPr lang="ru-RU" sz="1050" b="0" i="0" u="none" strike="noStrike" cap="none" dirty="0">
                          <a:solidFill>
                            <a:schemeClr val="accent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Собирает данные о показателях здоровья пациентов в режиме реального </a:t>
                      </a: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/>
                      </a:r>
                      <a:b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</a:b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времени </a:t>
                      </a:r>
                      <a:r>
                        <a:rPr lang="ru-RU" sz="105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и обрабатывает их в соответствии с преднастроенным алгоритмом.</a:t>
                      </a:r>
                    </a:p>
                    <a:p>
                      <a:pPr marL="72000"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cap="none" dirty="0">
                          <a:solidFill>
                            <a:srgbClr val="FF486A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•</a:t>
                      </a:r>
                      <a:r>
                        <a:rPr lang="ru-RU" sz="1050" b="0" i="0" u="none" strike="noStrike" cap="none" dirty="0">
                          <a:solidFill>
                            <a:schemeClr val="accent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Содержит целевые сценарии общения, которые формируются с помощью </a:t>
                      </a: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/>
                      </a:r>
                      <a:b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</a:b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машинного </a:t>
                      </a:r>
                      <a:r>
                        <a:rPr lang="ru-RU" sz="105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обучения и позволяют улучшать качество диалога и повышать </a:t>
                      </a: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/>
                      </a:r>
                      <a:b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</a:b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эффективность </a:t>
                      </a:r>
                      <a:r>
                        <a:rPr lang="ru-RU" sz="105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сбора данных.</a:t>
                      </a:r>
                    </a:p>
                    <a:p>
                      <a:pPr marL="72000"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cap="none" dirty="0">
                          <a:solidFill>
                            <a:srgbClr val="FF486A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•</a:t>
                      </a:r>
                      <a:r>
                        <a:rPr lang="ru-RU" sz="1050" b="0" i="0" u="none" strike="noStrike" cap="none" dirty="0">
                          <a:solidFill>
                            <a:schemeClr val="accent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Проводит валидацию собираемых данных в соответствии с заданными </a:t>
                      </a: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/>
                      </a:r>
                      <a:b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</a:b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статусами </a:t>
                      </a:r>
                      <a:r>
                        <a:rPr lang="ru-RU" sz="105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измерений, что позволяет повысить собираемость данных.</a:t>
                      </a:r>
                    </a:p>
                    <a:p>
                      <a:pPr marL="72000"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cap="none" dirty="0">
                          <a:solidFill>
                            <a:srgbClr val="FF486A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•</a:t>
                      </a:r>
                      <a:r>
                        <a:rPr lang="ru-RU" sz="1050" b="0" i="0" u="none" strike="noStrike" cap="none" dirty="0">
                          <a:solidFill>
                            <a:schemeClr val="accent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Определяет критическое состояние пациента и рекомендует вызвать </a:t>
                      </a: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СМП</a:t>
                      </a:r>
                      <a:b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</a:b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для </a:t>
                      </a:r>
                      <a:r>
                        <a:rPr lang="ru-RU" sz="105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обеспечения быстрой помощи в критической ситуации</a:t>
                      </a: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.</a:t>
                      </a:r>
                    </a:p>
                    <a:p>
                      <a:pPr marL="72000"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cap="none" dirty="0" smtClean="0">
                          <a:solidFill>
                            <a:srgbClr val="FF486A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•</a:t>
                      </a:r>
                      <a:r>
                        <a:rPr lang="ru-RU" sz="1050" b="0" i="0" u="none" strike="noStrike" cap="none" dirty="0" smtClean="0">
                          <a:solidFill>
                            <a:schemeClr val="accent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Определяет эмоциональный фон разговора, что позволяет анализировать эмоциональное состояние пациента и предлагать соответствующие действия, например, завершить разговор в случае грубости, </a:t>
                      </a:r>
                      <a:r>
                        <a:rPr lang="ru-RU" sz="11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негативного</a:t>
                      </a: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 отношения или при ответах в нецензурной форме.</a:t>
                      </a:r>
                    </a:p>
                    <a:p>
                      <a:pPr marL="72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50" b="1" i="0" u="none" strike="noStrike" cap="none" dirty="0" smtClean="0">
                        <a:solidFill>
                          <a:srgbClr val="FFC000"/>
                        </a:solidFill>
                        <a:effectLst/>
                        <a:latin typeface="Play" pitchFamily="2" charset="0"/>
                        <a:ea typeface="Verdana" panose="020B0604030504040204" pitchFamily="34" charset="0"/>
                        <a:cs typeface="Verdana" panose="020B0604030504040204" pitchFamily="34" charset="0"/>
                        <a:sym typeface="Arial"/>
                      </a:endParaRPr>
                    </a:p>
                    <a:p>
                      <a:pPr marL="72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FFC000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ВВОД ДАННЫХ С УСТРОЙСТВ ПО ФОТО</a:t>
                      </a:r>
                      <a:endParaRPr lang="en-US" sz="1400" b="1" i="0" u="none" strike="noStrike" cap="none" dirty="0" smtClean="0">
                        <a:solidFill>
                          <a:srgbClr val="FFC000"/>
                        </a:solidFill>
                        <a:effectLst/>
                        <a:latin typeface="Play" pitchFamily="2" charset="0"/>
                        <a:ea typeface="Verdana" panose="020B0604030504040204" pitchFamily="34" charset="0"/>
                        <a:cs typeface="Verdana" panose="020B0604030504040204" pitchFamily="34" charset="0"/>
                        <a:sym typeface="Arial"/>
                      </a:endParaRPr>
                    </a:p>
                    <a:p>
                      <a:pPr marL="72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50" b="1" i="0" u="none" strike="noStrike" cap="none" dirty="0" smtClean="0">
                        <a:solidFill>
                          <a:srgbClr val="FFC000"/>
                        </a:solidFill>
                        <a:effectLst/>
                        <a:latin typeface="Play" pitchFamily="2" charset="0"/>
                        <a:ea typeface="Verdana" panose="020B0604030504040204" pitchFamily="34" charset="0"/>
                        <a:cs typeface="Verdana" panose="020B0604030504040204" pitchFamily="34" charset="0"/>
                        <a:sym typeface="Arial"/>
                      </a:endParaRPr>
                    </a:p>
                    <a:p>
                      <a:pPr marL="72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Play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Arial"/>
                        </a:rPr>
                        <a:t>Самостоятельный ввод показателей здоровья пациентом с помощью фото дисплея медицинского прибора - это самообучающаяся нейронная сеть, использующая искусственный интеллект и обучающиеся алгоритмы</a:t>
                      </a:r>
                      <a:endParaRPr lang="ru-RU" sz="1050" b="0" i="0" u="none" strike="noStrike" cap="none" dirty="0">
                        <a:solidFill>
                          <a:schemeClr val="bg1"/>
                        </a:solidFill>
                        <a:effectLst/>
                        <a:latin typeface="Play" pitchFamily="2" charset="0"/>
                        <a:ea typeface="Verdana" panose="020B0604030504040204" pitchFamily="34" charset="0"/>
                        <a:cs typeface="Verdana" panose="020B0604030504040204" pitchFamily="34" charset="0"/>
                        <a:sym typeface="Arial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25476050"/>
                  </a:ext>
                </a:extLst>
              </a:tr>
            </a:tbl>
          </a:graphicData>
        </a:graphic>
      </p:graphicFrame>
      <p:sp>
        <p:nvSpPr>
          <p:cNvPr id="43" name="Google Shape;413;p29">
            <a:extLst>
              <a:ext uri="{FF2B5EF4-FFF2-40B4-BE49-F238E27FC236}">
                <a16:creationId xmlns:a16="http://schemas.microsoft.com/office/drawing/2014/main" id="{4B9D2448-90B8-9E60-2F74-F45B304BFD70}"/>
              </a:ext>
            </a:extLst>
          </p:cNvPr>
          <p:cNvSpPr txBox="1">
            <a:spLocks/>
          </p:cNvSpPr>
          <p:nvPr/>
        </p:nvSpPr>
        <p:spPr>
          <a:xfrm>
            <a:off x="342900" y="4512150"/>
            <a:ext cx="6767348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0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* Без регистрационного удостоверения на медицинское изделие с ИИ</a:t>
            </a:r>
          </a:p>
        </p:txBody>
      </p:sp>
      <p:pic>
        <p:nvPicPr>
          <p:cNvPr id="47" name="Рисунок 4">
            <a:extLst>
              <a:ext uri="{FF2B5EF4-FFF2-40B4-BE49-F238E27FC236}">
                <a16:creationId xmlns:a16="http://schemas.microsoft.com/office/drawing/2014/main" id="{56068247-1D6D-2D59-D13D-EA849F55CC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383" t="22405" r="33591" b="13333"/>
          <a:stretch/>
        </p:blipFill>
        <p:spPr>
          <a:xfrm rot="264472">
            <a:off x="7742509" y="1167378"/>
            <a:ext cx="1046251" cy="16563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8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E55C92A-EAAE-70F9-8F7B-9A6C3BF1F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95649" y="653691"/>
            <a:ext cx="9950664" cy="3685513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76644BA4-E7FD-6CF5-4361-A885E5A24BE5}"/>
              </a:ext>
            </a:extLst>
          </p:cNvPr>
          <p:cNvGrpSpPr/>
          <p:nvPr/>
        </p:nvGrpSpPr>
        <p:grpSpPr>
          <a:xfrm>
            <a:off x="321711" y="2356488"/>
            <a:ext cx="8226640" cy="430524"/>
            <a:chOff x="715113" y="2384029"/>
            <a:chExt cx="7388439" cy="386658"/>
          </a:xfrm>
        </p:grpSpPr>
        <p:pic>
          <p:nvPicPr>
            <p:cNvPr id="77" name="Рисунок 18">
              <a:extLst>
                <a:ext uri="{FF2B5EF4-FFF2-40B4-BE49-F238E27FC236}">
                  <a16:creationId xmlns:a16="http://schemas.microsoft.com/office/drawing/2014/main" id="{D914C793-3C1F-D1A6-A688-5F1E2664B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07610" y="2408737"/>
              <a:ext cx="371475" cy="361950"/>
            </a:xfrm>
            <a:prstGeom prst="rect">
              <a:avLst/>
            </a:prstGeom>
          </p:spPr>
        </p:pic>
        <p:pic>
          <p:nvPicPr>
            <p:cNvPr id="78" name="Рисунок 21">
              <a:extLst>
                <a:ext uri="{FF2B5EF4-FFF2-40B4-BE49-F238E27FC236}">
                  <a16:creationId xmlns:a16="http://schemas.microsoft.com/office/drawing/2014/main" id="{55FE80B1-094F-122E-730B-83458A8E8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15113" y="2493266"/>
              <a:ext cx="201740" cy="196567"/>
            </a:xfrm>
            <a:prstGeom prst="rect">
              <a:avLst/>
            </a:prstGeom>
          </p:spPr>
        </p:pic>
        <p:pic>
          <p:nvPicPr>
            <p:cNvPr id="79" name="Рисунок 35">
              <a:extLst>
                <a:ext uri="{FF2B5EF4-FFF2-40B4-BE49-F238E27FC236}">
                  <a16:creationId xmlns:a16="http://schemas.microsoft.com/office/drawing/2014/main" id="{7D7C1EC7-4FDB-0BBC-BA88-91568297F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54085" y="2478191"/>
              <a:ext cx="232686" cy="226717"/>
            </a:xfrm>
            <a:prstGeom prst="rect">
              <a:avLst/>
            </a:prstGeom>
          </p:spPr>
        </p:pic>
        <p:pic>
          <p:nvPicPr>
            <p:cNvPr id="80" name="Рисунок 36">
              <a:extLst>
                <a:ext uri="{FF2B5EF4-FFF2-40B4-BE49-F238E27FC236}">
                  <a16:creationId xmlns:a16="http://schemas.microsoft.com/office/drawing/2014/main" id="{3331C160-9C56-F012-1537-B4F36D976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271381" y="2478191"/>
              <a:ext cx="232686" cy="226717"/>
            </a:xfrm>
            <a:prstGeom prst="rect">
              <a:avLst/>
            </a:prstGeom>
          </p:spPr>
        </p:pic>
        <p:pic>
          <p:nvPicPr>
            <p:cNvPr id="81" name="Рисунок 37">
              <a:extLst>
                <a:ext uri="{FF2B5EF4-FFF2-40B4-BE49-F238E27FC236}">
                  <a16:creationId xmlns:a16="http://schemas.microsoft.com/office/drawing/2014/main" id="{F093858D-504E-EA6A-EAAA-28A3960B2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714733" y="2478191"/>
              <a:ext cx="232686" cy="226717"/>
            </a:xfrm>
            <a:prstGeom prst="rect">
              <a:avLst/>
            </a:prstGeom>
          </p:spPr>
        </p:pic>
        <p:pic>
          <p:nvPicPr>
            <p:cNvPr id="82" name="Рисунок 43">
              <a:extLst>
                <a:ext uri="{FF2B5EF4-FFF2-40B4-BE49-F238E27FC236}">
                  <a16:creationId xmlns:a16="http://schemas.microsoft.com/office/drawing/2014/main" id="{43C80591-5D89-6D49-4EA1-33DF51A53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70866" y="2474268"/>
              <a:ext cx="232686" cy="226717"/>
            </a:xfrm>
            <a:prstGeom prst="rect">
              <a:avLst/>
            </a:prstGeom>
          </p:spPr>
        </p:pic>
        <p:pic>
          <p:nvPicPr>
            <p:cNvPr id="83" name="Рисунок 18">
              <a:extLst>
                <a:ext uri="{FF2B5EF4-FFF2-40B4-BE49-F238E27FC236}">
                  <a16:creationId xmlns:a16="http://schemas.microsoft.com/office/drawing/2014/main" id="{3F04BF8A-D3F9-F2C6-D6CF-7640C0BBA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22456" y="2384029"/>
              <a:ext cx="371475" cy="361950"/>
            </a:xfrm>
            <a:prstGeom prst="rect">
              <a:avLst/>
            </a:prstGeom>
          </p:spPr>
        </p:pic>
      </p:grpSp>
      <p:sp>
        <p:nvSpPr>
          <p:cNvPr id="84" name="Google Shape;413;p29">
            <a:extLst>
              <a:ext uri="{FF2B5EF4-FFF2-40B4-BE49-F238E27FC236}">
                <a16:creationId xmlns:a16="http://schemas.microsoft.com/office/drawing/2014/main" id="{FAFEAF8C-04C0-F764-C6CF-674F72C5741C}"/>
              </a:ext>
            </a:extLst>
          </p:cNvPr>
          <p:cNvSpPr txBox="1">
            <a:spLocks/>
          </p:cNvSpPr>
          <p:nvPr/>
        </p:nvSpPr>
        <p:spPr>
          <a:xfrm>
            <a:off x="342900" y="180975"/>
            <a:ext cx="6767348" cy="5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Verdana"/>
                <a:cs typeface="Verdana"/>
                <a:sym typeface="Verdana"/>
              </a:rPr>
              <a:t>ДМП </a:t>
            </a:r>
            <a:r>
              <a:rPr lang="ru-RU" sz="2000" b="1" dirty="0">
                <a:solidFill>
                  <a:srgbClr val="FE0066"/>
                </a:solidFill>
                <a:latin typeface="Play" pitchFamily="2" charset="0"/>
                <a:ea typeface="Verdana"/>
                <a:cs typeface="Verdana"/>
                <a:sym typeface="Verdana"/>
              </a:rPr>
              <a:t>|</a:t>
            </a:r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Verdana"/>
                <a:cs typeface="Verdana"/>
                <a:sym typeface="Verdana"/>
              </a:rPr>
              <a:t> Клиентский путь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42558854"/>
              </p:ext>
            </p:extLst>
          </p:nvPr>
        </p:nvGraphicFramePr>
        <p:xfrm>
          <a:off x="232913" y="586596"/>
          <a:ext cx="8648496" cy="3964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16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86;p9">
            <a:extLst>
              <a:ext uri="{FF2B5EF4-FFF2-40B4-BE49-F238E27FC236}">
                <a16:creationId xmlns:a16="http://schemas.microsoft.com/office/drawing/2014/main" id="{310B7AC0-FB60-336D-6A4D-99AF69616C4C}"/>
              </a:ext>
            </a:extLst>
          </p:cNvPr>
          <p:cNvSpPr/>
          <p:nvPr/>
        </p:nvSpPr>
        <p:spPr>
          <a:xfrm>
            <a:off x="6078876" y="856220"/>
            <a:ext cx="2673157" cy="4015607"/>
          </a:xfrm>
          <a:prstGeom prst="roundRect">
            <a:avLst>
              <a:gd name="adj" fmla="val 6231"/>
            </a:avLst>
          </a:prstGeom>
          <a:gradFill>
            <a:gsLst>
              <a:gs pos="0">
                <a:srgbClr val="516E92"/>
              </a:gs>
              <a:gs pos="100000">
                <a:srgbClr val="282532">
                  <a:alpha val="82000"/>
                </a:srgbClr>
              </a:gs>
            </a:gsLst>
            <a:lin ang="5400000" scaled="1"/>
          </a:gradFill>
          <a:ln w="9525" cap="flat" cmpd="sng">
            <a:noFill/>
            <a:prstDash val="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516E9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endParaRPr lang="ru-RU" sz="900" b="1" dirty="0">
              <a:solidFill>
                <a:schemeClr val="l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ru-RU" sz="1200" b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СВОДНОЕ РЕЗЮМЕ</a:t>
            </a:r>
            <a:endParaRPr lang="en-US" sz="1200" b="1" dirty="0"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endParaRPr lang="ru-RU" sz="1200" b="0" i="0" u="none" strike="noStrike" cap="none" dirty="0">
              <a:solidFill>
                <a:srgbClr val="FFC000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Участвующ</a:t>
            </a:r>
            <a:r>
              <a:rPr lang="ru-RU" sz="12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ие</a:t>
            </a:r>
            <a:r>
              <a:rPr lang="ru-RU" sz="1200" b="0" i="0" u="none" strike="noStrike" cap="none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 МО: </a:t>
            </a:r>
          </a:p>
          <a:p>
            <a:r>
              <a:rPr lang="ru-RU" sz="1200" b="1" dirty="0">
                <a:solidFill>
                  <a:schemeClr val="bg1"/>
                </a:solidFill>
                <a:latin typeface="Play" pitchFamily="2" charset="0"/>
              </a:rPr>
              <a:t>     </a:t>
            </a:r>
            <a:r>
              <a:rPr lang="en-US" sz="1200" b="1" dirty="0">
                <a:solidFill>
                  <a:srgbClr val="56ACEE"/>
                </a:solidFill>
                <a:latin typeface="Play" pitchFamily="2" charset="0"/>
              </a:rPr>
              <a:t>|</a:t>
            </a:r>
            <a:r>
              <a:rPr lang="en-US" sz="800" b="1" dirty="0">
                <a:solidFill>
                  <a:srgbClr val="56ACEE"/>
                </a:solidFill>
                <a:latin typeface="Play" pitchFamily="2" charset="0"/>
              </a:rPr>
              <a:t> </a:t>
            </a:r>
            <a:r>
              <a:rPr lang="ru-RU" sz="1200" b="1" dirty="0" smtClean="0">
                <a:solidFill>
                  <a:schemeClr val="bg1"/>
                </a:solidFill>
                <a:latin typeface="Play" pitchFamily="2" charset="0"/>
              </a:rPr>
              <a:t>27 мед. организаций п</a:t>
            </a:r>
            <a:r>
              <a:rPr lang="ru-RU" sz="1200" b="1" dirty="0" smtClean="0">
                <a:solidFill>
                  <a:schemeClr val="bg1"/>
                </a:solidFill>
                <a:latin typeface="Play" pitchFamily="2" charset="0"/>
              </a:rPr>
              <a:t>ервого </a:t>
            </a:r>
            <a:r>
              <a:rPr lang="ru-RU" sz="1200" b="1" dirty="0">
                <a:solidFill>
                  <a:schemeClr val="bg1"/>
                </a:solidFill>
                <a:latin typeface="Play" pitchFamily="2" charset="0"/>
              </a:rPr>
              <a:t>уровня </a:t>
            </a:r>
            <a:r>
              <a:rPr lang="ru-RU" sz="1200" b="1" dirty="0" smtClean="0">
                <a:solidFill>
                  <a:schemeClr val="bg1"/>
                </a:solidFill>
                <a:latin typeface="Play" pitchFamily="2" charset="0"/>
              </a:rPr>
              <a:t>и </a:t>
            </a:r>
            <a:r>
              <a:rPr lang="ru-RU" sz="1200" b="1" dirty="0" smtClean="0">
                <a:solidFill>
                  <a:schemeClr val="bg1"/>
                </a:solidFill>
                <a:latin typeface="Play" pitchFamily="2" charset="0"/>
              </a:rPr>
              <a:t/>
            </a:r>
            <a:br>
              <a:rPr lang="ru-RU" sz="1200" b="1" dirty="0" smtClean="0">
                <a:solidFill>
                  <a:schemeClr val="bg1"/>
                </a:solidFill>
                <a:latin typeface="Play" pitchFamily="2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Play" pitchFamily="2" charset="0"/>
              </a:rPr>
              <a:t>РКБ </a:t>
            </a:r>
            <a:r>
              <a:rPr lang="ru-RU" sz="1200" b="1" dirty="0" smtClean="0">
                <a:solidFill>
                  <a:schemeClr val="bg1"/>
                </a:solidFill>
                <a:latin typeface="Play" pitchFamily="2" charset="0"/>
              </a:rPr>
              <a:t>им. Н.А. Семашко</a:t>
            </a:r>
            <a:endParaRPr lang="ru-RU" sz="1200" b="1" dirty="0">
              <a:solidFill>
                <a:schemeClr val="bg1"/>
              </a:solidFill>
              <a:latin typeface="Play" pitchFamily="2" charset="0"/>
            </a:endParaRPr>
          </a:p>
          <a:p>
            <a:endParaRPr lang="ru-RU" sz="1200" i="0" u="none" strike="noStrike" cap="none" dirty="0">
              <a:solidFill>
                <a:schemeClr val="lt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База врачей</a:t>
            </a:r>
            <a:r>
              <a:rPr lang="en-US" sz="1200" dirty="0">
                <a:solidFill>
                  <a:schemeClr val="l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ru-RU" sz="1200" dirty="0">
                <a:solidFill>
                  <a:schemeClr val="l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67</a:t>
            </a:r>
            <a:r>
              <a:rPr lang="en-US" sz="1200" dirty="0">
                <a:solidFill>
                  <a:schemeClr val="l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200" dirty="0">
                <a:solidFill>
                  <a:schemeClr val="l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чел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Активные врачи: 67 (100%)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Платформа для ДМП с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01.07.202</a:t>
            </a:r>
            <a:r>
              <a:rPr lang="en-US" sz="1200" b="1" dirty="0" smtClean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0 </a:t>
            </a:r>
            <a:r>
              <a:rPr lang="ru-RU" sz="1200" b="1" dirty="0">
                <a:solidFill>
                  <a:srgbClr val="56ACEE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–</a:t>
            </a:r>
            <a:r>
              <a:rPr lang="en-US" sz="1200" b="1" dirty="0">
                <a:solidFill>
                  <a:srgbClr val="56ACEE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200" b="1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</a:rPr>
              <a:t>наст время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lt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chemeClr val="l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Типы </a:t>
            </a:r>
            <a:r>
              <a:rPr lang="ru-RU" sz="1200" dirty="0">
                <a:solidFill>
                  <a:schemeClr val="l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ХНИЗ</a:t>
            </a:r>
            <a:r>
              <a:rPr lang="ru-RU" sz="1200" b="0" i="0" u="none" strike="noStrike" cap="none" dirty="0">
                <a:solidFill>
                  <a:schemeClr val="l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: </a:t>
            </a:r>
            <a:r>
              <a:rPr lang="ru-RU" sz="1200" b="1" i="0" u="none" strike="noStrike" cap="none" dirty="0">
                <a:solidFill>
                  <a:schemeClr val="lt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АГ      СД</a:t>
            </a:r>
            <a:endParaRPr lang="ru-RU" sz="1200" b="1" i="0" u="none" strike="noStrike" cap="none" dirty="0">
              <a:solidFill>
                <a:srgbClr val="F2F2F2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endParaRPr lang="ru-RU" sz="1200" b="0" i="0" u="none" strike="noStrike" cap="none" dirty="0">
              <a:solidFill>
                <a:srgbClr val="F2F2F2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r>
              <a:rPr lang="ru-RU" sz="1200" b="0" i="0" u="none" strike="noStrike" cap="none" dirty="0" smtClean="0">
                <a:solidFill>
                  <a:srgbClr val="F2F2F2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Roboto"/>
              </a:rPr>
              <a:t>Пациенты прошедшие мониторинг до 2023: </a:t>
            </a:r>
            <a:r>
              <a:rPr lang="ru-RU" sz="1200" dirty="0" smtClean="0">
                <a:solidFill>
                  <a:schemeClr val="bg1"/>
                </a:solidFill>
                <a:latin typeface="Play" pitchFamily="2" charset="0"/>
              </a:rPr>
              <a:t>5628 чел</a:t>
            </a:r>
          </a:p>
          <a:p>
            <a:endParaRPr lang="ru-RU" sz="1200" dirty="0">
              <a:solidFill>
                <a:schemeClr val="bg1"/>
              </a:solidFill>
              <a:latin typeface="Play" pitchFamily="2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Play" pitchFamily="2" charset="0"/>
              </a:rPr>
              <a:t>Пациенты     АГ: </a:t>
            </a:r>
            <a:r>
              <a:rPr lang="ru-RU" sz="1200" dirty="0" smtClean="0">
                <a:solidFill>
                  <a:schemeClr val="bg1"/>
                </a:solidFill>
                <a:latin typeface="Play" pitchFamily="2" charset="0"/>
              </a:rPr>
              <a:t>1836 </a:t>
            </a:r>
            <a:r>
              <a:rPr lang="ru-RU" sz="1200" dirty="0">
                <a:solidFill>
                  <a:schemeClr val="bg1"/>
                </a:solidFill>
                <a:latin typeface="Play" pitchFamily="2" charset="0"/>
              </a:rPr>
              <a:t>чел</a:t>
            </a:r>
          </a:p>
          <a:p>
            <a:r>
              <a:rPr lang="ru-RU" sz="1200" dirty="0">
                <a:solidFill>
                  <a:schemeClr val="bg1"/>
                </a:solidFill>
                <a:latin typeface="Play" pitchFamily="2" charset="0"/>
              </a:rPr>
              <a:t>Пациенты     СД: </a:t>
            </a:r>
            <a:r>
              <a:rPr lang="ru-RU" sz="1200" dirty="0" smtClean="0">
                <a:solidFill>
                  <a:schemeClr val="bg1"/>
                </a:solidFill>
                <a:latin typeface="Play" pitchFamily="2" charset="0"/>
              </a:rPr>
              <a:t>3792 </a:t>
            </a:r>
            <a:r>
              <a:rPr lang="ru-RU" sz="1200" dirty="0">
                <a:solidFill>
                  <a:schemeClr val="bg1"/>
                </a:solidFill>
                <a:latin typeface="Play" pitchFamily="2" charset="0"/>
              </a:rPr>
              <a:t>чел</a:t>
            </a:r>
          </a:p>
          <a:p>
            <a:endParaRPr lang="ru-RU" sz="1200" dirty="0">
              <a:solidFill>
                <a:schemeClr val="bg1"/>
              </a:solidFill>
              <a:latin typeface="Play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200" b="1" i="0" u="none" strike="noStrike" cap="none" dirty="0">
              <a:solidFill>
                <a:schemeClr val="lt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lt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Roboto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1EFA59C-834B-51E5-8D5E-BB77C09DE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5" b="8224"/>
          <a:stretch/>
        </p:blipFill>
        <p:spPr bwMode="auto">
          <a:xfrm>
            <a:off x="489549" y="1751172"/>
            <a:ext cx="5401590" cy="3099808"/>
          </a:xfrm>
          <a:prstGeom prst="roundRect">
            <a:avLst>
              <a:gd name="adj" fmla="val 4611"/>
            </a:avLst>
          </a:prstGeom>
          <a:effectLst>
            <a:outerShdw blurRad="141182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413;p29">
            <a:extLst>
              <a:ext uri="{FF2B5EF4-FFF2-40B4-BE49-F238E27FC236}">
                <a16:creationId xmlns:a16="http://schemas.microsoft.com/office/drawing/2014/main" id="{C1EDD369-3668-2D0A-6922-F87B41704F87}"/>
              </a:ext>
            </a:extLst>
          </p:cNvPr>
          <p:cNvSpPr txBox="1">
            <a:spLocks/>
          </p:cNvSpPr>
          <p:nvPr/>
        </p:nvSpPr>
        <p:spPr>
          <a:xfrm>
            <a:off x="342899" y="180975"/>
            <a:ext cx="7565153" cy="5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Verdana"/>
                <a:cs typeface="Verdana"/>
                <a:sym typeface="Verdana"/>
              </a:rPr>
              <a:t>ДМП </a:t>
            </a:r>
            <a:r>
              <a:rPr lang="ru-RU" sz="2000" b="1" dirty="0">
                <a:solidFill>
                  <a:srgbClr val="FE0066"/>
                </a:solidFill>
                <a:latin typeface="Play" pitchFamily="2" charset="0"/>
                <a:ea typeface="Verdana"/>
                <a:cs typeface="Verdana"/>
                <a:sym typeface="Verdana"/>
              </a:rPr>
              <a:t>| </a:t>
            </a:r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Verdana"/>
                <a:cs typeface="Verdana"/>
                <a:sym typeface="Verdana"/>
              </a:rPr>
              <a:t>Республика Бурятия</a:t>
            </a:r>
            <a:endParaRPr lang="ru-RU" sz="2000" b="1" dirty="0">
              <a:solidFill>
                <a:schemeClr val="bg1"/>
              </a:solidFill>
              <a:latin typeface="Play" pitchFamily="2" charset="0"/>
              <a:ea typeface="Verdana"/>
              <a:cs typeface="Verdana"/>
              <a:sym typeface="Verdana"/>
            </a:endParaRPr>
          </a:p>
        </p:txBody>
      </p:sp>
      <p:sp>
        <p:nvSpPr>
          <p:cNvPr id="9" name="Google Shape;84;p9">
            <a:extLst>
              <a:ext uri="{FF2B5EF4-FFF2-40B4-BE49-F238E27FC236}">
                <a16:creationId xmlns:a16="http://schemas.microsoft.com/office/drawing/2014/main" id="{FFA89A19-0F7F-2E5B-88F9-E804333FF527}"/>
              </a:ext>
            </a:extLst>
          </p:cNvPr>
          <p:cNvSpPr/>
          <p:nvPr/>
        </p:nvSpPr>
        <p:spPr>
          <a:xfrm>
            <a:off x="1480088" y="884662"/>
            <a:ext cx="4411056" cy="781485"/>
          </a:xfrm>
          <a:prstGeom prst="roundRect">
            <a:avLst/>
          </a:prstGeom>
          <a:solidFill>
            <a:srgbClr val="709BC4"/>
          </a:solidFill>
          <a:ln w="9525" cap="flat" cmpd="sng">
            <a:noFill/>
            <a:prstDash val="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5DA6"/>
              </a:buClr>
              <a:buSzPts val="4400"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Roboto"/>
                <a:cs typeface="Roboto"/>
                <a:sym typeface="Roboto"/>
              </a:rPr>
              <a:t>РЕСПУБЛИКА БУРЯТИЯ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Play" pitchFamily="2" charset="0"/>
              <a:sym typeface="Arial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1BFCA5B-8E6B-D3C8-804F-7C9F5C3223E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0300" y="1632895"/>
            <a:ext cx="180474" cy="1982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40D9CBF-E3ED-2170-4BA8-6AE0C673373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6520" y="3318048"/>
            <a:ext cx="116760" cy="12573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BFBC7DD-D237-7DBD-3DEA-8D8B6E40ADD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1190" y="3311414"/>
            <a:ext cx="148237" cy="14823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A6E0895-6E51-1D75-9989-0528CC04B53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4754" y="4215392"/>
            <a:ext cx="148237" cy="14823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C341F15-DC74-2842-72AB-E4DFAE8F907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8759" y="4411761"/>
            <a:ext cx="116760" cy="12573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7C94FBC-B5A7-594F-BAF3-BBFC0C9B3D93}"/>
              </a:ext>
            </a:extLst>
          </p:cNvPr>
          <p:cNvGrpSpPr/>
          <p:nvPr/>
        </p:nvGrpSpPr>
        <p:grpSpPr>
          <a:xfrm>
            <a:off x="489549" y="884656"/>
            <a:ext cx="1433200" cy="750466"/>
            <a:chOff x="1076911" y="1454765"/>
            <a:chExt cx="7445229" cy="4891391"/>
          </a:xfrm>
        </p:grpSpPr>
        <p:pic>
          <p:nvPicPr>
            <p:cNvPr id="16" name="Picture 15" descr="Флаг Республики Бурятия (Российская Федерация, Россия) - Векторная графика Азия роялти-фри">
              <a:extLst>
                <a:ext uri="{FF2B5EF4-FFF2-40B4-BE49-F238E27FC236}">
                  <a16:creationId xmlns:a16="http://schemas.microsoft.com/office/drawing/2014/main" id="{A83F4869-61F2-E666-8BFB-DE5B855012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r="18541"/>
            <a:stretch/>
          </p:blipFill>
          <p:spPr bwMode="auto">
            <a:xfrm>
              <a:off x="1076911" y="1454765"/>
              <a:ext cx="7445229" cy="4891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EEA3F4B-9F74-C15D-1219-9447DF232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22087" y="4291742"/>
              <a:ext cx="3984305" cy="82500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8576D35-8B68-7754-CE5D-7497E6B77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86781" y="5923423"/>
              <a:ext cx="1051902" cy="317499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24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13;p29">
            <a:extLst>
              <a:ext uri="{FF2B5EF4-FFF2-40B4-BE49-F238E27FC236}">
                <a16:creationId xmlns:a16="http://schemas.microsoft.com/office/drawing/2014/main" id="{DB4C6460-663F-B62B-2153-37984A864BB4}"/>
              </a:ext>
            </a:extLst>
          </p:cNvPr>
          <p:cNvSpPr txBox="1">
            <a:spLocks/>
          </p:cNvSpPr>
          <p:nvPr/>
        </p:nvSpPr>
        <p:spPr>
          <a:xfrm>
            <a:off x="342900" y="180975"/>
            <a:ext cx="7997232" cy="5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Verdana"/>
                <a:cs typeface="Verdana"/>
                <a:sym typeface="Verdana"/>
              </a:rPr>
              <a:t>Республика Бурятия </a:t>
            </a:r>
            <a:r>
              <a:rPr lang="ru-RU" sz="2000" b="1" dirty="0">
                <a:solidFill>
                  <a:srgbClr val="FE0066"/>
                </a:solidFill>
                <a:latin typeface="Play" pitchFamily="2" charset="0"/>
                <a:ea typeface="Verdana"/>
                <a:cs typeface="Verdana"/>
                <a:sym typeface="Verdana"/>
              </a:rPr>
              <a:t>| </a:t>
            </a:r>
            <a:r>
              <a:rPr lang="ru-RU" sz="2000" b="1" dirty="0">
                <a:solidFill>
                  <a:schemeClr val="bg1"/>
                </a:solidFill>
                <a:latin typeface="Play" pitchFamily="2" charset="0"/>
                <a:ea typeface="Verdana"/>
                <a:cs typeface="Verdana"/>
                <a:sym typeface="Verdana"/>
              </a:rPr>
              <a:t>База пациентов 2023</a:t>
            </a:r>
            <a:endParaRPr lang="ru-RU" sz="2000" b="1" dirty="0">
              <a:solidFill>
                <a:srgbClr val="FFFFFF"/>
              </a:solidFill>
              <a:latin typeface="Play" pitchFamily="2" charset="0"/>
              <a:ea typeface="Verdana"/>
              <a:cs typeface="Verdana"/>
              <a:sym typeface="Verdana"/>
            </a:endParaRPr>
          </a:p>
        </p:txBody>
      </p:sp>
      <p:sp>
        <p:nvSpPr>
          <p:cNvPr id="6" name="Google Shape;608;ge1f1c7e2a8_4_26">
            <a:extLst>
              <a:ext uri="{FF2B5EF4-FFF2-40B4-BE49-F238E27FC236}">
                <a16:creationId xmlns:a16="http://schemas.microsoft.com/office/drawing/2014/main" id="{565220DF-0EEE-3699-1E6F-0099DC3A2433}"/>
              </a:ext>
            </a:extLst>
          </p:cNvPr>
          <p:cNvSpPr/>
          <p:nvPr/>
        </p:nvSpPr>
        <p:spPr bwMode="auto">
          <a:xfrm>
            <a:off x="0" y="1754034"/>
            <a:ext cx="7281828" cy="2240026"/>
          </a:xfrm>
          <a:prstGeom prst="rect">
            <a:avLst/>
          </a:prstGeom>
          <a:solidFill>
            <a:schemeClr val="tx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 dirty="0">
              <a:solidFill>
                <a:schemeClr val="lt1"/>
              </a:solidFill>
              <a:latin typeface="Play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9255D8-2F70-4CE9-89AB-AFCDE5EF7DF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90861" y="447565"/>
            <a:ext cx="5945640" cy="4624387"/>
          </a:xfrm>
          <a:prstGeom prst="rect">
            <a:avLst/>
          </a:prstGeom>
          <a:effectLst>
            <a:outerShdw blurRad="50800" dist="38100" dir="10800000" algn="r" rotWithShape="0">
              <a:schemeClr val="tx1">
                <a:alpha val="40000"/>
              </a:schemeClr>
            </a:outerShdw>
          </a:effectLst>
        </p:spPr>
      </p:pic>
      <p:sp>
        <p:nvSpPr>
          <p:cNvPr id="8" name="Google Shape;108;p26">
            <a:extLst>
              <a:ext uri="{FF2B5EF4-FFF2-40B4-BE49-F238E27FC236}">
                <a16:creationId xmlns:a16="http://schemas.microsoft.com/office/drawing/2014/main" id="{54ED654F-CC0A-13FD-4463-4E4150433361}"/>
              </a:ext>
            </a:extLst>
          </p:cNvPr>
          <p:cNvSpPr/>
          <p:nvPr/>
        </p:nvSpPr>
        <p:spPr bwMode="auto">
          <a:xfrm>
            <a:off x="3034843" y="2396344"/>
            <a:ext cx="2320085" cy="872081"/>
          </a:xfrm>
          <a:prstGeom prst="roundRect">
            <a:avLst>
              <a:gd name="adj" fmla="val 23691"/>
            </a:avLst>
          </a:prstGeom>
          <a:gradFill>
            <a:gsLst>
              <a:gs pos="0">
                <a:srgbClr val="105C81"/>
              </a:gs>
              <a:gs pos="99000">
                <a:srgbClr val="133646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Доля </a:t>
            </a:r>
          </a:p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пациентов </a:t>
            </a:r>
          </a:p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с замерами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B06D19-C33C-B23B-63B1-5EB85D45DDCF}"/>
              </a:ext>
            </a:extLst>
          </p:cNvPr>
          <p:cNvSpPr txBox="1"/>
          <p:nvPr/>
        </p:nvSpPr>
        <p:spPr bwMode="auto">
          <a:xfrm>
            <a:off x="3087996" y="2434444"/>
            <a:ext cx="1781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Play" pitchFamily="2" charset="0"/>
                <a:ea typeface="Roboto" panose="02000000000000000000" pitchFamily="2" charset="0"/>
                <a:cs typeface="Open Sans"/>
              </a:rPr>
              <a:t>67%</a:t>
            </a:r>
            <a:endParaRPr lang="en-RU" sz="4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  <a:latin typeface="Play" pitchFamily="2" charset="0"/>
              <a:ea typeface="Roboto" panose="02000000000000000000" pitchFamily="2" charset="0"/>
              <a:cs typeface="Open Sans"/>
            </a:endParaRPr>
          </a:p>
        </p:txBody>
      </p:sp>
      <p:sp>
        <p:nvSpPr>
          <p:cNvPr id="10" name="Google Shape;108;p26">
            <a:extLst>
              <a:ext uri="{FF2B5EF4-FFF2-40B4-BE49-F238E27FC236}">
                <a16:creationId xmlns:a16="http://schemas.microsoft.com/office/drawing/2014/main" id="{76032F24-13B5-6007-60C7-B9ECBBB2B4EA}"/>
              </a:ext>
            </a:extLst>
          </p:cNvPr>
          <p:cNvSpPr/>
          <p:nvPr/>
        </p:nvSpPr>
        <p:spPr bwMode="auto">
          <a:xfrm>
            <a:off x="3050335" y="1309187"/>
            <a:ext cx="2320085" cy="872081"/>
          </a:xfrm>
          <a:prstGeom prst="roundRect">
            <a:avLst>
              <a:gd name="adj" fmla="val 23691"/>
            </a:avLst>
          </a:prstGeom>
          <a:gradFill>
            <a:gsLst>
              <a:gs pos="0">
                <a:srgbClr val="105C81"/>
              </a:gs>
              <a:gs pos="99000">
                <a:srgbClr val="133646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Количество </a:t>
            </a:r>
          </a:p>
          <a:p>
            <a:pPr algn="r">
              <a:lnSpc>
                <a:spcPct val="115000"/>
              </a:lnSpc>
            </a:pPr>
            <a:r>
              <a:rPr lang="ru-RU" sz="120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пациентов</a:t>
            </a:r>
            <a:r>
              <a:rPr lang="en-US" sz="120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 </a:t>
            </a:r>
            <a:endParaRPr lang="ru-RU" sz="1200" dirty="0">
              <a:solidFill>
                <a:srgbClr val="FFC000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Open Sans"/>
            </a:endParaRPr>
          </a:p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на врача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C7A572-EF2E-9826-293F-784C21061A29}"/>
              </a:ext>
            </a:extLst>
          </p:cNvPr>
          <p:cNvSpPr txBox="1"/>
          <p:nvPr/>
        </p:nvSpPr>
        <p:spPr bwMode="auto">
          <a:xfrm>
            <a:off x="3095944" y="1300641"/>
            <a:ext cx="1653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Play" pitchFamily="2" charset="0"/>
                <a:ea typeface="Roboto" panose="02000000000000000000" pitchFamily="2" charset="0"/>
                <a:cs typeface="Open Sans"/>
              </a:rPr>
              <a:t>8</a:t>
            </a:r>
            <a:endParaRPr lang="en-RU" sz="11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  <a:latin typeface="Play" pitchFamily="2" charset="0"/>
              <a:ea typeface="Roboto" panose="02000000000000000000" pitchFamily="2" charset="0"/>
              <a:cs typeface="Open Sans"/>
            </a:endParaRPr>
          </a:p>
        </p:txBody>
      </p:sp>
      <p:sp>
        <p:nvSpPr>
          <p:cNvPr id="12" name="Google Shape;108;p26">
            <a:extLst>
              <a:ext uri="{FF2B5EF4-FFF2-40B4-BE49-F238E27FC236}">
                <a16:creationId xmlns:a16="http://schemas.microsoft.com/office/drawing/2014/main" id="{59E08B6C-BF0A-27A6-12DC-2D2C998B77D4}"/>
              </a:ext>
            </a:extLst>
          </p:cNvPr>
          <p:cNvSpPr/>
          <p:nvPr/>
        </p:nvSpPr>
        <p:spPr bwMode="auto">
          <a:xfrm>
            <a:off x="3034843" y="3495754"/>
            <a:ext cx="2320085" cy="872081"/>
          </a:xfrm>
          <a:prstGeom prst="roundRect">
            <a:avLst>
              <a:gd name="adj" fmla="val 23691"/>
            </a:avLst>
          </a:prstGeom>
          <a:gradFill>
            <a:gsLst>
              <a:gs pos="0">
                <a:srgbClr val="105C81"/>
              </a:gs>
              <a:gs pos="99000">
                <a:srgbClr val="133646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>
              <a:lnSpc>
                <a:spcPct val="115000"/>
              </a:lnSpc>
            </a:pPr>
            <a:r>
              <a:rPr lang="ru-RU" sz="120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Количество</a:t>
            </a:r>
            <a:endParaRPr lang="ru-RU" sz="1200" dirty="0">
              <a:solidFill>
                <a:srgbClr val="FFC000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Open Sans"/>
            </a:endParaRPr>
          </a:p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критических</a:t>
            </a:r>
          </a:p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задач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CC4709-BBBB-8F35-C674-4DE365A4165F}"/>
              </a:ext>
            </a:extLst>
          </p:cNvPr>
          <p:cNvSpPr txBox="1"/>
          <p:nvPr/>
        </p:nvSpPr>
        <p:spPr bwMode="auto">
          <a:xfrm>
            <a:off x="3064048" y="3465967"/>
            <a:ext cx="1389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Play" pitchFamily="2" charset="0"/>
                <a:ea typeface="Roboto" panose="02000000000000000000" pitchFamily="2" charset="0"/>
                <a:cs typeface="Open Sans"/>
              </a:rPr>
              <a:t>104</a:t>
            </a:r>
            <a:endParaRPr lang="en-RU" sz="4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  <a:latin typeface="Play" pitchFamily="2" charset="0"/>
              <a:ea typeface="Roboto" panose="02000000000000000000" pitchFamily="2" charset="0"/>
              <a:cs typeface="Open Sans"/>
            </a:endParaRPr>
          </a:p>
        </p:txBody>
      </p:sp>
      <p:sp>
        <p:nvSpPr>
          <p:cNvPr id="15" name="Google Shape;108;p26">
            <a:extLst>
              <a:ext uri="{FF2B5EF4-FFF2-40B4-BE49-F238E27FC236}">
                <a16:creationId xmlns:a16="http://schemas.microsoft.com/office/drawing/2014/main" id="{9FCD40AA-A3D8-821E-B569-ED4E91C11781}"/>
              </a:ext>
            </a:extLst>
          </p:cNvPr>
          <p:cNvSpPr/>
          <p:nvPr/>
        </p:nvSpPr>
        <p:spPr bwMode="auto">
          <a:xfrm>
            <a:off x="467065" y="2387798"/>
            <a:ext cx="2320085" cy="872081"/>
          </a:xfrm>
          <a:prstGeom prst="roundRect">
            <a:avLst>
              <a:gd name="adj" fmla="val 23691"/>
            </a:avLst>
          </a:prstGeom>
          <a:gradFill>
            <a:gsLst>
              <a:gs pos="0">
                <a:srgbClr val="105C81"/>
              </a:gs>
              <a:gs pos="99000">
                <a:srgbClr val="133646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Количество </a:t>
            </a:r>
          </a:p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пациентов </a:t>
            </a:r>
          </a:p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с замерами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B89EA0-CEF9-BE28-951D-E7AE526B6F8D}"/>
              </a:ext>
            </a:extLst>
          </p:cNvPr>
          <p:cNvSpPr txBox="1"/>
          <p:nvPr/>
        </p:nvSpPr>
        <p:spPr bwMode="auto">
          <a:xfrm>
            <a:off x="484897" y="2440928"/>
            <a:ext cx="2033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Play" pitchFamily="2" charset="0"/>
                <a:ea typeface="Roboto" panose="02000000000000000000" pitchFamily="2" charset="0"/>
                <a:cs typeface="Open Sans"/>
              </a:rPr>
              <a:t>372</a:t>
            </a:r>
            <a:endParaRPr lang="en-RU" sz="4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  <a:latin typeface="Play" pitchFamily="2" charset="0"/>
              <a:ea typeface="Roboto" panose="02000000000000000000" pitchFamily="2" charset="0"/>
              <a:cs typeface="Open Sans"/>
            </a:endParaRPr>
          </a:p>
        </p:txBody>
      </p:sp>
      <p:sp>
        <p:nvSpPr>
          <p:cNvPr id="17" name="Google Shape;108;p26">
            <a:extLst>
              <a:ext uri="{FF2B5EF4-FFF2-40B4-BE49-F238E27FC236}">
                <a16:creationId xmlns:a16="http://schemas.microsoft.com/office/drawing/2014/main" id="{89FDAA7D-D9B2-5192-DA55-3DB3DA1C2EC8}"/>
              </a:ext>
            </a:extLst>
          </p:cNvPr>
          <p:cNvSpPr/>
          <p:nvPr/>
        </p:nvSpPr>
        <p:spPr bwMode="auto">
          <a:xfrm>
            <a:off x="482557" y="1300641"/>
            <a:ext cx="2320085" cy="872081"/>
          </a:xfrm>
          <a:prstGeom prst="roundRect">
            <a:avLst>
              <a:gd name="adj" fmla="val 23691"/>
            </a:avLst>
          </a:prstGeom>
          <a:gradFill>
            <a:gsLst>
              <a:gs pos="0">
                <a:srgbClr val="105C81"/>
              </a:gs>
              <a:gs pos="99000">
                <a:srgbClr val="133646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>
              <a:lnSpc>
                <a:spcPct val="115000"/>
              </a:lnSpc>
              <a:defRPr/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Количество </a:t>
            </a:r>
          </a:p>
          <a:p>
            <a:pPr algn="r">
              <a:lnSpc>
                <a:spcPct val="115000"/>
              </a:lnSpc>
              <a:defRPr/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пациентов</a:t>
            </a:r>
            <a:r>
              <a:rPr lang="en-US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 </a:t>
            </a:r>
            <a:endParaRPr lang="ru-RU" sz="1200" dirty="0">
              <a:solidFill>
                <a:srgbClr val="FFC000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3CB46A-B3FB-186B-8A2B-B21FFA8EBD2F}"/>
              </a:ext>
            </a:extLst>
          </p:cNvPr>
          <p:cNvSpPr txBox="1"/>
          <p:nvPr/>
        </p:nvSpPr>
        <p:spPr bwMode="auto">
          <a:xfrm>
            <a:off x="519954" y="1300641"/>
            <a:ext cx="1413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Play" pitchFamily="2" charset="0"/>
                <a:ea typeface="Roboto" panose="02000000000000000000" pitchFamily="2" charset="0"/>
                <a:cs typeface="Open Sans"/>
              </a:rPr>
              <a:t>558</a:t>
            </a:r>
            <a:endParaRPr lang="en-RU" sz="4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  <a:latin typeface="Play" pitchFamily="2" charset="0"/>
              <a:ea typeface="Roboto" panose="02000000000000000000" pitchFamily="2" charset="0"/>
              <a:cs typeface="Open Sans"/>
            </a:endParaRPr>
          </a:p>
        </p:txBody>
      </p:sp>
      <p:sp>
        <p:nvSpPr>
          <p:cNvPr id="19" name="Google Shape;108;p26">
            <a:extLst>
              <a:ext uri="{FF2B5EF4-FFF2-40B4-BE49-F238E27FC236}">
                <a16:creationId xmlns:a16="http://schemas.microsoft.com/office/drawing/2014/main" id="{F0B3DC40-CC3D-E5F9-B653-A66CF5DA6D84}"/>
              </a:ext>
            </a:extLst>
          </p:cNvPr>
          <p:cNvSpPr/>
          <p:nvPr/>
        </p:nvSpPr>
        <p:spPr bwMode="auto">
          <a:xfrm>
            <a:off x="467065" y="3487208"/>
            <a:ext cx="2320085" cy="872081"/>
          </a:xfrm>
          <a:prstGeom prst="roundRect">
            <a:avLst>
              <a:gd name="adj" fmla="val 23691"/>
            </a:avLst>
          </a:prstGeom>
          <a:gradFill>
            <a:gsLst>
              <a:gs pos="0">
                <a:srgbClr val="105C81"/>
              </a:gs>
              <a:gs pos="99000">
                <a:srgbClr val="133646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Количество</a:t>
            </a:r>
          </a:p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задач по </a:t>
            </a:r>
          </a:p>
          <a:p>
            <a:pPr algn="r">
              <a:lnSpc>
                <a:spcPct val="115000"/>
              </a:lnSpc>
            </a:pPr>
            <a:r>
              <a:rPr lang="ru-RU" sz="12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отклонениям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1C9021-AA7F-0689-41F3-1C46D00BFDFB}"/>
              </a:ext>
            </a:extLst>
          </p:cNvPr>
          <p:cNvSpPr txBox="1"/>
          <p:nvPr/>
        </p:nvSpPr>
        <p:spPr bwMode="auto">
          <a:xfrm>
            <a:off x="489297" y="3489928"/>
            <a:ext cx="1389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Play" pitchFamily="2" charset="0"/>
                <a:ea typeface="Roboto" panose="02000000000000000000" pitchFamily="2" charset="0"/>
                <a:cs typeface="Open Sans"/>
              </a:rPr>
              <a:t>1</a:t>
            </a:r>
            <a:r>
              <a:rPr lang="en-US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Play" pitchFamily="2" charset="0"/>
                <a:ea typeface="Roboto" panose="02000000000000000000" pitchFamily="2" charset="0"/>
                <a:cs typeface="Open Sans"/>
              </a:rPr>
              <a:t>,</a:t>
            </a:r>
            <a:r>
              <a:rPr lang="ru-RU" sz="4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Play" pitchFamily="2" charset="0"/>
                <a:ea typeface="Roboto" panose="02000000000000000000" pitchFamily="2" charset="0"/>
                <a:cs typeface="Open Sans"/>
              </a:rPr>
              <a:t>7</a:t>
            </a:r>
            <a:r>
              <a:rPr lang="ru-RU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Play" pitchFamily="2" charset="0"/>
                <a:ea typeface="Roboto" panose="02000000000000000000" pitchFamily="2" charset="0"/>
                <a:cs typeface="Open Sans"/>
              </a:rPr>
              <a:t>т</a:t>
            </a:r>
            <a:endParaRPr lang="en-RU" sz="4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  <a:latin typeface="Play" pitchFamily="2" charset="0"/>
              <a:ea typeface="Roboto" panose="02000000000000000000" pitchFamily="2" charset="0"/>
              <a:cs typeface="Open San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79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AF96A4-D6DE-ECBD-B002-7A7AA4589A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1000"/>
          </a:blip>
          <a:stretch>
            <a:fillRect/>
          </a:stretch>
        </p:blipFill>
        <p:spPr>
          <a:xfrm>
            <a:off x="3590950" y="-374653"/>
            <a:ext cx="5740060" cy="5615276"/>
          </a:xfrm>
          <a:prstGeom prst="rect">
            <a:avLst/>
          </a:prstGeom>
          <a:effectLst>
            <a:outerShdw blurRad="450416" sx="102000" sy="102000" algn="ctr" rotWithShape="0">
              <a:srgbClr val="BE277B"/>
            </a:outerShdw>
          </a:effectLst>
        </p:spPr>
      </p:pic>
      <p:sp>
        <p:nvSpPr>
          <p:cNvPr id="7" name="Google Shape;608;ge1f1c7e2a8_4_26">
            <a:extLst>
              <a:ext uri="{FF2B5EF4-FFF2-40B4-BE49-F238E27FC236}">
                <a16:creationId xmlns:a16="http://schemas.microsoft.com/office/drawing/2014/main" id="{BCF90F0E-2DF7-E09A-6A2C-C34B448FAD84}"/>
              </a:ext>
            </a:extLst>
          </p:cNvPr>
          <p:cNvSpPr/>
          <p:nvPr/>
        </p:nvSpPr>
        <p:spPr bwMode="auto">
          <a:xfrm>
            <a:off x="0" y="1754034"/>
            <a:ext cx="9144000" cy="2240026"/>
          </a:xfrm>
          <a:prstGeom prst="rect">
            <a:avLst/>
          </a:prstGeom>
          <a:gradFill>
            <a:gsLst>
              <a:gs pos="0">
                <a:srgbClr val="1F114A">
                  <a:alpha val="0"/>
                </a:srgbClr>
              </a:gs>
              <a:gs pos="100000">
                <a:srgbClr val="705574">
                  <a:alpha val="6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 dirty="0">
              <a:solidFill>
                <a:schemeClr val="lt1"/>
              </a:solidFill>
              <a:latin typeface="Play" pitchFamily="2" charset="0"/>
            </a:endParaRPr>
          </a:p>
        </p:txBody>
      </p:sp>
      <p:sp>
        <p:nvSpPr>
          <p:cNvPr id="5" name="Google Shape;413;p29">
            <a:extLst>
              <a:ext uri="{FF2B5EF4-FFF2-40B4-BE49-F238E27FC236}">
                <a16:creationId xmlns:a16="http://schemas.microsoft.com/office/drawing/2014/main" id="{D55FFADD-E8C9-9BFB-19A3-6EEA4CF8696D}"/>
              </a:ext>
            </a:extLst>
          </p:cNvPr>
          <p:cNvSpPr txBox="1">
            <a:spLocks/>
          </p:cNvSpPr>
          <p:nvPr/>
        </p:nvSpPr>
        <p:spPr>
          <a:xfrm>
            <a:off x="342900" y="180975"/>
            <a:ext cx="7997232" cy="5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Verdana"/>
                <a:cs typeface="Verdana"/>
                <a:sym typeface="Verdana"/>
              </a:rPr>
              <a:t>Республика Бурятия </a:t>
            </a:r>
            <a:r>
              <a:rPr lang="ru-RU" sz="2000" b="1" dirty="0">
                <a:solidFill>
                  <a:srgbClr val="FE0066"/>
                </a:solidFill>
                <a:latin typeface="Play" pitchFamily="2" charset="0"/>
                <a:ea typeface="Verdana"/>
                <a:cs typeface="Verdana"/>
                <a:sym typeface="Verdana"/>
              </a:rPr>
              <a:t>| </a:t>
            </a:r>
            <a:r>
              <a:rPr lang="ru-RU" sz="2000" b="1" dirty="0">
                <a:solidFill>
                  <a:schemeClr val="bg1"/>
                </a:solidFill>
                <a:latin typeface="Play" pitchFamily="2" charset="0"/>
                <a:ea typeface="Verdana"/>
                <a:cs typeface="Verdana"/>
                <a:sym typeface="Verdana"/>
              </a:rPr>
              <a:t>Компенсация</a:t>
            </a:r>
            <a:endParaRPr lang="ru-RU" sz="2000" b="1" dirty="0">
              <a:solidFill>
                <a:srgbClr val="FFFFFF"/>
              </a:solidFill>
              <a:latin typeface="Play" pitchFamily="2" charset="0"/>
              <a:ea typeface="Verdana"/>
              <a:cs typeface="Verdana"/>
              <a:sym typeface="Verdana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A4CFDA7-E705-2FA0-B99C-7B95DF6E1ECF}"/>
              </a:ext>
            </a:extLst>
          </p:cNvPr>
          <p:cNvGrpSpPr/>
          <p:nvPr/>
        </p:nvGrpSpPr>
        <p:grpSpPr>
          <a:xfrm>
            <a:off x="408845" y="1861311"/>
            <a:ext cx="8285121" cy="880627"/>
            <a:chOff x="408845" y="1861311"/>
            <a:chExt cx="10046122" cy="880627"/>
          </a:xfrm>
        </p:grpSpPr>
        <p:sp>
          <p:nvSpPr>
            <p:cNvPr id="25" name="Google Shape;108;p26">
              <a:extLst>
                <a:ext uri="{FF2B5EF4-FFF2-40B4-BE49-F238E27FC236}">
                  <a16:creationId xmlns:a16="http://schemas.microsoft.com/office/drawing/2014/main" id="{B4728193-7AA1-9C81-10BC-5495E3687CDA}"/>
                </a:ext>
              </a:extLst>
            </p:cNvPr>
            <p:cNvSpPr/>
            <p:nvPr/>
          </p:nvSpPr>
          <p:spPr bwMode="auto">
            <a:xfrm>
              <a:off x="2991980" y="1869857"/>
              <a:ext cx="2320085" cy="872081"/>
            </a:xfrm>
            <a:prstGeom prst="roundRect">
              <a:avLst>
                <a:gd name="adj" fmla="val 23691"/>
              </a:avLst>
            </a:prstGeom>
            <a:solidFill>
              <a:srgbClr val="18557B"/>
            </a:solidFill>
            <a:ln>
              <a:noFill/>
            </a:ln>
            <a:effectLst>
              <a:outerShdw blurRad="242888" dist="104775" dir="5400000" algn="bl" rotWithShape="0">
                <a:schemeClr val="tx1">
                  <a:alpha val="2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115000"/>
                </a:lnSpc>
                <a:defRPr/>
              </a:pPr>
              <a:endParaRPr lang="ru-RU" sz="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endParaRPr>
            </a:p>
          </p:txBody>
        </p:sp>
        <p:sp>
          <p:nvSpPr>
            <p:cNvPr id="26" name="Google Shape;108;p26">
              <a:extLst>
                <a:ext uri="{FF2B5EF4-FFF2-40B4-BE49-F238E27FC236}">
                  <a16:creationId xmlns:a16="http://schemas.microsoft.com/office/drawing/2014/main" id="{AB52C859-E4C3-DDB6-69C9-88FD84259690}"/>
                </a:ext>
              </a:extLst>
            </p:cNvPr>
            <p:cNvSpPr/>
            <p:nvPr/>
          </p:nvSpPr>
          <p:spPr bwMode="auto">
            <a:xfrm>
              <a:off x="8134881" y="1863109"/>
              <a:ext cx="2320086" cy="872081"/>
            </a:xfrm>
            <a:prstGeom prst="roundRect">
              <a:avLst>
                <a:gd name="adj" fmla="val 23691"/>
              </a:avLst>
            </a:prstGeom>
            <a:solidFill>
              <a:srgbClr val="1B7F2B"/>
            </a:solidFill>
            <a:ln>
              <a:noFill/>
            </a:ln>
            <a:effectLst>
              <a:outerShdw blurRad="242888" dist="104775" dir="5400000" algn="bl" rotWithShape="0">
                <a:schemeClr val="tx1">
                  <a:alpha val="2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>
                <a:lnSpc>
                  <a:spcPct val="115000"/>
                </a:lnSpc>
                <a:defRPr/>
              </a:pPr>
              <a:endParaRPr lang="ru-RU" sz="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D4C0C35-D1D5-D0CC-D075-68C3A22BC420}"/>
                </a:ext>
              </a:extLst>
            </p:cNvPr>
            <p:cNvSpPr txBox="1"/>
            <p:nvPr/>
          </p:nvSpPr>
          <p:spPr bwMode="auto">
            <a:xfrm>
              <a:off x="8316365" y="1892448"/>
              <a:ext cx="14863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71</a:t>
              </a:r>
              <a:r>
                <a:rPr lang="ru-RU" sz="16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,</a:t>
              </a:r>
              <a:r>
                <a:rPr lang="ru-RU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6</a:t>
              </a:r>
              <a:endParaRPr lang="en-RU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F24FBA6-E292-170C-CDE1-E87D46FBF1B3}"/>
                </a:ext>
              </a:extLst>
            </p:cNvPr>
            <p:cNvSpPr txBox="1"/>
            <p:nvPr/>
          </p:nvSpPr>
          <p:spPr bwMode="auto">
            <a:xfrm>
              <a:off x="9480505" y="1905422"/>
              <a:ext cx="6951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%</a:t>
              </a:r>
              <a:endParaRPr lang="en-RU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4B608FD-2677-3466-D41B-5613F729C44B}"/>
                </a:ext>
              </a:extLst>
            </p:cNvPr>
            <p:cNvSpPr txBox="1"/>
            <p:nvPr/>
          </p:nvSpPr>
          <p:spPr>
            <a:xfrm>
              <a:off x="8134881" y="2422562"/>
              <a:ext cx="2320086" cy="235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defRPr/>
              </a:pPr>
              <a:r>
                <a:rPr lang="ru-RU" sz="9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Open Sans"/>
                </a:rPr>
                <a:t>Доля компенсированных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D30DB15-98C1-D749-B6B5-50FB7CD42655}"/>
                </a:ext>
              </a:extLst>
            </p:cNvPr>
            <p:cNvSpPr txBox="1"/>
            <p:nvPr/>
          </p:nvSpPr>
          <p:spPr bwMode="auto">
            <a:xfrm>
              <a:off x="3449469" y="1900000"/>
              <a:ext cx="1405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243</a:t>
              </a:r>
              <a:endParaRPr lang="en-RU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9118FFB-98BC-573C-BC6D-2B686EE3ADC7}"/>
                </a:ext>
              </a:extLst>
            </p:cNvPr>
            <p:cNvSpPr txBox="1"/>
            <p:nvPr/>
          </p:nvSpPr>
          <p:spPr>
            <a:xfrm>
              <a:off x="3007336" y="2428649"/>
              <a:ext cx="2320086" cy="235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defRPr/>
              </a:pPr>
              <a:r>
                <a:rPr lang="ru-RU" sz="9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Open Sans"/>
                </a:rPr>
                <a:t>Пациенты с замерами</a:t>
              </a:r>
            </a:p>
          </p:txBody>
        </p:sp>
        <p:sp>
          <p:nvSpPr>
            <p:cNvPr id="33" name="Google Shape;108;p26">
              <a:extLst>
                <a:ext uri="{FF2B5EF4-FFF2-40B4-BE49-F238E27FC236}">
                  <a16:creationId xmlns:a16="http://schemas.microsoft.com/office/drawing/2014/main" id="{7047C84D-94D5-0079-5DC2-DB76ACAFBC3F}"/>
                </a:ext>
              </a:extLst>
            </p:cNvPr>
            <p:cNvSpPr/>
            <p:nvPr/>
          </p:nvSpPr>
          <p:spPr bwMode="auto">
            <a:xfrm>
              <a:off x="424202" y="1861311"/>
              <a:ext cx="2320085" cy="872081"/>
            </a:xfrm>
            <a:prstGeom prst="roundRect">
              <a:avLst>
                <a:gd name="adj" fmla="val 23691"/>
              </a:avLst>
            </a:prstGeom>
            <a:solidFill>
              <a:srgbClr val="18557B"/>
            </a:solidFill>
            <a:ln>
              <a:noFill/>
            </a:ln>
            <a:effectLst>
              <a:outerShdw blurRad="242888" dist="104775" dir="5400000" algn="bl" rotWithShape="0">
                <a:schemeClr val="tx1">
                  <a:alpha val="2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>
                <a:lnSpc>
                  <a:spcPct val="115000"/>
                </a:lnSpc>
                <a:defRPr/>
              </a:pPr>
              <a:endParaRPr lang="ru-RU" sz="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42331CA-23DA-83AB-7252-5D1268A855D2}"/>
                </a:ext>
              </a:extLst>
            </p:cNvPr>
            <p:cNvSpPr txBox="1"/>
            <p:nvPr/>
          </p:nvSpPr>
          <p:spPr bwMode="auto">
            <a:xfrm>
              <a:off x="828675" y="1896209"/>
              <a:ext cx="1490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362</a:t>
              </a:r>
              <a:endParaRPr lang="en-RU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C7E0564-11B0-2C2F-D71D-9C7E49E90E3E}"/>
                </a:ext>
              </a:extLst>
            </p:cNvPr>
            <p:cNvSpPr txBox="1"/>
            <p:nvPr/>
          </p:nvSpPr>
          <p:spPr>
            <a:xfrm>
              <a:off x="408845" y="2426323"/>
              <a:ext cx="2320086" cy="235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defRPr/>
              </a:pPr>
              <a:r>
                <a:rPr lang="ru-RU" sz="9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Open Sans"/>
                </a:rPr>
                <a:t>Пациенты с АГ</a:t>
              </a:r>
            </a:p>
          </p:txBody>
        </p:sp>
        <p:sp>
          <p:nvSpPr>
            <p:cNvPr id="36" name="Google Shape;108;p26">
              <a:extLst>
                <a:ext uri="{FF2B5EF4-FFF2-40B4-BE49-F238E27FC236}">
                  <a16:creationId xmlns:a16="http://schemas.microsoft.com/office/drawing/2014/main" id="{3C2A2148-073F-B160-8E66-E8CA0DBCC2DC}"/>
                </a:ext>
              </a:extLst>
            </p:cNvPr>
            <p:cNvSpPr/>
            <p:nvPr/>
          </p:nvSpPr>
          <p:spPr bwMode="auto">
            <a:xfrm>
              <a:off x="5567103" y="1867263"/>
              <a:ext cx="2320085" cy="872081"/>
            </a:xfrm>
            <a:prstGeom prst="roundRect">
              <a:avLst>
                <a:gd name="adj" fmla="val 23691"/>
              </a:avLst>
            </a:prstGeom>
            <a:solidFill>
              <a:srgbClr val="18557B"/>
            </a:solidFill>
            <a:ln>
              <a:noFill/>
            </a:ln>
            <a:effectLst>
              <a:outerShdw blurRad="242888" dist="104775" dir="5400000" algn="bl" rotWithShape="0">
                <a:schemeClr val="tx1">
                  <a:alpha val="2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>
                <a:lnSpc>
                  <a:spcPct val="115000"/>
                </a:lnSpc>
                <a:defRPr/>
              </a:pPr>
              <a:endParaRPr lang="ru-RU" sz="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2C4773C-3EA7-DBF1-873E-C26E28B27092}"/>
                </a:ext>
              </a:extLst>
            </p:cNvPr>
            <p:cNvSpPr txBox="1"/>
            <p:nvPr/>
          </p:nvSpPr>
          <p:spPr bwMode="auto">
            <a:xfrm>
              <a:off x="6009987" y="1902871"/>
              <a:ext cx="13981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174</a:t>
              </a:r>
              <a:endParaRPr lang="en-RU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0251E95-5FB6-E37D-5340-BE190275509E}"/>
                </a:ext>
              </a:extLst>
            </p:cNvPr>
            <p:cNvSpPr txBox="1"/>
            <p:nvPr/>
          </p:nvSpPr>
          <p:spPr>
            <a:xfrm>
              <a:off x="5559757" y="2432985"/>
              <a:ext cx="2320086" cy="235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defRPr/>
              </a:pPr>
              <a:r>
                <a:rPr lang="ru-RU" sz="9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Open Sans"/>
                </a:rPr>
                <a:t>Компенсированные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81BC75B-F9CA-F040-089D-F62C6EA8D779}"/>
              </a:ext>
            </a:extLst>
          </p:cNvPr>
          <p:cNvGrpSpPr/>
          <p:nvPr/>
        </p:nvGrpSpPr>
        <p:grpSpPr>
          <a:xfrm>
            <a:off x="398039" y="2965367"/>
            <a:ext cx="8285121" cy="880627"/>
            <a:chOff x="408845" y="1861311"/>
            <a:chExt cx="10046122" cy="880627"/>
          </a:xfrm>
        </p:grpSpPr>
        <p:sp>
          <p:nvSpPr>
            <p:cNvPr id="40" name="Google Shape;108;p26">
              <a:extLst>
                <a:ext uri="{FF2B5EF4-FFF2-40B4-BE49-F238E27FC236}">
                  <a16:creationId xmlns:a16="http://schemas.microsoft.com/office/drawing/2014/main" id="{E25D4DEB-B0DB-040A-D676-9843FB061E57}"/>
                </a:ext>
              </a:extLst>
            </p:cNvPr>
            <p:cNvSpPr/>
            <p:nvPr/>
          </p:nvSpPr>
          <p:spPr bwMode="auto">
            <a:xfrm>
              <a:off x="2991980" y="1869857"/>
              <a:ext cx="2320085" cy="872081"/>
            </a:xfrm>
            <a:prstGeom prst="roundRect">
              <a:avLst>
                <a:gd name="adj" fmla="val 23691"/>
              </a:avLst>
            </a:prstGeom>
            <a:solidFill>
              <a:srgbClr val="18557B"/>
            </a:solidFill>
            <a:ln>
              <a:noFill/>
            </a:ln>
            <a:effectLst>
              <a:outerShdw blurRad="242888" dist="104775" dir="5400000" algn="bl" rotWithShape="0">
                <a:schemeClr val="tx1">
                  <a:alpha val="2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115000"/>
                </a:lnSpc>
                <a:defRPr/>
              </a:pPr>
              <a:endParaRPr lang="ru-RU" sz="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endParaRPr>
            </a:p>
          </p:txBody>
        </p:sp>
        <p:sp>
          <p:nvSpPr>
            <p:cNvPr id="41" name="Google Shape;108;p26">
              <a:extLst>
                <a:ext uri="{FF2B5EF4-FFF2-40B4-BE49-F238E27FC236}">
                  <a16:creationId xmlns:a16="http://schemas.microsoft.com/office/drawing/2014/main" id="{40E6C5F3-D122-C923-5DE0-BCCFC763BA6C}"/>
                </a:ext>
              </a:extLst>
            </p:cNvPr>
            <p:cNvSpPr/>
            <p:nvPr/>
          </p:nvSpPr>
          <p:spPr bwMode="auto">
            <a:xfrm>
              <a:off x="8134881" y="1863109"/>
              <a:ext cx="2320086" cy="872081"/>
            </a:xfrm>
            <a:prstGeom prst="roundRect">
              <a:avLst>
                <a:gd name="adj" fmla="val 23691"/>
              </a:avLst>
            </a:prstGeom>
            <a:solidFill>
              <a:srgbClr val="1B7F2B"/>
            </a:solidFill>
            <a:ln>
              <a:noFill/>
            </a:ln>
            <a:effectLst>
              <a:outerShdw blurRad="242888" dist="104775" dir="5400000" algn="bl" rotWithShape="0">
                <a:schemeClr val="tx1">
                  <a:alpha val="2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>
                <a:lnSpc>
                  <a:spcPct val="115000"/>
                </a:lnSpc>
                <a:defRPr/>
              </a:pPr>
              <a:endParaRPr lang="ru-RU" sz="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FC52556-1E51-E48A-7CAB-75C749A07136}"/>
                </a:ext>
              </a:extLst>
            </p:cNvPr>
            <p:cNvSpPr txBox="1"/>
            <p:nvPr/>
          </p:nvSpPr>
          <p:spPr bwMode="auto">
            <a:xfrm>
              <a:off x="8353644" y="1892448"/>
              <a:ext cx="13897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59</a:t>
              </a:r>
              <a:r>
                <a:rPr lang="ru-RU" sz="16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,</a:t>
              </a:r>
              <a:r>
                <a:rPr lang="ru-RU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8</a:t>
              </a:r>
              <a:endParaRPr lang="en-RU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B05504C-7CF6-A4B8-B2C1-A7414267204F}"/>
                </a:ext>
              </a:extLst>
            </p:cNvPr>
            <p:cNvSpPr txBox="1"/>
            <p:nvPr/>
          </p:nvSpPr>
          <p:spPr bwMode="auto">
            <a:xfrm>
              <a:off x="9465917" y="1905422"/>
              <a:ext cx="6951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%</a:t>
              </a:r>
              <a:endParaRPr lang="en-RU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CB0AF9D-1B9C-7D6C-3BF0-67D298C3716C}"/>
                </a:ext>
              </a:extLst>
            </p:cNvPr>
            <p:cNvSpPr txBox="1"/>
            <p:nvPr/>
          </p:nvSpPr>
          <p:spPr>
            <a:xfrm>
              <a:off x="8134881" y="2422562"/>
              <a:ext cx="2320086" cy="235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defRPr/>
              </a:pPr>
              <a:r>
                <a:rPr lang="ru-RU" sz="9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Open Sans"/>
                </a:rPr>
                <a:t>Доля компенсированных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1B7669A-970F-01D9-4A04-8C720CF5B3B0}"/>
                </a:ext>
              </a:extLst>
            </p:cNvPr>
            <p:cNvSpPr txBox="1"/>
            <p:nvPr/>
          </p:nvSpPr>
          <p:spPr bwMode="auto">
            <a:xfrm>
              <a:off x="3449469" y="1900000"/>
              <a:ext cx="1405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117</a:t>
              </a:r>
              <a:endParaRPr lang="en-RU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C269870-6C6B-6C61-9301-060B23EFBDC3}"/>
                </a:ext>
              </a:extLst>
            </p:cNvPr>
            <p:cNvSpPr txBox="1"/>
            <p:nvPr/>
          </p:nvSpPr>
          <p:spPr>
            <a:xfrm>
              <a:off x="3007336" y="2428649"/>
              <a:ext cx="2320086" cy="235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defRPr/>
              </a:pPr>
              <a:r>
                <a:rPr lang="ru-RU" sz="9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Open Sans"/>
                </a:rPr>
                <a:t>Пациенты с замерами</a:t>
              </a:r>
            </a:p>
          </p:txBody>
        </p:sp>
        <p:sp>
          <p:nvSpPr>
            <p:cNvPr id="47" name="Google Shape;108;p26">
              <a:extLst>
                <a:ext uri="{FF2B5EF4-FFF2-40B4-BE49-F238E27FC236}">
                  <a16:creationId xmlns:a16="http://schemas.microsoft.com/office/drawing/2014/main" id="{A97AEE70-7894-DCF6-A20B-8C94DE1B7DCE}"/>
                </a:ext>
              </a:extLst>
            </p:cNvPr>
            <p:cNvSpPr/>
            <p:nvPr/>
          </p:nvSpPr>
          <p:spPr bwMode="auto">
            <a:xfrm>
              <a:off x="424202" y="1861311"/>
              <a:ext cx="2320085" cy="872081"/>
            </a:xfrm>
            <a:prstGeom prst="roundRect">
              <a:avLst>
                <a:gd name="adj" fmla="val 23691"/>
              </a:avLst>
            </a:prstGeom>
            <a:solidFill>
              <a:srgbClr val="18557B"/>
            </a:solidFill>
            <a:ln>
              <a:noFill/>
            </a:ln>
            <a:effectLst>
              <a:outerShdw blurRad="242888" dist="104775" dir="5400000" algn="bl" rotWithShape="0">
                <a:schemeClr val="tx1">
                  <a:alpha val="2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>
                <a:lnSpc>
                  <a:spcPct val="115000"/>
                </a:lnSpc>
                <a:defRPr/>
              </a:pPr>
              <a:endParaRPr lang="ru-RU" sz="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04EF1F3-361E-985C-10A3-93473D0EF95D}"/>
                </a:ext>
              </a:extLst>
            </p:cNvPr>
            <p:cNvSpPr txBox="1"/>
            <p:nvPr/>
          </p:nvSpPr>
          <p:spPr bwMode="auto">
            <a:xfrm>
              <a:off x="828675" y="1896209"/>
              <a:ext cx="1490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200</a:t>
              </a:r>
              <a:endParaRPr lang="en-RU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2B96D44-C529-9A33-DB44-6B5EE312D56D}"/>
                </a:ext>
              </a:extLst>
            </p:cNvPr>
            <p:cNvSpPr txBox="1"/>
            <p:nvPr/>
          </p:nvSpPr>
          <p:spPr>
            <a:xfrm>
              <a:off x="408845" y="2426323"/>
              <a:ext cx="2320086" cy="235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defRPr/>
              </a:pPr>
              <a:r>
                <a:rPr lang="ru-RU" sz="9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Open Sans"/>
                </a:rPr>
                <a:t>Пациенты с СД</a:t>
              </a:r>
            </a:p>
          </p:txBody>
        </p:sp>
        <p:sp>
          <p:nvSpPr>
            <p:cNvPr id="50" name="Google Shape;108;p26">
              <a:extLst>
                <a:ext uri="{FF2B5EF4-FFF2-40B4-BE49-F238E27FC236}">
                  <a16:creationId xmlns:a16="http://schemas.microsoft.com/office/drawing/2014/main" id="{B40B7091-B761-AA2C-3488-A554B76504AB}"/>
                </a:ext>
              </a:extLst>
            </p:cNvPr>
            <p:cNvSpPr/>
            <p:nvPr/>
          </p:nvSpPr>
          <p:spPr bwMode="auto">
            <a:xfrm>
              <a:off x="5567103" y="1867263"/>
              <a:ext cx="2320085" cy="872081"/>
            </a:xfrm>
            <a:prstGeom prst="roundRect">
              <a:avLst>
                <a:gd name="adj" fmla="val 23691"/>
              </a:avLst>
            </a:prstGeom>
            <a:solidFill>
              <a:srgbClr val="18557B"/>
            </a:solidFill>
            <a:ln>
              <a:noFill/>
            </a:ln>
            <a:effectLst>
              <a:outerShdw blurRad="242888" dist="104775" dir="5400000" algn="bl" rotWithShape="0">
                <a:schemeClr val="tx1">
                  <a:alpha val="2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>
                <a:lnSpc>
                  <a:spcPct val="115000"/>
                </a:lnSpc>
                <a:defRPr/>
              </a:pPr>
              <a:endParaRPr lang="ru-RU" sz="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64AE3B3-1707-3D30-21EE-098B45CA1D41}"/>
                </a:ext>
              </a:extLst>
            </p:cNvPr>
            <p:cNvSpPr txBox="1"/>
            <p:nvPr/>
          </p:nvSpPr>
          <p:spPr bwMode="auto">
            <a:xfrm>
              <a:off x="6009987" y="1902871"/>
              <a:ext cx="13981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70</a:t>
              </a:r>
              <a:endParaRPr lang="en-RU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F648AA3-8F76-3850-CE7F-64B23BC4A9A3}"/>
                </a:ext>
              </a:extLst>
            </p:cNvPr>
            <p:cNvSpPr txBox="1"/>
            <p:nvPr/>
          </p:nvSpPr>
          <p:spPr>
            <a:xfrm>
              <a:off x="5559757" y="2432985"/>
              <a:ext cx="2320086" cy="235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defRPr/>
              </a:pPr>
              <a:r>
                <a:rPr lang="ru-RU" sz="9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Open Sans"/>
                </a:rPr>
                <a:t>Компенсированные</a:t>
              </a:r>
            </a:p>
          </p:txBody>
        </p:sp>
      </p:grpSp>
      <p:sp>
        <p:nvSpPr>
          <p:cNvPr id="53" name="Google Shape;608;ge1f1c7e2a8_4_26">
            <a:extLst>
              <a:ext uri="{FF2B5EF4-FFF2-40B4-BE49-F238E27FC236}">
                <a16:creationId xmlns:a16="http://schemas.microsoft.com/office/drawing/2014/main" id="{E2877AD3-3F54-DEF5-759B-D702199D9E20}"/>
              </a:ext>
            </a:extLst>
          </p:cNvPr>
          <p:cNvSpPr/>
          <p:nvPr/>
        </p:nvSpPr>
        <p:spPr bwMode="auto">
          <a:xfrm>
            <a:off x="688106" y="4361643"/>
            <a:ext cx="4871353" cy="376026"/>
          </a:xfrm>
          <a:prstGeom prst="rect">
            <a:avLst/>
          </a:prstGeom>
          <a:gradFill>
            <a:gsLst>
              <a:gs pos="0">
                <a:srgbClr val="1F114A">
                  <a:alpha val="54000"/>
                </a:srgbClr>
              </a:gs>
              <a:gs pos="100000">
                <a:srgbClr val="705574">
                  <a:alpha val="61288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 dirty="0">
              <a:solidFill>
                <a:schemeClr val="lt1"/>
              </a:solidFill>
              <a:latin typeface="Play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16BAD0-A203-7FD7-0A6A-F8DB4FDE9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521" y="4296688"/>
            <a:ext cx="504942" cy="5387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E1373779-916C-3323-2DFC-B5205FE39EB6}"/>
              </a:ext>
            </a:extLst>
          </p:cNvPr>
          <p:cNvSpPr txBox="1"/>
          <p:nvPr/>
        </p:nvSpPr>
        <p:spPr>
          <a:xfrm>
            <a:off x="1062577" y="4361642"/>
            <a:ext cx="43979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Play" pitchFamily="2" charset="0"/>
              </a:rPr>
              <a:t>Компенсация в ДМП - достижение пациентом целевых показателей здоровья, впервые после постановки на ДМП и начала терапии</a:t>
            </a:r>
            <a:endParaRPr lang="en-RU" sz="1050" dirty="0">
              <a:solidFill>
                <a:schemeClr val="bg1"/>
              </a:solidFill>
              <a:latin typeface="Play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29E13F-AFDB-9E7A-3725-B734567F87A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510" y="4228296"/>
            <a:ext cx="641068" cy="63515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00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08;p26">
            <a:extLst>
              <a:ext uri="{FF2B5EF4-FFF2-40B4-BE49-F238E27FC236}">
                <a16:creationId xmlns:a16="http://schemas.microsoft.com/office/drawing/2014/main" id="{584BF816-EC9B-9197-DB49-217F2AC4046D}"/>
              </a:ext>
            </a:extLst>
          </p:cNvPr>
          <p:cNvSpPr/>
          <p:nvPr/>
        </p:nvSpPr>
        <p:spPr bwMode="auto">
          <a:xfrm>
            <a:off x="413202" y="913835"/>
            <a:ext cx="2582071" cy="3835502"/>
          </a:xfrm>
          <a:prstGeom prst="roundRect">
            <a:avLst>
              <a:gd name="adj" fmla="val 5492"/>
            </a:avLst>
          </a:prstGeom>
          <a:gradFill>
            <a:gsLst>
              <a:gs pos="0">
                <a:srgbClr val="105C81"/>
              </a:gs>
              <a:gs pos="99000">
                <a:srgbClr val="133646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191652" sx="102000" sy="102000" algn="c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>
              <a:lnSpc>
                <a:spcPct val="115000"/>
              </a:lnSpc>
              <a:defRPr/>
            </a:pPr>
            <a:endParaRPr lang="ru-RU" sz="1200" dirty="0">
              <a:solidFill>
                <a:srgbClr val="FFC000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Open Sans"/>
            </a:endParaRPr>
          </a:p>
        </p:txBody>
      </p:sp>
      <p:sp>
        <p:nvSpPr>
          <p:cNvPr id="6" name="Google Shape;104;p26">
            <a:extLst>
              <a:ext uri="{FF2B5EF4-FFF2-40B4-BE49-F238E27FC236}">
                <a16:creationId xmlns:a16="http://schemas.microsoft.com/office/drawing/2014/main" id="{70E73917-269B-4B64-110E-F67A9CA1874E}"/>
              </a:ext>
            </a:extLst>
          </p:cNvPr>
          <p:cNvSpPr/>
          <p:nvPr/>
        </p:nvSpPr>
        <p:spPr>
          <a:xfrm>
            <a:off x="6111857" y="905013"/>
            <a:ext cx="2582071" cy="1093972"/>
          </a:xfrm>
          <a:prstGeom prst="roundRect">
            <a:avLst>
              <a:gd name="adj" fmla="val 23691"/>
            </a:avLst>
          </a:prstGeom>
          <a:gradFill>
            <a:gsLst>
              <a:gs pos="17000">
                <a:srgbClr val="1B7F00"/>
              </a:gs>
              <a:gs pos="71000">
                <a:srgbClr val="1BA900"/>
              </a:gs>
              <a:gs pos="0">
                <a:srgbClr val="1B7F2A"/>
              </a:gs>
              <a:gs pos="100000">
                <a:srgbClr val="1B7F00"/>
              </a:gs>
            </a:gsLst>
            <a:lin ang="10800000" scaled="0"/>
          </a:gradFill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36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95</a:t>
            </a:r>
            <a:r>
              <a:rPr lang="ru" sz="36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% </a:t>
            </a:r>
          </a:p>
          <a:p>
            <a:pPr algn="ctr">
              <a:lnSpc>
                <a:spcPct val="115000"/>
              </a:lnSpc>
            </a:pPr>
            <a:r>
              <a:rPr lang="ru" sz="10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готовы </a:t>
            </a:r>
          </a:p>
          <a:p>
            <a:pPr algn="ctr">
              <a:lnSpc>
                <a:spcPct val="115000"/>
              </a:lnSpc>
            </a:pPr>
            <a:r>
              <a:rPr lang="ru" sz="10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рекомендовать</a:t>
            </a:r>
            <a:endParaRPr sz="10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Open Sans"/>
            </a:endParaRPr>
          </a:p>
        </p:txBody>
      </p:sp>
      <p:sp>
        <p:nvSpPr>
          <p:cNvPr id="7" name="Google Shape;105;p26">
            <a:extLst>
              <a:ext uri="{FF2B5EF4-FFF2-40B4-BE49-F238E27FC236}">
                <a16:creationId xmlns:a16="http://schemas.microsoft.com/office/drawing/2014/main" id="{3F648885-6120-1C76-97C8-8FA38C374958}"/>
              </a:ext>
            </a:extLst>
          </p:cNvPr>
          <p:cNvSpPr/>
          <p:nvPr/>
        </p:nvSpPr>
        <p:spPr>
          <a:xfrm>
            <a:off x="6111857" y="2280188"/>
            <a:ext cx="2582071" cy="1093972"/>
          </a:xfrm>
          <a:prstGeom prst="roundRect">
            <a:avLst>
              <a:gd name="adj" fmla="val 23691"/>
            </a:avLst>
          </a:prstGeom>
          <a:gradFill>
            <a:gsLst>
              <a:gs pos="17000">
                <a:srgbClr val="FFAB00"/>
              </a:gs>
              <a:gs pos="70000">
                <a:srgbClr val="FF9900"/>
              </a:gs>
              <a:gs pos="0">
                <a:srgbClr val="DD7F00"/>
              </a:gs>
              <a:gs pos="100000">
                <a:srgbClr val="DD7F00"/>
              </a:gs>
            </a:gsLst>
            <a:lin ang="10800000" scaled="0"/>
          </a:gradFill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5</a:t>
            </a:r>
            <a:r>
              <a:rPr kumimoji="0" lang="ru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%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" sz="11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затрудняются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" sz="11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ответить</a:t>
            </a:r>
            <a:endParaRPr sz="11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Open Sans"/>
              <a:sym typeface="Open Sans"/>
            </a:endParaRPr>
          </a:p>
        </p:txBody>
      </p:sp>
      <p:sp>
        <p:nvSpPr>
          <p:cNvPr id="8" name="Google Shape;106;p26">
            <a:extLst>
              <a:ext uri="{FF2B5EF4-FFF2-40B4-BE49-F238E27FC236}">
                <a16:creationId xmlns:a16="http://schemas.microsoft.com/office/drawing/2014/main" id="{F298A840-8602-8445-313A-D19E98653521}"/>
              </a:ext>
            </a:extLst>
          </p:cNvPr>
          <p:cNvSpPr/>
          <p:nvPr/>
        </p:nvSpPr>
        <p:spPr>
          <a:xfrm>
            <a:off x="6111895" y="3655365"/>
            <a:ext cx="2582071" cy="1093972"/>
          </a:xfrm>
          <a:prstGeom prst="roundRect">
            <a:avLst>
              <a:gd name="adj" fmla="val 23691"/>
            </a:avLst>
          </a:prstGeom>
          <a:solidFill>
            <a:srgbClr val="FE246C"/>
          </a:solidFill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lang="ru-RU" sz="36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0</a:t>
            </a:r>
            <a:r>
              <a:rPr kumimoji="0" lang="ru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%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не готовы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рекомендовать</a:t>
            </a:r>
            <a:endParaRPr kumimoji="0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" pitchFamily="2" charset="0"/>
              <a:ea typeface="Verdana" panose="020B0604030504040204" pitchFamily="34" charset="0"/>
              <a:cs typeface="Open Sans"/>
              <a:sym typeface="Open Sans"/>
            </a:endParaRPr>
          </a:p>
        </p:txBody>
      </p:sp>
      <p:sp>
        <p:nvSpPr>
          <p:cNvPr id="9" name="Google Shape;107;p26">
            <a:extLst>
              <a:ext uri="{FF2B5EF4-FFF2-40B4-BE49-F238E27FC236}">
                <a16:creationId xmlns:a16="http://schemas.microsoft.com/office/drawing/2014/main" id="{BAB0D7B5-9C8E-40CC-706A-431CC4925C04}"/>
              </a:ext>
            </a:extLst>
          </p:cNvPr>
          <p:cNvSpPr/>
          <p:nvPr/>
        </p:nvSpPr>
        <p:spPr>
          <a:xfrm>
            <a:off x="3262549" y="905013"/>
            <a:ext cx="2582071" cy="1093972"/>
          </a:xfrm>
          <a:prstGeom prst="roundRect">
            <a:avLst>
              <a:gd name="adj" fmla="val 23691"/>
            </a:avLst>
          </a:prstGeom>
          <a:gradFill>
            <a:gsLst>
              <a:gs pos="17000">
                <a:srgbClr val="1B7F00"/>
              </a:gs>
              <a:gs pos="71000">
                <a:srgbClr val="1BA900"/>
              </a:gs>
              <a:gs pos="0">
                <a:srgbClr val="1B7F2A"/>
              </a:gs>
              <a:gs pos="100000">
                <a:srgbClr val="1B7F00"/>
              </a:gs>
            </a:gsLst>
            <a:lin ang="10800000" scaled="0"/>
          </a:gradFill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36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83</a:t>
            </a:r>
            <a:r>
              <a:rPr lang="ru" sz="36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%</a:t>
            </a:r>
            <a:r>
              <a:rPr lang="ru" sz="1000" dirty="0">
                <a:solidFill>
                  <a:srgbClr val="FFC000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0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понравилась</a:t>
            </a:r>
          </a:p>
          <a:p>
            <a:pPr algn="ctr">
              <a:lnSpc>
                <a:spcPct val="115000"/>
              </a:lnSpc>
            </a:pPr>
            <a:r>
              <a:rPr lang="ru-RU" sz="1000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Verdana" panose="020B0604030504040204" pitchFamily="34" charset="0"/>
                <a:sym typeface="Open Sans"/>
              </a:rPr>
              <a:t>программа</a:t>
            </a:r>
            <a:endParaRPr sz="1000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Verdana" panose="020B0604030504040204" pitchFamily="34" charset="0"/>
              <a:sym typeface="Open Sans"/>
            </a:endParaRPr>
          </a:p>
        </p:txBody>
      </p:sp>
      <p:sp>
        <p:nvSpPr>
          <p:cNvPr id="10" name="Google Shape;108;p26">
            <a:extLst>
              <a:ext uri="{FF2B5EF4-FFF2-40B4-BE49-F238E27FC236}">
                <a16:creationId xmlns:a16="http://schemas.microsoft.com/office/drawing/2014/main" id="{8E34AA41-B7F1-163F-3584-E34C6C6FAAD6}"/>
              </a:ext>
            </a:extLst>
          </p:cNvPr>
          <p:cNvSpPr/>
          <p:nvPr/>
        </p:nvSpPr>
        <p:spPr>
          <a:xfrm>
            <a:off x="3262549" y="2280188"/>
            <a:ext cx="2582071" cy="1093972"/>
          </a:xfrm>
          <a:prstGeom prst="roundRect">
            <a:avLst>
              <a:gd name="adj" fmla="val 23691"/>
            </a:avLst>
          </a:prstGeom>
          <a:gradFill>
            <a:gsLst>
              <a:gs pos="17000">
                <a:srgbClr val="FFAB00"/>
              </a:gs>
              <a:gs pos="70000">
                <a:srgbClr val="FF9900"/>
              </a:gs>
              <a:gs pos="0">
                <a:srgbClr val="DD7F00"/>
              </a:gs>
              <a:gs pos="100000">
                <a:srgbClr val="DD7F00"/>
              </a:gs>
            </a:gsLst>
            <a:lin ang="10800000" scaled="0"/>
          </a:gradFill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36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13</a:t>
            </a:r>
            <a:r>
              <a:rPr lang="ru" sz="36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% </a:t>
            </a:r>
          </a:p>
          <a:p>
            <a:pPr algn="ctr">
              <a:lnSpc>
                <a:spcPct val="115000"/>
              </a:lnSpc>
            </a:pPr>
            <a:r>
              <a:rPr lang="ru-RU" sz="11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затрудняются </a:t>
            </a:r>
          </a:p>
          <a:p>
            <a:pPr algn="ctr">
              <a:lnSpc>
                <a:spcPct val="115000"/>
              </a:lnSpc>
            </a:pPr>
            <a:r>
              <a:rPr lang="ru-RU" sz="11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ответить</a:t>
            </a:r>
            <a:endParaRPr sz="11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lay" pitchFamily="2" charset="0"/>
              <a:ea typeface="Verdana" panose="020B0604030504040204" pitchFamily="34" charset="0"/>
              <a:cs typeface="Open Sans"/>
              <a:sym typeface="Open Sans"/>
            </a:endParaRPr>
          </a:p>
        </p:txBody>
      </p:sp>
      <p:sp>
        <p:nvSpPr>
          <p:cNvPr id="11" name="Google Shape;109;p26">
            <a:extLst>
              <a:ext uri="{FF2B5EF4-FFF2-40B4-BE49-F238E27FC236}">
                <a16:creationId xmlns:a16="http://schemas.microsoft.com/office/drawing/2014/main" id="{FBEB8431-63DF-82FD-6270-324B035B9913}"/>
              </a:ext>
            </a:extLst>
          </p:cNvPr>
          <p:cNvSpPr/>
          <p:nvPr/>
        </p:nvSpPr>
        <p:spPr>
          <a:xfrm>
            <a:off x="3262549" y="3655365"/>
            <a:ext cx="2582071" cy="1093972"/>
          </a:xfrm>
          <a:prstGeom prst="roundRect">
            <a:avLst>
              <a:gd name="adj" fmla="val 23691"/>
            </a:avLst>
          </a:prstGeom>
          <a:solidFill>
            <a:srgbClr val="FE246C"/>
          </a:solidFill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4</a:t>
            </a:r>
            <a:r>
              <a:rPr kumimoji="0" lang="ru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%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не понравилась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программа</a:t>
            </a:r>
          </a:p>
        </p:txBody>
      </p:sp>
      <p:sp>
        <p:nvSpPr>
          <p:cNvPr id="12" name="Google Shape;103;p26">
            <a:extLst>
              <a:ext uri="{FF2B5EF4-FFF2-40B4-BE49-F238E27FC236}">
                <a16:creationId xmlns:a16="http://schemas.microsoft.com/office/drawing/2014/main" id="{9FC258F8-270B-0406-500B-9033F6CC1568}"/>
              </a:ext>
            </a:extLst>
          </p:cNvPr>
          <p:cNvSpPr/>
          <p:nvPr/>
        </p:nvSpPr>
        <p:spPr bwMode="auto">
          <a:xfrm>
            <a:off x="413202" y="913835"/>
            <a:ext cx="2582071" cy="3844324"/>
          </a:xfrm>
          <a:prstGeom prst="roundRect">
            <a:avLst>
              <a:gd name="adj" fmla="val 9885"/>
            </a:avLst>
          </a:prstGeom>
          <a:noFill/>
          <a:ln>
            <a:noFill/>
          </a:ln>
          <a:effectLst>
            <a:outerShdw blurRad="242888" dist="104775" dir="5400000" algn="bl" rotWithShape="0">
              <a:schemeClr val="tx1">
                <a:alpha val="2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GB" sz="1200" b="1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CSI </a:t>
            </a:r>
            <a:r>
              <a:rPr lang="en-GB" sz="1200" b="1" dirty="0">
                <a:solidFill>
                  <a:schemeClr val="accent1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–</a:t>
            </a:r>
            <a:r>
              <a:rPr lang="en-GB" sz="1200" b="1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индекс клиентской удовлетворенности – ответ на вопрос</a:t>
            </a:r>
            <a:r>
              <a:rPr lang="en-US" sz="1200" b="1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: </a:t>
            </a:r>
            <a:endParaRPr lang="ru-RU" sz="1200" b="1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Open Sans"/>
              <a:sym typeface="Open Sans"/>
            </a:endParaRPr>
          </a:p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1200" b="1" dirty="0">
                <a:solidFill>
                  <a:srgbClr val="FFAB40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«Нравится ли вам программа дистанционного мониторинга?»</a:t>
            </a:r>
          </a:p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ru-RU" sz="1200" b="1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Open Sans"/>
              <a:sym typeface="Open Sans"/>
            </a:endParaRPr>
          </a:p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GB" sz="1200" b="1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NPS </a:t>
            </a:r>
            <a:r>
              <a:rPr lang="en-GB" sz="1200" b="1" dirty="0">
                <a:solidFill>
                  <a:schemeClr val="accent1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–</a:t>
            </a:r>
            <a:r>
              <a:rPr lang="en-GB" sz="1200" b="1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индекс потребительской лояльности </a:t>
            </a:r>
            <a:r>
              <a:rPr lang="en-US" sz="1200" b="1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(</a:t>
            </a:r>
            <a:r>
              <a:rPr lang="ru-RU" sz="1200" b="1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задается респондентам, утвердительно ответившим на предыдущий вопрос</a:t>
            </a:r>
            <a:r>
              <a:rPr lang="en-US" sz="1200" b="1" dirty="0">
                <a:solidFill>
                  <a:schemeClr val="bg1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): </a:t>
            </a:r>
            <a:endParaRPr lang="ru-RU" sz="1200" b="1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Open Sans"/>
              <a:sym typeface="Open Sans"/>
            </a:endParaRPr>
          </a:p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1200" b="1" dirty="0">
                <a:solidFill>
                  <a:srgbClr val="FFAB40"/>
                </a:solidFill>
                <a:latin typeface="Play" pitchFamily="2" charset="0"/>
                <a:ea typeface="Verdana" panose="020B0604030504040204" pitchFamily="34" charset="0"/>
                <a:cs typeface="Open Sans"/>
                <a:sym typeface="Open Sans"/>
              </a:rPr>
              <a:t>«Готовы ли вы рекомендовать ее своим родственникам и знакомым?»</a:t>
            </a:r>
          </a:p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ru-RU" sz="1200" b="1" dirty="0">
              <a:solidFill>
                <a:schemeClr val="bg1"/>
              </a:solidFill>
              <a:latin typeface="Play" pitchFamily="2" charset="0"/>
              <a:ea typeface="Verdana" panose="020B0604030504040204" pitchFamily="34" charset="0"/>
              <a:cs typeface="Open Sans"/>
              <a:sym typeface="Open Sans"/>
            </a:endParaRPr>
          </a:p>
        </p:txBody>
      </p:sp>
      <p:sp>
        <p:nvSpPr>
          <p:cNvPr id="13" name="Google Shape;413;p29">
            <a:extLst>
              <a:ext uri="{FF2B5EF4-FFF2-40B4-BE49-F238E27FC236}">
                <a16:creationId xmlns:a16="http://schemas.microsoft.com/office/drawing/2014/main" id="{5ACAB01A-ADCC-E8C6-40AB-D18BF6DB485F}"/>
              </a:ext>
            </a:extLst>
          </p:cNvPr>
          <p:cNvSpPr txBox="1">
            <a:spLocks/>
          </p:cNvSpPr>
          <p:nvPr/>
        </p:nvSpPr>
        <p:spPr>
          <a:xfrm>
            <a:off x="342899" y="180975"/>
            <a:ext cx="8169333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Font typeface="Arial"/>
              <a:buNone/>
            </a:pPr>
            <a:r>
              <a:rPr lang="ru-RU" sz="2000" b="1" dirty="0">
                <a:solidFill>
                  <a:srgbClr val="FFFFFF"/>
                </a:solidFill>
                <a:latin typeface="Play" pitchFamily="2" charset="0"/>
                <a:ea typeface="Verdana"/>
                <a:cs typeface="Verdana"/>
                <a:sym typeface="Verdana"/>
              </a:rPr>
              <a:t>Республика Бурятия </a:t>
            </a:r>
            <a:r>
              <a:rPr lang="en-US" sz="2000" b="1" dirty="0">
                <a:solidFill>
                  <a:srgbClr val="FE0066"/>
                </a:solidFill>
                <a:latin typeface="Play" pitchFamily="2" charset="0"/>
                <a:ea typeface="Verdana"/>
                <a:cs typeface="Verdana"/>
                <a:sym typeface="Verdana"/>
              </a:rPr>
              <a:t>| </a:t>
            </a:r>
            <a:r>
              <a:rPr lang="ru-RU" sz="2000" b="1" dirty="0">
                <a:solidFill>
                  <a:schemeClr val="bg1"/>
                </a:solidFill>
                <a:latin typeface="Play" pitchFamily="2" charset="0"/>
                <a:ea typeface="Verdana"/>
                <a:cs typeface="Verdana"/>
                <a:sym typeface="Verdana"/>
              </a:rPr>
              <a:t>Удовлетворенность пациентов</a:t>
            </a:r>
            <a:endParaRPr lang="ru-RU" sz="2000" b="1" dirty="0">
              <a:solidFill>
                <a:srgbClr val="FFFFFF"/>
              </a:solidFill>
              <a:latin typeface="Play" pitchFamily="2" charset="0"/>
              <a:ea typeface="Verdana"/>
              <a:cs typeface="Verdana"/>
              <a:sym typeface="Verdana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91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10DEFA8-8F2F-311D-8E51-816BCB760C62}"/>
              </a:ext>
            </a:extLst>
          </p:cNvPr>
          <p:cNvGrpSpPr/>
          <p:nvPr/>
        </p:nvGrpSpPr>
        <p:grpSpPr>
          <a:xfrm>
            <a:off x="5129520" y="215222"/>
            <a:ext cx="1191819" cy="2309436"/>
            <a:chOff x="5129520" y="215222"/>
            <a:chExt cx="1191819" cy="230943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D376D62-039E-24F1-65F6-659B5EE96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38648" y="338283"/>
              <a:ext cx="960958" cy="2080794"/>
            </a:xfrm>
            <a:prstGeom prst="rect">
              <a:avLst/>
            </a:prstGeom>
          </p:spPr>
        </p:pic>
        <p:pic>
          <p:nvPicPr>
            <p:cNvPr id="5" name="Google Shape;779;p37">
              <a:extLst>
                <a:ext uri="{FF2B5EF4-FFF2-40B4-BE49-F238E27FC236}">
                  <a16:creationId xmlns:a16="http://schemas.microsoft.com/office/drawing/2014/main" id="{9644FAE6-F74D-B2E7-4B2D-910436DF0F3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29520" y="215222"/>
              <a:ext cx="1191819" cy="23094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E4DFE9F-7F3B-5CA1-55CE-D89656250C62}"/>
              </a:ext>
            </a:extLst>
          </p:cNvPr>
          <p:cNvGrpSpPr/>
          <p:nvPr/>
        </p:nvGrpSpPr>
        <p:grpSpPr>
          <a:xfrm>
            <a:off x="5129782" y="2587552"/>
            <a:ext cx="1191896" cy="2309588"/>
            <a:chOff x="5129782" y="2587552"/>
            <a:chExt cx="1191896" cy="230958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2E569D2-E069-AEA0-7BF3-2776C3FF2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37064" y="2705391"/>
              <a:ext cx="976821" cy="2120798"/>
            </a:xfrm>
            <a:prstGeom prst="rect">
              <a:avLst/>
            </a:prstGeom>
          </p:spPr>
        </p:pic>
        <p:pic>
          <p:nvPicPr>
            <p:cNvPr id="8" name="Google Shape;806;p37">
              <a:extLst>
                <a:ext uri="{FF2B5EF4-FFF2-40B4-BE49-F238E27FC236}">
                  <a16:creationId xmlns:a16="http://schemas.microsoft.com/office/drawing/2014/main" id="{7E318CC0-9C5B-2EEE-AB88-3726FED92C9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29782" y="2587552"/>
              <a:ext cx="1191896" cy="23095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24BFE3D-C369-0781-CAA3-3F1532710638}"/>
              </a:ext>
            </a:extLst>
          </p:cNvPr>
          <p:cNvGrpSpPr/>
          <p:nvPr/>
        </p:nvGrpSpPr>
        <p:grpSpPr>
          <a:xfrm>
            <a:off x="6456061" y="3961446"/>
            <a:ext cx="1191819" cy="2309436"/>
            <a:chOff x="6456061" y="3961446"/>
            <a:chExt cx="1191819" cy="230943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B171BDB-3818-F7CC-E4AB-3AC5F40420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8424"/>
            <a:stretch/>
          </p:blipFill>
          <p:spPr>
            <a:xfrm>
              <a:off x="6562241" y="4074434"/>
              <a:ext cx="977977" cy="2089993"/>
            </a:xfrm>
            <a:prstGeom prst="rect">
              <a:avLst/>
            </a:prstGeom>
          </p:spPr>
        </p:pic>
        <p:pic>
          <p:nvPicPr>
            <p:cNvPr id="14" name="Google Shape;801;p37">
              <a:extLst>
                <a:ext uri="{FF2B5EF4-FFF2-40B4-BE49-F238E27FC236}">
                  <a16:creationId xmlns:a16="http://schemas.microsoft.com/office/drawing/2014/main" id="{061FF233-4E20-1456-CF2E-C5C659C464F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56061" y="3961446"/>
              <a:ext cx="1191819" cy="23094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AEE59D8-3FB6-1776-72FA-0E40767D35E4}"/>
              </a:ext>
            </a:extLst>
          </p:cNvPr>
          <p:cNvGrpSpPr/>
          <p:nvPr/>
        </p:nvGrpSpPr>
        <p:grpSpPr>
          <a:xfrm>
            <a:off x="7754060" y="2598277"/>
            <a:ext cx="1191896" cy="2309588"/>
            <a:chOff x="7754060" y="2598277"/>
            <a:chExt cx="1191896" cy="230958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BC2CF44-A0A3-D561-4739-F8B48C83F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66863" y="2709470"/>
              <a:ext cx="965830" cy="2091343"/>
            </a:xfrm>
            <a:prstGeom prst="rect">
              <a:avLst/>
            </a:prstGeom>
          </p:spPr>
        </p:pic>
        <p:pic>
          <p:nvPicPr>
            <p:cNvPr id="17" name="Google Shape;774;p37">
              <a:extLst>
                <a:ext uri="{FF2B5EF4-FFF2-40B4-BE49-F238E27FC236}">
                  <a16:creationId xmlns:a16="http://schemas.microsoft.com/office/drawing/2014/main" id="{2C9B1A05-9A4C-8CCF-329B-C1087A1DAFD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754060" y="2598277"/>
              <a:ext cx="1191896" cy="230958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" name="Picture 4">
            <a:extLst>
              <a:ext uri="{FF2B5EF4-FFF2-40B4-BE49-F238E27FC236}">
                <a16:creationId xmlns:a16="http://schemas.microsoft.com/office/drawing/2014/main" id="{0C83D6E2-A2AF-9CD5-EAB0-F2BAB5AF3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872" y="772758"/>
            <a:ext cx="3893428" cy="3902696"/>
          </a:xfrm>
          <a:prstGeom prst="rect">
            <a:avLst/>
          </a:prstGeom>
          <a:noFill/>
          <a:effectLst>
            <a:outerShdw blurRad="456163" sx="109000" sy="109000" algn="ct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Google Shape;413;p29">
            <a:extLst>
              <a:ext uri="{FF2B5EF4-FFF2-40B4-BE49-F238E27FC236}">
                <a16:creationId xmlns:a16="http://schemas.microsoft.com/office/drawing/2014/main" id="{03DA9EF6-E8D5-16CA-E875-5E67FA866228}"/>
              </a:ext>
            </a:extLst>
          </p:cNvPr>
          <p:cNvSpPr txBox="1">
            <a:spLocks/>
          </p:cNvSpPr>
          <p:nvPr/>
        </p:nvSpPr>
        <p:spPr>
          <a:xfrm>
            <a:off x="342900" y="170301"/>
            <a:ext cx="766759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ДМП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| </a:t>
            </a:r>
            <a:r>
              <a:rPr lang="ru-RU" sz="2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" pitchFamily="2" charset="0"/>
                <a:ea typeface="Verdana"/>
                <a:cs typeface="SB Sans Display" panose="020B0503040504020204" pitchFamily="34" charset="0"/>
                <a:sym typeface="Verdana"/>
              </a:rPr>
              <a:t>Эффекты от проекта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Play" pitchFamily="2" charset="0"/>
              <a:ea typeface="Verdana"/>
              <a:cs typeface="SB Sans Display" panose="020B0503040504020204" pitchFamily="34" charset="0"/>
              <a:sym typeface="Verdana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93046508"/>
              </p:ext>
            </p:extLst>
          </p:nvPr>
        </p:nvGraphicFramePr>
        <p:xfrm>
          <a:off x="-493897" y="73681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149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64B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1141;p82">
            <a:extLst>
              <a:ext uri="{FF2B5EF4-FFF2-40B4-BE49-F238E27FC236}">
                <a16:creationId xmlns:a16="http://schemas.microsoft.com/office/drawing/2014/main" id="{47B5E6C0-23EC-B232-F757-8151F8CD67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0603"/>
          <a:stretch/>
        </p:blipFill>
        <p:spPr>
          <a:xfrm rot="10799985" flipH="1">
            <a:off x="11" y="20403"/>
            <a:ext cx="7927080" cy="51230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BAA0B46-87E3-7B64-A13D-A3F8F5A9442E}"/>
              </a:ext>
            </a:extLst>
          </p:cNvPr>
          <p:cNvGrpSpPr/>
          <p:nvPr/>
        </p:nvGrpSpPr>
        <p:grpSpPr>
          <a:xfrm>
            <a:off x="3999221" y="900707"/>
            <a:ext cx="5267372" cy="3488968"/>
            <a:chOff x="1156378" y="121636"/>
            <a:chExt cx="7421183" cy="4915596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09FA45A1-6F73-8A32-22FE-14D280F9DD5A}"/>
                </a:ext>
              </a:extLst>
            </p:cNvPr>
            <p:cNvGrpSpPr/>
            <p:nvPr/>
          </p:nvGrpSpPr>
          <p:grpSpPr>
            <a:xfrm>
              <a:off x="1184428" y="121636"/>
              <a:ext cx="7393133" cy="4915596"/>
              <a:chOff x="1184428" y="302559"/>
              <a:chExt cx="7393133" cy="4915596"/>
            </a:xfrm>
          </p:grpSpPr>
          <p:pic>
            <p:nvPicPr>
              <p:cNvPr id="117" name="Рисунок 3">
                <a:extLst>
                  <a:ext uri="{FF2B5EF4-FFF2-40B4-BE49-F238E27FC236}">
                    <a16:creationId xmlns:a16="http://schemas.microsoft.com/office/drawing/2014/main" id="{0EFB9F28-B9BD-C155-DB4B-901DAE6FF5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947" t="21870" r="4734"/>
              <a:stretch/>
            </p:blipFill>
            <p:spPr>
              <a:xfrm>
                <a:off x="4411206" y="302559"/>
                <a:ext cx="2822683" cy="2745710"/>
              </a:xfrm>
              <a:prstGeom prst="rect">
                <a:avLst/>
              </a:prstGeom>
            </p:spPr>
          </p:pic>
          <p:pic>
            <p:nvPicPr>
              <p:cNvPr id="118" name="Picture 117">
                <a:extLst>
                  <a:ext uri="{FF2B5EF4-FFF2-40B4-BE49-F238E27FC236}">
                    <a16:creationId xmlns:a16="http://schemas.microsoft.com/office/drawing/2014/main" id="{3B18BFF4-07FE-C33B-DA8E-D2AAD34A11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1861" t="36326" r="31080" b="17196"/>
              <a:stretch/>
            </p:blipFill>
            <p:spPr>
              <a:xfrm rot="20254468" flipH="1">
                <a:off x="3603203" y="1836013"/>
                <a:ext cx="4974358" cy="3382142"/>
              </a:xfrm>
              <a:prstGeom prst="rect">
                <a:avLst/>
              </a:prstGeom>
            </p:spPr>
          </p:pic>
          <p:pic>
            <p:nvPicPr>
              <p:cNvPr id="119" name="Google Shape;101;p1">
                <a:extLst>
                  <a:ext uri="{FF2B5EF4-FFF2-40B4-BE49-F238E27FC236}">
                    <a16:creationId xmlns:a16="http://schemas.microsoft.com/office/drawing/2014/main" id="{3E81237A-3C5F-DB2C-3180-17AAFCF46D66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374886" y="4486761"/>
                <a:ext cx="2668540" cy="561217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B5C8AB2D-987F-E66E-8D5D-645C5BC081E6}"/>
                  </a:ext>
                </a:extLst>
              </p:cNvPr>
              <p:cNvGrpSpPr/>
              <p:nvPr/>
            </p:nvGrpSpPr>
            <p:grpSpPr>
              <a:xfrm>
                <a:off x="1184428" y="1715181"/>
                <a:ext cx="3398568" cy="2643331"/>
                <a:chOff x="1083516" y="1636695"/>
                <a:chExt cx="3499480" cy="2721818"/>
              </a:xfrm>
            </p:grpSpPr>
            <p:pic>
              <p:nvPicPr>
                <p:cNvPr id="154" name="Picture 153">
                  <a:extLst>
                    <a:ext uri="{FF2B5EF4-FFF2-40B4-BE49-F238E27FC236}">
                      <a16:creationId xmlns:a16="http://schemas.microsoft.com/office/drawing/2014/main" id="{CE37E9CC-2598-1439-4AF0-B773E1F099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83516" y="1636695"/>
                  <a:ext cx="3499480" cy="2721818"/>
                </a:xfrm>
                <a:prstGeom prst="rect">
                  <a:avLst/>
                </a:prstGeom>
              </p:spPr>
            </p:pic>
            <p:pic>
              <p:nvPicPr>
                <p:cNvPr id="155" name="Picture 154">
                  <a:extLst>
                    <a:ext uri="{FF2B5EF4-FFF2-40B4-BE49-F238E27FC236}">
                      <a16:creationId xmlns:a16="http://schemas.microsoft.com/office/drawing/2014/main" id="{3B8CBC27-ACD1-A704-96CF-DCB59595BD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rcRect t="-1" b="40683"/>
                <a:stretch/>
              </p:blipFill>
              <p:spPr>
                <a:xfrm>
                  <a:off x="1350952" y="1790066"/>
                  <a:ext cx="2965901" cy="1701895"/>
                </a:xfrm>
                <a:prstGeom prst="roundRect">
                  <a:avLst>
                    <a:gd name="adj" fmla="val 1650"/>
                  </a:avLst>
                </a:prstGeom>
              </p:spPr>
            </p:pic>
            <p:pic>
              <p:nvPicPr>
                <p:cNvPr id="156" name="Picture 155">
                  <a:extLst>
                    <a:ext uri="{FF2B5EF4-FFF2-40B4-BE49-F238E27FC236}">
                      <a16:creationId xmlns:a16="http://schemas.microsoft.com/office/drawing/2014/main" id="{434BA870-37C4-6872-64ED-7414D7FBD9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051642" y="1962156"/>
                  <a:ext cx="178735" cy="178735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21" name="Google Shape;710;p35">
                <a:extLst>
                  <a:ext uri="{FF2B5EF4-FFF2-40B4-BE49-F238E27FC236}">
                    <a16:creationId xmlns:a16="http://schemas.microsoft.com/office/drawing/2014/main" id="{DB8528C4-62C7-3C57-33C2-9C8D7F118256}"/>
                  </a:ext>
                </a:extLst>
              </p:cNvPr>
              <p:cNvGrpSpPr/>
              <p:nvPr/>
            </p:nvGrpSpPr>
            <p:grpSpPr>
              <a:xfrm>
                <a:off x="3125656" y="2639204"/>
                <a:ext cx="2661125" cy="1701894"/>
                <a:chOff x="1795495" y="990601"/>
                <a:chExt cx="5976416" cy="3822153"/>
              </a:xfrm>
            </p:grpSpPr>
            <p:grpSp>
              <p:nvGrpSpPr>
                <p:cNvPr id="149" name="Google Shape;711;p35">
                  <a:extLst>
                    <a:ext uri="{FF2B5EF4-FFF2-40B4-BE49-F238E27FC236}">
                      <a16:creationId xmlns:a16="http://schemas.microsoft.com/office/drawing/2014/main" id="{7EEA0052-CC4F-3471-68C2-574AFA07EBEA}"/>
                    </a:ext>
                  </a:extLst>
                </p:cNvPr>
                <p:cNvGrpSpPr/>
                <p:nvPr/>
              </p:nvGrpSpPr>
              <p:grpSpPr>
                <a:xfrm>
                  <a:off x="1795495" y="990601"/>
                  <a:ext cx="5976416" cy="3822153"/>
                  <a:chOff x="1708200" y="1112102"/>
                  <a:chExt cx="8512200" cy="5384824"/>
                </a:xfrm>
              </p:grpSpPr>
              <p:pic>
                <p:nvPicPr>
                  <p:cNvPr id="151" name="Google Shape;712;p35">
                    <a:extLst>
                      <a:ext uri="{FF2B5EF4-FFF2-40B4-BE49-F238E27FC236}">
                        <a16:creationId xmlns:a16="http://schemas.microsoft.com/office/drawing/2014/main" id="{6ABCDC9C-8F73-A3F7-1677-802EE1A30231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0">
                    <a:alphaModFix/>
                  </a:blip>
                  <a:srcRect r="9966"/>
                  <a:stretch/>
                </p:blipFill>
                <p:spPr>
                  <a:xfrm>
                    <a:off x="1708200" y="1112102"/>
                    <a:ext cx="8512200" cy="53848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2" name="Google Shape;713;p35" descr="Дашборд.png">
                    <a:extLst>
                      <a:ext uri="{FF2B5EF4-FFF2-40B4-BE49-F238E27FC236}">
                        <a16:creationId xmlns:a16="http://schemas.microsoft.com/office/drawing/2014/main" id="{F2463CC5-27A6-03E1-2ADA-61B77BD6C663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1">
                    <a:alphaModFix/>
                  </a:blip>
                  <a:srcRect/>
                  <a:stretch/>
                </p:blipFill>
                <p:spPr>
                  <a:xfrm>
                    <a:off x="2296637" y="1566983"/>
                    <a:ext cx="6868626" cy="414669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3" name="Google Shape;714;p35" descr="Дашборд.png">
                    <a:extLst>
                      <a:ext uri="{FF2B5EF4-FFF2-40B4-BE49-F238E27FC236}">
                        <a16:creationId xmlns:a16="http://schemas.microsoft.com/office/drawing/2014/main" id="{9E4EE759-C57C-0470-DAC2-4B0C52AFF8CC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2">
                    <a:alphaModFix/>
                  </a:blip>
                  <a:srcRect/>
                  <a:stretch/>
                </p:blipFill>
                <p:spPr>
                  <a:xfrm>
                    <a:off x="2296637" y="1391294"/>
                    <a:ext cx="6873488" cy="27801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150" name="Google Shape;715;p35">
                  <a:extLst>
                    <a:ext uri="{FF2B5EF4-FFF2-40B4-BE49-F238E27FC236}">
                      <a16:creationId xmlns:a16="http://schemas.microsoft.com/office/drawing/2014/main" id="{927F5A18-FD98-AD46-DFC9-180A9BACFBC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/>
                <a:stretch/>
              </p:blipFill>
              <p:spPr>
                <a:xfrm>
                  <a:off x="4181479" y="4267413"/>
                  <a:ext cx="781050" cy="1524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63EC0839-500D-199D-65FB-169048981975}"/>
                  </a:ext>
                </a:extLst>
              </p:cNvPr>
              <p:cNvGrpSpPr/>
              <p:nvPr/>
            </p:nvGrpSpPr>
            <p:grpSpPr>
              <a:xfrm>
                <a:off x="5963007" y="2519932"/>
                <a:ext cx="641432" cy="1242929"/>
                <a:chOff x="5129520" y="215222"/>
                <a:chExt cx="1191819" cy="2309436"/>
              </a:xfrm>
            </p:grpSpPr>
            <p:pic>
              <p:nvPicPr>
                <p:cNvPr id="147" name="Picture 146">
                  <a:extLst>
                    <a:ext uri="{FF2B5EF4-FFF2-40B4-BE49-F238E27FC236}">
                      <a16:creationId xmlns:a16="http://schemas.microsoft.com/office/drawing/2014/main" id="{E3F6BFAC-45FC-6378-35C4-579BD8E7DF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238648" y="338283"/>
                  <a:ext cx="960958" cy="2080794"/>
                </a:xfrm>
                <a:prstGeom prst="rect">
                  <a:avLst/>
                </a:prstGeom>
              </p:spPr>
            </p:pic>
            <p:pic>
              <p:nvPicPr>
                <p:cNvPr id="148" name="Google Shape;779;p37">
                  <a:extLst>
                    <a:ext uri="{FF2B5EF4-FFF2-40B4-BE49-F238E27FC236}">
                      <a16:creationId xmlns:a16="http://schemas.microsoft.com/office/drawing/2014/main" id="{D09D760A-9AA3-2254-083F-F610A4DA090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5129520" y="215222"/>
                  <a:ext cx="1191819" cy="230943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787356FF-69FB-4D1E-8012-EFE1D6EC15C8}"/>
                  </a:ext>
                </a:extLst>
              </p:cNvPr>
              <p:cNvGrpSpPr/>
              <p:nvPr/>
            </p:nvGrpSpPr>
            <p:grpSpPr>
              <a:xfrm>
                <a:off x="5376787" y="2856033"/>
                <a:ext cx="641432" cy="1242931"/>
                <a:chOff x="7754060" y="2598277"/>
                <a:chExt cx="1191896" cy="2309588"/>
              </a:xfrm>
            </p:grpSpPr>
            <p:pic>
              <p:nvPicPr>
                <p:cNvPr id="145" name="Picture 144">
                  <a:extLst>
                    <a:ext uri="{FF2B5EF4-FFF2-40B4-BE49-F238E27FC236}">
                      <a16:creationId xmlns:a16="http://schemas.microsoft.com/office/drawing/2014/main" id="{D9CBCEAE-CA0A-6FEE-4D9C-2BB24693C0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866863" y="2709470"/>
                  <a:ext cx="965830" cy="2091343"/>
                </a:xfrm>
                <a:prstGeom prst="rect">
                  <a:avLst/>
                </a:prstGeom>
              </p:spPr>
            </p:pic>
            <p:pic>
              <p:nvPicPr>
                <p:cNvPr id="146" name="Google Shape;774;p37">
                  <a:extLst>
                    <a:ext uri="{FF2B5EF4-FFF2-40B4-BE49-F238E27FC236}">
                      <a16:creationId xmlns:a16="http://schemas.microsoft.com/office/drawing/2014/main" id="{2675769D-617B-4663-D632-B14CC51DCF7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7754060" y="2598277"/>
                  <a:ext cx="1191896" cy="23095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24" name="Picture 123">
                <a:extLst>
                  <a:ext uri="{FF2B5EF4-FFF2-40B4-BE49-F238E27FC236}">
                    <a16:creationId xmlns:a16="http://schemas.microsoft.com/office/drawing/2014/main" id="{1C082932-EDC9-9115-957C-3F7A8CA549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28292" y="3104555"/>
                <a:ext cx="630672" cy="1222274"/>
              </a:xfrm>
              <a:prstGeom prst="rect">
                <a:avLst/>
              </a:prstGeom>
            </p:spPr>
          </p:pic>
          <p:pic>
            <p:nvPicPr>
              <p:cNvPr id="125" name="Google Shape;194;p40" descr="01Frame 1454.png">
                <a:extLst>
                  <a:ext uri="{FF2B5EF4-FFF2-40B4-BE49-F238E27FC236}">
                    <a16:creationId xmlns:a16="http://schemas.microsoft.com/office/drawing/2014/main" id="{6B02DB19-5551-2A70-85B9-982F8803AD6E}"/>
                  </a:ext>
                </a:extLst>
              </p:cNvPr>
              <p:cNvPicPr preferRelativeResize="0"/>
              <p:nvPr/>
            </p:nvPicPr>
            <p:blipFill rotWithShape="1">
              <a:blip r:embed="rId18">
                <a:alphaModFix/>
              </a:blip>
              <a:srcRect r="-2425"/>
              <a:stretch/>
            </p:blipFill>
            <p:spPr>
              <a:xfrm>
                <a:off x="6243363" y="3850845"/>
                <a:ext cx="558198" cy="37023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26" name="Google Shape;195;p40" descr="02Frame 1456.png">
                <a:extLst>
                  <a:ext uri="{FF2B5EF4-FFF2-40B4-BE49-F238E27FC236}">
                    <a16:creationId xmlns:a16="http://schemas.microsoft.com/office/drawing/2014/main" id="{E3E76C9A-8910-498F-F4D9-FF5EB056877D}"/>
                  </a:ext>
                </a:extLst>
              </p:cNvPr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6743177" y="3401096"/>
                <a:ext cx="370236" cy="37023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27" name="Google Shape;198;p40" descr="06Frame 1452.png">
                <a:extLst>
                  <a:ext uri="{FF2B5EF4-FFF2-40B4-BE49-F238E27FC236}">
                    <a16:creationId xmlns:a16="http://schemas.microsoft.com/office/drawing/2014/main" id="{A777D80A-B062-4565-B56A-6179977D4E68}"/>
                  </a:ext>
                </a:extLst>
              </p:cNvPr>
              <p:cNvPicPr preferRelativeResize="0"/>
              <p:nvPr/>
            </p:nvPicPr>
            <p:blipFill rotWithShape="1">
              <a:blip r:embed="rId20">
                <a:alphaModFix/>
              </a:blip>
              <a:srcRect/>
              <a:stretch/>
            </p:blipFill>
            <p:spPr>
              <a:xfrm>
                <a:off x="6201637" y="3503020"/>
                <a:ext cx="465017" cy="46501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28" name="Google Shape;199;p40" descr="07Frame 1455.png">
                <a:extLst>
                  <a:ext uri="{FF2B5EF4-FFF2-40B4-BE49-F238E27FC236}">
                    <a16:creationId xmlns:a16="http://schemas.microsoft.com/office/drawing/2014/main" id="{5B44736C-0697-D1E9-2FDA-C2B36077A5FD}"/>
                  </a:ext>
                </a:extLst>
              </p:cNvPr>
              <p:cNvPicPr preferRelativeResize="0"/>
              <p:nvPr/>
            </p:nvPicPr>
            <p:blipFill rotWithShape="1">
              <a:blip r:embed="rId21">
                <a:alphaModFix/>
              </a:blip>
              <a:srcRect/>
              <a:stretch/>
            </p:blipFill>
            <p:spPr>
              <a:xfrm>
                <a:off x="6463278" y="3154942"/>
                <a:ext cx="465017" cy="46501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29" name="Google Shape;196;p40" descr="04Frame 1638.png">
                <a:extLst>
                  <a:ext uri="{FF2B5EF4-FFF2-40B4-BE49-F238E27FC236}">
                    <a16:creationId xmlns:a16="http://schemas.microsoft.com/office/drawing/2014/main" id="{9E16E3D7-C319-7BE8-5471-BC6F5C169A73}"/>
                  </a:ext>
                </a:extLst>
              </p:cNvPr>
              <p:cNvPicPr preferRelativeResize="0"/>
              <p:nvPr/>
            </p:nvPicPr>
            <p:blipFill rotWithShape="1">
              <a:blip r:embed="rId22">
                <a:alphaModFix/>
              </a:blip>
              <a:srcRect/>
              <a:stretch/>
            </p:blipFill>
            <p:spPr>
              <a:xfrm>
                <a:off x="6369449" y="3638874"/>
                <a:ext cx="639768" cy="46501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30" name="Google Shape;197;p40" descr="05Frame 1456.png">
                <a:extLst>
                  <a:ext uri="{FF2B5EF4-FFF2-40B4-BE49-F238E27FC236}">
                    <a16:creationId xmlns:a16="http://schemas.microsoft.com/office/drawing/2014/main" id="{BCD6EB4D-3FF6-A55A-6C1F-C3532C0044B9}"/>
                  </a:ext>
                </a:extLst>
              </p:cNvPr>
              <p:cNvPicPr preferRelativeResize="0"/>
              <p:nvPr/>
            </p:nvPicPr>
            <p:blipFill rotWithShape="1">
              <a:blip r:embed="rId23">
                <a:alphaModFix/>
              </a:blip>
              <a:srcRect/>
              <a:stretch/>
            </p:blipFill>
            <p:spPr>
              <a:xfrm>
                <a:off x="6396733" y="3347997"/>
                <a:ext cx="465017" cy="46501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FF3839E7-6C06-13C0-30AB-7471D642F704}"/>
                  </a:ext>
                </a:extLst>
              </p:cNvPr>
              <p:cNvGrpSpPr/>
              <p:nvPr/>
            </p:nvGrpSpPr>
            <p:grpSpPr>
              <a:xfrm>
                <a:off x="4549006" y="4506858"/>
                <a:ext cx="2564407" cy="473855"/>
                <a:chOff x="1374885" y="4681140"/>
                <a:chExt cx="1815867" cy="335539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5E5FE5C8-01DB-FACF-5820-C6180382CC5F}"/>
                    </a:ext>
                  </a:extLst>
                </p:cNvPr>
                <p:cNvGrpSpPr/>
                <p:nvPr/>
              </p:nvGrpSpPr>
              <p:grpSpPr>
                <a:xfrm>
                  <a:off x="1374885" y="4681140"/>
                  <a:ext cx="1815867" cy="335539"/>
                  <a:chOff x="5700713" y="1122990"/>
                  <a:chExt cx="6331765" cy="1169996"/>
                </a:xfrm>
              </p:grpSpPr>
              <p:sp>
                <p:nvSpPr>
                  <p:cNvPr id="140" name="Oval 29">
                    <a:extLst>
                      <a:ext uri="{FF2B5EF4-FFF2-40B4-BE49-F238E27FC236}">
                        <a16:creationId xmlns:a16="http://schemas.microsoft.com/office/drawing/2014/main" id="{7A33644E-69C7-58ED-FC12-AAA89168BB1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700713" y="1122990"/>
                    <a:ext cx="1150574" cy="1150560"/>
                  </a:xfrm>
                  <a:prstGeom prst="ellipse">
                    <a:avLst/>
                  </a:prstGeom>
                  <a:gradFill>
                    <a:gsLst>
                      <a:gs pos="5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13800000" scaled="0"/>
                  </a:gradFill>
                  <a:ln w="28575" cap="rnd">
                    <a:noFill/>
                    <a:rou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6364B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맑은 고딕" panose="020B0503020000020004" pitchFamily="34" charset="-127"/>
                      <a:cs typeface="Open Sans Condensed Light" panose="020B0604020202020204" charset="0"/>
                      <a:sym typeface="Arial"/>
                    </a:endParaRPr>
                  </a:p>
                </p:txBody>
              </p:sp>
              <p:sp>
                <p:nvSpPr>
                  <p:cNvPr id="141" name="Oval 29">
                    <a:extLst>
                      <a:ext uri="{FF2B5EF4-FFF2-40B4-BE49-F238E27FC236}">
                        <a16:creationId xmlns:a16="http://schemas.microsoft.com/office/drawing/2014/main" id="{F1A92471-B41C-4958-24B7-EE6F2D4644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6993403" y="1122990"/>
                    <a:ext cx="1150574" cy="1150560"/>
                  </a:xfrm>
                  <a:prstGeom prst="ellipse">
                    <a:avLst/>
                  </a:prstGeom>
                  <a:gradFill>
                    <a:gsLst>
                      <a:gs pos="5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13800000" scaled="0"/>
                  </a:gradFill>
                  <a:ln w="28575" cap="rnd">
                    <a:noFill/>
                    <a:rou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6364B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맑은 고딕" panose="020B0503020000020004" pitchFamily="34" charset="-127"/>
                      <a:cs typeface="Open Sans Condensed Light" panose="020B0604020202020204" charset="0"/>
                      <a:sym typeface="Arial"/>
                    </a:endParaRPr>
                  </a:p>
                </p:txBody>
              </p:sp>
              <p:sp>
                <p:nvSpPr>
                  <p:cNvPr id="142" name="Oval 29">
                    <a:extLst>
                      <a:ext uri="{FF2B5EF4-FFF2-40B4-BE49-F238E27FC236}">
                        <a16:creationId xmlns:a16="http://schemas.microsoft.com/office/drawing/2014/main" id="{52C15C88-A56F-F947-8CB8-BC8CEDF503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286093" y="1122990"/>
                    <a:ext cx="1150574" cy="1150560"/>
                  </a:xfrm>
                  <a:prstGeom prst="ellipse">
                    <a:avLst/>
                  </a:prstGeom>
                  <a:gradFill>
                    <a:gsLst>
                      <a:gs pos="5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13800000" scaled="0"/>
                  </a:gradFill>
                  <a:ln w="28575" cap="rnd">
                    <a:noFill/>
                    <a:rou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6364B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맑은 고딕" panose="020B0503020000020004" pitchFamily="34" charset="-127"/>
                      <a:cs typeface="Open Sans Condensed Light" panose="020B0604020202020204" charset="0"/>
                      <a:sym typeface="Arial"/>
                    </a:endParaRPr>
                  </a:p>
                </p:txBody>
              </p:sp>
              <p:sp>
                <p:nvSpPr>
                  <p:cNvPr id="143" name="Oval 29">
                    <a:extLst>
                      <a:ext uri="{FF2B5EF4-FFF2-40B4-BE49-F238E27FC236}">
                        <a16:creationId xmlns:a16="http://schemas.microsoft.com/office/drawing/2014/main" id="{5A4828D1-EB1A-0C05-A511-824476747B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578783" y="1122990"/>
                    <a:ext cx="1150574" cy="1150560"/>
                  </a:xfrm>
                  <a:prstGeom prst="ellipse">
                    <a:avLst/>
                  </a:prstGeom>
                  <a:gradFill>
                    <a:gsLst>
                      <a:gs pos="5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13800000" scaled="0"/>
                  </a:gradFill>
                  <a:ln w="28575" cap="rnd">
                    <a:noFill/>
                    <a:rou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6364B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맑은 고딕" panose="020B0503020000020004" pitchFamily="34" charset="-127"/>
                      <a:cs typeface="Open Sans Condensed Light" panose="020B0604020202020204" charset="0"/>
                      <a:sym typeface="Arial"/>
                    </a:endParaRPr>
                  </a:p>
                </p:txBody>
              </p:sp>
              <p:sp>
                <p:nvSpPr>
                  <p:cNvPr id="144" name="Oval 29">
                    <a:extLst>
                      <a:ext uri="{FF2B5EF4-FFF2-40B4-BE49-F238E27FC236}">
                        <a16:creationId xmlns:a16="http://schemas.microsoft.com/office/drawing/2014/main" id="{C6C537E5-B29C-22FB-0438-82E17EB623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881906" y="1142426"/>
                    <a:ext cx="1150572" cy="1150560"/>
                  </a:xfrm>
                  <a:prstGeom prst="ellipse">
                    <a:avLst/>
                  </a:prstGeom>
                  <a:gradFill>
                    <a:gsLst>
                      <a:gs pos="5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13800000" scaled="0"/>
                  </a:gradFill>
                  <a:ln w="28575" cap="rnd">
                    <a:noFill/>
                    <a:rou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6364B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맑은 고딕" panose="020B0503020000020004" pitchFamily="34" charset="-127"/>
                      <a:cs typeface="Open Sans Condensed Light" panose="020B0604020202020204" charset="0"/>
                      <a:sym typeface="Arial"/>
                    </a:endParaRPr>
                  </a:p>
                </p:txBody>
              </p:sp>
            </p:grpSp>
            <p:pic>
              <p:nvPicPr>
                <p:cNvPr id="133" name="Picture 132">
                  <a:extLst>
                    <a:ext uri="{FF2B5EF4-FFF2-40B4-BE49-F238E27FC236}">
                      <a16:creationId xmlns:a16="http://schemas.microsoft.com/office/drawing/2014/main" id="{532AC41D-B48A-B78C-FE4E-264E6935F6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802348" y="4775269"/>
                  <a:ext cx="217310" cy="147702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134" name="Google Shape;942;p41">
                  <a:extLst>
                    <a:ext uri="{FF2B5EF4-FFF2-40B4-BE49-F238E27FC236}">
                      <a16:creationId xmlns:a16="http://schemas.microsoft.com/office/drawing/2014/main" id="{191AF49B-532F-988B-86C4-848E119F2E8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25">
                  <a:alphaModFix/>
                </a:blip>
                <a:srcRect l="21748" t="14514" r="21748" b="14507"/>
                <a:stretch/>
              </p:blipFill>
              <p:spPr>
                <a:xfrm>
                  <a:off x="1412469" y="4743275"/>
                  <a:ext cx="260866" cy="217375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135" name="Picture 134">
                  <a:extLst>
                    <a:ext uri="{FF2B5EF4-FFF2-40B4-BE49-F238E27FC236}">
                      <a16:creationId xmlns:a16="http://schemas.microsoft.com/office/drawing/2014/main" id="{390B9A28-54E1-710A-DB59-4606479D08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 rot="1904142">
                  <a:off x="2141047" y="4748414"/>
                  <a:ext cx="302823" cy="211846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136" name="Google Shape;572;p31">
                  <a:extLst>
                    <a:ext uri="{FF2B5EF4-FFF2-40B4-BE49-F238E27FC236}">
                      <a16:creationId xmlns:a16="http://schemas.microsoft.com/office/drawing/2014/main" id="{F9F88568-DC6A-1FB4-C045-A108C12A321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27">
                  <a:alphaModFix/>
                </a:blip>
                <a:srcRect/>
                <a:stretch/>
              </p:blipFill>
              <p:spPr>
                <a:xfrm>
                  <a:off x="2563535" y="4759685"/>
                  <a:ext cx="185289" cy="1840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pic>
              <p:nvPicPr>
                <p:cNvPr id="137" name="Google Shape;573;p31">
                  <a:extLst>
                    <a:ext uri="{FF2B5EF4-FFF2-40B4-BE49-F238E27FC236}">
                      <a16:creationId xmlns:a16="http://schemas.microsoft.com/office/drawing/2014/main" id="{DEF5F0AB-21D0-992A-0CAE-E63B398AEFC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27">
                  <a:alphaModFix/>
                </a:blip>
                <a:srcRect l="41513" t="87240" r="40623" b="8471"/>
                <a:stretch/>
              </p:blipFill>
              <p:spPr>
                <a:xfrm>
                  <a:off x="2634776" y="4920317"/>
                  <a:ext cx="33099" cy="16043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3"/>
                    </a:srgbClr>
                  </a:outerShdw>
                </a:effectLst>
              </p:spPr>
            </p:pic>
            <p:pic>
              <p:nvPicPr>
                <p:cNvPr id="138" name="Google Shape;574;p31">
                  <a:extLst>
                    <a:ext uri="{FF2B5EF4-FFF2-40B4-BE49-F238E27FC236}">
                      <a16:creationId xmlns:a16="http://schemas.microsoft.com/office/drawing/2014/main" id="{E8C7E221-A528-B665-084A-043BFEB3752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28">
                  <a:alphaModFix/>
                </a:blip>
                <a:srcRect/>
                <a:stretch/>
              </p:blipFill>
              <p:spPr>
                <a:xfrm>
                  <a:off x="2615746" y="4922206"/>
                  <a:ext cx="69507" cy="788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9" name="Picture 138">
                  <a:extLst>
                    <a:ext uri="{FF2B5EF4-FFF2-40B4-BE49-F238E27FC236}">
                      <a16:creationId xmlns:a16="http://schemas.microsoft.com/office/drawing/2014/main" id="{62AE0C19-4D6E-9826-EFBB-DFBA0F7FAF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alphaModFix/>
                </a:blip>
                <a:stretch>
                  <a:fillRect/>
                </a:stretch>
              </p:blipFill>
              <p:spPr>
                <a:xfrm rot="20572382">
                  <a:off x="2897623" y="4812510"/>
                  <a:ext cx="261196" cy="99178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6BDD728C-1927-1C7E-62E1-03605E0B2292}"/>
                </a:ext>
              </a:extLst>
            </p:cNvPr>
            <p:cNvGrpSpPr/>
            <p:nvPr/>
          </p:nvGrpSpPr>
          <p:grpSpPr>
            <a:xfrm>
              <a:off x="1156378" y="2608114"/>
              <a:ext cx="800964" cy="1552061"/>
              <a:chOff x="6621545" y="467380"/>
              <a:chExt cx="2059866" cy="3991486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D7C22694-EBF1-14F5-580A-D1A66415D109}"/>
                  </a:ext>
                </a:extLst>
              </p:cNvPr>
              <p:cNvGrpSpPr/>
              <p:nvPr/>
            </p:nvGrpSpPr>
            <p:grpSpPr>
              <a:xfrm>
                <a:off x="6621545" y="467380"/>
                <a:ext cx="2059866" cy="3991486"/>
                <a:chOff x="3687749" y="881214"/>
                <a:chExt cx="2059866" cy="3991486"/>
              </a:xfrm>
            </p:grpSpPr>
            <p:pic>
              <p:nvPicPr>
                <p:cNvPr id="113" name="Picture 2">
                  <a:extLst>
                    <a:ext uri="{FF2B5EF4-FFF2-40B4-BE49-F238E27FC236}">
                      <a16:creationId xmlns:a16="http://schemas.microsoft.com/office/drawing/2014/main" id="{1E01416F-2FF8-5C58-DF5B-582DE17E70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764" t="20968" r="39065"/>
                <a:stretch/>
              </p:blipFill>
              <p:spPr bwMode="auto">
                <a:xfrm>
                  <a:off x="3807119" y="1081646"/>
                  <a:ext cx="1802971" cy="361509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4" name="Google Shape;801;p37">
                  <a:extLst>
                    <a:ext uri="{FF2B5EF4-FFF2-40B4-BE49-F238E27FC236}">
                      <a16:creationId xmlns:a16="http://schemas.microsoft.com/office/drawing/2014/main" id="{46397767-C6E0-E9D8-2D79-61F1CCCE92F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3687749" y="881214"/>
                  <a:ext cx="2059866" cy="399148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12" name="Picture 2" descr="Почему важно вести дневник:">
                <a:extLst>
                  <a:ext uri="{FF2B5EF4-FFF2-40B4-BE49-F238E27FC236}">
                    <a16:creationId xmlns:a16="http://schemas.microsoft.com/office/drawing/2014/main" id="{D608C7D5-F70F-F4EC-AF1C-0BD2173E5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2" t="9166" r="18916" b="34914"/>
              <a:stretch/>
            </p:blipFill>
            <p:spPr bwMode="auto">
              <a:xfrm>
                <a:off x="7974086" y="802457"/>
                <a:ext cx="481605" cy="681002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" name="TextBox 1"/>
          <p:cNvSpPr txBox="1"/>
          <p:nvPr/>
        </p:nvSpPr>
        <p:spPr>
          <a:xfrm>
            <a:off x="310947" y="752380"/>
            <a:ext cx="6261651" cy="646331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СПАСИБО ЗА ВНИМАНИЕ!</a:t>
            </a:r>
            <a:endParaRPr lang="ru-RU" sz="36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берЗдоровье">
  <a:themeElements>
    <a:clrScheme name="Simple Light">
      <a:dk1>
        <a:srgbClr val="26364B"/>
      </a:dk1>
      <a:lt1>
        <a:srgbClr val="FFFFFF"/>
      </a:lt1>
      <a:dk2>
        <a:srgbClr val="F2F6FB"/>
      </a:dk2>
      <a:lt2>
        <a:srgbClr val="828EA5"/>
      </a:lt2>
      <a:accent1>
        <a:srgbClr val="FF0066"/>
      </a:accent1>
      <a:accent2>
        <a:srgbClr val="EEF3FF"/>
      </a:accent2>
      <a:accent3>
        <a:srgbClr val="FDEEF6"/>
      </a:accent3>
      <a:accent4>
        <a:srgbClr val="00ADEE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65025</TotalTime>
  <Words>1745</Words>
  <Application>Microsoft Office PowerPoint</Application>
  <PresentationFormat>Экран (16:9)</PresentationFormat>
  <Paragraphs>217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맑은 고딕</vt:lpstr>
      <vt:lpstr>Arial</vt:lpstr>
      <vt:lpstr>Calibri</vt:lpstr>
      <vt:lpstr>Open Sans</vt:lpstr>
      <vt:lpstr>Open Sans Condensed Light</vt:lpstr>
      <vt:lpstr>Play</vt:lpstr>
      <vt:lpstr>Roboto</vt:lpstr>
      <vt:lpstr>SB Sans Display</vt:lpstr>
      <vt:lpstr>Verdana</vt:lpstr>
      <vt:lpstr>СберЗдоровье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winmiso</dc:creator>
  <cp:keywords/>
  <dc:description/>
  <cp:lastModifiedBy>miac_makhachkeev.zha@ad.burmed.ru</cp:lastModifiedBy>
  <cp:revision>427</cp:revision>
  <dcterms:modified xsi:type="dcterms:W3CDTF">2023-10-24T10:55:23Z</dcterms:modified>
  <cp:category/>
</cp:coreProperties>
</file>