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A5B7F21-E816-4157-9726-6CC0F7DA6320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99F1584-00AB-4843-9C5A-51B5ADE9FBA2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EE062EF-573C-4667-8818-635E12FC628E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9880CAF-9B29-4BD7-8783-2AFCA31FB05F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E06ED67-79FB-4BF4-AE71-2CF426F75118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A4A6AFD-B315-4B11-80FC-2A6C4BFFA749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777330F-F23A-48A1-8882-5E3EFB65B322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C53DE0-538D-4AAE-8C0F-2D635E93393E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46BD39-79C2-47F9-8B5A-89AE4B2CA83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69636AF-666B-4B09-B84A-A32D3F079B3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C58F89A-321B-4013-9864-EBAA80FA939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28C34C5-39B2-464B-B211-948B8569DC9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39FD5D2-6768-48CB-844E-3474B0410F0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9CDB584-6F40-4366-80F1-6DF47D1267C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4F11678-9C7F-42C8-8A09-52972C5518E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F915222-E94D-4FE6-B748-3186E04B741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7094DD4-4E7C-4F6B-B446-8A485172DE2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DA85AA-35AF-4BD5-8035-CB443D4FF50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C25831E-E28D-4F2D-A88F-4608D1C17E94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D345857-81B6-4C66-997A-9F8AA20980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F6E10A-3201-4425-AF4B-B09E9A692AB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7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8" name="Прямоугольник 13"/>
          <p:cNvSpPr/>
          <p:nvPr/>
        </p:nvSpPr>
        <p:spPr>
          <a:xfrm>
            <a:off x="1379160" y="3693960"/>
            <a:ext cx="9478080" cy="52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600" b="0" strike="noStrike" spc="-1">
                <a:solidFill>
                  <a:srgbClr val="999EEA"/>
                </a:solidFill>
                <a:latin typeface="Circe"/>
              </a:rPr>
              <a:t>населению Ростовской области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Рисунок 4"/>
          <p:cNvPicPr/>
          <p:nvPr/>
        </p:nvPicPr>
        <p:blipFill>
          <a:blip r:embed="rId2"/>
          <a:stretch/>
        </p:blipFill>
        <p:spPr>
          <a:xfrm>
            <a:off x="0" y="-792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50" name="Прямоугольник 12"/>
          <p:cNvSpPr/>
          <p:nvPr/>
        </p:nvSpPr>
        <p:spPr>
          <a:xfrm>
            <a:off x="1379160" y="1716480"/>
            <a:ext cx="9478080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5000" b="1" strike="noStrike" spc="-1" dirty="0" smtClean="0">
                <a:solidFill>
                  <a:srgbClr val="FFFFFF"/>
                </a:solidFill>
                <a:latin typeface="Circe"/>
              </a:rPr>
              <a:t>ЧАТ-БОТ </a:t>
            </a:r>
            <a:br>
              <a:rPr lang="ru-RU" sz="5000" b="1" strike="noStrike" spc="-1" dirty="0" smtClean="0">
                <a:solidFill>
                  <a:srgbClr val="FFFFFF"/>
                </a:solidFill>
                <a:latin typeface="Circe"/>
              </a:rPr>
            </a:br>
            <a:r>
              <a:rPr lang="ru-RU" sz="5000" b="1" strike="noStrike" spc="-1" dirty="0" smtClean="0">
                <a:solidFill>
                  <a:srgbClr val="FFFFFF"/>
                </a:solidFill>
                <a:latin typeface="Circe"/>
              </a:rPr>
              <a:t>по оценке качества предоставления услуг</a:t>
            </a:r>
            <a:endParaRPr lang="ru-RU" sz="5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Прямоугольник 14"/>
          <p:cNvSpPr/>
          <p:nvPr/>
        </p:nvSpPr>
        <p:spPr>
          <a:xfrm>
            <a:off x="603720" y="5478480"/>
            <a:ext cx="4701600" cy="52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strike="noStrike" spc="-1">
                <a:solidFill>
                  <a:srgbClr val="CECEFD"/>
                </a:solidFill>
                <a:latin typeface="Circe"/>
              </a:rPr>
              <a:t>Тип проекта: </a:t>
            </a:r>
            <a:r>
              <a:rPr lang="ru-RU" sz="1200" b="0" strike="noStrike" spc="-1">
                <a:solidFill>
                  <a:srgbClr val="CECEFD"/>
                </a:solidFill>
                <a:latin typeface="Circe"/>
              </a:rPr>
              <a:t>Региональный (Ростовская область)</a:t>
            </a:r>
            <a:r>
              <a:rPr sz="1200"/>
              <a:t/>
            </a:r>
            <a:br>
              <a:rPr sz="1200"/>
            </a:br>
            <a:r>
              <a:rPr lang="ru-RU" sz="1200" b="1" strike="noStrike" spc="-1">
                <a:solidFill>
                  <a:srgbClr val="CECEFD"/>
                </a:solidFill>
                <a:latin typeface="Circe"/>
              </a:rPr>
              <a:t>Орган власти: </a:t>
            </a:r>
            <a:r>
              <a:rPr lang="ru-RU" sz="1200" b="0" strike="noStrike" spc="-1">
                <a:solidFill>
                  <a:srgbClr val="CECEFD"/>
                </a:solidFill>
                <a:latin typeface="Circe"/>
              </a:rPr>
              <a:t>Министерство цифрового развития, информационных технологий и связи Ростовской области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Рисунок 6"/>
          <p:cNvPicPr/>
          <p:nvPr/>
        </p:nvPicPr>
        <p:blipFill>
          <a:blip r:embed="rId3"/>
          <a:stretch/>
        </p:blipFill>
        <p:spPr>
          <a:xfrm>
            <a:off x="1222560" y="4099680"/>
            <a:ext cx="767880" cy="76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2"/>
          <p:cNvPicPr/>
          <p:nvPr/>
        </p:nvPicPr>
        <p:blipFill>
          <a:blip r:embed="rId2"/>
          <a:stretch/>
        </p:blipFill>
        <p:spPr>
          <a:xfrm>
            <a:off x="6231600" y="616320"/>
            <a:ext cx="5355000" cy="5335560"/>
          </a:xfrm>
          <a:prstGeom prst="rect">
            <a:avLst/>
          </a:prstGeom>
          <a:ln w="0">
            <a:noFill/>
          </a:ln>
        </p:spPr>
      </p:pic>
      <p:sp>
        <p:nvSpPr>
          <p:cNvPr id="54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Прямоугольник 7"/>
          <p:cNvSpPr/>
          <p:nvPr/>
        </p:nvSpPr>
        <p:spPr>
          <a:xfrm>
            <a:off x="572040" y="577440"/>
            <a:ext cx="5172120" cy="47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2B4290"/>
                </a:solidFill>
                <a:latin typeface="Circe Bold"/>
              </a:rPr>
              <a:t>Предпосылки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" name="Группа 8"/>
          <p:cNvGrpSpPr/>
          <p:nvPr/>
        </p:nvGrpSpPr>
        <p:grpSpPr>
          <a:xfrm>
            <a:off x="572040" y="1677240"/>
            <a:ext cx="8016120" cy="1343880"/>
            <a:chOff x="572040" y="1677240"/>
            <a:chExt cx="8016120" cy="1343880"/>
          </a:xfrm>
        </p:grpSpPr>
        <p:pic>
          <p:nvPicPr>
            <p:cNvPr id="57" name="Рисунок 6"/>
            <p:cNvPicPr/>
            <p:nvPr/>
          </p:nvPicPr>
          <p:blipFill>
            <a:blip r:embed="rId3"/>
            <a:stretch/>
          </p:blipFill>
          <p:spPr>
            <a:xfrm>
              <a:off x="572040" y="1677240"/>
              <a:ext cx="8016120" cy="1343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8" name="Прямоугольник 10"/>
            <p:cNvSpPr/>
            <p:nvPr/>
          </p:nvSpPr>
          <p:spPr>
            <a:xfrm>
              <a:off x="1213560" y="2086560"/>
              <a:ext cx="84420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01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" name="Прямоугольник 12"/>
            <p:cNvSpPr/>
            <p:nvPr/>
          </p:nvSpPr>
          <p:spPr>
            <a:xfrm>
              <a:off x="2700000" y="2053800"/>
              <a:ext cx="420588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"/>
                </a:rPr>
                <a:t>Снижение уровня удовлетворенности населения медицинской помощью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0" name="Группа 13"/>
          <p:cNvGrpSpPr/>
          <p:nvPr/>
        </p:nvGrpSpPr>
        <p:grpSpPr>
          <a:xfrm>
            <a:off x="572040" y="3164400"/>
            <a:ext cx="8016120" cy="1343880"/>
            <a:chOff x="572040" y="3164400"/>
            <a:chExt cx="8016120" cy="1343880"/>
          </a:xfrm>
        </p:grpSpPr>
        <p:pic>
          <p:nvPicPr>
            <p:cNvPr id="61" name="Рисунок 14"/>
            <p:cNvPicPr/>
            <p:nvPr/>
          </p:nvPicPr>
          <p:blipFill>
            <a:blip r:embed="rId3"/>
            <a:stretch/>
          </p:blipFill>
          <p:spPr>
            <a:xfrm>
              <a:off x="572040" y="3164400"/>
              <a:ext cx="8016120" cy="1343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2" name="Прямоугольник 15"/>
            <p:cNvSpPr/>
            <p:nvPr/>
          </p:nvSpPr>
          <p:spPr>
            <a:xfrm>
              <a:off x="1213560" y="3573720"/>
              <a:ext cx="84420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200" b="0" strike="noStrike" spc="-1">
                  <a:solidFill>
                    <a:srgbClr val="FFFFFF"/>
                  </a:solidFill>
                  <a:latin typeface="Circe Bold"/>
                </a:rPr>
                <a:t>02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Прямоугольник 16"/>
            <p:cNvSpPr/>
            <p:nvPr/>
          </p:nvSpPr>
          <p:spPr>
            <a:xfrm>
              <a:off x="2700000" y="3420720"/>
              <a:ext cx="420588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"/>
                </a:rPr>
                <a:t>Отсутствие дополнительного контроля за качеством оказания медицинских услуг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4" name="Группа 17"/>
          <p:cNvGrpSpPr/>
          <p:nvPr/>
        </p:nvGrpSpPr>
        <p:grpSpPr>
          <a:xfrm>
            <a:off x="572040" y="4591800"/>
            <a:ext cx="8016120" cy="1343880"/>
            <a:chOff x="572040" y="4591800"/>
            <a:chExt cx="8016120" cy="1343880"/>
          </a:xfrm>
        </p:grpSpPr>
        <p:pic>
          <p:nvPicPr>
            <p:cNvPr id="65" name="Рисунок 18"/>
            <p:cNvPicPr/>
            <p:nvPr/>
          </p:nvPicPr>
          <p:blipFill>
            <a:blip r:embed="rId3"/>
            <a:stretch/>
          </p:blipFill>
          <p:spPr>
            <a:xfrm>
              <a:off x="572040" y="4591800"/>
              <a:ext cx="8016120" cy="1343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6" name="Прямоугольник 19"/>
            <p:cNvSpPr/>
            <p:nvPr/>
          </p:nvSpPr>
          <p:spPr>
            <a:xfrm>
              <a:off x="1213560" y="5013000"/>
              <a:ext cx="84420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200" b="0" strike="noStrike" spc="-1">
                  <a:solidFill>
                    <a:srgbClr val="FFFFFF"/>
                  </a:solidFill>
                  <a:latin typeface="Circe Bold"/>
                </a:rPr>
                <a:t>03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Прямоугольник 20"/>
            <p:cNvSpPr/>
            <p:nvPr/>
          </p:nvSpPr>
          <p:spPr>
            <a:xfrm>
              <a:off x="2700000" y="4848120"/>
              <a:ext cx="420588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"/>
                </a:rPr>
                <a:t>Несвоевременность реагирования </a:t>
              </a:r>
              <a:r>
                <a:rPr sz="1800"/>
                <a:t/>
              </a:r>
              <a:br>
                <a:rPr sz="1800"/>
              </a:br>
              <a:r>
                <a:rPr lang="ru-RU" sz="1800" b="0" strike="noStrike" spc="-1">
                  <a:solidFill>
                    <a:srgbClr val="FFFFFF"/>
                  </a:solidFill>
                  <a:latin typeface="Circe"/>
                </a:rPr>
                <a:t>на снижение качества оказания медицинских услуг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68" name="Рисунок 23"/>
          <p:cNvPicPr/>
          <p:nvPr/>
        </p:nvPicPr>
        <p:blipFill>
          <a:blip r:embed="rId4"/>
          <a:stretch/>
        </p:blipFill>
        <p:spPr>
          <a:xfrm>
            <a:off x="10077840" y="956520"/>
            <a:ext cx="608040" cy="608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2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Прямоугольник 7"/>
          <p:cNvSpPr/>
          <p:nvPr/>
        </p:nvSpPr>
        <p:spPr>
          <a:xfrm>
            <a:off x="534600" y="1428120"/>
            <a:ext cx="4293720" cy="272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5400" b="0" strike="noStrike" spc="-1">
                <a:solidFill>
                  <a:srgbClr val="FFFFFF"/>
                </a:solidFill>
                <a:latin typeface="Circe"/>
              </a:rPr>
              <a:t>Платформа </a:t>
            </a:r>
            <a:r>
              <a:rPr lang="ru-RU" sz="5400" b="1" strike="noStrike" spc="-1">
                <a:solidFill>
                  <a:srgbClr val="FFFFFF"/>
                </a:solidFill>
                <a:latin typeface="Circe Bold"/>
              </a:rPr>
              <a:t>«Lexicom Omnichannel Platform»</a:t>
            </a:r>
            <a:endParaRPr lang="ru-RU" sz="5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Прямоугольник 8"/>
          <p:cNvSpPr/>
          <p:nvPr/>
        </p:nvSpPr>
        <p:spPr>
          <a:xfrm>
            <a:off x="534600" y="4608000"/>
            <a:ext cx="3842280" cy="125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0" strike="noStrike" spc="-1">
                <a:solidFill>
                  <a:srgbClr val="CECEFD"/>
                </a:solidFill>
                <a:latin typeface="Circe"/>
              </a:rPr>
              <a:t>Интеллектуальная платформа процессинга каналов дистанционного обслуживания» представляет единую платформу коммуникации по телефону, в чатах, мессенджерах, соц.сетях.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Рисунок 14"/>
          <p:cNvPicPr/>
          <p:nvPr/>
        </p:nvPicPr>
        <p:blipFill>
          <a:blip r:embed="rId3"/>
          <a:stretch/>
        </p:blipFill>
        <p:spPr>
          <a:xfrm>
            <a:off x="10779840" y="1630080"/>
            <a:ext cx="990360" cy="3602880"/>
          </a:xfrm>
          <a:prstGeom prst="rect">
            <a:avLst/>
          </a:prstGeom>
          <a:ln w="0">
            <a:noFill/>
          </a:ln>
        </p:spPr>
      </p:pic>
      <p:pic>
        <p:nvPicPr>
          <p:cNvPr id="74" name="Рисунок 2"/>
          <p:cNvPicPr/>
          <p:nvPr/>
        </p:nvPicPr>
        <p:blipFill>
          <a:blip r:embed="rId4"/>
          <a:stretch/>
        </p:blipFill>
        <p:spPr>
          <a:xfrm>
            <a:off x="4014000" y="705960"/>
            <a:ext cx="7260840" cy="5445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2"/>
          <p:cNvPicPr/>
          <p:nvPr/>
        </p:nvPicPr>
        <p:blipFill>
          <a:blip r:embed="rId3"/>
          <a:srcRect l="15511" t="30196" r="8716"/>
          <a:stretch/>
        </p:blipFill>
        <p:spPr>
          <a:xfrm>
            <a:off x="1448640" y="5216760"/>
            <a:ext cx="4205520" cy="1640880"/>
          </a:xfrm>
          <a:prstGeom prst="rect">
            <a:avLst/>
          </a:prstGeom>
          <a:ln w="0">
            <a:noFill/>
          </a:ln>
        </p:spPr>
      </p:pic>
      <p:pic>
        <p:nvPicPr>
          <p:cNvPr id="76" name="Рисунок 10"/>
          <p:cNvPicPr/>
          <p:nvPr/>
        </p:nvPicPr>
        <p:blipFill>
          <a:blip r:embed="rId4"/>
          <a:srcRect l="14461" b="18347"/>
          <a:stretch/>
        </p:blipFill>
        <p:spPr>
          <a:xfrm>
            <a:off x="10908720" y="-1080"/>
            <a:ext cx="1283040" cy="1628640"/>
          </a:xfrm>
          <a:prstGeom prst="rect">
            <a:avLst/>
          </a:prstGeom>
          <a:ln w="0">
            <a:noFill/>
          </a:ln>
        </p:spPr>
      </p:pic>
      <p:sp>
        <p:nvSpPr>
          <p:cNvPr id="77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200" b="0" strike="noStrike" spc="-1">
                <a:solidFill>
                  <a:srgbClr val="2B4290"/>
                </a:solidFill>
                <a:latin typeface="Circe"/>
              </a:rPr>
              <a:t>3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Прямоугольник 7"/>
          <p:cNvSpPr/>
          <p:nvPr/>
        </p:nvSpPr>
        <p:spPr>
          <a:xfrm>
            <a:off x="564480" y="1874520"/>
            <a:ext cx="6126120" cy="252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5000" b="0" strike="noStrike" spc="-1">
                <a:solidFill>
                  <a:srgbClr val="2B4290"/>
                </a:solidFill>
                <a:latin typeface="Circe Bold"/>
              </a:rPr>
              <a:t>Цели, задачи </a:t>
            </a:r>
            <a:r>
              <a:rPr sz="5000"/>
              <a:t/>
            </a:r>
            <a:br>
              <a:rPr sz="5000"/>
            </a:br>
            <a:r>
              <a:rPr lang="ru-RU" sz="5000" b="0" strike="noStrike" spc="-1">
                <a:solidFill>
                  <a:srgbClr val="4E10ED"/>
                </a:solidFill>
                <a:latin typeface="Circe Bold"/>
              </a:rPr>
              <a:t>и функциональные возможности проекта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Прямоугольник 6"/>
          <p:cNvSpPr/>
          <p:nvPr/>
        </p:nvSpPr>
        <p:spPr>
          <a:xfrm>
            <a:off x="7266600" y="1853280"/>
            <a:ext cx="4360680" cy="119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Формирование оперативного канала для выявления проблемных зон обслуживания посредством мессенджеров (</a:t>
            </a:r>
            <a:r>
              <a:rPr lang="ru-RU" sz="1300" b="0" strike="noStrike" spc="-1">
                <a:solidFill>
                  <a:srgbClr val="2B4290"/>
                </a:solidFill>
                <a:latin typeface="Circe Extra Bold"/>
              </a:rPr>
              <a:t>Telegram</a:t>
            </a: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, </a:t>
            </a:r>
            <a:r>
              <a:rPr lang="ru-RU" sz="1300" b="0" strike="noStrike" spc="-1">
                <a:solidFill>
                  <a:srgbClr val="2B4290"/>
                </a:solidFill>
                <a:latin typeface="Circe Extra Bold"/>
              </a:rPr>
              <a:t>ВКонтакте</a:t>
            </a: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)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Повышение качества обслуживания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Автоматизированная аналитика обращений 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и жалоб от граждан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Прямоугольник 8"/>
          <p:cNvSpPr/>
          <p:nvPr/>
        </p:nvSpPr>
        <p:spPr>
          <a:xfrm>
            <a:off x="7234560" y="4302360"/>
            <a:ext cx="4490280" cy="190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Реализация показателя </a:t>
            </a:r>
            <a:r>
              <a:rPr lang="ru-RU" sz="1300" b="1" strike="noStrike" spc="-1">
                <a:solidFill>
                  <a:srgbClr val="2B4290"/>
                </a:solidFill>
                <a:latin typeface="Circe"/>
              </a:rPr>
              <a:t>«</a:t>
            </a:r>
            <a:r>
              <a:rPr lang="ru-RU" sz="1300" b="0" strike="noStrike" spc="-1">
                <a:solidFill>
                  <a:srgbClr val="2B4290"/>
                </a:solidFill>
                <a:latin typeface="Circe Extra Bold"/>
              </a:rPr>
              <a:t>Оценка общественного мнения по удовлетворенности населения медицинской помощью» </a:t>
            </a: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федерального проекта </a:t>
            </a:r>
            <a:r>
              <a:rPr lang="ru-RU" sz="1300" b="0" strike="noStrike" spc="-1">
                <a:solidFill>
                  <a:srgbClr val="2B4290"/>
                </a:solidFill>
                <a:latin typeface="Circe Extra Bold"/>
              </a:rPr>
              <a:t>«Модернизация первичного звена здравоохранения РФ»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Контроль и повышение качества работы сотрудников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Систематизация проблемных зон для принятия корректирующих мер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80000"/>
              </a:lnSpc>
              <a:spcBef>
                <a:spcPts val="601"/>
              </a:spcBef>
              <a:buClr>
                <a:srgbClr val="2B4290"/>
              </a:buClr>
              <a:buFont typeface="Arial"/>
              <a:buChar char="•"/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Рост удовлетворенности граждан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Рисунок 11"/>
          <p:cNvPicPr/>
          <p:nvPr/>
        </p:nvPicPr>
        <p:blipFill>
          <a:blip r:embed="rId5"/>
          <a:stretch/>
        </p:blipFill>
        <p:spPr>
          <a:xfrm>
            <a:off x="5270760" y="731520"/>
            <a:ext cx="767880" cy="767880"/>
          </a:xfrm>
          <a:prstGeom prst="rect">
            <a:avLst/>
          </a:prstGeom>
          <a:ln w="0">
            <a:noFill/>
          </a:ln>
        </p:spPr>
      </p:pic>
      <p:pic>
        <p:nvPicPr>
          <p:cNvPr id="82" name="Рисунок 15"/>
          <p:cNvPicPr/>
          <p:nvPr/>
        </p:nvPicPr>
        <p:blipFill>
          <a:blip r:embed="rId6"/>
          <a:stretch/>
        </p:blipFill>
        <p:spPr>
          <a:xfrm>
            <a:off x="7131240" y="3247560"/>
            <a:ext cx="4574880" cy="1002240"/>
          </a:xfrm>
          <a:prstGeom prst="rect">
            <a:avLst/>
          </a:prstGeom>
          <a:ln w="0">
            <a:noFill/>
          </a:ln>
        </p:spPr>
      </p:pic>
      <p:pic>
        <p:nvPicPr>
          <p:cNvPr id="83" name="Рисунок 17"/>
          <p:cNvPicPr/>
          <p:nvPr/>
        </p:nvPicPr>
        <p:blipFill>
          <a:blip r:embed="rId7"/>
          <a:stretch/>
        </p:blipFill>
        <p:spPr>
          <a:xfrm>
            <a:off x="7149960" y="839160"/>
            <a:ext cx="4574880" cy="1002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4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Прямоугольник 7"/>
          <p:cNvSpPr/>
          <p:nvPr/>
        </p:nvSpPr>
        <p:spPr>
          <a:xfrm>
            <a:off x="612360" y="1421640"/>
            <a:ext cx="6126120" cy="37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800" b="0" strike="noStrike" spc="-1">
                <a:solidFill>
                  <a:srgbClr val="2B4290"/>
                </a:solidFill>
                <a:latin typeface="Circe Bold"/>
              </a:rPr>
              <a:t>Для выявления проблемных зон обслуживания в местах предоставления медицинских услуг были </a:t>
            </a:r>
            <a:r>
              <a:rPr lang="ru-RU" sz="3800" b="0" strike="noStrike" spc="-1">
                <a:solidFill>
                  <a:srgbClr val="4E10ED"/>
                </a:solidFill>
                <a:latin typeface="Circe Bold"/>
              </a:rPr>
              <a:t>размещены QR-коды </a:t>
            </a:r>
            <a:r>
              <a:rPr sz="3800"/>
              <a:t/>
            </a:r>
            <a:br>
              <a:rPr sz="3800"/>
            </a:br>
            <a:r>
              <a:rPr lang="ru-RU" sz="3800" b="0" strike="noStrike" spc="-1">
                <a:solidFill>
                  <a:srgbClr val="4E10ED"/>
                </a:solidFill>
                <a:latin typeface="Circe Bold"/>
              </a:rPr>
              <a:t>для перехода на чат-боты (Telegram, ВКонтакте)</a:t>
            </a:r>
            <a:endParaRPr lang="ru-RU" sz="3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6" name="Группа 12"/>
          <p:cNvGrpSpPr/>
          <p:nvPr/>
        </p:nvGrpSpPr>
        <p:grpSpPr>
          <a:xfrm>
            <a:off x="7560360" y="851760"/>
            <a:ext cx="3941280" cy="2170440"/>
            <a:chOff x="7560360" y="851760"/>
            <a:chExt cx="3941280" cy="2170440"/>
          </a:xfrm>
        </p:grpSpPr>
        <p:pic>
          <p:nvPicPr>
            <p:cNvPr id="87" name="Рисунок 2"/>
            <p:cNvPicPr/>
            <p:nvPr/>
          </p:nvPicPr>
          <p:blipFill>
            <a:blip r:embed="rId3"/>
            <a:stretch/>
          </p:blipFill>
          <p:spPr>
            <a:xfrm>
              <a:off x="7560360" y="851760"/>
              <a:ext cx="3941280" cy="2170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Прямоугольник 13"/>
            <p:cNvSpPr/>
            <p:nvPr/>
          </p:nvSpPr>
          <p:spPr>
            <a:xfrm>
              <a:off x="9404640" y="1385280"/>
              <a:ext cx="1592640" cy="30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1" strike="noStrike" spc="-1">
                  <a:solidFill>
                    <a:srgbClr val="FFFFFF"/>
                  </a:solidFill>
                  <a:latin typeface="Circe"/>
                </a:rPr>
                <a:t>Телеграм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9" name="Группа 10"/>
          <p:cNvGrpSpPr/>
          <p:nvPr/>
        </p:nvGrpSpPr>
        <p:grpSpPr>
          <a:xfrm>
            <a:off x="7560360" y="3427920"/>
            <a:ext cx="3941280" cy="2170440"/>
            <a:chOff x="7560360" y="3427920"/>
            <a:chExt cx="3941280" cy="2170440"/>
          </a:xfrm>
        </p:grpSpPr>
        <p:pic>
          <p:nvPicPr>
            <p:cNvPr id="90" name="Рисунок 5"/>
            <p:cNvPicPr/>
            <p:nvPr/>
          </p:nvPicPr>
          <p:blipFill>
            <a:blip r:embed="rId4"/>
            <a:stretch/>
          </p:blipFill>
          <p:spPr>
            <a:xfrm>
              <a:off x="7560360" y="3427920"/>
              <a:ext cx="3941280" cy="2170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1" name="Прямоугольник 14"/>
            <p:cNvSpPr/>
            <p:nvPr/>
          </p:nvSpPr>
          <p:spPr>
            <a:xfrm>
              <a:off x="9404640" y="3961800"/>
              <a:ext cx="1592640" cy="30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1" strike="noStrike" spc="-1">
                  <a:solidFill>
                    <a:srgbClr val="FFFFFF"/>
                  </a:solidFill>
                  <a:latin typeface="Circe"/>
                </a:rPr>
                <a:t>Вконтакте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92" name="Рисунок 3"/>
          <p:cNvPicPr/>
          <p:nvPr/>
        </p:nvPicPr>
        <p:blipFill>
          <a:blip r:embed="rId5"/>
          <a:srcRect l="15144" r="15151" b="23390"/>
          <a:stretch/>
        </p:blipFill>
        <p:spPr>
          <a:xfrm>
            <a:off x="5635800" y="0"/>
            <a:ext cx="2205720" cy="1384920"/>
          </a:xfrm>
          <a:prstGeom prst="rect">
            <a:avLst/>
          </a:prstGeom>
          <a:ln w="0">
            <a:noFill/>
          </a:ln>
        </p:spPr>
      </p:pic>
      <p:pic>
        <p:nvPicPr>
          <p:cNvPr id="93" name="Рисунок 9"/>
          <p:cNvPicPr/>
          <p:nvPr/>
        </p:nvPicPr>
        <p:blipFill>
          <a:blip r:embed="rId6"/>
          <a:srcRect l="50719" t="16942" b="30867"/>
          <a:stretch/>
        </p:blipFill>
        <p:spPr>
          <a:xfrm>
            <a:off x="11467080" y="2669040"/>
            <a:ext cx="724680" cy="1379520"/>
          </a:xfrm>
          <a:prstGeom prst="rect">
            <a:avLst/>
          </a:prstGeom>
          <a:ln w="0">
            <a:noFill/>
          </a:ln>
        </p:spPr>
      </p:pic>
      <p:pic>
        <p:nvPicPr>
          <p:cNvPr id="94" name="Рисунок 8"/>
          <p:cNvPicPr/>
          <p:nvPr/>
        </p:nvPicPr>
        <p:blipFill>
          <a:blip r:embed="rId7"/>
          <a:stretch/>
        </p:blipFill>
        <p:spPr>
          <a:xfrm>
            <a:off x="6456600" y="5085720"/>
            <a:ext cx="1384920" cy="1384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9"/>
          <p:cNvPicPr/>
          <p:nvPr/>
        </p:nvPicPr>
        <p:blipFill>
          <a:blip r:embed="rId2"/>
          <a:stretch/>
        </p:blipFill>
        <p:spPr>
          <a:xfrm>
            <a:off x="5607000" y="0"/>
            <a:ext cx="6584760" cy="6857640"/>
          </a:xfrm>
          <a:prstGeom prst="rect">
            <a:avLst/>
          </a:prstGeom>
          <a:ln w="0">
            <a:noFill/>
          </a:ln>
        </p:spPr>
      </p:pic>
      <p:sp>
        <p:nvSpPr>
          <p:cNvPr id="96" name="Прямоугольник 18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5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Прямоугольник 15"/>
          <p:cNvSpPr/>
          <p:nvPr/>
        </p:nvSpPr>
        <p:spPr>
          <a:xfrm>
            <a:off x="612360" y="1421640"/>
            <a:ext cx="5483160" cy="410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300" b="0" strike="noStrike" spc="-1">
                <a:solidFill>
                  <a:srgbClr val="2B4290"/>
                </a:solidFill>
                <a:latin typeface="Circe Bold"/>
              </a:rPr>
              <a:t>Возможность выбора </a:t>
            </a:r>
            <a:r>
              <a:rPr lang="ru-RU" sz="3300" b="0" strike="noStrike" spc="-1">
                <a:solidFill>
                  <a:srgbClr val="4E10ED"/>
                </a:solidFill>
                <a:latin typeface="Circe Bold"/>
              </a:rPr>
              <a:t>медицинского учреждения, специальности, </a:t>
            </a:r>
            <a:r>
              <a:rPr sz="3300"/>
              <a:t/>
            </a:r>
            <a:br>
              <a:rPr sz="3300"/>
            </a:br>
            <a:r>
              <a:rPr lang="ru-RU" sz="3300" b="0" strike="noStrike" spc="-1">
                <a:solidFill>
                  <a:srgbClr val="4E10ED"/>
                </a:solidFill>
                <a:latin typeface="Circe Bold"/>
              </a:rPr>
              <a:t>ФИО специалиста </a:t>
            </a:r>
            <a:r>
              <a:rPr sz="3300"/>
              <a:t/>
            </a:r>
            <a:br>
              <a:rPr sz="3300"/>
            </a:br>
            <a:r>
              <a:rPr lang="ru-RU" sz="3300" b="0" strike="noStrike" spc="-1">
                <a:solidFill>
                  <a:srgbClr val="4E10ED"/>
                </a:solidFill>
                <a:latin typeface="Circe Bold"/>
              </a:rPr>
              <a:t>и выбора оценки качества оказания медицинских услуг</a:t>
            </a:r>
            <a:r>
              <a:rPr lang="ru-RU" sz="3300" b="0" strike="noStrike" spc="-1">
                <a:solidFill>
                  <a:srgbClr val="2B4290"/>
                </a:solidFill>
                <a:latin typeface="Circe Bold"/>
              </a:rPr>
              <a:t> посредством мессенджеров </a:t>
            </a:r>
            <a:endParaRPr lang="ru-RU" sz="3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r>
              <a:rPr lang="ru-RU" sz="3300" b="0" strike="noStrike" spc="-1">
                <a:solidFill>
                  <a:srgbClr val="2B4290"/>
                </a:solidFill>
                <a:latin typeface="Circe Bold"/>
              </a:rPr>
              <a:t>(Telegram, ВКонтакте)</a:t>
            </a:r>
            <a:endParaRPr lang="ru-RU" sz="3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Рисунок 16"/>
          <p:cNvPicPr/>
          <p:nvPr/>
        </p:nvPicPr>
        <p:blipFill>
          <a:blip r:embed="rId3"/>
          <a:stretch/>
        </p:blipFill>
        <p:spPr>
          <a:xfrm>
            <a:off x="8946000" y="941760"/>
            <a:ext cx="2990160" cy="4497480"/>
          </a:xfrm>
          <a:prstGeom prst="rect">
            <a:avLst/>
          </a:prstGeom>
          <a:ln w="0">
            <a:noFill/>
          </a:ln>
        </p:spPr>
      </p:pic>
      <p:pic>
        <p:nvPicPr>
          <p:cNvPr id="99" name="Рисунок 17"/>
          <p:cNvPicPr/>
          <p:nvPr/>
        </p:nvPicPr>
        <p:blipFill>
          <a:blip r:embed="rId4"/>
          <a:stretch/>
        </p:blipFill>
        <p:spPr>
          <a:xfrm>
            <a:off x="6919200" y="1322640"/>
            <a:ext cx="3310920" cy="4602960"/>
          </a:xfrm>
          <a:prstGeom prst="rect">
            <a:avLst/>
          </a:prstGeom>
          <a:ln w="0">
            <a:noFill/>
          </a:ln>
        </p:spPr>
      </p:pic>
      <p:pic>
        <p:nvPicPr>
          <p:cNvPr id="100" name="Рисунок 20"/>
          <p:cNvPicPr/>
          <p:nvPr/>
        </p:nvPicPr>
        <p:blipFill>
          <a:blip r:embed="rId5"/>
          <a:stretch/>
        </p:blipFill>
        <p:spPr>
          <a:xfrm>
            <a:off x="5607000" y="5423040"/>
            <a:ext cx="1110960" cy="111096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21"/>
          <p:cNvPicPr/>
          <p:nvPr/>
        </p:nvPicPr>
        <p:blipFill>
          <a:blip r:embed="rId6"/>
          <a:stretch/>
        </p:blipFill>
        <p:spPr>
          <a:xfrm>
            <a:off x="7083720" y="462960"/>
            <a:ext cx="532800" cy="53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4"/>
          <p:cNvPicPr/>
          <p:nvPr/>
        </p:nvPicPr>
        <p:blipFill>
          <a:blip r:embed="rId2"/>
          <a:stretch/>
        </p:blipFill>
        <p:spPr>
          <a:xfrm>
            <a:off x="4146480" y="-1440"/>
            <a:ext cx="8044920" cy="685764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 18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6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Рисунок 28"/>
          <p:cNvPicPr/>
          <p:nvPr/>
        </p:nvPicPr>
        <p:blipFill>
          <a:blip r:embed="rId3"/>
          <a:stretch/>
        </p:blipFill>
        <p:spPr>
          <a:xfrm>
            <a:off x="815400" y="5441400"/>
            <a:ext cx="546840" cy="546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 15"/>
          <p:cNvSpPr/>
          <p:nvPr/>
        </p:nvSpPr>
        <p:spPr>
          <a:xfrm>
            <a:off x="612360" y="2180520"/>
            <a:ext cx="3309840" cy="209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300" b="0" strike="noStrike" spc="-1">
                <a:solidFill>
                  <a:srgbClr val="2B4290"/>
                </a:solidFill>
                <a:latin typeface="Circe Bold"/>
              </a:rPr>
              <a:t>Формирование </a:t>
            </a:r>
            <a:r>
              <a:rPr lang="ru-RU" sz="3300" b="0" strike="noStrike" spc="-1">
                <a:solidFill>
                  <a:srgbClr val="4E10ED"/>
                </a:solidFill>
                <a:latin typeface="Circe Bold"/>
              </a:rPr>
              <a:t>статистических отчетов </a:t>
            </a:r>
            <a:r>
              <a:rPr sz="3300"/>
              <a:t/>
            </a:r>
            <a:br>
              <a:rPr sz="3300"/>
            </a:br>
            <a:r>
              <a:rPr lang="ru-RU" sz="3300" b="0" strike="noStrike" spc="-1">
                <a:solidFill>
                  <a:srgbClr val="2B4290"/>
                </a:solidFill>
                <a:latin typeface="Circe Bold"/>
              </a:rPr>
              <a:t>по результатам оценивания</a:t>
            </a:r>
            <a:endParaRPr lang="ru-RU" sz="3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Рисунок 12"/>
          <p:cNvPicPr/>
          <p:nvPr/>
        </p:nvPicPr>
        <p:blipFill>
          <a:blip r:embed="rId4"/>
          <a:stretch/>
        </p:blipFill>
        <p:spPr>
          <a:xfrm>
            <a:off x="9378000" y="5852520"/>
            <a:ext cx="453960" cy="453960"/>
          </a:xfrm>
          <a:prstGeom prst="rect">
            <a:avLst/>
          </a:prstGeom>
          <a:ln w="0">
            <a:noFill/>
          </a:ln>
        </p:spPr>
      </p:pic>
      <p:pic>
        <p:nvPicPr>
          <p:cNvPr id="107" name="Рисунок 32"/>
          <p:cNvPicPr/>
          <p:nvPr/>
        </p:nvPicPr>
        <p:blipFill>
          <a:blip r:embed="rId5"/>
          <a:stretch/>
        </p:blipFill>
        <p:spPr>
          <a:xfrm rot="886800">
            <a:off x="8904240" y="3766680"/>
            <a:ext cx="2915280" cy="2152440"/>
          </a:xfrm>
          <a:prstGeom prst="rect">
            <a:avLst/>
          </a:prstGeom>
          <a:ln w="0">
            <a:noFill/>
          </a:ln>
        </p:spPr>
      </p:pic>
      <p:pic>
        <p:nvPicPr>
          <p:cNvPr id="108" name="Рисунок 33"/>
          <p:cNvPicPr/>
          <p:nvPr/>
        </p:nvPicPr>
        <p:blipFill>
          <a:blip r:embed="rId6"/>
          <a:stretch/>
        </p:blipFill>
        <p:spPr>
          <a:xfrm>
            <a:off x="4223160" y="1342440"/>
            <a:ext cx="1384920" cy="138492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2"/>
          <p:cNvPicPr/>
          <p:nvPr/>
        </p:nvPicPr>
        <p:blipFill>
          <a:blip r:embed="rId7"/>
          <a:stretch/>
        </p:blipFill>
        <p:spPr>
          <a:xfrm>
            <a:off x="6318720" y="371880"/>
            <a:ext cx="5376960" cy="3325680"/>
          </a:xfrm>
          <a:prstGeom prst="rect">
            <a:avLst/>
          </a:prstGeom>
          <a:ln w="0">
            <a:noFill/>
          </a:ln>
        </p:spPr>
      </p:pic>
      <p:pic>
        <p:nvPicPr>
          <p:cNvPr id="110" name="Рисунок 5"/>
          <p:cNvPicPr/>
          <p:nvPr/>
        </p:nvPicPr>
        <p:blipFill>
          <a:blip r:embed="rId8"/>
          <a:stretch/>
        </p:blipFill>
        <p:spPr>
          <a:xfrm>
            <a:off x="3821400" y="3070080"/>
            <a:ext cx="4994280" cy="3088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рямоугольник 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2" name="Рисунок 2"/>
          <p:cNvPicPr/>
          <p:nvPr/>
        </p:nvPicPr>
        <p:blipFill>
          <a:blip r:embed="rId2"/>
          <a:stretch/>
        </p:blipFill>
        <p:spPr>
          <a:xfrm>
            <a:off x="-11880" y="0"/>
            <a:ext cx="6667200" cy="6857640"/>
          </a:xfrm>
          <a:prstGeom prst="rect">
            <a:avLst/>
          </a:prstGeom>
          <a:ln w="0">
            <a:noFill/>
          </a:ln>
        </p:spPr>
      </p:pic>
      <p:sp>
        <p:nvSpPr>
          <p:cNvPr id="113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7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Прямоугольник 7"/>
          <p:cNvSpPr/>
          <p:nvPr/>
        </p:nvSpPr>
        <p:spPr>
          <a:xfrm>
            <a:off x="572040" y="577440"/>
            <a:ext cx="6586200" cy="47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Область внедрения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Рисунок 12"/>
          <p:cNvPicPr/>
          <p:nvPr/>
        </p:nvPicPr>
        <p:blipFill>
          <a:blip r:embed="rId3"/>
          <a:stretch/>
        </p:blipFill>
        <p:spPr>
          <a:xfrm>
            <a:off x="5400360" y="2686320"/>
            <a:ext cx="1569960" cy="2074680"/>
          </a:xfrm>
          <a:prstGeom prst="rect">
            <a:avLst/>
          </a:prstGeom>
          <a:ln w="0">
            <a:noFill/>
          </a:ln>
        </p:spPr>
      </p:pic>
      <p:grpSp>
        <p:nvGrpSpPr>
          <p:cNvPr id="116" name="Группа 24"/>
          <p:cNvGrpSpPr/>
          <p:nvPr/>
        </p:nvGrpSpPr>
        <p:grpSpPr>
          <a:xfrm>
            <a:off x="587160" y="2181960"/>
            <a:ext cx="4967640" cy="1332360"/>
            <a:chOff x="587160" y="2181960"/>
            <a:chExt cx="4967640" cy="1332360"/>
          </a:xfrm>
        </p:grpSpPr>
        <p:pic>
          <p:nvPicPr>
            <p:cNvPr id="117" name="Рисунок 18"/>
            <p:cNvPicPr/>
            <p:nvPr/>
          </p:nvPicPr>
          <p:blipFill>
            <a:blip r:embed="rId4"/>
            <a:stretch/>
          </p:blipFill>
          <p:spPr>
            <a:xfrm>
              <a:off x="587160" y="2181960"/>
              <a:ext cx="4967640" cy="1332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8" name="Прямоугольник 21"/>
            <p:cNvSpPr/>
            <p:nvPr/>
          </p:nvSpPr>
          <p:spPr>
            <a:xfrm>
              <a:off x="1179360" y="2503440"/>
              <a:ext cx="2670480" cy="57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b="0" strike="noStrike" spc="-1">
                  <a:solidFill>
                    <a:srgbClr val="CECEFD"/>
                  </a:solidFill>
                  <a:latin typeface="Circe"/>
                </a:rPr>
                <a:t>Сфера здравоохранения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9" name="Группа 23"/>
          <p:cNvGrpSpPr/>
          <p:nvPr/>
        </p:nvGrpSpPr>
        <p:grpSpPr>
          <a:xfrm>
            <a:off x="597240" y="4066560"/>
            <a:ext cx="4967640" cy="1332360"/>
            <a:chOff x="597240" y="4066560"/>
            <a:chExt cx="4967640" cy="1332360"/>
          </a:xfrm>
        </p:grpSpPr>
        <p:pic>
          <p:nvPicPr>
            <p:cNvPr id="120" name="Рисунок 20"/>
            <p:cNvPicPr/>
            <p:nvPr/>
          </p:nvPicPr>
          <p:blipFill>
            <a:blip r:embed="rId5"/>
            <a:stretch/>
          </p:blipFill>
          <p:spPr>
            <a:xfrm>
              <a:off x="597240" y="4066560"/>
              <a:ext cx="4967640" cy="1332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1" name="Прямоугольник 22"/>
            <p:cNvSpPr/>
            <p:nvPr/>
          </p:nvSpPr>
          <p:spPr>
            <a:xfrm>
              <a:off x="1179360" y="4364280"/>
              <a:ext cx="2670480" cy="57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b="0" strike="noStrike" spc="-1">
                  <a:solidFill>
                    <a:srgbClr val="7264F5"/>
                  </a:solidFill>
                  <a:latin typeface="Circe"/>
                </a:rPr>
                <a:t>Первичное звено здравоохранения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22" name="Рисунок 9"/>
          <p:cNvPicPr/>
          <p:nvPr/>
        </p:nvPicPr>
        <p:blipFill>
          <a:blip r:embed="rId6"/>
          <a:stretch/>
        </p:blipFill>
        <p:spPr>
          <a:xfrm>
            <a:off x="7214040" y="1325520"/>
            <a:ext cx="4390560" cy="437868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14"/>
          <p:cNvPicPr/>
          <p:nvPr/>
        </p:nvPicPr>
        <p:blipFill>
          <a:blip r:embed="rId7"/>
          <a:stretch/>
        </p:blipFill>
        <p:spPr>
          <a:xfrm>
            <a:off x="7468200" y="5320080"/>
            <a:ext cx="767880" cy="76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рямоугольник 13"/>
          <p:cNvSpPr/>
          <p:nvPr/>
        </p:nvSpPr>
        <p:spPr>
          <a:xfrm>
            <a:off x="7564680" y="1215360"/>
            <a:ext cx="3457080" cy="5642280"/>
          </a:xfrm>
          <a:prstGeom prst="rect">
            <a:avLst/>
          </a:prstGeom>
          <a:solidFill>
            <a:srgbClr val="DBD8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DBD8FC"/>
              </a:solidFill>
              <a:latin typeface="Calibri"/>
            </a:endParaRPr>
          </a:p>
        </p:txBody>
      </p:sp>
      <p:pic>
        <p:nvPicPr>
          <p:cNvPr id="125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6374880" cy="6857640"/>
          </a:xfrm>
          <a:prstGeom prst="rect">
            <a:avLst/>
          </a:prstGeom>
          <a:ln w="0">
            <a:noFill/>
          </a:ln>
        </p:spPr>
      </p:pic>
      <p:sp>
        <p:nvSpPr>
          <p:cNvPr id="126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8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Прямоугольник 7"/>
          <p:cNvSpPr/>
          <p:nvPr/>
        </p:nvSpPr>
        <p:spPr>
          <a:xfrm>
            <a:off x="564480" y="2596320"/>
            <a:ext cx="4692960" cy="130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5000" b="0" strike="noStrike" spc="-1">
                <a:solidFill>
                  <a:srgbClr val="FFFFFF"/>
                </a:solidFill>
                <a:latin typeface="Circe Bold"/>
              </a:rPr>
              <a:t>Архитектура решения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Рисунок 19"/>
          <p:cNvPicPr/>
          <p:nvPr/>
        </p:nvPicPr>
        <p:blipFill>
          <a:blip r:embed="rId4"/>
          <a:stretch/>
        </p:blipFill>
        <p:spPr>
          <a:xfrm>
            <a:off x="7347960" y="412920"/>
            <a:ext cx="4502880" cy="1375560"/>
          </a:xfrm>
          <a:prstGeom prst="rect">
            <a:avLst/>
          </a:prstGeom>
          <a:ln w="0">
            <a:noFill/>
          </a:ln>
        </p:spPr>
      </p:pic>
      <p:sp>
        <p:nvSpPr>
          <p:cNvPr id="129" name="Прямоугольник 23"/>
          <p:cNvSpPr/>
          <p:nvPr/>
        </p:nvSpPr>
        <p:spPr>
          <a:xfrm>
            <a:off x="7997040" y="754560"/>
            <a:ext cx="23097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0" strike="noStrike" spc="-1">
                <a:solidFill>
                  <a:srgbClr val="CECEFD"/>
                </a:solidFill>
                <a:latin typeface="Circe"/>
              </a:rPr>
              <a:t>Платформа процессинга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0" name="Группа 24"/>
          <p:cNvGrpSpPr/>
          <p:nvPr/>
        </p:nvGrpSpPr>
        <p:grpSpPr>
          <a:xfrm>
            <a:off x="5588640" y="2158920"/>
            <a:ext cx="4692960" cy="1395000"/>
            <a:chOff x="5588640" y="2158920"/>
            <a:chExt cx="4692960" cy="1395000"/>
          </a:xfrm>
        </p:grpSpPr>
        <p:pic>
          <p:nvPicPr>
            <p:cNvPr id="131" name="Рисунок 22"/>
            <p:cNvPicPr/>
            <p:nvPr/>
          </p:nvPicPr>
          <p:blipFill>
            <a:blip r:embed="rId5"/>
            <a:stretch/>
          </p:blipFill>
          <p:spPr>
            <a:xfrm>
              <a:off x="5588640" y="2158920"/>
              <a:ext cx="4692960" cy="1395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2" name="Прямоугольник 20"/>
            <p:cNvSpPr/>
            <p:nvPr/>
          </p:nvSpPr>
          <p:spPr>
            <a:xfrm>
              <a:off x="6190200" y="2552760"/>
              <a:ext cx="2309760" cy="47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DBD8FC"/>
                  </a:solidFill>
                  <a:latin typeface="Circe"/>
                </a:rPr>
                <a:t>Модуль классификации (</a:t>
              </a:r>
              <a:r>
                <a:rPr lang="en-US" sz="1600" b="0" strike="noStrike" spc="-1">
                  <a:solidFill>
                    <a:srgbClr val="DBD8FC"/>
                  </a:solidFill>
                  <a:latin typeface="Circe"/>
                </a:rPr>
                <a:t>NLU)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3" name="Группа 25"/>
          <p:cNvGrpSpPr/>
          <p:nvPr/>
        </p:nvGrpSpPr>
        <p:grpSpPr>
          <a:xfrm>
            <a:off x="7252920" y="3542400"/>
            <a:ext cx="4692960" cy="1395000"/>
            <a:chOff x="7252920" y="3542400"/>
            <a:chExt cx="4692960" cy="1395000"/>
          </a:xfrm>
        </p:grpSpPr>
        <p:pic>
          <p:nvPicPr>
            <p:cNvPr id="134" name="Рисунок 26"/>
            <p:cNvPicPr/>
            <p:nvPr/>
          </p:nvPicPr>
          <p:blipFill>
            <a:blip r:embed="rId5"/>
            <a:stretch/>
          </p:blipFill>
          <p:spPr>
            <a:xfrm>
              <a:off x="7252920" y="3542400"/>
              <a:ext cx="4692960" cy="1395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5" name="Прямоугольник 27"/>
            <p:cNvSpPr/>
            <p:nvPr/>
          </p:nvSpPr>
          <p:spPr>
            <a:xfrm>
              <a:off x="7854480" y="3948120"/>
              <a:ext cx="2309760" cy="47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DBD8FC"/>
                  </a:solidFill>
                  <a:latin typeface="Circe"/>
                </a:rPr>
                <a:t>Модуль выделения сущностей (</a:t>
              </a:r>
              <a:r>
                <a:rPr lang="en-US" sz="1600" b="0" strike="noStrike" spc="-1">
                  <a:solidFill>
                    <a:srgbClr val="DBD8FC"/>
                  </a:solidFill>
                  <a:latin typeface="Circe"/>
                </a:rPr>
                <a:t>NER)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6" name="Группа 31"/>
          <p:cNvGrpSpPr/>
          <p:nvPr/>
        </p:nvGrpSpPr>
        <p:grpSpPr>
          <a:xfrm>
            <a:off x="6280560" y="4938120"/>
            <a:ext cx="4692960" cy="1395000"/>
            <a:chOff x="6280560" y="4938120"/>
            <a:chExt cx="4692960" cy="1395000"/>
          </a:xfrm>
        </p:grpSpPr>
        <p:pic>
          <p:nvPicPr>
            <p:cNvPr id="137" name="Рисунок 29"/>
            <p:cNvPicPr/>
            <p:nvPr/>
          </p:nvPicPr>
          <p:blipFill>
            <a:blip r:embed="rId6"/>
            <a:stretch/>
          </p:blipFill>
          <p:spPr>
            <a:xfrm>
              <a:off x="6280560" y="4938120"/>
              <a:ext cx="4692960" cy="1395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8" name="Прямоугольник 30"/>
            <p:cNvSpPr/>
            <p:nvPr/>
          </p:nvSpPr>
          <p:spPr>
            <a:xfrm>
              <a:off x="6777000" y="5446800"/>
              <a:ext cx="2309760" cy="28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DBD8FC"/>
                  </a:solidFill>
                  <a:latin typeface="Circe"/>
                </a:rPr>
                <a:t>Модуль отчетности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39" name="Рисунок 32"/>
          <p:cNvPicPr/>
          <p:nvPr/>
        </p:nvPicPr>
        <p:blipFill>
          <a:blip r:embed="rId7"/>
          <a:stretch/>
        </p:blipFill>
        <p:spPr>
          <a:xfrm>
            <a:off x="3708360" y="4678560"/>
            <a:ext cx="767880" cy="767880"/>
          </a:xfrm>
          <a:prstGeom prst="rect">
            <a:avLst/>
          </a:prstGeom>
          <a:ln w="0">
            <a:noFill/>
          </a:ln>
        </p:spPr>
      </p:pic>
      <p:pic>
        <p:nvPicPr>
          <p:cNvPr id="140" name="Рисунок 33"/>
          <p:cNvPicPr/>
          <p:nvPr/>
        </p:nvPicPr>
        <p:blipFill>
          <a:blip r:embed="rId7"/>
          <a:stretch/>
        </p:blipFill>
        <p:spPr>
          <a:xfrm>
            <a:off x="564480" y="948600"/>
            <a:ext cx="532440" cy="532440"/>
          </a:xfrm>
          <a:prstGeom prst="rect">
            <a:avLst/>
          </a:prstGeom>
          <a:ln w="0">
            <a:noFill/>
          </a:ln>
        </p:spPr>
      </p:pic>
      <p:pic>
        <p:nvPicPr>
          <p:cNvPr id="141" name="Рисунок 8"/>
          <p:cNvPicPr/>
          <p:nvPr/>
        </p:nvPicPr>
        <p:blipFill>
          <a:blip r:embed="rId8"/>
          <a:stretch/>
        </p:blipFill>
        <p:spPr>
          <a:xfrm>
            <a:off x="3152520" y="589680"/>
            <a:ext cx="1110960" cy="1110960"/>
          </a:xfrm>
          <a:prstGeom prst="rect">
            <a:avLst/>
          </a:prstGeom>
          <a:ln w="0">
            <a:noFill/>
          </a:ln>
        </p:spPr>
      </p:pic>
      <p:pic>
        <p:nvPicPr>
          <p:cNvPr id="142" name="Рисунок 11"/>
          <p:cNvPicPr/>
          <p:nvPr/>
        </p:nvPicPr>
        <p:blipFill>
          <a:blip r:embed="rId9"/>
          <a:stretch/>
        </p:blipFill>
        <p:spPr>
          <a:xfrm>
            <a:off x="240120" y="5409000"/>
            <a:ext cx="2592000" cy="1446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Рисунок 5"/>
          <p:cNvPicPr/>
          <p:nvPr/>
        </p:nvPicPr>
        <p:blipFill>
          <a:blip r:embed="rId2"/>
          <a:stretch/>
        </p:blipFill>
        <p:spPr>
          <a:xfrm>
            <a:off x="-7200" y="0"/>
            <a:ext cx="5682960" cy="6857640"/>
          </a:xfrm>
          <a:prstGeom prst="rect">
            <a:avLst/>
          </a:prstGeom>
          <a:ln w="0">
            <a:noFill/>
          </a:ln>
        </p:spPr>
      </p:pic>
      <p:pic>
        <p:nvPicPr>
          <p:cNvPr id="144" name="Рисунок 19"/>
          <p:cNvPicPr/>
          <p:nvPr/>
        </p:nvPicPr>
        <p:blipFill>
          <a:blip r:embed="rId3"/>
          <a:srcRect l="14701" r="9717" b="24065"/>
          <a:stretch/>
        </p:blipFill>
        <p:spPr>
          <a:xfrm>
            <a:off x="7095240" y="0"/>
            <a:ext cx="4378680" cy="2626920"/>
          </a:xfrm>
          <a:prstGeom prst="rect">
            <a:avLst/>
          </a:prstGeom>
          <a:ln w="0">
            <a:noFill/>
          </a:ln>
        </p:spPr>
      </p:pic>
      <p:sp>
        <p:nvSpPr>
          <p:cNvPr id="145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9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Прямоугольник 7"/>
          <p:cNvSpPr/>
          <p:nvPr/>
        </p:nvSpPr>
        <p:spPr>
          <a:xfrm>
            <a:off x="564480" y="2596320"/>
            <a:ext cx="3947040" cy="130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5000" b="0" strike="noStrike" spc="-1">
                <a:solidFill>
                  <a:srgbClr val="FFFFFF"/>
                </a:solidFill>
                <a:latin typeface="Circe Bold"/>
              </a:rPr>
              <a:t>Ресурсные затраты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Рисунок 32"/>
          <p:cNvPicPr/>
          <p:nvPr/>
        </p:nvPicPr>
        <p:blipFill>
          <a:blip r:embed="rId4"/>
          <a:stretch/>
        </p:blipFill>
        <p:spPr>
          <a:xfrm>
            <a:off x="3321360" y="716760"/>
            <a:ext cx="767880" cy="76788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33"/>
          <p:cNvPicPr/>
          <p:nvPr/>
        </p:nvPicPr>
        <p:blipFill>
          <a:blip r:embed="rId4"/>
          <a:stretch/>
        </p:blipFill>
        <p:spPr>
          <a:xfrm>
            <a:off x="3439080" y="5367240"/>
            <a:ext cx="532440" cy="532440"/>
          </a:xfrm>
          <a:prstGeom prst="rect">
            <a:avLst/>
          </a:prstGeom>
          <a:ln w="0">
            <a:noFill/>
          </a:ln>
        </p:spPr>
      </p:pic>
      <p:grpSp>
        <p:nvGrpSpPr>
          <p:cNvPr id="149" name="Группа 8"/>
          <p:cNvGrpSpPr/>
          <p:nvPr/>
        </p:nvGrpSpPr>
        <p:grpSpPr>
          <a:xfrm>
            <a:off x="5883480" y="1352880"/>
            <a:ext cx="6003720" cy="1451880"/>
            <a:chOff x="5883480" y="1352880"/>
            <a:chExt cx="5864760" cy="1451880"/>
          </a:xfrm>
        </p:grpSpPr>
        <p:pic>
          <p:nvPicPr>
            <p:cNvPr id="150" name="Рисунок 3"/>
            <p:cNvPicPr/>
            <p:nvPr/>
          </p:nvPicPr>
          <p:blipFill>
            <a:blip r:embed="rId5"/>
            <a:stretch/>
          </p:blipFill>
          <p:spPr>
            <a:xfrm>
              <a:off x="5883480" y="1352880"/>
              <a:ext cx="5864760" cy="1369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1" name="Прямоугольник 21"/>
            <p:cNvSpPr/>
            <p:nvPr/>
          </p:nvSpPr>
          <p:spPr>
            <a:xfrm>
              <a:off x="6576480" y="1764720"/>
              <a:ext cx="844200" cy="1040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6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250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60000"/>
                </a:lnSpc>
              </a:pPr>
              <a:r>
                <a:rPr lang="ru-RU" sz="2000" b="0" strike="noStrike" spc="-1">
                  <a:solidFill>
                    <a:srgbClr val="FFFFFF"/>
                  </a:solidFill>
                  <a:latin typeface="Circe Bold"/>
                </a:rPr>
                <a:t>часов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Прямоугольник 28"/>
            <p:cNvSpPr/>
            <p:nvPr/>
          </p:nvSpPr>
          <p:spPr>
            <a:xfrm>
              <a:off x="8101080" y="1724760"/>
              <a:ext cx="2173320" cy="47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FFFFFF"/>
                  </a:solidFill>
                  <a:latin typeface="Circe"/>
                </a:rPr>
                <a:t>Команда разработки и внедрения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3" name="Группа 34"/>
          <p:cNvGrpSpPr/>
          <p:nvPr/>
        </p:nvGrpSpPr>
        <p:grpSpPr>
          <a:xfrm>
            <a:off x="5883480" y="4273560"/>
            <a:ext cx="6003720" cy="1369440"/>
            <a:chOff x="5883480" y="4273560"/>
            <a:chExt cx="5864760" cy="1369440"/>
          </a:xfrm>
        </p:grpSpPr>
        <p:pic>
          <p:nvPicPr>
            <p:cNvPr id="154" name="Рисунок 35"/>
            <p:cNvPicPr/>
            <p:nvPr/>
          </p:nvPicPr>
          <p:blipFill>
            <a:blip r:embed="rId5"/>
            <a:stretch/>
          </p:blipFill>
          <p:spPr>
            <a:xfrm>
              <a:off x="5883480" y="4273560"/>
              <a:ext cx="5864760" cy="1369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5" name="Прямоугольник 36"/>
            <p:cNvSpPr/>
            <p:nvPr/>
          </p:nvSpPr>
          <p:spPr>
            <a:xfrm>
              <a:off x="6576480" y="4685040"/>
              <a:ext cx="1123200" cy="57101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60000"/>
                </a:lnSpc>
              </a:pPr>
              <a:r>
                <a:rPr lang="ru-RU" sz="3200" b="0" strike="noStrike" spc="-1" dirty="0">
                  <a:solidFill>
                    <a:srgbClr val="FFFFFF"/>
                  </a:solidFill>
                  <a:latin typeface="Circe Bold"/>
                </a:rPr>
                <a:t>600</a:t>
              </a:r>
              <a:endParaRPr lang="ru-RU" sz="3200" b="0" strike="noStrike" spc="-1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60000"/>
                </a:lnSpc>
              </a:pPr>
              <a:r>
                <a:rPr lang="ru-RU" sz="2000" b="0" strike="noStrike" spc="-1" dirty="0" err="1" smtClean="0">
                  <a:solidFill>
                    <a:srgbClr val="FFFFFF"/>
                  </a:solidFill>
                  <a:latin typeface="Circe Bold"/>
                </a:rPr>
                <a:t>тыс.руб</a:t>
              </a:r>
              <a:endParaRPr lang="ru-RU" sz="20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Прямоугольник 37"/>
            <p:cNvSpPr/>
            <p:nvPr/>
          </p:nvSpPr>
          <p:spPr>
            <a:xfrm>
              <a:off x="8101080" y="4789800"/>
              <a:ext cx="2173320" cy="28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FFFFFF"/>
                  </a:solidFill>
                  <a:latin typeface="Circe"/>
                </a:rPr>
                <a:t>Общая стоимость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7" name="Группа 38"/>
          <p:cNvGrpSpPr/>
          <p:nvPr/>
        </p:nvGrpSpPr>
        <p:grpSpPr>
          <a:xfrm>
            <a:off x="5883480" y="2788920"/>
            <a:ext cx="6069708" cy="1369440"/>
            <a:chOff x="5883480" y="2788920"/>
            <a:chExt cx="5864760" cy="1369440"/>
          </a:xfrm>
        </p:grpSpPr>
        <p:pic>
          <p:nvPicPr>
            <p:cNvPr id="158" name="Рисунок 39"/>
            <p:cNvPicPr/>
            <p:nvPr/>
          </p:nvPicPr>
          <p:blipFill>
            <a:blip r:embed="rId5"/>
            <a:stretch/>
          </p:blipFill>
          <p:spPr>
            <a:xfrm>
              <a:off x="5883480" y="2788920"/>
              <a:ext cx="5864760" cy="1369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9" name="Прямоугольник 40"/>
            <p:cNvSpPr/>
            <p:nvPr/>
          </p:nvSpPr>
          <p:spPr>
            <a:xfrm>
              <a:off x="6576480" y="3249000"/>
              <a:ext cx="844200" cy="637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8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50000"/>
                </a:lnSpc>
              </a:pPr>
              <a:r>
                <a:rPr lang="ru-RU" sz="2000" b="0" strike="noStrike" spc="-1">
                  <a:solidFill>
                    <a:srgbClr val="FFFFFF"/>
                  </a:solidFill>
                  <a:latin typeface="Circe Bold"/>
                </a:rPr>
                <a:t>часов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Прямоугольник 41"/>
            <p:cNvSpPr/>
            <p:nvPr/>
          </p:nvSpPr>
          <p:spPr>
            <a:xfrm>
              <a:off x="8101080" y="3160800"/>
              <a:ext cx="2173320" cy="47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FFFFFF"/>
                  </a:solidFill>
                  <a:latin typeface="Circe"/>
                </a:rPr>
                <a:t>Подготовка инфраструктуры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1" name="Рисунок 20"/>
          <p:cNvPicPr/>
          <p:nvPr/>
        </p:nvPicPr>
        <p:blipFill>
          <a:blip r:embed="rId6"/>
          <a:srcRect t="23405" r="15540"/>
          <a:stretch/>
        </p:blipFill>
        <p:spPr>
          <a:xfrm>
            <a:off x="0" y="4975560"/>
            <a:ext cx="1780200" cy="1912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Прямоугольник 2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63" name="Рисунок 2"/>
          <p:cNvPicPr/>
          <p:nvPr/>
        </p:nvPicPr>
        <p:blipFill>
          <a:blip r:embed="rId2"/>
          <a:stretch/>
        </p:blipFill>
        <p:spPr>
          <a:xfrm>
            <a:off x="5567040" y="-2880"/>
            <a:ext cx="6624720" cy="5864400"/>
          </a:xfrm>
          <a:prstGeom prst="rect">
            <a:avLst/>
          </a:prstGeom>
          <a:ln w="0">
            <a:noFill/>
          </a:ln>
        </p:spPr>
      </p:pic>
      <p:sp>
        <p:nvSpPr>
          <p:cNvPr id="164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10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Прямоугольник 7"/>
          <p:cNvSpPr/>
          <p:nvPr/>
        </p:nvSpPr>
        <p:spPr>
          <a:xfrm>
            <a:off x="572040" y="577440"/>
            <a:ext cx="6586200" cy="47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Результаты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Рисунок 14"/>
          <p:cNvPicPr/>
          <p:nvPr/>
        </p:nvPicPr>
        <p:blipFill>
          <a:blip r:embed="rId3"/>
          <a:stretch/>
        </p:blipFill>
        <p:spPr>
          <a:xfrm>
            <a:off x="8059320" y="5289120"/>
            <a:ext cx="767880" cy="767880"/>
          </a:xfrm>
          <a:prstGeom prst="rect">
            <a:avLst/>
          </a:prstGeom>
          <a:ln w="0">
            <a:noFill/>
          </a:ln>
        </p:spPr>
      </p:pic>
      <p:grpSp>
        <p:nvGrpSpPr>
          <p:cNvPr id="167" name="Группа 13"/>
          <p:cNvGrpSpPr/>
          <p:nvPr/>
        </p:nvGrpSpPr>
        <p:grpSpPr>
          <a:xfrm>
            <a:off x="585000" y="1666080"/>
            <a:ext cx="5635080" cy="1511640"/>
            <a:chOff x="585000" y="1666080"/>
            <a:chExt cx="5635080" cy="1511640"/>
          </a:xfrm>
        </p:grpSpPr>
        <p:pic>
          <p:nvPicPr>
            <p:cNvPr id="168" name="Рисунок 11"/>
            <p:cNvPicPr/>
            <p:nvPr/>
          </p:nvPicPr>
          <p:blipFill>
            <a:blip r:embed="rId4"/>
            <a:stretch/>
          </p:blipFill>
          <p:spPr>
            <a:xfrm>
              <a:off x="585000" y="1666080"/>
              <a:ext cx="5635080" cy="1511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9" name="Прямоугольник 25"/>
            <p:cNvSpPr/>
            <p:nvPr/>
          </p:nvSpPr>
          <p:spPr>
            <a:xfrm>
              <a:off x="1258920" y="1994400"/>
              <a:ext cx="3029400" cy="67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7264F5"/>
                  </a:solidFill>
                  <a:latin typeface="Circe"/>
                </a:rPr>
                <a:t>Оптимизация бизнес-процессов в медицинских учреждениях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0" name="Группа 27"/>
          <p:cNvGrpSpPr/>
          <p:nvPr/>
        </p:nvGrpSpPr>
        <p:grpSpPr>
          <a:xfrm>
            <a:off x="596160" y="3082680"/>
            <a:ext cx="5635080" cy="1511640"/>
            <a:chOff x="596160" y="3082680"/>
            <a:chExt cx="5635080" cy="1511640"/>
          </a:xfrm>
        </p:grpSpPr>
        <p:pic>
          <p:nvPicPr>
            <p:cNvPr id="171" name="Рисунок 28"/>
            <p:cNvPicPr/>
            <p:nvPr/>
          </p:nvPicPr>
          <p:blipFill>
            <a:blip r:embed="rId4"/>
            <a:stretch/>
          </p:blipFill>
          <p:spPr>
            <a:xfrm>
              <a:off x="596160" y="3082680"/>
              <a:ext cx="5635080" cy="1511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2" name="Прямоугольник 29"/>
            <p:cNvSpPr/>
            <p:nvPr/>
          </p:nvSpPr>
          <p:spPr>
            <a:xfrm>
              <a:off x="1270080" y="3530520"/>
              <a:ext cx="3029400" cy="47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7264F5"/>
                  </a:solidFill>
                  <a:latin typeface="Circe"/>
                </a:rPr>
                <a:t>Решение конфликтных ситуаций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3" name="Группа 30"/>
          <p:cNvGrpSpPr/>
          <p:nvPr/>
        </p:nvGrpSpPr>
        <p:grpSpPr>
          <a:xfrm>
            <a:off x="596160" y="4496760"/>
            <a:ext cx="5635080" cy="1511640"/>
            <a:chOff x="596160" y="4496760"/>
            <a:chExt cx="5635080" cy="1511640"/>
          </a:xfrm>
        </p:grpSpPr>
        <p:pic>
          <p:nvPicPr>
            <p:cNvPr id="174" name="Рисунок 31"/>
            <p:cNvPicPr/>
            <p:nvPr/>
          </p:nvPicPr>
          <p:blipFill>
            <a:blip r:embed="rId4"/>
            <a:stretch/>
          </p:blipFill>
          <p:spPr>
            <a:xfrm>
              <a:off x="596160" y="4496760"/>
              <a:ext cx="5635080" cy="1511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5" name="Прямоугольник 32"/>
            <p:cNvSpPr/>
            <p:nvPr/>
          </p:nvSpPr>
          <p:spPr>
            <a:xfrm>
              <a:off x="1270080" y="4874040"/>
              <a:ext cx="3029400" cy="67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b="0" strike="noStrike" spc="-1">
                  <a:solidFill>
                    <a:srgbClr val="7264F5"/>
                  </a:solidFill>
                  <a:latin typeface="Circe"/>
                </a:rPr>
                <a:t>Появление инструмента для изменения бизнес-процессов в медицинских учреждениях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 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7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11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Прямоугольник 12"/>
          <p:cNvSpPr/>
          <p:nvPr/>
        </p:nvSpPr>
        <p:spPr>
          <a:xfrm>
            <a:off x="572040" y="577440"/>
            <a:ext cx="6586200" cy="86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Экономические и социальные эффекты проекта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9" name="Группа 23"/>
          <p:cNvGrpSpPr/>
          <p:nvPr/>
        </p:nvGrpSpPr>
        <p:grpSpPr>
          <a:xfrm>
            <a:off x="572040" y="2154960"/>
            <a:ext cx="5102896" cy="894600"/>
            <a:chOff x="572040" y="2154960"/>
            <a:chExt cx="4834440" cy="894600"/>
          </a:xfrm>
        </p:grpSpPr>
        <p:sp>
          <p:nvSpPr>
            <p:cNvPr id="180" name="Прямоугольник 7"/>
            <p:cNvSpPr/>
            <p:nvPr/>
          </p:nvSpPr>
          <p:spPr>
            <a:xfrm>
              <a:off x="1174680" y="2154960"/>
              <a:ext cx="423180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Выявление «слабых» мест в процессе оказания медицинских услуг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Прямоугольник 14"/>
            <p:cNvSpPr/>
            <p:nvPr/>
          </p:nvSpPr>
          <p:spPr>
            <a:xfrm>
              <a:off x="1174680" y="2692080"/>
              <a:ext cx="3678480" cy="357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100" b="0" strike="noStrike" spc="-1" dirty="0">
                  <a:solidFill>
                    <a:srgbClr val="CECEFD"/>
                  </a:solidFill>
                  <a:latin typeface="Circe"/>
                </a:rPr>
                <a:t>для проработки решения по оптимизации структуры медицинских организаций</a:t>
              </a:r>
              <a:endParaRPr lang="ru-RU" sz="11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Прямоугольник 22"/>
            <p:cNvSpPr/>
            <p:nvPr/>
          </p:nvSpPr>
          <p:spPr>
            <a:xfrm>
              <a:off x="572040" y="2169360"/>
              <a:ext cx="602280" cy="86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01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83" name="Группа 24"/>
          <p:cNvGrpSpPr/>
          <p:nvPr/>
        </p:nvGrpSpPr>
        <p:grpSpPr>
          <a:xfrm>
            <a:off x="572040" y="3425760"/>
            <a:ext cx="4834440" cy="1080000"/>
            <a:chOff x="572040" y="3425760"/>
            <a:chExt cx="4834440" cy="1080000"/>
          </a:xfrm>
        </p:grpSpPr>
        <p:sp>
          <p:nvSpPr>
            <p:cNvPr id="184" name="Прямоугольник 25"/>
            <p:cNvSpPr/>
            <p:nvPr/>
          </p:nvSpPr>
          <p:spPr>
            <a:xfrm>
              <a:off x="1174680" y="3425760"/>
              <a:ext cx="4231800" cy="30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Анализ процесса оказания услуг 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Прямоугольник 26"/>
            <p:cNvSpPr/>
            <p:nvPr/>
          </p:nvSpPr>
          <p:spPr>
            <a:xfrm>
              <a:off x="1174680" y="3746520"/>
              <a:ext cx="4206600" cy="759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100" b="0" strike="noStrike" spc="-1">
                  <a:solidFill>
                    <a:srgbClr val="CECEFD"/>
                  </a:solidFill>
                  <a:latin typeface="Circe"/>
                </a:rPr>
                <a:t>без существенного отвлечения штатных единиц специалистов медицинских организаций и Министерства здравоохранения Ростовской области с помощью автоматизированного и централизованного процесса сбора сведений от граждан</a:t>
              </a:r>
              <a:endParaRPr lang="ru-RU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Прямоугольник 27"/>
            <p:cNvSpPr/>
            <p:nvPr/>
          </p:nvSpPr>
          <p:spPr>
            <a:xfrm>
              <a:off x="572040" y="3440160"/>
              <a:ext cx="77580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02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87" name="Группа 28"/>
          <p:cNvGrpSpPr/>
          <p:nvPr/>
        </p:nvGrpSpPr>
        <p:grpSpPr>
          <a:xfrm>
            <a:off x="572040" y="4928040"/>
            <a:ext cx="4462920" cy="1209240"/>
            <a:chOff x="572040" y="4928040"/>
            <a:chExt cx="4462920" cy="1209240"/>
          </a:xfrm>
        </p:grpSpPr>
        <p:sp>
          <p:nvSpPr>
            <p:cNvPr id="188" name="Прямоугольник 29"/>
            <p:cNvSpPr/>
            <p:nvPr/>
          </p:nvSpPr>
          <p:spPr>
            <a:xfrm>
              <a:off x="1174680" y="4928040"/>
              <a:ext cx="386028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Проработка решения по повышению эффективности оказания медицинских услуг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" name="Прямоугольник 30"/>
            <p:cNvSpPr/>
            <p:nvPr/>
          </p:nvSpPr>
          <p:spPr>
            <a:xfrm>
              <a:off x="1174680" y="5645880"/>
              <a:ext cx="3678480" cy="491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100" b="0" strike="noStrike" spc="-1">
                  <a:solidFill>
                    <a:srgbClr val="CECEFD"/>
                  </a:solidFill>
                  <a:latin typeface="Circe"/>
                </a:rPr>
                <a:t>как в целом по Ростовской области, так и в отдельно взятом медицинском учреждении либо по конкретной группе медицинских специалистов</a:t>
              </a:r>
              <a:endParaRPr lang="ru-RU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" name="Прямоугольник 31"/>
            <p:cNvSpPr/>
            <p:nvPr/>
          </p:nvSpPr>
          <p:spPr>
            <a:xfrm>
              <a:off x="572040" y="4942440"/>
              <a:ext cx="77580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03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91" name="Группа 32"/>
          <p:cNvGrpSpPr/>
          <p:nvPr/>
        </p:nvGrpSpPr>
        <p:grpSpPr>
          <a:xfrm>
            <a:off x="6810480" y="3464280"/>
            <a:ext cx="4032720" cy="747360"/>
            <a:chOff x="6810480" y="3464280"/>
            <a:chExt cx="4032720" cy="747360"/>
          </a:xfrm>
        </p:grpSpPr>
        <p:sp>
          <p:nvSpPr>
            <p:cNvPr id="192" name="Прямоугольник 33"/>
            <p:cNvSpPr/>
            <p:nvPr/>
          </p:nvSpPr>
          <p:spPr>
            <a:xfrm>
              <a:off x="7412760" y="3464280"/>
              <a:ext cx="343044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Сокращение временных затрат на формирование сводной статистики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3" name="Прямоугольник 35"/>
            <p:cNvSpPr/>
            <p:nvPr/>
          </p:nvSpPr>
          <p:spPr>
            <a:xfrm>
              <a:off x="6810480" y="3478680"/>
              <a:ext cx="75636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04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94" name="Группа 36"/>
          <p:cNvGrpSpPr/>
          <p:nvPr/>
        </p:nvGrpSpPr>
        <p:grpSpPr>
          <a:xfrm>
            <a:off x="6810480" y="4942440"/>
            <a:ext cx="4032720" cy="747360"/>
            <a:chOff x="6810480" y="4942440"/>
            <a:chExt cx="4032720" cy="747360"/>
          </a:xfrm>
        </p:grpSpPr>
        <p:sp>
          <p:nvSpPr>
            <p:cNvPr id="195" name="Прямоугольник 37"/>
            <p:cNvSpPr/>
            <p:nvPr/>
          </p:nvSpPr>
          <p:spPr>
            <a:xfrm>
              <a:off x="7412760" y="4942440"/>
              <a:ext cx="3430440" cy="74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Оперативное реагирование </a:t>
              </a:r>
              <a:r>
                <a:rPr sz="1800"/>
                <a:t/>
              </a:r>
              <a:br>
                <a:rPr sz="1800"/>
              </a:br>
              <a:r>
                <a:rPr lang="ru-RU" sz="1800" b="0" strike="noStrike" spc="-1">
                  <a:solidFill>
                    <a:srgbClr val="FFFFFF"/>
                  </a:solidFill>
                  <a:latin typeface="Circe Bold"/>
                </a:rPr>
                <a:t>на снижение качества оказания медицинских услуг</a:t>
              </a: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6" name="Прямоугольник 39"/>
            <p:cNvSpPr/>
            <p:nvPr/>
          </p:nvSpPr>
          <p:spPr>
            <a:xfrm>
              <a:off x="6810480" y="4956840"/>
              <a:ext cx="756360" cy="479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200" b="0" strike="noStrike" spc="-1">
                  <a:solidFill>
                    <a:srgbClr val="FFFFFF"/>
                  </a:solidFill>
                  <a:latin typeface="Circe Bold"/>
                </a:rPr>
                <a:t>05</a:t>
              </a:r>
              <a:endParaRPr lang="ru-RU" sz="3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97" name="Рисунок 2"/>
          <p:cNvPicPr/>
          <p:nvPr/>
        </p:nvPicPr>
        <p:blipFill>
          <a:blip r:embed="rId2"/>
          <a:stretch/>
        </p:blipFill>
        <p:spPr>
          <a:xfrm>
            <a:off x="6734880" y="-2160"/>
            <a:ext cx="5456520" cy="3056760"/>
          </a:xfrm>
          <a:prstGeom prst="rect">
            <a:avLst/>
          </a:prstGeom>
          <a:ln w="0">
            <a:noFill/>
          </a:ln>
        </p:spPr>
      </p:pic>
      <p:pic>
        <p:nvPicPr>
          <p:cNvPr id="198" name="Рисунок 21"/>
          <p:cNvPicPr/>
          <p:nvPr/>
        </p:nvPicPr>
        <p:blipFill>
          <a:blip r:embed="rId3"/>
          <a:stretch/>
        </p:blipFill>
        <p:spPr>
          <a:xfrm>
            <a:off x="10632240" y="1988640"/>
            <a:ext cx="767880" cy="76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Прямоугольник 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726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200" name="Рисунок 2"/>
          <p:cNvPicPr/>
          <p:nvPr/>
        </p:nvPicPr>
        <p:blipFill>
          <a:blip r:embed="rId3"/>
          <a:stretch/>
        </p:blipFill>
        <p:spPr>
          <a:xfrm>
            <a:off x="5346720" y="1881360"/>
            <a:ext cx="4092480" cy="4085640"/>
          </a:xfrm>
          <a:prstGeom prst="rect">
            <a:avLst/>
          </a:prstGeom>
          <a:ln w="0">
            <a:noFill/>
          </a:ln>
        </p:spPr>
      </p:pic>
      <p:sp>
        <p:nvSpPr>
          <p:cNvPr id="201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12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Прямоугольник 7"/>
          <p:cNvSpPr/>
          <p:nvPr/>
        </p:nvSpPr>
        <p:spPr>
          <a:xfrm>
            <a:off x="604440" y="2375280"/>
            <a:ext cx="3783960" cy="203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0" strike="noStrike" spc="-1">
                <a:solidFill>
                  <a:srgbClr val="FFFFFF"/>
                </a:solidFill>
                <a:latin typeface="Circe Bold"/>
              </a:rPr>
              <a:t>Абонент (гражданин) проходит опрос во взаимодействии с чат-ботом, использующим при проведении анкетирования технологии искусственного интеллекта.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r>
              <a:rPr lang="ru-RU" sz="1600" b="0" strike="noStrike" spc="-1">
                <a:solidFill>
                  <a:srgbClr val="FFFFFF"/>
                </a:solidFill>
                <a:latin typeface="Circe"/>
              </a:rPr>
              <a:t>Кроме того, обеспечена интеграция платформы с популярными мессенджерами (Telegram, ВКонтакте).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3" name="Рисунок 13"/>
          <p:cNvPicPr/>
          <p:nvPr/>
        </p:nvPicPr>
        <p:blipFill>
          <a:blip r:embed="rId4"/>
          <a:stretch/>
        </p:blipFill>
        <p:spPr>
          <a:xfrm>
            <a:off x="5956200" y="5682960"/>
            <a:ext cx="2058480" cy="514440"/>
          </a:xfrm>
          <a:prstGeom prst="rect">
            <a:avLst/>
          </a:prstGeom>
          <a:ln w="0">
            <a:noFill/>
          </a:ln>
        </p:spPr>
      </p:pic>
      <p:sp>
        <p:nvSpPr>
          <p:cNvPr id="204" name="Прямоугольник 10"/>
          <p:cNvSpPr/>
          <p:nvPr/>
        </p:nvSpPr>
        <p:spPr>
          <a:xfrm>
            <a:off x="8368920" y="4758840"/>
            <a:ext cx="2709360" cy="11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0" strike="noStrike" spc="-1" dirty="0">
                <a:solidFill>
                  <a:srgbClr val="CECEFD"/>
                </a:solidFill>
                <a:latin typeface="Circe"/>
              </a:rPr>
              <a:t>внедрение речевого помощника </a:t>
            </a: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r>
              <a:rPr lang="ru-RU" sz="1200" b="0" strike="noStrike" spc="-1" dirty="0">
                <a:solidFill>
                  <a:srgbClr val="CECEFD"/>
                </a:solidFill>
                <a:latin typeface="Circe"/>
              </a:rPr>
              <a:t>в сфере здравоохранения для записи на прием к врачу, вызова врача на дом, записи на вакцинацию и осуществление </a:t>
            </a:r>
            <a:r>
              <a:rPr lang="ru-RU" sz="1200" b="0" strike="noStrike" spc="-1" dirty="0" err="1">
                <a:solidFill>
                  <a:srgbClr val="CECEFD"/>
                </a:solidFill>
                <a:latin typeface="Circe"/>
              </a:rPr>
              <a:t>проактивного</a:t>
            </a:r>
            <a:r>
              <a:rPr lang="ru-RU" sz="1200" b="0" strike="noStrike" spc="-1" dirty="0">
                <a:solidFill>
                  <a:srgbClr val="CECEFD"/>
                </a:solidFill>
                <a:latin typeface="Circe"/>
              </a:rPr>
              <a:t> взаимодействия с населением Ростовской области</a:t>
            </a: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Прямоугольник 12"/>
          <p:cNvSpPr/>
          <p:nvPr/>
        </p:nvSpPr>
        <p:spPr>
          <a:xfrm>
            <a:off x="572040" y="577440"/>
            <a:ext cx="6586200" cy="86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Инновационность проекта </a:t>
            </a:r>
            <a:r>
              <a:rPr sz="3200"/>
              <a:t/>
            </a:r>
            <a:br>
              <a:rPr sz="3200"/>
            </a:b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и перспективы развития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Прямоугольник 14"/>
          <p:cNvSpPr/>
          <p:nvPr/>
        </p:nvSpPr>
        <p:spPr>
          <a:xfrm>
            <a:off x="604440" y="4369680"/>
            <a:ext cx="3678480" cy="77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strike="noStrike" spc="-1">
                <a:solidFill>
                  <a:srgbClr val="CECEFD"/>
                </a:solidFill>
                <a:latin typeface="Circe"/>
              </a:rPr>
              <a:t>Систематизация проблемных зон </a:t>
            </a:r>
            <a:r>
              <a:rPr sz="1400"/>
              <a:t/>
            </a:r>
            <a:br>
              <a:rPr sz="1400"/>
            </a:br>
            <a:r>
              <a:rPr lang="ru-RU" sz="1400" b="0" strike="noStrike" spc="-1">
                <a:solidFill>
                  <a:srgbClr val="CECEFD"/>
                </a:solidFill>
                <a:latin typeface="Circe"/>
              </a:rPr>
              <a:t>для оперативной коррекции управляющих мер в ходе модернизации первичного звена здравоохранения.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7" name="Рисунок 19"/>
          <p:cNvPicPr/>
          <p:nvPr/>
        </p:nvPicPr>
        <p:blipFill>
          <a:blip r:embed="rId5"/>
          <a:stretch/>
        </p:blipFill>
        <p:spPr>
          <a:xfrm>
            <a:off x="10600920" y="1029960"/>
            <a:ext cx="767880" cy="767880"/>
          </a:xfrm>
          <a:prstGeom prst="rect">
            <a:avLst/>
          </a:prstGeom>
          <a:ln w="0">
            <a:noFill/>
          </a:ln>
        </p:spPr>
      </p:pic>
      <p:pic>
        <p:nvPicPr>
          <p:cNvPr id="208" name="Рисунок 3"/>
          <p:cNvPicPr/>
          <p:nvPr/>
        </p:nvPicPr>
        <p:blipFill>
          <a:blip r:embed="rId6"/>
          <a:stretch/>
        </p:blipFill>
        <p:spPr>
          <a:xfrm>
            <a:off x="5030280" y="1555920"/>
            <a:ext cx="3667320" cy="4196520"/>
          </a:xfrm>
          <a:prstGeom prst="rect">
            <a:avLst/>
          </a:prstGeom>
          <a:ln w="0">
            <a:noFill/>
          </a:ln>
        </p:spPr>
      </p:pic>
      <p:pic>
        <p:nvPicPr>
          <p:cNvPr id="209" name="Рисунок 11"/>
          <p:cNvPicPr/>
          <p:nvPr/>
        </p:nvPicPr>
        <p:blipFill>
          <a:blip r:embed="rId7"/>
          <a:stretch/>
        </p:blipFill>
        <p:spPr>
          <a:xfrm>
            <a:off x="7490520" y="502920"/>
            <a:ext cx="3162240" cy="3081600"/>
          </a:xfrm>
          <a:prstGeom prst="rect">
            <a:avLst/>
          </a:prstGeom>
          <a:ln w="0">
            <a:noFill/>
          </a:ln>
        </p:spPr>
      </p:pic>
      <p:sp>
        <p:nvSpPr>
          <p:cNvPr id="210" name="Прямоугольник 9"/>
          <p:cNvSpPr/>
          <p:nvPr/>
        </p:nvSpPr>
        <p:spPr>
          <a:xfrm>
            <a:off x="8368920" y="3871440"/>
            <a:ext cx="2349360" cy="96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strike="noStrike" spc="-1">
                <a:solidFill>
                  <a:srgbClr val="FFFFFF"/>
                </a:solidFill>
                <a:latin typeface="Circe"/>
              </a:rPr>
              <a:t>В перспективах развития: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1" name="Рисунок 16"/>
          <p:cNvPicPr/>
          <p:nvPr/>
        </p:nvPicPr>
        <p:blipFill>
          <a:blip r:embed="rId5"/>
          <a:stretch/>
        </p:blipFill>
        <p:spPr>
          <a:xfrm>
            <a:off x="4388040" y="5740200"/>
            <a:ext cx="453960" cy="453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13" name="Прямоугольник 4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13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Прямоугольник 12"/>
          <p:cNvSpPr/>
          <p:nvPr/>
        </p:nvSpPr>
        <p:spPr>
          <a:xfrm>
            <a:off x="572040" y="577440"/>
            <a:ext cx="6586200" cy="47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0" strike="noStrike" spc="-1">
                <a:solidFill>
                  <a:srgbClr val="FFFFFF"/>
                </a:solidFill>
                <a:latin typeface="Circe Bold"/>
              </a:rPr>
              <a:t>Команда проекта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Прямоугольник 8"/>
          <p:cNvSpPr/>
          <p:nvPr/>
        </p:nvSpPr>
        <p:spPr>
          <a:xfrm>
            <a:off x="5890320" y="0"/>
            <a:ext cx="6301080" cy="6857640"/>
          </a:xfrm>
          <a:prstGeom prst="rect">
            <a:avLst/>
          </a:prstGeom>
          <a:solidFill>
            <a:srgbClr val="E7E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6" name="Прямоугольник 5"/>
          <p:cNvSpPr/>
          <p:nvPr/>
        </p:nvSpPr>
        <p:spPr>
          <a:xfrm>
            <a:off x="1371600" y="2208600"/>
            <a:ext cx="420228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b="0" strike="noStrike" spc="-1">
                <a:solidFill>
                  <a:srgbClr val="2B4290"/>
                </a:solidFill>
                <a:latin typeface="Circe Bold"/>
              </a:rPr>
              <a:t>Талдыкина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r>
              <a:rPr lang="ru-RU" sz="4000" b="0" strike="noStrike" spc="-1">
                <a:solidFill>
                  <a:srgbClr val="4E10ED"/>
                </a:solidFill>
                <a:latin typeface="Circe Bold"/>
              </a:rPr>
              <a:t>Елена Игоревна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Прямоугольник 6"/>
          <p:cNvSpPr/>
          <p:nvPr/>
        </p:nvSpPr>
        <p:spPr>
          <a:xfrm>
            <a:off x="1415160" y="3361680"/>
            <a:ext cx="3582720" cy="72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80000"/>
              </a:lnSpc>
              <a:spcBef>
                <a:spcPts val="601"/>
              </a:spcBef>
            </a:pP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Начальник отдела координации цифровой трансформации министерства цифрового развития информационных технологий 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2B4290"/>
                </a:solidFill>
                <a:latin typeface="Circe"/>
              </a:rPr>
              <a:t>и связи Ростовской области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8" name="Рисунок 2"/>
          <p:cNvPicPr/>
          <p:nvPr/>
        </p:nvPicPr>
        <p:blipFill>
          <a:blip r:embed="rId3"/>
          <a:stretch/>
        </p:blipFill>
        <p:spPr>
          <a:xfrm>
            <a:off x="1494360" y="4248720"/>
            <a:ext cx="1842840" cy="530280"/>
          </a:xfrm>
          <a:prstGeom prst="rect">
            <a:avLst/>
          </a:prstGeom>
          <a:ln w="0">
            <a:noFill/>
          </a:ln>
        </p:spPr>
      </p:pic>
      <p:sp>
        <p:nvSpPr>
          <p:cNvPr id="219" name="Прямоугольник 10"/>
          <p:cNvSpPr/>
          <p:nvPr/>
        </p:nvSpPr>
        <p:spPr>
          <a:xfrm>
            <a:off x="11241720" y="6357600"/>
            <a:ext cx="453960" cy="2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0" strike="noStrike" spc="-1">
                <a:solidFill>
                  <a:srgbClr val="2B4290"/>
                </a:solidFill>
                <a:latin typeface="Circe"/>
              </a:rPr>
              <a:t>14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0" name="Рисунок 4"/>
          <p:cNvPicPr/>
          <p:nvPr/>
        </p:nvPicPr>
        <p:blipFill>
          <a:blip r:embed="rId4"/>
          <a:stretch/>
        </p:blipFill>
        <p:spPr>
          <a:xfrm>
            <a:off x="7065720" y="1453680"/>
            <a:ext cx="3950640" cy="3950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</TotalTime>
  <Words>401</Words>
  <Application>Microsoft Office PowerPoint</Application>
  <PresentationFormat>Широкоэкранный</PresentationFormat>
  <Paragraphs>95</Paragraphs>
  <Slides>15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Circe</vt:lpstr>
      <vt:lpstr>Circe Bold</vt:lpstr>
      <vt:lpstr>Circe Extra Bold</vt:lpstr>
      <vt:lpstr>DejaVu Sans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Елизова Оксана Андреевна</dc:creator>
  <dc:description/>
  <cp:lastModifiedBy>Талдыкина Елена Игоревна</cp:lastModifiedBy>
  <cp:revision>158</cp:revision>
  <dcterms:created xsi:type="dcterms:W3CDTF">2023-07-26T05:40:09Z</dcterms:created>
  <dcterms:modified xsi:type="dcterms:W3CDTF">2023-10-20T07:55:07Z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7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