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04100" cy="11309350"/>
  <p:notesSz cx="20104100" cy="11309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34" y="456"/>
      </p:cViewPr>
      <p:guideLst>
        <p:guide orient="horz" pos="2912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1777" cy="5674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485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11387671" y="0"/>
            <a:ext cx="8711777" cy="5674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485"/>
            </a:lvl1pPr>
          </a:lstStyle>
          <a:p>
            <a:fld id="{96285ADB-1465-4FCF-8D1B-E067E37D3CEE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0741920"/>
            <a:ext cx="8711777" cy="567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85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11387671" y="10741920"/>
            <a:ext cx="8711777" cy="567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485"/>
            </a:lvl1pPr>
          </a:lstStyle>
          <a:p>
            <a:fld id="{F7A9B2AF-2D09-4280-84D1-4F6D53786F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1777" cy="5674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671" y="0"/>
            <a:ext cx="8711777" cy="5674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pPr/>
              <a:t>11.10.2023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245" y="1413669"/>
            <a:ext cx="6785610" cy="3816906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10410" y="5442625"/>
            <a:ext cx="16083280" cy="445305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1920"/>
            <a:ext cx="8711777" cy="567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671" y="10741920"/>
            <a:ext cx="8711777" cy="567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</p:spPr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подзаголовка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69737B"/>
                </a:solidFill>
                <a:latin typeface="Microsoft Sans Serif" panose="020B0604020202020204"/>
                <a:cs typeface="Microsoft Sans Serif" panose="020B0604020202020204"/>
              </a:defRPr>
            </a:lvl1pPr>
          </a:lstStyle>
          <a:p>
            <a:pPr marL="12700">
              <a:lnSpc>
                <a:spcPts val="1555"/>
              </a:lnSpc>
            </a:pPr>
            <a:r>
              <a:rPr spc="-5" dirty="0">
                <a:solidFill>
                  <a:srgbClr val="FFFFFF"/>
                </a:solidFill>
              </a:rPr>
              <a:t>Организация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транзитного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проезда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грузового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транспорта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в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Республике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Северная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Осетия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5" dirty="0">
                <a:solidFill>
                  <a:srgbClr val="FFFFFF"/>
                </a:solidFill>
              </a:rPr>
              <a:t>—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Алания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rgbClr val="0D418D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smtClean="0"/>
              <a:t>Образец заголовка</a:t>
            </a:r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69737B"/>
                </a:solidFill>
                <a:latin typeface="Microsoft Sans Serif" panose="020B0604020202020204"/>
                <a:cs typeface="Microsoft Sans Serif" panose="020B0604020202020204"/>
              </a:defRPr>
            </a:lvl1pPr>
          </a:lstStyle>
          <a:p>
            <a:pPr marL="12700">
              <a:lnSpc>
                <a:spcPts val="1555"/>
              </a:lnSpc>
            </a:pPr>
            <a:r>
              <a:rPr spc="-5" dirty="0">
                <a:solidFill>
                  <a:srgbClr val="FFFFFF"/>
                </a:solidFill>
              </a:rPr>
              <a:t>Организация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транзитного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проезда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грузового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транспорта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в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Республике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Северная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Осетия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5" dirty="0">
                <a:solidFill>
                  <a:srgbClr val="FFFFFF"/>
                </a:solidFill>
              </a:rPr>
              <a:t>—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Алания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rgbClr val="0D418D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smtClean="0"/>
              <a:t>Образец заголовка</a:t>
            </a:r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69737B"/>
                </a:solidFill>
                <a:latin typeface="Microsoft Sans Serif" panose="020B0604020202020204"/>
                <a:cs typeface="Microsoft Sans Serif" panose="020B0604020202020204"/>
              </a:defRPr>
            </a:lvl1pPr>
          </a:lstStyle>
          <a:p>
            <a:pPr marL="12700">
              <a:lnSpc>
                <a:spcPts val="1555"/>
              </a:lnSpc>
            </a:pPr>
            <a:r>
              <a:rPr spc="-5" dirty="0">
                <a:solidFill>
                  <a:srgbClr val="FFFFFF"/>
                </a:solidFill>
              </a:rPr>
              <a:t>Организация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транзитного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проезда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грузового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транспорта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в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Республике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Северная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Осетия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5" dirty="0">
                <a:solidFill>
                  <a:srgbClr val="FFFFFF"/>
                </a:solidFill>
              </a:rPr>
              <a:t>—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Алания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rgbClr val="0D418D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smtClean="0"/>
              <a:t>Образец заголовка</a:t>
            </a:r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69737B"/>
                </a:solidFill>
                <a:latin typeface="Microsoft Sans Serif" panose="020B0604020202020204"/>
                <a:cs typeface="Microsoft Sans Serif" panose="020B0604020202020204"/>
              </a:defRPr>
            </a:lvl1pPr>
          </a:lstStyle>
          <a:p>
            <a:pPr marL="12700">
              <a:lnSpc>
                <a:spcPts val="1555"/>
              </a:lnSpc>
            </a:pPr>
            <a:r>
              <a:rPr spc="-5" dirty="0">
                <a:solidFill>
                  <a:srgbClr val="FFFFFF"/>
                </a:solidFill>
              </a:rPr>
              <a:t>Организация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транзитного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проезда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грузового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транспорта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в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Республике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Северная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Осетия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5" dirty="0">
                <a:solidFill>
                  <a:srgbClr val="FFFFFF"/>
                </a:solidFill>
              </a:rPr>
              <a:t>—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Алания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69737B"/>
                </a:solidFill>
                <a:latin typeface="Microsoft Sans Serif" panose="020B0604020202020204"/>
                <a:cs typeface="Microsoft Sans Serif" panose="020B0604020202020204"/>
              </a:defRPr>
            </a:lvl1pPr>
          </a:lstStyle>
          <a:p>
            <a:pPr marL="12700">
              <a:lnSpc>
                <a:spcPts val="1555"/>
              </a:lnSpc>
            </a:pPr>
            <a:r>
              <a:rPr spc="-5" dirty="0">
                <a:solidFill>
                  <a:srgbClr val="FFFFFF"/>
                </a:solidFill>
              </a:rPr>
              <a:t>Организация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транзитного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проезда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грузового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транспорта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в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Республике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Северная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Осетия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5" dirty="0">
                <a:solidFill>
                  <a:srgbClr val="FFFFFF"/>
                </a:solidFill>
              </a:rPr>
              <a:t>—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Алания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72616" y="610389"/>
            <a:ext cx="18558867" cy="502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1" i="0">
                <a:solidFill>
                  <a:srgbClr val="0D418D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575952" y="10663635"/>
            <a:ext cx="7755255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rgbClr val="69737B"/>
                </a:solidFill>
                <a:latin typeface="Microsoft Sans Serif" panose="020B0604020202020204"/>
                <a:cs typeface="Microsoft Sans Serif" panose="020B0604020202020204"/>
              </a:defRPr>
            </a:lvl1pPr>
          </a:lstStyle>
          <a:p>
            <a:pPr marL="12700">
              <a:lnSpc>
                <a:spcPts val="1555"/>
              </a:lnSpc>
            </a:pPr>
            <a:r>
              <a:rPr spc="-5" dirty="0">
                <a:solidFill>
                  <a:srgbClr val="FFFFFF"/>
                </a:solidFill>
              </a:rPr>
              <a:t>Организация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транзитного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проезда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грузового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транспорта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в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Республике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Северная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Осетия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5" dirty="0">
                <a:solidFill>
                  <a:srgbClr val="FFFFFF"/>
                </a:solidFill>
              </a:rPr>
              <a:t>—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Алания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1.png"/><Relationship Id="rId21" Type="http://schemas.openxmlformats.org/officeDocument/2006/relationships/image" Target="../media/image25.png"/><Relationship Id="rId42" Type="http://schemas.openxmlformats.org/officeDocument/2006/relationships/image" Target="../media/image46.png"/><Relationship Id="rId63" Type="http://schemas.openxmlformats.org/officeDocument/2006/relationships/image" Target="../media/image67.png"/><Relationship Id="rId84" Type="http://schemas.openxmlformats.org/officeDocument/2006/relationships/image" Target="../media/image88.png"/><Relationship Id="rId138" Type="http://schemas.openxmlformats.org/officeDocument/2006/relationships/image" Target="../media/image142.png"/><Relationship Id="rId159" Type="http://schemas.openxmlformats.org/officeDocument/2006/relationships/image" Target="../media/image163.png"/><Relationship Id="rId170" Type="http://schemas.openxmlformats.org/officeDocument/2006/relationships/image" Target="../media/image174.png"/><Relationship Id="rId191" Type="http://schemas.openxmlformats.org/officeDocument/2006/relationships/image" Target="../media/image195.png"/><Relationship Id="rId205" Type="http://schemas.openxmlformats.org/officeDocument/2006/relationships/image" Target="../media/image209.png"/><Relationship Id="rId226" Type="http://schemas.openxmlformats.org/officeDocument/2006/relationships/image" Target="../media/image230.png"/><Relationship Id="rId247" Type="http://schemas.openxmlformats.org/officeDocument/2006/relationships/image" Target="../media/image251.png"/><Relationship Id="rId107" Type="http://schemas.openxmlformats.org/officeDocument/2006/relationships/image" Target="../media/image111.png"/><Relationship Id="rId268" Type="http://schemas.openxmlformats.org/officeDocument/2006/relationships/image" Target="../media/image272.png"/><Relationship Id="rId11" Type="http://schemas.openxmlformats.org/officeDocument/2006/relationships/image" Target="../media/image15.png"/><Relationship Id="rId32" Type="http://schemas.openxmlformats.org/officeDocument/2006/relationships/image" Target="../media/image36.png"/><Relationship Id="rId53" Type="http://schemas.openxmlformats.org/officeDocument/2006/relationships/image" Target="../media/image57.png"/><Relationship Id="rId74" Type="http://schemas.openxmlformats.org/officeDocument/2006/relationships/image" Target="../media/image78.png"/><Relationship Id="rId128" Type="http://schemas.openxmlformats.org/officeDocument/2006/relationships/image" Target="../media/image132.png"/><Relationship Id="rId149" Type="http://schemas.openxmlformats.org/officeDocument/2006/relationships/image" Target="../media/image153.png"/><Relationship Id="rId5" Type="http://schemas.openxmlformats.org/officeDocument/2006/relationships/image" Target="../media/image9.png"/><Relationship Id="rId95" Type="http://schemas.openxmlformats.org/officeDocument/2006/relationships/image" Target="../media/image99.png"/><Relationship Id="rId160" Type="http://schemas.openxmlformats.org/officeDocument/2006/relationships/image" Target="../media/image164.png"/><Relationship Id="rId181" Type="http://schemas.openxmlformats.org/officeDocument/2006/relationships/image" Target="../media/image185.png"/><Relationship Id="rId216" Type="http://schemas.openxmlformats.org/officeDocument/2006/relationships/image" Target="../media/image220.png"/><Relationship Id="rId237" Type="http://schemas.openxmlformats.org/officeDocument/2006/relationships/image" Target="../media/image241.png"/><Relationship Id="rId258" Type="http://schemas.openxmlformats.org/officeDocument/2006/relationships/image" Target="../media/image262.png"/><Relationship Id="rId279" Type="http://schemas.openxmlformats.org/officeDocument/2006/relationships/image" Target="../media/image283.png"/><Relationship Id="rId22" Type="http://schemas.openxmlformats.org/officeDocument/2006/relationships/image" Target="../media/image26.png"/><Relationship Id="rId43" Type="http://schemas.openxmlformats.org/officeDocument/2006/relationships/image" Target="../media/image47.png"/><Relationship Id="rId64" Type="http://schemas.openxmlformats.org/officeDocument/2006/relationships/image" Target="../media/image68.png"/><Relationship Id="rId118" Type="http://schemas.openxmlformats.org/officeDocument/2006/relationships/image" Target="../media/image122.png"/><Relationship Id="rId139" Type="http://schemas.openxmlformats.org/officeDocument/2006/relationships/image" Target="../media/image143.png"/><Relationship Id="rId85" Type="http://schemas.openxmlformats.org/officeDocument/2006/relationships/image" Target="../media/image89.png"/><Relationship Id="rId150" Type="http://schemas.openxmlformats.org/officeDocument/2006/relationships/image" Target="../media/image154.png"/><Relationship Id="rId171" Type="http://schemas.openxmlformats.org/officeDocument/2006/relationships/image" Target="../media/image175.png"/><Relationship Id="rId192" Type="http://schemas.openxmlformats.org/officeDocument/2006/relationships/image" Target="../media/image196.png"/><Relationship Id="rId206" Type="http://schemas.openxmlformats.org/officeDocument/2006/relationships/image" Target="../media/image210.png"/><Relationship Id="rId227" Type="http://schemas.openxmlformats.org/officeDocument/2006/relationships/image" Target="../media/image231.png"/><Relationship Id="rId248" Type="http://schemas.openxmlformats.org/officeDocument/2006/relationships/image" Target="../media/image252.png"/><Relationship Id="rId269" Type="http://schemas.openxmlformats.org/officeDocument/2006/relationships/image" Target="../media/image273.png"/><Relationship Id="rId12" Type="http://schemas.openxmlformats.org/officeDocument/2006/relationships/image" Target="../media/image16.png"/><Relationship Id="rId33" Type="http://schemas.openxmlformats.org/officeDocument/2006/relationships/image" Target="../media/image37.png"/><Relationship Id="rId108" Type="http://schemas.openxmlformats.org/officeDocument/2006/relationships/image" Target="../media/image112.png"/><Relationship Id="rId129" Type="http://schemas.openxmlformats.org/officeDocument/2006/relationships/image" Target="../media/image133.png"/><Relationship Id="rId280" Type="http://schemas.openxmlformats.org/officeDocument/2006/relationships/image" Target="../media/image284.png"/><Relationship Id="rId54" Type="http://schemas.openxmlformats.org/officeDocument/2006/relationships/image" Target="../media/image58.png"/><Relationship Id="rId75" Type="http://schemas.openxmlformats.org/officeDocument/2006/relationships/image" Target="../media/image79.png"/><Relationship Id="rId96" Type="http://schemas.openxmlformats.org/officeDocument/2006/relationships/image" Target="../media/image100.png"/><Relationship Id="rId140" Type="http://schemas.openxmlformats.org/officeDocument/2006/relationships/image" Target="../media/image144.png"/><Relationship Id="rId161" Type="http://schemas.openxmlformats.org/officeDocument/2006/relationships/image" Target="../media/image165.png"/><Relationship Id="rId182" Type="http://schemas.openxmlformats.org/officeDocument/2006/relationships/image" Target="../media/image186.png"/><Relationship Id="rId217" Type="http://schemas.openxmlformats.org/officeDocument/2006/relationships/image" Target="../media/image221.png"/><Relationship Id="rId6" Type="http://schemas.openxmlformats.org/officeDocument/2006/relationships/image" Target="../media/image10.png"/><Relationship Id="rId238" Type="http://schemas.openxmlformats.org/officeDocument/2006/relationships/image" Target="../media/image242.png"/><Relationship Id="rId259" Type="http://schemas.openxmlformats.org/officeDocument/2006/relationships/image" Target="../media/image263.png"/><Relationship Id="rId23" Type="http://schemas.openxmlformats.org/officeDocument/2006/relationships/image" Target="../media/image27.png"/><Relationship Id="rId119" Type="http://schemas.openxmlformats.org/officeDocument/2006/relationships/image" Target="../media/image123.png"/><Relationship Id="rId270" Type="http://schemas.openxmlformats.org/officeDocument/2006/relationships/image" Target="../media/image274.png"/><Relationship Id="rId44" Type="http://schemas.openxmlformats.org/officeDocument/2006/relationships/image" Target="../media/image48.png"/><Relationship Id="rId65" Type="http://schemas.openxmlformats.org/officeDocument/2006/relationships/image" Target="../media/image69.png"/><Relationship Id="rId86" Type="http://schemas.openxmlformats.org/officeDocument/2006/relationships/image" Target="../media/image90.png"/><Relationship Id="rId130" Type="http://schemas.openxmlformats.org/officeDocument/2006/relationships/image" Target="../media/image134.png"/><Relationship Id="rId151" Type="http://schemas.openxmlformats.org/officeDocument/2006/relationships/image" Target="../media/image155.png"/><Relationship Id="rId172" Type="http://schemas.openxmlformats.org/officeDocument/2006/relationships/image" Target="../media/image176.png"/><Relationship Id="rId193" Type="http://schemas.openxmlformats.org/officeDocument/2006/relationships/image" Target="../media/image197.png"/><Relationship Id="rId202" Type="http://schemas.openxmlformats.org/officeDocument/2006/relationships/image" Target="../media/image206.png"/><Relationship Id="rId207" Type="http://schemas.openxmlformats.org/officeDocument/2006/relationships/image" Target="../media/image211.png"/><Relationship Id="rId223" Type="http://schemas.openxmlformats.org/officeDocument/2006/relationships/image" Target="../media/image227.png"/><Relationship Id="rId228" Type="http://schemas.openxmlformats.org/officeDocument/2006/relationships/image" Target="../media/image232.png"/><Relationship Id="rId244" Type="http://schemas.openxmlformats.org/officeDocument/2006/relationships/image" Target="../media/image248.png"/><Relationship Id="rId249" Type="http://schemas.openxmlformats.org/officeDocument/2006/relationships/image" Target="../media/image253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9" Type="http://schemas.openxmlformats.org/officeDocument/2006/relationships/image" Target="../media/image43.png"/><Relationship Id="rId109" Type="http://schemas.openxmlformats.org/officeDocument/2006/relationships/image" Target="../media/image113.png"/><Relationship Id="rId260" Type="http://schemas.openxmlformats.org/officeDocument/2006/relationships/image" Target="../media/image264.png"/><Relationship Id="rId265" Type="http://schemas.openxmlformats.org/officeDocument/2006/relationships/image" Target="../media/image269.png"/><Relationship Id="rId34" Type="http://schemas.openxmlformats.org/officeDocument/2006/relationships/image" Target="../media/image38.png"/><Relationship Id="rId50" Type="http://schemas.openxmlformats.org/officeDocument/2006/relationships/image" Target="../media/image54.png"/><Relationship Id="rId55" Type="http://schemas.openxmlformats.org/officeDocument/2006/relationships/image" Target="../media/image59.png"/><Relationship Id="rId76" Type="http://schemas.openxmlformats.org/officeDocument/2006/relationships/image" Target="../media/image80.png"/><Relationship Id="rId97" Type="http://schemas.openxmlformats.org/officeDocument/2006/relationships/image" Target="../media/image101.png"/><Relationship Id="rId104" Type="http://schemas.openxmlformats.org/officeDocument/2006/relationships/image" Target="../media/image108.png"/><Relationship Id="rId120" Type="http://schemas.openxmlformats.org/officeDocument/2006/relationships/image" Target="../media/image124.png"/><Relationship Id="rId125" Type="http://schemas.openxmlformats.org/officeDocument/2006/relationships/image" Target="../media/image129.png"/><Relationship Id="rId141" Type="http://schemas.openxmlformats.org/officeDocument/2006/relationships/image" Target="../media/image145.png"/><Relationship Id="rId146" Type="http://schemas.openxmlformats.org/officeDocument/2006/relationships/image" Target="../media/image150.png"/><Relationship Id="rId167" Type="http://schemas.openxmlformats.org/officeDocument/2006/relationships/image" Target="../media/image171.png"/><Relationship Id="rId188" Type="http://schemas.openxmlformats.org/officeDocument/2006/relationships/image" Target="../media/image192.png"/><Relationship Id="rId7" Type="http://schemas.openxmlformats.org/officeDocument/2006/relationships/image" Target="../media/image11.png"/><Relationship Id="rId71" Type="http://schemas.openxmlformats.org/officeDocument/2006/relationships/image" Target="../media/image75.png"/><Relationship Id="rId92" Type="http://schemas.openxmlformats.org/officeDocument/2006/relationships/image" Target="../media/image96.png"/><Relationship Id="rId162" Type="http://schemas.openxmlformats.org/officeDocument/2006/relationships/image" Target="../media/image166.png"/><Relationship Id="rId183" Type="http://schemas.openxmlformats.org/officeDocument/2006/relationships/image" Target="../media/image187.png"/><Relationship Id="rId213" Type="http://schemas.openxmlformats.org/officeDocument/2006/relationships/image" Target="../media/image217.png"/><Relationship Id="rId218" Type="http://schemas.openxmlformats.org/officeDocument/2006/relationships/image" Target="../media/image222.png"/><Relationship Id="rId234" Type="http://schemas.openxmlformats.org/officeDocument/2006/relationships/image" Target="../media/image238.png"/><Relationship Id="rId239" Type="http://schemas.openxmlformats.org/officeDocument/2006/relationships/image" Target="../media/image243.png"/><Relationship Id="rId2" Type="http://schemas.openxmlformats.org/officeDocument/2006/relationships/image" Target="../media/image6.jpeg"/><Relationship Id="rId29" Type="http://schemas.openxmlformats.org/officeDocument/2006/relationships/image" Target="../media/image33.png"/><Relationship Id="rId250" Type="http://schemas.openxmlformats.org/officeDocument/2006/relationships/image" Target="../media/image254.png"/><Relationship Id="rId255" Type="http://schemas.openxmlformats.org/officeDocument/2006/relationships/image" Target="../media/image259.png"/><Relationship Id="rId271" Type="http://schemas.openxmlformats.org/officeDocument/2006/relationships/image" Target="../media/image275.png"/><Relationship Id="rId276" Type="http://schemas.openxmlformats.org/officeDocument/2006/relationships/image" Target="../media/image280.png"/><Relationship Id="rId24" Type="http://schemas.openxmlformats.org/officeDocument/2006/relationships/image" Target="../media/image28.png"/><Relationship Id="rId40" Type="http://schemas.openxmlformats.org/officeDocument/2006/relationships/image" Target="../media/image44.png"/><Relationship Id="rId45" Type="http://schemas.openxmlformats.org/officeDocument/2006/relationships/image" Target="../media/image49.png"/><Relationship Id="rId66" Type="http://schemas.openxmlformats.org/officeDocument/2006/relationships/image" Target="../media/image70.png"/><Relationship Id="rId87" Type="http://schemas.openxmlformats.org/officeDocument/2006/relationships/image" Target="../media/image91.png"/><Relationship Id="rId110" Type="http://schemas.openxmlformats.org/officeDocument/2006/relationships/image" Target="../media/image114.png"/><Relationship Id="rId115" Type="http://schemas.openxmlformats.org/officeDocument/2006/relationships/image" Target="../media/image119.png"/><Relationship Id="rId131" Type="http://schemas.openxmlformats.org/officeDocument/2006/relationships/image" Target="../media/image135.png"/><Relationship Id="rId136" Type="http://schemas.openxmlformats.org/officeDocument/2006/relationships/image" Target="../media/image140.png"/><Relationship Id="rId157" Type="http://schemas.openxmlformats.org/officeDocument/2006/relationships/image" Target="../media/image161.png"/><Relationship Id="rId178" Type="http://schemas.openxmlformats.org/officeDocument/2006/relationships/image" Target="../media/image182.png"/><Relationship Id="rId61" Type="http://schemas.openxmlformats.org/officeDocument/2006/relationships/image" Target="../media/image65.png"/><Relationship Id="rId82" Type="http://schemas.openxmlformats.org/officeDocument/2006/relationships/image" Target="../media/image86.png"/><Relationship Id="rId152" Type="http://schemas.openxmlformats.org/officeDocument/2006/relationships/image" Target="../media/image156.png"/><Relationship Id="rId173" Type="http://schemas.openxmlformats.org/officeDocument/2006/relationships/image" Target="../media/image177.png"/><Relationship Id="rId194" Type="http://schemas.openxmlformats.org/officeDocument/2006/relationships/image" Target="../media/image198.png"/><Relationship Id="rId199" Type="http://schemas.openxmlformats.org/officeDocument/2006/relationships/image" Target="../media/image203.png"/><Relationship Id="rId203" Type="http://schemas.openxmlformats.org/officeDocument/2006/relationships/image" Target="../media/image207.png"/><Relationship Id="rId208" Type="http://schemas.openxmlformats.org/officeDocument/2006/relationships/image" Target="../media/image212.png"/><Relationship Id="rId229" Type="http://schemas.openxmlformats.org/officeDocument/2006/relationships/image" Target="../media/image233.png"/><Relationship Id="rId19" Type="http://schemas.openxmlformats.org/officeDocument/2006/relationships/image" Target="../media/image23.png"/><Relationship Id="rId224" Type="http://schemas.openxmlformats.org/officeDocument/2006/relationships/image" Target="../media/image228.png"/><Relationship Id="rId240" Type="http://schemas.openxmlformats.org/officeDocument/2006/relationships/image" Target="../media/image244.png"/><Relationship Id="rId245" Type="http://schemas.openxmlformats.org/officeDocument/2006/relationships/image" Target="../media/image249.png"/><Relationship Id="rId261" Type="http://schemas.openxmlformats.org/officeDocument/2006/relationships/image" Target="../media/image265.png"/><Relationship Id="rId266" Type="http://schemas.openxmlformats.org/officeDocument/2006/relationships/image" Target="../media/image270.png"/><Relationship Id="rId14" Type="http://schemas.openxmlformats.org/officeDocument/2006/relationships/image" Target="../media/image18.png"/><Relationship Id="rId30" Type="http://schemas.openxmlformats.org/officeDocument/2006/relationships/image" Target="../media/image34.png"/><Relationship Id="rId35" Type="http://schemas.openxmlformats.org/officeDocument/2006/relationships/image" Target="../media/image39.png"/><Relationship Id="rId56" Type="http://schemas.openxmlformats.org/officeDocument/2006/relationships/image" Target="../media/image60.png"/><Relationship Id="rId77" Type="http://schemas.openxmlformats.org/officeDocument/2006/relationships/image" Target="../media/image81.png"/><Relationship Id="rId100" Type="http://schemas.openxmlformats.org/officeDocument/2006/relationships/image" Target="../media/image104.png"/><Relationship Id="rId105" Type="http://schemas.openxmlformats.org/officeDocument/2006/relationships/image" Target="../media/image109.png"/><Relationship Id="rId126" Type="http://schemas.openxmlformats.org/officeDocument/2006/relationships/image" Target="../media/image130.png"/><Relationship Id="rId147" Type="http://schemas.openxmlformats.org/officeDocument/2006/relationships/image" Target="../media/image151.png"/><Relationship Id="rId168" Type="http://schemas.openxmlformats.org/officeDocument/2006/relationships/image" Target="../media/image172.png"/><Relationship Id="rId8" Type="http://schemas.openxmlformats.org/officeDocument/2006/relationships/image" Target="../media/image12.png"/><Relationship Id="rId51" Type="http://schemas.openxmlformats.org/officeDocument/2006/relationships/image" Target="../media/image55.png"/><Relationship Id="rId72" Type="http://schemas.openxmlformats.org/officeDocument/2006/relationships/image" Target="../media/image76.png"/><Relationship Id="rId93" Type="http://schemas.openxmlformats.org/officeDocument/2006/relationships/image" Target="../media/image97.png"/><Relationship Id="rId98" Type="http://schemas.openxmlformats.org/officeDocument/2006/relationships/image" Target="../media/image102.png"/><Relationship Id="rId121" Type="http://schemas.openxmlformats.org/officeDocument/2006/relationships/image" Target="../media/image125.png"/><Relationship Id="rId142" Type="http://schemas.openxmlformats.org/officeDocument/2006/relationships/image" Target="../media/image146.png"/><Relationship Id="rId163" Type="http://schemas.openxmlformats.org/officeDocument/2006/relationships/image" Target="../media/image167.png"/><Relationship Id="rId184" Type="http://schemas.openxmlformats.org/officeDocument/2006/relationships/image" Target="../media/image188.png"/><Relationship Id="rId189" Type="http://schemas.openxmlformats.org/officeDocument/2006/relationships/image" Target="../media/image193.png"/><Relationship Id="rId219" Type="http://schemas.openxmlformats.org/officeDocument/2006/relationships/image" Target="../media/image223.png"/><Relationship Id="rId3" Type="http://schemas.openxmlformats.org/officeDocument/2006/relationships/image" Target="../media/image7.png"/><Relationship Id="rId214" Type="http://schemas.openxmlformats.org/officeDocument/2006/relationships/image" Target="../media/image218.png"/><Relationship Id="rId230" Type="http://schemas.openxmlformats.org/officeDocument/2006/relationships/image" Target="../media/image234.png"/><Relationship Id="rId235" Type="http://schemas.openxmlformats.org/officeDocument/2006/relationships/image" Target="../media/image239.png"/><Relationship Id="rId251" Type="http://schemas.openxmlformats.org/officeDocument/2006/relationships/image" Target="../media/image255.png"/><Relationship Id="rId256" Type="http://schemas.openxmlformats.org/officeDocument/2006/relationships/image" Target="../media/image260.png"/><Relationship Id="rId277" Type="http://schemas.openxmlformats.org/officeDocument/2006/relationships/image" Target="../media/image281.png"/><Relationship Id="rId25" Type="http://schemas.openxmlformats.org/officeDocument/2006/relationships/image" Target="../media/image29.png"/><Relationship Id="rId46" Type="http://schemas.openxmlformats.org/officeDocument/2006/relationships/image" Target="../media/image50.png"/><Relationship Id="rId67" Type="http://schemas.openxmlformats.org/officeDocument/2006/relationships/image" Target="../media/image71.png"/><Relationship Id="rId116" Type="http://schemas.openxmlformats.org/officeDocument/2006/relationships/image" Target="../media/image120.png"/><Relationship Id="rId137" Type="http://schemas.openxmlformats.org/officeDocument/2006/relationships/image" Target="../media/image141.png"/><Relationship Id="rId158" Type="http://schemas.openxmlformats.org/officeDocument/2006/relationships/image" Target="../media/image162.png"/><Relationship Id="rId272" Type="http://schemas.openxmlformats.org/officeDocument/2006/relationships/image" Target="../media/image276.png"/><Relationship Id="rId20" Type="http://schemas.openxmlformats.org/officeDocument/2006/relationships/image" Target="../media/image24.png"/><Relationship Id="rId41" Type="http://schemas.openxmlformats.org/officeDocument/2006/relationships/image" Target="../media/image45.png"/><Relationship Id="rId62" Type="http://schemas.openxmlformats.org/officeDocument/2006/relationships/image" Target="../media/image66.png"/><Relationship Id="rId83" Type="http://schemas.openxmlformats.org/officeDocument/2006/relationships/image" Target="../media/image87.png"/><Relationship Id="rId88" Type="http://schemas.openxmlformats.org/officeDocument/2006/relationships/image" Target="../media/image92.png"/><Relationship Id="rId111" Type="http://schemas.openxmlformats.org/officeDocument/2006/relationships/image" Target="../media/image115.png"/><Relationship Id="rId132" Type="http://schemas.openxmlformats.org/officeDocument/2006/relationships/image" Target="../media/image136.png"/><Relationship Id="rId153" Type="http://schemas.openxmlformats.org/officeDocument/2006/relationships/image" Target="../media/image157.png"/><Relationship Id="rId174" Type="http://schemas.openxmlformats.org/officeDocument/2006/relationships/image" Target="../media/image178.png"/><Relationship Id="rId179" Type="http://schemas.openxmlformats.org/officeDocument/2006/relationships/image" Target="../media/image183.png"/><Relationship Id="rId195" Type="http://schemas.openxmlformats.org/officeDocument/2006/relationships/image" Target="../media/image199.png"/><Relationship Id="rId209" Type="http://schemas.openxmlformats.org/officeDocument/2006/relationships/image" Target="../media/image213.png"/><Relationship Id="rId190" Type="http://schemas.openxmlformats.org/officeDocument/2006/relationships/image" Target="../media/image194.png"/><Relationship Id="rId204" Type="http://schemas.openxmlformats.org/officeDocument/2006/relationships/image" Target="../media/image208.png"/><Relationship Id="rId220" Type="http://schemas.openxmlformats.org/officeDocument/2006/relationships/image" Target="../media/image224.png"/><Relationship Id="rId225" Type="http://schemas.openxmlformats.org/officeDocument/2006/relationships/image" Target="../media/image229.png"/><Relationship Id="rId241" Type="http://schemas.openxmlformats.org/officeDocument/2006/relationships/image" Target="../media/image245.png"/><Relationship Id="rId246" Type="http://schemas.openxmlformats.org/officeDocument/2006/relationships/image" Target="../media/image250.png"/><Relationship Id="rId267" Type="http://schemas.openxmlformats.org/officeDocument/2006/relationships/image" Target="../media/image271.png"/><Relationship Id="rId15" Type="http://schemas.openxmlformats.org/officeDocument/2006/relationships/image" Target="../media/image19.png"/><Relationship Id="rId36" Type="http://schemas.openxmlformats.org/officeDocument/2006/relationships/image" Target="../media/image40.png"/><Relationship Id="rId57" Type="http://schemas.openxmlformats.org/officeDocument/2006/relationships/image" Target="../media/image61.png"/><Relationship Id="rId106" Type="http://schemas.openxmlformats.org/officeDocument/2006/relationships/image" Target="../media/image110.png"/><Relationship Id="rId127" Type="http://schemas.openxmlformats.org/officeDocument/2006/relationships/image" Target="../media/image131.png"/><Relationship Id="rId262" Type="http://schemas.openxmlformats.org/officeDocument/2006/relationships/image" Target="../media/image266.png"/><Relationship Id="rId10" Type="http://schemas.openxmlformats.org/officeDocument/2006/relationships/image" Target="../media/image14.png"/><Relationship Id="rId31" Type="http://schemas.openxmlformats.org/officeDocument/2006/relationships/image" Target="../media/image35.png"/><Relationship Id="rId52" Type="http://schemas.openxmlformats.org/officeDocument/2006/relationships/image" Target="../media/image56.png"/><Relationship Id="rId73" Type="http://schemas.openxmlformats.org/officeDocument/2006/relationships/image" Target="../media/image77.png"/><Relationship Id="rId78" Type="http://schemas.openxmlformats.org/officeDocument/2006/relationships/image" Target="../media/image82.png"/><Relationship Id="rId94" Type="http://schemas.openxmlformats.org/officeDocument/2006/relationships/image" Target="../media/image98.png"/><Relationship Id="rId99" Type="http://schemas.openxmlformats.org/officeDocument/2006/relationships/image" Target="../media/image103.png"/><Relationship Id="rId101" Type="http://schemas.openxmlformats.org/officeDocument/2006/relationships/image" Target="../media/image105.png"/><Relationship Id="rId122" Type="http://schemas.openxmlformats.org/officeDocument/2006/relationships/image" Target="../media/image126.png"/><Relationship Id="rId143" Type="http://schemas.openxmlformats.org/officeDocument/2006/relationships/image" Target="../media/image147.png"/><Relationship Id="rId148" Type="http://schemas.openxmlformats.org/officeDocument/2006/relationships/image" Target="../media/image152.png"/><Relationship Id="rId164" Type="http://schemas.openxmlformats.org/officeDocument/2006/relationships/image" Target="../media/image168.png"/><Relationship Id="rId169" Type="http://schemas.openxmlformats.org/officeDocument/2006/relationships/image" Target="../media/image173.png"/><Relationship Id="rId185" Type="http://schemas.openxmlformats.org/officeDocument/2006/relationships/image" Target="../media/image18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80" Type="http://schemas.openxmlformats.org/officeDocument/2006/relationships/image" Target="../media/image184.png"/><Relationship Id="rId210" Type="http://schemas.openxmlformats.org/officeDocument/2006/relationships/image" Target="../media/image214.png"/><Relationship Id="rId215" Type="http://schemas.openxmlformats.org/officeDocument/2006/relationships/image" Target="../media/image219.png"/><Relationship Id="rId236" Type="http://schemas.openxmlformats.org/officeDocument/2006/relationships/image" Target="../media/image240.png"/><Relationship Id="rId257" Type="http://schemas.openxmlformats.org/officeDocument/2006/relationships/image" Target="../media/image261.png"/><Relationship Id="rId278" Type="http://schemas.openxmlformats.org/officeDocument/2006/relationships/image" Target="../media/image282.png"/><Relationship Id="rId26" Type="http://schemas.openxmlformats.org/officeDocument/2006/relationships/image" Target="../media/image30.png"/><Relationship Id="rId231" Type="http://schemas.openxmlformats.org/officeDocument/2006/relationships/image" Target="../media/image235.png"/><Relationship Id="rId252" Type="http://schemas.openxmlformats.org/officeDocument/2006/relationships/image" Target="../media/image256.png"/><Relationship Id="rId273" Type="http://schemas.openxmlformats.org/officeDocument/2006/relationships/image" Target="../media/image277.png"/><Relationship Id="rId47" Type="http://schemas.openxmlformats.org/officeDocument/2006/relationships/image" Target="../media/image51.png"/><Relationship Id="rId68" Type="http://schemas.openxmlformats.org/officeDocument/2006/relationships/image" Target="../media/image72.png"/><Relationship Id="rId89" Type="http://schemas.openxmlformats.org/officeDocument/2006/relationships/image" Target="../media/image93.png"/><Relationship Id="rId112" Type="http://schemas.openxmlformats.org/officeDocument/2006/relationships/image" Target="../media/image116.png"/><Relationship Id="rId133" Type="http://schemas.openxmlformats.org/officeDocument/2006/relationships/image" Target="../media/image137.png"/><Relationship Id="rId154" Type="http://schemas.openxmlformats.org/officeDocument/2006/relationships/image" Target="../media/image158.png"/><Relationship Id="rId175" Type="http://schemas.openxmlformats.org/officeDocument/2006/relationships/image" Target="../media/image179.png"/><Relationship Id="rId196" Type="http://schemas.openxmlformats.org/officeDocument/2006/relationships/image" Target="../media/image200.png"/><Relationship Id="rId200" Type="http://schemas.openxmlformats.org/officeDocument/2006/relationships/image" Target="../media/image204.png"/><Relationship Id="rId16" Type="http://schemas.openxmlformats.org/officeDocument/2006/relationships/image" Target="../media/image20.png"/><Relationship Id="rId221" Type="http://schemas.openxmlformats.org/officeDocument/2006/relationships/image" Target="../media/image225.png"/><Relationship Id="rId242" Type="http://schemas.openxmlformats.org/officeDocument/2006/relationships/image" Target="../media/image246.png"/><Relationship Id="rId263" Type="http://schemas.openxmlformats.org/officeDocument/2006/relationships/image" Target="../media/image267.png"/><Relationship Id="rId37" Type="http://schemas.openxmlformats.org/officeDocument/2006/relationships/image" Target="../media/image41.png"/><Relationship Id="rId58" Type="http://schemas.openxmlformats.org/officeDocument/2006/relationships/image" Target="../media/image62.png"/><Relationship Id="rId79" Type="http://schemas.openxmlformats.org/officeDocument/2006/relationships/image" Target="../media/image83.png"/><Relationship Id="rId102" Type="http://schemas.openxmlformats.org/officeDocument/2006/relationships/image" Target="../media/image106.png"/><Relationship Id="rId123" Type="http://schemas.openxmlformats.org/officeDocument/2006/relationships/image" Target="../media/image127.png"/><Relationship Id="rId144" Type="http://schemas.openxmlformats.org/officeDocument/2006/relationships/image" Target="../media/image148.png"/><Relationship Id="rId90" Type="http://schemas.openxmlformats.org/officeDocument/2006/relationships/image" Target="../media/image94.png"/><Relationship Id="rId165" Type="http://schemas.openxmlformats.org/officeDocument/2006/relationships/image" Target="../media/image169.png"/><Relationship Id="rId186" Type="http://schemas.openxmlformats.org/officeDocument/2006/relationships/image" Target="../media/image190.png"/><Relationship Id="rId211" Type="http://schemas.openxmlformats.org/officeDocument/2006/relationships/image" Target="../media/image215.png"/><Relationship Id="rId232" Type="http://schemas.openxmlformats.org/officeDocument/2006/relationships/image" Target="../media/image236.png"/><Relationship Id="rId253" Type="http://schemas.openxmlformats.org/officeDocument/2006/relationships/image" Target="../media/image257.png"/><Relationship Id="rId274" Type="http://schemas.openxmlformats.org/officeDocument/2006/relationships/image" Target="../media/image278.png"/><Relationship Id="rId27" Type="http://schemas.openxmlformats.org/officeDocument/2006/relationships/image" Target="../media/image31.png"/><Relationship Id="rId48" Type="http://schemas.openxmlformats.org/officeDocument/2006/relationships/image" Target="../media/image52.png"/><Relationship Id="rId69" Type="http://schemas.openxmlformats.org/officeDocument/2006/relationships/image" Target="../media/image73.png"/><Relationship Id="rId113" Type="http://schemas.openxmlformats.org/officeDocument/2006/relationships/image" Target="../media/image117.png"/><Relationship Id="rId134" Type="http://schemas.openxmlformats.org/officeDocument/2006/relationships/image" Target="../media/image138.png"/><Relationship Id="rId80" Type="http://schemas.openxmlformats.org/officeDocument/2006/relationships/image" Target="../media/image84.png"/><Relationship Id="rId155" Type="http://schemas.openxmlformats.org/officeDocument/2006/relationships/image" Target="../media/image159.png"/><Relationship Id="rId176" Type="http://schemas.openxmlformats.org/officeDocument/2006/relationships/image" Target="../media/image180.png"/><Relationship Id="rId197" Type="http://schemas.openxmlformats.org/officeDocument/2006/relationships/image" Target="../media/image201.png"/><Relationship Id="rId201" Type="http://schemas.openxmlformats.org/officeDocument/2006/relationships/image" Target="../media/image205.png"/><Relationship Id="rId222" Type="http://schemas.openxmlformats.org/officeDocument/2006/relationships/image" Target="../media/image226.png"/><Relationship Id="rId243" Type="http://schemas.openxmlformats.org/officeDocument/2006/relationships/image" Target="../media/image247.png"/><Relationship Id="rId264" Type="http://schemas.openxmlformats.org/officeDocument/2006/relationships/image" Target="../media/image268.png"/><Relationship Id="rId17" Type="http://schemas.openxmlformats.org/officeDocument/2006/relationships/image" Target="../media/image21.png"/><Relationship Id="rId38" Type="http://schemas.openxmlformats.org/officeDocument/2006/relationships/image" Target="../media/image42.png"/><Relationship Id="rId59" Type="http://schemas.openxmlformats.org/officeDocument/2006/relationships/image" Target="../media/image63.png"/><Relationship Id="rId103" Type="http://schemas.openxmlformats.org/officeDocument/2006/relationships/image" Target="../media/image107.png"/><Relationship Id="rId124" Type="http://schemas.openxmlformats.org/officeDocument/2006/relationships/image" Target="../media/image128.png"/><Relationship Id="rId70" Type="http://schemas.openxmlformats.org/officeDocument/2006/relationships/image" Target="../media/image74.png"/><Relationship Id="rId91" Type="http://schemas.openxmlformats.org/officeDocument/2006/relationships/image" Target="../media/image95.png"/><Relationship Id="rId145" Type="http://schemas.openxmlformats.org/officeDocument/2006/relationships/image" Target="../media/image149.png"/><Relationship Id="rId166" Type="http://schemas.openxmlformats.org/officeDocument/2006/relationships/image" Target="../media/image170.png"/><Relationship Id="rId187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216.png"/><Relationship Id="rId233" Type="http://schemas.openxmlformats.org/officeDocument/2006/relationships/image" Target="../media/image237.png"/><Relationship Id="rId254" Type="http://schemas.openxmlformats.org/officeDocument/2006/relationships/image" Target="../media/image258.png"/><Relationship Id="rId28" Type="http://schemas.openxmlformats.org/officeDocument/2006/relationships/image" Target="../media/image32.png"/><Relationship Id="rId49" Type="http://schemas.openxmlformats.org/officeDocument/2006/relationships/image" Target="../media/image53.png"/><Relationship Id="rId114" Type="http://schemas.openxmlformats.org/officeDocument/2006/relationships/image" Target="../media/image118.png"/><Relationship Id="rId275" Type="http://schemas.openxmlformats.org/officeDocument/2006/relationships/image" Target="../media/image279.png"/><Relationship Id="rId60" Type="http://schemas.openxmlformats.org/officeDocument/2006/relationships/image" Target="../media/image64.png"/><Relationship Id="rId81" Type="http://schemas.openxmlformats.org/officeDocument/2006/relationships/image" Target="../media/image85.png"/><Relationship Id="rId135" Type="http://schemas.openxmlformats.org/officeDocument/2006/relationships/image" Target="../media/image139.png"/><Relationship Id="rId156" Type="http://schemas.openxmlformats.org/officeDocument/2006/relationships/image" Target="../media/image160.png"/><Relationship Id="rId177" Type="http://schemas.openxmlformats.org/officeDocument/2006/relationships/image" Target="../media/image181.png"/><Relationship Id="rId198" Type="http://schemas.openxmlformats.org/officeDocument/2006/relationships/image" Target="../media/image20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Электронная очередь РСО 2023_1_Монтажная область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72616" y="10268074"/>
            <a:ext cx="6530340" cy="3251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950" spc="-5" dirty="0">
                <a:solidFill>
                  <a:srgbClr val="0078D0"/>
                </a:solidFill>
                <a:latin typeface="Microsoft Sans Serif" panose="020B0604020202020204"/>
                <a:cs typeface="Microsoft Sans Serif" panose="020B0604020202020204"/>
              </a:rPr>
              <a:t>Внедрение</a:t>
            </a:r>
            <a:r>
              <a:rPr sz="1950" spc="35" dirty="0">
                <a:solidFill>
                  <a:srgbClr val="0078D0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950" spc="-5" dirty="0">
                <a:solidFill>
                  <a:srgbClr val="0078D0"/>
                </a:solidFill>
                <a:latin typeface="Microsoft Sans Serif" panose="020B0604020202020204"/>
                <a:cs typeface="Microsoft Sans Serif" panose="020B0604020202020204"/>
              </a:rPr>
              <a:t>системы</a:t>
            </a:r>
            <a:r>
              <a:rPr sz="1950" spc="35" dirty="0">
                <a:solidFill>
                  <a:srgbClr val="0078D0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950" spc="-5" dirty="0">
                <a:solidFill>
                  <a:srgbClr val="0078D0"/>
                </a:solidFill>
                <a:latin typeface="Microsoft Sans Serif" panose="020B0604020202020204"/>
                <a:cs typeface="Microsoft Sans Serif" panose="020B0604020202020204"/>
              </a:rPr>
              <a:t>управления</a:t>
            </a:r>
            <a:r>
              <a:rPr sz="1950" spc="35" dirty="0">
                <a:solidFill>
                  <a:srgbClr val="0078D0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950" spc="-5" dirty="0">
                <a:solidFill>
                  <a:srgbClr val="0078D0"/>
                </a:solidFill>
                <a:latin typeface="Microsoft Sans Serif" panose="020B0604020202020204"/>
                <a:cs typeface="Microsoft Sans Serif" panose="020B0604020202020204"/>
              </a:rPr>
              <a:t>электронной</a:t>
            </a:r>
            <a:r>
              <a:rPr sz="1950" spc="35" dirty="0">
                <a:solidFill>
                  <a:srgbClr val="0078D0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950" spc="-10" dirty="0">
                <a:solidFill>
                  <a:srgbClr val="0078D0"/>
                </a:solidFill>
                <a:latin typeface="Microsoft Sans Serif" panose="020B0604020202020204"/>
                <a:cs typeface="Microsoft Sans Serif" panose="020B0604020202020204"/>
              </a:rPr>
              <a:t>очередью</a:t>
            </a:r>
            <a:endParaRPr sz="19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8384" y="6902197"/>
            <a:ext cx="2286000" cy="50990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400" spc="-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Республика</a:t>
            </a:r>
            <a:endParaRPr sz="1400">
              <a:latin typeface="Microsoft Sans Serif" panose="020B0604020202020204"/>
              <a:cs typeface="Microsoft Sans Serif" panose="020B0604020202020204"/>
            </a:endParaRPr>
          </a:p>
          <a:p>
            <a:pPr marL="12700">
              <a:lnSpc>
                <a:spcPct val="100000"/>
              </a:lnSpc>
              <a:spcBef>
                <a:spcPts val="230"/>
              </a:spcBef>
            </a:pPr>
            <a:r>
              <a:rPr sz="1400" spc="-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Северная</a:t>
            </a:r>
            <a:r>
              <a:rPr sz="140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400" spc="-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Осетия</a:t>
            </a:r>
            <a:r>
              <a:rPr sz="140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400" spc="36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–</a:t>
            </a:r>
            <a:r>
              <a:rPr sz="140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40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Алания</a:t>
            </a:r>
            <a:endParaRPr sz="140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72616" y="7960317"/>
            <a:ext cx="10011410" cy="2082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5470"/>
              </a:lnSpc>
            </a:pPr>
            <a:r>
              <a:rPr sz="4350" spc="30" dirty="0"/>
              <a:t>Организация</a:t>
            </a:r>
            <a:r>
              <a:rPr sz="4350" spc="65" dirty="0"/>
              <a:t> </a:t>
            </a:r>
            <a:r>
              <a:rPr sz="4350" spc="15" dirty="0"/>
              <a:t>транзитного</a:t>
            </a:r>
            <a:r>
              <a:rPr sz="4350" spc="80" dirty="0"/>
              <a:t> </a:t>
            </a:r>
            <a:r>
              <a:rPr sz="4350" spc="45" dirty="0"/>
              <a:t>проезда </a:t>
            </a:r>
            <a:r>
              <a:rPr sz="4350" spc="50" dirty="0"/>
              <a:t> </a:t>
            </a:r>
            <a:r>
              <a:rPr sz="4350" dirty="0"/>
              <a:t>грузового</a:t>
            </a:r>
            <a:r>
              <a:rPr sz="4350" spc="80" dirty="0"/>
              <a:t> </a:t>
            </a:r>
            <a:r>
              <a:rPr sz="4350" spc="15" dirty="0"/>
              <a:t>транспорта</a:t>
            </a:r>
            <a:r>
              <a:rPr sz="4350" spc="80" dirty="0"/>
              <a:t> </a:t>
            </a:r>
            <a:r>
              <a:rPr sz="4350" spc="10" dirty="0"/>
              <a:t>в</a:t>
            </a:r>
            <a:r>
              <a:rPr sz="4350" spc="85" dirty="0"/>
              <a:t> </a:t>
            </a:r>
            <a:r>
              <a:rPr sz="4350" dirty="0"/>
              <a:t>Республике </a:t>
            </a:r>
            <a:r>
              <a:rPr sz="4350" spc="-1195" dirty="0"/>
              <a:t> </a:t>
            </a:r>
            <a:r>
              <a:rPr sz="4350" spc="25" dirty="0"/>
              <a:t>Северная</a:t>
            </a:r>
            <a:r>
              <a:rPr sz="4350" spc="80" dirty="0"/>
              <a:t> </a:t>
            </a:r>
            <a:r>
              <a:rPr sz="4350" spc="20" dirty="0"/>
              <a:t>Осетия</a:t>
            </a:r>
            <a:r>
              <a:rPr sz="4350" spc="80" dirty="0"/>
              <a:t> </a:t>
            </a:r>
            <a:r>
              <a:rPr sz="4350" spc="20" dirty="0"/>
              <a:t>—</a:t>
            </a:r>
            <a:r>
              <a:rPr sz="4350" spc="85" dirty="0"/>
              <a:t> </a:t>
            </a:r>
            <a:r>
              <a:rPr sz="4350" spc="45" dirty="0"/>
              <a:t>Алания</a:t>
            </a:r>
            <a:endParaRPr sz="4350" dirty="0"/>
          </a:p>
        </p:txBody>
      </p:sp>
      <p:pic>
        <p:nvPicPr>
          <p:cNvPr id="10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5316" y="6799939"/>
            <a:ext cx="815357" cy="8153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Рисунок 83" descr="Электронная очередь РСО 2023_1-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43228" y="5576068"/>
            <a:ext cx="2167890" cy="1024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Повышение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имиджа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Республики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Северная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Осетия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68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—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Алания</a:t>
            </a:r>
            <a:r>
              <a:rPr lang="ru-RU"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72616" y="585188"/>
            <a:ext cx="10660380" cy="10306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6000"/>
              </a:lnSpc>
              <a:spcBef>
                <a:spcPts val="90"/>
              </a:spcBef>
            </a:pPr>
            <a:r>
              <a:rPr spc="15" dirty="0">
                <a:solidFill>
                  <a:srgbClr val="FFFFFF"/>
                </a:solidFill>
              </a:rPr>
              <a:t>Достигнутые </a:t>
            </a:r>
            <a:r>
              <a:rPr spc="10" dirty="0">
                <a:solidFill>
                  <a:srgbClr val="FFFFFF"/>
                </a:solidFill>
              </a:rPr>
              <a:t>цели реорганизации </a:t>
            </a:r>
            <a:r>
              <a:rPr spc="5" dirty="0">
                <a:solidFill>
                  <a:srgbClr val="FFFFFF"/>
                </a:solidFill>
              </a:rPr>
              <a:t>транзита </a:t>
            </a:r>
            <a:r>
              <a:rPr spc="-5" dirty="0">
                <a:solidFill>
                  <a:srgbClr val="FFFFFF"/>
                </a:solidFill>
              </a:rPr>
              <a:t>грузового </a:t>
            </a:r>
            <a:r>
              <a:rPr spc="-850" dirty="0">
                <a:solidFill>
                  <a:srgbClr val="FFFFFF"/>
                </a:solidFill>
              </a:rPr>
              <a:t> </a:t>
            </a:r>
            <a:r>
              <a:rPr spc="5" dirty="0">
                <a:solidFill>
                  <a:srgbClr val="FFFFFF"/>
                </a:solidFill>
              </a:rPr>
              <a:t>транспорта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spc="20" dirty="0">
                <a:solidFill>
                  <a:srgbClr val="FFFFFF"/>
                </a:solidFill>
              </a:rPr>
              <a:t>в</a:t>
            </a:r>
            <a:r>
              <a:rPr spc="10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Республике</a:t>
            </a:r>
            <a:r>
              <a:rPr spc="5" dirty="0">
                <a:solidFill>
                  <a:srgbClr val="FFFFFF"/>
                </a:solidFill>
              </a:rPr>
              <a:t> </a:t>
            </a:r>
            <a:r>
              <a:rPr spc="15" dirty="0">
                <a:solidFill>
                  <a:srgbClr val="FFFFFF"/>
                </a:solidFill>
              </a:rPr>
              <a:t>Северная</a:t>
            </a:r>
            <a:r>
              <a:rPr spc="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Осетия </a:t>
            </a:r>
            <a:r>
              <a:rPr spc="15" dirty="0">
                <a:solidFill>
                  <a:srgbClr val="FFFFFF"/>
                </a:solidFill>
              </a:rPr>
              <a:t>–</a:t>
            </a:r>
            <a:r>
              <a:rPr spc="5" dirty="0">
                <a:solidFill>
                  <a:srgbClr val="FFFFFF"/>
                </a:solidFill>
              </a:rPr>
              <a:t> </a:t>
            </a:r>
            <a:r>
              <a:rPr spc="25" dirty="0">
                <a:solidFill>
                  <a:srgbClr val="FFFFFF"/>
                </a:solidFill>
              </a:rPr>
              <a:t>Алания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40707" y="2348802"/>
            <a:ext cx="195389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Решение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проблемы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0707" y="2600102"/>
            <a:ext cx="21037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стихийной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парковки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грузового</a:t>
            </a:r>
            <a:r>
              <a:rPr sz="1650" spc="-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транспорта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17711" y="2726056"/>
            <a:ext cx="2614930" cy="1030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Увеличение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скорости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транспортных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потоков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Военно-Грузинской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дороге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61103" y="6468430"/>
            <a:ext cx="1645285" cy="1030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Развитие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инфраст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</a:t>
            </a:r>
            <a:r>
              <a:rPr sz="1650" spc="-5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</a:t>
            </a:r>
            <a:r>
              <a:rPr sz="1650" spc="-4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ры 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Республики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336001" y="6596811"/>
            <a:ext cx="3557270" cy="1030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Цифровой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учёт</a:t>
            </a:r>
            <a:r>
              <a:rPr sz="165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контроль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пребывания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грузовых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транспортных </a:t>
            </a:r>
            <a:r>
              <a:rPr sz="1650" spc="-4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средств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территории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Республики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62525" y="5576073"/>
            <a:ext cx="1919605" cy="1698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Оптимизация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процесса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транзита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грузовых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автомобилей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через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РСО</a:t>
            </a:r>
            <a:r>
              <a:rPr lang="ru-RU" sz="1650" spc="-3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68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—</a:t>
            </a:r>
            <a:r>
              <a:rPr sz="165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Алани</a:t>
            </a:r>
            <a:r>
              <a:rPr lang="ru-RU" sz="1650" dirty="0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я</a:t>
            </a:r>
            <a:endParaRPr lang="ru-RU" sz="1650" spc="680" dirty="0">
              <a:solidFill>
                <a:srgbClr val="FFFFFF"/>
              </a:solidFill>
              <a:latin typeface="Microsoft Sans Serif" panose="020B0604020202020204"/>
              <a:cs typeface="Microsoft Sans Serif" panose="020B0604020202020204"/>
              <a:sym typeface="+mn-e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81156" y="8828597"/>
            <a:ext cx="364744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Оптимизация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процесса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прохождения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таможенного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контроля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611827" y="1883306"/>
            <a:ext cx="2407285" cy="1030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Сокращение количества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6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ДТП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Военно-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Грузинской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дороге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61103" y="4373179"/>
            <a:ext cx="25609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Улучшение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экологических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показателей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4164061" y="3264875"/>
            <a:ext cx="1408430" cy="1030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Организация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пунктов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регистрации</a:t>
            </a:r>
            <a:r>
              <a:rPr sz="1650" spc="-6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4164061" y="4270081"/>
            <a:ext cx="12541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э</a:t>
            </a:r>
            <a:r>
              <a:rPr sz="1650" spc="-3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ле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тронной 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очереди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7029728" y="3257053"/>
            <a:ext cx="2380699" cy="10259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Повышение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лояль- 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ности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водителей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 err="1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грузового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транспор</a:t>
            </a:r>
            <a:r>
              <a:rPr sz="1650" spc="-25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та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4170369" y="799714"/>
            <a:ext cx="2984500" cy="1030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Исключение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«серых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схем»,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действующих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целях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проезда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4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без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очереди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143228" y="8081177"/>
            <a:ext cx="2773045" cy="1365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Строительство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организация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парковочных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пространств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(зон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ожидания)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для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грузового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транспорта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72616" y="10483543"/>
            <a:ext cx="428625" cy="434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280"/>
              </a:lnSpc>
            </a:pPr>
            <a:r>
              <a:rPr sz="285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02</a:t>
            </a:r>
            <a:endParaRPr sz="2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ftr" sz="quarter" idx="5"/>
          </p:nvPr>
        </p:nvSpPr>
        <p:spPr>
          <a:xfrm>
            <a:off x="11575952" y="10663635"/>
            <a:ext cx="775525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55"/>
              </a:lnSpc>
            </a:pPr>
            <a:r>
              <a:rPr spc="-5" dirty="0">
                <a:solidFill>
                  <a:srgbClr val="FFFFFF"/>
                </a:solidFill>
              </a:rPr>
              <a:t>Организация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транзитного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проезда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грузового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транспорта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в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Республике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Северная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Осетия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5" dirty="0">
                <a:solidFill>
                  <a:srgbClr val="FFFFFF"/>
                </a:solidFill>
              </a:rPr>
              <a:t>—</a:t>
            </a:r>
            <a:r>
              <a:rPr spc="10" dirty="0">
                <a:solidFill>
                  <a:srgbClr val="FFFFFF"/>
                </a:solidFill>
              </a:rPr>
              <a:t>Алания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Рисунок 187" descr="Электронная очередь РСО 2023_1-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2621" y="592484"/>
            <a:ext cx="12620625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5" dirty="0">
                <a:solidFill>
                  <a:srgbClr val="FFFFFF"/>
                </a:solidFill>
              </a:rPr>
              <a:t>Ключевые</a:t>
            </a:r>
            <a:r>
              <a:rPr spc="15" dirty="0">
                <a:solidFill>
                  <a:srgbClr val="FFFFFF"/>
                </a:solidFill>
              </a:rPr>
              <a:t> </a:t>
            </a:r>
            <a:r>
              <a:rPr spc="20" dirty="0">
                <a:solidFill>
                  <a:srgbClr val="FFFFFF"/>
                </a:solidFill>
              </a:rPr>
              <a:t>решенные</a:t>
            </a:r>
            <a:r>
              <a:rPr spc="1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задачи</a:t>
            </a:r>
            <a:r>
              <a:rPr spc="1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организации транзитного</a:t>
            </a:r>
            <a:r>
              <a:rPr spc="15" dirty="0">
                <a:solidFill>
                  <a:srgbClr val="FFFFFF"/>
                </a:solidFill>
              </a:rPr>
              <a:t> проезда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270182" y="2181917"/>
            <a:ext cx="2661920" cy="2022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5325">
              <a:lnSpc>
                <a:spcPct val="125000"/>
              </a:lnSpc>
              <a:spcBef>
                <a:spcPts val="100"/>
              </a:spcBef>
            </a:pPr>
            <a:r>
              <a:rPr sz="165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Строительство </a:t>
            </a:r>
            <a:r>
              <a:rPr sz="1650" b="1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парковочн</a:t>
            </a:r>
            <a:r>
              <a:rPr lang="ru-RU" sz="165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</a:t>
            </a:r>
            <a:r>
              <a:rPr sz="165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й</a:t>
            </a:r>
            <a:r>
              <a:rPr sz="1650" b="1" spc="-8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зоны</a:t>
            </a:r>
            <a:endParaRPr sz="165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ct val="125000"/>
              </a:lnSpc>
              <a:spcBef>
                <a:spcPts val="825"/>
              </a:spcBef>
            </a:pP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Организация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парковки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долгосрочного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ожидания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соблюдение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очередности 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пересечения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границы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34075" y="2181917"/>
            <a:ext cx="3575050" cy="198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3325">
              <a:lnSpc>
                <a:spcPct val="125000"/>
              </a:lnSpc>
              <a:spcBef>
                <a:spcPts val="100"/>
              </a:spcBef>
            </a:pPr>
            <a:r>
              <a:rPr sz="165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Мониторинг </a:t>
            </a:r>
            <a:r>
              <a:rPr sz="165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грузового </a:t>
            </a:r>
            <a:r>
              <a:rPr sz="1650" b="1" spc="-44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транспортного</a:t>
            </a:r>
            <a:r>
              <a:rPr sz="1650" b="1" spc="-2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потока</a:t>
            </a:r>
            <a:endParaRPr sz="1650" dirty="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ct val="125000"/>
              </a:lnSpc>
              <a:spcBef>
                <a:spcPts val="825"/>
              </a:spcBef>
            </a:pP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Установка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детекторов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транспорта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функцией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считывания 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государственных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регистрационных 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знаков,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включая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иностранные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знаки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790429" y="2244742"/>
            <a:ext cx="2722245" cy="27937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ru-RU" sz="1650" b="1" spc="5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Создание</a:t>
            </a:r>
            <a:r>
              <a:rPr lang="ru-RU" sz="1650" b="1" spc="-3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1650" b="1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системы</a:t>
            </a:r>
            <a:r>
              <a:rPr lang="ru-RU" sz="1650" b="1" spc="-2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1650" b="1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управления</a:t>
            </a:r>
            <a:endParaRPr lang="ru-RU" sz="1650" dirty="0" smtClean="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50" b="1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dirty="0" err="1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электронной</a:t>
            </a:r>
            <a:r>
              <a:rPr sz="1650" b="1" spc="-2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очередью</a:t>
            </a:r>
            <a:endParaRPr sz="1650" dirty="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ct val="125000"/>
              </a:lnSpc>
              <a:spcBef>
                <a:spcPts val="825"/>
              </a:spcBef>
            </a:pP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Организация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предварительной 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регистрации в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электронной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очереди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пунктах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регистрации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 err="1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оператором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системы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92180" y="6287132"/>
            <a:ext cx="4016796" cy="3200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7230">
              <a:lnSpc>
                <a:spcPct val="125000"/>
              </a:lnSpc>
              <a:spcBef>
                <a:spcPts val="100"/>
              </a:spcBef>
            </a:pPr>
            <a:r>
              <a:rPr lang="ru-RU" sz="1650" b="1" spc="-1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И</a:t>
            </a:r>
            <a:r>
              <a:rPr lang="ru-RU" sz="1650" b="1" spc="-5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н</a:t>
            </a:r>
            <a:r>
              <a:rPr lang="ru-RU" sz="1650" b="1" spc="-1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фо</a:t>
            </a:r>
            <a:r>
              <a:rPr lang="ru-RU" sz="1650" b="1" spc="-5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рмир</a:t>
            </a:r>
            <a:r>
              <a:rPr lang="ru-RU" sz="1650" b="1" spc="-1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</a:t>
            </a:r>
            <a:r>
              <a:rPr lang="ru-RU" sz="1650" b="1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ва</a:t>
            </a:r>
            <a:r>
              <a:rPr lang="ru-RU" sz="1650" b="1" spc="-5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н</a:t>
            </a:r>
            <a:r>
              <a:rPr lang="ru-RU" sz="1650" b="1" spc="5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и</a:t>
            </a:r>
            <a:r>
              <a:rPr lang="ru-RU" sz="1650" b="1" spc="-5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е  </a:t>
            </a:r>
            <a:r>
              <a:rPr lang="ru-RU" sz="1650" b="1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водителей</a:t>
            </a:r>
            <a:endParaRPr lang="ru-RU" sz="1650" dirty="0" smtClean="0">
              <a:latin typeface="Arial" panose="020B0604020202020204"/>
              <a:cs typeface="Arial" panose="020B0604020202020204"/>
            </a:endParaRPr>
          </a:p>
          <a:p>
            <a:pPr marL="12700" marR="697230">
              <a:lnSpc>
                <a:spcPct val="125000"/>
              </a:lnSpc>
              <a:spcBef>
                <a:spcPts val="100"/>
              </a:spcBef>
            </a:pPr>
            <a:r>
              <a:rPr sz="1650" spc="-5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Информирование</a:t>
            </a:r>
            <a:r>
              <a:rPr sz="1650" spc="-5" dirty="0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ходе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движения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очереди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наступлении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очереди 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водителей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сайте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ГБУ</a:t>
            </a:r>
            <a:r>
              <a:rPr lang="ru-RU" sz="1650" dirty="0" smtClean="0"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«</a:t>
            </a:r>
            <a:r>
              <a:rPr sz="1650" spc="-15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Центра</a:t>
            </a:r>
            <a:r>
              <a:rPr sz="1650" spc="10" dirty="0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организации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дорожного</a:t>
            </a:r>
            <a:r>
              <a:rPr sz="1650" spc="49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движения»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Комитета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транспорту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дорожной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инфраструктуре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РСО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650" spc="68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—</a:t>
            </a:r>
            <a:r>
              <a:rPr sz="1650" spc="1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Алани</a:t>
            </a:r>
            <a:r>
              <a:rPr lang="ru-RU" sz="1650" spc="1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я</a:t>
            </a:r>
            <a:endParaRPr lang="ru-RU" sz="1650" spc="10" dirty="0" err="1" smtClean="0">
              <a:solidFill>
                <a:srgbClr val="FFFFFF"/>
              </a:solidFill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677016" y="6287131"/>
            <a:ext cx="3074670" cy="27962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53415">
              <a:lnSpc>
                <a:spcPct val="125000"/>
              </a:lnSpc>
              <a:spcBef>
                <a:spcPts val="100"/>
              </a:spcBef>
            </a:pPr>
            <a:r>
              <a:rPr lang="ru-RU" sz="1650" b="1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Организация</a:t>
            </a:r>
            <a:r>
              <a:rPr lang="ru-RU" sz="1650" b="1" spc="-2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ru-RU" sz="1650" b="1" spc="-5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четырех</a:t>
            </a:r>
            <a:endParaRPr lang="ru-RU" sz="1650" dirty="0" smtClean="0">
              <a:latin typeface="Arial" panose="020B0604020202020204"/>
              <a:cs typeface="Arial" panose="020B0604020202020204"/>
            </a:endParaRPr>
          </a:p>
          <a:p>
            <a:pPr marL="12700" marR="653415">
              <a:lnSpc>
                <a:spcPct val="125000"/>
              </a:lnSpc>
              <a:spcBef>
                <a:spcPts val="100"/>
              </a:spcBef>
            </a:pPr>
            <a:r>
              <a:rPr sz="1650" b="1" dirty="0" err="1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пунктов</a:t>
            </a:r>
            <a:r>
              <a:rPr sz="1650" b="1" spc="-3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регистрации</a:t>
            </a:r>
            <a:r>
              <a:rPr sz="1650" b="1" spc="-2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в </a:t>
            </a:r>
            <a:r>
              <a:rPr sz="1650" b="1" spc="-44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электронной</a:t>
            </a:r>
            <a:r>
              <a:rPr sz="1650" b="1" spc="-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очереди</a:t>
            </a:r>
            <a:endParaRPr sz="1650" dirty="0">
              <a:latin typeface="Arial" panose="020B0604020202020204"/>
              <a:cs typeface="Arial" panose="020B0604020202020204"/>
            </a:endParaRPr>
          </a:p>
          <a:p>
            <a:pPr marL="200660" indent="-188595">
              <a:lnSpc>
                <a:spcPct val="100000"/>
              </a:lnSpc>
              <a:spcBef>
                <a:spcPts val="1315"/>
              </a:spcBef>
              <a:buChar char="•"/>
              <a:tabLst>
                <a:tab pos="201295" algn="l"/>
              </a:tabLst>
            </a:pP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Село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Иран,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Кировский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район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200660" marR="471170" indent="-188595">
              <a:lnSpc>
                <a:spcPct val="125000"/>
              </a:lnSpc>
              <a:spcBef>
                <a:spcPts val="495"/>
              </a:spcBef>
              <a:buChar char="•"/>
              <a:tabLst>
                <a:tab pos="201295" algn="l"/>
              </a:tabLst>
            </a:pP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2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пункта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регистрации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на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Архонском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шоссе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200660" marR="5080" indent="-188595">
              <a:lnSpc>
                <a:spcPct val="125000"/>
              </a:lnSpc>
              <a:spcBef>
                <a:spcPts val="495"/>
              </a:spcBef>
              <a:buChar char="•"/>
              <a:tabLst>
                <a:tab pos="201295" algn="l"/>
              </a:tabLst>
            </a:pP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Село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Нижний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Ларс,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городской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округ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Владикавказ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772616" y="10483534"/>
            <a:ext cx="429259" cy="434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280"/>
              </a:lnSpc>
            </a:pPr>
            <a:r>
              <a:rPr sz="285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03</a:t>
            </a:r>
            <a:endParaRPr sz="2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7" name="object 187"/>
          <p:cNvSpPr txBox="1">
            <a:spLocks noGrp="1"/>
          </p:cNvSpPr>
          <p:nvPr>
            <p:ph type="ftr" sz="quarter" idx="5"/>
          </p:nvPr>
        </p:nvSpPr>
        <p:spPr>
          <a:xfrm>
            <a:off x="11575952" y="10663635"/>
            <a:ext cx="775525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55"/>
              </a:lnSpc>
            </a:pPr>
            <a:r>
              <a:rPr spc="-5" dirty="0">
                <a:solidFill>
                  <a:srgbClr val="FFFFFF"/>
                </a:solidFill>
              </a:rPr>
              <a:t>Организация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транзитного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проезда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грузового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транспорта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в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Республике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Северная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Осетия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5" dirty="0">
                <a:solidFill>
                  <a:srgbClr val="FFFFFF"/>
                </a:solidFill>
              </a:rPr>
              <a:t>—</a:t>
            </a:r>
            <a:r>
              <a:rPr spc="10" dirty="0">
                <a:solidFill>
                  <a:srgbClr val="FFFFFF"/>
                </a:solidFill>
              </a:rPr>
              <a:t>Алания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Рисунок 132" descr="Электронная очередь РСО 2023_1_Монтажная область 1 копия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2616" y="585331"/>
            <a:ext cx="3810635" cy="1533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6000"/>
              </a:lnSpc>
              <a:spcBef>
                <a:spcPts val="90"/>
              </a:spcBef>
            </a:pPr>
            <a:r>
              <a:rPr dirty="0">
                <a:solidFill>
                  <a:srgbClr val="FFFFFF"/>
                </a:solidFill>
              </a:rPr>
              <a:t>Схема</a:t>
            </a:r>
            <a:r>
              <a:rPr spc="-55" dirty="0">
                <a:solidFill>
                  <a:srgbClr val="FFFFFF"/>
                </a:solidFill>
              </a:rPr>
              <a:t> </a:t>
            </a:r>
            <a:r>
              <a:rPr spc="5" dirty="0">
                <a:solidFill>
                  <a:srgbClr val="FFFFFF"/>
                </a:solidFill>
              </a:rPr>
              <a:t>размещения </a:t>
            </a:r>
            <a:r>
              <a:rPr spc="-850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оборудования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pc="20" dirty="0">
                <a:solidFill>
                  <a:srgbClr val="FFFFFF"/>
                </a:solidFill>
              </a:rPr>
              <a:t>и</a:t>
            </a:r>
            <a:r>
              <a:rPr spc="-5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инфраструктуры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72616" y="10448819"/>
            <a:ext cx="44069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b="1" spc="4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04</a:t>
            </a:r>
            <a:endParaRPr sz="2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57288" y="2894887"/>
            <a:ext cx="3757295" cy="1282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000"/>
              </a:lnSpc>
              <a:spcBef>
                <a:spcPts val="95"/>
              </a:spcBef>
            </a:pPr>
            <a:r>
              <a:rPr sz="180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Детекторы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транспорта с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функцией </a:t>
            </a:r>
            <a:r>
              <a:rPr sz="1800" spc="-46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считывания</a:t>
            </a:r>
            <a:r>
              <a:rPr sz="1800" spc="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государственных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регистрационных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знаков,</a:t>
            </a:r>
            <a:r>
              <a:rPr sz="180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включая </a:t>
            </a:r>
            <a:r>
              <a:rPr sz="1800" spc="-459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иностранные</a:t>
            </a:r>
            <a:r>
              <a:rPr sz="180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знаки</a:t>
            </a:r>
            <a:endParaRPr sz="180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57288" y="4570521"/>
            <a:ext cx="3839845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000"/>
              </a:lnSpc>
              <a:spcBef>
                <a:spcPts val="95"/>
              </a:spcBef>
            </a:pP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Пункты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регистрации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электронной </a:t>
            </a:r>
            <a:r>
              <a:rPr sz="1800" spc="-46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очереди</a:t>
            </a:r>
            <a:endParaRPr sz="180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57288" y="5617736"/>
            <a:ext cx="3508375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000"/>
              </a:lnSpc>
              <a:spcBef>
                <a:spcPts val="95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Стоянка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грузовых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транспортных </a:t>
            </a:r>
            <a:r>
              <a:rPr sz="1800" spc="-459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средств</a:t>
            </a:r>
            <a:endParaRPr sz="1800">
              <a:latin typeface="Microsoft Sans Serif" panose="020B0604020202020204"/>
              <a:cs typeface="Microsoft Sans Serif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Рисунок 515" descr="Электронная очередь РСО 2023_1-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0104098" cy="1130855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2616" y="610399"/>
            <a:ext cx="4036060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10" dirty="0"/>
              <a:t>Участники</a:t>
            </a:r>
            <a:r>
              <a:rPr spc="-35" dirty="0"/>
              <a:t> </a:t>
            </a:r>
            <a:r>
              <a:rPr spc="15" dirty="0"/>
              <a:t>процесса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36531" y="2258171"/>
            <a:ext cx="3344545" cy="39052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b="1" spc="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Водители</a:t>
            </a:r>
            <a:endParaRPr sz="1950" dirty="0">
              <a:latin typeface="Arial" panose="020B0604020202020204"/>
              <a:cs typeface="Arial" panose="020B0604020202020204"/>
            </a:endParaRPr>
          </a:p>
          <a:p>
            <a:pPr marL="200660" marR="5080" indent="-188595">
              <a:lnSpc>
                <a:spcPct val="125000"/>
              </a:lnSpc>
              <a:spcBef>
                <a:spcPts val="765"/>
              </a:spcBef>
              <a:buChar char="•"/>
              <a:tabLst>
                <a:tab pos="201295" algn="l"/>
              </a:tabLst>
            </a:pP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регистрация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электронной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оче- </a:t>
            </a:r>
            <a:r>
              <a:rPr sz="1650" spc="-4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реди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одном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4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из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4-х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пунктов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регистрации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200660" marR="65405" indent="-188595">
              <a:lnSpc>
                <a:spcPct val="125000"/>
              </a:lnSpc>
              <a:spcBef>
                <a:spcPts val="825"/>
              </a:spcBef>
              <a:buChar char="•"/>
              <a:tabLst>
                <a:tab pos="201295" algn="l"/>
              </a:tabLst>
            </a:pP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контроль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очереди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сайте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6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ГКУ </a:t>
            </a:r>
            <a:r>
              <a:rPr sz="1650" spc="-4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ЦОДД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РСО</a:t>
            </a:r>
            <a:r>
              <a:rPr lang="ru-RU" sz="1650" spc="-3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68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—</a:t>
            </a:r>
            <a:r>
              <a:rPr sz="1650" spc="1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Алани</a:t>
            </a:r>
            <a:r>
              <a:rPr lang="ru-RU" sz="1650" spc="1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я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200660" marR="132715" indent="-188595">
              <a:lnSpc>
                <a:spcPct val="125000"/>
              </a:lnSpc>
              <a:spcBef>
                <a:spcPts val="825"/>
              </a:spcBef>
              <a:buChar char="•"/>
              <a:tabLst>
                <a:tab pos="201295" algn="l"/>
              </a:tabLst>
            </a:pP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следование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указаниям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сотруд- </a:t>
            </a:r>
            <a:r>
              <a:rPr sz="1650" spc="-4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ников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6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ГИБДД,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8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ФТС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200660" indent="-188595">
              <a:lnSpc>
                <a:spcPct val="100000"/>
              </a:lnSpc>
              <a:spcBef>
                <a:spcPts val="1320"/>
              </a:spcBef>
              <a:buChar char="•"/>
              <a:tabLst>
                <a:tab pos="201295" algn="l"/>
              </a:tabLst>
            </a:pPr>
            <a:r>
              <a:rPr sz="1650" spc="-3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выезд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</a:t>
            </a:r>
            <a:r>
              <a:rPr sz="165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пограничному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пункту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200660" marR="120015">
              <a:lnSpc>
                <a:spcPct val="125000"/>
              </a:lnSpc>
            </a:pP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«Верхний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Ларс»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при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наступле-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нии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очереди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18470" y="2258060"/>
            <a:ext cx="3594735" cy="36937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Сотрудники</a:t>
            </a:r>
            <a:r>
              <a:rPr sz="1950" b="1" spc="-2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ФТС</a:t>
            </a:r>
            <a:endParaRPr sz="1950">
              <a:latin typeface="Arial" panose="020B0604020202020204"/>
              <a:cs typeface="Arial" panose="020B0604020202020204"/>
            </a:endParaRPr>
          </a:p>
          <a:p>
            <a:pPr marL="200660" marR="5080" indent="-188595">
              <a:lnSpc>
                <a:spcPct val="125000"/>
              </a:lnSpc>
              <a:spcBef>
                <a:spcPts val="765"/>
              </a:spcBef>
              <a:buChar char="•"/>
              <a:tabLst>
                <a:tab pos="201295" algn="l"/>
              </a:tabLst>
            </a:pP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обеспечение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обязательности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ре- </a:t>
            </a:r>
            <a:r>
              <a:rPr sz="1650" spc="-4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гистрации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электронной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очере-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ди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для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прохождения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погранич-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ного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контроля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  <a:p>
            <a:pPr marL="200660" marR="15875" indent="-188595" algn="l">
              <a:lnSpc>
                <a:spcPct val="125000"/>
              </a:lnSpc>
              <a:spcBef>
                <a:spcPts val="825"/>
              </a:spcBef>
              <a:buChar char="•"/>
              <a:tabLst>
                <a:tab pos="201295" algn="l"/>
              </a:tabLst>
            </a:pPr>
            <a:r>
              <a:rPr lang="ru-RU"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реализация приоритетного проезда транспорта, пере-возящего скоропортящиеся, опасные или иные грузы,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согласно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действующему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законодатель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ству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372957" y="2258171"/>
            <a:ext cx="3507104" cy="274305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Сотрудники</a:t>
            </a:r>
            <a:r>
              <a:rPr sz="1950" b="1" spc="-4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ГИБДД</a:t>
            </a:r>
            <a:endParaRPr sz="1950" dirty="0">
              <a:latin typeface="Arial" panose="020B0604020202020204"/>
              <a:cs typeface="Arial" panose="020B0604020202020204"/>
            </a:endParaRPr>
          </a:p>
          <a:p>
            <a:pPr marL="200660" marR="262890" indent="-188595">
              <a:lnSpc>
                <a:spcPct val="125000"/>
              </a:lnSpc>
              <a:spcBef>
                <a:spcPts val="765"/>
              </a:spcBef>
              <a:buChar char="•"/>
              <a:tabLst>
                <a:tab pos="201295" algn="l"/>
              </a:tabLst>
            </a:pP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пресечение</a:t>
            </a:r>
            <a:r>
              <a:rPr sz="165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нарушений</a:t>
            </a:r>
            <a:r>
              <a:rPr sz="165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правил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выезда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4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из</a:t>
            </a:r>
            <a:r>
              <a:rPr sz="165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РСО</a:t>
            </a:r>
            <a:r>
              <a:rPr lang="ru-RU"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68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—</a:t>
            </a:r>
            <a:r>
              <a:rPr sz="1650" spc="1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Алани</a:t>
            </a:r>
            <a:r>
              <a:rPr lang="ru-RU" sz="1650" spc="1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я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200660" marR="5080" indent="-188595">
              <a:lnSpc>
                <a:spcPct val="125000"/>
              </a:lnSpc>
              <a:spcBef>
                <a:spcPts val="825"/>
              </a:spcBef>
              <a:buChar char="•"/>
              <a:tabLst>
                <a:tab pos="201295" algn="l"/>
              </a:tabLst>
            </a:pP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регулирование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дорожного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движе-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ния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районе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Военно-Грузинской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дороги,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перехватывающих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парковках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</a:t>
            </a:r>
            <a:r>
              <a:rPr sz="165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подъезде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</a:t>
            </a:r>
            <a:r>
              <a:rPr sz="165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погранич-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ным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терминалам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lang="ru-RU"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«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Верхний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Ларс</a:t>
            </a:r>
            <a:r>
              <a:rPr lang="ru-RU"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»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002813" y="2258171"/>
            <a:ext cx="3689350" cy="5703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b="1" spc="10" dirty="0">
                <a:solidFill>
                  <a:srgbClr val="FFFFFF"/>
                </a:solidFill>
                <a:latin typeface="Arial" panose="020B0604020202020204"/>
                <a:cs typeface="Arial" panose="020B0604020202020204"/>
                <a:sym typeface="+mn-ea"/>
              </a:rPr>
              <a:t>ЦОДД</a:t>
            </a:r>
            <a:r>
              <a:rPr sz="1950" b="1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195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  <a:sym typeface="+mn-ea"/>
              </a:rPr>
              <a:t>РСО</a:t>
            </a:r>
            <a:r>
              <a:rPr lang="ru-RU" sz="195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1950" b="1" spc="68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—</a:t>
            </a:r>
            <a:r>
              <a:rPr sz="1950" spc="1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Алани</a:t>
            </a:r>
            <a:r>
              <a:rPr lang="ru-RU" sz="1950" spc="1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я</a:t>
            </a:r>
            <a:endParaRPr sz="1950" dirty="0">
              <a:latin typeface="Arial" panose="020B0604020202020204"/>
              <a:cs typeface="Arial" panose="020B0604020202020204"/>
            </a:endParaRPr>
          </a:p>
          <a:p>
            <a:pPr marL="200660" marR="5080" indent="-188595">
              <a:lnSpc>
                <a:spcPct val="125000"/>
              </a:lnSpc>
              <a:spcBef>
                <a:spcPts val="765"/>
              </a:spcBef>
              <a:buChar char="•"/>
              <a:tabLst>
                <a:tab pos="201295" algn="l"/>
              </a:tabLst>
            </a:pP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мониторинг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грузовых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транспортных </a:t>
            </a:r>
            <a:r>
              <a:rPr sz="1650" spc="-4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потоков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Республики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200660" marR="99695" indent="-188595">
              <a:lnSpc>
                <a:spcPct val="125000"/>
              </a:lnSpc>
              <a:spcBef>
                <a:spcPts val="825"/>
              </a:spcBef>
              <a:buChar char="•"/>
              <a:tabLst>
                <a:tab pos="201295" algn="l"/>
              </a:tabLst>
            </a:pP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управление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формированием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элек- </a:t>
            </a:r>
            <a:r>
              <a:rPr sz="1650" spc="-4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тронной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очереди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200660" marR="243205" indent="-188595">
              <a:lnSpc>
                <a:spcPct val="125000"/>
              </a:lnSpc>
              <a:spcBef>
                <a:spcPts val="825"/>
              </a:spcBef>
              <a:buChar char="•"/>
              <a:tabLst>
                <a:tab pos="201295" algn="l"/>
              </a:tabLst>
            </a:pP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управление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объемом</a:t>
            </a:r>
            <a:r>
              <a:rPr sz="165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очереди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 </a:t>
            </a:r>
            <a:r>
              <a:rPr sz="1650" spc="-4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выезд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</a:t>
            </a:r>
            <a:r>
              <a:rPr sz="165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пограничному</a:t>
            </a:r>
            <a:r>
              <a:rPr sz="165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пункту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200660" marR="64770" indent="-188595">
              <a:lnSpc>
                <a:spcPct val="125000"/>
              </a:lnSpc>
              <a:spcBef>
                <a:spcPts val="825"/>
              </a:spcBef>
              <a:buChar char="•"/>
              <a:tabLst>
                <a:tab pos="201295" algn="l"/>
              </a:tabLst>
            </a:pPr>
            <a:r>
              <a:rPr sz="1650" spc="-6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уп</a:t>
            </a:r>
            <a:r>
              <a:rPr sz="1650" spc="-5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ра</a:t>
            </a:r>
            <a:r>
              <a:rPr sz="1650" spc="-9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r>
              <a:rPr sz="1650" spc="-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лени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е</a:t>
            </a:r>
            <a:r>
              <a:rPr sz="1650" spc="-7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6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времене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м</a:t>
            </a:r>
            <a:r>
              <a:rPr sz="1650" spc="-7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7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</a:t>
            </a:r>
            <a:r>
              <a:rPr sz="1650" spc="-6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жидания  </a:t>
            </a:r>
            <a:r>
              <a:rPr sz="1650" spc="-7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</a:t>
            </a:r>
            <a:r>
              <a:rPr sz="1650" spc="-5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ро</a:t>
            </a:r>
            <a:r>
              <a:rPr sz="1650" spc="-9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е</a:t>
            </a:r>
            <a:r>
              <a:rPr sz="1650" spc="-15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з</a:t>
            </a:r>
            <a:r>
              <a:rPr sz="1650" spc="-5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а</a:t>
            </a:r>
            <a:r>
              <a:rPr sz="1650" spc="-7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6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r>
              <a:rPr sz="1650" spc="-9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</a:t>
            </a:r>
            <a:r>
              <a:rPr sz="1650" spc="-5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ди</a:t>
            </a:r>
            <a:r>
              <a:rPr sz="1650" spc="-7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</a:t>
            </a:r>
            <a:r>
              <a:rPr sz="1650" spc="-1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е</a:t>
            </a:r>
            <a:r>
              <a:rPr sz="1650" spc="-4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ле</a:t>
            </a:r>
            <a:r>
              <a:rPr sz="165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й</a:t>
            </a:r>
            <a:r>
              <a:rPr sz="1650" spc="-7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r>
              <a:rPr sz="1650" spc="-7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9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«</a:t>
            </a:r>
            <a:r>
              <a:rPr sz="1650" spc="-1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з</a:t>
            </a:r>
            <a:r>
              <a:rPr sz="1650" spc="-1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е</a:t>
            </a:r>
            <a:r>
              <a:rPr sz="1650" spc="-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лено</a:t>
            </a:r>
            <a:r>
              <a:rPr sz="16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й</a:t>
            </a:r>
            <a:r>
              <a:rPr sz="1650" spc="-7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3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з</a:t>
            </a:r>
            <a:r>
              <a:rPr sz="1650" spc="-5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оне»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200660" marR="172085" indent="-188595">
              <a:lnSpc>
                <a:spcPct val="125000"/>
              </a:lnSpc>
              <a:spcBef>
                <a:spcPts val="825"/>
              </a:spcBef>
              <a:buChar char="•"/>
              <a:tabLst>
                <a:tab pos="201295" algn="l"/>
              </a:tabLst>
            </a:pP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выявление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профилактика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причин,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способствующих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наруше- </a:t>
            </a:r>
            <a:r>
              <a:rPr sz="1650" spc="-4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нию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правил</a:t>
            </a:r>
            <a:r>
              <a:rPr sz="165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выезда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4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из</a:t>
            </a:r>
            <a:r>
              <a:rPr sz="165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РСО</a:t>
            </a:r>
            <a:r>
              <a:rPr lang="ru-RU" sz="165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68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—</a:t>
            </a:r>
            <a:r>
              <a:rPr sz="1650" spc="1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Алани</a:t>
            </a:r>
            <a:r>
              <a:rPr lang="ru-RU" sz="1650" spc="1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  <a:sym typeface="+mn-ea"/>
              </a:rPr>
              <a:t>я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  <a:p>
            <a:pPr marL="200660" marR="5080" indent="-188595">
              <a:lnSpc>
                <a:spcPct val="125000"/>
              </a:lnSpc>
              <a:spcBef>
                <a:spcPts val="825"/>
              </a:spcBef>
              <a:buChar char="•"/>
              <a:tabLst>
                <a:tab pos="201295" algn="l"/>
              </a:tabLst>
            </a:pP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обеспечение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бесперебойной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работы серверной инфраструктуры </a:t>
            </a:r>
            <a:r>
              <a:rPr sz="1650" spc="-4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программного</a:t>
            </a:r>
            <a:r>
              <a:rPr sz="16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обеспечения</a:t>
            </a:r>
            <a:endParaRPr sz="1650" dirty="0">
              <a:latin typeface="Microsoft Sans Serif" panose="020B0604020202020204"/>
              <a:cs typeface="Microsoft Sans Serif" panose="020B0604020202020204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187536" y="7742328"/>
            <a:ext cx="15956280" cy="2089150"/>
            <a:chOff x="3187536" y="7742328"/>
            <a:chExt cx="15956280" cy="208915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04979" y="9635559"/>
              <a:ext cx="93994" cy="12135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24627" y="9637266"/>
              <a:ext cx="53139" cy="213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03026" y="9566274"/>
              <a:ext cx="63235" cy="4417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35309" y="9494852"/>
              <a:ext cx="161712" cy="23877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73368" y="9635183"/>
              <a:ext cx="93532" cy="12049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93254" y="9637873"/>
              <a:ext cx="52825" cy="2085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05806" y="9566242"/>
              <a:ext cx="62453" cy="4386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93017" y="9522296"/>
              <a:ext cx="76315" cy="24619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02019" y="9524055"/>
              <a:ext cx="75828" cy="24552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71321" y="8542231"/>
              <a:ext cx="112300" cy="6687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89505" y="8541970"/>
              <a:ext cx="104593" cy="6334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38994" y="8147186"/>
              <a:ext cx="175114" cy="49564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558420" y="8147113"/>
              <a:ext cx="173587" cy="49572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944479" y="8670782"/>
              <a:ext cx="105420" cy="6946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20638" y="8670678"/>
              <a:ext cx="105944" cy="6970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205716" y="9069084"/>
              <a:ext cx="61654" cy="5297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403064" y="9068383"/>
              <a:ext cx="62720" cy="5412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303570" y="9104298"/>
              <a:ext cx="64835" cy="4863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303319" y="9104193"/>
              <a:ext cx="64279" cy="4877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572462" y="8941612"/>
              <a:ext cx="53548" cy="5550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497783" y="9016918"/>
              <a:ext cx="57527" cy="5394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045922" y="8940868"/>
              <a:ext cx="53621" cy="5604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16054" y="9016489"/>
              <a:ext cx="56775" cy="5442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234358" y="8343672"/>
              <a:ext cx="24491" cy="1701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439576" y="8603329"/>
              <a:ext cx="64741" cy="5664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412068" y="8343389"/>
              <a:ext cx="24334" cy="1744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166568" y="8603392"/>
              <a:ext cx="65977" cy="5623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382012" y="8188378"/>
              <a:ext cx="22203" cy="5655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267067" y="8188085"/>
              <a:ext cx="22212" cy="5855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439786" y="8685505"/>
              <a:ext cx="62312" cy="5328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170012" y="8685609"/>
              <a:ext cx="61516" cy="5309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399263" y="8400613"/>
              <a:ext cx="77631" cy="18708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194368" y="8401063"/>
              <a:ext cx="77578" cy="18650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431838" y="8761136"/>
              <a:ext cx="50700" cy="4599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187728" y="8760748"/>
              <a:ext cx="51851" cy="4702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591907" y="8851070"/>
              <a:ext cx="86321" cy="5806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187536" y="7742328"/>
              <a:ext cx="1800573" cy="200660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7152764" y="8346321"/>
              <a:ext cx="232498" cy="45344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845645" y="8342730"/>
              <a:ext cx="231582" cy="45700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490379" y="7940637"/>
              <a:ext cx="247207" cy="20062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465539" y="7939224"/>
              <a:ext cx="276558" cy="21408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087480" y="8690834"/>
              <a:ext cx="343434" cy="61939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268615" y="7961223"/>
              <a:ext cx="376879" cy="18013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7231517" y="8223969"/>
              <a:ext cx="96948" cy="30460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7241187" y="8631265"/>
              <a:ext cx="83395" cy="330869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7560197" y="7925109"/>
              <a:ext cx="400879" cy="26320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8798966" y="8229288"/>
              <a:ext cx="344668" cy="114631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7318659" y="8729440"/>
              <a:ext cx="76788" cy="261437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7380339" y="9091534"/>
              <a:ext cx="33066" cy="15799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7715869" y="9569561"/>
              <a:ext cx="266169" cy="8368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8247065" y="9569718"/>
              <a:ext cx="265154" cy="84761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8684981" y="9003233"/>
              <a:ext cx="159377" cy="40006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7683566" y="9683809"/>
              <a:ext cx="223888" cy="33946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7386779" y="8997673"/>
              <a:ext cx="149313" cy="40155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8322459" y="9684018"/>
              <a:ext cx="223846" cy="34826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8743693" y="8421010"/>
              <a:ext cx="71441" cy="89208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7414652" y="8425680"/>
              <a:ext cx="71064" cy="88436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7525351" y="9442916"/>
              <a:ext cx="58720" cy="55998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7248930" y="7972092"/>
              <a:ext cx="124372" cy="70992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8643965" y="9446644"/>
              <a:ext cx="60521" cy="59663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8856356" y="7967327"/>
              <a:ext cx="123336" cy="71704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7121437" y="8425355"/>
              <a:ext cx="49433" cy="240746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7213520" y="8887111"/>
              <a:ext cx="31138" cy="197082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7327566" y="8645841"/>
              <a:ext cx="66363" cy="134550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8449271" y="7924543"/>
              <a:ext cx="77211" cy="70469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8546975" y="9324050"/>
              <a:ext cx="27685" cy="52605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7655013" y="9319820"/>
              <a:ext cx="27999" cy="53202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55309" y="9247697"/>
              <a:ext cx="49904" cy="23538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8351976" y="8106349"/>
              <a:ext cx="127963" cy="78269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7189080" y="8543090"/>
              <a:ext cx="24235" cy="107703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7363646" y="8895058"/>
              <a:ext cx="41519" cy="220265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7213402" y="8491416"/>
              <a:ext cx="26491" cy="81547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7311389" y="9317360"/>
              <a:ext cx="75651" cy="84196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7698142" y="9496757"/>
              <a:ext cx="30543" cy="45548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7285621" y="8505185"/>
              <a:ext cx="73127" cy="128017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8486923" y="9495312"/>
              <a:ext cx="42899" cy="47998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8650226" y="8117469"/>
              <a:ext cx="51705" cy="3809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8840346" y="9341045"/>
              <a:ext cx="47307" cy="71819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8411408" y="8046142"/>
              <a:ext cx="73223" cy="53035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7325499" y="8719126"/>
              <a:ext cx="14200" cy="41056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7554228" y="8134443"/>
              <a:ext cx="24826" cy="24732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7140872" y="8950208"/>
              <a:ext cx="17273" cy="46166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8723786" y="8045241"/>
              <a:ext cx="40720" cy="50522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7086807" y="8754235"/>
              <a:ext cx="20156" cy="65191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7415736" y="9225341"/>
              <a:ext cx="6214" cy="2802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8807313" y="9224085"/>
              <a:ext cx="6791" cy="29821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7289116" y="8808904"/>
              <a:ext cx="16390" cy="47831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7256626" y="9032614"/>
              <a:ext cx="27066" cy="82782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8658668" y="8074643"/>
              <a:ext cx="12290" cy="27224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7411018" y="8760528"/>
              <a:ext cx="17686" cy="21632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8412025" y="8096789"/>
              <a:ext cx="26888" cy="21046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7533958" y="9201279"/>
              <a:ext cx="29841" cy="27255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7601900" y="8380012"/>
              <a:ext cx="1072851" cy="944879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8093060" y="8298511"/>
              <a:ext cx="3413" cy="38176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8435376" y="8433858"/>
              <a:ext cx="84131" cy="85725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8142956" y="8298741"/>
              <a:ext cx="13706" cy="45820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8529268" y="8558576"/>
              <a:ext cx="35265" cy="21748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7665880" y="8558514"/>
              <a:ext cx="32805" cy="20491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7676822" y="8516599"/>
              <a:ext cx="47539" cy="46878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7698968" y="8510505"/>
              <a:ext cx="29130" cy="21549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7728465" y="8441732"/>
              <a:ext cx="57788" cy="57621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8390413" y="8392288"/>
              <a:ext cx="118101" cy="112080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8103260" y="8298354"/>
              <a:ext cx="23590" cy="47652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7808168" y="8397042"/>
              <a:ext cx="24093" cy="30993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8063575" y="8298710"/>
              <a:ext cx="23557" cy="45454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8317944" y="8346604"/>
              <a:ext cx="45999" cy="46469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8276102" y="8327651"/>
              <a:ext cx="15570" cy="36459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7849005" y="8350782"/>
              <a:ext cx="54384" cy="51118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7995274" y="8309013"/>
              <a:ext cx="20521" cy="40176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7776528" y="8409052"/>
              <a:ext cx="40437" cy="41569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8500000" y="8510473"/>
              <a:ext cx="82164" cy="100028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8284742" y="8331232"/>
              <a:ext cx="113011" cy="79756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7652458" y="8477521"/>
              <a:ext cx="98289" cy="125849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8034129" y="8301589"/>
              <a:ext cx="26692" cy="42250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7920102" y="8321495"/>
              <a:ext cx="50887" cy="47464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8160022" y="8300281"/>
              <a:ext cx="93829" cy="50919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7892826" y="8346551"/>
              <a:ext cx="17538" cy="32564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8485635" y="8485615"/>
              <a:ext cx="52836" cy="53537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7817865" y="8380351"/>
              <a:ext cx="37078" cy="39496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7901830" y="8338562"/>
              <a:ext cx="25874" cy="37234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8326413" y="8350855"/>
              <a:ext cx="124959" cy="96122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7648436" y="8593853"/>
              <a:ext cx="34302" cy="18177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8251475" y="8318573"/>
              <a:ext cx="30931" cy="38218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7966595" y="8313568"/>
              <a:ext cx="30448" cy="39548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7750946" y="8404340"/>
              <a:ext cx="71516" cy="69191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8014707" y="8305233"/>
              <a:ext cx="18479" cy="37025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8526598" y="8541540"/>
              <a:ext cx="27842" cy="19067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8133531" y="8298815"/>
              <a:ext cx="3120" cy="38553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7840660" y="8374980"/>
              <a:ext cx="18344" cy="26229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7702718" y="8503594"/>
              <a:ext cx="26376" cy="18512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7715826" y="8466296"/>
              <a:ext cx="44238" cy="40386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7772222" y="8428298"/>
              <a:ext cx="22449" cy="23140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8627025" y="9330679"/>
              <a:ext cx="65149" cy="65935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8755104" y="9456214"/>
              <a:ext cx="66144" cy="65181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7537403" y="9326993"/>
              <a:ext cx="65935" cy="65149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7408652" y="9451554"/>
              <a:ext cx="65924" cy="66123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8160985" y="8593329"/>
              <a:ext cx="101714" cy="51275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7782561" y="8657962"/>
              <a:ext cx="664323" cy="450817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7961629" y="8593502"/>
              <a:ext cx="103326" cy="51647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2607647" y="7824828"/>
              <a:ext cx="1902496" cy="2006599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2661133" y="8468852"/>
              <a:ext cx="79347" cy="76248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14467538" y="8572775"/>
              <a:ext cx="24805" cy="26334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4053353" y="8475061"/>
              <a:ext cx="14229" cy="16564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2986756" y="8417764"/>
              <a:ext cx="20314" cy="24973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4116994" y="8420874"/>
              <a:ext cx="12565" cy="15664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4229661" y="8411754"/>
              <a:ext cx="20596" cy="7266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4216520" y="8432088"/>
              <a:ext cx="15161" cy="4146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3890248" y="8182023"/>
              <a:ext cx="6795" cy="5874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320965" y="8182798"/>
              <a:ext cx="4450" cy="5748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3794092" y="8794056"/>
              <a:ext cx="6847" cy="5308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861955" y="8182923"/>
              <a:ext cx="1706" cy="3225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3949167" y="8489343"/>
              <a:ext cx="182120" cy="112729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13991376" y="8630166"/>
              <a:ext cx="85379" cy="37810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3929211" y="8621842"/>
              <a:ext cx="77848" cy="90185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3963533" y="8659705"/>
              <a:ext cx="7675" cy="24313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3951250" y="8775062"/>
              <a:ext cx="28711" cy="15884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13968810" y="8692499"/>
              <a:ext cx="163627" cy="163701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12784552" y="8451491"/>
              <a:ext cx="59756" cy="27423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12738648" y="8407450"/>
              <a:ext cx="62836" cy="29989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3965270" y="8620355"/>
              <a:ext cx="9779" cy="5298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4010736" y="8702960"/>
              <a:ext cx="17821" cy="7832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2687540" y="8500662"/>
              <a:ext cx="46050" cy="9559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2839179" y="8397733"/>
              <a:ext cx="61631" cy="68867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873567" y="8805679"/>
              <a:ext cx="4774" cy="6230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3992673" y="8585665"/>
              <a:ext cx="36859" cy="24261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3984820" y="8697536"/>
              <a:ext cx="11055" cy="11381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3915650" y="8796172"/>
              <a:ext cx="13401" cy="13999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13979855" y="8547488"/>
              <a:ext cx="84783" cy="68846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14332693" y="8951109"/>
              <a:ext cx="43382" cy="51925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12724072" y="8376551"/>
              <a:ext cx="41506" cy="24539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2699247" y="8324908"/>
              <a:ext cx="30564" cy="16257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2705833" y="8346950"/>
              <a:ext cx="37841" cy="23150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2683435" y="8263099"/>
              <a:ext cx="57390" cy="54816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2697320" y="8233508"/>
              <a:ext cx="14637" cy="17036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12788573" y="8363462"/>
              <a:ext cx="670" cy="6418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2717151" y="8259497"/>
              <a:ext cx="2471" cy="11004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2689352" y="8249235"/>
              <a:ext cx="2177" cy="2879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2740722" y="8299632"/>
              <a:ext cx="502" cy="3403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12773076" y="8494359"/>
              <a:ext cx="105222" cy="86405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12738941" y="8441659"/>
              <a:ext cx="67338" cy="34627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12675006" y="8472799"/>
              <a:ext cx="18931" cy="3727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12784625" y="8474297"/>
              <a:ext cx="25256" cy="32616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2773810" y="8467878"/>
              <a:ext cx="7434" cy="17235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2645153" y="8411377"/>
              <a:ext cx="53590" cy="56092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12684315" y="8481972"/>
              <a:ext cx="31359" cy="9224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2704880" y="8432507"/>
              <a:ext cx="28501" cy="20282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12795243" y="8584974"/>
              <a:ext cx="58229" cy="38878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12761684" y="8643171"/>
              <a:ext cx="52071" cy="13989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2781464" y="8582796"/>
              <a:ext cx="11580" cy="14711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12668084" y="8593309"/>
              <a:ext cx="108406" cy="53380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12728732" y="8563016"/>
              <a:ext cx="47663" cy="26501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12674775" y="8548755"/>
              <a:ext cx="37705" cy="22344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14422397" y="8562797"/>
              <a:ext cx="68480" cy="65987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12623825" y="8556399"/>
              <a:ext cx="49380" cy="35475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12633018" y="8537279"/>
              <a:ext cx="67568" cy="32229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2716681" y="8562210"/>
              <a:ext cx="8219" cy="9067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14275052" y="8451229"/>
              <a:ext cx="59504" cy="27000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14338611" y="8666071"/>
              <a:ext cx="136381" cy="24847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14285104" y="8725441"/>
              <a:ext cx="87546" cy="21172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14386430" y="8697337"/>
              <a:ext cx="82573" cy="32417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14345939" y="8725682"/>
              <a:ext cx="37528" cy="11528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4379582" y="8722655"/>
              <a:ext cx="13633" cy="9915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14464616" y="8674688"/>
              <a:ext cx="20272" cy="21475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13258517" y="8586419"/>
              <a:ext cx="148676" cy="156865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13321354" y="8563770"/>
              <a:ext cx="66562" cy="102957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13495535" y="8567069"/>
              <a:ext cx="27433" cy="103253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13445181" y="8558409"/>
              <a:ext cx="53946" cy="112959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3405842" y="8393283"/>
              <a:ext cx="13873" cy="12072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13393308" y="8428507"/>
              <a:ext cx="10323" cy="31287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3407005" y="8657485"/>
              <a:ext cx="4366" cy="14962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3260172" y="8712373"/>
              <a:ext cx="4565" cy="3047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13707613" y="8554870"/>
              <a:ext cx="150603" cy="188585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13714157" y="8419324"/>
              <a:ext cx="55610" cy="57809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13595220" y="8544661"/>
              <a:ext cx="75808" cy="126561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13640538" y="8504348"/>
              <a:ext cx="31831" cy="120656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13598057" y="8375786"/>
              <a:ext cx="111410" cy="87934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13687269" y="8382142"/>
              <a:ext cx="84751" cy="114572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3698126" y="8393346"/>
              <a:ext cx="14198" cy="13182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612391" y="8439167"/>
              <a:ext cx="3926" cy="7423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14260183" y="8657223"/>
              <a:ext cx="82018" cy="41894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593376" y="8471061"/>
              <a:ext cx="2429" cy="3633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634966" y="8398508"/>
              <a:ext cx="3916" cy="4167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13042158" y="8630292"/>
              <a:ext cx="84824" cy="37328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13026335" y="8693065"/>
              <a:ext cx="111033" cy="53202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3149745" y="8781292"/>
              <a:ext cx="17664" cy="9308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13007552" y="8731933"/>
              <a:ext cx="139733" cy="143262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3140510" y="8799302"/>
              <a:ext cx="6638" cy="3779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3037058" y="8974072"/>
              <a:ext cx="27004" cy="40543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3189409" y="8796800"/>
              <a:ext cx="11245" cy="14125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12930025" y="8480328"/>
              <a:ext cx="259575" cy="202433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14243566" y="8271580"/>
              <a:ext cx="103903" cy="131263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13347718" y="8378415"/>
              <a:ext cx="178245" cy="260714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239586" y="8804894"/>
              <a:ext cx="6178" cy="8669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14224948" y="8255288"/>
              <a:ext cx="209335" cy="211826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12788741" y="8652616"/>
              <a:ext cx="86782" cy="47223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14327333" y="8199666"/>
              <a:ext cx="37213" cy="48197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4311827" y="8246314"/>
              <a:ext cx="44950" cy="49621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14423896" y="8422885"/>
              <a:ext cx="49066" cy="69442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14312475" y="8107491"/>
              <a:ext cx="60427" cy="89473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14182625" y="8350855"/>
              <a:ext cx="39610" cy="61275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4227168" y="8342992"/>
              <a:ext cx="3392" cy="17266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4289920" y="8206692"/>
              <a:ext cx="16136" cy="37747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12796835" y="8366551"/>
              <a:ext cx="74092" cy="54637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12748334" y="8284554"/>
              <a:ext cx="111934" cy="71380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4306610" y="8189384"/>
              <a:ext cx="2889" cy="9790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14257063" y="8248659"/>
              <a:ext cx="30187" cy="59244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14240030" y="8715075"/>
              <a:ext cx="49200" cy="59914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12765936" y="8259675"/>
              <a:ext cx="35548" cy="23821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12712953" y="8184756"/>
              <a:ext cx="72647" cy="74029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12821085" y="8357054"/>
              <a:ext cx="26815" cy="9664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2754941" y="8223686"/>
              <a:ext cx="38291" cy="34909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12779663" y="8285171"/>
              <a:ext cx="26669" cy="10617"/>
            </a:xfrm>
            <a:prstGeom prst="rect">
              <a:avLst/>
            </a:prstGeom>
          </p:spPr>
        </p:pic>
        <p:pic>
          <p:nvPicPr>
            <p:cNvPr id="273" name="object 273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12744637" y="8103313"/>
              <a:ext cx="30910" cy="83693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12871911" y="8326071"/>
              <a:ext cx="45057" cy="70154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2785222" y="8119533"/>
              <a:ext cx="5968" cy="29894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12808657" y="8192588"/>
              <a:ext cx="13349" cy="36072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12831746" y="8245445"/>
              <a:ext cx="10239" cy="17978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12825515" y="8228011"/>
              <a:ext cx="2837" cy="10292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12792731" y="8149280"/>
              <a:ext cx="13821" cy="34784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2838415" y="8264167"/>
              <a:ext cx="10030" cy="14554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2859838" y="8299632"/>
              <a:ext cx="7413" cy="27936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14352420" y="8396466"/>
              <a:ext cx="25821" cy="4898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4235776" y="8442559"/>
              <a:ext cx="4753" cy="23015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14255650" y="8422466"/>
              <a:ext cx="13141" cy="29684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14285031" y="8398131"/>
              <a:ext cx="9778" cy="27234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4337888" y="8329809"/>
              <a:ext cx="9685" cy="30396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14311207" y="8354541"/>
              <a:ext cx="19350" cy="37140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14303491" y="8388708"/>
              <a:ext cx="471" cy="8994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14276809" y="8419262"/>
              <a:ext cx="1214" cy="9559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14356494" y="8236220"/>
              <a:ext cx="72616" cy="96227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14310946" y="8441544"/>
              <a:ext cx="54553" cy="37328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14242152" y="8497867"/>
              <a:ext cx="102970" cy="77612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14262309" y="8577738"/>
              <a:ext cx="28606" cy="3060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4273355" y="8508505"/>
              <a:ext cx="11130" cy="25800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14297846" y="8475700"/>
              <a:ext cx="35475" cy="40449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14338065" y="8466140"/>
              <a:ext cx="7340" cy="17475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14403571" y="8482014"/>
              <a:ext cx="30900" cy="8429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14383782" y="8429073"/>
              <a:ext cx="29600" cy="29548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3292537" y="8177981"/>
              <a:ext cx="6061" cy="7874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14431496" y="8411733"/>
              <a:ext cx="21561" cy="15329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4373185" y="8449533"/>
              <a:ext cx="5685" cy="9884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14418158" y="8419398"/>
              <a:ext cx="8136" cy="16554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14246183" y="8578105"/>
              <a:ext cx="94280" cy="92855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14369279" y="8628889"/>
              <a:ext cx="20784" cy="5758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14265063" y="8588482"/>
              <a:ext cx="59693" cy="34114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14321073" y="8621193"/>
              <a:ext cx="87754" cy="31936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4341783" y="8573623"/>
              <a:ext cx="12774" cy="16502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14393060" y="8547708"/>
              <a:ext cx="50091" cy="27014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80473" y="8607266"/>
              <a:ext cx="55987" cy="23056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14434587" y="8593529"/>
              <a:ext cx="15695" cy="3151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4355469" y="8562378"/>
              <a:ext cx="36334" cy="21182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14461978" y="8536232"/>
              <a:ext cx="23329" cy="11811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432797" y="8541268"/>
              <a:ext cx="24269" cy="20501"/>
            </a:xfrm>
            <a:prstGeom prst="rect">
              <a:avLst/>
            </a:prstGeom>
          </p:spPr>
        </p:pic>
        <p:pic>
          <p:nvPicPr>
            <p:cNvPr id="314" name="object 314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4403434" y="8570911"/>
              <a:ext cx="1905" cy="3120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2714827" y="8666395"/>
              <a:ext cx="19402" cy="22679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12730135" y="8669160"/>
              <a:ext cx="62826" cy="22920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12642923" y="8667547"/>
              <a:ext cx="73882" cy="17078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12698514" y="8711483"/>
              <a:ext cx="53946" cy="24187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14151004" y="8925592"/>
              <a:ext cx="103294" cy="79002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2666316" y="8704363"/>
              <a:ext cx="17413" cy="10104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12642096" y="8691609"/>
              <a:ext cx="59045" cy="28763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12746784" y="8728561"/>
              <a:ext cx="23528" cy="10271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4134709" y="8984700"/>
              <a:ext cx="8408" cy="8973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14099046" y="9019432"/>
              <a:ext cx="12932" cy="23046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4107111" y="8951266"/>
              <a:ext cx="7214" cy="3884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4128554" y="9064467"/>
              <a:ext cx="9716" cy="29150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4139391" y="9075001"/>
              <a:ext cx="39333" cy="38061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4094690" y="9003851"/>
              <a:ext cx="2272" cy="12219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14115927" y="9036154"/>
              <a:ext cx="8313" cy="21821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2973008" y="9078299"/>
              <a:ext cx="7162" cy="27507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12768365" y="8728237"/>
              <a:ext cx="98394" cy="46710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12968620" y="8986972"/>
              <a:ext cx="64448" cy="120530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13027771" y="9000479"/>
              <a:ext cx="429" cy="10512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14103161" y="8948523"/>
              <a:ext cx="41496" cy="23098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13006243" y="9019474"/>
              <a:ext cx="8219" cy="18606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2985866" y="9058342"/>
              <a:ext cx="9863" cy="26041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2939490" y="9087074"/>
              <a:ext cx="28072" cy="25946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13094197" y="8999401"/>
              <a:ext cx="15057" cy="52260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3059005" y="9107220"/>
              <a:ext cx="23999" cy="31077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3036021" y="9019118"/>
              <a:ext cx="12638" cy="11790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3071988" y="9075608"/>
              <a:ext cx="20167" cy="40302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3019592" y="9087377"/>
              <a:ext cx="4261" cy="4031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3029656" y="9149993"/>
              <a:ext cx="1706" cy="2586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13025572" y="8998490"/>
              <a:ext cx="72783" cy="74447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12922234" y="8925141"/>
              <a:ext cx="97778" cy="48804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12866791" y="9045232"/>
              <a:ext cx="79261" cy="66594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12875136" y="9050949"/>
              <a:ext cx="15518" cy="17905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12884015" y="8967444"/>
              <a:ext cx="83662" cy="77421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12877041" y="9055588"/>
              <a:ext cx="649" cy="6282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2959343" y="8976920"/>
              <a:ext cx="963" cy="2837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12840017" y="9000815"/>
              <a:ext cx="85977" cy="67275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2854383" y="9068519"/>
              <a:ext cx="2251" cy="4502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2930172" y="8995956"/>
              <a:ext cx="12606" cy="19119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14053615" y="8972711"/>
              <a:ext cx="38459" cy="54480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2917533" y="9029903"/>
              <a:ext cx="869" cy="3832"/>
            </a:xfrm>
            <a:prstGeom prst="rect">
              <a:avLst/>
            </a:prstGeom>
          </p:spPr>
        </p:pic>
        <p:pic>
          <p:nvPicPr>
            <p:cNvPr id="356" name="object 356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2898821" y="9038929"/>
              <a:ext cx="11747" cy="10209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14152491" y="8999087"/>
              <a:ext cx="36972" cy="33862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12836435" y="9063734"/>
              <a:ext cx="30763" cy="13413"/>
            </a:xfrm>
            <a:prstGeom prst="rect">
              <a:avLst/>
            </a:prstGeom>
          </p:spPr>
        </p:pic>
        <p:pic>
          <p:nvPicPr>
            <p:cNvPr id="359" name="object 359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14024704" y="9067828"/>
              <a:ext cx="7715" cy="23695"/>
            </a:xfrm>
            <a:prstGeom prst="rect">
              <a:avLst/>
            </a:prstGeom>
          </p:spPr>
        </p:pic>
        <p:pic>
          <p:nvPicPr>
            <p:cNvPr id="360" name="object 360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4032253" y="9101649"/>
              <a:ext cx="28030" cy="38250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3223932" y="8179499"/>
              <a:ext cx="31999" cy="16324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4019772" y="9055368"/>
              <a:ext cx="7004" cy="4062"/>
            </a:xfrm>
            <a:prstGeom prst="rect">
              <a:avLst/>
            </a:prstGeom>
          </p:spPr>
        </p:pic>
        <p:pic>
          <p:nvPicPr>
            <p:cNvPr id="363" name="object 363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14082795" y="9038698"/>
              <a:ext cx="24859" cy="66762"/>
            </a:xfrm>
            <a:prstGeom prst="rect">
              <a:avLst/>
            </a:prstGeom>
          </p:spPr>
        </p:pic>
        <p:pic>
          <p:nvPicPr>
            <p:cNvPr id="364" name="object 364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4095485" y="9118266"/>
              <a:ext cx="13843" cy="8837"/>
            </a:xfrm>
            <a:prstGeom prst="rect">
              <a:avLst/>
            </a:prstGeom>
          </p:spPr>
        </p:pic>
        <p:pic>
          <p:nvPicPr>
            <p:cNvPr id="365" name="object 365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14067697" y="9028280"/>
              <a:ext cx="17235" cy="28229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14227261" y="9041902"/>
              <a:ext cx="24419" cy="32281"/>
            </a:xfrm>
            <a:prstGeom prst="rect">
              <a:avLst/>
            </a:prstGeom>
          </p:spPr>
        </p:pic>
        <p:pic>
          <p:nvPicPr>
            <p:cNvPr id="367" name="object 367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14205462" y="9027578"/>
              <a:ext cx="32166" cy="40595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4170406" y="8988229"/>
              <a:ext cx="6952" cy="12858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14151778" y="8966470"/>
              <a:ext cx="659" cy="3905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14193547" y="9017076"/>
              <a:ext cx="19024" cy="19643"/>
            </a:xfrm>
            <a:prstGeom prst="rect">
              <a:avLst/>
            </a:prstGeom>
          </p:spPr>
        </p:pic>
        <p:pic>
          <p:nvPicPr>
            <p:cNvPr id="371" name="object 371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12888706" y="8939214"/>
              <a:ext cx="33685" cy="25768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14213702" y="8993548"/>
              <a:ext cx="68019" cy="71819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14230549" y="9065598"/>
              <a:ext cx="649" cy="3696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4256842" y="9065703"/>
              <a:ext cx="19499" cy="10449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14296915" y="8760476"/>
              <a:ext cx="49255" cy="21224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14236089" y="8791858"/>
              <a:ext cx="32208" cy="27904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14350065" y="8769398"/>
              <a:ext cx="25527" cy="14125"/>
            </a:xfrm>
            <a:prstGeom prst="rect">
              <a:avLst/>
            </a:prstGeom>
          </p:spPr>
        </p:pic>
        <p:pic>
          <p:nvPicPr>
            <p:cNvPr id="378" name="object 378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4343302" y="8766947"/>
              <a:ext cx="14072" cy="11371"/>
            </a:xfrm>
            <a:prstGeom prst="rect">
              <a:avLst/>
            </a:prstGeom>
          </p:spPr>
        </p:pic>
        <p:pic>
          <p:nvPicPr>
            <p:cNvPr id="379" name="object 379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4275460" y="8760822"/>
              <a:ext cx="26041" cy="13811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14375007" y="8774581"/>
              <a:ext cx="63715" cy="17968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4338140" y="8814873"/>
              <a:ext cx="28228" cy="13695"/>
            </a:xfrm>
            <a:prstGeom prst="rect">
              <a:avLst/>
            </a:prstGeom>
          </p:spPr>
        </p:pic>
        <p:pic>
          <p:nvPicPr>
            <p:cNvPr id="382" name="object 382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14252509" y="8805773"/>
              <a:ext cx="66939" cy="36532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14352546" y="8808956"/>
              <a:ext cx="72690" cy="18522"/>
            </a:xfrm>
            <a:prstGeom prst="rect">
              <a:avLst/>
            </a:prstGeom>
          </p:spPr>
        </p:pic>
        <p:pic>
          <p:nvPicPr>
            <p:cNvPr id="384" name="object 384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4320841" y="8816150"/>
              <a:ext cx="17130" cy="9926"/>
            </a:xfrm>
            <a:prstGeom prst="rect">
              <a:avLst/>
            </a:prstGeom>
          </p:spPr>
        </p:pic>
        <p:pic>
          <p:nvPicPr>
            <p:cNvPr id="385" name="object 385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4348757" y="8818642"/>
              <a:ext cx="3968" cy="4125"/>
            </a:xfrm>
            <a:prstGeom prst="rect">
              <a:avLst/>
            </a:prstGeom>
          </p:spPr>
        </p:pic>
        <p:pic>
          <p:nvPicPr>
            <p:cNvPr id="386" name="object 386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14170637" y="8896137"/>
              <a:ext cx="6858" cy="16104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13991425" y="8998134"/>
              <a:ext cx="31936" cy="64406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14177684" y="8888012"/>
              <a:ext cx="71107" cy="65861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4309710" y="8987077"/>
              <a:ext cx="11989" cy="8858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2914758" y="8895739"/>
              <a:ext cx="33538" cy="36166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12754093" y="8931749"/>
              <a:ext cx="68437" cy="75097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2856917" y="8954868"/>
              <a:ext cx="14753" cy="9811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2899942" y="8929832"/>
              <a:ext cx="10586" cy="9549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740920" y="8769157"/>
              <a:ext cx="20700" cy="18585"/>
            </a:xfrm>
            <a:prstGeom prst="rect">
              <a:avLst/>
            </a:prstGeom>
          </p:spPr>
        </p:pic>
        <p:pic>
          <p:nvPicPr>
            <p:cNvPr id="395" name="object 395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2792563" y="8761890"/>
              <a:ext cx="32982" cy="18219"/>
            </a:xfrm>
            <a:prstGeom prst="rect">
              <a:avLst/>
            </a:prstGeom>
          </p:spPr>
        </p:pic>
        <p:pic>
          <p:nvPicPr>
            <p:cNvPr id="396" name="object 396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2697717" y="8775879"/>
              <a:ext cx="34165" cy="16041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2817955" y="8761869"/>
              <a:ext cx="26816" cy="14523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12729643" y="8763220"/>
              <a:ext cx="63055" cy="20700"/>
            </a:xfrm>
            <a:prstGeom prst="rect">
              <a:avLst/>
            </a:prstGeom>
          </p:spPr>
        </p:pic>
        <p:pic>
          <p:nvPicPr>
            <p:cNvPr id="399" name="object 399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12828352" y="8792172"/>
              <a:ext cx="61578" cy="48270"/>
            </a:xfrm>
            <a:prstGeom prst="rect">
              <a:avLst/>
            </a:prstGeom>
          </p:spPr>
        </p:pic>
        <p:pic>
          <p:nvPicPr>
            <p:cNvPr id="400" name="object 400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12789369" y="8812747"/>
              <a:ext cx="40637" cy="15172"/>
            </a:xfrm>
            <a:prstGeom prst="rect">
              <a:avLst/>
            </a:prstGeom>
          </p:spPr>
        </p:pic>
        <p:pic>
          <p:nvPicPr>
            <p:cNvPr id="401" name="object 401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12717967" y="8811166"/>
              <a:ext cx="50501" cy="17318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2665666" y="8788036"/>
              <a:ext cx="37171" cy="26250"/>
            </a:xfrm>
            <a:prstGeom prst="rect">
              <a:avLst/>
            </a:prstGeom>
          </p:spPr>
        </p:pic>
        <p:pic>
          <p:nvPicPr>
            <p:cNvPr id="403" name="object 403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2772961" y="8817941"/>
              <a:ext cx="6272" cy="7853"/>
            </a:xfrm>
            <a:prstGeom prst="rect">
              <a:avLst/>
            </a:prstGeom>
          </p:spPr>
        </p:pic>
        <p:pic>
          <p:nvPicPr>
            <p:cNvPr id="404" name="object 404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12707749" y="8759921"/>
              <a:ext cx="110384" cy="68280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2813243" y="8814705"/>
              <a:ext cx="2104" cy="3444"/>
            </a:xfrm>
            <a:prstGeom prst="rect">
              <a:avLst/>
            </a:prstGeom>
          </p:spPr>
        </p:pic>
        <p:pic>
          <p:nvPicPr>
            <p:cNvPr id="406" name="object 406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2779045" y="8815082"/>
              <a:ext cx="8407" cy="6167"/>
            </a:xfrm>
            <a:prstGeom prst="rect">
              <a:avLst/>
            </a:prstGeom>
          </p:spPr>
        </p:pic>
        <p:pic>
          <p:nvPicPr>
            <p:cNvPr id="407" name="object 407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14305345" y="8845468"/>
              <a:ext cx="49757" cy="19769"/>
            </a:xfrm>
            <a:prstGeom prst="rect">
              <a:avLst/>
            </a:prstGeom>
          </p:spPr>
        </p:pic>
        <p:pic>
          <p:nvPicPr>
            <p:cNvPr id="408" name="object 408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14219305" y="8860787"/>
              <a:ext cx="69380" cy="83515"/>
            </a:xfrm>
            <a:prstGeom prst="rect">
              <a:avLst/>
            </a:prstGeom>
          </p:spPr>
        </p:pic>
        <p:pic>
          <p:nvPicPr>
            <p:cNvPr id="409" name="object 409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14362473" y="8865646"/>
              <a:ext cx="41329" cy="18376"/>
            </a:xfrm>
            <a:prstGeom prst="rect">
              <a:avLst/>
            </a:prstGeom>
          </p:spPr>
        </p:pic>
        <p:pic>
          <p:nvPicPr>
            <p:cNvPr id="410" name="object 410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14362934" y="8897990"/>
              <a:ext cx="40564" cy="12449"/>
            </a:xfrm>
            <a:prstGeom prst="rect">
              <a:avLst/>
            </a:prstGeom>
          </p:spPr>
        </p:pic>
        <p:pic>
          <p:nvPicPr>
            <p:cNvPr id="411" name="object 411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4226299" y="8832694"/>
              <a:ext cx="9926" cy="6900"/>
            </a:xfrm>
            <a:prstGeom prst="rect">
              <a:avLst/>
            </a:prstGeom>
          </p:spPr>
        </p:pic>
        <p:pic>
          <p:nvPicPr>
            <p:cNvPr id="412" name="object 412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4349667" y="8858934"/>
              <a:ext cx="16061" cy="9518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14290527" y="8886734"/>
              <a:ext cx="58699" cy="20889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14275323" y="8839605"/>
              <a:ext cx="35287" cy="12879"/>
            </a:xfrm>
            <a:prstGeom prst="rect">
              <a:avLst/>
            </a:prstGeom>
          </p:spPr>
        </p:pic>
        <p:pic>
          <p:nvPicPr>
            <p:cNvPr id="415" name="object 415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14258959" y="8880504"/>
              <a:ext cx="20879" cy="13863"/>
            </a:xfrm>
            <a:prstGeom prst="rect">
              <a:avLst/>
            </a:prstGeom>
          </p:spPr>
        </p:pic>
        <p:pic>
          <p:nvPicPr>
            <p:cNvPr id="416" name="object 416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4241734" y="8835238"/>
              <a:ext cx="5769" cy="3968"/>
            </a:xfrm>
            <a:prstGeom prst="rect">
              <a:avLst/>
            </a:prstGeom>
          </p:spPr>
        </p:pic>
        <p:pic>
          <p:nvPicPr>
            <p:cNvPr id="417" name="object 417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14354181" y="8899907"/>
              <a:ext cx="25004" cy="12020"/>
            </a:xfrm>
            <a:prstGeom prst="rect">
              <a:avLst/>
            </a:prstGeom>
          </p:spPr>
        </p:pic>
        <p:pic>
          <p:nvPicPr>
            <p:cNvPr id="418" name="object 418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4266215" y="8838348"/>
              <a:ext cx="9286" cy="10669"/>
            </a:xfrm>
            <a:prstGeom prst="rect">
              <a:avLst/>
            </a:prstGeom>
          </p:spPr>
        </p:pic>
        <p:pic>
          <p:nvPicPr>
            <p:cNvPr id="419" name="object 419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12820374" y="8871740"/>
              <a:ext cx="84645" cy="43621"/>
            </a:xfrm>
            <a:prstGeom prst="rect">
              <a:avLst/>
            </a:prstGeom>
          </p:spPr>
        </p:pic>
        <p:pic>
          <p:nvPicPr>
            <p:cNvPr id="420" name="object 420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4340475" y="8907362"/>
              <a:ext cx="1926" cy="2889"/>
            </a:xfrm>
            <a:prstGeom prst="rect">
              <a:avLst/>
            </a:prstGeom>
          </p:spPr>
        </p:pic>
        <p:pic>
          <p:nvPicPr>
            <p:cNvPr id="421" name="object 421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12763999" y="8842579"/>
              <a:ext cx="56982" cy="24166"/>
            </a:xfrm>
            <a:prstGeom prst="rect">
              <a:avLst/>
            </a:prstGeom>
          </p:spPr>
        </p:pic>
        <p:pic>
          <p:nvPicPr>
            <p:cNvPr id="422" name="object 422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12714723" y="8864285"/>
              <a:ext cx="41631" cy="46909"/>
            </a:xfrm>
            <a:prstGeom prst="rect">
              <a:avLst/>
            </a:prstGeom>
          </p:spPr>
        </p:pic>
        <p:pic>
          <p:nvPicPr>
            <p:cNvPr id="423" name="object 423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12778186" y="8895928"/>
              <a:ext cx="22544" cy="14188"/>
            </a:xfrm>
            <a:prstGeom prst="rect">
              <a:avLst/>
            </a:prstGeom>
          </p:spPr>
        </p:pic>
        <p:pic>
          <p:nvPicPr>
            <p:cNvPr id="424" name="object 424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2752155" y="8859332"/>
              <a:ext cx="18931" cy="10219"/>
            </a:xfrm>
            <a:prstGeom prst="rect">
              <a:avLst/>
            </a:prstGeom>
          </p:spPr>
        </p:pic>
        <p:pic>
          <p:nvPicPr>
            <p:cNvPr id="425" name="object 425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12822227" y="8840463"/>
              <a:ext cx="21842" cy="7549"/>
            </a:xfrm>
            <a:prstGeom prst="rect">
              <a:avLst/>
            </a:prstGeom>
          </p:spPr>
        </p:pic>
        <p:pic>
          <p:nvPicPr>
            <p:cNvPr id="426" name="object 426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2803651" y="8891059"/>
              <a:ext cx="14093" cy="13465"/>
            </a:xfrm>
            <a:prstGeom prst="rect">
              <a:avLst/>
            </a:prstGeom>
          </p:spPr>
        </p:pic>
        <p:pic>
          <p:nvPicPr>
            <p:cNvPr id="427" name="object 427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12758732" y="8895635"/>
              <a:ext cx="32794" cy="14565"/>
            </a:xfrm>
            <a:prstGeom prst="rect">
              <a:avLst/>
            </a:prstGeom>
          </p:spPr>
        </p:pic>
        <p:pic>
          <p:nvPicPr>
            <p:cNvPr id="428" name="object 428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2847587" y="8838286"/>
              <a:ext cx="4649" cy="3319"/>
            </a:xfrm>
            <a:prstGeom prst="rect">
              <a:avLst/>
            </a:prstGeom>
          </p:spPr>
        </p:pic>
        <p:pic>
          <p:nvPicPr>
            <p:cNvPr id="429" name="object 429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2801861" y="8901257"/>
              <a:ext cx="11277" cy="6052"/>
            </a:xfrm>
            <a:prstGeom prst="rect">
              <a:avLst/>
            </a:prstGeom>
          </p:spPr>
        </p:pic>
        <p:pic>
          <p:nvPicPr>
            <p:cNvPr id="430" name="object 430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14104597" y="8666720"/>
              <a:ext cx="35421" cy="10188"/>
            </a:xfrm>
            <a:prstGeom prst="rect">
              <a:avLst/>
            </a:prstGeom>
          </p:spPr>
        </p:pic>
        <p:pic>
          <p:nvPicPr>
            <p:cNvPr id="431" name="object 431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4164039" y="8660741"/>
              <a:ext cx="5015" cy="2994"/>
            </a:xfrm>
            <a:prstGeom prst="rect">
              <a:avLst/>
            </a:prstGeom>
          </p:spPr>
        </p:pic>
        <p:pic>
          <p:nvPicPr>
            <p:cNvPr id="432" name="object 432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4107444" y="8619517"/>
              <a:ext cx="28857" cy="20899"/>
            </a:xfrm>
            <a:prstGeom prst="rect">
              <a:avLst/>
            </a:prstGeom>
          </p:spPr>
        </p:pic>
        <p:pic>
          <p:nvPicPr>
            <p:cNvPr id="433" name="object 433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2942485" y="8659212"/>
              <a:ext cx="5057" cy="3109"/>
            </a:xfrm>
            <a:prstGeom prst="rect">
              <a:avLst/>
            </a:prstGeom>
          </p:spPr>
        </p:pic>
        <p:pic>
          <p:nvPicPr>
            <p:cNvPr id="434" name="object 434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14128847" y="8536682"/>
              <a:ext cx="5026" cy="21015"/>
            </a:xfrm>
            <a:prstGeom prst="rect">
              <a:avLst/>
            </a:prstGeom>
          </p:spPr>
        </p:pic>
        <p:pic>
          <p:nvPicPr>
            <p:cNvPr id="435" name="object 435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14104587" y="8559153"/>
              <a:ext cx="3591" cy="20700"/>
            </a:xfrm>
            <a:prstGeom prst="rect">
              <a:avLst/>
            </a:prstGeom>
          </p:spPr>
        </p:pic>
        <p:pic>
          <p:nvPicPr>
            <p:cNvPr id="436" name="object 436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14121286" y="8519793"/>
              <a:ext cx="35653" cy="40794"/>
            </a:xfrm>
            <a:prstGeom prst="rect">
              <a:avLst/>
            </a:prstGeom>
          </p:spPr>
        </p:pic>
        <p:pic>
          <p:nvPicPr>
            <p:cNvPr id="437" name="object 437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14117747" y="8542158"/>
              <a:ext cx="96123" cy="59108"/>
            </a:xfrm>
            <a:prstGeom prst="rect">
              <a:avLst/>
            </a:prstGeom>
          </p:spPr>
        </p:pic>
        <p:pic>
          <p:nvPicPr>
            <p:cNvPr id="438" name="object 438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4146334" y="8504180"/>
              <a:ext cx="43747" cy="34501"/>
            </a:xfrm>
            <a:prstGeom prst="rect">
              <a:avLst/>
            </a:prstGeom>
          </p:spPr>
        </p:pic>
        <p:pic>
          <p:nvPicPr>
            <p:cNvPr id="439" name="object 439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4226413" y="8497406"/>
              <a:ext cx="17235" cy="10648"/>
            </a:xfrm>
            <a:prstGeom prst="rect">
              <a:avLst/>
            </a:prstGeom>
          </p:spPr>
        </p:pic>
        <p:pic>
          <p:nvPicPr>
            <p:cNvPr id="440" name="object 44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210981" y="8512840"/>
              <a:ext cx="22940" cy="19674"/>
            </a:xfrm>
            <a:prstGeom prst="rect">
              <a:avLst/>
            </a:prstGeom>
          </p:spPr>
        </p:pic>
        <p:pic>
          <p:nvPicPr>
            <p:cNvPr id="441" name="object 441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14159965" y="8478035"/>
              <a:ext cx="83568" cy="102782"/>
            </a:xfrm>
            <a:prstGeom prst="rect">
              <a:avLst/>
            </a:prstGeom>
          </p:spPr>
        </p:pic>
        <p:pic>
          <p:nvPicPr>
            <p:cNvPr id="442" name="object 442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12945103" y="8510400"/>
              <a:ext cx="11684" cy="21988"/>
            </a:xfrm>
            <a:prstGeom prst="rect">
              <a:avLst/>
            </a:prstGeom>
          </p:spPr>
        </p:pic>
        <p:pic>
          <p:nvPicPr>
            <p:cNvPr id="443" name="object 443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12888424" y="8523478"/>
              <a:ext cx="13245" cy="2889"/>
            </a:xfrm>
            <a:prstGeom prst="rect">
              <a:avLst/>
            </a:prstGeom>
          </p:spPr>
        </p:pic>
        <p:pic>
          <p:nvPicPr>
            <p:cNvPr id="444" name="object 444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2869251" y="8477878"/>
              <a:ext cx="71976" cy="82740"/>
            </a:xfrm>
            <a:prstGeom prst="rect">
              <a:avLst/>
            </a:prstGeom>
          </p:spPr>
        </p:pic>
        <p:pic>
          <p:nvPicPr>
            <p:cNvPr id="445" name="object 445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2916685" y="8552713"/>
              <a:ext cx="8942" cy="2869"/>
            </a:xfrm>
            <a:prstGeom prst="rect">
              <a:avLst/>
            </a:prstGeom>
          </p:spPr>
        </p:pic>
        <p:pic>
          <p:nvPicPr>
            <p:cNvPr id="446" name="object 446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13613751" y="8457732"/>
              <a:ext cx="31391" cy="80866"/>
            </a:xfrm>
            <a:prstGeom prst="rect">
              <a:avLst/>
            </a:prstGeom>
          </p:spPr>
        </p:pic>
        <p:pic>
          <p:nvPicPr>
            <p:cNvPr id="447" name="object 447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2993385" y="8445606"/>
              <a:ext cx="24029" cy="39579"/>
            </a:xfrm>
            <a:prstGeom prst="rect">
              <a:avLst/>
            </a:prstGeom>
          </p:spPr>
        </p:pic>
        <p:pic>
          <p:nvPicPr>
            <p:cNvPr id="448" name="object 448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2939773" y="8440099"/>
              <a:ext cx="16544" cy="18041"/>
            </a:xfrm>
            <a:prstGeom prst="rect">
              <a:avLst/>
            </a:prstGeom>
          </p:spPr>
        </p:pic>
        <p:pic>
          <p:nvPicPr>
            <p:cNvPr id="449" name="object 449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2934884" y="8419942"/>
              <a:ext cx="9371" cy="4031"/>
            </a:xfrm>
            <a:prstGeom prst="rect">
              <a:avLst/>
            </a:prstGeom>
          </p:spPr>
        </p:pic>
        <p:pic>
          <p:nvPicPr>
            <p:cNvPr id="450" name="object 450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12954547" y="8390812"/>
              <a:ext cx="9089" cy="16795"/>
            </a:xfrm>
            <a:prstGeom prst="rect">
              <a:avLst/>
            </a:prstGeom>
          </p:spPr>
        </p:pic>
        <p:pic>
          <p:nvPicPr>
            <p:cNvPr id="451" name="object 451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12948726" y="8376886"/>
              <a:ext cx="71391" cy="112216"/>
            </a:xfrm>
            <a:prstGeom prst="rect">
              <a:avLst/>
            </a:prstGeom>
          </p:spPr>
        </p:pic>
        <p:pic>
          <p:nvPicPr>
            <p:cNvPr id="452" name="object 452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2973783" y="8418267"/>
              <a:ext cx="28459" cy="38145"/>
            </a:xfrm>
            <a:prstGeom prst="rect">
              <a:avLst/>
            </a:prstGeom>
          </p:spPr>
        </p:pic>
        <p:pic>
          <p:nvPicPr>
            <p:cNvPr id="453" name="object 453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2951501" y="8466758"/>
              <a:ext cx="3717" cy="2952"/>
            </a:xfrm>
            <a:prstGeom prst="rect">
              <a:avLst/>
            </a:prstGeom>
          </p:spPr>
        </p:pic>
        <p:pic>
          <p:nvPicPr>
            <p:cNvPr id="454" name="object 454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13685634" y="8497992"/>
              <a:ext cx="34136" cy="104981"/>
            </a:xfrm>
            <a:prstGeom prst="rect">
              <a:avLst/>
            </a:prstGeom>
          </p:spPr>
        </p:pic>
        <p:pic>
          <p:nvPicPr>
            <p:cNvPr id="455" name="object 455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4097602" y="8515520"/>
              <a:ext cx="39076" cy="26449"/>
            </a:xfrm>
            <a:prstGeom prst="rect">
              <a:avLst/>
            </a:prstGeom>
          </p:spPr>
        </p:pic>
        <p:pic>
          <p:nvPicPr>
            <p:cNvPr id="456" name="object 456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4152511" y="8460224"/>
              <a:ext cx="18041" cy="18229"/>
            </a:xfrm>
            <a:prstGeom prst="rect">
              <a:avLst/>
            </a:prstGeom>
          </p:spPr>
        </p:pic>
        <p:pic>
          <p:nvPicPr>
            <p:cNvPr id="457" name="object 457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4105978" y="8457763"/>
              <a:ext cx="8942" cy="20889"/>
            </a:xfrm>
            <a:prstGeom prst="rect">
              <a:avLst/>
            </a:prstGeom>
          </p:spPr>
        </p:pic>
        <p:pic>
          <p:nvPicPr>
            <p:cNvPr id="458" name="object 458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4172018" y="8433879"/>
              <a:ext cx="9162" cy="3277"/>
            </a:xfrm>
            <a:prstGeom prst="rect">
              <a:avLst/>
            </a:prstGeom>
          </p:spPr>
        </p:pic>
        <p:pic>
          <p:nvPicPr>
            <p:cNvPr id="459" name="object 459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14097749" y="8427628"/>
              <a:ext cx="83315" cy="68374"/>
            </a:xfrm>
            <a:prstGeom prst="rect">
              <a:avLst/>
            </a:prstGeom>
          </p:spPr>
        </p:pic>
        <p:pic>
          <p:nvPicPr>
            <p:cNvPr id="460" name="object 460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4101822" y="8473930"/>
              <a:ext cx="3811" cy="6963"/>
            </a:xfrm>
            <a:prstGeom prst="rect">
              <a:avLst/>
            </a:prstGeom>
          </p:spPr>
        </p:pic>
        <p:pic>
          <p:nvPicPr>
            <p:cNvPr id="461" name="object 461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14149223" y="8389378"/>
              <a:ext cx="13894" cy="22334"/>
            </a:xfrm>
            <a:prstGeom prst="rect">
              <a:avLst/>
            </a:prstGeom>
          </p:spPr>
        </p:pic>
        <p:pic>
          <p:nvPicPr>
            <p:cNvPr id="462" name="object 462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4168824" y="8369986"/>
              <a:ext cx="9320" cy="14062"/>
            </a:xfrm>
            <a:prstGeom prst="rect">
              <a:avLst/>
            </a:prstGeom>
          </p:spPr>
        </p:pic>
        <p:pic>
          <p:nvPicPr>
            <p:cNvPr id="463" name="object 463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4116105" y="8426979"/>
              <a:ext cx="23789" cy="30951"/>
            </a:xfrm>
            <a:prstGeom prst="rect">
              <a:avLst/>
            </a:prstGeom>
          </p:spPr>
        </p:pic>
        <p:pic>
          <p:nvPicPr>
            <p:cNvPr id="464" name="object 464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14116605" y="8481584"/>
              <a:ext cx="39800" cy="40250"/>
            </a:xfrm>
            <a:prstGeom prst="rect">
              <a:avLst/>
            </a:prstGeom>
          </p:spPr>
        </p:pic>
        <p:pic>
          <p:nvPicPr>
            <p:cNvPr id="465" name="object 465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3000881" y="8696059"/>
              <a:ext cx="11685" cy="5319"/>
            </a:xfrm>
            <a:prstGeom prst="rect">
              <a:avLst/>
            </a:prstGeom>
          </p:spPr>
        </p:pic>
        <p:pic>
          <p:nvPicPr>
            <p:cNvPr id="466" name="object 466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13601628" y="9065943"/>
              <a:ext cx="29433" cy="25821"/>
            </a:xfrm>
            <a:prstGeom prst="rect">
              <a:avLst/>
            </a:prstGeom>
          </p:spPr>
        </p:pic>
        <p:pic>
          <p:nvPicPr>
            <p:cNvPr id="467" name="object 467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13505441" y="8676699"/>
              <a:ext cx="38972" cy="115724"/>
            </a:xfrm>
            <a:prstGeom prst="rect">
              <a:avLst/>
            </a:prstGeom>
          </p:spPr>
        </p:pic>
        <p:pic>
          <p:nvPicPr>
            <p:cNvPr id="468" name="object 468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13573386" y="8672835"/>
              <a:ext cx="40313" cy="124394"/>
            </a:xfrm>
            <a:prstGeom prst="rect">
              <a:avLst/>
            </a:prstGeom>
          </p:spPr>
        </p:pic>
        <p:pic>
          <p:nvPicPr>
            <p:cNvPr id="469" name="object 469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13995038" y="8893645"/>
              <a:ext cx="7897" cy="17172"/>
            </a:xfrm>
            <a:prstGeom prst="rect">
              <a:avLst/>
            </a:prstGeom>
          </p:spPr>
        </p:pic>
        <p:pic>
          <p:nvPicPr>
            <p:cNvPr id="470" name="object 470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3116595" y="8893708"/>
              <a:ext cx="7686" cy="13423"/>
            </a:xfrm>
            <a:prstGeom prst="rect">
              <a:avLst/>
            </a:prstGeom>
          </p:spPr>
        </p:pic>
        <p:pic>
          <p:nvPicPr>
            <p:cNvPr id="471" name="object 471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12989300" y="8783837"/>
              <a:ext cx="38857" cy="26962"/>
            </a:xfrm>
            <a:prstGeom prst="rect">
              <a:avLst/>
            </a:prstGeom>
          </p:spPr>
        </p:pic>
        <p:pic>
          <p:nvPicPr>
            <p:cNvPr id="472" name="object 472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14087874" y="8747419"/>
              <a:ext cx="76050" cy="94468"/>
            </a:xfrm>
            <a:prstGeom prst="rect">
              <a:avLst/>
            </a:prstGeom>
          </p:spPr>
        </p:pic>
        <p:pic>
          <p:nvPicPr>
            <p:cNvPr id="473" name="object 473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4099078" y="8839448"/>
              <a:ext cx="12816" cy="14617"/>
            </a:xfrm>
            <a:prstGeom prst="rect">
              <a:avLst/>
            </a:prstGeom>
          </p:spPr>
        </p:pic>
        <p:pic>
          <p:nvPicPr>
            <p:cNvPr id="474" name="object 474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4034641" y="8859185"/>
              <a:ext cx="6113" cy="14889"/>
            </a:xfrm>
            <a:prstGeom prst="rect">
              <a:avLst/>
            </a:prstGeom>
          </p:spPr>
        </p:pic>
        <p:pic>
          <p:nvPicPr>
            <p:cNvPr id="475" name="object 475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14060316" y="8894315"/>
              <a:ext cx="240" cy="7245"/>
            </a:xfrm>
            <a:prstGeom prst="rect">
              <a:avLst/>
            </a:prstGeom>
          </p:spPr>
        </p:pic>
        <p:pic>
          <p:nvPicPr>
            <p:cNvPr id="476" name="object 476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14077319" y="8914356"/>
              <a:ext cx="366" cy="5832"/>
            </a:xfrm>
            <a:prstGeom prst="rect">
              <a:avLst/>
            </a:prstGeom>
          </p:spPr>
        </p:pic>
        <p:pic>
          <p:nvPicPr>
            <p:cNvPr id="477" name="object 477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14052472" y="8857175"/>
              <a:ext cx="66290" cy="80500"/>
            </a:xfrm>
            <a:prstGeom prst="rect">
              <a:avLst/>
            </a:prstGeom>
          </p:spPr>
        </p:pic>
        <p:pic>
          <p:nvPicPr>
            <p:cNvPr id="478" name="object 478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14044534" y="8871824"/>
              <a:ext cx="596" cy="3518"/>
            </a:xfrm>
            <a:prstGeom prst="rect">
              <a:avLst/>
            </a:prstGeom>
          </p:spPr>
        </p:pic>
        <p:pic>
          <p:nvPicPr>
            <p:cNvPr id="479" name="object 479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13002348" y="8839584"/>
              <a:ext cx="67694" cy="93222"/>
            </a:xfrm>
            <a:prstGeom prst="rect">
              <a:avLst/>
            </a:prstGeom>
          </p:spPr>
        </p:pic>
        <p:pic>
          <p:nvPicPr>
            <p:cNvPr id="480" name="object 480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13268412" y="8757764"/>
              <a:ext cx="39695" cy="44291"/>
            </a:xfrm>
            <a:prstGeom prst="rect">
              <a:avLst/>
            </a:prstGeom>
          </p:spPr>
        </p:pic>
        <p:pic>
          <p:nvPicPr>
            <p:cNvPr id="481" name="object 481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3074177" y="8874881"/>
              <a:ext cx="513" cy="5497"/>
            </a:xfrm>
            <a:prstGeom prst="rect">
              <a:avLst/>
            </a:prstGeom>
          </p:spPr>
        </p:pic>
        <p:pic>
          <p:nvPicPr>
            <p:cNvPr id="482" name="object 482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3050953" y="8900106"/>
              <a:ext cx="628" cy="4460"/>
            </a:xfrm>
            <a:prstGeom prst="rect">
              <a:avLst/>
            </a:prstGeom>
          </p:spPr>
        </p:pic>
        <p:pic>
          <p:nvPicPr>
            <p:cNvPr id="483" name="object 483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3002075" y="8874295"/>
              <a:ext cx="11665" cy="14209"/>
            </a:xfrm>
            <a:prstGeom prst="rect">
              <a:avLst/>
            </a:prstGeom>
          </p:spPr>
        </p:pic>
        <p:pic>
          <p:nvPicPr>
            <p:cNvPr id="484" name="object 484"/>
            <p:cNvPicPr/>
            <p:nvPr/>
          </p:nvPicPr>
          <p:blipFill>
            <a:blip r:embed="rId274" cstate="print"/>
            <a:stretch>
              <a:fillRect/>
            </a:stretch>
          </p:blipFill>
          <p:spPr>
            <a:xfrm>
              <a:off x="13701415" y="8726572"/>
              <a:ext cx="73966" cy="82625"/>
            </a:xfrm>
            <a:prstGeom prst="rect">
              <a:avLst/>
            </a:prstGeom>
          </p:spPr>
        </p:pic>
        <p:pic>
          <p:nvPicPr>
            <p:cNvPr id="485" name="object 485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13342357" y="8726572"/>
              <a:ext cx="75756" cy="82489"/>
            </a:xfrm>
            <a:prstGeom prst="rect">
              <a:avLst/>
            </a:prstGeom>
          </p:spPr>
        </p:pic>
        <p:pic>
          <p:nvPicPr>
            <p:cNvPr id="486" name="object 486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417936" y="8723640"/>
              <a:ext cx="1968" cy="3109"/>
            </a:xfrm>
            <a:prstGeom prst="rect">
              <a:avLst/>
            </a:prstGeom>
          </p:spPr>
        </p:pic>
        <p:pic>
          <p:nvPicPr>
            <p:cNvPr id="487" name="object 487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411706" y="8746854"/>
              <a:ext cx="2125" cy="3120"/>
            </a:xfrm>
            <a:prstGeom prst="rect">
              <a:avLst/>
            </a:prstGeom>
          </p:spPr>
        </p:pic>
        <p:pic>
          <p:nvPicPr>
            <p:cNvPr id="488" name="object 488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13636450" y="8745712"/>
              <a:ext cx="5740" cy="65066"/>
            </a:xfrm>
            <a:prstGeom prst="rect">
              <a:avLst/>
            </a:prstGeom>
          </p:spPr>
        </p:pic>
        <p:pic>
          <p:nvPicPr>
            <p:cNvPr id="489" name="object 489"/>
            <p:cNvPicPr/>
            <p:nvPr/>
          </p:nvPicPr>
          <p:blipFill>
            <a:blip r:embed="rId277" cstate="print"/>
            <a:stretch>
              <a:fillRect/>
            </a:stretch>
          </p:blipFill>
          <p:spPr>
            <a:xfrm>
              <a:off x="13476899" y="8749471"/>
              <a:ext cx="5591" cy="62594"/>
            </a:xfrm>
            <a:prstGeom prst="rect">
              <a:avLst/>
            </a:prstGeom>
          </p:spPr>
        </p:pic>
        <p:pic>
          <p:nvPicPr>
            <p:cNvPr id="490" name="object 490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13118154" y="9015725"/>
              <a:ext cx="9383" cy="37674"/>
            </a:xfrm>
            <a:prstGeom prst="rect">
              <a:avLst/>
            </a:prstGeom>
          </p:spPr>
        </p:pic>
        <p:pic>
          <p:nvPicPr>
            <p:cNvPr id="491" name="object 491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3116176" y="9068467"/>
              <a:ext cx="8104" cy="11182"/>
            </a:xfrm>
            <a:prstGeom prst="rect">
              <a:avLst/>
            </a:prstGeom>
          </p:spPr>
        </p:pic>
        <p:pic>
          <p:nvPicPr>
            <p:cNvPr id="492" name="object 492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3113559" y="9094047"/>
              <a:ext cx="6418" cy="21789"/>
            </a:xfrm>
            <a:prstGeom prst="rect">
              <a:avLst/>
            </a:prstGeom>
          </p:spPr>
        </p:pic>
        <p:pic>
          <p:nvPicPr>
            <p:cNvPr id="493" name="object 493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4000714" y="9086477"/>
              <a:ext cx="4879" cy="5455"/>
            </a:xfrm>
            <a:prstGeom prst="rect">
              <a:avLst/>
            </a:prstGeom>
          </p:spPr>
        </p:pic>
        <p:pic>
          <p:nvPicPr>
            <p:cNvPr id="494" name="object 494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3994180" y="9123481"/>
              <a:ext cx="3685" cy="3759"/>
            </a:xfrm>
            <a:prstGeom prst="rect">
              <a:avLst/>
            </a:prstGeom>
          </p:spPr>
        </p:pic>
        <p:pic>
          <p:nvPicPr>
            <p:cNvPr id="495" name="object 495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3993636" y="9105492"/>
              <a:ext cx="13801" cy="4502"/>
            </a:xfrm>
            <a:prstGeom prst="rect">
              <a:avLst/>
            </a:prstGeom>
          </p:spPr>
        </p:pic>
        <p:pic>
          <p:nvPicPr>
            <p:cNvPr id="496" name="object 496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3444093" y="8040990"/>
              <a:ext cx="4104" cy="4889"/>
            </a:xfrm>
            <a:prstGeom prst="rect">
              <a:avLst/>
            </a:prstGeom>
          </p:spPr>
        </p:pic>
        <p:pic>
          <p:nvPicPr>
            <p:cNvPr id="497" name="object 497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13777779" y="8753817"/>
              <a:ext cx="70552" cy="32574"/>
            </a:xfrm>
            <a:prstGeom prst="rect">
              <a:avLst/>
            </a:prstGeom>
          </p:spPr>
        </p:pic>
        <p:pic>
          <p:nvPicPr>
            <p:cNvPr id="498" name="object 498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13308191" y="8754843"/>
              <a:ext cx="30490" cy="16648"/>
            </a:xfrm>
            <a:prstGeom prst="rect">
              <a:avLst/>
            </a:prstGeom>
          </p:spPr>
        </p:pic>
        <p:pic>
          <p:nvPicPr>
            <p:cNvPr id="499" name="object 499"/>
            <p:cNvPicPr/>
            <p:nvPr/>
          </p:nvPicPr>
          <p:blipFill>
            <a:blip r:embed="rId279" cstate="print"/>
            <a:stretch>
              <a:fillRect/>
            </a:stretch>
          </p:blipFill>
          <p:spPr>
            <a:xfrm>
              <a:off x="13508311" y="7945747"/>
              <a:ext cx="11182" cy="61160"/>
            </a:xfrm>
            <a:prstGeom prst="rect">
              <a:avLst/>
            </a:prstGeom>
          </p:spPr>
        </p:pic>
        <p:pic>
          <p:nvPicPr>
            <p:cNvPr id="500" name="object 500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3311238" y="8147668"/>
              <a:ext cx="2554" cy="6041"/>
            </a:xfrm>
            <a:prstGeom prst="rect">
              <a:avLst/>
            </a:prstGeom>
          </p:spPr>
        </p:pic>
        <p:pic>
          <p:nvPicPr>
            <p:cNvPr id="501" name="object 501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349615" y="8166411"/>
              <a:ext cx="2418" cy="3570"/>
            </a:xfrm>
            <a:prstGeom prst="rect">
              <a:avLst/>
            </a:prstGeom>
          </p:spPr>
        </p:pic>
        <p:pic>
          <p:nvPicPr>
            <p:cNvPr id="502" name="object 502"/>
            <p:cNvPicPr/>
            <p:nvPr/>
          </p:nvPicPr>
          <p:blipFill>
            <a:blip r:embed="rId280" cstate="print"/>
            <a:stretch>
              <a:fillRect/>
            </a:stretch>
          </p:blipFill>
          <p:spPr>
            <a:xfrm>
              <a:off x="13598361" y="7950993"/>
              <a:ext cx="12638" cy="59223"/>
            </a:xfrm>
            <a:prstGeom prst="rect">
              <a:avLst/>
            </a:prstGeom>
          </p:spPr>
        </p:pic>
        <p:pic>
          <p:nvPicPr>
            <p:cNvPr id="503" name="object 503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3189880" y="8119993"/>
              <a:ext cx="3287" cy="5727"/>
            </a:xfrm>
            <a:prstGeom prst="rect">
              <a:avLst/>
            </a:prstGeom>
          </p:spPr>
        </p:pic>
        <p:pic>
          <p:nvPicPr>
            <p:cNvPr id="504" name="object 504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13531074" y="7941433"/>
              <a:ext cx="75284" cy="77861"/>
            </a:xfrm>
            <a:prstGeom prst="rect">
              <a:avLst/>
            </a:prstGeom>
          </p:spPr>
        </p:pic>
        <p:pic>
          <p:nvPicPr>
            <p:cNvPr id="505" name="object 505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3587522" y="7971359"/>
              <a:ext cx="272" cy="3245"/>
            </a:xfrm>
            <a:prstGeom prst="rect">
              <a:avLst/>
            </a:prstGeom>
          </p:spPr>
        </p:pic>
        <p:pic>
          <p:nvPicPr>
            <p:cNvPr id="506" name="object 506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3670086" y="8343463"/>
              <a:ext cx="5444" cy="3905"/>
            </a:xfrm>
            <a:prstGeom prst="rect">
              <a:avLst/>
            </a:prstGeom>
          </p:spPr>
        </p:pic>
        <p:pic>
          <p:nvPicPr>
            <p:cNvPr id="507" name="object 507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765706" y="8165206"/>
              <a:ext cx="2670" cy="3151"/>
            </a:xfrm>
            <a:prstGeom prst="rect">
              <a:avLst/>
            </a:prstGeom>
          </p:spPr>
        </p:pic>
        <p:pic>
          <p:nvPicPr>
            <p:cNvPr id="508" name="object 508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13244590" y="8121616"/>
              <a:ext cx="3644" cy="13256"/>
            </a:xfrm>
            <a:prstGeom prst="rect">
              <a:avLst/>
            </a:prstGeom>
          </p:spPr>
        </p:pic>
        <p:pic>
          <p:nvPicPr>
            <p:cNvPr id="509" name="object 509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3830936" y="8127742"/>
              <a:ext cx="265" cy="3015"/>
            </a:xfrm>
            <a:prstGeom prst="rect">
              <a:avLst/>
            </a:prstGeom>
          </p:spPr>
        </p:pic>
        <p:pic>
          <p:nvPicPr>
            <p:cNvPr id="510" name="object 510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13577441" y="8058309"/>
              <a:ext cx="34887" cy="25161"/>
            </a:xfrm>
            <a:prstGeom prst="rect">
              <a:avLst/>
            </a:prstGeom>
          </p:spPr>
        </p:pic>
        <p:pic>
          <p:nvPicPr>
            <p:cNvPr id="511" name="object 511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13506343" y="8056833"/>
              <a:ext cx="37988" cy="26742"/>
            </a:xfrm>
            <a:prstGeom prst="rect">
              <a:avLst/>
            </a:prstGeom>
          </p:spPr>
        </p:pic>
        <p:pic>
          <p:nvPicPr>
            <p:cNvPr id="512" name="object 512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3477737" y="8061608"/>
              <a:ext cx="9570" cy="7842"/>
            </a:xfrm>
            <a:prstGeom prst="rect">
              <a:avLst/>
            </a:prstGeom>
          </p:spPr>
        </p:pic>
        <p:pic>
          <p:nvPicPr>
            <p:cNvPr id="513" name="object 513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3629113" y="8061733"/>
              <a:ext cx="10271" cy="8481"/>
            </a:xfrm>
            <a:prstGeom prst="rect">
              <a:avLst/>
            </a:prstGeom>
          </p:spPr>
        </p:pic>
      </p:grpSp>
      <p:sp>
        <p:nvSpPr>
          <p:cNvPr id="514" name="object 514"/>
          <p:cNvSpPr txBox="1"/>
          <p:nvPr/>
        </p:nvSpPr>
        <p:spPr>
          <a:xfrm>
            <a:off x="772611" y="10483534"/>
            <a:ext cx="431165" cy="434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280"/>
              </a:lnSpc>
            </a:pPr>
            <a:r>
              <a:rPr sz="2850" b="1" spc="5" dirty="0">
                <a:solidFill>
                  <a:srgbClr val="0D418D"/>
                </a:solidFill>
                <a:latin typeface="Arial" panose="020B0604020202020204"/>
                <a:cs typeface="Arial" panose="020B0604020202020204"/>
              </a:rPr>
              <a:t>05</a:t>
            </a:r>
            <a:endParaRPr sz="2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5" name="object 515"/>
          <p:cNvSpPr txBox="1">
            <a:spLocks noGrp="1"/>
          </p:cNvSpPr>
          <p:nvPr>
            <p:ph type="ftr" sz="quarter" idx="5"/>
          </p:nvPr>
        </p:nvSpPr>
        <p:spPr>
          <a:xfrm>
            <a:off x="11575952" y="10663635"/>
            <a:ext cx="775525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55"/>
              </a:lnSpc>
            </a:pPr>
            <a:r>
              <a:rPr spc="-5" dirty="0"/>
              <a:t>Организация</a:t>
            </a:r>
            <a:r>
              <a:rPr spc="30" dirty="0"/>
              <a:t> </a:t>
            </a:r>
            <a:r>
              <a:rPr spc="-5" dirty="0"/>
              <a:t>транзитного</a:t>
            </a:r>
            <a:r>
              <a:rPr spc="35" dirty="0"/>
              <a:t> </a:t>
            </a:r>
            <a:r>
              <a:rPr spc="-10" dirty="0"/>
              <a:t>проезда</a:t>
            </a:r>
            <a:r>
              <a:rPr spc="35" dirty="0"/>
              <a:t> </a:t>
            </a:r>
            <a:r>
              <a:rPr spc="-15" dirty="0"/>
              <a:t>грузового</a:t>
            </a:r>
            <a:r>
              <a:rPr spc="35" dirty="0"/>
              <a:t> </a:t>
            </a:r>
            <a:r>
              <a:rPr dirty="0"/>
              <a:t>транспорта</a:t>
            </a:r>
            <a:r>
              <a:rPr spc="35" dirty="0"/>
              <a:t> </a:t>
            </a:r>
            <a:r>
              <a:rPr spc="10" dirty="0"/>
              <a:t>в</a:t>
            </a:r>
            <a:r>
              <a:rPr spc="35" dirty="0"/>
              <a:t> </a:t>
            </a:r>
            <a:r>
              <a:rPr spc="-15" dirty="0"/>
              <a:t>Республике</a:t>
            </a:r>
            <a:r>
              <a:rPr spc="35" dirty="0"/>
              <a:t> </a:t>
            </a:r>
            <a:r>
              <a:rPr dirty="0"/>
              <a:t>Северная</a:t>
            </a:r>
            <a:r>
              <a:rPr spc="35" dirty="0"/>
              <a:t> </a:t>
            </a:r>
            <a:r>
              <a:rPr dirty="0"/>
              <a:t>Осетия</a:t>
            </a:r>
            <a:r>
              <a:rPr spc="35" dirty="0"/>
              <a:t> </a:t>
            </a:r>
            <a:r>
              <a:rPr spc="555" dirty="0"/>
              <a:t>—</a:t>
            </a:r>
            <a:r>
              <a:rPr spc="10" dirty="0"/>
              <a:t>Алания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Электронная очередь РСО 2023_1-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2616" y="592495"/>
            <a:ext cx="9526905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5" dirty="0"/>
              <a:t>Информирование</a:t>
            </a:r>
            <a:r>
              <a:rPr spc="-10" dirty="0"/>
              <a:t> </a:t>
            </a:r>
            <a:r>
              <a:rPr spc="10" dirty="0"/>
              <a:t>водителей</a:t>
            </a:r>
            <a:r>
              <a:rPr dirty="0"/>
              <a:t> </a:t>
            </a:r>
            <a:r>
              <a:rPr spc="20" dirty="0"/>
              <a:t>о</a:t>
            </a:r>
            <a:r>
              <a:rPr dirty="0"/>
              <a:t> </a:t>
            </a:r>
            <a:r>
              <a:rPr spc="10" dirty="0"/>
              <a:t>новых</a:t>
            </a:r>
            <a:r>
              <a:rPr spc="-5" dirty="0"/>
              <a:t> </a:t>
            </a:r>
            <a:r>
              <a:rPr spc="10" dirty="0"/>
              <a:t>правилах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72611" y="10483543"/>
            <a:ext cx="436880" cy="434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280"/>
              </a:lnSpc>
            </a:pPr>
            <a:r>
              <a:rPr sz="2850" b="1" spc="45" dirty="0">
                <a:solidFill>
                  <a:srgbClr val="0D418D"/>
                </a:solidFill>
                <a:latin typeface="Arial" panose="020B0604020202020204"/>
                <a:cs typeface="Arial" panose="020B0604020202020204"/>
              </a:rPr>
              <a:t>0</a:t>
            </a:r>
            <a:r>
              <a:rPr sz="2850" b="1" spc="15" dirty="0">
                <a:solidFill>
                  <a:srgbClr val="0D418D"/>
                </a:solidFill>
                <a:latin typeface="Arial" panose="020B0604020202020204"/>
                <a:cs typeface="Arial" panose="020B0604020202020204"/>
              </a:rPr>
              <a:t>6</a:t>
            </a:r>
            <a:endParaRPr sz="2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11575952" y="10663635"/>
            <a:ext cx="775525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55"/>
              </a:lnSpc>
            </a:pPr>
            <a:r>
              <a:rPr spc="-5" dirty="0"/>
              <a:t>Организация</a:t>
            </a:r>
            <a:r>
              <a:rPr spc="30" dirty="0"/>
              <a:t> </a:t>
            </a:r>
            <a:r>
              <a:rPr spc="-5" dirty="0"/>
              <a:t>транзитного</a:t>
            </a:r>
            <a:r>
              <a:rPr spc="35" dirty="0"/>
              <a:t> </a:t>
            </a:r>
            <a:r>
              <a:rPr spc="-10" dirty="0"/>
              <a:t>проезда</a:t>
            </a:r>
            <a:r>
              <a:rPr spc="35" dirty="0"/>
              <a:t> </a:t>
            </a:r>
            <a:r>
              <a:rPr spc="-15" dirty="0"/>
              <a:t>грузового</a:t>
            </a:r>
            <a:r>
              <a:rPr spc="35" dirty="0"/>
              <a:t> </a:t>
            </a:r>
            <a:r>
              <a:rPr dirty="0"/>
              <a:t>транспорта</a:t>
            </a:r>
            <a:r>
              <a:rPr spc="35" dirty="0"/>
              <a:t> </a:t>
            </a:r>
            <a:r>
              <a:rPr spc="10" dirty="0"/>
              <a:t>в</a:t>
            </a:r>
            <a:r>
              <a:rPr spc="35" dirty="0"/>
              <a:t> </a:t>
            </a:r>
            <a:r>
              <a:rPr spc="-15" dirty="0"/>
              <a:t>Республике</a:t>
            </a:r>
            <a:r>
              <a:rPr spc="35" dirty="0"/>
              <a:t> </a:t>
            </a:r>
            <a:r>
              <a:rPr dirty="0"/>
              <a:t>Северная</a:t>
            </a:r>
            <a:r>
              <a:rPr spc="35" dirty="0"/>
              <a:t> </a:t>
            </a:r>
            <a:r>
              <a:rPr dirty="0"/>
              <a:t>Осетия</a:t>
            </a:r>
            <a:r>
              <a:rPr spc="35" dirty="0"/>
              <a:t> </a:t>
            </a:r>
            <a:r>
              <a:rPr spc="555" dirty="0"/>
              <a:t>—</a:t>
            </a:r>
            <a:r>
              <a:rPr spc="10" dirty="0"/>
              <a:t>Алания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2611" y="1500152"/>
            <a:ext cx="7747000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sz="16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Информационные</a:t>
            </a:r>
            <a:r>
              <a:rPr sz="1650" spc="3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баннеры</a:t>
            </a:r>
            <a:r>
              <a:rPr sz="1650" spc="3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информирования</a:t>
            </a:r>
            <a:r>
              <a:rPr sz="1650" spc="3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водителей</a:t>
            </a:r>
            <a:r>
              <a:rPr sz="1650" spc="3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грузового</a:t>
            </a:r>
            <a:r>
              <a:rPr sz="1650" spc="3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транспорта, </a:t>
            </a:r>
            <a:r>
              <a:rPr sz="1650" spc="-4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выполняющих</a:t>
            </a:r>
            <a:r>
              <a:rPr sz="16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транзит</a:t>
            </a:r>
            <a:r>
              <a:rPr sz="16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через</a:t>
            </a:r>
            <a:r>
              <a:rPr sz="16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Республику</a:t>
            </a:r>
            <a:r>
              <a:rPr sz="16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Северная</a:t>
            </a:r>
            <a:r>
              <a:rPr sz="16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Осетия</a:t>
            </a:r>
            <a:r>
              <a:rPr sz="1650" spc="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43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–</a:t>
            </a:r>
            <a:r>
              <a:rPr sz="165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Алания</a:t>
            </a:r>
            <a:endParaRPr sz="1650">
              <a:latin typeface="Microsoft Sans Serif" panose="020B0604020202020204"/>
              <a:cs typeface="Microsoft Sans Serif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Электронная очередь РСО 2023_1-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2616" y="592495"/>
            <a:ext cx="4761865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5" dirty="0"/>
              <a:t>Оповещение</a:t>
            </a:r>
            <a:r>
              <a:rPr spc="-25" dirty="0"/>
              <a:t> </a:t>
            </a:r>
            <a:r>
              <a:rPr spc="10" dirty="0"/>
              <a:t>водителей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72611" y="10483543"/>
            <a:ext cx="422275" cy="434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280"/>
              </a:lnSpc>
            </a:pPr>
            <a:r>
              <a:rPr sz="2850" b="1" spc="-30" dirty="0">
                <a:solidFill>
                  <a:srgbClr val="0D418D"/>
                </a:solidFill>
                <a:latin typeface="Arial" panose="020B0604020202020204"/>
                <a:cs typeface="Arial" panose="020B0604020202020204"/>
              </a:rPr>
              <a:t>07</a:t>
            </a:r>
            <a:endParaRPr sz="2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11575952" y="10663635"/>
            <a:ext cx="775525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55"/>
              </a:lnSpc>
            </a:pPr>
            <a:r>
              <a:rPr spc="-5" dirty="0">
                <a:solidFill>
                  <a:srgbClr val="FFFFFF"/>
                </a:solidFill>
              </a:rPr>
              <a:t>Организация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транзитного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проезда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грузового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транспорта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10" dirty="0">
                <a:solidFill>
                  <a:srgbClr val="FFFFFF"/>
                </a:solidFill>
              </a:rPr>
              <a:t>в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Республике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Северная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Осетия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5" dirty="0">
                <a:solidFill>
                  <a:srgbClr val="FFFFFF"/>
                </a:solidFill>
              </a:rPr>
              <a:t>—</a:t>
            </a:r>
            <a:r>
              <a:rPr spc="10" dirty="0">
                <a:solidFill>
                  <a:srgbClr val="FFFFFF"/>
                </a:solidFill>
              </a:rPr>
              <a:t>Алания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72621" y="1500152"/>
            <a:ext cx="5347335" cy="149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sz="1650" spc="-5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Для</a:t>
            </a:r>
            <a:r>
              <a:rPr sz="16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оповещения</a:t>
            </a:r>
            <a:r>
              <a:rPr sz="16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водителей</a:t>
            </a:r>
            <a:r>
              <a:rPr sz="16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о</a:t>
            </a:r>
            <a:r>
              <a:rPr sz="16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ходе</a:t>
            </a:r>
            <a:r>
              <a:rPr sz="16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движения</a:t>
            </a:r>
            <a:r>
              <a:rPr sz="16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и </a:t>
            </a:r>
            <a:r>
              <a:rPr sz="165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наступлении</a:t>
            </a:r>
            <a:r>
              <a:rPr sz="1650" spc="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очереди</a:t>
            </a:r>
            <a:r>
              <a:rPr sz="16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был</a:t>
            </a:r>
            <a:r>
              <a:rPr sz="1650" spc="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создан</a:t>
            </a:r>
            <a:r>
              <a:rPr sz="16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веб-портал</a:t>
            </a:r>
            <a:r>
              <a:rPr sz="16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на</a:t>
            </a:r>
            <a:r>
              <a:rPr sz="16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сайте </a:t>
            </a:r>
            <a:r>
              <a:rPr sz="1650" spc="-4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3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ГБУ</a:t>
            </a:r>
            <a:r>
              <a:rPr sz="1650" spc="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«Центр</a:t>
            </a:r>
            <a:r>
              <a:rPr sz="1650" spc="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организации</a:t>
            </a:r>
            <a:r>
              <a:rPr sz="1650" spc="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дорожного</a:t>
            </a:r>
            <a:r>
              <a:rPr sz="16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движения» </a:t>
            </a:r>
            <a:r>
              <a:rPr sz="16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4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Комитета</a:t>
            </a:r>
            <a:r>
              <a:rPr sz="1650" spc="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по</a:t>
            </a:r>
            <a:r>
              <a:rPr sz="16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транспорту</a:t>
            </a:r>
            <a:r>
              <a:rPr sz="16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и</a:t>
            </a:r>
            <a:r>
              <a:rPr sz="16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дорожной</a:t>
            </a:r>
            <a:r>
              <a:rPr sz="16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инфраструктуре </a:t>
            </a:r>
            <a:r>
              <a:rPr sz="16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-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РСО</a:t>
            </a:r>
            <a:r>
              <a:rPr sz="16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650" spc="43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–</a:t>
            </a:r>
            <a:r>
              <a:rPr sz="1650" dirty="0" err="1" smtClean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Алани</a:t>
            </a:r>
            <a:r>
              <a:rPr lang="ru-RU" sz="1650" dirty="0" smtClean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я</a:t>
            </a:r>
            <a:endParaRPr lang="ru-RU" sz="1650" dirty="0">
              <a:solidFill>
                <a:srgbClr val="0D418D"/>
              </a:solidFill>
              <a:latin typeface="Microsoft Sans Serif" panose="020B0604020202020204"/>
              <a:cs typeface="Microsoft Sans Serif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Электронная очередь РСО 20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2621" y="481847"/>
            <a:ext cx="8902700" cy="104648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pc="5" dirty="0"/>
              <a:t>Система</a:t>
            </a:r>
            <a:r>
              <a:rPr spc="-5" dirty="0"/>
              <a:t> </a:t>
            </a:r>
            <a:r>
              <a:rPr spc="5" dirty="0"/>
              <a:t>управления</a:t>
            </a:r>
            <a:r>
              <a:rPr dirty="0"/>
              <a:t> </a:t>
            </a:r>
            <a:r>
              <a:rPr spc="10" dirty="0"/>
              <a:t>электронной</a:t>
            </a:r>
            <a:r>
              <a:rPr dirty="0"/>
              <a:t> </a:t>
            </a:r>
            <a:r>
              <a:rPr spc="5" dirty="0"/>
              <a:t>очередью</a:t>
            </a: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2150" spc="-5" dirty="0"/>
              <a:t>Функциональная</a:t>
            </a:r>
            <a:r>
              <a:rPr sz="2150" spc="-25" dirty="0"/>
              <a:t> </a:t>
            </a:r>
            <a:r>
              <a:rPr sz="2150" spc="-20" dirty="0"/>
              <a:t>схема</a:t>
            </a:r>
            <a:endParaRPr sz="2150"/>
          </a:p>
        </p:txBody>
      </p:sp>
      <p:sp>
        <p:nvSpPr>
          <p:cNvPr id="4102" name="object 4102"/>
          <p:cNvSpPr txBox="1"/>
          <p:nvPr/>
        </p:nvSpPr>
        <p:spPr>
          <a:xfrm>
            <a:off x="772616" y="10483534"/>
            <a:ext cx="436880" cy="434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280"/>
              </a:lnSpc>
            </a:pPr>
            <a:r>
              <a:rPr sz="2850" b="1" spc="25" dirty="0">
                <a:solidFill>
                  <a:srgbClr val="0D418D"/>
                </a:solidFill>
                <a:latin typeface="Arial" panose="020B0604020202020204"/>
                <a:cs typeface="Arial" panose="020B0604020202020204"/>
              </a:rPr>
              <a:t>08</a:t>
            </a:r>
            <a:endParaRPr sz="2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03" name="object 410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55"/>
              </a:lnSpc>
            </a:pPr>
            <a:r>
              <a:rPr spc="-5" dirty="0"/>
              <a:t>Организация</a:t>
            </a:r>
            <a:r>
              <a:rPr spc="30" dirty="0"/>
              <a:t> </a:t>
            </a:r>
            <a:r>
              <a:rPr spc="-5" dirty="0"/>
              <a:t>транзитного</a:t>
            </a:r>
            <a:r>
              <a:rPr spc="35" dirty="0"/>
              <a:t> </a:t>
            </a:r>
            <a:r>
              <a:rPr spc="-10" dirty="0"/>
              <a:t>проезда</a:t>
            </a:r>
            <a:r>
              <a:rPr spc="35" dirty="0"/>
              <a:t> </a:t>
            </a:r>
            <a:r>
              <a:rPr spc="-15" dirty="0"/>
              <a:t>грузового</a:t>
            </a:r>
            <a:r>
              <a:rPr spc="35" dirty="0"/>
              <a:t> </a:t>
            </a:r>
            <a:r>
              <a:rPr dirty="0"/>
              <a:t>транспорта</a:t>
            </a:r>
            <a:r>
              <a:rPr spc="35" dirty="0"/>
              <a:t> </a:t>
            </a:r>
            <a:r>
              <a:rPr spc="10" dirty="0"/>
              <a:t>в</a:t>
            </a:r>
            <a:r>
              <a:rPr spc="35" dirty="0"/>
              <a:t> </a:t>
            </a:r>
            <a:r>
              <a:rPr spc="-15" dirty="0"/>
              <a:t>Республике</a:t>
            </a:r>
            <a:r>
              <a:rPr spc="35" dirty="0"/>
              <a:t> </a:t>
            </a:r>
            <a:r>
              <a:rPr dirty="0"/>
              <a:t>Северная</a:t>
            </a:r>
            <a:r>
              <a:rPr spc="35" dirty="0"/>
              <a:t> </a:t>
            </a:r>
            <a:r>
              <a:rPr dirty="0"/>
              <a:t>Осетия</a:t>
            </a:r>
            <a:r>
              <a:rPr spc="35" dirty="0"/>
              <a:t> </a:t>
            </a:r>
            <a:r>
              <a:rPr spc="555" dirty="0"/>
              <a:t>—</a:t>
            </a:r>
            <a:r>
              <a:rPr spc="35" dirty="0"/>
              <a:t> </a:t>
            </a:r>
            <a:r>
              <a:rPr spc="10" dirty="0"/>
              <a:t>Алания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 descr="Электронная очередь РСО 2023_1-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72621" y="610399"/>
            <a:ext cx="6149340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15" dirty="0"/>
              <a:t>Алгоритм</a:t>
            </a:r>
            <a:r>
              <a:rPr dirty="0"/>
              <a:t> </a:t>
            </a:r>
            <a:r>
              <a:rPr spc="5" dirty="0"/>
              <a:t>действий </a:t>
            </a:r>
            <a:r>
              <a:rPr spc="10" dirty="0"/>
              <a:t>водителей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59993" y="3824897"/>
            <a:ext cx="4050665" cy="633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8000"/>
              </a:lnSpc>
              <a:spcBef>
                <a:spcPts val="95"/>
              </a:spcBef>
            </a:pP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Водитель</a:t>
            </a:r>
            <a:r>
              <a:rPr sz="15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подъезжает</a:t>
            </a:r>
            <a:r>
              <a:rPr sz="1550" spc="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9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к</a:t>
            </a:r>
            <a:r>
              <a:rPr sz="15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пункту</a:t>
            </a:r>
            <a:r>
              <a:rPr sz="1550" spc="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регистрации </a:t>
            </a:r>
            <a:r>
              <a:rPr sz="1550" spc="-39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грузового</a:t>
            </a:r>
            <a:r>
              <a:rPr sz="15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транспорта</a:t>
            </a:r>
            <a:endParaRPr sz="15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29334" y="3824897"/>
            <a:ext cx="4165600" cy="633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8000"/>
              </a:lnSpc>
              <a:spcBef>
                <a:spcPts val="95"/>
              </a:spcBef>
            </a:pP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Водитель</a:t>
            </a:r>
            <a:r>
              <a:rPr sz="1550" spc="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предоставляет</a:t>
            </a:r>
            <a:r>
              <a:rPr sz="1550" spc="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работнику</a:t>
            </a:r>
            <a:r>
              <a:rPr sz="1550" spc="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6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«ЦОДД» </a:t>
            </a:r>
            <a:r>
              <a:rPr sz="1550" spc="-40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документы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и</a:t>
            </a:r>
            <a:r>
              <a:rPr sz="1550" spc="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номер</a:t>
            </a:r>
            <a:r>
              <a:rPr sz="15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телефона</a:t>
            </a:r>
            <a:endParaRPr sz="15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949745" y="3824897"/>
            <a:ext cx="4127500" cy="633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8000"/>
              </a:lnSpc>
              <a:spcBef>
                <a:spcPts val="95"/>
              </a:spcBef>
            </a:pPr>
            <a:r>
              <a:rPr sz="1550" spc="-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Работник</a:t>
            </a:r>
            <a:r>
              <a:rPr sz="15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6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«ЦОДД»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вводит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систему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данные </a:t>
            </a:r>
            <a:r>
              <a:rPr sz="1550" spc="-39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водителя</a:t>
            </a:r>
            <a:r>
              <a:rPr sz="15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и</a:t>
            </a:r>
            <a:r>
              <a:rPr sz="1550" spc="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транспортного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средства</a:t>
            </a:r>
            <a:endParaRPr sz="15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59993" y="7095583"/>
            <a:ext cx="4798060" cy="633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8000"/>
              </a:lnSpc>
              <a:spcBef>
                <a:spcPts val="95"/>
              </a:spcBef>
            </a:pPr>
            <a:r>
              <a:rPr sz="1550" spc="-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Работник</a:t>
            </a:r>
            <a:r>
              <a:rPr sz="1550" spc="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6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«ЦОДД»</a:t>
            </a:r>
            <a:r>
              <a:rPr sz="1550" spc="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сообщает</a:t>
            </a:r>
            <a:r>
              <a:rPr sz="1550" spc="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водителю</a:t>
            </a:r>
            <a:r>
              <a:rPr sz="15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порядковый </a:t>
            </a:r>
            <a:r>
              <a:rPr sz="1550" spc="-40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номер</a:t>
            </a:r>
            <a:r>
              <a:rPr sz="15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электронной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очереди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и</a:t>
            </a:r>
            <a:r>
              <a:rPr sz="1550" spc="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адрес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сайта</a:t>
            </a:r>
            <a:endParaRPr sz="15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44524" y="7095583"/>
            <a:ext cx="3782060" cy="633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8000"/>
              </a:lnSpc>
              <a:spcBef>
                <a:spcPts val="95"/>
              </a:spcBef>
            </a:pP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Водитель</a:t>
            </a:r>
            <a:r>
              <a:rPr sz="15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в</a:t>
            </a:r>
            <a:r>
              <a:rPr sz="1550" spc="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онлайн </a:t>
            </a:r>
            <a:r>
              <a:rPr sz="1550" spc="-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режиме</a:t>
            </a:r>
            <a:r>
              <a:rPr sz="1550" spc="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отслеживает </a:t>
            </a:r>
            <a:r>
              <a:rPr sz="1550" spc="-40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продвижение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электронной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очереди</a:t>
            </a:r>
            <a:endParaRPr sz="15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94663" y="6595712"/>
            <a:ext cx="23558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04</a:t>
            </a:r>
            <a:endParaRPr sz="14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632612" y="6595712"/>
            <a:ext cx="23558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05</a:t>
            </a:r>
            <a:endParaRPr sz="14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94663" y="3380221"/>
            <a:ext cx="23558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01</a:t>
            </a:r>
            <a:endParaRPr sz="14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32612" y="3380221"/>
            <a:ext cx="23558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02</a:t>
            </a:r>
            <a:endParaRPr sz="14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887902" y="3380221"/>
            <a:ext cx="23558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03</a:t>
            </a:r>
            <a:endParaRPr sz="14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4071151" y="7095700"/>
            <a:ext cx="4625975" cy="633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8000"/>
              </a:lnSpc>
              <a:spcBef>
                <a:spcPts val="95"/>
              </a:spcBef>
            </a:pPr>
            <a:r>
              <a:rPr sz="15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При</a:t>
            </a:r>
            <a:r>
              <a:rPr sz="1550" spc="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попадании</a:t>
            </a:r>
            <a:r>
              <a:rPr sz="1550" spc="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«зеленую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зону»</a:t>
            </a:r>
            <a:r>
              <a:rPr sz="1550" spc="2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водитель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2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выезжает</a:t>
            </a:r>
            <a:r>
              <a:rPr sz="1550" spc="3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9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к</a:t>
            </a:r>
            <a:r>
              <a:rPr sz="1550" spc="3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пограничному</a:t>
            </a:r>
            <a:r>
              <a:rPr sz="1550" spc="3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1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пункту</a:t>
            </a:r>
            <a:r>
              <a:rPr sz="1550" spc="3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«Верхний</a:t>
            </a:r>
            <a:r>
              <a:rPr sz="1550" spc="3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550" spc="-15" dirty="0">
                <a:solidFill>
                  <a:srgbClr val="0D418D"/>
                </a:solidFill>
                <a:latin typeface="Microsoft Sans Serif" panose="020B0604020202020204"/>
                <a:cs typeface="Microsoft Sans Serif" panose="020B0604020202020204"/>
              </a:rPr>
              <a:t>Ларс»</a:t>
            </a:r>
            <a:endParaRPr sz="155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72616" y="10483543"/>
            <a:ext cx="440055" cy="434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280"/>
              </a:lnSpc>
            </a:pPr>
            <a:r>
              <a:rPr sz="2850" b="1" spc="40" dirty="0">
                <a:solidFill>
                  <a:srgbClr val="0D418D"/>
                </a:solidFill>
                <a:latin typeface="Arial" panose="020B0604020202020204"/>
                <a:cs typeface="Arial" panose="020B0604020202020204"/>
              </a:rPr>
              <a:t>09</a:t>
            </a:r>
            <a:endParaRPr sz="2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ftr" sz="quarter" idx="5"/>
          </p:nvPr>
        </p:nvSpPr>
        <p:spPr>
          <a:xfrm>
            <a:off x="11575952" y="10663635"/>
            <a:ext cx="775525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55"/>
              </a:lnSpc>
            </a:pPr>
            <a:r>
              <a:rPr spc="-5" dirty="0"/>
              <a:t>Организация</a:t>
            </a:r>
            <a:r>
              <a:rPr spc="30" dirty="0"/>
              <a:t> </a:t>
            </a:r>
            <a:r>
              <a:rPr spc="-5" dirty="0"/>
              <a:t>транзитного</a:t>
            </a:r>
            <a:r>
              <a:rPr spc="35" dirty="0"/>
              <a:t> </a:t>
            </a:r>
            <a:r>
              <a:rPr spc="-10" dirty="0"/>
              <a:t>проезда</a:t>
            </a:r>
            <a:r>
              <a:rPr spc="35" dirty="0"/>
              <a:t> </a:t>
            </a:r>
            <a:r>
              <a:rPr spc="-15" dirty="0"/>
              <a:t>грузового</a:t>
            </a:r>
            <a:r>
              <a:rPr spc="35" dirty="0"/>
              <a:t> </a:t>
            </a:r>
            <a:r>
              <a:rPr dirty="0"/>
              <a:t>транспорта</a:t>
            </a:r>
            <a:r>
              <a:rPr spc="35" dirty="0"/>
              <a:t> </a:t>
            </a:r>
            <a:r>
              <a:rPr spc="10" dirty="0"/>
              <a:t>в</a:t>
            </a:r>
            <a:r>
              <a:rPr spc="35" dirty="0"/>
              <a:t> </a:t>
            </a:r>
            <a:r>
              <a:rPr spc="-15" dirty="0"/>
              <a:t>Республике</a:t>
            </a:r>
            <a:r>
              <a:rPr spc="35" dirty="0"/>
              <a:t> </a:t>
            </a:r>
            <a:r>
              <a:rPr dirty="0"/>
              <a:t>Северная</a:t>
            </a:r>
            <a:r>
              <a:rPr spc="35" dirty="0"/>
              <a:t> </a:t>
            </a:r>
            <a:r>
              <a:rPr dirty="0"/>
              <a:t>Осетия</a:t>
            </a:r>
            <a:r>
              <a:rPr spc="35" dirty="0"/>
              <a:t> </a:t>
            </a:r>
            <a:r>
              <a:rPr spc="555" dirty="0"/>
              <a:t>—</a:t>
            </a:r>
            <a:r>
              <a:rPr spc="10" dirty="0"/>
              <a:t>Алания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 descr="Электронная очередь РСО 2023_1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772616" y="610389"/>
            <a:ext cx="10803255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15" dirty="0"/>
              <a:t>Социальные</a:t>
            </a:r>
            <a:r>
              <a:rPr spc="5" dirty="0"/>
              <a:t> </a:t>
            </a:r>
            <a:r>
              <a:rPr spc="20" dirty="0"/>
              <a:t>и</a:t>
            </a:r>
            <a:r>
              <a:rPr spc="10" dirty="0"/>
              <a:t> </a:t>
            </a:r>
            <a:r>
              <a:rPr spc="5" dirty="0"/>
              <a:t>экономические</a:t>
            </a:r>
            <a:r>
              <a:rPr spc="10" dirty="0"/>
              <a:t> эффекты</a:t>
            </a:r>
            <a:r>
              <a:rPr spc="5" dirty="0"/>
              <a:t> </a:t>
            </a:r>
            <a:r>
              <a:rPr spc="-25" dirty="0"/>
              <a:t>от</a:t>
            </a:r>
            <a:r>
              <a:rPr spc="15" dirty="0"/>
              <a:t> внедрения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349057" y="2238720"/>
            <a:ext cx="2466340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95"/>
              </a:spcBef>
            </a:pP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Время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ожидания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оче-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реди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для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водителей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уменьшилось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</a:t>
            </a:r>
            <a:r>
              <a:rPr sz="180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21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суток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до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16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1–3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меньше</a:t>
            </a:r>
            <a:endParaRPr sz="180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59251" y="2304833"/>
            <a:ext cx="2693670" cy="2715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95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Устранена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100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%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бес- </a:t>
            </a:r>
            <a:r>
              <a:rPr sz="1800" spc="-46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порядочная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стоянка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гру- </a:t>
            </a:r>
            <a:r>
              <a:rPr sz="1800" spc="-46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зовых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ТС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территори-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ях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населенных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пунктов,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обочин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дорог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федераль- </a:t>
            </a:r>
            <a:r>
              <a:rPr sz="1800" spc="-46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ного,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регионального,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ме</a:t>
            </a:r>
            <a:r>
              <a:rPr lang="ru-RU"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ж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муниципального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значе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ния</a:t>
            </a:r>
            <a:endParaRPr sz="180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607223" y="2285713"/>
            <a:ext cx="2478405" cy="2038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95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Сократилось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число 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ДТП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на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дорогах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Респу</a:t>
            </a:r>
            <a:r>
              <a:rPr lang="ru-RU"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блики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</a:t>
            </a:r>
            <a:r>
              <a:rPr sz="180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участием</a:t>
            </a:r>
            <a:r>
              <a:rPr sz="180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водителей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транзитных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транспортных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средств</a:t>
            </a:r>
            <a:endParaRPr sz="180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243217" y="2259452"/>
            <a:ext cx="2370455" cy="1701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95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Сократилось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количе-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ство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случаев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нападе- </a:t>
            </a:r>
            <a:r>
              <a:rPr sz="1800" spc="-46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ния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водителей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большегрузного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тран- </a:t>
            </a:r>
            <a:r>
              <a:rPr sz="1800" spc="-46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зитного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транспорта</a:t>
            </a:r>
            <a:endParaRPr sz="180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477512" y="6539992"/>
            <a:ext cx="2365375" cy="1701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9210">
              <a:lnSpc>
                <a:spcPct val="122000"/>
              </a:lnSpc>
              <a:spcBef>
                <a:spcPts val="95"/>
              </a:spcBef>
            </a:pPr>
            <a:r>
              <a:rPr sz="180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Увеличена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пропуск-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ная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способность </a:t>
            </a:r>
            <a:r>
              <a:rPr sz="1800" spc="-5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КПП</a:t>
            </a:r>
            <a:endParaRPr sz="1800">
              <a:latin typeface="Microsoft Sans Serif" panose="020B0604020202020204"/>
              <a:cs typeface="Microsoft Sans Serif" panose="020B0604020202020204"/>
            </a:endParaRPr>
          </a:p>
          <a:p>
            <a:pPr marL="12700" marR="5080">
              <a:lnSpc>
                <a:spcPct val="122000"/>
              </a:lnSpc>
            </a:pP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«Верхний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Ларс»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и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ре- </a:t>
            </a:r>
            <a:r>
              <a:rPr sz="1800" spc="-459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спублики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в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целом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20%</a:t>
            </a:r>
            <a:endParaRPr sz="180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817330" y="6544368"/>
            <a:ext cx="2451735" cy="2038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95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Обеспечено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получе-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ние</a:t>
            </a:r>
            <a:r>
              <a:rPr sz="180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достоверных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данных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количеству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въезжающих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и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выез-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жающих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ТС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с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террито- </a:t>
            </a:r>
            <a:r>
              <a:rPr sz="1800" spc="-459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рии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РСО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48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–</a:t>
            </a:r>
            <a:r>
              <a:rPr sz="1800" spc="10" dirty="0" err="1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Алани</a:t>
            </a:r>
            <a:r>
              <a:rPr lang="ru-RU" spc="10" dirty="0" smtClean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я</a:t>
            </a:r>
            <a:endParaRPr lang="ru-RU" sz="1800" spc="10" dirty="0">
              <a:solidFill>
                <a:srgbClr val="FFFFFF"/>
              </a:solidFill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45170" y="6474801"/>
            <a:ext cx="2416810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95"/>
              </a:spcBef>
            </a:pP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На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100%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упорядочено </a:t>
            </a:r>
            <a:r>
              <a:rPr sz="1800" spc="-459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движения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ТС</a:t>
            </a:r>
            <a:r>
              <a:rPr sz="1800" spc="2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при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подъезде</a:t>
            </a:r>
            <a:r>
              <a:rPr sz="1800" spc="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spc="-11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к</a:t>
            </a:r>
            <a:r>
              <a:rPr sz="1800" spc="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МАПП</a:t>
            </a:r>
            <a:endParaRPr sz="1800">
              <a:latin typeface="Microsoft Sans Serif" panose="020B0604020202020204"/>
              <a:cs typeface="Microsoft Sans Serif" panose="020B0604020202020204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800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«Верхний</a:t>
            </a:r>
            <a:r>
              <a:rPr sz="1800" spc="-15" dirty="0">
                <a:solidFill>
                  <a:srgbClr val="FFFFFF"/>
                </a:solidFill>
                <a:latin typeface="Microsoft Sans Serif" panose="020B0604020202020204"/>
                <a:cs typeface="Microsoft Sans Serif" panose="020B0604020202020204"/>
              </a:rPr>
              <a:t> Ларс»</a:t>
            </a:r>
            <a:endParaRPr sz="180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72611" y="10483534"/>
            <a:ext cx="407034" cy="434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280"/>
              </a:lnSpc>
            </a:pPr>
            <a:r>
              <a:rPr sz="2850" b="1" spc="-90" dirty="0">
                <a:solidFill>
                  <a:srgbClr val="0D418D"/>
                </a:solidFill>
                <a:latin typeface="Arial" panose="020B0604020202020204"/>
                <a:cs typeface="Arial" panose="020B0604020202020204"/>
              </a:rPr>
              <a:t>10</a:t>
            </a:r>
            <a:endParaRPr sz="2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55"/>
              </a:lnSpc>
            </a:pPr>
            <a:r>
              <a:rPr spc="-5" dirty="0"/>
              <a:t>Организация</a:t>
            </a:r>
            <a:r>
              <a:rPr spc="30" dirty="0"/>
              <a:t> </a:t>
            </a:r>
            <a:r>
              <a:rPr spc="-5" dirty="0"/>
              <a:t>транзитного</a:t>
            </a:r>
            <a:r>
              <a:rPr spc="35" dirty="0"/>
              <a:t> </a:t>
            </a:r>
            <a:r>
              <a:rPr spc="-10" dirty="0"/>
              <a:t>проезда</a:t>
            </a:r>
            <a:r>
              <a:rPr spc="35" dirty="0"/>
              <a:t> </a:t>
            </a:r>
            <a:r>
              <a:rPr spc="-15" dirty="0"/>
              <a:t>грузового</a:t>
            </a:r>
            <a:r>
              <a:rPr spc="35" dirty="0"/>
              <a:t> </a:t>
            </a:r>
            <a:r>
              <a:rPr dirty="0"/>
              <a:t>транспорта</a:t>
            </a:r>
            <a:r>
              <a:rPr spc="35" dirty="0"/>
              <a:t> </a:t>
            </a:r>
            <a:r>
              <a:rPr spc="10" dirty="0"/>
              <a:t>в</a:t>
            </a:r>
            <a:r>
              <a:rPr spc="35" dirty="0"/>
              <a:t> </a:t>
            </a:r>
            <a:r>
              <a:rPr spc="-15" dirty="0"/>
              <a:t>Республике</a:t>
            </a:r>
            <a:r>
              <a:rPr spc="35" dirty="0"/>
              <a:t> </a:t>
            </a:r>
            <a:r>
              <a:rPr dirty="0"/>
              <a:t>Северная</a:t>
            </a:r>
            <a:r>
              <a:rPr spc="35" dirty="0"/>
              <a:t> </a:t>
            </a:r>
            <a:r>
              <a:rPr dirty="0"/>
              <a:t>Осетия</a:t>
            </a:r>
            <a:r>
              <a:rPr spc="35" dirty="0"/>
              <a:t> </a:t>
            </a:r>
            <a:r>
              <a:rPr spc="555" dirty="0"/>
              <a:t>—</a:t>
            </a:r>
            <a:r>
              <a:rPr spc="35" dirty="0"/>
              <a:t> </a:t>
            </a:r>
            <a:r>
              <a:rPr spc="10" dirty="0"/>
              <a:t>Алания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Электронная очередь РСО 2023_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Электронная очередь РСО 2023_</Template>
  <TotalTime>8</TotalTime>
  <Words>779</Words>
  <Application>Microsoft Office PowerPoint</Application>
  <PresentationFormat>Произвольный</PresentationFormat>
  <Paragraphs>106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Электронная очередь РСО 2023_</vt:lpstr>
      <vt:lpstr>Организация транзитного проезда  грузового транспорта в Республике  Северная Осетия — Алания</vt:lpstr>
      <vt:lpstr>Достигнутые цели реорганизации транзита грузового  транспорта в Республике Северная Осетия – Алания</vt:lpstr>
      <vt:lpstr>Ключевые решенные задачи организации транзитного проезда</vt:lpstr>
      <vt:lpstr>Схема размещения  оборудования и инфраструктуры</vt:lpstr>
      <vt:lpstr>Участники процесса</vt:lpstr>
      <vt:lpstr>Информирование водителей о новых правилах</vt:lpstr>
      <vt:lpstr>Оповещение водителей</vt:lpstr>
      <vt:lpstr>Система управления электронной очередью Функциональная схема</vt:lpstr>
      <vt:lpstr>Алгоритм действий водителей</vt:lpstr>
      <vt:lpstr>Социальные и экономические эффекты от внедрения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транзитного проезда  грузового транспорта в Республике  Северная Осетия — Алания</dc:title>
  <dc:creator>комп</dc:creator>
  <cp:lastModifiedBy>комп</cp:lastModifiedBy>
  <cp:revision>14</cp:revision>
  <dcterms:created xsi:type="dcterms:W3CDTF">2023-10-11T11:33:00Z</dcterms:created>
  <dcterms:modified xsi:type="dcterms:W3CDTF">2023-10-11T14:32:53Z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2023-10-11T06:00:00Z</vt:filetime>
  </property>
  <property fmtid="{D5CDD505-2E9C-101B-9397-08002B2CF9AE}" pid="3" name="Creator">
    <vt:lpwstr>Adobe Illustrator 27.2 (Windows)</vt:lpwstr>
  </property>
  <property fmtid="{D5CDD505-2E9C-101B-9397-08002B2CF9AE}" pid="4" name="LastSaved">
    <vt:filetime>2023-10-11T06:00:00Z</vt:filetime>
  </property>
  <property fmtid="{D5CDD505-2E9C-101B-9397-08002B2CF9AE}" pid="5" name="ICV">
    <vt:lpwstr>71DB097C6DCB4CE0AC863AFF81E49B27</vt:lpwstr>
  </property>
  <property fmtid="{D5CDD505-2E9C-101B-9397-08002B2CF9AE}" pid="6" name="KSOProductBuildVer">
    <vt:lpwstr>1049-11.2.0.11225</vt:lpwstr>
  </property>
</Properties>
</file>