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256" r:id="rId2"/>
    <p:sldId id="264" r:id="rId3"/>
    <p:sldId id="258" r:id="rId4"/>
    <p:sldId id="265" r:id="rId5"/>
    <p:sldId id="263" r:id="rId6"/>
    <p:sldId id="260" r:id="rId7"/>
    <p:sldId id="261" r:id="rId8"/>
    <p:sldId id="266" r:id="rId9"/>
    <p:sldId id="262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E1681F-D973-466E-9EEB-54704B347CB9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CAF50F-1680-4407-9197-C7FB97A735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4888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D90BB1-792E-4219-BF2E-6034F157B4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8609E83-5DD4-4805-B772-A6A3465F31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4B32024-C8B5-48EC-8390-D53F0944F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807E0-FCE1-4E99-8EB2-8D0E00BDA991}" type="datetime1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D8F898A-F8F2-4E47-B7E4-6D1E3636B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5D0D64-CEFD-49F8-8DF9-5E8181BED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1D961-80D2-45A8-9991-1607FA179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7913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E4E797-C4F7-4773-B48B-4EE267D7D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585410-4F5F-480D-9A02-9F55648E7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FDCC24B-5154-42D1-A81E-10195CD38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BDDC7-753D-43BA-BF2B-9DFE8DC0B51C}" type="datetime1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7EDE765-1AA0-434C-856D-BBBEBB8C1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829B0F-BF57-4C5D-BEA2-B07FE2C30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1D961-80D2-45A8-9991-1607FA179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417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A9B1C2-188A-4BCF-825D-89AC2D161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ED0B6FF-816D-433B-8B93-BE16236D1E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6A0A7DC-58A8-47EE-9B6F-71A290097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D55AD-C2DF-44EB-84BC-9588E51FFBF3}" type="datetime1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270781-A6F1-476E-999F-7671D4EC3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B39D92B-C1AD-4567-B641-787EA7513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1D961-80D2-45A8-9991-1607FA179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5771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CA367C-BB9F-4B05-8454-C19C16309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65CDA5-F2CC-44F3-BE47-46FD5A954C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64629F5-F5BB-416A-B626-F9D33304A2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00C72AE-A42F-4C22-95C0-18EE77762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417B8-CA04-421D-BE2B-F93FAB0AB5B6}" type="datetime1">
              <a:rPr lang="ru-RU" smtClean="0"/>
              <a:t>24.10.2023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5C67B51-CAA6-416C-BE0F-61D2E6B91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A782955-F367-4DEF-90AC-BEA5BFC4B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1D961-80D2-45A8-9991-1607FA179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6919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A0B0CD-756D-44F7-9280-75828A7CE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AED3BB9-86A0-4C1C-BED6-BF6C872C56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9000A2B-9761-4652-922F-48327D1244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C4D7425-5B87-4F2F-A26A-7A2718C8B5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ADC2B3A-A986-470F-9CC5-AA6ADD249B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23D2239-3378-4D6D-8EC9-C8BE27489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CBD59-7D3A-4BFE-A06B-754EEBB6A945}" type="datetime1">
              <a:rPr lang="ru-RU" smtClean="0"/>
              <a:t>24.10.2023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253191E-DA37-4B7D-942F-EE8BEBCD7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9909706-378E-4BEE-B68C-3F19CA2A1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1D961-80D2-45A8-9991-1607FA179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920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82B55F-172B-4879-8666-6D6D3F5D6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9CC392A-49E3-4093-BB5D-A05BC6C7E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B075E-29FC-4923-84B6-41868F97695E}" type="datetime1">
              <a:rPr lang="ru-RU" smtClean="0"/>
              <a:t>24.10.2023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32AB97C-C7AC-4C49-A622-F66BBBB06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A24AC53-8EE2-469B-94EF-A5A4B2E0B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1D961-80D2-45A8-9991-1607FA179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9601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010D86B-4DF4-49EA-9502-05C6C840E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8E6F3-CDE6-4884-BD97-4DB74A97C51C}" type="datetime1">
              <a:rPr lang="ru-RU" smtClean="0"/>
              <a:t>24.10.2023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1F39769-3A57-4465-B815-5FCA61E1F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1F11C94-74C8-4B06-8964-76C3CEAE2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1D961-80D2-45A8-9991-1607FA179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8801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C4E25F-B92C-4E5C-975A-9016F8D50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BBAE89-1E59-4B8A-93CE-BF6897FAA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58752E6-EDEF-4EDE-A48C-1E76446C51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1458883-35FE-45A6-ADD0-1DB3D8F37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F0067-A99F-4FDD-A5E4-2F253AA92FC1}" type="datetime1">
              <a:rPr lang="ru-RU" smtClean="0"/>
              <a:t>24.10.2023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19D75E3-D764-4609-BB79-287E0847C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1D8C160-E1A7-4404-A61C-005A617CD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1D961-80D2-45A8-9991-1607FA179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9388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2AEF4E-10D3-417A-8A27-8DBC5E460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628EA9F-42CE-4B0F-985D-CD411AF658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1813177-032D-492F-BE9F-FF2C58D910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E125DB0-8E55-44F1-A038-EB718BF60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75160-68C8-46E7-B193-984A76CC2BDE}" type="datetime1">
              <a:rPr lang="ru-RU" smtClean="0"/>
              <a:t>24.10.2023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CA45787-3B9E-4213-BC6A-490047F71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EE484A2-E73B-48F1-ACCE-B35E762F9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1D961-80D2-45A8-9991-1607FA179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1779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91304D-2EF6-4C7A-83AF-C648A09BE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83FD396-653C-44FE-9B03-D7FE2D42DF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240F9F-D55C-41E4-9ACD-8F94849B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2B364-AA6D-4098-A7B8-C2EAD523A8C1}" type="datetime1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23178CA-046A-4518-856E-466B9A6DC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2858FD-149B-4A99-9AAF-92B3B2282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1D961-80D2-45A8-9991-1607FA179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847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930C15F-BEEB-44DB-A5B1-53A7E8F19B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87E30E5-01C8-4E88-B7A0-9B7C14088D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CABE1CC-DFD1-4F30-8087-18AA35136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AC73D-F338-4012-A5DF-83C5AC596A1C}" type="datetime1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0F7E0CA-556C-467E-A292-A94013295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3CC0B4-EF2E-4903-89D7-8D93DFBDD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1D961-80D2-45A8-9991-1607FA179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382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4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6FC9BD-2C0B-4136-99B4-BE7CD824E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B5359BF-D29A-4866-84DA-2090C08122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E3BA2E4-4835-4D5E-BCD7-05FAD1F851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F3B7D1-BEBF-4C6F-B5EF-ED1C8B6629B1}" type="datetime1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1E4E1D0-5E65-48D9-BAC9-E5833D117C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6884D0E-C9D6-4F7B-B8D3-02DB363EE5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1D961-80D2-45A8-9991-1607FA179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3285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1D961-80D2-45A8-9991-1607FA179B5F}" type="slidenum">
              <a:rPr lang="ru-RU" smtClean="0"/>
              <a:t>1</a:t>
            </a:fld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28A24F-5710-E2AE-40F7-03BAEE71C785}"/>
              </a:ext>
            </a:extLst>
          </p:cNvPr>
          <p:cNvSpPr txBox="1"/>
          <p:nvPr/>
        </p:nvSpPr>
        <p:spPr>
          <a:xfrm>
            <a:off x="3622296" y="4095165"/>
            <a:ext cx="49474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sz="3600" dirty="0">
                <a:effectLst>
                  <a:glow rad="127000">
                    <a:schemeClr val="accent1">
                      <a:alpha val="40000"/>
                    </a:schemeClr>
                  </a:glow>
                  <a:outerShdw dist="50800" dir="4560000" sx="1000" sy="1000" algn="ctr" rotWithShape="0">
                    <a:srgbClr val="000000">
                      <a:alpha val="43137"/>
                    </a:srgbClr>
                  </a:outerShdw>
                </a:effectLst>
              </a:rPr>
              <a:t>Волгоградская область</a:t>
            </a:r>
            <a:endParaRPr lang="ru-RU" sz="3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95EEA5-7DB9-F8C0-D90A-9C1684B46686}"/>
              </a:ext>
            </a:extLst>
          </p:cNvPr>
          <p:cNvSpPr txBox="1"/>
          <p:nvPr/>
        </p:nvSpPr>
        <p:spPr>
          <a:xfrm>
            <a:off x="1133911" y="1793339"/>
            <a:ext cx="992417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sz="40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  <a:outerShdw dist="50800" dir="4560000" sx="1000" sy="1000" algn="ctr" rotWithShape="0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Телеинспекция трубопроводов </a:t>
            </a:r>
            <a:br>
              <a:rPr lang="ru-RU" sz="40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  <a:outerShdw dist="50800" dir="4560000" sx="1000" sy="1000" algn="ctr" rotWithShape="0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</a:br>
            <a:r>
              <a:rPr lang="ru-RU" sz="40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  <a:outerShdw dist="50800" dir="4560000" sx="1000" sy="1000" algn="ctr" rotWithShape="0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с использованием робототехнических комплексов и цифровых систем</a:t>
            </a:r>
            <a:endParaRPr lang="ru-RU" sz="4000" dirty="0">
              <a:effectLst>
                <a:glow rad="127000">
                  <a:schemeClr val="accent1">
                    <a:alpha val="40000"/>
                  </a:schemeClr>
                </a:glow>
                <a:outerShdw dist="50800" dir="4560000" sx="1000" sy="1000" algn="ctr" rotWithShape="0">
                  <a:srgbClr val="000000">
                    <a:alpha val="43137"/>
                  </a:srgbClr>
                </a:outerShdw>
              </a:effectLst>
              <a:latin typeface="Constantia" panose="02030602050306030303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5DC892-0A2B-3C5F-1CA3-B3454D7720EE}"/>
              </a:ext>
            </a:extLst>
          </p:cNvPr>
          <p:cNvSpPr txBox="1"/>
          <p:nvPr/>
        </p:nvSpPr>
        <p:spPr>
          <a:xfrm>
            <a:off x="737881" y="5104330"/>
            <a:ext cx="41612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dirty="0">
                <a:effectLst>
                  <a:glow rad="127000">
                    <a:schemeClr val="accent1">
                      <a:alpha val="40000"/>
                    </a:schemeClr>
                  </a:glow>
                  <a:outerShdw dist="50800" dir="4560000" sx="1000" sy="1000" algn="ctr" rotWithShape="0">
                    <a:srgbClr val="000000">
                      <a:alpha val="43137"/>
                    </a:srgbClr>
                  </a:outerShdw>
                </a:effectLst>
              </a:rPr>
              <a:t>Заместитель председателя</a:t>
            </a:r>
          </a:p>
          <a:p>
            <a:pPr lvl="0"/>
            <a:r>
              <a:rPr lang="ru-RU" dirty="0">
                <a:effectLst>
                  <a:glow rad="127000">
                    <a:schemeClr val="accent1">
                      <a:alpha val="40000"/>
                    </a:schemeClr>
                  </a:glow>
                  <a:outerShdw dist="50800" dir="4560000" sx="1000" sy="1000" algn="ctr" rotWithShape="0">
                    <a:srgbClr val="000000">
                      <a:alpha val="43137"/>
                    </a:srgbClr>
                  </a:outerShdw>
                </a:effectLst>
              </a:rPr>
              <a:t>комитета информационных технологий</a:t>
            </a:r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E55C5D-7F6C-6975-8855-17598AA8301A}"/>
              </a:ext>
            </a:extLst>
          </p:cNvPr>
          <p:cNvSpPr txBox="1"/>
          <p:nvPr/>
        </p:nvSpPr>
        <p:spPr>
          <a:xfrm>
            <a:off x="737880" y="5790329"/>
            <a:ext cx="49474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2400" dirty="0">
                <a:effectLst>
                  <a:glow rad="127000">
                    <a:schemeClr val="accent1">
                      <a:alpha val="40000"/>
                    </a:schemeClr>
                  </a:glow>
                  <a:outerShdw dist="50800" dir="4560000" sx="1000" sy="1000" algn="ctr" rotWithShape="0">
                    <a:srgbClr val="000000">
                      <a:alpha val="43137"/>
                    </a:srgbClr>
                  </a:outerShdw>
                </a:effectLst>
              </a:rPr>
              <a:t>В.А.Заварухин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315548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9393AEC7-9DF5-B509-8BB9-ACC07F5F900D}"/>
              </a:ext>
            </a:extLst>
          </p:cNvPr>
          <p:cNvGrpSpPr/>
          <p:nvPr/>
        </p:nvGrpSpPr>
        <p:grpSpPr>
          <a:xfrm>
            <a:off x="2043825" y="270126"/>
            <a:ext cx="8274634" cy="1379562"/>
            <a:chOff x="0" y="1405513"/>
            <a:chExt cx="10542480" cy="2487968"/>
          </a:xfrm>
          <a:scene3d>
            <a:camera prst="orthographicFront"/>
            <a:lightRig rig="flat" dir="t"/>
          </a:scene3d>
        </p:grpSpPr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FCC895B3-2404-98CA-E864-38D7A5F91FBD}"/>
                </a:ext>
              </a:extLst>
            </p:cNvPr>
            <p:cNvSpPr/>
            <p:nvPr/>
          </p:nvSpPr>
          <p:spPr>
            <a:xfrm>
              <a:off x="0" y="1405513"/>
              <a:ext cx="10542480" cy="2487968"/>
            </a:xfrm>
            <a:prstGeom prst="roundRect">
              <a:avLst/>
            </a:prstGeom>
            <a:gradFill rotWithShape="0">
              <a:gsLst>
                <a:gs pos="0">
                  <a:schemeClr val="accent1">
                    <a:alpha val="90000"/>
                    <a:hueOff val="0"/>
                    <a:satOff val="0"/>
                    <a:lumOff val="0"/>
                    <a:alphaOff val="0"/>
                    <a:satMod val="103000"/>
                    <a:lumMod val="102000"/>
                    <a:tint val="94000"/>
                  </a:schemeClr>
                </a:gs>
                <a:gs pos="91000">
                  <a:schemeClr val="accent5">
                    <a:alpha val="75000"/>
                    <a:lumMod val="80000"/>
                  </a:schemeClr>
                </a:gs>
                <a:gs pos="100000">
                  <a:schemeClr val="accent1">
                    <a:alpha val="90000"/>
                    <a:hueOff val="0"/>
                    <a:satOff val="0"/>
                    <a:lumOff val="0"/>
                    <a:alphaOff val="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solidFill>
                <a:schemeClr val="accent1"/>
              </a:solidFill>
            </a:ln>
            <a:effectLst>
              <a:glow rad="508000">
                <a:schemeClr val="accent1">
                  <a:alpha val="40000"/>
                </a:schemeClr>
              </a:glow>
              <a:outerShdw blurRad="330200" dist="12700" sx="97000" sy="97000" algn="ctr" rotWithShape="0">
                <a:srgbClr val="000000">
                  <a:alpha val="43000"/>
                </a:srgbClr>
              </a:outerShdw>
              <a:softEdge rad="25400"/>
            </a:effectLst>
            <a:sp3d prstMaterial="plastic">
              <a:bevelT w="120900" h="88900" prst="artDeco"/>
              <a:bevelB w="88900" h="31750" prst="riblet"/>
            </a:sp3d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3" name="Прямоугольник: скругленные углы 4">
              <a:extLst>
                <a:ext uri="{FF2B5EF4-FFF2-40B4-BE49-F238E27FC236}">
                  <a16:creationId xmlns:a16="http://schemas.microsoft.com/office/drawing/2014/main" id="{589C35E6-31AA-10CF-63C8-03AFC0568061}"/>
                </a:ext>
              </a:extLst>
            </p:cNvPr>
            <p:cNvSpPr txBox="1"/>
            <p:nvPr/>
          </p:nvSpPr>
          <p:spPr>
            <a:xfrm>
              <a:off x="121453" y="1526966"/>
              <a:ext cx="10299574" cy="224506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0" tIns="152400" rIns="152400" bIns="15240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5500" kern="1200" dirty="0">
                <a:effectLst>
                  <a:glow rad="127000">
                    <a:schemeClr val="accent1">
                      <a:alpha val="40000"/>
                    </a:schemeClr>
                  </a:glow>
                  <a:outerShdw dist="50800" dir="4560000" sx="1000" sy="1000" algn="ctr" rotWithShape="0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D1A6BC-C4DE-13E5-4BC7-A3C66F79E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8771" y="259777"/>
            <a:ext cx="6414458" cy="1147635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  <a:outerShdw dist="50800" dir="4560000" sx="1000" sy="1000" algn="ctr" rotWithShape="0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  <a:ea typeface="+mn-ea"/>
                <a:cs typeface="+mn-cs"/>
              </a:rPr>
              <a:t>Эффективное ливневое водоотведение</a:t>
            </a:r>
            <a:br>
              <a:rPr lang="ru-RU" sz="18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  <a:outerShdw dist="50800" dir="4560000" sx="1000" sy="1000" algn="ctr" rotWithShape="0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  <a:ea typeface="+mn-ea"/>
                <a:cs typeface="+mn-cs"/>
              </a:rPr>
            </a:br>
            <a:r>
              <a:rPr lang="ru-RU" sz="18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  <a:outerShdw dist="50800" dir="4560000" sx="1000" sy="1000" algn="ctr" rotWithShape="0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  <a:ea typeface="+mn-ea"/>
                <a:cs typeface="+mn-cs"/>
              </a:rPr>
              <a:t>серьезный технологический вызов для коммунальной инфраструктуры  современных городов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ADDBB56-6EA7-2024-26DD-204CC52D23F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7796" r="7796"/>
          <a:stretch>
            <a:fillRect/>
          </a:stretch>
        </p:blipFill>
        <p:spPr>
          <a:xfrm>
            <a:off x="6760907" y="2333167"/>
            <a:ext cx="5084644" cy="4014881"/>
          </a:xfrm>
          <a:prstGeom prst="rect">
            <a:avLst/>
          </a:prstGeo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2098C764-11CC-DE99-A2A6-C184214CCB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8316" y="1580356"/>
            <a:ext cx="6121387" cy="1675701"/>
          </a:xfrm>
        </p:spPr>
        <p:txBody>
          <a:bodyPr>
            <a:noAutofit/>
          </a:bodyPr>
          <a:lstStyle/>
          <a:p>
            <a:endParaRPr lang="ru-RU" sz="1800" dirty="0">
              <a:latin typeface="Constantia" panose="02030602050306030303" pitchFamily="18" charset="0"/>
            </a:endParaRPr>
          </a:p>
          <a:p>
            <a:r>
              <a:rPr lang="ru-RU" sz="18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  <a:outerShdw dist="50800" dir="4560000" sx="1000" sy="1000" algn="ctr" rotWithShape="0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Ливневое водоотведение города представляет собой сложную инженерную систему сбора, передачи и очистки поверхностных сточных вод, которые образуются в результате дождей, снеготаяния или других естественных процессов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564E0EC-AFA2-0278-717D-F78E54090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1D961-80D2-45A8-9991-1607FA179B5F}" type="slidenum">
              <a:rPr lang="ru-RU" smtClean="0">
                <a:solidFill>
                  <a:schemeClr val="bg1"/>
                </a:solidFill>
              </a:rPr>
              <a:t>2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71A3609-E970-4DE2-8FD7-B5B979665DED}"/>
              </a:ext>
            </a:extLst>
          </p:cNvPr>
          <p:cNvSpPr txBox="1"/>
          <p:nvPr/>
        </p:nvSpPr>
        <p:spPr>
          <a:xfrm>
            <a:off x="518316" y="3601944"/>
            <a:ext cx="612138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  <a:outerShdw dist="50800" dir="4560000" sx="1000" sy="1000" algn="ctr" rotWithShape="0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Проблематика текущего состояния городских  ливневых стоков ставит перед городскими властями задачу поиска эффективных технологических решений для систематического мониторинга сетей водоотведения</a:t>
            </a:r>
          </a:p>
        </p:txBody>
      </p:sp>
    </p:spTree>
    <p:extLst>
      <p:ext uri="{BB962C8B-B14F-4D97-AF65-F5344CB8AC3E}">
        <p14:creationId xmlns:p14="http://schemas.microsoft.com/office/powerpoint/2010/main" val="2699987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EE71610B-5D69-B8CE-1859-62211E938879}"/>
              </a:ext>
            </a:extLst>
          </p:cNvPr>
          <p:cNvGrpSpPr/>
          <p:nvPr/>
        </p:nvGrpSpPr>
        <p:grpSpPr>
          <a:xfrm>
            <a:off x="375727" y="241965"/>
            <a:ext cx="11389296" cy="1972729"/>
            <a:chOff x="0" y="1405513"/>
            <a:chExt cx="10542480" cy="2487968"/>
          </a:xfrm>
          <a:scene3d>
            <a:camera prst="orthographicFront"/>
            <a:lightRig rig="flat" dir="t"/>
          </a:scene3d>
        </p:grpSpPr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id="{E8320F9C-9893-753D-8461-6CE659D3F7C9}"/>
                </a:ext>
              </a:extLst>
            </p:cNvPr>
            <p:cNvSpPr/>
            <p:nvPr/>
          </p:nvSpPr>
          <p:spPr>
            <a:xfrm>
              <a:off x="0" y="1405513"/>
              <a:ext cx="10542480" cy="2487968"/>
            </a:xfrm>
            <a:prstGeom prst="roundRect">
              <a:avLst/>
            </a:prstGeom>
            <a:gradFill rotWithShape="0">
              <a:gsLst>
                <a:gs pos="0">
                  <a:schemeClr val="accent1">
                    <a:alpha val="90000"/>
                    <a:hueOff val="0"/>
                    <a:satOff val="0"/>
                    <a:lumOff val="0"/>
                    <a:alphaOff val="0"/>
                    <a:satMod val="103000"/>
                    <a:lumMod val="102000"/>
                    <a:tint val="94000"/>
                  </a:schemeClr>
                </a:gs>
                <a:gs pos="91000">
                  <a:schemeClr val="accent5">
                    <a:alpha val="75000"/>
                    <a:lumMod val="80000"/>
                  </a:schemeClr>
                </a:gs>
                <a:gs pos="100000">
                  <a:schemeClr val="accent1">
                    <a:alpha val="90000"/>
                    <a:hueOff val="0"/>
                    <a:satOff val="0"/>
                    <a:lumOff val="0"/>
                    <a:alphaOff val="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solidFill>
                <a:schemeClr val="accent1"/>
              </a:solidFill>
            </a:ln>
            <a:effectLst>
              <a:glow rad="508000">
                <a:schemeClr val="accent1">
                  <a:alpha val="40000"/>
                </a:schemeClr>
              </a:glow>
              <a:outerShdw blurRad="330200" dist="12700" sx="97000" sy="97000" algn="ctr" rotWithShape="0">
                <a:srgbClr val="000000">
                  <a:alpha val="43000"/>
                </a:srgbClr>
              </a:outerShdw>
              <a:softEdge rad="25400"/>
            </a:effectLst>
            <a:sp3d prstMaterial="plastic">
              <a:bevelT w="120900" h="88900" prst="artDeco"/>
              <a:bevelB w="88900" h="31750" prst="riblet"/>
            </a:sp3d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8" name="Прямоугольник: скругленные углы 4">
              <a:extLst>
                <a:ext uri="{FF2B5EF4-FFF2-40B4-BE49-F238E27FC236}">
                  <a16:creationId xmlns:a16="http://schemas.microsoft.com/office/drawing/2014/main" id="{95F4E0EC-5CF0-A0F2-5FA9-A933CA060981}"/>
                </a:ext>
              </a:extLst>
            </p:cNvPr>
            <p:cNvSpPr txBox="1"/>
            <p:nvPr/>
          </p:nvSpPr>
          <p:spPr>
            <a:xfrm>
              <a:off x="121453" y="1526966"/>
              <a:ext cx="10299574" cy="224506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0" tIns="152400" rIns="152400" bIns="15240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5500" kern="1200" dirty="0">
                <a:effectLst>
                  <a:glow rad="127000">
                    <a:schemeClr val="accent1">
                      <a:alpha val="40000"/>
                    </a:schemeClr>
                  </a:glow>
                  <a:outerShdw dist="50800" dir="4560000" sx="1000" sy="1000" algn="ctr" rotWithShape="0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34DEE3C-8786-483D-A460-9342718306C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485" r="2485"/>
          <a:stretch>
            <a:fillRect/>
          </a:stretch>
        </p:blipFill>
        <p:spPr>
          <a:xfrm>
            <a:off x="8010674" y="3108842"/>
            <a:ext cx="3937541" cy="3109118"/>
          </a:xfrm>
          <a:prstGeom prst="rect">
            <a:avLst/>
          </a:prstGeo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40E5D25F-CD7E-48B3-8A88-C921CD0743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5635" y="365761"/>
            <a:ext cx="11309481" cy="1436145"/>
          </a:xfrm>
        </p:spPr>
        <p:txBody>
          <a:bodyPr>
            <a:noAutofit/>
          </a:bodyPr>
          <a:lstStyle/>
          <a:p>
            <a:pPr algn="ctr">
              <a:lnSpc>
                <a:spcPct val="110000"/>
              </a:lnSpc>
            </a:pPr>
            <a:r>
              <a:rPr lang="ru-RU" sz="2400" b="1" dirty="0">
                <a:solidFill>
                  <a:schemeClr val="bg1"/>
                </a:solidFill>
                <a:effectLst/>
                <a:latin typeface="Constantia" panose="02030602050306030303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Телеинспекция трубопроводов, канализационных коллекторов и водопроводных сетей</a:t>
            </a:r>
          </a:p>
          <a:p>
            <a:pPr algn="ctr">
              <a:lnSpc>
                <a:spcPct val="110000"/>
              </a:lnSpc>
            </a:pPr>
            <a:r>
              <a:rPr lang="ru-RU" sz="1800" b="1" dirty="0">
                <a:solidFill>
                  <a:schemeClr val="bg1"/>
                </a:solidFill>
                <a:effectLst/>
                <a:latin typeface="Constantia" panose="02030602050306030303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современный метод для систематического обследования и  оперативного обнаружения проблемных участков с помощью электронно-цифровых систем</a:t>
            </a:r>
            <a:endParaRPr lang="ru-RU" sz="1800" b="1" dirty="0">
              <a:latin typeface="Constantia" panose="02030602050306030303" pitchFamily="18" charset="0"/>
            </a:endParaRPr>
          </a:p>
        </p:txBody>
      </p:sp>
      <p:sp>
        <p:nvSpPr>
          <p:cNvPr id="6" name="Текст 3">
            <a:extLst>
              <a:ext uri="{FF2B5EF4-FFF2-40B4-BE49-F238E27FC236}">
                <a16:creationId xmlns:a16="http://schemas.microsoft.com/office/drawing/2014/main" id="{40E5D25F-CD7E-48B3-8A88-C921CD0743C5}"/>
              </a:ext>
            </a:extLst>
          </p:cNvPr>
          <p:cNvSpPr txBox="1">
            <a:spLocks/>
          </p:cNvSpPr>
          <p:nvPr/>
        </p:nvSpPr>
        <p:spPr>
          <a:xfrm>
            <a:off x="237565" y="2468802"/>
            <a:ext cx="7773109" cy="43891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8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  <a:outerShdw dist="50800" dir="4560000" sx="1000" sy="1000" algn="ctr" rotWithShape="0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Телеинспекция трубопроводов позволяет:</a:t>
            </a:r>
          </a:p>
          <a:p>
            <a:pPr>
              <a:lnSpc>
                <a:spcPts val="2500"/>
              </a:lnSpc>
              <a:spcBef>
                <a:spcPts val="0"/>
              </a:spcBef>
            </a:pPr>
            <a:r>
              <a:rPr lang="ru-RU" sz="18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  <a:outerShdw dist="50800" dir="4560000" sx="1000" sy="1000" algn="ctr" rotWithShape="0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- объективно оценить износ трубопровода с визуализацией дефектов</a:t>
            </a:r>
          </a:p>
          <a:p>
            <a:pPr>
              <a:lnSpc>
                <a:spcPts val="2500"/>
              </a:lnSpc>
              <a:spcBef>
                <a:spcPts val="0"/>
              </a:spcBef>
            </a:pPr>
            <a:r>
              <a:rPr lang="ru-RU" sz="18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  <a:outerShdw dist="50800" dir="4560000" sx="1000" sy="1000" algn="ctr" rotWithShape="0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- получить достоверные данных о техническом состоянии трубопровода</a:t>
            </a:r>
          </a:p>
          <a:p>
            <a:pPr>
              <a:lnSpc>
                <a:spcPts val="2500"/>
              </a:lnSpc>
              <a:spcBef>
                <a:spcPts val="0"/>
              </a:spcBef>
            </a:pPr>
            <a:r>
              <a:rPr lang="ru-RU" sz="18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  <a:outerShdw dist="50800" dir="4560000" sx="1000" sy="1000" algn="ctr" rotWithShape="0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- создавать цифровые модели водоотводящих сетей</a:t>
            </a:r>
            <a:endParaRPr lang="en-US" sz="1800" b="1" dirty="0">
              <a:solidFill>
                <a:schemeClr val="bg1"/>
              </a:solidFill>
              <a:effectLst>
                <a:glow rad="127000">
                  <a:schemeClr val="accent1">
                    <a:alpha val="40000"/>
                  </a:schemeClr>
                </a:glow>
                <a:outerShdw dist="50800" dir="4560000" sx="1000" sy="1000" algn="ctr" rotWithShape="0">
                  <a:srgbClr val="000000">
                    <a:alpha val="43137"/>
                  </a:srgbClr>
                </a:outerShdw>
              </a:effectLst>
              <a:latin typeface="Constantia" panose="02030602050306030303" pitchFamily="18" charset="0"/>
            </a:endParaRPr>
          </a:p>
          <a:p>
            <a:pPr>
              <a:lnSpc>
                <a:spcPts val="2500"/>
              </a:lnSpc>
              <a:spcBef>
                <a:spcPts val="0"/>
              </a:spcBef>
            </a:pPr>
            <a:r>
              <a:rPr lang="ru-RU" sz="18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  <a:outerShdw dist="50800" dir="4560000" sx="1000" sy="1000" algn="ctr" rotWithShape="0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- формулировать в реальном времени задания для систематической работы очистной и противозасорной техники</a:t>
            </a:r>
          </a:p>
          <a:p>
            <a:pPr>
              <a:lnSpc>
                <a:spcPts val="2500"/>
              </a:lnSpc>
              <a:spcBef>
                <a:spcPts val="0"/>
              </a:spcBef>
            </a:pPr>
            <a:r>
              <a:rPr lang="ru-RU" sz="18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  <a:outerShdw dist="50800" dir="4560000" sx="1000" sy="1000" algn="ctr" rotWithShape="0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- находить и устранять предаварийные ситуации на трубопроводах</a:t>
            </a:r>
          </a:p>
          <a:p>
            <a:pPr>
              <a:lnSpc>
                <a:spcPts val="2500"/>
              </a:lnSpc>
              <a:spcBef>
                <a:spcPts val="0"/>
              </a:spcBef>
            </a:pPr>
            <a:r>
              <a:rPr lang="ru-RU" sz="18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  <a:outerShdw dist="50800" dir="4560000" sx="1000" sy="1000" algn="ctr" rotWithShape="0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- определять местоположение колодцев</a:t>
            </a:r>
          </a:p>
          <a:p>
            <a:pPr>
              <a:lnSpc>
                <a:spcPts val="2500"/>
              </a:lnSpc>
              <a:spcBef>
                <a:spcPts val="0"/>
              </a:spcBef>
            </a:pPr>
            <a:r>
              <a:rPr lang="ru-RU" sz="18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  <a:outerShdw dist="50800" dir="4560000" sx="1000" sy="1000" algn="ctr" rotWithShape="0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- выявлять несанкционированные подключения</a:t>
            </a:r>
          </a:p>
          <a:p>
            <a:pPr>
              <a:lnSpc>
                <a:spcPts val="2500"/>
              </a:lnSpc>
              <a:spcBef>
                <a:spcPts val="0"/>
              </a:spcBef>
            </a:pPr>
            <a:r>
              <a:rPr lang="ru-RU" sz="18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  <a:outerShdw dist="50800" dir="4560000" sx="1000" sy="1000" algn="ctr" rotWithShape="0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- собирать образцы стоков для последующего  химического анализа и документирования градиента температур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7C5F42F-199B-5AC9-B39A-1CB1E3C2F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1D961-80D2-45A8-9991-1607FA179B5F}" type="slidenum">
              <a:rPr lang="ru-RU" smtClean="0">
                <a:solidFill>
                  <a:schemeClr val="bg1"/>
                </a:solidFill>
              </a:rPr>
              <a:t>3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818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676810DC-C035-D839-7845-0EE2BC764F28}"/>
              </a:ext>
            </a:extLst>
          </p:cNvPr>
          <p:cNvGrpSpPr/>
          <p:nvPr/>
        </p:nvGrpSpPr>
        <p:grpSpPr>
          <a:xfrm>
            <a:off x="712679" y="99746"/>
            <a:ext cx="10762394" cy="1867793"/>
            <a:chOff x="0" y="1405513"/>
            <a:chExt cx="10542480" cy="2487968"/>
          </a:xfrm>
          <a:scene3d>
            <a:camera prst="orthographicFront"/>
            <a:lightRig rig="flat" dir="t"/>
          </a:scene3d>
        </p:grpSpPr>
        <p:sp>
          <p:nvSpPr>
            <p:cNvPr id="5" name="Прямоугольник: скругленные углы 4">
              <a:extLst>
                <a:ext uri="{FF2B5EF4-FFF2-40B4-BE49-F238E27FC236}">
                  <a16:creationId xmlns:a16="http://schemas.microsoft.com/office/drawing/2014/main" id="{7564F545-EEB3-97EB-10B3-B3636625F87A}"/>
                </a:ext>
              </a:extLst>
            </p:cNvPr>
            <p:cNvSpPr/>
            <p:nvPr/>
          </p:nvSpPr>
          <p:spPr>
            <a:xfrm>
              <a:off x="0" y="1405513"/>
              <a:ext cx="10542480" cy="2487968"/>
            </a:xfrm>
            <a:prstGeom prst="roundRect">
              <a:avLst/>
            </a:prstGeom>
            <a:gradFill rotWithShape="0">
              <a:gsLst>
                <a:gs pos="0">
                  <a:schemeClr val="accent1">
                    <a:alpha val="90000"/>
                    <a:hueOff val="0"/>
                    <a:satOff val="0"/>
                    <a:lumOff val="0"/>
                    <a:alphaOff val="0"/>
                    <a:satMod val="103000"/>
                    <a:lumMod val="102000"/>
                    <a:tint val="94000"/>
                  </a:schemeClr>
                </a:gs>
                <a:gs pos="91000">
                  <a:schemeClr val="accent5">
                    <a:alpha val="75000"/>
                    <a:lumMod val="80000"/>
                  </a:schemeClr>
                </a:gs>
                <a:gs pos="100000">
                  <a:schemeClr val="accent1">
                    <a:alpha val="90000"/>
                    <a:hueOff val="0"/>
                    <a:satOff val="0"/>
                    <a:lumOff val="0"/>
                    <a:alphaOff val="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solidFill>
                <a:schemeClr val="accent1"/>
              </a:solidFill>
            </a:ln>
            <a:effectLst>
              <a:glow rad="508000">
                <a:schemeClr val="accent1">
                  <a:alpha val="40000"/>
                </a:schemeClr>
              </a:glow>
              <a:outerShdw blurRad="330200" dist="12700" sx="97000" sy="97000" algn="ctr" rotWithShape="0">
                <a:srgbClr val="000000">
                  <a:alpha val="43000"/>
                </a:srgbClr>
              </a:outerShdw>
              <a:softEdge rad="25400"/>
            </a:effectLst>
            <a:sp3d prstMaterial="plastic">
              <a:bevelT w="120900" h="88900" prst="artDeco"/>
              <a:bevelB w="88900" h="31750" prst="riblet"/>
            </a:sp3d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8" name="Прямоугольник: скругленные углы 4">
              <a:extLst>
                <a:ext uri="{FF2B5EF4-FFF2-40B4-BE49-F238E27FC236}">
                  <a16:creationId xmlns:a16="http://schemas.microsoft.com/office/drawing/2014/main" id="{D78EBAA2-E508-C4BE-4E15-87E61CDF325A}"/>
                </a:ext>
              </a:extLst>
            </p:cNvPr>
            <p:cNvSpPr txBox="1"/>
            <p:nvPr/>
          </p:nvSpPr>
          <p:spPr>
            <a:xfrm>
              <a:off x="121453" y="1526966"/>
              <a:ext cx="10299574" cy="224506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0" tIns="152400" rIns="152400" bIns="15240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5500" kern="1200" dirty="0">
                <a:effectLst>
                  <a:glow rad="127000">
                    <a:schemeClr val="accent1">
                      <a:alpha val="40000"/>
                    </a:schemeClr>
                  </a:glow>
                  <a:outerShdw dist="50800" dir="4560000" sx="1000" sy="1000" algn="ctr" rotWithShape="0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9A1BBE-183A-8B04-0F58-47FA498A7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3544" y="311171"/>
            <a:ext cx="8640662" cy="1444941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Constantia" panose="02030602050306030303" pitchFamily="18" charset="0"/>
              </a:rPr>
              <a:t>Регулярный мониторинг  технического состояния ливневых коммуникаций</a:t>
            </a:r>
            <a:br>
              <a:rPr lang="ru-RU" sz="2400" b="1" dirty="0">
                <a:solidFill>
                  <a:schemeClr val="bg1"/>
                </a:solidFill>
                <a:latin typeface="Constantia" panose="02030602050306030303" pitchFamily="18" charset="0"/>
              </a:rPr>
            </a:br>
            <a:r>
              <a:rPr lang="ru-RU" sz="1800" b="1" dirty="0">
                <a:solidFill>
                  <a:schemeClr val="bg1"/>
                </a:solidFill>
                <a:latin typeface="Constantia" panose="02030602050306030303" pitchFamily="18" charset="0"/>
              </a:rPr>
              <a:t>залог успешного предотвращения чрезвычайных ситуаций и эффективный инструментарий для планирования ремонта и технического обслуживания сетей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9A4DD5C-AA0B-50D0-0EEC-C7A272EC2B7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1224" r="11224"/>
          <a:stretch>
            <a:fillRect/>
          </a:stretch>
        </p:blipFill>
        <p:spPr>
          <a:xfrm>
            <a:off x="6612399" y="2221044"/>
            <a:ext cx="4738687" cy="4073525"/>
          </a:xfrm>
          <a:prstGeom prst="rect">
            <a:avLst/>
          </a:prstGeo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C4F283F9-DDC3-515F-7E84-AEC53CF4F1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2679" y="2689072"/>
            <a:ext cx="5708931" cy="1867793"/>
          </a:xfrm>
        </p:spPr>
        <p:txBody>
          <a:bodyPr>
            <a:normAutofit/>
          </a:bodyPr>
          <a:lstStyle/>
          <a:p>
            <a:r>
              <a:rPr lang="ru-RU" sz="18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  <a:outerShdw dist="50800" dir="4560000" sx="1000" sy="1000" algn="ctr" rotWithShape="0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Администрацией Волгограда реализован проект по экспертизе и инвентаризации текущего состояния сети ливневых коммуникаций  с помощью автономного роботизированного транспортного модуля телеинспекции, оборудованного </a:t>
            </a:r>
            <a:r>
              <a:rPr lang="en-US" sz="18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  <a:outerShdw dist="50800" dir="4560000" sx="1000" sy="1000" algn="ctr" rotWithShape="0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IP68</a:t>
            </a:r>
            <a:r>
              <a:rPr lang="ru-RU" sz="18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  <a:outerShdw dist="50800" dir="4560000" sx="1000" sy="1000" algn="ctr" rotWithShape="0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 </a:t>
            </a:r>
            <a:r>
              <a:rPr lang="en-US" sz="18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  <a:outerShdw dist="50800" dir="4560000" sx="1000" sy="1000" algn="ctr" rotWithShape="0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HD-</a:t>
            </a:r>
            <a:r>
              <a:rPr lang="ru-RU" sz="18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  <a:outerShdw dist="50800" dir="4560000" sx="1000" sy="1000" algn="ctr" rotWithShape="0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камерой с 12–кратным цифровым зумом</a:t>
            </a:r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94BDF4-C204-5EDB-54A1-B81B366EF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1D961-80D2-45A8-9991-1607FA179B5F}" type="slidenum">
              <a:rPr lang="ru-RU" smtClean="0">
                <a:solidFill>
                  <a:schemeClr val="bg1"/>
                </a:solidFill>
              </a:rPr>
              <a:t>4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2A92E8-5C9B-19A9-28FA-F8D2FFC55656}"/>
              </a:ext>
            </a:extLst>
          </p:cNvPr>
          <p:cNvSpPr txBox="1"/>
          <p:nvPr/>
        </p:nvSpPr>
        <p:spPr>
          <a:xfrm>
            <a:off x="740795" y="4890462"/>
            <a:ext cx="62372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  <a:outerShdw dist="50800" dir="4560000" sx="1000" sy="1000" algn="ctr" rotWithShape="0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Характеристики и показатели проекта:</a:t>
            </a:r>
          </a:p>
          <a:p>
            <a:r>
              <a:rPr lang="ru-RU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  <a:outerShdw dist="50800" dir="4560000" sx="1000" sy="1000" algn="ctr" rotWithShape="0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трубопроводы диаметром от 300 мм до 2500 мм.</a:t>
            </a:r>
          </a:p>
          <a:p>
            <a:r>
              <a:rPr lang="ru-RU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  <a:outerShdw dist="50800" dir="4560000" sx="1000" sy="1000" algn="ctr" rotWithShape="0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протяженностью  до 200 м.</a:t>
            </a:r>
          </a:p>
          <a:p>
            <a:r>
              <a:rPr lang="ru-RU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  <a:outerShdw dist="50800" dir="4560000" sx="1000" sy="1000" algn="ctr" rotWithShape="0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стоимость внедрения 7,4 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2950617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66243710-E7E0-C526-4F92-3A0D613F62EF}"/>
              </a:ext>
            </a:extLst>
          </p:cNvPr>
          <p:cNvGrpSpPr/>
          <p:nvPr/>
        </p:nvGrpSpPr>
        <p:grpSpPr>
          <a:xfrm>
            <a:off x="7385051" y="3840966"/>
            <a:ext cx="3395538" cy="508332"/>
            <a:chOff x="0" y="1405513"/>
            <a:chExt cx="10542480" cy="2487968"/>
          </a:xfrm>
          <a:scene3d>
            <a:camera prst="orthographicFront"/>
            <a:lightRig rig="flat" dir="t"/>
          </a:scene3d>
        </p:grpSpPr>
        <p:sp>
          <p:nvSpPr>
            <p:cNvPr id="19" name="Прямоугольник: скругленные углы 18">
              <a:extLst>
                <a:ext uri="{FF2B5EF4-FFF2-40B4-BE49-F238E27FC236}">
                  <a16:creationId xmlns:a16="http://schemas.microsoft.com/office/drawing/2014/main" id="{01A1C858-1D17-A1A9-A9CD-F1A2154A1738}"/>
                </a:ext>
              </a:extLst>
            </p:cNvPr>
            <p:cNvSpPr/>
            <p:nvPr/>
          </p:nvSpPr>
          <p:spPr>
            <a:xfrm>
              <a:off x="0" y="1405513"/>
              <a:ext cx="10542480" cy="2487968"/>
            </a:xfrm>
            <a:prstGeom prst="roundRect">
              <a:avLst/>
            </a:prstGeom>
            <a:gradFill rotWithShape="0">
              <a:gsLst>
                <a:gs pos="0">
                  <a:schemeClr val="accent1">
                    <a:alpha val="90000"/>
                    <a:hueOff val="0"/>
                    <a:satOff val="0"/>
                    <a:lumOff val="0"/>
                    <a:alphaOff val="0"/>
                    <a:satMod val="103000"/>
                    <a:lumMod val="102000"/>
                    <a:tint val="94000"/>
                  </a:schemeClr>
                </a:gs>
                <a:gs pos="91000">
                  <a:schemeClr val="accent5">
                    <a:alpha val="75000"/>
                    <a:lumMod val="80000"/>
                  </a:schemeClr>
                </a:gs>
                <a:gs pos="100000">
                  <a:schemeClr val="accent1">
                    <a:alpha val="90000"/>
                    <a:hueOff val="0"/>
                    <a:satOff val="0"/>
                    <a:lumOff val="0"/>
                    <a:alphaOff val="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solidFill>
                <a:schemeClr val="accent1"/>
              </a:solidFill>
            </a:ln>
            <a:effectLst>
              <a:glow rad="508000">
                <a:schemeClr val="accent1">
                  <a:alpha val="40000"/>
                </a:schemeClr>
              </a:glow>
              <a:outerShdw blurRad="330200" dist="12700" sx="97000" sy="97000" algn="ctr" rotWithShape="0">
                <a:srgbClr val="000000">
                  <a:alpha val="43000"/>
                </a:srgbClr>
              </a:outerShdw>
              <a:softEdge rad="25400"/>
            </a:effectLst>
            <a:sp3d prstMaterial="plastic">
              <a:bevelT w="120900" h="88900" prst="artDeco"/>
              <a:bevelB w="88900" h="31750" prst="riblet"/>
            </a:sp3d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0" name="Прямоугольник: скругленные углы 4">
              <a:extLst>
                <a:ext uri="{FF2B5EF4-FFF2-40B4-BE49-F238E27FC236}">
                  <a16:creationId xmlns:a16="http://schemas.microsoft.com/office/drawing/2014/main" id="{86A944F9-2E85-CFBC-E644-35D6DD7C2CD2}"/>
                </a:ext>
              </a:extLst>
            </p:cNvPr>
            <p:cNvSpPr txBox="1"/>
            <p:nvPr/>
          </p:nvSpPr>
          <p:spPr>
            <a:xfrm>
              <a:off x="121453" y="1526966"/>
              <a:ext cx="10299574" cy="224506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0" tIns="152400" rIns="152400" bIns="15240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5500" kern="1200" dirty="0">
                <a:effectLst>
                  <a:glow rad="127000">
                    <a:schemeClr val="accent1">
                      <a:alpha val="40000"/>
                    </a:schemeClr>
                  </a:glow>
                  <a:outerShdw dist="50800" dir="4560000" sx="1000" sy="1000" algn="ctr" rotWithShape="0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74657F9-84FD-8D54-FDB5-8A14C2EA2E22}"/>
              </a:ext>
            </a:extLst>
          </p:cNvPr>
          <p:cNvGrpSpPr/>
          <p:nvPr/>
        </p:nvGrpSpPr>
        <p:grpSpPr>
          <a:xfrm>
            <a:off x="1686186" y="3845897"/>
            <a:ext cx="2787882" cy="503236"/>
            <a:chOff x="0" y="1405513"/>
            <a:chExt cx="10542480" cy="2487968"/>
          </a:xfrm>
          <a:scene3d>
            <a:camera prst="orthographicFront"/>
            <a:lightRig rig="flat" dir="t"/>
          </a:scene3d>
        </p:grpSpPr>
        <p:sp>
          <p:nvSpPr>
            <p:cNvPr id="12" name="Прямоугольник: скругленные углы 11">
              <a:extLst>
                <a:ext uri="{FF2B5EF4-FFF2-40B4-BE49-F238E27FC236}">
                  <a16:creationId xmlns:a16="http://schemas.microsoft.com/office/drawing/2014/main" id="{FC1C61AC-C690-0299-6DF9-F921DC989955}"/>
                </a:ext>
              </a:extLst>
            </p:cNvPr>
            <p:cNvSpPr/>
            <p:nvPr/>
          </p:nvSpPr>
          <p:spPr>
            <a:xfrm>
              <a:off x="0" y="1405513"/>
              <a:ext cx="10542480" cy="2487968"/>
            </a:xfrm>
            <a:prstGeom prst="roundRect">
              <a:avLst/>
            </a:prstGeom>
            <a:gradFill rotWithShape="0">
              <a:gsLst>
                <a:gs pos="0">
                  <a:schemeClr val="accent1">
                    <a:alpha val="90000"/>
                    <a:hueOff val="0"/>
                    <a:satOff val="0"/>
                    <a:lumOff val="0"/>
                    <a:alphaOff val="0"/>
                    <a:satMod val="103000"/>
                    <a:lumMod val="102000"/>
                    <a:tint val="94000"/>
                  </a:schemeClr>
                </a:gs>
                <a:gs pos="91000">
                  <a:schemeClr val="accent5">
                    <a:alpha val="75000"/>
                    <a:lumMod val="80000"/>
                  </a:schemeClr>
                </a:gs>
                <a:gs pos="100000">
                  <a:schemeClr val="accent1">
                    <a:alpha val="90000"/>
                    <a:hueOff val="0"/>
                    <a:satOff val="0"/>
                    <a:lumOff val="0"/>
                    <a:alphaOff val="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solidFill>
                <a:schemeClr val="accent1"/>
              </a:solidFill>
            </a:ln>
            <a:effectLst>
              <a:glow rad="508000">
                <a:schemeClr val="accent1">
                  <a:alpha val="40000"/>
                </a:schemeClr>
              </a:glow>
              <a:outerShdw blurRad="330200" dist="12700" sx="97000" sy="97000" algn="ctr" rotWithShape="0">
                <a:srgbClr val="000000">
                  <a:alpha val="43000"/>
                </a:srgbClr>
              </a:outerShdw>
              <a:softEdge rad="25400"/>
            </a:effectLst>
            <a:sp3d prstMaterial="plastic">
              <a:bevelT w="120900" h="88900" prst="artDeco"/>
              <a:bevelB w="88900" h="31750" prst="riblet"/>
            </a:sp3d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3" name="Прямоугольник: скругленные углы 4">
              <a:extLst>
                <a:ext uri="{FF2B5EF4-FFF2-40B4-BE49-F238E27FC236}">
                  <a16:creationId xmlns:a16="http://schemas.microsoft.com/office/drawing/2014/main" id="{3E904FEB-F394-C54F-A91C-D13236384015}"/>
                </a:ext>
              </a:extLst>
            </p:cNvPr>
            <p:cNvSpPr txBox="1"/>
            <p:nvPr/>
          </p:nvSpPr>
          <p:spPr>
            <a:xfrm>
              <a:off x="121453" y="1526966"/>
              <a:ext cx="10299574" cy="224506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0" tIns="152400" rIns="152400" bIns="15240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5500" kern="1200" dirty="0">
                <a:effectLst>
                  <a:glow rad="127000">
                    <a:schemeClr val="accent1">
                      <a:alpha val="40000"/>
                    </a:schemeClr>
                  </a:glow>
                  <a:outerShdw dist="50800" dir="4560000" sx="1000" sy="1000" algn="ctr" rotWithShape="0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80BDF4AE-4D60-50A5-F201-18BFB9E9A21A}"/>
              </a:ext>
            </a:extLst>
          </p:cNvPr>
          <p:cNvGrpSpPr/>
          <p:nvPr/>
        </p:nvGrpSpPr>
        <p:grpSpPr>
          <a:xfrm>
            <a:off x="394963" y="11098"/>
            <a:ext cx="11022453" cy="847737"/>
            <a:chOff x="0" y="1405513"/>
            <a:chExt cx="10542480" cy="2487968"/>
          </a:xfrm>
          <a:scene3d>
            <a:camera prst="orthographicFront"/>
            <a:lightRig rig="flat" dir="t"/>
          </a:scene3d>
        </p:grpSpPr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id="{12DD6046-3BB6-7C28-625C-88485366E6F6}"/>
                </a:ext>
              </a:extLst>
            </p:cNvPr>
            <p:cNvSpPr/>
            <p:nvPr/>
          </p:nvSpPr>
          <p:spPr>
            <a:xfrm>
              <a:off x="0" y="1405513"/>
              <a:ext cx="10542480" cy="2487968"/>
            </a:xfrm>
            <a:prstGeom prst="roundRect">
              <a:avLst/>
            </a:prstGeom>
            <a:gradFill rotWithShape="0">
              <a:gsLst>
                <a:gs pos="0">
                  <a:schemeClr val="accent1">
                    <a:alpha val="90000"/>
                    <a:hueOff val="0"/>
                    <a:satOff val="0"/>
                    <a:lumOff val="0"/>
                    <a:alphaOff val="0"/>
                    <a:satMod val="103000"/>
                    <a:lumMod val="102000"/>
                    <a:tint val="94000"/>
                  </a:schemeClr>
                </a:gs>
                <a:gs pos="91000">
                  <a:schemeClr val="accent5">
                    <a:alpha val="75000"/>
                    <a:lumMod val="80000"/>
                  </a:schemeClr>
                </a:gs>
                <a:gs pos="100000">
                  <a:schemeClr val="accent1">
                    <a:alpha val="90000"/>
                    <a:hueOff val="0"/>
                    <a:satOff val="0"/>
                    <a:lumOff val="0"/>
                    <a:alphaOff val="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solidFill>
                <a:schemeClr val="accent1"/>
              </a:solidFill>
            </a:ln>
            <a:effectLst>
              <a:glow rad="508000">
                <a:schemeClr val="accent1">
                  <a:alpha val="40000"/>
                </a:schemeClr>
              </a:glow>
              <a:outerShdw blurRad="330200" dist="12700" sx="97000" sy="97000" algn="ctr" rotWithShape="0">
                <a:srgbClr val="000000">
                  <a:alpha val="43000"/>
                </a:srgbClr>
              </a:outerShdw>
              <a:softEdge rad="25400"/>
            </a:effectLst>
            <a:sp3d prstMaterial="plastic">
              <a:bevelT w="120900" h="88900" prst="artDeco"/>
              <a:bevelB w="88900" h="31750" prst="riblet"/>
            </a:sp3d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8" name="Прямоугольник: скругленные углы 4">
              <a:extLst>
                <a:ext uri="{FF2B5EF4-FFF2-40B4-BE49-F238E27FC236}">
                  <a16:creationId xmlns:a16="http://schemas.microsoft.com/office/drawing/2014/main" id="{EB05555A-1D77-9A33-8516-8874E45B9E1E}"/>
                </a:ext>
              </a:extLst>
            </p:cNvPr>
            <p:cNvSpPr txBox="1"/>
            <p:nvPr/>
          </p:nvSpPr>
          <p:spPr>
            <a:xfrm>
              <a:off x="121453" y="1526966"/>
              <a:ext cx="10299574" cy="224506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0" tIns="152400" rIns="152400" bIns="15240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5500" kern="1200" dirty="0">
                <a:effectLst>
                  <a:glow rad="127000">
                    <a:schemeClr val="accent1">
                      <a:alpha val="40000"/>
                    </a:schemeClr>
                  </a:glow>
                  <a:outerShdw dist="50800" dir="4560000" sx="1000" sy="1000" algn="ctr" rotWithShape="0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3481" y="149463"/>
            <a:ext cx="11245416" cy="667988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latin typeface="Constantia" panose="02030602050306030303" pitchFamily="18" charset="0"/>
              </a:rPr>
              <a:t> </a:t>
            </a:r>
            <a:r>
              <a:rPr lang="ru-RU" sz="2400" b="1" dirty="0">
                <a:solidFill>
                  <a:schemeClr val="bg1"/>
                </a:solidFill>
                <a:latin typeface="Constantia" panose="02030602050306030303" pitchFamily="18" charset="0"/>
              </a:rPr>
              <a:t>Осуществление телеинспекции трубопроводов с помощью роботизированного транспортного модуля и последующие действия</a:t>
            </a:r>
          </a:p>
        </p:txBody>
      </p:sp>
      <p:pic>
        <p:nvPicPr>
          <p:cNvPr id="5" name="Объект 10">
            <a:extLst>
              <a:ext uri="{FF2B5EF4-FFF2-40B4-BE49-F238E27FC236}">
                <a16:creationId xmlns:a16="http://schemas.microsoft.com/office/drawing/2014/main" id="{AED4FC14-0BFF-4012-BDBE-15B459062F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20" y="883445"/>
            <a:ext cx="3675039" cy="279960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225" y="883445"/>
            <a:ext cx="3658257" cy="279960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1678" y="868383"/>
            <a:ext cx="3684173" cy="279960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796665" y="3845897"/>
            <a:ext cx="25669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Constantia" panose="02030602050306030303" pitchFamily="18" charset="0"/>
                <a:ea typeface="+mj-ea"/>
                <a:cs typeface="+mj-cs"/>
              </a:rPr>
              <a:t>Прочистка сети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0059" y="4400252"/>
            <a:ext cx="3800136" cy="239077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53692" y="4403279"/>
            <a:ext cx="3658257" cy="2423117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7466960" y="3861918"/>
            <a:ext cx="32317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Constantia" panose="02030602050306030303" pitchFamily="18" charset="0"/>
                <a:ea typeface="+mj-ea"/>
                <a:cs typeface="+mj-cs"/>
              </a:rPr>
              <a:t>Замена участка сети</a:t>
            </a:r>
          </a:p>
        </p:txBody>
      </p:sp>
      <p:sp>
        <p:nvSpPr>
          <p:cNvPr id="18" name="Правая фигурная скобка 17"/>
          <p:cNvSpPr/>
          <p:nvPr/>
        </p:nvSpPr>
        <p:spPr>
          <a:xfrm rot="5400000">
            <a:off x="5999840" y="-2228544"/>
            <a:ext cx="229028" cy="12002994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F0B1607-893E-7B86-2D73-2B6B1EDBC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1D961-80D2-45A8-9991-1607FA179B5F}" type="slidenum">
              <a:rPr lang="ru-RU" smtClean="0">
                <a:solidFill>
                  <a:schemeClr val="bg1"/>
                </a:solidFill>
              </a:rPr>
              <a:t>5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839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A219BE25-58F3-5CAF-8CD4-C2D656E01C9F}"/>
              </a:ext>
            </a:extLst>
          </p:cNvPr>
          <p:cNvGrpSpPr/>
          <p:nvPr/>
        </p:nvGrpSpPr>
        <p:grpSpPr>
          <a:xfrm>
            <a:off x="92279" y="398904"/>
            <a:ext cx="6308520" cy="2461742"/>
            <a:chOff x="0" y="1405513"/>
            <a:chExt cx="10542480" cy="2487968"/>
          </a:xfrm>
          <a:scene3d>
            <a:camera prst="orthographicFront"/>
            <a:lightRig rig="flat" dir="t"/>
          </a:scene3d>
        </p:grpSpPr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id="{DE753A7D-6E26-B4E9-DECA-99B12EEEC9CB}"/>
                </a:ext>
              </a:extLst>
            </p:cNvPr>
            <p:cNvSpPr/>
            <p:nvPr/>
          </p:nvSpPr>
          <p:spPr>
            <a:xfrm>
              <a:off x="0" y="1405513"/>
              <a:ext cx="10542480" cy="2487968"/>
            </a:xfrm>
            <a:prstGeom prst="roundRect">
              <a:avLst/>
            </a:prstGeom>
            <a:gradFill rotWithShape="0">
              <a:gsLst>
                <a:gs pos="0">
                  <a:schemeClr val="accent1">
                    <a:alpha val="90000"/>
                    <a:hueOff val="0"/>
                    <a:satOff val="0"/>
                    <a:lumOff val="0"/>
                    <a:alphaOff val="0"/>
                    <a:satMod val="103000"/>
                    <a:lumMod val="102000"/>
                    <a:tint val="94000"/>
                  </a:schemeClr>
                </a:gs>
                <a:gs pos="91000">
                  <a:schemeClr val="accent5">
                    <a:alpha val="75000"/>
                    <a:lumMod val="80000"/>
                  </a:schemeClr>
                </a:gs>
                <a:gs pos="100000">
                  <a:schemeClr val="accent1">
                    <a:alpha val="90000"/>
                    <a:hueOff val="0"/>
                    <a:satOff val="0"/>
                    <a:lumOff val="0"/>
                    <a:alphaOff val="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solidFill>
                <a:schemeClr val="accent1"/>
              </a:solidFill>
            </a:ln>
            <a:effectLst>
              <a:glow rad="508000">
                <a:schemeClr val="accent1">
                  <a:alpha val="40000"/>
                </a:schemeClr>
              </a:glow>
              <a:outerShdw blurRad="330200" dist="12700" sx="97000" sy="97000" algn="ctr" rotWithShape="0">
                <a:srgbClr val="000000">
                  <a:alpha val="43000"/>
                </a:srgbClr>
              </a:outerShdw>
              <a:softEdge rad="25400"/>
            </a:effectLst>
            <a:sp3d prstMaterial="plastic">
              <a:bevelT w="120900" h="88900" prst="artDeco"/>
              <a:bevelB w="88900" h="31750" prst="riblet"/>
            </a:sp3d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8" name="Прямоугольник: скругленные углы 4">
              <a:extLst>
                <a:ext uri="{FF2B5EF4-FFF2-40B4-BE49-F238E27FC236}">
                  <a16:creationId xmlns:a16="http://schemas.microsoft.com/office/drawing/2014/main" id="{71827489-D00F-1E2E-09E2-DABEB442C76A}"/>
                </a:ext>
              </a:extLst>
            </p:cNvPr>
            <p:cNvSpPr txBox="1"/>
            <p:nvPr/>
          </p:nvSpPr>
          <p:spPr>
            <a:xfrm>
              <a:off x="121453" y="1526966"/>
              <a:ext cx="10299574" cy="224506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0" tIns="152400" rIns="152400" bIns="15240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5500" kern="1200" dirty="0">
                <a:effectLst>
                  <a:glow rad="127000">
                    <a:schemeClr val="accent1">
                      <a:alpha val="40000"/>
                    </a:schemeClr>
                  </a:glow>
                  <a:outerShdw dist="50800" dir="4560000" sx="1000" sy="1000" algn="ctr" rotWithShape="0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4" name="Текст 3">
            <a:extLst>
              <a:ext uri="{FF2B5EF4-FFF2-40B4-BE49-F238E27FC236}">
                <a16:creationId xmlns:a16="http://schemas.microsoft.com/office/drawing/2014/main" id="{A46A5606-4301-4FA7-9D21-29CC707AE1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7975" y="580255"/>
            <a:ext cx="5959482" cy="2058499"/>
          </a:xfrm>
        </p:spPr>
        <p:txBody>
          <a:bodyPr anchor="ctr">
            <a:normAutofit fontScale="92500" lnSpcReduction="10000"/>
          </a:bodyPr>
          <a:lstStyle/>
          <a:p>
            <a:pPr algn="ctr">
              <a:lnSpc>
                <a:spcPct val="120000"/>
              </a:lnSpc>
            </a:pPr>
            <a:r>
              <a:rPr lang="ru-RU" sz="2400" b="1" dirty="0">
                <a:solidFill>
                  <a:schemeClr val="bg1"/>
                </a:solidFill>
                <a:latin typeface="Constantia" panose="02030602050306030303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В</a:t>
            </a:r>
            <a:r>
              <a:rPr lang="ru-RU" sz="2400" b="1" dirty="0">
                <a:solidFill>
                  <a:schemeClr val="bg1"/>
                </a:solidFill>
                <a:effectLst/>
                <a:latin typeface="Constantia" panose="02030602050306030303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овремя проведенная профилактика позволяет устранить угрозы засоров, повреждений и коррозии трубопроводов, а также предупредить крупные коммунальные аварии</a:t>
            </a:r>
            <a:endParaRPr lang="ru-RU" sz="2400" b="1" dirty="0">
              <a:solidFill>
                <a:schemeClr val="bg1"/>
              </a:solidFill>
              <a:latin typeface="Constantia" panose="02030602050306030303" pitchFamily="18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43305" y="143301"/>
            <a:ext cx="4916383" cy="29324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771" y="3279283"/>
            <a:ext cx="5213267" cy="3320583"/>
          </a:xfrm>
          <a:prstGeom prst="rect">
            <a:avLst/>
          </a:prstGeom>
        </p:spPr>
      </p:pic>
      <p:sp>
        <p:nvSpPr>
          <p:cNvPr id="6" name="AutoShape 2" descr="https://ptzgovorit.ru/sites/default/files/original_nodes/850x566_image-0-02-05-001bd1212a27b87f9c18d1e4168b63ede908b85deaf1757f929a0e05dbde7cda-v_d_85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3305" y="3279283"/>
            <a:ext cx="4916383" cy="3442151"/>
          </a:xfrm>
          <a:prstGeom prst="rect">
            <a:avLst/>
          </a:prstGeom>
        </p:spPr>
      </p:pic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527AFF1-0095-1468-4C50-7ED8F8AC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9440" y="6356309"/>
            <a:ext cx="2743200" cy="365125"/>
          </a:xfrm>
        </p:spPr>
        <p:txBody>
          <a:bodyPr/>
          <a:lstStyle/>
          <a:p>
            <a:fld id="{AF71D961-80D2-45A8-9991-1607FA179B5F}" type="slidenum">
              <a:rPr lang="ru-RU" smtClean="0">
                <a:solidFill>
                  <a:schemeClr val="bg1"/>
                </a:solidFill>
              </a:rPr>
              <a:t>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73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EEEBFBED-2289-46FC-24B9-01FEFAA3C9C7}"/>
              </a:ext>
            </a:extLst>
          </p:cNvPr>
          <p:cNvGrpSpPr/>
          <p:nvPr/>
        </p:nvGrpSpPr>
        <p:grpSpPr>
          <a:xfrm>
            <a:off x="1195679" y="301694"/>
            <a:ext cx="9924177" cy="887801"/>
            <a:chOff x="0" y="1405513"/>
            <a:chExt cx="10542480" cy="2487968"/>
          </a:xfrm>
          <a:scene3d>
            <a:camera prst="orthographicFront"/>
            <a:lightRig rig="flat" dir="t"/>
          </a:scene3d>
        </p:grpSpPr>
        <p:sp>
          <p:nvSpPr>
            <p:cNvPr id="18" name="Прямоугольник: скругленные углы 17">
              <a:extLst>
                <a:ext uri="{FF2B5EF4-FFF2-40B4-BE49-F238E27FC236}">
                  <a16:creationId xmlns:a16="http://schemas.microsoft.com/office/drawing/2014/main" id="{A6AC1093-90AD-E957-A133-1F72E2120838}"/>
                </a:ext>
              </a:extLst>
            </p:cNvPr>
            <p:cNvSpPr/>
            <p:nvPr/>
          </p:nvSpPr>
          <p:spPr>
            <a:xfrm>
              <a:off x="0" y="1405513"/>
              <a:ext cx="10542480" cy="2487968"/>
            </a:xfrm>
            <a:prstGeom prst="roundRect">
              <a:avLst/>
            </a:prstGeom>
            <a:gradFill rotWithShape="0">
              <a:gsLst>
                <a:gs pos="0">
                  <a:schemeClr val="accent1">
                    <a:alpha val="90000"/>
                    <a:hueOff val="0"/>
                    <a:satOff val="0"/>
                    <a:lumOff val="0"/>
                    <a:alphaOff val="0"/>
                    <a:satMod val="103000"/>
                    <a:lumMod val="102000"/>
                    <a:tint val="94000"/>
                  </a:schemeClr>
                </a:gs>
                <a:gs pos="91000">
                  <a:schemeClr val="accent5">
                    <a:alpha val="75000"/>
                    <a:lumMod val="80000"/>
                  </a:schemeClr>
                </a:gs>
                <a:gs pos="100000">
                  <a:schemeClr val="accent1">
                    <a:alpha val="90000"/>
                    <a:hueOff val="0"/>
                    <a:satOff val="0"/>
                    <a:lumOff val="0"/>
                    <a:alphaOff val="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solidFill>
                <a:schemeClr val="accent1"/>
              </a:solidFill>
            </a:ln>
            <a:effectLst>
              <a:glow rad="508000">
                <a:schemeClr val="accent1">
                  <a:alpha val="40000"/>
                </a:schemeClr>
              </a:glow>
              <a:outerShdw blurRad="330200" dist="12700" sx="97000" sy="97000" algn="ctr" rotWithShape="0">
                <a:srgbClr val="000000">
                  <a:alpha val="43000"/>
                </a:srgbClr>
              </a:outerShdw>
              <a:softEdge rad="25400"/>
            </a:effectLst>
            <a:sp3d prstMaterial="plastic">
              <a:bevelT w="120900" h="88900" prst="artDeco"/>
              <a:bevelB w="88900" h="31750" prst="riblet"/>
            </a:sp3d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9" name="Прямоугольник: скругленные углы 4">
              <a:extLst>
                <a:ext uri="{FF2B5EF4-FFF2-40B4-BE49-F238E27FC236}">
                  <a16:creationId xmlns:a16="http://schemas.microsoft.com/office/drawing/2014/main" id="{B4186611-301A-D7DC-97F8-4C0AD826243F}"/>
                </a:ext>
              </a:extLst>
            </p:cNvPr>
            <p:cNvSpPr txBox="1"/>
            <p:nvPr/>
          </p:nvSpPr>
          <p:spPr>
            <a:xfrm>
              <a:off x="121453" y="1526966"/>
              <a:ext cx="10299574" cy="224506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0" tIns="152400" rIns="152400" bIns="15240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5500" kern="1200" dirty="0">
                <a:effectLst>
                  <a:glow rad="127000">
                    <a:schemeClr val="accent1">
                      <a:alpha val="40000"/>
                    </a:schemeClr>
                  </a:glow>
                  <a:outerShdw dist="50800" dir="4560000" sx="1000" sy="1000" algn="ctr" rotWithShape="0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4" name="Текст 3">
            <a:extLst>
              <a:ext uri="{FF2B5EF4-FFF2-40B4-BE49-F238E27FC236}">
                <a16:creationId xmlns:a16="http://schemas.microsoft.com/office/drawing/2014/main" id="{1002E8AE-FB64-4306-8E5E-5B38483CA3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38291" y="1215078"/>
            <a:ext cx="9638950" cy="887801"/>
          </a:xfrm>
        </p:spPr>
        <p:txBody>
          <a:bodyPr anchor="ctr">
            <a:noAutofit/>
          </a:bodyPr>
          <a:lstStyle/>
          <a:p>
            <a:pPr indent="180000" algn="ctr">
              <a:lnSpc>
                <a:spcPct val="80000"/>
              </a:lnSpc>
              <a:spcBef>
                <a:spcPts val="500"/>
              </a:spcBef>
              <a:spcAft>
                <a:spcPts val="500"/>
              </a:spcAft>
            </a:pPr>
            <a:r>
              <a:rPr lang="ru-RU" sz="24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  <a:outerShdw dist="50800" dir="4560000" sx="1000" sy="1000" algn="ctr" rotWithShape="0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В 2022 г. проведено обследование </a:t>
            </a:r>
            <a:r>
              <a:rPr lang="ru-RU" sz="32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6438,6</a:t>
            </a:r>
            <a:r>
              <a:rPr lang="ru-RU" sz="24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  <a:outerShdw dist="50800" dir="4560000" sx="1000" sy="1000" algn="ctr" rotWithShape="0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 м. погонных городской сети ливневой канализации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25945" y="370616"/>
            <a:ext cx="11340110" cy="8188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000" algn="ctr">
              <a:lnSpc>
                <a:spcPct val="80000"/>
              </a:lnSpc>
              <a:spcBef>
                <a:spcPts val="500"/>
              </a:spcBef>
              <a:spcAft>
                <a:spcPts val="500"/>
              </a:spcAft>
            </a:pPr>
            <a:r>
              <a:rPr lang="ru-RU" sz="2400" b="1" dirty="0">
                <a:solidFill>
                  <a:schemeClr val="bg1"/>
                </a:solidFill>
                <a:latin typeface="Constantia" panose="02030602050306030303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Результаты внедрения телеинспекции</a:t>
            </a:r>
          </a:p>
          <a:p>
            <a:pPr indent="180000" algn="ctr">
              <a:lnSpc>
                <a:spcPct val="80000"/>
              </a:lnSpc>
              <a:spcBef>
                <a:spcPts val="500"/>
              </a:spcBef>
              <a:spcAft>
                <a:spcPts val="500"/>
              </a:spcAft>
            </a:pPr>
            <a:r>
              <a:rPr lang="ru-RU" sz="2400" b="1" dirty="0">
                <a:solidFill>
                  <a:schemeClr val="bg1"/>
                </a:solidFill>
                <a:latin typeface="Constantia" panose="02030602050306030303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в Волгограде</a:t>
            </a:r>
          </a:p>
        </p:txBody>
      </p:sp>
      <p:sp>
        <p:nvSpPr>
          <p:cNvPr id="7" name="Текст 3">
            <a:extLst>
              <a:ext uri="{FF2B5EF4-FFF2-40B4-BE49-F238E27FC236}">
                <a16:creationId xmlns:a16="http://schemas.microsoft.com/office/drawing/2014/main" id="{1002E8AE-FB64-4306-8E5E-5B38483CA3B3}"/>
              </a:ext>
            </a:extLst>
          </p:cNvPr>
          <p:cNvSpPr txBox="1">
            <a:spLocks/>
          </p:cNvSpPr>
          <p:nvPr/>
        </p:nvSpPr>
        <p:spPr>
          <a:xfrm>
            <a:off x="562309" y="4882344"/>
            <a:ext cx="11254327" cy="21338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180000">
              <a:lnSpc>
                <a:spcPct val="80000"/>
              </a:lnSpc>
              <a:spcBef>
                <a:spcPts val="500"/>
              </a:spcBef>
              <a:spcAft>
                <a:spcPts val="500"/>
              </a:spcAft>
            </a:pPr>
            <a:r>
              <a:rPr lang="ru-RU" sz="24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</a:effectLst>
                <a:latin typeface="Constantia" panose="02030602050306030303" pitchFamily="18" charset="0"/>
              </a:rPr>
              <a:t>Выполнено</a:t>
            </a:r>
            <a:r>
              <a:rPr lang="en-US" sz="24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</a:effectLst>
                <a:latin typeface="Constantia" panose="02030602050306030303" pitchFamily="18" charset="0"/>
              </a:rPr>
              <a:t>:</a:t>
            </a:r>
            <a:endParaRPr lang="ru-RU" sz="2400" b="1" dirty="0">
              <a:solidFill>
                <a:schemeClr val="bg1"/>
              </a:solidFill>
              <a:effectLst>
                <a:glow rad="127000">
                  <a:schemeClr val="accent1">
                    <a:alpha val="40000"/>
                  </a:schemeClr>
                </a:glow>
              </a:effectLst>
              <a:latin typeface="Constantia" panose="02030602050306030303" pitchFamily="18" charset="0"/>
            </a:endParaRPr>
          </a:p>
          <a:p>
            <a:pPr indent="180000">
              <a:lnSpc>
                <a:spcPct val="80000"/>
              </a:lnSpc>
              <a:spcBef>
                <a:spcPts val="500"/>
              </a:spcBef>
              <a:spcAft>
                <a:spcPts val="500"/>
              </a:spcAft>
            </a:pPr>
            <a:r>
              <a:rPr lang="ru-RU" sz="24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</a:effectLst>
                <a:latin typeface="Constantia" panose="02030602050306030303" pitchFamily="18" charset="0"/>
              </a:rPr>
              <a:t>- промыто спецмашинами канализационных трубопроводов </a:t>
            </a:r>
            <a:br>
              <a:rPr lang="ru-RU" sz="24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</a:effectLst>
                <a:latin typeface="Constantia" panose="02030602050306030303" pitchFamily="18" charset="0"/>
              </a:rPr>
            </a:br>
            <a:r>
              <a:rPr lang="ru-RU" sz="24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</a:effectLst>
                <a:latin typeface="Constantia" panose="02030602050306030303" pitchFamily="18" charset="0"/>
              </a:rPr>
              <a:t>   </a:t>
            </a:r>
            <a:r>
              <a:rPr lang="ru-RU" sz="32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</a:effectLst>
                <a:latin typeface="Constantia" panose="02030602050306030303" pitchFamily="18" charset="0"/>
              </a:rPr>
              <a:t>973</a:t>
            </a:r>
            <a:r>
              <a:rPr lang="ru-RU" sz="24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</a:effectLst>
                <a:latin typeface="Constantia" panose="02030602050306030303" pitchFamily="18" charset="0"/>
              </a:rPr>
              <a:t> м. погонных</a:t>
            </a:r>
          </a:p>
          <a:p>
            <a:pPr indent="180000">
              <a:lnSpc>
                <a:spcPct val="80000"/>
              </a:lnSpc>
              <a:spcBef>
                <a:spcPts val="500"/>
              </a:spcBef>
              <a:spcAft>
                <a:spcPts val="500"/>
              </a:spcAft>
            </a:pPr>
            <a:r>
              <a:rPr lang="ru-RU" sz="24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</a:effectLst>
                <a:latin typeface="Constantia" panose="02030602050306030303" pitchFamily="18" charset="0"/>
              </a:rPr>
              <a:t>- очищено водоприемных колодцев </a:t>
            </a:r>
            <a:r>
              <a:rPr lang="ru-RU" sz="32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</a:effectLst>
                <a:latin typeface="Constantia" panose="02030602050306030303" pitchFamily="18" charset="0"/>
              </a:rPr>
              <a:t>74,2</a:t>
            </a:r>
            <a:r>
              <a:rPr lang="ru-RU" sz="24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</a:effectLst>
                <a:latin typeface="Constantia" panose="02030602050306030303" pitchFamily="18" charset="0"/>
              </a:rPr>
              <a:t> м. куб.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77A8335-123A-05BD-2D2D-78062BC678BE}"/>
              </a:ext>
            </a:extLst>
          </p:cNvPr>
          <p:cNvSpPr txBox="1"/>
          <p:nvPr/>
        </p:nvSpPr>
        <p:spPr>
          <a:xfrm>
            <a:off x="562309" y="1975707"/>
            <a:ext cx="11190913" cy="2779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80000" algn="just">
              <a:lnSpc>
                <a:spcPct val="80000"/>
              </a:lnSpc>
              <a:spcBef>
                <a:spcPts val="500"/>
              </a:spcBef>
              <a:spcAft>
                <a:spcPts val="500"/>
              </a:spcAft>
            </a:pPr>
            <a:r>
              <a:rPr lang="ru-RU" sz="24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</a:effectLst>
                <a:latin typeface="Constantia" panose="02030602050306030303" pitchFamily="18" charset="0"/>
              </a:rPr>
              <a:t>Выявлено</a:t>
            </a:r>
            <a:r>
              <a:rPr lang="en-US" sz="24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</a:effectLst>
                <a:latin typeface="Constantia" panose="02030602050306030303" pitchFamily="18" charset="0"/>
              </a:rPr>
              <a:t>:</a:t>
            </a:r>
            <a:endParaRPr lang="ru-RU" sz="2400" b="1" dirty="0">
              <a:solidFill>
                <a:schemeClr val="bg1"/>
              </a:solidFill>
              <a:effectLst>
                <a:glow rad="127000">
                  <a:schemeClr val="accent1">
                    <a:alpha val="40000"/>
                  </a:schemeClr>
                </a:glow>
              </a:effectLst>
              <a:latin typeface="Constantia" panose="02030602050306030303" pitchFamily="18" charset="0"/>
            </a:endParaRPr>
          </a:p>
          <a:p>
            <a:pPr indent="180000" algn="just">
              <a:lnSpc>
                <a:spcPct val="80000"/>
              </a:lnSpc>
              <a:spcBef>
                <a:spcPts val="500"/>
              </a:spcBef>
              <a:spcAft>
                <a:spcPts val="500"/>
              </a:spcAft>
            </a:pPr>
            <a:r>
              <a:rPr lang="ru-RU" sz="24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</a:effectLst>
                <a:latin typeface="Constantia" panose="02030602050306030303" pitchFamily="18" charset="0"/>
              </a:rPr>
              <a:t>- загрязнено (заилено) коллекторов ливневой канализации со степенью до 75% - </a:t>
            </a:r>
            <a:r>
              <a:rPr lang="ru-RU" sz="32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3967,3</a:t>
            </a:r>
            <a:r>
              <a:rPr lang="ru-RU" sz="24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</a:effectLst>
                <a:latin typeface="Constantia" panose="02030602050306030303" pitchFamily="18" charset="0"/>
              </a:rPr>
              <a:t> м. погонных</a:t>
            </a:r>
          </a:p>
          <a:p>
            <a:pPr indent="180000" algn="just">
              <a:lnSpc>
                <a:spcPct val="80000"/>
              </a:lnSpc>
              <a:spcBef>
                <a:spcPts val="500"/>
              </a:spcBef>
              <a:spcAft>
                <a:spcPts val="500"/>
              </a:spcAft>
            </a:pPr>
            <a:r>
              <a:rPr lang="ru-RU" sz="24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</a:effectLst>
                <a:latin typeface="Constantia" panose="02030602050306030303" pitchFamily="18" charset="0"/>
              </a:rPr>
              <a:t>- загрязнено водоприемных колодцев со степенью до 60%</a:t>
            </a:r>
            <a:r>
              <a:rPr lang="en-US" sz="24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</a:effectLst>
                <a:latin typeface="Constantia" panose="02030602050306030303" pitchFamily="18" charset="0"/>
              </a:rPr>
              <a:t> - </a:t>
            </a:r>
            <a:r>
              <a:rPr lang="en-US" sz="32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324</a:t>
            </a:r>
            <a:r>
              <a:rPr lang="en-US" sz="24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</a:effectLst>
                <a:latin typeface="Constantia" panose="02030602050306030303" pitchFamily="18" charset="0"/>
              </a:rPr>
              <a:t> </a:t>
            </a:r>
            <a:r>
              <a:rPr lang="ru-RU" sz="24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</a:effectLst>
                <a:latin typeface="Constantia" panose="02030602050306030303" pitchFamily="18" charset="0"/>
              </a:rPr>
              <a:t>м. куб.</a:t>
            </a:r>
          </a:p>
          <a:p>
            <a:pPr indent="180000" algn="just">
              <a:lnSpc>
                <a:spcPct val="80000"/>
              </a:lnSpc>
              <a:spcBef>
                <a:spcPts val="500"/>
              </a:spcBef>
              <a:spcAft>
                <a:spcPts val="500"/>
              </a:spcAft>
            </a:pPr>
            <a:r>
              <a:rPr lang="ru-RU" sz="24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</a:effectLst>
                <a:latin typeface="Constantia" panose="02030602050306030303" pitchFamily="18" charset="0"/>
              </a:rPr>
              <a:t>- «закатано» в асфальт ливневых колодцев – </a:t>
            </a:r>
            <a:r>
              <a:rPr lang="ru-RU" sz="32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ru-RU" sz="24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</a:effectLst>
                <a:latin typeface="Constantia" panose="02030602050306030303" pitchFamily="18" charset="0"/>
              </a:rPr>
              <a:t> шт.</a:t>
            </a:r>
          </a:p>
          <a:p>
            <a:pPr indent="180000" algn="just">
              <a:lnSpc>
                <a:spcPct val="80000"/>
              </a:lnSpc>
              <a:spcBef>
                <a:spcPts val="500"/>
              </a:spcBef>
              <a:spcAft>
                <a:spcPts val="500"/>
              </a:spcAft>
            </a:pPr>
            <a:r>
              <a:rPr lang="ru-RU" sz="24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</a:effectLst>
                <a:latin typeface="Constantia" panose="02030602050306030303" pitchFamily="18" charset="0"/>
              </a:rPr>
              <a:t>- проломы трубы -  </a:t>
            </a:r>
            <a:r>
              <a:rPr lang="ru-RU" sz="32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</a:effectLst>
                <a:latin typeface="Constantia" panose="02030602050306030303" pitchFamily="18" charset="0"/>
              </a:rPr>
              <a:t>1</a:t>
            </a:r>
            <a:r>
              <a:rPr lang="ru-RU" sz="24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</a:effectLst>
                <a:latin typeface="Constantia" panose="02030602050306030303" pitchFamily="18" charset="0"/>
              </a:rPr>
              <a:t> шт.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9C310F0-6117-8138-0998-F7464CEA7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1D961-80D2-45A8-9991-1607FA179B5F}" type="slidenum">
              <a:rPr lang="ru-RU" smtClean="0">
                <a:solidFill>
                  <a:schemeClr val="bg1"/>
                </a:solidFill>
              </a:rPr>
              <a:t>7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85826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3F46FB4A-B1B7-1E80-1D30-BB1CE69AA8B1}"/>
              </a:ext>
            </a:extLst>
          </p:cNvPr>
          <p:cNvGrpSpPr/>
          <p:nvPr/>
        </p:nvGrpSpPr>
        <p:grpSpPr>
          <a:xfrm>
            <a:off x="3036814" y="448370"/>
            <a:ext cx="6342078" cy="874000"/>
            <a:chOff x="0" y="1405513"/>
            <a:chExt cx="10542480" cy="2487968"/>
          </a:xfrm>
          <a:scene3d>
            <a:camera prst="orthographicFront"/>
            <a:lightRig rig="flat" dir="t"/>
          </a:scene3d>
        </p:grpSpPr>
        <p:sp>
          <p:nvSpPr>
            <p:cNvPr id="13" name="Прямоугольник: скругленные углы 12">
              <a:extLst>
                <a:ext uri="{FF2B5EF4-FFF2-40B4-BE49-F238E27FC236}">
                  <a16:creationId xmlns:a16="http://schemas.microsoft.com/office/drawing/2014/main" id="{5E4263A6-2FBE-E633-CF63-1CA622A90149}"/>
                </a:ext>
              </a:extLst>
            </p:cNvPr>
            <p:cNvSpPr/>
            <p:nvPr/>
          </p:nvSpPr>
          <p:spPr>
            <a:xfrm>
              <a:off x="0" y="1405513"/>
              <a:ext cx="10542480" cy="2487968"/>
            </a:xfrm>
            <a:prstGeom prst="roundRect">
              <a:avLst/>
            </a:prstGeom>
            <a:gradFill rotWithShape="0">
              <a:gsLst>
                <a:gs pos="0">
                  <a:schemeClr val="accent1">
                    <a:alpha val="90000"/>
                    <a:hueOff val="0"/>
                    <a:satOff val="0"/>
                    <a:lumOff val="0"/>
                    <a:alphaOff val="0"/>
                    <a:satMod val="103000"/>
                    <a:lumMod val="102000"/>
                    <a:tint val="94000"/>
                  </a:schemeClr>
                </a:gs>
                <a:gs pos="91000">
                  <a:schemeClr val="accent5">
                    <a:alpha val="75000"/>
                    <a:lumMod val="80000"/>
                  </a:schemeClr>
                </a:gs>
                <a:gs pos="100000">
                  <a:schemeClr val="accent1">
                    <a:alpha val="90000"/>
                    <a:hueOff val="0"/>
                    <a:satOff val="0"/>
                    <a:lumOff val="0"/>
                    <a:alphaOff val="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solidFill>
                <a:schemeClr val="accent1"/>
              </a:solidFill>
            </a:ln>
            <a:effectLst>
              <a:glow rad="508000">
                <a:schemeClr val="accent1">
                  <a:alpha val="40000"/>
                </a:schemeClr>
              </a:glow>
              <a:outerShdw blurRad="330200" dist="12700" sx="97000" sy="97000" algn="ctr" rotWithShape="0">
                <a:srgbClr val="000000">
                  <a:alpha val="43000"/>
                </a:srgbClr>
              </a:outerShdw>
              <a:softEdge rad="25400"/>
            </a:effectLst>
            <a:sp3d prstMaterial="plastic">
              <a:bevelT w="120900" h="88900" prst="artDeco"/>
              <a:bevelB w="88900" h="31750" prst="riblet"/>
            </a:sp3d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4" name="Прямоугольник: скругленные углы 4">
              <a:extLst>
                <a:ext uri="{FF2B5EF4-FFF2-40B4-BE49-F238E27FC236}">
                  <a16:creationId xmlns:a16="http://schemas.microsoft.com/office/drawing/2014/main" id="{DB0CFB56-C975-2134-EEC8-DE8855F2BCBE}"/>
                </a:ext>
              </a:extLst>
            </p:cNvPr>
            <p:cNvSpPr txBox="1"/>
            <p:nvPr/>
          </p:nvSpPr>
          <p:spPr>
            <a:xfrm>
              <a:off x="121453" y="1526966"/>
              <a:ext cx="10299574" cy="224506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0" tIns="152400" rIns="152400" bIns="15240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5500" kern="1200" dirty="0">
                <a:effectLst>
                  <a:glow rad="127000">
                    <a:schemeClr val="accent1">
                      <a:alpha val="40000"/>
                    </a:schemeClr>
                  </a:glow>
                  <a:outerShdw dist="50800" dir="4560000" sx="1000" sy="1000" algn="ctr" rotWithShape="0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09519" y="3712685"/>
            <a:ext cx="5398493" cy="109157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  <a:outerShdw dist="50800" dir="4560000" sx="1000" sy="1000" algn="ctr" rotWithShape="0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Создание электронно-цифровой модели сети ливневой канализации с отражением текущего ее состояния для принятия комплексного решения по их дальнейшей технической эксплуатации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26762" y="689160"/>
            <a:ext cx="11340110" cy="3951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000" algn="ctr">
              <a:lnSpc>
                <a:spcPct val="80000"/>
              </a:lnSpc>
              <a:spcBef>
                <a:spcPts val="500"/>
              </a:spcBef>
              <a:spcAft>
                <a:spcPts val="500"/>
              </a:spcAft>
            </a:pPr>
            <a:r>
              <a:rPr lang="ru-RU" sz="2400" b="1" dirty="0">
                <a:solidFill>
                  <a:schemeClr val="bg1"/>
                </a:solidFill>
                <a:latin typeface="Constantia" panose="02030602050306030303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Перспективы развития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5797" y="1214386"/>
            <a:ext cx="4772891" cy="477289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6347" y="2100754"/>
            <a:ext cx="3163534" cy="1781360"/>
          </a:xfrm>
          <a:prstGeom prst="rect">
            <a:avLst/>
          </a:prstGeom>
        </p:spPr>
      </p:pic>
      <p:sp>
        <p:nvSpPr>
          <p:cNvPr id="8" name="Объект 1"/>
          <p:cNvSpPr txBox="1">
            <a:spLocks/>
          </p:cNvSpPr>
          <p:nvPr/>
        </p:nvSpPr>
        <p:spPr>
          <a:xfrm>
            <a:off x="709519" y="2117433"/>
            <a:ext cx="5398492" cy="8740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4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  <a:outerShdw dist="50800" dir="4560000" sx="1000" sy="1000" algn="ctr" rotWithShape="0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Закупка дополнительных роботизированных систем и коммунальных машин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DC7BAB8D-6258-6DFE-6749-AB6FE9D1A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1D961-80D2-45A8-9991-1607FA179B5F}" type="slidenum">
              <a:rPr lang="ru-RU" smtClean="0">
                <a:solidFill>
                  <a:schemeClr val="bg1"/>
                </a:solidFill>
              </a:rPr>
              <a:t>8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7290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6"/>
          <p:cNvSpPr txBox="1">
            <a:spLocks noChangeArrowheads="1"/>
          </p:cNvSpPr>
          <p:nvPr/>
        </p:nvSpPr>
        <p:spPr bwMode="auto">
          <a:xfrm>
            <a:off x="2890896" y="2658446"/>
            <a:ext cx="641020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4000" b="1" dirty="0">
                <a:solidFill>
                  <a:schemeClr val="bg1"/>
                </a:solidFill>
                <a:effectLst>
                  <a:glow rad="127000">
                    <a:schemeClr val="accent1">
                      <a:alpha val="40000"/>
                    </a:schemeClr>
                  </a:glow>
                  <a:outerShdw dist="50800" dir="4560000" sx="1000" sy="1000" algn="ctr" rotWithShape="0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9868263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645</TotalTime>
  <Words>422</Words>
  <Application>Microsoft Office PowerPoint</Application>
  <PresentationFormat>Широкоэкранный</PresentationFormat>
  <Paragraphs>53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Constantia</vt:lpstr>
      <vt:lpstr>Тема Office</vt:lpstr>
      <vt:lpstr>Презентация PowerPoint</vt:lpstr>
      <vt:lpstr>Эффективное ливневое водоотведение серьезный технологический вызов для коммунальной инфраструктуры  современных городов</vt:lpstr>
      <vt:lpstr>Презентация PowerPoint</vt:lpstr>
      <vt:lpstr>Регулярный мониторинг  технического состояния ливневых коммуникаций залог успешного предотвращения чрезвычайных ситуаций и эффективный инструментарий для планирования ремонта и технического обслуживания сетей</vt:lpstr>
      <vt:lpstr> Осуществление телеинспекции трубопроводов с помощью роботизированного транспортного модуля и последующие действия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Телеинспекция трубопроводов  с использованием робототехнических комплексов</dc:title>
  <dc:creator>Артём Суворов</dc:creator>
  <cp:lastModifiedBy>Евтюнин Павел Михайлович</cp:lastModifiedBy>
  <cp:revision>43</cp:revision>
  <dcterms:created xsi:type="dcterms:W3CDTF">2023-04-26T08:35:33Z</dcterms:created>
  <dcterms:modified xsi:type="dcterms:W3CDTF">2023-10-24T12:38:02Z</dcterms:modified>
</cp:coreProperties>
</file>