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notesSlides/_rels/notesSlide12.xml.rels" ContentType="application/vnd.openxmlformats-package.relationships+xml"/>
  <Override PartName="/ppt/notesSlides/notesSlide12.xml" ContentType="application/vnd.openxmlformats-officedocument.presentationml.notesSlide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0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14.xml.rels" ContentType="application/vnd.openxmlformats-package.relationships+xml"/>
  <Override PartName="/ppt/slides/_rels/slide3.xml.rels" ContentType="application/vnd.openxmlformats-package.relationships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_rels/presentation.xml.rels" ContentType="application/vnd.openxmlformats-package.relationships+xml"/>
  <Override PartName="/ppt/media/image46.png" ContentType="image/png"/>
  <Override PartName="/ppt/media/image45.png" ContentType="image/png"/>
  <Override PartName="/ppt/media/image44.png" ContentType="image/png"/>
  <Override PartName="/ppt/media/image42.png" ContentType="image/png"/>
  <Override PartName="/ppt/media/image48.jpeg" ContentType="image/jpeg"/>
  <Override PartName="/ppt/media/image40.png" ContentType="image/png"/>
  <Override PartName="/ppt/media/image39.png" ContentType="image/png"/>
  <Override PartName="/ppt/media/image37.jpeg" ContentType="image/jpeg"/>
  <Override PartName="/ppt/media/image36.png" ContentType="image/png"/>
  <Override PartName="/ppt/media/image34.png" ContentType="image/png"/>
  <Override PartName="/ppt/media/image33.png" ContentType="image/png"/>
  <Override PartName="/ppt/media/image71.jpeg" ContentType="image/jpeg"/>
  <Override PartName="/ppt/media/image32.png" ContentType="image/png"/>
  <Override PartName="/ppt/media/image60.jpeg" ContentType="image/jpeg"/>
  <Override PartName="/ppt/media/image41.jpeg" ContentType="image/jpeg"/>
  <Override PartName="/ppt/media/image54.png" ContentType="image/png"/>
  <Override PartName="/ppt/media/image31.png" ContentType="image/png"/>
  <Override PartName="/ppt/media/image30.png" ContentType="image/png"/>
  <Override PartName="/ppt/media/image89.png" ContentType="image/png"/>
  <Override PartName="/ppt/media/image29.png" ContentType="image/png"/>
  <Override PartName="/ppt/media/image28.png" ContentType="image/png"/>
  <Override PartName="/ppt/media/image27.png" ContentType="image/png"/>
  <Override PartName="/ppt/media/image26.png" ContentType="image/png"/>
  <Override PartName="/ppt/media/image25.png" ContentType="image/png"/>
  <Override PartName="/ppt/media/image24.png" ContentType="image/png"/>
  <Override PartName="/ppt/media/image23.png" ContentType="image/png"/>
  <Override PartName="/ppt/media/image8.png" ContentType="image/png"/>
  <Override PartName="/ppt/media/image58.png" ContentType="image/png"/>
  <Override PartName="/ppt/media/image10.png" ContentType="image/png"/>
  <Override PartName="/ppt/media/image69.png" ContentType="image/png"/>
  <Override PartName="/ppt/media/image35.png" ContentType="image/png"/>
  <Override PartName="/ppt/media/image9.jpeg" ContentType="image/jpeg"/>
  <Override PartName="/ppt/media/image88.png" ContentType="image/png"/>
  <Override PartName="/ppt/media/image1.jpeg" ContentType="image/jpeg"/>
  <Override PartName="/ppt/media/image76.jpeg" ContentType="image/jpeg"/>
  <Override PartName="/ppt/media/image83.png" ContentType="image/png"/>
  <Override PartName="/ppt/media/image43.jpeg" ContentType="image/jpeg"/>
  <Override PartName="/ppt/media/image11.png" ContentType="image/png"/>
  <Override PartName="/ppt/media/image38.png" ContentType="image/png"/>
  <Override PartName="/ppt/media/image4.jpeg" ContentType="image/jpeg"/>
  <Override PartName="/ppt/media/image79.jpeg" ContentType="image/jpeg"/>
  <Override PartName="/ppt/media/image3.png" ContentType="image/png"/>
  <Override PartName="/ppt/media/image53.png" ContentType="image/png"/>
  <Override PartName="/ppt/media/image61.png" ContentType="image/png"/>
  <Override PartName="/ppt/media/image62.png" ContentType="image/png"/>
  <Override PartName="/ppt/media/image63.png" ContentType="image/png"/>
  <Override PartName="/ppt/media/image64.png" ContentType="image/png"/>
  <Override PartName="/ppt/media/image68.png" ContentType="image/png"/>
  <Override PartName="/ppt/media/image70.png" ContentType="image/png"/>
  <Override PartName="/ppt/media/image72.png" ContentType="image/png"/>
  <Override PartName="/ppt/media/image73.png" ContentType="image/png"/>
  <Override PartName="/ppt/media/image20.png" ContentType="image/png"/>
  <Override PartName="/ppt/media/image74.png" ContentType="image/png"/>
  <Override PartName="/ppt/media/image21.png" ContentType="image/png"/>
  <Override PartName="/ppt/media/image6.png" ContentType="image/png"/>
  <Override PartName="/ppt/media/image84.png" ContentType="image/png"/>
  <Override PartName="/ppt/media/image78.png" ContentType="image/png"/>
  <Override PartName="/ppt/media/image85.png" ContentType="image/png"/>
  <Override PartName="/ppt/media/image86.png" ContentType="image/png"/>
  <Override PartName="/ppt/media/image87.png" ContentType="image/png"/>
  <Override PartName="/ppt/media/image67.png" ContentType="image/png"/>
  <Override PartName="/ppt/media/image14.png" ContentType="image/png"/>
  <Override PartName="/ppt/media/image82.png" ContentType="image/png"/>
  <Override PartName="/ppt/media/image49.png" ContentType="image/png"/>
  <Override PartName="/ppt/media/image66.png" ContentType="image/png"/>
  <Override PartName="/ppt/media/image81.png" ContentType="image/png"/>
  <Override PartName="/ppt/media/image51.jpeg" ContentType="image/jpeg"/>
  <Override PartName="/ppt/media/image75.png" ContentType="image/png"/>
  <Override PartName="/ppt/media/image22.png" ContentType="image/png"/>
  <Override PartName="/ppt/media/image65.png" ContentType="image/png"/>
  <Override PartName="/ppt/media/image12.png" ContentType="image/png"/>
  <Override PartName="/ppt/media/image80.png" ContentType="image/png"/>
  <Override PartName="/ppt/media/image47.png" ContentType="image/png"/>
  <Override PartName="/ppt/media/image77.png" ContentType="image/png"/>
  <Override PartName="/ppt/media/image59.png" ContentType="image/png"/>
  <Override PartName="/ppt/media/image50.png" ContentType="image/png"/>
  <Override PartName="/ppt/media/image17.png" ContentType="image/png"/>
  <Override PartName="/ppt/media/image5.png" ContentType="image/png"/>
  <Override PartName="/ppt/media/image55.png" ContentType="image/png"/>
  <Override PartName="/ppt/media/image19.png" ContentType="image/png"/>
  <Override PartName="/ppt/media/image2.png" ContentType="image/png"/>
  <Override PartName="/ppt/media/image52.png" ContentType="image/png"/>
  <Override PartName="/ppt/media/image18.png" ContentType="image/png"/>
  <Override PartName="/ppt/media/image16.png" ContentType="image/png"/>
  <Override PartName="/ppt/media/image15.png" ContentType="image/png"/>
  <Override PartName="/ppt/media/image90.png" ContentType="image/png"/>
  <Override PartName="/ppt/media/image7.png" ContentType="image/png"/>
  <Override PartName="/ppt/media/image57.png" ContentType="image/png"/>
  <Override PartName="/ppt/media/image13.png" ContentType="image/png"/>
  <Override PartName="/ppt/media/image56.jpeg" ContentType="image/jpeg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8288000" cy="10287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перемещения страницы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/>
            <a:fld id="{EA254175-B103-488C-9C8D-EF81DB9810A6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400"/>
          </a:xfrm>
          <a:prstGeom prst="rect">
            <a:avLst/>
          </a:prstGeom>
          <a:ln w="0">
            <a:noFill/>
          </a:ln>
        </p:spPr>
      </p:sp>
      <p:sp>
        <p:nvSpPr>
          <p:cNvPr id="7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160" cy="359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742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68560" cy="45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123C3386-AEE3-4E58-B883-599386B8A5A4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914400" y="410400"/>
            <a:ext cx="16458840" cy="796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1645884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479280" y="240696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12044160" y="240696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914400" y="552312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6479280" y="552312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12044160" y="552312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914400" y="410400"/>
            <a:ext cx="16458840" cy="796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1645884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479280" y="240696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12044160" y="240696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914400" y="552312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6479280" y="552312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12044160" y="552312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png"/><Relationship Id="rId16" Type="http://schemas.openxmlformats.org/officeDocument/2006/relationships/image" Target="../media/image24.png"/><Relationship Id="rId17" Type="http://schemas.openxmlformats.org/officeDocument/2006/relationships/image" Target="../media/image25.png"/><Relationship Id="rId18" Type="http://schemas.openxmlformats.org/officeDocument/2006/relationships/image" Target="../media/image26.png"/><Relationship Id="rId19" Type="http://schemas.openxmlformats.org/officeDocument/2006/relationships/image" Target="../media/image27.png"/><Relationship Id="rId20" Type="http://schemas.openxmlformats.org/officeDocument/2006/relationships/image" Target="../media/image28.png"/><Relationship Id="rId21" Type="http://schemas.openxmlformats.org/officeDocument/2006/relationships/image" Target="../media/image29.png"/><Relationship Id="rId22" Type="http://schemas.openxmlformats.org/officeDocument/2006/relationships/image" Target="../media/image30.png"/><Relationship Id="rId23" Type="http://schemas.openxmlformats.org/officeDocument/2006/relationships/image" Target="../media/image31.png"/><Relationship Id="rId24" Type="http://schemas.openxmlformats.org/officeDocument/2006/relationships/image" Target="../media/image32.png"/><Relationship Id="rId25" Type="http://schemas.openxmlformats.org/officeDocument/2006/relationships/image" Target="../media/image33.png"/><Relationship Id="rId26" Type="http://schemas.openxmlformats.org/officeDocument/2006/relationships/image" Target="../media/image34.png"/><Relationship Id="rId27" Type="http://schemas.openxmlformats.org/officeDocument/2006/relationships/image" Target="../media/image35.png"/><Relationship Id="rId28" Type="http://schemas.openxmlformats.org/officeDocument/2006/relationships/image" Target="../media/image36.png"/><Relationship Id="rId29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image" Target="../media/image42.pn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image" Target="../media/image57.png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71.jpeg"/><Relationship Id="rId2" Type="http://schemas.openxmlformats.org/officeDocument/2006/relationships/image" Target="../media/image72.png"/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6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76.jpeg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79.jpeg"/><Relationship Id="rId2" Type="http://schemas.openxmlformats.org/officeDocument/2006/relationships/image" Target="../media/image80.png"/><Relationship Id="rId3" Type="http://schemas.openxmlformats.org/officeDocument/2006/relationships/image" Target="../media/image81.png"/><Relationship Id="rId4" Type="http://schemas.openxmlformats.org/officeDocument/2006/relationships/image" Target="../media/image82.png"/><Relationship Id="rId5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83.png"/><Relationship Id="rId2" Type="http://schemas.openxmlformats.org/officeDocument/2006/relationships/image" Target="../media/image84.png"/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88.png"/><Relationship Id="rId7" Type="http://schemas.openxmlformats.org/officeDocument/2006/relationships/image" Target="../media/image89.png"/><Relationship Id="rId8" Type="http://schemas.openxmlformats.org/officeDocument/2006/relationships/image" Target="../media/image90.png"/><Relationship Id="rId9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30" descr=""/>
          <p:cNvPicPr/>
          <p:nvPr/>
        </p:nvPicPr>
        <p:blipFill>
          <a:blip r:embed="rId1"/>
          <a:stretch/>
        </p:blipFill>
        <p:spPr>
          <a:xfrm>
            <a:off x="0" y="0"/>
            <a:ext cx="18284760" cy="10283760"/>
          </a:xfrm>
          <a:prstGeom prst="rect">
            <a:avLst/>
          </a:prstGeom>
          <a:ln w="0">
            <a:noFill/>
          </a:ln>
        </p:spPr>
      </p:pic>
      <p:sp>
        <p:nvSpPr>
          <p:cNvPr id="83" name="Freeform 13"/>
          <p:cNvSpPr/>
          <p:nvPr/>
        </p:nvSpPr>
        <p:spPr>
          <a:xfrm>
            <a:off x="2765520" y="718920"/>
            <a:ext cx="4556160" cy="1028160"/>
          </a:xfrm>
          <a:custGeom>
            <a:avLst/>
            <a:gdLst/>
            <a:ahLst/>
            <a:rect l="l" t="t" r="r" b="b"/>
            <a:pathLst>
              <a:path w="4559294" h="1031540">
                <a:moveTo>
                  <a:pt x="0" y="0"/>
                </a:moveTo>
                <a:lnTo>
                  <a:pt x="4559294" y="0"/>
                </a:lnTo>
                <a:lnTo>
                  <a:pt x="4559294" y="1031540"/>
                </a:lnTo>
                <a:lnTo>
                  <a:pt x="0" y="103154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Freeform 14"/>
          <p:cNvSpPr/>
          <p:nvPr/>
        </p:nvSpPr>
        <p:spPr>
          <a:xfrm>
            <a:off x="1028880" y="532800"/>
            <a:ext cx="1388520" cy="1240920"/>
          </a:xfrm>
          <a:custGeom>
            <a:avLst/>
            <a:gdLst/>
            <a:ahLst/>
            <a:rect l="l" t="t" r="r" b="b"/>
            <a:pathLst>
              <a:path w="1391748" h="1243994">
                <a:moveTo>
                  <a:pt x="0" y="0"/>
                </a:moveTo>
                <a:lnTo>
                  <a:pt x="1391748" y="0"/>
                </a:lnTo>
                <a:lnTo>
                  <a:pt x="1391748" y="1243994"/>
                </a:lnTo>
                <a:lnTo>
                  <a:pt x="0" y="124399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TextBox 15"/>
          <p:cNvSpPr/>
          <p:nvPr/>
        </p:nvSpPr>
        <p:spPr>
          <a:xfrm>
            <a:off x="1028880" y="4045320"/>
            <a:ext cx="9654480" cy="73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808"/>
              </a:lnSpc>
            </a:pPr>
            <a:r>
              <a:rPr b="0" lang="en-US" sz="5280" spc="2600" strike="noStrike">
                <a:solidFill>
                  <a:srgbClr val="ffffff"/>
                </a:solidFill>
                <a:latin typeface="Kollektif Bold"/>
                <a:ea typeface="DejaVu Sans"/>
              </a:rPr>
              <a:t>TECHNOLOGY</a:t>
            </a:r>
            <a:endParaRPr b="0" lang="ru-RU" sz="5280" spc="-1" strike="noStrike">
              <a:latin typeface="Arial"/>
            </a:endParaRPr>
          </a:p>
        </p:txBody>
      </p:sp>
      <p:sp>
        <p:nvSpPr>
          <p:cNvPr id="86" name="TextBox 16"/>
          <p:cNvSpPr/>
          <p:nvPr/>
        </p:nvSpPr>
        <p:spPr>
          <a:xfrm>
            <a:off x="1123920" y="5093640"/>
            <a:ext cx="12372840" cy="60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754"/>
              </a:lnSpc>
            </a:pPr>
            <a:r>
              <a:rPr b="0" lang="en-US" sz="4320" spc="-43" strike="noStrike">
                <a:solidFill>
                  <a:srgbClr val="6fd161"/>
                </a:solidFill>
                <a:latin typeface="Open Sans Bold"/>
                <a:ea typeface="DejaVu Sans"/>
              </a:rPr>
              <a:t>ГУБЕРНАТОРА ТУЛЬСКОЙ ОБЛАСТИ</a:t>
            </a:r>
            <a:endParaRPr b="0" lang="ru-RU" sz="4320" spc="-1" strike="noStrike">
              <a:latin typeface="Arial"/>
            </a:endParaRPr>
          </a:p>
        </p:txBody>
      </p:sp>
      <p:sp>
        <p:nvSpPr>
          <p:cNvPr id="87" name="TextBox 17"/>
          <p:cNvSpPr/>
          <p:nvPr/>
        </p:nvSpPr>
        <p:spPr>
          <a:xfrm>
            <a:off x="1066680" y="3922920"/>
            <a:ext cx="14495400" cy="106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8374"/>
              </a:lnSpc>
            </a:pPr>
            <a:r>
              <a:rPr b="0" lang="en-US" sz="7610" spc="-304" strike="noStrike">
                <a:solidFill>
                  <a:srgbClr val="1a1b1e"/>
                </a:solidFill>
                <a:latin typeface="Open Sans Bold"/>
                <a:ea typeface="DejaVu Sans"/>
              </a:rPr>
              <a:t>СИТУАЦИОННЫЙ ЦЕНТР </a:t>
            </a:r>
            <a:endParaRPr b="0" lang="ru-RU" sz="761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Рисунок 48" descr=""/>
          <p:cNvPicPr/>
          <p:nvPr/>
        </p:nvPicPr>
        <p:blipFill>
          <a:blip r:embed="rId1"/>
          <a:stretch/>
        </p:blipFill>
        <p:spPr>
          <a:xfrm>
            <a:off x="0" y="0"/>
            <a:ext cx="18284760" cy="10283760"/>
          </a:xfrm>
          <a:prstGeom prst="rect">
            <a:avLst/>
          </a:prstGeom>
          <a:ln w="0">
            <a:noFill/>
          </a:ln>
        </p:spPr>
      </p:pic>
      <p:grpSp>
        <p:nvGrpSpPr>
          <p:cNvPr id="89" name="Group 12"/>
          <p:cNvGrpSpPr/>
          <p:nvPr/>
        </p:nvGrpSpPr>
        <p:grpSpPr>
          <a:xfrm>
            <a:off x="277560" y="4895640"/>
            <a:ext cx="17759880" cy="4359240"/>
            <a:chOff x="277560" y="4895640"/>
            <a:chExt cx="17759880" cy="4359240"/>
          </a:xfrm>
        </p:grpSpPr>
        <p:sp>
          <p:nvSpPr>
            <p:cNvPr id="90" name="Freeform 13"/>
            <p:cNvSpPr/>
            <p:nvPr/>
          </p:nvSpPr>
          <p:spPr>
            <a:xfrm>
              <a:off x="277560" y="5076360"/>
              <a:ext cx="17759880" cy="4178520"/>
            </a:xfrm>
            <a:custGeom>
              <a:avLst/>
              <a:gdLst/>
              <a:ahLst/>
              <a:rect l="l" t="t" r="r" b="b"/>
              <a:pathLst>
                <a:path w="4678335" h="1101371">
                  <a:moveTo>
                    <a:pt x="22228" y="0"/>
                  </a:moveTo>
                  <a:lnTo>
                    <a:pt x="4656107" y="0"/>
                  </a:lnTo>
                  <a:cubicBezTo>
                    <a:pt x="4668383" y="0"/>
                    <a:pt x="4678335" y="9952"/>
                    <a:pt x="4678335" y="22228"/>
                  </a:cubicBezTo>
                  <a:lnTo>
                    <a:pt x="4678335" y="1079143"/>
                  </a:lnTo>
                  <a:cubicBezTo>
                    <a:pt x="4678335" y="1091419"/>
                    <a:pt x="4668383" y="1101371"/>
                    <a:pt x="4656107" y="1101371"/>
                  </a:cubicBezTo>
                  <a:lnTo>
                    <a:pt x="22228" y="1101371"/>
                  </a:lnTo>
                  <a:cubicBezTo>
                    <a:pt x="9952" y="1101371"/>
                    <a:pt x="0" y="1091419"/>
                    <a:pt x="0" y="1079143"/>
                  </a:cubicBezTo>
                  <a:lnTo>
                    <a:pt x="0" y="22228"/>
                  </a:lnTo>
                  <a:cubicBezTo>
                    <a:pt x="0" y="9952"/>
                    <a:pt x="9952" y="0"/>
                    <a:pt x="22228" y="0"/>
                  </a:cubicBezTo>
                  <a:close/>
                </a:path>
              </a:pathLst>
            </a:custGeom>
            <a:solidFill>
              <a:srgbClr val="ffffff">
                <a:alpha val="63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" name="TextBox 14"/>
            <p:cNvSpPr/>
            <p:nvPr/>
          </p:nvSpPr>
          <p:spPr>
            <a:xfrm>
              <a:off x="277560" y="4895640"/>
              <a:ext cx="17759880" cy="4359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92" name="Group 15"/>
          <p:cNvGrpSpPr/>
          <p:nvPr/>
        </p:nvGrpSpPr>
        <p:grpSpPr>
          <a:xfrm>
            <a:off x="712080" y="3003120"/>
            <a:ext cx="17164440" cy="5904720"/>
            <a:chOff x="712080" y="3003120"/>
            <a:chExt cx="17164440" cy="5904720"/>
          </a:xfrm>
        </p:grpSpPr>
        <p:sp>
          <p:nvSpPr>
            <p:cNvPr id="93" name="Freeform 16"/>
            <p:cNvSpPr/>
            <p:nvPr/>
          </p:nvSpPr>
          <p:spPr>
            <a:xfrm>
              <a:off x="712080" y="3183840"/>
              <a:ext cx="17164440" cy="5724000"/>
            </a:xfrm>
            <a:custGeom>
              <a:avLst/>
              <a:gdLst/>
              <a:ahLst/>
              <a:rect l="l" t="t" r="r" b="b"/>
              <a:pathLst>
                <a:path w="4521564" h="1508375">
                  <a:moveTo>
                    <a:pt x="12176" y="0"/>
                  </a:moveTo>
                  <a:lnTo>
                    <a:pt x="4509388" y="0"/>
                  </a:lnTo>
                  <a:cubicBezTo>
                    <a:pt x="4516112" y="0"/>
                    <a:pt x="4521564" y="5451"/>
                    <a:pt x="4521564" y="12176"/>
                  </a:cubicBezTo>
                  <a:lnTo>
                    <a:pt x="4521564" y="1496200"/>
                  </a:lnTo>
                  <a:cubicBezTo>
                    <a:pt x="4521564" y="1502924"/>
                    <a:pt x="4516112" y="1508375"/>
                    <a:pt x="4509388" y="1508375"/>
                  </a:cubicBezTo>
                  <a:lnTo>
                    <a:pt x="12176" y="1508375"/>
                  </a:lnTo>
                  <a:cubicBezTo>
                    <a:pt x="5451" y="1508375"/>
                    <a:pt x="0" y="1502924"/>
                    <a:pt x="0" y="1496200"/>
                  </a:cubicBezTo>
                  <a:lnTo>
                    <a:pt x="0" y="12176"/>
                  </a:lnTo>
                  <a:cubicBezTo>
                    <a:pt x="0" y="5451"/>
                    <a:pt x="5451" y="0"/>
                    <a:pt x="12176" y="0"/>
                  </a:cubicBezTo>
                  <a:close/>
                </a:path>
              </a:pathLst>
            </a:custGeom>
            <a:solidFill>
              <a:srgbClr val="6fd16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4" name="TextBox 17"/>
            <p:cNvSpPr/>
            <p:nvPr/>
          </p:nvSpPr>
          <p:spPr>
            <a:xfrm>
              <a:off x="712080" y="3003120"/>
              <a:ext cx="17164440" cy="590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95" name="Group 18"/>
          <p:cNvGrpSpPr/>
          <p:nvPr/>
        </p:nvGrpSpPr>
        <p:grpSpPr>
          <a:xfrm>
            <a:off x="712080" y="1895400"/>
            <a:ext cx="17164440" cy="3545640"/>
            <a:chOff x="712080" y="1895400"/>
            <a:chExt cx="17164440" cy="3545640"/>
          </a:xfrm>
        </p:grpSpPr>
        <p:sp>
          <p:nvSpPr>
            <p:cNvPr id="96" name="Freeform 19"/>
            <p:cNvSpPr/>
            <p:nvPr/>
          </p:nvSpPr>
          <p:spPr>
            <a:xfrm>
              <a:off x="712080" y="2076480"/>
              <a:ext cx="17164440" cy="3364560"/>
            </a:xfrm>
            <a:custGeom>
              <a:avLst/>
              <a:gdLst/>
              <a:ahLst/>
              <a:rect l="l" t="t" r="r" b="b"/>
              <a:pathLst>
                <a:path w="4593732" h="886958">
                  <a:moveTo>
                    <a:pt x="22637" y="0"/>
                  </a:moveTo>
                  <a:lnTo>
                    <a:pt x="4571095" y="0"/>
                  </a:lnTo>
                  <a:cubicBezTo>
                    <a:pt x="4577099" y="0"/>
                    <a:pt x="4582856" y="2385"/>
                    <a:pt x="4587102" y="6630"/>
                  </a:cubicBezTo>
                  <a:cubicBezTo>
                    <a:pt x="4591347" y="10876"/>
                    <a:pt x="4593732" y="16634"/>
                    <a:pt x="4593732" y="22637"/>
                  </a:cubicBezTo>
                  <a:lnTo>
                    <a:pt x="4593732" y="864321"/>
                  </a:lnTo>
                  <a:cubicBezTo>
                    <a:pt x="4593732" y="870325"/>
                    <a:pt x="4591347" y="876083"/>
                    <a:pt x="4587102" y="880328"/>
                  </a:cubicBezTo>
                  <a:cubicBezTo>
                    <a:pt x="4582856" y="884573"/>
                    <a:pt x="4577099" y="886958"/>
                    <a:pt x="4571095" y="886958"/>
                  </a:cubicBezTo>
                  <a:lnTo>
                    <a:pt x="22637" y="886958"/>
                  </a:lnTo>
                  <a:cubicBezTo>
                    <a:pt x="16634" y="886958"/>
                    <a:pt x="10876" y="884573"/>
                    <a:pt x="6630" y="880328"/>
                  </a:cubicBezTo>
                  <a:cubicBezTo>
                    <a:pt x="2385" y="876083"/>
                    <a:pt x="0" y="870325"/>
                    <a:pt x="0" y="864321"/>
                  </a:cubicBezTo>
                  <a:lnTo>
                    <a:pt x="0" y="22637"/>
                  </a:lnTo>
                  <a:cubicBezTo>
                    <a:pt x="0" y="16634"/>
                    <a:pt x="2385" y="10876"/>
                    <a:pt x="6630" y="6630"/>
                  </a:cubicBezTo>
                  <a:cubicBezTo>
                    <a:pt x="10876" y="2385"/>
                    <a:pt x="16634" y="0"/>
                    <a:pt x="2263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" name="TextBox 20"/>
            <p:cNvSpPr/>
            <p:nvPr/>
          </p:nvSpPr>
          <p:spPr>
            <a:xfrm>
              <a:off x="712080" y="1895400"/>
              <a:ext cx="17164440" cy="3545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98" name="Group 21"/>
          <p:cNvGrpSpPr/>
          <p:nvPr/>
        </p:nvGrpSpPr>
        <p:grpSpPr>
          <a:xfrm>
            <a:off x="1811880" y="4317480"/>
            <a:ext cx="1856520" cy="1856520"/>
            <a:chOff x="1811880" y="4317480"/>
            <a:chExt cx="1856520" cy="1856520"/>
          </a:xfrm>
        </p:grpSpPr>
        <p:sp>
          <p:nvSpPr>
            <p:cNvPr id="99" name="Freeform 22"/>
            <p:cNvSpPr/>
            <p:nvPr/>
          </p:nvSpPr>
          <p:spPr>
            <a:xfrm>
              <a:off x="1811880" y="4317480"/>
              <a:ext cx="1856520" cy="185652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" name="TextBox 23"/>
            <p:cNvSpPr/>
            <p:nvPr/>
          </p:nvSpPr>
          <p:spPr>
            <a:xfrm>
              <a:off x="1986480" y="4383000"/>
              <a:ext cx="1508040" cy="1616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01" name="Group 24"/>
          <p:cNvGrpSpPr/>
          <p:nvPr/>
        </p:nvGrpSpPr>
        <p:grpSpPr>
          <a:xfrm>
            <a:off x="5561640" y="377280"/>
            <a:ext cx="1856520" cy="1856520"/>
            <a:chOff x="5561640" y="377280"/>
            <a:chExt cx="1856520" cy="1856520"/>
          </a:xfrm>
        </p:grpSpPr>
        <p:sp>
          <p:nvSpPr>
            <p:cNvPr id="102" name="Freeform 25"/>
            <p:cNvSpPr/>
            <p:nvPr/>
          </p:nvSpPr>
          <p:spPr>
            <a:xfrm>
              <a:off x="5561640" y="377280"/>
              <a:ext cx="1856520" cy="185652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3" name="TextBox 26"/>
            <p:cNvSpPr/>
            <p:nvPr/>
          </p:nvSpPr>
          <p:spPr>
            <a:xfrm>
              <a:off x="5736240" y="442440"/>
              <a:ext cx="1508040" cy="1616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04" name="Group 27"/>
          <p:cNvGrpSpPr/>
          <p:nvPr/>
        </p:nvGrpSpPr>
        <p:grpSpPr>
          <a:xfrm>
            <a:off x="6024240" y="4317480"/>
            <a:ext cx="1856520" cy="1856520"/>
            <a:chOff x="6024240" y="4317480"/>
            <a:chExt cx="1856520" cy="1856520"/>
          </a:xfrm>
        </p:grpSpPr>
        <p:sp>
          <p:nvSpPr>
            <p:cNvPr id="105" name="Freeform 28"/>
            <p:cNvSpPr/>
            <p:nvPr/>
          </p:nvSpPr>
          <p:spPr>
            <a:xfrm>
              <a:off x="6024240" y="4317480"/>
              <a:ext cx="1856520" cy="185652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" name="TextBox 29"/>
            <p:cNvSpPr/>
            <p:nvPr/>
          </p:nvSpPr>
          <p:spPr>
            <a:xfrm>
              <a:off x="6198480" y="4383000"/>
              <a:ext cx="1508040" cy="1616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07" name="Group 30"/>
          <p:cNvGrpSpPr/>
          <p:nvPr/>
        </p:nvGrpSpPr>
        <p:grpSpPr>
          <a:xfrm>
            <a:off x="10396440" y="4317480"/>
            <a:ext cx="1856520" cy="1856520"/>
            <a:chOff x="10396440" y="4317480"/>
            <a:chExt cx="1856520" cy="1856520"/>
          </a:xfrm>
        </p:grpSpPr>
        <p:sp>
          <p:nvSpPr>
            <p:cNvPr id="108" name="Freeform 31"/>
            <p:cNvSpPr/>
            <p:nvPr/>
          </p:nvSpPr>
          <p:spPr>
            <a:xfrm>
              <a:off x="10396440" y="4317480"/>
              <a:ext cx="1856520" cy="185652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9" name="TextBox 32"/>
            <p:cNvSpPr/>
            <p:nvPr/>
          </p:nvSpPr>
          <p:spPr>
            <a:xfrm>
              <a:off x="10570680" y="4383000"/>
              <a:ext cx="1508040" cy="1616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10" name="Group 33"/>
          <p:cNvGrpSpPr/>
          <p:nvPr/>
        </p:nvGrpSpPr>
        <p:grpSpPr>
          <a:xfrm>
            <a:off x="14705640" y="4317480"/>
            <a:ext cx="1856520" cy="1856520"/>
            <a:chOff x="14705640" y="4317480"/>
            <a:chExt cx="1856520" cy="1856520"/>
          </a:xfrm>
        </p:grpSpPr>
        <p:sp>
          <p:nvSpPr>
            <p:cNvPr id="111" name="Freeform 34"/>
            <p:cNvSpPr/>
            <p:nvPr/>
          </p:nvSpPr>
          <p:spPr>
            <a:xfrm>
              <a:off x="14705640" y="4317480"/>
              <a:ext cx="1856520" cy="185652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2" name="TextBox 35"/>
            <p:cNvSpPr/>
            <p:nvPr/>
          </p:nvSpPr>
          <p:spPr>
            <a:xfrm>
              <a:off x="14879880" y="4383000"/>
              <a:ext cx="1508040" cy="1616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13" name="Freeform 36"/>
          <p:cNvSpPr/>
          <p:nvPr/>
        </p:nvSpPr>
        <p:spPr>
          <a:xfrm>
            <a:off x="990720" y="2237040"/>
            <a:ext cx="16726320" cy="2723040"/>
          </a:xfrm>
          <a:custGeom>
            <a:avLst/>
            <a:gdLst/>
            <a:ahLst/>
            <a:rect l="l" t="t" r="r" b="b"/>
            <a:pathLst>
              <a:path w="16729514" h="2726291">
                <a:moveTo>
                  <a:pt x="0" y="0"/>
                </a:moveTo>
                <a:lnTo>
                  <a:pt x="16729514" y="0"/>
                </a:lnTo>
                <a:lnTo>
                  <a:pt x="16729514" y="2726291"/>
                </a:lnTo>
                <a:lnTo>
                  <a:pt x="0" y="272629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4" name="AutoShape 37"/>
          <p:cNvSpPr/>
          <p:nvPr/>
        </p:nvSpPr>
        <p:spPr>
          <a:xfrm flipV="1">
            <a:off x="4847400" y="6272280"/>
            <a:ext cx="360" cy="1995120"/>
          </a:xfrm>
          <a:prstGeom prst="line">
            <a:avLst/>
          </a:prstGeom>
          <a:ln cap="rnd" w="66600">
            <a:solidFill>
              <a:srgbClr val="ffffff">
                <a:alpha val="5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AutoShape 38"/>
          <p:cNvSpPr/>
          <p:nvPr/>
        </p:nvSpPr>
        <p:spPr>
          <a:xfrm flipV="1">
            <a:off x="9110520" y="6272280"/>
            <a:ext cx="360" cy="1995120"/>
          </a:xfrm>
          <a:prstGeom prst="line">
            <a:avLst/>
          </a:prstGeom>
          <a:ln cap="rnd" w="66600">
            <a:solidFill>
              <a:srgbClr val="ffffff">
                <a:alpha val="5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AutoShape 39"/>
          <p:cNvSpPr/>
          <p:nvPr/>
        </p:nvSpPr>
        <p:spPr>
          <a:xfrm flipV="1">
            <a:off x="13554000" y="6272280"/>
            <a:ext cx="360" cy="1995120"/>
          </a:xfrm>
          <a:prstGeom prst="line">
            <a:avLst/>
          </a:prstGeom>
          <a:ln cap="rnd" w="66600">
            <a:solidFill>
              <a:srgbClr val="ffffff">
                <a:alpha val="5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Freeform 40"/>
          <p:cNvSpPr/>
          <p:nvPr/>
        </p:nvSpPr>
        <p:spPr>
          <a:xfrm>
            <a:off x="6549480" y="5191200"/>
            <a:ext cx="862560" cy="767160"/>
          </a:xfrm>
          <a:custGeom>
            <a:avLst/>
            <a:gdLst/>
            <a:ahLst/>
            <a:rect l="l" t="t" r="r" b="b"/>
            <a:pathLst>
              <a:path w="865923" h="770417">
                <a:moveTo>
                  <a:pt x="0" y="0"/>
                </a:moveTo>
                <a:lnTo>
                  <a:pt x="865924" y="0"/>
                </a:lnTo>
                <a:lnTo>
                  <a:pt x="865924" y="770417"/>
                </a:lnTo>
                <a:lnTo>
                  <a:pt x="0" y="77041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8" name="Freeform 41"/>
          <p:cNvSpPr/>
          <p:nvPr/>
        </p:nvSpPr>
        <p:spPr>
          <a:xfrm>
            <a:off x="11000520" y="5108040"/>
            <a:ext cx="613800" cy="905040"/>
          </a:xfrm>
          <a:custGeom>
            <a:avLst/>
            <a:gdLst/>
            <a:ahLst/>
            <a:rect l="l" t="t" r="r" b="b"/>
            <a:pathLst>
              <a:path w="617169" h="908449">
                <a:moveTo>
                  <a:pt x="0" y="0"/>
                </a:moveTo>
                <a:lnTo>
                  <a:pt x="617168" y="0"/>
                </a:lnTo>
                <a:lnTo>
                  <a:pt x="617168" y="908449"/>
                </a:lnTo>
                <a:lnTo>
                  <a:pt x="0" y="90844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Freeform 42"/>
          <p:cNvSpPr/>
          <p:nvPr/>
        </p:nvSpPr>
        <p:spPr>
          <a:xfrm>
            <a:off x="15274080" y="5167440"/>
            <a:ext cx="721080" cy="815040"/>
          </a:xfrm>
          <a:custGeom>
            <a:avLst/>
            <a:gdLst/>
            <a:ahLst/>
            <a:rect l="l" t="t" r="r" b="b"/>
            <a:pathLst>
              <a:path w="724467" h="818186">
                <a:moveTo>
                  <a:pt x="0" y="0"/>
                </a:moveTo>
                <a:lnTo>
                  <a:pt x="724467" y="0"/>
                </a:lnTo>
                <a:lnTo>
                  <a:pt x="724467" y="818186"/>
                </a:lnTo>
                <a:lnTo>
                  <a:pt x="0" y="81818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TextBox 43"/>
          <p:cNvSpPr/>
          <p:nvPr/>
        </p:nvSpPr>
        <p:spPr>
          <a:xfrm>
            <a:off x="902880" y="639720"/>
            <a:ext cx="10312560" cy="88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6999"/>
              </a:lnSpc>
            </a:pPr>
            <a:r>
              <a:rPr b="0" lang="en-US" sz="5000" spc="-1" strike="noStrike">
                <a:solidFill>
                  <a:srgbClr val="6fd161"/>
                </a:solidFill>
                <a:latin typeface="Open Sans Bold"/>
                <a:ea typeface="DejaVu Sans"/>
              </a:rPr>
              <a:t>ОСНОВНЫЕ</a:t>
            </a:r>
            <a:r>
              <a:rPr b="0" lang="en-US" sz="5000" spc="-1" strike="noStrike">
                <a:solidFill>
                  <a:srgbClr val="18072b"/>
                </a:solidFill>
                <a:latin typeface="Open Sans Bold"/>
                <a:ea typeface="DejaVu Sans"/>
              </a:rPr>
              <a:t> ИНСТРУМЕНТЫ</a:t>
            </a:r>
            <a:endParaRPr b="0" lang="ru-RU" sz="5000" spc="-1" strike="noStrike">
              <a:latin typeface="Arial"/>
            </a:endParaRPr>
          </a:p>
        </p:txBody>
      </p:sp>
      <p:sp>
        <p:nvSpPr>
          <p:cNvPr id="121" name="TextBox 44"/>
          <p:cNvSpPr/>
          <p:nvPr/>
        </p:nvSpPr>
        <p:spPr>
          <a:xfrm>
            <a:off x="902880" y="6730920"/>
            <a:ext cx="3687120" cy="113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2225"/>
              </a:lnSpc>
            </a:pP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Система управления инцидентами (IMS) Координационного центра</a:t>
            </a:r>
            <a:endParaRPr b="0" lang="ru-RU" sz="1590" spc="-1" strike="noStrike">
              <a:latin typeface="Arial"/>
            </a:endParaRPr>
          </a:p>
          <a:p>
            <a:pPr algn="ctr">
              <a:lnSpc>
                <a:spcPts val="2225"/>
              </a:lnSpc>
            </a:pP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 </a:t>
            </a: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Правительства РФ</a:t>
            </a:r>
            <a:endParaRPr b="0" lang="ru-RU" sz="1590" spc="-1" strike="noStrike">
              <a:latin typeface="Arial"/>
            </a:endParaRPr>
          </a:p>
        </p:txBody>
      </p:sp>
      <p:sp>
        <p:nvSpPr>
          <p:cNvPr id="122" name="TextBox 45"/>
          <p:cNvSpPr/>
          <p:nvPr/>
        </p:nvSpPr>
        <p:spPr>
          <a:xfrm>
            <a:off x="2230200" y="5066280"/>
            <a:ext cx="1013400" cy="160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6304"/>
              </a:lnSpc>
            </a:pPr>
            <a:r>
              <a:rPr b="0" lang="en-US" sz="4500" spc="-1" strike="noStrike">
                <a:solidFill>
                  <a:srgbClr val="6fd161"/>
                </a:solidFill>
                <a:latin typeface="Arial Bold"/>
                <a:ea typeface="DejaVu Sans"/>
              </a:rPr>
              <a:t>IMS</a:t>
            </a:r>
            <a:endParaRPr b="0" lang="ru-RU" sz="4500" spc="-1" strike="noStrike">
              <a:latin typeface="Arial"/>
            </a:endParaRPr>
          </a:p>
        </p:txBody>
      </p:sp>
      <p:sp>
        <p:nvSpPr>
          <p:cNvPr id="123" name="TextBox 46"/>
          <p:cNvSpPr/>
          <p:nvPr/>
        </p:nvSpPr>
        <p:spPr>
          <a:xfrm>
            <a:off x="5114880" y="6635520"/>
            <a:ext cx="3625200" cy="141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2225"/>
              </a:lnSpc>
            </a:pP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Система </a:t>
            </a:r>
            <a:endParaRPr b="0" lang="ru-RU" sz="1590" spc="-1" strike="noStrike">
              <a:latin typeface="Arial"/>
            </a:endParaRPr>
          </a:p>
          <a:p>
            <a:pPr algn="ctr">
              <a:lnSpc>
                <a:spcPts val="2225"/>
              </a:lnSpc>
            </a:pP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бизнес-аналитики (BI) Координационного центра</a:t>
            </a:r>
            <a:endParaRPr b="0" lang="ru-RU" sz="1590" spc="-1" strike="noStrike">
              <a:latin typeface="Arial"/>
            </a:endParaRPr>
          </a:p>
          <a:p>
            <a:pPr algn="ctr">
              <a:lnSpc>
                <a:spcPts val="2225"/>
              </a:lnSpc>
            </a:pP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 </a:t>
            </a: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Правительства РФ</a:t>
            </a:r>
            <a:endParaRPr b="0" lang="ru-RU" sz="1590" spc="-1" strike="noStrike">
              <a:latin typeface="Arial"/>
            </a:endParaRPr>
          </a:p>
          <a:p>
            <a:pPr algn="ctr">
              <a:lnSpc>
                <a:spcPts val="2225"/>
              </a:lnSpc>
            </a:pPr>
            <a:endParaRPr b="0" lang="ru-RU" sz="1590" spc="-1" strike="noStrike">
              <a:latin typeface="Arial"/>
            </a:endParaRPr>
          </a:p>
        </p:txBody>
      </p:sp>
      <p:sp>
        <p:nvSpPr>
          <p:cNvPr id="124" name="TextBox 47"/>
          <p:cNvSpPr/>
          <p:nvPr/>
        </p:nvSpPr>
        <p:spPr>
          <a:xfrm>
            <a:off x="9496800" y="6730920"/>
            <a:ext cx="3687120" cy="113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2225"/>
              </a:lnSpc>
            </a:pP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Корпоративный портал </a:t>
            </a:r>
            <a:endParaRPr b="0" lang="ru-RU" sz="1590" spc="-1" strike="noStrike">
              <a:latin typeface="Arial"/>
            </a:endParaRPr>
          </a:p>
          <a:p>
            <a:pPr algn="ctr">
              <a:lnSpc>
                <a:spcPts val="2225"/>
              </a:lnSpc>
            </a:pP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Правительства </a:t>
            </a:r>
            <a:endParaRPr b="0" lang="ru-RU" sz="1590" spc="-1" strike="noStrike">
              <a:latin typeface="Arial"/>
            </a:endParaRPr>
          </a:p>
          <a:p>
            <a:pPr algn="ctr">
              <a:lnSpc>
                <a:spcPts val="2225"/>
              </a:lnSpc>
            </a:pP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 </a:t>
            </a: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Тульской области </a:t>
            </a:r>
            <a:endParaRPr b="0" lang="ru-RU" sz="1590" spc="-1" strike="noStrike">
              <a:latin typeface="Arial"/>
            </a:endParaRPr>
          </a:p>
          <a:p>
            <a:pPr algn="ctr">
              <a:lnSpc>
                <a:spcPts val="2225"/>
              </a:lnSpc>
            </a:pPr>
            <a:endParaRPr b="0" lang="ru-RU" sz="1590" spc="-1" strike="noStrike">
              <a:latin typeface="Arial"/>
            </a:endParaRPr>
          </a:p>
        </p:txBody>
      </p:sp>
      <p:sp>
        <p:nvSpPr>
          <p:cNvPr id="125" name="TextBox 48"/>
          <p:cNvSpPr/>
          <p:nvPr/>
        </p:nvSpPr>
        <p:spPr>
          <a:xfrm>
            <a:off x="13806720" y="6635520"/>
            <a:ext cx="3687120" cy="169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2225"/>
              </a:lnSpc>
            </a:pP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Система </a:t>
            </a:r>
            <a:endParaRPr b="0" lang="ru-RU" sz="1590" spc="-1" strike="noStrike">
              <a:latin typeface="Arial"/>
            </a:endParaRPr>
          </a:p>
          <a:p>
            <a:pPr algn="ctr">
              <a:lnSpc>
                <a:spcPts val="2225"/>
              </a:lnSpc>
            </a:pP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бизнес-аналитики (BI)</a:t>
            </a:r>
            <a:endParaRPr b="0" lang="ru-RU" sz="1590" spc="-1" strike="noStrike">
              <a:latin typeface="Arial"/>
            </a:endParaRPr>
          </a:p>
          <a:p>
            <a:pPr algn="ctr">
              <a:lnSpc>
                <a:spcPts val="2225"/>
              </a:lnSpc>
            </a:pP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Ситуационного центра Губернатора </a:t>
            </a:r>
            <a:endParaRPr b="0" lang="ru-RU" sz="1590" spc="-1" strike="noStrike">
              <a:latin typeface="Arial"/>
            </a:endParaRPr>
          </a:p>
          <a:p>
            <a:pPr algn="ctr">
              <a:lnSpc>
                <a:spcPts val="2225"/>
              </a:lnSpc>
            </a:pP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 </a:t>
            </a:r>
            <a:r>
              <a:rPr b="0" lang="en-US" sz="1590" spc="-1" strike="noStrike">
                <a:solidFill>
                  <a:srgbClr val="ffffff"/>
                </a:solidFill>
                <a:latin typeface="Arial Bold"/>
                <a:ea typeface="DejaVu Sans"/>
              </a:rPr>
              <a:t>Тульской области</a:t>
            </a:r>
            <a:endParaRPr b="0" lang="ru-RU" sz="1590" spc="-1" strike="noStrike">
              <a:latin typeface="Arial"/>
            </a:endParaRPr>
          </a:p>
          <a:p>
            <a:pPr algn="ctr">
              <a:lnSpc>
                <a:spcPts val="2225"/>
              </a:lnSpc>
            </a:pPr>
            <a:endParaRPr b="0" lang="ru-RU" sz="159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0097b2"/>
            </a:gs>
            <a:gs pos="100000">
              <a:srgbClr val="7ed957"/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Рисунок 134" descr=""/>
          <p:cNvPicPr/>
          <p:nvPr/>
        </p:nvPicPr>
        <p:blipFill>
          <a:blip r:embed="rId1"/>
          <a:stretch/>
        </p:blipFill>
        <p:spPr>
          <a:xfrm>
            <a:off x="0" y="0"/>
            <a:ext cx="18284760" cy="10283760"/>
          </a:xfrm>
          <a:prstGeom prst="rect">
            <a:avLst/>
          </a:prstGeom>
          <a:ln w="0">
            <a:noFill/>
          </a:ln>
        </p:spPr>
      </p:pic>
      <p:grpSp>
        <p:nvGrpSpPr>
          <p:cNvPr id="127" name="Group 11"/>
          <p:cNvGrpSpPr/>
          <p:nvPr/>
        </p:nvGrpSpPr>
        <p:grpSpPr>
          <a:xfrm>
            <a:off x="902160" y="5029200"/>
            <a:ext cx="456480" cy="456480"/>
            <a:chOff x="902160" y="5029200"/>
            <a:chExt cx="456480" cy="456480"/>
          </a:xfrm>
        </p:grpSpPr>
        <p:sp>
          <p:nvSpPr>
            <p:cNvPr id="128" name="Freeform 12"/>
            <p:cNvSpPr/>
            <p:nvPr/>
          </p:nvSpPr>
          <p:spPr>
            <a:xfrm>
              <a:off x="902160" y="502920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9" name="TextBox 13"/>
            <p:cNvSpPr/>
            <p:nvPr/>
          </p:nvSpPr>
          <p:spPr>
            <a:xfrm>
              <a:off x="945000" y="504540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30" name="Group 14"/>
          <p:cNvGrpSpPr/>
          <p:nvPr/>
        </p:nvGrpSpPr>
        <p:grpSpPr>
          <a:xfrm>
            <a:off x="5104080" y="5029200"/>
            <a:ext cx="456480" cy="456480"/>
            <a:chOff x="5104080" y="5029200"/>
            <a:chExt cx="456480" cy="456480"/>
          </a:xfrm>
        </p:grpSpPr>
        <p:sp>
          <p:nvSpPr>
            <p:cNvPr id="131" name="Freeform 15"/>
            <p:cNvSpPr/>
            <p:nvPr/>
          </p:nvSpPr>
          <p:spPr>
            <a:xfrm>
              <a:off x="5104080" y="502920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2" name="TextBox 16"/>
            <p:cNvSpPr/>
            <p:nvPr/>
          </p:nvSpPr>
          <p:spPr>
            <a:xfrm>
              <a:off x="5147280" y="504540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33" name="Group 17"/>
          <p:cNvGrpSpPr/>
          <p:nvPr/>
        </p:nvGrpSpPr>
        <p:grpSpPr>
          <a:xfrm>
            <a:off x="9609120" y="5029200"/>
            <a:ext cx="456480" cy="456480"/>
            <a:chOff x="9609120" y="5029200"/>
            <a:chExt cx="456480" cy="456480"/>
          </a:xfrm>
        </p:grpSpPr>
        <p:sp>
          <p:nvSpPr>
            <p:cNvPr id="134" name="Freeform 18"/>
            <p:cNvSpPr/>
            <p:nvPr/>
          </p:nvSpPr>
          <p:spPr>
            <a:xfrm>
              <a:off x="9609120" y="502920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" name="TextBox 19"/>
            <p:cNvSpPr/>
            <p:nvPr/>
          </p:nvSpPr>
          <p:spPr>
            <a:xfrm>
              <a:off x="9652320" y="504540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36" name="Group 20"/>
          <p:cNvGrpSpPr/>
          <p:nvPr/>
        </p:nvGrpSpPr>
        <p:grpSpPr>
          <a:xfrm>
            <a:off x="13792680" y="5029200"/>
            <a:ext cx="456480" cy="456480"/>
            <a:chOff x="13792680" y="5029200"/>
            <a:chExt cx="456480" cy="456480"/>
          </a:xfrm>
        </p:grpSpPr>
        <p:sp>
          <p:nvSpPr>
            <p:cNvPr id="137" name="Freeform 21"/>
            <p:cNvSpPr/>
            <p:nvPr/>
          </p:nvSpPr>
          <p:spPr>
            <a:xfrm>
              <a:off x="13792680" y="502920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" name="TextBox 22"/>
            <p:cNvSpPr/>
            <p:nvPr/>
          </p:nvSpPr>
          <p:spPr>
            <a:xfrm>
              <a:off x="13835880" y="504540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39" name="Group 23"/>
          <p:cNvGrpSpPr/>
          <p:nvPr/>
        </p:nvGrpSpPr>
        <p:grpSpPr>
          <a:xfrm>
            <a:off x="902160" y="6198480"/>
            <a:ext cx="456480" cy="456480"/>
            <a:chOff x="902160" y="6198480"/>
            <a:chExt cx="456480" cy="456480"/>
          </a:xfrm>
        </p:grpSpPr>
        <p:sp>
          <p:nvSpPr>
            <p:cNvPr id="140" name="Freeform 24"/>
            <p:cNvSpPr/>
            <p:nvPr/>
          </p:nvSpPr>
          <p:spPr>
            <a:xfrm>
              <a:off x="902160" y="619848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" name="TextBox 25"/>
            <p:cNvSpPr/>
            <p:nvPr/>
          </p:nvSpPr>
          <p:spPr>
            <a:xfrm>
              <a:off x="945000" y="621468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42" name="Group 26"/>
          <p:cNvGrpSpPr/>
          <p:nvPr/>
        </p:nvGrpSpPr>
        <p:grpSpPr>
          <a:xfrm>
            <a:off x="5104080" y="6198480"/>
            <a:ext cx="456480" cy="456480"/>
            <a:chOff x="5104080" y="6198480"/>
            <a:chExt cx="456480" cy="456480"/>
          </a:xfrm>
        </p:grpSpPr>
        <p:sp>
          <p:nvSpPr>
            <p:cNvPr id="143" name="Freeform 27"/>
            <p:cNvSpPr/>
            <p:nvPr/>
          </p:nvSpPr>
          <p:spPr>
            <a:xfrm>
              <a:off x="5104080" y="619848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" name="TextBox 28"/>
            <p:cNvSpPr/>
            <p:nvPr/>
          </p:nvSpPr>
          <p:spPr>
            <a:xfrm>
              <a:off x="5147280" y="621468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45" name="Group 29"/>
          <p:cNvGrpSpPr/>
          <p:nvPr/>
        </p:nvGrpSpPr>
        <p:grpSpPr>
          <a:xfrm>
            <a:off x="9609120" y="6198480"/>
            <a:ext cx="456480" cy="456480"/>
            <a:chOff x="9609120" y="6198480"/>
            <a:chExt cx="456480" cy="456480"/>
          </a:xfrm>
        </p:grpSpPr>
        <p:sp>
          <p:nvSpPr>
            <p:cNvPr id="146" name="Freeform 30"/>
            <p:cNvSpPr/>
            <p:nvPr/>
          </p:nvSpPr>
          <p:spPr>
            <a:xfrm>
              <a:off x="9609120" y="619848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" name="TextBox 31"/>
            <p:cNvSpPr/>
            <p:nvPr/>
          </p:nvSpPr>
          <p:spPr>
            <a:xfrm>
              <a:off x="9652320" y="621468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48" name="Group 32"/>
          <p:cNvGrpSpPr/>
          <p:nvPr/>
        </p:nvGrpSpPr>
        <p:grpSpPr>
          <a:xfrm>
            <a:off x="13792680" y="6198480"/>
            <a:ext cx="456480" cy="456480"/>
            <a:chOff x="13792680" y="6198480"/>
            <a:chExt cx="456480" cy="456480"/>
          </a:xfrm>
        </p:grpSpPr>
        <p:sp>
          <p:nvSpPr>
            <p:cNvPr id="149" name="Freeform 33"/>
            <p:cNvSpPr/>
            <p:nvPr/>
          </p:nvSpPr>
          <p:spPr>
            <a:xfrm>
              <a:off x="13792680" y="619848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" name="TextBox 34"/>
            <p:cNvSpPr/>
            <p:nvPr/>
          </p:nvSpPr>
          <p:spPr>
            <a:xfrm>
              <a:off x="13835880" y="621468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51" name="Group 35"/>
          <p:cNvGrpSpPr/>
          <p:nvPr/>
        </p:nvGrpSpPr>
        <p:grpSpPr>
          <a:xfrm>
            <a:off x="912240" y="7472520"/>
            <a:ext cx="456480" cy="456480"/>
            <a:chOff x="912240" y="7472520"/>
            <a:chExt cx="456480" cy="456480"/>
          </a:xfrm>
        </p:grpSpPr>
        <p:sp>
          <p:nvSpPr>
            <p:cNvPr id="152" name="Freeform 36"/>
            <p:cNvSpPr/>
            <p:nvPr/>
          </p:nvSpPr>
          <p:spPr>
            <a:xfrm>
              <a:off x="912240" y="747252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" name="TextBox 37"/>
            <p:cNvSpPr/>
            <p:nvPr/>
          </p:nvSpPr>
          <p:spPr>
            <a:xfrm>
              <a:off x="955440" y="748872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54" name="Group 38"/>
          <p:cNvGrpSpPr/>
          <p:nvPr/>
        </p:nvGrpSpPr>
        <p:grpSpPr>
          <a:xfrm>
            <a:off x="5104080" y="7472520"/>
            <a:ext cx="456480" cy="456480"/>
            <a:chOff x="5104080" y="7472520"/>
            <a:chExt cx="456480" cy="456480"/>
          </a:xfrm>
        </p:grpSpPr>
        <p:sp>
          <p:nvSpPr>
            <p:cNvPr id="155" name="Freeform 39"/>
            <p:cNvSpPr/>
            <p:nvPr/>
          </p:nvSpPr>
          <p:spPr>
            <a:xfrm>
              <a:off x="5104080" y="747252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" name="TextBox 40"/>
            <p:cNvSpPr/>
            <p:nvPr/>
          </p:nvSpPr>
          <p:spPr>
            <a:xfrm>
              <a:off x="5147280" y="748872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57" name="Group 41"/>
          <p:cNvGrpSpPr/>
          <p:nvPr/>
        </p:nvGrpSpPr>
        <p:grpSpPr>
          <a:xfrm>
            <a:off x="9619560" y="7472520"/>
            <a:ext cx="456480" cy="456480"/>
            <a:chOff x="9619560" y="7472520"/>
            <a:chExt cx="456480" cy="456480"/>
          </a:xfrm>
        </p:grpSpPr>
        <p:sp>
          <p:nvSpPr>
            <p:cNvPr id="158" name="Freeform 42"/>
            <p:cNvSpPr/>
            <p:nvPr/>
          </p:nvSpPr>
          <p:spPr>
            <a:xfrm>
              <a:off x="9619560" y="747252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" name="TextBox 43"/>
            <p:cNvSpPr/>
            <p:nvPr/>
          </p:nvSpPr>
          <p:spPr>
            <a:xfrm>
              <a:off x="9662760" y="748872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60" name="Group 44"/>
          <p:cNvGrpSpPr/>
          <p:nvPr/>
        </p:nvGrpSpPr>
        <p:grpSpPr>
          <a:xfrm>
            <a:off x="13803120" y="7472520"/>
            <a:ext cx="456480" cy="456480"/>
            <a:chOff x="13803120" y="7472520"/>
            <a:chExt cx="456480" cy="456480"/>
          </a:xfrm>
        </p:grpSpPr>
        <p:sp>
          <p:nvSpPr>
            <p:cNvPr id="161" name="Freeform 45"/>
            <p:cNvSpPr/>
            <p:nvPr/>
          </p:nvSpPr>
          <p:spPr>
            <a:xfrm>
              <a:off x="13803120" y="747252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2" name="TextBox 46"/>
            <p:cNvSpPr/>
            <p:nvPr/>
          </p:nvSpPr>
          <p:spPr>
            <a:xfrm>
              <a:off x="13846320" y="748872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63" name="Group 47"/>
          <p:cNvGrpSpPr/>
          <p:nvPr/>
        </p:nvGrpSpPr>
        <p:grpSpPr>
          <a:xfrm>
            <a:off x="912240" y="5614920"/>
            <a:ext cx="456480" cy="456480"/>
            <a:chOff x="912240" y="5614920"/>
            <a:chExt cx="456480" cy="456480"/>
          </a:xfrm>
        </p:grpSpPr>
        <p:sp>
          <p:nvSpPr>
            <p:cNvPr id="164" name="Freeform 48"/>
            <p:cNvSpPr/>
            <p:nvPr/>
          </p:nvSpPr>
          <p:spPr>
            <a:xfrm>
              <a:off x="912240" y="561492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5" name="TextBox 49"/>
            <p:cNvSpPr/>
            <p:nvPr/>
          </p:nvSpPr>
          <p:spPr>
            <a:xfrm>
              <a:off x="955440" y="563112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66" name="Group 50"/>
          <p:cNvGrpSpPr/>
          <p:nvPr/>
        </p:nvGrpSpPr>
        <p:grpSpPr>
          <a:xfrm>
            <a:off x="5114520" y="5614920"/>
            <a:ext cx="456480" cy="456480"/>
            <a:chOff x="5114520" y="5614920"/>
            <a:chExt cx="456480" cy="456480"/>
          </a:xfrm>
        </p:grpSpPr>
        <p:sp>
          <p:nvSpPr>
            <p:cNvPr id="167" name="Freeform 51"/>
            <p:cNvSpPr/>
            <p:nvPr/>
          </p:nvSpPr>
          <p:spPr>
            <a:xfrm>
              <a:off x="5114520" y="561492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" name="TextBox 52"/>
            <p:cNvSpPr/>
            <p:nvPr/>
          </p:nvSpPr>
          <p:spPr>
            <a:xfrm>
              <a:off x="5157720" y="563112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69" name="Group 53"/>
          <p:cNvGrpSpPr/>
          <p:nvPr/>
        </p:nvGrpSpPr>
        <p:grpSpPr>
          <a:xfrm>
            <a:off x="9619560" y="5614920"/>
            <a:ext cx="456480" cy="456480"/>
            <a:chOff x="9619560" y="5614920"/>
            <a:chExt cx="456480" cy="456480"/>
          </a:xfrm>
        </p:grpSpPr>
        <p:sp>
          <p:nvSpPr>
            <p:cNvPr id="170" name="Freeform 54"/>
            <p:cNvSpPr/>
            <p:nvPr/>
          </p:nvSpPr>
          <p:spPr>
            <a:xfrm>
              <a:off x="9619560" y="561492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" name="TextBox 55"/>
            <p:cNvSpPr/>
            <p:nvPr/>
          </p:nvSpPr>
          <p:spPr>
            <a:xfrm>
              <a:off x="9662760" y="563112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72" name="Group 56"/>
          <p:cNvGrpSpPr/>
          <p:nvPr/>
        </p:nvGrpSpPr>
        <p:grpSpPr>
          <a:xfrm>
            <a:off x="13803120" y="5614920"/>
            <a:ext cx="456480" cy="456480"/>
            <a:chOff x="13803120" y="5614920"/>
            <a:chExt cx="456480" cy="456480"/>
          </a:xfrm>
        </p:grpSpPr>
        <p:sp>
          <p:nvSpPr>
            <p:cNvPr id="173" name="Freeform 57"/>
            <p:cNvSpPr/>
            <p:nvPr/>
          </p:nvSpPr>
          <p:spPr>
            <a:xfrm>
              <a:off x="13803120" y="561492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4" name="TextBox 58"/>
            <p:cNvSpPr/>
            <p:nvPr/>
          </p:nvSpPr>
          <p:spPr>
            <a:xfrm>
              <a:off x="13846320" y="563112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75" name="Group 59"/>
          <p:cNvGrpSpPr/>
          <p:nvPr/>
        </p:nvGrpSpPr>
        <p:grpSpPr>
          <a:xfrm>
            <a:off x="912240" y="6845040"/>
            <a:ext cx="456480" cy="456480"/>
            <a:chOff x="912240" y="6845040"/>
            <a:chExt cx="456480" cy="456480"/>
          </a:xfrm>
        </p:grpSpPr>
        <p:sp>
          <p:nvSpPr>
            <p:cNvPr id="176" name="Freeform 60"/>
            <p:cNvSpPr/>
            <p:nvPr/>
          </p:nvSpPr>
          <p:spPr>
            <a:xfrm>
              <a:off x="912240" y="684504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7" name="TextBox 61"/>
            <p:cNvSpPr/>
            <p:nvPr/>
          </p:nvSpPr>
          <p:spPr>
            <a:xfrm>
              <a:off x="955440" y="686124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78" name="Group 62"/>
          <p:cNvGrpSpPr/>
          <p:nvPr/>
        </p:nvGrpSpPr>
        <p:grpSpPr>
          <a:xfrm>
            <a:off x="5114520" y="6845040"/>
            <a:ext cx="456480" cy="456480"/>
            <a:chOff x="5114520" y="6845040"/>
            <a:chExt cx="456480" cy="456480"/>
          </a:xfrm>
        </p:grpSpPr>
        <p:sp>
          <p:nvSpPr>
            <p:cNvPr id="179" name="Freeform 63"/>
            <p:cNvSpPr/>
            <p:nvPr/>
          </p:nvSpPr>
          <p:spPr>
            <a:xfrm>
              <a:off x="5114520" y="684504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" name="TextBox 64"/>
            <p:cNvSpPr/>
            <p:nvPr/>
          </p:nvSpPr>
          <p:spPr>
            <a:xfrm>
              <a:off x="5157720" y="686124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81" name="Group 65"/>
          <p:cNvGrpSpPr/>
          <p:nvPr/>
        </p:nvGrpSpPr>
        <p:grpSpPr>
          <a:xfrm>
            <a:off x="9619560" y="6845040"/>
            <a:ext cx="456480" cy="456480"/>
            <a:chOff x="9619560" y="6845040"/>
            <a:chExt cx="456480" cy="456480"/>
          </a:xfrm>
        </p:grpSpPr>
        <p:sp>
          <p:nvSpPr>
            <p:cNvPr id="182" name="Freeform 66"/>
            <p:cNvSpPr/>
            <p:nvPr/>
          </p:nvSpPr>
          <p:spPr>
            <a:xfrm>
              <a:off x="9619560" y="684504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3" name="TextBox 67"/>
            <p:cNvSpPr/>
            <p:nvPr/>
          </p:nvSpPr>
          <p:spPr>
            <a:xfrm>
              <a:off x="9662760" y="686124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84" name="Group 68"/>
          <p:cNvGrpSpPr/>
          <p:nvPr/>
        </p:nvGrpSpPr>
        <p:grpSpPr>
          <a:xfrm>
            <a:off x="13803120" y="6845040"/>
            <a:ext cx="456480" cy="456480"/>
            <a:chOff x="13803120" y="6845040"/>
            <a:chExt cx="456480" cy="456480"/>
          </a:xfrm>
        </p:grpSpPr>
        <p:sp>
          <p:nvSpPr>
            <p:cNvPr id="185" name="Freeform 69"/>
            <p:cNvSpPr/>
            <p:nvPr/>
          </p:nvSpPr>
          <p:spPr>
            <a:xfrm>
              <a:off x="13803120" y="684504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" name="TextBox 70"/>
            <p:cNvSpPr/>
            <p:nvPr/>
          </p:nvSpPr>
          <p:spPr>
            <a:xfrm>
              <a:off x="13846320" y="686124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87" name="Group 71"/>
          <p:cNvGrpSpPr/>
          <p:nvPr/>
        </p:nvGrpSpPr>
        <p:grpSpPr>
          <a:xfrm>
            <a:off x="912240" y="8191440"/>
            <a:ext cx="456480" cy="456480"/>
            <a:chOff x="912240" y="8191440"/>
            <a:chExt cx="456480" cy="456480"/>
          </a:xfrm>
        </p:grpSpPr>
        <p:sp>
          <p:nvSpPr>
            <p:cNvPr id="188" name="Freeform 72"/>
            <p:cNvSpPr/>
            <p:nvPr/>
          </p:nvSpPr>
          <p:spPr>
            <a:xfrm>
              <a:off x="912240" y="819144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" name="TextBox 73"/>
            <p:cNvSpPr/>
            <p:nvPr/>
          </p:nvSpPr>
          <p:spPr>
            <a:xfrm>
              <a:off x="955440" y="820764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90" name="Group 74"/>
          <p:cNvGrpSpPr/>
          <p:nvPr/>
        </p:nvGrpSpPr>
        <p:grpSpPr>
          <a:xfrm>
            <a:off x="5114520" y="8188920"/>
            <a:ext cx="456480" cy="456480"/>
            <a:chOff x="5114520" y="8188920"/>
            <a:chExt cx="456480" cy="456480"/>
          </a:xfrm>
        </p:grpSpPr>
        <p:sp>
          <p:nvSpPr>
            <p:cNvPr id="191" name="Freeform 75"/>
            <p:cNvSpPr/>
            <p:nvPr/>
          </p:nvSpPr>
          <p:spPr>
            <a:xfrm>
              <a:off x="5114520" y="818892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2" name="TextBox 76"/>
            <p:cNvSpPr/>
            <p:nvPr/>
          </p:nvSpPr>
          <p:spPr>
            <a:xfrm>
              <a:off x="5157720" y="822456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93" name="Group 77"/>
          <p:cNvGrpSpPr/>
          <p:nvPr/>
        </p:nvGrpSpPr>
        <p:grpSpPr>
          <a:xfrm>
            <a:off x="9619560" y="8058600"/>
            <a:ext cx="456480" cy="456480"/>
            <a:chOff x="9619560" y="8058600"/>
            <a:chExt cx="456480" cy="456480"/>
          </a:xfrm>
        </p:grpSpPr>
        <p:sp>
          <p:nvSpPr>
            <p:cNvPr id="194" name="Freeform 78"/>
            <p:cNvSpPr/>
            <p:nvPr/>
          </p:nvSpPr>
          <p:spPr>
            <a:xfrm>
              <a:off x="9619560" y="805860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" name="TextBox 79"/>
            <p:cNvSpPr/>
            <p:nvPr/>
          </p:nvSpPr>
          <p:spPr>
            <a:xfrm>
              <a:off x="9662760" y="807444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96" name="Group 80"/>
          <p:cNvGrpSpPr/>
          <p:nvPr/>
        </p:nvGrpSpPr>
        <p:grpSpPr>
          <a:xfrm>
            <a:off x="9619560" y="8798760"/>
            <a:ext cx="456480" cy="456480"/>
            <a:chOff x="9619560" y="8798760"/>
            <a:chExt cx="456480" cy="456480"/>
          </a:xfrm>
        </p:grpSpPr>
        <p:sp>
          <p:nvSpPr>
            <p:cNvPr id="197" name="Freeform 81"/>
            <p:cNvSpPr/>
            <p:nvPr/>
          </p:nvSpPr>
          <p:spPr>
            <a:xfrm>
              <a:off x="9619560" y="879876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8" name="TextBox 82"/>
            <p:cNvSpPr/>
            <p:nvPr/>
          </p:nvSpPr>
          <p:spPr>
            <a:xfrm>
              <a:off x="9662760" y="881460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99" name="Group 83"/>
          <p:cNvGrpSpPr/>
          <p:nvPr/>
        </p:nvGrpSpPr>
        <p:grpSpPr>
          <a:xfrm>
            <a:off x="13803120" y="8798760"/>
            <a:ext cx="456480" cy="456480"/>
            <a:chOff x="13803120" y="8798760"/>
            <a:chExt cx="456480" cy="456480"/>
          </a:xfrm>
        </p:grpSpPr>
        <p:sp>
          <p:nvSpPr>
            <p:cNvPr id="200" name="Freeform 84"/>
            <p:cNvSpPr/>
            <p:nvPr/>
          </p:nvSpPr>
          <p:spPr>
            <a:xfrm>
              <a:off x="13803120" y="879876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1" name="TextBox 85"/>
            <p:cNvSpPr/>
            <p:nvPr/>
          </p:nvSpPr>
          <p:spPr>
            <a:xfrm>
              <a:off x="13846320" y="881460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02" name="Group 86"/>
          <p:cNvGrpSpPr/>
          <p:nvPr/>
        </p:nvGrpSpPr>
        <p:grpSpPr>
          <a:xfrm>
            <a:off x="13803120" y="8058600"/>
            <a:ext cx="456480" cy="456480"/>
            <a:chOff x="13803120" y="8058600"/>
            <a:chExt cx="456480" cy="456480"/>
          </a:xfrm>
        </p:grpSpPr>
        <p:sp>
          <p:nvSpPr>
            <p:cNvPr id="203" name="Freeform 87"/>
            <p:cNvSpPr/>
            <p:nvPr/>
          </p:nvSpPr>
          <p:spPr>
            <a:xfrm>
              <a:off x="13803120" y="8058600"/>
              <a:ext cx="456480" cy="45648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w="38160">
              <a:solidFill>
                <a:srgbClr val="6fd16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4" name="TextBox 88"/>
            <p:cNvSpPr/>
            <p:nvPr/>
          </p:nvSpPr>
          <p:spPr>
            <a:xfrm>
              <a:off x="13846320" y="8074440"/>
              <a:ext cx="370440" cy="39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05" name="Freeform 89"/>
          <p:cNvSpPr/>
          <p:nvPr/>
        </p:nvSpPr>
        <p:spPr>
          <a:xfrm rot="12872400">
            <a:off x="3887280" y="11419200"/>
            <a:ext cx="8712360" cy="202680"/>
          </a:xfrm>
          <a:custGeom>
            <a:avLst/>
            <a:gdLst/>
            <a:ahLst/>
            <a:rect l="l" t="t" r="r" b="b"/>
            <a:pathLst>
              <a:path w="8715658" h="206006">
                <a:moveTo>
                  <a:pt x="0" y="0"/>
                </a:moveTo>
                <a:lnTo>
                  <a:pt x="8715659" y="0"/>
                </a:lnTo>
                <a:lnTo>
                  <a:pt x="8715659" y="206007"/>
                </a:lnTo>
                <a:lnTo>
                  <a:pt x="0" y="2060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9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6" name="Freeform 90"/>
          <p:cNvSpPr/>
          <p:nvPr/>
        </p:nvSpPr>
        <p:spPr>
          <a:xfrm rot="12872400">
            <a:off x="5072040" y="11534040"/>
            <a:ext cx="8712360" cy="202680"/>
          </a:xfrm>
          <a:custGeom>
            <a:avLst/>
            <a:gdLst/>
            <a:ahLst/>
            <a:rect l="l" t="t" r="r" b="b"/>
            <a:pathLst>
              <a:path w="8715658" h="206006">
                <a:moveTo>
                  <a:pt x="0" y="0"/>
                </a:moveTo>
                <a:lnTo>
                  <a:pt x="8715659" y="0"/>
                </a:lnTo>
                <a:lnTo>
                  <a:pt x="8715659" y="206007"/>
                </a:lnTo>
                <a:lnTo>
                  <a:pt x="0" y="2060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 amt="9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7" name="Freeform 91"/>
          <p:cNvSpPr/>
          <p:nvPr/>
        </p:nvSpPr>
        <p:spPr>
          <a:xfrm>
            <a:off x="1008720" y="5135760"/>
            <a:ext cx="243000" cy="243000"/>
          </a:xfrm>
          <a:custGeom>
            <a:avLst/>
            <a:gdLst/>
            <a:ahLst/>
            <a:rect l="l" t="t" r="r" b="b"/>
            <a:pathLst>
              <a:path w="246264" h="246264">
                <a:moveTo>
                  <a:pt x="0" y="0"/>
                </a:moveTo>
                <a:lnTo>
                  <a:pt x="246264" y="0"/>
                </a:lnTo>
                <a:lnTo>
                  <a:pt x="246264" y="246264"/>
                </a:lnTo>
                <a:lnTo>
                  <a:pt x="0" y="24626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8" name="Freeform 92"/>
          <p:cNvSpPr/>
          <p:nvPr/>
        </p:nvSpPr>
        <p:spPr>
          <a:xfrm>
            <a:off x="1004400" y="5707800"/>
            <a:ext cx="272520" cy="252000"/>
          </a:xfrm>
          <a:custGeom>
            <a:avLst/>
            <a:gdLst/>
            <a:ahLst/>
            <a:rect l="l" t="t" r="r" b="b"/>
            <a:pathLst>
              <a:path w="275739" h="255403">
                <a:moveTo>
                  <a:pt x="0" y="0"/>
                </a:moveTo>
                <a:lnTo>
                  <a:pt x="275740" y="0"/>
                </a:lnTo>
                <a:lnTo>
                  <a:pt x="275740" y="255403"/>
                </a:lnTo>
                <a:lnTo>
                  <a:pt x="0" y="25540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9" name="Freeform 93"/>
          <p:cNvSpPr/>
          <p:nvPr/>
        </p:nvSpPr>
        <p:spPr>
          <a:xfrm>
            <a:off x="1008720" y="6275520"/>
            <a:ext cx="243000" cy="297720"/>
          </a:xfrm>
          <a:custGeom>
            <a:avLst/>
            <a:gdLst/>
            <a:ahLst/>
            <a:rect l="l" t="t" r="r" b="b"/>
            <a:pathLst>
              <a:path w="246264" h="300781">
                <a:moveTo>
                  <a:pt x="0" y="0"/>
                </a:moveTo>
                <a:lnTo>
                  <a:pt x="246264" y="0"/>
                </a:lnTo>
                <a:lnTo>
                  <a:pt x="246264" y="300781"/>
                </a:lnTo>
                <a:lnTo>
                  <a:pt x="0" y="30078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0" name="Freeform 94"/>
          <p:cNvSpPr/>
          <p:nvPr/>
        </p:nvSpPr>
        <p:spPr>
          <a:xfrm>
            <a:off x="977040" y="6987600"/>
            <a:ext cx="327240" cy="171720"/>
          </a:xfrm>
          <a:custGeom>
            <a:avLst/>
            <a:gdLst/>
            <a:ahLst/>
            <a:rect l="l" t="t" r="r" b="b"/>
            <a:pathLst>
              <a:path w="330445" h="174835">
                <a:moveTo>
                  <a:pt x="0" y="0"/>
                </a:moveTo>
                <a:lnTo>
                  <a:pt x="330444" y="0"/>
                </a:lnTo>
                <a:lnTo>
                  <a:pt x="330444" y="174835"/>
                </a:lnTo>
                <a:lnTo>
                  <a:pt x="0" y="17483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1" name="Freeform 95"/>
          <p:cNvSpPr/>
          <p:nvPr/>
        </p:nvSpPr>
        <p:spPr>
          <a:xfrm>
            <a:off x="996480" y="7588800"/>
            <a:ext cx="267120" cy="224280"/>
          </a:xfrm>
          <a:custGeom>
            <a:avLst/>
            <a:gdLst/>
            <a:ahLst/>
            <a:rect l="l" t="t" r="r" b="b"/>
            <a:pathLst>
              <a:path w="270512" h="227569">
                <a:moveTo>
                  <a:pt x="0" y="0"/>
                </a:moveTo>
                <a:lnTo>
                  <a:pt x="270512" y="0"/>
                </a:lnTo>
                <a:lnTo>
                  <a:pt x="270512" y="227568"/>
                </a:lnTo>
                <a:lnTo>
                  <a:pt x="0" y="22756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8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2" name="Freeform 96"/>
          <p:cNvSpPr/>
          <p:nvPr/>
        </p:nvSpPr>
        <p:spPr>
          <a:xfrm>
            <a:off x="1028520" y="8274960"/>
            <a:ext cx="235440" cy="255240"/>
          </a:xfrm>
          <a:custGeom>
            <a:avLst/>
            <a:gdLst/>
            <a:ahLst/>
            <a:rect l="l" t="t" r="r" b="b"/>
            <a:pathLst>
              <a:path w="238641" h="258339">
                <a:moveTo>
                  <a:pt x="0" y="0"/>
                </a:moveTo>
                <a:lnTo>
                  <a:pt x="238641" y="0"/>
                </a:lnTo>
                <a:lnTo>
                  <a:pt x="238641" y="258339"/>
                </a:lnTo>
                <a:lnTo>
                  <a:pt x="0" y="25833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9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3" name="Freeform 97"/>
          <p:cNvSpPr/>
          <p:nvPr/>
        </p:nvSpPr>
        <p:spPr>
          <a:xfrm>
            <a:off x="5140080" y="5156280"/>
            <a:ext cx="384480" cy="201960"/>
          </a:xfrm>
          <a:custGeom>
            <a:avLst/>
            <a:gdLst/>
            <a:ahLst/>
            <a:rect l="l" t="t" r="r" b="b"/>
            <a:pathLst>
              <a:path w="387624" h="205279">
                <a:moveTo>
                  <a:pt x="0" y="0"/>
                </a:moveTo>
                <a:lnTo>
                  <a:pt x="387624" y="0"/>
                </a:lnTo>
                <a:lnTo>
                  <a:pt x="387624" y="205280"/>
                </a:lnTo>
                <a:lnTo>
                  <a:pt x="0" y="20528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0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4" name="Freeform 98"/>
          <p:cNvSpPr/>
          <p:nvPr/>
        </p:nvSpPr>
        <p:spPr>
          <a:xfrm>
            <a:off x="5217120" y="5717520"/>
            <a:ext cx="250920" cy="250920"/>
          </a:xfrm>
          <a:custGeom>
            <a:avLst/>
            <a:gdLst/>
            <a:ahLst/>
            <a:rect l="l" t="t" r="r" b="b"/>
            <a:pathLst>
              <a:path w="254317" h="254317">
                <a:moveTo>
                  <a:pt x="0" y="0"/>
                </a:moveTo>
                <a:lnTo>
                  <a:pt x="254317" y="0"/>
                </a:lnTo>
                <a:lnTo>
                  <a:pt x="254317" y="254317"/>
                </a:lnTo>
                <a:lnTo>
                  <a:pt x="0" y="25431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5" name="Freeform 99"/>
          <p:cNvSpPr/>
          <p:nvPr/>
        </p:nvSpPr>
        <p:spPr>
          <a:xfrm>
            <a:off x="5248800" y="6303240"/>
            <a:ext cx="188280" cy="240480"/>
          </a:xfrm>
          <a:custGeom>
            <a:avLst/>
            <a:gdLst/>
            <a:ahLst/>
            <a:rect l="l" t="t" r="r" b="b"/>
            <a:pathLst>
              <a:path w="191503" h="243565">
                <a:moveTo>
                  <a:pt x="0" y="0"/>
                </a:moveTo>
                <a:lnTo>
                  <a:pt x="191503" y="0"/>
                </a:lnTo>
                <a:lnTo>
                  <a:pt x="191503" y="243564"/>
                </a:lnTo>
                <a:lnTo>
                  <a:pt x="0" y="24356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6" name="Freeform 100"/>
          <p:cNvSpPr/>
          <p:nvPr/>
        </p:nvSpPr>
        <p:spPr>
          <a:xfrm>
            <a:off x="5201640" y="6932520"/>
            <a:ext cx="281880" cy="281880"/>
          </a:xfrm>
          <a:custGeom>
            <a:avLst/>
            <a:gdLst/>
            <a:ahLst/>
            <a:rect l="l" t="t" r="r" b="b"/>
            <a:pathLst>
              <a:path w="285186" h="285186">
                <a:moveTo>
                  <a:pt x="0" y="0"/>
                </a:moveTo>
                <a:lnTo>
                  <a:pt x="285186" y="0"/>
                </a:lnTo>
                <a:lnTo>
                  <a:pt x="285186" y="285186"/>
                </a:lnTo>
                <a:lnTo>
                  <a:pt x="0" y="28518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7" name="Freeform 101"/>
          <p:cNvSpPr/>
          <p:nvPr/>
        </p:nvSpPr>
        <p:spPr>
          <a:xfrm>
            <a:off x="5194080" y="7571520"/>
            <a:ext cx="276840" cy="272160"/>
          </a:xfrm>
          <a:custGeom>
            <a:avLst/>
            <a:gdLst/>
            <a:ahLst/>
            <a:rect l="l" t="t" r="r" b="b"/>
            <a:pathLst>
              <a:path w="280123" h="275571">
                <a:moveTo>
                  <a:pt x="0" y="0"/>
                </a:moveTo>
                <a:lnTo>
                  <a:pt x="280122" y="0"/>
                </a:lnTo>
                <a:lnTo>
                  <a:pt x="280122" y="275571"/>
                </a:lnTo>
                <a:lnTo>
                  <a:pt x="0" y="27557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8" name="Freeform 102"/>
          <p:cNvSpPr/>
          <p:nvPr/>
        </p:nvSpPr>
        <p:spPr>
          <a:xfrm>
            <a:off x="5227920" y="8310960"/>
            <a:ext cx="229680" cy="229680"/>
          </a:xfrm>
          <a:custGeom>
            <a:avLst/>
            <a:gdLst/>
            <a:ahLst/>
            <a:rect l="l" t="t" r="r" b="b"/>
            <a:pathLst>
              <a:path w="232984" h="232984">
                <a:moveTo>
                  <a:pt x="0" y="0"/>
                </a:moveTo>
                <a:lnTo>
                  <a:pt x="232984" y="0"/>
                </a:lnTo>
                <a:lnTo>
                  <a:pt x="232984" y="232984"/>
                </a:lnTo>
                <a:lnTo>
                  <a:pt x="0" y="23298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9" name="Freeform 103"/>
          <p:cNvSpPr/>
          <p:nvPr/>
        </p:nvSpPr>
        <p:spPr>
          <a:xfrm>
            <a:off x="9712800" y="5123520"/>
            <a:ext cx="269640" cy="269640"/>
          </a:xfrm>
          <a:custGeom>
            <a:avLst/>
            <a:gdLst/>
            <a:ahLst/>
            <a:rect l="l" t="t" r="r" b="b"/>
            <a:pathLst>
              <a:path w="273027" h="273027">
                <a:moveTo>
                  <a:pt x="0" y="0"/>
                </a:moveTo>
                <a:lnTo>
                  <a:pt x="273027" y="0"/>
                </a:lnTo>
                <a:lnTo>
                  <a:pt x="273027" y="273026"/>
                </a:lnTo>
                <a:lnTo>
                  <a:pt x="0" y="27302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0" name="Freeform 104"/>
          <p:cNvSpPr/>
          <p:nvPr/>
        </p:nvSpPr>
        <p:spPr>
          <a:xfrm>
            <a:off x="9727200" y="5717520"/>
            <a:ext cx="241200" cy="246960"/>
          </a:xfrm>
          <a:custGeom>
            <a:avLst/>
            <a:gdLst/>
            <a:ahLst/>
            <a:rect l="l" t="t" r="r" b="b"/>
            <a:pathLst>
              <a:path w="244404" h="250030">
                <a:moveTo>
                  <a:pt x="0" y="0"/>
                </a:moveTo>
                <a:lnTo>
                  <a:pt x="244405" y="0"/>
                </a:lnTo>
                <a:lnTo>
                  <a:pt x="244405" y="250030"/>
                </a:lnTo>
                <a:lnTo>
                  <a:pt x="0" y="25003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7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1" name="Freeform 105"/>
          <p:cNvSpPr/>
          <p:nvPr/>
        </p:nvSpPr>
        <p:spPr>
          <a:xfrm>
            <a:off x="9701640" y="6263280"/>
            <a:ext cx="271800" cy="283320"/>
          </a:xfrm>
          <a:custGeom>
            <a:avLst/>
            <a:gdLst/>
            <a:ahLst/>
            <a:rect l="l" t="t" r="r" b="b"/>
            <a:pathLst>
              <a:path w="274999" h="286458">
                <a:moveTo>
                  <a:pt x="0" y="0"/>
                </a:moveTo>
                <a:lnTo>
                  <a:pt x="274999" y="0"/>
                </a:lnTo>
                <a:lnTo>
                  <a:pt x="274999" y="286458"/>
                </a:lnTo>
                <a:lnTo>
                  <a:pt x="0" y="2864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8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2" name="Freeform 106"/>
          <p:cNvSpPr/>
          <p:nvPr/>
        </p:nvSpPr>
        <p:spPr>
          <a:xfrm>
            <a:off x="9712800" y="6916320"/>
            <a:ext cx="285480" cy="275760"/>
          </a:xfrm>
          <a:custGeom>
            <a:avLst/>
            <a:gdLst/>
            <a:ahLst/>
            <a:rect l="l" t="t" r="r" b="b"/>
            <a:pathLst>
              <a:path w="288604" h="279159">
                <a:moveTo>
                  <a:pt x="0" y="0"/>
                </a:moveTo>
                <a:lnTo>
                  <a:pt x="288604" y="0"/>
                </a:lnTo>
                <a:lnTo>
                  <a:pt x="288604" y="279159"/>
                </a:lnTo>
                <a:lnTo>
                  <a:pt x="0" y="27915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9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3" name="Freeform 107"/>
          <p:cNvSpPr/>
          <p:nvPr/>
        </p:nvSpPr>
        <p:spPr>
          <a:xfrm rot="1690800">
            <a:off x="9787680" y="7553520"/>
            <a:ext cx="129600" cy="289440"/>
          </a:xfrm>
          <a:custGeom>
            <a:avLst/>
            <a:gdLst/>
            <a:ahLst/>
            <a:rect l="l" t="t" r="r" b="b"/>
            <a:pathLst>
              <a:path w="132853" h="292788">
                <a:moveTo>
                  <a:pt x="0" y="0"/>
                </a:moveTo>
                <a:lnTo>
                  <a:pt x="132853" y="0"/>
                </a:lnTo>
                <a:lnTo>
                  <a:pt x="132853" y="292788"/>
                </a:lnTo>
                <a:lnTo>
                  <a:pt x="0" y="29278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0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4" name="Freeform 108"/>
          <p:cNvSpPr/>
          <p:nvPr/>
        </p:nvSpPr>
        <p:spPr>
          <a:xfrm>
            <a:off x="9732960" y="8138160"/>
            <a:ext cx="240480" cy="275040"/>
          </a:xfrm>
          <a:custGeom>
            <a:avLst/>
            <a:gdLst/>
            <a:ahLst/>
            <a:rect l="l" t="t" r="r" b="b"/>
            <a:pathLst>
              <a:path w="243586" h="278384">
                <a:moveTo>
                  <a:pt x="0" y="0"/>
                </a:moveTo>
                <a:lnTo>
                  <a:pt x="243586" y="0"/>
                </a:lnTo>
                <a:lnTo>
                  <a:pt x="243586" y="278384"/>
                </a:lnTo>
                <a:lnTo>
                  <a:pt x="0" y="27838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5" name="Freeform 109"/>
          <p:cNvSpPr/>
          <p:nvPr/>
        </p:nvSpPr>
        <p:spPr>
          <a:xfrm>
            <a:off x="9722160" y="8899920"/>
            <a:ext cx="262440" cy="253800"/>
          </a:xfrm>
          <a:custGeom>
            <a:avLst/>
            <a:gdLst/>
            <a:ahLst/>
            <a:rect l="l" t="t" r="r" b="b"/>
            <a:pathLst>
              <a:path w="265622" h="256989">
                <a:moveTo>
                  <a:pt x="0" y="0"/>
                </a:moveTo>
                <a:lnTo>
                  <a:pt x="265622" y="0"/>
                </a:lnTo>
                <a:lnTo>
                  <a:pt x="265622" y="256989"/>
                </a:lnTo>
                <a:lnTo>
                  <a:pt x="0" y="25698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6" name="Freeform 110"/>
          <p:cNvSpPr/>
          <p:nvPr/>
        </p:nvSpPr>
        <p:spPr>
          <a:xfrm>
            <a:off x="13864680" y="5101560"/>
            <a:ext cx="312840" cy="313920"/>
          </a:xfrm>
          <a:custGeom>
            <a:avLst/>
            <a:gdLst/>
            <a:ahLst/>
            <a:rect l="l" t="t" r="r" b="b"/>
            <a:pathLst>
              <a:path w="316101" h="317290">
                <a:moveTo>
                  <a:pt x="0" y="0"/>
                </a:moveTo>
                <a:lnTo>
                  <a:pt x="316100" y="0"/>
                </a:lnTo>
                <a:lnTo>
                  <a:pt x="316100" y="317290"/>
                </a:lnTo>
                <a:lnTo>
                  <a:pt x="0" y="31729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7" name="Freeform 111"/>
          <p:cNvSpPr/>
          <p:nvPr/>
        </p:nvSpPr>
        <p:spPr>
          <a:xfrm>
            <a:off x="13864680" y="5658840"/>
            <a:ext cx="325440" cy="336960"/>
          </a:xfrm>
          <a:custGeom>
            <a:avLst/>
            <a:gdLst/>
            <a:ahLst/>
            <a:rect l="l" t="t" r="r" b="b"/>
            <a:pathLst>
              <a:path w="328672" h="340152">
                <a:moveTo>
                  <a:pt x="0" y="0"/>
                </a:moveTo>
                <a:lnTo>
                  <a:pt x="328671" y="0"/>
                </a:lnTo>
                <a:lnTo>
                  <a:pt x="328671" y="340151"/>
                </a:lnTo>
                <a:lnTo>
                  <a:pt x="0" y="34015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8" name="Freeform 112"/>
          <p:cNvSpPr/>
          <p:nvPr/>
        </p:nvSpPr>
        <p:spPr>
          <a:xfrm>
            <a:off x="13910040" y="6936120"/>
            <a:ext cx="242640" cy="274680"/>
          </a:xfrm>
          <a:custGeom>
            <a:avLst/>
            <a:gdLst/>
            <a:ahLst/>
            <a:rect l="l" t="t" r="r" b="b"/>
            <a:pathLst>
              <a:path w="245953" h="277770">
                <a:moveTo>
                  <a:pt x="0" y="0"/>
                </a:moveTo>
                <a:lnTo>
                  <a:pt x="245952" y="0"/>
                </a:lnTo>
                <a:lnTo>
                  <a:pt x="245952" y="277770"/>
                </a:lnTo>
                <a:lnTo>
                  <a:pt x="0" y="27777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9" name="Freeform 113"/>
          <p:cNvSpPr/>
          <p:nvPr/>
        </p:nvSpPr>
        <p:spPr>
          <a:xfrm>
            <a:off x="13892040" y="8883720"/>
            <a:ext cx="298080" cy="297360"/>
          </a:xfrm>
          <a:custGeom>
            <a:avLst/>
            <a:gdLst/>
            <a:ahLst/>
            <a:rect l="l" t="t" r="r" b="b"/>
            <a:pathLst>
              <a:path w="301404" h="300651">
                <a:moveTo>
                  <a:pt x="0" y="0"/>
                </a:moveTo>
                <a:lnTo>
                  <a:pt x="301404" y="0"/>
                </a:lnTo>
                <a:lnTo>
                  <a:pt x="301404" y="300651"/>
                </a:lnTo>
                <a:lnTo>
                  <a:pt x="0" y="30065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0" name="Freeform 114"/>
          <p:cNvSpPr/>
          <p:nvPr/>
        </p:nvSpPr>
        <p:spPr>
          <a:xfrm>
            <a:off x="13886280" y="7538760"/>
            <a:ext cx="290520" cy="297360"/>
          </a:xfrm>
          <a:custGeom>
            <a:avLst/>
            <a:gdLst/>
            <a:ahLst/>
            <a:rect l="l" t="t" r="r" b="b"/>
            <a:pathLst>
              <a:path w="293669" h="300428">
                <a:moveTo>
                  <a:pt x="0" y="0"/>
                </a:moveTo>
                <a:lnTo>
                  <a:pt x="293669" y="0"/>
                </a:lnTo>
                <a:lnTo>
                  <a:pt x="293669" y="300429"/>
                </a:lnTo>
                <a:lnTo>
                  <a:pt x="0" y="30042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7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1" name="Freeform 115"/>
          <p:cNvSpPr/>
          <p:nvPr/>
        </p:nvSpPr>
        <p:spPr>
          <a:xfrm>
            <a:off x="13845600" y="6292800"/>
            <a:ext cx="351000" cy="311040"/>
          </a:xfrm>
          <a:custGeom>
            <a:avLst/>
            <a:gdLst/>
            <a:ahLst/>
            <a:rect l="l" t="t" r="r" b="b"/>
            <a:pathLst>
              <a:path w="354068" h="314236">
                <a:moveTo>
                  <a:pt x="0" y="0"/>
                </a:moveTo>
                <a:lnTo>
                  <a:pt x="354068" y="0"/>
                </a:lnTo>
                <a:lnTo>
                  <a:pt x="354068" y="314236"/>
                </a:lnTo>
                <a:lnTo>
                  <a:pt x="0" y="31423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8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32" name="Group 116"/>
          <p:cNvGrpSpPr/>
          <p:nvPr/>
        </p:nvGrpSpPr>
        <p:grpSpPr>
          <a:xfrm>
            <a:off x="13819320" y="8179920"/>
            <a:ext cx="342720" cy="244800"/>
            <a:chOff x="13819320" y="8179920"/>
            <a:chExt cx="342720" cy="244800"/>
          </a:xfrm>
        </p:grpSpPr>
        <p:grpSp>
          <p:nvGrpSpPr>
            <p:cNvPr id="233" name="Group 117"/>
            <p:cNvGrpSpPr/>
            <p:nvPr/>
          </p:nvGrpSpPr>
          <p:grpSpPr>
            <a:xfrm>
              <a:off x="13979160" y="8179920"/>
              <a:ext cx="182880" cy="149040"/>
              <a:chOff x="13979160" y="8179920"/>
              <a:chExt cx="182880" cy="149040"/>
            </a:xfrm>
          </p:grpSpPr>
          <p:sp>
            <p:nvSpPr>
              <p:cNvPr id="234" name="Freeform 118"/>
              <p:cNvSpPr/>
              <p:nvPr/>
            </p:nvSpPr>
            <p:spPr>
              <a:xfrm>
                <a:off x="13979160" y="8213760"/>
                <a:ext cx="182880" cy="115200"/>
              </a:xfrm>
              <a:custGeom>
                <a:avLst/>
                <a:gdLst/>
                <a:ahLst/>
                <a:rect l="l" t="t" r="r" b="b"/>
                <a:pathLst>
                  <a:path w="260405" h="165544">
                    <a:moveTo>
                      <a:pt x="0" y="0"/>
                    </a:moveTo>
                    <a:lnTo>
                      <a:pt x="260405" y="0"/>
                    </a:lnTo>
                    <a:lnTo>
                      <a:pt x="260405" y="165544"/>
                    </a:lnTo>
                    <a:lnTo>
                      <a:pt x="0" y="165544"/>
                    </a:lnTo>
                    <a:close/>
                  </a:path>
                </a:pathLst>
              </a:custGeom>
              <a:solidFill>
                <a:srgbClr val="6fd16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35" name="TextBox 119"/>
              <p:cNvSpPr/>
              <p:nvPr/>
            </p:nvSpPr>
            <p:spPr>
              <a:xfrm>
                <a:off x="13979160" y="8179920"/>
                <a:ext cx="182880" cy="1490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236" name="Group 120"/>
            <p:cNvGrpSpPr/>
            <p:nvPr/>
          </p:nvGrpSpPr>
          <p:grpSpPr>
            <a:xfrm>
              <a:off x="13819320" y="8216640"/>
              <a:ext cx="226800" cy="208080"/>
              <a:chOff x="13819320" y="8216640"/>
              <a:chExt cx="226800" cy="208080"/>
            </a:xfrm>
          </p:grpSpPr>
          <p:sp>
            <p:nvSpPr>
              <p:cNvPr id="237" name="Freeform 121"/>
              <p:cNvSpPr/>
              <p:nvPr/>
            </p:nvSpPr>
            <p:spPr>
              <a:xfrm rot="14214000">
                <a:off x="13870080" y="8226000"/>
                <a:ext cx="124920" cy="189360"/>
              </a:xfrm>
              <a:custGeom>
                <a:avLst/>
                <a:gdLst/>
                <a:ahLst/>
                <a:rect l="l" t="t" r="r" b="b"/>
                <a:pathLst>
                  <a:path w="526719" h="791751">
                    <a:moveTo>
                      <a:pt x="263360" y="0"/>
                    </a:moveTo>
                    <a:lnTo>
                      <a:pt x="526719" y="791751"/>
                    </a:lnTo>
                    <a:lnTo>
                      <a:pt x="0" y="791751"/>
                    </a:lnTo>
                    <a:lnTo>
                      <a:pt x="263360" y="0"/>
                    </a:lnTo>
                    <a:close/>
                  </a:path>
                </a:pathLst>
              </a:custGeom>
              <a:solidFill>
                <a:srgbClr val="6fd16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38" name="TextBox 122"/>
              <p:cNvSpPr/>
              <p:nvPr/>
            </p:nvSpPr>
            <p:spPr>
              <a:xfrm rot="14214000">
                <a:off x="13924080" y="8251560"/>
                <a:ext cx="63000" cy="1080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sp>
        <p:nvSpPr>
          <p:cNvPr id="239" name="TextBox 123"/>
          <p:cNvSpPr/>
          <p:nvPr/>
        </p:nvSpPr>
        <p:spPr>
          <a:xfrm>
            <a:off x="1549800" y="5051880"/>
            <a:ext cx="2877480" cy="407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Губернатор</a:t>
            </a:r>
            <a:endParaRPr b="0" lang="ru-RU" sz="1640" spc="-1" strike="noStrike">
              <a:latin typeface="Arial"/>
            </a:endParaRPr>
          </a:p>
          <a:p>
            <a:pPr algn="just"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 algn="just"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 </a:t>
            </a: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Программа развития</a:t>
            </a:r>
            <a:endParaRPr b="0" lang="ru-RU" sz="1640" spc="-1" strike="noStrike">
              <a:latin typeface="Arial"/>
            </a:endParaRPr>
          </a:p>
          <a:p>
            <a:pPr algn="just"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 algn="just"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 </a:t>
            </a: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Комплексная безопасность</a:t>
            </a:r>
            <a:endParaRPr b="0" lang="ru-RU" sz="1640" spc="-1" strike="noStrike">
              <a:latin typeface="Arial"/>
            </a:endParaRPr>
          </a:p>
          <a:p>
            <a:pPr algn="just"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 algn="just"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Социальная сфера</a:t>
            </a:r>
            <a:endParaRPr b="0" lang="ru-RU" sz="1640" spc="-1" strike="noStrike">
              <a:latin typeface="Arial"/>
            </a:endParaRPr>
          </a:p>
          <a:p>
            <a:pPr algn="just"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 algn="just"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Экономическая сфера</a:t>
            </a:r>
            <a:endParaRPr b="0" lang="ru-RU" sz="1640" spc="-1" strike="noStrike">
              <a:latin typeface="Arial"/>
            </a:endParaRPr>
          </a:p>
          <a:p>
            <a:pPr algn="just"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 algn="just"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Общественно-</a:t>
            </a:r>
            <a:endParaRPr b="0" lang="ru-RU" sz="1640" spc="-1" strike="noStrike">
              <a:latin typeface="Arial"/>
            </a:endParaRPr>
          </a:p>
          <a:p>
            <a:pPr algn="just"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политические вопросы</a:t>
            </a:r>
            <a:endParaRPr b="0" lang="ru-RU" sz="1640" spc="-1" strike="noStrike">
              <a:latin typeface="Arial"/>
            </a:endParaRPr>
          </a:p>
          <a:p>
            <a:pPr algn="just"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</p:txBody>
      </p:sp>
      <p:sp>
        <p:nvSpPr>
          <p:cNvPr id="240" name="TextBox 124"/>
          <p:cNvSpPr/>
          <p:nvPr/>
        </p:nvSpPr>
        <p:spPr>
          <a:xfrm>
            <a:off x="902880" y="487440"/>
            <a:ext cx="14967720" cy="186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901"/>
              </a:lnSpc>
            </a:pPr>
            <a:r>
              <a:rPr b="0" lang="en-US" sz="3500" spc="-1" strike="noStrike">
                <a:solidFill>
                  <a:srgbClr val="6fd161"/>
                </a:solidFill>
                <a:latin typeface="Open Sans Bold"/>
                <a:ea typeface="DejaVu Sans"/>
              </a:rPr>
              <a:t>РЕГИОНАЛЬНАЯ ИНФОРМАЦИОННАЯ СИСТЕМА</a:t>
            </a:r>
            <a:r>
              <a:rPr b="0" lang="en-US" sz="3500" spc="-1" strike="noStrike">
                <a:solidFill>
                  <a:srgbClr val="000000"/>
                </a:solidFill>
                <a:latin typeface="Open Sans Bold"/>
                <a:ea typeface="DejaVu Sans"/>
              </a:rPr>
              <a:t> </a:t>
            </a:r>
            <a:endParaRPr b="0" lang="ru-RU" sz="3500" spc="-1" strike="noStrike">
              <a:latin typeface="Arial"/>
            </a:endParaRPr>
          </a:p>
          <a:p>
            <a:pPr>
              <a:lnSpc>
                <a:spcPts val="4901"/>
              </a:lnSpc>
            </a:pPr>
            <a:r>
              <a:rPr b="0" lang="en-US" sz="3500" spc="-1" strike="noStrike">
                <a:solidFill>
                  <a:srgbClr val="000000"/>
                </a:solidFill>
                <a:latin typeface="Open Sans Bold"/>
                <a:ea typeface="DejaVu Sans"/>
              </a:rPr>
              <a:t>«СИТУАЦИОННЫЙ ЦЕНТР ГУБЕРНАТОРА ТУЛЬСКОЙ ОБЛАСТИ»</a:t>
            </a:r>
            <a:endParaRPr b="0" lang="ru-RU" sz="3500" spc="-1" strike="noStrike">
              <a:latin typeface="Arial"/>
            </a:endParaRPr>
          </a:p>
          <a:p>
            <a:pPr>
              <a:lnSpc>
                <a:spcPts val="4901"/>
              </a:lnSpc>
            </a:pPr>
            <a:endParaRPr b="0" lang="ru-RU" sz="3500" spc="-1" strike="noStrike">
              <a:latin typeface="Arial"/>
            </a:endParaRPr>
          </a:p>
        </p:txBody>
      </p:sp>
      <p:sp>
        <p:nvSpPr>
          <p:cNvPr id="241" name="TextBox 125"/>
          <p:cNvSpPr/>
          <p:nvPr/>
        </p:nvSpPr>
        <p:spPr>
          <a:xfrm>
            <a:off x="912240" y="1819440"/>
            <a:ext cx="2145600" cy="203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5987"/>
              </a:lnSpc>
            </a:pPr>
            <a:r>
              <a:rPr b="0" lang="en-US" sz="11420" spc="-1" strike="noStrike">
                <a:solidFill>
                  <a:srgbClr val="6fd161"/>
                </a:solidFill>
                <a:latin typeface="Open Sans Bold"/>
                <a:ea typeface="DejaVu Sans"/>
              </a:rPr>
              <a:t>26</a:t>
            </a:r>
            <a:endParaRPr b="0" lang="ru-RU" sz="11420" spc="-1" strike="noStrike">
              <a:latin typeface="Arial"/>
            </a:endParaRPr>
          </a:p>
        </p:txBody>
      </p:sp>
      <p:sp>
        <p:nvSpPr>
          <p:cNvPr id="242" name="TextBox 126"/>
          <p:cNvSpPr/>
          <p:nvPr/>
        </p:nvSpPr>
        <p:spPr>
          <a:xfrm>
            <a:off x="3510000" y="2886840"/>
            <a:ext cx="2787840" cy="53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6fd161"/>
                </a:solidFill>
                <a:latin typeface="Open Sans Bold"/>
                <a:ea typeface="DejaVu Sans"/>
              </a:rPr>
              <a:t>РАЗДЕЛОВ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243" name="TextBox 127"/>
          <p:cNvSpPr/>
          <p:nvPr/>
        </p:nvSpPr>
        <p:spPr>
          <a:xfrm>
            <a:off x="9360" y="3603960"/>
            <a:ext cx="11746080" cy="53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4201"/>
              </a:lnSpc>
            </a:pPr>
            <a:r>
              <a:rPr b="0" lang="en-US" sz="3000" spc="-1" strike="noStrike">
                <a:solidFill>
                  <a:srgbClr val="000000"/>
                </a:solidFill>
                <a:latin typeface="Open Sans Bold"/>
                <a:ea typeface="DejaVu Sans"/>
              </a:rPr>
              <a:t>В ИНФОРМАЦИОННО-АНАЛИТИЧЕСКОЙ СИСТЕМЕ: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244" name="TextBox 128"/>
          <p:cNvSpPr/>
          <p:nvPr/>
        </p:nvSpPr>
        <p:spPr>
          <a:xfrm>
            <a:off x="5755680" y="5051880"/>
            <a:ext cx="2938320" cy="407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Демография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Здравоохранение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 </a:t>
            </a: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Финансы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Обеспечение деятельности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Цифровизация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Промышленность 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и торговля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</p:txBody>
      </p:sp>
      <p:sp>
        <p:nvSpPr>
          <p:cNvPr id="245" name="TextBox 129"/>
          <p:cNvSpPr/>
          <p:nvPr/>
        </p:nvSpPr>
        <p:spPr>
          <a:xfrm>
            <a:off x="10244880" y="5051880"/>
            <a:ext cx="2910600" cy="407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Строительство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Образование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ЖКХ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Земля и имущество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Сельское хозяйство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Спорт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Транспорт и дороги</a:t>
            </a:r>
            <a:endParaRPr b="0" lang="ru-RU" sz="1640" spc="-1" strike="noStrike">
              <a:latin typeface="Arial"/>
            </a:endParaRPr>
          </a:p>
        </p:txBody>
      </p:sp>
      <p:sp>
        <p:nvSpPr>
          <p:cNvPr id="246" name="TextBox 130"/>
          <p:cNvSpPr/>
          <p:nvPr/>
        </p:nvSpPr>
        <p:spPr>
          <a:xfrm>
            <a:off x="14482800" y="5051880"/>
            <a:ext cx="2910600" cy="43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Туризм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Экология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Культура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СЦ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Население - прогноз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Национальные проекты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 </a:t>
            </a: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В разработке</a:t>
            </a:r>
            <a:endParaRPr b="0" lang="ru-RU" sz="1640" spc="-1" strike="noStrike">
              <a:latin typeface="Arial"/>
            </a:endParaRPr>
          </a:p>
          <a:p>
            <a:pPr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Рисунок 31" descr=""/>
          <p:cNvPicPr/>
          <p:nvPr/>
        </p:nvPicPr>
        <p:blipFill>
          <a:blip r:embed="rId1"/>
          <a:stretch/>
        </p:blipFill>
        <p:spPr>
          <a:xfrm>
            <a:off x="0" y="0"/>
            <a:ext cx="18284760" cy="10283760"/>
          </a:xfrm>
          <a:prstGeom prst="rect">
            <a:avLst/>
          </a:prstGeom>
          <a:ln w="0">
            <a:noFill/>
          </a:ln>
        </p:spPr>
      </p:pic>
      <p:grpSp>
        <p:nvGrpSpPr>
          <p:cNvPr id="248" name="Group 2"/>
          <p:cNvGrpSpPr/>
          <p:nvPr/>
        </p:nvGrpSpPr>
        <p:grpSpPr>
          <a:xfrm>
            <a:off x="500400" y="1704240"/>
            <a:ext cx="1224720" cy="1224720"/>
            <a:chOff x="500400" y="1704240"/>
            <a:chExt cx="1224720" cy="1224720"/>
          </a:xfrm>
        </p:grpSpPr>
        <p:sp>
          <p:nvSpPr>
            <p:cNvPr id="249" name="Freeform 3"/>
            <p:cNvSpPr/>
            <p:nvPr/>
          </p:nvSpPr>
          <p:spPr>
            <a:xfrm>
              <a:off x="500400" y="1704240"/>
              <a:ext cx="1224720" cy="122472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fd16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0" name="TextBox 4"/>
            <p:cNvSpPr/>
            <p:nvPr/>
          </p:nvSpPr>
          <p:spPr>
            <a:xfrm>
              <a:off x="615600" y="1747440"/>
              <a:ext cx="994320" cy="1066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51" name="Group 5"/>
          <p:cNvGrpSpPr/>
          <p:nvPr/>
        </p:nvGrpSpPr>
        <p:grpSpPr>
          <a:xfrm>
            <a:off x="500400" y="5472360"/>
            <a:ext cx="1224720" cy="1224720"/>
            <a:chOff x="500400" y="5472360"/>
            <a:chExt cx="1224720" cy="1224720"/>
          </a:xfrm>
        </p:grpSpPr>
        <p:sp>
          <p:nvSpPr>
            <p:cNvPr id="252" name="Freeform 6"/>
            <p:cNvSpPr/>
            <p:nvPr/>
          </p:nvSpPr>
          <p:spPr>
            <a:xfrm>
              <a:off x="500400" y="5472360"/>
              <a:ext cx="1224720" cy="122472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fd16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3" name="TextBox 7"/>
            <p:cNvSpPr/>
            <p:nvPr/>
          </p:nvSpPr>
          <p:spPr>
            <a:xfrm>
              <a:off x="615600" y="5515560"/>
              <a:ext cx="994320" cy="1066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54" name="Group 8"/>
          <p:cNvGrpSpPr/>
          <p:nvPr/>
        </p:nvGrpSpPr>
        <p:grpSpPr>
          <a:xfrm>
            <a:off x="500400" y="7428240"/>
            <a:ext cx="1224720" cy="1224720"/>
            <a:chOff x="500400" y="7428240"/>
            <a:chExt cx="1224720" cy="1224720"/>
          </a:xfrm>
        </p:grpSpPr>
        <p:sp>
          <p:nvSpPr>
            <p:cNvPr id="255" name="Freeform 9"/>
            <p:cNvSpPr/>
            <p:nvPr/>
          </p:nvSpPr>
          <p:spPr>
            <a:xfrm>
              <a:off x="500400" y="7428240"/>
              <a:ext cx="1224720" cy="122472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fd16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6" name="TextBox 10"/>
            <p:cNvSpPr/>
            <p:nvPr/>
          </p:nvSpPr>
          <p:spPr>
            <a:xfrm>
              <a:off x="615600" y="7471440"/>
              <a:ext cx="994320" cy="1066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57" name="Freeform 11"/>
          <p:cNvSpPr/>
          <p:nvPr/>
        </p:nvSpPr>
        <p:spPr>
          <a:xfrm>
            <a:off x="905040" y="1550160"/>
            <a:ext cx="1035720" cy="1035720"/>
          </a:xfrm>
          <a:custGeom>
            <a:avLst/>
            <a:gdLst/>
            <a:ahLst/>
            <a:rect l="l" t="t" r="r" b="b"/>
            <a:pathLst>
              <a:path w="1038880" h="1038880">
                <a:moveTo>
                  <a:pt x="0" y="0"/>
                </a:moveTo>
                <a:lnTo>
                  <a:pt x="1038880" y="0"/>
                </a:lnTo>
                <a:lnTo>
                  <a:pt x="1038880" y="1038880"/>
                </a:lnTo>
                <a:lnTo>
                  <a:pt x="0" y="103888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8" name="Freeform 12"/>
          <p:cNvSpPr/>
          <p:nvPr/>
        </p:nvSpPr>
        <p:spPr>
          <a:xfrm>
            <a:off x="857520" y="5588280"/>
            <a:ext cx="1272960" cy="776880"/>
          </a:xfrm>
          <a:custGeom>
            <a:avLst/>
            <a:gdLst/>
            <a:ahLst/>
            <a:rect l="l" t="t" r="r" b="b"/>
            <a:pathLst>
              <a:path w="1276096" h="780013">
                <a:moveTo>
                  <a:pt x="0" y="0"/>
                </a:moveTo>
                <a:lnTo>
                  <a:pt x="1276096" y="0"/>
                </a:lnTo>
                <a:lnTo>
                  <a:pt x="1276096" y="780013"/>
                </a:lnTo>
                <a:lnTo>
                  <a:pt x="0" y="78001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9" name="Freeform 13"/>
          <p:cNvSpPr/>
          <p:nvPr/>
        </p:nvSpPr>
        <p:spPr>
          <a:xfrm>
            <a:off x="857520" y="7329240"/>
            <a:ext cx="1209600" cy="938160"/>
          </a:xfrm>
          <a:custGeom>
            <a:avLst/>
            <a:gdLst/>
            <a:ahLst/>
            <a:rect l="l" t="t" r="r" b="b"/>
            <a:pathLst>
              <a:path w="1212906" h="941518">
                <a:moveTo>
                  <a:pt x="0" y="0"/>
                </a:moveTo>
                <a:lnTo>
                  <a:pt x="1212906" y="0"/>
                </a:lnTo>
                <a:lnTo>
                  <a:pt x="1212906" y="941518"/>
                </a:lnTo>
                <a:lnTo>
                  <a:pt x="0" y="94151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0" name="TextBox 14"/>
          <p:cNvSpPr/>
          <p:nvPr/>
        </p:nvSpPr>
        <p:spPr>
          <a:xfrm>
            <a:off x="2445840" y="7093080"/>
            <a:ext cx="3457800" cy="266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0500"/>
              </a:lnSpc>
            </a:pPr>
            <a:r>
              <a:rPr b="0" lang="en-US" sz="7500" spc="-1" strike="noStrike">
                <a:solidFill>
                  <a:srgbClr val="6fd161"/>
                </a:solidFill>
                <a:latin typeface="Open Sans Bold"/>
                <a:ea typeface="DejaVu Sans"/>
              </a:rPr>
              <a:t>&gt; 2 000 </a:t>
            </a:r>
            <a:endParaRPr b="0" lang="ru-RU" sz="7500" spc="-1" strike="noStrike">
              <a:latin typeface="Arial"/>
            </a:endParaRPr>
          </a:p>
        </p:txBody>
      </p:sp>
      <p:sp>
        <p:nvSpPr>
          <p:cNvPr id="261" name="TextBox 15"/>
          <p:cNvSpPr/>
          <p:nvPr/>
        </p:nvSpPr>
        <p:spPr>
          <a:xfrm>
            <a:off x="2445840" y="8318520"/>
            <a:ext cx="13932000" cy="106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000000"/>
                </a:solidFill>
                <a:latin typeface="Open Sans Bold"/>
                <a:ea typeface="DejaVu Sans"/>
              </a:rPr>
              <a:t>РОСТ СОСТАВИЛ 100% ПО ОТНОШЕНИЮ К 2022 ГОДУ</a:t>
            </a:r>
            <a:endParaRPr b="0" lang="ru-RU" sz="3000" spc="-1" strike="noStrike">
              <a:latin typeface="Arial"/>
            </a:endParaRPr>
          </a:p>
          <a:p>
            <a:pPr>
              <a:lnSpc>
                <a:spcPts val="4201"/>
              </a:lnSpc>
            </a:pPr>
            <a:endParaRPr b="0" lang="ru-RU" sz="3000" spc="-1" strike="noStrike">
              <a:latin typeface="Arial"/>
            </a:endParaRPr>
          </a:p>
        </p:txBody>
      </p:sp>
      <p:sp>
        <p:nvSpPr>
          <p:cNvPr id="262" name="TextBox 16"/>
          <p:cNvSpPr/>
          <p:nvPr/>
        </p:nvSpPr>
        <p:spPr>
          <a:xfrm>
            <a:off x="2445840" y="8870760"/>
            <a:ext cx="13932000" cy="116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3070"/>
              </a:lnSpc>
            </a:pPr>
            <a:r>
              <a:rPr b="0" lang="en-US" sz="2040" spc="-1" strike="noStrike">
                <a:solidFill>
                  <a:srgbClr val="18072b"/>
                </a:solidFill>
                <a:latin typeface="Arial"/>
                <a:ea typeface="DejaVu Sans"/>
              </a:rPr>
              <a:t>•</a:t>
            </a:r>
            <a:r>
              <a:rPr b="0" lang="en-US" sz="2040" spc="-1" strike="noStrike">
                <a:solidFill>
                  <a:srgbClr val="18072b"/>
                </a:solidFill>
                <a:latin typeface="Arial Bold"/>
                <a:ea typeface="DejaVu Sans"/>
              </a:rPr>
              <a:t>10 федеральных пользователей</a:t>
            </a:r>
            <a:endParaRPr b="0" lang="ru-RU" sz="2040" spc="-1" strike="noStrike">
              <a:latin typeface="Arial"/>
            </a:endParaRPr>
          </a:p>
          <a:p>
            <a:pPr algn="just">
              <a:lnSpc>
                <a:spcPts val="3070"/>
              </a:lnSpc>
            </a:pPr>
            <a:r>
              <a:rPr b="0" lang="en-US" sz="2040" spc="-1" strike="noStrike">
                <a:solidFill>
                  <a:srgbClr val="18072b"/>
                </a:solidFill>
                <a:latin typeface="Arial Bold"/>
                <a:ea typeface="DejaVu Sans"/>
              </a:rPr>
              <a:t>• </a:t>
            </a:r>
            <a:r>
              <a:rPr b="0" lang="en-US" sz="2040" spc="-1" strike="noStrike">
                <a:solidFill>
                  <a:srgbClr val="18072b"/>
                </a:solidFill>
                <a:latin typeface="Arial Bold"/>
                <a:ea typeface="DejaVu Sans"/>
              </a:rPr>
              <a:t>&gt; 1 990региональных и муниципальных пользователей</a:t>
            </a:r>
            <a:endParaRPr b="0" lang="ru-RU" sz="2040" spc="-1" strike="noStrike">
              <a:latin typeface="Arial"/>
            </a:endParaRPr>
          </a:p>
          <a:p>
            <a:pPr algn="just">
              <a:lnSpc>
                <a:spcPts val="3070"/>
              </a:lnSpc>
            </a:pPr>
            <a:endParaRPr b="0" lang="ru-RU" sz="2040" spc="-1" strike="noStrike">
              <a:latin typeface="Arial"/>
            </a:endParaRPr>
          </a:p>
        </p:txBody>
      </p:sp>
      <p:sp>
        <p:nvSpPr>
          <p:cNvPr id="263" name="TextBox 23"/>
          <p:cNvSpPr/>
          <p:nvPr/>
        </p:nvSpPr>
        <p:spPr>
          <a:xfrm>
            <a:off x="655200" y="325440"/>
            <a:ext cx="12451680" cy="177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6999"/>
              </a:lnSpc>
            </a:pPr>
            <a:r>
              <a:rPr b="0" lang="en-US" sz="5000" spc="-1" strike="noStrike">
                <a:solidFill>
                  <a:srgbClr val="6fd161"/>
                </a:solidFill>
                <a:latin typeface="Open Sans Bold"/>
                <a:ea typeface="DejaVu Sans"/>
              </a:rPr>
              <a:t>ДИНАМИКА </a:t>
            </a:r>
            <a:r>
              <a:rPr b="0" lang="en-US" sz="5000" spc="-1" strike="noStrike">
                <a:solidFill>
                  <a:srgbClr val="000000"/>
                </a:solidFill>
                <a:latin typeface="Open Sans Bold"/>
                <a:ea typeface="DejaVu Sans"/>
              </a:rPr>
              <a:t>РАЗВИТИЯ РИС «СЦ ГТО»</a:t>
            </a:r>
            <a:endParaRPr b="0" lang="ru-RU" sz="5000" spc="-1" strike="noStrike">
              <a:latin typeface="Arial"/>
            </a:endParaRPr>
          </a:p>
          <a:p>
            <a:pPr>
              <a:lnSpc>
                <a:spcPts val="6999"/>
              </a:lnSpc>
            </a:pPr>
            <a:endParaRPr b="0" lang="ru-RU" sz="5000" spc="-1" strike="noStrike">
              <a:latin typeface="Arial"/>
            </a:endParaRPr>
          </a:p>
        </p:txBody>
      </p:sp>
      <p:sp>
        <p:nvSpPr>
          <p:cNvPr id="264" name="TextBox 24"/>
          <p:cNvSpPr/>
          <p:nvPr/>
        </p:nvSpPr>
        <p:spPr>
          <a:xfrm>
            <a:off x="2445840" y="1105200"/>
            <a:ext cx="1084320" cy="266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0500"/>
              </a:lnSpc>
            </a:pPr>
            <a:r>
              <a:rPr b="0" lang="en-US" sz="7500" spc="-1" strike="noStrike">
                <a:solidFill>
                  <a:srgbClr val="6fd161"/>
                </a:solidFill>
                <a:latin typeface="Open Sans Bold"/>
                <a:ea typeface="DejaVu Sans"/>
              </a:rPr>
              <a:t>43</a:t>
            </a:r>
            <a:endParaRPr b="0" lang="ru-RU" sz="7500" spc="-1" strike="noStrike">
              <a:latin typeface="Arial"/>
            </a:endParaRPr>
          </a:p>
        </p:txBody>
      </p:sp>
      <p:sp>
        <p:nvSpPr>
          <p:cNvPr id="265" name="TextBox 25"/>
          <p:cNvSpPr/>
          <p:nvPr/>
        </p:nvSpPr>
        <p:spPr>
          <a:xfrm>
            <a:off x="2436480" y="5140080"/>
            <a:ext cx="1627920" cy="266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0500"/>
              </a:lnSpc>
            </a:pPr>
            <a:r>
              <a:rPr b="0" lang="en-US" sz="7500" spc="-1" strike="noStrike">
                <a:solidFill>
                  <a:srgbClr val="6fd161"/>
                </a:solidFill>
                <a:latin typeface="Open Sans Bold"/>
                <a:ea typeface="DejaVu Sans"/>
              </a:rPr>
              <a:t>263</a:t>
            </a:r>
            <a:endParaRPr b="0" lang="ru-RU" sz="7500" spc="-1" strike="noStrike">
              <a:latin typeface="Arial"/>
            </a:endParaRPr>
          </a:p>
        </p:txBody>
      </p:sp>
      <p:sp>
        <p:nvSpPr>
          <p:cNvPr id="266" name="TextBox 26"/>
          <p:cNvSpPr/>
          <p:nvPr/>
        </p:nvSpPr>
        <p:spPr>
          <a:xfrm>
            <a:off x="3745080" y="1765800"/>
            <a:ext cx="3566880" cy="106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6fd161"/>
                </a:solidFill>
                <a:latin typeface="Open Sans Bold"/>
                <a:ea typeface="DejaVu Sans"/>
              </a:rPr>
              <a:t>ИНТЕГРАЦИИ</a:t>
            </a:r>
            <a:endParaRPr b="0" lang="ru-RU" sz="3000" spc="-1" strike="noStrike">
              <a:latin typeface="Arial"/>
            </a:endParaRPr>
          </a:p>
          <a:p>
            <a:pPr>
              <a:lnSpc>
                <a:spcPts val="4201"/>
              </a:lnSpc>
            </a:pPr>
            <a:endParaRPr b="0" lang="ru-RU" sz="3000" spc="-1" strike="noStrike">
              <a:latin typeface="Arial"/>
            </a:endParaRPr>
          </a:p>
        </p:txBody>
      </p:sp>
      <p:sp>
        <p:nvSpPr>
          <p:cNvPr id="267" name="TextBox 27"/>
          <p:cNvSpPr/>
          <p:nvPr/>
        </p:nvSpPr>
        <p:spPr>
          <a:xfrm>
            <a:off x="4307040" y="5800680"/>
            <a:ext cx="7119720" cy="53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6fd161"/>
                </a:solidFill>
                <a:latin typeface="Open Sans Bold"/>
                <a:ea typeface="DejaVu Sans"/>
              </a:rPr>
              <a:t>ИНФОРМАЦИОННЫЕ ПАНЕЛИ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268" name="TextBox 28"/>
          <p:cNvSpPr/>
          <p:nvPr/>
        </p:nvSpPr>
        <p:spPr>
          <a:xfrm>
            <a:off x="5890680" y="7756560"/>
            <a:ext cx="4012200" cy="53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6fd161"/>
                </a:solidFill>
                <a:latin typeface="Open Sans Bold"/>
                <a:ea typeface="DejaVu Sans"/>
              </a:rPr>
              <a:t>ПОЛЬЗОВАТЕЛЕЙ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269" name="TextBox 29"/>
          <p:cNvSpPr/>
          <p:nvPr/>
        </p:nvSpPr>
        <p:spPr>
          <a:xfrm>
            <a:off x="2324160" y="2327760"/>
            <a:ext cx="13932000" cy="160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000000"/>
                </a:solidFill>
                <a:latin typeface="Open Sans Bold"/>
                <a:ea typeface="DejaVu Sans"/>
              </a:rPr>
              <a:t>ФЕДЕРАЛЬНЫХ, РЕГИОНАЛЬНЫХ И ОТКРЫТЫХ ИСТОЧНИКОВ ДАННЫХ</a:t>
            </a:r>
            <a:endParaRPr b="0" lang="ru-RU" sz="3000" spc="-1" strike="noStrike">
              <a:latin typeface="Arial"/>
            </a:endParaRPr>
          </a:p>
          <a:p>
            <a:pPr>
              <a:lnSpc>
                <a:spcPts val="4201"/>
              </a:lnSpc>
            </a:pPr>
            <a:endParaRPr b="0" lang="ru-RU" sz="3000" spc="-1" strike="noStrike">
              <a:latin typeface="Arial"/>
            </a:endParaRPr>
          </a:p>
        </p:txBody>
      </p:sp>
      <p:sp>
        <p:nvSpPr>
          <p:cNvPr id="270" name="TextBox 30"/>
          <p:cNvSpPr/>
          <p:nvPr/>
        </p:nvSpPr>
        <p:spPr>
          <a:xfrm>
            <a:off x="2436480" y="6362640"/>
            <a:ext cx="13932000" cy="106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000000"/>
                </a:solidFill>
                <a:latin typeface="Open Sans Bold"/>
                <a:ea typeface="DejaVu Sans"/>
              </a:rPr>
              <a:t>РОСТ СОСТАВИЛ 102% ПО ОТНОШЕНИЮ К 2022 ГОДУ </a:t>
            </a:r>
            <a:endParaRPr b="0" lang="ru-RU" sz="3000" spc="-1" strike="noStrike">
              <a:latin typeface="Arial"/>
            </a:endParaRPr>
          </a:p>
          <a:p>
            <a:pPr>
              <a:lnSpc>
                <a:spcPts val="4201"/>
              </a:lnSpc>
            </a:pPr>
            <a:endParaRPr b="0" lang="ru-RU" sz="3000" spc="-1" strike="noStrike">
              <a:latin typeface="Arial"/>
            </a:endParaRPr>
          </a:p>
        </p:txBody>
      </p:sp>
      <p:sp>
        <p:nvSpPr>
          <p:cNvPr id="271" name="TextBox 31"/>
          <p:cNvSpPr/>
          <p:nvPr/>
        </p:nvSpPr>
        <p:spPr>
          <a:xfrm>
            <a:off x="2324160" y="3051360"/>
            <a:ext cx="13932000" cy="25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•</a:t>
            </a: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Система учёта массовых отключений ПАО «Россети»; АИС «РеформаЖКХ»; Информационная система управления проектами (Минстрой России); Термические точки МЧС России; BI-система Федеральной службы государственной статистики; Интеграция с системой мониторинга и контроля устранения аварий и инцидентов на объектах ЖКХи т.д.</a:t>
            </a:r>
            <a:endParaRPr b="0" lang="ru-RU" sz="1640" spc="-1" strike="noStrike">
              <a:latin typeface="Arial"/>
            </a:endParaRPr>
          </a:p>
          <a:p>
            <a:pPr algn="just"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  <a:p>
            <a:pPr algn="just">
              <a:lnSpc>
                <a:spcPts val="2469"/>
              </a:lnSpc>
            </a:pP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•</a:t>
            </a:r>
            <a:r>
              <a:rPr b="0" lang="en-US" sz="1640" spc="-1" strike="noStrike">
                <a:solidFill>
                  <a:srgbClr val="18072b"/>
                </a:solidFill>
                <a:latin typeface="Arial"/>
                <a:ea typeface="DejaVu Sans"/>
              </a:rPr>
              <a:t>Программный комплекс «Региональный электронный бюджет. Исполнение бюджета»; Автономный мобильный комплекс контроля объектов городского хозяйства и благоустройства территории; Региональный навигатор дополнительного образования детей Тульской области; Автоматизированная информационная система контроля за строительством (СКС ТО)и т.д.</a:t>
            </a:r>
            <a:endParaRPr b="0" lang="ru-RU" sz="1640" spc="-1" strike="noStrike">
              <a:latin typeface="Arial"/>
            </a:endParaRPr>
          </a:p>
          <a:p>
            <a:pPr algn="just">
              <a:lnSpc>
                <a:spcPts val="2469"/>
              </a:lnSpc>
            </a:pPr>
            <a:endParaRPr b="0" lang="ru-RU" sz="164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Рисунок 135" descr=""/>
          <p:cNvPicPr/>
          <p:nvPr/>
        </p:nvPicPr>
        <p:blipFill>
          <a:blip r:embed="rId1"/>
          <a:srcRect l="0" t="16637" r="0" b="0"/>
          <a:stretch/>
        </p:blipFill>
        <p:spPr>
          <a:xfrm>
            <a:off x="0" y="1714680"/>
            <a:ext cx="18284760" cy="8569440"/>
          </a:xfrm>
          <a:prstGeom prst="rect">
            <a:avLst/>
          </a:prstGeom>
          <a:ln w="0">
            <a:noFill/>
          </a:ln>
        </p:spPr>
      </p:pic>
      <p:sp>
        <p:nvSpPr>
          <p:cNvPr id="273" name="TextBox 23"/>
          <p:cNvSpPr/>
          <p:nvPr/>
        </p:nvSpPr>
        <p:spPr>
          <a:xfrm>
            <a:off x="902880" y="297000"/>
            <a:ext cx="14967720" cy="186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901"/>
              </a:lnSpc>
            </a:pPr>
            <a:r>
              <a:rPr b="0" lang="en-US" sz="3500" spc="-1" strike="noStrike">
                <a:solidFill>
                  <a:srgbClr val="6fd161"/>
                </a:solidFill>
                <a:latin typeface="Open Sans Bold"/>
                <a:ea typeface="DejaVu Sans"/>
              </a:rPr>
              <a:t>СХЕМА ВЗАИМОДЕЙСТВИЯ</a:t>
            </a:r>
            <a:r>
              <a:rPr b="0" lang="en-US" sz="3500" spc="-1" strike="noStrike">
                <a:solidFill>
                  <a:srgbClr val="000000"/>
                </a:solidFill>
                <a:latin typeface="Open Sans Bold"/>
                <a:ea typeface="DejaVu Sans"/>
              </a:rPr>
              <a:t> ДЕЖУРНОЙ СЛУЖБЫ СИТУАЦИОННОГО ЦЕНТРА ГУБЕРНАТОРА ТУЛЬСКОЙ ОБЛАСТИ</a:t>
            </a:r>
            <a:endParaRPr b="0" lang="ru-RU" sz="3500" spc="-1" strike="noStrike">
              <a:latin typeface="Arial"/>
            </a:endParaRPr>
          </a:p>
          <a:p>
            <a:pPr>
              <a:lnSpc>
                <a:spcPts val="4901"/>
              </a:lnSpc>
            </a:pPr>
            <a:endParaRPr b="0" lang="ru-RU" sz="3500" spc="-1" strike="noStrike">
              <a:latin typeface="Arial"/>
            </a:endParaRPr>
          </a:p>
        </p:txBody>
      </p:sp>
      <p:pic>
        <p:nvPicPr>
          <p:cNvPr id="274" name="Рисунок 273" descr=""/>
          <p:cNvPicPr/>
          <p:nvPr/>
        </p:nvPicPr>
        <p:blipFill>
          <a:blip r:embed="rId2"/>
          <a:stretch/>
        </p:blipFill>
        <p:spPr>
          <a:xfrm>
            <a:off x="9900000" y="9000000"/>
            <a:ext cx="6861240" cy="537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Рисунок 1" descr=""/>
          <p:cNvPicPr/>
          <p:nvPr/>
        </p:nvPicPr>
        <p:blipFill>
          <a:blip r:embed="rId1"/>
          <a:stretch/>
        </p:blipFill>
        <p:spPr>
          <a:xfrm>
            <a:off x="0" y="0"/>
            <a:ext cx="18284760" cy="10283760"/>
          </a:xfrm>
          <a:prstGeom prst="rect">
            <a:avLst/>
          </a:prstGeom>
          <a:ln w="0">
            <a:noFill/>
          </a:ln>
        </p:spPr>
      </p:pic>
      <p:sp>
        <p:nvSpPr>
          <p:cNvPr id="276" name="Freeform 11"/>
          <p:cNvSpPr/>
          <p:nvPr/>
        </p:nvSpPr>
        <p:spPr>
          <a:xfrm>
            <a:off x="7220880" y="2834280"/>
            <a:ext cx="6018480" cy="6051240"/>
          </a:xfrm>
          <a:custGeom>
            <a:avLst/>
            <a:gdLst/>
            <a:ahLst/>
            <a:rect l="l" t="t" r="r" b="b"/>
            <a:pathLst>
              <a:path w="6021705" h="6054503">
                <a:moveTo>
                  <a:pt x="0" y="0"/>
                </a:moveTo>
                <a:lnTo>
                  <a:pt x="6021705" y="0"/>
                </a:lnTo>
                <a:lnTo>
                  <a:pt x="6021705" y="6054503"/>
                </a:lnTo>
                <a:lnTo>
                  <a:pt x="0" y="605450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77" name="Group 12"/>
          <p:cNvGrpSpPr/>
          <p:nvPr/>
        </p:nvGrpSpPr>
        <p:grpSpPr>
          <a:xfrm>
            <a:off x="2426760" y="3854880"/>
            <a:ext cx="4686120" cy="5138640"/>
            <a:chOff x="2426760" y="3854880"/>
            <a:chExt cx="4686120" cy="5138640"/>
          </a:xfrm>
        </p:grpSpPr>
        <p:sp>
          <p:nvSpPr>
            <p:cNvPr id="278" name="Freeform 13"/>
            <p:cNvSpPr/>
            <p:nvPr/>
          </p:nvSpPr>
          <p:spPr>
            <a:xfrm>
              <a:off x="2426760" y="4035600"/>
              <a:ext cx="4686120" cy="4957560"/>
            </a:xfrm>
            <a:custGeom>
              <a:avLst/>
              <a:gdLst/>
              <a:ahLst/>
              <a:rect l="l" t="t" r="r" b="b"/>
              <a:pathLst>
                <a:path w="1235084" h="1306574">
                  <a:moveTo>
                    <a:pt x="56131" y="0"/>
                  </a:moveTo>
                  <a:lnTo>
                    <a:pt x="1178953" y="0"/>
                  </a:lnTo>
                  <a:cubicBezTo>
                    <a:pt x="1209953" y="0"/>
                    <a:pt x="1235084" y="25131"/>
                    <a:pt x="1235084" y="56131"/>
                  </a:cubicBezTo>
                  <a:lnTo>
                    <a:pt x="1235084" y="1250442"/>
                  </a:lnTo>
                  <a:cubicBezTo>
                    <a:pt x="1235084" y="1265329"/>
                    <a:pt x="1229170" y="1279606"/>
                    <a:pt x="1218644" y="1290133"/>
                  </a:cubicBezTo>
                  <a:cubicBezTo>
                    <a:pt x="1208117" y="1300660"/>
                    <a:pt x="1193840" y="1306574"/>
                    <a:pt x="1178953" y="1306574"/>
                  </a:cubicBezTo>
                  <a:lnTo>
                    <a:pt x="56131" y="1306574"/>
                  </a:lnTo>
                  <a:cubicBezTo>
                    <a:pt x="41244" y="1306574"/>
                    <a:pt x="26967" y="1300660"/>
                    <a:pt x="16440" y="1290133"/>
                  </a:cubicBezTo>
                  <a:cubicBezTo>
                    <a:pt x="5914" y="1279606"/>
                    <a:pt x="0" y="1265329"/>
                    <a:pt x="0" y="1250442"/>
                  </a:cubicBezTo>
                  <a:lnTo>
                    <a:pt x="0" y="56131"/>
                  </a:lnTo>
                  <a:cubicBezTo>
                    <a:pt x="0" y="41244"/>
                    <a:pt x="5914" y="26967"/>
                    <a:pt x="16440" y="16440"/>
                  </a:cubicBezTo>
                  <a:cubicBezTo>
                    <a:pt x="26967" y="5914"/>
                    <a:pt x="41244" y="0"/>
                    <a:pt x="56131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9" name="TextBox 14"/>
            <p:cNvSpPr/>
            <p:nvPr/>
          </p:nvSpPr>
          <p:spPr>
            <a:xfrm>
              <a:off x="2426760" y="3854880"/>
              <a:ext cx="4686120" cy="5138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80" name="Group 22"/>
          <p:cNvGrpSpPr/>
          <p:nvPr/>
        </p:nvGrpSpPr>
        <p:grpSpPr>
          <a:xfrm>
            <a:off x="2572200" y="4560120"/>
            <a:ext cx="2273760" cy="1494720"/>
            <a:chOff x="2572200" y="4560120"/>
            <a:chExt cx="2273760" cy="1494720"/>
          </a:xfrm>
        </p:grpSpPr>
        <p:sp>
          <p:nvSpPr>
            <p:cNvPr id="281" name="Freeform 23"/>
            <p:cNvSpPr/>
            <p:nvPr/>
          </p:nvSpPr>
          <p:spPr>
            <a:xfrm>
              <a:off x="2572200" y="4740840"/>
              <a:ext cx="2273760" cy="1313640"/>
            </a:xfrm>
            <a:custGeom>
              <a:avLst/>
              <a:gdLst/>
              <a:ahLst/>
              <a:rect l="l" t="t" r="r" b="b"/>
              <a:pathLst>
                <a:path w="599720" h="346875">
                  <a:moveTo>
                    <a:pt x="30600" y="0"/>
                  </a:moveTo>
                  <a:lnTo>
                    <a:pt x="569120" y="0"/>
                  </a:lnTo>
                  <a:cubicBezTo>
                    <a:pt x="577236" y="0"/>
                    <a:pt x="585019" y="3224"/>
                    <a:pt x="590758" y="8962"/>
                  </a:cubicBezTo>
                  <a:cubicBezTo>
                    <a:pt x="596496" y="14701"/>
                    <a:pt x="599720" y="22484"/>
                    <a:pt x="599720" y="30600"/>
                  </a:cubicBezTo>
                  <a:lnTo>
                    <a:pt x="599720" y="316275"/>
                  </a:lnTo>
                  <a:cubicBezTo>
                    <a:pt x="599720" y="324391"/>
                    <a:pt x="596496" y="332174"/>
                    <a:pt x="590758" y="337913"/>
                  </a:cubicBezTo>
                  <a:cubicBezTo>
                    <a:pt x="585019" y="343651"/>
                    <a:pt x="577236" y="346875"/>
                    <a:pt x="569120" y="346875"/>
                  </a:cubicBezTo>
                  <a:lnTo>
                    <a:pt x="30600" y="346875"/>
                  </a:lnTo>
                  <a:cubicBezTo>
                    <a:pt x="22484" y="346875"/>
                    <a:pt x="14701" y="343651"/>
                    <a:pt x="8962" y="337913"/>
                  </a:cubicBezTo>
                  <a:cubicBezTo>
                    <a:pt x="3224" y="332174"/>
                    <a:pt x="0" y="324391"/>
                    <a:pt x="0" y="316275"/>
                  </a:cubicBezTo>
                  <a:lnTo>
                    <a:pt x="0" y="30600"/>
                  </a:lnTo>
                  <a:cubicBezTo>
                    <a:pt x="0" y="22484"/>
                    <a:pt x="3224" y="14701"/>
                    <a:pt x="8962" y="8962"/>
                  </a:cubicBezTo>
                  <a:cubicBezTo>
                    <a:pt x="14701" y="3224"/>
                    <a:pt x="22484" y="0"/>
                    <a:pt x="30600" y="0"/>
                  </a:cubicBezTo>
                  <a:close/>
                </a:path>
              </a:pathLst>
            </a:custGeom>
            <a:solidFill>
              <a:srgbClr val="ffbdb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2" name="TextBox 24"/>
            <p:cNvSpPr/>
            <p:nvPr/>
          </p:nvSpPr>
          <p:spPr>
            <a:xfrm>
              <a:off x="2572200" y="4560120"/>
              <a:ext cx="2273760" cy="149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83" name="Group 25"/>
          <p:cNvGrpSpPr/>
          <p:nvPr/>
        </p:nvGrpSpPr>
        <p:grpSpPr>
          <a:xfrm>
            <a:off x="2572200" y="5964480"/>
            <a:ext cx="2273760" cy="1494720"/>
            <a:chOff x="2572200" y="5964480"/>
            <a:chExt cx="2273760" cy="1494720"/>
          </a:xfrm>
        </p:grpSpPr>
        <p:sp>
          <p:nvSpPr>
            <p:cNvPr id="284" name="Freeform 26"/>
            <p:cNvSpPr/>
            <p:nvPr/>
          </p:nvSpPr>
          <p:spPr>
            <a:xfrm>
              <a:off x="2572200" y="6145560"/>
              <a:ext cx="2273760" cy="1313640"/>
            </a:xfrm>
            <a:custGeom>
              <a:avLst/>
              <a:gdLst/>
              <a:ahLst/>
              <a:rect l="l" t="t" r="r" b="b"/>
              <a:pathLst>
                <a:path w="599720" h="346875">
                  <a:moveTo>
                    <a:pt x="30600" y="0"/>
                  </a:moveTo>
                  <a:lnTo>
                    <a:pt x="569120" y="0"/>
                  </a:lnTo>
                  <a:cubicBezTo>
                    <a:pt x="577236" y="0"/>
                    <a:pt x="585019" y="3224"/>
                    <a:pt x="590758" y="8962"/>
                  </a:cubicBezTo>
                  <a:cubicBezTo>
                    <a:pt x="596496" y="14701"/>
                    <a:pt x="599720" y="22484"/>
                    <a:pt x="599720" y="30600"/>
                  </a:cubicBezTo>
                  <a:lnTo>
                    <a:pt x="599720" y="316275"/>
                  </a:lnTo>
                  <a:cubicBezTo>
                    <a:pt x="599720" y="324391"/>
                    <a:pt x="596496" y="332174"/>
                    <a:pt x="590758" y="337913"/>
                  </a:cubicBezTo>
                  <a:cubicBezTo>
                    <a:pt x="585019" y="343651"/>
                    <a:pt x="577236" y="346875"/>
                    <a:pt x="569120" y="346875"/>
                  </a:cubicBezTo>
                  <a:lnTo>
                    <a:pt x="30600" y="346875"/>
                  </a:lnTo>
                  <a:cubicBezTo>
                    <a:pt x="22484" y="346875"/>
                    <a:pt x="14701" y="343651"/>
                    <a:pt x="8962" y="337913"/>
                  </a:cubicBezTo>
                  <a:cubicBezTo>
                    <a:pt x="3224" y="332174"/>
                    <a:pt x="0" y="324391"/>
                    <a:pt x="0" y="316275"/>
                  </a:cubicBezTo>
                  <a:lnTo>
                    <a:pt x="0" y="30600"/>
                  </a:lnTo>
                  <a:cubicBezTo>
                    <a:pt x="0" y="22484"/>
                    <a:pt x="3224" y="14701"/>
                    <a:pt x="8962" y="8962"/>
                  </a:cubicBezTo>
                  <a:cubicBezTo>
                    <a:pt x="14701" y="3224"/>
                    <a:pt x="22484" y="0"/>
                    <a:pt x="30600" y="0"/>
                  </a:cubicBezTo>
                  <a:close/>
                </a:path>
              </a:pathLst>
            </a:custGeom>
            <a:solidFill>
              <a:srgbClr val="ffbdb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5" name="TextBox 27"/>
            <p:cNvSpPr/>
            <p:nvPr/>
          </p:nvSpPr>
          <p:spPr>
            <a:xfrm>
              <a:off x="2572200" y="5964480"/>
              <a:ext cx="2273760" cy="149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86" name="Group 28"/>
          <p:cNvGrpSpPr/>
          <p:nvPr/>
        </p:nvGrpSpPr>
        <p:grpSpPr>
          <a:xfrm>
            <a:off x="2572200" y="7367400"/>
            <a:ext cx="2273760" cy="1494720"/>
            <a:chOff x="2572200" y="7367400"/>
            <a:chExt cx="2273760" cy="1494720"/>
          </a:xfrm>
        </p:grpSpPr>
        <p:sp>
          <p:nvSpPr>
            <p:cNvPr id="287" name="Freeform 29"/>
            <p:cNvSpPr/>
            <p:nvPr/>
          </p:nvSpPr>
          <p:spPr>
            <a:xfrm>
              <a:off x="2572200" y="7548120"/>
              <a:ext cx="2273760" cy="1313640"/>
            </a:xfrm>
            <a:custGeom>
              <a:avLst/>
              <a:gdLst/>
              <a:ahLst/>
              <a:rect l="l" t="t" r="r" b="b"/>
              <a:pathLst>
                <a:path w="599720" h="346875">
                  <a:moveTo>
                    <a:pt x="30600" y="0"/>
                  </a:moveTo>
                  <a:lnTo>
                    <a:pt x="569120" y="0"/>
                  </a:lnTo>
                  <a:cubicBezTo>
                    <a:pt x="577236" y="0"/>
                    <a:pt x="585019" y="3224"/>
                    <a:pt x="590758" y="8962"/>
                  </a:cubicBezTo>
                  <a:cubicBezTo>
                    <a:pt x="596496" y="14701"/>
                    <a:pt x="599720" y="22484"/>
                    <a:pt x="599720" y="30600"/>
                  </a:cubicBezTo>
                  <a:lnTo>
                    <a:pt x="599720" y="316275"/>
                  </a:lnTo>
                  <a:cubicBezTo>
                    <a:pt x="599720" y="324391"/>
                    <a:pt x="596496" y="332174"/>
                    <a:pt x="590758" y="337913"/>
                  </a:cubicBezTo>
                  <a:cubicBezTo>
                    <a:pt x="585019" y="343651"/>
                    <a:pt x="577236" y="346875"/>
                    <a:pt x="569120" y="346875"/>
                  </a:cubicBezTo>
                  <a:lnTo>
                    <a:pt x="30600" y="346875"/>
                  </a:lnTo>
                  <a:cubicBezTo>
                    <a:pt x="22484" y="346875"/>
                    <a:pt x="14701" y="343651"/>
                    <a:pt x="8962" y="337913"/>
                  </a:cubicBezTo>
                  <a:cubicBezTo>
                    <a:pt x="3224" y="332174"/>
                    <a:pt x="0" y="324391"/>
                    <a:pt x="0" y="316275"/>
                  </a:cubicBezTo>
                  <a:lnTo>
                    <a:pt x="0" y="30600"/>
                  </a:lnTo>
                  <a:cubicBezTo>
                    <a:pt x="0" y="22484"/>
                    <a:pt x="3224" y="14701"/>
                    <a:pt x="8962" y="8962"/>
                  </a:cubicBezTo>
                  <a:cubicBezTo>
                    <a:pt x="14701" y="3224"/>
                    <a:pt x="22484" y="0"/>
                    <a:pt x="30600" y="0"/>
                  </a:cubicBezTo>
                  <a:close/>
                </a:path>
              </a:pathLst>
            </a:custGeom>
            <a:solidFill>
              <a:srgbClr val="ffbdb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8" name="TextBox 30"/>
            <p:cNvSpPr/>
            <p:nvPr/>
          </p:nvSpPr>
          <p:spPr>
            <a:xfrm>
              <a:off x="2572200" y="7367400"/>
              <a:ext cx="2273760" cy="149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89" name="Group 31"/>
          <p:cNvGrpSpPr/>
          <p:nvPr/>
        </p:nvGrpSpPr>
        <p:grpSpPr>
          <a:xfrm>
            <a:off x="4935240" y="4560120"/>
            <a:ext cx="948960" cy="1494720"/>
            <a:chOff x="4935240" y="4560120"/>
            <a:chExt cx="948960" cy="1494720"/>
          </a:xfrm>
        </p:grpSpPr>
        <p:sp>
          <p:nvSpPr>
            <p:cNvPr id="290" name="Freeform 32"/>
            <p:cNvSpPr/>
            <p:nvPr/>
          </p:nvSpPr>
          <p:spPr>
            <a:xfrm>
              <a:off x="4935240" y="4740840"/>
              <a:ext cx="948960" cy="1313640"/>
            </a:xfrm>
            <a:custGeom>
              <a:avLst/>
              <a:gdLst/>
              <a:ahLst/>
              <a:rect l="l" t="t" r="r" b="b"/>
              <a:pathLst>
                <a:path w="250801" h="346875">
                  <a:moveTo>
                    <a:pt x="73171" y="0"/>
                  </a:moveTo>
                  <a:lnTo>
                    <a:pt x="177630" y="0"/>
                  </a:lnTo>
                  <a:cubicBezTo>
                    <a:pt x="197036" y="0"/>
                    <a:pt x="215647" y="7709"/>
                    <a:pt x="229370" y="21431"/>
                  </a:cubicBezTo>
                  <a:cubicBezTo>
                    <a:pt x="243092" y="35153"/>
                    <a:pt x="250801" y="53764"/>
                    <a:pt x="250801" y="73171"/>
                  </a:cubicBezTo>
                  <a:lnTo>
                    <a:pt x="250801" y="273705"/>
                  </a:lnTo>
                  <a:cubicBezTo>
                    <a:pt x="250801" y="293111"/>
                    <a:pt x="243092" y="311722"/>
                    <a:pt x="229370" y="325444"/>
                  </a:cubicBezTo>
                  <a:cubicBezTo>
                    <a:pt x="215647" y="339166"/>
                    <a:pt x="197036" y="346875"/>
                    <a:pt x="177630" y="346875"/>
                  </a:cubicBezTo>
                  <a:lnTo>
                    <a:pt x="73171" y="346875"/>
                  </a:lnTo>
                  <a:cubicBezTo>
                    <a:pt x="53764" y="346875"/>
                    <a:pt x="35153" y="339166"/>
                    <a:pt x="21431" y="325444"/>
                  </a:cubicBezTo>
                  <a:cubicBezTo>
                    <a:pt x="7709" y="311722"/>
                    <a:pt x="0" y="293111"/>
                    <a:pt x="0" y="273705"/>
                  </a:cubicBezTo>
                  <a:lnTo>
                    <a:pt x="0" y="73171"/>
                  </a:lnTo>
                  <a:cubicBezTo>
                    <a:pt x="0" y="53764"/>
                    <a:pt x="7709" y="35153"/>
                    <a:pt x="21431" y="21431"/>
                  </a:cubicBezTo>
                  <a:cubicBezTo>
                    <a:pt x="35153" y="7709"/>
                    <a:pt x="53764" y="0"/>
                    <a:pt x="73171" y="0"/>
                  </a:cubicBezTo>
                  <a:close/>
                </a:path>
              </a:pathLst>
            </a:custGeom>
            <a:solidFill>
              <a:srgbClr val="ffbdb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1" name="TextBox 33"/>
            <p:cNvSpPr/>
            <p:nvPr/>
          </p:nvSpPr>
          <p:spPr>
            <a:xfrm>
              <a:off x="4935240" y="4560120"/>
              <a:ext cx="948960" cy="149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92" name="Group 34"/>
          <p:cNvGrpSpPr/>
          <p:nvPr/>
        </p:nvGrpSpPr>
        <p:grpSpPr>
          <a:xfrm>
            <a:off x="4935240" y="5964480"/>
            <a:ext cx="948960" cy="1494720"/>
            <a:chOff x="4935240" y="5964480"/>
            <a:chExt cx="948960" cy="1494720"/>
          </a:xfrm>
        </p:grpSpPr>
        <p:sp>
          <p:nvSpPr>
            <p:cNvPr id="293" name="Freeform 35"/>
            <p:cNvSpPr/>
            <p:nvPr/>
          </p:nvSpPr>
          <p:spPr>
            <a:xfrm>
              <a:off x="4935240" y="6145560"/>
              <a:ext cx="948960" cy="1313640"/>
            </a:xfrm>
            <a:custGeom>
              <a:avLst/>
              <a:gdLst/>
              <a:ahLst/>
              <a:rect l="l" t="t" r="r" b="b"/>
              <a:pathLst>
                <a:path w="250801" h="346875">
                  <a:moveTo>
                    <a:pt x="73171" y="0"/>
                  </a:moveTo>
                  <a:lnTo>
                    <a:pt x="177630" y="0"/>
                  </a:lnTo>
                  <a:cubicBezTo>
                    <a:pt x="197036" y="0"/>
                    <a:pt x="215647" y="7709"/>
                    <a:pt x="229370" y="21431"/>
                  </a:cubicBezTo>
                  <a:cubicBezTo>
                    <a:pt x="243092" y="35153"/>
                    <a:pt x="250801" y="53764"/>
                    <a:pt x="250801" y="73171"/>
                  </a:cubicBezTo>
                  <a:lnTo>
                    <a:pt x="250801" y="273705"/>
                  </a:lnTo>
                  <a:cubicBezTo>
                    <a:pt x="250801" y="293111"/>
                    <a:pt x="243092" y="311722"/>
                    <a:pt x="229370" y="325444"/>
                  </a:cubicBezTo>
                  <a:cubicBezTo>
                    <a:pt x="215647" y="339166"/>
                    <a:pt x="197036" y="346875"/>
                    <a:pt x="177630" y="346875"/>
                  </a:cubicBezTo>
                  <a:lnTo>
                    <a:pt x="73171" y="346875"/>
                  </a:lnTo>
                  <a:cubicBezTo>
                    <a:pt x="53764" y="346875"/>
                    <a:pt x="35153" y="339166"/>
                    <a:pt x="21431" y="325444"/>
                  </a:cubicBezTo>
                  <a:cubicBezTo>
                    <a:pt x="7709" y="311722"/>
                    <a:pt x="0" y="293111"/>
                    <a:pt x="0" y="273705"/>
                  </a:cubicBezTo>
                  <a:lnTo>
                    <a:pt x="0" y="73171"/>
                  </a:lnTo>
                  <a:cubicBezTo>
                    <a:pt x="0" y="53764"/>
                    <a:pt x="7709" y="35153"/>
                    <a:pt x="21431" y="21431"/>
                  </a:cubicBezTo>
                  <a:cubicBezTo>
                    <a:pt x="35153" y="7709"/>
                    <a:pt x="53764" y="0"/>
                    <a:pt x="73171" y="0"/>
                  </a:cubicBezTo>
                  <a:close/>
                </a:path>
              </a:pathLst>
            </a:custGeom>
            <a:solidFill>
              <a:srgbClr val="ffbdb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4" name="TextBox 36"/>
            <p:cNvSpPr/>
            <p:nvPr/>
          </p:nvSpPr>
          <p:spPr>
            <a:xfrm>
              <a:off x="4935240" y="5964480"/>
              <a:ext cx="948960" cy="149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95" name="Group 37"/>
          <p:cNvGrpSpPr/>
          <p:nvPr/>
        </p:nvGrpSpPr>
        <p:grpSpPr>
          <a:xfrm>
            <a:off x="4935240" y="7367400"/>
            <a:ext cx="948960" cy="1494720"/>
            <a:chOff x="4935240" y="7367400"/>
            <a:chExt cx="948960" cy="1494720"/>
          </a:xfrm>
        </p:grpSpPr>
        <p:sp>
          <p:nvSpPr>
            <p:cNvPr id="296" name="Freeform 38"/>
            <p:cNvSpPr/>
            <p:nvPr/>
          </p:nvSpPr>
          <p:spPr>
            <a:xfrm>
              <a:off x="4935240" y="7548120"/>
              <a:ext cx="948960" cy="1313640"/>
            </a:xfrm>
            <a:custGeom>
              <a:avLst/>
              <a:gdLst/>
              <a:ahLst/>
              <a:rect l="l" t="t" r="r" b="b"/>
              <a:pathLst>
                <a:path w="250801" h="346875">
                  <a:moveTo>
                    <a:pt x="73171" y="0"/>
                  </a:moveTo>
                  <a:lnTo>
                    <a:pt x="177630" y="0"/>
                  </a:lnTo>
                  <a:cubicBezTo>
                    <a:pt x="197036" y="0"/>
                    <a:pt x="215647" y="7709"/>
                    <a:pt x="229370" y="21431"/>
                  </a:cubicBezTo>
                  <a:cubicBezTo>
                    <a:pt x="243092" y="35153"/>
                    <a:pt x="250801" y="53764"/>
                    <a:pt x="250801" y="73171"/>
                  </a:cubicBezTo>
                  <a:lnTo>
                    <a:pt x="250801" y="273705"/>
                  </a:lnTo>
                  <a:cubicBezTo>
                    <a:pt x="250801" y="293111"/>
                    <a:pt x="243092" y="311722"/>
                    <a:pt x="229370" y="325444"/>
                  </a:cubicBezTo>
                  <a:cubicBezTo>
                    <a:pt x="215647" y="339166"/>
                    <a:pt x="197036" y="346875"/>
                    <a:pt x="177630" y="346875"/>
                  </a:cubicBezTo>
                  <a:lnTo>
                    <a:pt x="73171" y="346875"/>
                  </a:lnTo>
                  <a:cubicBezTo>
                    <a:pt x="53764" y="346875"/>
                    <a:pt x="35153" y="339166"/>
                    <a:pt x="21431" y="325444"/>
                  </a:cubicBezTo>
                  <a:cubicBezTo>
                    <a:pt x="7709" y="311722"/>
                    <a:pt x="0" y="293111"/>
                    <a:pt x="0" y="273705"/>
                  </a:cubicBezTo>
                  <a:lnTo>
                    <a:pt x="0" y="73171"/>
                  </a:lnTo>
                  <a:cubicBezTo>
                    <a:pt x="0" y="53764"/>
                    <a:pt x="7709" y="35153"/>
                    <a:pt x="21431" y="21431"/>
                  </a:cubicBezTo>
                  <a:cubicBezTo>
                    <a:pt x="35153" y="7709"/>
                    <a:pt x="53764" y="0"/>
                    <a:pt x="73171" y="0"/>
                  </a:cubicBezTo>
                  <a:close/>
                </a:path>
              </a:pathLst>
            </a:custGeom>
            <a:solidFill>
              <a:srgbClr val="ffbdb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7" name="TextBox 39"/>
            <p:cNvSpPr/>
            <p:nvPr/>
          </p:nvSpPr>
          <p:spPr>
            <a:xfrm>
              <a:off x="4935240" y="7367400"/>
              <a:ext cx="948960" cy="149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98" name="Group 40"/>
          <p:cNvGrpSpPr/>
          <p:nvPr/>
        </p:nvGrpSpPr>
        <p:grpSpPr>
          <a:xfrm>
            <a:off x="5973120" y="4560120"/>
            <a:ext cx="948960" cy="1494720"/>
            <a:chOff x="5973120" y="4560120"/>
            <a:chExt cx="948960" cy="1494720"/>
          </a:xfrm>
        </p:grpSpPr>
        <p:sp>
          <p:nvSpPr>
            <p:cNvPr id="299" name="Freeform 41"/>
            <p:cNvSpPr/>
            <p:nvPr/>
          </p:nvSpPr>
          <p:spPr>
            <a:xfrm>
              <a:off x="5973120" y="4740840"/>
              <a:ext cx="948960" cy="1313640"/>
            </a:xfrm>
            <a:custGeom>
              <a:avLst/>
              <a:gdLst/>
              <a:ahLst/>
              <a:rect l="l" t="t" r="r" b="b"/>
              <a:pathLst>
                <a:path w="250801" h="346875">
                  <a:moveTo>
                    <a:pt x="73171" y="0"/>
                  </a:moveTo>
                  <a:lnTo>
                    <a:pt x="177630" y="0"/>
                  </a:lnTo>
                  <a:cubicBezTo>
                    <a:pt x="197036" y="0"/>
                    <a:pt x="215647" y="7709"/>
                    <a:pt x="229370" y="21431"/>
                  </a:cubicBezTo>
                  <a:cubicBezTo>
                    <a:pt x="243092" y="35153"/>
                    <a:pt x="250801" y="53764"/>
                    <a:pt x="250801" y="73171"/>
                  </a:cubicBezTo>
                  <a:lnTo>
                    <a:pt x="250801" y="273705"/>
                  </a:lnTo>
                  <a:cubicBezTo>
                    <a:pt x="250801" y="293111"/>
                    <a:pt x="243092" y="311722"/>
                    <a:pt x="229370" y="325444"/>
                  </a:cubicBezTo>
                  <a:cubicBezTo>
                    <a:pt x="215647" y="339166"/>
                    <a:pt x="197036" y="346875"/>
                    <a:pt x="177630" y="346875"/>
                  </a:cubicBezTo>
                  <a:lnTo>
                    <a:pt x="73171" y="346875"/>
                  </a:lnTo>
                  <a:cubicBezTo>
                    <a:pt x="53764" y="346875"/>
                    <a:pt x="35153" y="339166"/>
                    <a:pt x="21431" y="325444"/>
                  </a:cubicBezTo>
                  <a:cubicBezTo>
                    <a:pt x="7709" y="311722"/>
                    <a:pt x="0" y="293111"/>
                    <a:pt x="0" y="273705"/>
                  </a:cubicBezTo>
                  <a:lnTo>
                    <a:pt x="0" y="73171"/>
                  </a:lnTo>
                  <a:cubicBezTo>
                    <a:pt x="0" y="53764"/>
                    <a:pt x="7709" y="35153"/>
                    <a:pt x="21431" y="21431"/>
                  </a:cubicBezTo>
                  <a:cubicBezTo>
                    <a:pt x="35153" y="7709"/>
                    <a:pt x="53764" y="0"/>
                    <a:pt x="73171" y="0"/>
                  </a:cubicBezTo>
                  <a:close/>
                </a:path>
              </a:pathLst>
            </a:custGeom>
            <a:solidFill>
              <a:srgbClr val="ffbdb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0" name="TextBox 42"/>
            <p:cNvSpPr/>
            <p:nvPr/>
          </p:nvSpPr>
          <p:spPr>
            <a:xfrm>
              <a:off x="5973120" y="4560120"/>
              <a:ext cx="948960" cy="149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01" name="Group 43"/>
          <p:cNvGrpSpPr/>
          <p:nvPr/>
        </p:nvGrpSpPr>
        <p:grpSpPr>
          <a:xfrm>
            <a:off x="5973120" y="5964480"/>
            <a:ext cx="948960" cy="1494720"/>
            <a:chOff x="5973120" y="5964480"/>
            <a:chExt cx="948960" cy="1494720"/>
          </a:xfrm>
        </p:grpSpPr>
        <p:sp>
          <p:nvSpPr>
            <p:cNvPr id="302" name="Freeform 44"/>
            <p:cNvSpPr/>
            <p:nvPr/>
          </p:nvSpPr>
          <p:spPr>
            <a:xfrm>
              <a:off x="5973120" y="6145560"/>
              <a:ext cx="948960" cy="1313640"/>
            </a:xfrm>
            <a:custGeom>
              <a:avLst/>
              <a:gdLst/>
              <a:ahLst/>
              <a:rect l="l" t="t" r="r" b="b"/>
              <a:pathLst>
                <a:path w="250801" h="346875">
                  <a:moveTo>
                    <a:pt x="73171" y="0"/>
                  </a:moveTo>
                  <a:lnTo>
                    <a:pt x="177630" y="0"/>
                  </a:lnTo>
                  <a:cubicBezTo>
                    <a:pt x="197036" y="0"/>
                    <a:pt x="215647" y="7709"/>
                    <a:pt x="229370" y="21431"/>
                  </a:cubicBezTo>
                  <a:cubicBezTo>
                    <a:pt x="243092" y="35153"/>
                    <a:pt x="250801" y="53764"/>
                    <a:pt x="250801" y="73171"/>
                  </a:cubicBezTo>
                  <a:lnTo>
                    <a:pt x="250801" y="273705"/>
                  </a:lnTo>
                  <a:cubicBezTo>
                    <a:pt x="250801" y="293111"/>
                    <a:pt x="243092" y="311722"/>
                    <a:pt x="229370" y="325444"/>
                  </a:cubicBezTo>
                  <a:cubicBezTo>
                    <a:pt x="215647" y="339166"/>
                    <a:pt x="197036" y="346875"/>
                    <a:pt x="177630" y="346875"/>
                  </a:cubicBezTo>
                  <a:lnTo>
                    <a:pt x="73171" y="346875"/>
                  </a:lnTo>
                  <a:cubicBezTo>
                    <a:pt x="53764" y="346875"/>
                    <a:pt x="35153" y="339166"/>
                    <a:pt x="21431" y="325444"/>
                  </a:cubicBezTo>
                  <a:cubicBezTo>
                    <a:pt x="7709" y="311722"/>
                    <a:pt x="0" y="293111"/>
                    <a:pt x="0" y="273705"/>
                  </a:cubicBezTo>
                  <a:lnTo>
                    <a:pt x="0" y="73171"/>
                  </a:lnTo>
                  <a:cubicBezTo>
                    <a:pt x="0" y="53764"/>
                    <a:pt x="7709" y="35153"/>
                    <a:pt x="21431" y="21431"/>
                  </a:cubicBezTo>
                  <a:cubicBezTo>
                    <a:pt x="35153" y="7709"/>
                    <a:pt x="53764" y="0"/>
                    <a:pt x="73171" y="0"/>
                  </a:cubicBezTo>
                  <a:close/>
                </a:path>
              </a:pathLst>
            </a:custGeom>
            <a:solidFill>
              <a:srgbClr val="ffbdb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3" name="TextBox 45"/>
            <p:cNvSpPr/>
            <p:nvPr/>
          </p:nvSpPr>
          <p:spPr>
            <a:xfrm>
              <a:off x="5973120" y="5964480"/>
              <a:ext cx="948960" cy="149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04" name="Group 46"/>
          <p:cNvGrpSpPr/>
          <p:nvPr/>
        </p:nvGrpSpPr>
        <p:grpSpPr>
          <a:xfrm>
            <a:off x="5973120" y="7367400"/>
            <a:ext cx="948960" cy="1494720"/>
            <a:chOff x="5973120" y="7367400"/>
            <a:chExt cx="948960" cy="1494720"/>
          </a:xfrm>
        </p:grpSpPr>
        <p:sp>
          <p:nvSpPr>
            <p:cNvPr id="305" name="Freeform 47"/>
            <p:cNvSpPr/>
            <p:nvPr/>
          </p:nvSpPr>
          <p:spPr>
            <a:xfrm>
              <a:off x="5973120" y="7548120"/>
              <a:ext cx="948960" cy="1313640"/>
            </a:xfrm>
            <a:custGeom>
              <a:avLst/>
              <a:gdLst/>
              <a:ahLst/>
              <a:rect l="l" t="t" r="r" b="b"/>
              <a:pathLst>
                <a:path w="250801" h="346875">
                  <a:moveTo>
                    <a:pt x="73171" y="0"/>
                  </a:moveTo>
                  <a:lnTo>
                    <a:pt x="177630" y="0"/>
                  </a:lnTo>
                  <a:cubicBezTo>
                    <a:pt x="197036" y="0"/>
                    <a:pt x="215647" y="7709"/>
                    <a:pt x="229370" y="21431"/>
                  </a:cubicBezTo>
                  <a:cubicBezTo>
                    <a:pt x="243092" y="35153"/>
                    <a:pt x="250801" y="53764"/>
                    <a:pt x="250801" y="73171"/>
                  </a:cubicBezTo>
                  <a:lnTo>
                    <a:pt x="250801" y="273705"/>
                  </a:lnTo>
                  <a:cubicBezTo>
                    <a:pt x="250801" y="293111"/>
                    <a:pt x="243092" y="311722"/>
                    <a:pt x="229370" y="325444"/>
                  </a:cubicBezTo>
                  <a:cubicBezTo>
                    <a:pt x="215647" y="339166"/>
                    <a:pt x="197036" y="346875"/>
                    <a:pt x="177630" y="346875"/>
                  </a:cubicBezTo>
                  <a:lnTo>
                    <a:pt x="73171" y="346875"/>
                  </a:lnTo>
                  <a:cubicBezTo>
                    <a:pt x="53764" y="346875"/>
                    <a:pt x="35153" y="339166"/>
                    <a:pt x="21431" y="325444"/>
                  </a:cubicBezTo>
                  <a:cubicBezTo>
                    <a:pt x="7709" y="311722"/>
                    <a:pt x="0" y="293111"/>
                    <a:pt x="0" y="273705"/>
                  </a:cubicBezTo>
                  <a:lnTo>
                    <a:pt x="0" y="73171"/>
                  </a:lnTo>
                  <a:cubicBezTo>
                    <a:pt x="0" y="53764"/>
                    <a:pt x="7709" y="35153"/>
                    <a:pt x="21431" y="21431"/>
                  </a:cubicBezTo>
                  <a:cubicBezTo>
                    <a:pt x="35153" y="7709"/>
                    <a:pt x="53764" y="0"/>
                    <a:pt x="73171" y="0"/>
                  </a:cubicBezTo>
                  <a:close/>
                </a:path>
              </a:pathLst>
            </a:custGeom>
            <a:solidFill>
              <a:srgbClr val="ffbdb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6" name="TextBox 48"/>
            <p:cNvSpPr/>
            <p:nvPr/>
          </p:nvSpPr>
          <p:spPr>
            <a:xfrm>
              <a:off x="5973120" y="7367400"/>
              <a:ext cx="948960" cy="149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07" name="TextBox 49"/>
          <p:cNvSpPr/>
          <p:nvPr/>
        </p:nvSpPr>
        <p:spPr>
          <a:xfrm>
            <a:off x="13968720" y="2262600"/>
            <a:ext cx="2048400" cy="106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Open Sans Bold"/>
                <a:ea typeface="DejaVu Sans"/>
              </a:rPr>
              <a:t>ЭФФЕКТЫ: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308" name="TextBox 50"/>
          <p:cNvSpPr/>
          <p:nvPr/>
        </p:nvSpPr>
        <p:spPr>
          <a:xfrm>
            <a:off x="13977000" y="2872440"/>
            <a:ext cx="4088520" cy="667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Оперативный мониторинг комплексной безопасности региона.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Анализ, фиксация текущих проблем и контроль решения 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в режиме реального времени. Оперативное обновление информационной панели.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Данной информационной панелью пользуется Губернатор, заместители Губернатора, ОИВ, ОМСУ, ЕДДС, МЧС, УМВД, ФСБ, Росгвардия для быстрого реагирования и решения проблем граждан.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endParaRPr b="0" lang="ru-RU" sz="1940" spc="-1" strike="noStrike">
              <a:latin typeface="Arial"/>
            </a:endParaRPr>
          </a:p>
        </p:txBody>
      </p:sp>
      <p:grpSp>
        <p:nvGrpSpPr>
          <p:cNvPr id="309" name="Group 51"/>
          <p:cNvGrpSpPr/>
          <p:nvPr/>
        </p:nvGrpSpPr>
        <p:grpSpPr>
          <a:xfrm>
            <a:off x="6983280" y="4617360"/>
            <a:ext cx="139320" cy="4244760"/>
            <a:chOff x="6983280" y="4617360"/>
            <a:chExt cx="139320" cy="4244760"/>
          </a:xfrm>
        </p:grpSpPr>
        <p:sp>
          <p:nvSpPr>
            <p:cNvPr id="310" name="Freeform 52"/>
            <p:cNvSpPr/>
            <p:nvPr/>
          </p:nvSpPr>
          <p:spPr>
            <a:xfrm>
              <a:off x="6983280" y="4740840"/>
              <a:ext cx="139320" cy="4121280"/>
            </a:xfrm>
            <a:custGeom>
              <a:avLst/>
              <a:gdLst/>
              <a:ahLst/>
              <a:rect l="l" t="t" r="r" b="b"/>
              <a:pathLst>
                <a:path w="54964" h="1590786">
                  <a:moveTo>
                    <a:pt x="27482" y="0"/>
                  </a:moveTo>
                  <a:lnTo>
                    <a:pt x="27482" y="0"/>
                  </a:lnTo>
                  <a:cubicBezTo>
                    <a:pt x="42660" y="0"/>
                    <a:pt x="54964" y="12304"/>
                    <a:pt x="54964" y="27482"/>
                  </a:cubicBezTo>
                  <a:lnTo>
                    <a:pt x="54964" y="1563304"/>
                  </a:lnTo>
                  <a:cubicBezTo>
                    <a:pt x="54964" y="1570593"/>
                    <a:pt x="52068" y="1577583"/>
                    <a:pt x="46914" y="1582737"/>
                  </a:cubicBezTo>
                  <a:cubicBezTo>
                    <a:pt x="41760" y="1587891"/>
                    <a:pt x="34770" y="1590786"/>
                    <a:pt x="27482" y="1590786"/>
                  </a:cubicBezTo>
                  <a:lnTo>
                    <a:pt x="27482" y="1590786"/>
                  </a:lnTo>
                  <a:cubicBezTo>
                    <a:pt x="20193" y="1590786"/>
                    <a:pt x="13203" y="1587891"/>
                    <a:pt x="8049" y="1582737"/>
                  </a:cubicBezTo>
                  <a:cubicBezTo>
                    <a:pt x="2895" y="1577583"/>
                    <a:pt x="0" y="1570593"/>
                    <a:pt x="0" y="1563304"/>
                  </a:cubicBezTo>
                  <a:lnTo>
                    <a:pt x="0" y="27482"/>
                  </a:lnTo>
                  <a:cubicBezTo>
                    <a:pt x="0" y="20193"/>
                    <a:pt x="2895" y="13203"/>
                    <a:pt x="8049" y="8049"/>
                  </a:cubicBezTo>
                  <a:cubicBezTo>
                    <a:pt x="13203" y="2895"/>
                    <a:pt x="20193" y="0"/>
                    <a:pt x="27482" y="0"/>
                  </a:cubicBezTo>
                  <a:close/>
                </a:path>
              </a:pathLst>
            </a:custGeom>
            <a:solidFill>
              <a:srgbClr val="dadbd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1" name="TextBox 53"/>
            <p:cNvSpPr/>
            <p:nvPr/>
          </p:nvSpPr>
          <p:spPr>
            <a:xfrm>
              <a:off x="6983280" y="4617360"/>
              <a:ext cx="139320" cy="4244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12" name="Group 54"/>
          <p:cNvGrpSpPr/>
          <p:nvPr/>
        </p:nvGrpSpPr>
        <p:grpSpPr>
          <a:xfrm>
            <a:off x="6983280" y="4617360"/>
            <a:ext cx="139320" cy="569880"/>
            <a:chOff x="6983280" y="4617360"/>
            <a:chExt cx="139320" cy="569880"/>
          </a:xfrm>
        </p:grpSpPr>
        <p:sp>
          <p:nvSpPr>
            <p:cNvPr id="313" name="Freeform 55"/>
            <p:cNvSpPr/>
            <p:nvPr/>
          </p:nvSpPr>
          <p:spPr>
            <a:xfrm>
              <a:off x="6983280" y="4740840"/>
              <a:ext cx="139320" cy="446400"/>
            </a:xfrm>
            <a:custGeom>
              <a:avLst/>
              <a:gdLst/>
              <a:ahLst/>
              <a:rect l="l" t="t" r="r" b="b"/>
              <a:pathLst>
                <a:path w="54964" h="173438">
                  <a:moveTo>
                    <a:pt x="27482" y="0"/>
                  </a:moveTo>
                  <a:lnTo>
                    <a:pt x="27482" y="0"/>
                  </a:lnTo>
                  <a:cubicBezTo>
                    <a:pt x="42660" y="0"/>
                    <a:pt x="54964" y="12304"/>
                    <a:pt x="54964" y="27482"/>
                  </a:cubicBezTo>
                  <a:lnTo>
                    <a:pt x="54964" y="145956"/>
                  </a:lnTo>
                  <a:cubicBezTo>
                    <a:pt x="54964" y="153244"/>
                    <a:pt x="52068" y="160234"/>
                    <a:pt x="46914" y="165388"/>
                  </a:cubicBezTo>
                  <a:cubicBezTo>
                    <a:pt x="41760" y="170542"/>
                    <a:pt x="34770" y="173438"/>
                    <a:pt x="27482" y="173438"/>
                  </a:cubicBezTo>
                  <a:lnTo>
                    <a:pt x="27482" y="173438"/>
                  </a:lnTo>
                  <a:cubicBezTo>
                    <a:pt x="20193" y="173438"/>
                    <a:pt x="13203" y="170542"/>
                    <a:pt x="8049" y="165388"/>
                  </a:cubicBezTo>
                  <a:cubicBezTo>
                    <a:pt x="2895" y="160234"/>
                    <a:pt x="0" y="153244"/>
                    <a:pt x="0" y="145956"/>
                  </a:cubicBezTo>
                  <a:lnTo>
                    <a:pt x="0" y="27482"/>
                  </a:lnTo>
                  <a:cubicBezTo>
                    <a:pt x="0" y="20193"/>
                    <a:pt x="2895" y="13203"/>
                    <a:pt x="8049" y="8049"/>
                  </a:cubicBezTo>
                  <a:cubicBezTo>
                    <a:pt x="13203" y="2895"/>
                    <a:pt x="20193" y="0"/>
                    <a:pt x="27482" y="0"/>
                  </a:cubicBezTo>
                  <a:close/>
                </a:path>
              </a:pathLst>
            </a:custGeom>
            <a:solidFill>
              <a:srgbClr val="66666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4" name="TextBox 56"/>
            <p:cNvSpPr/>
            <p:nvPr/>
          </p:nvSpPr>
          <p:spPr>
            <a:xfrm>
              <a:off x="6983280" y="4617360"/>
              <a:ext cx="139320" cy="569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15" name="Group 57"/>
          <p:cNvGrpSpPr/>
          <p:nvPr/>
        </p:nvGrpSpPr>
        <p:grpSpPr>
          <a:xfrm>
            <a:off x="2436120" y="2653200"/>
            <a:ext cx="4686120" cy="1303200"/>
            <a:chOff x="2436120" y="2653200"/>
            <a:chExt cx="4686120" cy="1303200"/>
          </a:xfrm>
        </p:grpSpPr>
        <p:sp>
          <p:nvSpPr>
            <p:cNvPr id="316" name="Freeform 58"/>
            <p:cNvSpPr/>
            <p:nvPr/>
          </p:nvSpPr>
          <p:spPr>
            <a:xfrm>
              <a:off x="2436120" y="2834280"/>
              <a:ext cx="4686120" cy="1122120"/>
            </a:xfrm>
            <a:custGeom>
              <a:avLst/>
              <a:gdLst/>
              <a:ahLst/>
              <a:rect l="l" t="t" r="r" b="b"/>
              <a:pathLst>
                <a:path w="1235084" h="296352">
                  <a:moveTo>
                    <a:pt x="56131" y="0"/>
                  </a:moveTo>
                  <a:lnTo>
                    <a:pt x="1178953" y="0"/>
                  </a:lnTo>
                  <a:cubicBezTo>
                    <a:pt x="1209953" y="0"/>
                    <a:pt x="1235084" y="25131"/>
                    <a:pt x="1235084" y="56131"/>
                  </a:cubicBezTo>
                  <a:lnTo>
                    <a:pt x="1235084" y="240220"/>
                  </a:lnTo>
                  <a:cubicBezTo>
                    <a:pt x="1235084" y="255107"/>
                    <a:pt x="1229170" y="269384"/>
                    <a:pt x="1218644" y="279911"/>
                  </a:cubicBezTo>
                  <a:cubicBezTo>
                    <a:pt x="1208117" y="290438"/>
                    <a:pt x="1193840" y="296352"/>
                    <a:pt x="1178953" y="296352"/>
                  </a:cubicBezTo>
                  <a:lnTo>
                    <a:pt x="56131" y="296352"/>
                  </a:lnTo>
                  <a:cubicBezTo>
                    <a:pt x="41244" y="296352"/>
                    <a:pt x="26967" y="290438"/>
                    <a:pt x="16440" y="279911"/>
                  </a:cubicBezTo>
                  <a:cubicBezTo>
                    <a:pt x="5914" y="269384"/>
                    <a:pt x="0" y="255107"/>
                    <a:pt x="0" y="240220"/>
                  </a:cubicBezTo>
                  <a:lnTo>
                    <a:pt x="0" y="56131"/>
                  </a:lnTo>
                  <a:cubicBezTo>
                    <a:pt x="0" y="41244"/>
                    <a:pt x="5914" y="26967"/>
                    <a:pt x="16440" y="16440"/>
                  </a:cubicBezTo>
                  <a:cubicBezTo>
                    <a:pt x="26967" y="5914"/>
                    <a:pt x="41244" y="0"/>
                    <a:pt x="56131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7" name="TextBox 59"/>
            <p:cNvSpPr/>
            <p:nvPr/>
          </p:nvSpPr>
          <p:spPr>
            <a:xfrm>
              <a:off x="2436120" y="2653200"/>
              <a:ext cx="4686120" cy="1302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18" name="Group 60"/>
          <p:cNvGrpSpPr/>
          <p:nvPr/>
        </p:nvGrpSpPr>
        <p:grpSpPr>
          <a:xfrm>
            <a:off x="902880" y="2708280"/>
            <a:ext cx="1425240" cy="731880"/>
            <a:chOff x="902880" y="2708280"/>
            <a:chExt cx="1425240" cy="731880"/>
          </a:xfrm>
        </p:grpSpPr>
        <p:sp>
          <p:nvSpPr>
            <p:cNvPr id="319" name="Freeform 61"/>
            <p:cNvSpPr/>
            <p:nvPr/>
          </p:nvSpPr>
          <p:spPr>
            <a:xfrm>
              <a:off x="902880" y="2834280"/>
              <a:ext cx="1425240" cy="605880"/>
            </a:xfrm>
            <a:custGeom>
              <a:avLst/>
              <a:gdLst/>
              <a:ahLst/>
              <a:rect l="l" t="t" r="r" b="b"/>
              <a:pathLst>
                <a:path w="540117" h="230244">
                  <a:moveTo>
                    <a:pt x="108391" y="0"/>
                  </a:moveTo>
                  <a:lnTo>
                    <a:pt x="431726" y="0"/>
                  </a:lnTo>
                  <a:cubicBezTo>
                    <a:pt x="460473" y="0"/>
                    <a:pt x="488042" y="11420"/>
                    <a:pt x="508370" y="31747"/>
                  </a:cubicBezTo>
                  <a:cubicBezTo>
                    <a:pt x="528697" y="52074"/>
                    <a:pt x="540117" y="79644"/>
                    <a:pt x="540117" y="108391"/>
                  </a:cubicBezTo>
                  <a:lnTo>
                    <a:pt x="540117" y="121853"/>
                  </a:lnTo>
                  <a:cubicBezTo>
                    <a:pt x="540117" y="150600"/>
                    <a:pt x="528697" y="178170"/>
                    <a:pt x="508370" y="198497"/>
                  </a:cubicBezTo>
                  <a:cubicBezTo>
                    <a:pt x="488042" y="218824"/>
                    <a:pt x="460473" y="230244"/>
                    <a:pt x="431726" y="230244"/>
                  </a:cubicBezTo>
                  <a:lnTo>
                    <a:pt x="108391" y="230244"/>
                  </a:lnTo>
                  <a:cubicBezTo>
                    <a:pt x="79644" y="230244"/>
                    <a:pt x="52074" y="218824"/>
                    <a:pt x="31747" y="198497"/>
                  </a:cubicBezTo>
                  <a:cubicBezTo>
                    <a:pt x="11420" y="178170"/>
                    <a:pt x="0" y="150600"/>
                    <a:pt x="0" y="121853"/>
                  </a:cubicBezTo>
                  <a:lnTo>
                    <a:pt x="0" y="108391"/>
                  </a:lnTo>
                  <a:cubicBezTo>
                    <a:pt x="0" y="79644"/>
                    <a:pt x="11420" y="52074"/>
                    <a:pt x="31747" y="31747"/>
                  </a:cubicBezTo>
                  <a:cubicBezTo>
                    <a:pt x="52074" y="11420"/>
                    <a:pt x="79644" y="0"/>
                    <a:pt x="108391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0" name="TextBox 62"/>
            <p:cNvSpPr/>
            <p:nvPr/>
          </p:nvSpPr>
          <p:spPr>
            <a:xfrm>
              <a:off x="902880" y="2708280"/>
              <a:ext cx="1425240" cy="731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21" name="Group 63"/>
          <p:cNvGrpSpPr/>
          <p:nvPr/>
        </p:nvGrpSpPr>
        <p:grpSpPr>
          <a:xfrm>
            <a:off x="902880" y="3400920"/>
            <a:ext cx="1425240" cy="731880"/>
            <a:chOff x="902880" y="3400920"/>
            <a:chExt cx="1425240" cy="731880"/>
          </a:xfrm>
        </p:grpSpPr>
        <p:sp>
          <p:nvSpPr>
            <p:cNvPr id="322" name="Freeform 64"/>
            <p:cNvSpPr/>
            <p:nvPr/>
          </p:nvSpPr>
          <p:spPr>
            <a:xfrm>
              <a:off x="902880" y="3526920"/>
              <a:ext cx="1425240" cy="605880"/>
            </a:xfrm>
            <a:custGeom>
              <a:avLst/>
              <a:gdLst/>
              <a:ahLst/>
              <a:rect l="l" t="t" r="r" b="b"/>
              <a:pathLst>
                <a:path w="540117" h="230244">
                  <a:moveTo>
                    <a:pt x="108391" y="0"/>
                  </a:moveTo>
                  <a:lnTo>
                    <a:pt x="431726" y="0"/>
                  </a:lnTo>
                  <a:cubicBezTo>
                    <a:pt x="460473" y="0"/>
                    <a:pt x="488042" y="11420"/>
                    <a:pt x="508370" y="31747"/>
                  </a:cubicBezTo>
                  <a:cubicBezTo>
                    <a:pt x="528697" y="52074"/>
                    <a:pt x="540117" y="79644"/>
                    <a:pt x="540117" y="108391"/>
                  </a:cubicBezTo>
                  <a:lnTo>
                    <a:pt x="540117" y="121853"/>
                  </a:lnTo>
                  <a:cubicBezTo>
                    <a:pt x="540117" y="150600"/>
                    <a:pt x="528697" y="178170"/>
                    <a:pt x="508370" y="198497"/>
                  </a:cubicBezTo>
                  <a:cubicBezTo>
                    <a:pt x="488042" y="218824"/>
                    <a:pt x="460473" y="230244"/>
                    <a:pt x="431726" y="230244"/>
                  </a:cubicBezTo>
                  <a:lnTo>
                    <a:pt x="108391" y="230244"/>
                  </a:lnTo>
                  <a:cubicBezTo>
                    <a:pt x="79644" y="230244"/>
                    <a:pt x="52074" y="218824"/>
                    <a:pt x="31747" y="198497"/>
                  </a:cubicBezTo>
                  <a:cubicBezTo>
                    <a:pt x="11420" y="178170"/>
                    <a:pt x="0" y="150600"/>
                    <a:pt x="0" y="121853"/>
                  </a:cubicBezTo>
                  <a:lnTo>
                    <a:pt x="0" y="108391"/>
                  </a:lnTo>
                  <a:cubicBezTo>
                    <a:pt x="0" y="79644"/>
                    <a:pt x="11420" y="52074"/>
                    <a:pt x="31747" y="31747"/>
                  </a:cubicBezTo>
                  <a:cubicBezTo>
                    <a:pt x="52074" y="11420"/>
                    <a:pt x="79644" y="0"/>
                    <a:pt x="108391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3" name="TextBox 65"/>
            <p:cNvSpPr/>
            <p:nvPr/>
          </p:nvSpPr>
          <p:spPr>
            <a:xfrm>
              <a:off x="902880" y="3400920"/>
              <a:ext cx="1425240" cy="731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24" name="Group 66"/>
          <p:cNvGrpSpPr/>
          <p:nvPr/>
        </p:nvGrpSpPr>
        <p:grpSpPr>
          <a:xfrm>
            <a:off x="929520" y="4096080"/>
            <a:ext cx="1398600" cy="731880"/>
            <a:chOff x="929520" y="4096080"/>
            <a:chExt cx="1398600" cy="731880"/>
          </a:xfrm>
        </p:grpSpPr>
        <p:sp>
          <p:nvSpPr>
            <p:cNvPr id="325" name="Freeform 67"/>
            <p:cNvSpPr/>
            <p:nvPr/>
          </p:nvSpPr>
          <p:spPr>
            <a:xfrm>
              <a:off x="929520" y="4222080"/>
              <a:ext cx="1398600" cy="605880"/>
            </a:xfrm>
            <a:custGeom>
              <a:avLst/>
              <a:gdLst/>
              <a:ahLst/>
              <a:rect l="l" t="t" r="r" b="b"/>
              <a:pathLst>
                <a:path w="530082" h="230244">
                  <a:moveTo>
                    <a:pt x="110443" y="0"/>
                  </a:moveTo>
                  <a:lnTo>
                    <a:pt x="419639" y="0"/>
                  </a:lnTo>
                  <a:cubicBezTo>
                    <a:pt x="480635" y="0"/>
                    <a:pt x="530082" y="49447"/>
                    <a:pt x="530082" y="110443"/>
                  </a:cubicBezTo>
                  <a:lnTo>
                    <a:pt x="530082" y="119801"/>
                  </a:lnTo>
                  <a:cubicBezTo>
                    <a:pt x="530082" y="180797"/>
                    <a:pt x="480635" y="230244"/>
                    <a:pt x="419639" y="230244"/>
                  </a:cubicBezTo>
                  <a:lnTo>
                    <a:pt x="110443" y="230244"/>
                  </a:lnTo>
                  <a:cubicBezTo>
                    <a:pt x="49447" y="230244"/>
                    <a:pt x="0" y="180797"/>
                    <a:pt x="0" y="119801"/>
                  </a:cubicBezTo>
                  <a:lnTo>
                    <a:pt x="0" y="110443"/>
                  </a:lnTo>
                  <a:cubicBezTo>
                    <a:pt x="0" y="49447"/>
                    <a:pt x="49447" y="0"/>
                    <a:pt x="110443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6" name="TextBox 68"/>
            <p:cNvSpPr/>
            <p:nvPr/>
          </p:nvSpPr>
          <p:spPr>
            <a:xfrm>
              <a:off x="929520" y="4096080"/>
              <a:ext cx="1398600" cy="731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27" name="Group 69"/>
          <p:cNvGrpSpPr/>
          <p:nvPr/>
        </p:nvGrpSpPr>
        <p:grpSpPr>
          <a:xfrm>
            <a:off x="929520" y="4788720"/>
            <a:ext cx="1389240" cy="731880"/>
            <a:chOff x="929520" y="4788720"/>
            <a:chExt cx="1389240" cy="731880"/>
          </a:xfrm>
        </p:grpSpPr>
        <p:sp>
          <p:nvSpPr>
            <p:cNvPr id="328" name="Freeform 70"/>
            <p:cNvSpPr/>
            <p:nvPr/>
          </p:nvSpPr>
          <p:spPr>
            <a:xfrm>
              <a:off x="929520" y="4914720"/>
              <a:ext cx="1389240" cy="605880"/>
            </a:xfrm>
            <a:custGeom>
              <a:avLst/>
              <a:gdLst/>
              <a:ahLst/>
              <a:rect l="l" t="t" r="r" b="b"/>
              <a:pathLst>
                <a:path w="526481" h="230244">
                  <a:moveTo>
                    <a:pt x="111198" y="0"/>
                  </a:moveTo>
                  <a:lnTo>
                    <a:pt x="415282" y="0"/>
                  </a:lnTo>
                  <a:cubicBezTo>
                    <a:pt x="476695" y="0"/>
                    <a:pt x="526481" y="49785"/>
                    <a:pt x="526481" y="111198"/>
                  </a:cubicBezTo>
                  <a:lnTo>
                    <a:pt x="526481" y="119046"/>
                  </a:lnTo>
                  <a:cubicBezTo>
                    <a:pt x="526481" y="148537"/>
                    <a:pt x="514765" y="176821"/>
                    <a:pt x="493911" y="197675"/>
                  </a:cubicBezTo>
                  <a:cubicBezTo>
                    <a:pt x="473058" y="218529"/>
                    <a:pt x="444774" y="230244"/>
                    <a:pt x="415282" y="230244"/>
                  </a:cubicBezTo>
                  <a:lnTo>
                    <a:pt x="111198" y="230244"/>
                  </a:lnTo>
                  <a:cubicBezTo>
                    <a:pt x="81707" y="230244"/>
                    <a:pt x="53423" y="218529"/>
                    <a:pt x="32569" y="197675"/>
                  </a:cubicBezTo>
                  <a:cubicBezTo>
                    <a:pt x="11716" y="176821"/>
                    <a:pt x="0" y="148537"/>
                    <a:pt x="0" y="119046"/>
                  </a:cubicBezTo>
                  <a:lnTo>
                    <a:pt x="0" y="111198"/>
                  </a:lnTo>
                  <a:cubicBezTo>
                    <a:pt x="0" y="81707"/>
                    <a:pt x="11716" y="53423"/>
                    <a:pt x="32569" y="32569"/>
                  </a:cubicBezTo>
                  <a:cubicBezTo>
                    <a:pt x="53423" y="11716"/>
                    <a:pt x="81707" y="0"/>
                    <a:pt x="111198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9" name="TextBox 71"/>
            <p:cNvSpPr/>
            <p:nvPr/>
          </p:nvSpPr>
          <p:spPr>
            <a:xfrm>
              <a:off x="929520" y="4788720"/>
              <a:ext cx="1389240" cy="731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30" name="Group 72"/>
          <p:cNvGrpSpPr/>
          <p:nvPr/>
        </p:nvGrpSpPr>
        <p:grpSpPr>
          <a:xfrm>
            <a:off x="929520" y="5483880"/>
            <a:ext cx="1389240" cy="731880"/>
            <a:chOff x="929520" y="5483880"/>
            <a:chExt cx="1389240" cy="731880"/>
          </a:xfrm>
        </p:grpSpPr>
        <p:sp>
          <p:nvSpPr>
            <p:cNvPr id="331" name="Freeform 73"/>
            <p:cNvSpPr/>
            <p:nvPr/>
          </p:nvSpPr>
          <p:spPr>
            <a:xfrm>
              <a:off x="929520" y="5609880"/>
              <a:ext cx="1389240" cy="605880"/>
            </a:xfrm>
            <a:custGeom>
              <a:avLst/>
              <a:gdLst/>
              <a:ahLst/>
              <a:rect l="l" t="t" r="r" b="b"/>
              <a:pathLst>
                <a:path w="526481" h="230244">
                  <a:moveTo>
                    <a:pt x="111198" y="0"/>
                  </a:moveTo>
                  <a:lnTo>
                    <a:pt x="415282" y="0"/>
                  </a:lnTo>
                  <a:cubicBezTo>
                    <a:pt x="476695" y="0"/>
                    <a:pt x="526481" y="49785"/>
                    <a:pt x="526481" y="111198"/>
                  </a:cubicBezTo>
                  <a:lnTo>
                    <a:pt x="526481" y="119046"/>
                  </a:lnTo>
                  <a:cubicBezTo>
                    <a:pt x="526481" y="148537"/>
                    <a:pt x="514765" y="176821"/>
                    <a:pt x="493911" y="197675"/>
                  </a:cubicBezTo>
                  <a:cubicBezTo>
                    <a:pt x="473058" y="218529"/>
                    <a:pt x="444774" y="230244"/>
                    <a:pt x="415282" y="230244"/>
                  </a:cubicBezTo>
                  <a:lnTo>
                    <a:pt x="111198" y="230244"/>
                  </a:lnTo>
                  <a:cubicBezTo>
                    <a:pt x="81707" y="230244"/>
                    <a:pt x="53423" y="218529"/>
                    <a:pt x="32569" y="197675"/>
                  </a:cubicBezTo>
                  <a:cubicBezTo>
                    <a:pt x="11716" y="176821"/>
                    <a:pt x="0" y="148537"/>
                    <a:pt x="0" y="119046"/>
                  </a:cubicBezTo>
                  <a:lnTo>
                    <a:pt x="0" y="111198"/>
                  </a:lnTo>
                  <a:cubicBezTo>
                    <a:pt x="0" y="81707"/>
                    <a:pt x="11716" y="53423"/>
                    <a:pt x="32569" y="32569"/>
                  </a:cubicBezTo>
                  <a:cubicBezTo>
                    <a:pt x="53423" y="11716"/>
                    <a:pt x="81707" y="0"/>
                    <a:pt x="111198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2" name="TextBox 74"/>
            <p:cNvSpPr/>
            <p:nvPr/>
          </p:nvSpPr>
          <p:spPr>
            <a:xfrm>
              <a:off x="929520" y="5483880"/>
              <a:ext cx="1389240" cy="731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33" name="Group 75"/>
          <p:cNvGrpSpPr/>
          <p:nvPr/>
        </p:nvGrpSpPr>
        <p:grpSpPr>
          <a:xfrm>
            <a:off x="929520" y="6176520"/>
            <a:ext cx="1389240" cy="731880"/>
            <a:chOff x="929520" y="6176520"/>
            <a:chExt cx="1389240" cy="731880"/>
          </a:xfrm>
        </p:grpSpPr>
        <p:sp>
          <p:nvSpPr>
            <p:cNvPr id="334" name="Freeform 76"/>
            <p:cNvSpPr/>
            <p:nvPr/>
          </p:nvSpPr>
          <p:spPr>
            <a:xfrm>
              <a:off x="929520" y="6302520"/>
              <a:ext cx="1389240" cy="605880"/>
            </a:xfrm>
            <a:custGeom>
              <a:avLst/>
              <a:gdLst/>
              <a:ahLst/>
              <a:rect l="l" t="t" r="r" b="b"/>
              <a:pathLst>
                <a:path w="526481" h="230244">
                  <a:moveTo>
                    <a:pt x="111198" y="0"/>
                  </a:moveTo>
                  <a:lnTo>
                    <a:pt x="415282" y="0"/>
                  </a:lnTo>
                  <a:cubicBezTo>
                    <a:pt x="476695" y="0"/>
                    <a:pt x="526481" y="49785"/>
                    <a:pt x="526481" y="111198"/>
                  </a:cubicBezTo>
                  <a:lnTo>
                    <a:pt x="526481" y="119046"/>
                  </a:lnTo>
                  <a:cubicBezTo>
                    <a:pt x="526481" y="148537"/>
                    <a:pt x="514765" y="176821"/>
                    <a:pt x="493911" y="197675"/>
                  </a:cubicBezTo>
                  <a:cubicBezTo>
                    <a:pt x="473058" y="218529"/>
                    <a:pt x="444774" y="230244"/>
                    <a:pt x="415282" y="230244"/>
                  </a:cubicBezTo>
                  <a:lnTo>
                    <a:pt x="111198" y="230244"/>
                  </a:lnTo>
                  <a:cubicBezTo>
                    <a:pt x="81707" y="230244"/>
                    <a:pt x="53423" y="218529"/>
                    <a:pt x="32569" y="197675"/>
                  </a:cubicBezTo>
                  <a:cubicBezTo>
                    <a:pt x="11716" y="176821"/>
                    <a:pt x="0" y="148537"/>
                    <a:pt x="0" y="119046"/>
                  </a:cubicBezTo>
                  <a:lnTo>
                    <a:pt x="0" y="111198"/>
                  </a:lnTo>
                  <a:cubicBezTo>
                    <a:pt x="0" y="81707"/>
                    <a:pt x="11716" y="53423"/>
                    <a:pt x="32569" y="32569"/>
                  </a:cubicBezTo>
                  <a:cubicBezTo>
                    <a:pt x="53423" y="11716"/>
                    <a:pt x="81707" y="0"/>
                    <a:pt x="111198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" name="TextBox 77"/>
            <p:cNvSpPr/>
            <p:nvPr/>
          </p:nvSpPr>
          <p:spPr>
            <a:xfrm>
              <a:off x="929520" y="6176520"/>
              <a:ext cx="1389240" cy="731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36" name="Group 78"/>
          <p:cNvGrpSpPr/>
          <p:nvPr/>
        </p:nvGrpSpPr>
        <p:grpSpPr>
          <a:xfrm>
            <a:off x="929520" y="6873840"/>
            <a:ext cx="1389240" cy="968760"/>
            <a:chOff x="929520" y="6873840"/>
            <a:chExt cx="1389240" cy="968760"/>
          </a:xfrm>
        </p:grpSpPr>
        <p:sp>
          <p:nvSpPr>
            <p:cNvPr id="337" name="Freeform 79"/>
            <p:cNvSpPr/>
            <p:nvPr/>
          </p:nvSpPr>
          <p:spPr>
            <a:xfrm>
              <a:off x="929520" y="6999840"/>
              <a:ext cx="1389240" cy="842760"/>
            </a:xfrm>
            <a:custGeom>
              <a:avLst/>
              <a:gdLst/>
              <a:ahLst/>
              <a:rect l="l" t="t" r="r" b="b"/>
              <a:pathLst>
                <a:path w="526481" h="319883">
                  <a:moveTo>
                    <a:pt x="111198" y="0"/>
                  </a:moveTo>
                  <a:lnTo>
                    <a:pt x="415282" y="0"/>
                  </a:lnTo>
                  <a:cubicBezTo>
                    <a:pt x="476695" y="0"/>
                    <a:pt x="526481" y="49785"/>
                    <a:pt x="526481" y="111198"/>
                  </a:cubicBezTo>
                  <a:lnTo>
                    <a:pt x="526481" y="208685"/>
                  </a:lnTo>
                  <a:cubicBezTo>
                    <a:pt x="526481" y="238176"/>
                    <a:pt x="514765" y="266460"/>
                    <a:pt x="493911" y="287314"/>
                  </a:cubicBezTo>
                  <a:cubicBezTo>
                    <a:pt x="473058" y="308168"/>
                    <a:pt x="444774" y="319883"/>
                    <a:pt x="415282" y="319883"/>
                  </a:cubicBezTo>
                  <a:lnTo>
                    <a:pt x="111198" y="319883"/>
                  </a:lnTo>
                  <a:cubicBezTo>
                    <a:pt x="81707" y="319883"/>
                    <a:pt x="53423" y="308168"/>
                    <a:pt x="32569" y="287314"/>
                  </a:cubicBezTo>
                  <a:cubicBezTo>
                    <a:pt x="11716" y="266460"/>
                    <a:pt x="0" y="238176"/>
                    <a:pt x="0" y="208685"/>
                  </a:cubicBezTo>
                  <a:lnTo>
                    <a:pt x="0" y="111198"/>
                  </a:lnTo>
                  <a:cubicBezTo>
                    <a:pt x="0" y="81707"/>
                    <a:pt x="11716" y="53423"/>
                    <a:pt x="32569" y="32569"/>
                  </a:cubicBezTo>
                  <a:cubicBezTo>
                    <a:pt x="53423" y="11716"/>
                    <a:pt x="81707" y="0"/>
                    <a:pt x="111198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8" name="TextBox 80"/>
            <p:cNvSpPr/>
            <p:nvPr/>
          </p:nvSpPr>
          <p:spPr>
            <a:xfrm>
              <a:off x="929520" y="6873840"/>
              <a:ext cx="1389240" cy="968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39" name="Group 81"/>
          <p:cNvGrpSpPr/>
          <p:nvPr/>
        </p:nvGrpSpPr>
        <p:grpSpPr>
          <a:xfrm>
            <a:off x="929520" y="7786440"/>
            <a:ext cx="1389240" cy="678240"/>
            <a:chOff x="929520" y="7786440"/>
            <a:chExt cx="1389240" cy="678240"/>
          </a:xfrm>
        </p:grpSpPr>
        <p:sp>
          <p:nvSpPr>
            <p:cNvPr id="340" name="Freeform 82"/>
            <p:cNvSpPr/>
            <p:nvPr/>
          </p:nvSpPr>
          <p:spPr>
            <a:xfrm>
              <a:off x="929520" y="7912440"/>
              <a:ext cx="1389240" cy="552240"/>
            </a:xfrm>
            <a:custGeom>
              <a:avLst/>
              <a:gdLst/>
              <a:ahLst/>
              <a:rect l="l" t="t" r="r" b="b"/>
              <a:pathLst>
                <a:path w="526481" h="209967">
                  <a:moveTo>
                    <a:pt x="104984" y="0"/>
                  </a:moveTo>
                  <a:lnTo>
                    <a:pt x="421497" y="0"/>
                  </a:lnTo>
                  <a:cubicBezTo>
                    <a:pt x="479478" y="0"/>
                    <a:pt x="526481" y="47003"/>
                    <a:pt x="526481" y="104984"/>
                  </a:cubicBezTo>
                  <a:lnTo>
                    <a:pt x="526481" y="104984"/>
                  </a:lnTo>
                  <a:cubicBezTo>
                    <a:pt x="526481" y="132827"/>
                    <a:pt x="515420" y="159530"/>
                    <a:pt x="495732" y="179218"/>
                  </a:cubicBezTo>
                  <a:cubicBezTo>
                    <a:pt x="476043" y="198906"/>
                    <a:pt x="449340" y="209967"/>
                    <a:pt x="421497" y="209967"/>
                  </a:cubicBezTo>
                  <a:lnTo>
                    <a:pt x="104984" y="209967"/>
                  </a:lnTo>
                  <a:cubicBezTo>
                    <a:pt x="77140" y="209967"/>
                    <a:pt x="50437" y="198906"/>
                    <a:pt x="30749" y="179218"/>
                  </a:cubicBezTo>
                  <a:cubicBezTo>
                    <a:pt x="11061" y="159530"/>
                    <a:pt x="0" y="132827"/>
                    <a:pt x="0" y="104984"/>
                  </a:cubicBezTo>
                  <a:lnTo>
                    <a:pt x="0" y="104984"/>
                  </a:lnTo>
                  <a:cubicBezTo>
                    <a:pt x="0" y="77140"/>
                    <a:pt x="11061" y="50437"/>
                    <a:pt x="30749" y="30749"/>
                  </a:cubicBezTo>
                  <a:cubicBezTo>
                    <a:pt x="50437" y="11061"/>
                    <a:pt x="77140" y="0"/>
                    <a:pt x="104984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1" name="TextBox 83"/>
            <p:cNvSpPr/>
            <p:nvPr/>
          </p:nvSpPr>
          <p:spPr>
            <a:xfrm>
              <a:off x="929520" y="7786440"/>
              <a:ext cx="1389240" cy="677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42" name="Group 84"/>
          <p:cNvGrpSpPr/>
          <p:nvPr/>
        </p:nvGrpSpPr>
        <p:grpSpPr>
          <a:xfrm>
            <a:off x="929520" y="8400240"/>
            <a:ext cx="1389240" cy="592920"/>
            <a:chOff x="929520" y="8400240"/>
            <a:chExt cx="1389240" cy="592920"/>
          </a:xfrm>
        </p:grpSpPr>
        <p:sp>
          <p:nvSpPr>
            <p:cNvPr id="343" name="Freeform 85"/>
            <p:cNvSpPr/>
            <p:nvPr/>
          </p:nvSpPr>
          <p:spPr>
            <a:xfrm>
              <a:off x="929520" y="8526240"/>
              <a:ext cx="1389240" cy="466920"/>
            </a:xfrm>
            <a:custGeom>
              <a:avLst/>
              <a:gdLst/>
              <a:ahLst/>
              <a:rect l="l" t="t" r="r" b="b"/>
              <a:pathLst>
                <a:path w="526481" h="177792">
                  <a:moveTo>
                    <a:pt x="88896" y="0"/>
                  </a:moveTo>
                  <a:lnTo>
                    <a:pt x="437584" y="0"/>
                  </a:lnTo>
                  <a:cubicBezTo>
                    <a:pt x="486680" y="0"/>
                    <a:pt x="526481" y="39800"/>
                    <a:pt x="526481" y="88896"/>
                  </a:cubicBezTo>
                  <a:lnTo>
                    <a:pt x="526481" y="88896"/>
                  </a:lnTo>
                  <a:cubicBezTo>
                    <a:pt x="526481" y="137992"/>
                    <a:pt x="486680" y="177792"/>
                    <a:pt x="437584" y="177792"/>
                  </a:cubicBezTo>
                  <a:lnTo>
                    <a:pt x="88896" y="177792"/>
                  </a:lnTo>
                  <a:cubicBezTo>
                    <a:pt x="39800" y="177792"/>
                    <a:pt x="0" y="137992"/>
                    <a:pt x="0" y="88896"/>
                  </a:cubicBezTo>
                  <a:lnTo>
                    <a:pt x="0" y="88896"/>
                  </a:lnTo>
                  <a:cubicBezTo>
                    <a:pt x="0" y="39800"/>
                    <a:pt x="39800" y="0"/>
                    <a:pt x="8889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4" name="TextBox 86"/>
            <p:cNvSpPr/>
            <p:nvPr/>
          </p:nvSpPr>
          <p:spPr>
            <a:xfrm>
              <a:off x="929520" y="8400240"/>
              <a:ext cx="1389240" cy="592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45" name="TextBox 87"/>
          <p:cNvSpPr/>
          <p:nvPr/>
        </p:nvSpPr>
        <p:spPr>
          <a:xfrm>
            <a:off x="6507000" y="2881800"/>
            <a:ext cx="199080" cy="54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4294"/>
              </a:lnSpc>
            </a:pPr>
            <a:r>
              <a:rPr b="0" lang="en-US" sz="2860" spc="-1" strike="noStrike">
                <a:solidFill>
                  <a:srgbClr val="545454"/>
                </a:solidFill>
                <a:latin typeface="Arial Bold"/>
                <a:ea typeface="DejaVu Sans"/>
              </a:rPr>
              <a:t>3</a:t>
            </a:r>
            <a:endParaRPr b="0" lang="ru-RU" sz="2860" spc="-1" strike="noStrike">
              <a:latin typeface="Arial"/>
            </a:endParaRPr>
          </a:p>
        </p:txBody>
      </p:sp>
      <p:sp>
        <p:nvSpPr>
          <p:cNvPr id="346" name="TextBox 88"/>
          <p:cNvSpPr/>
          <p:nvPr/>
        </p:nvSpPr>
        <p:spPr>
          <a:xfrm>
            <a:off x="2746800" y="4876560"/>
            <a:ext cx="1924920" cy="116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в 10.55 нарушилось ХВС - г. Тула, Советский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ТО, ул. Демонстрации, 2 дома, 500 жителей,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59 детей. Причина - повреждение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трубопровода диаметром 100 мм в грунте у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дома 1 по ул. Демонстрации. Аварийно-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восстановительные работы проводит бригада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УК ""Жилхоз Советского района г. Тулы", в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составе 5 человек, 2 единиц техники. Ход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устранения аварии на контроле.</a:t>
            </a:r>
            <a:endParaRPr b="0" lang="ru-RU" sz="620" spc="-1" strike="noStrike">
              <a:latin typeface="Arial"/>
            </a:endParaRPr>
          </a:p>
        </p:txBody>
      </p:sp>
      <p:sp>
        <p:nvSpPr>
          <p:cNvPr id="347" name="TextBox 89"/>
          <p:cNvSpPr/>
          <p:nvPr/>
        </p:nvSpPr>
        <p:spPr>
          <a:xfrm>
            <a:off x="5154120" y="5324040"/>
            <a:ext cx="511200" cy="23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На контроле</a:t>
            </a:r>
            <a:endParaRPr b="0" lang="ru-RU" sz="620" spc="-1" strike="noStrike">
              <a:latin typeface="Arial"/>
            </a:endParaRPr>
          </a:p>
        </p:txBody>
      </p:sp>
      <p:sp>
        <p:nvSpPr>
          <p:cNvPr id="348" name="TextBox 90"/>
          <p:cNvSpPr/>
          <p:nvPr/>
        </p:nvSpPr>
        <p:spPr>
          <a:xfrm>
            <a:off x="2746800" y="6225480"/>
            <a:ext cx="2021400" cy="116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в 13.40 нарушилось электроснабжение - г.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Тула, Центральный ТО, п. Комсомольский,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мкр. Скуратовский, ИЖС - 106, МКД - 14, 2459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жителей, 250 детей, СЗО: детский сад на 88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воспитанников, школа на 665 учащихся.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Причина - повреждение кабеля 6 кВ на ТП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629. Аварийно-восстановительные работы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проводит бригада ТГЭС в составе 3 человек,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1 единицы техники. Ход устранения аварии 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на контроле.</a:t>
            </a:r>
            <a:endParaRPr b="0" lang="ru-RU" sz="620" spc="-1" strike="noStrike">
              <a:latin typeface="Arial"/>
            </a:endParaRPr>
          </a:p>
        </p:txBody>
      </p:sp>
      <p:sp>
        <p:nvSpPr>
          <p:cNvPr id="349" name="TextBox 91"/>
          <p:cNvSpPr/>
          <p:nvPr/>
        </p:nvSpPr>
        <p:spPr>
          <a:xfrm>
            <a:off x="2746800" y="7614000"/>
            <a:ext cx="2021400" cy="105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в 14.00 нарушилось газоснабжение - ГО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Новомосковск, мкр. Сокольники, ул. Гагарина,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д. 1, кв.1, кв. 4. Жителей 4 человека, детей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нет. Причина - попадание воды в газопровод в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результате самовольного монтажа. Аварийно-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восстановительные работы проводит бригада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АО "Газпром ГРП" в составе 4 человек, 1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единицы техники. Ход устранения аварии на</a:t>
            </a:r>
            <a:endParaRPr b="0" lang="ru-RU" sz="620" spc="-1" strike="noStrike">
              <a:latin typeface="Arial"/>
            </a:endParaRPr>
          </a:p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На контроле</a:t>
            </a:r>
            <a:endParaRPr b="0" lang="ru-RU" sz="620" spc="-1" strike="noStrike">
              <a:latin typeface="Arial"/>
            </a:endParaRPr>
          </a:p>
        </p:txBody>
      </p:sp>
      <p:sp>
        <p:nvSpPr>
          <p:cNvPr id="350" name="TextBox 92"/>
          <p:cNvSpPr/>
          <p:nvPr/>
        </p:nvSpPr>
        <p:spPr>
          <a:xfrm>
            <a:off x="5154120" y="6719040"/>
            <a:ext cx="511200" cy="23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На контроле</a:t>
            </a:r>
            <a:endParaRPr b="0" lang="ru-RU" sz="620" spc="-1" strike="noStrike">
              <a:latin typeface="Arial"/>
            </a:endParaRPr>
          </a:p>
        </p:txBody>
      </p:sp>
      <p:sp>
        <p:nvSpPr>
          <p:cNvPr id="351" name="TextBox 93"/>
          <p:cNvSpPr/>
          <p:nvPr/>
        </p:nvSpPr>
        <p:spPr>
          <a:xfrm>
            <a:off x="5154120" y="8110080"/>
            <a:ext cx="511200" cy="23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921"/>
              </a:lnSpc>
            </a:pPr>
            <a:r>
              <a:rPr b="0" lang="en-US" sz="620" spc="-1" strike="noStrike">
                <a:solidFill>
                  <a:srgbClr val="545454"/>
                </a:solidFill>
                <a:latin typeface="Arial Bold"/>
                <a:ea typeface="DejaVu Sans"/>
              </a:rPr>
              <a:t>На контроле</a:t>
            </a:r>
            <a:endParaRPr b="0" lang="ru-RU" sz="620" spc="-1" strike="noStrike">
              <a:latin typeface="Arial"/>
            </a:endParaRPr>
          </a:p>
        </p:txBody>
      </p:sp>
      <p:sp>
        <p:nvSpPr>
          <p:cNvPr id="352" name="TextBox 94"/>
          <p:cNvSpPr/>
          <p:nvPr/>
        </p:nvSpPr>
        <p:spPr>
          <a:xfrm>
            <a:off x="2746800" y="4386960"/>
            <a:ext cx="56988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222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Описание 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353" name="TextBox 95"/>
          <p:cNvSpPr/>
          <p:nvPr/>
        </p:nvSpPr>
        <p:spPr>
          <a:xfrm>
            <a:off x="3115440" y="3081600"/>
            <a:ext cx="3140280" cy="2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80"/>
              </a:lnSpc>
            </a:pPr>
            <a:r>
              <a:rPr b="0" lang="en-US" sz="1180" spc="-1" strike="noStrike">
                <a:solidFill>
                  <a:srgbClr val="545454"/>
                </a:solidFill>
                <a:latin typeface="Arial Bold"/>
                <a:ea typeface="DejaVu Sans"/>
              </a:rPr>
              <a:t>Реагирование организовано / в работе:</a:t>
            </a:r>
            <a:endParaRPr b="0" lang="ru-RU" sz="1180" spc="-1" strike="noStrike">
              <a:latin typeface="Arial"/>
            </a:endParaRPr>
          </a:p>
        </p:txBody>
      </p:sp>
      <p:sp>
        <p:nvSpPr>
          <p:cNvPr id="354" name="TextBox 96"/>
          <p:cNvSpPr/>
          <p:nvPr/>
        </p:nvSpPr>
        <p:spPr>
          <a:xfrm>
            <a:off x="5095440" y="4386960"/>
            <a:ext cx="351720" cy="30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222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Статус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355" name="TextBox 97"/>
          <p:cNvSpPr/>
          <p:nvPr/>
        </p:nvSpPr>
        <p:spPr>
          <a:xfrm>
            <a:off x="6146640" y="4386960"/>
            <a:ext cx="602280" cy="46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222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Продолжи-</a:t>
            </a:r>
            <a:endParaRPr b="0" lang="ru-RU" sz="820" spc="-1" strike="noStrike">
              <a:latin typeface="Arial"/>
            </a:endParaRPr>
          </a:p>
          <a:p>
            <a:pPr algn="ctr">
              <a:lnSpc>
                <a:spcPts val="1222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тельность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356" name="TextBox 98"/>
          <p:cNvSpPr/>
          <p:nvPr/>
        </p:nvSpPr>
        <p:spPr>
          <a:xfrm>
            <a:off x="6332760" y="3260160"/>
            <a:ext cx="401040" cy="109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4294"/>
              </a:lnSpc>
            </a:pPr>
            <a:r>
              <a:rPr b="0" lang="en-US" sz="2860" spc="-1" strike="noStrike">
                <a:solidFill>
                  <a:srgbClr val="545454"/>
                </a:solidFill>
                <a:latin typeface="Arial Bold"/>
                <a:ea typeface="DejaVu Sans"/>
              </a:rPr>
              <a:t>19</a:t>
            </a:r>
            <a:endParaRPr b="0" lang="ru-RU" sz="2860" spc="-1" strike="noStrike">
              <a:latin typeface="Arial"/>
            </a:endParaRPr>
          </a:p>
        </p:txBody>
      </p:sp>
      <p:sp>
        <p:nvSpPr>
          <p:cNvPr id="357" name="TextBox 99"/>
          <p:cNvSpPr/>
          <p:nvPr/>
        </p:nvSpPr>
        <p:spPr>
          <a:xfrm>
            <a:off x="2655720" y="3459600"/>
            <a:ext cx="3592440" cy="2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80"/>
              </a:lnSpc>
            </a:pPr>
            <a:r>
              <a:rPr b="0" lang="en-US" sz="1180" spc="-1" strike="noStrike">
                <a:solidFill>
                  <a:srgbClr val="545454"/>
                </a:solidFill>
                <a:latin typeface="Arial Bold"/>
                <a:ea typeface="DejaVu Sans"/>
              </a:rPr>
              <a:t>Аварийно-спасательные работы завершены:</a:t>
            </a:r>
            <a:endParaRPr b="0" lang="ru-RU" sz="1180" spc="-1" strike="noStrike">
              <a:latin typeface="Arial"/>
            </a:endParaRPr>
          </a:p>
        </p:txBody>
      </p:sp>
      <p:sp>
        <p:nvSpPr>
          <p:cNvPr id="358" name="TextBox 100"/>
          <p:cNvSpPr/>
          <p:nvPr/>
        </p:nvSpPr>
        <p:spPr>
          <a:xfrm>
            <a:off x="1489680" y="2848680"/>
            <a:ext cx="278640" cy="45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780"/>
              </a:lnSpc>
            </a:pPr>
            <a:r>
              <a:rPr b="0" lang="en-US" sz="1180" spc="-1" strike="noStrike">
                <a:solidFill>
                  <a:srgbClr val="545454"/>
                </a:solidFill>
                <a:latin typeface="Arial Bold"/>
                <a:ea typeface="DejaVu Sans"/>
              </a:rPr>
              <a:t>дтп</a:t>
            </a:r>
            <a:endParaRPr b="0" lang="ru-RU" sz="1180" spc="-1" strike="noStrike">
              <a:latin typeface="Arial"/>
            </a:endParaRPr>
          </a:p>
        </p:txBody>
      </p:sp>
      <p:sp>
        <p:nvSpPr>
          <p:cNvPr id="359" name="TextBox 101"/>
          <p:cNvSpPr/>
          <p:nvPr/>
        </p:nvSpPr>
        <p:spPr>
          <a:xfrm>
            <a:off x="1304640" y="3526200"/>
            <a:ext cx="648360" cy="2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780"/>
              </a:lnSpc>
            </a:pPr>
            <a:r>
              <a:rPr b="0" lang="en-US" sz="1180" spc="-1" strike="noStrike">
                <a:solidFill>
                  <a:srgbClr val="545454"/>
                </a:solidFill>
                <a:latin typeface="Arial Bold"/>
                <a:ea typeface="DejaVu Sans"/>
              </a:rPr>
              <a:t>Пожары</a:t>
            </a:r>
            <a:endParaRPr b="0" lang="ru-RU" sz="1180" spc="-1" strike="noStrike">
              <a:latin typeface="Arial"/>
            </a:endParaRPr>
          </a:p>
        </p:txBody>
      </p:sp>
      <p:sp>
        <p:nvSpPr>
          <p:cNvPr id="360" name="TextBox 102"/>
          <p:cNvSpPr/>
          <p:nvPr/>
        </p:nvSpPr>
        <p:spPr>
          <a:xfrm>
            <a:off x="3903120" y="4102200"/>
            <a:ext cx="1694880" cy="2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80"/>
              </a:lnSpc>
            </a:pPr>
            <a:r>
              <a:rPr b="0" lang="en-US" sz="1180" spc="-1" strike="noStrike">
                <a:solidFill>
                  <a:srgbClr val="000000"/>
                </a:solidFill>
                <a:latin typeface="Arial Bold"/>
                <a:ea typeface="DejaVu Sans"/>
              </a:rPr>
              <a:t>Лента происшествий</a:t>
            </a:r>
            <a:endParaRPr b="0" lang="ru-RU" sz="1180" spc="-1" strike="noStrike">
              <a:latin typeface="Arial"/>
            </a:endParaRPr>
          </a:p>
        </p:txBody>
      </p:sp>
      <p:sp>
        <p:nvSpPr>
          <p:cNvPr id="361" name="TextBox 103"/>
          <p:cNvSpPr/>
          <p:nvPr/>
        </p:nvSpPr>
        <p:spPr>
          <a:xfrm>
            <a:off x="1156680" y="4247640"/>
            <a:ext cx="944280" cy="2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780"/>
              </a:lnSpc>
            </a:pPr>
            <a:r>
              <a:rPr b="0" lang="en-US" sz="1180" spc="-1" strike="noStrike">
                <a:solidFill>
                  <a:srgbClr val="545454"/>
                </a:solidFill>
                <a:latin typeface="Arial Bold"/>
                <a:ea typeface="DejaVu Sans"/>
              </a:rPr>
              <a:t>Антитеррор</a:t>
            </a:r>
            <a:endParaRPr b="0" lang="ru-RU" sz="1180" spc="-1" strike="noStrike">
              <a:latin typeface="Arial"/>
            </a:endParaRPr>
          </a:p>
        </p:txBody>
      </p:sp>
      <p:sp>
        <p:nvSpPr>
          <p:cNvPr id="362" name="TextBox 104"/>
          <p:cNvSpPr/>
          <p:nvPr/>
        </p:nvSpPr>
        <p:spPr>
          <a:xfrm>
            <a:off x="1219320" y="4952520"/>
            <a:ext cx="1122480" cy="45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80"/>
              </a:lnSpc>
            </a:pPr>
            <a:r>
              <a:rPr b="0" lang="en-US" sz="1180" spc="-1" strike="noStrike">
                <a:solidFill>
                  <a:srgbClr val="545454"/>
                </a:solidFill>
                <a:latin typeface="Arial Bold"/>
                <a:ea typeface="DejaVu Sans"/>
              </a:rPr>
              <a:t>Преступления</a:t>
            </a:r>
            <a:endParaRPr b="0" lang="ru-RU" sz="1180" spc="-1" strike="noStrike">
              <a:latin typeface="Arial"/>
            </a:endParaRPr>
          </a:p>
        </p:txBody>
      </p:sp>
      <p:sp>
        <p:nvSpPr>
          <p:cNvPr id="363" name="TextBox 105"/>
          <p:cNvSpPr/>
          <p:nvPr/>
        </p:nvSpPr>
        <p:spPr>
          <a:xfrm>
            <a:off x="1156680" y="5637960"/>
            <a:ext cx="984960" cy="45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780"/>
              </a:lnSpc>
            </a:pPr>
            <a:r>
              <a:rPr b="0" lang="en-US" sz="1180" spc="-1" strike="noStrike">
                <a:solidFill>
                  <a:srgbClr val="545454"/>
                </a:solidFill>
                <a:latin typeface="Arial Bold"/>
                <a:ea typeface="DejaVu Sans"/>
              </a:rPr>
              <a:t>Аварии ЖКХ</a:t>
            </a:r>
            <a:endParaRPr b="0" lang="ru-RU" sz="1180" spc="-1" strike="noStrike">
              <a:latin typeface="Arial"/>
            </a:endParaRPr>
          </a:p>
        </p:txBody>
      </p:sp>
      <p:sp>
        <p:nvSpPr>
          <p:cNvPr id="364" name="TextBox 106"/>
          <p:cNvSpPr/>
          <p:nvPr/>
        </p:nvSpPr>
        <p:spPr>
          <a:xfrm>
            <a:off x="1068480" y="6368040"/>
            <a:ext cx="1214280" cy="27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091"/>
              </a:lnSpc>
            </a:pPr>
            <a:r>
              <a:rPr b="0" lang="en-US" sz="1180" spc="-1" strike="noStrike">
                <a:solidFill>
                  <a:srgbClr val="545454"/>
                </a:solidFill>
                <a:latin typeface="Arial Bold"/>
                <a:ea typeface="DejaVu Sans"/>
              </a:rPr>
              <a:t>Происшествия </a:t>
            </a:r>
            <a:endParaRPr b="0" lang="ru-RU" sz="1180" spc="-1" strike="noStrike">
              <a:latin typeface="Arial"/>
            </a:endParaRPr>
          </a:p>
          <a:p>
            <a:pPr algn="ctr">
              <a:lnSpc>
                <a:spcPts val="1091"/>
              </a:lnSpc>
            </a:pPr>
            <a:r>
              <a:rPr b="0" lang="en-US" sz="1180" spc="-1" strike="noStrike">
                <a:solidFill>
                  <a:srgbClr val="545454"/>
                </a:solidFill>
                <a:latin typeface="Arial Bold"/>
                <a:ea typeface="DejaVu Sans"/>
              </a:rPr>
              <a:t>на воде</a:t>
            </a:r>
            <a:endParaRPr b="0" lang="ru-RU" sz="1180" spc="-1" strike="noStrike">
              <a:latin typeface="Arial"/>
            </a:endParaRPr>
          </a:p>
        </p:txBody>
      </p:sp>
      <p:sp>
        <p:nvSpPr>
          <p:cNvPr id="365" name="TextBox 107"/>
          <p:cNvSpPr/>
          <p:nvPr/>
        </p:nvSpPr>
        <p:spPr>
          <a:xfrm>
            <a:off x="1125000" y="7052400"/>
            <a:ext cx="997920" cy="46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222"/>
              </a:lnSpc>
            </a:pPr>
            <a:r>
              <a:rPr b="0" lang="en-US" sz="1180" spc="-1" strike="noStrike">
                <a:solidFill>
                  <a:srgbClr val="545454"/>
                </a:solidFill>
                <a:latin typeface="Arial Bold"/>
                <a:ea typeface="DejaVu Sans"/>
              </a:rPr>
              <a:t>Взрывы,</a:t>
            </a:r>
            <a:endParaRPr b="0" lang="ru-RU" sz="1180" spc="-1" strike="noStrike">
              <a:latin typeface="Arial"/>
            </a:endParaRPr>
          </a:p>
          <a:p>
            <a:pPr algn="ctr">
              <a:lnSpc>
                <a:spcPts val="1222"/>
              </a:lnSpc>
            </a:pPr>
            <a:r>
              <a:rPr b="0" lang="en-US" sz="1180" spc="-1" strike="noStrike">
                <a:solidFill>
                  <a:srgbClr val="545454"/>
                </a:solidFill>
                <a:latin typeface="Arial Bold"/>
                <a:ea typeface="DejaVu Sans"/>
              </a:rPr>
              <a:t>разрушения</a:t>
            </a:r>
            <a:endParaRPr b="0" lang="ru-RU" sz="1180" spc="-1" strike="noStrike">
              <a:latin typeface="Arial"/>
            </a:endParaRPr>
          </a:p>
          <a:p>
            <a:pPr algn="ctr">
              <a:lnSpc>
                <a:spcPts val="1222"/>
              </a:lnSpc>
            </a:pPr>
            <a:r>
              <a:rPr b="0" lang="en-US" sz="1180" spc="-1" strike="noStrike">
                <a:solidFill>
                  <a:srgbClr val="545454"/>
                </a:solidFill>
                <a:latin typeface="Arial Bold"/>
                <a:ea typeface="DejaVu Sans"/>
              </a:rPr>
              <a:t>(обрушения)</a:t>
            </a:r>
            <a:endParaRPr b="0" lang="ru-RU" sz="1180" spc="-1" strike="noStrike">
              <a:latin typeface="Arial"/>
            </a:endParaRPr>
          </a:p>
        </p:txBody>
      </p:sp>
      <p:sp>
        <p:nvSpPr>
          <p:cNvPr id="366" name="TextBox 108"/>
          <p:cNvSpPr/>
          <p:nvPr/>
        </p:nvSpPr>
        <p:spPr>
          <a:xfrm>
            <a:off x="1176120" y="7921080"/>
            <a:ext cx="96552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103"/>
              </a:lnSpc>
            </a:pPr>
            <a:r>
              <a:rPr b="0" lang="en-US" sz="1180" spc="-1" strike="noStrike">
                <a:solidFill>
                  <a:srgbClr val="545454"/>
                </a:solidFill>
                <a:latin typeface="Arial Bold"/>
                <a:ea typeface="DejaVu Sans"/>
              </a:rPr>
              <a:t>Несчастный</a:t>
            </a:r>
            <a:endParaRPr b="0" lang="ru-RU" sz="1180" spc="-1" strike="noStrike">
              <a:latin typeface="Arial"/>
            </a:endParaRPr>
          </a:p>
          <a:p>
            <a:pPr algn="ctr">
              <a:lnSpc>
                <a:spcPts val="1103"/>
              </a:lnSpc>
            </a:pPr>
            <a:r>
              <a:rPr b="0" lang="en-US" sz="1180" spc="-1" strike="noStrike">
                <a:solidFill>
                  <a:srgbClr val="545454"/>
                </a:solidFill>
                <a:latin typeface="Arial Bold"/>
                <a:ea typeface="DejaVu Sans"/>
              </a:rPr>
              <a:t>случай</a:t>
            </a:r>
            <a:endParaRPr b="0" lang="ru-RU" sz="1180" spc="-1" strike="noStrike">
              <a:latin typeface="Arial"/>
            </a:endParaRPr>
          </a:p>
        </p:txBody>
      </p:sp>
      <p:sp>
        <p:nvSpPr>
          <p:cNvPr id="367" name="TextBox 109"/>
          <p:cNvSpPr/>
          <p:nvPr/>
        </p:nvSpPr>
        <p:spPr>
          <a:xfrm>
            <a:off x="1422360" y="8496360"/>
            <a:ext cx="402840" cy="2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780"/>
              </a:lnSpc>
            </a:pPr>
            <a:r>
              <a:rPr b="0" lang="en-US" sz="1180" spc="-1" strike="noStrike">
                <a:solidFill>
                  <a:srgbClr val="545454"/>
                </a:solidFill>
                <a:latin typeface="Arial Bold"/>
                <a:ea typeface="DejaVu Sans"/>
              </a:rPr>
              <a:t>Иное</a:t>
            </a:r>
            <a:endParaRPr b="0" lang="ru-RU" sz="1180" spc="-1" strike="noStrike">
              <a:latin typeface="Arial"/>
            </a:endParaRPr>
          </a:p>
        </p:txBody>
      </p:sp>
      <p:sp>
        <p:nvSpPr>
          <p:cNvPr id="368" name="TextBox 110"/>
          <p:cNvSpPr/>
          <p:nvPr/>
        </p:nvSpPr>
        <p:spPr>
          <a:xfrm>
            <a:off x="1543320" y="2970360"/>
            <a:ext cx="170640" cy="46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3694"/>
              </a:lnSpc>
            </a:pPr>
            <a:r>
              <a:rPr b="0" lang="en-US" sz="2460" spc="-1" strike="noStrike">
                <a:solidFill>
                  <a:srgbClr val="f8887d"/>
                </a:solidFill>
                <a:latin typeface="Arial Bold"/>
                <a:ea typeface="DejaVu Sans"/>
              </a:rPr>
              <a:t>7</a:t>
            </a:r>
            <a:endParaRPr b="0" lang="ru-RU" sz="2460" spc="-1" strike="noStrike">
              <a:latin typeface="Arial"/>
            </a:endParaRPr>
          </a:p>
        </p:txBody>
      </p:sp>
      <p:sp>
        <p:nvSpPr>
          <p:cNvPr id="369" name="TextBox 111"/>
          <p:cNvSpPr/>
          <p:nvPr/>
        </p:nvSpPr>
        <p:spPr>
          <a:xfrm>
            <a:off x="1543320" y="3732480"/>
            <a:ext cx="170640" cy="46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3694"/>
              </a:lnSpc>
            </a:pPr>
            <a:r>
              <a:rPr b="0" lang="en-US" sz="2460" spc="-1" strike="noStrike">
                <a:solidFill>
                  <a:srgbClr val="f8887d"/>
                </a:solidFill>
                <a:latin typeface="Arial Bold"/>
                <a:ea typeface="DejaVu Sans"/>
              </a:rPr>
              <a:t>2</a:t>
            </a:r>
            <a:endParaRPr b="0" lang="ru-RU" sz="2460" spc="-1" strike="noStrike">
              <a:latin typeface="Arial"/>
            </a:endParaRPr>
          </a:p>
        </p:txBody>
      </p:sp>
      <p:sp>
        <p:nvSpPr>
          <p:cNvPr id="370" name="TextBox 112"/>
          <p:cNvSpPr/>
          <p:nvPr/>
        </p:nvSpPr>
        <p:spPr>
          <a:xfrm>
            <a:off x="1543320" y="4418280"/>
            <a:ext cx="170640" cy="46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3694"/>
              </a:lnSpc>
            </a:pPr>
            <a:r>
              <a:rPr b="0" lang="en-US" sz="2460" spc="-1" strike="noStrike">
                <a:solidFill>
                  <a:srgbClr val="f8887d"/>
                </a:solidFill>
                <a:latin typeface="Arial Bold"/>
                <a:ea typeface="DejaVu Sans"/>
              </a:rPr>
              <a:t>3</a:t>
            </a:r>
            <a:endParaRPr b="0" lang="ru-RU" sz="2460" spc="-1" strike="noStrike">
              <a:latin typeface="Arial"/>
            </a:endParaRPr>
          </a:p>
        </p:txBody>
      </p:sp>
      <p:sp>
        <p:nvSpPr>
          <p:cNvPr id="371" name="TextBox 113"/>
          <p:cNvSpPr/>
          <p:nvPr/>
        </p:nvSpPr>
        <p:spPr>
          <a:xfrm>
            <a:off x="1543320" y="5086440"/>
            <a:ext cx="170640" cy="46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3694"/>
              </a:lnSpc>
            </a:pPr>
            <a:r>
              <a:rPr b="0" lang="en-US" sz="2460" spc="-1" strike="noStrike">
                <a:solidFill>
                  <a:srgbClr val="6fd161"/>
                </a:solidFill>
                <a:latin typeface="Arial Bold"/>
                <a:ea typeface="DejaVu Sans"/>
              </a:rPr>
              <a:t>0</a:t>
            </a:r>
            <a:endParaRPr b="0" lang="ru-RU" sz="2460" spc="-1" strike="noStrike">
              <a:latin typeface="Arial"/>
            </a:endParaRPr>
          </a:p>
        </p:txBody>
      </p:sp>
      <p:sp>
        <p:nvSpPr>
          <p:cNvPr id="372" name="TextBox 114"/>
          <p:cNvSpPr/>
          <p:nvPr/>
        </p:nvSpPr>
        <p:spPr>
          <a:xfrm>
            <a:off x="1543320" y="5789880"/>
            <a:ext cx="170640" cy="46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3694"/>
              </a:lnSpc>
            </a:pPr>
            <a:r>
              <a:rPr b="0" lang="en-US" sz="2460" spc="-1" strike="noStrike">
                <a:solidFill>
                  <a:srgbClr val="f8887d"/>
                </a:solidFill>
                <a:latin typeface="Arial Bold"/>
                <a:ea typeface="DejaVu Sans"/>
              </a:rPr>
              <a:t>8</a:t>
            </a:r>
            <a:endParaRPr b="0" lang="ru-RU" sz="2460" spc="-1" strike="noStrike">
              <a:latin typeface="Arial"/>
            </a:endParaRPr>
          </a:p>
        </p:txBody>
      </p:sp>
      <p:sp>
        <p:nvSpPr>
          <p:cNvPr id="373" name="TextBox 115"/>
          <p:cNvSpPr/>
          <p:nvPr/>
        </p:nvSpPr>
        <p:spPr>
          <a:xfrm>
            <a:off x="1578600" y="6573960"/>
            <a:ext cx="170640" cy="46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3694"/>
              </a:lnSpc>
            </a:pPr>
            <a:r>
              <a:rPr b="0" lang="en-US" sz="2460" spc="-1" strike="noStrike">
                <a:solidFill>
                  <a:srgbClr val="6fd161"/>
                </a:solidFill>
                <a:latin typeface="Arial Bold"/>
                <a:ea typeface="DejaVu Sans"/>
              </a:rPr>
              <a:t>0</a:t>
            </a:r>
            <a:endParaRPr b="0" lang="ru-RU" sz="2460" spc="-1" strike="noStrike">
              <a:latin typeface="Arial"/>
            </a:endParaRPr>
          </a:p>
        </p:txBody>
      </p:sp>
      <p:sp>
        <p:nvSpPr>
          <p:cNvPr id="374" name="TextBox 116"/>
          <p:cNvSpPr/>
          <p:nvPr/>
        </p:nvSpPr>
        <p:spPr>
          <a:xfrm>
            <a:off x="1543320" y="7424280"/>
            <a:ext cx="170640" cy="46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3694"/>
              </a:lnSpc>
            </a:pPr>
            <a:r>
              <a:rPr b="0" lang="en-US" sz="2460" spc="-1" strike="noStrike">
                <a:solidFill>
                  <a:srgbClr val="6fd161"/>
                </a:solidFill>
                <a:latin typeface="Arial Bold"/>
                <a:ea typeface="DejaVu Sans"/>
              </a:rPr>
              <a:t>0</a:t>
            </a:r>
            <a:endParaRPr b="0" lang="ru-RU" sz="2460" spc="-1" strike="noStrike">
              <a:latin typeface="Arial"/>
            </a:endParaRPr>
          </a:p>
        </p:txBody>
      </p:sp>
      <p:sp>
        <p:nvSpPr>
          <p:cNvPr id="375" name="TextBox 117"/>
          <p:cNvSpPr/>
          <p:nvPr/>
        </p:nvSpPr>
        <p:spPr>
          <a:xfrm>
            <a:off x="1543320" y="8070480"/>
            <a:ext cx="170640" cy="46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3694"/>
              </a:lnSpc>
            </a:pPr>
            <a:r>
              <a:rPr b="0" lang="en-US" sz="2460" spc="-1" strike="noStrike">
                <a:solidFill>
                  <a:srgbClr val="f8887d"/>
                </a:solidFill>
                <a:latin typeface="Arial Bold"/>
                <a:ea typeface="DejaVu Sans"/>
              </a:rPr>
              <a:t>1</a:t>
            </a:r>
            <a:endParaRPr b="0" lang="ru-RU" sz="2460" spc="-1" strike="noStrike">
              <a:latin typeface="Arial"/>
            </a:endParaRPr>
          </a:p>
        </p:txBody>
      </p:sp>
      <p:sp>
        <p:nvSpPr>
          <p:cNvPr id="376" name="TextBox 118"/>
          <p:cNvSpPr/>
          <p:nvPr/>
        </p:nvSpPr>
        <p:spPr>
          <a:xfrm>
            <a:off x="1543320" y="8578440"/>
            <a:ext cx="170640" cy="46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3694"/>
              </a:lnSpc>
            </a:pPr>
            <a:r>
              <a:rPr b="0" lang="en-US" sz="2460" spc="-1" strike="noStrike">
                <a:solidFill>
                  <a:srgbClr val="f8887d"/>
                </a:solidFill>
                <a:latin typeface="Arial Bold"/>
                <a:ea typeface="DejaVu Sans"/>
              </a:rPr>
              <a:t>1</a:t>
            </a:r>
            <a:endParaRPr b="0" lang="ru-RU" sz="2460" spc="-1" strike="noStrike">
              <a:latin typeface="Arial"/>
            </a:endParaRPr>
          </a:p>
        </p:txBody>
      </p:sp>
      <p:sp>
        <p:nvSpPr>
          <p:cNvPr id="377" name="TextBox 119"/>
          <p:cNvSpPr/>
          <p:nvPr/>
        </p:nvSpPr>
        <p:spPr>
          <a:xfrm>
            <a:off x="1065960" y="9367920"/>
            <a:ext cx="11155320" cy="77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2024"/>
              </a:lnSpc>
            </a:pPr>
            <a:r>
              <a:rPr b="0" lang="en-US" sz="1350" spc="-1" strike="noStrike">
                <a:solidFill>
                  <a:srgbClr val="000000"/>
                </a:solidFill>
                <a:latin typeface="Arial"/>
                <a:ea typeface="DejaVu Sans"/>
              </a:rPr>
              <a:t>Источники: ГУ МЧС, УМВД, ЦМК, ЕДДС, УФСБ, КЦ ПРФ, СЦ ФАДН, НЦУО, ГУСП, </a:t>
            </a:r>
            <a:endParaRPr b="0" lang="ru-RU" sz="1350" spc="-1" strike="noStrike">
              <a:latin typeface="Arial"/>
            </a:endParaRPr>
          </a:p>
          <a:p>
            <a:pPr>
              <a:lnSpc>
                <a:spcPts val="2024"/>
              </a:lnSpc>
            </a:pPr>
            <a:r>
              <a:rPr b="0" lang="en-US" sz="1350" spc="-1" strike="noStrike">
                <a:solidFill>
                  <a:srgbClr val="000000"/>
                </a:solidFill>
                <a:latin typeface="Arial"/>
                <a:ea typeface="DejaVu Sans"/>
              </a:rPr>
              <a:t>ТП РСЧС, Система -112, Обратная связь от граждан Тульской области</a:t>
            </a:r>
            <a:endParaRPr b="0" lang="ru-RU" sz="1350" spc="-1" strike="noStrike">
              <a:latin typeface="Arial"/>
            </a:endParaRPr>
          </a:p>
          <a:p>
            <a:pPr>
              <a:lnSpc>
                <a:spcPts val="2024"/>
              </a:lnSpc>
            </a:pPr>
            <a:endParaRPr b="0" lang="ru-RU" sz="1350" spc="-1" strike="noStrike">
              <a:latin typeface="Arial"/>
            </a:endParaRPr>
          </a:p>
        </p:txBody>
      </p:sp>
      <p:sp>
        <p:nvSpPr>
          <p:cNvPr id="378" name="Freeform 120"/>
          <p:cNvSpPr/>
          <p:nvPr/>
        </p:nvSpPr>
        <p:spPr>
          <a:xfrm rot="13500000">
            <a:off x="10592640" y="12490920"/>
            <a:ext cx="9509400" cy="221760"/>
          </a:xfrm>
          <a:custGeom>
            <a:avLst/>
            <a:gdLst/>
            <a:ahLst/>
            <a:rect l="l" t="t" r="r" b="b"/>
            <a:pathLst>
              <a:path w="9512725" h="224846">
                <a:moveTo>
                  <a:pt x="0" y="0"/>
                </a:moveTo>
                <a:lnTo>
                  <a:pt x="9512725" y="0"/>
                </a:lnTo>
                <a:lnTo>
                  <a:pt x="9512725" y="224846"/>
                </a:lnTo>
                <a:lnTo>
                  <a:pt x="0" y="22484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9" name="Freeform 121"/>
          <p:cNvSpPr/>
          <p:nvPr/>
        </p:nvSpPr>
        <p:spPr>
          <a:xfrm rot="13500000">
            <a:off x="11738160" y="12814560"/>
            <a:ext cx="9509400" cy="221760"/>
          </a:xfrm>
          <a:custGeom>
            <a:avLst/>
            <a:gdLst/>
            <a:ahLst/>
            <a:rect l="l" t="t" r="r" b="b"/>
            <a:pathLst>
              <a:path w="9512725" h="224846">
                <a:moveTo>
                  <a:pt x="0" y="0"/>
                </a:moveTo>
                <a:lnTo>
                  <a:pt x="9512725" y="0"/>
                </a:lnTo>
                <a:lnTo>
                  <a:pt x="9512725" y="224846"/>
                </a:lnTo>
                <a:lnTo>
                  <a:pt x="0" y="22484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0" name="TextBox 122"/>
          <p:cNvSpPr/>
          <p:nvPr/>
        </p:nvSpPr>
        <p:spPr>
          <a:xfrm>
            <a:off x="3650400" y="1883880"/>
            <a:ext cx="9548640" cy="87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ts val="3430"/>
              </a:lnSpc>
            </a:pPr>
            <a:r>
              <a:rPr b="1" lang="en-US" sz="2280" spc="-1" strike="noStrike">
                <a:solidFill>
                  <a:srgbClr val="000000"/>
                </a:solidFill>
                <a:latin typeface="Arial Bold"/>
                <a:ea typeface="DejaVu Sans"/>
              </a:rPr>
              <a:t>Текущая обстановка в Тульской области за последние 24 часа</a:t>
            </a:r>
            <a:endParaRPr b="0" lang="ru-RU" sz="2280" spc="-1" strike="noStrike">
              <a:latin typeface="Arial"/>
            </a:endParaRPr>
          </a:p>
        </p:txBody>
      </p:sp>
      <p:sp>
        <p:nvSpPr>
          <p:cNvPr id="381" name="TextBox 123"/>
          <p:cNvSpPr/>
          <p:nvPr/>
        </p:nvSpPr>
        <p:spPr>
          <a:xfrm>
            <a:off x="10774440" y="2313000"/>
            <a:ext cx="2464920" cy="26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ts val="2052"/>
              </a:lnSpc>
            </a:pPr>
            <a:r>
              <a:rPr b="0" lang="en-US" sz="1370" spc="-1" strike="noStrike">
                <a:solidFill>
                  <a:srgbClr val="545454"/>
                </a:solidFill>
                <a:latin typeface="Arial"/>
                <a:ea typeface="DejaVu Sans"/>
              </a:rPr>
              <a:t>Обновление каждые 30 мин.</a:t>
            </a:r>
            <a:endParaRPr b="0" lang="ru-RU" sz="1370" spc="-1" strike="noStrike">
              <a:latin typeface="Arial"/>
            </a:endParaRPr>
          </a:p>
        </p:txBody>
      </p:sp>
      <p:sp>
        <p:nvSpPr>
          <p:cNvPr id="382" name="Freeform 124"/>
          <p:cNvSpPr/>
          <p:nvPr/>
        </p:nvSpPr>
        <p:spPr>
          <a:xfrm>
            <a:off x="899640" y="2008440"/>
            <a:ext cx="1533240" cy="344520"/>
          </a:xfrm>
          <a:custGeom>
            <a:avLst/>
            <a:gdLst/>
            <a:ahLst/>
            <a:rect l="l" t="t" r="r" b="b"/>
            <a:pathLst>
              <a:path w="1536520" h="347638">
                <a:moveTo>
                  <a:pt x="0" y="0"/>
                </a:moveTo>
                <a:lnTo>
                  <a:pt x="1536519" y="0"/>
                </a:lnTo>
                <a:lnTo>
                  <a:pt x="1536519" y="347637"/>
                </a:lnTo>
                <a:lnTo>
                  <a:pt x="0" y="34763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3" name="TextBox 15"/>
          <p:cNvSpPr/>
          <p:nvPr/>
        </p:nvSpPr>
        <p:spPr>
          <a:xfrm>
            <a:off x="899640" y="402840"/>
            <a:ext cx="14967720" cy="124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901"/>
              </a:lnSpc>
            </a:pPr>
            <a:r>
              <a:rPr b="0" lang="en-US" sz="3500" spc="-1" strike="noStrike">
                <a:solidFill>
                  <a:srgbClr val="6fd161"/>
                </a:solidFill>
                <a:latin typeface="Open Sans Bold"/>
                <a:ea typeface="DejaVu Sans"/>
              </a:rPr>
              <a:t>ИНФОРМАЦИОННАЯ ПАНЕЛЬ </a:t>
            </a:r>
            <a:r>
              <a:rPr b="0" lang="en-US" sz="3500" spc="-1" strike="noStrike">
                <a:solidFill>
                  <a:srgbClr val="000000"/>
                </a:solidFill>
                <a:latin typeface="Open Sans Bold"/>
                <a:ea typeface="DejaVu Sans"/>
              </a:rPr>
              <a:t>«ТЕКУЩАЯ ОБСТАНОВКА </a:t>
            </a:r>
            <a:endParaRPr b="0" lang="ru-RU" sz="3500" spc="-1" strike="noStrike">
              <a:latin typeface="Arial"/>
            </a:endParaRPr>
          </a:p>
          <a:p>
            <a:pPr>
              <a:lnSpc>
                <a:spcPts val="4901"/>
              </a:lnSpc>
            </a:pPr>
            <a:r>
              <a:rPr b="0" lang="en-US" sz="3500" spc="-1" strike="noStrike">
                <a:solidFill>
                  <a:srgbClr val="000000"/>
                </a:solidFill>
                <a:latin typeface="Open Sans Bold"/>
                <a:ea typeface="DejaVu Sans"/>
              </a:rPr>
              <a:t>В ТУЛЬСКОЙ ОБЛАСТИ ЗА ПОСЛЕДНИЕ 24 ЧАСА»</a:t>
            </a:r>
            <a:endParaRPr b="0" lang="ru-RU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Рисунок 28" descr=""/>
          <p:cNvPicPr/>
          <p:nvPr/>
        </p:nvPicPr>
        <p:blipFill>
          <a:blip r:embed="rId1"/>
          <a:stretch/>
        </p:blipFill>
        <p:spPr>
          <a:xfrm>
            <a:off x="0" y="0"/>
            <a:ext cx="18284760" cy="10283760"/>
          </a:xfrm>
          <a:prstGeom prst="rect">
            <a:avLst/>
          </a:prstGeom>
          <a:ln w="0">
            <a:noFill/>
          </a:ln>
        </p:spPr>
      </p:pic>
      <p:grpSp>
        <p:nvGrpSpPr>
          <p:cNvPr id="385" name="Group 2"/>
          <p:cNvGrpSpPr/>
          <p:nvPr/>
        </p:nvGrpSpPr>
        <p:grpSpPr>
          <a:xfrm>
            <a:off x="793800" y="2910240"/>
            <a:ext cx="1224720" cy="1224720"/>
            <a:chOff x="793800" y="2910240"/>
            <a:chExt cx="1224720" cy="1224720"/>
          </a:xfrm>
        </p:grpSpPr>
        <p:sp>
          <p:nvSpPr>
            <p:cNvPr id="386" name="Freeform 3"/>
            <p:cNvSpPr/>
            <p:nvPr/>
          </p:nvSpPr>
          <p:spPr>
            <a:xfrm>
              <a:off x="793800" y="2910240"/>
              <a:ext cx="1224720" cy="122472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fd16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7" name="TextBox 4"/>
            <p:cNvSpPr/>
            <p:nvPr/>
          </p:nvSpPr>
          <p:spPr>
            <a:xfrm>
              <a:off x="909000" y="2953440"/>
              <a:ext cx="994320" cy="1066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88" name="Group 5"/>
          <p:cNvGrpSpPr/>
          <p:nvPr/>
        </p:nvGrpSpPr>
        <p:grpSpPr>
          <a:xfrm>
            <a:off x="793800" y="6764760"/>
            <a:ext cx="1224720" cy="1224720"/>
            <a:chOff x="793800" y="6764760"/>
            <a:chExt cx="1224720" cy="1224720"/>
          </a:xfrm>
        </p:grpSpPr>
        <p:sp>
          <p:nvSpPr>
            <p:cNvPr id="389" name="Freeform 6"/>
            <p:cNvSpPr/>
            <p:nvPr/>
          </p:nvSpPr>
          <p:spPr>
            <a:xfrm>
              <a:off x="793800" y="6764760"/>
              <a:ext cx="1224720" cy="122472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fd16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90" name="TextBox 7"/>
            <p:cNvSpPr/>
            <p:nvPr/>
          </p:nvSpPr>
          <p:spPr>
            <a:xfrm>
              <a:off x="909000" y="6807960"/>
              <a:ext cx="994320" cy="1066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91" name="TextBox 8"/>
          <p:cNvSpPr/>
          <p:nvPr/>
        </p:nvSpPr>
        <p:spPr>
          <a:xfrm>
            <a:off x="2827080" y="7836120"/>
            <a:ext cx="13932000" cy="160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000000"/>
                </a:solidFill>
                <a:latin typeface="Open Sans"/>
                <a:ea typeface="DejaVu Sans"/>
              </a:rPr>
              <a:t>•</a:t>
            </a:r>
            <a:r>
              <a:rPr b="0" lang="en-US" sz="3000" spc="-1" strike="noStrike">
                <a:solidFill>
                  <a:srgbClr val="000000"/>
                </a:solidFill>
                <a:latin typeface="Open Sans"/>
                <a:ea typeface="DejaVu Sans"/>
              </a:rPr>
              <a:t>ПЛАТФОРМА ОБРАТНОЙ СВЯЗИ;</a:t>
            </a:r>
            <a:endParaRPr b="0" lang="ru-RU" sz="3000" spc="-1" strike="noStrike">
              <a:latin typeface="Arial"/>
            </a:endParaRPr>
          </a:p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000000"/>
                </a:solidFill>
                <a:latin typeface="Open Sans"/>
                <a:ea typeface="DejaVu Sans"/>
              </a:rPr>
              <a:t>•</a:t>
            </a:r>
            <a:r>
              <a:rPr b="0" lang="en-US" sz="3000" spc="-1" strike="noStrike">
                <a:solidFill>
                  <a:srgbClr val="000000"/>
                </a:solidFill>
                <a:latin typeface="Open Sans"/>
                <a:ea typeface="DejaVu Sans"/>
              </a:rPr>
              <a:t>ИМ «МЕДИАЛОГИЯ».</a:t>
            </a:r>
            <a:endParaRPr b="0" lang="ru-RU" sz="3000" spc="-1" strike="noStrike">
              <a:latin typeface="Arial"/>
            </a:endParaRPr>
          </a:p>
          <a:p>
            <a:pPr>
              <a:lnSpc>
                <a:spcPts val="4201"/>
              </a:lnSpc>
            </a:pPr>
            <a:endParaRPr b="0" lang="ru-RU" sz="3000" spc="-1" strike="noStrike">
              <a:latin typeface="Arial"/>
            </a:endParaRPr>
          </a:p>
        </p:txBody>
      </p:sp>
      <p:sp>
        <p:nvSpPr>
          <p:cNvPr id="392" name="Freeform 15"/>
          <p:cNvSpPr/>
          <p:nvPr/>
        </p:nvSpPr>
        <p:spPr>
          <a:xfrm>
            <a:off x="1208160" y="6657840"/>
            <a:ext cx="1158480" cy="1060920"/>
          </a:xfrm>
          <a:custGeom>
            <a:avLst/>
            <a:gdLst/>
            <a:ahLst/>
            <a:rect l="l" t="t" r="r" b="b"/>
            <a:pathLst>
              <a:path w="1161597" h="1064313">
                <a:moveTo>
                  <a:pt x="0" y="0"/>
                </a:moveTo>
                <a:lnTo>
                  <a:pt x="1161597" y="0"/>
                </a:lnTo>
                <a:lnTo>
                  <a:pt x="1161597" y="1064313"/>
                </a:lnTo>
                <a:lnTo>
                  <a:pt x="0" y="106431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3" name="Freeform 16"/>
          <p:cNvSpPr/>
          <p:nvPr/>
        </p:nvSpPr>
        <p:spPr>
          <a:xfrm>
            <a:off x="1231560" y="2739960"/>
            <a:ext cx="920520" cy="1142640"/>
          </a:xfrm>
          <a:custGeom>
            <a:avLst/>
            <a:gdLst/>
            <a:ahLst/>
            <a:rect l="l" t="t" r="r" b="b"/>
            <a:pathLst>
              <a:path w="923794" h="1145791">
                <a:moveTo>
                  <a:pt x="0" y="0"/>
                </a:moveTo>
                <a:lnTo>
                  <a:pt x="923793" y="0"/>
                </a:lnTo>
                <a:lnTo>
                  <a:pt x="923793" y="1145791"/>
                </a:lnTo>
                <a:lnTo>
                  <a:pt x="0" y="114579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4" name="TextBox 17"/>
          <p:cNvSpPr/>
          <p:nvPr/>
        </p:nvSpPr>
        <p:spPr>
          <a:xfrm>
            <a:off x="2827080" y="6429600"/>
            <a:ext cx="576720" cy="142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1200"/>
              </a:lnSpc>
            </a:pPr>
            <a:r>
              <a:rPr b="0" lang="en-US" sz="8000" spc="-1" strike="noStrike">
                <a:solidFill>
                  <a:srgbClr val="6fd161"/>
                </a:solidFill>
                <a:latin typeface="Open Sans Bold"/>
                <a:ea typeface="DejaVu Sans"/>
              </a:rPr>
              <a:t>2</a:t>
            </a:r>
            <a:endParaRPr b="0" lang="ru-RU" sz="8000" spc="-1" strike="noStrike">
              <a:latin typeface="Arial"/>
            </a:endParaRPr>
          </a:p>
        </p:txBody>
      </p:sp>
      <p:sp>
        <p:nvSpPr>
          <p:cNvPr id="395" name="TextBox 18"/>
          <p:cNvSpPr/>
          <p:nvPr/>
        </p:nvSpPr>
        <p:spPr>
          <a:xfrm>
            <a:off x="902880" y="630360"/>
            <a:ext cx="13440600" cy="130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5151"/>
              </a:lnSpc>
            </a:pPr>
            <a:r>
              <a:rPr b="0" lang="en-US" sz="5000" spc="-1" strike="noStrike">
                <a:solidFill>
                  <a:srgbClr val="6fd161"/>
                </a:solidFill>
                <a:latin typeface="Open Sans Bold"/>
                <a:ea typeface="DejaVu Sans"/>
              </a:rPr>
              <a:t>ИСТОЧНИКИ ОБРАТНОЙ СВЯЗИ </a:t>
            </a:r>
            <a:r>
              <a:rPr b="0" lang="en-US" sz="5000" spc="-1" strike="noStrike">
                <a:solidFill>
                  <a:srgbClr val="000000"/>
                </a:solidFill>
                <a:latin typeface="Open Sans Bold"/>
                <a:ea typeface="DejaVu Sans"/>
              </a:rPr>
              <a:t>ОТ ГРАЖДАН ТУЛЬСКОЙ ОБЛАСТИ</a:t>
            </a:r>
            <a:endParaRPr b="0" lang="ru-RU" sz="5000" spc="-1" strike="noStrike">
              <a:latin typeface="Arial"/>
            </a:endParaRPr>
          </a:p>
        </p:txBody>
      </p:sp>
      <p:sp>
        <p:nvSpPr>
          <p:cNvPr id="396" name="TextBox 19"/>
          <p:cNvSpPr/>
          <p:nvPr/>
        </p:nvSpPr>
        <p:spPr>
          <a:xfrm>
            <a:off x="2817360" y="2568600"/>
            <a:ext cx="576720" cy="142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1200"/>
              </a:lnSpc>
            </a:pPr>
            <a:r>
              <a:rPr b="0" lang="en-US" sz="8000" spc="-1" strike="noStrike">
                <a:solidFill>
                  <a:srgbClr val="6fd161"/>
                </a:solidFill>
                <a:latin typeface="Open Sans Bold"/>
                <a:ea typeface="DejaVu Sans"/>
              </a:rPr>
              <a:t>4</a:t>
            </a:r>
            <a:endParaRPr b="0" lang="ru-RU" sz="8000" spc="-1" strike="noStrike">
              <a:latin typeface="Arial"/>
            </a:endParaRPr>
          </a:p>
        </p:txBody>
      </p:sp>
      <p:sp>
        <p:nvSpPr>
          <p:cNvPr id="397" name="TextBox 20"/>
          <p:cNvSpPr/>
          <p:nvPr/>
        </p:nvSpPr>
        <p:spPr>
          <a:xfrm>
            <a:off x="3545640" y="3229200"/>
            <a:ext cx="8262000" cy="53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6fd161"/>
                </a:solidFill>
                <a:latin typeface="Open Sans Bold"/>
                <a:ea typeface="DejaVu Sans"/>
              </a:rPr>
              <a:t>РЕГИОНАЛЬНЫХ ИСТОЧНИКА: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398" name="TextBox 21"/>
          <p:cNvSpPr/>
          <p:nvPr/>
        </p:nvSpPr>
        <p:spPr>
          <a:xfrm>
            <a:off x="3604680" y="7093080"/>
            <a:ext cx="5651640" cy="106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6fd161"/>
                </a:solidFill>
                <a:latin typeface="Open Sans Bold"/>
                <a:ea typeface="DejaVu Sans"/>
              </a:rPr>
              <a:t>ФЕДЕРАЛЬНЫХ ИСТОЧНИКА: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399" name="TextBox 22"/>
          <p:cNvSpPr/>
          <p:nvPr/>
        </p:nvSpPr>
        <p:spPr>
          <a:xfrm>
            <a:off x="2827080" y="3886200"/>
            <a:ext cx="13932000" cy="266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000000"/>
                </a:solidFill>
                <a:latin typeface="Open Sans"/>
                <a:ea typeface="DejaVu Sans"/>
              </a:rPr>
              <a:t>•</a:t>
            </a:r>
            <a:r>
              <a:rPr b="0" lang="en-US" sz="3000" spc="-1" strike="noStrike">
                <a:solidFill>
                  <a:srgbClr val="000000"/>
                </a:solidFill>
                <a:latin typeface="Open Sans"/>
                <a:ea typeface="DejaVu Sans"/>
              </a:rPr>
              <a:t>СЕРВИС «ОТКРЫТЫЙ РЕГИОН 71»;</a:t>
            </a:r>
            <a:endParaRPr b="0" lang="ru-RU" sz="3000" spc="-1" strike="noStrike">
              <a:latin typeface="Arial"/>
            </a:endParaRPr>
          </a:p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000000"/>
                </a:solidFill>
                <a:latin typeface="Open Sans"/>
                <a:ea typeface="DejaVu Sans"/>
              </a:rPr>
              <a:t>•</a:t>
            </a:r>
            <a:r>
              <a:rPr b="0" lang="en-US" sz="3000" spc="-1" strike="noStrike">
                <a:solidFill>
                  <a:srgbClr val="000000"/>
                </a:solidFill>
                <a:latin typeface="Open Sans"/>
                <a:ea typeface="DejaVu Sans"/>
              </a:rPr>
              <a:t>РЕГИОНАЛЬНАЯ СИСТЕМА ЭЛЕКТРОННОГО ДОКУМЕНТООБОРОТА;</a:t>
            </a:r>
            <a:endParaRPr b="0" lang="ru-RU" sz="3000" spc="-1" strike="noStrike">
              <a:latin typeface="Arial"/>
            </a:endParaRPr>
          </a:p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000000"/>
                </a:solidFill>
                <a:latin typeface="Open Sans"/>
                <a:ea typeface="DejaVu Sans"/>
              </a:rPr>
              <a:t>•</a:t>
            </a:r>
            <a:r>
              <a:rPr b="0" lang="en-US" sz="3000" spc="-1" strike="noStrike">
                <a:solidFill>
                  <a:srgbClr val="000000"/>
                </a:solidFill>
                <a:latin typeface="Open Sans"/>
                <a:ea typeface="DejaVu Sans"/>
              </a:rPr>
              <a:t>СЕРВИС «ЕДИНАЯ ДИСПЕТЧЕРСКАЯ СЛУЖБА»;</a:t>
            </a:r>
            <a:endParaRPr b="0" lang="ru-RU" sz="3000" spc="-1" strike="noStrike">
              <a:latin typeface="Arial"/>
            </a:endParaRPr>
          </a:p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000000"/>
                </a:solidFill>
                <a:latin typeface="Open Sans"/>
                <a:ea typeface="DejaVu Sans"/>
              </a:rPr>
              <a:t>•</a:t>
            </a:r>
            <a:r>
              <a:rPr b="0" lang="en-US" sz="3000" spc="-1" strike="noStrike">
                <a:solidFill>
                  <a:srgbClr val="000000"/>
                </a:solidFill>
                <a:latin typeface="Open Sans"/>
                <a:ea typeface="DejaVu Sans"/>
              </a:rPr>
              <a:t>ТЕЛЕФОН ДОВЕРИЯ ГУБЕРНАТОРА.</a:t>
            </a:r>
            <a:endParaRPr b="0" lang="ru-RU" sz="3000" spc="-1" strike="noStrike">
              <a:latin typeface="Arial"/>
            </a:endParaRPr>
          </a:p>
          <a:p>
            <a:pPr>
              <a:lnSpc>
                <a:spcPts val="4201"/>
              </a:lnSpc>
            </a:pPr>
            <a:endParaRPr b="0" lang="ru-RU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Рисунок 84" descr=""/>
          <p:cNvPicPr/>
          <p:nvPr/>
        </p:nvPicPr>
        <p:blipFill>
          <a:blip r:embed="rId1"/>
          <a:stretch/>
        </p:blipFill>
        <p:spPr>
          <a:xfrm>
            <a:off x="0" y="-113040"/>
            <a:ext cx="18284760" cy="10283760"/>
          </a:xfrm>
          <a:prstGeom prst="rect">
            <a:avLst/>
          </a:prstGeom>
          <a:ln w="0">
            <a:noFill/>
          </a:ln>
        </p:spPr>
      </p:pic>
      <p:sp>
        <p:nvSpPr>
          <p:cNvPr id="401" name="TextBox 11"/>
          <p:cNvSpPr/>
          <p:nvPr/>
        </p:nvSpPr>
        <p:spPr>
          <a:xfrm>
            <a:off x="902880" y="582120"/>
            <a:ext cx="14967720" cy="124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901"/>
              </a:lnSpc>
            </a:pPr>
            <a:r>
              <a:rPr b="0" lang="en-US" sz="3500" spc="-1" strike="noStrike">
                <a:solidFill>
                  <a:srgbClr val="6fd161"/>
                </a:solidFill>
                <a:latin typeface="Open Sans Bold"/>
                <a:ea typeface="DejaVu Sans"/>
              </a:rPr>
              <a:t>ИНФОРМАЦИОННАЯ ПАНЕЛЬ </a:t>
            </a:r>
            <a:r>
              <a:rPr b="0" lang="en-US" sz="3500" spc="-1" strike="noStrike">
                <a:solidFill>
                  <a:srgbClr val="000000"/>
                </a:solidFill>
                <a:latin typeface="Open Sans Bold"/>
                <a:ea typeface="DejaVu Sans"/>
              </a:rPr>
              <a:t>«ОБРАЩЕНИЯ ГРАЖДАН»</a:t>
            </a:r>
            <a:endParaRPr b="0" lang="ru-RU" sz="3500" spc="-1" strike="noStrike">
              <a:latin typeface="Arial"/>
            </a:endParaRPr>
          </a:p>
          <a:p>
            <a:pPr>
              <a:lnSpc>
                <a:spcPts val="4901"/>
              </a:lnSpc>
            </a:pPr>
            <a:endParaRPr b="0" lang="ru-RU" sz="3500" spc="-1" strike="noStrike">
              <a:latin typeface="Arial"/>
            </a:endParaRPr>
          </a:p>
        </p:txBody>
      </p:sp>
      <p:grpSp>
        <p:nvGrpSpPr>
          <p:cNvPr id="402" name="Group 18"/>
          <p:cNvGrpSpPr/>
          <p:nvPr/>
        </p:nvGrpSpPr>
        <p:grpSpPr>
          <a:xfrm>
            <a:off x="9118080" y="2629440"/>
            <a:ext cx="4136760" cy="6230520"/>
            <a:chOff x="9118080" y="2629440"/>
            <a:chExt cx="4136760" cy="6230520"/>
          </a:xfrm>
        </p:grpSpPr>
        <p:sp>
          <p:nvSpPr>
            <p:cNvPr id="403" name="Freeform 19"/>
            <p:cNvSpPr/>
            <p:nvPr/>
          </p:nvSpPr>
          <p:spPr>
            <a:xfrm>
              <a:off x="9118080" y="2810160"/>
              <a:ext cx="4136760" cy="6049800"/>
            </a:xfrm>
            <a:custGeom>
              <a:avLst/>
              <a:gdLst/>
              <a:ahLst/>
              <a:rect l="l" t="t" r="r" b="b"/>
              <a:pathLst>
                <a:path w="1090407" h="1594197">
                  <a:moveTo>
                    <a:pt x="24310" y="0"/>
                  </a:moveTo>
                  <a:lnTo>
                    <a:pt x="1066097" y="0"/>
                  </a:lnTo>
                  <a:cubicBezTo>
                    <a:pt x="1079523" y="0"/>
                    <a:pt x="1090407" y="10884"/>
                    <a:pt x="1090407" y="24310"/>
                  </a:cubicBezTo>
                  <a:lnTo>
                    <a:pt x="1090407" y="1569887"/>
                  </a:lnTo>
                  <a:cubicBezTo>
                    <a:pt x="1090407" y="1583313"/>
                    <a:pt x="1079523" y="1594197"/>
                    <a:pt x="1066097" y="1594197"/>
                  </a:cubicBezTo>
                  <a:lnTo>
                    <a:pt x="24310" y="1594197"/>
                  </a:lnTo>
                  <a:cubicBezTo>
                    <a:pt x="10884" y="1594197"/>
                    <a:pt x="0" y="1583313"/>
                    <a:pt x="0" y="1569887"/>
                  </a:cubicBezTo>
                  <a:lnTo>
                    <a:pt x="0" y="24310"/>
                  </a:lnTo>
                  <a:cubicBezTo>
                    <a:pt x="0" y="10884"/>
                    <a:pt x="10884" y="0"/>
                    <a:pt x="24310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04" name="TextBox 20"/>
            <p:cNvSpPr/>
            <p:nvPr/>
          </p:nvSpPr>
          <p:spPr>
            <a:xfrm>
              <a:off x="9118080" y="2629440"/>
              <a:ext cx="4136760" cy="6230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05" name="Freeform 21"/>
          <p:cNvSpPr/>
          <p:nvPr/>
        </p:nvSpPr>
        <p:spPr>
          <a:xfrm>
            <a:off x="9144000" y="3731040"/>
            <a:ext cx="3971880" cy="4238280"/>
          </a:xfrm>
          <a:custGeom>
            <a:avLst/>
            <a:gdLst/>
            <a:ahLst/>
            <a:rect l="l" t="t" r="r" b="b"/>
            <a:pathLst>
              <a:path w="3975082" h="4241498">
                <a:moveTo>
                  <a:pt x="0" y="0"/>
                </a:moveTo>
                <a:lnTo>
                  <a:pt x="3975082" y="0"/>
                </a:lnTo>
                <a:lnTo>
                  <a:pt x="3975082" y="4241498"/>
                </a:lnTo>
                <a:lnTo>
                  <a:pt x="0" y="424149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6" name="Freeform 22"/>
          <p:cNvSpPr/>
          <p:nvPr/>
        </p:nvSpPr>
        <p:spPr>
          <a:xfrm>
            <a:off x="4575240" y="3254040"/>
            <a:ext cx="4425120" cy="5628960"/>
          </a:xfrm>
          <a:custGeom>
            <a:avLst/>
            <a:gdLst/>
            <a:ahLst/>
            <a:rect l="l" t="t" r="r" b="b"/>
            <a:pathLst>
              <a:path w="4428441" h="5632087">
                <a:moveTo>
                  <a:pt x="0" y="0"/>
                </a:moveTo>
                <a:lnTo>
                  <a:pt x="4428440" y="0"/>
                </a:lnTo>
                <a:lnTo>
                  <a:pt x="4428440" y="5632086"/>
                </a:lnTo>
                <a:lnTo>
                  <a:pt x="0" y="563208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07" name="Group 23"/>
          <p:cNvGrpSpPr/>
          <p:nvPr/>
        </p:nvGrpSpPr>
        <p:grpSpPr>
          <a:xfrm>
            <a:off x="4575240" y="2619000"/>
            <a:ext cx="4425120" cy="566640"/>
            <a:chOff x="4575240" y="2619000"/>
            <a:chExt cx="4425120" cy="566640"/>
          </a:xfrm>
        </p:grpSpPr>
        <p:sp>
          <p:nvSpPr>
            <p:cNvPr id="408" name="Freeform 24"/>
            <p:cNvSpPr/>
            <p:nvPr/>
          </p:nvSpPr>
          <p:spPr>
            <a:xfrm>
              <a:off x="4575240" y="2799720"/>
              <a:ext cx="4425120" cy="385920"/>
            </a:xfrm>
            <a:custGeom>
              <a:avLst/>
              <a:gdLst/>
              <a:ahLst/>
              <a:rect l="l" t="t" r="r" b="b"/>
              <a:pathLst>
                <a:path w="1166338" h="102513">
                  <a:moveTo>
                    <a:pt x="22727" y="0"/>
                  </a:moveTo>
                  <a:lnTo>
                    <a:pt x="1143611" y="0"/>
                  </a:lnTo>
                  <a:cubicBezTo>
                    <a:pt x="1156163" y="0"/>
                    <a:pt x="1166338" y="10175"/>
                    <a:pt x="1166338" y="22727"/>
                  </a:cubicBezTo>
                  <a:lnTo>
                    <a:pt x="1166338" y="79786"/>
                  </a:lnTo>
                  <a:cubicBezTo>
                    <a:pt x="1166338" y="92338"/>
                    <a:pt x="1156163" y="102513"/>
                    <a:pt x="1143611" y="102513"/>
                  </a:cubicBezTo>
                  <a:lnTo>
                    <a:pt x="22727" y="102513"/>
                  </a:lnTo>
                  <a:cubicBezTo>
                    <a:pt x="16699" y="102513"/>
                    <a:pt x="10919" y="100119"/>
                    <a:pt x="6657" y="95856"/>
                  </a:cubicBezTo>
                  <a:cubicBezTo>
                    <a:pt x="2394" y="91594"/>
                    <a:pt x="0" y="85814"/>
                    <a:pt x="0" y="79786"/>
                  </a:cubicBezTo>
                  <a:lnTo>
                    <a:pt x="0" y="22727"/>
                  </a:lnTo>
                  <a:cubicBezTo>
                    <a:pt x="0" y="16699"/>
                    <a:pt x="2394" y="10919"/>
                    <a:pt x="6657" y="6657"/>
                  </a:cubicBezTo>
                  <a:cubicBezTo>
                    <a:pt x="10919" y="2394"/>
                    <a:pt x="16699" y="0"/>
                    <a:pt x="2272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09" name="TextBox 25"/>
            <p:cNvSpPr/>
            <p:nvPr/>
          </p:nvSpPr>
          <p:spPr>
            <a:xfrm>
              <a:off x="4575240" y="2619000"/>
              <a:ext cx="4425120" cy="566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10" name="Group 26"/>
          <p:cNvGrpSpPr/>
          <p:nvPr/>
        </p:nvGrpSpPr>
        <p:grpSpPr>
          <a:xfrm>
            <a:off x="892440" y="2629440"/>
            <a:ext cx="3554640" cy="2324880"/>
            <a:chOff x="892440" y="2629440"/>
            <a:chExt cx="3554640" cy="2324880"/>
          </a:xfrm>
        </p:grpSpPr>
        <p:sp>
          <p:nvSpPr>
            <p:cNvPr id="411" name="Freeform 27"/>
            <p:cNvSpPr/>
            <p:nvPr/>
          </p:nvSpPr>
          <p:spPr>
            <a:xfrm>
              <a:off x="892440" y="2810160"/>
              <a:ext cx="3554640" cy="2144160"/>
            </a:xfrm>
            <a:custGeom>
              <a:avLst/>
              <a:gdLst/>
              <a:ahLst/>
              <a:rect l="l" t="t" r="r" b="b"/>
              <a:pathLst>
                <a:path w="937012" h="565524">
                  <a:moveTo>
                    <a:pt x="28289" y="0"/>
                  </a:moveTo>
                  <a:lnTo>
                    <a:pt x="908723" y="0"/>
                  </a:lnTo>
                  <a:cubicBezTo>
                    <a:pt x="916226" y="0"/>
                    <a:pt x="923421" y="2980"/>
                    <a:pt x="928726" y="8286"/>
                  </a:cubicBezTo>
                  <a:cubicBezTo>
                    <a:pt x="934032" y="13591"/>
                    <a:pt x="937012" y="20786"/>
                    <a:pt x="937012" y="28289"/>
                  </a:cubicBezTo>
                  <a:lnTo>
                    <a:pt x="937012" y="537234"/>
                  </a:lnTo>
                  <a:cubicBezTo>
                    <a:pt x="937012" y="544737"/>
                    <a:pt x="934032" y="551933"/>
                    <a:pt x="928726" y="557238"/>
                  </a:cubicBezTo>
                  <a:cubicBezTo>
                    <a:pt x="923421" y="562543"/>
                    <a:pt x="916226" y="565524"/>
                    <a:pt x="908723" y="565524"/>
                  </a:cubicBezTo>
                  <a:lnTo>
                    <a:pt x="28289" y="565524"/>
                  </a:lnTo>
                  <a:cubicBezTo>
                    <a:pt x="20786" y="565524"/>
                    <a:pt x="13591" y="562543"/>
                    <a:pt x="8286" y="557238"/>
                  </a:cubicBezTo>
                  <a:cubicBezTo>
                    <a:pt x="2980" y="551933"/>
                    <a:pt x="0" y="544737"/>
                    <a:pt x="0" y="537234"/>
                  </a:cubicBezTo>
                  <a:lnTo>
                    <a:pt x="0" y="28289"/>
                  </a:lnTo>
                  <a:cubicBezTo>
                    <a:pt x="0" y="20786"/>
                    <a:pt x="2980" y="13591"/>
                    <a:pt x="8286" y="8286"/>
                  </a:cubicBezTo>
                  <a:cubicBezTo>
                    <a:pt x="13591" y="2980"/>
                    <a:pt x="20786" y="0"/>
                    <a:pt x="28289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12" name="TextBox 28"/>
            <p:cNvSpPr/>
            <p:nvPr/>
          </p:nvSpPr>
          <p:spPr>
            <a:xfrm>
              <a:off x="892440" y="2629440"/>
              <a:ext cx="3554640" cy="2324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13" name="Freeform 29"/>
          <p:cNvSpPr/>
          <p:nvPr/>
        </p:nvSpPr>
        <p:spPr>
          <a:xfrm>
            <a:off x="892440" y="3282840"/>
            <a:ext cx="3554640" cy="1744560"/>
          </a:xfrm>
          <a:custGeom>
            <a:avLst/>
            <a:gdLst/>
            <a:ahLst/>
            <a:rect l="l" t="t" r="r" b="b"/>
            <a:pathLst>
              <a:path w="3557718" h="1747892">
                <a:moveTo>
                  <a:pt x="0" y="0"/>
                </a:moveTo>
                <a:lnTo>
                  <a:pt x="3557718" y="0"/>
                </a:lnTo>
                <a:lnTo>
                  <a:pt x="3557718" y="1747892"/>
                </a:lnTo>
                <a:lnTo>
                  <a:pt x="0" y="17478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14" name="Group 30"/>
          <p:cNvGrpSpPr/>
          <p:nvPr/>
        </p:nvGrpSpPr>
        <p:grpSpPr>
          <a:xfrm>
            <a:off x="902880" y="5014800"/>
            <a:ext cx="3554640" cy="1922760"/>
            <a:chOff x="902880" y="5014800"/>
            <a:chExt cx="3554640" cy="1922760"/>
          </a:xfrm>
        </p:grpSpPr>
        <p:sp>
          <p:nvSpPr>
            <p:cNvPr id="415" name="Freeform 31"/>
            <p:cNvSpPr/>
            <p:nvPr/>
          </p:nvSpPr>
          <p:spPr>
            <a:xfrm>
              <a:off x="902880" y="5195880"/>
              <a:ext cx="3554640" cy="1741680"/>
            </a:xfrm>
            <a:custGeom>
              <a:avLst/>
              <a:gdLst/>
              <a:ahLst/>
              <a:rect l="l" t="t" r="r" b="b"/>
              <a:pathLst>
                <a:path w="937012" h="459585">
                  <a:moveTo>
                    <a:pt x="28289" y="0"/>
                  </a:moveTo>
                  <a:lnTo>
                    <a:pt x="908723" y="0"/>
                  </a:lnTo>
                  <a:cubicBezTo>
                    <a:pt x="916226" y="0"/>
                    <a:pt x="923421" y="2980"/>
                    <a:pt x="928726" y="8286"/>
                  </a:cubicBezTo>
                  <a:cubicBezTo>
                    <a:pt x="934032" y="13591"/>
                    <a:pt x="937012" y="20786"/>
                    <a:pt x="937012" y="28289"/>
                  </a:cubicBezTo>
                  <a:lnTo>
                    <a:pt x="937012" y="431296"/>
                  </a:lnTo>
                  <a:cubicBezTo>
                    <a:pt x="937012" y="438799"/>
                    <a:pt x="934032" y="445994"/>
                    <a:pt x="928726" y="451300"/>
                  </a:cubicBezTo>
                  <a:cubicBezTo>
                    <a:pt x="923421" y="456605"/>
                    <a:pt x="916226" y="459585"/>
                    <a:pt x="908723" y="459585"/>
                  </a:cubicBezTo>
                  <a:lnTo>
                    <a:pt x="28289" y="459585"/>
                  </a:lnTo>
                  <a:cubicBezTo>
                    <a:pt x="20786" y="459585"/>
                    <a:pt x="13591" y="456605"/>
                    <a:pt x="8286" y="451300"/>
                  </a:cubicBezTo>
                  <a:cubicBezTo>
                    <a:pt x="2980" y="445994"/>
                    <a:pt x="0" y="438799"/>
                    <a:pt x="0" y="431296"/>
                  </a:cubicBezTo>
                  <a:lnTo>
                    <a:pt x="0" y="28289"/>
                  </a:lnTo>
                  <a:cubicBezTo>
                    <a:pt x="0" y="20786"/>
                    <a:pt x="2980" y="13591"/>
                    <a:pt x="8286" y="8286"/>
                  </a:cubicBezTo>
                  <a:cubicBezTo>
                    <a:pt x="13591" y="2980"/>
                    <a:pt x="20786" y="0"/>
                    <a:pt x="28289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16" name="TextBox 32"/>
            <p:cNvSpPr/>
            <p:nvPr/>
          </p:nvSpPr>
          <p:spPr>
            <a:xfrm>
              <a:off x="902880" y="5014800"/>
              <a:ext cx="3554640" cy="1922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17" name="Freeform 33"/>
          <p:cNvSpPr/>
          <p:nvPr/>
        </p:nvSpPr>
        <p:spPr>
          <a:xfrm>
            <a:off x="939240" y="5565960"/>
            <a:ext cx="3489840" cy="1371600"/>
          </a:xfrm>
          <a:custGeom>
            <a:avLst/>
            <a:gdLst/>
            <a:ahLst/>
            <a:rect l="l" t="t" r="r" b="b"/>
            <a:pathLst>
              <a:path w="3493257" h="1374809">
                <a:moveTo>
                  <a:pt x="0" y="0"/>
                </a:moveTo>
                <a:lnTo>
                  <a:pt x="3493258" y="0"/>
                </a:lnTo>
                <a:lnTo>
                  <a:pt x="3493258" y="1374809"/>
                </a:lnTo>
                <a:lnTo>
                  <a:pt x="0" y="137480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18" name="Group 34"/>
          <p:cNvGrpSpPr/>
          <p:nvPr/>
        </p:nvGrpSpPr>
        <p:grpSpPr>
          <a:xfrm>
            <a:off x="906840" y="6921720"/>
            <a:ext cx="3554640" cy="1922760"/>
            <a:chOff x="906840" y="6921720"/>
            <a:chExt cx="3554640" cy="1922760"/>
          </a:xfrm>
        </p:grpSpPr>
        <p:sp>
          <p:nvSpPr>
            <p:cNvPr id="419" name="Freeform 35"/>
            <p:cNvSpPr/>
            <p:nvPr/>
          </p:nvSpPr>
          <p:spPr>
            <a:xfrm>
              <a:off x="906840" y="7102800"/>
              <a:ext cx="3554640" cy="1741680"/>
            </a:xfrm>
            <a:custGeom>
              <a:avLst/>
              <a:gdLst/>
              <a:ahLst/>
              <a:rect l="l" t="t" r="r" b="b"/>
              <a:pathLst>
                <a:path w="937012" h="459585">
                  <a:moveTo>
                    <a:pt x="28289" y="0"/>
                  </a:moveTo>
                  <a:lnTo>
                    <a:pt x="908723" y="0"/>
                  </a:lnTo>
                  <a:cubicBezTo>
                    <a:pt x="916226" y="0"/>
                    <a:pt x="923421" y="2980"/>
                    <a:pt x="928726" y="8286"/>
                  </a:cubicBezTo>
                  <a:cubicBezTo>
                    <a:pt x="934032" y="13591"/>
                    <a:pt x="937012" y="20786"/>
                    <a:pt x="937012" y="28289"/>
                  </a:cubicBezTo>
                  <a:lnTo>
                    <a:pt x="937012" y="431296"/>
                  </a:lnTo>
                  <a:cubicBezTo>
                    <a:pt x="937012" y="438799"/>
                    <a:pt x="934032" y="445994"/>
                    <a:pt x="928726" y="451300"/>
                  </a:cubicBezTo>
                  <a:cubicBezTo>
                    <a:pt x="923421" y="456605"/>
                    <a:pt x="916226" y="459585"/>
                    <a:pt x="908723" y="459585"/>
                  </a:cubicBezTo>
                  <a:lnTo>
                    <a:pt x="28289" y="459585"/>
                  </a:lnTo>
                  <a:cubicBezTo>
                    <a:pt x="20786" y="459585"/>
                    <a:pt x="13591" y="456605"/>
                    <a:pt x="8286" y="451300"/>
                  </a:cubicBezTo>
                  <a:cubicBezTo>
                    <a:pt x="2980" y="445994"/>
                    <a:pt x="0" y="438799"/>
                    <a:pt x="0" y="431296"/>
                  </a:cubicBezTo>
                  <a:lnTo>
                    <a:pt x="0" y="28289"/>
                  </a:lnTo>
                  <a:cubicBezTo>
                    <a:pt x="0" y="20786"/>
                    <a:pt x="2980" y="13591"/>
                    <a:pt x="8286" y="8286"/>
                  </a:cubicBezTo>
                  <a:cubicBezTo>
                    <a:pt x="13591" y="2980"/>
                    <a:pt x="20786" y="0"/>
                    <a:pt x="28289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0" name="TextBox 36"/>
            <p:cNvSpPr/>
            <p:nvPr/>
          </p:nvSpPr>
          <p:spPr>
            <a:xfrm>
              <a:off x="906840" y="6921720"/>
              <a:ext cx="3554640" cy="1922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21" name="TextBox 37"/>
          <p:cNvSpPr/>
          <p:nvPr/>
        </p:nvSpPr>
        <p:spPr>
          <a:xfrm>
            <a:off x="13968720" y="2072160"/>
            <a:ext cx="2048400" cy="106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Open Sans Bold"/>
                <a:ea typeface="DejaVu Sans"/>
              </a:rPr>
              <a:t>ЭФФЕКТЫ: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422" name="TextBox 38"/>
          <p:cNvSpPr/>
          <p:nvPr/>
        </p:nvSpPr>
        <p:spPr>
          <a:xfrm>
            <a:off x="13977000" y="2681640"/>
            <a:ext cx="4088520" cy="704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Информация «подсвечивает» проблематику, в разрезе муниципальных образований, категорий и тематик по разным отраслям. На тепловой карте региона автоматически формируются «очаги напряженности». 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Обрабатывая «большие данные», мы можем оперативно отобразить обращения за определенный период, по нужной тематике, источнику, в любом населенном пункте региона, тем самым оперативно решая проблемы граждан.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endParaRPr b="0" lang="ru-RU" sz="1940" spc="-1" strike="noStrike">
              <a:latin typeface="Arial"/>
            </a:endParaRPr>
          </a:p>
        </p:txBody>
      </p:sp>
      <p:sp>
        <p:nvSpPr>
          <p:cNvPr id="423" name="TextBox 40"/>
          <p:cNvSpPr/>
          <p:nvPr/>
        </p:nvSpPr>
        <p:spPr>
          <a:xfrm>
            <a:off x="11266200" y="2963880"/>
            <a:ext cx="1768320" cy="48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919"/>
              </a:lnSpc>
            </a:pPr>
            <a:r>
              <a:rPr b="0" lang="en-US" sz="1280" spc="-1" strike="noStrike">
                <a:solidFill>
                  <a:srgbClr val="000000"/>
                </a:solidFill>
                <a:latin typeface="Arial Bold"/>
                <a:ea typeface="DejaVu Sans"/>
              </a:rPr>
              <a:t>Всего вопросов: 3266</a:t>
            </a:r>
            <a:endParaRPr b="0" lang="ru-RU" sz="1280" spc="-1" strike="noStrike">
              <a:latin typeface="Arial"/>
            </a:endParaRPr>
          </a:p>
        </p:txBody>
      </p:sp>
      <p:sp>
        <p:nvSpPr>
          <p:cNvPr id="424" name="TextBox 41"/>
          <p:cNvSpPr/>
          <p:nvPr/>
        </p:nvSpPr>
        <p:spPr>
          <a:xfrm>
            <a:off x="4758840" y="2885400"/>
            <a:ext cx="3868920" cy="37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468"/>
              </a:lnSpc>
            </a:pPr>
            <a:r>
              <a:rPr b="0" lang="en-US" sz="980" spc="-1" strike="noStrike">
                <a:solidFill>
                  <a:srgbClr val="000000"/>
                </a:solidFill>
                <a:latin typeface="Arial Bold"/>
                <a:ea typeface="DejaVu Sans"/>
              </a:rPr>
              <a:t>Количество вопросов на 1000 чел. по населенным пунктам</a:t>
            </a:r>
            <a:endParaRPr b="0" lang="ru-RU" sz="980" spc="-1" strike="noStrike">
              <a:latin typeface="Arial"/>
            </a:endParaRPr>
          </a:p>
        </p:txBody>
      </p:sp>
      <p:sp>
        <p:nvSpPr>
          <p:cNvPr id="425" name="TextBox 42"/>
          <p:cNvSpPr/>
          <p:nvPr/>
        </p:nvSpPr>
        <p:spPr>
          <a:xfrm>
            <a:off x="2057400" y="2904480"/>
            <a:ext cx="1131120" cy="37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468"/>
              </a:lnSpc>
            </a:pPr>
            <a:r>
              <a:rPr b="0" lang="en-US" sz="980" spc="-1" strike="noStrike">
                <a:solidFill>
                  <a:srgbClr val="000000"/>
                </a:solidFill>
                <a:latin typeface="Arial Bold"/>
                <a:ea typeface="DejaVu Sans"/>
              </a:rPr>
              <a:t>Фильтр по датам</a:t>
            </a:r>
            <a:endParaRPr b="0" lang="ru-RU" sz="980" spc="-1" strike="noStrike">
              <a:latin typeface="Arial"/>
            </a:endParaRPr>
          </a:p>
        </p:txBody>
      </p:sp>
      <p:sp>
        <p:nvSpPr>
          <p:cNvPr id="426" name="TextBox 43"/>
          <p:cNvSpPr/>
          <p:nvPr/>
        </p:nvSpPr>
        <p:spPr>
          <a:xfrm>
            <a:off x="2122560" y="5289840"/>
            <a:ext cx="1094040" cy="37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468"/>
              </a:lnSpc>
            </a:pPr>
            <a:r>
              <a:rPr b="0" lang="en-US" sz="980" spc="-1" strike="noStrike">
                <a:solidFill>
                  <a:srgbClr val="000000"/>
                </a:solidFill>
                <a:latin typeface="Arial Bold"/>
                <a:ea typeface="DejaVu Sans"/>
              </a:rPr>
              <a:t>ТОП-5 категорий</a:t>
            </a:r>
            <a:endParaRPr b="0" lang="ru-RU" sz="980" spc="-1" strike="noStrike">
              <a:latin typeface="Arial"/>
            </a:endParaRPr>
          </a:p>
        </p:txBody>
      </p:sp>
      <p:sp>
        <p:nvSpPr>
          <p:cNvPr id="427" name="TextBox 44"/>
          <p:cNvSpPr/>
          <p:nvPr/>
        </p:nvSpPr>
        <p:spPr>
          <a:xfrm>
            <a:off x="1779840" y="7197840"/>
            <a:ext cx="1986480" cy="18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468"/>
              </a:lnSpc>
            </a:pPr>
            <a:r>
              <a:rPr b="0" lang="en-US" sz="980" spc="-1" strike="noStrike">
                <a:solidFill>
                  <a:srgbClr val="000000"/>
                </a:solidFill>
                <a:latin typeface="Arial Bold"/>
                <a:ea typeface="DejaVu Sans"/>
              </a:rPr>
              <a:t>Количество вопросов по дням</a:t>
            </a:r>
            <a:endParaRPr b="0" lang="ru-RU" sz="980" spc="-1" strike="noStrike">
              <a:latin typeface="Arial"/>
            </a:endParaRPr>
          </a:p>
        </p:txBody>
      </p:sp>
      <p:grpSp>
        <p:nvGrpSpPr>
          <p:cNvPr id="428" name="Group 45"/>
          <p:cNvGrpSpPr/>
          <p:nvPr/>
        </p:nvGrpSpPr>
        <p:grpSpPr>
          <a:xfrm>
            <a:off x="1226520" y="7619400"/>
            <a:ext cx="228240" cy="1049040"/>
            <a:chOff x="1226520" y="7619400"/>
            <a:chExt cx="228240" cy="1049040"/>
          </a:xfrm>
        </p:grpSpPr>
        <p:sp>
          <p:nvSpPr>
            <p:cNvPr id="429" name="Freeform 46"/>
            <p:cNvSpPr/>
            <p:nvPr/>
          </p:nvSpPr>
          <p:spPr>
            <a:xfrm>
              <a:off x="1226520" y="7800120"/>
              <a:ext cx="228240" cy="868320"/>
            </a:xfrm>
            <a:custGeom>
              <a:avLst/>
              <a:gdLst/>
              <a:ahLst/>
              <a:rect l="l" t="t" r="r" b="b"/>
              <a:pathLst>
                <a:path w="60987" h="229548">
                  <a:moveTo>
                    <a:pt x="0" y="0"/>
                  </a:moveTo>
                  <a:lnTo>
                    <a:pt x="60987" y="0"/>
                  </a:lnTo>
                  <a:lnTo>
                    <a:pt x="60987" y="229548"/>
                  </a:lnTo>
                  <a:lnTo>
                    <a:pt x="0" y="229548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0" name="TextBox 47"/>
            <p:cNvSpPr/>
            <p:nvPr/>
          </p:nvSpPr>
          <p:spPr>
            <a:xfrm>
              <a:off x="1226520" y="7619400"/>
              <a:ext cx="228240" cy="1049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31" name="Group 48"/>
          <p:cNvGrpSpPr/>
          <p:nvPr/>
        </p:nvGrpSpPr>
        <p:grpSpPr>
          <a:xfrm>
            <a:off x="1712880" y="8168760"/>
            <a:ext cx="228240" cy="499680"/>
            <a:chOff x="1712880" y="8168760"/>
            <a:chExt cx="228240" cy="499680"/>
          </a:xfrm>
        </p:grpSpPr>
        <p:sp>
          <p:nvSpPr>
            <p:cNvPr id="432" name="Freeform 49"/>
            <p:cNvSpPr/>
            <p:nvPr/>
          </p:nvSpPr>
          <p:spPr>
            <a:xfrm>
              <a:off x="1712880" y="8349840"/>
              <a:ext cx="228240" cy="318600"/>
            </a:xfrm>
            <a:custGeom>
              <a:avLst/>
              <a:gdLst/>
              <a:ahLst/>
              <a:rect l="l" t="t" r="r" b="b"/>
              <a:pathLst>
                <a:path w="60987" h="84799">
                  <a:moveTo>
                    <a:pt x="0" y="0"/>
                  </a:moveTo>
                  <a:lnTo>
                    <a:pt x="60987" y="0"/>
                  </a:lnTo>
                  <a:lnTo>
                    <a:pt x="60987" y="84799"/>
                  </a:lnTo>
                  <a:lnTo>
                    <a:pt x="0" y="84799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3" name="TextBox 50"/>
            <p:cNvSpPr/>
            <p:nvPr/>
          </p:nvSpPr>
          <p:spPr>
            <a:xfrm>
              <a:off x="1712880" y="8168760"/>
              <a:ext cx="228240" cy="499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34" name="Group 51"/>
          <p:cNvGrpSpPr/>
          <p:nvPr/>
        </p:nvGrpSpPr>
        <p:grpSpPr>
          <a:xfrm>
            <a:off x="2201760" y="8228160"/>
            <a:ext cx="228240" cy="440280"/>
            <a:chOff x="2201760" y="8228160"/>
            <a:chExt cx="228240" cy="440280"/>
          </a:xfrm>
        </p:grpSpPr>
        <p:sp>
          <p:nvSpPr>
            <p:cNvPr id="435" name="Freeform 52"/>
            <p:cNvSpPr/>
            <p:nvPr/>
          </p:nvSpPr>
          <p:spPr>
            <a:xfrm>
              <a:off x="2201760" y="8408880"/>
              <a:ext cx="228240" cy="259560"/>
            </a:xfrm>
            <a:custGeom>
              <a:avLst/>
              <a:gdLst/>
              <a:ahLst/>
              <a:rect l="l" t="t" r="r" b="b"/>
              <a:pathLst>
                <a:path w="60987" h="69189">
                  <a:moveTo>
                    <a:pt x="0" y="0"/>
                  </a:moveTo>
                  <a:lnTo>
                    <a:pt x="60987" y="0"/>
                  </a:lnTo>
                  <a:lnTo>
                    <a:pt x="60987" y="69189"/>
                  </a:lnTo>
                  <a:lnTo>
                    <a:pt x="0" y="69189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6" name="TextBox 53"/>
            <p:cNvSpPr/>
            <p:nvPr/>
          </p:nvSpPr>
          <p:spPr>
            <a:xfrm>
              <a:off x="2201760" y="8228160"/>
              <a:ext cx="228240" cy="440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37" name="Group 54"/>
          <p:cNvGrpSpPr/>
          <p:nvPr/>
        </p:nvGrpSpPr>
        <p:grpSpPr>
          <a:xfrm>
            <a:off x="2690280" y="7565400"/>
            <a:ext cx="228240" cy="1103040"/>
            <a:chOff x="2690280" y="7565400"/>
            <a:chExt cx="228240" cy="1103040"/>
          </a:xfrm>
        </p:grpSpPr>
        <p:sp>
          <p:nvSpPr>
            <p:cNvPr id="438" name="Freeform 55"/>
            <p:cNvSpPr/>
            <p:nvPr/>
          </p:nvSpPr>
          <p:spPr>
            <a:xfrm>
              <a:off x="2690280" y="7746120"/>
              <a:ext cx="228240" cy="922320"/>
            </a:xfrm>
            <a:custGeom>
              <a:avLst/>
              <a:gdLst/>
              <a:ahLst/>
              <a:rect l="l" t="t" r="r" b="b"/>
              <a:pathLst>
                <a:path w="60987" h="243739">
                  <a:moveTo>
                    <a:pt x="0" y="0"/>
                  </a:moveTo>
                  <a:lnTo>
                    <a:pt x="60987" y="0"/>
                  </a:lnTo>
                  <a:lnTo>
                    <a:pt x="60987" y="243739"/>
                  </a:lnTo>
                  <a:lnTo>
                    <a:pt x="0" y="243739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9" name="TextBox 56"/>
            <p:cNvSpPr/>
            <p:nvPr/>
          </p:nvSpPr>
          <p:spPr>
            <a:xfrm>
              <a:off x="2690280" y="7565400"/>
              <a:ext cx="228240" cy="1103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40" name="Group 57"/>
          <p:cNvGrpSpPr/>
          <p:nvPr/>
        </p:nvGrpSpPr>
        <p:grpSpPr>
          <a:xfrm>
            <a:off x="3179160" y="7513200"/>
            <a:ext cx="228240" cy="1155240"/>
            <a:chOff x="3179160" y="7513200"/>
            <a:chExt cx="228240" cy="1155240"/>
          </a:xfrm>
        </p:grpSpPr>
        <p:sp>
          <p:nvSpPr>
            <p:cNvPr id="441" name="Freeform 58"/>
            <p:cNvSpPr/>
            <p:nvPr/>
          </p:nvSpPr>
          <p:spPr>
            <a:xfrm>
              <a:off x="3179160" y="7693920"/>
              <a:ext cx="228240" cy="974520"/>
            </a:xfrm>
            <a:custGeom>
              <a:avLst/>
              <a:gdLst/>
              <a:ahLst/>
              <a:rect l="l" t="t" r="r" b="b"/>
              <a:pathLst>
                <a:path w="60987" h="257527">
                  <a:moveTo>
                    <a:pt x="0" y="0"/>
                  </a:moveTo>
                  <a:lnTo>
                    <a:pt x="60987" y="0"/>
                  </a:lnTo>
                  <a:lnTo>
                    <a:pt x="60987" y="257527"/>
                  </a:lnTo>
                  <a:lnTo>
                    <a:pt x="0" y="257527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2" name="TextBox 59"/>
            <p:cNvSpPr/>
            <p:nvPr/>
          </p:nvSpPr>
          <p:spPr>
            <a:xfrm>
              <a:off x="3179160" y="7513200"/>
              <a:ext cx="228240" cy="1155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43" name="Group 60"/>
          <p:cNvGrpSpPr/>
          <p:nvPr/>
        </p:nvGrpSpPr>
        <p:grpSpPr>
          <a:xfrm>
            <a:off x="3677400" y="7691040"/>
            <a:ext cx="228240" cy="977400"/>
            <a:chOff x="3677400" y="7691040"/>
            <a:chExt cx="228240" cy="977400"/>
          </a:xfrm>
        </p:grpSpPr>
        <p:sp>
          <p:nvSpPr>
            <p:cNvPr id="444" name="Freeform 61"/>
            <p:cNvSpPr/>
            <p:nvPr/>
          </p:nvSpPr>
          <p:spPr>
            <a:xfrm>
              <a:off x="3677400" y="7871760"/>
              <a:ext cx="228240" cy="796680"/>
            </a:xfrm>
            <a:custGeom>
              <a:avLst/>
              <a:gdLst/>
              <a:ahLst/>
              <a:rect l="l" t="t" r="r" b="b"/>
              <a:pathLst>
                <a:path w="60987" h="210696">
                  <a:moveTo>
                    <a:pt x="0" y="0"/>
                  </a:moveTo>
                  <a:lnTo>
                    <a:pt x="60987" y="0"/>
                  </a:lnTo>
                  <a:lnTo>
                    <a:pt x="60987" y="210696"/>
                  </a:lnTo>
                  <a:lnTo>
                    <a:pt x="0" y="210696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5" name="TextBox 62"/>
            <p:cNvSpPr/>
            <p:nvPr/>
          </p:nvSpPr>
          <p:spPr>
            <a:xfrm>
              <a:off x="3677400" y="7691040"/>
              <a:ext cx="228240" cy="977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46" name="TextBox 63"/>
          <p:cNvSpPr/>
          <p:nvPr/>
        </p:nvSpPr>
        <p:spPr>
          <a:xfrm>
            <a:off x="1242360" y="7565040"/>
            <a:ext cx="322920" cy="1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412"/>
              </a:lnSpc>
            </a:pPr>
            <a:r>
              <a:rPr b="0" lang="en-US" sz="939" spc="-1" strike="noStrike">
                <a:solidFill>
                  <a:srgbClr val="545454"/>
                </a:solidFill>
                <a:latin typeface="Arial Bold"/>
                <a:ea typeface="DejaVu Sans"/>
              </a:rPr>
              <a:t>686</a:t>
            </a:r>
            <a:endParaRPr b="0" lang="ru-RU" sz="939" spc="-1" strike="noStrike">
              <a:latin typeface="Arial"/>
            </a:endParaRPr>
          </a:p>
        </p:txBody>
      </p:sp>
      <p:sp>
        <p:nvSpPr>
          <p:cNvPr id="447" name="TextBox 64"/>
          <p:cNvSpPr/>
          <p:nvPr/>
        </p:nvSpPr>
        <p:spPr>
          <a:xfrm>
            <a:off x="1728720" y="8142840"/>
            <a:ext cx="239400" cy="1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412"/>
              </a:lnSpc>
            </a:pPr>
            <a:r>
              <a:rPr b="0" lang="en-US" sz="939" spc="-1" strike="noStrike">
                <a:solidFill>
                  <a:srgbClr val="545454"/>
                </a:solidFill>
                <a:latin typeface="Arial Bold"/>
                <a:ea typeface="DejaVu Sans"/>
              </a:rPr>
              <a:t>232</a:t>
            </a:r>
            <a:endParaRPr b="0" lang="ru-RU" sz="939" spc="-1" strike="noStrike">
              <a:latin typeface="Arial"/>
            </a:endParaRPr>
          </a:p>
        </p:txBody>
      </p:sp>
      <p:sp>
        <p:nvSpPr>
          <p:cNvPr id="448" name="TextBox 65"/>
          <p:cNvSpPr/>
          <p:nvPr/>
        </p:nvSpPr>
        <p:spPr>
          <a:xfrm>
            <a:off x="2217600" y="8208360"/>
            <a:ext cx="202680" cy="3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412"/>
              </a:lnSpc>
            </a:pPr>
            <a:r>
              <a:rPr b="0" lang="en-US" sz="939" spc="-1" strike="noStrike">
                <a:solidFill>
                  <a:srgbClr val="545454"/>
                </a:solidFill>
                <a:latin typeface="Arial Bold"/>
                <a:ea typeface="DejaVu Sans"/>
              </a:rPr>
              <a:t>205</a:t>
            </a:r>
            <a:endParaRPr b="0" lang="ru-RU" sz="939" spc="-1" strike="noStrike">
              <a:latin typeface="Arial"/>
            </a:endParaRPr>
          </a:p>
        </p:txBody>
      </p:sp>
      <p:sp>
        <p:nvSpPr>
          <p:cNvPr id="449" name="TextBox 66"/>
          <p:cNvSpPr/>
          <p:nvPr/>
        </p:nvSpPr>
        <p:spPr>
          <a:xfrm>
            <a:off x="2706480" y="7522560"/>
            <a:ext cx="221040" cy="3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412"/>
              </a:lnSpc>
            </a:pPr>
            <a:r>
              <a:rPr b="0" lang="en-US" sz="939" spc="-1" strike="noStrike">
                <a:solidFill>
                  <a:srgbClr val="545454"/>
                </a:solidFill>
                <a:latin typeface="Arial Bold"/>
                <a:ea typeface="DejaVu Sans"/>
              </a:rPr>
              <a:t>731</a:t>
            </a:r>
            <a:endParaRPr b="0" lang="ru-RU" sz="939" spc="-1" strike="noStrike">
              <a:latin typeface="Arial"/>
            </a:endParaRPr>
          </a:p>
        </p:txBody>
      </p:sp>
      <p:sp>
        <p:nvSpPr>
          <p:cNvPr id="450" name="TextBox 67"/>
          <p:cNvSpPr/>
          <p:nvPr/>
        </p:nvSpPr>
        <p:spPr>
          <a:xfrm>
            <a:off x="3195000" y="7493040"/>
            <a:ext cx="212400" cy="3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412"/>
              </a:lnSpc>
            </a:pPr>
            <a:r>
              <a:rPr b="0" lang="en-US" sz="939" spc="-1" strike="noStrike">
                <a:solidFill>
                  <a:srgbClr val="545454"/>
                </a:solidFill>
                <a:latin typeface="Arial Bold"/>
                <a:ea typeface="DejaVu Sans"/>
              </a:rPr>
              <a:t>776</a:t>
            </a:r>
            <a:endParaRPr b="0" lang="ru-RU" sz="939" spc="-1" strike="noStrike">
              <a:latin typeface="Arial"/>
            </a:endParaRPr>
          </a:p>
        </p:txBody>
      </p:sp>
      <p:sp>
        <p:nvSpPr>
          <p:cNvPr id="451" name="TextBox 68"/>
          <p:cNvSpPr/>
          <p:nvPr/>
        </p:nvSpPr>
        <p:spPr>
          <a:xfrm>
            <a:off x="3702960" y="7671240"/>
            <a:ext cx="228960" cy="1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412"/>
              </a:lnSpc>
            </a:pPr>
            <a:r>
              <a:rPr b="0" lang="en-US" sz="939" spc="-1" strike="noStrike">
                <a:solidFill>
                  <a:srgbClr val="545454"/>
                </a:solidFill>
                <a:latin typeface="Arial Bold"/>
                <a:ea typeface="DejaVu Sans"/>
              </a:rPr>
              <a:t>634</a:t>
            </a:r>
            <a:endParaRPr b="0" lang="ru-RU" sz="939" spc="-1" strike="noStrike">
              <a:latin typeface="Arial"/>
            </a:endParaRPr>
          </a:p>
        </p:txBody>
      </p:sp>
      <p:grpSp>
        <p:nvGrpSpPr>
          <p:cNvPr id="452" name="Group 69"/>
          <p:cNvGrpSpPr/>
          <p:nvPr/>
        </p:nvGrpSpPr>
        <p:grpSpPr>
          <a:xfrm>
            <a:off x="4110480" y="8443080"/>
            <a:ext cx="228240" cy="225360"/>
            <a:chOff x="4110480" y="8443080"/>
            <a:chExt cx="228240" cy="225360"/>
          </a:xfrm>
        </p:grpSpPr>
        <p:sp>
          <p:nvSpPr>
            <p:cNvPr id="453" name="Freeform 70"/>
            <p:cNvSpPr/>
            <p:nvPr/>
          </p:nvSpPr>
          <p:spPr>
            <a:xfrm>
              <a:off x="4110480" y="8624160"/>
              <a:ext cx="228240" cy="44280"/>
            </a:xfrm>
            <a:custGeom>
              <a:avLst/>
              <a:gdLst/>
              <a:ahLst/>
              <a:rect l="l" t="t" r="r" b="b"/>
              <a:pathLst>
                <a:path w="60987" h="12543">
                  <a:moveTo>
                    <a:pt x="0" y="0"/>
                  </a:moveTo>
                  <a:lnTo>
                    <a:pt x="60987" y="0"/>
                  </a:lnTo>
                  <a:lnTo>
                    <a:pt x="60987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4" name="TextBox 71"/>
            <p:cNvSpPr/>
            <p:nvPr/>
          </p:nvSpPr>
          <p:spPr>
            <a:xfrm>
              <a:off x="4110480" y="8443080"/>
              <a:ext cx="228240" cy="225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55" name="TextBox 72"/>
          <p:cNvSpPr/>
          <p:nvPr/>
        </p:nvSpPr>
        <p:spPr>
          <a:xfrm>
            <a:off x="4192920" y="8453520"/>
            <a:ext cx="63360" cy="1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412"/>
              </a:lnSpc>
            </a:pPr>
            <a:r>
              <a:rPr b="0" lang="en-US" sz="939" spc="-1" strike="noStrike">
                <a:solidFill>
                  <a:srgbClr val="545454"/>
                </a:solidFill>
                <a:latin typeface="Arial Bold"/>
                <a:ea typeface="DejaVu Sans"/>
              </a:rPr>
              <a:t>2</a:t>
            </a:r>
            <a:endParaRPr b="0" lang="ru-RU" sz="939" spc="-1" strike="noStrike">
              <a:latin typeface="Arial"/>
            </a:endParaRPr>
          </a:p>
        </p:txBody>
      </p:sp>
      <p:sp>
        <p:nvSpPr>
          <p:cNvPr id="456" name="TextBox 73"/>
          <p:cNvSpPr/>
          <p:nvPr/>
        </p:nvSpPr>
        <p:spPr>
          <a:xfrm>
            <a:off x="1224360" y="8671680"/>
            <a:ext cx="23256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114"/>
              </a:lnSpc>
            </a:pPr>
            <a:r>
              <a:rPr b="0" lang="en-US" sz="740" spc="-1" strike="noStrike">
                <a:solidFill>
                  <a:srgbClr val="545454"/>
                </a:solidFill>
                <a:latin typeface="Arial"/>
                <a:ea typeface="DejaVu Sans"/>
              </a:rPr>
              <a:t>13.10</a:t>
            </a:r>
            <a:endParaRPr b="0" lang="ru-RU" sz="740" spc="-1" strike="noStrike">
              <a:latin typeface="Arial"/>
            </a:endParaRPr>
          </a:p>
        </p:txBody>
      </p:sp>
      <p:sp>
        <p:nvSpPr>
          <p:cNvPr id="457" name="TextBox 74"/>
          <p:cNvSpPr/>
          <p:nvPr/>
        </p:nvSpPr>
        <p:spPr>
          <a:xfrm>
            <a:off x="1710720" y="8671680"/>
            <a:ext cx="23256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114"/>
              </a:lnSpc>
            </a:pPr>
            <a:r>
              <a:rPr b="0" lang="en-US" sz="740" spc="-1" strike="noStrike">
                <a:solidFill>
                  <a:srgbClr val="545454"/>
                </a:solidFill>
                <a:latin typeface="Arial"/>
                <a:ea typeface="DejaVu Sans"/>
              </a:rPr>
              <a:t>14.10</a:t>
            </a:r>
            <a:endParaRPr b="0" lang="ru-RU" sz="740" spc="-1" strike="noStrike">
              <a:latin typeface="Arial"/>
            </a:endParaRPr>
          </a:p>
        </p:txBody>
      </p:sp>
      <p:sp>
        <p:nvSpPr>
          <p:cNvPr id="458" name="TextBox 75"/>
          <p:cNvSpPr/>
          <p:nvPr/>
        </p:nvSpPr>
        <p:spPr>
          <a:xfrm>
            <a:off x="2201760" y="8671680"/>
            <a:ext cx="23256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114"/>
              </a:lnSpc>
            </a:pPr>
            <a:r>
              <a:rPr b="0" lang="en-US" sz="740" spc="-1" strike="noStrike">
                <a:solidFill>
                  <a:srgbClr val="545454"/>
                </a:solidFill>
                <a:latin typeface="Arial"/>
                <a:ea typeface="DejaVu Sans"/>
              </a:rPr>
              <a:t>15.10</a:t>
            </a:r>
            <a:endParaRPr b="0" lang="ru-RU" sz="740" spc="-1" strike="noStrike">
              <a:latin typeface="Arial"/>
            </a:endParaRPr>
          </a:p>
        </p:txBody>
      </p:sp>
      <p:sp>
        <p:nvSpPr>
          <p:cNvPr id="459" name="TextBox 76"/>
          <p:cNvSpPr/>
          <p:nvPr/>
        </p:nvSpPr>
        <p:spPr>
          <a:xfrm>
            <a:off x="2694600" y="8671680"/>
            <a:ext cx="23256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114"/>
              </a:lnSpc>
            </a:pPr>
            <a:r>
              <a:rPr b="0" lang="en-US" sz="740" spc="-1" strike="noStrike">
                <a:solidFill>
                  <a:srgbClr val="545454"/>
                </a:solidFill>
                <a:latin typeface="Arial"/>
                <a:ea typeface="DejaVu Sans"/>
              </a:rPr>
              <a:t>16.10</a:t>
            </a:r>
            <a:endParaRPr b="0" lang="ru-RU" sz="740" spc="-1" strike="noStrike">
              <a:latin typeface="Arial"/>
            </a:endParaRPr>
          </a:p>
        </p:txBody>
      </p:sp>
      <p:sp>
        <p:nvSpPr>
          <p:cNvPr id="460" name="TextBox 77"/>
          <p:cNvSpPr/>
          <p:nvPr/>
        </p:nvSpPr>
        <p:spPr>
          <a:xfrm>
            <a:off x="3177000" y="8671680"/>
            <a:ext cx="23256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114"/>
              </a:lnSpc>
            </a:pPr>
            <a:r>
              <a:rPr b="0" lang="en-US" sz="740" spc="-1" strike="noStrike">
                <a:solidFill>
                  <a:srgbClr val="545454"/>
                </a:solidFill>
                <a:latin typeface="Arial"/>
                <a:ea typeface="DejaVu Sans"/>
              </a:rPr>
              <a:t>17.10</a:t>
            </a:r>
            <a:endParaRPr b="0" lang="ru-RU" sz="740" spc="-1" strike="noStrike">
              <a:latin typeface="Arial"/>
            </a:endParaRPr>
          </a:p>
        </p:txBody>
      </p:sp>
      <p:sp>
        <p:nvSpPr>
          <p:cNvPr id="461" name="TextBox 78"/>
          <p:cNvSpPr/>
          <p:nvPr/>
        </p:nvSpPr>
        <p:spPr>
          <a:xfrm>
            <a:off x="3675240" y="8671680"/>
            <a:ext cx="23256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114"/>
              </a:lnSpc>
            </a:pPr>
            <a:r>
              <a:rPr b="0" lang="en-US" sz="740" spc="-1" strike="noStrike">
                <a:solidFill>
                  <a:srgbClr val="545454"/>
                </a:solidFill>
                <a:latin typeface="Arial"/>
                <a:ea typeface="DejaVu Sans"/>
              </a:rPr>
              <a:t>18.10</a:t>
            </a:r>
            <a:endParaRPr b="0" lang="ru-RU" sz="740" spc="-1" strike="noStrike">
              <a:latin typeface="Arial"/>
            </a:endParaRPr>
          </a:p>
        </p:txBody>
      </p:sp>
      <p:sp>
        <p:nvSpPr>
          <p:cNvPr id="462" name="TextBox 79"/>
          <p:cNvSpPr/>
          <p:nvPr/>
        </p:nvSpPr>
        <p:spPr>
          <a:xfrm>
            <a:off x="4105800" y="8671680"/>
            <a:ext cx="23256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114"/>
              </a:lnSpc>
            </a:pPr>
            <a:r>
              <a:rPr b="0" lang="en-US" sz="740" spc="-1" strike="noStrike">
                <a:solidFill>
                  <a:srgbClr val="545454"/>
                </a:solidFill>
                <a:latin typeface="Arial"/>
                <a:ea typeface="DejaVu Sans"/>
              </a:rPr>
              <a:t>19.10</a:t>
            </a:r>
            <a:endParaRPr b="0" lang="ru-RU" sz="740" spc="-1" strike="noStrike">
              <a:latin typeface="Arial"/>
            </a:endParaRPr>
          </a:p>
        </p:txBody>
      </p:sp>
      <p:sp>
        <p:nvSpPr>
          <p:cNvPr id="463" name="TextBox 83"/>
          <p:cNvSpPr/>
          <p:nvPr/>
        </p:nvSpPr>
        <p:spPr>
          <a:xfrm>
            <a:off x="875520" y="9354600"/>
            <a:ext cx="11155320" cy="76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2021"/>
              </a:lnSpc>
            </a:pPr>
            <a:r>
              <a:rPr b="0" lang="en-US" sz="1340" spc="-1" strike="noStrike">
                <a:solidFill>
                  <a:srgbClr val="000000"/>
                </a:solidFill>
                <a:latin typeface="Arial"/>
                <a:ea typeface="DejaVu Sans"/>
              </a:rPr>
              <a:t>Источники: платформа обратной связи, ИМ «Медиалогия», Контактный центр, </a:t>
            </a:r>
            <a:endParaRPr b="0" lang="ru-RU" sz="1340" spc="-1" strike="noStrike">
              <a:latin typeface="Arial"/>
            </a:endParaRPr>
          </a:p>
          <a:p>
            <a:pPr>
              <a:lnSpc>
                <a:spcPts val="2021"/>
              </a:lnSpc>
            </a:pPr>
            <a:r>
              <a:rPr b="0" lang="en-US" sz="1340" spc="-1" strike="noStrike">
                <a:solidFill>
                  <a:srgbClr val="000000"/>
                </a:solidFill>
                <a:latin typeface="Arial"/>
                <a:ea typeface="DejaVu Sans"/>
              </a:rPr>
              <a:t>сервис «Открытый регион 71», сервис «ЕДС», АСЭД «Дело»</a:t>
            </a:r>
            <a:endParaRPr b="0" lang="ru-RU" sz="1340" spc="-1" strike="noStrike">
              <a:latin typeface="Arial"/>
            </a:endParaRPr>
          </a:p>
          <a:p>
            <a:pPr>
              <a:lnSpc>
                <a:spcPts val="2021"/>
              </a:lnSpc>
            </a:pPr>
            <a:endParaRPr b="0" lang="ru-RU" sz="134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Рисунок 139" descr=""/>
          <p:cNvPicPr/>
          <p:nvPr/>
        </p:nvPicPr>
        <p:blipFill>
          <a:blip r:embed="rId1"/>
          <a:stretch/>
        </p:blipFill>
        <p:spPr>
          <a:xfrm>
            <a:off x="0" y="0"/>
            <a:ext cx="18284760" cy="10283760"/>
          </a:xfrm>
          <a:prstGeom prst="rect">
            <a:avLst/>
          </a:prstGeom>
          <a:ln w="0">
            <a:noFill/>
          </a:ln>
        </p:spPr>
      </p:pic>
      <p:sp>
        <p:nvSpPr>
          <p:cNvPr id="465" name="TextBox 11"/>
          <p:cNvSpPr/>
          <p:nvPr/>
        </p:nvSpPr>
        <p:spPr>
          <a:xfrm>
            <a:off x="902880" y="439560"/>
            <a:ext cx="16584840" cy="175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3464"/>
              </a:lnSpc>
            </a:pPr>
            <a:r>
              <a:rPr b="0" lang="en-US" sz="3500" spc="-1" strike="noStrike">
                <a:solidFill>
                  <a:srgbClr val="6fd161"/>
                </a:solidFill>
                <a:latin typeface="Open Sans Bold"/>
                <a:ea typeface="DejaVu Sans"/>
              </a:rPr>
              <a:t>ИНФОРМАЦИОННАЯ ПАНЕЛЬ</a:t>
            </a:r>
            <a:r>
              <a:rPr b="0" lang="en-US" sz="3500" spc="-1" strike="noStrike">
                <a:solidFill>
                  <a:srgbClr val="100f0d"/>
                </a:solidFill>
                <a:latin typeface="Open Sans Bold"/>
                <a:ea typeface="DejaVu Sans"/>
              </a:rPr>
              <a:t> «МОНИТОРИНГ ОБРАЩЕНИЙ </a:t>
            </a:r>
            <a:endParaRPr b="0" lang="ru-RU" sz="3500" spc="-1" strike="noStrike">
              <a:latin typeface="Arial"/>
            </a:endParaRPr>
          </a:p>
          <a:p>
            <a:pPr>
              <a:lnSpc>
                <a:spcPts val="3464"/>
              </a:lnSpc>
            </a:pPr>
            <a:r>
              <a:rPr b="0" lang="en-US" sz="3500" spc="-1" strike="noStrike">
                <a:solidFill>
                  <a:srgbClr val="100f0d"/>
                </a:solidFill>
                <a:latin typeface="Open Sans Bold"/>
                <a:ea typeface="DejaVu Sans"/>
              </a:rPr>
              <a:t>ГРАЖДАН ПО СОЦИАЛЬНО ЗНАЧИМЫМ ОБЪЕКТАМ В КАТЕГОРИИ «ОТОПЛЕНИЕ»</a:t>
            </a:r>
            <a:endParaRPr b="0" lang="ru-RU" sz="3500" spc="-1" strike="noStrike">
              <a:latin typeface="Arial"/>
            </a:endParaRPr>
          </a:p>
          <a:p>
            <a:pPr>
              <a:lnSpc>
                <a:spcPts val="3464"/>
              </a:lnSpc>
            </a:pPr>
            <a:endParaRPr b="0" lang="ru-RU" sz="3500" spc="-1" strike="noStrike">
              <a:latin typeface="Arial"/>
            </a:endParaRPr>
          </a:p>
        </p:txBody>
      </p:sp>
      <p:grpSp>
        <p:nvGrpSpPr>
          <p:cNvPr id="466" name="Group 18"/>
          <p:cNvGrpSpPr/>
          <p:nvPr/>
        </p:nvGrpSpPr>
        <p:grpSpPr>
          <a:xfrm>
            <a:off x="8512200" y="3011400"/>
            <a:ext cx="4659480" cy="6166080"/>
            <a:chOff x="8512200" y="3011400"/>
            <a:chExt cx="4659480" cy="6166080"/>
          </a:xfrm>
        </p:grpSpPr>
        <p:sp>
          <p:nvSpPr>
            <p:cNvPr id="467" name="Freeform 19"/>
            <p:cNvSpPr/>
            <p:nvPr/>
          </p:nvSpPr>
          <p:spPr>
            <a:xfrm>
              <a:off x="8512200" y="3192480"/>
              <a:ext cx="4659480" cy="5985000"/>
            </a:xfrm>
            <a:custGeom>
              <a:avLst/>
              <a:gdLst/>
              <a:ahLst/>
              <a:rect l="l" t="t" r="r" b="b"/>
              <a:pathLst>
                <a:path w="1228076" h="1577155">
                  <a:moveTo>
                    <a:pt x="49810" y="0"/>
                  </a:moveTo>
                  <a:lnTo>
                    <a:pt x="1178265" y="0"/>
                  </a:lnTo>
                  <a:cubicBezTo>
                    <a:pt x="1205775" y="0"/>
                    <a:pt x="1228076" y="22301"/>
                    <a:pt x="1228076" y="49810"/>
                  </a:cubicBezTo>
                  <a:lnTo>
                    <a:pt x="1228076" y="1527345"/>
                  </a:lnTo>
                  <a:cubicBezTo>
                    <a:pt x="1228076" y="1554855"/>
                    <a:pt x="1205775" y="1577155"/>
                    <a:pt x="1178265" y="1577155"/>
                  </a:cubicBezTo>
                  <a:lnTo>
                    <a:pt x="49810" y="1577155"/>
                  </a:lnTo>
                  <a:cubicBezTo>
                    <a:pt x="22301" y="1577155"/>
                    <a:pt x="0" y="1554855"/>
                    <a:pt x="0" y="1527345"/>
                  </a:cubicBezTo>
                  <a:lnTo>
                    <a:pt x="0" y="49810"/>
                  </a:lnTo>
                  <a:cubicBezTo>
                    <a:pt x="0" y="22301"/>
                    <a:pt x="22301" y="0"/>
                    <a:pt x="49810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8" name="TextBox 20"/>
            <p:cNvSpPr/>
            <p:nvPr/>
          </p:nvSpPr>
          <p:spPr>
            <a:xfrm>
              <a:off x="8512200" y="3011400"/>
              <a:ext cx="4659480" cy="6165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69" name="Freeform 21"/>
          <p:cNvSpPr/>
          <p:nvPr/>
        </p:nvSpPr>
        <p:spPr>
          <a:xfrm>
            <a:off x="8609760" y="3544560"/>
            <a:ext cx="4484160" cy="5551200"/>
          </a:xfrm>
          <a:custGeom>
            <a:avLst/>
            <a:gdLst/>
            <a:ahLst/>
            <a:rect l="l" t="t" r="r" b="b"/>
            <a:pathLst>
              <a:path w="4487468" h="5554478">
                <a:moveTo>
                  <a:pt x="0" y="0"/>
                </a:moveTo>
                <a:lnTo>
                  <a:pt x="4487468" y="0"/>
                </a:lnTo>
                <a:lnTo>
                  <a:pt x="4487468" y="5554477"/>
                </a:lnTo>
                <a:lnTo>
                  <a:pt x="0" y="555447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70" name="Group 22"/>
          <p:cNvGrpSpPr/>
          <p:nvPr/>
        </p:nvGrpSpPr>
        <p:grpSpPr>
          <a:xfrm>
            <a:off x="892440" y="3011400"/>
            <a:ext cx="7458120" cy="1805400"/>
            <a:chOff x="892440" y="3011400"/>
            <a:chExt cx="7458120" cy="1805400"/>
          </a:xfrm>
        </p:grpSpPr>
        <p:sp>
          <p:nvSpPr>
            <p:cNvPr id="471" name="Freeform 23"/>
            <p:cNvSpPr/>
            <p:nvPr/>
          </p:nvSpPr>
          <p:spPr>
            <a:xfrm>
              <a:off x="892440" y="3192480"/>
              <a:ext cx="7458120" cy="1624320"/>
            </a:xfrm>
            <a:custGeom>
              <a:avLst/>
              <a:gdLst/>
              <a:ahLst/>
              <a:rect l="l" t="t" r="r" b="b"/>
              <a:pathLst>
                <a:path w="1965162" h="428666">
                  <a:moveTo>
                    <a:pt x="10376" y="0"/>
                  </a:moveTo>
                  <a:lnTo>
                    <a:pt x="1954786" y="0"/>
                  </a:lnTo>
                  <a:cubicBezTo>
                    <a:pt x="1957538" y="0"/>
                    <a:pt x="1960178" y="1093"/>
                    <a:pt x="1962123" y="3039"/>
                  </a:cubicBezTo>
                  <a:cubicBezTo>
                    <a:pt x="1964069" y="4985"/>
                    <a:pt x="1965162" y="7624"/>
                    <a:pt x="1965162" y="10376"/>
                  </a:cubicBezTo>
                  <a:lnTo>
                    <a:pt x="1965162" y="418290"/>
                  </a:lnTo>
                  <a:cubicBezTo>
                    <a:pt x="1965162" y="424021"/>
                    <a:pt x="1960517" y="428666"/>
                    <a:pt x="1954786" y="428666"/>
                  </a:cubicBezTo>
                  <a:lnTo>
                    <a:pt x="10376" y="428666"/>
                  </a:lnTo>
                  <a:cubicBezTo>
                    <a:pt x="4645" y="428666"/>
                    <a:pt x="0" y="424021"/>
                    <a:pt x="0" y="418290"/>
                  </a:cubicBezTo>
                  <a:lnTo>
                    <a:pt x="0" y="10376"/>
                  </a:lnTo>
                  <a:cubicBezTo>
                    <a:pt x="0" y="4645"/>
                    <a:pt x="4645" y="0"/>
                    <a:pt x="1037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72" name="TextBox 24"/>
            <p:cNvSpPr/>
            <p:nvPr/>
          </p:nvSpPr>
          <p:spPr>
            <a:xfrm>
              <a:off x="892440" y="3011400"/>
              <a:ext cx="7458120" cy="1805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73" name="Freeform 25"/>
          <p:cNvSpPr/>
          <p:nvPr/>
        </p:nvSpPr>
        <p:spPr>
          <a:xfrm>
            <a:off x="860400" y="3646440"/>
            <a:ext cx="7482240" cy="1369800"/>
          </a:xfrm>
          <a:custGeom>
            <a:avLst/>
            <a:gdLst/>
            <a:ahLst/>
            <a:rect l="l" t="t" r="r" b="b"/>
            <a:pathLst>
              <a:path w="7485574" h="1372923">
                <a:moveTo>
                  <a:pt x="0" y="0"/>
                </a:moveTo>
                <a:lnTo>
                  <a:pt x="7485574" y="0"/>
                </a:lnTo>
                <a:lnTo>
                  <a:pt x="7485574" y="1372923"/>
                </a:lnTo>
                <a:lnTo>
                  <a:pt x="0" y="137292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74" name="Group 26"/>
          <p:cNvGrpSpPr/>
          <p:nvPr/>
        </p:nvGrpSpPr>
        <p:grpSpPr>
          <a:xfrm>
            <a:off x="902880" y="4896360"/>
            <a:ext cx="3683880" cy="4271400"/>
            <a:chOff x="902880" y="4896360"/>
            <a:chExt cx="3683880" cy="4271400"/>
          </a:xfrm>
        </p:grpSpPr>
        <p:sp>
          <p:nvSpPr>
            <p:cNvPr id="475" name="Freeform 27"/>
            <p:cNvSpPr/>
            <p:nvPr/>
          </p:nvSpPr>
          <p:spPr>
            <a:xfrm>
              <a:off x="902880" y="5077080"/>
              <a:ext cx="3683880" cy="4090680"/>
            </a:xfrm>
            <a:custGeom>
              <a:avLst/>
              <a:gdLst/>
              <a:ahLst/>
              <a:rect l="l" t="t" r="r" b="b"/>
              <a:pathLst>
                <a:path w="971067" h="1078247">
                  <a:moveTo>
                    <a:pt x="20998" y="0"/>
                  </a:moveTo>
                  <a:lnTo>
                    <a:pt x="950069" y="0"/>
                  </a:lnTo>
                  <a:cubicBezTo>
                    <a:pt x="961666" y="0"/>
                    <a:pt x="971067" y="9401"/>
                    <a:pt x="971067" y="20998"/>
                  </a:cubicBezTo>
                  <a:lnTo>
                    <a:pt x="971067" y="1057249"/>
                  </a:lnTo>
                  <a:cubicBezTo>
                    <a:pt x="971067" y="1068846"/>
                    <a:pt x="961666" y="1078247"/>
                    <a:pt x="950069" y="1078247"/>
                  </a:cubicBezTo>
                  <a:lnTo>
                    <a:pt x="20998" y="1078247"/>
                  </a:lnTo>
                  <a:cubicBezTo>
                    <a:pt x="9401" y="1078247"/>
                    <a:pt x="0" y="1068846"/>
                    <a:pt x="0" y="1057249"/>
                  </a:cubicBezTo>
                  <a:lnTo>
                    <a:pt x="0" y="20998"/>
                  </a:lnTo>
                  <a:cubicBezTo>
                    <a:pt x="0" y="9401"/>
                    <a:pt x="9401" y="0"/>
                    <a:pt x="20998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76" name="TextBox 28"/>
            <p:cNvSpPr/>
            <p:nvPr/>
          </p:nvSpPr>
          <p:spPr>
            <a:xfrm>
              <a:off x="902880" y="4896360"/>
              <a:ext cx="3683880" cy="4271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77" name="Group 29"/>
          <p:cNvGrpSpPr/>
          <p:nvPr/>
        </p:nvGrpSpPr>
        <p:grpSpPr>
          <a:xfrm>
            <a:off x="4667040" y="6628680"/>
            <a:ext cx="3683880" cy="2548800"/>
            <a:chOff x="4667040" y="6628680"/>
            <a:chExt cx="3683880" cy="2548800"/>
          </a:xfrm>
        </p:grpSpPr>
        <p:sp>
          <p:nvSpPr>
            <p:cNvPr id="478" name="Freeform 30"/>
            <p:cNvSpPr/>
            <p:nvPr/>
          </p:nvSpPr>
          <p:spPr>
            <a:xfrm>
              <a:off x="4667040" y="6809400"/>
              <a:ext cx="3683880" cy="2367720"/>
            </a:xfrm>
            <a:custGeom>
              <a:avLst/>
              <a:gdLst/>
              <a:ahLst/>
              <a:rect l="l" t="t" r="r" b="b"/>
              <a:pathLst>
                <a:path w="971067" h="624494">
                  <a:moveTo>
                    <a:pt x="20998" y="0"/>
                  </a:moveTo>
                  <a:lnTo>
                    <a:pt x="950069" y="0"/>
                  </a:lnTo>
                  <a:cubicBezTo>
                    <a:pt x="961666" y="0"/>
                    <a:pt x="971067" y="9401"/>
                    <a:pt x="971067" y="20998"/>
                  </a:cubicBezTo>
                  <a:lnTo>
                    <a:pt x="971067" y="603497"/>
                  </a:lnTo>
                  <a:cubicBezTo>
                    <a:pt x="971067" y="615093"/>
                    <a:pt x="961666" y="624494"/>
                    <a:pt x="950069" y="624494"/>
                  </a:cubicBezTo>
                  <a:lnTo>
                    <a:pt x="20998" y="624494"/>
                  </a:lnTo>
                  <a:cubicBezTo>
                    <a:pt x="9401" y="624494"/>
                    <a:pt x="0" y="615093"/>
                    <a:pt x="0" y="603497"/>
                  </a:cubicBezTo>
                  <a:lnTo>
                    <a:pt x="0" y="20998"/>
                  </a:lnTo>
                  <a:cubicBezTo>
                    <a:pt x="0" y="9401"/>
                    <a:pt x="9401" y="0"/>
                    <a:pt x="20998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79" name="TextBox 31"/>
            <p:cNvSpPr/>
            <p:nvPr/>
          </p:nvSpPr>
          <p:spPr>
            <a:xfrm>
              <a:off x="4667040" y="6628680"/>
              <a:ext cx="3683880" cy="2548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80" name="Group 32"/>
          <p:cNvGrpSpPr/>
          <p:nvPr/>
        </p:nvGrpSpPr>
        <p:grpSpPr>
          <a:xfrm>
            <a:off x="4667040" y="4896360"/>
            <a:ext cx="3683880" cy="1805040"/>
            <a:chOff x="4667040" y="4896360"/>
            <a:chExt cx="3683880" cy="1805040"/>
          </a:xfrm>
        </p:grpSpPr>
        <p:sp>
          <p:nvSpPr>
            <p:cNvPr id="481" name="Freeform 33"/>
            <p:cNvSpPr/>
            <p:nvPr/>
          </p:nvSpPr>
          <p:spPr>
            <a:xfrm>
              <a:off x="4667040" y="5077080"/>
              <a:ext cx="3683880" cy="1624320"/>
            </a:xfrm>
            <a:custGeom>
              <a:avLst/>
              <a:gdLst/>
              <a:ahLst/>
              <a:rect l="l" t="t" r="r" b="b"/>
              <a:pathLst>
                <a:path w="971067" h="428666">
                  <a:moveTo>
                    <a:pt x="20998" y="0"/>
                  </a:moveTo>
                  <a:lnTo>
                    <a:pt x="950069" y="0"/>
                  </a:lnTo>
                  <a:cubicBezTo>
                    <a:pt x="961666" y="0"/>
                    <a:pt x="971067" y="9401"/>
                    <a:pt x="971067" y="20998"/>
                  </a:cubicBezTo>
                  <a:lnTo>
                    <a:pt x="971067" y="407668"/>
                  </a:lnTo>
                  <a:cubicBezTo>
                    <a:pt x="971067" y="419265"/>
                    <a:pt x="961666" y="428666"/>
                    <a:pt x="950069" y="428666"/>
                  </a:cubicBezTo>
                  <a:lnTo>
                    <a:pt x="20998" y="428666"/>
                  </a:lnTo>
                  <a:cubicBezTo>
                    <a:pt x="9401" y="428666"/>
                    <a:pt x="0" y="419265"/>
                    <a:pt x="0" y="407668"/>
                  </a:cubicBezTo>
                  <a:lnTo>
                    <a:pt x="0" y="20998"/>
                  </a:lnTo>
                  <a:cubicBezTo>
                    <a:pt x="0" y="9401"/>
                    <a:pt x="9401" y="0"/>
                    <a:pt x="20998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2" name="TextBox 34"/>
            <p:cNvSpPr/>
            <p:nvPr/>
          </p:nvSpPr>
          <p:spPr>
            <a:xfrm>
              <a:off x="4667040" y="4896360"/>
              <a:ext cx="3683880" cy="1805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83" name="Group 35"/>
          <p:cNvGrpSpPr/>
          <p:nvPr/>
        </p:nvGrpSpPr>
        <p:grpSpPr>
          <a:xfrm>
            <a:off x="1941120" y="5562360"/>
            <a:ext cx="2069640" cy="228240"/>
            <a:chOff x="1941120" y="5562360"/>
            <a:chExt cx="2069640" cy="228240"/>
          </a:xfrm>
        </p:grpSpPr>
        <p:sp>
          <p:nvSpPr>
            <p:cNvPr id="484" name="Freeform 36"/>
            <p:cNvSpPr/>
            <p:nvPr/>
          </p:nvSpPr>
          <p:spPr>
            <a:xfrm rot="16200000">
              <a:off x="2952000" y="4731840"/>
              <a:ext cx="228240" cy="1888920"/>
            </a:xfrm>
            <a:custGeom>
              <a:avLst/>
              <a:gdLst/>
              <a:ahLst/>
              <a:rect l="l" t="t" r="r" b="b"/>
              <a:pathLst>
                <a:path w="60987" h="498356">
                  <a:moveTo>
                    <a:pt x="0" y="0"/>
                  </a:moveTo>
                  <a:lnTo>
                    <a:pt x="60987" y="0"/>
                  </a:lnTo>
                  <a:lnTo>
                    <a:pt x="60987" y="498356"/>
                  </a:lnTo>
                  <a:lnTo>
                    <a:pt x="0" y="498356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5" name="TextBox 37"/>
            <p:cNvSpPr/>
            <p:nvPr/>
          </p:nvSpPr>
          <p:spPr>
            <a:xfrm rot="16200000">
              <a:off x="2861640" y="4641480"/>
              <a:ext cx="228240" cy="2069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86" name="Group 38"/>
          <p:cNvGrpSpPr/>
          <p:nvPr/>
        </p:nvGrpSpPr>
        <p:grpSpPr>
          <a:xfrm>
            <a:off x="1941120" y="6018480"/>
            <a:ext cx="1879200" cy="228240"/>
            <a:chOff x="1941120" y="6018480"/>
            <a:chExt cx="1879200" cy="228240"/>
          </a:xfrm>
        </p:grpSpPr>
        <p:sp>
          <p:nvSpPr>
            <p:cNvPr id="487" name="Freeform 39"/>
            <p:cNvSpPr/>
            <p:nvPr/>
          </p:nvSpPr>
          <p:spPr>
            <a:xfrm rot="16200000">
              <a:off x="2856960" y="5283360"/>
              <a:ext cx="228240" cy="1698480"/>
            </a:xfrm>
            <a:custGeom>
              <a:avLst/>
              <a:gdLst/>
              <a:ahLst/>
              <a:rect l="l" t="t" r="r" b="b"/>
              <a:pathLst>
                <a:path w="60987" h="448183">
                  <a:moveTo>
                    <a:pt x="0" y="0"/>
                  </a:moveTo>
                  <a:lnTo>
                    <a:pt x="60987" y="0"/>
                  </a:lnTo>
                  <a:lnTo>
                    <a:pt x="60987" y="448183"/>
                  </a:lnTo>
                  <a:lnTo>
                    <a:pt x="0" y="448183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8" name="TextBox 40"/>
            <p:cNvSpPr/>
            <p:nvPr/>
          </p:nvSpPr>
          <p:spPr>
            <a:xfrm rot="16200000">
              <a:off x="2766600" y="5193000"/>
              <a:ext cx="228240" cy="1879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89" name="Group 41"/>
          <p:cNvGrpSpPr/>
          <p:nvPr/>
        </p:nvGrpSpPr>
        <p:grpSpPr>
          <a:xfrm>
            <a:off x="1941120" y="6478560"/>
            <a:ext cx="1246680" cy="228240"/>
            <a:chOff x="1941120" y="6478560"/>
            <a:chExt cx="1246680" cy="228240"/>
          </a:xfrm>
        </p:grpSpPr>
        <p:sp>
          <p:nvSpPr>
            <p:cNvPr id="490" name="Freeform 42"/>
            <p:cNvSpPr/>
            <p:nvPr/>
          </p:nvSpPr>
          <p:spPr>
            <a:xfrm rot="16200000">
              <a:off x="2540520" y="6059520"/>
              <a:ext cx="228240" cy="1065960"/>
            </a:xfrm>
            <a:custGeom>
              <a:avLst/>
              <a:gdLst/>
              <a:ahLst/>
              <a:rect l="l" t="t" r="r" b="b"/>
              <a:pathLst>
                <a:path w="60987" h="281610">
                  <a:moveTo>
                    <a:pt x="0" y="0"/>
                  </a:moveTo>
                  <a:lnTo>
                    <a:pt x="60987" y="0"/>
                  </a:lnTo>
                  <a:lnTo>
                    <a:pt x="60987" y="281610"/>
                  </a:lnTo>
                  <a:lnTo>
                    <a:pt x="0" y="281610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1" name="TextBox 43"/>
            <p:cNvSpPr/>
            <p:nvPr/>
          </p:nvSpPr>
          <p:spPr>
            <a:xfrm rot="16200000">
              <a:off x="2450160" y="5969160"/>
              <a:ext cx="228240" cy="1246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92" name="Group 44"/>
          <p:cNvGrpSpPr/>
          <p:nvPr/>
        </p:nvGrpSpPr>
        <p:grpSpPr>
          <a:xfrm>
            <a:off x="1941120" y="6924240"/>
            <a:ext cx="511560" cy="228240"/>
            <a:chOff x="1941120" y="6924240"/>
            <a:chExt cx="511560" cy="228240"/>
          </a:xfrm>
        </p:grpSpPr>
        <p:sp>
          <p:nvSpPr>
            <p:cNvPr id="493" name="Freeform 45"/>
            <p:cNvSpPr/>
            <p:nvPr/>
          </p:nvSpPr>
          <p:spPr>
            <a:xfrm rot="16200000">
              <a:off x="2172960" y="6872760"/>
              <a:ext cx="228240" cy="330840"/>
            </a:xfrm>
            <a:custGeom>
              <a:avLst/>
              <a:gdLst/>
              <a:ahLst/>
              <a:rect l="l" t="t" r="r" b="b"/>
              <a:pathLst>
                <a:path w="60987" h="87942">
                  <a:moveTo>
                    <a:pt x="0" y="0"/>
                  </a:moveTo>
                  <a:lnTo>
                    <a:pt x="60987" y="0"/>
                  </a:lnTo>
                  <a:lnTo>
                    <a:pt x="60987" y="87942"/>
                  </a:lnTo>
                  <a:lnTo>
                    <a:pt x="0" y="87942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4" name="TextBox 46"/>
            <p:cNvSpPr/>
            <p:nvPr/>
          </p:nvSpPr>
          <p:spPr>
            <a:xfrm rot="16200000">
              <a:off x="2082600" y="6782400"/>
              <a:ext cx="228240" cy="511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95" name="Group 47"/>
          <p:cNvGrpSpPr/>
          <p:nvPr/>
        </p:nvGrpSpPr>
        <p:grpSpPr>
          <a:xfrm>
            <a:off x="1941120" y="7374960"/>
            <a:ext cx="312840" cy="228240"/>
            <a:chOff x="1941120" y="7374960"/>
            <a:chExt cx="312840" cy="228240"/>
          </a:xfrm>
        </p:grpSpPr>
        <p:sp>
          <p:nvSpPr>
            <p:cNvPr id="496" name="Freeform 48"/>
            <p:cNvSpPr/>
            <p:nvPr/>
          </p:nvSpPr>
          <p:spPr>
            <a:xfrm rot="16200000">
              <a:off x="2073600" y="7422840"/>
              <a:ext cx="228240" cy="132120"/>
            </a:xfrm>
            <a:custGeom>
              <a:avLst/>
              <a:gdLst/>
              <a:ahLst/>
              <a:rect l="l" t="t" r="r" b="b"/>
              <a:pathLst>
                <a:path w="60987" h="35627">
                  <a:moveTo>
                    <a:pt x="0" y="0"/>
                  </a:moveTo>
                  <a:lnTo>
                    <a:pt x="60987" y="0"/>
                  </a:lnTo>
                  <a:lnTo>
                    <a:pt x="60987" y="35627"/>
                  </a:lnTo>
                  <a:lnTo>
                    <a:pt x="0" y="35627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7" name="TextBox 49"/>
            <p:cNvSpPr/>
            <p:nvPr/>
          </p:nvSpPr>
          <p:spPr>
            <a:xfrm rot="16200000">
              <a:off x="1983240" y="7332480"/>
              <a:ext cx="228240" cy="312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98" name="Group 50"/>
          <p:cNvGrpSpPr/>
          <p:nvPr/>
        </p:nvGrpSpPr>
        <p:grpSpPr>
          <a:xfrm>
            <a:off x="1941120" y="7815960"/>
            <a:ext cx="312840" cy="228240"/>
            <a:chOff x="1941120" y="7815960"/>
            <a:chExt cx="312840" cy="228240"/>
          </a:xfrm>
        </p:grpSpPr>
        <p:sp>
          <p:nvSpPr>
            <p:cNvPr id="499" name="Freeform 51"/>
            <p:cNvSpPr/>
            <p:nvPr/>
          </p:nvSpPr>
          <p:spPr>
            <a:xfrm rot="16200000">
              <a:off x="2073600" y="7863840"/>
              <a:ext cx="228240" cy="132120"/>
            </a:xfrm>
            <a:custGeom>
              <a:avLst/>
              <a:gdLst/>
              <a:ahLst/>
              <a:rect l="l" t="t" r="r" b="b"/>
              <a:pathLst>
                <a:path w="60987" h="35627">
                  <a:moveTo>
                    <a:pt x="0" y="0"/>
                  </a:moveTo>
                  <a:lnTo>
                    <a:pt x="60987" y="0"/>
                  </a:lnTo>
                  <a:lnTo>
                    <a:pt x="60987" y="35627"/>
                  </a:lnTo>
                  <a:lnTo>
                    <a:pt x="0" y="35627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0" name="TextBox 52"/>
            <p:cNvSpPr/>
            <p:nvPr/>
          </p:nvSpPr>
          <p:spPr>
            <a:xfrm rot="16200000">
              <a:off x="1983240" y="7773480"/>
              <a:ext cx="228240" cy="312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01" name="Group 53"/>
          <p:cNvGrpSpPr/>
          <p:nvPr/>
        </p:nvGrpSpPr>
        <p:grpSpPr>
          <a:xfrm>
            <a:off x="1941120" y="8276400"/>
            <a:ext cx="225360" cy="228240"/>
            <a:chOff x="1941120" y="8276400"/>
            <a:chExt cx="225360" cy="228240"/>
          </a:xfrm>
        </p:grpSpPr>
        <p:sp>
          <p:nvSpPr>
            <p:cNvPr id="502" name="Freeform 54"/>
            <p:cNvSpPr/>
            <p:nvPr/>
          </p:nvSpPr>
          <p:spPr>
            <a:xfrm rot="16200000">
              <a:off x="2029680" y="8368200"/>
              <a:ext cx="228240" cy="44280"/>
            </a:xfrm>
            <a:custGeom>
              <a:avLst/>
              <a:gdLst/>
              <a:ahLst/>
              <a:rect l="l" t="t" r="r" b="b"/>
              <a:pathLst>
                <a:path w="60987" h="12543">
                  <a:moveTo>
                    <a:pt x="0" y="0"/>
                  </a:moveTo>
                  <a:lnTo>
                    <a:pt x="60987" y="0"/>
                  </a:lnTo>
                  <a:lnTo>
                    <a:pt x="60987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3" name="TextBox 55"/>
            <p:cNvSpPr/>
            <p:nvPr/>
          </p:nvSpPr>
          <p:spPr>
            <a:xfrm rot="16200000">
              <a:off x="1939680" y="8277840"/>
              <a:ext cx="228240" cy="225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04" name="Group 56"/>
          <p:cNvGrpSpPr/>
          <p:nvPr/>
        </p:nvGrpSpPr>
        <p:grpSpPr>
          <a:xfrm>
            <a:off x="1941120" y="8726760"/>
            <a:ext cx="225360" cy="228240"/>
            <a:chOff x="1941120" y="8726760"/>
            <a:chExt cx="225360" cy="228240"/>
          </a:xfrm>
        </p:grpSpPr>
        <p:sp>
          <p:nvSpPr>
            <p:cNvPr id="505" name="Freeform 57"/>
            <p:cNvSpPr/>
            <p:nvPr/>
          </p:nvSpPr>
          <p:spPr>
            <a:xfrm rot="16200000">
              <a:off x="2029680" y="8818560"/>
              <a:ext cx="228240" cy="44280"/>
            </a:xfrm>
            <a:custGeom>
              <a:avLst/>
              <a:gdLst/>
              <a:ahLst/>
              <a:rect l="l" t="t" r="r" b="b"/>
              <a:pathLst>
                <a:path w="60987" h="12543">
                  <a:moveTo>
                    <a:pt x="0" y="0"/>
                  </a:moveTo>
                  <a:lnTo>
                    <a:pt x="60987" y="0"/>
                  </a:lnTo>
                  <a:lnTo>
                    <a:pt x="60987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6" name="TextBox 58"/>
            <p:cNvSpPr/>
            <p:nvPr/>
          </p:nvSpPr>
          <p:spPr>
            <a:xfrm rot="16200000">
              <a:off x="1939680" y="8728200"/>
              <a:ext cx="228240" cy="225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07" name="Group 59"/>
          <p:cNvGrpSpPr/>
          <p:nvPr/>
        </p:nvGrpSpPr>
        <p:grpSpPr>
          <a:xfrm>
            <a:off x="5878440" y="7232400"/>
            <a:ext cx="2057760" cy="182520"/>
            <a:chOff x="5878440" y="7232400"/>
            <a:chExt cx="2057760" cy="182520"/>
          </a:xfrm>
        </p:grpSpPr>
        <p:sp>
          <p:nvSpPr>
            <p:cNvPr id="508" name="Freeform 60"/>
            <p:cNvSpPr/>
            <p:nvPr/>
          </p:nvSpPr>
          <p:spPr>
            <a:xfrm rot="16200000">
              <a:off x="6906240" y="6384960"/>
              <a:ext cx="182520" cy="1877040"/>
            </a:xfrm>
            <a:custGeom>
              <a:avLst/>
              <a:gdLst/>
              <a:ahLst/>
              <a:rect l="l" t="t" r="r" b="b"/>
              <a:pathLst>
                <a:path w="48891" h="495185">
                  <a:moveTo>
                    <a:pt x="0" y="0"/>
                  </a:moveTo>
                  <a:lnTo>
                    <a:pt x="48891" y="0"/>
                  </a:lnTo>
                  <a:lnTo>
                    <a:pt x="48891" y="495185"/>
                  </a:lnTo>
                  <a:lnTo>
                    <a:pt x="0" y="495185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9" name="TextBox 61"/>
            <p:cNvSpPr/>
            <p:nvPr/>
          </p:nvSpPr>
          <p:spPr>
            <a:xfrm rot="16200000">
              <a:off x="6815880" y="6294600"/>
              <a:ext cx="182520" cy="2057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10" name="Group 62"/>
          <p:cNvGrpSpPr/>
          <p:nvPr/>
        </p:nvGrpSpPr>
        <p:grpSpPr>
          <a:xfrm>
            <a:off x="5878440" y="7513560"/>
            <a:ext cx="600120" cy="182520"/>
            <a:chOff x="5878440" y="7513560"/>
            <a:chExt cx="600120" cy="182520"/>
          </a:xfrm>
        </p:grpSpPr>
        <p:sp>
          <p:nvSpPr>
            <p:cNvPr id="511" name="Freeform 63"/>
            <p:cNvSpPr/>
            <p:nvPr/>
          </p:nvSpPr>
          <p:spPr>
            <a:xfrm rot="16200000">
              <a:off x="6177600" y="7395120"/>
              <a:ext cx="182520" cy="419400"/>
            </a:xfrm>
            <a:custGeom>
              <a:avLst/>
              <a:gdLst/>
              <a:ahLst/>
              <a:rect l="l" t="t" r="r" b="b"/>
              <a:pathLst>
                <a:path w="48891" h="111317">
                  <a:moveTo>
                    <a:pt x="0" y="0"/>
                  </a:moveTo>
                  <a:lnTo>
                    <a:pt x="48891" y="0"/>
                  </a:lnTo>
                  <a:lnTo>
                    <a:pt x="48891" y="111317"/>
                  </a:lnTo>
                  <a:lnTo>
                    <a:pt x="0" y="111317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2" name="TextBox 64"/>
            <p:cNvSpPr/>
            <p:nvPr/>
          </p:nvSpPr>
          <p:spPr>
            <a:xfrm rot="16200000">
              <a:off x="6087240" y="7304760"/>
              <a:ext cx="182520" cy="600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13" name="Group 65"/>
          <p:cNvGrpSpPr/>
          <p:nvPr/>
        </p:nvGrpSpPr>
        <p:grpSpPr>
          <a:xfrm>
            <a:off x="5878440" y="7825320"/>
            <a:ext cx="293040" cy="182520"/>
            <a:chOff x="5878440" y="7825320"/>
            <a:chExt cx="293040" cy="182520"/>
          </a:xfrm>
        </p:grpSpPr>
        <p:sp>
          <p:nvSpPr>
            <p:cNvPr id="514" name="Freeform 66"/>
            <p:cNvSpPr/>
            <p:nvPr/>
          </p:nvSpPr>
          <p:spPr>
            <a:xfrm rot="16200000">
              <a:off x="6023880" y="7860240"/>
              <a:ext cx="182520" cy="112320"/>
            </a:xfrm>
            <a:custGeom>
              <a:avLst/>
              <a:gdLst/>
              <a:ahLst/>
              <a:rect l="l" t="t" r="r" b="b"/>
              <a:pathLst>
                <a:path w="48891" h="30428">
                  <a:moveTo>
                    <a:pt x="0" y="0"/>
                  </a:moveTo>
                  <a:lnTo>
                    <a:pt x="48891" y="0"/>
                  </a:lnTo>
                  <a:lnTo>
                    <a:pt x="48891" y="30428"/>
                  </a:lnTo>
                  <a:lnTo>
                    <a:pt x="0" y="30428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5" name="TextBox 67"/>
            <p:cNvSpPr/>
            <p:nvPr/>
          </p:nvSpPr>
          <p:spPr>
            <a:xfrm rot="16200000">
              <a:off x="5933520" y="7769880"/>
              <a:ext cx="182520" cy="293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16" name="Group 68"/>
          <p:cNvGrpSpPr/>
          <p:nvPr/>
        </p:nvGrpSpPr>
        <p:grpSpPr>
          <a:xfrm>
            <a:off x="5878440" y="8134920"/>
            <a:ext cx="260640" cy="182520"/>
            <a:chOff x="5878440" y="8134920"/>
            <a:chExt cx="260640" cy="182520"/>
          </a:xfrm>
        </p:grpSpPr>
        <p:sp>
          <p:nvSpPr>
            <p:cNvPr id="517" name="Freeform 69"/>
            <p:cNvSpPr/>
            <p:nvPr/>
          </p:nvSpPr>
          <p:spPr>
            <a:xfrm rot="16200000">
              <a:off x="6007680" y="8186040"/>
              <a:ext cx="182520" cy="79920"/>
            </a:xfrm>
            <a:custGeom>
              <a:avLst/>
              <a:gdLst/>
              <a:ahLst/>
              <a:rect l="l" t="t" r="r" b="b"/>
              <a:pathLst>
                <a:path w="48891" h="21913">
                  <a:moveTo>
                    <a:pt x="0" y="0"/>
                  </a:moveTo>
                  <a:lnTo>
                    <a:pt x="48891" y="0"/>
                  </a:lnTo>
                  <a:lnTo>
                    <a:pt x="48891" y="21913"/>
                  </a:lnTo>
                  <a:lnTo>
                    <a:pt x="0" y="21913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8" name="TextBox 70"/>
            <p:cNvSpPr/>
            <p:nvPr/>
          </p:nvSpPr>
          <p:spPr>
            <a:xfrm rot="16200000">
              <a:off x="5917320" y="8095680"/>
              <a:ext cx="182520" cy="26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19" name="Group 71"/>
          <p:cNvGrpSpPr/>
          <p:nvPr/>
        </p:nvGrpSpPr>
        <p:grpSpPr>
          <a:xfrm>
            <a:off x="5878440" y="8443440"/>
            <a:ext cx="225360" cy="182520"/>
            <a:chOff x="5878440" y="8443440"/>
            <a:chExt cx="225360" cy="182520"/>
          </a:xfrm>
        </p:grpSpPr>
        <p:sp>
          <p:nvSpPr>
            <p:cNvPr id="520" name="Freeform 72"/>
            <p:cNvSpPr/>
            <p:nvPr/>
          </p:nvSpPr>
          <p:spPr>
            <a:xfrm rot="16200000">
              <a:off x="5990040" y="8512560"/>
              <a:ext cx="182520" cy="44280"/>
            </a:xfrm>
            <a:custGeom>
              <a:avLst/>
              <a:gdLst/>
              <a:ahLst/>
              <a:rect l="l" t="t" r="r" b="b"/>
              <a:pathLst>
                <a:path w="48891" h="12543">
                  <a:moveTo>
                    <a:pt x="0" y="0"/>
                  </a:moveTo>
                  <a:lnTo>
                    <a:pt x="48891" y="0"/>
                  </a:lnTo>
                  <a:lnTo>
                    <a:pt x="48891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1" name="TextBox 73"/>
            <p:cNvSpPr/>
            <p:nvPr/>
          </p:nvSpPr>
          <p:spPr>
            <a:xfrm rot="16200000">
              <a:off x="5899680" y="8421840"/>
              <a:ext cx="182520" cy="225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22" name="Group 74"/>
          <p:cNvGrpSpPr/>
          <p:nvPr/>
        </p:nvGrpSpPr>
        <p:grpSpPr>
          <a:xfrm>
            <a:off x="5878440" y="8749800"/>
            <a:ext cx="225360" cy="182520"/>
            <a:chOff x="5878440" y="8749800"/>
            <a:chExt cx="225360" cy="182520"/>
          </a:xfrm>
        </p:grpSpPr>
        <p:sp>
          <p:nvSpPr>
            <p:cNvPr id="523" name="Freeform 75"/>
            <p:cNvSpPr/>
            <p:nvPr/>
          </p:nvSpPr>
          <p:spPr>
            <a:xfrm rot="16200000">
              <a:off x="5990040" y="8818920"/>
              <a:ext cx="182520" cy="44280"/>
            </a:xfrm>
            <a:custGeom>
              <a:avLst/>
              <a:gdLst/>
              <a:ahLst/>
              <a:rect l="l" t="t" r="r" b="b"/>
              <a:pathLst>
                <a:path w="48891" h="12543">
                  <a:moveTo>
                    <a:pt x="0" y="0"/>
                  </a:moveTo>
                  <a:lnTo>
                    <a:pt x="48891" y="0"/>
                  </a:lnTo>
                  <a:lnTo>
                    <a:pt x="48891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4" name="TextBox 76"/>
            <p:cNvSpPr/>
            <p:nvPr/>
          </p:nvSpPr>
          <p:spPr>
            <a:xfrm rot="16200000">
              <a:off x="5899680" y="8728200"/>
              <a:ext cx="182520" cy="225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25" name="Group 77"/>
          <p:cNvGrpSpPr/>
          <p:nvPr/>
        </p:nvGrpSpPr>
        <p:grpSpPr>
          <a:xfrm>
            <a:off x="4956840" y="5243400"/>
            <a:ext cx="1451880" cy="1344600"/>
            <a:chOff x="4956840" y="5243400"/>
            <a:chExt cx="1451880" cy="1344600"/>
          </a:xfrm>
        </p:grpSpPr>
        <p:sp>
          <p:nvSpPr>
            <p:cNvPr id="526" name="Freeform 78"/>
            <p:cNvSpPr/>
            <p:nvPr/>
          </p:nvSpPr>
          <p:spPr>
            <a:xfrm>
              <a:off x="4956840" y="5424120"/>
              <a:ext cx="1451880" cy="1163880"/>
            </a:xfrm>
            <a:custGeom>
              <a:avLst/>
              <a:gdLst/>
              <a:ahLst/>
              <a:rect l="l" t="t" r="r" b="b"/>
              <a:pathLst>
                <a:path w="383205" h="307343">
                  <a:moveTo>
                    <a:pt x="153671" y="0"/>
                  </a:moveTo>
                  <a:lnTo>
                    <a:pt x="229534" y="0"/>
                  </a:lnTo>
                  <a:cubicBezTo>
                    <a:pt x="314404" y="0"/>
                    <a:pt x="383205" y="68801"/>
                    <a:pt x="383205" y="153671"/>
                  </a:cubicBezTo>
                  <a:lnTo>
                    <a:pt x="383205" y="153671"/>
                  </a:lnTo>
                  <a:cubicBezTo>
                    <a:pt x="383205" y="238542"/>
                    <a:pt x="314404" y="307343"/>
                    <a:pt x="229534" y="307343"/>
                  </a:cubicBezTo>
                  <a:lnTo>
                    <a:pt x="153671" y="307343"/>
                  </a:lnTo>
                  <a:cubicBezTo>
                    <a:pt x="68801" y="307343"/>
                    <a:pt x="0" y="238542"/>
                    <a:pt x="0" y="153671"/>
                  </a:cubicBezTo>
                  <a:lnTo>
                    <a:pt x="0" y="153671"/>
                  </a:lnTo>
                  <a:cubicBezTo>
                    <a:pt x="0" y="68801"/>
                    <a:pt x="68801" y="0"/>
                    <a:pt x="153671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7" name="TextBox 79"/>
            <p:cNvSpPr/>
            <p:nvPr/>
          </p:nvSpPr>
          <p:spPr>
            <a:xfrm>
              <a:off x="4956840" y="5243400"/>
              <a:ext cx="1451880" cy="1344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28" name="Group 80"/>
          <p:cNvGrpSpPr/>
          <p:nvPr/>
        </p:nvGrpSpPr>
        <p:grpSpPr>
          <a:xfrm>
            <a:off x="5169240" y="5536440"/>
            <a:ext cx="1004040" cy="972360"/>
            <a:chOff x="5169240" y="5536440"/>
            <a:chExt cx="1004040" cy="972360"/>
          </a:xfrm>
        </p:grpSpPr>
        <p:grpSp>
          <p:nvGrpSpPr>
            <p:cNvPr id="529" name="Group 81"/>
            <p:cNvGrpSpPr/>
            <p:nvPr/>
          </p:nvGrpSpPr>
          <p:grpSpPr>
            <a:xfrm>
              <a:off x="5169240" y="5536440"/>
              <a:ext cx="1004040" cy="972360"/>
              <a:chOff x="5169240" y="5536440"/>
              <a:chExt cx="1004040" cy="972360"/>
            </a:xfrm>
          </p:grpSpPr>
          <p:sp>
            <p:nvSpPr>
              <p:cNvPr id="530" name="Freeform 82"/>
              <p:cNvSpPr/>
              <p:nvPr/>
            </p:nvSpPr>
            <p:spPr>
              <a:xfrm>
                <a:off x="5173560" y="5536440"/>
                <a:ext cx="999720" cy="954000"/>
              </a:xfrm>
              <a:custGeom>
                <a:avLst/>
                <a:gdLst/>
                <a:ahLst/>
                <a:rect l="l" t="t" r="r" b="b"/>
                <a:pathLst>
                  <a:path w="2665449" h="2544070">
                    <a:moveTo>
                      <a:pt x="1332725" y="2035"/>
                    </a:moveTo>
                    <a:cubicBezTo>
                      <a:pt x="1787805" y="0"/>
                      <a:pt x="2209190" y="241614"/>
                      <a:pt x="2437320" y="635390"/>
                    </a:cubicBezTo>
                    <a:cubicBezTo>
                      <a:pt x="2665450" y="1029165"/>
                      <a:pt x="2665450" y="1514905"/>
                      <a:pt x="2437320" y="1908680"/>
                    </a:cubicBezTo>
                    <a:cubicBezTo>
                      <a:pt x="2209190" y="2302456"/>
                      <a:pt x="1787805" y="2544070"/>
                      <a:pt x="1332725" y="2542035"/>
                    </a:cubicBezTo>
                    <a:cubicBezTo>
                      <a:pt x="877645" y="2544070"/>
                      <a:pt x="456260" y="2302456"/>
                      <a:pt x="228130" y="1908680"/>
                    </a:cubicBezTo>
                    <a:cubicBezTo>
                      <a:pt x="0" y="1514905"/>
                      <a:pt x="0" y="1029165"/>
                      <a:pt x="228130" y="635390"/>
                    </a:cubicBezTo>
                    <a:cubicBezTo>
                      <a:pt x="456260" y="241614"/>
                      <a:pt x="877645" y="0"/>
                      <a:pt x="1332725" y="2035"/>
                    </a:cubicBezTo>
                    <a:lnTo>
                      <a:pt x="1332725" y="510035"/>
                    </a:lnTo>
                    <a:cubicBezTo>
                      <a:pt x="1059677" y="508814"/>
                      <a:pt x="806846" y="653783"/>
                      <a:pt x="669968" y="890048"/>
                    </a:cubicBezTo>
                    <a:cubicBezTo>
                      <a:pt x="533090" y="1126313"/>
                      <a:pt x="533090" y="1417757"/>
                      <a:pt x="669968" y="1654022"/>
                    </a:cubicBezTo>
                    <a:cubicBezTo>
                      <a:pt x="806846" y="1890287"/>
                      <a:pt x="1059677" y="2035256"/>
                      <a:pt x="1332725" y="2034035"/>
                    </a:cubicBezTo>
                    <a:cubicBezTo>
                      <a:pt x="1605773" y="2035256"/>
                      <a:pt x="1858604" y="1890287"/>
                      <a:pt x="1995482" y="1654022"/>
                    </a:cubicBezTo>
                    <a:cubicBezTo>
                      <a:pt x="2132360" y="1417757"/>
                      <a:pt x="2132360" y="1126313"/>
                      <a:pt x="1995482" y="890048"/>
                    </a:cubicBezTo>
                    <a:cubicBezTo>
                      <a:pt x="1858604" y="653783"/>
                      <a:pt x="1605773" y="508814"/>
                      <a:pt x="1332725" y="510035"/>
                    </a:cubicBezTo>
                    <a:close/>
                  </a:path>
                </a:pathLst>
              </a:custGeom>
              <a:solidFill>
                <a:srgbClr val="ff313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31" name="Freeform 83"/>
              <p:cNvSpPr/>
              <p:nvPr/>
            </p:nvSpPr>
            <p:spPr>
              <a:xfrm>
                <a:off x="5169240" y="5537160"/>
                <a:ext cx="990000" cy="971640"/>
              </a:xfrm>
              <a:custGeom>
                <a:avLst/>
                <a:gdLst/>
                <a:ahLst/>
                <a:rect l="l" t="t" r="r" b="b"/>
                <a:pathLst>
                  <a:path w="2640160" h="2591173">
                    <a:moveTo>
                      <a:pt x="1343500" y="0"/>
                    </a:moveTo>
                    <a:lnTo>
                      <a:pt x="1343500" y="0"/>
                    </a:lnTo>
                    <a:cubicBezTo>
                      <a:pt x="2024808" y="0"/>
                      <a:pt x="2584739" y="537602"/>
                      <a:pt x="2612449" y="1218346"/>
                    </a:cubicBezTo>
                    <a:cubicBezTo>
                      <a:pt x="2640159" y="1899090"/>
                      <a:pt x="2125776" y="2480423"/>
                      <a:pt x="1446722" y="2535798"/>
                    </a:cubicBezTo>
                    <a:cubicBezTo>
                      <a:pt x="767669" y="2591173"/>
                      <a:pt x="165895" y="2100860"/>
                      <a:pt x="82947" y="1424620"/>
                    </a:cubicBezTo>
                    <a:cubicBezTo>
                      <a:pt x="0" y="748380"/>
                      <a:pt x="465432" y="127163"/>
                      <a:pt x="1137738" y="16779"/>
                    </a:cubicBezTo>
                    <a:lnTo>
                      <a:pt x="1220043" y="518068"/>
                    </a:lnTo>
                    <a:cubicBezTo>
                      <a:pt x="816659" y="584298"/>
                      <a:pt x="537400" y="957028"/>
                      <a:pt x="587169" y="1362772"/>
                    </a:cubicBezTo>
                    <a:cubicBezTo>
                      <a:pt x="636937" y="1768516"/>
                      <a:pt x="998001" y="2062704"/>
                      <a:pt x="1405434" y="2029479"/>
                    </a:cubicBezTo>
                    <a:cubicBezTo>
                      <a:pt x="1812866" y="1996254"/>
                      <a:pt x="2121496" y="1647454"/>
                      <a:pt x="2104870" y="1239008"/>
                    </a:cubicBezTo>
                    <a:cubicBezTo>
                      <a:pt x="2088243" y="830561"/>
                      <a:pt x="1752285" y="508000"/>
                      <a:pt x="1343500" y="508000"/>
                    </a:cubicBezTo>
                    <a:close/>
                  </a:path>
                </a:pathLst>
              </a:custGeom>
              <a:solidFill>
                <a:srgbClr val="6fd16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grpSp>
        <p:nvGrpSpPr>
          <p:cNvPr id="532" name="Group 84"/>
          <p:cNvGrpSpPr/>
          <p:nvPr/>
        </p:nvGrpSpPr>
        <p:grpSpPr>
          <a:xfrm>
            <a:off x="6684840" y="5867280"/>
            <a:ext cx="144720" cy="144720"/>
            <a:chOff x="6684840" y="5867280"/>
            <a:chExt cx="144720" cy="144720"/>
          </a:xfrm>
        </p:grpSpPr>
        <p:sp>
          <p:nvSpPr>
            <p:cNvPr id="533" name="Freeform 85"/>
            <p:cNvSpPr/>
            <p:nvPr/>
          </p:nvSpPr>
          <p:spPr>
            <a:xfrm>
              <a:off x="6684840" y="5867280"/>
              <a:ext cx="144720" cy="14472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fd16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4" name="TextBox 86"/>
            <p:cNvSpPr/>
            <p:nvPr/>
          </p:nvSpPr>
          <p:spPr>
            <a:xfrm>
              <a:off x="6698520" y="5872680"/>
              <a:ext cx="117000" cy="12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35" name="Group 87"/>
          <p:cNvGrpSpPr/>
          <p:nvPr/>
        </p:nvGrpSpPr>
        <p:grpSpPr>
          <a:xfrm>
            <a:off x="6684840" y="6031440"/>
            <a:ext cx="144720" cy="144720"/>
            <a:chOff x="6684840" y="6031440"/>
            <a:chExt cx="144720" cy="144720"/>
          </a:xfrm>
        </p:grpSpPr>
        <p:sp>
          <p:nvSpPr>
            <p:cNvPr id="536" name="Freeform 88"/>
            <p:cNvSpPr/>
            <p:nvPr/>
          </p:nvSpPr>
          <p:spPr>
            <a:xfrm>
              <a:off x="6684840" y="6031440"/>
              <a:ext cx="144720" cy="144720"/>
            </a:xfrm>
            <a:custGeom>
              <a:avLst/>
              <a:gdLst/>
              <a:ah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313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7" name="TextBox 89"/>
            <p:cNvSpPr/>
            <p:nvPr/>
          </p:nvSpPr>
          <p:spPr>
            <a:xfrm>
              <a:off x="6698520" y="6036840"/>
              <a:ext cx="117000" cy="12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38" name="TextBox 90"/>
          <p:cNvSpPr/>
          <p:nvPr/>
        </p:nvSpPr>
        <p:spPr>
          <a:xfrm>
            <a:off x="13965480" y="2262600"/>
            <a:ext cx="2048400" cy="106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Open Sans Bold"/>
                <a:ea typeface="DejaVu Sans"/>
              </a:rPr>
              <a:t>ЭФФЕКТЫ: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539" name="TextBox 91"/>
          <p:cNvSpPr/>
          <p:nvPr/>
        </p:nvSpPr>
        <p:spPr>
          <a:xfrm>
            <a:off x="13973760" y="2872440"/>
            <a:ext cx="3997080" cy="370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Оперативный мониторинг 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и контроль температурного режима в социально-значимых объектах в течении всего отопительного периода. Контроль дежурной сменой СЦ устранения ненадлежащего качества отопления с целью улучшения жизни граждан.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endParaRPr b="0" lang="ru-RU" sz="1940" spc="-1" strike="noStrike">
              <a:latin typeface="Arial"/>
            </a:endParaRPr>
          </a:p>
        </p:txBody>
      </p:sp>
      <p:sp>
        <p:nvSpPr>
          <p:cNvPr id="540" name="TextBox 94"/>
          <p:cNvSpPr/>
          <p:nvPr/>
        </p:nvSpPr>
        <p:spPr>
          <a:xfrm>
            <a:off x="5518440" y="6293880"/>
            <a:ext cx="347760" cy="30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222"/>
              </a:lnSpc>
            </a:pPr>
            <a:r>
              <a:rPr b="0" lang="en-US" sz="820" spc="-1" strike="noStrike">
                <a:solidFill>
                  <a:srgbClr val="ffffff"/>
                </a:solidFill>
                <a:latin typeface="Arial Bold"/>
                <a:ea typeface="DejaVu Sans"/>
              </a:rPr>
              <a:t>97.41%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41" name="TextBox 95"/>
          <p:cNvSpPr/>
          <p:nvPr/>
        </p:nvSpPr>
        <p:spPr>
          <a:xfrm>
            <a:off x="1683000" y="5565240"/>
            <a:ext cx="365760" cy="30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222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Школа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42" name="TextBox 96"/>
          <p:cNvSpPr/>
          <p:nvPr/>
        </p:nvSpPr>
        <p:spPr>
          <a:xfrm>
            <a:off x="1375200" y="6021360"/>
            <a:ext cx="673560" cy="30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222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Детский сад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43" name="TextBox 97"/>
          <p:cNvSpPr/>
          <p:nvPr/>
        </p:nvSpPr>
        <p:spPr>
          <a:xfrm>
            <a:off x="1514880" y="6481440"/>
            <a:ext cx="53388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222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Больница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44" name="TextBox 98"/>
          <p:cNvSpPr/>
          <p:nvPr/>
        </p:nvSpPr>
        <p:spPr>
          <a:xfrm>
            <a:off x="1564920" y="6927120"/>
            <a:ext cx="483840" cy="30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222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Колледж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45" name="TextBox 99"/>
          <p:cNvSpPr/>
          <p:nvPr/>
        </p:nvSpPr>
        <p:spPr>
          <a:xfrm>
            <a:off x="1270080" y="7384680"/>
            <a:ext cx="77868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222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Дом культуры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46" name="TextBox 100"/>
          <p:cNvSpPr/>
          <p:nvPr/>
        </p:nvSpPr>
        <p:spPr>
          <a:xfrm>
            <a:off x="1345320" y="7842240"/>
            <a:ext cx="7034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222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Университет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47" name="TextBox 101"/>
          <p:cNvSpPr/>
          <p:nvPr/>
        </p:nvSpPr>
        <p:spPr>
          <a:xfrm>
            <a:off x="1135440" y="8288280"/>
            <a:ext cx="913320" cy="29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ts val="765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Дворец детского</a:t>
            </a:r>
            <a:endParaRPr b="0" lang="ru-RU" sz="820" spc="-1" strike="noStrike">
              <a:latin typeface="Arial"/>
            </a:endParaRPr>
          </a:p>
          <a:p>
            <a:pPr algn="r">
              <a:lnSpc>
                <a:spcPts val="765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творчества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48" name="TextBox 102"/>
          <p:cNvSpPr/>
          <p:nvPr/>
        </p:nvSpPr>
        <p:spPr>
          <a:xfrm>
            <a:off x="989280" y="8797680"/>
            <a:ext cx="1048320" cy="9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ts val="765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Социальный центр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49" name="TextBox 103"/>
          <p:cNvSpPr/>
          <p:nvPr/>
        </p:nvSpPr>
        <p:spPr>
          <a:xfrm>
            <a:off x="4044600" y="5546160"/>
            <a:ext cx="30528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41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50" name="TextBox 104"/>
          <p:cNvSpPr/>
          <p:nvPr/>
        </p:nvSpPr>
        <p:spPr>
          <a:xfrm>
            <a:off x="3851280" y="5996160"/>
            <a:ext cx="25920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37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51" name="TextBox 105"/>
          <p:cNvSpPr/>
          <p:nvPr/>
        </p:nvSpPr>
        <p:spPr>
          <a:xfrm>
            <a:off x="3210120" y="6446520"/>
            <a:ext cx="32292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23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52" name="TextBox 106"/>
          <p:cNvSpPr/>
          <p:nvPr/>
        </p:nvSpPr>
        <p:spPr>
          <a:xfrm>
            <a:off x="2491560" y="6901920"/>
            <a:ext cx="7920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7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53" name="TextBox 107"/>
          <p:cNvSpPr/>
          <p:nvPr/>
        </p:nvSpPr>
        <p:spPr>
          <a:xfrm>
            <a:off x="2288880" y="7357680"/>
            <a:ext cx="7920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3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54" name="TextBox 108"/>
          <p:cNvSpPr/>
          <p:nvPr/>
        </p:nvSpPr>
        <p:spPr>
          <a:xfrm>
            <a:off x="2288880" y="7812720"/>
            <a:ext cx="7920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3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55" name="TextBox 109"/>
          <p:cNvSpPr/>
          <p:nvPr/>
        </p:nvSpPr>
        <p:spPr>
          <a:xfrm>
            <a:off x="2206440" y="8244360"/>
            <a:ext cx="7920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1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56" name="TextBox 110"/>
          <p:cNvSpPr/>
          <p:nvPr/>
        </p:nvSpPr>
        <p:spPr>
          <a:xfrm>
            <a:off x="2206440" y="8700480"/>
            <a:ext cx="28188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1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57" name="TextBox 111"/>
          <p:cNvSpPr/>
          <p:nvPr/>
        </p:nvSpPr>
        <p:spPr>
          <a:xfrm>
            <a:off x="995400" y="5163480"/>
            <a:ext cx="3524040" cy="44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Объекты, по которым поступили обращения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58" name="TextBox 112"/>
          <p:cNvSpPr/>
          <p:nvPr/>
        </p:nvSpPr>
        <p:spPr>
          <a:xfrm>
            <a:off x="989280" y="3303360"/>
            <a:ext cx="537048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Динамика количества объектов, по которым поступили обращения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59" name="TextBox 113"/>
          <p:cNvSpPr/>
          <p:nvPr/>
        </p:nvSpPr>
        <p:spPr>
          <a:xfrm>
            <a:off x="4827960" y="5163480"/>
            <a:ext cx="1439280" cy="44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Статус обращения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60" name="TextBox 114"/>
          <p:cNvSpPr/>
          <p:nvPr/>
        </p:nvSpPr>
        <p:spPr>
          <a:xfrm>
            <a:off x="4827960" y="6867360"/>
            <a:ext cx="163332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Причина обращения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61" name="TextBox 115"/>
          <p:cNvSpPr/>
          <p:nvPr/>
        </p:nvSpPr>
        <p:spPr>
          <a:xfrm>
            <a:off x="4966920" y="7198920"/>
            <a:ext cx="992520" cy="20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ts val="814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Пусконаладочные</a:t>
            </a:r>
            <a:endParaRPr b="0" lang="ru-RU" sz="820" spc="-1" strike="noStrike">
              <a:latin typeface="Arial"/>
            </a:endParaRPr>
          </a:p>
          <a:p>
            <a:pPr algn="r">
              <a:lnSpc>
                <a:spcPts val="814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работы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62" name="TextBox 116"/>
          <p:cNvSpPr/>
          <p:nvPr/>
        </p:nvSpPr>
        <p:spPr>
          <a:xfrm>
            <a:off x="4832280" y="7508880"/>
            <a:ext cx="114480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222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Аварийная ситуация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63" name="TextBox 117"/>
          <p:cNvSpPr/>
          <p:nvPr/>
        </p:nvSpPr>
        <p:spPr>
          <a:xfrm>
            <a:off x="5265360" y="7813800"/>
            <a:ext cx="693720" cy="20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ts val="814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Регулировка</a:t>
            </a:r>
            <a:endParaRPr b="0" lang="ru-RU" sz="820" spc="-1" strike="noStrike">
              <a:latin typeface="Arial"/>
            </a:endParaRPr>
          </a:p>
          <a:p>
            <a:pPr algn="r">
              <a:lnSpc>
                <a:spcPts val="814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системы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64" name="TextBox 118"/>
          <p:cNvSpPr/>
          <p:nvPr/>
        </p:nvSpPr>
        <p:spPr>
          <a:xfrm>
            <a:off x="5029920" y="8136000"/>
            <a:ext cx="94716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222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Завоздушивание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65" name="TextBox 119"/>
          <p:cNvSpPr/>
          <p:nvPr/>
        </p:nvSpPr>
        <p:spPr>
          <a:xfrm>
            <a:off x="4924440" y="8447400"/>
            <a:ext cx="10526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222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Вторичный фактор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66" name="TextBox 120"/>
          <p:cNvSpPr/>
          <p:nvPr/>
        </p:nvSpPr>
        <p:spPr>
          <a:xfrm>
            <a:off x="5106960" y="8747640"/>
            <a:ext cx="852120" cy="30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222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Задолженность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67" name="TextBox 121"/>
          <p:cNvSpPr/>
          <p:nvPr/>
        </p:nvSpPr>
        <p:spPr>
          <a:xfrm>
            <a:off x="7967880" y="7183440"/>
            <a:ext cx="25848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87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68" name="TextBox 122"/>
          <p:cNvSpPr/>
          <p:nvPr/>
        </p:nvSpPr>
        <p:spPr>
          <a:xfrm>
            <a:off x="6510600" y="7488000"/>
            <a:ext cx="35712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19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69" name="TextBox 123"/>
          <p:cNvSpPr/>
          <p:nvPr/>
        </p:nvSpPr>
        <p:spPr>
          <a:xfrm>
            <a:off x="6203160" y="7792920"/>
            <a:ext cx="7920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5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70" name="TextBox 124"/>
          <p:cNvSpPr/>
          <p:nvPr/>
        </p:nvSpPr>
        <p:spPr>
          <a:xfrm>
            <a:off x="6174720" y="8101440"/>
            <a:ext cx="7920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3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71" name="TextBox 125"/>
          <p:cNvSpPr/>
          <p:nvPr/>
        </p:nvSpPr>
        <p:spPr>
          <a:xfrm>
            <a:off x="6120720" y="8399880"/>
            <a:ext cx="7920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1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72" name="TextBox 126"/>
          <p:cNvSpPr/>
          <p:nvPr/>
        </p:nvSpPr>
        <p:spPr>
          <a:xfrm>
            <a:off x="6120720" y="8712720"/>
            <a:ext cx="7920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1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73" name="TextBox 127"/>
          <p:cNvSpPr/>
          <p:nvPr/>
        </p:nvSpPr>
        <p:spPr>
          <a:xfrm>
            <a:off x="6870960" y="5879160"/>
            <a:ext cx="673560" cy="10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ts val="814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выполнено: 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74" name="TextBox 128"/>
          <p:cNvSpPr/>
          <p:nvPr/>
        </p:nvSpPr>
        <p:spPr>
          <a:xfrm>
            <a:off x="6870960" y="6068880"/>
            <a:ext cx="831960" cy="10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ts val="814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не выполнено: 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75" name="TextBox 129"/>
          <p:cNvSpPr/>
          <p:nvPr/>
        </p:nvSpPr>
        <p:spPr>
          <a:xfrm>
            <a:off x="7566840" y="5821560"/>
            <a:ext cx="278640" cy="44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113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76" name="TextBox 130"/>
          <p:cNvSpPr/>
          <p:nvPr/>
        </p:nvSpPr>
        <p:spPr>
          <a:xfrm>
            <a:off x="7720920" y="5986080"/>
            <a:ext cx="7920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3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77" name="TextBox 131"/>
          <p:cNvSpPr/>
          <p:nvPr/>
        </p:nvSpPr>
        <p:spPr>
          <a:xfrm>
            <a:off x="7676640" y="3376080"/>
            <a:ext cx="328680" cy="20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ts val="814"/>
              </a:lnSpc>
            </a:pPr>
            <a:r>
              <a:rPr b="0" lang="en-US" sz="820" spc="-1" strike="noStrike">
                <a:solidFill>
                  <a:srgbClr val="545454"/>
                </a:solidFill>
                <a:latin typeface="Arial Bold"/>
                <a:ea typeface="DejaVu Sans"/>
              </a:rPr>
              <a:t>Всего:</a:t>
            </a:r>
            <a:endParaRPr b="0" lang="ru-RU" sz="820" spc="-1" strike="noStrike">
              <a:latin typeface="Arial"/>
            </a:endParaRPr>
          </a:p>
        </p:txBody>
      </p:sp>
      <p:sp>
        <p:nvSpPr>
          <p:cNvPr id="578" name="TextBox 132"/>
          <p:cNvSpPr/>
          <p:nvPr/>
        </p:nvSpPr>
        <p:spPr>
          <a:xfrm>
            <a:off x="8028000" y="3319200"/>
            <a:ext cx="31464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116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579" name="TextBox 133"/>
          <p:cNvSpPr/>
          <p:nvPr/>
        </p:nvSpPr>
        <p:spPr>
          <a:xfrm>
            <a:off x="8684280" y="3321720"/>
            <a:ext cx="2025000" cy="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ts val="714"/>
              </a:lnSpc>
            </a:pPr>
            <a:r>
              <a:rPr b="0" lang="en-US" sz="710" spc="-1" strike="noStrike">
                <a:solidFill>
                  <a:srgbClr val="545454"/>
                </a:solidFill>
                <a:latin typeface="Arial Bold"/>
                <a:ea typeface="DejaVu Sans"/>
              </a:rPr>
              <a:t>Фильтр по периоду отопительного сезона</a:t>
            </a:r>
            <a:endParaRPr b="0" lang="ru-RU" sz="710" spc="-1" strike="noStrike">
              <a:latin typeface="Arial"/>
            </a:endParaRPr>
          </a:p>
        </p:txBody>
      </p:sp>
      <p:sp>
        <p:nvSpPr>
          <p:cNvPr id="580" name="TextBox 134"/>
          <p:cNvSpPr/>
          <p:nvPr/>
        </p:nvSpPr>
        <p:spPr>
          <a:xfrm>
            <a:off x="10913040" y="3329640"/>
            <a:ext cx="2076120" cy="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ts val="714"/>
              </a:lnSpc>
            </a:pPr>
            <a:r>
              <a:rPr b="0" lang="en-US" sz="710" spc="-1" strike="noStrike">
                <a:solidFill>
                  <a:srgbClr val="545454"/>
                </a:solidFill>
                <a:latin typeface="Arial Bold"/>
                <a:ea typeface="DejaVu Sans"/>
              </a:rPr>
              <a:t>Фильтр по муниципальным образованиям</a:t>
            </a:r>
            <a:endParaRPr b="0" lang="ru-RU" sz="710" spc="-1" strike="noStrike">
              <a:latin typeface="Arial"/>
            </a:endParaRPr>
          </a:p>
        </p:txBody>
      </p:sp>
      <p:sp>
        <p:nvSpPr>
          <p:cNvPr id="581" name="AutoShape 135"/>
          <p:cNvSpPr/>
          <p:nvPr/>
        </p:nvSpPr>
        <p:spPr>
          <a:xfrm flipV="1">
            <a:off x="10824480" y="3258000"/>
            <a:ext cx="360" cy="276840"/>
          </a:xfrm>
          <a:prstGeom prst="line">
            <a:avLst/>
          </a:prstGeom>
          <a:ln w="19080">
            <a:solidFill>
              <a:srgbClr val="66666e">
                <a:alpha val="2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82" name="TextBox 136"/>
          <p:cNvSpPr/>
          <p:nvPr/>
        </p:nvSpPr>
        <p:spPr>
          <a:xfrm>
            <a:off x="1028880" y="9558360"/>
            <a:ext cx="9255240" cy="60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576"/>
              </a:lnSpc>
            </a:pPr>
            <a:r>
              <a:rPr b="0" lang="en-US" sz="1340" spc="-1" strike="noStrike">
                <a:solidFill>
                  <a:srgbClr val="000000"/>
                </a:solidFill>
                <a:latin typeface="Arial"/>
                <a:ea typeface="DejaVu Sans"/>
              </a:rPr>
              <a:t>Источники: платформа обратной связи, ИМ «Медиалогия», Контактный центр, сервис «Открытый регион 71», сервис «ЕДС», АСЭД «Дело»</a:t>
            </a:r>
            <a:endParaRPr b="0" lang="ru-RU" sz="1340" spc="-1" strike="noStrike">
              <a:latin typeface="Arial"/>
            </a:endParaRPr>
          </a:p>
          <a:p>
            <a:pPr>
              <a:lnSpc>
                <a:spcPts val="1576"/>
              </a:lnSpc>
            </a:pPr>
            <a:endParaRPr b="0" lang="ru-RU" sz="1340" spc="-1" strike="noStrike">
              <a:latin typeface="Arial"/>
            </a:endParaRPr>
          </a:p>
        </p:txBody>
      </p:sp>
      <p:sp>
        <p:nvSpPr>
          <p:cNvPr id="583" name="Freeform 137"/>
          <p:cNvSpPr/>
          <p:nvPr/>
        </p:nvSpPr>
        <p:spPr>
          <a:xfrm>
            <a:off x="995400" y="1962720"/>
            <a:ext cx="2293920" cy="516600"/>
          </a:xfrm>
          <a:custGeom>
            <a:avLst/>
            <a:gdLst/>
            <a:ahLst/>
            <a:rect l="l" t="t" r="r" b="b"/>
            <a:pathLst>
              <a:path w="2297172" h="519735">
                <a:moveTo>
                  <a:pt x="0" y="0"/>
                </a:moveTo>
                <a:lnTo>
                  <a:pt x="2297172" y="0"/>
                </a:lnTo>
                <a:lnTo>
                  <a:pt x="2297172" y="519735"/>
                </a:lnTo>
                <a:lnTo>
                  <a:pt x="0" y="51973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Рисунок 97" descr=""/>
          <p:cNvPicPr/>
          <p:nvPr/>
        </p:nvPicPr>
        <p:blipFill>
          <a:blip r:embed="rId1"/>
          <a:stretch/>
        </p:blipFill>
        <p:spPr>
          <a:xfrm>
            <a:off x="0" y="0"/>
            <a:ext cx="18284760" cy="10283760"/>
          </a:xfrm>
          <a:prstGeom prst="rect">
            <a:avLst/>
          </a:prstGeom>
          <a:ln w="0">
            <a:noFill/>
          </a:ln>
        </p:spPr>
      </p:pic>
      <p:grpSp>
        <p:nvGrpSpPr>
          <p:cNvPr id="585" name="Group 8"/>
          <p:cNvGrpSpPr/>
          <p:nvPr/>
        </p:nvGrpSpPr>
        <p:grpSpPr>
          <a:xfrm>
            <a:off x="766800" y="2752200"/>
            <a:ext cx="12605040" cy="6735240"/>
            <a:chOff x="766800" y="2752200"/>
            <a:chExt cx="12605040" cy="6735240"/>
          </a:xfrm>
        </p:grpSpPr>
        <p:sp>
          <p:nvSpPr>
            <p:cNvPr id="586" name="Freeform 9"/>
            <p:cNvSpPr/>
            <p:nvPr/>
          </p:nvSpPr>
          <p:spPr>
            <a:xfrm>
              <a:off x="766800" y="2927520"/>
              <a:ext cx="12605040" cy="6559920"/>
            </a:xfrm>
            <a:custGeom>
              <a:avLst/>
              <a:gdLst/>
              <a:ahLst/>
              <a:rect l="l" t="t" r="r" b="b"/>
              <a:pathLst>
                <a:path w="3425746" h="1783267">
                  <a:moveTo>
                    <a:pt x="17807" y="0"/>
                  </a:moveTo>
                  <a:lnTo>
                    <a:pt x="3407939" y="0"/>
                  </a:lnTo>
                  <a:cubicBezTo>
                    <a:pt x="3417774" y="0"/>
                    <a:pt x="3425746" y="7972"/>
                    <a:pt x="3425746" y="17807"/>
                  </a:cubicBezTo>
                  <a:lnTo>
                    <a:pt x="3425746" y="1765460"/>
                  </a:lnTo>
                  <a:cubicBezTo>
                    <a:pt x="3425746" y="1770182"/>
                    <a:pt x="3423870" y="1774712"/>
                    <a:pt x="3420530" y="1778051"/>
                  </a:cubicBezTo>
                  <a:cubicBezTo>
                    <a:pt x="3417191" y="1781391"/>
                    <a:pt x="3412662" y="1783267"/>
                    <a:pt x="3407939" y="1783267"/>
                  </a:cubicBezTo>
                  <a:lnTo>
                    <a:pt x="17807" y="1783267"/>
                  </a:lnTo>
                  <a:cubicBezTo>
                    <a:pt x="13084" y="1783267"/>
                    <a:pt x="8555" y="1781391"/>
                    <a:pt x="5216" y="1778051"/>
                  </a:cubicBezTo>
                  <a:cubicBezTo>
                    <a:pt x="1876" y="1774712"/>
                    <a:pt x="0" y="1770182"/>
                    <a:pt x="0" y="1765460"/>
                  </a:cubicBezTo>
                  <a:lnTo>
                    <a:pt x="0" y="17807"/>
                  </a:lnTo>
                  <a:cubicBezTo>
                    <a:pt x="0" y="13084"/>
                    <a:pt x="1876" y="8555"/>
                    <a:pt x="5216" y="5216"/>
                  </a:cubicBezTo>
                  <a:cubicBezTo>
                    <a:pt x="8555" y="1876"/>
                    <a:pt x="13084" y="0"/>
                    <a:pt x="17807" y="0"/>
                  </a:cubicBezTo>
                  <a:close/>
                </a:path>
              </a:pathLst>
            </a:custGeom>
            <a:solidFill>
              <a:srgbClr val="eff3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7" name="TextBox 10"/>
            <p:cNvSpPr/>
            <p:nvPr/>
          </p:nvSpPr>
          <p:spPr>
            <a:xfrm>
              <a:off x="766800" y="2752200"/>
              <a:ext cx="12605040" cy="6735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88" name="Group 11"/>
          <p:cNvGrpSpPr/>
          <p:nvPr/>
        </p:nvGrpSpPr>
        <p:grpSpPr>
          <a:xfrm>
            <a:off x="3458160" y="3262320"/>
            <a:ext cx="2375640" cy="1463400"/>
            <a:chOff x="3458160" y="3262320"/>
            <a:chExt cx="2375640" cy="1463400"/>
          </a:xfrm>
        </p:grpSpPr>
        <p:sp>
          <p:nvSpPr>
            <p:cNvPr id="589" name="Freeform 12"/>
            <p:cNvSpPr/>
            <p:nvPr/>
          </p:nvSpPr>
          <p:spPr>
            <a:xfrm>
              <a:off x="3458160" y="3443400"/>
              <a:ext cx="2375640" cy="1282320"/>
            </a:xfrm>
            <a:custGeom>
              <a:avLst/>
              <a:gdLst/>
              <a:ahLst/>
              <a:rect l="l" t="t" r="r" b="b"/>
              <a:pathLst>
                <a:path w="626518" h="338608">
                  <a:moveTo>
                    <a:pt x="45563" y="0"/>
                  </a:moveTo>
                  <a:lnTo>
                    <a:pt x="580955" y="0"/>
                  </a:lnTo>
                  <a:cubicBezTo>
                    <a:pt x="606119" y="0"/>
                    <a:pt x="626518" y="20399"/>
                    <a:pt x="626518" y="45563"/>
                  </a:cubicBezTo>
                  <a:lnTo>
                    <a:pt x="626518" y="293045"/>
                  </a:lnTo>
                  <a:cubicBezTo>
                    <a:pt x="626518" y="318209"/>
                    <a:pt x="606119" y="338608"/>
                    <a:pt x="580955" y="338608"/>
                  </a:cubicBezTo>
                  <a:lnTo>
                    <a:pt x="45563" y="338608"/>
                  </a:lnTo>
                  <a:cubicBezTo>
                    <a:pt x="20399" y="338608"/>
                    <a:pt x="0" y="318209"/>
                    <a:pt x="0" y="293045"/>
                  </a:cubicBezTo>
                  <a:lnTo>
                    <a:pt x="0" y="45563"/>
                  </a:lnTo>
                  <a:cubicBezTo>
                    <a:pt x="0" y="20399"/>
                    <a:pt x="20399" y="0"/>
                    <a:pt x="45563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0" name="TextBox 13"/>
            <p:cNvSpPr/>
            <p:nvPr/>
          </p:nvSpPr>
          <p:spPr>
            <a:xfrm>
              <a:off x="3458160" y="3262320"/>
              <a:ext cx="2375640" cy="1463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91" name="Group 14"/>
          <p:cNvGrpSpPr/>
          <p:nvPr/>
        </p:nvGrpSpPr>
        <p:grpSpPr>
          <a:xfrm>
            <a:off x="3448440" y="4621320"/>
            <a:ext cx="2385000" cy="1463400"/>
            <a:chOff x="3448440" y="4621320"/>
            <a:chExt cx="2385000" cy="1463400"/>
          </a:xfrm>
        </p:grpSpPr>
        <p:sp>
          <p:nvSpPr>
            <p:cNvPr id="592" name="Freeform 15"/>
            <p:cNvSpPr/>
            <p:nvPr/>
          </p:nvSpPr>
          <p:spPr>
            <a:xfrm>
              <a:off x="3448440" y="4802040"/>
              <a:ext cx="2385000" cy="1282320"/>
            </a:xfrm>
            <a:custGeom>
              <a:avLst/>
              <a:gdLst/>
              <a:ahLst/>
              <a:rect l="l" t="t" r="r" b="b"/>
              <a:pathLst>
                <a:path w="629027" h="338608">
                  <a:moveTo>
                    <a:pt x="45382" y="0"/>
                  </a:moveTo>
                  <a:lnTo>
                    <a:pt x="583645" y="0"/>
                  </a:lnTo>
                  <a:cubicBezTo>
                    <a:pt x="595681" y="0"/>
                    <a:pt x="607224" y="4781"/>
                    <a:pt x="615735" y="13292"/>
                  </a:cubicBezTo>
                  <a:cubicBezTo>
                    <a:pt x="624246" y="21803"/>
                    <a:pt x="629027" y="33346"/>
                    <a:pt x="629027" y="45382"/>
                  </a:cubicBezTo>
                  <a:lnTo>
                    <a:pt x="629027" y="293226"/>
                  </a:lnTo>
                  <a:cubicBezTo>
                    <a:pt x="629027" y="305262"/>
                    <a:pt x="624246" y="316805"/>
                    <a:pt x="615735" y="325316"/>
                  </a:cubicBezTo>
                  <a:cubicBezTo>
                    <a:pt x="607224" y="333827"/>
                    <a:pt x="595681" y="338608"/>
                    <a:pt x="583645" y="338608"/>
                  </a:cubicBezTo>
                  <a:lnTo>
                    <a:pt x="45382" y="338608"/>
                  </a:lnTo>
                  <a:cubicBezTo>
                    <a:pt x="33346" y="338608"/>
                    <a:pt x="21803" y="333827"/>
                    <a:pt x="13292" y="325316"/>
                  </a:cubicBezTo>
                  <a:cubicBezTo>
                    <a:pt x="4781" y="316805"/>
                    <a:pt x="0" y="305262"/>
                    <a:pt x="0" y="293226"/>
                  </a:cubicBezTo>
                  <a:lnTo>
                    <a:pt x="0" y="45382"/>
                  </a:lnTo>
                  <a:cubicBezTo>
                    <a:pt x="0" y="33346"/>
                    <a:pt x="4781" y="21803"/>
                    <a:pt x="13292" y="13292"/>
                  </a:cubicBezTo>
                  <a:cubicBezTo>
                    <a:pt x="21803" y="4781"/>
                    <a:pt x="33346" y="0"/>
                    <a:pt x="4538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3" name="TextBox 16"/>
            <p:cNvSpPr/>
            <p:nvPr/>
          </p:nvSpPr>
          <p:spPr>
            <a:xfrm>
              <a:off x="3448440" y="4621320"/>
              <a:ext cx="2385000" cy="1463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94" name="Group 17"/>
          <p:cNvGrpSpPr/>
          <p:nvPr/>
        </p:nvGrpSpPr>
        <p:grpSpPr>
          <a:xfrm>
            <a:off x="5951880" y="3262320"/>
            <a:ext cx="2375640" cy="1463400"/>
            <a:chOff x="5951880" y="3262320"/>
            <a:chExt cx="2375640" cy="1463400"/>
          </a:xfrm>
        </p:grpSpPr>
        <p:sp>
          <p:nvSpPr>
            <p:cNvPr id="595" name="Freeform 18"/>
            <p:cNvSpPr/>
            <p:nvPr/>
          </p:nvSpPr>
          <p:spPr>
            <a:xfrm>
              <a:off x="5951880" y="3443400"/>
              <a:ext cx="2375640" cy="1282320"/>
            </a:xfrm>
            <a:custGeom>
              <a:avLst/>
              <a:gdLst/>
              <a:ahLst/>
              <a:rect l="l" t="t" r="r" b="b"/>
              <a:pathLst>
                <a:path w="626518" h="338608">
                  <a:moveTo>
                    <a:pt x="45563" y="0"/>
                  </a:moveTo>
                  <a:lnTo>
                    <a:pt x="580955" y="0"/>
                  </a:lnTo>
                  <a:cubicBezTo>
                    <a:pt x="606119" y="0"/>
                    <a:pt x="626518" y="20399"/>
                    <a:pt x="626518" y="45563"/>
                  </a:cubicBezTo>
                  <a:lnTo>
                    <a:pt x="626518" y="293045"/>
                  </a:lnTo>
                  <a:cubicBezTo>
                    <a:pt x="626518" y="318209"/>
                    <a:pt x="606119" y="338608"/>
                    <a:pt x="580955" y="338608"/>
                  </a:cubicBezTo>
                  <a:lnTo>
                    <a:pt x="45563" y="338608"/>
                  </a:lnTo>
                  <a:cubicBezTo>
                    <a:pt x="20399" y="338608"/>
                    <a:pt x="0" y="318209"/>
                    <a:pt x="0" y="293045"/>
                  </a:cubicBezTo>
                  <a:lnTo>
                    <a:pt x="0" y="45563"/>
                  </a:lnTo>
                  <a:cubicBezTo>
                    <a:pt x="0" y="20399"/>
                    <a:pt x="20399" y="0"/>
                    <a:pt x="45563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6" name="TextBox 19"/>
            <p:cNvSpPr/>
            <p:nvPr/>
          </p:nvSpPr>
          <p:spPr>
            <a:xfrm>
              <a:off x="5951880" y="3262320"/>
              <a:ext cx="2375640" cy="1463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97" name="Group 20"/>
          <p:cNvGrpSpPr/>
          <p:nvPr/>
        </p:nvGrpSpPr>
        <p:grpSpPr>
          <a:xfrm>
            <a:off x="5942160" y="4621320"/>
            <a:ext cx="2385000" cy="1463400"/>
            <a:chOff x="5942160" y="4621320"/>
            <a:chExt cx="2385000" cy="1463400"/>
          </a:xfrm>
        </p:grpSpPr>
        <p:sp>
          <p:nvSpPr>
            <p:cNvPr id="598" name="Freeform 21"/>
            <p:cNvSpPr/>
            <p:nvPr/>
          </p:nvSpPr>
          <p:spPr>
            <a:xfrm>
              <a:off x="5942160" y="4802040"/>
              <a:ext cx="2385000" cy="1282320"/>
            </a:xfrm>
            <a:custGeom>
              <a:avLst/>
              <a:gdLst/>
              <a:ahLst/>
              <a:rect l="l" t="t" r="r" b="b"/>
              <a:pathLst>
                <a:path w="629027" h="338608">
                  <a:moveTo>
                    <a:pt x="45382" y="0"/>
                  </a:moveTo>
                  <a:lnTo>
                    <a:pt x="583645" y="0"/>
                  </a:lnTo>
                  <a:cubicBezTo>
                    <a:pt x="595681" y="0"/>
                    <a:pt x="607224" y="4781"/>
                    <a:pt x="615735" y="13292"/>
                  </a:cubicBezTo>
                  <a:cubicBezTo>
                    <a:pt x="624246" y="21803"/>
                    <a:pt x="629027" y="33346"/>
                    <a:pt x="629027" y="45382"/>
                  </a:cubicBezTo>
                  <a:lnTo>
                    <a:pt x="629027" y="293226"/>
                  </a:lnTo>
                  <a:cubicBezTo>
                    <a:pt x="629027" y="305262"/>
                    <a:pt x="624246" y="316805"/>
                    <a:pt x="615735" y="325316"/>
                  </a:cubicBezTo>
                  <a:cubicBezTo>
                    <a:pt x="607224" y="333827"/>
                    <a:pt x="595681" y="338608"/>
                    <a:pt x="583645" y="338608"/>
                  </a:cubicBezTo>
                  <a:lnTo>
                    <a:pt x="45382" y="338608"/>
                  </a:lnTo>
                  <a:cubicBezTo>
                    <a:pt x="33346" y="338608"/>
                    <a:pt x="21803" y="333827"/>
                    <a:pt x="13292" y="325316"/>
                  </a:cubicBezTo>
                  <a:cubicBezTo>
                    <a:pt x="4781" y="316805"/>
                    <a:pt x="0" y="305262"/>
                    <a:pt x="0" y="293226"/>
                  </a:cubicBezTo>
                  <a:lnTo>
                    <a:pt x="0" y="45382"/>
                  </a:lnTo>
                  <a:cubicBezTo>
                    <a:pt x="0" y="33346"/>
                    <a:pt x="4781" y="21803"/>
                    <a:pt x="13292" y="13292"/>
                  </a:cubicBezTo>
                  <a:cubicBezTo>
                    <a:pt x="21803" y="4781"/>
                    <a:pt x="33346" y="0"/>
                    <a:pt x="4538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9" name="TextBox 22"/>
            <p:cNvSpPr/>
            <p:nvPr/>
          </p:nvSpPr>
          <p:spPr>
            <a:xfrm>
              <a:off x="5942160" y="4621320"/>
              <a:ext cx="2385000" cy="1463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00" name="TextBox 23"/>
          <p:cNvSpPr/>
          <p:nvPr/>
        </p:nvSpPr>
        <p:spPr>
          <a:xfrm>
            <a:off x="902880" y="733320"/>
            <a:ext cx="16584840" cy="87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3464"/>
              </a:lnSpc>
            </a:pPr>
            <a:r>
              <a:rPr b="0" lang="en-US" sz="3500" spc="-1" strike="noStrike">
                <a:solidFill>
                  <a:srgbClr val="6fd161"/>
                </a:solidFill>
                <a:latin typeface="Open Sans Bold"/>
                <a:ea typeface="DejaVu Sans"/>
              </a:rPr>
              <a:t>ИНФОРМАЦИОННАЯ ПАНЕЛЬ </a:t>
            </a:r>
            <a:r>
              <a:rPr b="0" lang="en-US" sz="3500" spc="-1" strike="noStrike">
                <a:solidFill>
                  <a:srgbClr val="000000"/>
                </a:solidFill>
                <a:latin typeface="Open Sans Bold"/>
                <a:ea typeface="DejaVu Sans"/>
              </a:rPr>
              <a:t>«ДОГАЗИФИКАЦИЯОМСУ»</a:t>
            </a:r>
            <a:endParaRPr b="0" lang="ru-RU" sz="3500" spc="-1" strike="noStrike">
              <a:latin typeface="Arial"/>
            </a:endParaRPr>
          </a:p>
          <a:p>
            <a:pPr>
              <a:lnSpc>
                <a:spcPts val="3464"/>
              </a:lnSpc>
            </a:pPr>
            <a:endParaRPr b="0" lang="ru-RU" sz="3500" spc="-1" strike="noStrike">
              <a:latin typeface="Arial"/>
            </a:endParaRPr>
          </a:p>
        </p:txBody>
      </p:sp>
      <p:grpSp>
        <p:nvGrpSpPr>
          <p:cNvPr id="601" name="Group 30"/>
          <p:cNvGrpSpPr/>
          <p:nvPr/>
        </p:nvGrpSpPr>
        <p:grpSpPr>
          <a:xfrm>
            <a:off x="8581680" y="3245040"/>
            <a:ext cx="4659480" cy="6069960"/>
            <a:chOff x="8581680" y="3245040"/>
            <a:chExt cx="4659480" cy="6069960"/>
          </a:xfrm>
        </p:grpSpPr>
        <p:sp>
          <p:nvSpPr>
            <p:cNvPr id="602" name="Freeform 31"/>
            <p:cNvSpPr/>
            <p:nvPr/>
          </p:nvSpPr>
          <p:spPr>
            <a:xfrm>
              <a:off x="8581680" y="3425760"/>
              <a:ext cx="4659480" cy="5889240"/>
            </a:xfrm>
            <a:custGeom>
              <a:avLst/>
              <a:gdLst/>
              <a:ahLst/>
              <a:rect l="l" t="t" r="r" b="b"/>
              <a:pathLst>
                <a:path w="1228076" h="1551895">
                  <a:moveTo>
                    <a:pt x="23245" y="0"/>
                  </a:moveTo>
                  <a:lnTo>
                    <a:pt x="1204831" y="0"/>
                  </a:lnTo>
                  <a:cubicBezTo>
                    <a:pt x="1217669" y="0"/>
                    <a:pt x="1228076" y="10407"/>
                    <a:pt x="1228076" y="23245"/>
                  </a:cubicBezTo>
                  <a:lnTo>
                    <a:pt x="1228076" y="1528650"/>
                  </a:lnTo>
                  <a:cubicBezTo>
                    <a:pt x="1228076" y="1541487"/>
                    <a:pt x="1217669" y="1551895"/>
                    <a:pt x="1204831" y="1551895"/>
                  </a:cubicBezTo>
                  <a:lnTo>
                    <a:pt x="23245" y="1551895"/>
                  </a:lnTo>
                  <a:cubicBezTo>
                    <a:pt x="10407" y="1551895"/>
                    <a:pt x="0" y="1541487"/>
                    <a:pt x="0" y="1528650"/>
                  </a:cubicBezTo>
                  <a:lnTo>
                    <a:pt x="0" y="23245"/>
                  </a:lnTo>
                  <a:cubicBezTo>
                    <a:pt x="0" y="10407"/>
                    <a:pt x="10407" y="0"/>
                    <a:pt x="23245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3" name="TextBox 32"/>
            <p:cNvSpPr/>
            <p:nvPr/>
          </p:nvSpPr>
          <p:spPr>
            <a:xfrm>
              <a:off x="8581680" y="3245040"/>
              <a:ext cx="4659480" cy="6069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04" name="Freeform 33"/>
          <p:cNvSpPr/>
          <p:nvPr/>
        </p:nvSpPr>
        <p:spPr>
          <a:xfrm>
            <a:off x="8361720" y="3874320"/>
            <a:ext cx="4802760" cy="5249880"/>
          </a:xfrm>
          <a:custGeom>
            <a:avLst/>
            <a:gdLst/>
            <a:ahLst/>
            <a:rect l="l" t="t" r="r" b="b"/>
            <a:pathLst>
              <a:path w="4805943" h="5253063">
                <a:moveTo>
                  <a:pt x="0" y="0"/>
                </a:moveTo>
                <a:lnTo>
                  <a:pt x="4805943" y="0"/>
                </a:lnTo>
                <a:lnTo>
                  <a:pt x="4805943" y="5253063"/>
                </a:lnTo>
                <a:lnTo>
                  <a:pt x="0" y="525306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605" name="Group 34"/>
          <p:cNvGrpSpPr/>
          <p:nvPr/>
        </p:nvGrpSpPr>
        <p:grpSpPr>
          <a:xfrm>
            <a:off x="12345840" y="2931480"/>
            <a:ext cx="648360" cy="413640"/>
            <a:chOff x="12345840" y="2931480"/>
            <a:chExt cx="648360" cy="413640"/>
          </a:xfrm>
        </p:grpSpPr>
        <p:sp>
          <p:nvSpPr>
            <p:cNvPr id="606" name="Freeform 35"/>
            <p:cNvSpPr/>
            <p:nvPr/>
          </p:nvSpPr>
          <p:spPr>
            <a:xfrm>
              <a:off x="12345840" y="3090600"/>
              <a:ext cx="648360" cy="254520"/>
            </a:xfrm>
            <a:custGeom>
              <a:avLst/>
              <a:gdLst/>
              <a:ahLst/>
              <a:rect l="l" t="t" r="r" b="b"/>
              <a:pathLst>
                <a:path w="195195" h="77212">
                  <a:moveTo>
                    <a:pt x="38606" y="0"/>
                  </a:moveTo>
                  <a:lnTo>
                    <a:pt x="156589" y="0"/>
                  </a:lnTo>
                  <a:cubicBezTo>
                    <a:pt x="177910" y="0"/>
                    <a:pt x="195195" y="17284"/>
                    <a:pt x="195195" y="38606"/>
                  </a:cubicBezTo>
                  <a:lnTo>
                    <a:pt x="195195" y="38606"/>
                  </a:lnTo>
                  <a:cubicBezTo>
                    <a:pt x="195195" y="59927"/>
                    <a:pt x="177910" y="77212"/>
                    <a:pt x="156589" y="77212"/>
                  </a:cubicBezTo>
                  <a:lnTo>
                    <a:pt x="38606" y="77212"/>
                  </a:lnTo>
                  <a:cubicBezTo>
                    <a:pt x="17284" y="77212"/>
                    <a:pt x="0" y="59927"/>
                    <a:pt x="0" y="38606"/>
                  </a:cubicBezTo>
                  <a:lnTo>
                    <a:pt x="0" y="38606"/>
                  </a:lnTo>
                  <a:cubicBezTo>
                    <a:pt x="0" y="17284"/>
                    <a:pt x="17284" y="0"/>
                    <a:pt x="38606" y="0"/>
                  </a:cubicBez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7" name="TextBox 36"/>
            <p:cNvSpPr/>
            <p:nvPr/>
          </p:nvSpPr>
          <p:spPr>
            <a:xfrm>
              <a:off x="12345840" y="2931480"/>
              <a:ext cx="648360" cy="413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608" name="Group 37"/>
          <p:cNvGrpSpPr/>
          <p:nvPr/>
        </p:nvGrpSpPr>
        <p:grpSpPr>
          <a:xfrm>
            <a:off x="942840" y="7295760"/>
            <a:ext cx="7452360" cy="2044800"/>
            <a:chOff x="942840" y="7295760"/>
            <a:chExt cx="7452360" cy="2044800"/>
          </a:xfrm>
        </p:grpSpPr>
        <p:sp>
          <p:nvSpPr>
            <p:cNvPr id="609" name="Freeform 38"/>
            <p:cNvSpPr/>
            <p:nvPr/>
          </p:nvSpPr>
          <p:spPr>
            <a:xfrm>
              <a:off x="942840" y="7476840"/>
              <a:ext cx="7452360" cy="1863720"/>
            </a:xfrm>
            <a:custGeom>
              <a:avLst/>
              <a:gdLst/>
              <a:ahLst/>
              <a:rect l="l" t="t" r="r" b="b"/>
              <a:pathLst>
                <a:path w="1963642" h="491741">
                  <a:moveTo>
                    <a:pt x="14537" y="0"/>
                  </a:moveTo>
                  <a:lnTo>
                    <a:pt x="1949104" y="0"/>
                  </a:lnTo>
                  <a:cubicBezTo>
                    <a:pt x="1957133" y="0"/>
                    <a:pt x="1963642" y="6509"/>
                    <a:pt x="1963642" y="14537"/>
                  </a:cubicBezTo>
                  <a:lnTo>
                    <a:pt x="1963642" y="477204"/>
                  </a:lnTo>
                  <a:cubicBezTo>
                    <a:pt x="1963642" y="485233"/>
                    <a:pt x="1957133" y="491741"/>
                    <a:pt x="1949104" y="491741"/>
                  </a:cubicBezTo>
                  <a:lnTo>
                    <a:pt x="14537" y="491741"/>
                  </a:lnTo>
                  <a:cubicBezTo>
                    <a:pt x="6509" y="491741"/>
                    <a:pt x="0" y="485233"/>
                    <a:pt x="0" y="477204"/>
                  </a:cubicBezTo>
                  <a:lnTo>
                    <a:pt x="0" y="14537"/>
                  </a:lnTo>
                  <a:cubicBezTo>
                    <a:pt x="0" y="6509"/>
                    <a:pt x="6509" y="0"/>
                    <a:pt x="1453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0" name="TextBox 39"/>
            <p:cNvSpPr/>
            <p:nvPr/>
          </p:nvSpPr>
          <p:spPr>
            <a:xfrm>
              <a:off x="942840" y="7295760"/>
              <a:ext cx="7452360" cy="2044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11" name="Freeform 40"/>
          <p:cNvSpPr/>
          <p:nvPr/>
        </p:nvSpPr>
        <p:spPr>
          <a:xfrm>
            <a:off x="1285200" y="7858080"/>
            <a:ext cx="5239800" cy="1456560"/>
          </a:xfrm>
          <a:custGeom>
            <a:avLst/>
            <a:gdLst/>
            <a:ahLst/>
            <a:rect l="l" t="t" r="r" b="b"/>
            <a:pathLst>
              <a:path w="5243037" h="1459882">
                <a:moveTo>
                  <a:pt x="0" y="0"/>
                </a:moveTo>
                <a:lnTo>
                  <a:pt x="5243037" y="0"/>
                </a:lnTo>
                <a:lnTo>
                  <a:pt x="5243037" y="1459883"/>
                </a:lnTo>
                <a:lnTo>
                  <a:pt x="0" y="145988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612" name="Group 41"/>
          <p:cNvGrpSpPr/>
          <p:nvPr/>
        </p:nvGrpSpPr>
        <p:grpSpPr>
          <a:xfrm>
            <a:off x="942840" y="6002280"/>
            <a:ext cx="7452360" cy="1375920"/>
            <a:chOff x="942840" y="6002280"/>
            <a:chExt cx="7452360" cy="1375920"/>
          </a:xfrm>
        </p:grpSpPr>
        <p:sp>
          <p:nvSpPr>
            <p:cNvPr id="613" name="Freeform 42"/>
            <p:cNvSpPr/>
            <p:nvPr/>
          </p:nvSpPr>
          <p:spPr>
            <a:xfrm>
              <a:off x="942840" y="6183000"/>
              <a:ext cx="7452360" cy="1195200"/>
            </a:xfrm>
            <a:custGeom>
              <a:avLst/>
              <a:gdLst/>
              <a:ahLst/>
              <a:rect l="l" t="t" r="r" b="b"/>
              <a:pathLst>
                <a:path w="1963642" h="315628">
                  <a:moveTo>
                    <a:pt x="14537" y="0"/>
                  </a:moveTo>
                  <a:lnTo>
                    <a:pt x="1949104" y="0"/>
                  </a:lnTo>
                  <a:cubicBezTo>
                    <a:pt x="1957133" y="0"/>
                    <a:pt x="1963642" y="6509"/>
                    <a:pt x="1963642" y="14537"/>
                  </a:cubicBezTo>
                  <a:lnTo>
                    <a:pt x="1963642" y="301091"/>
                  </a:lnTo>
                  <a:cubicBezTo>
                    <a:pt x="1963642" y="309120"/>
                    <a:pt x="1957133" y="315628"/>
                    <a:pt x="1949104" y="315628"/>
                  </a:cubicBezTo>
                  <a:lnTo>
                    <a:pt x="14537" y="315628"/>
                  </a:lnTo>
                  <a:cubicBezTo>
                    <a:pt x="6509" y="315628"/>
                    <a:pt x="0" y="309120"/>
                    <a:pt x="0" y="301091"/>
                  </a:cubicBezTo>
                  <a:lnTo>
                    <a:pt x="0" y="14537"/>
                  </a:lnTo>
                  <a:cubicBezTo>
                    <a:pt x="0" y="6509"/>
                    <a:pt x="6509" y="0"/>
                    <a:pt x="1453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4" name="TextBox 43"/>
            <p:cNvSpPr/>
            <p:nvPr/>
          </p:nvSpPr>
          <p:spPr>
            <a:xfrm>
              <a:off x="942840" y="6002280"/>
              <a:ext cx="7452360" cy="1375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15" name="Freeform 44"/>
          <p:cNvSpPr/>
          <p:nvPr/>
        </p:nvSpPr>
        <p:spPr>
          <a:xfrm>
            <a:off x="1285200" y="6476400"/>
            <a:ext cx="6149160" cy="901440"/>
          </a:xfrm>
          <a:custGeom>
            <a:avLst/>
            <a:gdLst/>
            <a:ahLst/>
            <a:rect l="l" t="t" r="r" b="b"/>
            <a:pathLst>
              <a:path w="6152398" h="904781">
                <a:moveTo>
                  <a:pt x="0" y="0"/>
                </a:moveTo>
                <a:lnTo>
                  <a:pt x="6152398" y="0"/>
                </a:lnTo>
                <a:lnTo>
                  <a:pt x="6152398" y="904780"/>
                </a:lnTo>
                <a:lnTo>
                  <a:pt x="0" y="90478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616" name="Group 45"/>
          <p:cNvGrpSpPr/>
          <p:nvPr/>
        </p:nvGrpSpPr>
        <p:grpSpPr>
          <a:xfrm>
            <a:off x="952560" y="3245040"/>
            <a:ext cx="2375640" cy="1463400"/>
            <a:chOff x="952560" y="3245040"/>
            <a:chExt cx="2375640" cy="1463400"/>
          </a:xfrm>
        </p:grpSpPr>
        <p:sp>
          <p:nvSpPr>
            <p:cNvPr id="617" name="Freeform 46"/>
            <p:cNvSpPr/>
            <p:nvPr/>
          </p:nvSpPr>
          <p:spPr>
            <a:xfrm>
              <a:off x="952560" y="3425760"/>
              <a:ext cx="2375640" cy="1282320"/>
            </a:xfrm>
            <a:custGeom>
              <a:avLst/>
              <a:gdLst/>
              <a:ahLst/>
              <a:rect l="l" t="t" r="r" b="b"/>
              <a:pathLst>
                <a:path w="626518" h="338608">
                  <a:moveTo>
                    <a:pt x="45563" y="0"/>
                  </a:moveTo>
                  <a:lnTo>
                    <a:pt x="580955" y="0"/>
                  </a:lnTo>
                  <a:cubicBezTo>
                    <a:pt x="606119" y="0"/>
                    <a:pt x="626518" y="20399"/>
                    <a:pt x="626518" y="45563"/>
                  </a:cubicBezTo>
                  <a:lnTo>
                    <a:pt x="626518" y="293045"/>
                  </a:lnTo>
                  <a:cubicBezTo>
                    <a:pt x="626518" y="318209"/>
                    <a:pt x="606119" y="338608"/>
                    <a:pt x="580955" y="338608"/>
                  </a:cubicBezTo>
                  <a:lnTo>
                    <a:pt x="45563" y="338608"/>
                  </a:lnTo>
                  <a:cubicBezTo>
                    <a:pt x="20399" y="338608"/>
                    <a:pt x="0" y="318209"/>
                    <a:pt x="0" y="293045"/>
                  </a:cubicBezTo>
                  <a:lnTo>
                    <a:pt x="0" y="45563"/>
                  </a:lnTo>
                  <a:cubicBezTo>
                    <a:pt x="0" y="20399"/>
                    <a:pt x="20399" y="0"/>
                    <a:pt x="45563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8" name="TextBox 47"/>
            <p:cNvSpPr/>
            <p:nvPr/>
          </p:nvSpPr>
          <p:spPr>
            <a:xfrm>
              <a:off x="952560" y="3245040"/>
              <a:ext cx="2375640" cy="1463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19" name="Freeform 48"/>
          <p:cNvSpPr/>
          <p:nvPr/>
        </p:nvSpPr>
        <p:spPr>
          <a:xfrm>
            <a:off x="1132560" y="3596040"/>
            <a:ext cx="1965960" cy="1067760"/>
          </a:xfrm>
          <a:custGeom>
            <a:avLst/>
            <a:gdLst/>
            <a:ahLst/>
            <a:rect l="l" t="t" r="r" b="b"/>
            <a:pathLst>
              <a:path w="1969174" h="1070827">
                <a:moveTo>
                  <a:pt x="0" y="0"/>
                </a:moveTo>
                <a:lnTo>
                  <a:pt x="1969174" y="0"/>
                </a:lnTo>
                <a:lnTo>
                  <a:pt x="1969174" y="1070828"/>
                </a:lnTo>
                <a:lnTo>
                  <a:pt x="0" y="107082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620" name="Group 49"/>
          <p:cNvGrpSpPr/>
          <p:nvPr/>
        </p:nvGrpSpPr>
        <p:grpSpPr>
          <a:xfrm>
            <a:off x="942840" y="4603680"/>
            <a:ext cx="2385000" cy="1463400"/>
            <a:chOff x="942840" y="4603680"/>
            <a:chExt cx="2385000" cy="1463400"/>
          </a:xfrm>
        </p:grpSpPr>
        <p:sp>
          <p:nvSpPr>
            <p:cNvPr id="621" name="Freeform 50"/>
            <p:cNvSpPr/>
            <p:nvPr/>
          </p:nvSpPr>
          <p:spPr>
            <a:xfrm>
              <a:off x="942840" y="4784400"/>
              <a:ext cx="2385000" cy="1282320"/>
            </a:xfrm>
            <a:custGeom>
              <a:avLst/>
              <a:gdLst/>
              <a:ahLst/>
              <a:rect l="l" t="t" r="r" b="b"/>
              <a:pathLst>
                <a:path w="629027" h="338608">
                  <a:moveTo>
                    <a:pt x="45382" y="0"/>
                  </a:moveTo>
                  <a:lnTo>
                    <a:pt x="583645" y="0"/>
                  </a:lnTo>
                  <a:cubicBezTo>
                    <a:pt x="595681" y="0"/>
                    <a:pt x="607224" y="4781"/>
                    <a:pt x="615735" y="13292"/>
                  </a:cubicBezTo>
                  <a:cubicBezTo>
                    <a:pt x="624246" y="21803"/>
                    <a:pt x="629027" y="33346"/>
                    <a:pt x="629027" y="45382"/>
                  </a:cubicBezTo>
                  <a:lnTo>
                    <a:pt x="629027" y="293226"/>
                  </a:lnTo>
                  <a:cubicBezTo>
                    <a:pt x="629027" y="305262"/>
                    <a:pt x="624246" y="316805"/>
                    <a:pt x="615735" y="325316"/>
                  </a:cubicBezTo>
                  <a:cubicBezTo>
                    <a:pt x="607224" y="333827"/>
                    <a:pt x="595681" y="338608"/>
                    <a:pt x="583645" y="338608"/>
                  </a:cubicBezTo>
                  <a:lnTo>
                    <a:pt x="45382" y="338608"/>
                  </a:lnTo>
                  <a:cubicBezTo>
                    <a:pt x="33346" y="338608"/>
                    <a:pt x="21803" y="333827"/>
                    <a:pt x="13292" y="325316"/>
                  </a:cubicBezTo>
                  <a:cubicBezTo>
                    <a:pt x="4781" y="316805"/>
                    <a:pt x="0" y="305262"/>
                    <a:pt x="0" y="293226"/>
                  </a:cubicBezTo>
                  <a:lnTo>
                    <a:pt x="0" y="45382"/>
                  </a:lnTo>
                  <a:cubicBezTo>
                    <a:pt x="0" y="33346"/>
                    <a:pt x="4781" y="21803"/>
                    <a:pt x="13292" y="13292"/>
                  </a:cubicBezTo>
                  <a:cubicBezTo>
                    <a:pt x="21803" y="4781"/>
                    <a:pt x="33346" y="0"/>
                    <a:pt x="4538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2" name="TextBox 51"/>
            <p:cNvSpPr/>
            <p:nvPr/>
          </p:nvSpPr>
          <p:spPr>
            <a:xfrm>
              <a:off x="942840" y="4603680"/>
              <a:ext cx="2385000" cy="1463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23" name="Freeform 52"/>
          <p:cNvSpPr/>
          <p:nvPr/>
        </p:nvSpPr>
        <p:spPr>
          <a:xfrm>
            <a:off x="1168920" y="4867920"/>
            <a:ext cx="1965960" cy="1067760"/>
          </a:xfrm>
          <a:custGeom>
            <a:avLst/>
            <a:gdLst/>
            <a:ahLst/>
            <a:rect l="l" t="t" r="r" b="b"/>
            <a:pathLst>
              <a:path w="1969174" h="1070827">
                <a:moveTo>
                  <a:pt x="0" y="0"/>
                </a:moveTo>
                <a:lnTo>
                  <a:pt x="1969174" y="0"/>
                </a:lnTo>
                <a:lnTo>
                  <a:pt x="1969174" y="1070828"/>
                </a:lnTo>
                <a:lnTo>
                  <a:pt x="0" y="107082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4" name="Freeform 53"/>
          <p:cNvSpPr/>
          <p:nvPr/>
        </p:nvSpPr>
        <p:spPr>
          <a:xfrm>
            <a:off x="3633120" y="4892040"/>
            <a:ext cx="1965960" cy="1067760"/>
          </a:xfrm>
          <a:custGeom>
            <a:avLst/>
            <a:gdLst/>
            <a:ahLst/>
            <a:rect l="l" t="t" r="r" b="b"/>
            <a:pathLst>
              <a:path w="1969174" h="1070827">
                <a:moveTo>
                  <a:pt x="0" y="0"/>
                </a:moveTo>
                <a:lnTo>
                  <a:pt x="1969174" y="0"/>
                </a:lnTo>
                <a:lnTo>
                  <a:pt x="1969174" y="1070827"/>
                </a:lnTo>
                <a:lnTo>
                  <a:pt x="0" y="107082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5" name="Freeform 54"/>
          <p:cNvSpPr/>
          <p:nvPr/>
        </p:nvSpPr>
        <p:spPr>
          <a:xfrm>
            <a:off x="3633120" y="3596040"/>
            <a:ext cx="1965960" cy="1067760"/>
          </a:xfrm>
          <a:custGeom>
            <a:avLst/>
            <a:gdLst/>
            <a:ahLst/>
            <a:rect l="l" t="t" r="r" b="b"/>
            <a:pathLst>
              <a:path w="1969174" h="1070827">
                <a:moveTo>
                  <a:pt x="0" y="0"/>
                </a:moveTo>
                <a:lnTo>
                  <a:pt x="1969174" y="0"/>
                </a:lnTo>
                <a:lnTo>
                  <a:pt x="1969174" y="1070828"/>
                </a:lnTo>
                <a:lnTo>
                  <a:pt x="0" y="107082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8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6" name="Freeform 55"/>
          <p:cNvSpPr/>
          <p:nvPr/>
        </p:nvSpPr>
        <p:spPr>
          <a:xfrm>
            <a:off x="6210720" y="3596040"/>
            <a:ext cx="1965960" cy="1067760"/>
          </a:xfrm>
          <a:custGeom>
            <a:avLst/>
            <a:gdLst/>
            <a:ahLst/>
            <a:rect l="l" t="t" r="r" b="b"/>
            <a:pathLst>
              <a:path w="1969174" h="1070827">
                <a:moveTo>
                  <a:pt x="0" y="0"/>
                </a:moveTo>
                <a:lnTo>
                  <a:pt x="1969174" y="0"/>
                </a:lnTo>
                <a:lnTo>
                  <a:pt x="1969174" y="1070828"/>
                </a:lnTo>
                <a:lnTo>
                  <a:pt x="0" y="107082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9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7" name="Freeform 56"/>
          <p:cNvSpPr/>
          <p:nvPr/>
        </p:nvSpPr>
        <p:spPr>
          <a:xfrm>
            <a:off x="6210720" y="4867920"/>
            <a:ext cx="1965960" cy="1067760"/>
          </a:xfrm>
          <a:custGeom>
            <a:avLst/>
            <a:gdLst/>
            <a:ahLst/>
            <a:rect l="l" t="t" r="r" b="b"/>
            <a:pathLst>
              <a:path w="1969174" h="1070827">
                <a:moveTo>
                  <a:pt x="0" y="0"/>
                </a:moveTo>
                <a:lnTo>
                  <a:pt x="1969174" y="0"/>
                </a:lnTo>
                <a:lnTo>
                  <a:pt x="1969174" y="1070828"/>
                </a:lnTo>
                <a:lnTo>
                  <a:pt x="0" y="107082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0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8" name="TextBox 57"/>
          <p:cNvSpPr/>
          <p:nvPr/>
        </p:nvSpPr>
        <p:spPr>
          <a:xfrm>
            <a:off x="13968720" y="2262600"/>
            <a:ext cx="2048400" cy="106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Open Sans Bold"/>
                <a:ea typeface="DejaVu Sans"/>
              </a:rPr>
              <a:t>ЭФФЕКТЫ: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629" name="TextBox 58"/>
          <p:cNvSpPr/>
          <p:nvPr/>
        </p:nvSpPr>
        <p:spPr>
          <a:xfrm>
            <a:off x="13977000" y="2872440"/>
            <a:ext cx="3997080" cy="519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Мониторинг поданных заявок по программе «Догазификация» по данным КЦ РФ, а также контроль выполнения подключения в разрезе населенных пунктов региона.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Жители населенных пунктов обретают доступ к газу, что положительно влияет на социально-экономическое развитие региона и повышает качество жизни граждан.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endParaRPr b="0" lang="ru-RU" sz="1940" spc="-1" strike="noStrike">
              <a:latin typeface="Arial"/>
            </a:endParaRPr>
          </a:p>
        </p:txBody>
      </p:sp>
      <p:sp>
        <p:nvSpPr>
          <p:cNvPr id="630" name="TextBox 61"/>
          <p:cNvSpPr/>
          <p:nvPr/>
        </p:nvSpPr>
        <p:spPr>
          <a:xfrm>
            <a:off x="1028880" y="9729000"/>
            <a:ext cx="9881280" cy="39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576"/>
              </a:lnSpc>
            </a:pPr>
            <a:r>
              <a:rPr b="0" lang="en-US" sz="1340" spc="-1" strike="noStrike">
                <a:solidFill>
                  <a:srgbClr val="000000"/>
                </a:solidFill>
                <a:latin typeface="Arial"/>
                <a:ea typeface="DejaVu Sans"/>
              </a:rPr>
              <a:t>Источники: КЦ ПРФ</a:t>
            </a:r>
            <a:endParaRPr b="0" lang="ru-RU" sz="1340" spc="-1" strike="noStrike">
              <a:latin typeface="Arial"/>
            </a:endParaRPr>
          </a:p>
          <a:p>
            <a:pPr>
              <a:lnSpc>
                <a:spcPts val="1576"/>
              </a:lnSpc>
            </a:pPr>
            <a:endParaRPr b="0" lang="ru-RU" sz="1340" spc="-1" strike="noStrike">
              <a:latin typeface="Arial"/>
            </a:endParaRPr>
          </a:p>
        </p:txBody>
      </p:sp>
      <p:sp>
        <p:nvSpPr>
          <p:cNvPr id="631" name="TextBox 62"/>
          <p:cNvSpPr/>
          <p:nvPr/>
        </p:nvSpPr>
        <p:spPr>
          <a:xfrm>
            <a:off x="10504080" y="3510000"/>
            <a:ext cx="815040" cy="44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План/факт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632" name="TextBox 63"/>
          <p:cNvSpPr/>
          <p:nvPr/>
        </p:nvSpPr>
        <p:spPr>
          <a:xfrm>
            <a:off x="8692560" y="3130560"/>
            <a:ext cx="85356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001"/>
              </a:lnSpc>
            </a:pPr>
            <a:r>
              <a:rPr b="0" lang="en-US" sz="670" spc="-1" strike="noStrike">
                <a:solidFill>
                  <a:srgbClr val="1a1b1e"/>
                </a:solidFill>
                <a:latin typeface="Arial Bold"/>
                <a:ea typeface="DejaVu Sans"/>
              </a:rPr>
              <a:t>Заключ. договоров</a:t>
            </a:r>
            <a:endParaRPr b="0" lang="ru-RU" sz="670" spc="-1" strike="noStrike">
              <a:latin typeface="Arial"/>
            </a:endParaRPr>
          </a:p>
        </p:txBody>
      </p:sp>
      <p:sp>
        <p:nvSpPr>
          <p:cNvPr id="633" name="TextBox 64"/>
          <p:cNvSpPr/>
          <p:nvPr/>
        </p:nvSpPr>
        <p:spPr>
          <a:xfrm>
            <a:off x="9741960" y="3130560"/>
            <a:ext cx="96372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001"/>
              </a:lnSpc>
            </a:pPr>
            <a:r>
              <a:rPr b="0" lang="en-US" sz="670" spc="-1" strike="noStrike">
                <a:solidFill>
                  <a:srgbClr val="1a1b1e"/>
                </a:solidFill>
                <a:latin typeface="Arial Bold"/>
                <a:ea typeface="DejaVu Sans"/>
              </a:rPr>
              <a:t>Исполнено до границ</a:t>
            </a:r>
            <a:endParaRPr b="0" lang="ru-RU" sz="670" spc="-1" strike="noStrike">
              <a:latin typeface="Arial"/>
            </a:endParaRPr>
          </a:p>
        </p:txBody>
      </p:sp>
      <p:sp>
        <p:nvSpPr>
          <p:cNvPr id="634" name="TextBox 65"/>
          <p:cNvSpPr/>
          <p:nvPr/>
        </p:nvSpPr>
        <p:spPr>
          <a:xfrm>
            <a:off x="10906200" y="3130560"/>
            <a:ext cx="1179000" cy="12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001"/>
              </a:lnSpc>
            </a:pPr>
            <a:r>
              <a:rPr b="0" lang="en-US" sz="670" spc="-1" strike="noStrike">
                <a:solidFill>
                  <a:srgbClr val="1a1b1e"/>
                </a:solidFill>
                <a:latin typeface="Arial Bold"/>
                <a:ea typeface="DejaVu Sans"/>
              </a:rPr>
              <a:t>Выполнено подключений </a:t>
            </a:r>
            <a:endParaRPr b="0" lang="ru-RU" sz="670" spc="-1" strike="noStrike">
              <a:latin typeface="Arial"/>
            </a:endParaRPr>
          </a:p>
        </p:txBody>
      </p:sp>
      <p:sp>
        <p:nvSpPr>
          <p:cNvPr id="635" name="TextBox 66"/>
          <p:cNvSpPr/>
          <p:nvPr/>
        </p:nvSpPr>
        <p:spPr>
          <a:xfrm>
            <a:off x="12437640" y="3130560"/>
            <a:ext cx="46476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001"/>
              </a:lnSpc>
            </a:pPr>
            <a:r>
              <a:rPr b="0" lang="en-US" sz="670" spc="-1" strike="noStrike">
                <a:solidFill>
                  <a:srgbClr val="ffffff"/>
                </a:solidFill>
                <a:latin typeface="Arial Bold"/>
                <a:ea typeface="DejaVu Sans"/>
              </a:rPr>
              <a:t>План/факт</a:t>
            </a:r>
            <a:endParaRPr b="0" lang="ru-RU" sz="670" spc="-1" strike="noStrike">
              <a:latin typeface="Arial"/>
            </a:endParaRPr>
          </a:p>
        </p:txBody>
      </p:sp>
      <p:grpSp>
        <p:nvGrpSpPr>
          <p:cNvPr id="636" name="Group 67"/>
          <p:cNvGrpSpPr/>
          <p:nvPr/>
        </p:nvGrpSpPr>
        <p:grpSpPr>
          <a:xfrm>
            <a:off x="3708360" y="7412760"/>
            <a:ext cx="648360" cy="413640"/>
            <a:chOff x="3708360" y="7412760"/>
            <a:chExt cx="648360" cy="413640"/>
          </a:xfrm>
        </p:grpSpPr>
        <p:sp>
          <p:nvSpPr>
            <p:cNvPr id="637" name="Freeform 68"/>
            <p:cNvSpPr/>
            <p:nvPr/>
          </p:nvSpPr>
          <p:spPr>
            <a:xfrm>
              <a:off x="3708360" y="7571880"/>
              <a:ext cx="648360" cy="254520"/>
            </a:xfrm>
            <a:custGeom>
              <a:avLst/>
              <a:gdLst/>
              <a:ahLst/>
              <a:rect l="l" t="t" r="r" b="b"/>
              <a:pathLst>
                <a:path w="195195" h="77212">
                  <a:moveTo>
                    <a:pt x="38606" y="0"/>
                  </a:moveTo>
                  <a:lnTo>
                    <a:pt x="156589" y="0"/>
                  </a:lnTo>
                  <a:cubicBezTo>
                    <a:pt x="177910" y="0"/>
                    <a:pt x="195195" y="17284"/>
                    <a:pt x="195195" y="38606"/>
                  </a:cubicBezTo>
                  <a:lnTo>
                    <a:pt x="195195" y="38606"/>
                  </a:lnTo>
                  <a:cubicBezTo>
                    <a:pt x="195195" y="59927"/>
                    <a:pt x="177910" y="77212"/>
                    <a:pt x="156589" y="77212"/>
                  </a:cubicBezTo>
                  <a:lnTo>
                    <a:pt x="38606" y="77212"/>
                  </a:lnTo>
                  <a:cubicBezTo>
                    <a:pt x="17284" y="77212"/>
                    <a:pt x="0" y="59927"/>
                    <a:pt x="0" y="38606"/>
                  </a:cubicBezTo>
                  <a:lnTo>
                    <a:pt x="0" y="38606"/>
                  </a:lnTo>
                  <a:cubicBezTo>
                    <a:pt x="0" y="17284"/>
                    <a:pt x="17284" y="0"/>
                    <a:pt x="38606" y="0"/>
                  </a:cubicBez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8" name="TextBox 69"/>
            <p:cNvSpPr/>
            <p:nvPr/>
          </p:nvSpPr>
          <p:spPr>
            <a:xfrm>
              <a:off x="3708360" y="7412760"/>
              <a:ext cx="648360" cy="413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39" name="TextBox 70"/>
          <p:cNvSpPr/>
          <p:nvPr/>
        </p:nvSpPr>
        <p:spPr>
          <a:xfrm>
            <a:off x="3828600" y="7611840"/>
            <a:ext cx="38016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001"/>
              </a:lnSpc>
            </a:pPr>
            <a:r>
              <a:rPr b="0" lang="en-US" sz="670" spc="-1" strike="noStrike">
                <a:solidFill>
                  <a:srgbClr val="ffffff"/>
                </a:solidFill>
                <a:latin typeface="Arial Bold"/>
                <a:ea typeface="DejaVu Sans"/>
              </a:rPr>
              <a:t>Принято</a:t>
            </a:r>
            <a:endParaRPr b="0" lang="ru-RU" sz="670" spc="-1" strike="noStrike">
              <a:latin typeface="Arial"/>
            </a:endParaRPr>
          </a:p>
        </p:txBody>
      </p:sp>
      <p:sp>
        <p:nvSpPr>
          <p:cNvPr id="640" name="TextBox 71"/>
          <p:cNvSpPr/>
          <p:nvPr/>
        </p:nvSpPr>
        <p:spPr>
          <a:xfrm>
            <a:off x="4490640" y="7602120"/>
            <a:ext cx="48528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001"/>
              </a:lnSpc>
            </a:pPr>
            <a:r>
              <a:rPr b="0" lang="en-US" sz="670" spc="-1" strike="noStrike">
                <a:solidFill>
                  <a:srgbClr val="18072b"/>
                </a:solidFill>
                <a:latin typeface="Arial Bold"/>
                <a:ea typeface="DejaVu Sans"/>
              </a:rPr>
              <a:t>Отклонено</a:t>
            </a:r>
            <a:endParaRPr b="0" lang="ru-RU" sz="670" spc="-1" strike="noStrike">
              <a:latin typeface="Arial"/>
            </a:endParaRPr>
          </a:p>
        </p:txBody>
      </p:sp>
      <p:sp>
        <p:nvSpPr>
          <p:cNvPr id="641" name="TextBox 72"/>
          <p:cNvSpPr/>
          <p:nvPr/>
        </p:nvSpPr>
        <p:spPr>
          <a:xfrm>
            <a:off x="1207440" y="7565760"/>
            <a:ext cx="1771920" cy="44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Распределение заявок</a:t>
            </a:r>
            <a:endParaRPr b="0" lang="ru-RU" sz="1170" spc="-1" strike="noStrike">
              <a:latin typeface="Arial"/>
            </a:endParaRPr>
          </a:p>
        </p:txBody>
      </p:sp>
      <p:sp>
        <p:nvSpPr>
          <p:cNvPr id="642" name="TextBox 73"/>
          <p:cNvSpPr/>
          <p:nvPr/>
        </p:nvSpPr>
        <p:spPr>
          <a:xfrm>
            <a:off x="1207440" y="6212880"/>
            <a:ext cx="2141280" cy="2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749"/>
              </a:lnSpc>
            </a:pPr>
            <a:r>
              <a:rPr b="0" lang="en-US" sz="1170" spc="-1" strike="noStrike">
                <a:solidFill>
                  <a:srgbClr val="1a1b1e"/>
                </a:solidFill>
                <a:latin typeface="Arial Bold"/>
                <a:ea typeface="DejaVu Sans"/>
              </a:rPr>
              <a:t>Количество домовладений</a:t>
            </a:r>
            <a:endParaRPr b="0" lang="ru-RU" sz="1170" spc="-1" strike="noStrike">
              <a:latin typeface="Arial"/>
            </a:endParaRPr>
          </a:p>
        </p:txBody>
      </p:sp>
      <p:grpSp>
        <p:nvGrpSpPr>
          <p:cNvPr id="643" name="Group 74"/>
          <p:cNvGrpSpPr/>
          <p:nvPr/>
        </p:nvGrpSpPr>
        <p:grpSpPr>
          <a:xfrm>
            <a:off x="964080" y="2909880"/>
            <a:ext cx="2375640" cy="455400"/>
            <a:chOff x="964080" y="2909880"/>
            <a:chExt cx="2375640" cy="455400"/>
          </a:xfrm>
        </p:grpSpPr>
        <p:sp>
          <p:nvSpPr>
            <p:cNvPr id="644" name="Freeform 75"/>
            <p:cNvSpPr/>
            <p:nvPr/>
          </p:nvSpPr>
          <p:spPr>
            <a:xfrm>
              <a:off x="964080" y="3090600"/>
              <a:ext cx="2375640" cy="274680"/>
            </a:xfrm>
            <a:custGeom>
              <a:avLst/>
              <a:gdLst/>
              <a:ahLst/>
              <a:rect l="l" t="t" r="r" b="b"/>
              <a:pathLst>
                <a:path w="626518" h="73211">
                  <a:moveTo>
                    <a:pt x="22782" y="0"/>
                  </a:moveTo>
                  <a:lnTo>
                    <a:pt x="603737" y="0"/>
                  </a:lnTo>
                  <a:cubicBezTo>
                    <a:pt x="616319" y="0"/>
                    <a:pt x="626518" y="10200"/>
                    <a:pt x="626518" y="22782"/>
                  </a:cubicBezTo>
                  <a:lnTo>
                    <a:pt x="626518" y="50430"/>
                  </a:lnTo>
                  <a:cubicBezTo>
                    <a:pt x="626518" y="63012"/>
                    <a:pt x="616319" y="73211"/>
                    <a:pt x="603737" y="73211"/>
                  </a:cubicBezTo>
                  <a:lnTo>
                    <a:pt x="22782" y="73211"/>
                  </a:lnTo>
                  <a:cubicBezTo>
                    <a:pt x="10200" y="73211"/>
                    <a:pt x="0" y="63012"/>
                    <a:pt x="0" y="50430"/>
                  </a:cubicBezTo>
                  <a:lnTo>
                    <a:pt x="0" y="22782"/>
                  </a:lnTo>
                  <a:cubicBezTo>
                    <a:pt x="0" y="10200"/>
                    <a:pt x="10200" y="0"/>
                    <a:pt x="2278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5" name="TextBox 76"/>
            <p:cNvSpPr/>
            <p:nvPr/>
          </p:nvSpPr>
          <p:spPr>
            <a:xfrm>
              <a:off x="964080" y="2909880"/>
              <a:ext cx="237564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646" name="Group 77"/>
          <p:cNvGrpSpPr/>
          <p:nvPr/>
        </p:nvGrpSpPr>
        <p:grpSpPr>
          <a:xfrm>
            <a:off x="3458160" y="2909880"/>
            <a:ext cx="2375640" cy="455400"/>
            <a:chOff x="3458160" y="2909880"/>
            <a:chExt cx="2375640" cy="455400"/>
          </a:xfrm>
        </p:grpSpPr>
        <p:sp>
          <p:nvSpPr>
            <p:cNvPr id="647" name="Freeform 78"/>
            <p:cNvSpPr/>
            <p:nvPr/>
          </p:nvSpPr>
          <p:spPr>
            <a:xfrm>
              <a:off x="3458160" y="3090600"/>
              <a:ext cx="2375640" cy="274680"/>
            </a:xfrm>
            <a:custGeom>
              <a:avLst/>
              <a:gdLst/>
              <a:ahLst/>
              <a:rect l="l" t="t" r="r" b="b"/>
              <a:pathLst>
                <a:path w="626518" h="73211">
                  <a:moveTo>
                    <a:pt x="22782" y="0"/>
                  </a:moveTo>
                  <a:lnTo>
                    <a:pt x="603737" y="0"/>
                  </a:lnTo>
                  <a:cubicBezTo>
                    <a:pt x="616319" y="0"/>
                    <a:pt x="626518" y="10200"/>
                    <a:pt x="626518" y="22782"/>
                  </a:cubicBezTo>
                  <a:lnTo>
                    <a:pt x="626518" y="50430"/>
                  </a:lnTo>
                  <a:cubicBezTo>
                    <a:pt x="626518" y="63012"/>
                    <a:pt x="616319" y="73211"/>
                    <a:pt x="603737" y="73211"/>
                  </a:cubicBezTo>
                  <a:lnTo>
                    <a:pt x="22782" y="73211"/>
                  </a:lnTo>
                  <a:cubicBezTo>
                    <a:pt x="10200" y="73211"/>
                    <a:pt x="0" y="63012"/>
                    <a:pt x="0" y="50430"/>
                  </a:cubicBezTo>
                  <a:lnTo>
                    <a:pt x="0" y="22782"/>
                  </a:lnTo>
                  <a:cubicBezTo>
                    <a:pt x="0" y="10200"/>
                    <a:pt x="10200" y="0"/>
                    <a:pt x="2278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8" name="TextBox 79"/>
            <p:cNvSpPr/>
            <p:nvPr/>
          </p:nvSpPr>
          <p:spPr>
            <a:xfrm>
              <a:off x="3458160" y="2909880"/>
              <a:ext cx="237564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649" name="Group 80"/>
          <p:cNvGrpSpPr/>
          <p:nvPr/>
        </p:nvGrpSpPr>
        <p:grpSpPr>
          <a:xfrm>
            <a:off x="5946840" y="2919240"/>
            <a:ext cx="2375640" cy="455400"/>
            <a:chOff x="5946840" y="2919240"/>
            <a:chExt cx="2375640" cy="455400"/>
          </a:xfrm>
        </p:grpSpPr>
        <p:sp>
          <p:nvSpPr>
            <p:cNvPr id="650" name="Freeform 81"/>
            <p:cNvSpPr/>
            <p:nvPr/>
          </p:nvSpPr>
          <p:spPr>
            <a:xfrm>
              <a:off x="5946840" y="3099960"/>
              <a:ext cx="2375640" cy="274680"/>
            </a:xfrm>
            <a:custGeom>
              <a:avLst/>
              <a:gdLst/>
              <a:ahLst/>
              <a:rect l="l" t="t" r="r" b="b"/>
              <a:pathLst>
                <a:path w="626518" h="73211">
                  <a:moveTo>
                    <a:pt x="22782" y="0"/>
                  </a:moveTo>
                  <a:lnTo>
                    <a:pt x="603737" y="0"/>
                  </a:lnTo>
                  <a:cubicBezTo>
                    <a:pt x="616319" y="0"/>
                    <a:pt x="626518" y="10200"/>
                    <a:pt x="626518" y="22782"/>
                  </a:cubicBezTo>
                  <a:lnTo>
                    <a:pt x="626518" y="50430"/>
                  </a:lnTo>
                  <a:cubicBezTo>
                    <a:pt x="626518" y="63012"/>
                    <a:pt x="616319" y="73211"/>
                    <a:pt x="603737" y="73211"/>
                  </a:cubicBezTo>
                  <a:lnTo>
                    <a:pt x="22782" y="73211"/>
                  </a:lnTo>
                  <a:cubicBezTo>
                    <a:pt x="10200" y="73211"/>
                    <a:pt x="0" y="63012"/>
                    <a:pt x="0" y="50430"/>
                  </a:cubicBezTo>
                  <a:lnTo>
                    <a:pt x="0" y="22782"/>
                  </a:lnTo>
                  <a:cubicBezTo>
                    <a:pt x="0" y="10200"/>
                    <a:pt x="10200" y="0"/>
                    <a:pt x="2278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51" name="TextBox 82"/>
            <p:cNvSpPr/>
            <p:nvPr/>
          </p:nvSpPr>
          <p:spPr>
            <a:xfrm>
              <a:off x="5946840" y="2919240"/>
              <a:ext cx="237564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52" name="TextBox 83"/>
          <p:cNvSpPr/>
          <p:nvPr/>
        </p:nvSpPr>
        <p:spPr>
          <a:xfrm>
            <a:off x="1132560" y="3140640"/>
            <a:ext cx="618840" cy="12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001"/>
              </a:lnSpc>
            </a:pPr>
            <a:r>
              <a:rPr b="0" lang="en-US" sz="670" spc="-1" strike="noStrike">
                <a:solidFill>
                  <a:srgbClr val="1a1b1e"/>
                </a:solidFill>
                <a:latin typeface="Arial Bold"/>
                <a:ea typeface="DejaVu Sans"/>
              </a:rPr>
              <a:t>Фильтр ОМСУ</a:t>
            </a:r>
            <a:endParaRPr b="0" lang="ru-RU" sz="670" spc="-1" strike="noStrike">
              <a:latin typeface="Arial"/>
            </a:endParaRPr>
          </a:p>
        </p:txBody>
      </p:sp>
      <p:sp>
        <p:nvSpPr>
          <p:cNvPr id="653" name="TextBox 84"/>
          <p:cNvSpPr/>
          <p:nvPr/>
        </p:nvSpPr>
        <p:spPr>
          <a:xfrm>
            <a:off x="3633120" y="3140640"/>
            <a:ext cx="119448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001"/>
              </a:lnSpc>
            </a:pPr>
            <a:r>
              <a:rPr b="0" lang="en-US" sz="670" spc="-1" strike="noStrike">
                <a:solidFill>
                  <a:srgbClr val="1a1b1e"/>
                </a:solidFill>
                <a:latin typeface="Arial Bold"/>
                <a:ea typeface="DejaVu Sans"/>
              </a:rPr>
              <a:t>Фильтр населенный пункт</a:t>
            </a:r>
            <a:endParaRPr b="0" lang="ru-RU" sz="670" spc="-1" strike="noStrike">
              <a:latin typeface="Arial"/>
            </a:endParaRPr>
          </a:p>
        </p:txBody>
      </p:sp>
      <p:sp>
        <p:nvSpPr>
          <p:cNvPr id="654" name="TextBox 85"/>
          <p:cNvSpPr/>
          <p:nvPr/>
        </p:nvSpPr>
        <p:spPr>
          <a:xfrm>
            <a:off x="6210720" y="3151080"/>
            <a:ext cx="527760" cy="12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ts val="1001"/>
              </a:lnSpc>
            </a:pPr>
            <a:r>
              <a:rPr b="0" lang="en-US" sz="670" spc="-1" strike="noStrike">
                <a:solidFill>
                  <a:srgbClr val="1a1b1e"/>
                </a:solidFill>
                <a:latin typeface="Arial Bold"/>
                <a:ea typeface="DejaVu Sans"/>
              </a:rPr>
              <a:t>06.10.2023</a:t>
            </a:r>
            <a:endParaRPr b="0" lang="ru-RU" sz="670" spc="-1" strike="noStrike">
              <a:latin typeface="Arial"/>
            </a:endParaRPr>
          </a:p>
        </p:txBody>
      </p:sp>
      <p:grpSp>
        <p:nvGrpSpPr>
          <p:cNvPr id="655" name="Group 86"/>
          <p:cNvGrpSpPr/>
          <p:nvPr/>
        </p:nvGrpSpPr>
        <p:grpSpPr>
          <a:xfrm>
            <a:off x="2367000" y="6562080"/>
            <a:ext cx="4371480" cy="81000"/>
            <a:chOff x="2367000" y="6562080"/>
            <a:chExt cx="4371480" cy="81000"/>
          </a:xfrm>
        </p:grpSpPr>
        <p:sp>
          <p:nvSpPr>
            <p:cNvPr id="656" name="Freeform 87"/>
            <p:cNvSpPr/>
            <p:nvPr/>
          </p:nvSpPr>
          <p:spPr>
            <a:xfrm rot="16200000">
              <a:off x="4602600" y="4507200"/>
              <a:ext cx="81000" cy="4190760"/>
            </a:xfrm>
            <a:custGeom>
              <a:avLst/>
              <a:gdLst/>
              <a:ahLst/>
              <a:rect l="l" t="t" r="r" b="b"/>
              <a:pathLst>
                <a:path w="22154" h="1104563">
                  <a:moveTo>
                    <a:pt x="0" y="0"/>
                  </a:moveTo>
                  <a:lnTo>
                    <a:pt x="22154" y="0"/>
                  </a:lnTo>
                  <a:lnTo>
                    <a:pt x="22154" y="1104563"/>
                  </a:lnTo>
                  <a:lnTo>
                    <a:pt x="0" y="1104563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57" name="TextBox 88"/>
            <p:cNvSpPr/>
            <p:nvPr/>
          </p:nvSpPr>
          <p:spPr>
            <a:xfrm rot="16200000">
              <a:off x="4512240" y="4416840"/>
              <a:ext cx="81000" cy="437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658" name="Group 89"/>
          <p:cNvGrpSpPr/>
          <p:nvPr/>
        </p:nvGrpSpPr>
        <p:grpSpPr>
          <a:xfrm>
            <a:off x="2369520" y="6714360"/>
            <a:ext cx="4371840" cy="81000"/>
            <a:chOff x="2369520" y="6714360"/>
            <a:chExt cx="4371840" cy="81000"/>
          </a:xfrm>
        </p:grpSpPr>
        <p:sp>
          <p:nvSpPr>
            <p:cNvPr id="659" name="Freeform 90"/>
            <p:cNvSpPr/>
            <p:nvPr/>
          </p:nvSpPr>
          <p:spPr>
            <a:xfrm rot="16200000">
              <a:off x="4605480" y="4659480"/>
              <a:ext cx="81000" cy="4190760"/>
            </a:xfrm>
            <a:custGeom>
              <a:avLst/>
              <a:gdLst/>
              <a:ahLst/>
              <a:rect l="l" t="t" r="r" b="b"/>
              <a:pathLst>
                <a:path w="22154" h="1104563">
                  <a:moveTo>
                    <a:pt x="0" y="0"/>
                  </a:moveTo>
                  <a:lnTo>
                    <a:pt x="22154" y="0"/>
                  </a:lnTo>
                  <a:lnTo>
                    <a:pt x="22154" y="1104563"/>
                  </a:lnTo>
                  <a:lnTo>
                    <a:pt x="0" y="1104563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0" name="TextBox 91"/>
            <p:cNvSpPr/>
            <p:nvPr/>
          </p:nvSpPr>
          <p:spPr>
            <a:xfrm rot="16200000">
              <a:off x="4514760" y="4569120"/>
              <a:ext cx="81000" cy="437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661" name="Group 92"/>
          <p:cNvGrpSpPr/>
          <p:nvPr/>
        </p:nvGrpSpPr>
        <p:grpSpPr>
          <a:xfrm>
            <a:off x="2369520" y="6867000"/>
            <a:ext cx="578520" cy="81000"/>
            <a:chOff x="2369520" y="6867000"/>
            <a:chExt cx="578520" cy="81000"/>
          </a:xfrm>
        </p:grpSpPr>
        <p:sp>
          <p:nvSpPr>
            <p:cNvPr id="662" name="Freeform 93"/>
            <p:cNvSpPr/>
            <p:nvPr/>
          </p:nvSpPr>
          <p:spPr>
            <a:xfrm rot="16200000">
              <a:off x="2708640" y="6708600"/>
              <a:ext cx="81000" cy="397440"/>
            </a:xfrm>
            <a:custGeom>
              <a:avLst/>
              <a:gdLst/>
              <a:ahLst/>
              <a:rect l="l" t="t" r="r" b="b"/>
              <a:pathLst>
                <a:path w="22154" h="105513">
                  <a:moveTo>
                    <a:pt x="0" y="0"/>
                  </a:moveTo>
                  <a:lnTo>
                    <a:pt x="22154" y="0"/>
                  </a:lnTo>
                  <a:lnTo>
                    <a:pt x="22154" y="105513"/>
                  </a:lnTo>
                  <a:lnTo>
                    <a:pt x="0" y="105513"/>
                  </a:lnTo>
                  <a:close/>
                </a:path>
              </a:pathLst>
            </a:custGeom>
            <a:solidFill>
              <a:srgbClr val="7aa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3" name="TextBox 94"/>
            <p:cNvSpPr/>
            <p:nvPr/>
          </p:nvSpPr>
          <p:spPr>
            <a:xfrm rot="16200000">
              <a:off x="2617920" y="6618240"/>
              <a:ext cx="81000" cy="578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64" name="Freeform 95"/>
          <p:cNvSpPr/>
          <p:nvPr/>
        </p:nvSpPr>
        <p:spPr>
          <a:xfrm>
            <a:off x="995400" y="1962720"/>
            <a:ext cx="2293920" cy="516600"/>
          </a:xfrm>
          <a:custGeom>
            <a:avLst/>
            <a:gdLst/>
            <a:ahLst/>
            <a:rect l="l" t="t" r="r" b="b"/>
            <a:pathLst>
              <a:path w="2297172" h="519735">
                <a:moveTo>
                  <a:pt x="0" y="0"/>
                </a:moveTo>
                <a:lnTo>
                  <a:pt x="2297172" y="0"/>
                </a:lnTo>
                <a:lnTo>
                  <a:pt x="2297172" y="519735"/>
                </a:lnTo>
                <a:lnTo>
                  <a:pt x="0" y="51973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Рисунок 1" descr=""/>
          <p:cNvPicPr/>
          <p:nvPr/>
        </p:nvPicPr>
        <p:blipFill>
          <a:blip r:embed="rId1"/>
          <a:stretch/>
        </p:blipFill>
        <p:spPr>
          <a:xfrm>
            <a:off x="0" y="0"/>
            <a:ext cx="18284760" cy="10283760"/>
          </a:xfrm>
          <a:prstGeom prst="rect">
            <a:avLst/>
          </a:prstGeom>
          <a:ln w="0">
            <a:noFill/>
          </a:ln>
        </p:spPr>
      </p:pic>
      <p:grpSp>
        <p:nvGrpSpPr>
          <p:cNvPr id="666" name="Group 5"/>
          <p:cNvGrpSpPr/>
          <p:nvPr/>
        </p:nvGrpSpPr>
        <p:grpSpPr>
          <a:xfrm>
            <a:off x="322920" y="1954080"/>
            <a:ext cx="12727800" cy="7824240"/>
            <a:chOff x="322920" y="1954080"/>
            <a:chExt cx="12727800" cy="7824240"/>
          </a:xfrm>
        </p:grpSpPr>
        <p:sp>
          <p:nvSpPr>
            <p:cNvPr id="667" name="Freeform 6"/>
            <p:cNvSpPr/>
            <p:nvPr/>
          </p:nvSpPr>
          <p:spPr>
            <a:xfrm>
              <a:off x="322920" y="2129400"/>
              <a:ext cx="12727800" cy="7648920"/>
            </a:xfrm>
            <a:custGeom>
              <a:avLst/>
              <a:gdLst/>
              <a:ahLst/>
              <a:rect l="l" t="t" r="r" b="b"/>
              <a:pathLst>
                <a:path w="3459095" h="2079098">
                  <a:moveTo>
                    <a:pt x="31014" y="0"/>
                  </a:moveTo>
                  <a:lnTo>
                    <a:pt x="3428081" y="0"/>
                  </a:lnTo>
                  <a:cubicBezTo>
                    <a:pt x="3445210" y="0"/>
                    <a:pt x="3459095" y="13885"/>
                    <a:pt x="3459095" y="31014"/>
                  </a:cubicBezTo>
                  <a:lnTo>
                    <a:pt x="3459095" y="2048084"/>
                  </a:lnTo>
                  <a:cubicBezTo>
                    <a:pt x="3459095" y="2056309"/>
                    <a:pt x="3455828" y="2064198"/>
                    <a:pt x="3450012" y="2070014"/>
                  </a:cubicBezTo>
                  <a:cubicBezTo>
                    <a:pt x="3444196" y="2075830"/>
                    <a:pt x="3436307" y="2079098"/>
                    <a:pt x="3428081" y="2079098"/>
                  </a:cubicBezTo>
                  <a:lnTo>
                    <a:pt x="31014" y="2079098"/>
                  </a:lnTo>
                  <a:cubicBezTo>
                    <a:pt x="13885" y="2079098"/>
                    <a:pt x="0" y="2065212"/>
                    <a:pt x="0" y="2048084"/>
                  </a:cubicBezTo>
                  <a:lnTo>
                    <a:pt x="0" y="31014"/>
                  </a:lnTo>
                  <a:cubicBezTo>
                    <a:pt x="0" y="13885"/>
                    <a:pt x="13885" y="0"/>
                    <a:pt x="31014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8" name="TextBox 7"/>
            <p:cNvSpPr/>
            <p:nvPr/>
          </p:nvSpPr>
          <p:spPr>
            <a:xfrm>
              <a:off x="322920" y="1954080"/>
              <a:ext cx="12727800" cy="7823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69" name="Freeform 18"/>
          <p:cNvSpPr/>
          <p:nvPr/>
        </p:nvSpPr>
        <p:spPr>
          <a:xfrm>
            <a:off x="762120" y="2019240"/>
            <a:ext cx="12188880" cy="7260480"/>
          </a:xfrm>
          <a:custGeom>
            <a:avLst/>
            <a:gdLst/>
            <a:ahLst/>
            <a:rect l="l" t="t" r="r" b="b"/>
            <a:pathLst>
              <a:path w="12192018" h="7263622">
                <a:moveTo>
                  <a:pt x="0" y="0"/>
                </a:moveTo>
                <a:lnTo>
                  <a:pt x="12192018" y="0"/>
                </a:lnTo>
                <a:lnTo>
                  <a:pt x="12192018" y="7263621"/>
                </a:lnTo>
                <a:lnTo>
                  <a:pt x="0" y="726362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0" name="TextBox 19"/>
          <p:cNvSpPr/>
          <p:nvPr/>
        </p:nvSpPr>
        <p:spPr>
          <a:xfrm>
            <a:off x="933480" y="9677160"/>
            <a:ext cx="9881280" cy="39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576"/>
              </a:lnSpc>
            </a:pPr>
            <a:r>
              <a:rPr b="0" lang="en-US" sz="1340" spc="-1" strike="noStrike">
                <a:solidFill>
                  <a:srgbClr val="000000"/>
                </a:solidFill>
                <a:latin typeface="Arial"/>
                <a:ea typeface="DejaVu Sans"/>
              </a:rPr>
              <a:t>Источники: Корпоративный портал Правительства Тульской области </a:t>
            </a:r>
            <a:endParaRPr b="0" lang="ru-RU" sz="1340" spc="-1" strike="noStrike">
              <a:latin typeface="Arial"/>
            </a:endParaRPr>
          </a:p>
          <a:p>
            <a:pPr>
              <a:lnSpc>
                <a:spcPts val="1576"/>
              </a:lnSpc>
            </a:pPr>
            <a:endParaRPr b="0" lang="ru-RU" sz="1340" spc="-1" strike="noStrike">
              <a:latin typeface="Arial"/>
            </a:endParaRPr>
          </a:p>
        </p:txBody>
      </p:sp>
      <p:grpSp>
        <p:nvGrpSpPr>
          <p:cNvPr id="671" name="Group 20"/>
          <p:cNvGrpSpPr/>
          <p:nvPr/>
        </p:nvGrpSpPr>
        <p:grpSpPr>
          <a:xfrm>
            <a:off x="7531200" y="2386080"/>
            <a:ext cx="5933520" cy="11701080"/>
            <a:chOff x="7531200" y="2386080"/>
            <a:chExt cx="5933520" cy="11701080"/>
          </a:xfrm>
        </p:grpSpPr>
        <p:grpSp>
          <p:nvGrpSpPr>
            <p:cNvPr id="672" name="Group 21"/>
            <p:cNvGrpSpPr/>
            <p:nvPr/>
          </p:nvGrpSpPr>
          <p:grpSpPr>
            <a:xfrm>
              <a:off x="7881840" y="2781000"/>
              <a:ext cx="5033160" cy="7328520"/>
              <a:chOff x="7881840" y="2781000"/>
              <a:chExt cx="5033160" cy="7328520"/>
            </a:xfrm>
          </p:grpSpPr>
          <p:sp>
            <p:nvSpPr>
              <p:cNvPr id="673" name="Freeform 22"/>
              <p:cNvSpPr/>
              <p:nvPr/>
            </p:nvSpPr>
            <p:spPr>
              <a:xfrm>
                <a:off x="7881840" y="2936160"/>
                <a:ext cx="5033160" cy="7173360"/>
              </a:xfrm>
              <a:custGeom>
                <a:avLst/>
                <a:gdLst/>
                <a:ahLst/>
                <a:rect l="l" t="t" r="r" b="b"/>
                <a:pathLst>
                  <a:path w="1546432" h="2203572">
                    <a:moveTo>
                      <a:pt x="0" y="0"/>
                    </a:moveTo>
                    <a:lnTo>
                      <a:pt x="1546432" y="0"/>
                    </a:lnTo>
                    <a:lnTo>
                      <a:pt x="1546432" y="2203572"/>
                    </a:lnTo>
                    <a:lnTo>
                      <a:pt x="0" y="2203572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74" name="TextBox 23"/>
              <p:cNvSpPr/>
              <p:nvPr/>
            </p:nvSpPr>
            <p:spPr>
              <a:xfrm>
                <a:off x="7881840" y="2781000"/>
                <a:ext cx="5033160" cy="73285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675" name="Freeform 24"/>
            <p:cNvSpPr/>
            <p:nvPr/>
          </p:nvSpPr>
          <p:spPr>
            <a:xfrm>
              <a:off x="7531200" y="2657160"/>
              <a:ext cx="5699160" cy="11430000"/>
            </a:xfrm>
            <a:custGeom>
              <a:avLst/>
              <a:gdLst/>
              <a:ahLst/>
              <a:rect l="l" t="t" r="r" b="b"/>
              <a:pathLst>
                <a:path w="7603209" h="15244530">
                  <a:moveTo>
                    <a:pt x="0" y="0"/>
                  </a:moveTo>
                  <a:lnTo>
                    <a:pt x="7603209" y="0"/>
                  </a:lnTo>
                  <a:lnTo>
                    <a:pt x="7603209" y="15244529"/>
                  </a:lnTo>
                  <a:lnTo>
                    <a:pt x="0" y="15244529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6" name="Freeform 25"/>
            <p:cNvSpPr/>
            <p:nvPr/>
          </p:nvSpPr>
          <p:spPr>
            <a:xfrm>
              <a:off x="12368160" y="2386080"/>
              <a:ext cx="1096560" cy="1096560"/>
            </a:xfrm>
            <a:custGeom>
              <a:avLst/>
              <a:gdLst/>
              <a:ahLst/>
              <a:rect l="l" t="t" r="r" b="b"/>
              <a:pathLst>
                <a:path w="1466523" h="1466523">
                  <a:moveTo>
                    <a:pt x="0" y="0"/>
                  </a:moveTo>
                  <a:lnTo>
                    <a:pt x="1466523" y="0"/>
                  </a:lnTo>
                  <a:lnTo>
                    <a:pt x="1466523" y="1466523"/>
                  </a:lnTo>
                  <a:lnTo>
                    <a:pt x="0" y="1466523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4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77" name="Freeform 26"/>
          <p:cNvSpPr/>
          <p:nvPr/>
        </p:nvSpPr>
        <p:spPr>
          <a:xfrm>
            <a:off x="8180280" y="3572640"/>
            <a:ext cx="4484880" cy="6375240"/>
          </a:xfrm>
          <a:custGeom>
            <a:avLst/>
            <a:gdLst/>
            <a:ahLst/>
            <a:rect l="l" t="t" r="r" b="b"/>
            <a:pathLst>
              <a:path w="4487976" h="6378560">
                <a:moveTo>
                  <a:pt x="0" y="0"/>
                </a:moveTo>
                <a:lnTo>
                  <a:pt x="4487976" y="0"/>
                </a:lnTo>
                <a:lnTo>
                  <a:pt x="4487976" y="6378560"/>
                </a:lnTo>
                <a:lnTo>
                  <a:pt x="0" y="637856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8" name="TextBox 27"/>
          <p:cNvSpPr/>
          <p:nvPr/>
        </p:nvSpPr>
        <p:spPr>
          <a:xfrm>
            <a:off x="13968720" y="2072160"/>
            <a:ext cx="2048400" cy="106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Open Sans Bold"/>
                <a:ea typeface="DejaVu Sans"/>
              </a:rPr>
              <a:t>ЭФФЕКТЫ: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679" name="TextBox 28"/>
          <p:cNvSpPr/>
          <p:nvPr/>
        </p:nvSpPr>
        <p:spPr>
          <a:xfrm>
            <a:off x="13977000" y="2681640"/>
            <a:ext cx="3997080" cy="63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Повышение эффективности управления и контроля;выявление фактов отклонения от контролируемых параметров, возможность оперативного принятия мер при критических отклонениях; уход от ручной обработки информации;организация системной работы по решению проблемных вопросов, выявленных в ходе исполнения поручений;внедрение соревновательного эффекта при формировании рейтинга исполнения поручений.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endParaRPr b="0" lang="ru-RU" sz="1940" spc="-1" strike="noStrike">
              <a:latin typeface="Arial"/>
            </a:endParaRPr>
          </a:p>
        </p:txBody>
      </p:sp>
      <p:sp>
        <p:nvSpPr>
          <p:cNvPr id="680" name="TextBox 11"/>
          <p:cNvSpPr/>
          <p:nvPr/>
        </p:nvSpPr>
        <p:spPr>
          <a:xfrm>
            <a:off x="902880" y="733320"/>
            <a:ext cx="16584840" cy="87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3464"/>
              </a:lnSpc>
            </a:pPr>
            <a:r>
              <a:rPr b="0" lang="en-US" sz="3500" spc="-1" strike="noStrike">
                <a:solidFill>
                  <a:srgbClr val="6fd161"/>
                </a:solidFill>
                <a:latin typeface="Open Sans Bold"/>
                <a:ea typeface="DejaVu Sans"/>
              </a:rPr>
              <a:t>ИНФОРМАЦИОННАЯ ПАНЕЛЬ </a:t>
            </a:r>
            <a:r>
              <a:rPr b="0" lang="en-US" sz="3500" spc="-1" strike="noStrike">
                <a:solidFill>
                  <a:srgbClr val="1a1b1e"/>
                </a:solidFill>
                <a:latin typeface="Open Sans Bold"/>
                <a:ea typeface="DejaVu Sans"/>
              </a:rPr>
              <a:t>«КОНТРОЛЬ ПОРУЧЕНИЙ»</a:t>
            </a:r>
            <a:endParaRPr b="0" lang="ru-RU" sz="3500" spc="-1" strike="noStrike">
              <a:latin typeface="Arial"/>
            </a:endParaRPr>
          </a:p>
          <a:p>
            <a:pPr>
              <a:lnSpc>
                <a:spcPts val="3464"/>
              </a:lnSpc>
            </a:pPr>
            <a:endParaRPr b="0" lang="ru-RU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Рисунок 29" descr=""/>
          <p:cNvPicPr/>
          <p:nvPr/>
        </p:nvPicPr>
        <p:blipFill>
          <a:blip r:embed="rId1"/>
          <a:stretch/>
        </p:blipFill>
        <p:spPr>
          <a:xfrm>
            <a:off x="0" y="0"/>
            <a:ext cx="18284760" cy="10283760"/>
          </a:xfrm>
          <a:prstGeom prst="rect">
            <a:avLst/>
          </a:prstGeom>
          <a:ln w="0">
            <a:noFill/>
          </a:ln>
        </p:spPr>
      </p:pic>
      <p:grpSp>
        <p:nvGrpSpPr>
          <p:cNvPr id="682" name="Group 8"/>
          <p:cNvGrpSpPr/>
          <p:nvPr/>
        </p:nvGrpSpPr>
        <p:grpSpPr>
          <a:xfrm>
            <a:off x="766800" y="2889360"/>
            <a:ext cx="12605040" cy="6399000"/>
            <a:chOff x="766800" y="2889360"/>
            <a:chExt cx="12605040" cy="6399000"/>
          </a:xfrm>
        </p:grpSpPr>
        <p:sp>
          <p:nvSpPr>
            <p:cNvPr id="683" name="Freeform 9"/>
            <p:cNvSpPr/>
            <p:nvPr/>
          </p:nvSpPr>
          <p:spPr>
            <a:xfrm>
              <a:off x="766800" y="3064680"/>
              <a:ext cx="12605040" cy="6223680"/>
            </a:xfrm>
            <a:custGeom>
              <a:avLst/>
              <a:gdLst/>
              <a:ahLst/>
              <a:rect l="l" t="t" r="r" b="b"/>
              <a:pathLst>
                <a:path w="3425746" h="1691857">
                  <a:moveTo>
                    <a:pt x="17807" y="0"/>
                  </a:moveTo>
                  <a:lnTo>
                    <a:pt x="3407939" y="0"/>
                  </a:lnTo>
                  <a:cubicBezTo>
                    <a:pt x="3417774" y="0"/>
                    <a:pt x="3425746" y="7972"/>
                    <a:pt x="3425746" y="17807"/>
                  </a:cubicBezTo>
                  <a:lnTo>
                    <a:pt x="3425746" y="1674050"/>
                  </a:lnTo>
                  <a:cubicBezTo>
                    <a:pt x="3425746" y="1678773"/>
                    <a:pt x="3423870" y="1683302"/>
                    <a:pt x="3420530" y="1686641"/>
                  </a:cubicBezTo>
                  <a:cubicBezTo>
                    <a:pt x="3417191" y="1689981"/>
                    <a:pt x="3412662" y="1691857"/>
                    <a:pt x="3407939" y="1691857"/>
                  </a:cubicBezTo>
                  <a:lnTo>
                    <a:pt x="17807" y="1691857"/>
                  </a:lnTo>
                  <a:cubicBezTo>
                    <a:pt x="13084" y="1691857"/>
                    <a:pt x="8555" y="1689981"/>
                    <a:pt x="5216" y="1686641"/>
                  </a:cubicBezTo>
                  <a:cubicBezTo>
                    <a:pt x="1876" y="1683302"/>
                    <a:pt x="0" y="1678773"/>
                    <a:pt x="0" y="1674050"/>
                  </a:cubicBezTo>
                  <a:lnTo>
                    <a:pt x="0" y="17807"/>
                  </a:lnTo>
                  <a:cubicBezTo>
                    <a:pt x="0" y="13084"/>
                    <a:pt x="1876" y="8555"/>
                    <a:pt x="5216" y="5216"/>
                  </a:cubicBezTo>
                  <a:cubicBezTo>
                    <a:pt x="8555" y="1876"/>
                    <a:pt x="13084" y="0"/>
                    <a:pt x="17807" y="0"/>
                  </a:cubicBezTo>
                  <a:close/>
                </a:path>
              </a:pathLst>
            </a:custGeom>
            <a:solidFill>
              <a:srgbClr val="eff3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4" name="TextBox 10"/>
            <p:cNvSpPr/>
            <p:nvPr/>
          </p:nvSpPr>
          <p:spPr>
            <a:xfrm>
              <a:off x="766800" y="2889360"/>
              <a:ext cx="12605040" cy="639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85" name="TextBox 11"/>
          <p:cNvSpPr/>
          <p:nvPr/>
        </p:nvSpPr>
        <p:spPr>
          <a:xfrm>
            <a:off x="902880" y="729360"/>
            <a:ext cx="16584840" cy="87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3464"/>
              </a:lnSpc>
            </a:pPr>
            <a:r>
              <a:rPr b="0" lang="en-US" sz="3500" spc="-1" strike="noStrike">
                <a:solidFill>
                  <a:srgbClr val="6fd161"/>
                </a:solidFill>
                <a:latin typeface="Open Sans Bold"/>
                <a:ea typeface="DejaVu Sans"/>
              </a:rPr>
              <a:t>ИНФОРМАЦИОННАЯ ПАНЕЛЬ </a:t>
            </a:r>
            <a:r>
              <a:rPr b="0" lang="en-US" sz="3500" spc="-1" strike="noStrike">
                <a:solidFill>
                  <a:srgbClr val="100f0d"/>
                </a:solidFill>
                <a:latin typeface="Open Sans Bold"/>
                <a:ea typeface="DejaVu Sans"/>
              </a:rPr>
              <a:t>«МОНИТОРИНГ МСЗУ НА ПГС»</a:t>
            </a:r>
            <a:endParaRPr b="0" lang="ru-RU" sz="3500" spc="-1" strike="noStrike">
              <a:latin typeface="Arial"/>
            </a:endParaRPr>
          </a:p>
          <a:p>
            <a:pPr>
              <a:lnSpc>
                <a:spcPts val="3464"/>
              </a:lnSpc>
            </a:pPr>
            <a:endParaRPr b="0" lang="ru-RU" sz="3500" spc="-1" strike="noStrike">
              <a:latin typeface="Arial"/>
            </a:endParaRPr>
          </a:p>
        </p:txBody>
      </p:sp>
      <p:sp>
        <p:nvSpPr>
          <p:cNvPr id="686" name="Freeform 18"/>
          <p:cNvSpPr/>
          <p:nvPr/>
        </p:nvSpPr>
        <p:spPr>
          <a:xfrm>
            <a:off x="995400" y="1962720"/>
            <a:ext cx="2293920" cy="516600"/>
          </a:xfrm>
          <a:custGeom>
            <a:avLst/>
            <a:gdLst/>
            <a:ahLst/>
            <a:rect l="l" t="t" r="r" b="b"/>
            <a:pathLst>
              <a:path w="2297172" h="519735">
                <a:moveTo>
                  <a:pt x="0" y="0"/>
                </a:moveTo>
                <a:lnTo>
                  <a:pt x="2297172" y="0"/>
                </a:lnTo>
                <a:lnTo>
                  <a:pt x="2297172" y="519735"/>
                </a:lnTo>
                <a:lnTo>
                  <a:pt x="0" y="51973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687" name="Group 19"/>
          <p:cNvGrpSpPr/>
          <p:nvPr/>
        </p:nvGrpSpPr>
        <p:grpSpPr>
          <a:xfrm>
            <a:off x="884160" y="2999520"/>
            <a:ext cx="12373560" cy="6197400"/>
            <a:chOff x="884160" y="2999520"/>
            <a:chExt cx="12373560" cy="6197400"/>
          </a:xfrm>
        </p:grpSpPr>
        <p:sp>
          <p:nvSpPr>
            <p:cNvPr id="688" name="Freeform 20"/>
            <p:cNvSpPr/>
            <p:nvPr/>
          </p:nvSpPr>
          <p:spPr>
            <a:xfrm>
              <a:off x="884160" y="3180240"/>
              <a:ext cx="12373560" cy="6016680"/>
            </a:xfrm>
            <a:custGeom>
              <a:avLst/>
              <a:gdLst/>
              <a:ahLst/>
              <a:rect l="l" t="t" r="r" b="b"/>
              <a:pathLst>
                <a:path w="3259737" h="1585462">
                  <a:moveTo>
                    <a:pt x="10634" y="0"/>
                  </a:moveTo>
                  <a:lnTo>
                    <a:pt x="3249103" y="0"/>
                  </a:lnTo>
                  <a:cubicBezTo>
                    <a:pt x="3251923" y="0"/>
                    <a:pt x="3254628" y="1120"/>
                    <a:pt x="3256622" y="3115"/>
                  </a:cubicBezTo>
                  <a:cubicBezTo>
                    <a:pt x="3258616" y="5109"/>
                    <a:pt x="3259737" y="7814"/>
                    <a:pt x="3259737" y="10634"/>
                  </a:cubicBezTo>
                  <a:lnTo>
                    <a:pt x="3259737" y="1574828"/>
                  </a:lnTo>
                  <a:cubicBezTo>
                    <a:pt x="3259737" y="1580701"/>
                    <a:pt x="3254976" y="1585462"/>
                    <a:pt x="3249103" y="1585462"/>
                  </a:cubicBezTo>
                  <a:lnTo>
                    <a:pt x="10634" y="1585462"/>
                  </a:lnTo>
                  <a:cubicBezTo>
                    <a:pt x="4761" y="1585462"/>
                    <a:pt x="0" y="1580701"/>
                    <a:pt x="0" y="1574828"/>
                  </a:cubicBezTo>
                  <a:lnTo>
                    <a:pt x="0" y="10634"/>
                  </a:lnTo>
                  <a:cubicBezTo>
                    <a:pt x="0" y="4761"/>
                    <a:pt x="4761" y="0"/>
                    <a:pt x="10634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9" name="TextBox 21"/>
            <p:cNvSpPr/>
            <p:nvPr/>
          </p:nvSpPr>
          <p:spPr>
            <a:xfrm>
              <a:off x="884160" y="2999520"/>
              <a:ext cx="12373560" cy="6197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90" name="Freeform 22"/>
          <p:cNvSpPr/>
          <p:nvPr/>
        </p:nvSpPr>
        <p:spPr>
          <a:xfrm>
            <a:off x="1028880" y="3456720"/>
            <a:ext cx="12084120" cy="5547240"/>
          </a:xfrm>
          <a:custGeom>
            <a:avLst/>
            <a:gdLst/>
            <a:ahLst/>
            <a:rect l="l" t="t" r="r" b="b"/>
            <a:pathLst>
              <a:path w="12087412" h="5550350">
                <a:moveTo>
                  <a:pt x="0" y="0"/>
                </a:moveTo>
                <a:lnTo>
                  <a:pt x="12087412" y="0"/>
                </a:lnTo>
                <a:lnTo>
                  <a:pt x="12087412" y="5550349"/>
                </a:lnTo>
                <a:lnTo>
                  <a:pt x="0" y="555034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91" name="TextBox 23"/>
          <p:cNvSpPr/>
          <p:nvPr/>
        </p:nvSpPr>
        <p:spPr>
          <a:xfrm>
            <a:off x="13911840" y="2256840"/>
            <a:ext cx="2048400" cy="106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Open Sans Bold"/>
                <a:ea typeface="DejaVu Sans"/>
              </a:rPr>
              <a:t>ЭФФЕКТЫ: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692" name="TextBox 24"/>
          <p:cNvSpPr/>
          <p:nvPr/>
        </p:nvSpPr>
        <p:spPr>
          <a:xfrm>
            <a:off x="13920120" y="2866680"/>
            <a:ext cx="4149360" cy="63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Возможность определять текущее состояние услуги, выявлять точки роста, проблемные моменты, исключать риски при принятии решений; повышение эффективности управления 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и контроля качества оказания услуг, включается соревновательный элемент при формировании рейтинга услуг; выявление рисков недостижения плановых показателей и отклонения от контролируемых параметров; обеспечение прозрачности процессов предоставления услуг.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endParaRPr b="0" lang="ru-RU" sz="1940" spc="-1" strike="noStrike">
              <a:latin typeface="Arial"/>
            </a:endParaRPr>
          </a:p>
        </p:txBody>
      </p:sp>
      <p:sp>
        <p:nvSpPr>
          <p:cNvPr id="693" name="TextBox 27"/>
          <p:cNvSpPr/>
          <p:nvPr/>
        </p:nvSpPr>
        <p:spPr>
          <a:xfrm>
            <a:off x="1028880" y="9558360"/>
            <a:ext cx="9881280" cy="39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576"/>
              </a:lnSpc>
            </a:pPr>
            <a:r>
              <a:rPr b="0" lang="en-US" sz="1340" spc="-1" strike="noStrike">
                <a:solidFill>
                  <a:srgbClr val="000000"/>
                </a:solidFill>
                <a:latin typeface="Arial"/>
                <a:ea typeface="DejaVu Sans"/>
              </a:rPr>
              <a:t>Источники: Платформа государственных сервисов</a:t>
            </a:r>
            <a:endParaRPr b="0" lang="ru-RU" sz="1340" spc="-1" strike="noStrike">
              <a:latin typeface="Arial"/>
            </a:endParaRPr>
          </a:p>
          <a:p>
            <a:pPr>
              <a:lnSpc>
                <a:spcPts val="1576"/>
              </a:lnSpc>
            </a:pPr>
            <a:endParaRPr b="0" lang="ru-RU" sz="134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" name="Рисунок 28" descr=""/>
          <p:cNvPicPr/>
          <p:nvPr/>
        </p:nvPicPr>
        <p:blipFill>
          <a:blip r:embed="rId1"/>
          <a:stretch/>
        </p:blipFill>
        <p:spPr>
          <a:xfrm>
            <a:off x="0" y="0"/>
            <a:ext cx="18284760" cy="10283760"/>
          </a:xfrm>
          <a:prstGeom prst="rect">
            <a:avLst/>
          </a:prstGeom>
          <a:ln w="0">
            <a:noFill/>
          </a:ln>
        </p:spPr>
      </p:pic>
      <p:sp>
        <p:nvSpPr>
          <p:cNvPr id="695" name="TextBox 4"/>
          <p:cNvSpPr/>
          <p:nvPr/>
        </p:nvSpPr>
        <p:spPr>
          <a:xfrm rot="5400000">
            <a:off x="-2414520" y="2557800"/>
            <a:ext cx="4898160" cy="625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696" name="Group 11"/>
          <p:cNvGrpSpPr/>
          <p:nvPr/>
        </p:nvGrpSpPr>
        <p:grpSpPr>
          <a:xfrm>
            <a:off x="7902000" y="1511640"/>
            <a:ext cx="7868160" cy="3423600"/>
            <a:chOff x="7902000" y="1511640"/>
            <a:chExt cx="7868160" cy="3423600"/>
          </a:xfrm>
        </p:grpSpPr>
        <p:sp>
          <p:nvSpPr>
            <p:cNvPr id="697" name="Freeform 12"/>
            <p:cNvSpPr/>
            <p:nvPr/>
          </p:nvSpPr>
          <p:spPr>
            <a:xfrm>
              <a:off x="7902000" y="1671120"/>
              <a:ext cx="7868160" cy="3264120"/>
            </a:xfrm>
            <a:custGeom>
              <a:avLst/>
              <a:gdLst/>
              <a:ahLst/>
              <a:rect l="l" t="t" r="r" b="b"/>
              <a:pathLst>
                <a:path w="2387952" h="975066">
                  <a:moveTo>
                    <a:pt x="24972" y="0"/>
                  </a:moveTo>
                  <a:lnTo>
                    <a:pt x="2362980" y="0"/>
                  </a:lnTo>
                  <a:cubicBezTo>
                    <a:pt x="2369603" y="0"/>
                    <a:pt x="2375955" y="2631"/>
                    <a:pt x="2380638" y="7314"/>
                  </a:cubicBezTo>
                  <a:cubicBezTo>
                    <a:pt x="2385321" y="11997"/>
                    <a:pt x="2387952" y="18349"/>
                    <a:pt x="2387952" y="24972"/>
                  </a:cubicBezTo>
                  <a:lnTo>
                    <a:pt x="2387952" y="950094"/>
                  </a:lnTo>
                  <a:cubicBezTo>
                    <a:pt x="2387952" y="956717"/>
                    <a:pt x="2385321" y="963069"/>
                    <a:pt x="2380638" y="967752"/>
                  </a:cubicBezTo>
                  <a:cubicBezTo>
                    <a:pt x="2375955" y="972435"/>
                    <a:pt x="2369603" y="975066"/>
                    <a:pt x="2362980" y="975066"/>
                  </a:cubicBezTo>
                  <a:lnTo>
                    <a:pt x="24972" y="975066"/>
                  </a:lnTo>
                  <a:cubicBezTo>
                    <a:pt x="18349" y="975066"/>
                    <a:pt x="11997" y="972435"/>
                    <a:pt x="7314" y="967752"/>
                  </a:cubicBezTo>
                  <a:cubicBezTo>
                    <a:pt x="2631" y="963069"/>
                    <a:pt x="0" y="956717"/>
                    <a:pt x="0" y="950094"/>
                  </a:cubicBezTo>
                  <a:lnTo>
                    <a:pt x="0" y="24972"/>
                  </a:lnTo>
                  <a:cubicBezTo>
                    <a:pt x="0" y="18349"/>
                    <a:pt x="2631" y="11997"/>
                    <a:pt x="7314" y="7314"/>
                  </a:cubicBezTo>
                  <a:cubicBezTo>
                    <a:pt x="11997" y="2631"/>
                    <a:pt x="18349" y="0"/>
                    <a:pt x="24972" y="0"/>
                  </a:cubicBezTo>
                  <a:close/>
                </a:path>
              </a:pathLst>
            </a:custGeom>
            <a:solidFill>
              <a:srgbClr val="ffffff"/>
            </a:solidFill>
            <a:ln cap="rnd" w="57240">
              <a:solidFill>
                <a:srgbClr val="0097b2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8" name="TextBox 13"/>
            <p:cNvSpPr/>
            <p:nvPr/>
          </p:nvSpPr>
          <p:spPr>
            <a:xfrm>
              <a:off x="7902000" y="1511640"/>
              <a:ext cx="7868160" cy="3423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99" name="Freeform 14"/>
          <p:cNvSpPr/>
          <p:nvPr/>
        </p:nvSpPr>
        <p:spPr>
          <a:xfrm>
            <a:off x="8327520" y="1810080"/>
            <a:ext cx="7036920" cy="3033360"/>
          </a:xfrm>
          <a:custGeom>
            <a:avLst/>
            <a:gdLst/>
            <a:ahLst/>
            <a:rect l="l" t="t" r="r" b="b"/>
            <a:pathLst>
              <a:path w="7209083" h="3058892">
                <a:moveTo>
                  <a:pt x="0" y="0"/>
                </a:moveTo>
                <a:lnTo>
                  <a:pt x="7209082" y="0"/>
                </a:lnTo>
                <a:lnTo>
                  <a:pt x="7209082" y="3058891"/>
                </a:lnTo>
                <a:lnTo>
                  <a:pt x="0" y="305889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00" name="TextBox 15"/>
          <p:cNvSpPr/>
          <p:nvPr/>
        </p:nvSpPr>
        <p:spPr>
          <a:xfrm>
            <a:off x="902880" y="538920"/>
            <a:ext cx="16584840" cy="131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3464"/>
              </a:lnSpc>
            </a:pPr>
            <a:r>
              <a:rPr b="0" lang="en-US" sz="3500" spc="-1" strike="noStrike">
                <a:solidFill>
                  <a:srgbClr val="6fd161"/>
                </a:solidFill>
                <a:latin typeface="Open Sans Bold"/>
                <a:ea typeface="DejaVu Sans"/>
              </a:rPr>
              <a:t>МОНИТОРИНГ</a:t>
            </a:r>
            <a:r>
              <a:rPr b="0" lang="en-US" sz="3500" spc="-1" strike="noStrike">
                <a:solidFill>
                  <a:srgbClr val="1a1b1e"/>
                </a:solidFill>
                <a:latin typeface="Open Sans Bold"/>
                <a:ea typeface="DejaVu Sans"/>
              </a:rPr>
              <a:t> МЕР ПОДДЕРЖКИ МОБИЛИЗОВАННЫХ, </a:t>
            </a:r>
            <a:endParaRPr b="0" lang="ru-RU" sz="3500" spc="-1" strike="noStrike">
              <a:latin typeface="Arial"/>
            </a:endParaRPr>
          </a:p>
          <a:p>
            <a:pPr>
              <a:lnSpc>
                <a:spcPts val="3464"/>
              </a:lnSpc>
            </a:pPr>
            <a:r>
              <a:rPr b="0" lang="en-US" sz="3500" spc="-1" strike="noStrike">
                <a:solidFill>
                  <a:srgbClr val="1a1b1e"/>
                </a:solidFill>
                <a:latin typeface="Open Sans Bold"/>
                <a:ea typeface="DejaVu Sans"/>
              </a:rPr>
              <a:t>ЧЛЕНОВ СЕМЕЙ</a:t>
            </a:r>
            <a:endParaRPr b="0" lang="ru-RU" sz="3500" spc="-1" strike="noStrike">
              <a:latin typeface="Arial"/>
            </a:endParaRPr>
          </a:p>
          <a:p>
            <a:pPr>
              <a:lnSpc>
                <a:spcPts val="3464"/>
              </a:lnSpc>
            </a:pPr>
            <a:endParaRPr b="0" lang="ru-RU" sz="3500" spc="-1" strike="noStrike">
              <a:latin typeface="Arial"/>
            </a:endParaRPr>
          </a:p>
        </p:txBody>
      </p:sp>
      <p:sp>
        <p:nvSpPr>
          <p:cNvPr id="701" name="Freeform 24"/>
          <p:cNvSpPr/>
          <p:nvPr/>
        </p:nvSpPr>
        <p:spPr>
          <a:xfrm>
            <a:off x="901800" y="1671120"/>
            <a:ext cx="6823080" cy="3804480"/>
          </a:xfrm>
          <a:custGeom>
            <a:avLst/>
            <a:gdLst/>
            <a:ahLst/>
            <a:rect l="l" t="t" r="r" b="b"/>
            <a:pathLst>
              <a:path w="6826461" h="3807684">
                <a:moveTo>
                  <a:pt x="0" y="0"/>
                </a:moveTo>
                <a:lnTo>
                  <a:pt x="6826461" y="0"/>
                </a:lnTo>
                <a:lnTo>
                  <a:pt x="6826461" y="3807684"/>
                </a:lnTo>
                <a:lnTo>
                  <a:pt x="0" y="380768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02" name="Freeform 25"/>
          <p:cNvSpPr/>
          <p:nvPr/>
        </p:nvSpPr>
        <p:spPr>
          <a:xfrm>
            <a:off x="900000" y="5610240"/>
            <a:ext cx="6824880" cy="3760920"/>
          </a:xfrm>
          <a:custGeom>
            <a:avLst/>
            <a:gdLst/>
            <a:ahLst/>
            <a:rect l="l" t="t" r="r" b="b"/>
            <a:pathLst>
              <a:path w="6828259" h="3763987">
                <a:moveTo>
                  <a:pt x="0" y="0"/>
                </a:moveTo>
                <a:lnTo>
                  <a:pt x="6828259" y="0"/>
                </a:lnTo>
                <a:lnTo>
                  <a:pt x="6828259" y="3763987"/>
                </a:lnTo>
                <a:lnTo>
                  <a:pt x="0" y="376398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03" name="TextBox 26"/>
          <p:cNvSpPr/>
          <p:nvPr/>
        </p:nvSpPr>
        <p:spPr>
          <a:xfrm>
            <a:off x="8210880" y="5181480"/>
            <a:ext cx="2048400" cy="106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4201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Open Sans Bold"/>
                <a:ea typeface="DejaVu Sans"/>
              </a:rPr>
              <a:t>ЭФФЕКТЫ: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704" name="TextBox 27"/>
          <p:cNvSpPr/>
          <p:nvPr/>
        </p:nvSpPr>
        <p:spPr>
          <a:xfrm>
            <a:off x="8280000" y="6012360"/>
            <a:ext cx="9735120" cy="370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По инициативе Губернатора Алексея Дюмина в Тульской области введен комплекс мер поддержки семей мобилизованных и добровольцев. Все оказанные меры поддержки и трудные жизненные ситуации находятся на контроле у Губернатора. 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Для детей: бесплатное посещение кружков и секций, бесплатное горячее питание 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и т.д., Для других членов семей: бесплатное профессиональное обучение, юридическая помощь, кредитные каникулы, льготы 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r>
              <a:rPr b="0" lang="en-US" sz="1940" spc="-1" strike="noStrike">
                <a:solidFill>
                  <a:srgbClr val="ffffff"/>
                </a:solidFill>
                <a:latin typeface="Arial"/>
                <a:ea typeface="DejaVu Sans"/>
              </a:rPr>
              <a:t>по услуге ТКО и т.д.</a:t>
            </a:r>
            <a:endParaRPr b="0" lang="ru-RU" sz="1940" spc="-1" strike="noStrike">
              <a:latin typeface="Arial"/>
            </a:endParaRPr>
          </a:p>
          <a:p>
            <a:pPr>
              <a:lnSpc>
                <a:spcPts val="2920"/>
              </a:lnSpc>
            </a:pPr>
            <a:endParaRPr b="0" lang="ru-RU" sz="1940" spc="-1" strike="noStrike">
              <a:latin typeface="Arial"/>
            </a:endParaRPr>
          </a:p>
        </p:txBody>
      </p:sp>
      <p:sp>
        <p:nvSpPr>
          <p:cNvPr id="705" name="TextBox 28"/>
          <p:cNvSpPr/>
          <p:nvPr/>
        </p:nvSpPr>
        <p:spPr>
          <a:xfrm>
            <a:off x="1028880" y="9558360"/>
            <a:ext cx="9881280" cy="60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576"/>
              </a:lnSpc>
            </a:pPr>
            <a:r>
              <a:rPr b="0" lang="en-US" sz="1340" spc="-1" strike="noStrike">
                <a:solidFill>
                  <a:srgbClr val="000000"/>
                </a:solidFill>
                <a:latin typeface="Arial"/>
                <a:ea typeface="DejaVu Sans"/>
              </a:rPr>
              <a:t>Источники: КЦ ПРФ, Адресная социальная помощь, ОИВ, ОМСУ, </a:t>
            </a:r>
            <a:endParaRPr b="0" lang="ru-RU" sz="1340" spc="-1" strike="noStrike">
              <a:latin typeface="Arial"/>
            </a:endParaRPr>
          </a:p>
          <a:p>
            <a:pPr>
              <a:lnSpc>
                <a:spcPts val="1576"/>
              </a:lnSpc>
            </a:pPr>
            <a:r>
              <a:rPr b="0" lang="en-US" sz="1340" spc="-1" strike="noStrike">
                <a:solidFill>
                  <a:srgbClr val="000000"/>
                </a:solidFill>
                <a:latin typeface="Arial"/>
                <a:ea typeface="DejaVu Sans"/>
              </a:rPr>
              <a:t>внебюджетные источники </a:t>
            </a:r>
            <a:endParaRPr b="0" lang="ru-RU" sz="1340" spc="-1" strike="noStrike">
              <a:latin typeface="Arial"/>
            </a:endParaRPr>
          </a:p>
          <a:p>
            <a:pPr>
              <a:lnSpc>
                <a:spcPts val="1576"/>
              </a:lnSpc>
            </a:pPr>
            <a:endParaRPr b="0" lang="ru-RU" sz="134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TextBox 54"/>
          <p:cNvSpPr/>
          <p:nvPr/>
        </p:nvSpPr>
        <p:spPr>
          <a:xfrm>
            <a:off x="1284120" y="633960"/>
            <a:ext cx="16584840" cy="87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3464"/>
              </a:lnSpc>
            </a:pPr>
            <a:r>
              <a:rPr b="0" lang="en-US" sz="3500" spc="-1" strike="noStrike">
                <a:solidFill>
                  <a:srgbClr val="00a933"/>
                </a:solidFill>
                <a:latin typeface="Open Sans Bold"/>
                <a:ea typeface="DejaVu Sans"/>
              </a:rPr>
              <a:t>ЭФФЕКТЫ</a:t>
            </a:r>
            <a:r>
              <a:rPr b="0" lang="en-US" sz="3500" spc="-1" strike="noStrike">
                <a:solidFill>
                  <a:srgbClr val="6fd161"/>
                </a:solidFill>
                <a:latin typeface="Open Sans Bold"/>
                <a:ea typeface="DejaVu Sans"/>
              </a:rPr>
              <a:t> </a:t>
            </a:r>
            <a:r>
              <a:rPr b="0" lang="en-US" sz="3500" spc="-1" strike="noStrike">
                <a:solidFill>
                  <a:srgbClr val="000000"/>
                </a:solidFill>
                <a:latin typeface="Open Sans Bold"/>
                <a:ea typeface="DejaVu Sans"/>
              </a:rPr>
              <a:t>ОТ РЕАЛИЗАЦИИ ПРОЕКТА</a:t>
            </a:r>
            <a:endParaRPr b="0" lang="ru-RU" sz="3500" spc="-1" strike="noStrike">
              <a:latin typeface="Arial"/>
            </a:endParaRPr>
          </a:p>
          <a:p>
            <a:pPr>
              <a:lnSpc>
                <a:spcPts val="3464"/>
              </a:lnSpc>
            </a:pPr>
            <a:endParaRPr b="0" lang="ru-RU" sz="3500" spc="-1" strike="noStrike">
              <a:latin typeface="Arial"/>
            </a:endParaRPr>
          </a:p>
        </p:txBody>
      </p:sp>
      <p:sp>
        <p:nvSpPr>
          <p:cNvPr id="707" name="Freeform 37"/>
          <p:cNvSpPr/>
          <p:nvPr/>
        </p:nvSpPr>
        <p:spPr>
          <a:xfrm rot="2700000">
            <a:off x="8454240" y="-1656000"/>
            <a:ext cx="9509400" cy="221760"/>
          </a:xfrm>
          <a:custGeom>
            <a:avLst/>
            <a:gdLst/>
            <a:ahLst/>
            <a:rect l="l" t="t" r="r" b="b"/>
            <a:pathLst>
              <a:path w="9512725" h="224846">
                <a:moveTo>
                  <a:pt x="0" y="0"/>
                </a:moveTo>
                <a:lnTo>
                  <a:pt x="9512724" y="0"/>
                </a:lnTo>
                <a:lnTo>
                  <a:pt x="9512724" y="224846"/>
                </a:lnTo>
                <a:lnTo>
                  <a:pt x="0" y="22484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708" name="Group 7"/>
          <p:cNvGrpSpPr/>
          <p:nvPr/>
        </p:nvGrpSpPr>
        <p:grpSpPr>
          <a:xfrm>
            <a:off x="14712120" y="-7460640"/>
            <a:ext cx="5663160" cy="11197800"/>
            <a:chOff x="14712120" y="-7460640"/>
            <a:chExt cx="5663160" cy="11197800"/>
          </a:xfrm>
        </p:grpSpPr>
        <p:sp>
          <p:nvSpPr>
            <p:cNvPr id="709" name="Freeform 43"/>
            <p:cNvSpPr/>
            <p:nvPr/>
          </p:nvSpPr>
          <p:spPr>
            <a:xfrm rot="16200000">
              <a:off x="11944800" y="-4692960"/>
              <a:ext cx="11197800" cy="5663160"/>
            </a:xfrm>
            <a:custGeom>
              <a:avLst/>
              <a:gdLst/>
              <a:ahLst/>
              <a:rect l="l" t="t" r="r" b="b"/>
              <a:pathLst>
                <a:path w="783356" h="396301">
                  <a:moveTo>
                    <a:pt x="410497" y="7809"/>
                  </a:moveTo>
                  <a:lnTo>
                    <a:pt x="779259" y="377438"/>
                  </a:lnTo>
                  <a:cubicBezTo>
                    <a:pt x="782415" y="380602"/>
                    <a:pt x="783356" y="385355"/>
                    <a:pt x="781644" y="389483"/>
                  </a:cubicBezTo>
                  <a:cubicBezTo>
                    <a:pt x="779931" y="393611"/>
                    <a:pt x="775901" y="396302"/>
                    <a:pt x="771432" y="396302"/>
                  </a:cubicBezTo>
                  <a:lnTo>
                    <a:pt x="11924" y="396302"/>
                  </a:lnTo>
                  <a:cubicBezTo>
                    <a:pt x="7455" y="396302"/>
                    <a:pt x="3425" y="393611"/>
                    <a:pt x="1712" y="389483"/>
                  </a:cubicBezTo>
                  <a:cubicBezTo>
                    <a:pt x="0" y="385355"/>
                    <a:pt x="941" y="380602"/>
                    <a:pt x="4097" y="377438"/>
                  </a:cubicBezTo>
                  <a:lnTo>
                    <a:pt x="372859" y="7809"/>
                  </a:lnTo>
                  <a:cubicBezTo>
                    <a:pt x="377846" y="2810"/>
                    <a:pt x="384617" y="0"/>
                    <a:pt x="391678" y="0"/>
                  </a:cubicBezTo>
                  <a:cubicBezTo>
                    <a:pt x="398739" y="0"/>
                    <a:pt x="405510" y="2810"/>
                    <a:pt x="410497" y="7809"/>
                  </a:cubicBezTo>
                  <a:close/>
                </a:path>
              </a:pathLst>
            </a:custGeom>
            <a:noFill/>
            <a:ln cap="rnd" w="1523880">
              <a:solidFill>
                <a:srgbClr val="0097b2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0" name="TextBox 60"/>
            <p:cNvSpPr/>
            <p:nvPr/>
          </p:nvSpPr>
          <p:spPr>
            <a:xfrm rot="16200000">
              <a:off x="15128280" y="-2388600"/>
              <a:ext cx="7986960" cy="1054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11" name="Freeform 59"/>
          <p:cNvSpPr/>
          <p:nvPr/>
        </p:nvSpPr>
        <p:spPr>
          <a:xfrm rot="12872400">
            <a:off x="3440520" y="11198880"/>
            <a:ext cx="9509400" cy="221760"/>
          </a:xfrm>
          <a:custGeom>
            <a:avLst/>
            <a:gdLst/>
            <a:ahLst/>
            <a:rect l="l" t="t" r="r" b="b"/>
            <a:pathLst>
              <a:path w="9512725" h="224846">
                <a:moveTo>
                  <a:pt x="0" y="0"/>
                </a:moveTo>
                <a:lnTo>
                  <a:pt x="9512725" y="0"/>
                </a:lnTo>
                <a:lnTo>
                  <a:pt x="9512725" y="224846"/>
                </a:lnTo>
                <a:lnTo>
                  <a:pt x="0" y="22484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19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12" name="Freeform 62"/>
          <p:cNvSpPr/>
          <p:nvPr/>
        </p:nvSpPr>
        <p:spPr>
          <a:xfrm rot="12872400">
            <a:off x="4733640" y="11324160"/>
            <a:ext cx="9509400" cy="221760"/>
          </a:xfrm>
          <a:custGeom>
            <a:avLst/>
            <a:gdLst/>
            <a:ahLst/>
            <a:rect l="l" t="t" r="r" b="b"/>
            <a:pathLst>
              <a:path w="9512725" h="224846">
                <a:moveTo>
                  <a:pt x="0" y="0"/>
                </a:moveTo>
                <a:lnTo>
                  <a:pt x="9512724" y="0"/>
                </a:lnTo>
                <a:lnTo>
                  <a:pt x="9512724" y="224846"/>
                </a:lnTo>
                <a:lnTo>
                  <a:pt x="0" y="22484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 amt="19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713" name="Group 10"/>
          <p:cNvGrpSpPr/>
          <p:nvPr/>
        </p:nvGrpSpPr>
        <p:grpSpPr>
          <a:xfrm>
            <a:off x="983520" y="9319680"/>
            <a:ext cx="3797280" cy="4038120"/>
            <a:chOff x="983520" y="9319680"/>
            <a:chExt cx="3797280" cy="4038120"/>
          </a:xfrm>
        </p:grpSpPr>
        <p:sp>
          <p:nvSpPr>
            <p:cNvPr id="714" name="Freeform 65"/>
            <p:cNvSpPr/>
            <p:nvPr/>
          </p:nvSpPr>
          <p:spPr>
            <a:xfrm rot="5400000">
              <a:off x="741600" y="9561240"/>
              <a:ext cx="4038120" cy="3554640"/>
            </a:xfrm>
            <a:custGeom>
              <a:avLst/>
              <a:gdLst/>
              <a:ahLst/>
              <a:rect l="l" t="t" r="r" b="b"/>
              <a:pathLst>
                <a:path w="793409" h="698500">
                  <a:moveTo>
                    <a:pt x="777714" y="392891"/>
                  </a:moveTo>
                  <a:lnTo>
                    <a:pt x="625296" y="654859"/>
                  </a:lnTo>
                  <a:cubicBezTo>
                    <a:pt x="609576" y="681878"/>
                    <a:pt x="580675" y="698500"/>
                    <a:pt x="549415" y="698500"/>
                  </a:cubicBezTo>
                  <a:lnTo>
                    <a:pt x="243995" y="698500"/>
                  </a:lnTo>
                  <a:cubicBezTo>
                    <a:pt x="212735" y="698500"/>
                    <a:pt x="183834" y="681878"/>
                    <a:pt x="168114" y="654859"/>
                  </a:cubicBezTo>
                  <a:lnTo>
                    <a:pt x="15696" y="392891"/>
                  </a:lnTo>
                  <a:cubicBezTo>
                    <a:pt x="0" y="365914"/>
                    <a:pt x="0" y="332586"/>
                    <a:pt x="15696" y="305609"/>
                  </a:cubicBezTo>
                  <a:lnTo>
                    <a:pt x="168114" y="43641"/>
                  </a:lnTo>
                  <a:cubicBezTo>
                    <a:pt x="183834" y="16622"/>
                    <a:pt x="212735" y="0"/>
                    <a:pt x="243995" y="0"/>
                  </a:cubicBezTo>
                  <a:lnTo>
                    <a:pt x="549415" y="0"/>
                  </a:lnTo>
                  <a:cubicBezTo>
                    <a:pt x="580675" y="0"/>
                    <a:pt x="609576" y="16622"/>
                    <a:pt x="625296" y="43641"/>
                  </a:cubicBezTo>
                  <a:lnTo>
                    <a:pt x="777714" y="305609"/>
                  </a:lnTo>
                  <a:cubicBezTo>
                    <a:pt x="793410" y="332586"/>
                    <a:pt x="793410" y="365914"/>
                    <a:pt x="777714" y="392891"/>
                  </a:cubicBezTo>
                  <a:close/>
                </a:path>
              </a:pathLst>
            </a:custGeom>
            <a:noFill/>
            <a:ln cap="rnd" w="952560">
              <a:solidFill>
                <a:srgbClr val="0097b2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5" name="TextBox 81"/>
            <p:cNvSpPr/>
            <p:nvPr/>
          </p:nvSpPr>
          <p:spPr>
            <a:xfrm rot="5400000">
              <a:off x="1395720" y="9439920"/>
              <a:ext cx="2972520" cy="3797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716" name="Group 13"/>
          <p:cNvGrpSpPr/>
          <p:nvPr/>
        </p:nvGrpSpPr>
        <p:grpSpPr>
          <a:xfrm>
            <a:off x="-3287520" y="2070000"/>
            <a:ext cx="6256800" cy="6717600"/>
            <a:chOff x="-3287520" y="2070000"/>
            <a:chExt cx="6256800" cy="6717600"/>
          </a:xfrm>
        </p:grpSpPr>
        <p:sp>
          <p:nvSpPr>
            <p:cNvPr id="717" name="Freeform 71"/>
            <p:cNvSpPr/>
            <p:nvPr/>
          </p:nvSpPr>
          <p:spPr>
            <a:xfrm rot="5400000">
              <a:off x="-3717720" y="2499840"/>
              <a:ext cx="6717600" cy="5857200"/>
            </a:xfrm>
            <a:custGeom>
              <a:avLst/>
              <a:gdLst/>
              <a:ahLst/>
              <a:rect l="l" t="t" r="r" b="b"/>
              <a:pathLst>
                <a:path w="801028" h="698500">
                  <a:moveTo>
                    <a:pt x="791499" y="375744"/>
                  </a:moveTo>
                  <a:lnTo>
                    <a:pt x="619129" y="672006"/>
                  </a:lnTo>
                  <a:cubicBezTo>
                    <a:pt x="609585" y="688409"/>
                    <a:pt x="592039" y="698500"/>
                    <a:pt x="573062" y="698500"/>
                  </a:cubicBezTo>
                  <a:lnTo>
                    <a:pt x="227966" y="698500"/>
                  </a:lnTo>
                  <a:cubicBezTo>
                    <a:pt x="208989" y="698500"/>
                    <a:pt x="191443" y="688409"/>
                    <a:pt x="181899" y="672006"/>
                  </a:cubicBezTo>
                  <a:lnTo>
                    <a:pt x="9529" y="375744"/>
                  </a:lnTo>
                  <a:cubicBezTo>
                    <a:pt x="0" y="359366"/>
                    <a:pt x="0" y="339134"/>
                    <a:pt x="9529" y="322756"/>
                  </a:cubicBezTo>
                  <a:lnTo>
                    <a:pt x="181899" y="26494"/>
                  </a:lnTo>
                  <a:cubicBezTo>
                    <a:pt x="191443" y="10091"/>
                    <a:pt x="208989" y="0"/>
                    <a:pt x="227966" y="0"/>
                  </a:cubicBezTo>
                  <a:lnTo>
                    <a:pt x="573062" y="0"/>
                  </a:lnTo>
                  <a:cubicBezTo>
                    <a:pt x="592039" y="0"/>
                    <a:pt x="609585" y="10091"/>
                    <a:pt x="619129" y="26494"/>
                  </a:cubicBezTo>
                  <a:lnTo>
                    <a:pt x="791499" y="322756"/>
                  </a:lnTo>
                  <a:cubicBezTo>
                    <a:pt x="801028" y="339134"/>
                    <a:pt x="801028" y="359366"/>
                    <a:pt x="791499" y="375744"/>
                  </a:cubicBezTo>
                  <a:close/>
                </a:path>
              </a:pathLst>
            </a:custGeom>
            <a:noFill/>
            <a:ln cap="rnd" w="1523880">
              <a:solidFill>
                <a:srgbClr val="0097b2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8" name="TextBox 135"/>
            <p:cNvSpPr/>
            <p:nvPr/>
          </p:nvSpPr>
          <p:spPr>
            <a:xfrm rot="5400000">
              <a:off x="-2608200" y="2300040"/>
              <a:ext cx="4898160" cy="6256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719" name="Group 36"/>
          <p:cNvGrpSpPr/>
          <p:nvPr/>
        </p:nvGrpSpPr>
        <p:grpSpPr>
          <a:xfrm>
            <a:off x="16200360" y="4036320"/>
            <a:ext cx="8444160" cy="9100080"/>
            <a:chOff x="16200360" y="4036320"/>
            <a:chExt cx="8444160" cy="9100080"/>
          </a:xfrm>
        </p:grpSpPr>
        <p:sp>
          <p:nvSpPr>
            <p:cNvPr id="720" name="Freeform 119"/>
            <p:cNvSpPr/>
            <p:nvPr/>
          </p:nvSpPr>
          <p:spPr>
            <a:xfrm rot="5400000">
              <a:off x="15603120" y="4633560"/>
              <a:ext cx="9100080" cy="7904880"/>
            </a:xfrm>
            <a:custGeom>
              <a:avLst/>
              <a:gdLst/>
              <a:ahLst/>
              <a:rect l="l" t="t" r="r" b="b"/>
              <a:pathLst>
                <a:path w="804076" h="698500">
                  <a:moveTo>
                    <a:pt x="797015" y="368884"/>
                  </a:moveTo>
                  <a:lnTo>
                    <a:pt x="616661" y="678866"/>
                  </a:lnTo>
                  <a:cubicBezTo>
                    <a:pt x="609589" y="691022"/>
                    <a:pt x="596586" y="698500"/>
                    <a:pt x="582523" y="698500"/>
                  </a:cubicBezTo>
                  <a:lnTo>
                    <a:pt x="221553" y="698500"/>
                  </a:lnTo>
                  <a:cubicBezTo>
                    <a:pt x="207490" y="698500"/>
                    <a:pt x="194487" y="691022"/>
                    <a:pt x="187415" y="678866"/>
                  </a:cubicBezTo>
                  <a:lnTo>
                    <a:pt x="7061" y="368884"/>
                  </a:lnTo>
                  <a:cubicBezTo>
                    <a:pt x="0" y="356747"/>
                    <a:pt x="0" y="341753"/>
                    <a:pt x="7061" y="329616"/>
                  </a:cubicBezTo>
                  <a:lnTo>
                    <a:pt x="187415" y="19634"/>
                  </a:lnTo>
                  <a:cubicBezTo>
                    <a:pt x="194487" y="7478"/>
                    <a:pt x="207490" y="0"/>
                    <a:pt x="221553" y="0"/>
                  </a:cubicBezTo>
                  <a:lnTo>
                    <a:pt x="582523" y="0"/>
                  </a:lnTo>
                  <a:cubicBezTo>
                    <a:pt x="596586" y="0"/>
                    <a:pt x="609589" y="7478"/>
                    <a:pt x="616661" y="19634"/>
                  </a:cubicBezTo>
                  <a:lnTo>
                    <a:pt x="797015" y="329616"/>
                  </a:lnTo>
                  <a:cubicBezTo>
                    <a:pt x="804076" y="341753"/>
                    <a:pt x="804076" y="356747"/>
                    <a:pt x="797015" y="368884"/>
                  </a:cubicBezTo>
                  <a:close/>
                </a:path>
              </a:pathLst>
            </a:custGeom>
            <a:noFill/>
            <a:ln cap="rnd" w="1238400">
              <a:solidFill>
                <a:srgbClr val="0097b2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1" name="TextBox 143"/>
            <p:cNvSpPr/>
            <p:nvPr/>
          </p:nvSpPr>
          <p:spPr>
            <a:xfrm rot="5400000">
              <a:off x="17116920" y="4366800"/>
              <a:ext cx="6610680" cy="8444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722" name="Diagram1"/>
          <p:cNvGrpSpPr/>
          <p:nvPr/>
        </p:nvGrpSpPr>
        <p:grpSpPr>
          <a:xfrm>
            <a:off x="-6143760" y="-323640"/>
            <a:ext cx="21382560" cy="10933200"/>
            <a:chOff x="-6143760" y="-323640"/>
            <a:chExt cx="21382560" cy="10933200"/>
          </a:xfrm>
        </p:grpSpPr>
        <p:sp>
          <p:nvSpPr>
            <p:cNvPr id="723" name=""/>
            <p:cNvSpPr/>
            <p:nvPr/>
          </p:nvSpPr>
          <p:spPr>
            <a:xfrm>
              <a:off x="3048120" y="1079640"/>
              <a:ext cx="12190680" cy="8126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4" name=""/>
            <p:cNvSpPr/>
            <p:nvPr/>
          </p:nvSpPr>
          <p:spPr>
            <a:xfrm>
              <a:off x="-6143760" y="-323640"/>
              <a:ext cx="10933200" cy="10933200"/>
            </a:xfrm>
            <a:prstGeom prst="blockArc">
              <a:avLst>
                <a:gd name="adj1" fmla="val 18900000"/>
                <a:gd name="adj2" fmla="val 2700000"/>
                <a:gd name="adj3" fmla="val 198"/>
              </a:avLst>
            </a:prstGeom>
            <a:noFill/>
            <a:ln>
              <a:solidFill>
                <a:srgbClr val="7c9547"/>
              </a:solidFill>
            </a:ln>
          </p:spPr>
          <p:style>
            <a:lnRef idx="2"/>
            <a:fillRef idx="0"/>
            <a:effectRef idx="0"/>
            <a:fontRef idx="minor"/>
          </p:style>
        </p:sp>
        <p:sp>
          <p:nvSpPr>
            <p:cNvPr id="725" name=""/>
            <p:cNvSpPr/>
            <p:nvPr/>
          </p:nvSpPr>
          <p:spPr>
            <a:xfrm>
              <a:off x="3808080" y="1587600"/>
              <a:ext cx="11311200" cy="1015200"/>
            </a:xfrm>
            <a:prstGeom prst="rect">
              <a:avLst/>
            </a:prstGeom>
            <a:blipFill rotWithShape="0">
              <a:blip r:embed="rId4"/>
              <a:srcRect/>
              <a:stretch/>
            </a:blipFill>
            <a:ln>
              <a:solidFill>
                <a:srgbClr val="8ca950"/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806760" rIns="78840" tIns="78840" bIns="78840" anchor="ctr">
              <a:noAutofit/>
            </a:bodyPr>
            <a:p>
              <a:pPr>
                <a:lnSpc>
                  <a:spcPct val="90000"/>
                </a:lnSpc>
                <a:spcAft>
                  <a:spcPts val="1086"/>
                </a:spcAft>
              </a:pPr>
              <a:r>
                <a:rPr b="0" lang="ru-RU" sz="2500" spc="-1" strike="noStrike">
                  <a:solidFill>
                    <a:srgbClr val="000000"/>
                  </a:solidFill>
                  <a:latin typeface="Open Sans bold"/>
                  <a:ea typeface="DejaVu Sans"/>
                </a:rPr>
                <a:t>Актуальная информация в момент принятия решения</a:t>
              </a:r>
              <a:endParaRPr b="0" lang="ru-RU" sz="2500" spc="-1" strike="noStrike">
                <a:latin typeface="Arial"/>
              </a:endParaRPr>
            </a:p>
          </p:txBody>
        </p:sp>
        <p:sp>
          <p:nvSpPr>
            <p:cNvPr id="726" name=""/>
            <p:cNvSpPr/>
            <p:nvPr/>
          </p:nvSpPr>
          <p:spPr>
            <a:xfrm>
              <a:off x="3173040" y="1460520"/>
              <a:ext cx="1269360" cy="1269360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9bbb59"/>
              </a:solidFill>
            </a:ln>
          </p:spPr>
          <p:style>
            <a:lnRef idx="2"/>
            <a:fillRef idx="0"/>
            <a:effectRef idx="0"/>
            <a:fontRef idx="minor"/>
          </p:style>
        </p:sp>
        <p:sp>
          <p:nvSpPr>
            <p:cNvPr id="727" name=""/>
            <p:cNvSpPr/>
            <p:nvPr/>
          </p:nvSpPr>
          <p:spPr>
            <a:xfrm>
              <a:off x="4536360" y="3111480"/>
              <a:ext cx="10582920" cy="1015200"/>
            </a:xfrm>
            <a:prstGeom prst="rect">
              <a:avLst/>
            </a:prstGeom>
            <a:blipFill rotWithShape="0">
              <a:blip r:embed="rId5"/>
              <a:srcRect/>
              <a:stretch/>
            </a:blipFill>
            <a:ln>
              <a:solidFill>
                <a:srgbClr val="8ca950"/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806760" rIns="78840" tIns="78840" bIns="78840" anchor="ctr">
              <a:noAutofit/>
            </a:bodyPr>
            <a:p>
              <a:pPr>
                <a:lnSpc>
                  <a:spcPct val="90000"/>
                </a:lnSpc>
                <a:spcAft>
                  <a:spcPts val="1086"/>
                </a:spcAft>
              </a:pPr>
              <a:r>
                <a:rPr b="0" lang="ru-RU" sz="2500" spc="-1" strike="noStrike">
                  <a:solidFill>
                    <a:srgbClr val="000000"/>
                  </a:solidFill>
                  <a:latin typeface="Open Sans bold"/>
                  <a:ea typeface="DejaVu Sans"/>
                </a:rPr>
                <a:t>Автоматический сбор и обработка информации</a:t>
              </a:r>
              <a:endParaRPr b="0" lang="ru-RU" sz="2500" spc="-1" strike="noStrike">
                <a:latin typeface="Arial"/>
              </a:endParaRPr>
            </a:p>
          </p:txBody>
        </p:sp>
        <p:sp>
          <p:nvSpPr>
            <p:cNvPr id="728" name=""/>
            <p:cNvSpPr/>
            <p:nvPr/>
          </p:nvSpPr>
          <p:spPr>
            <a:xfrm>
              <a:off x="3901320" y="2984400"/>
              <a:ext cx="1269360" cy="1269360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9bbb59"/>
              </a:solidFill>
            </a:ln>
          </p:spPr>
          <p:style>
            <a:lnRef idx="2"/>
            <a:fillRef idx="0"/>
            <a:effectRef idx="0"/>
            <a:fontRef idx="minor"/>
          </p:style>
        </p:sp>
        <p:sp>
          <p:nvSpPr>
            <p:cNvPr id="729" name=""/>
            <p:cNvSpPr/>
            <p:nvPr/>
          </p:nvSpPr>
          <p:spPr>
            <a:xfrm>
              <a:off x="4759920" y="4635360"/>
              <a:ext cx="10359360" cy="1015200"/>
            </a:xfrm>
            <a:prstGeom prst="rect">
              <a:avLst/>
            </a:prstGeom>
            <a:blipFill rotWithShape="0">
              <a:blip r:embed="rId6"/>
              <a:srcRect/>
              <a:stretch/>
            </a:blipFill>
            <a:ln>
              <a:solidFill>
                <a:srgbClr val="8ca950"/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806760" rIns="78840" tIns="78840" bIns="78840" anchor="ctr">
              <a:noAutofit/>
            </a:bodyPr>
            <a:p>
              <a:pPr>
                <a:lnSpc>
                  <a:spcPct val="90000"/>
                </a:lnSpc>
                <a:spcAft>
                  <a:spcPts val="1086"/>
                </a:spcAft>
              </a:pPr>
              <a:r>
                <a:rPr b="0" lang="ru-RU" sz="2500" spc="-1" strike="noStrike">
                  <a:solidFill>
                    <a:srgbClr val="000000"/>
                  </a:solidFill>
                  <a:latin typeface="Open Sans bold"/>
                  <a:ea typeface="DejaVu Sans"/>
                </a:rPr>
                <a:t>Повышение качества жизни граждан за счет оперативного решения социально-значимых задач</a:t>
              </a:r>
              <a:endParaRPr b="0" lang="ru-RU" sz="2500" spc="-1" strike="noStrike">
                <a:latin typeface="Arial"/>
              </a:endParaRPr>
            </a:p>
          </p:txBody>
        </p:sp>
        <p:sp>
          <p:nvSpPr>
            <p:cNvPr id="730" name=""/>
            <p:cNvSpPr/>
            <p:nvPr/>
          </p:nvSpPr>
          <p:spPr>
            <a:xfrm>
              <a:off x="4124880" y="4508280"/>
              <a:ext cx="1269360" cy="1269360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9bbb59"/>
              </a:solidFill>
            </a:ln>
          </p:spPr>
          <p:style>
            <a:lnRef idx="2"/>
            <a:fillRef idx="0"/>
            <a:effectRef idx="0"/>
            <a:fontRef idx="minor"/>
          </p:style>
        </p:sp>
        <p:sp>
          <p:nvSpPr>
            <p:cNvPr id="731" name=""/>
            <p:cNvSpPr/>
            <p:nvPr/>
          </p:nvSpPr>
          <p:spPr>
            <a:xfrm>
              <a:off x="4536360" y="6159240"/>
              <a:ext cx="10582920" cy="1015200"/>
            </a:xfrm>
            <a:prstGeom prst="rect">
              <a:avLst/>
            </a:prstGeom>
            <a:blipFill rotWithShape="0">
              <a:blip r:embed="rId7"/>
              <a:srcRect/>
              <a:stretch/>
            </a:blipFill>
            <a:ln>
              <a:solidFill>
                <a:srgbClr val="8ca950"/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806760" rIns="78840" tIns="78840" bIns="78840" anchor="ctr">
              <a:noAutofit/>
            </a:bodyPr>
            <a:p>
              <a:pPr>
                <a:lnSpc>
                  <a:spcPct val="90000"/>
                </a:lnSpc>
                <a:spcAft>
                  <a:spcPts val="1086"/>
                </a:spcAft>
              </a:pPr>
              <a:r>
                <a:rPr b="0" lang="ru-RU" sz="2500" spc="-1" strike="noStrike">
                  <a:solidFill>
                    <a:srgbClr val="000000"/>
                  </a:solidFill>
                  <a:latin typeface="Open Sans bold"/>
                  <a:ea typeface="DejaVu Sans"/>
                </a:rPr>
                <a:t>Эффективное взаимодействие с территориально-распределенными объектами управления </a:t>
              </a:r>
              <a:endParaRPr b="0" lang="ru-RU" sz="2500" spc="-1" strike="noStrike">
                <a:latin typeface="Arial"/>
              </a:endParaRPr>
            </a:p>
          </p:txBody>
        </p:sp>
        <p:sp>
          <p:nvSpPr>
            <p:cNvPr id="732" name=""/>
            <p:cNvSpPr/>
            <p:nvPr/>
          </p:nvSpPr>
          <p:spPr>
            <a:xfrm>
              <a:off x="3901320" y="6032160"/>
              <a:ext cx="1269360" cy="1269360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9bbb59"/>
              </a:solidFill>
            </a:ln>
          </p:spPr>
          <p:style>
            <a:lnRef idx="2"/>
            <a:fillRef idx="0"/>
            <a:effectRef idx="0"/>
            <a:fontRef idx="minor"/>
          </p:style>
        </p:sp>
        <p:sp>
          <p:nvSpPr>
            <p:cNvPr id="733" name=""/>
            <p:cNvSpPr/>
            <p:nvPr/>
          </p:nvSpPr>
          <p:spPr>
            <a:xfrm>
              <a:off x="3808080" y="7683120"/>
              <a:ext cx="11311200" cy="1015200"/>
            </a:xfrm>
            <a:prstGeom prst="rect">
              <a:avLst/>
            </a:prstGeom>
            <a:blipFill rotWithShape="0">
              <a:blip r:embed="rId8"/>
              <a:srcRect/>
              <a:stretch/>
            </a:blipFill>
            <a:ln>
              <a:solidFill>
                <a:srgbClr val="8ca950"/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806760" rIns="78840" tIns="78840" bIns="78840" anchor="ctr">
              <a:noAutofit/>
            </a:bodyPr>
            <a:p>
              <a:pPr>
                <a:lnSpc>
                  <a:spcPct val="90000"/>
                </a:lnSpc>
                <a:spcAft>
                  <a:spcPts val="1086"/>
                </a:spcAft>
              </a:pPr>
              <a:r>
                <a:rPr b="0" lang="ru-RU" sz="2500" spc="-1" strike="noStrike">
                  <a:solidFill>
                    <a:srgbClr val="000000"/>
                  </a:solidFill>
                  <a:latin typeface="Open Sans bold"/>
                  <a:ea typeface="DejaVu Sans"/>
                </a:rPr>
                <a:t>Мониторинг отклонений достижения плановых и прогнозных показателей</a:t>
              </a:r>
              <a:endParaRPr b="0" lang="ru-RU" sz="2500" spc="-1" strike="noStrike">
                <a:latin typeface="Arial"/>
              </a:endParaRPr>
            </a:p>
          </p:txBody>
        </p:sp>
        <p:sp>
          <p:nvSpPr>
            <p:cNvPr id="734" name=""/>
            <p:cNvSpPr/>
            <p:nvPr/>
          </p:nvSpPr>
          <p:spPr>
            <a:xfrm>
              <a:off x="3173040" y="7556040"/>
              <a:ext cx="1269360" cy="1269360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9bbb59"/>
              </a:solidFill>
            </a:ln>
          </p:spPr>
          <p:style>
            <a:lnRef idx="2"/>
            <a:fillRef idx="0"/>
            <a:effectRef idx="0"/>
            <a:fontRef idx="minor"/>
          </p:style>
        </p:sp>
      </p:grpSp>
      <p:sp>
        <p:nvSpPr>
          <p:cNvPr id="735" name="TextBox 5"/>
          <p:cNvSpPr/>
          <p:nvPr/>
        </p:nvSpPr>
        <p:spPr>
          <a:xfrm>
            <a:off x="3657240" y="1896840"/>
            <a:ext cx="425160" cy="363960"/>
          </a:xfrm>
          <a:prstGeom prst="rect">
            <a:avLst/>
          </a:prstGeom>
          <a:noFill/>
          <a:ln w="0">
            <a:noFill/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  <a:scene3d>
            <a:camera prst="orthographicFront"/>
            <a:lightRig dir="t" rig="flat"/>
          </a:scene3d>
          <a:sp3d prstMaterial="dkEdge">
            <a:bevelT w="8200" h="38100"/>
          </a:sp3d>
        </p:spPr>
        <p:style>
          <a:lnRef idx="1"/>
          <a:fillRef idx="0"/>
          <a:effectRef idx="0"/>
          <a:fontRef idx="minor"/>
        </p:style>
        <p:txBody>
          <a:bodyPr numCol="1" spcCol="1440" wrap="none" lIns="90000" rIns="90000" tIns="45000" bIns="45000" anchor="t">
            <a:spAutoFit/>
            <a:scene3d>
              <a:camera prst="orthographicFront"/>
              <a:lightRig dir="t" rig="flat"/>
            </a:scene3d>
            <a:sp3d prstMaterial="dkEdge">
              <a:bevelT w="8200" h="38100"/>
            </a:sp3d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Open Sans bold"/>
                <a:ea typeface="DejaVu Sans"/>
              </a:rPr>
              <a:t>1.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36" name="TextBox 6"/>
          <p:cNvSpPr/>
          <p:nvPr/>
        </p:nvSpPr>
        <p:spPr>
          <a:xfrm>
            <a:off x="4331880" y="3484800"/>
            <a:ext cx="4251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Open Sans bold"/>
                <a:ea typeface="DejaVu Sans"/>
              </a:rPr>
              <a:t>2.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37" name="TextBox 7"/>
          <p:cNvSpPr/>
          <p:nvPr/>
        </p:nvSpPr>
        <p:spPr>
          <a:xfrm>
            <a:off x="4587480" y="4969080"/>
            <a:ext cx="4251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Open Sans bold"/>
                <a:ea typeface="DejaVu Sans"/>
              </a:rPr>
              <a:t>3.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38" name="TextBox 8"/>
          <p:cNvSpPr/>
          <p:nvPr/>
        </p:nvSpPr>
        <p:spPr>
          <a:xfrm>
            <a:off x="4324680" y="6453000"/>
            <a:ext cx="4892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Open Sans bold"/>
                <a:ea typeface="DejaVu Sans"/>
              </a:rPr>
              <a:t>4.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39" name="TextBox 9"/>
          <p:cNvSpPr/>
          <p:nvPr/>
        </p:nvSpPr>
        <p:spPr>
          <a:xfrm>
            <a:off x="3638160" y="8046000"/>
            <a:ext cx="4251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Open Sans bold"/>
                <a:ea typeface="DejaVu Sans"/>
              </a:rPr>
              <a:t>5.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</TotalTime>
  <Application>LibreOffice/7.2.0.4$Linux_X86_64 LibreOffice_project/9a9c6381e3f7a62afc1329bd359cc48accb6435b</Application>
  <AppVersion>15.0000</AppVersion>
  <Words>1367</Words>
  <Paragraphs>306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/>
  <dc:description/>
  <dc:identifier>DAFyFntFXKA</dc:identifier>
  <dc:language>ru-RU</dc:language>
  <cp:lastModifiedBy/>
  <dcterms:modified xsi:type="dcterms:W3CDTF">2023-10-25T11:56:07Z</dcterms:modified>
  <cp:revision>33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Произвольный</vt:lpwstr>
  </property>
  <property fmtid="{D5CDD505-2E9C-101B-9397-08002B2CF9AE}" pid="4" name="Slides">
    <vt:i4>15</vt:i4>
  </property>
</Properties>
</file>