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4" r:id="rId9"/>
    <p:sldId id="266" r:id="rId10"/>
  </p:sldIdLst>
  <p:sldSz cx="23042563" cy="12961938"/>
  <p:notesSz cx="23042563" cy="12961938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ru-RU"/>
    </a:defPPr>
    <a:lvl1pPr marL="0" algn="l" defTabSz="2057219">
      <a:defRPr sz="4100">
        <a:solidFill>
          <a:schemeClr val="tx1"/>
        </a:solidFill>
        <a:latin typeface="+mn-lt"/>
        <a:ea typeface="+mn-ea"/>
        <a:cs typeface="+mn-cs"/>
      </a:defRPr>
    </a:lvl1pPr>
    <a:lvl2pPr marL="1028610" algn="l" defTabSz="2057219">
      <a:defRPr sz="4100">
        <a:solidFill>
          <a:schemeClr val="tx1"/>
        </a:solidFill>
        <a:latin typeface="+mn-lt"/>
        <a:ea typeface="+mn-ea"/>
        <a:cs typeface="+mn-cs"/>
      </a:defRPr>
    </a:lvl2pPr>
    <a:lvl3pPr marL="2057219" algn="l" defTabSz="2057219">
      <a:defRPr sz="4100">
        <a:solidFill>
          <a:schemeClr val="tx1"/>
        </a:solidFill>
        <a:latin typeface="+mn-lt"/>
        <a:ea typeface="+mn-ea"/>
        <a:cs typeface="+mn-cs"/>
      </a:defRPr>
    </a:lvl3pPr>
    <a:lvl4pPr marL="3085829" algn="l" defTabSz="2057219">
      <a:defRPr sz="4100">
        <a:solidFill>
          <a:schemeClr val="tx1"/>
        </a:solidFill>
        <a:latin typeface="+mn-lt"/>
        <a:ea typeface="+mn-ea"/>
        <a:cs typeface="+mn-cs"/>
      </a:defRPr>
    </a:lvl4pPr>
    <a:lvl5pPr marL="4114439" algn="l" defTabSz="2057219">
      <a:defRPr sz="4100">
        <a:solidFill>
          <a:schemeClr val="tx1"/>
        </a:solidFill>
        <a:latin typeface="+mn-lt"/>
        <a:ea typeface="+mn-ea"/>
        <a:cs typeface="+mn-cs"/>
      </a:defRPr>
    </a:lvl5pPr>
    <a:lvl6pPr marL="5143048" algn="l" defTabSz="2057219">
      <a:defRPr sz="4100">
        <a:solidFill>
          <a:schemeClr val="tx1"/>
        </a:solidFill>
        <a:latin typeface="+mn-lt"/>
        <a:ea typeface="+mn-ea"/>
        <a:cs typeface="+mn-cs"/>
      </a:defRPr>
    </a:lvl6pPr>
    <a:lvl7pPr marL="6171658" algn="l" defTabSz="2057219">
      <a:defRPr sz="4100">
        <a:solidFill>
          <a:schemeClr val="tx1"/>
        </a:solidFill>
        <a:latin typeface="+mn-lt"/>
        <a:ea typeface="+mn-ea"/>
        <a:cs typeface="+mn-cs"/>
      </a:defRPr>
    </a:lvl7pPr>
    <a:lvl8pPr marL="7200268" algn="l" defTabSz="2057219">
      <a:defRPr sz="4100">
        <a:solidFill>
          <a:schemeClr val="tx1"/>
        </a:solidFill>
        <a:latin typeface="+mn-lt"/>
        <a:ea typeface="+mn-ea"/>
        <a:cs typeface="+mn-cs"/>
      </a:defRPr>
    </a:lvl8pPr>
    <a:lvl9pPr marL="8228877" algn="l" defTabSz="2057219">
      <a:defRPr sz="41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68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728192" y="4026603"/>
            <a:ext cx="19586179" cy="2778416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456385" y="7345101"/>
            <a:ext cx="16129794" cy="33124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057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085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114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143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171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200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228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820204" y="8329249"/>
            <a:ext cx="19586179" cy="2574385"/>
          </a:xfrm>
        </p:spPr>
        <p:txBody>
          <a:bodyPr anchor="t"/>
          <a:lstStyle>
            <a:lvl1pPr algn="l">
              <a:defRPr sz="91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820204" y="5493823"/>
            <a:ext cx="19586179" cy="2835423"/>
          </a:xfrm>
        </p:spPr>
        <p:txBody>
          <a:bodyPr anchor="b"/>
          <a:lstStyle>
            <a:lvl1pPr marL="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1pPr>
            <a:lvl2pPr marL="1028610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2pPr>
            <a:lvl3pPr marL="205721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30858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411443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514304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617165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720026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822887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1348152" y="3333501"/>
            <a:ext cx="11933326" cy="9433410"/>
          </a:xfrm>
        </p:spPr>
        <p:txBody>
          <a:bodyPr/>
          <a:lstStyle>
            <a:lvl1pPr>
              <a:defRPr sz="6300"/>
            </a:lvl1pPr>
            <a:lvl2pPr>
              <a:defRPr sz="5300"/>
            </a:lvl2pPr>
            <a:lvl3pPr>
              <a:defRPr sz="45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3665525" y="3333501"/>
            <a:ext cx="11933328" cy="9433410"/>
          </a:xfrm>
        </p:spPr>
        <p:txBody>
          <a:bodyPr/>
          <a:lstStyle>
            <a:lvl1pPr>
              <a:defRPr sz="6300"/>
            </a:lvl1pPr>
            <a:lvl2pPr>
              <a:defRPr sz="5300"/>
            </a:lvl2pPr>
            <a:lvl3pPr>
              <a:defRPr sz="45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52128" y="519081"/>
            <a:ext cx="20738307" cy="216032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152131" y="2901437"/>
            <a:ext cx="10181133" cy="1209179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1028610" indent="0">
              <a:buNone/>
              <a:defRPr sz="4500" b="1"/>
            </a:lvl2pPr>
            <a:lvl3pPr marL="2057219" indent="0">
              <a:buNone/>
              <a:defRPr sz="4100" b="1"/>
            </a:lvl3pPr>
            <a:lvl4pPr marL="3085829" indent="0">
              <a:buNone/>
              <a:defRPr sz="3600" b="1"/>
            </a:lvl4pPr>
            <a:lvl5pPr marL="4114439" indent="0">
              <a:buNone/>
              <a:defRPr sz="3600" b="1"/>
            </a:lvl5pPr>
            <a:lvl6pPr marL="5143048" indent="0">
              <a:buNone/>
              <a:defRPr sz="3600" b="1"/>
            </a:lvl6pPr>
            <a:lvl7pPr marL="6171658" indent="0">
              <a:buNone/>
              <a:defRPr sz="3600" b="1"/>
            </a:lvl7pPr>
            <a:lvl8pPr marL="7200268" indent="0">
              <a:buNone/>
              <a:defRPr sz="3600" b="1"/>
            </a:lvl8pPr>
            <a:lvl9pPr marL="8228877" indent="0">
              <a:buNone/>
              <a:defRPr sz="3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152131" y="4110617"/>
            <a:ext cx="10181133" cy="7468117"/>
          </a:xfrm>
        </p:spPr>
        <p:txBody>
          <a:bodyPr/>
          <a:lstStyle>
            <a:lvl1pPr>
              <a:defRPr sz="5300"/>
            </a:lvl1pPr>
            <a:lvl2pPr>
              <a:defRPr sz="45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11705306" y="2901437"/>
            <a:ext cx="10185132" cy="1209179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1028610" indent="0">
              <a:buNone/>
              <a:defRPr sz="4500" b="1"/>
            </a:lvl2pPr>
            <a:lvl3pPr marL="2057219" indent="0">
              <a:buNone/>
              <a:defRPr sz="4100" b="1"/>
            </a:lvl3pPr>
            <a:lvl4pPr marL="3085829" indent="0">
              <a:buNone/>
              <a:defRPr sz="3600" b="1"/>
            </a:lvl4pPr>
            <a:lvl5pPr marL="4114439" indent="0">
              <a:buNone/>
              <a:defRPr sz="3600" b="1"/>
            </a:lvl5pPr>
            <a:lvl6pPr marL="5143048" indent="0">
              <a:buNone/>
              <a:defRPr sz="3600" b="1"/>
            </a:lvl6pPr>
            <a:lvl7pPr marL="6171658" indent="0">
              <a:buNone/>
              <a:defRPr sz="3600" b="1"/>
            </a:lvl7pPr>
            <a:lvl8pPr marL="7200268" indent="0">
              <a:buNone/>
              <a:defRPr sz="3600" b="1"/>
            </a:lvl8pPr>
            <a:lvl9pPr marL="8228877" indent="0">
              <a:buNone/>
              <a:defRPr sz="3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11705306" y="4110617"/>
            <a:ext cx="10185132" cy="7468117"/>
          </a:xfrm>
        </p:spPr>
        <p:txBody>
          <a:bodyPr/>
          <a:lstStyle>
            <a:lvl1pPr>
              <a:defRPr sz="5300"/>
            </a:lvl1pPr>
            <a:lvl2pPr>
              <a:defRPr sz="45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52133" y="516079"/>
            <a:ext cx="7580845" cy="2196328"/>
          </a:xfrm>
        </p:spPr>
        <p:txBody>
          <a:bodyPr anchor="b"/>
          <a:lstStyle>
            <a:lvl1pPr algn="l">
              <a:defRPr sz="45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9009001" y="516079"/>
            <a:ext cx="12881434" cy="11062654"/>
          </a:xfrm>
        </p:spPr>
        <p:txBody>
          <a:bodyPr/>
          <a:lstStyle>
            <a:lvl1pPr>
              <a:defRPr sz="7300"/>
            </a:lvl1pPr>
            <a:lvl2pPr>
              <a:defRPr sz="6300"/>
            </a:lvl2pPr>
            <a:lvl3pPr>
              <a:defRPr sz="5300"/>
            </a:lvl3pPr>
            <a:lvl4pPr>
              <a:defRPr sz="4500"/>
            </a:lvl4pPr>
            <a:lvl5pPr>
              <a:defRPr sz="4500"/>
            </a:lvl5pPr>
            <a:lvl6pPr>
              <a:defRPr sz="4500"/>
            </a:lvl6pPr>
            <a:lvl7pPr>
              <a:defRPr sz="4500"/>
            </a:lvl7pPr>
            <a:lvl8pPr>
              <a:defRPr sz="4500"/>
            </a:lvl8pPr>
            <a:lvl9pPr>
              <a:defRPr sz="45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152133" y="2712407"/>
            <a:ext cx="7580845" cy="8866326"/>
          </a:xfrm>
        </p:spPr>
        <p:txBody>
          <a:bodyPr/>
          <a:lstStyle>
            <a:lvl1pPr marL="0" indent="0">
              <a:buNone/>
              <a:defRPr sz="3200"/>
            </a:lvl1pPr>
            <a:lvl2pPr marL="1028610" indent="0">
              <a:buNone/>
              <a:defRPr sz="2800"/>
            </a:lvl2pPr>
            <a:lvl3pPr marL="2057219" indent="0">
              <a:buNone/>
              <a:defRPr sz="2200"/>
            </a:lvl3pPr>
            <a:lvl4pPr marL="3085829" indent="0">
              <a:buNone/>
              <a:defRPr sz="2000"/>
            </a:lvl4pPr>
            <a:lvl5pPr marL="4114439" indent="0">
              <a:buNone/>
              <a:defRPr sz="2000"/>
            </a:lvl5pPr>
            <a:lvl6pPr marL="5143048" indent="0">
              <a:buNone/>
              <a:defRPr sz="2000"/>
            </a:lvl6pPr>
            <a:lvl7pPr marL="6171658" indent="0">
              <a:buNone/>
              <a:defRPr sz="2000"/>
            </a:lvl7pPr>
            <a:lvl8pPr marL="7200268" indent="0">
              <a:buNone/>
              <a:defRPr sz="2000"/>
            </a:lvl8pPr>
            <a:lvl9pPr marL="8228877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16503" y="9073359"/>
            <a:ext cx="13825538" cy="1071161"/>
          </a:xfrm>
        </p:spPr>
        <p:txBody>
          <a:bodyPr anchor="b"/>
          <a:lstStyle>
            <a:lvl1pPr algn="l">
              <a:defRPr sz="45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4516503" y="1158175"/>
            <a:ext cx="13825538" cy="7777163"/>
          </a:xfrm>
        </p:spPr>
        <p:txBody>
          <a:bodyPr/>
          <a:lstStyle>
            <a:lvl1pPr marL="0" indent="0">
              <a:buNone/>
              <a:defRPr sz="7300"/>
            </a:lvl1pPr>
            <a:lvl2pPr marL="1028610" indent="0">
              <a:buNone/>
              <a:defRPr sz="6300"/>
            </a:lvl2pPr>
            <a:lvl3pPr marL="2057219" indent="0">
              <a:buNone/>
              <a:defRPr sz="5300"/>
            </a:lvl3pPr>
            <a:lvl4pPr marL="3085829" indent="0">
              <a:buNone/>
              <a:defRPr sz="4500"/>
            </a:lvl4pPr>
            <a:lvl5pPr marL="4114439" indent="0">
              <a:buNone/>
              <a:defRPr sz="4500"/>
            </a:lvl5pPr>
            <a:lvl6pPr marL="5143048" indent="0">
              <a:buNone/>
              <a:defRPr sz="4500"/>
            </a:lvl6pPr>
            <a:lvl7pPr marL="6171658" indent="0">
              <a:buNone/>
              <a:defRPr sz="4500"/>
            </a:lvl7pPr>
            <a:lvl8pPr marL="7200268" indent="0">
              <a:buNone/>
              <a:defRPr sz="4500"/>
            </a:lvl8pPr>
            <a:lvl9pPr marL="8228877" indent="0">
              <a:buNone/>
              <a:defRPr sz="45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16503" y="10144518"/>
            <a:ext cx="13825538" cy="1521227"/>
          </a:xfrm>
        </p:spPr>
        <p:txBody>
          <a:bodyPr/>
          <a:lstStyle>
            <a:lvl1pPr marL="0" indent="0">
              <a:buNone/>
              <a:defRPr sz="3200"/>
            </a:lvl1pPr>
            <a:lvl2pPr marL="1028610" indent="0">
              <a:buNone/>
              <a:defRPr sz="2800"/>
            </a:lvl2pPr>
            <a:lvl3pPr marL="2057219" indent="0">
              <a:buNone/>
              <a:defRPr sz="2200"/>
            </a:lvl3pPr>
            <a:lvl4pPr marL="3085829" indent="0">
              <a:buNone/>
              <a:defRPr sz="2000"/>
            </a:lvl4pPr>
            <a:lvl5pPr marL="4114439" indent="0">
              <a:buNone/>
              <a:defRPr sz="2000"/>
            </a:lvl5pPr>
            <a:lvl6pPr marL="5143048" indent="0">
              <a:buNone/>
              <a:defRPr sz="2000"/>
            </a:lvl6pPr>
            <a:lvl7pPr marL="6171658" indent="0">
              <a:buNone/>
              <a:defRPr sz="2000"/>
            </a:lvl7pPr>
            <a:lvl8pPr marL="7200268" indent="0">
              <a:buNone/>
              <a:defRPr sz="2000"/>
            </a:lvl8pPr>
            <a:lvl9pPr marL="8228877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19538172" y="573087"/>
            <a:ext cx="6060676" cy="12193821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1348152" y="573087"/>
            <a:ext cx="17805979" cy="12193821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52128" y="519081"/>
            <a:ext cx="20738307" cy="2160324"/>
          </a:xfrm>
          <a:prstGeom prst="rect">
            <a:avLst/>
          </a:prstGeom>
        </p:spPr>
        <p:txBody>
          <a:bodyPr vert="horz" lIns="205723" tIns="102861" rIns="205723" bIns="102861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152128" y="3024453"/>
            <a:ext cx="20738307" cy="8554280"/>
          </a:xfrm>
          <a:prstGeom prst="rect">
            <a:avLst/>
          </a:prstGeom>
        </p:spPr>
        <p:txBody>
          <a:bodyPr vert="horz" lIns="205723" tIns="102861" rIns="205723" bIns="102861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152131" y="12013799"/>
            <a:ext cx="5376599" cy="690103"/>
          </a:xfrm>
          <a:prstGeom prst="rect">
            <a:avLst/>
          </a:prstGeom>
        </p:spPr>
        <p:txBody>
          <a:bodyPr vert="horz" lIns="205723" tIns="102861" rIns="205723" bIns="102861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1BFE08-06E5-48DF-A242-4C31635DC0C1}" type="datetimeFigureOut">
              <a:rPr lang="ru-RU"/>
              <a:t>22.10.2023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7872880" y="12013799"/>
            <a:ext cx="7296811" cy="690103"/>
          </a:xfrm>
          <a:prstGeom prst="rect">
            <a:avLst/>
          </a:prstGeom>
        </p:spPr>
        <p:txBody>
          <a:bodyPr vert="horz" lIns="205723" tIns="102861" rIns="205723" bIns="102861" rtlCol="0" anchor="ctr"/>
          <a:lstStyle>
            <a:lvl1pPr algn="ct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6513839" y="12013799"/>
            <a:ext cx="5376599" cy="690103"/>
          </a:xfrm>
          <a:prstGeom prst="rect">
            <a:avLst/>
          </a:prstGeom>
        </p:spPr>
        <p:txBody>
          <a:bodyPr vert="horz" lIns="205723" tIns="102861" rIns="205723" bIns="102861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DC838E-F430-416E-AD9C-12F952E40F9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057219">
        <a:spcBef>
          <a:spcPts val="0"/>
        </a:spcBef>
        <a:buNone/>
        <a:defRPr sz="99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1457" indent="-771457" algn="l" defTabSz="2057219">
        <a:spcBef>
          <a:spcPts val="0"/>
        </a:spcBef>
        <a:buFont typeface="Arial"/>
        <a:buChar char="•"/>
        <a:defRPr sz="7300">
          <a:solidFill>
            <a:schemeClr val="tx1"/>
          </a:solidFill>
          <a:latin typeface="+mn-lt"/>
          <a:ea typeface="+mn-ea"/>
          <a:cs typeface="+mn-cs"/>
        </a:defRPr>
      </a:lvl1pPr>
      <a:lvl2pPr marL="1671491" indent="-642881" algn="l" defTabSz="2057219">
        <a:spcBef>
          <a:spcPts val="0"/>
        </a:spcBef>
        <a:buFont typeface="Arial"/>
        <a:buChar char="–"/>
        <a:defRPr sz="6300">
          <a:solidFill>
            <a:schemeClr val="tx1"/>
          </a:solidFill>
          <a:latin typeface="+mn-lt"/>
          <a:ea typeface="+mn-ea"/>
          <a:cs typeface="+mn-cs"/>
        </a:defRPr>
      </a:lvl2pPr>
      <a:lvl3pPr marL="2571524" indent="-514305" algn="l" defTabSz="2057219">
        <a:spcBef>
          <a:spcPts val="0"/>
        </a:spcBef>
        <a:buFont typeface="Arial"/>
        <a:buChar char="•"/>
        <a:defRPr sz="5300">
          <a:solidFill>
            <a:schemeClr val="tx1"/>
          </a:solidFill>
          <a:latin typeface="+mn-lt"/>
          <a:ea typeface="+mn-ea"/>
          <a:cs typeface="+mn-cs"/>
        </a:defRPr>
      </a:lvl3pPr>
      <a:lvl4pPr marL="3600134" indent="-514305" algn="l" defTabSz="2057219">
        <a:spcBef>
          <a:spcPts val="0"/>
        </a:spcBef>
        <a:buFont typeface="Arial"/>
        <a:buChar char="–"/>
        <a:defRPr sz="4500">
          <a:solidFill>
            <a:schemeClr val="tx1"/>
          </a:solidFill>
          <a:latin typeface="+mn-lt"/>
          <a:ea typeface="+mn-ea"/>
          <a:cs typeface="+mn-cs"/>
        </a:defRPr>
      </a:lvl4pPr>
      <a:lvl5pPr marL="4628744" indent="-514305" algn="l" defTabSz="2057219">
        <a:spcBef>
          <a:spcPts val="0"/>
        </a:spcBef>
        <a:buFont typeface="Arial"/>
        <a:buChar char="»"/>
        <a:defRPr sz="4500">
          <a:solidFill>
            <a:schemeClr val="tx1"/>
          </a:solidFill>
          <a:latin typeface="+mn-lt"/>
          <a:ea typeface="+mn-ea"/>
          <a:cs typeface="+mn-cs"/>
        </a:defRPr>
      </a:lvl5pPr>
      <a:lvl6pPr marL="5657352" indent="-514305" algn="l" defTabSz="2057219">
        <a:spcBef>
          <a:spcPts val="0"/>
        </a:spcBef>
        <a:buFont typeface="Arial"/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6pPr>
      <a:lvl7pPr marL="6685963" indent="-514305" algn="l" defTabSz="2057219">
        <a:spcBef>
          <a:spcPts val="0"/>
        </a:spcBef>
        <a:buFont typeface="Arial"/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7pPr>
      <a:lvl8pPr marL="7714573" indent="-514305" algn="l" defTabSz="2057219">
        <a:spcBef>
          <a:spcPts val="0"/>
        </a:spcBef>
        <a:buFont typeface="Arial"/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8pPr>
      <a:lvl9pPr marL="8743182" indent="-514305" algn="l" defTabSz="2057219">
        <a:spcBef>
          <a:spcPts val="0"/>
        </a:spcBef>
        <a:buFont typeface="Arial"/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1pPr>
      <a:lvl2pPr marL="1028610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2pPr>
      <a:lvl3pPr marL="2057219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3pPr>
      <a:lvl4pPr marL="3085829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4pPr>
      <a:lvl5pPr marL="4114439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5pPr>
      <a:lvl6pPr marL="5143048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6pPr>
      <a:lvl7pPr marL="6171658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7pPr>
      <a:lvl8pPr marL="7200268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8pPr>
      <a:lvl9pPr marL="8228877" algn="l" defTabSz="2057219">
        <a:defRPr sz="41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-50565"/>
            <a:ext cx="23042563" cy="1306306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347" tIns="90174" rIns="180347" bIns="90174"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0" y="4968801"/>
            <a:ext cx="23042563" cy="4814165"/>
          </a:xfrm>
          <a:prstGeom prst="rect">
            <a:avLst/>
          </a:prstGeom>
          <a:pattFill prst="pct20">
            <a:fgClr>
              <a:schemeClr val="accent1">
                <a:lumMod val="75000"/>
              </a:schemeClr>
            </a:fgClr>
            <a:bgClr>
              <a:schemeClr val="tx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347" tIns="90174" rIns="180347" bIns="90174"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976665" y="7921129"/>
            <a:ext cx="6912286" cy="961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345" tIns="90172" rIns="180345" bIns="90172"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5760641" y="5905979"/>
            <a:ext cx="15863397" cy="1844103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5400" b="1" dirty="0" smtClean="0">
                <a:solidFill>
                  <a:schemeClr val="bg1"/>
                </a:solidFill>
                <a:latin typeface="Montserrat ExtraBold"/>
              </a:rPr>
              <a:t>Удаленный </a:t>
            </a:r>
            <a:r>
              <a:rPr lang="ru-RU" sz="5400" b="1" dirty="0">
                <a:solidFill>
                  <a:schemeClr val="bg1"/>
                </a:solidFill>
                <a:latin typeface="Montserrat ExtraBold"/>
              </a:rPr>
              <a:t>осмотр самоходных машин и других видов </a:t>
            </a:r>
            <a:r>
              <a:rPr lang="ru-RU" sz="5400" b="1" dirty="0" smtClean="0">
                <a:solidFill>
                  <a:schemeClr val="bg1"/>
                </a:solidFill>
                <a:latin typeface="Montserrat ExtraBold"/>
              </a:rPr>
              <a:t>техники</a:t>
            </a:r>
            <a:endParaRPr sz="4400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3393489" y="10826156"/>
            <a:ext cx="8843691" cy="1872209"/>
          </a:xfrm>
          <a:prstGeom prst="rect">
            <a:avLst/>
          </a:prstGeom>
          <a:noFill/>
        </p:spPr>
        <p:txBody>
          <a:bodyPr wrap="square" lIns="180346" tIns="90173" rIns="180346" bIns="90173" rtlCol="0">
            <a:noAutofit/>
          </a:bodyPr>
          <a:lstStyle/>
          <a:p>
            <a:pPr>
              <a:defRPr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tserrat Light"/>
                <a:cs typeface="Times New Roman"/>
              </a:rPr>
              <a:t>Ямало-Ненецкий </a:t>
            </a:r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 Light"/>
                <a:cs typeface="Times New Roman"/>
              </a:rPr>
              <a:t>автономный округ</a:t>
            </a:r>
            <a:endParaRPr sz="4000" dirty="0">
              <a:solidFill>
                <a:schemeClr val="tx2">
                  <a:lumMod val="60000"/>
                  <a:lumOff val="40000"/>
                </a:schemeClr>
              </a:solidFill>
              <a:latin typeface="Montserrat Light"/>
              <a:cs typeface="Times New Roman"/>
            </a:endParaRPr>
          </a:p>
        </p:txBody>
      </p:sp>
      <p:sp>
        <p:nvSpPr>
          <p:cNvPr id="1431578081" name="Овал 17"/>
          <p:cNvSpPr/>
          <p:nvPr/>
        </p:nvSpPr>
        <p:spPr bwMode="auto">
          <a:xfrm>
            <a:off x="1205919" y="432297"/>
            <a:ext cx="2160239" cy="2160239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7990145" name="Picture 2" descr="C:\Users\dodin\Downloads\image 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610794" y="520491"/>
            <a:ext cx="1350486" cy="186274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Прямоугольная выноска 81"/>
          <p:cNvSpPr/>
          <p:nvPr/>
        </p:nvSpPr>
        <p:spPr bwMode="auto">
          <a:xfrm>
            <a:off x="13682994" y="4471514"/>
            <a:ext cx="3598926" cy="932244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81305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Цели и задачи проекта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785802" y="12208571"/>
            <a:ext cx="4643562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Montserrat Light"/>
              </a:rPr>
              <a:t>Ямало-Ненецкий автономный округ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Montserrat Light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2</a:t>
            </a:r>
            <a:endParaRPr lang="ru-RU" sz="4700" b="1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Рисунок 6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20081" y="3244867"/>
            <a:ext cx="9215346" cy="177362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 bwMode="auto">
          <a:xfrm>
            <a:off x="785802" y="5125887"/>
            <a:ext cx="8640699" cy="6091419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 algn="just">
              <a:defRPr/>
            </a:pPr>
            <a:r>
              <a:rPr lang="ru-RU"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 01 октября 2021 года на  Ямале запущен пилотный проект по проведению дистанционного осмотра самоходных машин и других видов техники.</a:t>
            </a:r>
            <a:endParaRPr sz="3200" dirty="0">
              <a:latin typeface="PT Astra Serif"/>
            </a:endParaRPr>
          </a:p>
          <a:p>
            <a:pPr algn="just">
              <a:defRPr/>
            </a:pPr>
            <a:r>
              <a:rPr lang="ru-RU"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   Проект направлен на реализацию федерального проекта «Цифровое государственное управление» национальной программы «Цифровая экономика Российской Федерации», в части внедрения цифровых технологий при  оказании государственных услуг.</a:t>
            </a:r>
            <a:endParaRPr lang="ru-RU" sz="3200" b="1" dirty="0">
              <a:solidFill>
                <a:srgbClr val="002060"/>
              </a:solidFill>
              <a:latin typeface="PT Astra Serif"/>
            </a:endParaRPr>
          </a:p>
        </p:txBody>
      </p:sp>
      <p:sp>
        <p:nvSpPr>
          <p:cNvPr id="81" name="TextBox 1"/>
          <p:cNvSpPr txBox="1"/>
          <p:nvPr/>
        </p:nvSpPr>
        <p:spPr bwMode="auto">
          <a:xfrm>
            <a:off x="13715655" y="4651335"/>
            <a:ext cx="4205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0000"/>
              <a:defRPr/>
            </a:pPr>
            <a:r>
              <a:rPr lang="ru-RU" sz="1800" u="none">
                <a:solidFill>
                  <a:srgbClr val="002060"/>
                </a:solidFill>
                <a:latin typeface="Liberation Serif"/>
                <a:ea typeface="Liberation Serif"/>
                <a:cs typeface="Liberation Serif"/>
              </a:rPr>
              <a:t> </a:t>
            </a:r>
            <a:r>
              <a:rPr lang="ru-RU" sz="2800" b="1">
                <a:solidFill>
                  <a:schemeClr val="bg1"/>
                </a:solidFill>
                <a:latin typeface="Montserrat Light"/>
                <a:ea typeface="Liberation Serif"/>
                <a:cs typeface="Liberation Serif"/>
              </a:rPr>
              <a:t>Цель проекта</a:t>
            </a:r>
            <a:endParaRPr sz="2800">
              <a:solidFill>
                <a:schemeClr val="bg1"/>
              </a:solidFill>
              <a:latin typeface="Montserrat Light"/>
            </a:endParaRPr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359912" y="5182058"/>
            <a:ext cx="3283399" cy="2089977"/>
          </a:xfrm>
          <a:prstGeom prst="rect">
            <a:avLst/>
          </a:prstGeom>
        </p:spPr>
      </p:pic>
      <p:sp>
        <p:nvSpPr>
          <p:cNvPr id="84" name="TextBox 1"/>
          <p:cNvSpPr txBox="1"/>
          <p:nvPr/>
        </p:nvSpPr>
        <p:spPr bwMode="auto">
          <a:xfrm>
            <a:off x="13334203" y="5934659"/>
            <a:ext cx="5933393" cy="579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SzPct val="120000"/>
              <a:defRPr/>
            </a:pPr>
            <a:r>
              <a:rPr lang="ru-RU" sz="2800" b="1" u="none" dirty="0">
                <a:solidFill>
                  <a:srgbClr val="333399"/>
                </a:solidFill>
                <a:latin typeface="Montserrat Light"/>
                <a:ea typeface="Liberation Serif"/>
                <a:cs typeface="Liberation Serif"/>
              </a:rPr>
              <a:t> </a:t>
            </a:r>
            <a:r>
              <a:rPr lang="ru-RU" sz="3200" b="1" u="none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клиентоцентричный</a:t>
            </a:r>
            <a:r>
              <a:rPr lang="ru-RU" sz="2800" b="1" u="none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lang="ru-RU" sz="3200" b="1" u="none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сервис</a:t>
            </a:r>
            <a:endParaRPr sz="3200" b="1" dirty="0">
              <a:solidFill>
                <a:srgbClr val="1D4779"/>
              </a:solidFill>
              <a:latin typeface="PT Astra Serif"/>
            </a:endParaRPr>
          </a:p>
        </p:txBody>
      </p:sp>
      <p:sp>
        <p:nvSpPr>
          <p:cNvPr id="85" name="object 108"/>
          <p:cNvSpPr txBox="1"/>
          <p:nvPr/>
        </p:nvSpPr>
        <p:spPr bwMode="auto">
          <a:xfrm>
            <a:off x="13643312" y="8237601"/>
            <a:ext cx="7750438" cy="1415566"/>
          </a:xfrm>
          <a:prstGeom prst="rect">
            <a:avLst/>
          </a:prstGeom>
        </p:spPr>
        <p:txBody>
          <a:bodyPr vert="horz" wrap="square" lIns="0" tIns="5771" rIns="0" bIns="0" rtlCol="0">
            <a:noAutofit/>
          </a:bodyPr>
          <a:lstStyle/>
          <a:p>
            <a:pPr indent="-174623">
              <a:buClr>
                <a:srgbClr val="CC0066"/>
              </a:buClr>
              <a:buSzPct val="120000"/>
              <a:buFont typeface="Montserrat"/>
              <a:buChar char="›"/>
              <a:defRPr/>
            </a:pP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оптимизация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процедуры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осмотра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самоходных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машин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и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других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видов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техники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,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за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счет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автоматизации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процесса</a:t>
            </a:r>
            <a:endParaRPr sz="3200" b="1" dirty="0">
              <a:solidFill>
                <a:srgbClr val="002060"/>
              </a:solidFill>
              <a:latin typeface="PT Astra Serif"/>
              <a:ea typeface="Liberation Serif"/>
              <a:cs typeface="Liberation Serif"/>
            </a:endParaRPr>
          </a:p>
          <a:p>
            <a:pPr indent="-174623">
              <a:buClr>
                <a:srgbClr val="CC0066"/>
              </a:buClr>
              <a:buSzPct val="120000"/>
              <a:buFont typeface="Montserrat"/>
              <a:buChar char="›"/>
              <a:defRPr/>
            </a:pP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сокращение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срока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предоставления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государственной</a:t>
            </a:r>
            <a:r>
              <a:rPr sz="32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услуги</a:t>
            </a:r>
            <a:r>
              <a:rPr lang="ru-RU" sz="3200" b="1" dirty="0">
                <a:solidFill>
                  <a:srgbClr val="1D4779"/>
                </a:solidFill>
                <a:latin typeface="PT Astra Serif"/>
                <a:ea typeface="Liberation Serif"/>
                <a:cs typeface="Liberation Serif"/>
              </a:rPr>
              <a:t> </a:t>
            </a:r>
            <a:endParaRPr sz="3200" dirty="0">
              <a:solidFill>
                <a:srgbClr val="1D4779"/>
              </a:solidFill>
              <a:latin typeface="PT Astra Serif"/>
            </a:endParaRPr>
          </a:p>
        </p:txBody>
      </p:sp>
      <p:pic>
        <p:nvPicPr>
          <p:cNvPr id="86" name="Рисунок 8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449273" y="8591027"/>
            <a:ext cx="1321558" cy="1321558"/>
          </a:xfrm>
          <a:prstGeom prst="rect">
            <a:avLst/>
          </a:prstGeom>
        </p:spPr>
      </p:pic>
      <p:sp>
        <p:nvSpPr>
          <p:cNvPr id="87" name="Прямоугольная выноска 86"/>
          <p:cNvSpPr/>
          <p:nvPr/>
        </p:nvSpPr>
        <p:spPr bwMode="auto">
          <a:xfrm>
            <a:off x="13735945" y="6981211"/>
            <a:ext cx="3545975" cy="932244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8" name="TextBox 1"/>
          <p:cNvSpPr txBox="1"/>
          <p:nvPr/>
        </p:nvSpPr>
        <p:spPr bwMode="auto">
          <a:xfrm>
            <a:off x="13798583" y="7102515"/>
            <a:ext cx="4205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0000"/>
              <a:defRPr/>
            </a:pPr>
            <a:r>
              <a:rPr lang="ru-RU" sz="1800" u="none" dirty="0">
                <a:solidFill>
                  <a:srgbClr val="002060"/>
                </a:solidFill>
                <a:latin typeface="Liberation Serif"/>
                <a:ea typeface="Liberation Serif"/>
                <a:cs typeface="Liberation Serif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Montserrat Light"/>
                <a:ea typeface="Liberation Serif"/>
                <a:cs typeface="Liberation Serif"/>
              </a:rPr>
              <a:t>Задачи проекта</a:t>
            </a:r>
            <a:endParaRPr sz="2800" dirty="0">
              <a:solidFill>
                <a:schemeClr val="bg1"/>
              </a:solidFill>
              <a:latin typeface="Montserrat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81305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Предпосылки реализации проекта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724254" y="12246712"/>
            <a:ext cx="4212301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 dirty="0" smtClean="0">
                <a:solidFill>
                  <a:schemeClr val="tx2">
                    <a:lumMod val="75000"/>
                  </a:schemeClr>
                </a:solidFill>
                <a:latin typeface="Montserrat Light"/>
                <a:ea typeface="Montserrat Light"/>
                <a:cs typeface="Montserrat Light"/>
              </a:rPr>
              <a:t>Ямало-Ненецкий автономный округ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Montserrat Light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3</a:t>
            </a:r>
            <a:endParaRPr lang="ru-RU" sz="4700" b="1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cxnSpLocks/>
          </p:cNvCxnSpPr>
          <p:nvPr/>
        </p:nvCxnSpPr>
        <p:spPr bwMode="auto">
          <a:xfrm>
            <a:off x="10297145" y="4000314"/>
            <a:ext cx="0" cy="6790085"/>
          </a:xfrm>
          <a:prstGeom prst="line">
            <a:avLst/>
          </a:prstGeom>
          <a:ln w="3175">
            <a:solidFill>
              <a:srgbClr val="3D7F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 bwMode="auto">
          <a:xfrm>
            <a:off x="12263935" y="3508001"/>
            <a:ext cx="3013147" cy="674551"/>
          </a:xfrm>
          <a:prstGeom prst="rect">
            <a:avLst/>
          </a:prstGeom>
          <a:noFill/>
        </p:spPr>
        <p:txBody>
          <a:bodyPr wrap="square" lIns="180346" tIns="90173" rIns="180346" bIns="90173" rtlCol="0">
            <a:noAutofit/>
          </a:bodyPr>
          <a:lstStyle/>
          <a:p>
            <a:pPr>
              <a:defRPr/>
            </a:pP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PT Astra Serif"/>
              </a:rPr>
              <a:t>Сложности</a:t>
            </a:r>
          </a:p>
        </p:txBody>
      </p:sp>
      <p:grpSp>
        <p:nvGrpSpPr>
          <p:cNvPr id="69" name="Группа 68"/>
          <p:cNvGrpSpPr/>
          <p:nvPr/>
        </p:nvGrpSpPr>
        <p:grpSpPr bwMode="auto">
          <a:xfrm>
            <a:off x="608940" y="6092534"/>
            <a:ext cx="582765" cy="607568"/>
            <a:chOff x="2783394" y="8994260"/>
            <a:chExt cx="1084769" cy="1130937"/>
          </a:xfrm>
        </p:grpSpPr>
        <p:grpSp>
          <p:nvGrpSpPr>
            <p:cNvPr id="67" name="Группа 66"/>
            <p:cNvGrpSpPr/>
            <p:nvPr/>
          </p:nvGrpSpPr>
          <p:grpSpPr bwMode="auto">
            <a:xfrm>
              <a:off x="2783394" y="8994260"/>
              <a:ext cx="433908" cy="484687"/>
              <a:chOff x="6598566" y="8961953"/>
              <a:chExt cx="433908" cy="484687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52" name="Oval 131"/>
              <p:cNvSpPr>
                <a:spLocks noChangeArrowheads="1"/>
              </p:cNvSpPr>
              <p:nvPr/>
            </p:nvSpPr>
            <p:spPr bwMode="auto">
              <a:xfrm>
                <a:off x="6704736" y="8961953"/>
                <a:ext cx="216956" cy="2123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53" name="Freeform 132"/>
              <p:cNvSpPr/>
              <p:nvPr/>
            </p:nvSpPr>
            <p:spPr bwMode="auto">
              <a:xfrm>
                <a:off x="6598566" y="9229684"/>
                <a:ext cx="433908" cy="216956"/>
              </a:xfrm>
              <a:custGeom>
                <a:avLst/>
                <a:gdLst>
                  <a:gd name="T0" fmla="*/ 60 w 81"/>
                  <a:gd name="T1" fmla="*/ 0 h 40"/>
                  <a:gd name="T2" fmla="*/ 20 w 81"/>
                  <a:gd name="T3" fmla="*/ 0 h 40"/>
                  <a:gd name="T4" fmla="*/ 0 w 81"/>
                  <a:gd name="T5" fmla="*/ 20 h 40"/>
                  <a:gd name="T6" fmla="*/ 0 w 81"/>
                  <a:gd name="T7" fmla="*/ 40 h 40"/>
                  <a:gd name="T8" fmla="*/ 81 w 81"/>
                  <a:gd name="T9" fmla="*/ 40 h 40"/>
                  <a:gd name="T10" fmla="*/ 81 w 81"/>
                  <a:gd name="T11" fmla="*/ 20 h 40"/>
                  <a:gd name="T12" fmla="*/ 60 w 81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40" extrusionOk="0">
                    <a:moveTo>
                      <a:pt x="6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9"/>
                      <a:pt x="72" y="0"/>
                      <a:pt x="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</p:grpSp>
        <p:grpSp>
          <p:nvGrpSpPr>
            <p:cNvPr id="68" name="Группа 67"/>
            <p:cNvGrpSpPr/>
            <p:nvPr/>
          </p:nvGrpSpPr>
          <p:grpSpPr bwMode="auto">
            <a:xfrm>
              <a:off x="3000346" y="9257377"/>
              <a:ext cx="867817" cy="867820"/>
              <a:chOff x="3000346" y="9257377"/>
              <a:chExt cx="867817" cy="867820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58" name="Rectangle 902"/>
              <p:cNvSpPr>
                <a:spLocks noChangeArrowheads="1"/>
              </p:cNvSpPr>
              <p:nvPr/>
            </p:nvSpPr>
            <p:spPr bwMode="auto">
              <a:xfrm>
                <a:off x="3323469" y="9257377"/>
                <a:ext cx="216956" cy="2215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Rectangle 903"/>
              <p:cNvSpPr>
                <a:spLocks noChangeArrowheads="1"/>
              </p:cNvSpPr>
              <p:nvPr/>
            </p:nvSpPr>
            <p:spPr bwMode="auto">
              <a:xfrm>
                <a:off x="3651207" y="9257377"/>
                <a:ext cx="216956" cy="22157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Rectangle 904"/>
              <p:cNvSpPr>
                <a:spLocks noChangeArrowheads="1"/>
              </p:cNvSpPr>
              <p:nvPr/>
            </p:nvSpPr>
            <p:spPr bwMode="auto">
              <a:xfrm>
                <a:off x="3323469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Rectangle 905"/>
              <p:cNvSpPr>
                <a:spLocks noChangeArrowheads="1"/>
              </p:cNvSpPr>
              <p:nvPr/>
            </p:nvSpPr>
            <p:spPr bwMode="auto">
              <a:xfrm>
                <a:off x="3000346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Rectangle 906"/>
              <p:cNvSpPr>
                <a:spLocks noChangeArrowheads="1"/>
              </p:cNvSpPr>
              <p:nvPr/>
            </p:nvSpPr>
            <p:spPr bwMode="auto">
              <a:xfrm>
                <a:off x="3651207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Rectangle 907"/>
              <p:cNvSpPr>
                <a:spLocks noChangeArrowheads="1"/>
              </p:cNvSpPr>
              <p:nvPr/>
            </p:nvSpPr>
            <p:spPr bwMode="auto">
              <a:xfrm>
                <a:off x="3323469" y="9908241"/>
                <a:ext cx="216956" cy="21695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cxnSp>
        <p:nvCxnSpPr>
          <p:cNvPr id="71" name="Прямая соединительная линия 70"/>
          <p:cNvCxnSpPr>
            <a:cxnSpLocks/>
          </p:cNvCxnSpPr>
          <p:nvPr/>
        </p:nvCxnSpPr>
        <p:spPr bwMode="auto">
          <a:xfrm>
            <a:off x="1656972" y="6427782"/>
            <a:ext cx="410445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 bwMode="auto">
          <a:xfrm flipH="1" flipV="1">
            <a:off x="11137367" y="4899411"/>
            <a:ext cx="276042" cy="24870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4" name="Прямоугольник 17"/>
          <p:cNvSpPr>
            <a:spLocks noChangeArrowheads="1"/>
          </p:cNvSpPr>
          <p:nvPr/>
        </p:nvSpPr>
        <p:spPr bwMode="auto">
          <a:xfrm>
            <a:off x="337189" y="3329716"/>
            <a:ext cx="9612185" cy="338809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9pPr>
          </a:lstStyle>
          <a:p>
            <a:pPr algn="just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</a:rPr>
              <a:t>При регистрации самоходных машин обязательно проведение осмотра техники государственным инженером-инспектором органа </a:t>
            </a:r>
            <a:r>
              <a:rPr lang="ru-RU" sz="2800" b="1" dirty="0" err="1">
                <a:solidFill>
                  <a:srgbClr val="002060"/>
                </a:solidFill>
                <a:latin typeface="PT Astra Serif"/>
              </a:rPr>
              <a:t>гостехнадзора</a:t>
            </a:r>
            <a:r>
              <a:rPr lang="ru-RU" sz="2800" b="1" dirty="0">
                <a:solidFill>
                  <a:srgbClr val="002060"/>
                </a:solidFill>
                <a:latin typeface="PT Astra Serif"/>
              </a:rPr>
              <a:t> по месту нахождения техники. </a:t>
            </a:r>
            <a:endParaRPr sz="2800" dirty="0">
              <a:latin typeface="PT Astra Serif"/>
            </a:endParaRPr>
          </a:p>
          <a:p>
            <a:pPr algn="just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</a:rPr>
              <a:t>При осмотре техники осуществляется ее идентификация.</a:t>
            </a:r>
            <a:endParaRPr sz="2800" dirty="0">
              <a:latin typeface="PT Astra Serif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577529" y="6667870"/>
            <a:ext cx="2751845" cy="4334001"/>
          </a:xfrm>
          <a:prstGeom prst="rect">
            <a:avLst/>
          </a:prstGeom>
        </p:spPr>
      </p:pic>
      <p:sp>
        <p:nvSpPr>
          <p:cNvPr id="66" name="Прямоугольник 17"/>
          <p:cNvSpPr>
            <a:spLocks noChangeArrowheads="1"/>
          </p:cNvSpPr>
          <p:nvPr/>
        </p:nvSpPr>
        <p:spPr bwMode="auto">
          <a:xfrm>
            <a:off x="12108322" y="4544482"/>
            <a:ext cx="9134038" cy="1327241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9pPr>
          </a:lstStyle>
          <a:p>
            <a:pPr algn="just">
              <a:defRPr/>
            </a:pPr>
            <a:r>
              <a:rPr lang="ru-RU" sz="2800" b="1" i="0" u="none" strike="noStrike" cap="none" spc="0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большое количество труднодоступных районов в автономном округе</a:t>
            </a:r>
            <a:endParaRPr sz="2800" b="1" u="none" dirty="0">
              <a:solidFill>
                <a:srgbClr val="002060"/>
              </a:solidFill>
              <a:latin typeface="PT Astra Serif"/>
              <a:ea typeface="Liberation Serif"/>
              <a:cs typeface="Liberation Serif"/>
            </a:endParaRPr>
          </a:p>
        </p:txBody>
      </p:sp>
      <p:sp>
        <p:nvSpPr>
          <p:cNvPr id="70" name="Овал 69"/>
          <p:cNvSpPr/>
          <p:nvPr/>
        </p:nvSpPr>
        <p:spPr bwMode="auto">
          <a:xfrm flipH="1" flipV="1">
            <a:off x="11137367" y="6312014"/>
            <a:ext cx="276042" cy="24870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" name="TextBox 73"/>
          <p:cNvSpPr txBox="1"/>
          <p:nvPr/>
        </p:nvSpPr>
        <p:spPr bwMode="auto">
          <a:xfrm>
            <a:off x="12087230" y="5906652"/>
            <a:ext cx="9515171" cy="1272460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высокая стоимость, а в некоторых случаях невозможность доставки маломобильной техники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PT Astra Serif"/>
                <a:cs typeface="Arial"/>
              </a:rPr>
              <a:t> </a:t>
            </a:r>
            <a:endParaRPr sz="2800" dirty="0">
              <a:latin typeface="PT Astra Serif"/>
            </a:endParaRPr>
          </a:p>
        </p:txBody>
      </p:sp>
      <p:sp>
        <p:nvSpPr>
          <p:cNvPr id="82" name="TextBox 81"/>
          <p:cNvSpPr txBox="1"/>
          <p:nvPr/>
        </p:nvSpPr>
        <p:spPr bwMode="auto">
          <a:xfrm>
            <a:off x="12125614" y="7226203"/>
            <a:ext cx="8036453" cy="103275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отсутствие регулярных авиарейсов на отдаленные месторождения нефти и газа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PT Astra Serif"/>
                <a:cs typeface="Arial"/>
              </a:rPr>
              <a:t> </a:t>
            </a:r>
            <a:endParaRPr sz="2800" dirty="0">
              <a:latin typeface="PT Astra Serif"/>
            </a:endParaRPr>
          </a:p>
        </p:txBody>
      </p:sp>
      <p:sp>
        <p:nvSpPr>
          <p:cNvPr id="83" name="TextBox 82"/>
          <p:cNvSpPr txBox="1"/>
          <p:nvPr/>
        </p:nvSpPr>
        <p:spPr bwMode="auto">
          <a:xfrm>
            <a:off x="12125614" y="8513668"/>
            <a:ext cx="9966445" cy="1134481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отсутствие межмуниципальных дорог в отдаленных районах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PT Astra Serif"/>
                <a:cs typeface="Arial"/>
              </a:rPr>
              <a:t> </a:t>
            </a:r>
            <a:endParaRPr sz="2800" dirty="0">
              <a:latin typeface="PT Astra Serif"/>
            </a:endParaRPr>
          </a:p>
        </p:txBody>
      </p:sp>
      <p:sp>
        <p:nvSpPr>
          <p:cNvPr id="84" name="Овал 83"/>
          <p:cNvSpPr/>
          <p:nvPr/>
        </p:nvSpPr>
        <p:spPr bwMode="auto">
          <a:xfrm flipH="1" flipV="1">
            <a:off x="11138459" y="7549826"/>
            <a:ext cx="276042" cy="24870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 bwMode="auto">
          <a:xfrm flipH="1" flipV="1">
            <a:off x="11173231" y="8693191"/>
            <a:ext cx="276042" cy="24870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2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77919" y="6427782"/>
            <a:ext cx="3563113" cy="468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960750" name="Рисунок 130996074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762988" y="3352848"/>
            <a:ext cx="1127428" cy="1127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81305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Реализация проекта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729238" y="12296587"/>
            <a:ext cx="3851474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 dirty="0" smtClean="0">
                <a:solidFill>
                  <a:schemeClr val="tx2">
                    <a:lumMod val="75000"/>
                  </a:schemeClr>
                </a:solidFill>
                <a:latin typeface="Montserrat Light"/>
                <a:ea typeface="Montserrat Light"/>
                <a:cs typeface="Montserrat Light"/>
              </a:rPr>
              <a:t>Ямало-Ненецкий автономный округ</a:t>
            </a:r>
            <a:endParaRPr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4</a:t>
            </a:r>
            <a:endParaRPr lang="ru-RU" sz="4700" b="1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Прямоугольник 17"/>
          <p:cNvSpPr>
            <a:spLocks noChangeArrowheads="1"/>
          </p:cNvSpPr>
          <p:nvPr/>
        </p:nvSpPr>
        <p:spPr bwMode="auto">
          <a:xfrm>
            <a:off x="588841" y="3435968"/>
            <a:ext cx="7794334" cy="5869271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9pPr>
          </a:lstStyle>
          <a:p>
            <a:pPr algn="just">
              <a:defRPr/>
            </a:pP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При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реализации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проекта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проведение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осмотра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самоходных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машин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и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других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видов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техники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проводиться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собственниками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самостоятельно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, с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применением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специального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мобильного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приложения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.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Оно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позволяет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производить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осмотр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техники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с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фото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и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видеофиксацией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по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заранее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определенному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программой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алгоритму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и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передать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результаты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осмотра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на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сервер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в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инспекцию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 </a:t>
            </a:r>
            <a:r>
              <a:rPr sz="2800" b="1" dirty="0" err="1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Гостехнадзора</a:t>
            </a:r>
            <a:r>
              <a:rPr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. </a:t>
            </a:r>
            <a:endParaRPr sz="2800" b="1" dirty="0">
              <a:solidFill>
                <a:srgbClr val="002060"/>
              </a:solidFill>
              <a:latin typeface="PT Astra Serif"/>
            </a:endParaRPr>
          </a:p>
        </p:txBody>
      </p:sp>
      <p:sp>
        <p:nvSpPr>
          <p:cNvPr id="126" name="Прямоугольник 2"/>
          <p:cNvSpPr/>
          <p:nvPr/>
        </p:nvSpPr>
        <p:spPr bwMode="auto">
          <a:xfrm>
            <a:off x="9090153" y="4627528"/>
            <a:ext cx="13019049" cy="5866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8" name="Рисунок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921511" y="4899893"/>
            <a:ext cx="4922144" cy="3039912"/>
          </a:xfrm>
          <a:prstGeom prst="rect">
            <a:avLst/>
          </a:prstGeom>
        </p:spPr>
      </p:pic>
      <p:sp>
        <p:nvSpPr>
          <p:cNvPr id="31" name="TextBox 1103145809"/>
          <p:cNvSpPr txBox="1"/>
          <p:nvPr/>
        </p:nvSpPr>
        <p:spPr bwMode="auto">
          <a:xfrm>
            <a:off x="9315595" y="8516331"/>
            <a:ext cx="3672407" cy="980660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Подача</a:t>
            </a:r>
            <a:r>
              <a:rPr lang="ru-RU"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 </a:t>
            </a:r>
            <a:r>
              <a:rPr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заявления,</a:t>
            </a:r>
            <a:endParaRPr/>
          </a:p>
          <a:p>
            <a:pPr>
              <a:defRPr/>
            </a:pPr>
            <a:r>
              <a:rPr lang="ru-RU"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з</a:t>
            </a:r>
            <a:r>
              <a:rPr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аведение</a:t>
            </a:r>
            <a:r>
              <a:rPr lang="ru-RU"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 </a:t>
            </a:r>
            <a:r>
              <a:rPr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карточки осмотра</a:t>
            </a:r>
            <a:endParaRPr sz="2000">
              <a:solidFill>
                <a:schemeClr val="bg2">
                  <a:lumMod val="25000"/>
                </a:schemeClr>
              </a:solidFill>
              <a:latin typeface="Montserrat Light"/>
            </a:endParaRPr>
          </a:p>
        </p:txBody>
      </p:sp>
      <p:sp>
        <p:nvSpPr>
          <p:cNvPr id="32" name="Пятиугольник 31"/>
          <p:cNvSpPr/>
          <p:nvPr/>
        </p:nvSpPr>
        <p:spPr bwMode="auto">
          <a:xfrm>
            <a:off x="12523953" y="8709494"/>
            <a:ext cx="452925" cy="420441"/>
          </a:xfrm>
          <a:prstGeom prst="homePlate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3" name="TextBox 1124679344"/>
          <p:cNvSpPr txBox="1"/>
          <p:nvPr/>
        </p:nvSpPr>
        <p:spPr bwMode="auto">
          <a:xfrm>
            <a:off x="13351506" y="8409507"/>
            <a:ext cx="4221837" cy="85459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Авторизация в приложении </a:t>
            </a:r>
            <a:r>
              <a:rPr lang="ru-RU"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/>
            </a:r>
            <a:br>
              <a:rPr lang="ru-RU"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</a:br>
            <a:r>
              <a:rPr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по СМС-коду, подготовка фото/видео отчета</a:t>
            </a:r>
          </a:p>
        </p:txBody>
      </p:sp>
      <p:sp>
        <p:nvSpPr>
          <p:cNvPr id="34" name="Пятиугольник 33"/>
          <p:cNvSpPr/>
          <p:nvPr/>
        </p:nvSpPr>
        <p:spPr bwMode="auto">
          <a:xfrm>
            <a:off x="17710384" y="8724824"/>
            <a:ext cx="452925" cy="420441"/>
          </a:xfrm>
          <a:prstGeom prst="homePlate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5" name="TextBox 968388162"/>
          <p:cNvSpPr txBox="1"/>
          <p:nvPr/>
        </p:nvSpPr>
        <p:spPr bwMode="auto">
          <a:xfrm>
            <a:off x="18497724" y="8358146"/>
            <a:ext cx="3185017" cy="95731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2000" b="1">
                <a:solidFill>
                  <a:srgbClr val="002060"/>
                </a:solidFill>
                <a:latin typeface="Montserrat Light"/>
                <a:ea typeface="Liberation Serif"/>
                <a:cs typeface="Liberation Serif"/>
              </a:rPr>
              <a:t>Рассмотрение материалов, принятие решения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12068771" y="3722337"/>
            <a:ext cx="7387409" cy="643774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 ExtraBold"/>
              </a:rPr>
              <a:t>Этапы проведения осмотра</a:t>
            </a:r>
            <a:endParaRPr lang="ru-RU" sz="3000" b="1" dirty="0">
              <a:solidFill>
                <a:schemeClr val="tx2">
                  <a:lumMod val="60000"/>
                  <a:lumOff val="40000"/>
                </a:schemeClr>
              </a:solidFill>
              <a:latin typeface="Montserrat Light"/>
            </a:endParaRPr>
          </a:p>
        </p:txBody>
      </p:sp>
      <p:grpSp>
        <p:nvGrpSpPr>
          <p:cNvPr id="37" name="Группа 36"/>
          <p:cNvGrpSpPr/>
          <p:nvPr/>
        </p:nvGrpSpPr>
        <p:grpSpPr bwMode="auto">
          <a:xfrm>
            <a:off x="744196" y="8324133"/>
            <a:ext cx="582765" cy="607568"/>
            <a:chOff x="2783394" y="8994260"/>
            <a:chExt cx="1084769" cy="1130937"/>
          </a:xfrm>
        </p:grpSpPr>
        <p:grpSp>
          <p:nvGrpSpPr>
            <p:cNvPr id="38" name="Группа 37"/>
            <p:cNvGrpSpPr/>
            <p:nvPr/>
          </p:nvGrpSpPr>
          <p:grpSpPr bwMode="auto">
            <a:xfrm>
              <a:off x="2783394" y="8994260"/>
              <a:ext cx="433908" cy="484687"/>
              <a:chOff x="6598566" y="8961953"/>
              <a:chExt cx="433908" cy="484687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46" name="Oval 131"/>
              <p:cNvSpPr>
                <a:spLocks noChangeArrowheads="1"/>
              </p:cNvSpPr>
              <p:nvPr/>
            </p:nvSpPr>
            <p:spPr bwMode="auto">
              <a:xfrm>
                <a:off x="6704736" y="8961953"/>
                <a:ext cx="216956" cy="2123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7" name="Freeform 132"/>
              <p:cNvSpPr/>
              <p:nvPr/>
            </p:nvSpPr>
            <p:spPr bwMode="auto">
              <a:xfrm>
                <a:off x="6598566" y="9229684"/>
                <a:ext cx="433908" cy="216956"/>
              </a:xfrm>
              <a:custGeom>
                <a:avLst/>
                <a:gdLst>
                  <a:gd name="T0" fmla="*/ 60 w 81"/>
                  <a:gd name="T1" fmla="*/ 0 h 40"/>
                  <a:gd name="T2" fmla="*/ 20 w 81"/>
                  <a:gd name="T3" fmla="*/ 0 h 40"/>
                  <a:gd name="T4" fmla="*/ 0 w 81"/>
                  <a:gd name="T5" fmla="*/ 20 h 40"/>
                  <a:gd name="T6" fmla="*/ 0 w 81"/>
                  <a:gd name="T7" fmla="*/ 40 h 40"/>
                  <a:gd name="T8" fmla="*/ 81 w 81"/>
                  <a:gd name="T9" fmla="*/ 40 h 40"/>
                  <a:gd name="T10" fmla="*/ 81 w 81"/>
                  <a:gd name="T11" fmla="*/ 20 h 40"/>
                  <a:gd name="T12" fmla="*/ 60 w 81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40" extrusionOk="0">
                    <a:moveTo>
                      <a:pt x="6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9"/>
                      <a:pt x="72" y="0"/>
                      <a:pt x="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</p:grpSp>
        <p:grpSp>
          <p:nvGrpSpPr>
            <p:cNvPr id="39" name="Группа 38"/>
            <p:cNvGrpSpPr/>
            <p:nvPr/>
          </p:nvGrpSpPr>
          <p:grpSpPr bwMode="auto">
            <a:xfrm>
              <a:off x="3000346" y="9257377"/>
              <a:ext cx="867817" cy="867820"/>
              <a:chOff x="3000346" y="9257377"/>
              <a:chExt cx="867817" cy="867820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40" name="Rectangle 902"/>
              <p:cNvSpPr>
                <a:spLocks noChangeArrowheads="1"/>
              </p:cNvSpPr>
              <p:nvPr/>
            </p:nvSpPr>
            <p:spPr bwMode="auto">
              <a:xfrm>
                <a:off x="3323469" y="9257377"/>
                <a:ext cx="216956" cy="2215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Rectangle 903"/>
              <p:cNvSpPr>
                <a:spLocks noChangeArrowheads="1"/>
              </p:cNvSpPr>
              <p:nvPr/>
            </p:nvSpPr>
            <p:spPr bwMode="auto">
              <a:xfrm>
                <a:off x="3651207" y="9257377"/>
                <a:ext cx="216956" cy="22157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Rectangle 904"/>
              <p:cNvSpPr>
                <a:spLocks noChangeArrowheads="1"/>
              </p:cNvSpPr>
              <p:nvPr/>
            </p:nvSpPr>
            <p:spPr bwMode="auto">
              <a:xfrm>
                <a:off x="3323469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Rectangle 905"/>
              <p:cNvSpPr>
                <a:spLocks noChangeArrowheads="1"/>
              </p:cNvSpPr>
              <p:nvPr/>
            </p:nvSpPr>
            <p:spPr bwMode="auto">
              <a:xfrm>
                <a:off x="3000346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Rectangle 906"/>
              <p:cNvSpPr>
                <a:spLocks noChangeArrowheads="1"/>
              </p:cNvSpPr>
              <p:nvPr/>
            </p:nvSpPr>
            <p:spPr bwMode="auto">
              <a:xfrm>
                <a:off x="3651207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Rectangle 907"/>
              <p:cNvSpPr>
                <a:spLocks noChangeArrowheads="1"/>
              </p:cNvSpPr>
              <p:nvPr/>
            </p:nvSpPr>
            <p:spPr bwMode="auto">
              <a:xfrm>
                <a:off x="3323469" y="9908241"/>
                <a:ext cx="216956" cy="21695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cxnSp>
        <p:nvCxnSpPr>
          <p:cNvPr id="48" name="Прямая соединительная линия 47"/>
          <p:cNvCxnSpPr>
            <a:cxnSpLocks/>
          </p:cNvCxnSpPr>
          <p:nvPr/>
        </p:nvCxnSpPr>
        <p:spPr bwMode="auto">
          <a:xfrm>
            <a:off x="1512739" y="8321815"/>
            <a:ext cx="410445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 bwMode="auto">
          <a:xfrm>
            <a:off x="1920147" y="8514917"/>
            <a:ext cx="7387409" cy="643774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PT Astra Serif"/>
              </a:rPr>
              <a:t>Возможности приложения</a:t>
            </a:r>
          </a:p>
        </p:txBody>
      </p:sp>
      <p:sp>
        <p:nvSpPr>
          <p:cNvPr id="50" name="TextBox 49"/>
          <p:cNvSpPr txBox="1"/>
          <p:nvPr/>
        </p:nvSpPr>
        <p:spPr bwMode="auto">
          <a:xfrm>
            <a:off x="2070015" y="9217273"/>
            <a:ext cx="6498938" cy="69471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lang="ru-RU" sz="2400" b="1" i="0" u="none" strike="noStrike" cap="none" spc="0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Оправка контрольных сумм на сервер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PT Astra Serif"/>
                <a:cs typeface="Arial"/>
              </a:rPr>
              <a:t> </a:t>
            </a:r>
            <a:endParaRPr sz="2400" dirty="0">
              <a:latin typeface="PT Astra Serif"/>
            </a:endParaRPr>
          </a:p>
        </p:txBody>
      </p:sp>
      <p:sp>
        <p:nvSpPr>
          <p:cNvPr id="51" name="TextBox 50"/>
          <p:cNvSpPr txBox="1"/>
          <p:nvPr/>
        </p:nvSpPr>
        <p:spPr bwMode="auto">
          <a:xfrm>
            <a:off x="1872209" y="9858696"/>
            <a:ext cx="5958345" cy="57462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marL="177798" algn="l">
              <a:defRPr/>
            </a:pPr>
            <a:r>
              <a:rPr lang="ru-RU" sz="2400" b="1" i="0" u="none" strike="noStrike" cap="none" spc="0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Привязка к координатам (осмотры от Подмосковья до  Сахалина)</a:t>
            </a:r>
            <a:r>
              <a:rPr lang="ru-RU" sz="24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 </a:t>
            </a:r>
            <a:endParaRPr lang="ru-RU" sz="2400" b="1" i="0" u="none" strike="noStrike" cap="none" spc="0" dirty="0">
              <a:solidFill>
                <a:srgbClr val="002060"/>
              </a:solidFill>
              <a:latin typeface="PT Astra Serif"/>
              <a:ea typeface="Liberation Serif"/>
              <a:cs typeface="Liberation Serif"/>
            </a:endParaRPr>
          </a:p>
        </p:txBody>
      </p:sp>
      <p:sp>
        <p:nvSpPr>
          <p:cNvPr id="52" name="TextBox 51"/>
          <p:cNvSpPr txBox="1"/>
          <p:nvPr/>
        </p:nvSpPr>
        <p:spPr bwMode="auto">
          <a:xfrm>
            <a:off x="2016225" y="10838893"/>
            <a:ext cx="6297155" cy="77853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lang="ru-RU" sz="2400" b="1" i="0" u="none" strike="noStrike" cap="none" spc="0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Все фотографии сохраняются в приложении и передаются на сервер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PT Astra Serif"/>
                <a:cs typeface="Arial"/>
              </a:rPr>
              <a:t> </a:t>
            </a:r>
            <a:endParaRPr sz="2400" dirty="0">
              <a:latin typeface="PT Astra Serif"/>
            </a:endParaRPr>
          </a:p>
        </p:txBody>
      </p:sp>
      <p:sp>
        <p:nvSpPr>
          <p:cNvPr id="53" name="Овал 17"/>
          <p:cNvSpPr/>
          <p:nvPr/>
        </p:nvSpPr>
        <p:spPr bwMode="auto">
          <a:xfrm>
            <a:off x="833077" y="9217273"/>
            <a:ext cx="672510" cy="64142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6" name="Овал 17"/>
          <p:cNvSpPr/>
          <p:nvPr/>
        </p:nvSpPr>
        <p:spPr bwMode="auto">
          <a:xfrm>
            <a:off x="840229" y="10075652"/>
            <a:ext cx="672510" cy="64142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" name="Овал 17"/>
          <p:cNvSpPr/>
          <p:nvPr/>
        </p:nvSpPr>
        <p:spPr bwMode="auto">
          <a:xfrm>
            <a:off x="833077" y="11004488"/>
            <a:ext cx="672510" cy="64142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8" name="Рисунок 1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0620" y="11152181"/>
            <a:ext cx="346035" cy="346035"/>
          </a:xfrm>
          <a:prstGeom prst="rect">
            <a:avLst/>
          </a:prstGeom>
        </p:spPr>
      </p:pic>
      <p:pic>
        <p:nvPicPr>
          <p:cNvPr id="59" name="Рисунок 14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014029" y="10180237"/>
            <a:ext cx="365727" cy="365727"/>
          </a:xfrm>
          <a:prstGeom prst="rect">
            <a:avLst/>
          </a:prstGeom>
        </p:spPr>
      </p:pic>
      <p:pic>
        <p:nvPicPr>
          <p:cNvPr id="60" name="Рисунок 10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002240" y="9349428"/>
            <a:ext cx="334184" cy="3341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986" y="4924020"/>
            <a:ext cx="3536607" cy="29840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7417" y="4905033"/>
            <a:ext cx="3857204" cy="3078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81305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Реализация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проекта (пример)</a:t>
            </a:r>
            <a:endParaRPr lang="ru-RU" dirty="0">
              <a:solidFill>
                <a:schemeClr val="tx2">
                  <a:lumMod val="75000"/>
                </a:schemeClr>
              </a:solidFill>
              <a:latin typeface="PT Astra Serif"/>
            </a:endParaRP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729238" y="12296587"/>
            <a:ext cx="3851474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 dirty="0" smtClean="0">
                <a:solidFill>
                  <a:schemeClr val="tx2">
                    <a:lumMod val="75000"/>
                  </a:schemeClr>
                </a:solidFill>
                <a:latin typeface="Montserrat Light"/>
                <a:ea typeface="Montserrat Light"/>
                <a:cs typeface="Montserrat Light"/>
              </a:rPr>
              <a:t>Ямало-Ненецкий автономный округ</a:t>
            </a:r>
            <a:endParaRPr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5</a:t>
            </a:r>
            <a:endParaRPr lang="ru-RU" sz="4700" b="1" dirty="0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7" name="ks_8a1d2b__upload_video_575535_637762a8ab2cfd539cff0942e77a3ff2_0_0_videoStep_1638864312820-4a19ce7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/>
        </p:blipFill>
        <p:spPr bwMode="auto">
          <a:xfrm>
            <a:off x="7165509" y="4063497"/>
            <a:ext cx="5396134" cy="5586395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 bwMode="auto">
          <a:xfrm>
            <a:off x="677941" y="8025625"/>
            <a:ext cx="582765" cy="607568"/>
            <a:chOff x="2783394" y="8994260"/>
            <a:chExt cx="1084769" cy="1130937"/>
          </a:xfrm>
        </p:grpSpPr>
        <p:grpSp>
          <p:nvGrpSpPr>
            <p:cNvPr id="38" name="Группа 37"/>
            <p:cNvGrpSpPr/>
            <p:nvPr/>
          </p:nvGrpSpPr>
          <p:grpSpPr bwMode="auto">
            <a:xfrm>
              <a:off x="2783394" y="8994260"/>
              <a:ext cx="433908" cy="484687"/>
              <a:chOff x="6598566" y="8961953"/>
              <a:chExt cx="433908" cy="484687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46" name="Oval 131"/>
              <p:cNvSpPr>
                <a:spLocks noChangeArrowheads="1"/>
              </p:cNvSpPr>
              <p:nvPr/>
            </p:nvSpPr>
            <p:spPr bwMode="auto">
              <a:xfrm>
                <a:off x="6704736" y="8961953"/>
                <a:ext cx="216956" cy="2123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7" name="Freeform 132"/>
              <p:cNvSpPr/>
              <p:nvPr/>
            </p:nvSpPr>
            <p:spPr bwMode="auto">
              <a:xfrm>
                <a:off x="6598566" y="9229684"/>
                <a:ext cx="433908" cy="216956"/>
              </a:xfrm>
              <a:custGeom>
                <a:avLst/>
                <a:gdLst>
                  <a:gd name="T0" fmla="*/ 60 w 81"/>
                  <a:gd name="T1" fmla="*/ 0 h 40"/>
                  <a:gd name="T2" fmla="*/ 20 w 81"/>
                  <a:gd name="T3" fmla="*/ 0 h 40"/>
                  <a:gd name="T4" fmla="*/ 0 w 81"/>
                  <a:gd name="T5" fmla="*/ 20 h 40"/>
                  <a:gd name="T6" fmla="*/ 0 w 81"/>
                  <a:gd name="T7" fmla="*/ 40 h 40"/>
                  <a:gd name="T8" fmla="*/ 81 w 81"/>
                  <a:gd name="T9" fmla="*/ 40 h 40"/>
                  <a:gd name="T10" fmla="*/ 81 w 81"/>
                  <a:gd name="T11" fmla="*/ 20 h 40"/>
                  <a:gd name="T12" fmla="*/ 60 w 81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40" extrusionOk="0">
                    <a:moveTo>
                      <a:pt x="6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9"/>
                      <a:pt x="72" y="0"/>
                      <a:pt x="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</p:grpSp>
        <p:grpSp>
          <p:nvGrpSpPr>
            <p:cNvPr id="39" name="Группа 38"/>
            <p:cNvGrpSpPr/>
            <p:nvPr/>
          </p:nvGrpSpPr>
          <p:grpSpPr bwMode="auto">
            <a:xfrm>
              <a:off x="3000346" y="9257377"/>
              <a:ext cx="867817" cy="867820"/>
              <a:chOff x="3000346" y="9257377"/>
              <a:chExt cx="867817" cy="867820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40" name="Rectangle 902"/>
              <p:cNvSpPr>
                <a:spLocks noChangeArrowheads="1"/>
              </p:cNvSpPr>
              <p:nvPr/>
            </p:nvSpPr>
            <p:spPr bwMode="auto">
              <a:xfrm>
                <a:off x="3323469" y="9257377"/>
                <a:ext cx="216956" cy="2215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Rectangle 903"/>
              <p:cNvSpPr>
                <a:spLocks noChangeArrowheads="1"/>
              </p:cNvSpPr>
              <p:nvPr/>
            </p:nvSpPr>
            <p:spPr bwMode="auto">
              <a:xfrm>
                <a:off x="3651207" y="9257377"/>
                <a:ext cx="216956" cy="22157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Rectangle 904"/>
              <p:cNvSpPr>
                <a:spLocks noChangeArrowheads="1"/>
              </p:cNvSpPr>
              <p:nvPr/>
            </p:nvSpPr>
            <p:spPr bwMode="auto">
              <a:xfrm>
                <a:off x="3323469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Rectangle 905"/>
              <p:cNvSpPr>
                <a:spLocks noChangeArrowheads="1"/>
              </p:cNvSpPr>
              <p:nvPr/>
            </p:nvSpPr>
            <p:spPr bwMode="auto">
              <a:xfrm>
                <a:off x="3000346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Rectangle 906"/>
              <p:cNvSpPr>
                <a:spLocks noChangeArrowheads="1"/>
              </p:cNvSpPr>
              <p:nvPr/>
            </p:nvSpPr>
            <p:spPr bwMode="auto">
              <a:xfrm>
                <a:off x="3651207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Rectangle 907"/>
              <p:cNvSpPr>
                <a:spLocks noChangeArrowheads="1"/>
              </p:cNvSpPr>
              <p:nvPr/>
            </p:nvSpPr>
            <p:spPr bwMode="auto">
              <a:xfrm>
                <a:off x="3323469" y="9908241"/>
                <a:ext cx="216956" cy="21695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cxnSp>
        <p:nvCxnSpPr>
          <p:cNvPr id="48" name="Прямая соединительная линия 47"/>
          <p:cNvCxnSpPr>
            <a:cxnSpLocks/>
          </p:cNvCxnSpPr>
          <p:nvPr/>
        </p:nvCxnSpPr>
        <p:spPr bwMode="auto">
          <a:xfrm>
            <a:off x="1440161" y="8376306"/>
            <a:ext cx="410445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123" y="3748246"/>
            <a:ext cx="6884341" cy="4196625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 bwMode="auto">
          <a:xfrm>
            <a:off x="631228" y="3955703"/>
            <a:ext cx="533156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PT Astra Serif"/>
              </a:rPr>
              <a:t>Применение удалённого осмотра в с. </a:t>
            </a:r>
            <a:r>
              <a:rPr lang="ru-RU" sz="2800" b="1" dirty="0">
                <a:solidFill>
                  <a:srgbClr val="002060"/>
                </a:solidFill>
                <a:latin typeface="PT Astra Serif"/>
              </a:rPr>
              <a:t>Горки </a:t>
            </a:r>
            <a:r>
              <a:rPr lang="ru-RU" sz="2800" b="1" dirty="0" err="1">
                <a:solidFill>
                  <a:srgbClr val="002060"/>
                </a:solidFill>
                <a:latin typeface="PT Astra Serif"/>
              </a:rPr>
              <a:t>Шурышкарского</a:t>
            </a:r>
            <a:r>
              <a:rPr lang="ru-RU" sz="2800" b="1" dirty="0">
                <a:solidFill>
                  <a:srgbClr val="002060"/>
                </a:solidFill>
                <a:latin typeface="PT Astra Serif"/>
              </a:rPr>
              <a:t> района. </a:t>
            </a:r>
            <a:endParaRPr lang="ru-RU" sz="2800" b="1" dirty="0" smtClean="0">
              <a:solidFill>
                <a:srgbClr val="002060"/>
              </a:solidFill>
              <a:latin typeface="PT Astra Serif"/>
            </a:endParaRPr>
          </a:p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PT Astra Serif"/>
              </a:rPr>
              <a:t>Данное </a:t>
            </a:r>
            <a:r>
              <a:rPr lang="ru-RU" sz="2800" b="1" dirty="0">
                <a:solidFill>
                  <a:srgbClr val="002060"/>
                </a:solidFill>
                <a:latin typeface="PT Astra Serif"/>
              </a:rPr>
              <a:t>село находится в </a:t>
            </a:r>
            <a:r>
              <a:rPr lang="ru-RU" sz="2800" b="1" dirty="0" smtClean="0">
                <a:solidFill>
                  <a:srgbClr val="002060"/>
                </a:solidFill>
                <a:latin typeface="PT Astra Serif"/>
              </a:rPr>
              <a:t>75,6 километрах от районного центра села Мужи, где располагается инспекция службы </a:t>
            </a:r>
            <a:r>
              <a:rPr lang="ru-RU" sz="2800" b="1" dirty="0">
                <a:solidFill>
                  <a:srgbClr val="002060"/>
                </a:solidFill>
                <a:latin typeface="PT Astra Serif"/>
              </a:rPr>
              <a:t>технадзора ЯНАО.</a:t>
            </a:r>
            <a:endParaRPr lang="ru-RU" sz="2800" b="1" dirty="0">
              <a:solidFill>
                <a:srgbClr val="002060"/>
              </a:solidFill>
              <a:effectLst/>
              <a:latin typeface="PT Astra Serif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643" y="7944871"/>
            <a:ext cx="4522157" cy="3909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8994" y="8024080"/>
            <a:ext cx="5350116" cy="369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5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81305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Экономические результаты проекта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PT Astra Serif"/>
            </a:endParaRP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792089" y="12182795"/>
            <a:ext cx="3923482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 dirty="0" smtClean="0">
                <a:solidFill>
                  <a:schemeClr val="tx2">
                    <a:lumMod val="75000"/>
                  </a:schemeClr>
                </a:solidFill>
                <a:latin typeface="Montserrat Light"/>
                <a:ea typeface="Montserrat Light"/>
                <a:cs typeface="Montserrat Light"/>
              </a:rPr>
              <a:t>Ямало-Ненецкий автономный округ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Montserrat Light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 dirty="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6</a:t>
            </a:r>
            <a:endParaRPr lang="ru-RU" sz="4700" b="1" dirty="0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682086"/>
              </p:ext>
            </p:extLst>
          </p:nvPr>
        </p:nvGraphicFramePr>
        <p:xfrm>
          <a:off x="8784977" y="3902138"/>
          <a:ext cx="13543236" cy="6483515"/>
        </p:xfrm>
        <a:graphic>
          <a:graphicData uri="http://schemas.openxmlformats.org/drawingml/2006/table">
            <a:tbl>
              <a:tblPr firstRow="1" bandRow="1"/>
              <a:tblGrid>
                <a:gridCol w="2477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0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6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1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31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3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Пункт отправления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Пункт назначения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Кол-во техники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Стоимость перелета 1 чел.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Количество перелетов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Сумма </a:t>
                      </a: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(руб.)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п. Тазовский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Гыда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6832 руб.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4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27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328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Яр-Сале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Сеяха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11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5 480 руб.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10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54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800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Яр-Сале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п. Мыс Каменный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10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3620 руб.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14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50 680 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Яр-Сале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Новый Порт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6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3620 руб.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8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28 960 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п.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Красноселькуп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Толька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3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3610 руб.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6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21 660 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г. Надым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НГКМ Бованенково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21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51 420 руб.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36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1 851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120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г. Новый Уренгой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п.  Саббета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7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20 000 руб.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6 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120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000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D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п. Тазовский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с. Гыда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6832 руб.</a:t>
                      </a:r>
                      <a:endParaRPr lang="ru-RU" sz="240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4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27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PT Astra Serif"/>
                          <a:ea typeface="Liberation Serif"/>
                          <a:cs typeface="Liberation Serif"/>
                        </a:rPr>
                        <a:t>328</a:t>
                      </a:r>
                      <a:endParaRPr lang="ru-RU" sz="2400" dirty="0">
                        <a:effectLst/>
                        <a:latin typeface="PT Astra Serif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05918" y="4080746"/>
            <a:ext cx="6796322" cy="419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Сокращение расходов, связанных с осмотром техники в отдаленных поселениях и месторождениях нефти и газа.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Средний размер затрат </a:t>
            </a: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на использование приложения </a:t>
            </a:r>
            <a:r>
              <a:rPr lang="ru-RU" sz="3200" b="1" dirty="0" smtClean="0">
                <a:solidFill>
                  <a:srgbClr val="FF0000"/>
                </a:solidFill>
                <a:latin typeface="PT Astra Serif"/>
                <a:ea typeface="Liberation Serif"/>
                <a:cs typeface="Liberation Serif"/>
              </a:rPr>
              <a:t>240 </a:t>
            </a:r>
            <a:r>
              <a:rPr lang="ru-RU" sz="3200" b="1" dirty="0">
                <a:solidFill>
                  <a:srgbClr val="FF0000"/>
                </a:solidFill>
                <a:latin typeface="PT Astra Serif"/>
                <a:ea typeface="Liberation Serif"/>
                <a:cs typeface="Liberation Serif"/>
              </a:rPr>
              <a:t>000 </a:t>
            </a: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рублей</a:t>
            </a: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, </a:t>
            </a: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расходы на авиаперелеты </a:t>
            </a: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PT Astra Serif"/>
                <a:ea typeface="Liberation Serif"/>
                <a:cs typeface="Liberation Serif"/>
              </a:rPr>
              <a:t>2 154 548 </a:t>
            </a: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рублей.</a:t>
            </a:r>
            <a:endParaRPr lang="ru-RU" sz="2800" b="1" dirty="0">
              <a:solidFill>
                <a:srgbClr val="002060"/>
              </a:solidFill>
              <a:effectLst/>
              <a:latin typeface="PT Astra Serif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/>
          <p:cNvGrpSpPr/>
          <p:nvPr/>
        </p:nvGrpSpPr>
        <p:grpSpPr bwMode="auto">
          <a:xfrm>
            <a:off x="1205918" y="8318324"/>
            <a:ext cx="582765" cy="607568"/>
            <a:chOff x="2783394" y="8994260"/>
            <a:chExt cx="1084769" cy="1130937"/>
          </a:xfrm>
        </p:grpSpPr>
        <p:grpSp>
          <p:nvGrpSpPr>
            <p:cNvPr id="22" name="Группа 21"/>
            <p:cNvGrpSpPr/>
            <p:nvPr/>
          </p:nvGrpSpPr>
          <p:grpSpPr bwMode="auto">
            <a:xfrm>
              <a:off x="2783394" y="8994260"/>
              <a:ext cx="433908" cy="484687"/>
              <a:chOff x="6598566" y="8961953"/>
              <a:chExt cx="433908" cy="484687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39" name="Oval 131"/>
              <p:cNvSpPr>
                <a:spLocks noChangeArrowheads="1"/>
              </p:cNvSpPr>
              <p:nvPr/>
            </p:nvSpPr>
            <p:spPr bwMode="auto">
              <a:xfrm>
                <a:off x="6704736" y="8961953"/>
                <a:ext cx="216956" cy="2123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0" name="Freeform 132"/>
              <p:cNvSpPr/>
              <p:nvPr/>
            </p:nvSpPr>
            <p:spPr bwMode="auto">
              <a:xfrm>
                <a:off x="6598566" y="9229684"/>
                <a:ext cx="433908" cy="216956"/>
              </a:xfrm>
              <a:custGeom>
                <a:avLst/>
                <a:gdLst>
                  <a:gd name="T0" fmla="*/ 60 w 81"/>
                  <a:gd name="T1" fmla="*/ 0 h 40"/>
                  <a:gd name="T2" fmla="*/ 20 w 81"/>
                  <a:gd name="T3" fmla="*/ 0 h 40"/>
                  <a:gd name="T4" fmla="*/ 0 w 81"/>
                  <a:gd name="T5" fmla="*/ 20 h 40"/>
                  <a:gd name="T6" fmla="*/ 0 w 81"/>
                  <a:gd name="T7" fmla="*/ 40 h 40"/>
                  <a:gd name="T8" fmla="*/ 81 w 81"/>
                  <a:gd name="T9" fmla="*/ 40 h 40"/>
                  <a:gd name="T10" fmla="*/ 81 w 81"/>
                  <a:gd name="T11" fmla="*/ 20 h 40"/>
                  <a:gd name="T12" fmla="*/ 60 w 81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40" extrusionOk="0">
                    <a:moveTo>
                      <a:pt x="6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9"/>
                      <a:pt x="72" y="0"/>
                      <a:pt x="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</p:grpSp>
        <p:grpSp>
          <p:nvGrpSpPr>
            <p:cNvPr id="31" name="Группа 30"/>
            <p:cNvGrpSpPr/>
            <p:nvPr/>
          </p:nvGrpSpPr>
          <p:grpSpPr bwMode="auto">
            <a:xfrm>
              <a:off x="3000346" y="9257377"/>
              <a:ext cx="867817" cy="867820"/>
              <a:chOff x="3000346" y="9257377"/>
              <a:chExt cx="867817" cy="867820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33" name="Rectangle 902"/>
              <p:cNvSpPr>
                <a:spLocks noChangeArrowheads="1"/>
              </p:cNvSpPr>
              <p:nvPr/>
            </p:nvSpPr>
            <p:spPr bwMode="auto">
              <a:xfrm>
                <a:off x="3323469" y="9257377"/>
                <a:ext cx="216956" cy="2215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Rectangle 903"/>
              <p:cNvSpPr>
                <a:spLocks noChangeArrowheads="1"/>
              </p:cNvSpPr>
              <p:nvPr/>
            </p:nvSpPr>
            <p:spPr bwMode="auto">
              <a:xfrm>
                <a:off x="3651207" y="9257377"/>
                <a:ext cx="216956" cy="22157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Rectangle 904"/>
              <p:cNvSpPr>
                <a:spLocks noChangeArrowheads="1"/>
              </p:cNvSpPr>
              <p:nvPr/>
            </p:nvSpPr>
            <p:spPr bwMode="auto">
              <a:xfrm>
                <a:off x="3323469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Rectangle 905"/>
              <p:cNvSpPr>
                <a:spLocks noChangeArrowheads="1"/>
              </p:cNvSpPr>
              <p:nvPr/>
            </p:nvSpPr>
            <p:spPr bwMode="auto">
              <a:xfrm>
                <a:off x="3000346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Rectangle 906"/>
              <p:cNvSpPr>
                <a:spLocks noChangeArrowheads="1"/>
              </p:cNvSpPr>
              <p:nvPr/>
            </p:nvSpPr>
            <p:spPr bwMode="auto">
              <a:xfrm>
                <a:off x="3651207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Rectangle 907"/>
              <p:cNvSpPr>
                <a:spLocks noChangeArrowheads="1"/>
              </p:cNvSpPr>
              <p:nvPr/>
            </p:nvSpPr>
            <p:spPr bwMode="auto">
              <a:xfrm>
                <a:off x="3323469" y="9908241"/>
                <a:ext cx="216956" cy="21695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cxnSp>
        <p:nvCxnSpPr>
          <p:cNvPr id="41" name="Прямая соединительная линия 40"/>
          <p:cNvCxnSpPr>
            <a:cxnSpLocks/>
          </p:cNvCxnSpPr>
          <p:nvPr/>
        </p:nvCxnSpPr>
        <p:spPr bwMode="auto">
          <a:xfrm>
            <a:off x="2268252" y="8622108"/>
            <a:ext cx="410445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01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81305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Результаты реализации проекта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782480" y="12182795"/>
            <a:ext cx="4287564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 dirty="0" smtClean="0">
                <a:solidFill>
                  <a:schemeClr val="tx2">
                    <a:lumMod val="75000"/>
                  </a:schemeClr>
                </a:solidFill>
                <a:latin typeface="Montserrat Light"/>
                <a:ea typeface="Montserrat Light"/>
                <a:cs typeface="Montserrat Light"/>
              </a:rPr>
              <a:t>Ямало-Ненецкий автономный округ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Montserrat Light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 dirty="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7</a:t>
            </a:r>
            <a:endParaRPr lang="ru-RU" sz="4700" b="1" dirty="0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>
            <a:cxnSpLocks/>
          </p:cNvCxnSpPr>
          <p:nvPr/>
        </p:nvCxnSpPr>
        <p:spPr bwMode="auto">
          <a:xfrm>
            <a:off x="6552729" y="4235941"/>
            <a:ext cx="0" cy="6790085"/>
          </a:xfrm>
          <a:prstGeom prst="line">
            <a:avLst/>
          </a:prstGeom>
          <a:ln w="3175">
            <a:solidFill>
              <a:srgbClr val="3D7F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>
            <a:cxnSpLocks/>
          </p:cNvCxnSpPr>
          <p:nvPr/>
        </p:nvCxnSpPr>
        <p:spPr bwMode="auto">
          <a:xfrm>
            <a:off x="11739972" y="4106598"/>
            <a:ext cx="0" cy="6790085"/>
          </a:xfrm>
          <a:prstGeom prst="line">
            <a:avLst/>
          </a:prstGeom>
          <a:ln w="3175">
            <a:solidFill>
              <a:srgbClr val="3D7F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>
            <a:cxnSpLocks/>
          </p:cNvCxnSpPr>
          <p:nvPr/>
        </p:nvCxnSpPr>
        <p:spPr bwMode="auto">
          <a:xfrm>
            <a:off x="16825096" y="4261764"/>
            <a:ext cx="0" cy="6790085"/>
          </a:xfrm>
          <a:prstGeom prst="line">
            <a:avLst/>
          </a:prstGeom>
          <a:ln w="3175">
            <a:solidFill>
              <a:srgbClr val="3D7F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 bwMode="auto">
          <a:xfrm>
            <a:off x="1892568" y="6037220"/>
            <a:ext cx="3944123" cy="736107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srgbClr val="F3537D"/>
                </a:solidFill>
                <a:latin typeface="PT Astra Serif"/>
                <a:ea typeface="PT Astra Serif"/>
              </a:rPr>
              <a:t>64% (7254 ед</a:t>
            </a:r>
            <a:r>
              <a:rPr lang="ru-RU" sz="3600" b="1" dirty="0">
                <a:solidFill>
                  <a:srgbClr val="F3537D"/>
                </a:solidFill>
                <a:latin typeface="PT Astra Serif"/>
                <a:ea typeface="PT Astra Serif"/>
              </a:rPr>
              <a:t>.)</a:t>
            </a:r>
            <a:endParaRPr lang="ru-RU" sz="3600" dirty="0">
              <a:latin typeface="PT Astra Serif"/>
            </a:endParaRPr>
          </a:p>
        </p:txBody>
      </p:sp>
      <p:sp>
        <p:nvSpPr>
          <p:cNvPr id="156" name="TextBox 155"/>
          <p:cNvSpPr txBox="1"/>
          <p:nvPr/>
        </p:nvSpPr>
        <p:spPr bwMode="auto">
          <a:xfrm>
            <a:off x="1542703" y="7161810"/>
            <a:ext cx="4370343" cy="147477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количество техники </a:t>
            </a:r>
            <a:endParaRPr sz="2800" dirty="0">
              <a:latin typeface="PT Astra Serif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осмотрено</a:t>
            </a:r>
            <a:r>
              <a:rPr lang="ru-RU" sz="2800" b="1" dirty="0">
                <a:solidFill>
                  <a:srgbClr val="002060"/>
                </a:solidFill>
                <a:latin typeface="PT Astra Serif"/>
                <a:ea typeface="PT Astra Serif"/>
                <a:cs typeface="Montserrat"/>
              </a:rPr>
              <a:t>  </a:t>
            </a: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дистанционно</a:t>
            </a:r>
            <a:endParaRPr lang="ru-RU" sz="2800" dirty="0">
              <a:solidFill>
                <a:schemeClr val="bg1"/>
              </a:solidFill>
              <a:latin typeface="PT Astra Serif"/>
            </a:endParaRPr>
          </a:p>
        </p:txBody>
      </p:sp>
      <p:sp>
        <p:nvSpPr>
          <p:cNvPr id="262" name="TextBox 261"/>
          <p:cNvSpPr txBox="1"/>
          <p:nvPr/>
        </p:nvSpPr>
        <p:spPr bwMode="auto">
          <a:xfrm>
            <a:off x="7610573" y="6108808"/>
            <a:ext cx="3265449" cy="736107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3537D"/>
                </a:solidFill>
                <a:latin typeface="PT Astra Serif"/>
                <a:ea typeface="PT Astra Serif"/>
              </a:rPr>
              <a:t>&gt;10→</a:t>
            </a:r>
            <a:r>
              <a:rPr lang="ru-RU" sz="3600" b="1" dirty="0">
                <a:solidFill>
                  <a:srgbClr val="F3537D"/>
                </a:solidFill>
                <a:latin typeface="PT Astra Serif"/>
                <a:ea typeface="PT Astra Serif"/>
                <a:cs typeface="PT Astra Serif"/>
              </a:rPr>
              <a:t>3 дней</a:t>
            </a:r>
            <a:endParaRPr lang="ru-RU" sz="3600" dirty="0">
              <a:latin typeface="PT Astra Serif"/>
            </a:endParaRPr>
          </a:p>
        </p:txBody>
      </p:sp>
      <p:sp>
        <p:nvSpPr>
          <p:cNvPr id="263" name="TextBox 262"/>
          <p:cNvSpPr txBox="1"/>
          <p:nvPr/>
        </p:nvSpPr>
        <p:spPr bwMode="auto">
          <a:xfrm>
            <a:off x="6975959" y="7161810"/>
            <a:ext cx="4370990" cy="1043884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сокращение срока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оказания услуги</a:t>
            </a:r>
            <a:endParaRPr sz="2800" dirty="0">
              <a:latin typeface="PT Astra Serif"/>
            </a:endParaRPr>
          </a:p>
        </p:txBody>
      </p:sp>
      <p:sp>
        <p:nvSpPr>
          <p:cNvPr id="276" name="TextBox 275"/>
          <p:cNvSpPr txBox="1"/>
          <p:nvPr/>
        </p:nvSpPr>
        <p:spPr bwMode="auto">
          <a:xfrm>
            <a:off x="13084202" y="6081917"/>
            <a:ext cx="1955206" cy="736107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3537D"/>
                </a:solidFill>
                <a:latin typeface="PT Astra Serif"/>
                <a:ea typeface="PT Astra Serif"/>
              </a:rPr>
              <a:t>на </a:t>
            </a:r>
            <a:r>
              <a:rPr lang="ru-RU" sz="3600" b="1" dirty="0" smtClean="0">
                <a:solidFill>
                  <a:srgbClr val="F3537D"/>
                </a:solidFill>
                <a:latin typeface="PT Astra Serif"/>
                <a:ea typeface="PT Astra Serif"/>
              </a:rPr>
              <a:t>81%</a:t>
            </a:r>
            <a:endParaRPr lang="ru-RU" sz="3600" dirty="0">
              <a:latin typeface="PT Astra Serif"/>
            </a:endParaRPr>
          </a:p>
        </p:txBody>
      </p:sp>
      <p:sp>
        <p:nvSpPr>
          <p:cNvPr id="277" name="TextBox 276"/>
          <p:cNvSpPr txBox="1"/>
          <p:nvPr/>
        </p:nvSpPr>
        <p:spPr bwMode="auto">
          <a:xfrm>
            <a:off x="11805907" y="7097313"/>
            <a:ext cx="4370343" cy="147477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сокращено количество </a:t>
            </a:r>
            <a:endParaRPr sz="2800" dirty="0">
              <a:latin typeface="PT Astra Serif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выездов</a:t>
            </a:r>
            <a:endParaRPr lang="ru-RU" sz="2800" b="1" dirty="0">
              <a:solidFill>
                <a:srgbClr val="002060"/>
              </a:solidFill>
              <a:latin typeface="PT Astra Serif"/>
            </a:endParaRPr>
          </a:p>
        </p:txBody>
      </p:sp>
      <p:sp>
        <p:nvSpPr>
          <p:cNvPr id="290" name="TextBox 289"/>
          <p:cNvSpPr txBox="1"/>
          <p:nvPr/>
        </p:nvSpPr>
        <p:spPr bwMode="auto">
          <a:xfrm>
            <a:off x="18189645" y="6125668"/>
            <a:ext cx="1761670" cy="736107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3537D"/>
                </a:solidFill>
                <a:latin typeface="PT Astra Serif"/>
                <a:ea typeface="PT Astra Serif"/>
              </a:rPr>
              <a:t>&gt;98%</a:t>
            </a:r>
            <a:endParaRPr lang="ru-RU" sz="3600" dirty="0">
              <a:latin typeface="PT Astra Serif"/>
            </a:endParaRPr>
          </a:p>
        </p:txBody>
      </p:sp>
      <p:sp>
        <p:nvSpPr>
          <p:cNvPr id="291" name="TextBox 290"/>
          <p:cNvSpPr txBox="1"/>
          <p:nvPr/>
        </p:nvSpPr>
        <p:spPr bwMode="auto">
          <a:xfrm>
            <a:off x="17101053" y="7096304"/>
            <a:ext cx="4370343" cy="1043884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Liberation Serif"/>
                <a:ea typeface="Liberation Serif"/>
                <a:cs typeface="Liberation Serif"/>
              </a:rPr>
              <a:t>положительные оценки </a:t>
            </a:r>
            <a:r>
              <a:rPr lang="ru-RU" sz="2800" b="1" dirty="0" smtClean="0">
                <a:solidFill>
                  <a:srgbClr val="002060"/>
                </a:solidFill>
                <a:latin typeface="Liberation Serif"/>
                <a:ea typeface="Liberation Serif"/>
                <a:cs typeface="Liberation Serif"/>
              </a:rPr>
              <a:t>проекта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51589" y="3675654"/>
            <a:ext cx="2658207" cy="2166439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361351" y="4103961"/>
            <a:ext cx="1457028" cy="1457028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3220107" y="3948693"/>
            <a:ext cx="1683396" cy="1683396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8189645" y="4235941"/>
            <a:ext cx="1658036" cy="124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813051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T Astra Serif"/>
              </a:rPr>
              <a:t>Развитие функционала сервиса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PT Astra Serif"/>
            </a:endParaRP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504057" y="12182795"/>
            <a:ext cx="4139506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 dirty="0" smtClean="0">
                <a:solidFill>
                  <a:schemeClr val="tx2">
                    <a:lumMod val="75000"/>
                  </a:schemeClr>
                </a:solidFill>
                <a:latin typeface="Montserrat Light"/>
                <a:ea typeface="Montserrat Light"/>
                <a:cs typeface="Montserrat Light"/>
              </a:rPr>
              <a:t>Ямало-Ненецкий автономный округ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Montserrat Light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 dirty="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8</a:t>
            </a:r>
            <a:endParaRPr lang="ru-RU" sz="4700" b="1" dirty="0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>
            <a:cxnSpLocks/>
          </p:cNvCxnSpPr>
          <p:nvPr/>
        </p:nvCxnSpPr>
        <p:spPr bwMode="auto">
          <a:xfrm>
            <a:off x="7920881" y="4057732"/>
            <a:ext cx="0" cy="6790085"/>
          </a:xfrm>
          <a:prstGeom prst="line">
            <a:avLst/>
          </a:prstGeom>
          <a:ln w="3175">
            <a:solidFill>
              <a:srgbClr val="3D7F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317" y="3934299"/>
            <a:ext cx="12418276" cy="703694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 bwMode="auto">
          <a:xfrm>
            <a:off x="1205918" y="5751296"/>
            <a:ext cx="56991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загружаются основные виды техники, с указанием мест расположения </a:t>
            </a:r>
            <a:r>
              <a:rPr lang="en-US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VIN</a:t>
            </a: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 и № двигателя</a:t>
            </a:r>
          </a:p>
        </p:txBody>
      </p:sp>
      <p:sp>
        <p:nvSpPr>
          <p:cNvPr id="34" name="Овал 33"/>
          <p:cNvSpPr/>
          <p:nvPr/>
        </p:nvSpPr>
        <p:spPr bwMode="auto">
          <a:xfrm flipH="1" flipV="1">
            <a:off x="577545" y="6417929"/>
            <a:ext cx="276042" cy="24870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577545" y="3839818"/>
            <a:ext cx="63412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В целях совершенствования работы сервиса, внедряется дополнительный функционал:</a:t>
            </a: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232435" y="7959361"/>
            <a:ext cx="63284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Распознавание государственного регистрационного знака и </a:t>
            </a:r>
            <a:r>
              <a:rPr lang="en-US" sz="2800" b="1" dirty="0" smtClean="0">
                <a:solidFill>
                  <a:srgbClr val="002060"/>
                </a:solidFill>
                <a:latin typeface="PT Astra Serif"/>
                <a:ea typeface="Liberation Serif"/>
                <a:cs typeface="Liberation Serif"/>
              </a:rPr>
              <a:t>VIN</a:t>
            </a:r>
            <a:endParaRPr lang="ru-RU" sz="2800" b="1" dirty="0" smtClean="0">
              <a:solidFill>
                <a:srgbClr val="002060"/>
              </a:solidFill>
              <a:latin typeface="PT Astra Serif"/>
              <a:ea typeface="Liberation Serif"/>
              <a:cs typeface="Liberation Serif"/>
            </a:endParaRPr>
          </a:p>
        </p:txBody>
      </p:sp>
      <p:sp>
        <p:nvSpPr>
          <p:cNvPr id="37" name="Овал 36"/>
          <p:cNvSpPr/>
          <p:nvPr/>
        </p:nvSpPr>
        <p:spPr bwMode="auto">
          <a:xfrm flipH="1" flipV="1">
            <a:off x="638352" y="8340491"/>
            <a:ext cx="276042" cy="24870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8" name="Прямая соединительная линия 37"/>
          <p:cNvCxnSpPr>
            <a:cxnSpLocks/>
          </p:cNvCxnSpPr>
          <p:nvPr/>
        </p:nvCxnSpPr>
        <p:spPr bwMode="auto">
          <a:xfrm>
            <a:off x="1745303" y="9361289"/>
            <a:ext cx="410445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 bwMode="auto">
          <a:xfrm>
            <a:off x="596910" y="9057505"/>
            <a:ext cx="582765" cy="607568"/>
            <a:chOff x="2783394" y="8994260"/>
            <a:chExt cx="1084769" cy="1130937"/>
          </a:xfrm>
        </p:grpSpPr>
        <p:grpSp>
          <p:nvGrpSpPr>
            <p:cNvPr id="40" name="Группа 39"/>
            <p:cNvGrpSpPr/>
            <p:nvPr/>
          </p:nvGrpSpPr>
          <p:grpSpPr bwMode="auto">
            <a:xfrm>
              <a:off x="2783394" y="8994260"/>
              <a:ext cx="433908" cy="484687"/>
              <a:chOff x="6598566" y="8961953"/>
              <a:chExt cx="433908" cy="484687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48" name="Oval 131"/>
              <p:cNvSpPr>
                <a:spLocks noChangeArrowheads="1"/>
              </p:cNvSpPr>
              <p:nvPr/>
            </p:nvSpPr>
            <p:spPr bwMode="auto">
              <a:xfrm>
                <a:off x="6704736" y="8961953"/>
                <a:ext cx="216956" cy="2123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49" name="Freeform 132"/>
              <p:cNvSpPr/>
              <p:nvPr/>
            </p:nvSpPr>
            <p:spPr bwMode="auto">
              <a:xfrm>
                <a:off x="6598566" y="9229684"/>
                <a:ext cx="433908" cy="216956"/>
              </a:xfrm>
              <a:custGeom>
                <a:avLst/>
                <a:gdLst>
                  <a:gd name="T0" fmla="*/ 60 w 81"/>
                  <a:gd name="T1" fmla="*/ 0 h 40"/>
                  <a:gd name="T2" fmla="*/ 20 w 81"/>
                  <a:gd name="T3" fmla="*/ 0 h 40"/>
                  <a:gd name="T4" fmla="*/ 0 w 81"/>
                  <a:gd name="T5" fmla="*/ 20 h 40"/>
                  <a:gd name="T6" fmla="*/ 0 w 81"/>
                  <a:gd name="T7" fmla="*/ 40 h 40"/>
                  <a:gd name="T8" fmla="*/ 81 w 81"/>
                  <a:gd name="T9" fmla="*/ 40 h 40"/>
                  <a:gd name="T10" fmla="*/ 81 w 81"/>
                  <a:gd name="T11" fmla="*/ 20 h 40"/>
                  <a:gd name="T12" fmla="*/ 60 w 81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40" extrusionOk="0">
                    <a:moveTo>
                      <a:pt x="6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9"/>
                      <a:pt x="72" y="0"/>
                      <a:pt x="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baseline="-25000"/>
              </a:p>
            </p:txBody>
          </p:sp>
        </p:grpSp>
        <p:grpSp>
          <p:nvGrpSpPr>
            <p:cNvPr id="41" name="Группа 40"/>
            <p:cNvGrpSpPr/>
            <p:nvPr/>
          </p:nvGrpSpPr>
          <p:grpSpPr bwMode="auto">
            <a:xfrm>
              <a:off x="3000346" y="9257377"/>
              <a:ext cx="867817" cy="867820"/>
              <a:chOff x="3000346" y="9257377"/>
              <a:chExt cx="867817" cy="867820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42" name="Rectangle 902"/>
              <p:cNvSpPr>
                <a:spLocks noChangeArrowheads="1"/>
              </p:cNvSpPr>
              <p:nvPr/>
            </p:nvSpPr>
            <p:spPr bwMode="auto">
              <a:xfrm>
                <a:off x="3323469" y="9257377"/>
                <a:ext cx="216956" cy="2215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Rectangle 903"/>
              <p:cNvSpPr>
                <a:spLocks noChangeArrowheads="1"/>
              </p:cNvSpPr>
              <p:nvPr/>
            </p:nvSpPr>
            <p:spPr bwMode="auto">
              <a:xfrm>
                <a:off x="3651207" y="9257377"/>
                <a:ext cx="216956" cy="22157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Rectangle 904"/>
              <p:cNvSpPr>
                <a:spLocks noChangeArrowheads="1"/>
              </p:cNvSpPr>
              <p:nvPr/>
            </p:nvSpPr>
            <p:spPr bwMode="auto">
              <a:xfrm>
                <a:off x="3323469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Rectangle 905"/>
              <p:cNvSpPr>
                <a:spLocks noChangeArrowheads="1"/>
              </p:cNvSpPr>
              <p:nvPr/>
            </p:nvSpPr>
            <p:spPr bwMode="auto">
              <a:xfrm>
                <a:off x="3000346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Rectangle 906"/>
              <p:cNvSpPr>
                <a:spLocks noChangeArrowheads="1"/>
              </p:cNvSpPr>
              <p:nvPr/>
            </p:nvSpPr>
            <p:spPr bwMode="auto">
              <a:xfrm>
                <a:off x="3651207" y="9585118"/>
                <a:ext cx="216956" cy="2123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Rectangle 907"/>
              <p:cNvSpPr>
                <a:spLocks noChangeArrowheads="1"/>
              </p:cNvSpPr>
              <p:nvPr/>
            </p:nvSpPr>
            <p:spPr bwMode="auto">
              <a:xfrm>
                <a:off x="3323469" y="9908241"/>
                <a:ext cx="216956" cy="21695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50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0" y="849244"/>
            <a:ext cx="2411837" cy="1299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85635" y="512014"/>
            <a:ext cx="2000808" cy="2000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4320480" y="872723"/>
            <a:ext cx="16310245" cy="1443993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PT Astra Serif"/>
                <a:ea typeface="Liberation Serif" panose="02020603050405020304" pitchFamily="18" charset="0"/>
                <a:cs typeface="Liberation Serif" panose="02020603050405020304" pitchFamily="18" charset="0"/>
              </a:rPr>
              <a:t>Оценка </a:t>
            </a:r>
            <a:r>
              <a:rPr lang="ru-RU" dirty="0">
                <a:solidFill>
                  <a:srgbClr val="002060"/>
                </a:solidFill>
                <a:latin typeface="PT Astra Serif"/>
                <a:ea typeface="Liberation Serif" panose="02020603050405020304" pitchFamily="18" charset="0"/>
                <a:cs typeface="Liberation Serif" panose="02020603050405020304" pitchFamily="18" charset="0"/>
              </a:rPr>
              <a:t>целевого состояния государственной услуги «Регистрация самоходных машин и прицепов к ним»</a:t>
            </a:r>
            <a:endParaRPr lang="ru-RU" dirty="0">
              <a:solidFill>
                <a:srgbClr val="002060"/>
              </a:solidFill>
              <a:latin typeface="PT Astra Serif"/>
            </a:endParaRP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11953577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504057" y="12182795"/>
            <a:ext cx="4139506" cy="428330"/>
          </a:xfrm>
          <a:prstGeom prst="rect">
            <a:avLst/>
          </a:prstGeom>
          <a:noFill/>
        </p:spPr>
        <p:txBody>
          <a:bodyPr wrap="square" lIns="180347" tIns="90174" rIns="180347" bIns="90174" rtlCol="0">
            <a:spAutoFit/>
          </a:bodyPr>
          <a:lstStyle/>
          <a:p>
            <a:pPr>
              <a:defRPr/>
            </a:pPr>
            <a:r>
              <a:rPr lang="ru-RU" sz="1600" b="0" i="0" u="none" strike="noStrike" cap="none" spc="0" dirty="0" smtClean="0">
                <a:solidFill>
                  <a:schemeClr val="tx2">
                    <a:lumMod val="75000"/>
                  </a:schemeClr>
                </a:solidFill>
                <a:latin typeface="Montserrat Light"/>
                <a:ea typeface="Montserrat Light"/>
                <a:cs typeface="Montserrat Light"/>
              </a:rPr>
              <a:t>Ямало-Ненецкий автономный округ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Montserrat Light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1205919" y="432298"/>
            <a:ext cx="2160240" cy="2160240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20090233" y="11953577"/>
            <a:ext cx="2952330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3"/>
          <p:cNvSpPr txBox="1"/>
          <p:nvPr/>
        </p:nvSpPr>
        <p:spPr bwMode="auto">
          <a:xfrm>
            <a:off x="20850733" y="11953577"/>
            <a:ext cx="1241326" cy="740641"/>
          </a:xfrm>
          <a:prstGeom prst="rect">
            <a:avLst/>
          </a:prstGeom>
          <a:noFill/>
          <a:ln>
            <a:noFill/>
          </a:ln>
        </p:spPr>
        <p:txBody>
          <a:bodyPr lIns="77925" tIns="38963" rIns="77925" bIns="38963"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4700" dirty="0">
                <a:solidFill>
                  <a:schemeClr val="tx2">
                    <a:lumMod val="40000"/>
                    <a:lumOff val="60000"/>
                  </a:schemeClr>
                </a:solidFill>
                <a:latin typeface="Montserrat Light"/>
              </a:rPr>
              <a:t>9</a:t>
            </a:r>
            <a:endParaRPr lang="ru-RU" sz="4700" b="1" dirty="0">
              <a:solidFill>
                <a:schemeClr val="tx2">
                  <a:lumMod val="40000"/>
                  <a:lumOff val="60000"/>
                </a:schemeClr>
              </a:solidFill>
              <a:latin typeface="Montserrat Light"/>
            </a:endParaRP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14521150" y="2829139"/>
            <a:ext cx="6206628" cy="123438"/>
            <a:chOff x="4626620" y="1325885"/>
            <a:chExt cx="2880320" cy="7200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4626620" y="1325885"/>
              <a:ext cx="576064" cy="7200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5394705" y="1325885"/>
              <a:ext cx="576064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6162790" y="1325885"/>
              <a:ext cx="576064" cy="7200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6930876" y="1325885"/>
              <a:ext cx="576064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28" name="Прямая соединительная линия 27"/>
          <p:cNvCxnSpPr>
            <a:cxnSpLocks/>
          </p:cNvCxnSpPr>
          <p:nvPr/>
        </p:nvCxnSpPr>
        <p:spPr bwMode="auto">
          <a:xfrm>
            <a:off x="2" y="2829138"/>
            <a:ext cx="1415909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>
            <a:off x="21141555" y="2829138"/>
            <a:ext cx="1901008" cy="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Равнобедренный треугольник 50"/>
          <p:cNvSpPr/>
          <p:nvPr/>
        </p:nvSpPr>
        <p:spPr bwMode="auto">
          <a:xfrm rot="5400000">
            <a:off x="1695806" y="3647078"/>
            <a:ext cx="422121" cy="23604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749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2488575" y="3574807"/>
            <a:ext cx="3452669" cy="415209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defRPr/>
            </a:pPr>
            <a:r>
              <a:rPr lang="ru" sz="2268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Критерии оптимизации:</a:t>
            </a:r>
            <a:endParaRPr sz="756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 bwMode="auto">
          <a:xfrm>
            <a:off x="1087625" y="4484924"/>
            <a:ext cx="3294341" cy="180816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>
              <a:defRPr/>
            </a:pPr>
            <a:r>
              <a:rPr lang="ru" sz="2268" b="1" dirty="0">
                <a:solidFill>
                  <a:srgbClr val="E36B0E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50%</a:t>
            </a:r>
            <a:endParaRPr lang="ru" sz="2268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defRPr/>
            </a:pPr>
            <a:r>
              <a:rPr lang="ru" sz="2079" dirty="0" smtClean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Сокращен </a:t>
            </a: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срок предоставления слуги</a:t>
            </a:r>
          </a:p>
          <a:p>
            <a:pPr algn="ctr"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 10 р. д. </a:t>
            </a:r>
            <a:r>
              <a:rPr lang="ru-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</a:t>
            </a: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5 р.д.</a:t>
            </a:r>
            <a:r>
              <a:rPr lang="ru" sz="2079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</a:t>
            </a:r>
            <a:endParaRPr sz="6804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 bwMode="auto">
          <a:xfrm>
            <a:off x="4824537" y="4338474"/>
            <a:ext cx="0" cy="2101059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 bwMode="auto">
          <a:xfrm>
            <a:off x="5028251" y="4469703"/>
            <a:ext cx="2254970" cy="192017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>
              <a:defRPr/>
            </a:pPr>
            <a:r>
              <a:rPr lang="ru" sz="2268" b="1" dirty="0">
                <a:solidFill>
                  <a:srgbClr val="E36B0E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1-7</a:t>
            </a:r>
            <a:endParaRPr sz="2268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defRPr/>
            </a:pPr>
            <a:r>
              <a:rPr lang="ru-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</a:t>
            </a: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окращено количество документов</a:t>
            </a:r>
          </a:p>
          <a:p>
            <a:pPr algn="ctr"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 9 до 1-7</a:t>
            </a:r>
            <a:r>
              <a:rPr lang="ru" sz="2079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endParaRPr sz="2079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8207744" y="4484924"/>
            <a:ext cx="1624563" cy="193047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>
              <a:defRPr/>
            </a:pPr>
            <a:r>
              <a:rPr lang="ru" sz="2268" b="1" dirty="0">
                <a:solidFill>
                  <a:srgbClr val="E36B0E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Да</a:t>
            </a:r>
            <a:endParaRPr sz="7749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Электронная форма результата</a:t>
            </a:r>
            <a:r>
              <a:rPr lang="ru" sz="2079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endParaRPr sz="6804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 bwMode="auto">
          <a:xfrm>
            <a:off x="12313369" y="3780978"/>
            <a:ext cx="0" cy="786739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 bwMode="auto">
          <a:xfrm>
            <a:off x="13460806" y="4225734"/>
            <a:ext cx="4719665" cy="90292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ru" sz="2079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Частичный отказ от предоставления документов на бумажном носителе</a:t>
            </a:r>
            <a:endParaRPr sz="6804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 bwMode="auto">
          <a:xfrm>
            <a:off x="13418873" y="6083377"/>
            <a:ext cx="5149696" cy="81234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Личное обращение в ведомство </a:t>
            </a:r>
          </a:p>
          <a:p>
            <a:pPr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 требуется</a:t>
            </a:r>
            <a:r>
              <a:rPr lang="ru" sz="2079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endParaRPr sz="6804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13394029" y="7462500"/>
            <a:ext cx="5092601" cy="66826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spcAft>
                <a:spcPts val="265"/>
              </a:spcAft>
              <a:defRPr/>
            </a:pPr>
            <a:r>
              <a:rPr lang="ru" sz="2079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Дистанционное взаимодействие с заявителем</a:t>
            </a:r>
            <a:r>
              <a:rPr lang="ru" sz="2079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" sz="2079" dirty="0">
                <a:solidFill>
                  <a:srgbClr val="33819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(осмотр техникк с выездом инспектора на специально оборудованную площадку)</a:t>
            </a:r>
            <a:endParaRPr sz="2079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 bwMode="auto">
          <a:xfrm>
            <a:off x="13452490" y="9861552"/>
            <a:ext cx="4802895" cy="103904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Автоматическое межведомственное взаимодействие</a:t>
            </a:r>
            <a:endParaRPr sz="2079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616163" y="4205424"/>
            <a:ext cx="1209781" cy="1215542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9456137" y="6238418"/>
            <a:ext cx="1301955" cy="1019672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9616163" y="7779484"/>
            <a:ext cx="1365324" cy="1313476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9616163" y="9692364"/>
            <a:ext cx="1463259" cy="1319237"/>
          </a:xfrm>
          <a:prstGeom prst="rect">
            <a:avLst/>
          </a:prstGeom>
        </p:spPr>
      </p:pic>
      <p:sp>
        <p:nvSpPr>
          <p:cNvPr id="67" name="Равнобедренный треугольник 66"/>
          <p:cNvSpPr/>
          <p:nvPr/>
        </p:nvSpPr>
        <p:spPr bwMode="auto">
          <a:xfrm rot="5400000">
            <a:off x="1695805" y="6683829"/>
            <a:ext cx="422121" cy="23604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749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2398197" y="6630565"/>
            <a:ext cx="4405358" cy="57020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51846">
              <a:defRPr/>
            </a:pPr>
            <a:r>
              <a:rPr lang="ru" sz="2268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Плановый социальный эффект:</a:t>
            </a:r>
            <a:endParaRPr sz="756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 bwMode="auto">
          <a:xfrm>
            <a:off x="1748119" y="7310614"/>
            <a:ext cx="9521670" cy="101028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2229399">
              <a:tabLst>
                <a:tab pos="2229399" algn="l"/>
                <a:tab pos="3122310" algn="l"/>
                <a:tab pos="4977262" algn="l"/>
              </a:tabLst>
              <a:defRPr/>
            </a:pPr>
            <a:r>
              <a:rPr lang="ru" sz="2079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Популяризация государственных и муниципальных услуг, предоставляемых в электронном виде и повышение компьютерной (цифровой) грамотности населения</a:t>
            </a:r>
            <a:endParaRPr sz="6804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 bwMode="auto">
          <a:xfrm>
            <a:off x="1175516" y="8504652"/>
            <a:ext cx="9722906" cy="302883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749"/>
          </a:p>
        </p:txBody>
      </p:sp>
      <p:sp>
        <p:nvSpPr>
          <p:cNvPr id="71" name="Прямоугольник 70"/>
          <p:cNvSpPr/>
          <p:nvPr/>
        </p:nvSpPr>
        <p:spPr bwMode="auto">
          <a:xfrm>
            <a:off x="1484159" y="8652021"/>
            <a:ext cx="9114219" cy="29963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>
              <a:lnSpc>
                <a:spcPts val="1701"/>
              </a:lnSpc>
              <a:defRPr/>
            </a:pPr>
            <a:r>
              <a:rPr lang="ru" sz="1701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  </a:t>
            </a:r>
            <a:r>
              <a:rPr lang="ru" sz="170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 очном осмотре техники инспектором Гостехнадзора срок осмотра продлевается на 3 рабочих дня и при нахождении техники в регионе, отличном от региона подачи заявления, срок принятия решения продлевается на 2 рабочих дня.</a:t>
            </a:r>
            <a:endParaRPr sz="1701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just">
              <a:lnSpc>
                <a:spcPts val="1701"/>
              </a:lnSpc>
              <a:defRPr/>
            </a:pPr>
            <a:r>
              <a:rPr lang="ru" sz="1701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     </a:t>
            </a:r>
            <a:r>
              <a:rPr lang="ru" sz="170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" sz="170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Для подуслуги «Регистрация техники».</a:t>
            </a:r>
            <a:endParaRPr sz="1701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just" defTabSz="599115">
              <a:lnSpc>
                <a:spcPts val="1701"/>
              </a:lnSpc>
              <a:tabLst>
                <a:tab pos="437815" algn="l"/>
                <a:tab pos="599115" algn="l"/>
                <a:tab pos="2073859" algn="l"/>
                <a:tab pos="3266328" algn="l"/>
                <a:tab pos="3928811" algn="l"/>
                <a:tab pos="5265298" algn="l"/>
              </a:tabLst>
              <a:defRPr/>
            </a:pPr>
            <a:r>
              <a:rPr lang="ru" sz="1701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lang="ru" sz="170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" sz="170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Исключение - выдача государственного регистрационного знака и регистрационных документов на материальном носителе в предусмотренных законодательством Российской Федерации случаях.</a:t>
            </a:r>
          </a:p>
          <a:p>
            <a:pPr algn="just" defTabSz="599115">
              <a:lnSpc>
                <a:spcPts val="1701"/>
              </a:lnSpc>
              <a:tabLst>
                <a:tab pos="437815" algn="l"/>
                <a:tab pos="599115" algn="l"/>
                <a:tab pos="2073859" algn="l"/>
                <a:tab pos="3266328" algn="l"/>
                <a:tab pos="3928811" algn="l"/>
                <a:tab pos="5265298" algn="l"/>
              </a:tabLst>
              <a:defRPr/>
            </a:pPr>
            <a:r>
              <a:rPr lang="ru" sz="1701" baseline="30000" dirty="0">
                <a:solidFill>
                  <a:srgbClr val="E20C0D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" sz="1701" dirty="0">
                <a:solidFill>
                  <a:srgbClr val="E20C0D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</a:t>
            </a:r>
            <a:r>
              <a:rPr lang="ru" sz="170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	получении государственных	регистрационных знаков и регистрационных документов на материальном носителе в постамате при условии утверждения единого порядка выдачи результатов предоставления услуг на материальных носителях.</a:t>
            </a:r>
            <a:endParaRPr sz="1701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just" defTabSz="437815">
              <a:lnSpc>
                <a:spcPts val="1701"/>
              </a:lnSpc>
              <a:tabLst>
                <a:tab pos="437815" algn="l"/>
              </a:tabLst>
              <a:defRPr/>
            </a:pPr>
            <a:r>
              <a:rPr lang="ru" sz="1701" baseline="30000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" sz="170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	</a:t>
            </a:r>
            <a:r>
              <a:rPr lang="ru" sz="170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 реализации технической возможности проведения осмотра онлайн посредством мобильного приложения или иным способом видеофиксации с представлением видеозаписи в Гостехнадзор.</a:t>
            </a:r>
            <a:endParaRPr sz="1701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 bwMode="auto">
          <a:xfrm>
            <a:off x="13394029" y="5466030"/>
            <a:ext cx="528579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 bwMode="auto">
          <a:xfrm>
            <a:off x="13356950" y="7200767"/>
            <a:ext cx="528579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 bwMode="auto">
          <a:xfrm>
            <a:off x="13297432" y="9289281"/>
            <a:ext cx="528579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 bwMode="auto">
          <a:xfrm>
            <a:off x="13405594" y="10969530"/>
            <a:ext cx="528579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 bwMode="auto">
          <a:xfrm>
            <a:off x="7632849" y="4338473"/>
            <a:ext cx="0" cy="2101059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51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7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8E63E48-3F35-4A4C-AA17-38EB1BDA615C}">
  <we:reference id="wa104379279" version="2.1.0.0" store="ru-RU" storeType="OMEX"/>
  <we:alternateReferences>
    <we:reference id="WA104379279" version="2.1.0.0" store="WA10437927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</TotalTime>
  <Words>709</Words>
  <Application>Microsoft Office PowerPoint</Application>
  <DocSecurity>0</DocSecurity>
  <PresentationFormat>Произвольный</PresentationFormat>
  <Paragraphs>144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Liberation Serif</vt:lpstr>
      <vt:lpstr>Times New Roman</vt:lpstr>
      <vt:lpstr>Montserrat ExtraBold</vt:lpstr>
      <vt:lpstr>Calibri</vt:lpstr>
      <vt:lpstr>Montserrat</vt:lpstr>
      <vt:lpstr>Montserrat Light</vt:lpstr>
      <vt:lpstr>PT Astra Serif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служба технадзора ЯНАО</dc:title>
  <dc:subject/>
  <dc:creator>Плотников А.В.</dc:creator>
  <cp:keywords/>
  <dc:description/>
  <cp:lastModifiedBy>app98@yandex.ru</cp:lastModifiedBy>
  <cp:revision>312</cp:revision>
  <dcterms:created xsi:type="dcterms:W3CDTF">2020-11-25T12:00:44Z</dcterms:created>
  <dcterms:modified xsi:type="dcterms:W3CDTF">2023-10-22T14:06:11Z</dcterms:modified>
  <cp:category/>
  <dc:identifier/>
  <cp:contentStatus/>
  <dc:language/>
  <cp:version/>
</cp:coreProperties>
</file>