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15"/>
  </p:notesMasterIdLst>
  <p:sldIdLst>
    <p:sldId id="332" r:id="rId3"/>
    <p:sldId id="336" r:id="rId4"/>
    <p:sldId id="342" r:id="rId5"/>
    <p:sldId id="346" r:id="rId6"/>
    <p:sldId id="348" r:id="rId7"/>
    <p:sldId id="349" r:id="rId8"/>
    <p:sldId id="347" r:id="rId9"/>
    <p:sldId id="262" r:id="rId10"/>
    <p:sldId id="350" r:id="rId11"/>
    <p:sldId id="260" r:id="rId12"/>
    <p:sldId id="345" r:id="rId13"/>
    <p:sldId id="269" r:id="rId14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6C9"/>
    <a:srgbClr val="009F98"/>
    <a:srgbClr val="009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4782C-56A0-485E-87C8-87E98D6AC3E3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E84F3-11B5-451E-BFB1-D8BCC3679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720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E84F3-11B5-451E-BFB1-D8BCC3679EE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935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b7a8a5e66d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b7a8a5e66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539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2920" cy="1106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46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97717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831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69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253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187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49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45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52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0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23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6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kern="0">
                <a:solidFill>
                  <a:srgbClr val="595959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54462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9DE7C88-11C6-743F-1176-F56B96F135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989" y="0"/>
            <a:ext cx="6133011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D73A444-1E94-48F3-F26B-19C6606248AA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xmlns="" id="{75104BFC-ED92-3379-2810-79213FAF9CD1}"/>
              </a:ext>
            </a:extLst>
          </p:cNvPr>
          <p:cNvSpPr/>
          <p:nvPr/>
        </p:nvSpPr>
        <p:spPr>
          <a:xfrm>
            <a:off x="486060" y="1953088"/>
            <a:ext cx="5840760" cy="13281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4500" strike="noStrike" spc="-1" dirty="0">
                <a:solidFill>
                  <a:schemeClr val="accent5">
                    <a:lumMod val="75000"/>
                  </a:schemeClr>
                </a:solidFill>
                <a:latin typeface="Calibri Light"/>
                <a:ea typeface="DejaVu Sans"/>
              </a:rPr>
              <a:t>Программа лояльности </a:t>
            </a:r>
            <a:br>
              <a:rPr lang="ru-RU" sz="4500" strike="noStrike" spc="-1" dirty="0">
                <a:solidFill>
                  <a:schemeClr val="accent5">
                    <a:lumMod val="75000"/>
                  </a:schemeClr>
                </a:solidFill>
                <a:latin typeface="Calibri Light"/>
                <a:ea typeface="DejaVu Sans"/>
              </a:rPr>
            </a:br>
            <a:r>
              <a:rPr lang="ru-RU" sz="4500" strike="noStrike" spc="-1" dirty="0">
                <a:solidFill>
                  <a:schemeClr val="accent5">
                    <a:lumMod val="75000"/>
                  </a:schemeClr>
                </a:solidFill>
                <a:latin typeface="Calibri Light"/>
                <a:ea typeface="DejaVu Sans"/>
              </a:rPr>
              <a:t>для жителей региона</a:t>
            </a:r>
            <a:endParaRPr lang="ru-RU" sz="450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xmlns="" id="{35B4D8F1-1627-98E6-20A6-DD55B86B41D8}"/>
              </a:ext>
            </a:extLst>
          </p:cNvPr>
          <p:cNvSpPr/>
          <p:nvPr/>
        </p:nvSpPr>
        <p:spPr>
          <a:xfrm>
            <a:off x="486060" y="3479569"/>
            <a:ext cx="4875840" cy="8414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1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с использованием технологии Цифрового профиля гражданина</a:t>
            </a:r>
            <a:endParaRPr lang="ru-RU" sz="2000" b="1" strike="noStrike" spc="-1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F30B081-5000-CB2A-C5F1-CB787E8765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60" y="437591"/>
            <a:ext cx="2257140" cy="5261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AEEDE91-3FF8-BC29-58D2-45063E7D3D32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3954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9BE8ABD-2AE4-C0AE-818D-FFD571030DA8}"/>
              </a:ext>
            </a:extLst>
          </p:cNvPr>
          <p:cNvSpPr/>
          <p:nvPr/>
        </p:nvSpPr>
        <p:spPr>
          <a:xfrm>
            <a:off x="8530023" y="3867982"/>
            <a:ext cx="3333503" cy="2202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31C7E6C-D7F6-B8AA-52AF-BA3B90F0847F}"/>
              </a:ext>
            </a:extLst>
          </p:cNvPr>
          <p:cNvSpPr/>
          <p:nvPr/>
        </p:nvSpPr>
        <p:spPr>
          <a:xfrm>
            <a:off x="4223628" y="3906107"/>
            <a:ext cx="3801811" cy="2202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B233BE4-11F1-2D5F-8E1D-488D3B30EF15}"/>
              </a:ext>
            </a:extLst>
          </p:cNvPr>
          <p:cNvSpPr/>
          <p:nvPr/>
        </p:nvSpPr>
        <p:spPr>
          <a:xfrm>
            <a:off x="340310" y="3905654"/>
            <a:ext cx="3333503" cy="2202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D73A444-1E94-48F3-F26B-19C6606248AA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60ADE7F-0FA3-7F06-69E4-F9CA8D0BBEC8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3" name="CustomShape 1">
            <a:extLst>
              <a:ext uri="{FF2B5EF4-FFF2-40B4-BE49-F238E27FC236}">
                <a16:creationId xmlns:a16="http://schemas.microsoft.com/office/drawing/2014/main" xmlns="" id="{F555794B-DC56-227B-BCEA-28B891178F79}"/>
              </a:ext>
            </a:extLst>
          </p:cNvPr>
          <p:cNvSpPr/>
          <p:nvPr/>
        </p:nvSpPr>
        <p:spPr>
          <a:xfrm>
            <a:off x="3714278" y="2384288"/>
            <a:ext cx="5741619" cy="9291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3000" b="0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Программа лояльности</a:t>
            </a:r>
          </a:p>
          <a:p>
            <a:pPr>
              <a:lnSpc>
                <a:spcPct val="90000"/>
              </a:lnSpc>
            </a:pPr>
            <a:r>
              <a:rPr lang="ru-RU" sz="3000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при посещении СТК «Шерегеш»</a:t>
            </a:r>
            <a:endParaRPr lang="ru-RU" sz="3000" b="0" strike="noStrike" spc="-1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CustomShape 2">
            <a:extLst>
              <a:ext uri="{FF2B5EF4-FFF2-40B4-BE49-F238E27FC236}">
                <a16:creationId xmlns:a16="http://schemas.microsoft.com/office/drawing/2014/main" xmlns="" id="{3DA260A7-E628-C60A-6F92-D2B4F1798F4B}"/>
              </a:ext>
            </a:extLst>
          </p:cNvPr>
          <p:cNvSpPr/>
          <p:nvPr/>
        </p:nvSpPr>
        <p:spPr>
          <a:xfrm>
            <a:off x="503657" y="4259890"/>
            <a:ext cx="2899449" cy="16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Программа лояльности разработана </a:t>
            </a:r>
            <a:b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</a:br>
            <a:r>
              <a:rPr lang="ru-RU" sz="1600" b="1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для жителей Кузбасса </a:t>
            </a:r>
            <a:br>
              <a:rPr lang="ru-RU" sz="1600" b="1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</a:br>
            <a:r>
              <a:rPr lang="ru-RU" sz="1600" b="1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старше 18 лет</a:t>
            </a:r>
            <a: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, </a:t>
            </a:r>
            <a:b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</a:br>
            <a:r>
              <a:rPr lang="ru-RU" sz="1600" b="1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имеющие прописку в регионе</a:t>
            </a:r>
            <a:endParaRPr lang="ru-RU" sz="1600" b="1" strike="noStrike" spc="-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A0D69A0-7A50-D1F9-BEA6-2EC9AE5DE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136"/>
            <a:ext cx="12192000" cy="1695636"/>
          </a:xfrm>
          <a:prstGeom prst="rect">
            <a:avLst/>
          </a:prstGeom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xmlns="" id="{0513FF1E-C666-9017-7A32-2FC6955DEF8A}"/>
              </a:ext>
            </a:extLst>
          </p:cNvPr>
          <p:cNvSpPr/>
          <p:nvPr/>
        </p:nvSpPr>
        <p:spPr>
          <a:xfrm>
            <a:off x="4381243" y="4318933"/>
            <a:ext cx="3451822" cy="13765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Кузбасские туристы могут </a:t>
            </a:r>
            <a:r>
              <a:rPr lang="ru-RU" sz="1600" b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возвращать на карту МИР от 10 </a:t>
            </a:r>
            <a:r>
              <a:rPr lang="ru-RU" sz="1600" b="1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%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потраченных средств </a:t>
            </a:r>
            <a:r>
              <a:rPr lang="ru-RU" sz="1600" b="1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при </a:t>
            </a:r>
            <a:r>
              <a:rPr lang="ru-RU" sz="1600" b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посещении СТК </a:t>
            </a:r>
            <a:r>
              <a:rPr lang="ru-RU" sz="1600" b="1" dirty="0" err="1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Шерегеш</a:t>
            </a:r>
            <a:endParaRPr lang="ru-RU" sz="1600" b="1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10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</a:pPr>
            <a:endParaRPr lang="ru-RU" sz="1600" b="0" strike="noStrike" spc="-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CustomShape 2">
            <a:extLst>
              <a:ext uri="{FF2B5EF4-FFF2-40B4-BE49-F238E27FC236}">
                <a16:creationId xmlns:a16="http://schemas.microsoft.com/office/drawing/2014/main" xmlns="" id="{F17E35ED-683F-8599-90DA-1E6673535D97}"/>
              </a:ext>
            </a:extLst>
          </p:cNvPr>
          <p:cNvSpPr/>
          <p:nvPr/>
        </p:nvSpPr>
        <p:spPr>
          <a:xfrm>
            <a:off x="8730888" y="4123925"/>
            <a:ext cx="2706385" cy="18222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Средства возвращаются</a:t>
            </a:r>
            <a:b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</a:br>
            <a: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при оплате услуг </a:t>
            </a:r>
            <a:b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</a:br>
            <a:r>
              <a:rPr lang="ru-RU" sz="1600" b="0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организаций-партнеров программы лояльности: </a:t>
            </a:r>
            <a:r>
              <a:rPr lang="ru-RU" sz="1600" b="1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фуникулеры, гостиницы, </a:t>
            </a:r>
            <a:br>
              <a:rPr lang="ru-RU" sz="1600" b="1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</a:br>
            <a:r>
              <a:rPr lang="ru-RU" sz="1600" b="1" strike="noStrike" spc="-1" dirty="0"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кафе и рестораны и т.д.</a:t>
            </a:r>
            <a:endParaRPr lang="ru-RU" sz="1600" b="1" strike="noStrike" spc="-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86845FD-F680-A85C-3A07-BDFBA577D036}"/>
              </a:ext>
            </a:extLst>
          </p:cNvPr>
          <p:cNvSpPr txBox="1"/>
          <p:nvPr/>
        </p:nvSpPr>
        <p:spPr>
          <a:xfrm>
            <a:off x="3003983" y="2358741"/>
            <a:ext cx="646331" cy="92911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3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2022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78C8156-D364-BD8D-9E7B-9269EC60E3EB}"/>
              </a:ext>
            </a:extLst>
          </p:cNvPr>
          <p:cNvSpPr/>
          <p:nvPr/>
        </p:nvSpPr>
        <p:spPr>
          <a:xfrm>
            <a:off x="3650314" y="2333737"/>
            <a:ext cx="36000" cy="103021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91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F523D2D-8511-1517-1CC9-315D31B043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946" y="0"/>
            <a:ext cx="2451991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AB61E68-CEA5-6DE2-CC14-0ED5FB5B241B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49096D7-02D6-967C-AB54-83ABFC9E8A3A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8" name="Google Shape;69;p14"/>
          <p:cNvSpPr txBox="1"/>
          <p:nvPr/>
        </p:nvSpPr>
        <p:spPr>
          <a:xfrm>
            <a:off x="722543" y="523690"/>
            <a:ext cx="5906947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8000" b="1" kern="0" dirty="0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I</a:t>
            </a:r>
            <a:r>
              <a:rPr lang="ru-RU" sz="8000" b="1" kern="0" dirty="0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 этап</a:t>
            </a:r>
            <a:endParaRPr sz="8000" b="1" kern="0" dirty="0">
              <a:solidFill>
                <a:srgbClr val="000000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9" name="Google Shape;69;p14"/>
          <p:cNvSpPr txBox="1"/>
          <p:nvPr/>
        </p:nvSpPr>
        <p:spPr>
          <a:xfrm>
            <a:off x="5635534" y="2566638"/>
            <a:ext cx="278609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 smtClean="0">
                <a:solidFill>
                  <a:srgbClr val="0000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Очно </a:t>
            </a:r>
            <a:br>
              <a:rPr lang="ru-RU" sz="2800" b="1" kern="0" dirty="0" smtClean="0">
                <a:solidFill>
                  <a:srgbClr val="0000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</a:br>
            <a:r>
              <a:rPr lang="ru-RU" sz="2800" b="1" kern="0" dirty="0" smtClean="0">
                <a:solidFill>
                  <a:srgbClr val="0000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в 17 пунктах</a:t>
            </a:r>
            <a:endParaRPr sz="2800" b="1" kern="0" dirty="0">
              <a:solidFill>
                <a:srgbClr val="0000FE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10" name="Google Shape;69;p14"/>
          <p:cNvSpPr txBox="1"/>
          <p:nvPr/>
        </p:nvSpPr>
        <p:spPr>
          <a:xfrm>
            <a:off x="5635534" y="3908944"/>
            <a:ext cx="2941538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1313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Только подъемники</a:t>
            </a:r>
            <a:endParaRPr sz="2800" b="1" kern="0" dirty="0">
              <a:solidFill>
                <a:srgbClr val="1313FE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41092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F523D2D-8511-1517-1CC9-315D31B043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946" y="0"/>
            <a:ext cx="2451991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AB61E68-CEA5-6DE2-CC14-0ED5FB5B241B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49096D7-02D6-967C-AB54-83ABFC9E8A3A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04</a:t>
            </a:r>
            <a:endParaRPr lang="ru-RU" sz="25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Google Shape;69;p14"/>
          <p:cNvSpPr txBox="1"/>
          <p:nvPr/>
        </p:nvSpPr>
        <p:spPr>
          <a:xfrm>
            <a:off x="631103" y="302677"/>
            <a:ext cx="5906947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8000" b="1" kern="0" dirty="0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II</a:t>
            </a:r>
            <a:r>
              <a:rPr lang="ru-RU" sz="8000" b="1" kern="0" dirty="0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 этап</a:t>
            </a:r>
            <a:endParaRPr sz="8000" b="1" kern="0" dirty="0">
              <a:solidFill>
                <a:srgbClr val="000000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17" name="Google Shape;69;p14"/>
          <p:cNvSpPr txBox="1"/>
          <p:nvPr/>
        </p:nvSpPr>
        <p:spPr>
          <a:xfrm>
            <a:off x="1832176" y="3451237"/>
            <a:ext cx="3504800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 err="1">
                <a:solidFill>
                  <a:srgbClr val="FF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в</a:t>
            </a:r>
            <a:r>
              <a:rPr lang="ru-RU" sz="2800" b="1" kern="0" dirty="0" err="1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кузбассе.</a:t>
            </a:r>
            <a:r>
              <a:rPr lang="ru-RU" sz="2800" b="1" kern="0" dirty="0" err="1">
                <a:solidFill>
                  <a:srgbClr val="0000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рф</a:t>
            </a:r>
            <a:endParaRPr sz="2800" b="1" kern="0" dirty="0">
              <a:solidFill>
                <a:srgbClr val="0000FE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22399" y="4488846"/>
            <a:ext cx="475739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Arial"/>
              </a:rPr>
              <a:t>скорость оформления </a:t>
            </a:r>
            <a:r>
              <a:rPr lang="ru-RU" sz="2800" b="1" kern="0" dirty="0">
                <a:solidFill>
                  <a:srgbClr val="0000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Arial"/>
              </a:rPr>
              <a:t>=</a:t>
            </a: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Arial"/>
              </a:rPr>
              <a:t> скорость проверки прописки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Arial"/>
              </a:rPr>
              <a:t>+</a:t>
            </a: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Arial"/>
              </a:rPr>
              <a:t> 5 минут на подачу заявки и привязку карты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69;p14"/>
          <p:cNvSpPr txBox="1"/>
          <p:nvPr/>
        </p:nvSpPr>
        <p:spPr>
          <a:xfrm>
            <a:off x="631103" y="2600030"/>
            <a:ext cx="3299107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0000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25 партнеров</a:t>
            </a:r>
            <a:endParaRPr sz="2800" b="1" kern="0" dirty="0">
              <a:solidFill>
                <a:srgbClr val="000000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22" name="Google Shape;69;p14"/>
          <p:cNvSpPr txBox="1"/>
          <p:nvPr/>
        </p:nvSpPr>
        <p:spPr>
          <a:xfrm>
            <a:off x="4189682" y="3057481"/>
            <a:ext cx="1340540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24/7</a:t>
            </a:r>
            <a:endParaRPr sz="2800" b="1" kern="0" dirty="0">
              <a:solidFill>
                <a:srgbClr val="000000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39983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7" grpId="0" build="p"/>
      <p:bldP spid="21" grpId="0" build="p"/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318960" y="351507"/>
            <a:ext cx="6855775" cy="6160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94000"/>
          </a:bodyPr>
          <a:lstStyle/>
          <a:p>
            <a:pPr>
              <a:lnSpc>
                <a:spcPct val="90000"/>
              </a:lnSpc>
            </a:pPr>
            <a:r>
              <a:rPr lang="ru-RU" sz="3000" spc="-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Пользовательский путь гражданина</a:t>
            </a:r>
          </a:p>
        </p:txBody>
      </p:sp>
      <p:sp>
        <p:nvSpPr>
          <p:cNvPr id="57" name="CustomShape 3"/>
          <p:cNvSpPr/>
          <p:nvPr/>
        </p:nvSpPr>
        <p:spPr>
          <a:xfrm>
            <a:off x="611280" y="1775559"/>
            <a:ext cx="357336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00B050"/>
                </a:solidFill>
                <a:latin typeface="Calibri"/>
              </a:rPr>
              <a:t>01.</a:t>
            </a:r>
            <a:r>
              <a:rPr lang="ru-RU" sz="3600" b="1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endParaRPr lang="ru-RU" sz="3600" spc="-1" dirty="0">
              <a:solidFill>
                <a:srgbClr val="4472C4">
                  <a:lumMod val="75000"/>
                </a:srgbClr>
              </a:solidFill>
            </a:endParaRPr>
          </a:p>
          <a:p>
            <a:r>
              <a:rPr lang="ru-RU" spc="-1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Гражданин находит сервис на портале </a:t>
            </a:r>
            <a:r>
              <a:rPr lang="ru-RU" spc="-1" dirty="0" err="1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вкузбассе.рф</a:t>
            </a:r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  <a:p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58" name="CustomShape 4"/>
          <p:cNvSpPr/>
          <p:nvPr/>
        </p:nvSpPr>
        <p:spPr>
          <a:xfrm>
            <a:off x="5141880" y="1775559"/>
            <a:ext cx="257760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00B050"/>
                </a:solidFill>
                <a:latin typeface="Calibri"/>
              </a:rPr>
              <a:t>02.</a:t>
            </a:r>
            <a:endParaRPr lang="ru-RU" sz="3600" spc="-1" dirty="0">
              <a:solidFill>
                <a:srgbClr val="00B050"/>
              </a:solidFill>
            </a:endParaRPr>
          </a:p>
          <a:p>
            <a:r>
              <a:rPr lang="ru-RU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На </a:t>
            </a:r>
            <a:r>
              <a:rPr lang="ru-RU" spc="-1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портале </a:t>
            </a:r>
            <a:r>
              <a:rPr lang="ru-RU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заполняет заявку на подключение к сервису</a:t>
            </a:r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  <a:p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59" name="CustomShape 5"/>
          <p:cNvSpPr/>
          <p:nvPr/>
        </p:nvSpPr>
        <p:spPr>
          <a:xfrm>
            <a:off x="8715240" y="1766199"/>
            <a:ext cx="311436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00B050"/>
                </a:solidFill>
                <a:latin typeface="Calibri"/>
              </a:rPr>
              <a:t>03.</a:t>
            </a:r>
            <a:endParaRPr lang="ru-RU" sz="3600" spc="-1" dirty="0">
              <a:solidFill>
                <a:srgbClr val="00B050"/>
              </a:solidFill>
            </a:endParaRPr>
          </a:p>
          <a:p>
            <a:r>
              <a:rPr lang="ru-RU" spc="-1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Ожидает, пока идет </a:t>
            </a:r>
            <a:br>
              <a:rPr lang="ru-RU" spc="-1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</a:br>
            <a:r>
              <a:rPr lang="ru-RU" spc="-1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проверка прописки</a:t>
            </a:r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  <a:p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60" name="CustomShape 6"/>
          <p:cNvSpPr/>
          <p:nvPr/>
        </p:nvSpPr>
        <p:spPr>
          <a:xfrm>
            <a:off x="611279" y="4553590"/>
            <a:ext cx="4014067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00B050"/>
                </a:solidFill>
                <a:latin typeface="Calibri"/>
              </a:rPr>
              <a:t>04.</a:t>
            </a:r>
            <a:r>
              <a:rPr lang="ru-RU" sz="3600" b="1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endParaRPr lang="ru-RU" sz="3600" spc="-1" dirty="0">
              <a:solidFill>
                <a:srgbClr val="4472C4">
                  <a:lumMod val="75000"/>
                </a:srgbClr>
              </a:solidFill>
            </a:endParaRPr>
          </a:p>
          <a:p>
            <a:r>
              <a:rPr lang="ru-RU" spc="-1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После получения уведомления о завершении проверки привязывает к сервису карту МИР любого банка во встроенном </a:t>
            </a:r>
            <a:r>
              <a:rPr lang="ru-RU" spc="-1" dirty="0" err="1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виджете</a:t>
            </a:r>
            <a:r>
              <a:rPr lang="ru-RU" spc="-1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 НСПК на портале</a:t>
            </a:r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5141880" y="4553590"/>
            <a:ext cx="339768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00B050"/>
                </a:solidFill>
                <a:latin typeface="Calibri"/>
              </a:rPr>
              <a:t>05.</a:t>
            </a:r>
            <a:r>
              <a:rPr lang="ru-RU" sz="3600" b="1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endParaRPr lang="ru-RU" sz="3600" spc="-1" dirty="0">
              <a:solidFill>
                <a:srgbClr val="4472C4">
                  <a:lumMod val="75000"/>
                </a:srgbClr>
              </a:solidFill>
            </a:endParaRPr>
          </a:p>
          <a:p>
            <a:r>
              <a:rPr lang="ru-RU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Получает </a:t>
            </a:r>
            <a:r>
              <a:rPr lang="ru-RU" spc="-1" dirty="0" err="1">
                <a:solidFill>
                  <a:srgbClr val="4472C4">
                    <a:lumMod val="75000"/>
                  </a:srgbClr>
                </a:solidFill>
                <a:latin typeface="Calibri"/>
              </a:rPr>
              <a:t>кэшбэк</a:t>
            </a:r>
            <a:r>
              <a:rPr lang="ru-RU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 при посещении курорта Шерегеш</a:t>
            </a:r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pic>
        <p:nvPicPr>
          <p:cNvPr id="62" name="Рисунок 11"/>
          <p:cNvPicPr/>
          <p:nvPr/>
        </p:nvPicPr>
        <p:blipFill>
          <a:blip r:embed="rId2"/>
          <a:stretch/>
        </p:blipFill>
        <p:spPr>
          <a:xfrm>
            <a:off x="291960" y="2018559"/>
            <a:ext cx="306720" cy="180000"/>
          </a:xfrm>
          <a:prstGeom prst="rect">
            <a:avLst/>
          </a:prstGeom>
          <a:ln w="0">
            <a:noFill/>
          </a:ln>
        </p:spPr>
      </p:pic>
      <p:pic>
        <p:nvPicPr>
          <p:cNvPr id="63" name="Рисунок 12"/>
          <p:cNvPicPr/>
          <p:nvPr/>
        </p:nvPicPr>
        <p:blipFill>
          <a:blip r:embed="rId2"/>
          <a:stretch/>
        </p:blipFill>
        <p:spPr>
          <a:xfrm>
            <a:off x="4804560" y="2018559"/>
            <a:ext cx="306720" cy="180000"/>
          </a:xfrm>
          <a:prstGeom prst="rect">
            <a:avLst/>
          </a:prstGeom>
          <a:ln w="0">
            <a:noFill/>
          </a:ln>
        </p:spPr>
      </p:pic>
      <p:pic>
        <p:nvPicPr>
          <p:cNvPr id="64" name="Рисунок 13"/>
          <p:cNvPicPr/>
          <p:nvPr/>
        </p:nvPicPr>
        <p:blipFill>
          <a:blip r:embed="rId2"/>
          <a:stretch/>
        </p:blipFill>
        <p:spPr>
          <a:xfrm>
            <a:off x="291960" y="4781470"/>
            <a:ext cx="306720" cy="180000"/>
          </a:xfrm>
          <a:prstGeom prst="rect">
            <a:avLst/>
          </a:prstGeom>
          <a:ln w="0">
            <a:noFill/>
          </a:ln>
        </p:spPr>
      </p:pic>
      <p:pic>
        <p:nvPicPr>
          <p:cNvPr id="65" name="Рисунок 14"/>
          <p:cNvPicPr/>
          <p:nvPr/>
        </p:nvPicPr>
        <p:blipFill>
          <a:blip r:embed="rId2"/>
          <a:stretch/>
        </p:blipFill>
        <p:spPr>
          <a:xfrm>
            <a:off x="8397720" y="2018559"/>
            <a:ext cx="306720" cy="180000"/>
          </a:xfrm>
          <a:prstGeom prst="rect">
            <a:avLst/>
          </a:prstGeom>
          <a:ln w="0">
            <a:noFill/>
          </a:ln>
        </p:spPr>
      </p:pic>
      <p:pic>
        <p:nvPicPr>
          <p:cNvPr id="66" name="Рисунок 15"/>
          <p:cNvPicPr/>
          <p:nvPr/>
        </p:nvPicPr>
        <p:blipFill>
          <a:blip r:embed="rId2"/>
          <a:stretch/>
        </p:blipFill>
        <p:spPr>
          <a:xfrm>
            <a:off x="4796640" y="4781470"/>
            <a:ext cx="306720" cy="180000"/>
          </a:xfrm>
          <a:prstGeom prst="rect">
            <a:avLst/>
          </a:prstGeom>
          <a:ln w="0">
            <a:noFill/>
          </a:ln>
        </p:spPr>
      </p:pic>
      <p:pic>
        <p:nvPicPr>
          <p:cNvPr id="67" name="Рисунок 16"/>
          <p:cNvPicPr/>
          <p:nvPr/>
        </p:nvPicPr>
        <p:blipFill>
          <a:blip r:embed="rId3"/>
          <a:srcRect l="4493" t="7105" r="2395" b="7850"/>
          <a:stretch/>
        </p:blipFill>
        <p:spPr>
          <a:xfrm>
            <a:off x="9056093" y="4008509"/>
            <a:ext cx="2478960" cy="2264400"/>
          </a:xfrm>
          <a:prstGeom prst="rect">
            <a:avLst/>
          </a:prstGeom>
          <a:ln w="0"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5611CA7-A4FA-32AD-D0F7-BB019C0B606E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DAD55A4-F15D-93BA-56C7-CA9D595F03D6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5B9BD5">
                    <a:lumMod val="75000"/>
                  </a:srgbClr>
                </a:solidFill>
                <a:latin typeface="Century Gothic" panose="020B0502020202020204" pitchFamily="34" charset="0"/>
              </a:rPr>
              <a:t>05</a:t>
            </a:r>
            <a:endParaRPr lang="ru-RU" sz="2500" dirty="0">
              <a:solidFill>
                <a:srgbClr val="5B9BD5">
                  <a:lumMod val="75000"/>
                </a:srgb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54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318960" y="351507"/>
            <a:ext cx="6855775" cy="6160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94000"/>
          </a:bodyPr>
          <a:lstStyle/>
          <a:p>
            <a:pPr>
              <a:lnSpc>
                <a:spcPct val="90000"/>
              </a:lnSpc>
            </a:pPr>
            <a:r>
              <a:rPr lang="ru-RU" sz="3000" spc="-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Пользовательский путь </a:t>
            </a:r>
            <a:r>
              <a:rPr lang="ru-RU" sz="3000" spc="-1" dirty="0" smtClean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глазами </a:t>
            </a:r>
            <a:r>
              <a:rPr lang="ru-RU" sz="3000" spc="-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гражданина</a:t>
            </a:r>
          </a:p>
        </p:txBody>
      </p:sp>
      <p:sp>
        <p:nvSpPr>
          <p:cNvPr id="57" name="CustomShape 3"/>
          <p:cNvSpPr/>
          <p:nvPr/>
        </p:nvSpPr>
        <p:spPr>
          <a:xfrm rot="19623253">
            <a:off x="6679166" y="1358612"/>
            <a:ext cx="357336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FF0000"/>
                </a:solidFill>
                <a:latin typeface="Calibri"/>
              </a:rPr>
              <a:t>01.</a:t>
            </a:r>
            <a:r>
              <a:rPr lang="ru-RU" sz="3600" b="1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endParaRPr lang="ru-RU" sz="3600" spc="-1" dirty="0"/>
          </a:p>
          <a:p>
            <a:r>
              <a:rPr lang="ru-RU" spc="-1" dirty="0" smtClean="0">
                <a:latin typeface="Calibri"/>
              </a:rPr>
              <a:t>Гражданин находит сервис на портале </a:t>
            </a:r>
            <a:r>
              <a:rPr lang="ru-RU" spc="-1" dirty="0" err="1" smtClean="0">
                <a:latin typeface="Calibri"/>
              </a:rPr>
              <a:t>вкузбассе.рф</a:t>
            </a:r>
            <a:endParaRPr lang="ru-RU" spc="-1" dirty="0"/>
          </a:p>
          <a:p>
            <a:endParaRPr lang="ru-RU" spc="-1" dirty="0"/>
          </a:p>
        </p:txBody>
      </p:sp>
      <p:sp>
        <p:nvSpPr>
          <p:cNvPr id="58" name="CustomShape 4"/>
          <p:cNvSpPr/>
          <p:nvPr/>
        </p:nvSpPr>
        <p:spPr>
          <a:xfrm>
            <a:off x="6364380" y="2748662"/>
            <a:ext cx="257760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FF0000"/>
                </a:solidFill>
                <a:latin typeface="Calibri"/>
              </a:rPr>
              <a:t>02.</a:t>
            </a:r>
            <a:endParaRPr lang="ru-RU" sz="3600" spc="-1" dirty="0">
              <a:solidFill>
                <a:srgbClr val="FF0000"/>
              </a:solidFill>
            </a:endParaRPr>
          </a:p>
          <a:p>
            <a:r>
              <a:rPr lang="ru-RU" spc="-1" dirty="0">
                <a:latin typeface="Calibri"/>
              </a:rPr>
              <a:t>На </a:t>
            </a:r>
            <a:r>
              <a:rPr lang="ru-RU" spc="-1" dirty="0" smtClean="0">
                <a:latin typeface="Calibri"/>
              </a:rPr>
              <a:t>портале </a:t>
            </a:r>
            <a:r>
              <a:rPr lang="ru-RU" spc="-1" dirty="0">
                <a:latin typeface="Calibri"/>
              </a:rPr>
              <a:t>заполняет заявку на подключение к сервису</a:t>
            </a:r>
            <a:endParaRPr lang="ru-RU" spc="-1" dirty="0"/>
          </a:p>
          <a:p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59" name="CustomShape 5"/>
          <p:cNvSpPr/>
          <p:nvPr/>
        </p:nvSpPr>
        <p:spPr>
          <a:xfrm rot="2327913">
            <a:off x="6096000" y="4501534"/>
            <a:ext cx="311436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FF0000"/>
                </a:solidFill>
                <a:latin typeface="Calibri"/>
              </a:rPr>
              <a:t>03.</a:t>
            </a:r>
            <a:endParaRPr lang="ru-RU" sz="3600" spc="-1" dirty="0">
              <a:solidFill>
                <a:srgbClr val="FF0000"/>
              </a:solidFill>
            </a:endParaRPr>
          </a:p>
          <a:p>
            <a:r>
              <a:rPr lang="ru-RU" spc="-1" dirty="0" smtClean="0">
                <a:latin typeface="Calibri"/>
              </a:rPr>
              <a:t>Ожидает, пока идет </a:t>
            </a:r>
            <a:br>
              <a:rPr lang="ru-RU" spc="-1" dirty="0" smtClean="0">
                <a:latin typeface="Calibri"/>
              </a:rPr>
            </a:br>
            <a:r>
              <a:rPr lang="ru-RU" spc="-1" dirty="0" smtClean="0">
                <a:latin typeface="Calibri"/>
              </a:rPr>
              <a:t>проверка прописки</a:t>
            </a:r>
            <a:endParaRPr lang="ru-RU" spc="-1" dirty="0"/>
          </a:p>
          <a:p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60" name="CustomShape 6"/>
          <p:cNvSpPr/>
          <p:nvPr/>
        </p:nvSpPr>
        <p:spPr>
          <a:xfrm rot="10800000">
            <a:off x="7520986" y="3998149"/>
            <a:ext cx="4014067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FF0000"/>
                </a:solidFill>
                <a:latin typeface="Calibri"/>
              </a:rPr>
              <a:t>04. </a:t>
            </a:r>
            <a:endParaRPr lang="ru-RU" sz="3600" spc="-1" dirty="0">
              <a:solidFill>
                <a:srgbClr val="FF0000"/>
              </a:solidFill>
            </a:endParaRPr>
          </a:p>
          <a:p>
            <a:r>
              <a:rPr lang="ru-RU" spc="-1" dirty="0" smtClean="0">
                <a:latin typeface="Calibri"/>
              </a:rPr>
              <a:t>После получения уведомления о завершении проверки привязывает к сервису карту МИР любого банка во встроенном </a:t>
            </a:r>
            <a:r>
              <a:rPr lang="ru-RU" spc="-1" dirty="0" err="1" smtClean="0">
                <a:latin typeface="Calibri"/>
              </a:rPr>
              <a:t>виджете</a:t>
            </a:r>
            <a:r>
              <a:rPr lang="ru-RU" spc="-1" dirty="0" smtClean="0">
                <a:latin typeface="Calibri"/>
              </a:rPr>
              <a:t> НСПК на портале</a:t>
            </a:r>
            <a:endParaRPr lang="ru-RU" spc="-1" dirty="0"/>
          </a:p>
        </p:txBody>
      </p:sp>
      <p:sp>
        <p:nvSpPr>
          <p:cNvPr id="61" name="CustomShape 7"/>
          <p:cNvSpPr/>
          <p:nvPr/>
        </p:nvSpPr>
        <p:spPr>
          <a:xfrm>
            <a:off x="8575574" y="2117349"/>
            <a:ext cx="339768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3600" b="1" spc="-1" dirty="0">
                <a:solidFill>
                  <a:srgbClr val="00B050"/>
                </a:solidFill>
                <a:latin typeface="Calibri"/>
              </a:rPr>
              <a:t>05.</a:t>
            </a:r>
            <a:r>
              <a:rPr lang="ru-RU" sz="3600" b="1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endParaRPr lang="ru-RU" sz="3600" spc="-1" dirty="0">
              <a:solidFill>
                <a:srgbClr val="4472C4">
                  <a:lumMod val="75000"/>
                </a:srgbClr>
              </a:solidFill>
            </a:endParaRPr>
          </a:p>
          <a:p>
            <a:r>
              <a:rPr lang="ru-RU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Получает </a:t>
            </a:r>
            <a:r>
              <a:rPr lang="ru-RU" spc="-1" dirty="0" err="1">
                <a:solidFill>
                  <a:srgbClr val="4472C4">
                    <a:lumMod val="75000"/>
                  </a:srgbClr>
                </a:solidFill>
                <a:latin typeface="Calibri"/>
              </a:rPr>
              <a:t>кэшбэк</a:t>
            </a:r>
            <a:r>
              <a:rPr lang="ru-RU" spc="-1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 при посещении курорта Шерегеш</a:t>
            </a:r>
            <a:endParaRPr lang="ru-RU" spc="-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5611CA7-A4FA-32AD-D0F7-BB019C0B606E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DAD55A4-F15D-93BA-56C7-CA9D595F03D6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rgbClr val="5B9BD5">
                    <a:lumMod val="75000"/>
                  </a:srgbClr>
                </a:solidFill>
                <a:latin typeface="Century Gothic" panose="020B0502020202020204" pitchFamily="34" charset="0"/>
              </a:rPr>
              <a:t>06</a:t>
            </a:r>
          </a:p>
        </p:txBody>
      </p:sp>
      <p:sp>
        <p:nvSpPr>
          <p:cNvPr id="16" name="CustomShape 1"/>
          <p:cNvSpPr/>
          <p:nvPr/>
        </p:nvSpPr>
        <p:spPr>
          <a:xfrm>
            <a:off x="1289787" y="2334854"/>
            <a:ext cx="4493832" cy="23211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spc="-1" dirty="0" smtClean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Сложно, </a:t>
            </a:r>
          </a:p>
          <a:p>
            <a:pPr>
              <a:lnSpc>
                <a:spcPct val="90000"/>
              </a:lnSpc>
            </a:pPr>
            <a:r>
              <a:rPr lang="ru-RU" sz="2000" spc="-1" dirty="0" smtClean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в один клик</a:t>
            </a:r>
          </a:p>
          <a:p>
            <a:pPr>
              <a:lnSpc>
                <a:spcPct val="90000"/>
              </a:lnSpc>
            </a:pPr>
            <a:endParaRPr lang="ru-RU" sz="2000" spc="-1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spc="-1" dirty="0" smtClean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</a:t>
            </a:r>
          </a:p>
          <a:p>
            <a:pPr>
              <a:lnSpc>
                <a:spcPct val="90000"/>
              </a:lnSpc>
            </a:pPr>
            <a:endParaRPr lang="ru-RU" sz="2000" spc="-1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spc="-1" dirty="0" smtClean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2000 не завершили </a:t>
            </a:r>
            <a:br>
              <a:rPr lang="ru-RU" sz="2000" spc="-1" dirty="0" smtClean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spc="-1" dirty="0" smtClean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привязку карты</a:t>
            </a:r>
            <a:endParaRPr lang="ru-RU" sz="2000" spc="-1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1057656" y="2760901"/>
            <a:ext cx="0" cy="2840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066800" y="3525949"/>
            <a:ext cx="0" cy="2840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072896" y="4190413"/>
            <a:ext cx="0" cy="2840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24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F523D2D-8511-1517-1CC9-315D31B043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946" y="0"/>
            <a:ext cx="2451991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AB61E68-CEA5-6DE2-CC14-0ED5FB5B241B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49096D7-02D6-967C-AB54-83ABFC9E8A3A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07</a:t>
            </a:r>
          </a:p>
        </p:txBody>
      </p:sp>
      <p:sp>
        <p:nvSpPr>
          <p:cNvPr id="20" name="Google Shape;69;p14"/>
          <p:cNvSpPr txBox="1"/>
          <p:nvPr/>
        </p:nvSpPr>
        <p:spPr>
          <a:xfrm>
            <a:off x="631103" y="302677"/>
            <a:ext cx="7304392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8000" b="1" kern="0" dirty="0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III</a:t>
            </a:r>
            <a:r>
              <a:rPr lang="ru-RU" sz="8000" b="1" kern="0" dirty="0">
                <a:solidFill>
                  <a:srgbClr val="000000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 этап</a:t>
            </a:r>
            <a:endParaRPr sz="8000" b="1" kern="0" dirty="0">
              <a:solidFill>
                <a:srgbClr val="000000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21" name="Google Shape;69;p14"/>
          <p:cNvSpPr txBox="1"/>
          <p:nvPr/>
        </p:nvSpPr>
        <p:spPr>
          <a:xfrm>
            <a:off x="4823540" y="2515001"/>
            <a:ext cx="2934457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 err="1">
                <a:solidFill>
                  <a:srgbClr val="0000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Проактивно</a:t>
            </a:r>
            <a:endParaRPr sz="2800" b="1" kern="0" dirty="0">
              <a:solidFill>
                <a:srgbClr val="0000FE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22" name="Google Shape;69;p14"/>
          <p:cNvSpPr txBox="1"/>
          <p:nvPr/>
        </p:nvSpPr>
        <p:spPr>
          <a:xfrm>
            <a:off x="4823540" y="3550361"/>
            <a:ext cx="3504800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1313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Без ожидания</a:t>
            </a:r>
            <a:endParaRPr sz="2800" b="1" kern="0" dirty="0">
              <a:solidFill>
                <a:srgbClr val="1313FE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  <p:sp>
        <p:nvSpPr>
          <p:cNvPr id="23" name="Google Shape;69;p14"/>
          <p:cNvSpPr txBox="1"/>
          <p:nvPr/>
        </p:nvSpPr>
        <p:spPr>
          <a:xfrm>
            <a:off x="4827106" y="4609129"/>
            <a:ext cx="3872028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1313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Информация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1313FE"/>
                </a:solidFill>
                <a:latin typeface="Calibri" panose="020F0502020204030204" pitchFamily="34" charset="0"/>
                <a:ea typeface="Gungsuh" panose="02030600000101010101" pitchFamily="18" charset="-127"/>
                <a:cs typeface="Calibri" panose="020F0502020204030204" pitchFamily="34" charset="0"/>
                <a:sym typeface="Roboto Mono"/>
              </a:rPr>
              <a:t>в профиле в ЛК</a:t>
            </a:r>
            <a:endParaRPr sz="2800" b="1" kern="0" dirty="0">
              <a:solidFill>
                <a:srgbClr val="1313FE"/>
              </a:solidFill>
              <a:latin typeface="Calibri" panose="020F0502020204030204" pitchFamily="34" charset="0"/>
              <a:ea typeface="Gungsuh" panose="02030600000101010101" pitchFamily="18" charset="-127"/>
              <a:cs typeface="Calibri" panose="020F0502020204030204" pitchFamily="34" charset="0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69348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 build="p"/>
      <p:bldP spid="22" grpId="0" build="p"/>
      <p:bldP spid="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10" y="727745"/>
            <a:ext cx="10845379" cy="5742108"/>
          </a:xfrm>
          <a:prstGeom prst="rect">
            <a:avLst/>
          </a:prstGeom>
        </p:spPr>
      </p:pic>
      <p:sp>
        <p:nvSpPr>
          <p:cNvPr id="73" name="CustomShape 1"/>
          <p:cNvSpPr/>
          <p:nvPr/>
        </p:nvSpPr>
        <p:spPr>
          <a:xfrm>
            <a:off x="678861" y="0"/>
            <a:ext cx="8975960" cy="9903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Что внутри?</a:t>
            </a:r>
            <a:endParaRPr lang="ru-RU" sz="2800" strike="noStrike" spc="-1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357A313-F941-788D-AFF7-89452CBFBA0D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FB27CFE-A8D7-90C5-3161-A2A6A1B087C5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76;p15"/>
          <p:cNvCxnSpPr/>
          <p:nvPr/>
        </p:nvCxnSpPr>
        <p:spPr>
          <a:xfrm>
            <a:off x="471600" y="479995"/>
            <a:ext cx="11248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" name="Google Shape;77;p15"/>
          <p:cNvSpPr txBox="1"/>
          <p:nvPr/>
        </p:nvSpPr>
        <p:spPr>
          <a:xfrm>
            <a:off x="586558" y="385818"/>
            <a:ext cx="4041037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800" spc="-1" dirty="0" err="1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  <a:sym typeface="Roboto Mono"/>
              </a:rPr>
              <a:t>вкузбассе.рф</a:t>
            </a:r>
            <a:endParaRPr sz="2800" spc="-1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ea typeface="DejaVu Sans"/>
              <a:cs typeface="Calibri Light" panose="020F0302020204030204" pitchFamily="34" charset="0"/>
              <a:sym typeface="Roboto Mono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1704" y="5811768"/>
            <a:ext cx="658059" cy="56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094" y="1095583"/>
            <a:ext cx="8268644" cy="42212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DAD55A4-F15D-93BA-56C7-CA9D595F03D6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5B9BD5">
                    <a:lumMod val="75000"/>
                  </a:srgbClr>
                </a:solidFill>
                <a:latin typeface="Century Gothic" panose="020B0502020202020204" pitchFamily="34" charset="0"/>
              </a:rPr>
              <a:t>09</a:t>
            </a:r>
            <a:endParaRPr lang="ru-RU" sz="2500" dirty="0">
              <a:solidFill>
                <a:srgbClr val="5B9BD5">
                  <a:lumMod val="7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357A313-F941-788D-AFF7-89452CBFBA0D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rgbClr val="5B9BD5">
              <a:lumMod val="75000"/>
            </a:srgbClr>
          </a:solidFill>
          <a:ln w="25400" cap="flat" cmpd="sng" algn="ctr">
            <a:noFill/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32" y="2015411"/>
            <a:ext cx="7059168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6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318960" y="351507"/>
            <a:ext cx="6855775" cy="6160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94000"/>
          </a:bodyPr>
          <a:lstStyle/>
          <a:p>
            <a:pPr>
              <a:lnSpc>
                <a:spcPct val="90000"/>
              </a:lnSpc>
            </a:pPr>
            <a:r>
              <a:rPr lang="ru-RU" sz="3000" b="0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Пользовательский путь гражданина</a:t>
            </a:r>
            <a:endParaRPr lang="ru-RU" sz="3000" b="0" strike="noStrike" spc="-1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6" name="CustomShape 2"/>
          <p:cNvSpPr/>
          <p:nvPr/>
        </p:nvSpPr>
        <p:spPr>
          <a:xfrm>
            <a:off x="318960" y="1019984"/>
            <a:ext cx="10872360" cy="5337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1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Путь гражданина максимально оптимизирован и приведен в наиболее комфортный формат:</a:t>
            </a:r>
            <a:endParaRPr lang="ru-RU" sz="1600" b="0" strike="noStrike" spc="-1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7" name="CustomShape 3"/>
          <p:cNvSpPr/>
          <p:nvPr/>
        </p:nvSpPr>
        <p:spPr>
          <a:xfrm>
            <a:off x="611280" y="1775559"/>
            <a:ext cx="357336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1" strike="noStrike" spc="-1" dirty="0">
                <a:solidFill>
                  <a:srgbClr val="00B050"/>
                </a:solidFill>
                <a:latin typeface="Calibri"/>
                <a:ea typeface="DejaVu Sans"/>
              </a:rPr>
              <a:t>01.</a:t>
            </a:r>
            <a:r>
              <a:rPr lang="ru-RU" sz="3600" b="1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 </a:t>
            </a:r>
            <a:endParaRPr lang="ru-RU" sz="3600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Гражданин, который подходит по критериям для получения сервиса, получает </a:t>
            </a:r>
            <a:r>
              <a:rPr lang="ru-RU" b="0" strike="noStrike" spc="-1" dirty="0" err="1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проактивное</a:t>
            </a:r>
            <a:r>
              <a:rPr lang="ru-RU" b="0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 уведомление о возможности участия в программе лояльности</a:t>
            </a:r>
            <a:endParaRPr lang="ru-RU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58" name="CustomShape 4"/>
          <p:cNvSpPr/>
          <p:nvPr/>
        </p:nvSpPr>
        <p:spPr>
          <a:xfrm>
            <a:off x="5141880" y="1775559"/>
            <a:ext cx="257760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1" strike="noStrike" spc="-1" dirty="0">
                <a:solidFill>
                  <a:srgbClr val="00B050"/>
                </a:solidFill>
                <a:latin typeface="Calibri"/>
                <a:ea typeface="DejaVu Sans"/>
              </a:rPr>
              <a:t>02.</a:t>
            </a:r>
            <a:endParaRPr lang="ru-RU" sz="36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На </a:t>
            </a:r>
            <a:r>
              <a:rPr lang="ru-RU" sz="1800" b="0" strike="noStrike" spc="-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портале </a:t>
            </a:r>
            <a:r>
              <a:rPr lang="ru-RU" sz="1800" b="0" strike="noStrike" spc="-1" dirty="0" err="1" smtClean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вкузбассе.рф</a:t>
            </a:r>
            <a:r>
              <a:rPr lang="ru-RU" sz="1800" b="0" strike="noStrike" spc="-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 проверяет </a:t>
            </a:r>
            <a:r>
              <a:rPr lang="ru-RU" spc="-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свои данные, </a:t>
            </a:r>
            <a:r>
              <a:rPr lang="ru-RU" spc="-1" dirty="0" smtClean="0">
                <a:solidFill>
                  <a:schemeClr val="accent5">
                    <a:lumMod val="75000"/>
                  </a:schemeClr>
                </a:solidFill>
                <a:latin typeface="Calibri"/>
              </a:rPr>
              <a:t>привязывает </a:t>
            </a:r>
            <a:r>
              <a:rPr lang="ru-RU" spc="-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к сервису карту </a:t>
            </a:r>
            <a:r>
              <a:rPr lang="ru-RU" spc="-1" dirty="0" smtClean="0">
                <a:solidFill>
                  <a:schemeClr val="accent5">
                    <a:lumMod val="75000"/>
                  </a:schemeClr>
                </a:solidFill>
                <a:latin typeface="Calibri"/>
              </a:rPr>
              <a:t>МИР</a:t>
            </a:r>
            <a:endParaRPr lang="ru-RU" sz="1800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8497728" y="1782958"/>
            <a:ext cx="339768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1" strike="noStrike" spc="-1" dirty="0" smtClean="0">
                <a:solidFill>
                  <a:srgbClr val="00B050"/>
                </a:solidFill>
                <a:latin typeface="Calibri"/>
                <a:ea typeface="DejaVu Sans"/>
              </a:rPr>
              <a:t>03.</a:t>
            </a:r>
            <a:r>
              <a:rPr lang="ru-RU" sz="3600" b="1" strike="noStrike" spc="-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 </a:t>
            </a:r>
            <a:endParaRPr lang="ru-RU" sz="3600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Получает </a:t>
            </a:r>
            <a:r>
              <a:rPr lang="ru-RU" sz="1800" b="0" strike="noStrike" spc="-1" dirty="0" err="1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кэшбэк</a:t>
            </a:r>
            <a:r>
              <a:rPr lang="ru-RU" sz="1800" b="0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  <a:ea typeface="DejaVu Sans"/>
              </a:rPr>
              <a:t> при посещении курорта Шерегеш</a:t>
            </a:r>
            <a:endParaRPr lang="ru-RU" sz="1800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pic>
        <p:nvPicPr>
          <p:cNvPr id="62" name="Рисунок 11"/>
          <p:cNvPicPr/>
          <p:nvPr/>
        </p:nvPicPr>
        <p:blipFill>
          <a:blip r:embed="rId2"/>
          <a:stretch/>
        </p:blipFill>
        <p:spPr>
          <a:xfrm>
            <a:off x="291960" y="2018559"/>
            <a:ext cx="306720" cy="180000"/>
          </a:xfrm>
          <a:prstGeom prst="rect">
            <a:avLst/>
          </a:prstGeom>
          <a:ln w="0">
            <a:noFill/>
          </a:ln>
        </p:spPr>
      </p:pic>
      <p:pic>
        <p:nvPicPr>
          <p:cNvPr id="63" name="Рисунок 12"/>
          <p:cNvPicPr/>
          <p:nvPr/>
        </p:nvPicPr>
        <p:blipFill>
          <a:blip r:embed="rId2"/>
          <a:stretch/>
        </p:blipFill>
        <p:spPr>
          <a:xfrm>
            <a:off x="4804560" y="2018559"/>
            <a:ext cx="306720" cy="180000"/>
          </a:xfrm>
          <a:prstGeom prst="rect">
            <a:avLst/>
          </a:prstGeom>
          <a:ln w="0">
            <a:noFill/>
          </a:ln>
        </p:spPr>
      </p:pic>
      <p:pic>
        <p:nvPicPr>
          <p:cNvPr id="66" name="Рисунок 15"/>
          <p:cNvPicPr/>
          <p:nvPr/>
        </p:nvPicPr>
        <p:blipFill>
          <a:blip r:embed="rId2"/>
          <a:stretch/>
        </p:blipFill>
        <p:spPr>
          <a:xfrm>
            <a:off x="8152488" y="2010838"/>
            <a:ext cx="306720" cy="180000"/>
          </a:xfrm>
          <a:prstGeom prst="rect">
            <a:avLst/>
          </a:prstGeom>
          <a:ln w="0"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5611CA7-A4FA-32AD-D0F7-BB019C0B606E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DAD55A4-F15D-93BA-56C7-CA9D595F03D6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10</a:t>
            </a:r>
            <a:endParaRPr lang="ru-RU" sz="25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A0D69A0-7A50-D1F9-BEA6-2EC9AE5DE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3188"/>
            <a:ext cx="12192000" cy="16956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46528D0-CBFA-74DF-DDD0-E10D7EECF6C5}"/>
              </a:ext>
            </a:extLst>
          </p:cNvPr>
          <p:cNvSpPr/>
          <p:nvPr/>
        </p:nvSpPr>
        <p:spPr>
          <a:xfrm>
            <a:off x="8197838" y="1060157"/>
            <a:ext cx="3644371" cy="4057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096D5E8-11C2-B91E-EA6E-AD8CFD6E4D97}"/>
              </a:ext>
            </a:extLst>
          </p:cNvPr>
          <p:cNvSpPr/>
          <p:nvPr/>
        </p:nvSpPr>
        <p:spPr>
          <a:xfrm>
            <a:off x="4255369" y="1060157"/>
            <a:ext cx="3644371" cy="4057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553DF1D-63E5-0B5B-A7D6-41446AAC95A2}"/>
              </a:ext>
            </a:extLst>
          </p:cNvPr>
          <p:cNvSpPr/>
          <p:nvPr/>
        </p:nvSpPr>
        <p:spPr>
          <a:xfrm>
            <a:off x="310724" y="1024863"/>
            <a:ext cx="3644371" cy="4057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CustomShape 1"/>
          <p:cNvSpPr/>
          <p:nvPr/>
        </p:nvSpPr>
        <p:spPr>
          <a:xfrm>
            <a:off x="1128341" y="1132454"/>
            <a:ext cx="2410200" cy="4924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1080">
              <a:lnSpc>
                <a:spcPct val="100000"/>
              </a:lnSpc>
              <a:buClr>
                <a:srgbClr val="000000"/>
              </a:buClr>
            </a:pPr>
            <a:r>
              <a:rPr lang="ru-RU" sz="2000" b="1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Жители Кузбасса</a:t>
            </a:r>
          </a:p>
        </p:txBody>
      </p:sp>
      <p:sp>
        <p:nvSpPr>
          <p:cNvPr id="79" name="CustomShape 2"/>
          <p:cNvSpPr/>
          <p:nvPr/>
        </p:nvSpPr>
        <p:spPr>
          <a:xfrm>
            <a:off x="3641373" y="261646"/>
            <a:ext cx="4824927" cy="6031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3000" b="0" strike="noStrike" spc="-1" dirty="0">
                <a:solidFill>
                  <a:schemeClr val="accent5">
                    <a:lumMod val="75000"/>
                  </a:schemeClr>
                </a:solidFill>
                <a:latin typeface="Calibri Light"/>
                <a:ea typeface="DejaVu Sans"/>
              </a:rPr>
              <a:t>Итоги реализации проекта</a:t>
            </a:r>
            <a:endParaRPr lang="ru-RU" sz="3000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A388BEB-FFFF-DB53-85FC-14901405A0B6}"/>
              </a:ext>
            </a:extLst>
          </p:cNvPr>
          <p:cNvSpPr/>
          <p:nvPr/>
        </p:nvSpPr>
        <p:spPr>
          <a:xfrm>
            <a:off x="0" y="6760848"/>
            <a:ext cx="12192000" cy="120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55296C1-3129-0E39-13C1-DDB9C46FAB94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11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xmlns="" id="{804680FB-FE5C-8BE0-EB85-C59BC732EA71}"/>
              </a:ext>
            </a:extLst>
          </p:cNvPr>
          <p:cNvSpPr/>
          <p:nvPr/>
        </p:nvSpPr>
        <p:spPr>
          <a:xfrm>
            <a:off x="4835464" y="1144408"/>
            <a:ext cx="2621785" cy="4924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1080">
              <a:lnSpc>
                <a:spcPct val="100000"/>
              </a:lnSpc>
              <a:buClr>
                <a:srgbClr val="000000"/>
              </a:buClr>
            </a:pPr>
            <a:r>
              <a:rPr lang="ru-RU" sz="2000" b="1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Партнеры программы</a:t>
            </a:r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xmlns="" id="{C9F898BC-80B7-E491-A1D9-9854FFC1544C}"/>
              </a:ext>
            </a:extLst>
          </p:cNvPr>
          <p:cNvSpPr/>
          <p:nvPr/>
        </p:nvSpPr>
        <p:spPr>
          <a:xfrm>
            <a:off x="9259412" y="1131641"/>
            <a:ext cx="1921928" cy="4924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1080">
              <a:lnSpc>
                <a:spcPct val="100000"/>
              </a:lnSpc>
              <a:buClr>
                <a:srgbClr val="000000"/>
              </a:buClr>
            </a:pPr>
            <a:r>
              <a:rPr lang="ru-RU" sz="2000" b="1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Для региона</a:t>
            </a:r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xmlns="" id="{71E7DEE6-2619-091C-1919-23B6A3D3299E}"/>
              </a:ext>
            </a:extLst>
          </p:cNvPr>
          <p:cNvSpPr/>
          <p:nvPr/>
        </p:nvSpPr>
        <p:spPr>
          <a:xfrm>
            <a:off x="594113" y="1792126"/>
            <a:ext cx="3377867" cy="28727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1080">
              <a:lnSpc>
                <a:spcPct val="100000"/>
              </a:lnSpc>
              <a:buClr>
                <a:srgbClr val="000000"/>
              </a:buClr>
            </a:pP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олучают </a:t>
            </a:r>
            <a:r>
              <a:rPr lang="ru-RU" sz="1500" b="1" dirty="0" err="1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кешбэк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от 10 </a:t>
            </a:r>
            <a:r>
              <a:rPr lang="ru-RU" sz="1500" dirty="0" smtClean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%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/>
            </a:r>
            <a:b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при посещении СТК «Шерегеш» (проживание, подъёмники, питание, прокат, оздоровительные услуги)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ru-RU" sz="15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/>
            </a:r>
            <a:br>
              <a:rPr lang="ru-RU" sz="15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Сокращение срока </a:t>
            </a: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оказания услуги </a:t>
            </a:r>
            <a:r>
              <a:rPr lang="ru-RU" sz="15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/>
            </a:r>
            <a:br>
              <a:rPr lang="ru-RU" sz="15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до </a:t>
            </a: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5 мин.</a:t>
            </a:r>
            <a:b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/>
            </a:r>
            <a:b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У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слугу предлагается получить </a:t>
            </a:r>
            <a:r>
              <a:rPr lang="ru-RU" sz="1500" b="1" dirty="0" err="1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проактивно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без заявления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 до того, как гражданин задумался о ее получении</a:t>
            </a:r>
            <a:endParaRPr lang="ru-RU" sz="1500" b="0" strike="noStrike" spc="-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xmlns="" id="{D65DB583-D054-8202-5A1C-3B7781ADD653}"/>
              </a:ext>
            </a:extLst>
          </p:cNvPr>
          <p:cNvSpPr/>
          <p:nvPr/>
        </p:nvSpPr>
        <p:spPr>
          <a:xfrm>
            <a:off x="4489931" y="1783687"/>
            <a:ext cx="3127812" cy="2492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1080">
              <a:buClr>
                <a:srgbClr val="000000"/>
              </a:buClr>
            </a:pPr>
            <a:r>
              <a:rPr lang="ru-RU" sz="15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Имеют 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право претендовать</a:t>
            </a:r>
            <a:b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на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налоговые льготы 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со стороны правительства Кузбасса</a:t>
            </a:r>
            <a:b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/>
            </a:r>
            <a:b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Участие в программе лояльности </a:t>
            </a:r>
            <a:b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в качестве партнера позволяет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привлекать больше клиентов</a:t>
            </a: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 </a:t>
            </a:r>
            <a:b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а, следовательно,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получать больше прибыли</a:t>
            </a:r>
            <a:endParaRPr lang="ru-RU" sz="1500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1080">
              <a:lnSpc>
                <a:spcPct val="100000"/>
              </a:lnSpc>
              <a:buClr>
                <a:srgbClr val="000000"/>
              </a:buClr>
            </a:pPr>
            <a:endParaRPr lang="ru-RU" sz="1500" b="0" strike="noStrike" spc="-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CustomShape 1">
            <a:extLst>
              <a:ext uri="{FF2B5EF4-FFF2-40B4-BE49-F238E27FC236}">
                <a16:creationId xmlns:a16="http://schemas.microsoft.com/office/drawing/2014/main" xmlns="" id="{1C9AC39B-E02E-5E7B-8690-86F3E81DA6F2}"/>
              </a:ext>
            </a:extLst>
          </p:cNvPr>
          <p:cNvSpPr/>
          <p:nvPr/>
        </p:nvSpPr>
        <p:spPr>
          <a:xfrm>
            <a:off x="8281474" y="1636851"/>
            <a:ext cx="3127812" cy="36676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Снижение издержек </a:t>
            </a: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на оказание государственных и региональных услуг</a:t>
            </a:r>
            <a:b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/>
            </a:r>
            <a:b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Экономия времени сотрудников </a:t>
            </a: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ведомств на операционные задачи</a:t>
            </a:r>
            <a:b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endParaRPr lang="ru-RU" sz="1500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Оптимизация ресурсов </a:t>
            </a:r>
            <a:r>
              <a:rPr lang="ru-RU" sz="15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государственных ведомств в части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сокращения </a:t>
            </a:r>
            <a:r>
              <a:rPr lang="ru-RU" sz="15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излишних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межведомственных запросов и расходов на хранение данных</a:t>
            </a:r>
          </a:p>
          <a:p>
            <a:pPr marL="1080">
              <a:lnSpc>
                <a:spcPct val="100000"/>
              </a:lnSpc>
              <a:buClr>
                <a:srgbClr val="000000"/>
              </a:buClr>
            </a:pPr>
            <a:endParaRPr lang="ru-RU" sz="1500" b="0" strike="noStrike" spc="-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40D2239-21F0-7C0F-2BD4-E5D9277DE8F8}"/>
              </a:ext>
            </a:extLst>
          </p:cNvPr>
          <p:cNvSpPr txBox="1"/>
          <p:nvPr/>
        </p:nvSpPr>
        <p:spPr>
          <a:xfrm>
            <a:off x="389927" y="5192141"/>
            <a:ext cx="646331" cy="11044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D4E5200-C85E-E98E-F598-0B5DA0F2E042}"/>
              </a:ext>
            </a:extLst>
          </p:cNvPr>
          <p:cNvSpPr txBox="1"/>
          <p:nvPr/>
        </p:nvSpPr>
        <p:spPr>
          <a:xfrm>
            <a:off x="1194239" y="5672177"/>
            <a:ext cx="10669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&gt;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5,5 тыс. 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транзакций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</a:t>
            </a:r>
            <a:r>
              <a:rPr lang="ru-RU" sz="2000" b="1" dirty="0" err="1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кэшбэк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&gt;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700 тыс. рублей     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&gt;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4 тыс. 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кузбассовцев-участников Программы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626F08F-8E2F-605A-061D-6E37AECAB8ED}"/>
              </a:ext>
            </a:extLst>
          </p:cNvPr>
          <p:cNvSpPr/>
          <p:nvPr/>
        </p:nvSpPr>
        <p:spPr>
          <a:xfrm flipH="1">
            <a:off x="1013396" y="5370194"/>
            <a:ext cx="45719" cy="9788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806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EB5639A-376B-7943-E8EA-579251F789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402" y="1966341"/>
            <a:ext cx="2281843" cy="5318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278A256-D81B-4430-B797-F8029715DDF9}"/>
              </a:ext>
            </a:extLst>
          </p:cNvPr>
          <p:cNvSpPr txBox="1"/>
          <p:nvPr/>
        </p:nvSpPr>
        <p:spPr>
          <a:xfrm>
            <a:off x="5414071" y="2836561"/>
            <a:ext cx="333043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Продолжение следует …</a:t>
            </a:r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xmlns="" id="{E99177EC-91CC-F681-6289-914A9FBADE31}"/>
              </a:ext>
            </a:extLst>
          </p:cNvPr>
          <p:cNvSpPr/>
          <p:nvPr/>
        </p:nvSpPr>
        <p:spPr>
          <a:xfrm>
            <a:off x="714003" y="4833829"/>
            <a:ext cx="3284280" cy="12593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000" b="0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Спасибо </a:t>
            </a:r>
            <a:br>
              <a:rPr lang="ru-RU" sz="4000" b="0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</a:br>
            <a:r>
              <a:rPr lang="ru-RU" sz="4000" b="0" strike="noStrike" spc="-1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ea typeface="DejaVu Sans"/>
                <a:cs typeface="Calibri Light" panose="020F0302020204030204" pitchFamily="34" charset="0"/>
              </a:rPr>
              <a:t>за внимание!</a:t>
            </a:r>
            <a:endParaRPr lang="ru-RU" sz="4000" b="0" strike="noStrike" spc="-1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55296C1-3129-0E39-13C1-DDB9C46FAB94}"/>
              </a:ext>
            </a:extLst>
          </p:cNvPr>
          <p:cNvSpPr txBox="1"/>
          <p:nvPr/>
        </p:nvSpPr>
        <p:spPr>
          <a:xfrm>
            <a:off x="11535053" y="6231326"/>
            <a:ext cx="6569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12</a:t>
            </a:r>
            <a:endParaRPr lang="ru-RU" sz="25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743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</TotalTime>
  <Words>319</Words>
  <Application>Microsoft Office PowerPoint</Application>
  <PresentationFormat>Широкоэкранный</PresentationFormat>
  <Paragraphs>85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DejaVu Sans</vt:lpstr>
      <vt:lpstr>Gungsuh</vt:lpstr>
      <vt:lpstr>Roboto Mono</vt:lpstr>
      <vt:lpstr>Symbol</vt:lpstr>
      <vt:lpstr>Times New Roman</vt:lpstr>
      <vt:lpstr>Wingdings</vt:lpstr>
      <vt:lpstr>Office Theme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лояльности для жителей региона</dc:title>
  <dc:subject/>
  <dc:creator>User</dc:creator>
  <dc:description/>
  <cp:lastModifiedBy>User</cp:lastModifiedBy>
  <cp:revision>52</cp:revision>
  <dcterms:created xsi:type="dcterms:W3CDTF">2023-08-17T03:51:28Z</dcterms:created>
  <dcterms:modified xsi:type="dcterms:W3CDTF">2023-10-24T10:29:04Z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22</vt:i4>
  </property>
</Properties>
</file>