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8"/>
  </p:notesMasterIdLst>
  <p:sldIdLst>
    <p:sldId id="303" r:id="rId2"/>
    <p:sldId id="257" r:id="rId3"/>
    <p:sldId id="258" r:id="rId4"/>
    <p:sldId id="259" r:id="rId5"/>
    <p:sldId id="2147478452" r:id="rId6"/>
    <p:sldId id="261" r:id="rId7"/>
  </p:sldIdLst>
  <p:sldSz cx="12192000" cy="6858000"/>
  <p:notesSz cx="6858000" cy="9144000"/>
  <p:embeddedFontLst>
    <p:embeddedFont>
      <p:font typeface="Calibri" panose="020F0502020204030204" pitchFamily="34" charset="0"/>
      <p:regular r:id="rId9"/>
      <p:bold r:id="rId10"/>
      <p:italic r:id="rId11"/>
      <p:boldItalic r:id="rId12"/>
    </p:embeddedFont>
    <p:embeddedFont>
      <p:font typeface="SB Sans Text" panose="020B0503040504020204" pitchFamily="34" charset="-52"/>
      <p:regular r:id="rId13"/>
      <p:bold r:id="rId14"/>
      <p:italic r:id="rId15"/>
      <p:boldItalic r:id="rId16"/>
    </p:embeddedFont>
    <p:embeddedFont>
      <p:font typeface="SB Sans Display" panose="020B0503040504020204" pitchFamily="34" charset="0"/>
      <p:regular r:id="rId17"/>
      <p:bold r:id="rId18"/>
    </p:embeddedFont>
    <p:embeddedFont>
      <p:font typeface="SB Sans Display Semibold" panose="020B0703040504020204" pitchFamily="34" charset="0"/>
      <p:regular r:id="rId19"/>
      <p:bold r:id="rId20"/>
    </p:embeddedFont>
    <p:embeddedFont>
      <p:font typeface="SB Sans Display Light" panose="020B0303040504020204" pitchFamily="34" charset="0"/>
      <p:regular r:id="rId21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71" roundtripDataSignature="AMtx7mhBvQQShhXfUmbYa4u3f39qBSvIm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45077"/>
    <a:srgbClr val="FFFFFF"/>
    <a:srgbClr val="00B0F0"/>
    <a:srgbClr val="FBC797"/>
    <a:srgbClr val="7F7F7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B434ADAD-7442-4F6D-8122-1AEFB2989B72}">
  <a:tblStyle styleId="{B434ADAD-7442-4F6D-8122-1AEFB2989B72}" styleName="Table_0">
    <a:wholeTbl>
      <a:tcTxStyle b="off" i="off">
        <a:font>
          <a:latin typeface="SB Sans Display"/>
          <a:ea typeface="SB Sans Display"/>
          <a:cs typeface="SB Sans Display"/>
        </a:font>
        <a:schemeClr val="lt1"/>
      </a:tcTxStyle>
      <a:tcStyle>
        <a:tcBdr>
          <a:left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FFFFFF">
              <a:alpha val="0"/>
            </a:srgbClr>
          </a:solidFill>
        </a:fill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B2BBDDF7-9A30-40F3-8358-61B44F14BA4B}" styleName="Table_1">
    <a:wholeTbl>
      <a:tcTxStyle b="off" i="off">
        <a:font>
          <a:latin typeface="SB Sans Display"/>
          <a:ea typeface="SB Sans Display"/>
          <a:cs typeface="SB Sans Display"/>
        </a:font>
        <a:schemeClr val="dk1"/>
      </a:tcTxStyle>
      <a:tcStyle>
        <a:tcBdr>
          <a:lef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E6EAFC"/>
          </a:solidFill>
        </a:fill>
      </a:tcStyle>
    </a:wholeTbl>
    <a:band1H>
      <a:tcTxStyle/>
      <a:tcStyle>
        <a:tcBdr/>
        <a:fill>
          <a:solidFill>
            <a:srgbClr val="CAD2F9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CAD2F9"/>
          </a:solidFill>
        </a:fill>
      </a:tcStyle>
    </a:band1V>
    <a:band2V>
      <a:tcTxStyle/>
      <a:tcStyle>
        <a:tcBdr/>
      </a:tcStyle>
    </a:band2V>
    <a:lastCol>
      <a:tcTxStyle b="on" i="off">
        <a:font>
          <a:latin typeface="SB Sans Display"/>
          <a:ea typeface="SB Sans Display"/>
          <a:cs typeface="SB Sans Display"/>
        </a:font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 i="off">
        <a:font>
          <a:latin typeface="SB Sans Display"/>
          <a:ea typeface="SB Sans Display"/>
          <a:cs typeface="SB Sans Display"/>
        </a:font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 i="off">
        <a:font>
          <a:latin typeface="SB Sans Display"/>
          <a:ea typeface="SB Sans Display"/>
          <a:cs typeface="SB Sans Display"/>
        </a:font>
        <a:schemeClr val="lt1"/>
      </a:tcTxStyle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accent1"/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SB Sans Display"/>
          <a:ea typeface="SB Sans Display"/>
          <a:cs typeface="SB Sans Display"/>
        </a:font>
        <a:schemeClr val="lt1"/>
      </a:tcTxStyle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1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1872458A-C6AF-499D-B70E-B2552683EE8F}" styleName="Table_2">
    <a:wholeTbl>
      <a:tcTxStyle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018" autoAdjust="0"/>
    <p:restoredTop sz="93865" autoAdjust="0"/>
  </p:normalViewPr>
  <p:slideViewPr>
    <p:cSldViewPr snapToGrid="0">
      <p:cViewPr>
        <p:scale>
          <a:sx n="100" d="100"/>
          <a:sy n="100" d="100"/>
        </p:scale>
        <p:origin x="764" y="28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font" Target="fonts/font5.fntdata"/><Relationship Id="rId18" Type="http://schemas.openxmlformats.org/officeDocument/2006/relationships/font" Target="fonts/font10.fntdata"/><Relationship Id="rId72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font" Target="fonts/font13.fntdata"/><Relationship Id="rId7" Type="http://schemas.openxmlformats.org/officeDocument/2006/relationships/slide" Target="slides/slide6.xml"/><Relationship Id="rId12" Type="http://schemas.openxmlformats.org/officeDocument/2006/relationships/font" Target="fonts/font4.fntdata"/><Relationship Id="rId17" Type="http://schemas.openxmlformats.org/officeDocument/2006/relationships/font" Target="fonts/font9.fntdata"/><Relationship Id="rId71" Type="http://customschemas.google.com/relationships/presentationmetadata" Target="metadata"/><Relationship Id="rId2" Type="http://schemas.openxmlformats.org/officeDocument/2006/relationships/slide" Target="slides/slide1.xml"/><Relationship Id="rId16" Type="http://schemas.openxmlformats.org/officeDocument/2006/relationships/font" Target="fonts/font8.fntdata"/><Relationship Id="rId20" Type="http://schemas.openxmlformats.org/officeDocument/2006/relationships/font" Target="fonts/font12.fntdata"/><Relationship Id="rId75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3.fntdata"/><Relationship Id="rId7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font" Target="fonts/font7.fntdata"/><Relationship Id="rId10" Type="http://schemas.openxmlformats.org/officeDocument/2006/relationships/font" Target="fonts/font2.fntdata"/><Relationship Id="rId19" Type="http://schemas.openxmlformats.org/officeDocument/2006/relationships/font" Target="fonts/font11.fntdata"/><Relationship Id="rId73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font" Target="fonts/font1.fntdata"/><Relationship Id="rId14" Type="http://schemas.openxmlformats.org/officeDocument/2006/relationships/font" Target="fonts/font6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g1f00e48799c_0_46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3" name="Google Shape;213;g1f00e48799c_0_46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214" name="Google Shape;214;g1f00e48799c_0_467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tabLst/>
              <a:defRPr/>
            </a:pPr>
            <a:fld id="{00000000-1234-1234-1234-123412341234}" type="slidenum">
              <a:rPr kumimoji="0" lang="ru-RU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  <a:tabLst/>
                <a:defRPr/>
              </a:pPr>
              <a:t>1</a:t>
            </a:fld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sz="800" dirty="0">
              <a:solidFill>
                <a:srgbClr val="FFFFFF"/>
              </a:solidFill>
              <a:latin typeface="SB Sans Display Light" panose="020B0303040504020204" pitchFamily="34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BF10F9-C8CE-4843-B583-F68508C760F6}" type="slidenum">
              <a:rPr lang="ru-RU" smtClean="0"/>
              <a:t>2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302883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3</a:t>
            </a:fld>
            <a:endParaRPr lang="ru-RU" sz="12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84606271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BF10F9-C8CE-4843-B583-F68508C760F6}" type="slidenum">
              <a:rPr lang="ru-RU" smtClean="0"/>
              <a:t>4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1491448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0">
              <a:buFontTx/>
              <a:buNone/>
            </a:pPr>
            <a:endParaRPr lang="ru-RU" sz="800" b="0" i="0" u="none" strike="noStrike" cap="none" baseline="0" dirty="0" smtClean="0">
              <a:solidFill>
                <a:schemeClr val="dk1"/>
              </a:solidFill>
              <a:effectLst/>
              <a:latin typeface="Calibri"/>
              <a:cs typeface="Calibri"/>
              <a:sym typeface="Calibri"/>
            </a:endParaRPr>
          </a:p>
          <a:p>
            <a:pPr>
              <a:buFontTx/>
              <a:buChar char="-"/>
            </a:pP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BF10F9-C8CE-4843-B583-F68508C760F6}" type="slidenum">
              <a:rPr lang="ru-RU" smtClean="0"/>
              <a:t>5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5939776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6</a:t>
            </a:fld>
            <a:endParaRPr lang="ru-RU" sz="12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21914401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svg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Заголовок и объект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phic 1">
            <a:extLst>
              <a:ext uri="{FF2B5EF4-FFF2-40B4-BE49-F238E27FC236}">
                <a16:creationId xmlns:a16="http://schemas.microsoft.com/office/drawing/2014/main" id="{E2142EC1-C838-020D-DF69-C29FFEFA0D4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96DAC541-7B7A-43D3-8B79-37D633B846F1}">
                <asvg:svgBlip xmlns:asvg="http://schemas.microsoft.com/office/drawing/2016/SVG/main" xmlns="" r:embed="rId4"/>
              </a:ext>
            </a:extLst>
          </a:blip>
          <a:srcRect r="84777"/>
          <a:stretch/>
        </p:blipFill>
        <p:spPr>
          <a:xfrm>
            <a:off x="10849621" y="657225"/>
            <a:ext cx="647054" cy="6305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611833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438" userDrawn="1">
          <p15:clr>
            <a:srgbClr val="FBAE40"/>
          </p15:clr>
        </p15:guide>
        <p15:guide id="3" pos="23216">
          <p15:clr>
            <a:srgbClr val="FBAE40"/>
          </p15:clr>
        </p15:guide>
        <p15:guide id="4" orient="horz" pos="8618">
          <p15:clr>
            <a:srgbClr val="FBAE40"/>
          </p15:clr>
        </p15:guide>
        <p15:guide id="7" pos="7242" userDrawn="1">
          <p15:clr>
            <a:srgbClr val="FBAE40"/>
          </p15:clr>
        </p15:guide>
        <p15:guide id="8" orient="horz" pos="414" userDrawn="1">
          <p15:clr>
            <a:srgbClr val="FBAE40"/>
          </p15:clr>
        </p15:guide>
        <p15:guide id="9" orient="horz" pos="3906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Заголовок и объект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1939203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438" userDrawn="1">
          <p15:clr>
            <a:srgbClr val="FBAE40"/>
          </p15:clr>
        </p15:guide>
        <p15:guide id="3" pos="23216">
          <p15:clr>
            <a:srgbClr val="FBAE40"/>
          </p15:clr>
        </p15:guide>
        <p15:guide id="4" orient="horz" pos="8618">
          <p15:clr>
            <a:srgbClr val="FBAE40"/>
          </p15:clr>
        </p15:guide>
        <p15:guide id="7" pos="7242" userDrawn="1">
          <p15:clr>
            <a:srgbClr val="FBAE40"/>
          </p15:clr>
        </p15:guide>
        <p15:guide id="8" orient="horz" pos="414" userDrawn="1">
          <p15:clr>
            <a:srgbClr val="FBAE40"/>
          </p15:clr>
        </p15:guide>
        <p15:guide id="9" orient="horz" pos="3906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dk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dk2" tx2="lt2" accent1="accent1" accent2="accent2" accent3="accent3" accent4="accent4" accent5="accent5" accent6="accent6" hlink="hlink" folHlink="folHlink"/>
  <p:sldLayoutIdLst>
    <p:sldLayoutId id="2147483736" r:id="rId1"/>
    <p:sldLayoutId id="2147483757" r:id="rId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6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sv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5.jpe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svg"/><Relationship Id="rId5" Type="http://schemas.openxmlformats.org/officeDocument/2006/relationships/image" Target="../media/image2.png"/><Relationship Id="rId4" Type="http://schemas.openxmlformats.org/officeDocument/2006/relationships/image" Target="../media/image6.png"/><Relationship Id="rId9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microsoft.com/office/2007/relationships/hdphoto" Target="../media/hdphoto2.wdp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microsoft.com/office/2007/relationships/hdphoto" Target="../media/hdphoto1.wdp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microsoft.com/office/2007/relationships/hdphoto" Target="../media/hdphoto1.wdp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svg"/><Relationship Id="rId3" Type="http://schemas.openxmlformats.org/officeDocument/2006/relationships/image" Target="../media/image18.png"/><Relationship Id="rId7" Type="http://schemas.openxmlformats.org/officeDocument/2006/relationships/image" Target="../media/image2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svg"/><Relationship Id="rId5" Type="http://schemas.openxmlformats.org/officeDocument/2006/relationships/image" Target="../media/image19.png"/><Relationship Id="rId10" Type="http://schemas.openxmlformats.org/officeDocument/2006/relationships/image" Target="../media/image3.svg"/><Relationship Id="rId4" Type="http://schemas.openxmlformats.org/officeDocument/2006/relationships/image" Target="../media/image21.svg"/><Relationship Id="rId9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1B0123F8-DB5B-4EFE-942D-4B5FC22F66FE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1"/>
            <a:ext cx="12192000" cy="6858000"/>
          </a:xfrm>
          <a:prstGeom prst="rect">
            <a:avLst/>
          </a:prstGeom>
        </p:spPr>
      </p:pic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8122F798-AEBD-9FE6-B263-E8AFC91DB65D}"/>
              </a:ext>
            </a:extLst>
          </p:cNvPr>
          <p:cNvSpPr txBox="1">
            <a:spLocks/>
          </p:cNvSpPr>
          <p:nvPr/>
        </p:nvSpPr>
        <p:spPr>
          <a:xfrm>
            <a:off x="720000" y="5071709"/>
            <a:ext cx="5059008" cy="1123384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lvl1pPr algn="l" defTabSz="192005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kern="1200">
                <a:solidFill>
                  <a:schemeClr val="tx1"/>
                </a:solidFill>
                <a:latin typeface="SB Sans Display Semibold" panose="020B0703040504020204" pitchFamily="34" charset="0"/>
                <a:ea typeface="+mj-ea"/>
                <a:cs typeface="SB Sans Display Semibold" panose="020B0703040504020204" pitchFamily="34" charset="0"/>
              </a:defRPr>
            </a:lvl1pPr>
          </a:lstStyle>
          <a:p>
            <a:pPr marL="0" marR="0" lvl="0" indent="0" algn="l" defTabSz="1920057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B Sans Display Light" panose="020B0303040504020204" pitchFamily="34" charset="0"/>
                <a:ea typeface="SB Sans Display" panose="020B0503040504020204" pitchFamily="34" charset="0"/>
              </a:rPr>
              <a:t>Цапиева Екатерина</a:t>
            </a:r>
          </a:p>
          <a:p>
            <a:pPr marL="0" marR="0" lvl="0" indent="0" algn="l" defTabSz="1920057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B Sans Display Light" panose="020B0303040504020204" pitchFamily="34" charset="0"/>
                <a:ea typeface="SB Sans Display" panose="020B0503040504020204" pitchFamily="34" charset="0"/>
              </a:rPr>
              <a:t>Руководитель направления </a:t>
            </a:r>
            <a:r>
              <a:rPr lang="ru-RU" sz="2000" dirty="0" smtClean="0">
                <a:solidFill>
                  <a:srgbClr val="FFFFFF"/>
                </a:solidFill>
                <a:latin typeface="SB Sans Display Light" panose="020B0303040504020204" pitchFamily="34" charset="0"/>
                <a:ea typeface="SB Sans Display" panose="020B0503040504020204" pitchFamily="34" charset="0"/>
              </a:rPr>
              <a:t>центра </a:t>
            </a:r>
            <a:r>
              <a:rPr kumimoji="0" lang="ru-RU" sz="200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B Sans Display Light" panose="020B0303040504020204" pitchFamily="34" charset="0"/>
                <a:ea typeface="SB Sans Display" panose="020B0503040504020204" pitchFamily="34" charset="0"/>
              </a:rPr>
              <a:t>индустрии </a:t>
            </a:r>
            <a:r>
              <a:rPr kumimoji="0" lang="ru-RU" sz="200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B Sans Display Light" panose="020B0303040504020204" pitchFamily="34" charset="0"/>
                <a:ea typeface="SB Sans Display" panose="020B0503040504020204" pitchFamily="34" charset="0"/>
              </a:rPr>
              <a:t>здоровья Сбера</a:t>
            </a:r>
          </a:p>
        </p:txBody>
      </p:sp>
      <p:pic>
        <p:nvPicPr>
          <p:cNvPr id="10" name="Graphic 9">
            <a:extLst>
              <a:ext uri="{FF2B5EF4-FFF2-40B4-BE49-F238E27FC236}">
                <a16:creationId xmlns:a16="http://schemas.microsoft.com/office/drawing/2014/main" id="{3CA30C38-AC43-94C0-EECE-E00939FD2B5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720000" y="2921000"/>
            <a:ext cx="6848593" cy="1016000"/>
          </a:xfrm>
          <a:prstGeom prst="rect">
            <a:avLst/>
          </a:prstGeom>
        </p:spPr>
      </p:pic>
      <p:pic>
        <p:nvPicPr>
          <p:cNvPr id="12" name="Graphic 11">
            <a:extLst>
              <a:ext uri="{FF2B5EF4-FFF2-40B4-BE49-F238E27FC236}">
                <a16:creationId xmlns:a16="http://schemas.microsoft.com/office/drawing/2014/main" id="{2A8E6D45-544C-1AF9-9209-4C9966A26B8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xmlns="" r:embed="rId7"/>
              </a:ext>
            </a:extLst>
          </a:blip>
          <a:stretch>
            <a:fillRect/>
          </a:stretch>
        </p:blipFill>
        <p:spPr>
          <a:xfrm>
            <a:off x="720000" y="662907"/>
            <a:ext cx="1474560" cy="47759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24F07F35-1472-E5BB-2F7B-E88C8256508A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-2" y="0"/>
            <a:ext cx="12192001" cy="685800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61E9761A-EE68-0FEE-0147-8EF3A5D9D477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44086" y="2182375"/>
            <a:ext cx="1945342" cy="3951770"/>
          </a:xfrm>
          <a:prstGeom prst="rect">
            <a:avLst/>
          </a:prstGeom>
        </p:spPr>
      </p:pic>
      <p:pic>
        <p:nvPicPr>
          <p:cNvPr id="19" name="Graphic 18">
            <a:extLst>
              <a:ext uri="{FF2B5EF4-FFF2-40B4-BE49-F238E27FC236}">
                <a16:creationId xmlns:a16="http://schemas.microsoft.com/office/drawing/2014/main" id="{E2A594C8-E570-9FD9-7D17-4CAE03C13BCE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96DAC541-7B7A-43D3-8B79-37D633B846F1}">
                <asvg:svgBlip xmlns:asvg="http://schemas.microsoft.com/office/drawing/2016/SVG/main" xmlns="" r:embed="rId6"/>
              </a:ext>
            </a:extLst>
          </a:blip>
          <a:srcRect r="84777"/>
          <a:stretch/>
        </p:blipFill>
        <p:spPr>
          <a:xfrm>
            <a:off x="10849621" y="657225"/>
            <a:ext cx="647054" cy="630583"/>
          </a:xfrm>
          <a:prstGeom prst="rect">
            <a:avLst/>
          </a:prstGeom>
        </p:spPr>
      </p:pic>
      <p:pic>
        <p:nvPicPr>
          <p:cNvPr id="20" name="Google Shape;190;p46">
            <a:extLst>
              <a:ext uri="{FF2B5EF4-FFF2-40B4-BE49-F238E27FC236}">
                <a16:creationId xmlns:a16="http://schemas.microsoft.com/office/drawing/2014/main" id="{28F63CBA-D861-067F-D64A-42BB7E2450BC}"/>
              </a:ext>
            </a:extLst>
          </p:cNvPr>
          <p:cNvPicPr preferRelativeResize="0"/>
          <p:nvPr/>
        </p:nvPicPr>
        <p:blipFill rotWithShape="1">
          <a:blip r:embed="rId7" cstate="hqprint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3" y="0"/>
            <a:ext cx="4032817" cy="1920348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4E09D7C2-08B6-0213-F963-F5F5089BC835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hqprint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706585" y="728364"/>
            <a:ext cx="6115050" cy="3824911"/>
          </a:xfrm>
          <a:prstGeom prst="rect">
            <a:avLst/>
          </a:prstGeom>
        </p:spPr>
      </p:pic>
      <p:pic>
        <p:nvPicPr>
          <p:cNvPr id="11" name="Рисунок 16">
            <a:extLst>
              <a:ext uri="{FF2B5EF4-FFF2-40B4-BE49-F238E27FC236}">
                <a16:creationId xmlns:a16="http://schemas.microsoft.com/office/drawing/2014/main" id="{3096BCDD-F72C-2F5D-D384-6C076694B0BE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53359" y="4271461"/>
            <a:ext cx="2028772" cy="1838357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1040383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Рисунок 2">
            <a:extLst>
              <a:ext uri="{FF2B5EF4-FFF2-40B4-BE49-F238E27FC236}">
                <a16:creationId xmlns:a16="http://schemas.microsoft.com/office/drawing/2014/main" id="{84852F14-C762-BC17-3811-28919911FF0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48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-9000"/>
                    </a14:imgEffect>
                    <a14:imgEffect>
                      <a14:colorTemperature colorTemp="6658"/>
                    </a14:imgEffect>
                    <a14:imgEffect>
                      <a14:saturation sat="288000"/>
                    </a14:imgEffect>
                    <a14:imgEffect>
                      <a14:brightnessContrast bright="61000" contrast="65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-45671" y="2232306"/>
            <a:ext cx="12192000" cy="3541006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720001" y="2911932"/>
            <a:ext cx="4449876" cy="110799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r>
              <a:rPr lang="ru-RU" sz="1800" dirty="0">
                <a:gradFill>
                  <a:gsLst>
                    <a:gs pos="0">
                      <a:srgbClr val="538DEF"/>
                    </a:gs>
                    <a:gs pos="98000">
                      <a:srgbClr val="32FFC5"/>
                    </a:gs>
                  </a:gsLst>
                  <a:lin ang="600000" scaled="0"/>
                </a:gradFill>
                <a:latin typeface="SB Sans Text" panose="020B0503040504020204" pitchFamily="34" charset="0"/>
                <a:ea typeface="+mn-ea"/>
                <a:cs typeface="SB Sans Text" panose="020B0503040504020204" pitchFamily="34" charset="0"/>
              </a:rPr>
              <a:t>Салют — виртуальный </a:t>
            </a:r>
            <a:r>
              <a:rPr lang="ru-RU" sz="1800" dirty="0" smtClean="0">
                <a:gradFill>
                  <a:gsLst>
                    <a:gs pos="0">
                      <a:srgbClr val="538DEF"/>
                    </a:gs>
                    <a:gs pos="98000">
                      <a:srgbClr val="32FFC5"/>
                    </a:gs>
                  </a:gsLst>
                  <a:lin ang="600000" scaled="0"/>
                </a:gradFill>
                <a:latin typeface="SB Sans Text" panose="020B0503040504020204" pitchFamily="34" charset="0"/>
                <a:ea typeface="+mn-ea"/>
                <a:cs typeface="SB Sans Text" panose="020B0503040504020204" pitchFamily="34" charset="0"/>
              </a:rPr>
              <a:t>ассистент</a:t>
            </a:r>
            <a:r>
              <a:rPr lang="en-US" sz="1800" dirty="0" smtClean="0">
                <a:gradFill>
                  <a:gsLst>
                    <a:gs pos="0">
                      <a:srgbClr val="538DEF"/>
                    </a:gs>
                    <a:gs pos="98000">
                      <a:srgbClr val="32FFC5"/>
                    </a:gs>
                  </a:gsLst>
                  <a:lin ang="600000" scaled="0"/>
                </a:gradFill>
                <a:latin typeface="SB Sans Text" panose="020B0503040504020204" pitchFamily="34" charset="0"/>
                <a:ea typeface="+mn-ea"/>
                <a:cs typeface="SB Sans Text" panose="020B0503040504020204" pitchFamily="34" charset="0"/>
              </a:rPr>
              <a:t>, </a:t>
            </a:r>
            <a:r>
              <a:rPr lang="ru-RU" sz="1800" dirty="0" smtClean="0">
                <a:solidFill>
                  <a:srgbClr val="FFFFFF"/>
                </a:solidFill>
                <a:latin typeface="SB Sans Display Light" panose="020B0303040504020204" pitchFamily="34" charset="0"/>
                <a:cs typeface="Times New Roman" panose="02020603050405020304" pitchFamily="18" charset="0"/>
              </a:rPr>
              <a:t>в основе которого лежат технологии работы с естественным языком</a:t>
            </a:r>
            <a:r>
              <a:rPr lang="ru-RU" sz="1800" dirty="0">
                <a:solidFill>
                  <a:srgbClr val="FFFFFF"/>
                </a:solidFill>
                <a:latin typeface="SB Sans Display Light" panose="020B0303040504020204" pitchFamily="34" charset="0"/>
                <a:cs typeface="Times New Roman" panose="02020603050405020304" pitchFamily="18" charset="0"/>
              </a:rPr>
              <a:t>:</a:t>
            </a:r>
            <a:r>
              <a:rPr lang="ru-RU" sz="1800" dirty="0">
                <a:solidFill>
                  <a:srgbClr val="FFFFFF"/>
                </a:solidFill>
                <a:latin typeface="SB Sans Display Light" panose="020B030304050402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smtClean="0">
                <a:solidFill>
                  <a:srgbClr val="FFFFFF"/>
                </a:solidFill>
                <a:latin typeface="SB Sans Display Light" panose="020B0303040504020204" pitchFamily="34" charset="0"/>
                <a:cs typeface="Times New Roman" panose="02020603050405020304" pitchFamily="18" charset="0"/>
              </a:rPr>
              <a:t>SmartNLP</a:t>
            </a:r>
            <a:r>
              <a:rPr lang="en-US" sz="1800" dirty="0">
                <a:solidFill>
                  <a:srgbClr val="FFFFFF"/>
                </a:solidFill>
                <a:latin typeface="SB Sans Display Light" panose="020B0303040504020204" pitchFamily="34" charset="0"/>
                <a:cs typeface="Times New Roman" panose="02020603050405020304" pitchFamily="18" charset="0"/>
              </a:rPr>
              <a:t>,</a:t>
            </a:r>
            <a:r>
              <a:rPr lang="ru-RU" sz="1800" dirty="0" smtClean="0">
                <a:solidFill>
                  <a:srgbClr val="FFFFFF"/>
                </a:solidFill>
                <a:latin typeface="SB Sans Display Light" panose="020B030304050402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smtClean="0">
                <a:solidFill>
                  <a:srgbClr val="FFFFFF"/>
                </a:solidFill>
                <a:latin typeface="SB Sans Display Light" panose="020B0303040504020204" pitchFamily="34" charset="0"/>
                <a:cs typeface="Times New Roman" panose="02020603050405020304" pitchFamily="18" charset="0"/>
              </a:rPr>
              <a:t>SaluteSpeech</a:t>
            </a:r>
            <a:r>
              <a:rPr lang="en-US" sz="1800" dirty="0" smtClean="0">
                <a:solidFill>
                  <a:srgbClr val="FFFFFF"/>
                </a:solidFill>
                <a:latin typeface="SB Sans Display Light" panose="020B0303040504020204" pitchFamily="34" charset="0"/>
                <a:cs typeface="Times New Roman" panose="02020603050405020304" pitchFamily="18" charset="0"/>
              </a:rPr>
              <a:t>, </a:t>
            </a:r>
            <a:r>
              <a:rPr lang="ru-RU" sz="1800" dirty="0" smtClean="0">
                <a:solidFill>
                  <a:srgbClr val="FFFFFF"/>
                </a:solidFill>
                <a:latin typeface="SB Sans Display Light" panose="020B0303040504020204" pitchFamily="34" charset="0"/>
                <a:cs typeface="Times New Roman" panose="02020603050405020304" pitchFamily="18" charset="0"/>
              </a:rPr>
              <a:t>BERT</a:t>
            </a:r>
            <a:r>
              <a:rPr lang="en-US" sz="1800" dirty="0">
                <a:solidFill>
                  <a:srgbClr val="FFFFFF"/>
                </a:solidFill>
                <a:latin typeface="SB Sans Display Light" panose="020B0303040504020204" pitchFamily="34" charset="0"/>
                <a:cs typeface="Times New Roman" panose="02020603050405020304" pitchFamily="18" charset="0"/>
              </a:rPr>
              <a:t>,</a:t>
            </a:r>
            <a:r>
              <a:rPr lang="ru-RU" sz="1800" dirty="0">
                <a:solidFill>
                  <a:srgbClr val="FFFFFF"/>
                </a:solidFill>
                <a:latin typeface="SB Sans Display Light" panose="020B0303040504020204" pitchFamily="34" charset="0"/>
                <a:cs typeface="Times New Roman" panose="02020603050405020304" pitchFamily="18" charset="0"/>
              </a:rPr>
              <a:t> ruGPT-3 </a:t>
            </a:r>
            <a:endParaRPr lang="ru-RU" sz="1800" dirty="0">
              <a:solidFill>
                <a:srgbClr val="FFFFFF"/>
              </a:solidFill>
              <a:latin typeface="SB Sans Display Light" panose="020B0303040504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7233975" y="2911932"/>
            <a:ext cx="4262697" cy="110799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r>
              <a:rPr lang="ru-RU" sz="1800" dirty="0">
                <a:gradFill>
                  <a:gsLst>
                    <a:gs pos="0">
                      <a:srgbClr val="538DEF"/>
                    </a:gs>
                    <a:gs pos="98000">
                      <a:srgbClr val="32FFC5"/>
                    </a:gs>
                  </a:gsLst>
                  <a:lin ang="600000" scaled="0"/>
                </a:gradFill>
                <a:latin typeface="SB Sans Text" panose="020B0503040504020204" pitchFamily="34" charset="0"/>
                <a:ea typeface="+mn-ea"/>
                <a:cs typeface="SB Sans Text" panose="020B0503040504020204" pitchFamily="34" charset="0"/>
              </a:rPr>
              <a:t>Мультимодальная нейросеть </a:t>
            </a:r>
            <a:r>
              <a:rPr lang="en-US" sz="1800" dirty="0">
                <a:gradFill>
                  <a:gsLst>
                    <a:gs pos="0">
                      <a:srgbClr val="538DEF"/>
                    </a:gs>
                    <a:gs pos="98000">
                      <a:srgbClr val="32FFC5"/>
                    </a:gs>
                  </a:gsLst>
                  <a:lin ang="600000" scaled="0"/>
                </a:gradFill>
                <a:latin typeface="SB Sans Text" panose="020B0503040504020204" pitchFamily="34" charset="0"/>
                <a:ea typeface="+mn-ea"/>
                <a:cs typeface="SB Sans Text" panose="020B0503040504020204" pitchFamily="34" charset="0"/>
              </a:rPr>
              <a:t>GigaChat, </a:t>
            </a:r>
            <a:r>
              <a:rPr lang="ru-RU" sz="1800" dirty="0">
                <a:solidFill>
                  <a:srgbClr val="FFFFFF"/>
                </a:solidFill>
                <a:latin typeface="SB Sans Display Light" panose="020B0303040504020204" pitchFamily="34" charset="0"/>
                <a:cs typeface="Times New Roman" panose="02020603050405020304" pitchFamily="18" charset="0"/>
              </a:rPr>
              <a:t>сдавшая выпускной экзамен по специальности «Лечебное дело» в 2024 году 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720000" y="612000"/>
            <a:ext cx="6096000" cy="501997"/>
          </a:xfrm>
          <a:prstGeom prst="rect">
            <a:avLst/>
          </a:prstGeom>
        </p:spPr>
        <p:txBody>
          <a:bodyPr lIns="0" tIns="0" rIns="0" bIns="0">
            <a:spAutoFit/>
          </a:bodyPr>
          <a:lstStyle/>
          <a:p>
            <a:r>
              <a:rPr lang="ru-RU" sz="3200" dirty="0" smtClean="0">
                <a:solidFill>
                  <a:srgbClr val="FFFFFF"/>
                </a:solidFill>
                <a:latin typeface="SB Sans Display Light" panose="020B03030405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</a:t>
            </a:r>
            <a:r>
              <a:rPr lang="ru-RU" sz="3200" dirty="0" smtClean="0">
                <a:solidFill>
                  <a:srgbClr val="FFFFFF"/>
                </a:solidFill>
                <a:latin typeface="SB Sans Display Light" panose="020B03030405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ехнологии</a:t>
            </a:r>
            <a:endParaRPr lang="ru-RU" sz="3200" dirty="0">
              <a:solidFill>
                <a:srgbClr val="FFFFFF"/>
              </a:solidFill>
              <a:latin typeface="SB Sans Display Light" panose="020B0303040504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3">
            <a:extLst>
              <a:ext uri="{FF2B5EF4-FFF2-40B4-BE49-F238E27FC236}">
                <a16:creationId xmlns:a16="http://schemas.microsoft.com/office/drawing/2014/main" id="{7191268C-2A7B-378B-9CD4-97C57C06653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33977" y="1783200"/>
            <a:ext cx="2681241" cy="931763"/>
          </a:xfrm>
          <a:prstGeom prst="rect">
            <a:avLst/>
          </a:prstGeom>
        </p:spPr>
      </p:pic>
      <p:pic>
        <p:nvPicPr>
          <p:cNvPr id="12" name="Picture 2">
            <a:extLst>
              <a:ext uri="{FF2B5EF4-FFF2-40B4-BE49-F238E27FC236}">
                <a16:creationId xmlns:a16="http://schemas.microsoft.com/office/drawing/2014/main" id="{E238B974-075B-AE48-25C3-C1F0DAC74AA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0000" b="90000" l="10000" r="90000">
                        <a14:foregroundMark x1="54102" y1="29102" x2="54102" y2="29102"/>
                        <a14:foregroundMark x1="55859" y1="30078" x2="57227" y2="38086"/>
                        <a14:foregroundMark x1="57227" y1="38086" x2="54297" y2="29688"/>
                        <a14:foregroundMark x1="54297" y1="29688" x2="58594" y2="35742"/>
                        <a14:foregroundMark x1="58594" y1="35742" x2="62695" y2="38477"/>
                        <a14:foregroundMark x1="83789" y1="37695" x2="65430" y2="40625"/>
                        <a14:foregroundMark x1="65430" y1="40625" x2="54883" y2="38281"/>
                        <a14:foregroundMark x1="54883" y1="38281" x2="49023" y2="31836"/>
                        <a14:foregroundMark x1="49023" y1="31836" x2="52148" y2="23633"/>
                        <a14:foregroundMark x1="52148" y1="23633" x2="57813" y2="21094"/>
                        <a14:foregroundMark x1="50195" y1="85352" x2="31055" y2="79883"/>
                        <a14:foregroundMark x1="31055" y1="79883" x2="24023" y2="76367"/>
                        <a14:foregroundMark x1="24023" y1="76367" x2="17773" y2="68164"/>
                        <a14:foregroundMark x1="53125" y1="84961" x2="60547" y2="85742"/>
                        <a14:foregroundMark x1="60547" y1="85742" x2="61328" y2="8554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8121" y="1646575"/>
            <a:ext cx="1208617" cy="12086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Прямоугольник 6">
            <a:extLst>
              <a:ext uri="{FF2B5EF4-FFF2-40B4-BE49-F238E27FC236}">
                <a16:creationId xmlns:a16="http://schemas.microsoft.com/office/drawing/2014/main" id="{AAD5937D-B633-D760-77E4-3A03F37262BF}"/>
              </a:ext>
            </a:extLst>
          </p:cNvPr>
          <p:cNvSpPr/>
          <p:nvPr/>
        </p:nvSpPr>
        <p:spPr>
          <a:xfrm>
            <a:off x="1746738" y="1999885"/>
            <a:ext cx="2199046" cy="50199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r>
              <a:rPr lang="ru-RU" sz="3200" dirty="0">
                <a:solidFill>
                  <a:srgbClr val="FFFFFF"/>
                </a:solidFill>
                <a:latin typeface="SB Sans Display" panose="020B0503040504020204" pitchFamily="34" charset="0"/>
                <a:ea typeface="SB Sans Display" panose="020B0503040504020204" pitchFamily="34" charset="0"/>
                <a:cs typeface="Times New Roman" panose="02020603050405020304" pitchFamily="18" charset="0"/>
              </a:rPr>
              <a:t>Салют</a:t>
            </a:r>
          </a:p>
        </p:txBody>
      </p:sp>
      <p:sp>
        <p:nvSpPr>
          <p:cNvPr id="16" name="Прямоугольник: скругленные углы 7">
            <a:extLst>
              <a:ext uri="{FF2B5EF4-FFF2-40B4-BE49-F238E27FC236}">
                <a16:creationId xmlns:a16="http://schemas.microsoft.com/office/drawing/2014/main" id="{EB02F0B2-CA36-0CED-AD7B-E0B8CD3ECD32}"/>
              </a:ext>
            </a:extLst>
          </p:cNvPr>
          <p:cNvSpPr/>
          <p:nvPr/>
        </p:nvSpPr>
        <p:spPr>
          <a:xfrm rot="10800000">
            <a:off x="719996" y="4826620"/>
            <a:ext cx="10776677" cy="1356742"/>
          </a:xfrm>
          <a:prstGeom prst="roundRect">
            <a:avLst>
              <a:gd name="adj" fmla="val 8795"/>
            </a:avLst>
          </a:prstGeom>
          <a:gradFill>
            <a:gsLst>
              <a:gs pos="0">
                <a:srgbClr val="111937">
                  <a:alpha val="11000"/>
                </a:srgbClr>
              </a:gs>
              <a:gs pos="100000">
                <a:srgbClr val="7795FF">
                  <a:alpha val="53000"/>
                </a:srgbClr>
              </a:gs>
            </a:gsLst>
            <a:lin ang="5400000" scaled="0"/>
          </a:gradFill>
          <a:ln w="25400" cap="flat" cmpd="sng" algn="ctr">
            <a:noFill/>
            <a:prstDash val="solid"/>
          </a:ln>
          <a:effectLst>
            <a:outerShdw blurRad="381000" dist="254000" dir="5400000" algn="ctr" rotWithShape="0">
              <a:srgbClr val="000000">
                <a:alpha val="25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ru-RU" sz="200" b="0" i="0" u="none" strike="noStrike" kern="0" cap="none" spc="0" normalizeH="0" baseline="0" noProof="0" dirty="0">
              <a:ln>
                <a:noFill/>
              </a:ln>
              <a:solidFill>
                <a:srgbClr val="E8E9EC"/>
              </a:solidFill>
              <a:effectLst/>
              <a:uLnTx/>
              <a:uFillTx/>
              <a:latin typeface="SB Sans Display"/>
              <a:ea typeface="+mn-ea"/>
              <a:cs typeface="Arial"/>
              <a:sym typeface="Arial"/>
            </a:endParaRP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CFA4ED39-CB74-E239-1F1B-4E3F7CC0B99E}"/>
              </a:ext>
            </a:extLst>
          </p:cNvPr>
          <p:cNvGrpSpPr/>
          <p:nvPr/>
        </p:nvGrpSpPr>
        <p:grpSpPr>
          <a:xfrm>
            <a:off x="3459754" y="5197215"/>
            <a:ext cx="6801845" cy="615553"/>
            <a:chOff x="1917393" y="5197215"/>
            <a:chExt cx="6302124" cy="615553"/>
          </a:xfrm>
        </p:grpSpPr>
        <p:sp>
          <p:nvSpPr>
            <p:cNvPr id="6" name="Скругленный прямоугольник 5"/>
            <p:cNvSpPr/>
            <p:nvPr/>
          </p:nvSpPr>
          <p:spPr>
            <a:xfrm>
              <a:off x="1917393" y="5197215"/>
              <a:ext cx="2055092" cy="615553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r>
                <a:rPr lang="ru-RU" sz="4000" dirty="0">
                  <a:solidFill>
                    <a:srgbClr val="FFFFFF"/>
                  </a:solidFill>
                  <a:latin typeface="SB Sans Display Light" panose="020B0303040504020204" pitchFamily="34" charset="0"/>
                  <a:ea typeface="SB Sans Display" panose="020B0503040504020204" pitchFamily="34" charset="0"/>
                  <a:cs typeface="SB Sans Text" panose="020B0503040504020204" pitchFamily="34" charset="0"/>
                </a:rPr>
                <a:t>80 млн</a:t>
              </a:r>
            </a:p>
          </p:txBody>
        </p:sp>
        <p:sp>
          <p:nvSpPr>
            <p:cNvPr id="17" name="Скругленный прямоугольник 5">
              <a:extLst>
                <a:ext uri="{FF2B5EF4-FFF2-40B4-BE49-F238E27FC236}">
                  <a16:creationId xmlns:a16="http://schemas.microsoft.com/office/drawing/2014/main" id="{C6673157-5DAA-42D0-38C8-F15181550EC6}"/>
                </a:ext>
              </a:extLst>
            </p:cNvPr>
            <p:cNvSpPr/>
            <p:nvPr/>
          </p:nvSpPr>
          <p:spPr>
            <a:xfrm>
              <a:off x="3768000" y="5227992"/>
              <a:ext cx="4451517" cy="553998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r>
                <a:rPr lang="ru-RU" sz="1800" dirty="0">
                  <a:solidFill>
                    <a:srgbClr val="FFFFFF"/>
                  </a:solidFill>
                  <a:latin typeface="SB Sans Display Light" panose="020B0303040504020204" pitchFamily="34" charset="0"/>
                  <a:ea typeface="SB Sans Display" panose="020B0503040504020204" pitchFamily="34" charset="0"/>
                  <a:cs typeface="SB Sans Text" panose="020B0503040504020204" pitchFamily="34" charset="0"/>
                </a:rPr>
                <a:t>е</a:t>
              </a:r>
              <a:r>
                <a:rPr lang="ru-RU" sz="1800" dirty="0" smtClean="0">
                  <a:solidFill>
                    <a:srgbClr val="FFFFFF"/>
                  </a:solidFill>
                  <a:latin typeface="SB Sans Display Light" panose="020B0303040504020204" pitchFamily="34" charset="0"/>
                  <a:ea typeface="SB Sans Display" panose="020B0503040504020204" pitchFamily="34" charset="0"/>
                  <a:cs typeface="SB Sans Text" panose="020B0503040504020204" pitchFamily="34" charset="0"/>
                </a:rPr>
                <a:t>жедневно имеют доступ к качественным медицинским сервисам и продуктам</a:t>
              </a:r>
              <a:endParaRPr lang="ru-RU" sz="1800" dirty="0">
                <a:solidFill>
                  <a:srgbClr val="FFFFFF"/>
                </a:solidFill>
                <a:latin typeface="SB Sans Display Light" panose="020B0303040504020204" pitchFamily="34" charset="0"/>
                <a:ea typeface="SB Sans Display" panose="020B0503040504020204" pitchFamily="34" charset="0"/>
                <a:cs typeface="SB Sans Text" panose="020B0503040504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689018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>
            <a:extLst>
              <a:ext uri="{FF2B5EF4-FFF2-40B4-BE49-F238E27FC236}">
                <a16:creationId xmlns:a16="http://schemas.microsoft.com/office/drawing/2014/main" id="{C06E6446-A902-9208-FC93-876D789F05E9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233217" y="-13168"/>
            <a:ext cx="7958783" cy="6871167"/>
          </a:xfrm>
          <a:prstGeom prst="rect">
            <a:avLst/>
          </a:prstGeom>
        </p:spPr>
      </p:pic>
      <p:sp>
        <p:nvSpPr>
          <p:cNvPr id="5" name="Прямоугольник 6">
            <a:extLst>
              <a:ext uri="{FF2B5EF4-FFF2-40B4-BE49-F238E27FC236}">
                <a16:creationId xmlns:a16="http://schemas.microsoft.com/office/drawing/2014/main" id="{9A7E635F-2D6A-4C06-8AB2-24BF756EAE0A}"/>
              </a:ext>
            </a:extLst>
          </p:cNvPr>
          <p:cNvSpPr/>
          <p:nvPr/>
        </p:nvSpPr>
        <p:spPr>
          <a:xfrm>
            <a:off x="719999" y="612000"/>
            <a:ext cx="8357899" cy="4924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r>
              <a:rPr lang="ru-RU" sz="3200" dirty="0">
                <a:solidFill>
                  <a:srgbClr val="FFFFFF"/>
                </a:solidFill>
                <a:latin typeface="SB Sans Display Light" panose="020B03030405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Эффект от внедрения </a:t>
            </a:r>
            <a:r>
              <a:rPr lang="ru-RU" sz="3200" dirty="0" smtClean="0">
                <a:solidFill>
                  <a:srgbClr val="FFFFFF"/>
                </a:solidFill>
                <a:latin typeface="SB Sans Display Light" panose="020B03030405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проекта</a:t>
            </a:r>
            <a:endParaRPr lang="ru-RU" sz="3200" dirty="0">
              <a:solidFill>
                <a:srgbClr val="FFFFFF"/>
              </a:solidFill>
              <a:latin typeface="SB Sans Display Light" panose="020B0303040504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Скругленный прямоугольник 5">
            <a:extLst>
              <a:ext uri="{FF2B5EF4-FFF2-40B4-BE49-F238E27FC236}">
                <a16:creationId xmlns:a16="http://schemas.microsoft.com/office/drawing/2014/main" id="{ECA00528-2845-03D6-DB38-339A089C3A31}"/>
              </a:ext>
            </a:extLst>
          </p:cNvPr>
          <p:cNvSpPr/>
          <p:nvPr/>
        </p:nvSpPr>
        <p:spPr>
          <a:xfrm>
            <a:off x="719999" y="2560262"/>
            <a:ext cx="3172626" cy="83099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r>
              <a:rPr lang="ru-RU" sz="1800" dirty="0">
                <a:solidFill>
                  <a:srgbClr val="FFFFFF"/>
                </a:solidFill>
                <a:latin typeface="SB Sans Text" panose="020B0503040504020204" pitchFamily="34" charset="0"/>
                <a:ea typeface="+mn-ea"/>
                <a:cs typeface="SB Sans Text" panose="020B0503040504020204" pitchFamily="34" charset="0"/>
              </a:rPr>
              <a:t>Удобство</a:t>
            </a:r>
            <a:r>
              <a:rPr lang="ru-RU" sz="1100" dirty="0" smtClean="0">
                <a:solidFill>
                  <a:srgbClr val="FFFFFF"/>
                </a:solidFill>
                <a:latin typeface="SB Sans Display Light" panose="020B0303040504020204" pitchFamily="34" charset="0"/>
                <a:ea typeface="SB Sans Display" panose="020B0503040504020204" pitchFamily="34" charset="0"/>
                <a:cs typeface="SB Sans Text" panose="020B0503040504020204" pitchFamily="34" charset="0"/>
              </a:rPr>
              <a:t> </a:t>
            </a:r>
          </a:p>
          <a:p>
            <a:r>
              <a:rPr lang="ru-RU" sz="1200" dirty="0" smtClean="0">
                <a:solidFill>
                  <a:srgbClr val="FFFFFF"/>
                </a:solidFill>
                <a:latin typeface="SB Sans Display Light" panose="020B0303040504020204" pitchFamily="34" charset="0"/>
                <a:ea typeface="SB Sans Display" panose="020B0503040504020204" pitchFamily="34" charset="0"/>
                <a:cs typeface="SB Sans Text" panose="020B0503040504020204" pitchFamily="34" charset="0"/>
              </a:rPr>
              <a:t>5</a:t>
            </a:r>
            <a:r>
              <a:rPr lang="ru-RU" sz="1200" dirty="0">
                <a:solidFill>
                  <a:srgbClr val="FFFFFF"/>
                </a:solidFill>
                <a:latin typeface="SB Sans Display Light" panose="020B0303040504020204" pitchFamily="34" charset="0"/>
                <a:ea typeface="SB Sans Display" panose="020B0503040504020204" pitchFamily="34" charset="0"/>
                <a:cs typeface="SB Sans Text" panose="020B0503040504020204" pitchFamily="34" charset="0"/>
              </a:rPr>
              <a:t>5</a:t>
            </a:r>
            <a:r>
              <a:rPr lang="ru-RU" sz="1200" dirty="0" smtClean="0">
                <a:solidFill>
                  <a:srgbClr val="FFFFFF"/>
                </a:solidFill>
                <a:latin typeface="SB Sans Display Light" panose="020B0303040504020204" pitchFamily="34" charset="0"/>
                <a:ea typeface="SB Sans Display" panose="020B0503040504020204" pitchFamily="34" charset="0"/>
                <a:cs typeface="SB Sans Text" panose="020B0503040504020204" pitchFamily="34" charset="0"/>
              </a:rPr>
              <a:t>% пользователей считают использование голосового помощника удобным способом управления медицинскими сервисами</a:t>
            </a:r>
            <a:endParaRPr lang="ru-RU" sz="1200" dirty="0">
              <a:solidFill>
                <a:srgbClr val="FFFFFF"/>
              </a:solidFill>
              <a:latin typeface="SB Sans Display Light" panose="020B0303040504020204" pitchFamily="34" charset="0"/>
              <a:ea typeface="SB Sans Display" panose="020B0503040504020204" pitchFamily="34" charset="0"/>
              <a:cs typeface="SB Sans Text" panose="020B0503040504020204" pitchFamily="34" charset="0"/>
            </a:endParaRPr>
          </a:p>
        </p:txBody>
      </p:sp>
      <p:sp>
        <p:nvSpPr>
          <p:cNvPr id="7" name="Скругленный прямоугольник 5">
            <a:extLst>
              <a:ext uri="{FF2B5EF4-FFF2-40B4-BE49-F238E27FC236}">
                <a16:creationId xmlns:a16="http://schemas.microsoft.com/office/drawing/2014/main" id="{48C70537-76A3-92A3-98FB-93EDF6A37E9B}"/>
              </a:ext>
            </a:extLst>
          </p:cNvPr>
          <p:cNvSpPr/>
          <p:nvPr/>
        </p:nvSpPr>
        <p:spPr>
          <a:xfrm>
            <a:off x="695324" y="4577718"/>
            <a:ext cx="3537893" cy="92333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r>
              <a:rPr lang="ru-RU" sz="1800" dirty="0" smtClean="0">
                <a:solidFill>
                  <a:srgbClr val="FFFFFF"/>
                </a:solidFill>
                <a:latin typeface="SB Sans Text" panose="020B0503040504020204" pitchFamily="34" charset="0"/>
                <a:ea typeface="+mn-ea"/>
                <a:cs typeface="SB Sans Text" panose="020B0503040504020204" pitchFamily="34" charset="0"/>
              </a:rPr>
              <a:t>Вовлеченность</a:t>
            </a:r>
          </a:p>
          <a:p>
            <a:r>
              <a:rPr lang="ru-RU" sz="1200" dirty="0" smtClean="0">
                <a:solidFill>
                  <a:srgbClr val="FFFFFF"/>
                </a:solidFill>
                <a:latin typeface="SB Sans Display Light" panose="020B0303040504020204" pitchFamily="34" charset="0"/>
                <a:ea typeface="SB Sans Display" panose="020B0503040504020204" pitchFamily="34" charset="0"/>
                <a:cs typeface="SB Sans Text" panose="020B0503040504020204" pitchFamily="34" charset="0"/>
              </a:rPr>
              <a:t>20% пользователей регулярно используют сервисы продукта</a:t>
            </a:r>
            <a:endParaRPr lang="ru-RU" sz="1200" dirty="0">
              <a:solidFill>
                <a:srgbClr val="FFFFFF"/>
              </a:solidFill>
              <a:latin typeface="SB Sans Display Light" panose="020B0303040504020204" pitchFamily="34" charset="0"/>
              <a:ea typeface="SB Sans Display" panose="020B0503040504020204" pitchFamily="34" charset="0"/>
              <a:cs typeface="SB Sans Text" panose="020B0503040504020204" pitchFamily="34" charset="0"/>
            </a:endParaRPr>
          </a:p>
          <a:p>
            <a:endParaRPr lang="ru-RU" sz="1800" dirty="0">
              <a:solidFill>
                <a:srgbClr val="FFFFFF"/>
              </a:solidFill>
              <a:latin typeface="SB Sans Text" panose="020B0503040504020204" pitchFamily="34" charset="0"/>
              <a:ea typeface="+mn-ea"/>
              <a:cs typeface="SB Sans Text" panose="020B0503040504020204" pitchFamily="34" charset="0"/>
            </a:endParaRPr>
          </a:p>
        </p:txBody>
      </p:sp>
      <p:sp>
        <p:nvSpPr>
          <p:cNvPr id="9" name="Скругленный прямоугольник 5">
            <a:extLst>
              <a:ext uri="{FF2B5EF4-FFF2-40B4-BE49-F238E27FC236}">
                <a16:creationId xmlns:a16="http://schemas.microsoft.com/office/drawing/2014/main" id="{2F056365-DFF7-DC79-1505-EF5377721DAB}"/>
              </a:ext>
            </a:extLst>
          </p:cNvPr>
          <p:cNvSpPr/>
          <p:nvPr/>
        </p:nvSpPr>
        <p:spPr>
          <a:xfrm>
            <a:off x="4416042" y="4610664"/>
            <a:ext cx="3359913" cy="64633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r>
              <a:rPr lang="ru-RU" sz="1800" dirty="0" smtClean="0">
                <a:solidFill>
                  <a:srgbClr val="FFFFFF"/>
                </a:solidFill>
                <a:latin typeface="SB Sans Text" panose="020B0503040504020204" pitchFamily="34" charset="0"/>
                <a:ea typeface="+mn-ea"/>
                <a:cs typeface="SB Sans Text" panose="020B0503040504020204" pitchFamily="34" charset="0"/>
              </a:rPr>
              <a:t>Доступность</a:t>
            </a:r>
            <a:endParaRPr lang="en-US" sz="1800" dirty="0" smtClean="0">
              <a:solidFill>
                <a:srgbClr val="FFFFFF"/>
              </a:solidFill>
              <a:latin typeface="SB Sans Text" panose="020B0503040504020204" pitchFamily="34" charset="0"/>
              <a:ea typeface="+mn-ea"/>
              <a:cs typeface="SB Sans Text" panose="020B0503040504020204" pitchFamily="34" charset="0"/>
            </a:endParaRPr>
          </a:p>
          <a:p>
            <a:r>
              <a:rPr lang="ru-RU" sz="1200" dirty="0" smtClean="0">
                <a:solidFill>
                  <a:srgbClr val="FFFFFF"/>
                </a:solidFill>
                <a:latin typeface="SB Sans Display Light" panose="020B0303040504020204" pitchFamily="34" charset="0"/>
                <a:ea typeface="SB Sans Display" panose="020B0503040504020204" pitchFamily="34" charset="0"/>
                <a:cs typeface="SB Sans Text" panose="020B0503040504020204" pitchFamily="34" charset="0"/>
              </a:rPr>
              <a:t>Сервисом воспользовал</a:t>
            </a:r>
            <a:r>
              <a:rPr lang="ru-RU" sz="1200" dirty="0">
                <a:solidFill>
                  <a:srgbClr val="FFFFFF"/>
                </a:solidFill>
                <a:latin typeface="SB Sans Display Light" panose="020B0303040504020204" pitchFamily="34" charset="0"/>
                <a:ea typeface="SB Sans Display" panose="020B0503040504020204" pitchFamily="34" charset="0"/>
                <a:cs typeface="SB Sans Text" panose="020B0503040504020204" pitchFamily="34" charset="0"/>
              </a:rPr>
              <a:t>и</a:t>
            </a:r>
            <a:r>
              <a:rPr lang="ru-RU" sz="1200" dirty="0" smtClean="0">
                <a:solidFill>
                  <a:srgbClr val="FFFFFF"/>
                </a:solidFill>
                <a:latin typeface="SB Sans Display Light" panose="020B0303040504020204" pitchFamily="34" charset="0"/>
                <a:ea typeface="SB Sans Display" panose="020B0503040504020204" pitchFamily="34" charset="0"/>
                <a:cs typeface="SB Sans Text" panose="020B0503040504020204" pitchFamily="34" charset="0"/>
              </a:rPr>
              <a:t>сь</a:t>
            </a:r>
            <a:r>
              <a:rPr lang="en-US" sz="1200" dirty="0" smtClean="0">
                <a:solidFill>
                  <a:srgbClr val="FFFFFF"/>
                </a:solidFill>
                <a:latin typeface="SB Sans Display Light" panose="020B0303040504020204" pitchFamily="34" charset="0"/>
                <a:ea typeface="SB Sans Display" panose="020B0503040504020204" pitchFamily="34" charset="0"/>
                <a:cs typeface="SB Sans Text" panose="020B0503040504020204" pitchFamily="34" charset="0"/>
              </a:rPr>
              <a:t> ~1</a:t>
            </a:r>
            <a:r>
              <a:rPr lang="en-US" sz="1200" dirty="0">
                <a:solidFill>
                  <a:srgbClr val="FFFFFF"/>
                </a:solidFill>
                <a:latin typeface="SB Sans Display Light" panose="020B0303040504020204" pitchFamily="34" charset="0"/>
                <a:ea typeface="SB Sans Display" panose="020B0503040504020204" pitchFamily="34" charset="0"/>
                <a:cs typeface="SB Sans Text" panose="020B0503040504020204" pitchFamily="34" charset="0"/>
              </a:rPr>
              <a:t>.</a:t>
            </a:r>
            <a:r>
              <a:rPr lang="en-US" sz="1200" dirty="0" smtClean="0">
                <a:solidFill>
                  <a:srgbClr val="FFFFFF"/>
                </a:solidFill>
                <a:latin typeface="SB Sans Display Light" panose="020B0303040504020204" pitchFamily="34" charset="0"/>
                <a:ea typeface="SB Sans Display" panose="020B0503040504020204" pitchFamily="34" charset="0"/>
                <a:cs typeface="SB Sans Text" panose="020B0503040504020204" pitchFamily="34" charset="0"/>
              </a:rPr>
              <a:t>5 </a:t>
            </a:r>
            <a:r>
              <a:rPr lang="ru-RU" sz="1200" dirty="0" smtClean="0">
                <a:solidFill>
                  <a:srgbClr val="FFFFFF"/>
                </a:solidFill>
                <a:latin typeface="SB Sans Display Light" panose="020B0303040504020204" pitchFamily="34" charset="0"/>
                <a:ea typeface="SB Sans Display" panose="020B0503040504020204" pitchFamily="34" charset="0"/>
                <a:cs typeface="SB Sans Text" panose="020B0503040504020204" pitchFamily="34" charset="0"/>
              </a:rPr>
              <a:t>млн человек из всех регионов РФ </a:t>
            </a:r>
            <a:endParaRPr lang="ru-RU" sz="1200" dirty="0">
              <a:solidFill>
                <a:srgbClr val="FFFFFF"/>
              </a:solidFill>
              <a:latin typeface="SB Sans Display Light" panose="020B0303040504020204" pitchFamily="34" charset="0"/>
              <a:ea typeface="SB Sans Display" panose="020B0503040504020204" pitchFamily="34" charset="0"/>
              <a:cs typeface="SB Sans Text" panose="020B0503040504020204" pitchFamily="34" charset="0"/>
            </a:endParaRPr>
          </a:p>
        </p:txBody>
      </p:sp>
      <p:pic>
        <p:nvPicPr>
          <p:cNvPr id="27" name="Picture 26">
            <a:extLst>
              <a:ext uri="{FF2B5EF4-FFF2-40B4-BE49-F238E27FC236}">
                <a16:creationId xmlns:a16="http://schemas.microsoft.com/office/drawing/2014/main" id="{443191AF-7ECD-CE5E-B37E-269752506EB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4602" y="3776430"/>
            <a:ext cx="791949" cy="791949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51AD8EDF-C001-9CEC-1509-7B2956868A3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88972" y="3776430"/>
            <a:ext cx="791949" cy="791949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135CAE41-0D90-CB6B-E442-6416E047B73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9569" y="1626461"/>
            <a:ext cx="792000" cy="792000"/>
          </a:xfrm>
          <a:prstGeom prst="rect">
            <a:avLst/>
          </a:prstGeom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760AF0ED-9717-23BF-B080-75D8B1A075D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288972" y="1696158"/>
            <a:ext cx="792000" cy="792000"/>
          </a:xfrm>
          <a:prstGeom prst="rect">
            <a:avLst/>
          </a:prstGeom>
        </p:spPr>
      </p:pic>
      <p:sp>
        <p:nvSpPr>
          <p:cNvPr id="12" name="Скругленный прямоугольник 5">
            <a:extLst>
              <a:ext uri="{FF2B5EF4-FFF2-40B4-BE49-F238E27FC236}">
                <a16:creationId xmlns:a16="http://schemas.microsoft.com/office/drawing/2014/main" id="{2F056365-DFF7-DC79-1505-EF5377721DAB}"/>
              </a:ext>
            </a:extLst>
          </p:cNvPr>
          <p:cNvSpPr/>
          <p:nvPr/>
        </p:nvSpPr>
        <p:spPr>
          <a:xfrm>
            <a:off x="4416042" y="2584716"/>
            <a:ext cx="3821508" cy="64633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r>
              <a:rPr lang="ru-RU" sz="1800" dirty="0">
                <a:solidFill>
                  <a:srgbClr val="FFFFFF"/>
                </a:solidFill>
                <a:latin typeface="SB Sans Text" panose="020B0503040504020204" pitchFamily="34" charset="0"/>
                <a:ea typeface="+mn-ea"/>
                <a:cs typeface="SB Sans Text" panose="020B0503040504020204" pitchFamily="34" charset="0"/>
              </a:rPr>
              <a:t>Ускорение распространения </a:t>
            </a:r>
            <a:r>
              <a:rPr lang="ru-RU" sz="1800" dirty="0" smtClean="0">
                <a:solidFill>
                  <a:srgbClr val="FFFFFF"/>
                </a:solidFill>
                <a:latin typeface="SB Sans Text" panose="020B0503040504020204" pitchFamily="34" charset="0"/>
                <a:ea typeface="+mn-ea"/>
                <a:cs typeface="SB Sans Text" panose="020B0503040504020204" pitchFamily="34" charset="0"/>
              </a:rPr>
              <a:t/>
            </a:r>
            <a:br>
              <a:rPr lang="ru-RU" sz="1800" dirty="0" smtClean="0">
                <a:solidFill>
                  <a:srgbClr val="FFFFFF"/>
                </a:solidFill>
                <a:latin typeface="SB Sans Text" panose="020B0503040504020204" pitchFamily="34" charset="0"/>
                <a:ea typeface="+mn-ea"/>
                <a:cs typeface="SB Sans Text" panose="020B0503040504020204" pitchFamily="34" charset="0"/>
              </a:rPr>
            </a:br>
            <a:r>
              <a:rPr lang="ru-RU" sz="1200" dirty="0" smtClean="0">
                <a:solidFill>
                  <a:srgbClr val="FFFFFF"/>
                </a:solidFill>
                <a:latin typeface="SB Sans Display Light" panose="020B0303040504020204" pitchFamily="34" charset="0"/>
                <a:ea typeface="+mn-ea"/>
                <a:cs typeface="SB Sans Text" panose="020B0503040504020204" pitchFamily="34" charset="0"/>
              </a:rPr>
              <a:t>Доступность сервисов управления здоровьем на базе ИИ на поверхности мобильного телефона и ТВ</a:t>
            </a:r>
            <a:endParaRPr lang="ru-RU" dirty="0">
              <a:solidFill>
                <a:srgbClr val="FFFFFF"/>
              </a:solidFill>
              <a:latin typeface="SB Sans Display Light" panose="020B0303040504020204" pitchFamily="34" charset="0"/>
              <a:ea typeface="SB Sans Display" panose="020B0503040504020204" pitchFamily="34" charset="0"/>
              <a:cs typeface="SB Sans Text" panose="020B050304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829635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2">
            <a:extLst>
              <a:ext uri="{FF2B5EF4-FFF2-40B4-BE49-F238E27FC236}">
                <a16:creationId xmlns:a16="http://schemas.microsoft.com/office/drawing/2014/main" id="{7997E02C-1CBF-275A-EBB3-C80F094E9DC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48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-9000"/>
                    </a14:imgEffect>
                    <a14:imgEffect>
                      <a14:colorTemperature colorTemp="6658"/>
                    </a14:imgEffect>
                    <a14:imgEffect>
                      <a14:saturation sat="288000"/>
                    </a14:imgEffect>
                    <a14:imgEffect>
                      <a14:brightnessContrast bright="61000" contrast="65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-45671" y="2232306"/>
            <a:ext cx="12192000" cy="3541006"/>
          </a:xfrm>
          <a:prstGeom prst="rect">
            <a:avLst/>
          </a:prstGeom>
        </p:spPr>
      </p:pic>
      <p:sp>
        <p:nvSpPr>
          <p:cNvPr id="7" name="Прямоугольник: скругленные углы 7">
            <a:extLst>
              <a:ext uri="{FF2B5EF4-FFF2-40B4-BE49-F238E27FC236}">
                <a16:creationId xmlns:a16="http://schemas.microsoft.com/office/drawing/2014/main" id="{2FB20F41-9CFB-8FCA-0804-52874C87284D}"/>
              </a:ext>
            </a:extLst>
          </p:cNvPr>
          <p:cNvSpPr/>
          <p:nvPr/>
        </p:nvSpPr>
        <p:spPr>
          <a:xfrm>
            <a:off x="475828" y="1895595"/>
            <a:ext cx="7230200" cy="4495791"/>
          </a:xfrm>
          <a:prstGeom prst="roundRect">
            <a:avLst>
              <a:gd name="adj" fmla="val 8795"/>
            </a:avLst>
          </a:prstGeom>
          <a:gradFill>
            <a:gsLst>
              <a:gs pos="0">
                <a:srgbClr val="111937">
                  <a:alpha val="11000"/>
                </a:srgbClr>
              </a:gs>
              <a:gs pos="100000">
                <a:srgbClr val="7795FF">
                  <a:alpha val="53000"/>
                </a:srgbClr>
              </a:gs>
            </a:gsLst>
            <a:lin ang="5400000" scaled="0"/>
          </a:gradFill>
          <a:ln>
            <a:noFill/>
          </a:ln>
          <a:effectLst>
            <a:outerShdw blurRad="381000" dist="254000" dir="5400000" algn="ctr" rotWithShape="0">
              <a:srgbClr val="000000">
                <a:alpha val="25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580" dirty="0"/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A416891D-7E80-264F-6167-31CF6C411AB7}"/>
              </a:ext>
            </a:extLst>
          </p:cNvPr>
          <p:cNvSpPr txBox="1"/>
          <p:nvPr/>
        </p:nvSpPr>
        <p:spPr>
          <a:xfrm>
            <a:off x="8178694" y="1794981"/>
            <a:ext cx="3419778" cy="98488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>
              <a:defRPr sz="1800">
                <a:solidFill>
                  <a:srgbClr val="FFFFFF"/>
                </a:solidFill>
                <a:latin typeface="SB Sans Text" panose="020B0503040504020204" pitchFamily="34" charset="0"/>
                <a:ea typeface="+mn-ea"/>
                <a:cs typeface="SB Sans Text" panose="020B0503040504020204" pitchFamily="34" charset="0"/>
              </a:defRPr>
            </a:lvl1pPr>
          </a:lstStyle>
          <a:p>
            <a:pPr>
              <a:spcAft>
                <a:spcPts val="1200"/>
              </a:spcAft>
            </a:pPr>
            <a:r>
              <a:rPr lang="ru-RU" dirty="0"/>
              <a:t>Наша Миссия</a:t>
            </a:r>
          </a:p>
          <a:p>
            <a:r>
              <a:rPr lang="ru-RU" dirty="0">
                <a:latin typeface="SB Sans Display Light" panose="020B0303040504020204" pitchFamily="34" charset="0"/>
              </a:rPr>
              <a:t>Сформировать </a:t>
            </a:r>
            <a:r>
              <a:rPr lang="ru-RU" dirty="0" smtClean="0">
                <a:latin typeface="SB Sans Display Light" panose="020B0303040504020204" pitchFamily="34" charset="0"/>
              </a:rPr>
              <a:t>новый подход к</a:t>
            </a:r>
            <a:r>
              <a:rPr lang="ru-RU" dirty="0">
                <a:latin typeface="SB Sans Display Light" panose="020B0303040504020204" pitchFamily="34" charset="0"/>
              </a:rPr>
              <a:t> управлению своим </a:t>
            </a:r>
            <a:r>
              <a:rPr lang="ru-RU" dirty="0" smtClean="0">
                <a:latin typeface="SB Sans Display Light" panose="020B0303040504020204" pitchFamily="34" charset="0"/>
              </a:rPr>
              <a:t>здоровьем</a:t>
            </a:r>
            <a:endParaRPr lang="ru-RU" dirty="0">
              <a:latin typeface="SB Sans Display Light" panose="020B0303040504020204" pitchFamily="34" charset="0"/>
            </a:endParaRPr>
          </a:p>
        </p:txBody>
      </p:sp>
      <p:sp>
        <p:nvSpPr>
          <p:cNvPr id="6" name="Прямоугольник 6">
            <a:extLst>
              <a:ext uri="{FF2B5EF4-FFF2-40B4-BE49-F238E27FC236}">
                <a16:creationId xmlns:a16="http://schemas.microsoft.com/office/drawing/2014/main" id="{264CA27B-4AAB-7E02-A2F1-0998C08E4374}"/>
              </a:ext>
            </a:extLst>
          </p:cNvPr>
          <p:cNvSpPr/>
          <p:nvPr/>
        </p:nvSpPr>
        <p:spPr>
          <a:xfrm>
            <a:off x="719999" y="612000"/>
            <a:ext cx="9168584" cy="4924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r>
              <a:rPr lang="ru-RU" sz="3200" dirty="0" smtClean="0">
                <a:solidFill>
                  <a:srgbClr val="FFFFFF"/>
                </a:solidFill>
                <a:latin typeface="SB Sans Display Light" panose="020B03030405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Вклад в развитие отрасли Здравоохранени</a:t>
            </a:r>
            <a:r>
              <a:rPr lang="ru-RU" sz="3200" dirty="0">
                <a:solidFill>
                  <a:srgbClr val="FFFFFF"/>
                </a:solidFill>
                <a:latin typeface="SB Sans Display Light" panose="020B03030405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я</a:t>
            </a:r>
            <a:endParaRPr lang="ru-RU" sz="3200" dirty="0">
              <a:solidFill>
                <a:srgbClr val="FFFFFF"/>
              </a:solidFill>
              <a:latin typeface="SB Sans Display Light" panose="020B0303040504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A416891D-7E80-264F-6167-31CF6C411AB7}"/>
              </a:ext>
            </a:extLst>
          </p:cNvPr>
          <p:cNvSpPr txBox="1"/>
          <p:nvPr/>
        </p:nvSpPr>
        <p:spPr>
          <a:xfrm>
            <a:off x="3251858" y="1930816"/>
            <a:ext cx="1046078" cy="43088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>
              <a:defRPr sz="1800">
                <a:solidFill>
                  <a:srgbClr val="FFFFFF"/>
                </a:solidFill>
                <a:latin typeface="SB Sans Text" panose="020B0503040504020204" pitchFamily="34" charset="0"/>
                <a:ea typeface="+mn-ea"/>
                <a:cs typeface="SB Sans Text" panose="020B0503040504020204" pitchFamily="34" charset="0"/>
              </a:defRPr>
            </a:lvl1pPr>
          </a:lstStyle>
          <a:p>
            <a:r>
              <a:rPr lang="ru-RU" sz="1400" dirty="0">
                <a:solidFill>
                  <a:schemeClr val="bg1">
                    <a:lumMod val="50000"/>
                  </a:schemeClr>
                </a:solidFill>
                <a:latin typeface="SB Sans Display Light" panose="020B0303040504020204" pitchFamily="34" charset="0"/>
                <a:ea typeface="SB Sans Display" panose="020B0503040504020204" pitchFamily="34" charset="0"/>
              </a:rPr>
              <a:t>Вызовы системы</a:t>
            </a:r>
          </a:p>
        </p:txBody>
      </p:sp>
      <p:sp>
        <p:nvSpPr>
          <p:cNvPr id="20" name="Прямоугольник 14">
            <a:extLst>
              <a:ext uri="{FF2B5EF4-FFF2-40B4-BE49-F238E27FC236}">
                <a16:creationId xmlns:a16="http://schemas.microsoft.com/office/drawing/2014/main" id="{227C0F47-3EDE-CC69-D9D4-D5AEC1CB47C2}"/>
              </a:ext>
            </a:extLst>
          </p:cNvPr>
          <p:cNvSpPr/>
          <p:nvPr/>
        </p:nvSpPr>
        <p:spPr>
          <a:xfrm>
            <a:off x="3251857" y="3530789"/>
            <a:ext cx="1347422" cy="605294"/>
          </a:xfrm>
          <a:prstGeom prst="rect">
            <a:avLst/>
          </a:prstGeom>
        </p:spPr>
        <p:txBody>
          <a:bodyPr wrap="square" lIns="0" tIns="0" rIns="0" bIns="0" anchor="t">
            <a:spAutoFit/>
          </a:bodyPr>
          <a:lstStyle/>
          <a:p>
            <a:pPr>
              <a:spcAft>
                <a:spcPts val="400"/>
              </a:spcAft>
            </a:pPr>
            <a:r>
              <a:rPr lang="ru-RU" sz="1600" dirty="0">
                <a:solidFill>
                  <a:srgbClr val="FFFFFF"/>
                </a:solidFill>
                <a:latin typeface="SB Sans Display Semibold" panose="020B0503040504020204" pitchFamily="34" charset="0"/>
                <a:ea typeface="SB Sans Display Semibold" panose="020B0503040504020204" pitchFamily="34" charset="0"/>
              </a:rPr>
              <a:t>до 30%</a:t>
            </a:r>
          </a:p>
          <a:p>
            <a:pPr>
              <a:spcAft>
                <a:spcPts val="400"/>
              </a:spcAft>
            </a:pPr>
            <a:r>
              <a:rPr lang="ru-RU" sz="1000" dirty="0">
                <a:solidFill>
                  <a:srgbClr val="FFFFFF"/>
                </a:solidFill>
                <a:latin typeface="SB Sans Display" panose="020B0503040504020204" pitchFamily="34" charset="0"/>
              </a:rPr>
              <a:t>специалистов не хватает отрасли</a:t>
            </a:r>
            <a:r>
              <a:rPr lang="en-US" sz="1000" baseline="30000" dirty="0">
                <a:solidFill>
                  <a:srgbClr val="FFFFFF"/>
                </a:solidFill>
                <a:latin typeface="SB Sans Display" panose="020B0503040504020204" pitchFamily="34" charset="0"/>
              </a:rPr>
              <a:t> </a:t>
            </a:r>
            <a:endParaRPr lang="ru-RU" sz="1000" dirty="0">
              <a:solidFill>
                <a:srgbClr val="FFFFFF"/>
              </a:solidFill>
              <a:latin typeface="SB Sans Display" panose="020B0503040504020204" pitchFamily="34" charset="0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68E07B62-B49A-C294-F6F2-65C37203630F}"/>
              </a:ext>
            </a:extLst>
          </p:cNvPr>
          <p:cNvSpPr txBox="1"/>
          <p:nvPr/>
        </p:nvSpPr>
        <p:spPr>
          <a:xfrm>
            <a:off x="1052550" y="5469498"/>
            <a:ext cx="1440931" cy="5539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>
              <a:defRPr sz="1800">
                <a:gradFill>
                  <a:gsLst>
                    <a:gs pos="0">
                      <a:srgbClr val="538DEF"/>
                    </a:gs>
                    <a:gs pos="98000">
                      <a:srgbClr val="32FFC5"/>
                    </a:gs>
                  </a:gsLst>
                  <a:lin ang="600000" scaled="0"/>
                </a:gradFill>
                <a:latin typeface="SB Sans Text" panose="020B0503040504020204" pitchFamily="34" charset="0"/>
                <a:ea typeface="+mn-ea"/>
                <a:cs typeface="SB Sans Text" panose="020B0503040504020204" pitchFamily="34" charset="0"/>
              </a:defRPr>
            </a:lvl1pPr>
          </a:lstStyle>
          <a:p>
            <a:r>
              <a:rPr lang="ru-RU" dirty="0">
                <a:solidFill>
                  <a:srgbClr val="FFFFFF"/>
                </a:solidFill>
              </a:rPr>
              <a:t>Культура </a:t>
            </a:r>
            <a:br>
              <a:rPr lang="ru-RU" dirty="0">
                <a:solidFill>
                  <a:srgbClr val="FFFFFF"/>
                </a:solidFill>
              </a:rPr>
            </a:br>
            <a:r>
              <a:rPr lang="ru-RU" dirty="0">
                <a:solidFill>
                  <a:srgbClr val="FFFFFF"/>
                </a:solidFill>
              </a:rPr>
              <a:t>здоровья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3E0D5D36-5606-163C-5840-D717B942E8C6}"/>
              </a:ext>
            </a:extLst>
          </p:cNvPr>
          <p:cNvSpPr txBox="1"/>
          <p:nvPr/>
        </p:nvSpPr>
        <p:spPr>
          <a:xfrm>
            <a:off x="997939" y="3556685"/>
            <a:ext cx="1797580" cy="5539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>
              <a:defRPr sz="1800">
                <a:gradFill>
                  <a:gsLst>
                    <a:gs pos="0">
                      <a:srgbClr val="538DEF"/>
                    </a:gs>
                    <a:gs pos="98000">
                      <a:srgbClr val="32FFC5"/>
                    </a:gs>
                  </a:gsLst>
                  <a:lin ang="600000" scaled="0"/>
                </a:gradFill>
                <a:latin typeface="SB Sans Text" panose="020B0503040504020204" pitchFamily="34" charset="0"/>
                <a:ea typeface="+mn-ea"/>
                <a:cs typeface="SB Sans Text" panose="020B0503040504020204" pitchFamily="34" charset="0"/>
              </a:defRPr>
            </a:lvl1pPr>
          </a:lstStyle>
          <a:p>
            <a:r>
              <a:rPr lang="ru-RU" dirty="0">
                <a:solidFill>
                  <a:srgbClr val="FFFFFF"/>
                </a:solidFill>
              </a:rPr>
              <a:t>Доступность </a:t>
            </a:r>
            <a:br>
              <a:rPr lang="ru-RU" dirty="0">
                <a:solidFill>
                  <a:srgbClr val="FFFFFF"/>
                </a:solidFill>
              </a:rPr>
            </a:br>
            <a:r>
              <a:rPr lang="ru-RU" dirty="0">
                <a:solidFill>
                  <a:srgbClr val="FFFFFF"/>
                </a:solidFill>
              </a:rPr>
              <a:t>и скорость</a:t>
            </a:r>
          </a:p>
        </p:txBody>
      </p:sp>
      <p:sp>
        <p:nvSpPr>
          <p:cNvPr id="36" name="Прямоугольник 35">
            <a:extLst>
              <a:ext uri="{FF2B5EF4-FFF2-40B4-BE49-F238E27FC236}">
                <a16:creationId xmlns:a16="http://schemas.microsoft.com/office/drawing/2014/main" id="{380A4F17-4632-B76F-BAE1-1C81C6C9AEA5}"/>
              </a:ext>
            </a:extLst>
          </p:cNvPr>
          <p:cNvSpPr/>
          <p:nvPr/>
        </p:nvSpPr>
        <p:spPr>
          <a:xfrm>
            <a:off x="3251857" y="2514167"/>
            <a:ext cx="975400" cy="759182"/>
          </a:xfrm>
          <a:prstGeom prst="rect">
            <a:avLst/>
          </a:prstGeom>
        </p:spPr>
        <p:txBody>
          <a:bodyPr wrap="square" lIns="0" tIns="0" rIns="0" bIns="0" anchor="t">
            <a:spAutoFit/>
          </a:bodyPr>
          <a:lstStyle/>
          <a:p>
            <a:pPr>
              <a:spcAft>
                <a:spcPts val="400"/>
              </a:spcAft>
            </a:pPr>
            <a:r>
              <a:rPr lang="ru-RU" sz="1600" dirty="0">
                <a:solidFill>
                  <a:srgbClr val="FFFFFF"/>
                </a:solidFill>
                <a:latin typeface="SB Sans Display Semibold" panose="020B0503040504020204" pitchFamily="34" charset="0"/>
                <a:ea typeface="SB Sans Display Semibold" panose="020B0503040504020204" pitchFamily="34" charset="0"/>
              </a:rPr>
              <a:t>35%</a:t>
            </a:r>
          </a:p>
          <a:p>
            <a:r>
              <a:rPr lang="ru-RU" sz="1000" dirty="0">
                <a:solidFill>
                  <a:srgbClr val="FFFFFF"/>
                </a:solidFill>
                <a:latin typeface="SB Sans Display" panose="020B0503040504020204" pitchFamily="34" charset="0"/>
                <a:cs typeface="SB Sans Display" panose="020B0503040504020204" pitchFamily="34" charset="0"/>
              </a:rPr>
              <a:t>предпочитают не обращаться к специалисту</a:t>
            </a:r>
            <a:endParaRPr lang="ru-RU" sz="1000" baseline="30000" dirty="0">
              <a:solidFill>
                <a:srgbClr val="FFFFFF"/>
              </a:solidFill>
              <a:latin typeface="SB Sans Display" panose="020B0503040504020204" pitchFamily="34" charset="0"/>
              <a:cs typeface="SB Sans Display" panose="020B0503040504020204" pitchFamily="34" charset="0"/>
            </a:endParaRP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1B390637-89AC-2D3F-D425-246686E9C94F}"/>
              </a:ext>
            </a:extLst>
          </p:cNvPr>
          <p:cNvSpPr txBox="1"/>
          <p:nvPr/>
        </p:nvSpPr>
        <p:spPr>
          <a:xfrm>
            <a:off x="997939" y="4365128"/>
            <a:ext cx="2387250" cy="5539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>
              <a:defRPr sz="1800">
                <a:gradFill>
                  <a:gsLst>
                    <a:gs pos="0">
                      <a:srgbClr val="538DEF"/>
                    </a:gs>
                    <a:gs pos="98000">
                      <a:srgbClr val="32FFC5"/>
                    </a:gs>
                  </a:gsLst>
                  <a:lin ang="600000" scaled="0"/>
                </a:gradFill>
                <a:latin typeface="SB Sans Text" panose="020B0503040504020204" pitchFamily="34" charset="0"/>
                <a:ea typeface="+mn-ea"/>
                <a:cs typeface="SB Sans Text" panose="020B0503040504020204" pitchFamily="34" charset="0"/>
              </a:defRPr>
            </a:lvl1pPr>
          </a:lstStyle>
          <a:p>
            <a:r>
              <a:rPr lang="ru-RU" dirty="0">
                <a:solidFill>
                  <a:srgbClr val="FFFFFF"/>
                </a:solidFill>
              </a:rPr>
              <a:t>Качество и </a:t>
            </a:r>
            <a:br>
              <a:rPr lang="ru-RU" dirty="0">
                <a:solidFill>
                  <a:srgbClr val="FFFFFF"/>
                </a:solidFill>
              </a:rPr>
            </a:br>
            <a:r>
              <a:rPr lang="ru-RU" dirty="0">
                <a:solidFill>
                  <a:srgbClr val="FFFFFF"/>
                </a:solidFill>
              </a:rPr>
              <a:t>результативность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1B390637-89AC-2D3F-D425-246686E9C94F}"/>
              </a:ext>
            </a:extLst>
          </p:cNvPr>
          <p:cNvSpPr txBox="1"/>
          <p:nvPr/>
        </p:nvSpPr>
        <p:spPr>
          <a:xfrm>
            <a:off x="4704544" y="3500012"/>
            <a:ext cx="2798794" cy="5539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>
              <a:defRPr sz="1800">
                <a:gradFill>
                  <a:gsLst>
                    <a:gs pos="0">
                      <a:srgbClr val="538DEF"/>
                    </a:gs>
                    <a:gs pos="98000">
                      <a:srgbClr val="32FFC5"/>
                    </a:gs>
                  </a:gsLst>
                  <a:lin ang="600000" scaled="0"/>
                </a:gradFill>
                <a:latin typeface="SB Sans Text" panose="020B0503040504020204" pitchFamily="34" charset="0"/>
                <a:ea typeface="+mn-ea"/>
                <a:cs typeface="SB Sans Text" panose="020B0503040504020204" pitchFamily="34" charset="0"/>
              </a:defRPr>
            </a:lvl1pPr>
          </a:lstStyle>
          <a:p>
            <a:r>
              <a:rPr lang="ru-RU" dirty="0" smtClean="0"/>
              <a:t>Снижение нецелевых обращений</a:t>
            </a:r>
            <a:endParaRPr lang="ru-RU" dirty="0"/>
          </a:p>
        </p:txBody>
      </p:sp>
      <p:sp>
        <p:nvSpPr>
          <p:cNvPr id="50" name="Прямоугольник 49">
            <a:extLst>
              <a:ext uri="{FF2B5EF4-FFF2-40B4-BE49-F238E27FC236}">
                <a16:creationId xmlns:a16="http://schemas.microsoft.com/office/drawing/2014/main" id="{380A4F17-4632-B76F-BAE1-1C81C6C9AEA5}"/>
              </a:ext>
            </a:extLst>
          </p:cNvPr>
          <p:cNvSpPr/>
          <p:nvPr/>
        </p:nvSpPr>
        <p:spPr>
          <a:xfrm>
            <a:off x="3251857" y="4393523"/>
            <a:ext cx="1549445" cy="800219"/>
          </a:xfrm>
          <a:prstGeom prst="rect">
            <a:avLst/>
          </a:prstGeom>
        </p:spPr>
        <p:txBody>
          <a:bodyPr wrap="square" lIns="0" tIns="0" rIns="0" bIns="0" anchor="t">
            <a:spAutoFit/>
          </a:bodyPr>
          <a:lstStyle/>
          <a:p>
            <a:r>
              <a:rPr lang="ru-RU" sz="1600" dirty="0">
                <a:solidFill>
                  <a:srgbClr val="FFFFFF"/>
                </a:solidFill>
                <a:latin typeface="SB Sans Display Semibold" panose="020B0503040504020204" pitchFamily="34" charset="0"/>
                <a:ea typeface="SB Sans Display Semibold" panose="020B0503040504020204" pitchFamily="34" charset="0"/>
              </a:rPr>
              <a:t>в</a:t>
            </a:r>
            <a:r>
              <a:rPr lang="ru-RU" sz="1600" dirty="0" smtClean="0">
                <a:solidFill>
                  <a:srgbClr val="FFFFFF"/>
                </a:solidFill>
                <a:latin typeface="SB Sans Display Semibold" panose="020B0503040504020204" pitchFamily="34" charset="0"/>
                <a:ea typeface="SB Sans Display Semibold" panose="020B0503040504020204" pitchFamily="34" charset="0"/>
              </a:rPr>
              <a:t>ыборочный </a:t>
            </a:r>
            <a:r>
              <a:rPr lang="ru-RU" sz="1600" dirty="0">
                <a:solidFill>
                  <a:srgbClr val="FFFFFF"/>
                </a:solidFill>
                <a:latin typeface="SB Sans Display Semibold" panose="020B0503040504020204" pitchFamily="34" charset="0"/>
                <a:ea typeface="SB Sans Display Semibold" panose="020B0503040504020204" pitchFamily="34" charset="0"/>
              </a:rPr>
              <a:t>контроль </a:t>
            </a:r>
            <a:br>
              <a:rPr lang="ru-RU" sz="1600" dirty="0">
                <a:solidFill>
                  <a:srgbClr val="FFFFFF"/>
                </a:solidFill>
                <a:latin typeface="SB Sans Display Semibold" panose="020B0503040504020204" pitchFamily="34" charset="0"/>
                <a:ea typeface="SB Sans Display Semibold" panose="020B0503040504020204" pitchFamily="34" charset="0"/>
              </a:rPr>
            </a:br>
            <a:r>
              <a:rPr lang="ru-RU" sz="1000" dirty="0">
                <a:solidFill>
                  <a:srgbClr val="FFFFFF"/>
                </a:solidFill>
                <a:latin typeface="SB Sans Display" panose="020B0503040504020204" pitchFamily="34" charset="0"/>
                <a:cs typeface="SB Sans Display" panose="020B0503040504020204" pitchFamily="34" charset="0"/>
              </a:rPr>
              <a:t>за оказанием медицинских услуг </a:t>
            </a:r>
            <a:endParaRPr lang="ru-RU" sz="1000" baseline="30000" dirty="0">
              <a:solidFill>
                <a:srgbClr val="FFFFFF"/>
              </a:solidFill>
              <a:latin typeface="SB Sans Display" panose="020B0503040504020204" pitchFamily="34" charset="0"/>
              <a:cs typeface="SB Sans Display" panose="020B0503040504020204" pitchFamily="34" charset="0"/>
            </a:endParaRP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1B390637-89AC-2D3F-D425-246686E9C94F}"/>
              </a:ext>
            </a:extLst>
          </p:cNvPr>
          <p:cNvSpPr txBox="1"/>
          <p:nvPr/>
        </p:nvSpPr>
        <p:spPr>
          <a:xfrm>
            <a:off x="4725510" y="2502867"/>
            <a:ext cx="1516540" cy="5539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>
              <a:defRPr sz="1800">
                <a:gradFill>
                  <a:gsLst>
                    <a:gs pos="0">
                      <a:srgbClr val="538DEF"/>
                    </a:gs>
                    <a:gs pos="98000">
                      <a:srgbClr val="32FFC5"/>
                    </a:gs>
                  </a:gsLst>
                  <a:lin ang="600000" scaled="0"/>
                </a:gradFill>
                <a:latin typeface="SB Sans Text" panose="020B0503040504020204" pitchFamily="34" charset="0"/>
                <a:ea typeface="+mn-ea"/>
                <a:cs typeface="SB Sans Text" panose="020B0503040504020204" pitchFamily="34" charset="0"/>
              </a:defRPr>
            </a:lvl1pPr>
          </a:lstStyle>
          <a:p>
            <a:r>
              <a:rPr lang="ru-RU" dirty="0"/>
              <a:t>Второе мнение 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1B390637-89AC-2D3F-D425-246686E9C94F}"/>
              </a:ext>
            </a:extLst>
          </p:cNvPr>
          <p:cNvSpPr txBox="1"/>
          <p:nvPr/>
        </p:nvSpPr>
        <p:spPr>
          <a:xfrm>
            <a:off x="4725510" y="5431331"/>
            <a:ext cx="2505028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>
              <a:defRPr sz="1800">
                <a:gradFill>
                  <a:gsLst>
                    <a:gs pos="0">
                      <a:srgbClr val="538DEF"/>
                    </a:gs>
                    <a:gs pos="98000">
                      <a:srgbClr val="32FFC5"/>
                    </a:gs>
                  </a:gsLst>
                  <a:lin ang="600000" scaled="0"/>
                </a:gradFill>
                <a:latin typeface="SB Sans Text" panose="020B0503040504020204" pitchFamily="34" charset="0"/>
                <a:ea typeface="+mn-ea"/>
                <a:cs typeface="SB Sans Text" panose="020B0503040504020204" pitchFamily="34" charset="0"/>
              </a:defRPr>
            </a:lvl1pPr>
          </a:lstStyle>
          <a:p>
            <a:r>
              <a:rPr lang="ru-RU" dirty="0" smtClean="0"/>
              <a:t>Персональный трек </a:t>
            </a:r>
            <a:endParaRPr lang="ru-RU" dirty="0"/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68E07B62-B49A-C294-F6F2-65C37203630F}"/>
              </a:ext>
            </a:extLst>
          </p:cNvPr>
          <p:cNvSpPr txBox="1"/>
          <p:nvPr/>
        </p:nvSpPr>
        <p:spPr>
          <a:xfrm>
            <a:off x="1018354" y="2481783"/>
            <a:ext cx="2050061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>
              <a:defRPr sz="1800">
                <a:gradFill>
                  <a:gsLst>
                    <a:gs pos="0">
                      <a:srgbClr val="538DEF"/>
                    </a:gs>
                    <a:gs pos="98000">
                      <a:srgbClr val="32FFC5"/>
                    </a:gs>
                  </a:gsLst>
                  <a:lin ang="600000" scaled="0"/>
                </a:gradFill>
                <a:latin typeface="SB Sans Text" panose="020B0503040504020204" pitchFamily="34" charset="0"/>
                <a:ea typeface="+mn-ea"/>
                <a:cs typeface="SB Sans Text" panose="020B0503040504020204" pitchFamily="34" charset="0"/>
              </a:defRPr>
            </a:lvl1pPr>
          </a:lstStyle>
          <a:p>
            <a:r>
              <a:rPr lang="ru-RU" dirty="0" smtClean="0">
                <a:solidFill>
                  <a:srgbClr val="FFFFFF"/>
                </a:solidFill>
              </a:rPr>
              <a:t>Доверие</a:t>
            </a:r>
            <a:endParaRPr lang="ru-RU" dirty="0">
              <a:solidFill>
                <a:srgbClr val="FFFFFF"/>
              </a:solidFill>
            </a:endParaRP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08BF5FAC-667F-CF11-6DF7-FD2AAAD6417E}"/>
              </a:ext>
            </a:extLst>
          </p:cNvPr>
          <p:cNvSpPr txBox="1"/>
          <p:nvPr/>
        </p:nvSpPr>
        <p:spPr>
          <a:xfrm>
            <a:off x="3251857" y="5451183"/>
            <a:ext cx="1046079" cy="605294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>
              <a:spcAft>
                <a:spcPts val="400"/>
              </a:spcAft>
            </a:pPr>
            <a:r>
              <a:rPr lang="en-US" sz="1600" dirty="0" smtClean="0">
                <a:solidFill>
                  <a:srgbClr val="FFFFFF"/>
                </a:solidFill>
                <a:latin typeface="SB Sans Display Semibold" panose="020B0503040504020204" pitchFamily="34" charset="0"/>
                <a:ea typeface="SB Sans Display Semibold" panose="020B0503040504020204" pitchFamily="34" charset="0"/>
              </a:rPr>
              <a:t>&gt;</a:t>
            </a:r>
            <a:r>
              <a:rPr lang="ru-RU" sz="1600" dirty="0">
                <a:solidFill>
                  <a:srgbClr val="FFFFFF"/>
                </a:solidFill>
                <a:latin typeface="SB Sans Display Semibold" panose="020B0503040504020204" pitchFamily="34" charset="0"/>
                <a:ea typeface="SB Sans Display Semibold" panose="020B0503040504020204" pitchFamily="34" charset="0"/>
              </a:rPr>
              <a:t>7</a:t>
            </a:r>
            <a:r>
              <a:rPr lang="en-US" sz="1600" dirty="0" smtClean="0">
                <a:solidFill>
                  <a:srgbClr val="FFFFFF"/>
                </a:solidFill>
                <a:latin typeface="SB Sans Display Semibold" panose="020B0503040504020204" pitchFamily="34" charset="0"/>
                <a:ea typeface="SB Sans Display Semibold" panose="020B0503040504020204" pitchFamily="34" charset="0"/>
              </a:rPr>
              <a:t>0</a:t>
            </a:r>
            <a:r>
              <a:rPr lang="en-US" sz="1600" dirty="0">
                <a:solidFill>
                  <a:srgbClr val="FFFFFF"/>
                </a:solidFill>
                <a:latin typeface="SB Sans Display Semibold" panose="020B0503040504020204" pitchFamily="34" charset="0"/>
                <a:ea typeface="SB Sans Display Semibold" panose="020B0503040504020204" pitchFamily="34" charset="0"/>
              </a:rPr>
              <a:t>%</a:t>
            </a:r>
            <a:endParaRPr lang="ru-RU" sz="1600" dirty="0">
              <a:solidFill>
                <a:srgbClr val="FFFFFF"/>
              </a:solidFill>
              <a:latin typeface="SB Sans Display Semibold" panose="020B0503040504020204" pitchFamily="34" charset="0"/>
              <a:ea typeface="SB Sans Display Semibold" panose="020B0503040504020204" pitchFamily="34" charset="0"/>
            </a:endParaRPr>
          </a:p>
          <a:p>
            <a:r>
              <a:rPr lang="ru-RU" sz="1000" dirty="0" smtClean="0">
                <a:solidFill>
                  <a:srgbClr val="FFFFFF"/>
                </a:solidFill>
                <a:latin typeface="SB Sans Display" panose="020B0503040504020204" pitchFamily="34" charset="0"/>
              </a:rPr>
              <a:t>не</a:t>
            </a:r>
            <a:r>
              <a:rPr lang="ru-RU" sz="1000" dirty="0">
                <a:solidFill>
                  <a:srgbClr val="FFFFFF"/>
                </a:solidFill>
                <a:latin typeface="SB Sans Display" panose="020B0503040504020204" pitchFamily="34" charset="0"/>
              </a:rPr>
              <a:t> привержены </a:t>
            </a:r>
            <a:r>
              <a:rPr lang="ru-RU" sz="1000" dirty="0" smtClean="0">
                <a:solidFill>
                  <a:srgbClr val="FFFFFF"/>
                </a:solidFill>
                <a:latin typeface="SB Sans Display" panose="020B0503040504020204" pitchFamily="34" charset="0"/>
              </a:rPr>
              <a:t>ведению ЗОЖ</a:t>
            </a:r>
            <a:endParaRPr lang="ru-RU" sz="1000" baseline="30000" dirty="0">
              <a:solidFill>
                <a:srgbClr val="FFFFFF"/>
              </a:solidFill>
              <a:latin typeface="SB Sans Display" panose="020B0503040504020204" pitchFamily="34" charset="0"/>
            </a:endParaRP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42018E91-174F-BC9B-4F89-8B2EC415DA14}"/>
              </a:ext>
            </a:extLst>
          </p:cNvPr>
          <p:cNvCxnSpPr/>
          <p:nvPr/>
        </p:nvCxnSpPr>
        <p:spPr>
          <a:xfrm>
            <a:off x="997939" y="3402069"/>
            <a:ext cx="6674322" cy="0"/>
          </a:xfrm>
          <a:prstGeom prst="line">
            <a:avLst/>
          </a:prstGeom>
          <a:ln w="63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15ADF0BF-27D5-3569-2562-3F8C5C44B440}"/>
              </a:ext>
            </a:extLst>
          </p:cNvPr>
          <p:cNvCxnSpPr/>
          <p:nvPr/>
        </p:nvCxnSpPr>
        <p:spPr>
          <a:xfrm>
            <a:off x="997939" y="4264803"/>
            <a:ext cx="6674322" cy="0"/>
          </a:xfrm>
          <a:prstGeom prst="line">
            <a:avLst/>
          </a:prstGeom>
          <a:ln w="63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2BAD32F1-3E74-7699-73A2-4ADE556E3C4E}"/>
              </a:ext>
            </a:extLst>
          </p:cNvPr>
          <p:cNvCxnSpPr/>
          <p:nvPr/>
        </p:nvCxnSpPr>
        <p:spPr>
          <a:xfrm>
            <a:off x="997939" y="5322462"/>
            <a:ext cx="6674322" cy="0"/>
          </a:xfrm>
          <a:prstGeom prst="line">
            <a:avLst/>
          </a:prstGeom>
          <a:ln w="63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3A102E93-F8A9-9FCE-9F9A-CB5E5EC3D5F9}"/>
              </a:ext>
            </a:extLst>
          </p:cNvPr>
          <p:cNvSpPr txBox="1"/>
          <p:nvPr/>
        </p:nvSpPr>
        <p:spPr>
          <a:xfrm>
            <a:off x="4744858" y="1930816"/>
            <a:ext cx="1046078" cy="43088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>
              <a:defRPr sz="1800">
                <a:solidFill>
                  <a:srgbClr val="FFFFFF"/>
                </a:solidFill>
                <a:latin typeface="SB Sans Text" panose="020B0503040504020204" pitchFamily="34" charset="0"/>
                <a:ea typeface="+mn-ea"/>
                <a:cs typeface="SB Sans Text" panose="020B0503040504020204" pitchFamily="34" charset="0"/>
              </a:defRPr>
            </a:lvl1pPr>
          </a:lstStyle>
          <a:p>
            <a:r>
              <a:rPr lang="ru-RU" sz="1400" dirty="0">
                <a:solidFill>
                  <a:schemeClr val="bg1">
                    <a:lumMod val="50000"/>
                  </a:schemeClr>
                </a:solidFill>
                <a:latin typeface="SB Sans Display Light" panose="020B0303040504020204" pitchFamily="34" charset="0"/>
                <a:ea typeface="SB Sans Display" panose="020B0503040504020204" pitchFamily="34" charset="0"/>
              </a:rPr>
              <a:t>Комната здоровья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1B390637-89AC-2D3F-D425-246686E9C94F}"/>
              </a:ext>
            </a:extLst>
          </p:cNvPr>
          <p:cNvSpPr txBox="1"/>
          <p:nvPr/>
        </p:nvSpPr>
        <p:spPr>
          <a:xfrm>
            <a:off x="4725510" y="4365128"/>
            <a:ext cx="2798794" cy="5539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>
              <a:defRPr sz="1800">
                <a:gradFill>
                  <a:gsLst>
                    <a:gs pos="0">
                      <a:srgbClr val="538DEF"/>
                    </a:gs>
                    <a:gs pos="98000">
                      <a:srgbClr val="32FFC5"/>
                    </a:gs>
                  </a:gsLst>
                  <a:lin ang="600000" scaled="0"/>
                </a:gradFill>
                <a:latin typeface="SB Sans Text" panose="020B0503040504020204" pitchFamily="34" charset="0"/>
                <a:ea typeface="+mn-ea"/>
                <a:cs typeface="SB Sans Text" panose="020B0503040504020204" pitchFamily="34" charset="0"/>
              </a:defRPr>
            </a:lvl1pPr>
          </a:lstStyle>
          <a:p>
            <a:r>
              <a:rPr lang="ru-RU" dirty="0" smtClean="0"/>
              <a:t>Непрерывный контроль качества сервисов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666370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phic 5">
            <a:extLst>
              <a:ext uri="{FF2B5EF4-FFF2-40B4-BE49-F238E27FC236}">
                <a16:creationId xmlns:a16="http://schemas.microsoft.com/office/drawing/2014/main" id="{506E963B-F728-23C4-9D23-A49C5167695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7165366" y="1554373"/>
            <a:ext cx="3272176" cy="3272176"/>
          </a:xfrm>
          <a:prstGeom prst="rect">
            <a:avLst/>
          </a:prstGeom>
        </p:spPr>
      </p:pic>
      <p:sp>
        <p:nvSpPr>
          <p:cNvPr id="7" name="Скругленный прямоугольник 5">
            <a:extLst>
              <a:ext uri="{FF2B5EF4-FFF2-40B4-BE49-F238E27FC236}">
                <a16:creationId xmlns:a16="http://schemas.microsoft.com/office/drawing/2014/main" id="{D06563C2-F7D2-1CDF-E4BC-405ACAE49FB1}"/>
              </a:ext>
            </a:extLst>
          </p:cNvPr>
          <p:cNvSpPr/>
          <p:nvPr/>
        </p:nvSpPr>
        <p:spPr>
          <a:xfrm>
            <a:off x="7475389" y="5125702"/>
            <a:ext cx="2652131" cy="5539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ctr"/>
            <a:r>
              <a:rPr lang="ru-RU" sz="1800" dirty="0">
                <a:solidFill>
                  <a:srgbClr val="FFFFFF"/>
                </a:solidFill>
                <a:latin typeface="SB Sans Display Light" panose="020B0303040504020204" pitchFamily="34" charset="0"/>
                <a:ea typeface="SB Sans Display" panose="020B0503040504020204" pitchFamily="34" charset="0"/>
                <a:cs typeface="SB Sans Text" panose="020B0503040504020204" pitchFamily="34" charset="0"/>
              </a:rPr>
              <a:t>Сервисы для здоровья в твоём смартфоне</a:t>
            </a: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662DF87B-2E28-6ACF-C767-8E860BAA2752}"/>
              </a:ext>
            </a:extLst>
          </p:cNvPr>
          <p:cNvGrpSpPr/>
          <p:nvPr/>
        </p:nvGrpSpPr>
        <p:grpSpPr>
          <a:xfrm>
            <a:off x="720000" y="1554373"/>
            <a:ext cx="5012890" cy="3354174"/>
            <a:chOff x="720000" y="686974"/>
            <a:chExt cx="4267145" cy="3354174"/>
          </a:xfrm>
        </p:grpSpPr>
        <p:sp>
          <p:nvSpPr>
            <p:cNvPr id="8" name="Заголовок 1">
              <a:extLst>
                <a:ext uri="{FF2B5EF4-FFF2-40B4-BE49-F238E27FC236}">
                  <a16:creationId xmlns:a16="http://schemas.microsoft.com/office/drawing/2014/main" id="{1EECA507-51DD-3985-1121-048EE8AE14F4}"/>
                </a:ext>
              </a:extLst>
            </p:cNvPr>
            <p:cNvSpPr txBox="1">
              <a:spLocks/>
            </p:cNvSpPr>
            <p:nvPr/>
          </p:nvSpPr>
          <p:spPr>
            <a:xfrm>
              <a:off x="720000" y="1792912"/>
              <a:ext cx="3821003" cy="1431161"/>
            </a:xfrm>
            <a:prstGeom prst="rect">
              <a:avLst/>
            </a:prstGeom>
          </p:spPr>
          <p:txBody>
            <a:bodyPr vert="horz" wrap="square" lIns="0" tIns="0" rIns="0" bIns="0" rtlCol="0" anchor="t" anchorCtr="0">
              <a:spAutoFit/>
            </a:bodyPr>
            <a:lstStyle>
              <a:lvl1pPr algn="l" defTabSz="1920057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8800" kern="1200">
                  <a:solidFill>
                    <a:schemeClr val="tx1"/>
                  </a:solidFill>
                  <a:latin typeface="SB Sans Display Semibold" panose="020B0703040504020204" pitchFamily="34" charset="0"/>
                  <a:ea typeface="+mj-ea"/>
                  <a:cs typeface="SB Sans Display Semibold" panose="020B0703040504020204" pitchFamily="34" charset="0"/>
                </a:defRPr>
              </a:lvl1pPr>
            </a:lstStyle>
            <a:p>
              <a:pPr marL="0" marR="0" lvl="0" indent="0" algn="l" defTabSz="1920057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280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SB Sans Display Light" panose="020B0303040504020204" pitchFamily="34" charset="0"/>
                  <a:ea typeface="SB Sans Display" panose="020B0503040504020204" pitchFamily="34" charset="0"/>
                </a:rPr>
                <a:t>Цапиева Екатерина</a:t>
              </a:r>
            </a:p>
            <a:p>
              <a:pPr marL="0" marR="0" lvl="0" indent="0" algn="l" defTabSz="1920057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2000" u="none" strike="noStrike" kern="1200" cap="none" spc="0" normalizeH="0" baseline="0" noProof="0" dirty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SB Sans Display Light" panose="020B0303040504020204" pitchFamily="34" charset="0"/>
                  <a:ea typeface="SB Sans Display" panose="020B0503040504020204" pitchFamily="34" charset="0"/>
                </a:rPr>
                <a:t>Руководитель направления центра индустрии </a:t>
              </a:r>
              <a:r>
                <a:rPr kumimoji="0" lang="ru-RU" sz="200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SB Sans Display Light" panose="020B0303040504020204" pitchFamily="34" charset="0"/>
                  <a:ea typeface="SB Sans Display" panose="020B0503040504020204" pitchFamily="34" charset="0"/>
                </a:rPr>
                <a:t>здоровья Сбера</a:t>
              </a:r>
            </a:p>
          </p:txBody>
        </p:sp>
        <p:grpSp>
          <p:nvGrpSpPr>
            <p:cNvPr id="17" name="Group 16">
              <a:extLst>
                <a:ext uri="{FF2B5EF4-FFF2-40B4-BE49-F238E27FC236}">
                  <a16:creationId xmlns:a16="http://schemas.microsoft.com/office/drawing/2014/main" id="{341401EB-97EE-4FD8-194B-ABDE0621811D}"/>
                </a:ext>
              </a:extLst>
            </p:cNvPr>
            <p:cNvGrpSpPr/>
            <p:nvPr/>
          </p:nvGrpSpPr>
          <p:grpSpPr>
            <a:xfrm>
              <a:off x="720000" y="3683820"/>
              <a:ext cx="4248955" cy="357328"/>
              <a:chOff x="1028028" y="4246180"/>
              <a:chExt cx="4248955" cy="357328"/>
            </a:xfrm>
          </p:grpSpPr>
          <p:sp>
            <p:nvSpPr>
              <p:cNvPr id="10" name="Заголовок 1">
                <a:extLst>
                  <a:ext uri="{FF2B5EF4-FFF2-40B4-BE49-F238E27FC236}">
                    <a16:creationId xmlns:a16="http://schemas.microsoft.com/office/drawing/2014/main" id="{0F9131F7-60C5-9D10-0E8E-44DD228DAF18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455980" y="4286345"/>
                <a:ext cx="3821003" cy="276999"/>
              </a:xfrm>
              <a:prstGeom prst="rect">
                <a:avLst/>
              </a:prstGeom>
            </p:spPr>
            <p:txBody>
              <a:bodyPr vert="horz" wrap="square" lIns="0" tIns="0" rIns="0" bIns="0" rtlCol="0" anchor="t" anchorCtr="0">
                <a:spAutoFit/>
              </a:bodyPr>
              <a:lstStyle>
                <a:lvl1pPr algn="l" defTabSz="1920057" rtl="0" eaLnBrk="1" latinLnBrk="0" hangingPunct="1">
                  <a:lnSpc>
                    <a:spcPct val="90000"/>
                  </a:lnSpc>
                  <a:spcBef>
                    <a:spcPct val="0"/>
                  </a:spcBef>
                  <a:buNone/>
                  <a:defRPr sz="8800" kern="1200">
                    <a:solidFill>
                      <a:schemeClr val="tx1"/>
                    </a:solidFill>
                    <a:latin typeface="SB Sans Display Semibold" panose="020B0703040504020204" pitchFamily="34" charset="0"/>
                    <a:ea typeface="+mj-ea"/>
                    <a:cs typeface="SB Sans Display Semibold" panose="020B0703040504020204" pitchFamily="34" charset="0"/>
                  </a:defRPr>
                </a:lvl1pPr>
              </a:lstStyle>
              <a:p>
                <a:pPr marL="0" marR="0" lvl="0" indent="0" algn="l" defTabSz="1920057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US" sz="1800" dirty="0">
                    <a:solidFill>
                      <a:srgbClr val="FFFFFF"/>
                    </a:solidFill>
                    <a:latin typeface="SB Sans Display Light" panose="020B0303040504020204" pitchFamily="34" charset="0"/>
                    <a:ea typeface="SB Sans Display" panose="020B0503040504020204" pitchFamily="34" charset="0"/>
                  </a:rPr>
                  <a:t>+7 926 398 57 91</a:t>
                </a:r>
                <a:endParaRPr kumimoji="0" lang="ru-RU" sz="180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SB Sans Display Light" panose="020B0303040504020204" pitchFamily="34" charset="0"/>
                  <a:ea typeface="SB Sans Display" panose="020B0503040504020204" pitchFamily="34" charset="0"/>
                </a:endParaRPr>
              </a:p>
            </p:txBody>
          </p:sp>
          <p:pic>
            <p:nvPicPr>
              <p:cNvPr id="14" name="Graphic 13">
                <a:extLst>
                  <a:ext uri="{FF2B5EF4-FFF2-40B4-BE49-F238E27FC236}">
                    <a16:creationId xmlns:a16="http://schemas.microsoft.com/office/drawing/2014/main" id="{13E9E310-70CD-C21E-DEF3-F206236E3CA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96DAC541-7B7A-43D3-8B79-37D633B846F1}">
                    <asvg:svgBlip xmlns:asvg="http://schemas.microsoft.com/office/drawing/2016/SVG/main" xmlns="" r:embed="rId6"/>
                  </a:ext>
                </a:extLst>
              </a:blip>
              <a:stretch>
                <a:fillRect/>
              </a:stretch>
            </p:blipFill>
            <p:spPr>
              <a:xfrm>
                <a:off x="1028028" y="4246180"/>
                <a:ext cx="357328" cy="357328"/>
              </a:xfrm>
              <a:prstGeom prst="rect">
                <a:avLst/>
              </a:prstGeom>
            </p:spPr>
          </p:pic>
        </p:grpSp>
        <p:grpSp>
          <p:nvGrpSpPr>
            <p:cNvPr id="18" name="Group 17">
              <a:extLst>
                <a:ext uri="{FF2B5EF4-FFF2-40B4-BE49-F238E27FC236}">
                  <a16:creationId xmlns:a16="http://schemas.microsoft.com/office/drawing/2014/main" id="{356FBA98-6379-BC2E-EDF7-93F0F6DF34B3}"/>
                </a:ext>
              </a:extLst>
            </p:cNvPr>
            <p:cNvGrpSpPr/>
            <p:nvPr/>
          </p:nvGrpSpPr>
          <p:grpSpPr>
            <a:xfrm>
              <a:off x="720000" y="3196189"/>
              <a:ext cx="4267145" cy="357328"/>
              <a:chOff x="1009838" y="3584377"/>
              <a:chExt cx="4267145" cy="357328"/>
            </a:xfrm>
          </p:grpSpPr>
          <p:sp>
            <p:nvSpPr>
              <p:cNvPr id="9" name="Заголовок 1">
                <a:extLst>
                  <a:ext uri="{FF2B5EF4-FFF2-40B4-BE49-F238E27FC236}">
                    <a16:creationId xmlns:a16="http://schemas.microsoft.com/office/drawing/2014/main" id="{6D14422C-BF3E-1788-7098-1D62D00A4EE6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455980" y="3624542"/>
                <a:ext cx="3821003" cy="276999"/>
              </a:xfrm>
              <a:prstGeom prst="rect">
                <a:avLst/>
              </a:prstGeom>
            </p:spPr>
            <p:txBody>
              <a:bodyPr vert="horz" wrap="square" lIns="0" tIns="0" rIns="0" bIns="0" rtlCol="0" anchor="t" anchorCtr="0">
                <a:spAutoFit/>
              </a:bodyPr>
              <a:lstStyle>
                <a:lvl1pPr algn="l" defTabSz="1920057" rtl="0" eaLnBrk="1" latinLnBrk="0" hangingPunct="1">
                  <a:lnSpc>
                    <a:spcPct val="90000"/>
                  </a:lnSpc>
                  <a:spcBef>
                    <a:spcPct val="0"/>
                  </a:spcBef>
                  <a:buNone/>
                  <a:defRPr sz="8800" kern="1200">
                    <a:solidFill>
                      <a:schemeClr val="tx1"/>
                    </a:solidFill>
                    <a:latin typeface="SB Sans Display Semibold" panose="020B0703040504020204" pitchFamily="34" charset="0"/>
                    <a:ea typeface="+mj-ea"/>
                    <a:cs typeface="SB Sans Display Semibold" panose="020B0703040504020204" pitchFamily="34" charset="0"/>
                  </a:defRPr>
                </a:lvl1pPr>
              </a:lstStyle>
              <a:p>
                <a:pPr marL="0" marR="0" lvl="0" indent="0" algn="l" defTabSz="1920057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US" sz="1800" dirty="0">
                    <a:solidFill>
                      <a:srgbClr val="FFFFFF"/>
                    </a:solidFill>
                    <a:latin typeface="SB Sans Display Light" panose="020B0303040504020204" pitchFamily="34" charset="0"/>
                    <a:ea typeface="SB Sans Display" panose="020B0503040504020204" pitchFamily="34" charset="0"/>
                  </a:rPr>
                  <a:t>EOTsapieva@sberbank.ru</a:t>
                </a:r>
                <a:endParaRPr kumimoji="0" lang="ru-RU" sz="180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SB Sans Display Light" panose="020B0303040504020204" pitchFamily="34" charset="0"/>
                  <a:ea typeface="SB Sans Display" panose="020B0503040504020204" pitchFamily="34" charset="0"/>
                </a:endParaRPr>
              </a:p>
            </p:txBody>
          </p:sp>
          <p:pic>
            <p:nvPicPr>
              <p:cNvPr id="16" name="Graphic 15">
                <a:extLst>
                  <a:ext uri="{FF2B5EF4-FFF2-40B4-BE49-F238E27FC236}">
                    <a16:creationId xmlns:a16="http://schemas.microsoft.com/office/drawing/2014/main" id="{1C960920-BE2E-1BE9-8A90-26DC0A534F2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>
                <a:extLst>
                  <a:ext uri="{96DAC541-7B7A-43D3-8B79-37D633B846F1}">
                    <asvg:svgBlip xmlns:asvg="http://schemas.microsoft.com/office/drawing/2016/SVG/main" xmlns="" r:embed="rId8"/>
                  </a:ext>
                </a:extLst>
              </a:blip>
              <a:stretch>
                <a:fillRect/>
              </a:stretch>
            </p:blipFill>
            <p:spPr>
              <a:xfrm>
                <a:off x="1009838" y="3584377"/>
                <a:ext cx="357328" cy="357328"/>
              </a:xfrm>
              <a:prstGeom prst="rect">
                <a:avLst/>
              </a:prstGeom>
            </p:spPr>
          </p:pic>
        </p:grpSp>
        <p:pic>
          <p:nvPicPr>
            <p:cNvPr id="19" name="Graphic 18">
              <a:extLst>
                <a:ext uri="{FF2B5EF4-FFF2-40B4-BE49-F238E27FC236}">
                  <a16:creationId xmlns:a16="http://schemas.microsoft.com/office/drawing/2014/main" id="{BB493C6E-41FB-1FCA-5558-4A2C5F6AEAFF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96DAC541-7B7A-43D3-8B79-37D633B846F1}">
                  <asvg:svgBlip xmlns:asvg="http://schemas.microsoft.com/office/drawing/2016/SVG/main" xmlns="" r:embed="rId10"/>
                </a:ext>
              </a:extLst>
            </a:blip>
            <a:stretch>
              <a:fillRect/>
            </a:stretch>
          </p:blipFill>
          <p:spPr>
            <a:xfrm>
              <a:off x="720000" y="686974"/>
              <a:ext cx="3821003" cy="56685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2183216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ёмная тема">
  <a:themeElements>
    <a:clrScheme name="Другая 21">
      <a:dk1>
        <a:srgbClr val="000000"/>
      </a:dk1>
      <a:lt1>
        <a:srgbClr val="E8E9EC"/>
      </a:lt1>
      <a:dk2>
        <a:srgbClr val="000000"/>
      </a:dk2>
      <a:lt2>
        <a:srgbClr val="000000"/>
      </a:lt2>
      <a:accent1>
        <a:srgbClr val="0068F0"/>
      </a:accent1>
      <a:accent2>
        <a:srgbClr val="09BB6B"/>
      </a:accent2>
      <a:accent3>
        <a:srgbClr val="9EF354"/>
      </a:accent3>
      <a:accent4>
        <a:srgbClr val="72F0D9"/>
      </a:accent4>
      <a:accent5>
        <a:srgbClr val="FE0462"/>
      </a:accent5>
      <a:accent6>
        <a:srgbClr val="FF7900"/>
      </a:accent6>
      <a:hlink>
        <a:srgbClr val="D8FABA"/>
      </a:hlink>
      <a:folHlink>
        <a:srgbClr val="93C1FF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4109</TotalTime>
  <Words>213</Words>
  <Application>Microsoft Office PowerPoint</Application>
  <PresentationFormat>Широкоэкранный</PresentationFormat>
  <Paragraphs>47</Paragraphs>
  <Slides>6</Slides>
  <Notes>6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14" baseType="lpstr">
      <vt:lpstr>Arial</vt:lpstr>
      <vt:lpstr>Calibri</vt:lpstr>
      <vt:lpstr>SB Sans Text</vt:lpstr>
      <vt:lpstr>Times New Roman</vt:lpstr>
      <vt:lpstr>SB Sans Display</vt:lpstr>
      <vt:lpstr>SB Sans Display Semibold</vt:lpstr>
      <vt:lpstr>SB Sans Display Light</vt:lpstr>
      <vt:lpstr>Тёмная тема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alice.izosimova@gmail.com</dc:creator>
  <cp:lastModifiedBy>Цапиева Екатерина Олеговна</cp:lastModifiedBy>
  <cp:revision>66</cp:revision>
  <dcterms:created xsi:type="dcterms:W3CDTF">2019-12-16T10:33:13Z</dcterms:created>
  <dcterms:modified xsi:type="dcterms:W3CDTF">2024-04-25T17:28:08Z</dcterms:modified>
</cp:coreProperties>
</file>