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85" r:id="rId3"/>
    <p:sldId id="2076137076" r:id="rId4"/>
    <p:sldId id="2076137078" r:id="rId5"/>
    <p:sldId id="2076137079" r:id="rId6"/>
    <p:sldId id="284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1D90"/>
    <a:srgbClr val="FFFFFF"/>
    <a:srgbClr val="1B91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3" autoAdjust="0"/>
    <p:restoredTop sz="95781"/>
  </p:normalViewPr>
  <p:slideViewPr>
    <p:cSldViewPr snapToGrid="0">
      <p:cViewPr varScale="1">
        <p:scale>
          <a:sx n="110" d="100"/>
          <a:sy n="110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6931B-9AFC-CE40-A0BD-9EFE54B881F0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5BAB6E-6D42-9844-99A0-D4DF402A1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923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b="0" dirty="0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BAB6E-6D42-9844-99A0-D4DF402A1CA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714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b="0" dirty="0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BAB6E-6D42-9844-99A0-D4DF402A1CA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920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8B0B65-04B8-11A4-D781-AEDD67A027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483DECB-25E9-850F-828B-F9BFA583C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FBFED1-B306-6C64-D323-9EE298E48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78EA-9EBD-4398-B082-BB37143E10CB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154C6A-9911-8907-804E-9173F8F1D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CEC07C-3C8C-9CB0-5172-672E0650E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1A3A1-4099-4C0C-A620-BE8C570A4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098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95C6C-F90B-7587-FFAE-3630AE299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9A461B-5749-CB6B-C86C-828ECCA3F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7E0D0C-53E7-3322-4B73-B0E47AF51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78EA-9EBD-4398-B082-BB37143E10CB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6CAC2C-03F4-F57B-BD11-1F3FBB2AF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2C561D-4E5D-6D52-B45C-42145B70F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1A3A1-4099-4C0C-A620-BE8C570A4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790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D423C2-0A3C-AF04-3A20-E162C0CFA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A9E4AE-1AE7-F6D9-C91D-E598EFE2F9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6F276C-C289-907A-0AD7-29863B3E8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78EA-9EBD-4398-B082-BB37143E10CB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7BE713-109C-5D52-E032-D4C29A862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E3E47C-A545-12D5-539B-CA5D584F7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1A3A1-4099-4C0C-A620-BE8C570A4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471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6C0731-6F42-ADC6-C375-9D2727B7F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41550E-A70D-88CD-240B-3B8C8E8C97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527529-BFA0-1E08-7CB6-F2E546E3E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462BAE-68DF-4041-23DA-D1BB51377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78EA-9EBD-4398-B082-BB37143E10CB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0EBA482-4E16-8AB2-31D9-45DFD94A9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197C46-78C7-FA26-6149-C4BCE23AD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1A3A1-4099-4C0C-A620-BE8C570A4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50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64DFEB-7E29-FAFF-2EBF-B9F1BFD87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83079A-1E7B-AB42-5C94-87967BEBC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7BEB75-7CE4-40F2-9794-DD684BF728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630DF01-2802-7295-CECC-A5CAACE707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45F0392-F8EA-A0FD-9447-3C1AA31720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27D3171-126E-B419-F9BC-535048DE2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78EA-9EBD-4398-B082-BB37143E10CB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6030089-8897-31F1-859D-B4B0E3C26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E0672FB-2E88-6DEE-E9E5-2B37600F8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1A3A1-4099-4C0C-A620-BE8C570A4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042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9369CC-34EB-97F1-31F1-B311850A4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83A75C2-E878-094D-EEDC-1A9A33CA1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78EA-9EBD-4398-B082-BB37143E10CB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D1F9701-98CD-59BE-28A0-349EF1A50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0E4AF4A-6C20-7EBC-C327-56759A2FC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1A3A1-4099-4C0C-A620-BE8C570A4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640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BC96EA-DA1F-344D-1B10-A29586999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78EA-9EBD-4398-B082-BB37143E10CB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8CBBF83-26A7-A78C-BF50-1B5261316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86137FD-0648-0CCA-A2FB-7DB062CA1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1A3A1-4099-4C0C-A620-BE8C570A4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184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B19D48-896D-A605-A88D-30C1ECBF2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CADB5C-2F8D-154D-CAB5-F77809E83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8B1E70-25FB-8FF9-DD8C-4BC7473D8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FC3174-1059-7E5B-3E5E-96151ECE3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78EA-9EBD-4398-B082-BB37143E10CB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86C2EE-AFA0-0950-B095-B936E309D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2B2CAA-1DFA-AD36-8436-144E2A22E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1A3A1-4099-4C0C-A620-BE8C570A4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206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2194B3-2BBD-1F1B-7541-31229155C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1CA2CC3-235C-779A-8C86-DC7EA3A98C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B7581F8-3E7C-6E98-47B7-BF92FB6805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896E03-7031-6A21-526C-8376473F4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78EA-9EBD-4398-B082-BB37143E10CB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29C7FC-2C66-1DF0-DA9F-FD3C5DC01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8CC423-B994-D066-A2F2-847A1CEAA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1A3A1-4099-4C0C-A620-BE8C570A4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872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5D7311-09A3-53CC-7F23-1182393FE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00957E8-72AC-4253-5FD2-9D54C46031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6C9383-19DC-6572-E972-03349FCA2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78EA-9EBD-4398-B082-BB37143E10CB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5AD99B-EFE6-9A89-DC86-9752B8A97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0FF8CE-9F63-6E8C-0212-24C61017D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1A3A1-4099-4C0C-A620-BE8C570A4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169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6CC2B3C-8B47-0C5E-91FE-B783C66DD6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DE29F47-B360-035E-67E9-9E52FA3CB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8420A1-0563-7D06-37E8-DF1CA2B92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78EA-9EBD-4398-B082-BB37143E10CB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B99D84-C4F8-290F-4E36-D0593193C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5EB0D8-B549-5075-27BC-771426341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1A3A1-4099-4C0C-A620-BE8C570A4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195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 + текст + лиг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48681" y="513254"/>
            <a:ext cx="8919080" cy="57048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74084" y="6057900"/>
            <a:ext cx="10829981" cy="293377"/>
          </a:xfrm>
        </p:spPr>
        <p:txBody>
          <a:bodyPr/>
          <a:lstStyle/>
          <a:p>
            <a:r>
              <a:rPr lang="ru-RU" dirty="0"/>
              <a:t>Данный материал носит информационный характер и не является офертой. С условиями оказания упомянутых </a:t>
            </a:r>
            <a:br>
              <a:rPr lang="ru-RU" dirty="0"/>
            </a:br>
            <a:r>
              <a:rPr lang="ru-RU" dirty="0"/>
              <a:t>в тексте услуг, тарифов </a:t>
            </a:r>
            <a:r>
              <a:rPr lang="ru-RU" dirty="0" err="1"/>
              <a:t>билайн</a:t>
            </a:r>
            <a:r>
              <a:rPr lang="ru-RU" dirty="0"/>
              <a:t>, а также с ограничениями и требованиями к ним, вы можете ознакомиться, </a:t>
            </a:r>
            <a:br>
              <a:rPr lang="ru-RU" dirty="0"/>
            </a:br>
            <a:r>
              <a:rPr lang="ru-RU" dirty="0"/>
              <a:t>связавшись с представителем </a:t>
            </a:r>
            <a:r>
              <a:rPr lang="ru-RU" dirty="0" err="1"/>
              <a:t>билайн</a:t>
            </a:r>
            <a:r>
              <a:rPr lang="ru-RU" dirty="0"/>
              <a:t>.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675650" y="1457960"/>
            <a:ext cx="4656169" cy="3556802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/>
            </a:lvl1pPr>
          </a:lstStyle>
          <a:p>
            <a:r>
              <a:rPr lang="ru-RU" dirty="0"/>
              <a:t>Первый столбец</a:t>
            </a:r>
          </a:p>
        </p:txBody>
      </p:sp>
      <p:sp>
        <p:nvSpPr>
          <p:cNvPr id="12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5728913" y="1457960"/>
            <a:ext cx="4656169" cy="3556802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/>
            </a:lvl1pPr>
          </a:lstStyle>
          <a:p>
            <a:r>
              <a:rPr lang="ru-RU" dirty="0"/>
              <a:t>Второй столбец</a:t>
            </a:r>
          </a:p>
        </p:txBody>
      </p:sp>
    </p:spTree>
    <p:extLst>
      <p:ext uri="{BB962C8B-B14F-4D97-AF65-F5344CB8AC3E}">
        <p14:creationId xmlns:p14="http://schemas.microsoft.com/office/powerpoint/2010/main" val="7538553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54B180-76B2-CF34-26DF-034038D2C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BA0EF8-431E-1DF2-8223-794113362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47C25B-4970-F968-2CFD-CB7F60D718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D78EA-9EBD-4398-B082-BB37143E10CB}" type="datetimeFigureOut">
              <a:rPr lang="ru-RU" smtClean="0"/>
              <a:t>24.04.2024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68866D-D844-8908-B920-4A365234C9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EAE42E-2624-4BE8-93DD-9AAA2EDC49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1A3A1-4099-4C0C-A620-BE8C570A4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895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95C9057-D240-4794-BB9A-989814A74322}"/>
              </a:ext>
            </a:extLst>
          </p:cNvPr>
          <p:cNvSpPr txBox="1"/>
          <p:nvPr/>
        </p:nvSpPr>
        <p:spPr>
          <a:xfrm>
            <a:off x="845824" y="1771209"/>
            <a:ext cx="45516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56000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Внедрение на территории Ярославской области информационной системы для поиска ТС со скрытыми госномерами при проезде через автоматические пункты весогабаритного контроля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CE5C53-D0A4-4141-83F3-AB8151DFFD13}"/>
              </a:ext>
            </a:extLst>
          </p:cNvPr>
          <p:cNvSpPr txBox="1"/>
          <p:nvPr/>
        </p:nvSpPr>
        <p:spPr>
          <a:xfrm>
            <a:off x="948513" y="5246402"/>
            <a:ext cx="3386553" cy="47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2929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Иван </a:t>
            </a:r>
            <a:r>
              <a:rPr lang="ru-RU" sz="2400" b="1" dirty="0" err="1">
                <a:solidFill>
                  <a:srgbClr val="2929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Астафуров</a:t>
            </a:r>
            <a:endParaRPr lang="ru-RU" sz="2400" b="1" dirty="0">
              <a:solidFill>
                <a:srgbClr val="29292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88E1B8-E539-6316-EF7C-4A83F38116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49" y="498284"/>
            <a:ext cx="2091711" cy="47538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217" y="-171450"/>
            <a:ext cx="7283680" cy="7029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CE5C53-D0A4-4141-83F3-AB8151DFFD13}"/>
              </a:ext>
            </a:extLst>
          </p:cNvPr>
          <p:cNvSpPr txBox="1"/>
          <p:nvPr/>
        </p:nvSpPr>
        <p:spPr>
          <a:xfrm>
            <a:off x="948512" y="5627933"/>
            <a:ext cx="3386553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72727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директор по развитию </a:t>
            </a:r>
            <a:r>
              <a:rPr lang="en-US" dirty="0">
                <a:solidFill>
                  <a:srgbClr val="72727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Angels IT</a:t>
            </a:r>
            <a:endParaRPr lang="ru-RU" dirty="0">
              <a:solidFill>
                <a:srgbClr val="72727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500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F7C44E-7129-4D6C-8CB5-E5B00E0F9E8F}"/>
              </a:ext>
            </a:extLst>
          </p:cNvPr>
          <p:cNvSpPr txBox="1"/>
          <p:nvPr/>
        </p:nvSpPr>
        <p:spPr>
          <a:xfrm>
            <a:off x="1351722" y="463826"/>
            <a:ext cx="8044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 КОМПАНИИ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2D3E28-537F-4FC4-8C35-D124A7F28E3F}"/>
              </a:ext>
            </a:extLst>
          </p:cNvPr>
          <p:cNvSpPr txBox="1"/>
          <p:nvPr/>
        </p:nvSpPr>
        <p:spPr>
          <a:xfrm>
            <a:off x="1351722" y="1135202"/>
            <a:ext cx="8833083" cy="968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Angels</a:t>
            </a: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IT 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команда из 200 разработчиков, дизайнеров, маркетологов и тестировщиков с 25 собственными успешными программными продуктами. Решения компании работают в 75 субъектах РФ, Казахстане и Узбекистане. Штаб-квартира в Воронеже.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175F777-6C14-43B1-B85C-F0F11BC87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41" y="3472796"/>
            <a:ext cx="2336595" cy="168196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0F484FF-512F-4069-8B74-7B38C629B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942" y="2103525"/>
            <a:ext cx="2441718" cy="1634183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прибор&#10;&#10;Автоматически созданное описание">
            <a:extLst>
              <a:ext uri="{FF2B5EF4-FFF2-40B4-BE49-F238E27FC236}">
                <a16:creationId xmlns:a16="http://schemas.microsoft.com/office/drawing/2014/main" id="{1CC36DEA-5668-406E-B7D4-3A85CABED4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080" y="3539185"/>
            <a:ext cx="2847874" cy="168196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7263B54-CF17-4A16-B7D7-129B85E793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41" y="2097429"/>
            <a:ext cx="2178910" cy="163896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E21901A-300E-4CE6-AB51-D60C1DBBFE10}"/>
              </a:ext>
            </a:extLst>
          </p:cNvPr>
          <p:cNvSpPr txBox="1"/>
          <p:nvPr/>
        </p:nvSpPr>
        <p:spPr>
          <a:xfrm>
            <a:off x="3423936" y="2502922"/>
            <a:ext cx="2915478" cy="863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ТРАНСПОРТНЫЕ РЕШЕНИЯ И КОМПОНЕНТЫ ИТС</a:t>
            </a:r>
            <a:endParaRPr lang="ru-RU" sz="16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D55C6F-01AF-404D-A760-75863B513CAD}"/>
              </a:ext>
            </a:extLst>
          </p:cNvPr>
          <p:cNvSpPr txBox="1"/>
          <p:nvPr/>
        </p:nvSpPr>
        <p:spPr>
          <a:xfrm>
            <a:off x="8727066" y="2489751"/>
            <a:ext cx="2915478" cy="34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ВИДЕОАНАЛИТИКА</a:t>
            </a:r>
            <a:endParaRPr lang="ru-RU" sz="16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6A8AF4-10E3-4B77-B3F8-8FD4F330EC30}"/>
              </a:ext>
            </a:extLst>
          </p:cNvPr>
          <p:cNvSpPr txBox="1"/>
          <p:nvPr/>
        </p:nvSpPr>
        <p:spPr>
          <a:xfrm>
            <a:off x="8797954" y="3816648"/>
            <a:ext cx="3067370" cy="336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РАЗРАБОТКА НА ЗАКАЗ</a:t>
            </a:r>
            <a:endParaRPr lang="ru-RU" sz="16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8DD509-FA70-4239-A245-9439C370D83E}"/>
              </a:ext>
            </a:extLst>
          </p:cNvPr>
          <p:cNvSpPr txBox="1"/>
          <p:nvPr/>
        </p:nvSpPr>
        <p:spPr>
          <a:xfrm>
            <a:off x="3499882" y="3842972"/>
            <a:ext cx="2915478" cy="863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МЕДИЦИНСКИЕ ИНФОРМАЦИОННЫЕ СИСТЕМЫ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9EE9EA-9C8E-3057-21AD-4112192384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388" y="5006729"/>
            <a:ext cx="381620" cy="16239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EFBD59-5075-8BEA-5ADC-371EA0956D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2063" y="5271456"/>
            <a:ext cx="7772400" cy="123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205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9EE9EA-9C8E-3057-21AD-411219238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88" y="5006729"/>
            <a:ext cx="381620" cy="1623918"/>
          </a:xfrm>
          <a:prstGeom prst="rect">
            <a:avLst/>
          </a:prstGeom>
        </p:spPr>
      </p:pic>
      <p:sp>
        <p:nvSpPr>
          <p:cNvPr id="7" name="Google Shape;98;p2">
            <a:extLst>
              <a:ext uri="{FF2B5EF4-FFF2-40B4-BE49-F238E27FC236}">
                <a16:creationId xmlns:a16="http://schemas.microsoft.com/office/drawing/2014/main" id="{7A3A2E70-E9C7-80D7-3FC5-B7E8ED23F5BC}"/>
              </a:ext>
            </a:extLst>
          </p:cNvPr>
          <p:cNvSpPr txBox="1"/>
          <p:nvPr/>
        </p:nvSpPr>
        <p:spPr>
          <a:xfrm>
            <a:off x="705680" y="380192"/>
            <a:ext cx="681907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Инновационность</a:t>
            </a:r>
            <a:endParaRPr sz="3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BEC000-7415-999A-D38D-250B74928425}"/>
              </a:ext>
            </a:extLst>
          </p:cNvPr>
          <p:cNvSpPr txBox="1"/>
          <p:nvPr/>
        </p:nvSpPr>
        <p:spPr>
          <a:xfrm>
            <a:off x="1531316" y="2177931"/>
            <a:ext cx="6031949" cy="277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имеет аналогов.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Работает с любыми системами автоматизации пунктов весогабаритного контроля.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Бесшовно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внедряется в существующую архитектуру системы управления АПВГК при наличии серверных ресурсов.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Разворачивается на всю сеть АПВГК и может масштабироваться по мере ее расширения.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51E551-3B6B-8590-9391-2ECA285D858C}"/>
              </a:ext>
            </a:extLst>
          </p:cNvPr>
          <p:cNvSpPr txBox="1"/>
          <p:nvPr/>
        </p:nvSpPr>
        <p:spPr>
          <a:xfrm>
            <a:off x="705679" y="1039614"/>
            <a:ext cx="7508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Система идентифицирует скрытые </a:t>
            </a:r>
            <a:r>
              <a:rPr lang="ru-RU" i="1" dirty="0" err="1"/>
              <a:t>госномера</a:t>
            </a:r>
            <a:r>
              <a:rPr lang="ru-RU" i="1" dirty="0"/>
              <a:t> ТС на АПВГК и повышает уровень неопровержимости доказательств совершенного правонарушения.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E459981-F9EA-5574-4EA0-AAD624308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98" y="2268761"/>
            <a:ext cx="208387" cy="20838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459981-F9EA-5574-4EA0-AAD624308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98" y="2685811"/>
            <a:ext cx="208387" cy="20838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E459981-F9EA-5574-4EA0-AAD624308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97" y="3370448"/>
            <a:ext cx="208387" cy="20838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E459981-F9EA-5574-4EA0-AAD624308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97" y="4308742"/>
            <a:ext cx="208387" cy="20838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550" y="-26380"/>
            <a:ext cx="4743450" cy="6920980"/>
          </a:xfrm>
          <a:prstGeom prst="rect">
            <a:avLst/>
          </a:prstGeom>
        </p:spPr>
      </p:pic>
      <p:sp>
        <p:nvSpPr>
          <p:cNvPr id="17" name="Google Shape;94;p2">
            <a:extLst>
              <a:ext uri="{FF2B5EF4-FFF2-40B4-BE49-F238E27FC236}">
                <a16:creationId xmlns:a16="http://schemas.microsoft.com/office/drawing/2014/main" id="{1C16071A-D0EA-7C3C-E185-CD52D0332FA0}"/>
              </a:ext>
            </a:extLst>
          </p:cNvPr>
          <p:cNvSpPr txBox="1"/>
          <p:nvPr/>
        </p:nvSpPr>
        <p:spPr>
          <a:xfrm>
            <a:off x="2284787" y="5243763"/>
            <a:ext cx="3994009" cy="625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115000"/>
              </a:lnSpc>
              <a:buClr>
                <a:srgbClr val="E51D90"/>
              </a:buClr>
              <a:buSzPts val="1000"/>
            </a:pPr>
            <a:r>
              <a:rPr lang="ru-RU" sz="1600" dirty="0">
                <a:solidFill>
                  <a:srgbClr val="E51D9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Для анализа фотоматериалов фиксации используется система собственной разработки </a:t>
            </a:r>
            <a:r>
              <a:rPr lang="ru-RU" sz="1600" dirty="0" err="1">
                <a:solidFill>
                  <a:srgbClr val="E51D9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Angel</a:t>
            </a:r>
            <a:r>
              <a:rPr lang="ru-RU" sz="1600" dirty="0">
                <a:solidFill>
                  <a:srgbClr val="E51D9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ru-RU" sz="1600" dirty="0" err="1">
                <a:solidFill>
                  <a:srgbClr val="E51D9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Vision</a:t>
            </a:r>
            <a:endParaRPr sz="16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004" y="5356574"/>
            <a:ext cx="673516" cy="67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04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9FA0FD1-6FD0-F7C5-DED0-60D066B71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765" y="3068837"/>
            <a:ext cx="3265514" cy="189766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9FA0FD1-6FD0-F7C5-DED0-60D066B71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13" y="3068836"/>
            <a:ext cx="3265514" cy="189766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9EE9EA-9C8E-3057-21AD-411219238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88" y="5006729"/>
            <a:ext cx="381620" cy="1623918"/>
          </a:xfrm>
          <a:prstGeom prst="rect">
            <a:avLst/>
          </a:prstGeom>
        </p:spPr>
      </p:pic>
      <p:sp>
        <p:nvSpPr>
          <p:cNvPr id="7" name="Google Shape;98;p2">
            <a:extLst>
              <a:ext uri="{FF2B5EF4-FFF2-40B4-BE49-F238E27FC236}">
                <a16:creationId xmlns:a16="http://schemas.microsoft.com/office/drawing/2014/main" id="{7A3A2E70-E9C7-80D7-3FC5-B7E8ED23F5BC}"/>
              </a:ext>
            </a:extLst>
          </p:cNvPr>
          <p:cNvSpPr txBox="1"/>
          <p:nvPr/>
        </p:nvSpPr>
        <p:spPr>
          <a:xfrm>
            <a:off x="705680" y="380192"/>
            <a:ext cx="681907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3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Эффект от внедрения</a:t>
            </a:r>
            <a:endParaRPr sz="3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51E551-3B6B-8590-9391-2ECA285D858C}"/>
              </a:ext>
            </a:extLst>
          </p:cNvPr>
          <p:cNvSpPr txBox="1"/>
          <p:nvPr/>
        </p:nvSpPr>
        <p:spPr>
          <a:xfrm>
            <a:off x="705679" y="1039614"/>
            <a:ext cx="7508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Автоматизированное выявление нарушителей для дальнейшего составления акта с результатами измерения ТС повышает эффективность работы АПВГК.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5060" y="0"/>
            <a:ext cx="3726940" cy="6858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226EAB4-0A49-8C3C-A87E-5F6521ADCD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92" y="6072388"/>
            <a:ext cx="4119283" cy="785610"/>
          </a:xfrm>
          <a:prstGeom prst="rect">
            <a:avLst/>
          </a:prstGeom>
        </p:spPr>
      </p:pic>
      <p:sp>
        <p:nvSpPr>
          <p:cNvPr id="19" name="Google Shape;96;p2">
            <a:extLst>
              <a:ext uri="{FF2B5EF4-FFF2-40B4-BE49-F238E27FC236}">
                <a16:creationId xmlns:a16="http://schemas.microsoft.com/office/drawing/2014/main" id="{B3205038-60DA-26E2-3DAA-2FF0529D5DAE}"/>
              </a:ext>
            </a:extLst>
          </p:cNvPr>
          <p:cNvSpPr txBox="1"/>
          <p:nvPr/>
        </p:nvSpPr>
        <p:spPr>
          <a:xfrm>
            <a:off x="986748" y="3459736"/>
            <a:ext cx="2566077" cy="414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38095"/>
              </a:lnSpc>
              <a:spcBef>
                <a:spcPts val="0"/>
              </a:spcBef>
              <a:spcAft>
                <a:spcPts val="0"/>
              </a:spcAft>
              <a:buClr>
                <a:srgbClr val="1FA3EE"/>
              </a:buClr>
              <a:buSzPts val="4200"/>
              <a:buFont typeface="Arial"/>
              <a:buNone/>
            </a:pPr>
            <a:r>
              <a:rPr lang="ru-RU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85 </a:t>
            </a:r>
            <a:r>
              <a:rPr lang="ru-RU" sz="2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актов/</a:t>
            </a:r>
            <a:r>
              <a:rPr lang="ru-RU" sz="25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мес</a:t>
            </a:r>
            <a:r>
              <a:rPr lang="ru-RU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ru-RU" sz="4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endParaRPr sz="4200" b="1" dirty="0">
              <a:solidFill>
                <a:schemeClr val="tx2">
                  <a:lumMod val="60000"/>
                  <a:lumOff val="4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0" name="Google Shape;96;p2">
            <a:extLst>
              <a:ext uri="{FF2B5EF4-FFF2-40B4-BE49-F238E27FC236}">
                <a16:creationId xmlns:a16="http://schemas.microsoft.com/office/drawing/2014/main" id="{B3205038-60DA-26E2-3DAA-2FF0529D5DAE}"/>
              </a:ext>
            </a:extLst>
          </p:cNvPr>
          <p:cNvSpPr txBox="1"/>
          <p:nvPr/>
        </p:nvSpPr>
        <p:spPr>
          <a:xfrm>
            <a:off x="4371353" y="3459736"/>
            <a:ext cx="2832180" cy="414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38095"/>
              </a:lnSpc>
              <a:spcBef>
                <a:spcPts val="0"/>
              </a:spcBef>
              <a:spcAft>
                <a:spcPts val="0"/>
              </a:spcAft>
              <a:buClr>
                <a:srgbClr val="1FA3EE"/>
              </a:buClr>
              <a:buSzPts val="4200"/>
              <a:buFont typeface="Arial"/>
              <a:buNone/>
            </a:pPr>
            <a:r>
              <a:rPr lang="ru-RU" sz="4000" b="1" dirty="0">
                <a:solidFill>
                  <a:srgbClr val="1FA3E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318 </a:t>
            </a:r>
            <a:r>
              <a:rPr lang="ru-RU" sz="2500" b="1" dirty="0">
                <a:solidFill>
                  <a:srgbClr val="1FA3E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актов/</a:t>
            </a:r>
            <a:r>
              <a:rPr lang="ru-RU" sz="2500" b="1" dirty="0" err="1">
                <a:solidFill>
                  <a:srgbClr val="1FA3E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мес</a:t>
            </a:r>
            <a:r>
              <a:rPr lang="ru-RU" sz="4000" b="1" dirty="0">
                <a:solidFill>
                  <a:srgbClr val="1FA3E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ru-RU" sz="4200" b="1" dirty="0">
                <a:solidFill>
                  <a:srgbClr val="1FA3E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endParaRPr sz="4200" b="1" dirty="0">
              <a:solidFill>
                <a:srgbClr val="1FA3E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1" name="Google Shape;92;p2">
            <a:extLst>
              <a:ext uri="{FF2B5EF4-FFF2-40B4-BE49-F238E27FC236}">
                <a16:creationId xmlns:a16="http://schemas.microsoft.com/office/drawing/2014/main" id="{40DD3994-E2E0-32C8-2D30-5E18F9DF23FD}"/>
              </a:ext>
            </a:extLst>
          </p:cNvPr>
          <p:cNvSpPr txBox="1"/>
          <p:nvPr/>
        </p:nvSpPr>
        <p:spPr>
          <a:xfrm>
            <a:off x="986748" y="4104762"/>
            <a:ext cx="265280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342D47"/>
              </a:buClr>
              <a:buSzPts val="1600"/>
            </a:pPr>
            <a:r>
              <a:rPr lang="ru-RU" sz="2000" dirty="0">
                <a:solidFill>
                  <a:srgbClr val="342D47"/>
                </a:solidFill>
                <a:ea typeface="Calibri"/>
                <a:cs typeface="Calibri"/>
                <a:sym typeface="Calibri"/>
              </a:rPr>
              <a:t>среднее количество вынесенных актов</a:t>
            </a:r>
            <a:endParaRPr sz="2000" dirty="0"/>
          </a:p>
        </p:txBody>
      </p:sp>
      <p:sp>
        <p:nvSpPr>
          <p:cNvPr id="22" name="Google Shape;92;p2">
            <a:extLst>
              <a:ext uri="{FF2B5EF4-FFF2-40B4-BE49-F238E27FC236}">
                <a16:creationId xmlns:a16="http://schemas.microsoft.com/office/drawing/2014/main" id="{40DD3994-E2E0-32C8-2D30-5E18F9DF23FD}"/>
              </a:ext>
            </a:extLst>
          </p:cNvPr>
          <p:cNvSpPr txBox="1"/>
          <p:nvPr/>
        </p:nvSpPr>
        <p:spPr>
          <a:xfrm>
            <a:off x="4371353" y="3950874"/>
            <a:ext cx="297034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342D47"/>
              </a:buClr>
              <a:buSzPts val="1600"/>
            </a:pPr>
            <a:r>
              <a:rPr lang="ru-RU" sz="2000" dirty="0">
                <a:solidFill>
                  <a:srgbClr val="342D47"/>
                </a:solidFill>
                <a:ea typeface="Calibri"/>
                <a:cs typeface="Calibri"/>
                <a:sym typeface="Calibri"/>
              </a:rPr>
              <a:t>при этом </a:t>
            </a:r>
            <a:r>
              <a:rPr lang="ru-RU" sz="2000" b="1" dirty="0">
                <a:solidFill>
                  <a:srgbClr val="342D47"/>
                </a:solidFill>
                <a:ea typeface="Calibri"/>
                <a:cs typeface="Calibri"/>
                <a:sym typeface="Calibri"/>
              </a:rPr>
              <a:t>236</a:t>
            </a:r>
            <a:r>
              <a:rPr lang="ru-RU" sz="2000" dirty="0">
                <a:solidFill>
                  <a:srgbClr val="342D47"/>
                </a:solidFill>
                <a:ea typeface="Calibri"/>
                <a:cs typeface="Calibri"/>
                <a:sym typeface="Calibri"/>
              </a:rPr>
              <a:t> из них вынесено по результатам раскрытия ГРЗ</a:t>
            </a:r>
            <a:endParaRPr sz="2000" dirty="0"/>
          </a:p>
        </p:txBody>
      </p:sp>
      <p:sp>
        <p:nvSpPr>
          <p:cNvPr id="24" name="TextBox 4">
            <a:extLst>
              <a:ext uri="{FF2B5EF4-FFF2-40B4-BE49-F238E27FC236}">
                <a16:creationId xmlns:a16="http://schemas.microsoft.com/office/drawing/2014/main" id="{DE4284D7-08AD-7EB3-8B6F-456601E97B0F}"/>
              </a:ext>
            </a:extLst>
          </p:cNvPr>
          <p:cNvSpPr txBox="1"/>
          <p:nvPr/>
        </p:nvSpPr>
        <p:spPr>
          <a:xfrm>
            <a:off x="855413" y="2361223"/>
            <a:ext cx="2915478" cy="600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 ВНЕДРЕНИЯ СИСТЕМЫ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4">
            <a:extLst>
              <a:ext uri="{FF2B5EF4-FFF2-40B4-BE49-F238E27FC236}">
                <a16:creationId xmlns:a16="http://schemas.microsoft.com/office/drawing/2014/main" id="{DE4284D7-08AD-7EB3-8B6F-456601E97B0F}"/>
              </a:ext>
            </a:extLst>
          </p:cNvPr>
          <p:cNvSpPr txBox="1"/>
          <p:nvPr/>
        </p:nvSpPr>
        <p:spPr>
          <a:xfrm>
            <a:off x="4259236" y="2388442"/>
            <a:ext cx="2915478" cy="619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ПОСЛЕ ВНЕДРЕНИЯ СИСТЕМЫ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31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9EE9EA-9C8E-3057-21AD-411219238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88" y="5006729"/>
            <a:ext cx="381620" cy="1623918"/>
          </a:xfrm>
          <a:prstGeom prst="rect">
            <a:avLst/>
          </a:prstGeom>
        </p:spPr>
      </p:pic>
      <p:sp>
        <p:nvSpPr>
          <p:cNvPr id="7" name="Google Shape;98;p2">
            <a:extLst>
              <a:ext uri="{FF2B5EF4-FFF2-40B4-BE49-F238E27FC236}">
                <a16:creationId xmlns:a16="http://schemas.microsoft.com/office/drawing/2014/main" id="{7A3A2E70-E9C7-80D7-3FC5-B7E8ED23F5BC}"/>
              </a:ext>
            </a:extLst>
          </p:cNvPr>
          <p:cNvSpPr txBox="1"/>
          <p:nvPr/>
        </p:nvSpPr>
        <p:spPr>
          <a:xfrm>
            <a:off x="705680" y="380192"/>
            <a:ext cx="6228520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3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Польза для государственного управления</a:t>
            </a:r>
            <a:endParaRPr sz="3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51E551-3B6B-8590-9391-2ECA285D858C}"/>
              </a:ext>
            </a:extLst>
          </p:cNvPr>
          <p:cNvSpPr txBox="1"/>
          <p:nvPr/>
        </p:nvSpPr>
        <p:spPr>
          <a:xfrm>
            <a:off x="707692" y="1593569"/>
            <a:ext cx="7028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Поступления от оплаты штрафов позволяют региону возместить ущерб вреда дорожному покрытию и поддерживать сохранность автодорог.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E459981-F9EA-5574-4EA0-AAD624308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05" y="2825351"/>
            <a:ext cx="208387" cy="20838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9BEC000-7415-999A-D38D-250B74928425}"/>
              </a:ext>
            </a:extLst>
          </p:cNvPr>
          <p:cNvSpPr txBox="1"/>
          <p:nvPr/>
        </p:nvSpPr>
        <p:spPr>
          <a:xfrm>
            <a:off x="1563973" y="2727874"/>
            <a:ext cx="6170327" cy="1676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Компенсация ущерба дорожному покрытию за счет оплаты штрафов за нарушение весовых и габаритных параметров.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Снижение количество заторов и аварийных ситуаций по причине неудовлетворительного качества дорожного полотна.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E459981-F9EA-5574-4EA0-AAD624308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05" y="3501703"/>
            <a:ext cx="208387" cy="20838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B70D3A1-9407-BF6D-6A07-FDBBBE8BB2D4}"/>
              </a:ext>
            </a:extLst>
          </p:cNvPr>
          <p:cNvSpPr txBox="1"/>
          <p:nvPr/>
        </p:nvSpPr>
        <p:spPr>
          <a:xfrm>
            <a:off x="1906217" y="4711299"/>
            <a:ext cx="23731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B91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 тысяч рублей</a:t>
            </a:r>
            <a:endParaRPr lang="ru-RU" sz="1600" dirty="0">
              <a:solidFill>
                <a:srgbClr val="1B91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Google Shape;92;p2">
            <a:extLst>
              <a:ext uri="{FF2B5EF4-FFF2-40B4-BE49-F238E27FC236}">
                <a16:creationId xmlns:a16="http://schemas.microsoft.com/office/drawing/2014/main" id="{7AF914F8-0DA0-892E-0D7B-B4061A8C8C84}"/>
              </a:ext>
            </a:extLst>
          </p:cNvPr>
          <p:cNvSpPr txBox="1"/>
          <p:nvPr/>
        </p:nvSpPr>
        <p:spPr>
          <a:xfrm>
            <a:off x="3821209" y="4726728"/>
            <a:ext cx="3523762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342D47"/>
              </a:buClr>
              <a:buSzPts val="1600"/>
            </a:pPr>
            <a:r>
              <a:rPr lang="ru-RU" sz="1500" dirty="0">
                <a:solidFill>
                  <a:srgbClr val="342D47"/>
                </a:solidFill>
                <a:ea typeface="Calibri"/>
                <a:cs typeface="Calibri"/>
                <a:sym typeface="Calibri"/>
              </a:rPr>
              <a:t>— максимальная </a:t>
            </a:r>
            <a:r>
              <a:rPr lang="ru-RU" sz="1500" dirty="0" err="1">
                <a:solidFill>
                  <a:srgbClr val="342D47"/>
                </a:solidFill>
                <a:ea typeface="Calibri"/>
                <a:cs typeface="Calibri"/>
                <a:sym typeface="Calibri"/>
              </a:rPr>
              <a:t>cумма</a:t>
            </a:r>
            <a:r>
              <a:rPr lang="ru-RU" sz="1500" dirty="0">
                <a:solidFill>
                  <a:srgbClr val="342D47"/>
                </a:solidFill>
                <a:ea typeface="Calibri"/>
                <a:cs typeface="Calibri"/>
                <a:sym typeface="Calibri"/>
              </a:rPr>
              <a:t> штрафа</a:t>
            </a:r>
            <a:endParaRPr lang="ru-RU" sz="1500" dirty="0"/>
          </a:p>
        </p:txBody>
      </p:sp>
      <p:sp>
        <p:nvSpPr>
          <p:cNvPr id="33" name="Google Shape;94;p2">
            <a:extLst>
              <a:ext uri="{FF2B5EF4-FFF2-40B4-BE49-F238E27FC236}">
                <a16:creationId xmlns:a16="http://schemas.microsoft.com/office/drawing/2014/main" id="{1C16071A-D0EA-7C3C-E185-CD52D0332FA0}"/>
              </a:ext>
            </a:extLst>
          </p:cNvPr>
          <p:cNvSpPr txBox="1"/>
          <p:nvPr/>
        </p:nvSpPr>
        <p:spPr>
          <a:xfrm>
            <a:off x="1906217" y="5531525"/>
            <a:ext cx="5618533" cy="625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115000"/>
              </a:lnSpc>
              <a:buClr>
                <a:srgbClr val="E51D90"/>
              </a:buClr>
              <a:buSzPts val="1000"/>
            </a:pPr>
            <a:r>
              <a:rPr lang="ru-RU" sz="1600" dirty="0">
                <a:solidFill>
                  <a:srgbClr val="E51D9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 феврале 2024 года суд оставил в силе постановление, при рассмотрении жалобы на вынесенный с использованием системы штраф.</a:t>
            </a:r>
            <a:endParaRPr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143" y="5620618"/>
            <a:ext cx="641338" cy="641338"/>
          </a:xfrm>
          <a:prstGeom prst="rect">
            <a:avLst/>
          </a:prstGeom>
        </p:spPr>
      </p:pic>
      <p:sp>
        <p:nvSpPr>
          <p:cNvPr id="36" name="Google Shape;92;p2">
            <a:extLst>
              <a:ext uri="{FF2B5EF4-FFF2-40B4-BE49-F238E27FC236}">
                <a16:creationId xmlns:a16="http://schemas.microsoft.com/office/drawing/2014/main" id="{7AF914F8-0DA0-892E-0D7B-B4061A8C8C84}"/>
              </a:ext>
            </a:extLst>
          </p:cNvPr>
          <p:cNvSpPr txBox="1"/>
          <p:nvPr/>
        </p:nvSpPr>
        <p:spPr>
          <a:xfrm>
            <a:off x="1940378" y="4990808"/>
            <a:ext cx="4387793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342D47"/>
              </a:buClr>
              <a:buSzPts val="1600"/>
            </a:pPr>
            <a:r>
              <a:rPr lang="ru-RU" sz="1500" dirty="0">
                <a:solidFill>
                  <a:srgbClr val="342D47"/>
                </a:solidFill>
                <a:ea typeface="Calibri"/>
                <a:cs typeface="Calibri"/>
                <a:sym typeface="Calibri"/>
              </a:rPr>
              <a:t>за превышение веса груза для юридических лиц.</a:t>
            </a:r>
            <a:endParaRPr lang="ru-RU" sz="15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653" y="0"/>
            <a:ext cx="4096430" cy="7126514"/>
          </a:xfrm>
          <a:prstGeom prst="rect">
            <a:avLst/>
          </a:prstGeom>
        </p:spPr>
      </p:pic>
      <p:cxnSp>
        <p:nvCxnSpPr>
          <p:cNvPr id="38" name="Google Shape;91;p2">
            <a:extLst>
              <a:ext uri="{FF2B5EF4-FFF2-40B4-BE49-F238E27FC236}">
                <a16:creationId xmlns:a16="http://schemas.microsoft.com/office/drawing/2014/main" id="{CF139178-3A15-E5E6-CD5F-6068B282AA2A}"/>
              </a:ext>
            </a:extLst>
          </p:cNvPr>
          <p:cNvCxnSpPr>
            <a:cxnSpLocks/>
          </p:cNvCxnSpPr>
          <p:nvPr/>
        </p:nvCxnSpPr>
        <p:spPr>
          <a:xfrm>
            <a:off x="1906217" y="5361112"/>
            <a:ext cx="4771465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39" name="Google Shape;91;p2">
            <a:extLst>
              <a:ext uri="{FF2B5EF4-FFF2-40B4-BE49-F238E27FC236}">
                <a16:creationId xmlns:a16="http://schemas.microsoft.com/office/drawing/2014/main" id="{CF139178-3A15-E5E6-CD5F-6068B282AA2A}"/>
              </a:ext>
            </a:extLst>
          </p:cNvPr>
          <p:cNvCxnSpPr>
            <a:cxnSpLocks/>
          </p:cNvCxnSpPr>
          <p:nvPr/>
        </p:nvCxnSpPr>
        <p:spPr>
          <a:xfrm>
            <a:off x="1940378" y="4620140"/>
            <a:ext cx="4737304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41" name="Google Shape;91;p2">
            <a:extLst>
              <a:ext uri="{FF2B5EF4-FFF2-40B4-BE49-F238E27FC236}">
                <a16:creationId xmlns:a16="http://schemas.microsoft.com/office/drawing/2014/main" id="{CF139178-3A15-E5E6-CD5F-6068B282AA2A}"/>
              </a:ext>
            </a:extLst>
          </p:cNvPr>
          <p:cNvCxnSpPr>
            <a:cxnSpLocks/>
          </p:cNvCxnSpPr>
          <p:nvPr/>
        </p:nvCxnSpPr>
        <p:spPr>
          <a:xfrm flipV="1">
            <a:off x="6744794" y="4620140"/>
            <a:ext cx="0" cy="72058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45" name="Google Shape;91;p2">
            <a:extLst>
              <a:ext uri="{FF2B5EF4-FFF2-40B4-BE49-F238E27FC236}">
                <a16:creationId xmlns:a16="http://schemas.microsoft.com/office/drawing/2014/main" id="{CF139178-3A15-E5E6-CD5F-6068B282AA2A}"/>
              </a:ext>
            </a:extLst>
          </p:cNvPr>
          <p:cNvCxnSpPr>
            <a:cxnSpLocks/>
          </p:cNvCxnSpPr>
          <p:nvPr/>
        </p:nvCxnSpPr>
        <p:spPr>
          <a:xfrm flipV="1">
            <a:off x="1822134" y="4626557"/>
            <a:ext cx="0" cy="72058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dash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43415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3552A0-B816-8DAC-3238-F657E19D9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722" y="2815771"/>
            <a:ext cx="10840278" cy="404222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317436-F6A7-4358-9785-ED8D29936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88" y="5006729"/>
            <a:ext cx="381620" cy="162391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1F7D82-C7AB-F8C4-57D3-D3040CE0F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326" y="1248227"/>
            <a:ext cx="8439849" cy="538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0929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274</Words>
  <Application>Microsoft Office PowerPoint</Application>
  <PresentationFormat>Широкоэкранный</PresentationFormat>
  <Paragraphs>34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Montserrat ExtraBold</vt:lpstr>
      <vt:lpstr>Montserrat Medium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Igor Yudin</dc:creator>
  <cp:lastModifiedBy>by01.user</cp:lastModifiedBy>
  <cp:revision>19</cp:revision>
  <dcterms:created xsi:type="dcterms:W3CDTF">2023-11-13T10:18:22Z</dcterms:created>
  <dcterms:modified xsi:type="dcterms:W3CDTF">2024-04-24T08:05:07Z</dcterms:modified>
</cp:coreProperties>
</file>