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6" r:id="rId3"/>
    <p:sldMasterId id="2147483659" r:id="rId4"/>
    <p:sldMasterId id="2147483661" r:id="rId5"/>
    <p:sldMasterId id="2147483663" r:id="rId6"/>
  </p:sldMasterIdLst>
  <p:notesMasterIdLst>
    <p:notesMasterId r:id="rId18"/>
  </p:notesMasterIdLst>
  <p:sldIdLst>
    <p:sldId id="2147380437" r:id="rId7"/>
    <p:sldId id="2147380450" r:id="rId8"/>
    <p:sldId id="262" r:id="rId9"/>
    <p:sldId id="263" r:id="rId10"/>
    <p:sldId id="2147380459" r:id="rId11"/>
    <p:sldId id="2147380455" r:id="rId12"/>
    <p:sldId id="2147380458" r:id="rId13"/>
    <p:sldId id="2147380457" r:id="rId14"/>
    <p:sldId id="2147380460" r:id="rId15"/>
    <p:sldId id="2147380454" r:id="rId16"/>
    <p:sldId id="275" r:id="rId1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1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0980" autoAdjust="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вероятности наступления юридических рисков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44100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CC-463D-BB73-7A243F32640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610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вероятности наступления юридических рисков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75600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CC-463D-BB73-7A243F32640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вероятности наступления юридических рисков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75600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CC-463D-BB73-7A243F3264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2836096"/>
        <c:axId val="1823260528"/>
      </c:barChart>
      <c:catAx>
        <c:axId val="18228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3260528"/>
        <c:crosses val="autoZero"/>
        <c:auto val="1"/>
        <c:lblAlgn val="ctr"/>
        <c:lblOffset val="100"/>
        <c:noMultiLvlLbl val="0"/>
      </c:catAx>
      <c:valAx>
        <c:axId val="18232605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28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расходов на привлечение сопровождающего персонала для улучшения психоэмоционального состояния пациента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B3-47EA-97FA-BC1BB83943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610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расходов на привлечение сопровождающего персонала для улучшения психоэмоционального состояния пациента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B3-47EA-97FA-BC1BB83943F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расходов на привлечение сопровождающего персонала для улучшения психоэмоционального состояния пациента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B3-47EA-97FA-BC1BB83943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2836096"/>
        <c:axId val="1823260528"/>
      </c:barChart>
      <c:catAx>
        <c:axId val="18228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3260528"/>
        <c:crosses val="autoZero"/>
        <c:auto val="1"/>
        <c:lblAlgn val="ctr"/>
        <c:lblOffset val="100"/>
        <c:noMultiLvlLbl val="0"/>
      </c:catAx>
      <c:valAx>
        <c:axId val="18232605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28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времени на планирование перед каждой новой сменой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984.96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44-448E-9CFC-0B39AE19BF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610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времени на планирование перед каждой новой сменой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1331.52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44-448E-9CFC-0B39AE19BFD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времени на планирование перед каждой новой сменой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1331.52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44-448E-9CFC-0B39AE19BF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2836096"/>
        <c:axId val="1823260528"/>
      </c:barChart>
      <c:catAx>
        <c:axId val="18228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3260528"/>
        <c:crosses val="autoZero"/>
        <c:auto val="1"/>
        <c:lblAlgn val="ctr"/>
        <c:lblOffset val="100"/>
        <c:noMultiLvlLbl val="0"/>
      </c:catAx>
      <c:valAx>
        <c:axId val="18232605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28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затрат на лечение пролежней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4873.473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05-41B2-9629-17048F2A23F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610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затрат на лечение пролежней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4873.473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05-41B2-9629-17048F2A23F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Сокращение затрат на лечение пролежней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4873.473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05-41B2-9629-17048F2A23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2836096"/>
        <c:axId val="1823260528"/>
      </c:barChart>
      <c:catAx>
        <c:axId val="18228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3260528"/>
        <c:crosses val="autoZero"/>
        <c:auto val="1"/>
        <c:lblAlgn val="ctr"/>
        <c:lblOffset val="100"/>
        <c:noMultiLvlLbl val="0"/>
      </c:catAx>
      <c:valAx>
        <c:axId val="18232605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28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2B202B-C90F-456A-B384-04685DBB0477}" type="datetimeFigureOut">
              <a:rPr lang="ru-RU"/>
              <a:t>23.04.2024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CC9C843-E8DA-4953-8DB7-4B0A666068A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Добавить склиф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C9C843-E8DA-4953-8DB7-4B0A666068A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220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089B7-3CD9-D522-F8DC-13BDB6547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A5F4A3B-A00E-25C7-CCA7-562A03034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3CE0AE8-53EA-5E30-2181-B749651E1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highlight>
                  <a:srgbClr val="FFFF00"/>
                </a:highlight>
              </a:rPr>
              <a:t>Заменить слайд. Все отделения.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A981EB-2A19-3832-CE8A-5BB21BA64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C843-E8DA-4953-8DB7-4B0A666068A1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8410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089B7-3CD9-D522-F8DC-13BDB6547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A5F4A3B-A00E-25C7-CCA7-562A03034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3CE0AE8-53EA-5E30-2181-B749651E1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highlight>
                  <a:srgbClr val="FFFF00"/>
                </a:highlight>
              </a:rPr>
              <a:t>Заменить слайд. Все отделения.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A981EB-2A19-3832-CE8A-5BB21BA64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C843-E8DA-4953-8DB7-4B0A666068A1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1256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Согласие о видеонаблюдении?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C843-E8DA-4953-8DB7-4B0A666068A1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4517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ТМ_(белая тема)_слайд презентаци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 bwMode="auto">
          <a:xfrm>
            <a:off x="133933" y="365126"/>
            <a:ext cx="10515600" cy="35907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33350" y="1033752"/>
            <a:ext cx="10515600" cy="677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>
              <a:defRPr/>
            </a:pPr>
            <a:r>
              <a:rPr lang="ru-RU"/>
              <a:t>Текст</a:t>
            </a:r>
            <a:br>
              <a:rPr lang="ru-RU"/>
            </a:br>
            <a:r>
              <a:rPr lang="ru-RU"/>
              <a:t>Текст</a:t>
            </a:r>
            <a:endParaRPr/>
          </a:p>
        </p:txBody>
      </p:sp>
      <p:sp>
        <p:nvSpPr>
          <p:cNvPr id="6" name="Текст 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33350" y="1856349"/>
            <a:ext cx="10515600" cy="677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>
              <a:defRPr/>
            </a:pPr>
            <a:r>
              <a:rPr lang="ru-RU"/>
              <a:t>Текст</a:t>
            </a:r>
            <a:br>
              <a:rPr lang="ru-RU"/>
            </a:br>
            <a:r>
              <a:rPr lang="ru-RU"/>
              <a:t>Текст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ТМ_(белая тема)_конта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29317" y="1299257"/>
            <a:ext cx="3533365" cy="10912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16234" y="4563248"/>
            <a:ext cx="1959532" cy="1959532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 bwMode="auto">
          <a:xfrm>
            <a:off x="4506635" y="4091817"/>
            <a:ext cx="317873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 bwMode="auto">
          <a:xfrm>
            <a:off x="5001491" y="2766182"/>
            <a:ext cx="218901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 Medium"/>
                <a:ea typeface="Helvetica Neue"/>
                <a:cs typeface="Helvetica Neue"/>
              </a:rPr>
              <a:t>+ 7 (499) 460-63-65</a:t>
            </a:r>
            <a:br>
              <a:rPr lang="ru-RU" sz="16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 Medium"/>
                <a:ea typeface="Helvetica Neue"/>
                <a:cs typeface="Helvetica Neue"/>
              </a:rPr>
            </a:br>
            <a:endParaRPr lang="ru-RU" sz="1600" b="1" i="0" u="none" strike="noStrike" cap="none" spc="0">
              <a:ln>
                <a:noFill/>
              </a:ln>
              <a:solidFill>
                <a:srgbClr val="000000"/>
              </a:solidFill>
              <a:latin typeface="Montserrat Medium"/>
              <a:ea typeface="Helvetica Neue"/>
              <a:cs typeface="Helvetica Neue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 Medium"/>
                <a:ea typeface="Helvetica Neue"/>
                <a:cs typeface="Helvetica Neue"/>
              </a:rPr>
              <a:t> </a:t>
            </a:r>
            <a:r>
              <a:rPr lang="en-US" sz="16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 Medium"/>
                <a:ea typeface="Times New Roman"/>
                <a:cs typeface="Times New Roman"/>
              </a:rPr>
              <a:t>ask</a:t>
            </a:r>
            <a:r>
              <a:rPr lang="ru-RU" sz="16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 Medium"/>
                <a:ea typeface="Times New Roman"/>
                <a:cs typeface="Times New Roman"/>
              </a:rPr>
              <a:t>@3opinion.ai</a:t>
            </a:r>
            <a:endParaRPr lang="ru-RU" sz="1600" b="1" i="0" u="none" strike="noStrike" cap="none" spc="0">
              <a:ln>
                <a:noFill/>
              </a:ln>
              <a:solidFill>
                <a:srgbClr val="000000"/>
              </a:solidFill>
              <a:latin typeface="Montserrat Medium"/>
              <a:ea typeface="Helvetica Neue"/>
              <a:cs typeface="Helvetica Neue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ТМ_(фиолетовая тема)_слайд презентаци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 bwMode="auto">
          <a:xfrm>
            <a:off x="133933" y="365126"/>
            <a:ext cx="10515600" cy="35907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33350" y="1033752"/>
            <a:ext cx="10515600" cy="677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>
              <a:defRPr/>
            </a:pPr>
            <a:r>
              <a:rPr lang="ru-RU"/>
              <a:t>Текст</a:t>
            </a:r>
            <a:br>
              <a:rPr lang="ru-RU"/>
            </a:br>
            <a:r>
              <a:rPr lang="ru-RU"/>
              <a:t>Текст</a:t>
            </a:r>
            <a:endParaRPr/>
          </a:p>
        </p:txBody>
      </p:sp>
      <p:sp>
        <p:nvSpPr>
          <p:cNvPr id="6" name="Текст 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33350" y="1856349"/>
            <a:ext cx="10515600" cy="677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>
              <a:defRPr/>
            </a:pPr>
            <a:r>
              <a:rPr lang="ru-RU"/>
              <a:t>Текст</a:t>
            </a:r>
            <a:br>
              <a:rPr lang="ru-RU"/>
            </a:br>
            <a:r>
              <a:rPr lang="ru-RU"/>
              <a:t>Текст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Master Slid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7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513055" y="202881"/>
            <a:ext cx="388066" cy="269223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lIns="45710" tIns="45710" rIns="45710" bIns="45710"/>
          <a:lstStyle>
            <a:lvl1pPr defTabSz="914400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sz="12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 Medium"/>
              </a:rPr>
              <a:t>‹#›</a:t>
            </a:fld>
            <a:endParaRPr sz="1200" b="0" i="0" u="none" strike="noStrike" cap="none" spc="0">
              <a:ln>
                <a:noFill/>
              </a:ln>
              <a:solidFill>
                <a:srgbClr val="FFFFFF"/>
              </a:solidFill>
              <a:latin typeface="Montserrat Medium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Master Slid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7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513055" y="202881"/>
            <a:ext cx="388066" cy="269223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lIns="45710" tIns="45710" rIns="45710" bIns="45710"/>
          <a:lstStyle>
            <a:lvl1pPr defTabSz="914400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sz="12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 Medium"/>
              </a:rPr>
              <a:t>‹#›</a:t>
            </a:fld>
            <a:endParaRPr sz="1200" b="0" i="0" u="none" strike="noStrike" cap="none" spc="0">
              <a:ln>
                <a:noFill/>
              </a:ln>
              <a:solidFill>
                <a:srgbClr val="FFFFFF"/>
              </a:solidFill>
              <a:latin typeface="Montserrat Medium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М_(белая тема)_слайд презент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CE9E60C-C38F-EB7B-3421-BA6F23F59E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33" y="365126"/>
            <a:ext cx="10515600" cy="35907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6501CD82-EF58-446C-B9E4-3D4C754BA4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350" y="1033752"/>
            <a:ext cx="10515600" cy="677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Текст</a:t>
            </a:r>
            <a:br>
              <a:rPr lang="ru-RU" dirty="0"/>
            </a:br>
            <a:r>
              <a:rPr lang="ru-RU" dirty="0" err="1"/>
              <a:t>Текст</a:t>
            </a:r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E839EA93-50FD-3927-BF46-423205A250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350" y="1856349"/>
            <a:ext cx="10515600" cy="677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 dirty="0"/>
              <a:t>Текст</a:t>
            </a:r>
            <a:br>
              <a:rPr lang="ru-RU" dirty="0"/>
            </a:br>
            <a:r>
              <a:rPr lang="ru-RU" dirty="0" err="1"/>
              <a:t>Текст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44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М_(белая тема)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15">
            <a:extLst>
              <a:ext uri="{FF2B5EF4-FFF2-40B4-BE49-F238E27FC236}">
                <a16:creationId xmlns:a16="http://schemas.microsoft.com/office/drawing/2014/main" id="{7DBED769-92A7-3A1E-0AA3-31027E1C7F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887" y="3232964"/>
            <a:ext cx="9245023" cy="3137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5"/>
                </a:solidFill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AEACEAD0-1C2A-2D53-2A16-94F10C41FB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885" y="3934623"/>
            <a:ext cx="9245023" cy="720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/>
                </a:solidFill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ru-RU" dirty="0"/>
              <a:t>ФИО</a:t>
            </a:r>
          </a:p>
          <a:p>
            <a:pPr lvl="0"/>
            <a:r>
              <a:rPr lang="ru-RU" dirty="0"/>
              <a:t>Должность/регалии</a:t>
            </a:r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30D2348E-E0B9-E294-A4EB-3672CB5785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885" y="5952768"/>
            <a:ext cx="9245023" cy="720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/>
                </a:solidFill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ru-RU" dirty="0"/>
              <a:t>Наименование площадки/компании контрагента</a:t>
            </a:r>
          </a:p>
          <a:p>
            <a:pPr lvl="0"/>
            <a:r>
              <a:rPr lang="ru-RU" dirty="0"/>
              <a:t>Дата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6B30DF-9351-9037-09F2-3C621B9CB286}"/>
              </a:ext>
            </a:extLst>
          </p:cNvPr>
          <p:cNvSpPr txBox="1"/>
          <p:nvPr/>
        </p:nvSpPr>
        <p:spPr>
          <a:xfrm>
            <a:off x="395885" y="1801497"/>
            <a:ext cx="9245023" cy="64633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177800" rtl="0" eaLnBrk="1" fontAlgn="auto" latinLnBrk="0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>
                <a:latin typeface="SF Pro Rounded Light"/>
                <a:ea typeface="SF Pro Rounded Light"/>
                <a:cs typeface="SF Pro Rounded Light"/>
                <a:sym typeface="SF Pro Rounded Light"/>
              </a:defRPr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 panose="00000600000000000000" pitchFamily="2" charset="-52"/>
                <a:sym typeface="SF Pro Rounded Light"/>
              </a:rPr>
              <a:t>ПЛАТФОРМА ТРЕТЬЕ МНЕНИЕ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51E915-97E5-2CB6-BFCE-72B04E461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0563" y="5534890"/>
            <a:ext cx="1138382" cy="113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0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.xml"/><Relationship Id="rId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76332" y="349083"/>
            <a:ext cx="1235546" cy="38160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 bwMode="auto">
          <a:xfrm>
            <a:off x="10235809" y="5864635"/>
            <a:ext cx="1916592" cy="883401"/>
            <a:chOff x="10195035" y="5864635"/>
            <a:chExt cx="1916592" cy="883401"/>
          </a:xfrm>
        </p:grpSpPr>
        <p:sp>
          <p:nvSpPr>
            <p:cNvPr id="5" name="Сбор и хранение гибридных данных через уникальный API…"/>
            <p:cNvSpPr txBox="1"/>
            <p:nvPr/>
          </p:nvSpPr>
          <p:spPr bwMode="auto">
            <a:xfrm>
              <a:off x="10195035" y="6355622"/>
              <a:ext cx="1916592" cy="392415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square" lIns="25400" tIns="25400" rIns="25400" bIns="25400" anchor="ctr">
              <a:spAutoFit/>
            </a:bodyPr>
            <a:lstStyle/>
            <a:p>
              <a:pPr algn="ctr" defTabSz="177800">
                <a:spcBef>
                  <a:spcPts val="500"/>
                </a:spcBef>
                <a:defRPr sz="4900">
                  <a:latin typeface="SF Pro Rounded Light"/>
                  <a:ea typeface="SF Pro Rounded Light"/>
                  <a:cs typeface="SF Pro Rounded Light"/>
                </a:defRPr>
              </a:pPr>
              <a:r>
                <a:rPr lang="ru-RU" sz="900">
                  <a:solidFill>
                    <a:schemeClr val="accent5"/>
                  </a:solidFill>
                  <a:latin typeface="Montserrat Medium"/>
                </a:rPr>
                <a:t>Реализуется при грантовой</a:t>
              </a:r>
              <a:endParaRPr/>
            </a:p>
            <a:p>
              <a:pPr algn="ctr" defTabSz="177800">
                <a:spcBef>
                  <a:spcPts val="500"/>
                </a:spcBef>
                <a:defRPr sz="4900">
                  <a:latin typeface="SF Pro Rounded Light"/>
                  <a:ea typeface="SF Pro Rounded Light"/>
                  <a:cs typeface="SF Pro Rounded Light"/>
                </a:defRPr>
              </a:pPr>
              <a:r>
                <a:rPr lang="ru-RU" sz="900">
                  <a:solidFill>
                    <a:schemeClr val="accent5"/>
                  </a:solidFill>
                  <a:latin typeface="Montserrat Medium"/>
                </a:rPr>
                <a:t>поддержке Фонда «Сколково»</a:t>
              </a:r>
              <a:endParaRPr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0483130" y="5864635"/>
              <a:ext cx="1340402" cy="393338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593576" y="349083"/>
            <a:ext cx="1218302" cy="3815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Группа 7"/>
          <p:cNvGrpSpPr/>
          <p:nvPr/>
        </p:nvGrpSpPr>
        <p:grpSpPr bwMode="auto">
          <a:xfrm>
            <a:off x="10195035" y="5864635"/>
            <a:ext cx="1916592" cy="883401"/>
            <a:chOff x="10195035" y="5864635"/>
            <a:chExt cx="1916592" cy="883401"/>
          </a:xfrm>
        </p:grpSpPr>
        <p:sp>
          <p:nvSpPr>
            <p:cNvPr id="9" name="Сбор и хранение гибридных данных через уникальный API…"/>
            <p:cNvSpPr txBox="1"/>
            <p:nvPr/>
          </p:nvSpPr>
          <p:spPr bwMode="auto">
            <a:xfrm>
              <a:off x="10195035" y="6355622"/>
              <a:ext cx="1916592" cy="392415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square" lIns="25400" tIns="25400" rIns="25400" bIns="25400" anchor="ctr">
              <a:spAutoFit/>
            </a:bodyPr>
            <a:lstStyle/>
            <a:p>
              <a:pPr algn="ctr" defTabSz="177800">
                <a:spcBef>
                  <a:spcPts val="500"/>
                </a:spcBef>
                <a:defRPr sz="4900">
                  <a:latin typeface="SF Pro Rounded Light"/>
                  <a:ea typeface="SF Pro Rounded Light"/>
                  <a:cs typeface="SF Pro Rounded Light"/>
                </a:defRPr>
              </a:pPr>
              <a:r>
                <a:rPr lang="ru-RU" sz="900">
                  <a:solidFill>
                    <a:srgbClr val="FFFFFF"/>
                  </a:solidFill>
                  <a:latin typeface="Montserrat Medium"/>
                </a:rPr>
                <a:t>Реализуется при грантовой</a:t>
              </a:r>
              <a:endParaRPr/>
            </a:p>
            <a:p>
              <a:pPr algn="ctr" defTabSz="177800">
                <a:spcBef>
                  <a:spcPts val="500"/>
                </a:spcBef>
                <a:defRPr sz="4900">
                  <a:latin typeface="SF Pro Rounded Light"/>
                  <a:ea typeface="SF Pro Rounded Light"/>
                  <a:cs typeface="SF Pro Rounded Light"/>
                </a:defRPr>
              </a:pPr>
              <a:r>
                <a:rPr lang="ru-RU" sz="900">
                  <a:solidFill>
                    <a:srgbClr val="FFFFFF"/>
                  </a:solidFill>
                  <a:latin typeface="Montserrat Medium"/>
                </a:rPr>
                <a:t>поддержке Фонда «Сколково»</a:t>
              </a:r>
              <a:endParaRPr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10483130" y="5864635"/>
              <a:ext cx="1340402" cy="393338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87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493E016-2800-0D18-70FB-CC49121B6E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6332" y="349083"/>
            <a:ext cx="1235546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8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340537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svg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6087B-3802-50F4-6E63-817988C4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FC7CB3-B916-D79C-D7A5-3A731760A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22686" y="3808071"/>
            <a:ext cx="8849309" cy="5696743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64BCCD93-8FDF-5C79-94BB-74839B8425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5887" y="2603044"/>
            <a:ext cx="9245023" cy="313794"/>
          </a:xfrm>
        </p:spPr>
        <p:txBody>
          <a:bodyPr/>
          <a:lstStyle/>
          <a:p>
            <a:r>
              <a:rPr lang="ru-RU" dirty="0"/>
              <a:t>Умная </a:t>
            </a:r>
            <a:r>
              <a:rPr lang="ru-RU" dirty="0" err="1"/>
              <a:t>видеоаналитика</a:t>
            </a:r>
            <a:r>
              <a:rPr lang="ru-RU" dirty="0"/>
              <a:t> для медицинских учреждений </a:t>
            </a: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8A019283-1A20-690C-7B44-054A0D8EE849}"/>
              </a:ext>
            </a:extLst>
          </p:cNvPr>
          <p:cNvSpPr txBox="1">
            <a:spLocks/>
          </p:cNvSpPr>
          <p:nvPr/>
        </p:nvSpPr>
        <p:spPr>
          <a:xfrm>
            <a:off x="395887" y="3205557"/>
            <a:ext cx="9245023" cy="3137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Пестова Наталья Сергеевна</a:t>
            </a:r>
            <a:br>
              <a:rPr lang="ru-RU" dirty="0"/>
            </a:br>
            <a:r>
              <a:rPr lang="ru-RU" dirty="0"/>
              <a:t>Директор по продуктам</a:t>
            </a:r>
          </a:p>
        </p:txBody>
      </p:sp>
    </p:spTree>
    <p:extLst>
      <p:ext uri="{BB962C8B-B14F-4D97-AF65-F5344CB8AC3E}">
        <p14:creationId xmlns:p14="http://schemas.microsoft.com/office/powerpoint/2010/main" val="1800627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EA3A29-2D5B-6623-BC7E-8492B2CD2C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6332" y="349083"/>
            <a:ext cx="1235546" cy="381600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DD31C6B-CCFB-AD08-4805-1572D1B51ED4}"/>
              </a:ext>
            </a:extLst>
          </p:cNvPr>
          <p:cNvGrpSpPr/>
          <p:nvPr/>
        </p:nvGrpSpPr>
        <p:grpSpPr>
          <a:xfrm>
            <a:off x="487969" y="1590460"/>
            <a:ext cx="8887635" cy="5107832"/>
            <a:chOff x="487969" y="1590460"/>
            <a:chExt cx="8887635" cy="5107832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756789B3-8A12-FA7D-E90B-00717CAA8579}"/>
                </a:ext>
              </a:extLst>
            </p:cNvPr>
            <p:cNvGrpSpPr/>
            <p:nvPr/>
          </p:nvGrpSpPr>
          <p:grpSpPr>
            <a:xfrm>
              <a:off x="487970" y="1590460"/>
              <a:ext cx="8887634" cy="1468791"/>
              <a:chOff x="190787" y="1243928"/>
              <a:chExt cx="9808594" cy="1866267"/>
            </a:xfrm>
          </p:grpSpPr>
          <p:sp>
            <p:nvSpPr>
              <p:cNvPr id="8" name="Прямоугольник: скругленные углы 7">
                <a:extLst>
                  <a:ext uri="{FF2B5EF4-FFF2-40B4-BE49-F238E27FC236}">
                    <a16:creationId xmlns:a16="http://schemas.microsoft.com/office/drawing/2014/main" id="{2CAB622D-EFA5-A348-6943-8B71AC738434}"/>
                  </a:ext>
                </a:extLst>
              </p:cNvPr>
              <p:cNvSpPr/>
              <p:nvPr/>
            </p:nvSpPr>
            <p:spPr bwMode="auto">
              <a:xfrm>
                <a:off x="190787" y="1243928"/>
                <a:ext cx="9346546" cy="1866267"/>
              </a:xfrm>
              <a:prstGeom prst="roundRect">
                <a:avLst>
                  <a:gd name="adj" fmla="val 1103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6E82B3-1D47-F9A8-C1AE-2DFE0D7E2A02}"/>
                  </a:ext>
                </a:extLst>
              </p:cNvPr>
              <p:cNvSpPr txBox="1"/>
              <p:nvPr/>
            </p:nvSpPr>
            <p:spPr bwMode="auto">
              <a:xfrm>
                <a:off x="3164296" y="1414484"/>
                <a:ext cx="6835085" cy="15251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D6106E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Распознавание тревожных событий</a:t>
                </a:r>
                <a:br>
                  <a:rPr kumimoji="0" lang="ru-RU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</a:br>
                <a:endPara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 panose="00000600000000000000" pitchFamily="2" charset="-52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С помощью алгоритмов компьютерного зрения, система детектирует нежелательные события в режиме реального времени и уведомляет о них медперсонал</a:t>
                </a:r>
              </a:p>
            </p:txBody>
          </p: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C6915AB8-461B-EAFE-44CA-8CBB43A41301}"/>
                </a:ext>
              </a:extLst>
            </p:cNvPr>
            <p:cNvGrpSpPr/>
            <p:nvPr/>
          </p:nvGrpSpPr>
          <p:grpSpPr>
            <a:xfrm>
              <a:off x="495038" y="3101314"/>
              <a:ext cx="8461598" cy="1777458"/>
              <a:chOff x="4135795" y="1243927"/>
              <a:chExt cx="9338412" cy="1864800"/>
            </a:xfrm>
          </p:grpSpPr>
          <p:sp>
            <p:nvSpPr>
              <p:cNvPr id="12" name="Прямоугольник: скругленные углы 11">
                <a:extLst>
                  <a:ext uri="{FF2B5EF4-FFF2-40B4-BE49-F238E27FC236}">
                    <a16:creationId xmlns:a16="http://schemas.microsoft.com/office/drawing/2014/main" id="{DF4C80B8-A23C-E647-9567-8C5CCA9FC591}"/>
                  </a:ext>
                </a:extLst>
              </p:cNvPr>
              <p:cNvSpPr/>
              <p:nvPr/>
            </p:nvSpPr>
            <p:spPr bwMode="auto">
              <a:xfrm>
                <a:off x="4137378" y="1243927"/>
                <a:ext cx="9336829" cy="1864800"/>
              </a:xfrm>
              <a:prstGeom prst="roundRect">
                <a:avLst>
                  <a:gd name="adj" fmla="val 1165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920181A8-0E3D-A385-D5A5-BF7E72A91C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135795" y="1283340"/>
                <a:ext cx="2702419" cy="179887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A1B8B2-D7F0-A808-2F43-6BE163F234C9}"/>
                  </a:ext>
                </a:extLst>
              </p:cNvPr>
              <p:cNvSpPr txBox="1"/>
              <p:nvPr/>
            </p:nvSpPr>
            <p:spPr bwMode="auto">
              <a:xfrm>
                <a:off x="7101503" y="1659687"/>
                <a:ext cx="5809055" cy="10332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D6106E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Автоматические отчеты и аналитика</a:t>
                </a:r>
                <a:br>
                  <a:rPr kumimoji="0" lang="ru-RU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D81C60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</a:br>
                <a:endPara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D81C60"/>
                  </a:solidFill>
                  <a:effectLst/>
                  <a:uLnTx/>
                  <a:uFillTx/>
                  <a:latin typeface="Montserrat Medium" panose="00000600000000000000" pitchFamily="2" charset="-52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Динамический мониторинг активности пациентов для выбора наиболее эффективной тактики лечения</a:t>
                </a:r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4FEAEB88-270F-ABD9-C7DB-BE0F1A101F6B}"/>
                </a:ext>
              </a:extLst>
            </p:cNvPr>
            <p:cNvGrpSpPr/>
            <p:nvPr/>
          </p:nvGrpSpPr>
          <p:grpSpPr>
            <a:xfrm>
              <a:off x="487969" y="4916339"/>
              <a:ext cx="8468667" cy="1781953"/>
              <a:chOff x="7967225" y="1239211"/>
              <a:chExt cx="9346213" cy="1869517"/>
            </a:xfrm>
          </p:grpSpPr>
          <p:sp>
            <p:nvSpPr>
              <p:cNvPr id="15" name="Прямоугольник: скругленные углы 14">
                <a:extLst>
                  <a:ext uri="{FF2B5EF4-FFF2-40B4-BE49-F238E27FC236}">
                    <a16:creationId xmlns:a16="http://schemas.microsoft.com/office/drawing/2014/main" id="{6FEB8104-71F3-4B67-2453-E0244F186F26}"/>
                  </a:ext>
                </a:extLst>
              </p:cNvPr>
              <p:cNvSpPr/>
              <p:nvPr/>
            </p:nvSpPr>
            <p:spPr bwMode="auto">
              <a:xfrm>
                <a:off x="7967225" y="1243928"/>
                <a:ext cx="9346213" cy="1864800"/>
              </a:xfrm>
              <a:prstGeom prst="roundRect">
                <a:avLst>
                  <a:gd name="adj" fmla="val 1103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16" name="Рисунок 15" descr="Изображение выглядит как текст, стена, внутренний, человек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31C1F87A-8530-E3C4-CCAD-2AD0D1A36F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975027" y="1239211"/>
                <a:ext cx="2812193" cy="1869517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8F8A76-3DF8-A495-4DEE-40A02313A83E}"/>
                  </a:ext>
                </a:extLst>
              </p:cNvPr>
              <p:cNvSpPr txBox="1"/>
              <p:nvPr/>
            </p:nvSpPr>
            <p:spPr bwMode="auto">
              <a:xfrm>
                <a:off x="10858857" y="1659687"/>
                <a:ext cx="5684761" cy="12593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D6106E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Виртуальное наблюдение пациентов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 panose="00000600000000000000" pitchFamily="2" charset="-52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В</a:t>
                </a:r>
                <a:r>
                  <a:rPr kumimoji="0" lang="ru-RU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озможность</a:t>
                </a:r>
                <a:r>
                  <a: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 дистанционного ненавязчивого наблюдения за пациентами, требующими повышенного внимания</a:t>
                </a:r>
              </a:p>
            </p:txBody>
          </p:sp>
        </p:grpSp>
      </p:grpSp>
      <p:sp>
        <p:nvSpPr>
          <p:cNvPr id="18" name="Сбор и хранение гибридных данных через уникальный API…">
            <a:extLst>
              <a:ext uri="{FF2B5EF4-FFF2-40B4-BE49-F238E27FC236}">
                <a16:creationId xmlns:a16="http://schemas.microsoft.com/office/drawing/2014/main" id="{DF759033-76C9-5AC9-B15E-002867C83D48}"/>
              </a:ext>
            </a:extLst>
          </p:cNvPr>
          <p:cNvSpPr txBox="1"/>
          <p:nvPr/>
        </p:nvSpPr>
        <p:spPr bwMode="auto">
          <a:xfrm>
            <a:off x="396467" y="344028"/>
            <a:ext cx="10216200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177800" rtl="0" eaLnBrk="1" fontAlgn="auto" latinLnBrk="0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>
                <a:latin typeface="SF Pro Rounded Light"/>
                <a:ea typeface="SF Pro Rounded Light"/>
                <a:cs typeface="SF Pro Rounded Light"/>
                <a:sym typeface="SF Pro Rounded Light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 panose="00000600000000000000" pitchFamily="2" charset="-52"/>
                <a:sym typeface="SF Pro Rounded Light"/>
              </a:rPr>
              <a:t>ИИ-МОНИТОРИНГ</a:t>
            </a:r>
          </a:p>
        </p:txBody>
      </p:sp>
      <p:sp>
        <p:nvSpPr>
          <p:cNvPr id="19" name="Заголовок 3">
            <a:extLst>
              <a:ext uri="{FF2B5EF4-FFF2-40B4-BE49-F238E27FC236}">
                <a16:creationId xmlns:a16="http://schemas.microsoft.com/office/drawing/2014/main" id="{37031E5A-903D-D5BD-0E5C-BB48B74DD982}"/>
              </a:ext>
            </a:extLst>
          </p:cNvPr>
          <p:cNvSpPr txBox="1"/>
          <p:nvPr/>
        </p:nvSpPr>
        <p:spPr bwMode="auto">
          <a:xfrm>
            <a:off x="396467" y="862615"/>
            <a:ext cx="9569819" cy="638488"/>
          </a:xfrm>
          <a:prstGeom prst="rect">
            <a:avLst/>
          </a:prstGeom>
          <a:ln w="12700">
            <a:miter lim="400000"/>
          </a:ln>
        </p:spPr>
        <p:txBody>
          <a:bodyPr wrap="square" lIns="45710" tIns="45710" rIns="45710" bIns="45710">
            <a:spAutoFit/>
          </a:bodyPr>
          <a:lstStyle>
            <a:defPPr>
              <a:defRPr lang="ru-RU"/>
            </a:defPPr>
            <a:lvl1pPr indent="-228600">
              <a:lnSpc>
                <a:spcPct val="110000"/>
              </a:lnSpc>
              <a:buSzPct val="100000"/>
              <a:buChar char="•"/>
              <a:defRPr sz="2000">
                <a:solidFill>
                  <a:srgbClr val="FFFFFF"/>
                </a:solidFill>
                <a:latin typeface="Montserrat Medium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4999"/>
              </a:lnSpc>
              <a:spcBef>
                <a:spcPts val="600"/>
              </a:spcBef>
              <a:spcAft>
                <a:spcPts val="900"/>
              </a:spcAft>
              <a:buClr>
                <a:srgbClr val="D20F6F"/>
              </a:buClr>
              <a:buSzPct val="150000"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 panose="00000600000000000000" pitchFamily="2" charset="-52"/>
                <a:ea typeface="Times New Roman"/>
              </a:rPr>
              <a:t>Система 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 panose="00000600000000000000" pitchFamily="2" charset="-52"/>
                <a:ea typeface="Times New Roman"/>
              </a:rPr>
              <a:t>видеоаналитики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 panose="00000600000000000000" pitchFamily="2" charset="-52"/>
                <a:ea typeface="Times New Roman"/>
              </a:rPr>
              <a:t> на основе искусственного интеллекта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 panose="00000600000000000000" pitchFamily="2" charset="-52"/>
                <a:ea typeface="Times New Roman"/>
              </a:rPr>
              <a:t>для мониторинга безопасности пациентов и улучшения качества оказания медицинского ухода 24/7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</a:endParaRPr>
          </a:p>
        </p:txBody>
      </p:sp>
      <p:pic>
        <p:nvPicPr>
          <p:cNvPr id="2" name="Рисунок 1" descr="Изображение выглядит как внутренний, закрыть&#10;&#10;Автоматически созданное описание">
            <a:extLst>
              <a:ext uri="{FF2B5EF4-FFF2-40B4-BE49-F238E27FC236}">
                <a16:creationId xmlns:a16="http://schemas.microsoft.com/office/drawing/2014/main" id="{A37327AC-ABC0-EECC-0ABA-B6C11F7D3A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970" y="1590460"/>
            <a:ext cx="2272027" cy="1512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88F629C-543A-ADB5-0D4A-396B70FD7DF5}"/>
              </a:ext>
            </a:extLst>
          </p:cNvPr>
          <p:cNvGrpSpPr/>
          <p:nvPr/>
        </p:nvGrpSpPr>
        <p:grpSpPr>
          <a:xfrm>
            <a:off x="9172612" y="2219981"/>
            <a:ext cx="2639266" cy="3848790"/>
            <a:chOff x="9087914" y="1603320"/>
            <a:chExt cx="2639266" cy="3848790"/>
          </a:xfrm>
        </p:grpSpPr>
        <p:sp>
          <p:nvSpPr>
            <p:cNvPr id="4" name="Прямоугольник: скругленные углы 9">
              <a:extLst>
                <a:ext uri="{FF2B5EF4-FFF2-40B4-BE49-F238E27FC236}">
                  <a16:creationId xmlns:a16="http://schemas.microsoft.com/office/drawing/2014/main" id="{BF199E3D-D936-0BE8-5D86-511B5E5751D6}"/>
                </a:ext>
              </a:extLst>
            </p:cNvPr>
            <p:cNvSpPr/>
            <p:nvPr/>
          </p:nvSpPr>
          <p:spPr bwMode="auto">
            <a:xfrm>
              <a:off x="9087914" y="1603320"/>
              <a:ext cx="2639266" cy="3848790"/>
            </a:xfrm>
            <a:prstGeom prst="roundRect">
              <a:avLst>
                <a:gd name="adj" fmla="val 770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 Medium"/>
              </a:endParaRPr>
            </a:p>
          </p:txBody>
        </p:sp>
        <p:sp>
          <p:nvSpPr>
            <p:cNvPr id="7" name="Независимое тестирование">
              <a:extLst>
                <a:ext uri="{FF2B5EF4-FFF2-40B4-BE49-F238E27FC236}">
                  <a16:creationId xmlns:a16="http://schemas.microsoft.com/office/drawing/2014/main" id="{F9EF6F5A-B9F4-BE57-8007-47D468770723}"/>
                </a:ext>
              </a:extLst>
            </p:cNvPr>
            <p:cNvSpPr txBox="1"/>
            <p:nvPr/>
          </p:nvSpPr>
          <p:spPr bwMode="auto">
            <a:xfrm>
              <a:off x="9472034" y="1715350"/>
              <a:ext cx="1655353" cy="461665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square" lIns="45719" rIns="45719">
              <a:spAutoFit/>
            </a:bodyPr>
            <a:lstStyle>
              <a:lvl1pPr defTabSz="457200">
                <a:spcBef>
                  <a:spcPts val="1200"/>
                </a:spcBef>
                <a:defRPr sz="2000" b="1">
                  <a:solidFill>
                    <a:srgbClr val="CB2069"/>
                  </a:solidFill>
                  <a:latin typeface="Montserrat"/>
                  <a:ea typeface="Montserrat"/>
                  <a:cs typeface="Montserrat"/>
                </a:defRPr>
              </a:lvl1pPr>
            </a:lstStyle>
            <a:p>
              <a:pPr marL="0" marR="0" lvl="0" indent="0" algn="ctr" defTabSz="45720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1200" b="1" i="0" u="none" strike="noStrike" cap="none" spc="0">
                  <a:ln>
                    <a:noFill/>
                  </a:ln>
                  <a:solidFill>
                    <a:schemeClr val="tx1"/>
                  </a:solidFill>
                  <a:latin typeface="Montserrat Medium"/>
                </a:rPr>
                <a:t>Независимое тестирование </a:t>
              </a:r>
              <a:endParaRPr sz="1600"/>
            </a:p>
          </p:txBody>
        </p:sp>
        <p:sp>
          <p:nvSpPr>
            <p:cNvPr id="20" name="97,2%…">
              <a:extLst>
                <a:ext uri="{FF2B5EF4-FFF2-40B4-BE49-F238E27FC236}">
                  <a16:creationId xmlns:a16="http://schemas.microsoft.com/office/drawing/2014/main" id="{40C62089-0696-E3D1-5240-B2185B1145C4}"/>
                </a:ext>
              </a:extLst>
            </p:cNvPr>
            <p:cNvSpPr txBox="1"/>
            <p:nvPr/>
          </p:nvSpPr>
          <p:spPr bwMode="auto">
            <a:xfrm>
              <a:off x="9303889" y="2379581"/>
              <a:ext cx="1991641" cy="769441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square" lIns="45719" rIns="45719">
              <a:spAutoFit/>
            </a:bodyPr>
            <a:lstStyle/>
            <a:p>
              <a:pPr marL="0" marR="0" lvl="0" indent="0" algn="ctr" defTabSz="45720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defRPr sz="3000" b="1">
                  <a:solidFill>
                    <a:srgbClr val="00B050"/>
                  </a:solidFill>
                  <a:latin typeface="Montserrat"/>
                  <a:ea typeface="Montserrat"/>
                  <a:cs typeface="Montserrat"/>
                </a:defRPr>
              </a:pPr>
              <a:r>
                <a:rPr sz="4400" b="1" i="0" u="none" strike="noStrike" cap="none" spc="0" dirty="0">
                  <a:ln>
                    <a:noFill/>
                  </a:ln>
                  <a:solidFill>
                    <a:srgbClr val="D6106E"/>
                  </a:solidFill>
                  <a:latin typeface="Montserrat Medium"/>
                </a:rPr>
                <a:t>97,2%</a:t>
              </a:r>
              <a:endParaRPr sz="2400" dirty="0">
                <a:solidFill>
                  <a:srgbClr val="D6106E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24B4708-F620-9FB3-86A1-5004B4C48222}"/>
                </a:ext>
              </a:extLst>
            </p:cNvPr>
            <p:cNvSpPr txBox="1"/>
            <p:nvPr/>
          </p:nvSpPr>
          <p:spPr bwMode="auto">
            <a:xfrm>
              <a:off x="9303889" y="3131357"/>
              <a:ext cx="1991641" cy="6001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100" b="0" i="0" u="none" strike="noStrike" cap="none" spc="0">
                  <a:ln>
                    <a:noFill/>
                  </a:ln>
                  <a:latin typeface="Montserrat Medium"/>
                </a:rPr>
                <a:t>Точность детектирования событий в терапии </a:t>
              </a:r>
              <a:endParaRPr sz="1100" b="0" i="0" u="none" strike="noStrike" cap="none" spc="0">
                <a:ln>
                  <a:noFill/>
                </a:ln>
                <a:latin typeface="Montserrat Medium"/>
              </a:endParaRPr>
            </a:p>
          </p:txBody>
        </p:sp>
        <p:sp>
          <p:nvSpPr>
            <p:cNvPr id="22" name="96,3%…">
              <a:extLst>
                <a:ext uri="{FF2B5EF4-FFF2-40B4-BE49-F238E27FC236}">
                  <a16:creationId xmlns:a16="http://schemas.microsoft.com/office/drawing/2014/main" id="{D606EEF9-05CE-EEC9-DB01-AFE7D537FAD7}"/>
                </a:ext>
              </a:extLst>
            </p:cNvPr>
            <p:cNvSpPr txBox="1"/>
            <p:nvPr/>
          </p:nvSpPr>
          <p:spPr bwMode="auto">
            <a:xfrm>
              <a:off x="9303889" y="4092268"/>
              <a:ext cx="1991641" cy="769441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square" lIns="45719" rIns="45719">
              <a:spAutoFit/>
            </a:bodyPr>
            <a:lstStyle/>
            <a:p>
              <a:pPr marL="0" marR="0" lvl="0" indent="0" algn="ctr" defTabSz="45720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defRPr sz="3000" b="1">
                  <a:solidFill>
                    <a:srgbClr val="00B050"/>
                  </a:solidFill>
                  <a:latin typeface="Montserrat"/>
                  <a:ea typeface="Montserrat"/>
                  <a:cs typeface="Montserrat"/>
                </a:defRPr>
              </a:pPr>
              <a:r>
                <a:rPr sz="4400" b="1" i="0" u="none" strike="noStrike" cap="none" spc="0" dirty="0">
                  <a:ln>
                    <a:noFill/>
                  </a:ln>
                  <a:solidFill>
                    <a:srgbClr val="D6106E"/>
                  </a:solidFill>
                  <a:latin typeface="Montserrat Medium"/>
                </a:rPr>
                <a:t>96,3% </a:t>
              </a:r>
              <a:endParaRPr sz="2400" dirty="0">
                <a:solidFill>
                  <a:srgbClr val="D6106E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AAA4F38-9D0D-3986-D2C2-42666D91518A}"/>
                </a:ext>
              </a:extLst>
            </p:cNvPr>
            <p:cNvSpPr txBox="1"/>
            <p:nvPr/>
          </p:nvSpPr>
          <p:spPr bwMode="auto">
            <a:xfrm>
              <a:off x="9087914" y="4823793"/>
              <a:ext cx="2423592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100" b="0" i="0" u="none" strike="noStrike" cap="none" spc="0">
                  <a:ln>
                    <a:noFill/>
                  </a:ln>
                  <a:latin typeface="Montserrat Medium"/>
                </a:rPr>
                <a:t>Точность детектирования событий в реанимации </a:t>
              </a:r>
              <a:endParaRPr sz="1100" b="0" i="0" u="none" strike="noStrike" cap="none" spc="0">
                <a:ln>
                  <a:noFill/>
                </a:ln>
                <a:latin typeface="Montserrat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688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94AA57C-0253-F583-BE09-D44FA8C5AF56}"/>
              </a:ext>
            </a:extLst>
          </p:cNvPr>
          <p:cNvGrpSpPr/>
          <p:nvPr/>
        </p:nvGrpSpPr>
        <p:grpSpPr>
          <a:xfrm>
            <a:off x="0" y="0"/>
            <a:ext cx="1976120" cy="426720"/>
            <a:chOff x="0" y="0"/>
            <a:chExt cx="1976120" cy="426720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37E5DB7F-12E0-1709-C093-1C9020D91561}"/>
                </a:ext>
              </a:extLst>
            </p:cNvPr>
            <p:cNvSpPr/>
            <p:nvPr/>
          </p:nvSpPr>
          <p:spPr>
            <a:xfrm>
              <a:off x="0" y="0"/>
              <a:ext cx="1976120" cy="426720"/>
            </a:xfrm>
            <a:prstGeom prst="rect">
              <a:avLst/>
            </a:prstGeom>
            <a:solidFill>
              <a:srgbClr val="D610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A1F0C2B-9005-B9B5-F4DF-96091EFD6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4434" y="36195"/>
              <a:ext cx="1147252" cy="3543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95214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7680176" y="5733256"/>
            <a:ext cx="360040" cy="288032"/>
          </a:xfrm>
          <a:prstGeom prst="rect">
            <a:avLst/>
          </a:prstGeom>
          <a:solidFill>
            <a:srgbClr val="F3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 t="7447"/>
          <a:stretch/>
        </p:blipFill>
        <p:spPr bwMode="auto">
          <a:xfrm>
            <a:off x="0" y="541175"/>
            <a:ext cx="12192000" cy="5021746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2FC8997-2E8B-A56F-0F5B-954376803D46}"/>
              </a:ext>
            </a:extLst>
          </p:cNvPr>
          <p:cNvGrpSpPr/>
          <p:nvPr/>
        </p:nvGrpSpPr>
        <p:grpSpPr>
          <a:xfrm>
            <a:off x="0" y="0"/>
            <a:ext cx="2038350" cy="514350"/>
            <a:chOff x="0" y="0"/>
            <a:chExt cx="2038350" cy="51435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0214BCA-BE14-1041-E802-A87B29418402}"/>
                </a:ext>
              </a:extLst>
            </p:cNvPr>
            <p:cNvSpPr/>
            <p:nvPr/>
          </p:nvSpPr>
          <p:spPr>
            <a:xfrm>
              <a:off x="0" y="0"/>
              <a:ext cx="2038350" cy="514350"/>
            </a:xfrm>
            <a:prstGeom prst="rect">
              <a:avLst/>
            </a:prstGeom>
            <a:solidFill>
              <a:srgbClr val="D610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0148AB9-4302-C632-57CC-1043591B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5549" y="80010"/>
              <a:ext cx="1147252" cy="3543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бор и хранение гибридных данных через уникальный API…">
            <a:extLst>
              <a:ext uri="{FF2B5EF4-FFF2-40B4-BE49-F238E27FC236}">
                <a16:creationId xmlns:a16="http://schemas.microsoft.com/office/drawing/2014/main" id="{63681B64-553E-728C-B254-748E27F57033}"/>
              </a:ext>
            </a:extLst>
          </p:cNvPr>
          <p:cNvSpPr txBox="1"/>
          <p:nvPr/>
        </p:nvSpPr>
        <p:spPr bwMode="auto">
          <a:xfrm>
            <a:off x="461124" y="414186"/>
            <a:ext cx="10216200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177800" rtl="0" eaLnBrk="1" fontAlgn="auto" latinLnBrk="0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>
                <a:latin typeface="SF Pro Rounded Light"/>
                <a:ea typeface="SF Pro Rounded Light"/>
                <a:cs typeface="SF Pro Rounded Light"/>
                <a:sym typeface="SF Pro Rounded Light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Montserrat Medium" panose="00000600000000000000" pitchFamily="2" charset="-52"/>
                <a:sym typeface="SF Pro Rounded Light"/>
              </a:rPr>
              <a:t>ВНЕДРЕНИЯ В КЛИНИКАХ РОССИИ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290B77-ECFB-A6BF-4529-2961A9D145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6332" y="349083"/>
            <a:ext cx="1235546" cy="381600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A1B49EA7-84D0-45C5-128B-C0B434DC626E}"/>
              </a:ext>
            </a:extLst>
          </p:cNvPr>
          <p:cNvGrpSpPr/>
          <p:nvPr/>
        </p:nvGrpSpPr>
        <p:grpSpPr>
          <a:xfrm>
            <a:off x="6048204" y="1101012"/>
            <a:ext cx="5863013" cy="1698172"/>
            <a:chOff x="198589" y="1101012"/>
            <a:chExt cx="5863013" cy="1698172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C94837E9-7A55-8FA0-5667-4990997A33CE}"/>
                </a:ext>
              </a:extLst>
            </p:cNvPr>
            <p:cNvSpPr/>
            <p:nvPr/>
          </p:nvSpPr>
          <p:spPr>
            <a:xfrm>
              <a:off x="198589" y="1101012"/>
              <a:ext cx="5698358" cy="16981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pic>
          <p:nvPicPr>
            <p:cNvPr id="13" name="Рисунок 20">
              <a:extLst>
                <a:ext uri="{FF2B5EF4-FFF2-40B4-BE49-F238E27FC236}">
                  <a16:creationId xmlns:a16="http://schemas.microsoft.com/office/drawing/2014/main" id="{30AB48D7-3A7B-F20D-8EE4-B8EE6E885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9474" b="17335"/>
            <a:stretch/>
          </p:blipFill>
          <p:spPr bwMode="auto">
            <a:xfrm>
              <a:off x="290835" y="1590098"/>
              <a:ext cx="1734737" cy="720000"/>
            </a:xfrm>
            <a:prstGeom prst="rect">
              <a:avLst/>
            </a:prstGeom>
            <a:noFill/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FD24520-47CE-FC9F-58A1-E612AB03BB0C}"/>
                </a:ext>
              </a:extLst>
            </p:cNvPr>
            <p:cNvSpPr txBox="1"/>
            <p:nvPr/>
          </p:nvSpPr>
          <p:spPr bwMode="auto">
            <a:xfrm>
              <a:off x="2366449" y="1257601"/>
              <a:ext cx="3695153" cy="1384995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Хирургическое отделение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Кардиологическое отделение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Отделение кардиореанимации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Терапевтическое отделение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Психиатрическое отделение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Травматологическое отделение</a:t>
              </a:r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2C8442DE-5C8C-EF30-A0CA-BD80B0D5F20A}"/>
              </a:ext>
            </a:extLst>
          </p:cNvPr>
          <p:cNvGrpSpPr/>
          <p:nvPr/>
        </p:nvGrpSpPr>
        <p:grpSpPr>
          <a:xfrm>
            <a:off x="198589" y="2955773"/>
            <a:ext cx="5941861" cy="1088330"/>
            <a:chOff x="198589" y="2955773"/>
            <a:chExt cx="5941861" cy="1088330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44E28F29-4D44-39B6-0DAC-C72059896C47}"/>
                </a:ext>
              </a:extLst>
            </p:cNvPr>
            <p:cNvSpPr/>
            <p:nvPr/>
          </p:nvSpPr>
          <p:spPr>
            <a:xfrm>
              <a:off x="198589" y="2955773"/>
              <a:ext cx="5698358" cy="10883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AAA5953-2B26-EDD9-942E-C0A282FA1EAD}"/>
                </a:ext>
              </a:extLst>
            </p:cNvPr>
            <p:cNvSpPr txBox="1"/>
            <p:nvPr/>
          </p:nvSpPr>
          <p:spPr bwMode="auto">
            <a:xfrm>
              <a:off x="2445297" y="3129637"/>
              <a:ext cx="3695153" cy="307777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ОРИТ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730D8407-BF41-8D79-9BC3-C4D6FAFF6C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301" b="13114"/>
            <a:stretch/>
          </p:blipFill>
          <p:spPr>
            <a:xfrm>
              <a:off x="290835" y="2973707"/>
              <a:ext cx="2068915" cy="924632"/>
            </a:xfrm>
            <a:prstGeom prst="rect">
              <a:avLst/>
            </a:prstGeom>
            <a:noFill/>
          </p:spPr>
        </p:pic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9A93BEA7-C508-8D37-09BD-3BE6B1F8E731}"/>
              </a:ext>
            </a:extLst>
          </p:cNvPr>
          <p:cNvGrpSpPr/>
          <p:nvPr/>
        </p:nvGrpSpPr>
        <p:grpSpPr>
          <a:xfrm>
            <a:off x="198589" y="4195462"/>
            <a:ext cx="5941861" cy="1087200"/>
            <a:chOff x="198589" y="4195462"/>
            <a:chExt cx="5941861" cy="1087200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3CE11B46-B150-A44F-5945-2D03071B0FCD}"/>
                </a:ext>
              </a:extLst>
            </p:cNvPr>
            <p:cNvSpPr/>
            <p:nvPr/>
          </p:nvSpPr>
          <p:spPr>
            <a:xfrm>
              <a:off x="198589" y="4195462"/>
              <a:ext cx="5698358" cy="10872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03A358D-C5E5-14AD-5A06-469F2480DE4F}"/>
                </a:ext>
              </a:extLst>
            </p:cNvPr>
            <p:cNvSpPr txBox="1"/>
            <p:nvPr/>
          </p:nvSpPr>
          <p:spPr bwMode="auto">
            <a:xfrm>
              <a:off x="2445297" y="4352051"/>
              <a:ext cx="3695153" cy="307777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ОРИТ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BE2DC7AE-77F6-E14B-04E3-6F67755EC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835" y="4246321"/>
              <a:ext cx="2067535" cy="827014"/>
            </a:xfrm>
            <a:prstGeom prst="rect">
              <a:avLst/>
            </a:prstGeom>
          </p:spPr>
        </p:pic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AE044BA6-C451-1B96-E1F4-E0ADF6C05BB9}"/>
              </a:ext>
            </a:extLst>
          </p:cNvPr>
          <p:cNvGrpSpPr/>
          <p:nvPr/>
        </p:nvGrpSpPr>
        <p:grpSpPr>
          <a:xfrm>
            <a:off x="198589" y="1101012"/>
            <a:ext cx="5941861" cy="1698172"/>
            <a:chOff x="198589" y="1101012"/>
            <a:chExt cx="5941861" cy="1698172"/>
          </a:xfrm>
        </p:grpSpPr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F215723F-974C-B9FE-31F9-A5F2C5959F69}"/>
                </a:ext>
              </a:extLst>
            </p:cNvPr>
            <p:cNvSpPr/>
            <p:nvPr/>
          </p:nvSpPr>
          <p:spPr>
            <a:xfrm>
              <a:off x="198589" y="1101012"/>
              <a:ext cx="5698358" cy="16981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6E815B1-FF03-E641-FB84-A805E49EF17D}"/>
                </a:ext>
              </a:extLst>
            </p:cNvPr>
            <p:cNvSpPr txBox="1"/>
            <p:nvPr/>
          </p:nvSpPr>
          <p:spPr bwMode="auto">
            <a:xfrm>
              <a:off x="2445297" y="1257601"/>
              <a:ext cx="3695153" cy="738664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-36512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Calibri"/>
                  <a:cs typeface="Times New Roman"/>
                </a:rPr>
                <a:t>Терапевтическое отделение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  <a:p>
              <a:pPr marL="0" marR="0" lvl="0" indent="-36512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Calibri"/>
                  <a:cs typeface="Times New Roman"/>
                </a:rPr>
                <a:t>Взрослое ОРИТ</a:t>
              </a:r>
            </a:p>
            <a:p>
              <a:pPr marL="0" marR="0" lvl="0" indent="-36512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Calibri"/>
                  <a:cs typeface="Times New Roman"/>
                </a:rPr>
                <a:t>Детское ОРИТ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4C42145E-8821-42AD-8B87-A36A7E05A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3905" y="1743594"/>
              <a:ext cx="1938798" cy="431050"/>
            </a:xfrm>
            <a:prstGeom prst="rect">
              <a:avLst/>
            </a:prstGeom>
            <a:noFill/>
          </p:spPr>
        </p:pic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1A237311-59C9-DC8E-A228-A347FC3124F6}"/>
              </a:ext>
            </a:extLst>
          </p:cNvPr>
          <p:cNvGrpSpPr/>
          <p:nvPr/>
        </p:nvGrpSpPr>
        <p:grpSpPr>
          <a:xfrm>
            <a:off x="133274" y="5434021"/>
            <a:ext cx="6007176" cy="1089769"/>
            <a:chOff x="133274" y="5434021"/>
            <a:chExt cx="6007176" cy="1089769"/>
          </a:xfrm>
        </p:grpSpPr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39718292-62B1-5D89-4E27-99F1D99CB02F}"/>
                </a:ext>
              </a:extLst>
            </p:cNvPr>
            <p:cNvSpPr/>
            <p:nvPr/>
          </p:nvSpPr>
          <p:spPr>
            <a:xfrm>
              <a:off x="198589" y="5434021"/>
              <a:ext cx="5698358" cy="10883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70799F4-526A-50EB-B32E-476B32D4F9BC}"/>
                </a:ext>
              </a:extLst>
            </p:cNvPr>
            <p:cNvSpPr txBox="1"/>
            <p:nvPr/>
          </p:nvSpPr>
          <p:spPr bwMode="auto">
            <a:xfrm>
              <a:off x="2445297" y="5590610"/>
              <a:ext cx="3695153" cy="307777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ОРИТ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07032D26-795C-F72B-26F5-A6A8086A8491}"/>
                </a:ext>
              </a:extLst>
            </p:cNvPr>
            <p:cNvGrpSpPr/>
            <p:nvPr/>
          </p:nvGrpSpPr>
          <p:grpSpPr>
            <a:xfrm>
              <a:off x="133274" y="5434021"/>
              <a:ext cx="2538943" cy="1089769"/>
              <a:chOff x="7875846" y="4443083"/>
              <a:chExt cx="2538943" cy="1089769"/>
            </a:xfrm>
          </p:grpSpPr>
          <p:pic>
            <p:nvPicPr>
              <p:cNvPr id="65" name="Рисунок 64">
                <a:extLst>
                  <a:ext uri="{FF2B5EF4-FFF2-40B4-BE49-F238E27FC236}">
                    <a16:creationId xmlns:a16="http://schemas.microsoft.com/office/drawing/2014/main" id="{253CDCFB-B5E7-99FF-8A9F-6D78E797FA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031" b="17599"/>
              <a:stretch/>
            </p:blipFill>
            <p:spPr>
              <a:xfrm>
                <a:off x="8339774" y="4443083"/>
                <a:ext cx="1611086" cy="777787"/>
              </a:xfrm>
              <a:prstGeom prst="rect">
                <a:avLst/>
              </a:prstGeom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67799D4-EA66-F869-45BE-28B15AB03FD7}"/>
                  </a:ext>
                </a:extLst>
              </p:cNvPr>
              <p:cNvSpPr txBox="1"/>
              <p:nvPr/>
            </p:nvSpPr>
            <p:spPr bwMode="auto">
              <a:xfrm>
                <a:off x="7875846" y="5132742"/>
                <a:ext cx="2538943" cy="4001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Medium" panose="00000600000000000000" pitchFamily="2" charset="-52"/>
                  </a:rPr>
                  <a:t>ГБУЗ ТО «Областная клиническая больница № 2», г. Тюмень</a:t>
                </a:r>
              </a:p>
            </p:txBody>
          </p:sp>
        </p:grp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15FEC63C-B6F2-1DD4-591A-874F431262D7}"/>
              </a:ext>
            </a:extLst>
          </p:cNvPr>
          <p:cNvGrpSpPr/>
          <p:nvPr/>
        </p:nvGrpSpPr>
        <p:grpSpPr>
          <a:xfrm>
            <a:off x="6116865" y="2973707"/>
            <a:ext cx="5941861" cy="1088330"/>
            <a:chOff x="198589" y="2955773"/>
            <a:chExt cx="5941861" cy="1088330"/>
          </a:xfrm>
        </p:grpSpPr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62425428-64DF-B44A-F493-FF7F67F8AD0F}"/>
                </a:ext>
              </a:extLst>
            </p:cNvPr>
            <p:cNvSpPr/>
            <p:nvPr/>
          </p:nvSpPr>
          <p:spPr>
            <a:xfrm>
              <a:off x="198589" y="2955773"/>
              <a:ext cx="5698358" cy="10883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A3B68DD-7DE4-296E-3B8D-C46628CFDCDE}"/>
                </a:ext>
              </a:extLst>
            </p:cNvPr>
            <p:cNvSpPr txBox="1"/>
            <p:nvPr/>
          </p:nvSpPr>
          <p:spPr bwMode="auto">
            <a:xfrm>
              <a:off x="2445297" y="3129637"/>
              <a:ext cx="3695153" cy="307777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Неврологическое отделение</a:t>
              </a:r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450C4C2E-E18B-43A7-AF5D-F2D844349C38}"/>
              </a:ext>
            </a:extLst>
          </p:cNvPr>
          <p:cNvGrpSpPr/>
          <p:nvPr/>
        </p:nvGrpSpPr>
        <p:grpSpPr>
          <a:xfrm>
            <a:off x="6116865" y="4213396"/>
            <a:ext cx="5941861" cy="1087200"/>
            <a:chOff x="198589" y="4195462"/>
            <a:chExt cx="5941861" cy="1087200"/>
          </a:xfrm>
        </p:grpSpPr>
        <p:sp>
          <p:nvSpPr>
            <p:cNvPr id="76" name="Прямоугольник: скругленные углы 75">
              <a:extLst>
                <a:ext uri="{FF2B5EF4-FFF2-40B4-BE49-F238E27FC236}">
                  <a16:creationId xmlns:a16="http://schemas.microsoft.com/office/drawing/2014/main" id="{B2097B18-4293-C3AF-A3F3-4F98D36A55BD}"/>
                </a:ext>
              </a:extLst>
            </p:cNvPr>
            <p:cNvSpPr/>
            <p:nvPr/>
          </p:nvSpPr>
          <p:spPr>
            <a:xfrm>
              <a:off x="198589" y="4195462"/>
              <a:ext cx="5698358" cy="10872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9AB0338-6E6E-5D8A-952D-A130A5306EBB}"/>
                </a:ext>
              </a:extLst>
            </p:cNvPr>
            <p:cNvSpPr txBox="1"/>
            <p:nvPr/>
          </p:nvSpPr>
          <p:spPr bwMode="auto">
            <a:xfrm>
              <a:off x="2445297" y="4352051"/>
              <a:ext cx="3695153" cy="307777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ОРИТ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0D0FEA99-DB7D-786A-6C07-7A041D1200B6}"/>
              </a:ext>
            </a:extLst>
          </p:cNvPr>
          <p:cNvGrpSpPr/>
          <p:nvPr/>
        </p:nvGrpSpPr>
        <p:grpSpPr>
          <a:xfrm>
            <a:off x="6116865" y="5451955"/>
            <a:ext cx="5941861" cy="1088330"/>
            <a:chOff x="198589" y="5434021"/>
            <a:chExt cx="5941861" cy="1088330"/>
          </a:xfrm>
        </p:grpSpPr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11AAF3F6-A82B-DECE-D81A-06BFAAD80121}"/>
                </a:ext>
              </a:extLst>
            </p:cNvPr>
            <p:cNvSpPr/>
            <p:nvPr/>
          </p:nvSpPr>
          <p:spPr>
            <a:xfrm>
              <a:off x="198589" y="5434021"/>
              <a:ext cx="5698358" cy="10883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26A69EC-EB75-9E82-CB2B-9BB498F644BC}"/>
                </a:ext>
              </a:extLst>
            </p:cNvPr>
            <p:cNvSpPr txBox="1"/>
            <p:nvPr/>
          </p:nvSpPr>
          <p:spPr bwMode="auto">
            <a:xfrm>
              <a:off x="2445297" y="5590610"/>
              <a:ext cx="3695153" cy="307777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81C60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Терапевтическое отделение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0EFC23F8-EAA6-9DA9-B550-2093E9BD7B8E}"/>
              </a:ext>
            </a:extLst>
          </p:cNvPr>
          <p:cNvSpPr txBox="1"/>
          <p:nvPr/>
        </p:nvSpPr>
        <p:spPr bwMode="auto">
          <a:xfrm>
            <a:off x="55130" y="4995362"/>
            <a:ext cx="2538943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Татарстан</a:t>
            </a:r>
          </a:p>
        </p:txBody>
      </p:sp>
      <p:pic>
        <p:nvPicPr>
          <p:cNvPr id="86" name="Picture 34">
            <a:extLst>
              <a:ext uri="{FF2B5EF4-FFF2-40B4-BE49-F238E27FC236}">
                <a16:creationId xmlns:a16="http://schemas.microsoft.com/office/drawing/2014/main" id="{96755556-B7F8-25A9-F31F-C55222BF8B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6140450" y="3008318"/>
            <a:ext cx="2075614" cy="1019108"/>
          </a:xfrm>
          <a:prstGeom prst="rect">
            <a:avLst/>
          </a:prstGeom>
        </p:spPr>
      </p:pic>
      <p:pic>
        <p:nvPicPr>
          <p:cNvPr id="87" name="Picture 2" descr="Московский городской научно-исследовательский институт скорой помощи имени  Н. В. Склифосовского — Википедия">
            <a:extLst>
              <a:ext uri="{FF2B5EF4-FFF2-40B4-BE49-F238E27FC236}">
                <a16:creationId xmlns:a16="http://schemas.microsoft.com/office/drawing/2014/main" id="{67E5243A-8781-51E8-004C-1030FF5C5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6227377" y="4317440"/>
            <a:ext cx="1221403" cy="895074"/>
          </a:xfrm>
          <a:prstGeom prst="rect">
            <a:avLst/>
          </a:prstGeom>
          <a:noFill/>
        </p:spPr>
      </p:pic>
      <p:grpSp>
        <p:nvGrpSpPr>
          <p:cNvPr id="91" name="Группа 90">
            <a:extLst>
              <a:ext uri="{FF2B5EF4-FFF2-40B4-BE49-F238E27FC236}">
                <a16:creationId xmlns:a16="http://schemas.microsoft.com/office/drawing/2014/main" id="{CDBCFCD2-81C8-F148-B891-2782C9C0C1FD}"/>
              </a:ext>
            </a:extLst>
          </p:cNvPr>
          <p:cNvGrpSpPr/>
          <p:nvPr/>
        </p:nvGrpSpPr>
        <p:grpSpPr>
          <a:xfrm>
            <a:off x="6222749" y="5546315"/>
            <a:ext cx="2562706" cy="899611"/>
            <a:chOff x="6222749" y="5546315"/>
            <a:chExt cx="2562706" cy="899611"/>
          </a:xfrm>
        </p:grpSpPr>
        <p:pic>
          <p:nvPicPr>
            <p:cNvPr id="88" name="Picture 50">
              <a:extLst>
                <a:ext uri="{FF2B5EF4-FFF2-40B4-BE49-F238E27FC236}">
                  <a16:creationId xmlns:a16="http://schemas.microsoft.com/office/drawing/2014/main" id="{CD7CB47F-3767-CCE6-510C-C8A461568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/>
          </p:blipFill>
          <p:spPr bwMode="auto">
            <a:xfrm>
              <a:off x="6222749" y="5546315"/>
              <a:ext cx="1045798" cy="899611"/>
            </a:xfrm>
            <a:prstGeom prst="rect">
              <a:avLst/>
            </a:prstGeom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8E87A58-EBBE-C6D8-587E-88F0920C005D}"/>
                </a:ext>
              </a:extLst>
            </p:cNvPr>
            <p:cNvSpPr txBox="1"/>
            <p:nvPr/>
          </p:nvSpPr>
          <p:spPr bwMode="auto">
            <a:xfrm>
              <a:off x="7178257" y="5719121"/>
              <a:ext cx="1607198" cy="553998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ГБУЗ г. Москвы</a:t>
              </a:r>
              <a:br>
                <a:rPr kumimoji="0" lang="ru-RU" sz="10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</a:br>
              <a:r>
                <a:rPr kumimoji="0" lang="ru-RU" sz="1000" b="0" i="0" u="none" strike="noStrike" kern="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ГКБ №67 им. Л.А. </a:t>
              </a:r>
              <a:r>
                <a:rPr kumimoji="0" lang="ru-RU" sz="1000" b="0" i="0" u="none" strike="noStrike" kern="0" cap="none" spc="-1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Helvetica Neue"/>
                </a:rPr>
                <a:t>Ворохобова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9765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51C6128-D7AC-8CDF-35F9-DB52A43F1A7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1F0564-351F-FEEB-ED70-7D12D691BA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8"/>
          <a:stretch/>
        </p:blipFill>
        <p:spPr>
          <a:xfrm>
            <a:off x="396468" y="2048735"/>
            <a:ext cx="7197280" cy="4246880"/>
          </a:xfrm>
          <a:prstGeom prst="roundRect">
            <a:avLst>
              <a:gd name="adj" fmla="val 706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9E69E-6038-BC68-1A82-BDDA4AF7FB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96468" y="365126"/>
            <a:ext cx="10515600" cy="359074"/>
          </a:xfrm>
        </p:spPr>
        <p:txBody>
          <a:bodyPr/>
          <a:lstStyle/>
          <a:p>
            <a:pPr>
              <a:defRPr/>
            </a:pPr>
            <a:r>
              <a:rPr lang="ru-RU" dirty="0"/>
              <a:t>ИИ-МОНИТОРИНГ</a:t>
            </a:r>
            <a:br>
              <a:rPr lang="ru-RU" dirty="0"/>
            </a:br>
            <a:r>
              <a:rPr lang="ru-RU" dirty="0"/>
              <a:t>АРХИТЕКТУРА РЕШЕНИЯ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C9369F-C30D-0FB7-7F66-6594523C9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576332" y="349083"/>
            <a:ext cx="1235546" cy="3816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20B827D-D1B3-58A5-F96A-8762760E3AE1}"/>
              </a:ext>
            </a:extLst>
          </p:cNvPr>
          <p:cNvSpPr txBox="1"/>
          <p:nvPr/>
        </p:nvSpPr>
        <p:spPr bwMode="auto">
          <a:xfrm>
            <a:off x="396467" y="1106455"/>
            <a:ext cx="8036333" cy="638488"/>
          </a:xfrm>
          <a:prstGeom prst="rect">
            <a:avLst/>
          </a:prstGeom>
          <a:ln w="12700">
            <a:miter lim="400000"/>
          </a:ln>
        </p:spPr>
        <p:txBody>
          <a:bodyPr wrap="square" lIns="45710" tIns="45710" rIns="45710" bIns="45710">
            <a:spAutoFit/>
          </a:bodyPr>
          <a:lstStyle>
            <a:defPPr>
              <a:defRPr lang="ru-RU"/>
            </a:defPPr>
            <a:lvl1pPr indent="-228600">
              <a:lnSpc>
                <a:spcPct val="110000"/>
              </a:lnSpc>
              <a:buSzPct val="100000"/>
              <a:buChar char="•"/>
              <a:defRPr sz="2000">
                <a:solidFill>
                  <a:srgbClr val="FFFFFF"/>
                </a:solidFill>
                <a:latin typeface="Montserrat Medium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4999"/>
              </a:lnSpc>
              <a:spcBef>
                <a:spcPts val="600"/>
              </a:spcBef>
              <a:spcAft>
                <a:spcPts val="900"/>
              </a:spcAft>
              <a:buClr>
                <a:srgbClr val="D20F6F"/>
              </a:buClr>
              <a:buSzPct val="150000"/>
              <a:buFontTx/>
              <a:buNone/>
              <a:tabLst/>
              <a:defRPr/>
            </a:pPr>
            <a:r>
              <a:rPr kumimoji="0" lang="ru-RU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Medium" panose="00000600000000000000" pitchFamily="2" charset="-52"/>
                <a:ea typeface="Times New Roman"/>
              </a:rPr>
              <a:t>Пилотное внедрение в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 panose="00000600000000000000" pitchFamily="2" charset="-52"/>
                <a:ea typeface="Times New Roman"/>
              </a:rPr>
              <a:t>Центр научно-исследовательского института (НИИ) скорой помощи имени Н.В. Склифосовского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805394B-C068-B4F6-A394-04F56F7F2679}"/>
              </a:ext>
            </a:extLst>
          </p:cNvPr>
          <p:cNvGrpSpPr/>
          <p:nvPr/>
        </p:nvGrpSpPr>
        <p:grpSpPr>
          <a:xfrm>
            <a:off x="7864068" y="1910080"/>
            <a:ext cx="3931464" cy="4524191"/>
            <a:chOff x="7864068" y="1910080"/>
            <a:chExt cx="3931464" cy="4524191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56EBC1CE-6D7A-6373-958D-5655BF0F1040}"/>
                </a:ext>
              </a:extLst>
            </p:cNvPr>
            <p:cNvGrpSpPr/>
            <p:nvPr/>
          </p:nvGrpSpPr>
          <p:grpSpPr>
            <a:xfrm>
              <a:off x="7985522" y="1910080"/>
              <a:ext cx="1981438" cy="984885"/>
              <a:chOff x="7985522" y="1987381"/>
              <a:chExt cx="1981438" cy="984885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71EF6F4D-DD74-5DEB-0B2D-CA81A9D83505}"/>
                  </a:ext>
                </a:extLst>
              </p:cNvPr>
              <p:cNvGrpSpPr/>
              <p:nvPr/>
            </p:nvGrpSpPr>
            <p:grpSpPr>
              <a:xfrm>
                <a:off x="7985522" y="2032545"/>
                <a:ext cx="894556" cy="894556"/>
                <a:chOff x="489065" y="4175011"/>
                <a:chExt cx="894556" cy="894556"/>
              </a:xfrm>
            </p:grpSpPr>
            <p:sp>
              <p:nvSpPr>
                <p:cNvPr id="5" name="Прямоугольник: скругленные углы 4">
                  <a:extLst>
                    <a:ext uri="{FF2B5EF4-FFF2-40B4-BE49-F238E27FC236}">
                      <a16:creationId xmlns:a16="http://schemas.microsoft.com/office/drawing/2014/main" id="{D7FD4571-1544-154C-605B-DA1B18AC18BF}"/>
                    </a:ext>
                  </a:extLst>
                </p:cNvPr>
                <p:cNvSpPr/>
                <p:nvPr/>
              </p:nvSpPr>
              <p:spPr bwMode="auto">
                <a:xfrm>
                  <a:off x="489065" y="4175011"/>
                  <a:ext cx="894556" cy="894556"/>
                </a:xfrm>
                <a:prstGeom prst="roundRect">
                  <a:avLst>
                    <a:gd name="adj" fmla="val 29357"/>
                  </a:avLst>
                </a:prstGeom>
                <a:gradFill>
                  <a:gsLst>
                    <a:gs pos="0">
                      <a:srgbClr val="D6106E"/>
                    </a:gs>
                    <a:gs pos="100000">
                      <a:srgbClr val="250C3D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ontserrat Medium"/>
                  </a:endParaRPr>
                </a:p>
              </p:txBody>
            </p:sp>
            <p:pic>
              <p:nvPicPr>
                <p:cNvPr id="6" name="Рисунок 5">
                  <a:extLst>
                    <a:ext uri="{FF2B5EF4-FFF2-40B4-BE49-F238E27FC236}">
                      <a16:creationId xmlns:a16="http://schemas.microsoft.com/office/drawing/2014/main" id="{2CDBBC35-A20F-CADE-5436-4A68A976B2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/>
              </p:blipFill>
              <p:spPr bwMode="auto">
                <a:xfrm>
                  <a:off x="582688" y="4268634"/>
                  <a:ext cx="707310" cy="707310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F1DA7AD-CFDF-1E48-8A99-4E879108BBEE}"/>
                  </a:ext>
                </a:extLst>
              </p:cNvPr>
              <p:cNvSpPr txBox="1"/>
              <p:nvPr/>
            </p:nvSpPr>
            <p:spPr bwMode="auto">
              <a:xfrm>
                <a:off x="8973701" y="1987381"/>
                <a:ext cx="993259" cy="984885"/>
              </a:xfrm>
              <a:prstGeom prst="rect">
                <a:avLst/>
              </a:prstGeom>
              <a:noFill/>
              <a:ln w="12700">
                <a:miter lim="400000"/>
              </a:ln>
            </p:spPr>
            <p:txBody>
              <a:bodyPr wrap="square">
                <a:spAutoFit/>
              </a:bodyPr>
              <a:lstStyle/>
              <a:p>
                <a:r>
                  <a:rPr lang="ru-RU" sz="4000" b="1" dirty="0"/>
                  <a:t>67</a:t>
                </a:r>
              </a:p>
              <a:p>
                <a:r>
                  <a:rPr lang="ru-RU" sz="1600" dirty="0"/>
                  <a:t>камер</a:t>
                </a:r>
              </a:p>
            </p:txBody>
          </p: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5A37F3B0-8CA9-D279-A096-FCC8943FD72C}"/>
                </a:ext>
              </a:extLst>
            </p:cNvPr>
            <p:cNvGrpSpPr/>
            <p:nvPr/>
          </p:nvGrpSpPr>
          <p:grpSpPr>
            <a:xfrm>
              <a:off x="7985522" y="3141124"/>
              <a:ext cx="2590810" cy="954107"/>
              <a:chOff x="7985522" y="1987381"/>
              <a:chExt cx="2590810" cy="954107"/>
            </a:xfrm>
          </p:grpSpPr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6001A330-B0B8-B512-A0B1-AE11E03CFFCC}"/>
                  </a:ext>
                </a:extLst>
              </p:cNvPr>
              <p:cNvGrpSpPr/>
              <p:nvPr/>
            </p:nvGrpSpPr>
            <p:grpSpPr>
              <a:xfrm>
                <a:off x="7985522" y="2032545"/>
                <a:ext cx="894556" cy="894556"/>
                <a:chOff x="489065" y="4175011"/>
                <a:chExt cx="894556" cy="894556"/>
              </a:xfrm>
            </p:grpSpPr>
            <p:sp>
              <p:nvSpPr>
                <p:cNvPr id="15" name="Прямоугольник: скругленные углы 14">
                  <a:extLst>
                    <a:ext uri="{FF2B5EF4-FFF2-40B4-BE49-F238E27FC236}">
                      <a16:creationId xmlns:a16="http://schemas.microsoft.com/office/drawing/2014/main" id="{F672D5FD-6124-5244-C10C-F6B02F165EB7}"/>
                    </a:ext>
                  </a:extLst>
                </p:cNvPr>
                <p:cNvSpPr/>
                <p:nvPr/>
              </p:nvSpPr>
              <p:spPr bwMode="auto">
                <a:xfrm>
                  <a:off x="489065" y="4175011"/>
                  <a:ext cx="894556" cy="894556"/>
                </a:xfrm>
                <a:prstGeom prst="roundRect">
                  <a:avLst>
                    <a:gd name="adj" fmla="val 29357"/>
                  </a:avLst>
                </a:prstGeom>
                <a:gradFill>
                  <a:gsLst>
                    <a:gs pos="0">
                      <a:srgbClr val="D6106E"/>
                    </a:gs>
                    <a:gs pos="100000">
                      <a:srgbClr val="250C3D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ontserrat Medium"/>
                  </a:endParaRPr>
                </a:p>
              </p:txBody>
            </p:sp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061E1048-042F-F263-44F1-26678FEF49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/>
              </p:blipFill>
              <p:spPr bwMode="auto">
                <a:xfrm>
                  <a:off x="582688" y="4268634"/>
                  <a:ext cx="707310" cy="707310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FBC9E8C-0CD8-9013-6150-089B0A7CC2DA}"/>
                  </a:ext>
                </a:extLst>
              </p:cNvPr>
              <p:cNvSpPr txBox="1"/>
              <p:nvPr/>
            </p:nvSpPr>
            <p:spPr bwMode="auto">
              <a:xfrm>
                <a:off x="8973701" y="1987381"/>
                <a:ext cx="1602631" cy="954107"/>
              </a:xfrm>
              <a:prstGeom prst="rect">
                <a:avLst/>
              </a:prstGeom>
              <a:noFill/>
              <a:ln w="12700">
                <a:miter lim="400000"/>
              </a:ln>
            </p:spPr>
            <p:txBody>
              <a:bodyPr wrap="square">
                <a:spAutoFit/>
              </a:bodyPr>
              <a:lstStyle/>
              <a:p>
                <a:r>
                  <a:rPr lang="ru-RU" sz="4000" b="1" dirty="0"/>
                  <a:t>6</a:t>
                </a:r>
              </a:p>
              <a:p>
                <a:r>
                  <a:rPr lang="ru-RU" sz="1600" dirty="0"/>
                  <a:t>отделений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141E37-072A-8C56-5C3D-9EDE27C4A097}"/>
                </a:ext>
              </a:extLst>
            </p:cNvPr>
            <p:cNvSpPr txBox="1"/>
            <p:nvPr/>
          </p:nvSpPr>
          <p:spPr bwMode="auto">
            <a:xfrm>
              <a:off x="7864068" y="4341390"/>
              <a:ext cx="3931464" cy="2092881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r>
                <a:rPr lang="ru-RU" sz="1600" dirty="0"/>
                <a:t>Система стоит в отделениях на каждом этаже:</a:t>
              </a:r>
            </a:p>
            <a:p>
              <a:pPr marL="285750" indent="-285750">
                <a:buClr>
                  <a:srgbClr val="D6106E"/>
                </a:buClr>
                <a:buFont typeface="Arial" panose="020B0604020202020204" pitchFamily="34" charset="0"/>
                <a:buChar char="•"/>
              </a:pPr>
              <a:r>
                <a:rPr lang="ru-RU" sz="1400" dirty="0"/>
                <a:t>Приемные отделения</a:t>
              </a:r>
            </a:p>
            <a:p>
              <a:pPr marL="285750" indent="-285750">
                <a:buClr>
                  <a:srgbClr val="D6106E"/>
                </a:buClr>
                <a:buFont typeface="Arial" panose="020B0604020202020204" pitchFamily="34" charset="0"/>
                <a:buChar char="•"/>
              </a:pPr>
              <a:r>
                <a:rPr lang="ru-RU" sz="1400" dirty="0"/>
                <a:t>Отделение реанимации</a:t>
              </a:r>
            </a:p>
            <a:p>
              <a:pPr marL="285750" indent="-285750">
                <a:buClr>
                  <a:srgbClr val="D6106E"/>
                </a:buClr>
                <a:buFont typeface="Arial" panose="020B0604020202020204" pitchFamily="34" charset="0"/>
                <a:buChar char="•"/>
              </a:pPr>
              <a:r>
                <a:rPr lang="ru-RU" sz="1400" dirty="0"/>
                <a:t>и интенсивной терапии</a:t>
              </a:r>
            </a:p>
            <a:p>
              <a:pPr marL="285750" indent="-285750">
                <a:buClr>
                  <a:srgbClr val="D6106E"/>
                </a:buClr>
                <a:buFont typeface="Arial" panose="020B0604020202020204" pitchFamily="34" charset="0"/>
                <a:buChar char="•"/>
              </a:pPr>
              <a:r>
                <a:rPr lang="ru-RU" sz="1400" dirty="0"/>
                <a:t>Отделение хирургии</a:t>
              </a:r>
            </a:p>
            <a:p>
              <a:pPr marL="285750" indent="-285750">
                <a:buClr>
                  <a:srgbClr val="D6106E"/>
                </a:buClr>
                <a:buFont typeface="Arial" panose="020B0604020202020204" pitchFamily="34" charset="0"/>
                <a:buChar char="•"/>
              </a:pPr>
              <a:r>
                <a:rPr lang="ru-RU" sz="1400" dirty="0"/>
                <a:t>Диагностическое отделение</a:t>
              </a:r>
            </a:p>
            <a:p>
              <a:pPr marL="285750" indent="-285750">
                <a:buClr>
                  <a:srgbClr val="D6106E"/>
                </a:buClr>
                <a:buFont typeface="Arial" panose="020B0604020202020204" pitchFamily="34" charset="0"/>
                <a:buChar char="•"/>
              </a:pPr>
              <a:r>
                <a:rPr lang="ru-RU" sz="1400" dirty="0"/>
                <a:t>Противошоковое отделение</a:t>
              </a:r>
            </a:p>
            <a:p>
              <a:pPr marL="285750" indent="-285750">
                <a:buClr>
                  <a:srgbClr val="D6106E"/>
                </a:buClr>
                <a:buFont typeface="Arial" panose="020B0604020202020204" pitchFamily="34" charset="0"/>
                <a:buChar char="•"/>
              </a:pPr>
              <a:r>
                <a:rPr lang="ru-RU" sz="1400" dirty="0"/>
                <a:t>Инфекционное отделение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7642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5D0807C-5FC6-0610-EC42-05EAB985072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C30A2314-04D9-5185-D855-AADD44B684FF}"/>
              </a:ext>
            </a:extLst>
          </p:cNvPr>
          <p:cNvGrpSpPr/>
          <p:nvPr/>
        </p:nvGrpSpPr>
        <p:grpSpPr bwMode="auto">
          <a:xfrm>
            <a:off x="7549877" y="3705002"/>
            <a:ext cx="4409596" cy="954107"/>
            <a:chOff x="7782404" y="3945197"/>
            <a:chExt cx="4409596" cy="95410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8E2F4B4-77F0-9C22-29E3-B0AB7DC5A7C0}"/>
                </a:ext>
              </a:extLst>
            </p:cNvPr>
            <p:cNvSpPr txBox="1"/>
            <p:nvPr/>
          </p:nvSpPr>
          <p:spPr bwMode="auto">
            <a:xfrm>
              <a:off x="8797633" y="3945197"/>
              <a:ext cx="3394367" cy="954107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Оперативное реагирование</a:t>
              </a:r>
              <a:b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</a:b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на тремор и незамедлительная помощь со стороны медицинского персонала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3DF6DE90-0BB8-113C-82E9-A3CE36ECE190}"/>
                </a:ext>
              </a:extLst>
            </p:cNvPr>
            <p:cNvGrpSpPr/>
            <p:nvPr/>
          </p:nvGrpSpPr>
          <p:grpSpPr bwMode="auto">
            <a:xfrm>
              <a:off x="7782404" y="3974973"/>
              <a:ext cx="894556" cy="894556"/>
              <a:chOff x="14676905" y="4093479"/>
              <a:chExt cx="894556" cy="894556"/>
            </a:xfrm>
          </p:grpSpPr>
          <p:sp>
            <p:nvSpPr>
              <p:cNvPr id="46" name="Прямоугольник: скругленные углы 45">
                <a:extLst>
                  <a:ext uri="{FF2B5EF4-FFF2-40B4-BE49-F238E27FC236}">
                    <a16:creationId xmlns:a16="http://schemas.microsoft.com/office/drawing/2014/main" id="{1230222C-6E33-6C5C-EAD1-2AF2B2433AE4}"/>
                  </a:ext>
                </a:extLst>
              </p:cNvPr>
              <p:cNvSpPr/>
              <p:nvPr/>
            </p:nvSpPr>
            <p:spPr bwMode="auto">
              <a:xfrm>
                <a:off x="14676905" y="4093479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23000">
                    <a:srgbClr val="BA0E60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229600D3-B75F-D4DB-2EFD-29B025C3CE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/>
            </p:blipFill>
            <p:spPr bwMode="auto">
              <a:xfrm>
                <a:off x="14764184" y="4197374"/>
                <a:ext cx="720000" cy="720000"/>
              </a:xfrm>
              <a:prstGeom prst="rect">
                <a:avLst/>
              </a:prstGeom>
            </p:spPr>
          </p:pic>
        </p:grp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DF16B46E-90EC-B779-E6F0-614F0858F0E5}"/>
              </a:ext>
            </a:extLst>
          </p:cNvPr>
          <p:cNvGrpSpPr/>
          <p:nvPr/>
        </p:nvGrpSpPr>
        <p:grpSpPr bwMode="auto">
          <a:xfrm>
            <a:off x="7549877" y="4973424"/>
            <a:ext cx="4300924" cy="894556"/>
            <a:chOff x="7782404" y="5132119"/>
            <a:chExt cx="4300924" cy="89455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FBAAD89-74E5-F720-85DC-252E6C03F330}"/>
                </a:ext>
              </a:extLst>
            </p:cNvPr>
            <p:cNvSpPr txBox="1"/>
            <p:nvPr/>
          </p:nvSpPr>
          <p:spPr bwMode="auto">
            <a:xfrm>
              <a:off x="8797633" y="5317787"/>
              <a:ext cx="3285695" cy="523220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24/7 контроль соблюдения врачебных рекомендаций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4D9DE982-0B3E-8AFD-0B56-7E9FE779D1C8}"/>
                </a:ext>
              </a:extLst>
            </p:cNvPr>
            <p:cNvGrpSpPr/>
            <p:nvPr/>
          </p:nvGrpSpPr>
          <p:grpSpPr bwMode="auto">
            <a:xfrm>
              <a:off x="7782404" y="5132119"/>
              <a:ext cx="894556" cy="894556"/>
              <a:chOff x="15324856" y="4158669"/>
              <a:chExt cx="894556" cy="894556"/>
            </a:xfrm>
          </p:grpSpPr>
          <p:sp>
            <p:nvSpPr>
              <p:cNvPr id="52" name="Прямоугольник: скругленные углы 51">
                <a:extLst>
                  <a:ext uri="{FF2B5EF4-FFF2-40B4-BE49-F238E27FC236}">
                    <a16:creationId xmlns:a16="http://schemas.microsoft.com/office/drawing/2014/main" id="{C976DC96-5056-0491-4659-360D70238D6B}"/>
                  </a:ext>
                </a:extLst>
              </p:cNvPr>
              <p:cNvSpPr/>
              <p:nvPr/>
            </p:nvSpPr>
            <p:spPr bwMode="auto">
              <a:xfrm>
                <a:off x="15324856" y="4158669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23000">
                    <a:srgbClr val="BA0E60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C7E9BA9-238D-F3BF-416F-40B429C4AE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/>
            </p:blipFill>
            <p:spPr bwMode="auto">
              <a:xfrm>
                <a:off x="15412134" y="4262564"/>
                <a:ext cx="720000" cy="720000"/>
              </a:xfrm>
              <a:prstGeom prst="rect">
                <a:avLst/>
              </a:prstGeom>
            </p:spPr>
          </p:pic>
        </p:grp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C0DC35AB-B24E-0501-3FC1-82CB3EBA76F9}"/>
              </a:ext>
            </a:extLst>
          </p:cNvPr>
          <p:cNvGrpSpPr/>
          <p:nvPr/>
        </p:nvGrpSpPr>
        <p:grpSpPr bwMode="auto">
          <a:xfrm>
            <a:off x="7554812" y="1287263"/>
            <a:ext cx="4169682" cy="894556"/>
            <a:chOff x="7787339" y="1579642"/>
            <a:chExt cx="4169682" cy="89455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9D6FCE-7E93-21DE-1846-8C9AD6FE00B0}"/>
                </a:ext>
              </a:extLst>
            </p:cNvPr>
            <p:cNvSpPr txBox="1"/>
            <p:nvPr/>
          </p:nvSpPr>
          <p:spPr bwMode="auto">
            <a:xfrm>
              <a:off x="8797633" y="1657588"/>
              <a:ext cx="3159388" cy="738664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Повышенная активность медицинского персонала </a:t>
              </a:r>
              <a:b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</a:b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в данных палатах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7E3B1FA2-0840-72A8-25C0-39A579C23D75}"/>
                </a:ext>
              </a:extLst>
            </p:cNvPr>
            <p:cNvGrpSpPr/>
            <p:nvPr/>
          </p:nvGrpSpPr>
          <p:grpSpPr bwMode="auto">
            <a:xfrm>
              <a:off x="7787339" y="1579642"/>
              <a:ext cx="894556" cy="894556"/>
              <a:chOff x="2076909" y="4137118"/>
              <a:chExt cx="894556" cy="894556"/>
            </a:xfrm>
          </p:grpSpPr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id="{E896E8AD-8D22-6522-2D43-4B5151721075}"/>
                  </a:ext>
                </a:extLst>
              </p:cNvPr>
              <p:cNvSpPr/>
              <p:nvPr/>
            </p:nvSpPr>
            <p:spPr bwMode="auto">
              <a:xfrm>
                <a:off x="2076909" y="4137118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23000">
                    <a:srgbClr val="BA0E60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84D26211-E967-C274-2B72-66C1DB9D4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/>
            </p:blipFill>
            <p:spPr bwMode="auto">
              <a:xfrm>
                <a:off x="2164187" y="4224396"/>
                <a:ext cx="720000" cy="720000"/>
              </a:xfrm>
              <a:prstGeom prst="rect">
                <a:avLst/>
              </a:prstGeom>
            </p:spPr>
          </p:pic>
        </p:grp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E9D65206-ACE9-5C98-481A-B5DF5357854D}"/>
              </a:ext>
            </a:extLst>
          </p:cNvPr>
          <p:cNvGrpSpPr/>
          <p:nvPr/>
        </p:nvGrpSpPr>
        <p:grpSpPr bwMode="auto">
          <a:xfrm>
            <a:off x="7554812" y="2496133"/>
            <a:ext cx="4270728" cy="894556"/>
            <a:chOff x="7787339" y="2770743"/>
            <a:chExt cx="4270728" cy="89455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18CD88-B7D9-88FD-6A59-C71DE4DC2173}"/>
                </a:ext>
              </a:extLst>
            </p:cNvPr>
            <p:cNvSpPr txBox="1"/>
            <p:nvPr/>
          </p:nvSpPr>
          <p:spPr bwMode="auto">
            <a:xfrm>
              <a:off x="8797633" y="2848689"/>
              <a:ext cx="3260434" cy="738664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Предотвращение самостоятельного причинения вреда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8B0A6516-83F5-204C-01D0-2B234F2763DC}"/>
                </a:ext>
              </a:extLst>
            </p:cNvPr>
            <p:cNvGrpSpPr/>
            <p:nvPr/>
          </p:nvGrpSpPr>
          <p:grpSpPr bwMode="auto">
            <a:xfrm>
              <a:off x="7787339" y="2770743"/>
              <a:ext cx="894556" cy="894556"/>
              <a:chOff x="12125198" y="4093479"/>
              <a:chExt cx="894556" cy="894556"/>
            </a:xfrm>
          </p:grpSpPr>
          <p:sp>
            <p:nvSpPr>
              <p:cNvPr id="40" name="Прямоугольник: скругленные углы 39">
                <a:extLst>
                  <a:ext uri="{FF2B5EF4-FFF2-40B4-BE49-F238E27FC236}">
                    <a16:creationId xmlns:a16="http://schemas.microsoft.com/office/drawing/2014/main" id="{51BA5C83-8E10-624A-E423-F5F81AA6B8E2}"/>
                  </a:ext>
                </a:extLst>
              </p:cNvPr>
              <p:cNvSpPr/>
              <p:nvPr/>
            </p:nvSpPr>
            <p:spPr bwMode="auto">
              <a:xfrm>
                <a:off x="12125198" y="4093479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23000">
                    <a:srgbClr val="BA0E60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AFFB2C59-D5BE-32E3-E65D-564BF71E5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/>
            </p:blipFill>
            <p:spPr bwMode="auto">
              <a:xfrm>
                <a:off x="12262480" y="4183229"/>
                <a:ext cx="720000" cy="720000"/>
              </a:xfrm>
              <a:prstGeom prst="rect">
                <a:avLst/>
              </a:prstGeom>
            </p:spPr>
          </p:pic>
        </p:grp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79F2970E-21CB-C624-0A85-CE56AD8D7F1E}"/>
              </a:ext>
            </a:extLst>
          </p:cNvPr>
          <p:cNvGrpSpPr/>
          <p:nvPr/>
        </p:nvGrpSpPr>
        <p:grpSpPr bwMode="auto">
          <a:xfrm>
            <a:off x="1795495" y="4438051"/>
            <a:ext cx="2537896" cy="1536648"/>
            <a:chOff x="155559" y="2705995"/>
            <a:chExt cx="2537896" cy="1536648"/>
          </a:xfrm>
        </p:grpSpPr>
        <p:sp>
          <p:nvSpPr>
            <p:cNvPr id="6" name="Текст 2">
              <a:extLst>
                <a:ext uri="{FF2B5EF4-FFF2-40B4-BE49-F238E27FC236}">
                  <a16:creationId xmlns:a16="http://schemas.microsoft.com/office/drawing/2014/main" id="{5CEBF8A1-68FF-09AF-B7A9-43E3C474D14A}"/>
                </a:ext>
              </a:extLst>
            </p:cNvPr>
            <p:cNvSpPr txBox="1"/>
            <p:nvPr/>
          </p:nvSpPr>
          <p:spPr bwMode="auto">
            <a:xfrm>
              <a:off x="787262" y="2705995"/>
              <a:ext cx="1274490" cy="879800"/>
            </a:xfrm>
            <a:prstGeom prst="rect">
              <a:avLst/>
            </a:prstGeom>
            <a:grpFill/>
          </p:spPr>
          <p:txBody>
            <a:bodyPr/>
            <a:lstStyle>
              <a:lvl1pPr marL="0" indent="0" algn="l" defTabSz="914400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2051D"/>
                  </a:solidFill>
                  <a:effectLst/>
                  <a:uLnTx/>
                  <a:uFillTx/>
                  <a:latin typeface="Montserrat Medium (Основной текст)"/>
                </a:rPr>
                <a:t>каждый </a:t>
              </a:r>
              <a:r>
                <a:rPr kumimoji="0" lang="ru-RU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 (Основной текст)"/>
                </a:rPr>
                <a:t>15-й</a:t>
              </a:r>
              <a:r>
                <a:rPr kumimoji="0" lang="ru-RU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 (Основной текст)"/>
                </a:rPr>
                <a:t> 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2051D"/>
                  </a:solidFill>
                  <a:effectLst/>
                  <a:uLnTx/>
                  <a:uFillTx/>
                  <a:latin typeface="Montserrat Medium (Основной текст)"/>
                </a:rPr>
                <a:t>пациент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 (Основной текст)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DECBBB-6A4A-E18A-3602-612956A985D2}"/>
                </a:ext>
              </a:extLst>
            </p:cNvPr>
            <p:cNvSpPr txBox="1"/>
            <p:nvPr/>
          </p:nvSpPr>
          <p:spPr bwMode="auto">
            <a:xfrm>
              <a:off x="155559" y="3657868"/>
              <a:ext cx="2537896" cy="584775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2051D"/>
                  </a:solidFill>
                  <a:effectLst/>
                  <a:uLnTx/>
                  <a:uFillTx/>
                  <a:latin typeface="Montserrat Medium (Основной текст)"/>
                </a:rPr>
                <a:t>Самостоятельное удаление катетера</a:t>
              </a: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6045F1FE-3353-E0F0-E680-3A7993667BA5}"/>
              </a:ext>
            </a:extLst>
          </p:cNvPr>
          <p:cNvGrpSpPr/>
          <p:nvPr/>
        </p:nvGrpSpPr>
        <p:grpSpPr bwMode="auto">
          <a:xfrm>
            <a:off x="396468" y="1287263"/>
            <a:ext cx="5861021" cy="1473200"/>
            <a:chOff x="234979" y="1290319"/>
            <a:chExt cx="5861021" cy="1473200"/>
          </a:xfrm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BFD3537B-0724-F520-38F5-4994D1486A4F}"/>
                </a:ext>
              </a:extLst>
            </p:cNvPr>
            <p:cNvSpPr/>
            <p:nvPr/>
          </p:nvSpPr>
          <p:spPr bwMode="auto">
            <a:xfrm>
              <a:off x="234979" y="1290319"/>
              <a:ext cx="5861021" cy="1473200"/>
            </a:xfrm>
            <a:prstGeom prst="roundRect">
              <a:avLst>
                <a:gd name="adj" fmla="val 16667"/>
              </a:avLst>
            </a:prstGeom>
            <a:gradFill>
              <a:gsLst>
                <a:gs pos="23000">
                  <a:srgbClr val="BA0E60"/>
                </a:gs>
                <a:gs pos="100000">
                  <a:srgbClr val="250C3D"/>
                </a:gs>
              </a:gsLst>
              <a:lin ang="27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581B63-BE99-A99D-D2C4-3A0219F79930}"/>
                </a:ext>
              </a:extLst>
            </p:cNvPr>
            <p:cNvSpPr txBox="1"/>
            <p:nvPr/>
          </p:nvSpPr>
          <p:spPr bwMode="auto">
            <a:xfrm>
              <a:off x="1975734" y="1575443"/>
              <a:ext cx="4024666" cy="923330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rPr>
                <a:t>Система предотвратила риски возникновения критичных осложнений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42" name="Текст 2">
              <a:extLst>
                <a:ext uri="{FF2B5EF4-FFF2-40B4-BE49-F238E27FC236}">
                  <a16:creationId xmlns:a16="http://schemas.microsoft.com/office/drawing/2014/main" id="{59355843-E0C9-A410-4C1D-0A2DB8B3AD30}"/>
                </a:ext>
              </a:extLst>
            </p:cNvPr>
            <p:cNvSpPr txBox="1"/>
            <p:nvPr/>
          </p:nvSpPr>
          <p:spPr bwMode="auto">
            <a:xfrm>
              <a:off x="455270" y="1422614"/>
              <a:ext cx="1501827" cy="1228989"/>
            </a:xfrm>
            <a:prstGeom prst="rect">
              <a:avLst/>
            </a:prstGeom>
            <a:grpFill/>
          </p:spPr>
          <p:txBody>
            <a:bodyPr/>
            <a:lstStyle>
              <a:lvl1pPr marL="0" indent="0" algn="l" defTabSz="914400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 (Основной текст)"/>
                </a:rPr>
                <a:t>У каждого </a:t>
              </a:r>
              <a:r>
                <a:rPr kumimoji="0" lang="ru-RU" sz="5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 (Основной текст)"/>
                </a:rPr>
                <a:t>7</a:t>
              </a: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 (Основной текст)"/>
                </a:rPr>
                <a:t> пациента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B371E2BC-9458-F47C-3BB8-543821D53281}"/>
              </a:ext>
            </a:extLst>
          </p:cNvPr>
          <p:cNvGrpSpPr/>
          <p:nvPr/>
        </p:nvGrpSpPr>
        <p:grpSpPr bwMode="auto">
          <a:xfrm>
            <a:off x="824273" y="3080083"/>
            <a:ext cx="4480340" cy="1057043"/>
            <a:chOff x="5233644" y="3074017"/>
            <a:chExt cx="4480340" cy="1057043"/>
          </a:xfrm>
        </p:grpSpPr>
        <p:sp>
          <p:nvSpPr>
            <p:cNvPr id="3" name="Текст 2">
              <a:extLst>
                <a:ext uri="{FF2B5EF4-FFF2-40B4-BE49-F238E27FC236}">
                  <a16:creationId xmlns:a16="http://schemas.microsoft.com/office/drawing/2014/main" id="{CA13E06E-5621-3996-910D-B6647A2DEC4C}"/>
                </a:ext>
              </a:extLst>
            </p:cNvPr>
            <p:cNvSpPr txBox="1"/>
            <p:nvPr/>
          </p:nvSpPr>
          <p:spPr bwMode="auto">
            <a:xfrm>
              <a:off x="7186819" y="3074017"/>
              <a:ext cx="573991" cy="472268"/>
            </a:xfrm>
            <a:prstGeom prst="rect">
              <a:avLst/>
            </a:prstGeom>
            <a:grpFill/>
          </p:spPr>
          <p:txBody>
            <a:bodyPr/>
            <a:lstStyle>
              <a:lvl1pPr marL="0" indent="0" algn="l" defTabSz="914400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 (Основной текст)"/>
                </a:rPr>
                <a:t>2</a:t>
              </a:r>
              <a:endPara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9D3782-6DA3-4306-3110-F2E9A3962800}"/>
                </a:ext>
              </a:extLst>
            </p:cNvPr>
            <p:cNvSpPr txBox="1"/>
            <p:nvPr/>
          </p:nvSpPr>
          <p:spPr bwMode="auto">
            <a:xfrm>
              <a:off x="5233644" y="3546285"/>
              <a:ext cx="4480340" cy="584775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2051D"/>
                  </a:solidFill>
                  <a:effectLst/>
                  <a:uLnTx/>
                  <a:uFillTx/>
                  <a:latin typeface="Montserrat Medium (Основной текст)"/>
                </a:rPr>
                <a:t>Случая несвоевременного сестринского ухода в месяц </a:t>
              </a: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8CB6A2-4947-48FD-3B06-D61556E5CB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0576332" y="349083"/>
            <a:ext cx="1235546" cy="381600"/>
          </a:xfrm>
          <a:prstGeom prst="rect">
            <a:avLst/>
          </a:prstGeom>
        </p:spPr>
      </p:pic>
      <p:sp>
        <p:nvSpPr>
          <p:cNvPr id="5" name="Сбор и хранение гибридных данных через уникальный API…">
            <a:extLst>
              <a:ext uri="{FF2B5EF4-FFF2-40B4-BE49-F238E27FC236}">
                <a16:creationId xmlns:a16="http://schemas.microsoft.com/office/drawing/2014/main" id="{80E39D4A-6B1F-2A08-5A12-95FEE01C71DA}"/>
              </a:ext>
            </a:extLst>
          </p:cNvPr>
          <p:cNvSpPr txBox="1"/>
          <p:nvPr/>
        </p:nvSpPr>
        <p:spPr bwMode="auto">
          <a:xfrm>
            <a:off x="461124" y="260298"/>
            <a:ext cx="10216200" cy="66684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1778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>
                <a:latin typeface="SF Pro Rounded Light"/>
                <a:ea typeface="SF Pro Rounded Light"/>
                <a:cs typeface="SF Pro Rounded Light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rPr>
              <a:t>ИИ-МОНИТОРИНГ</a:t>
            </a:r>
            <a:b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rPr>
            </a:b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rPr>
              <a:t>ЭФФЕКТЫ РАБОТЫ СЕРВИСА В ОРИТ</a:t>
            </a:r>
            <a:endParaRPr kumimoji="0" sz="4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F Pro Rounded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E1CFAA-B7FF-7604-4577-FD3FEAF54A21}"/>
              </a:ext>
            </a:extLst>
          </p:cNvPr>
          <p:cNvSpPr txBox="1"/>
          <p:nvPr/>
        </p:nvSpPr>
        <p:spPr bwMode="auto">
          <a:xfrm>
            <a:off x="461124" y="6286373"/>
            <a:ext cx="9302815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0000"/>
                </a:solidFill>
              </a:defRPr>
            </a:pP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  <a:cs typeface="Calibri"/>
              </a:rPr>
              <a:t>* По данным «Третье Мнение»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/>
            </a:endParaRP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0770F9A8-43D6-625E-0744-A7AD070078D2}"/>
              </a:ext>
            </a:extLst>
          </p:cNvPr>
          <p:cNvSpPr/>
          <p:nvPr/>
        </p:nvSpPr>
        <p:spPr bwMode="auto">
          <a:xfrm>
            <a:off x="461124" y="6152462"/>
            <a:ext cx="4731118" cy="1"/>
          </a:xfrm>
          <a:prstGeom prst="line">
            <a:avLst/>
          </a:prstGeom>
          <a:ln w="6350">
            <a:solidFill>
              <a:schemeClr val="accent4"/>
            </a:solidFill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8F8F8F">
                  <a:lumOff val="44000"/>
                </a:srgbClr>
              </a:solidFill>
              <a:effectLst/>
              <a:uLnTx/>
              <a:uFillTx/>
              <a:latin typeface="Montserrat Medium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938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397050" y="6286373"/>
            <a:ext cx="9302815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0000"/>
                </a:solidFill>
              </a:defRPr>
            </a:pP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  <a:cs typeface="Calibri"/>
              </a:rPr>
              <a:t>* По данным Зыковой А.А., заведующей отделением терапии в КБ №1 Медси</a:t>
            </a:r>
            <a:endParaRPr kumimoji="0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/>
              <a:cs typeface="Calibri"/>
            </a:endParaRPr>
          </a:p>
        </p:txBody>
      </p:sp>
      <p:sp>
        <p:nvSpPr>
          <p:cNvPr id="6" name="Прямая соединительная линия 5"/>
          <p:cNvSpPr/>
          <p:nvPr/>
        </p:nvSpPr>
        <p:spPr bwMode="auto">
          <a:xfrm>
            <a:off x="397050" y="6152462"/>
            <a:ext cx="4731118" cy="1"/>
          </a:xfrm>
          <a:prstGeom prst="line">
            <a:avLst/>
          </a:prstGeom>
          <a:ln w="6350">
            <a:solidFill>
              <a:schemeClr val="accent4"/>
            </a:solidFill>
            <a:miter/>
          </a:ln>
        </p:spPr>
        <p:txBody>
          <a:bodyPr lIns="45719" rIns="45719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8F8F8F">
                  <a:lumOff val="44000"/>
                </a:srgbClr>
              </a:solidFill>
              <a:effectLst/>
              <a:uLnTx/>
              <a:uFillTx/>
              <a:latin typeface="Montserrat Medium"/>
              <a:cs typeface="Calibri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76332" y="349083"/>
            <a:ext cx="1235546" cy="381600"/>
          </a:xfrm>
          <a:prstGeom prst="rect">
            <a:avLst/>
          </a:prstGeom>
        </p:spPr>
      </p:pic>
      <p:sp>
        <p:nvSpPr>
          <p:cNvPr id="21" name="Прямоугольник: скругленные углы 20"/>
          <p:cNvSpPr/>
          <p:nvPr/>
        </p:nvSpPr>
        <p:spPr bwMode="auto">
          <a:xfrm>
            <a:off x="6146160" y="1465620"/>
            <a:ext cx="5715878" cy="1229560"/>
          </a:xfrm>
          <a:prstGeom prst="roundRect">
            <a:avLst>
              <a:gd name="adj" fmla="val 21841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6206143" y="1603347"/>
            <a:ext cx="46538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  <a:ea typeface="Calibri"/>
              </a:rPr>
              <a:t>Оптимизация процессов оказания помощи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  <a:ea typeface="Calibri"/>
              </a:rPr>
              <a:t>за счет оперативного выявления нежелательных событий при обходах пациентов и проведении манипуляций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/>
            </a:endParaRPr>
          </a:p>
        </p:txBody>
      </p:sp>
      <p:sp>
        <p:nvSpPr>
          <p:cNvPr id="26" name="Прямоугольник: скругленные углы 25"/>
          <p:cNvSpPr/>
          <p:nvPr/>
        </p:nvSpPr>
        <p:spPr bwMode="auto">
          <a:xfrm>
            <a:off x="6140743" y="4243347"/>
            <a:ext cx="5716800" cy="1229560"/>
          </a:xfrm>
          <a:prstGeom prst="roundRect">
            <a:avLst>
              <a:gd name="adj" fmla="val 21041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6201648" y="4397296"/>
            <a:ext cx="4703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  <a:ea typeface="Calibri"/>
              </a:rPr>
              <a:t>Быстрый разбор претензий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  <a:ea typeface="Calibri"/>
              </a:rPr>
              <a:t>: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  <a:ea typeface="Calibri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  <a:ea typeface="Calibri"/>
              </a:rPr>
              <a:t>вместо «слово против слова» – объективное доказательство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/>
            </a:endParaRPr>
          </a:p>
        </p:txBody>
      </p:sp>
      <p:sp>
        <p:nvSpPr>
          <p:cNvPr id="35" name="Прямоугольник: скругленные углы 34"/>
          <p:cNvSpPr/>
          <p:nvPr/>
        </p:nvSpPr>
        <p:spPr bwMode="auto">
          <a:xfrm>
            <a:off x="6155983" y="2852119"/>
            <a:ext cx="5716800" cy="1229560"/>
          </a:xfrm>
          <a:prstGeom prst="roundRect">
            <a:avLst>
              <a:gd name="adj" fmla="val 22640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6231197" y="3002183"/>
            <a:ext cx="42108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0F69"/>
              </a:buClr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  <a:ea typeface="Calibri"/>
              </a:rPr>
              <a:t>Высвобождение времени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  <a:ea typeface="Calibri"/>
              </a:rPr>
              <a:t>,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  <a:ea typeface="Calibri"/>
              </a:rPr>
              <a:t>которое ранее тратилось на постоянные обходы пациентов вживую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/>
            </a:endParaRPr>
          </a:p>
        </p:txBody>
      </p:sp>
      <p:sp>
        <p:nvSpPr>
          <p:cNvPr id="39" name="Сбор и хранение гибридных данных через уникальный API…"/>
          <p:cNvSpPr txBox="1"/>
          <p:nvPr/>
        </p:nvSpPr>
        <p:spPr bwMode="auto">
          <a:xfrm>
            <a:off x="397050" y="414186"/>
            <a:ext cx="10216200" cy="35907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1778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>
                <a:latin typeface="SF Pro Rounded Light"/>
                <a:ea typeface="SF Pro Rounded Light"/>
                <a:cs typeface="SF Pro Rounded Light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rPr>
              <a:t>ЭФФЕКТЫ РАБОТЫ СЕРВИСА В СТАЦИОНАРЕ </a:t>
            </a:r>
            <a:endParaRPr kumimoji="0" sz="4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F Pro Rounded Light"/>
            </a:endParaRPr>
          </a:p>
        </p:txBody>
      </p:sp>
      <p:grpSp>
        <p:nvGrpSpPr>
          <p:cNvPr id="40" name="Группа 39"/>
          <p:cNvGrpSpPr/>
          <p:nvPr/>
        </p:nvGrpSpPr>
        <p:grpSpPr bwMode="auto">
          <a:xfrm>
            <a:off x="10962987" y="1801716"/>
            <a:ext cx="894556" cy="894556"/>
            <a:chOff x="7118285" y="5234897"/>
            <a:chExt cx="894556" cy="894556"/>
          </a:xfrm>
        </p:grpSpPr>
        <p:sp>
          <p:nvSpPr>
            <p:cNvPr id="41" name="Прямоугольник: скругленные углы 40"/>
            <p:cNvSpPr/>
            <p:nvPr/>
          </p:nvSpPr>
          <p:spPr bwMode="auto">
            <a:xfrm>
              <a:off x="7118285" y="5234897"/>
              <a:ext cx="894556" cy="894556"/>
            </a:xfrm>
            <a:prstGeom prst="roundRect">
              <a:avLst>
                <a:gd name="adj" fmla="val 29357"/>
              </a:avLst>
            </a:prstGeom>
            <a:gradFill>
              <a:gsLst>
                <a:gs pos="0">
                  <a:srgbClr val="D6106E"/>
                </a:gs>
                <a:gs pos="100000">
                  <a:srgbClr val="250C3D"/>
                </a:gs>
              </a:gsLst>
              <a:lin ang="27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7211908" y="5328520"/>
              <a:ext cx="707310" cy="707310"/>
            </a:xfrm>
            <a:prstGeom prst="rect">
              <a:avLst/>
            </a:prstGeom>
            <a:effectLst/>
          </p:spPr>
        </p:pic>
      </p:grpSp>
      <p:grpSp>
        <p:nvGrpSpPr>
          <p:cNvPr id="43" name="Группа 42"/>
          <p:cNvGrpSpPr/>
          <p:nvPr/>
        </p:nvGrpSpPr>
        <p:grpSpPr bwMode="auto">
          <a:xfrm>
            <a:off x="10978227" y="3187122"/>
            <a:ext cx="894556" cy="894556"/>
            <a:chOff x="7118285" y="5234897"/>
            <a:chExt cx="894556" cy="894556"/>
          </a:xfrm>
        </p:grpSpPr>
        <p:sp>
          <p:nvSpPr>
            <p:cNvPr id="44" name="Прямоугольник: скругленные углы 43"/>
            <p:cNvSpPr/>
            <p:nvPr/>
          </p:nvSpPr>
          <p:spPr bwMode="auto">
            <a:xfrm>
              <a:off x="7118285" y="5234897"/>
              <a:ext cx="894556" cy="894556"/>
            </a:xfrm>
            <a:prstGeom prst="roundRect">
              <a:avLst>
                <a:gd name="adj" fmla="val 29357"/>
              </a:avLst>
            </a:prstGeom>
            <a:gradFill>
              <a:gsLst>
                <a:gs pos="0">
                  <a:srgbClr val="D6106E"/>
                </a:gs>
                <a:gs pos="100000">
                  <a:srgbClr val="250C3D"/>
                </a:gs>
              </a:gsLst>
              <a:lin ang="27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7211908" y="5328520"/>
              <a:ext cx="707310" cy="707310"/>
            </a:xfrm>
            <a:prstGeom prst="rect">
              <a:avLst/>
            </a:prstGeom>
            <a:effectLst/>
          </p:spPr>
        </p:pic>
      </p:grpSp>
      <p:grpSp>
        <p:nvGrpSpPr>
          <p:cNvPr id="52" name="Группа 51"/>
          <p:cNvGrpSpPr/>
          <p:nvPr/>
        </p:nvGrpSpPr>
        <p:grpSpPr bwMode="auto">
          <a:xfrm>
            <a:off x="10991814" y="4572168"/>
            <a:ext cx="894556" cy="894556"/>
            <a:chOff x="7118285" y="5234897"/>
            <a:chExt cx="894556" cy="894556"/>
          </a:xfrm>
        </p:grpSpPr>
        <p:sp>
          <p:nvSpPr>
            <p:cNvPr id="53" name="Прямоугольник: скругленные углы 52"/>
            <p:cNvSpPr/>
            <p:nvPr/>
          </p:nvSpPr>
          <p:spPr bwMode="auto">
            <a:xfrm>
              <a:off x="7118285" y="5234897"/>
              <a:ext cx="894556" cy="894556"/>
            </a:xfrm>
            <a:prstGeom prst="roundRect">
              <a:avLst>
                <a:gd name="adj" fmla="val 29357"/>
              </a:avLst>
            </a:prstGeom>
            <a:gradFill>
              <a:gsLst>
                <a:gs pos="0">
                  <a:srgbClr val="D6106E"/>
                </a:gs>
                <a:gs pos="100000">
                  <a:srgbClr val="250C3D"/>
                </a:gs>
              </a:gsLst>
              <a:lin ang="27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7211908" y="5328520"/>
              <a:ext cx="707310" cy="707310"/>
            </a:xfrm>
            <a:prstGeom prst="rect">
              <a:avLst/>
            </a:prstGeom>
            <a:effectLst/>
          </p:spPr>
        </p:pic>
      </p:grpSp>
      <p:sp>
        <p:nvSpPr>
          <p:cNvPr id="27" name="TextBox 26"/>
          <p:cNvSpPr txBox="1"/>
          <p:nvPr/>
        </p:nvSpPr>
        <p:spPr bwMode="auto">
          <a:xfrm>
            <a:off x="3709113" y="5761620"/>
            <a:ext cx="47737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0F69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</a:rPr>
              <a:t>Снижение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</a:rPr>
              <a:t>текучести кадров – с 30% до 10%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D6106E"/>
              </a:solidFill>
              <a:effectLst/>
              <a:uLnTx/>
              <a:uFillTx/>
              <a:latin typeface="Montserrat Medium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9FED14A-0DA4-8942-6558-232DB287B426}"/>
              </a:ext>
            </a:extLst>
          </p:cNvPr>
          <p:cNvGrpSpPr/>
          <p:nvPr/>
        </p:nvGrpSpPr>
        <p:grpSpPr>
          <a:xfrm>
            <a:off x="198588" y="1465061"/>
            <a:ext cx="5727186" cy="4019266"/>
            <a:chOff x="198588" y="1465061"/>
            <a:chExt cx="5727186" cy="4019266"/>
          </a:xfrm>
        </p:grpSpPr>
        <p:sp>
          <p:nvSpPr>
            <p:cNvPr id="9" name="Прямоугольник: скругленные углы 8"/>
            <p:cNvSpPr/>
            <p:nvPr/>
          </p:nvSpPr>
          <p:spPr bwMode="auto">
            <a:xfrm>
              <a:off x="198588" y="1465061"/>
              <a:ext cx="5716800" cy="1229560"/>
            </a:xfrm>
            <a:prstGeom prst="roundRect">
              <a:avLst>
                <a:gd name="adj" fmla="val 22640"/>
              </a:avLst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259493" y="1604031"/>
              <a:ext cx="465380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"/>
                  <a:ea typeface="Calibri"/>
                </a:rPr>
                <a:t>Минимизация осложнений и ускорение лечения пациентов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"/>
                </a:rPr>
                <a:t> 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благодаря постоянному контролю за соблюдением назначений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14" name="Прямоугольник: скругленные углы 13"/>
            <p:cNvSpPr/>
            <p:nvPr/>
          </p:nvSpPr>
          <p:spPr bwMode="auto">
            <a:xfrm>
              <a:off x="198588" y="2878290"/>
              <a:ext cx="5716800" cy="1229560"/>
            </a:xfrm>
            <a:prstGeom prst="roundRect">
              <a:avLst>
                <a:gd name="adj" fmla="val 21041"/>
              </a:avLst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319521" y="3018632"/>
              <a:ext cx="4270225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0F69"/>
                </a:buClr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"/>
                </a:rPr>
                <a:t>Увеличение оборота койки 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за счет снижения травматизма ослабленных пациентов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grpSp>
          <p:nvGrpSpPr>
            <p:cNvPr id="49" name="Группа 48"/>
            <p:cNvGrpSpPr/>
            <p:nvPr/>
          </p:nvGrpSpPr>
          <p:grpSpPr bwMode="auto">
            <a:xfrm>
              <a:off x="5020832" y="1800064"/>
              <a:ext cx="894556" cy="894556"/>
              <a:chOff x="7118285" y="5234897"/>
              <a:chExt cx="894556" cy="894556"/>
            </a:xfrm>
          </p:grpSpPr>
          <p:sp>
            <p:nvSpPr>
              <p:cNvPr id="50" name="Прямоугольник: скругленные углы 49"/>
              <p:cNvSpPr/>
              <p:nvPr/>
            </p:nvSpPr>
            <p:spPr bwMode="auto">
              <a:xfrm>
                <a:off x="7118285" y="5234897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0">
                    <a:srgbClr val="D6106E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51" name="Рисунок 50"/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211908" y="5328520"/>
                <a:ext cx="707310" cy="707310"/>
              </a:xfrm>
              <a:prstGeom prst="rect">
                <a:avLst/>
              </a:prstGeom>
              <a:effectLst/>
            </p:spPr>
          </p:pic>
        </p:grpSp>
        <p:grpSp>
          <p:nvGrpSpPr>
            <p:cNvPr id="55" name="Группа 54"/>
            <p:cNvGrpSpPr/>
            <p:nvPr/>
          </p:nvGrpSpPr>
          <p:grpSpPr bwMode="auto">
            <a:xfrm>
              <a:off x="5031218" y="3212044"/>
              <a:ext cx="894556" cy="894556"/>
              <a:chOff x="7118285" y="5234897"/>
              <a:chExt cx="894556" cy="894556"/>
            </a:xfrm>
          </p:grpSpPr>
          <p:sp>
            <p:nvSpPr>
              <p:cNvPr id="56" name="Прямоугольник: скругленные углы 55"/>
              <p:cNvSpPr/>
              <p:nvPr/>
            </p:nvSpPr>
            <p:spPr bwMode="auto">
              <a:xfrm>
                <a:off x="7118285" y="5234897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0">
                    <a:srgbClr val="D6106E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57" name="Рисунок 56"/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7211908" y="5328520"/>
                <a:ext cx="707310" cy="707310"/>
              </a:xfrm>
              <a:prstGeom prst="rect">
                <a:avLst/>
              </a:prstGeom>
              <a:effectLst/>
            </p:spPr>
          </p:pic>
        </p:grpSp>
        <p:sp>
          <p:nvSpPr>
            <p:cNvPr id="29" name="Прямоугольник: скругленные углы 13"/>
            <p:cNvSpPr/>
            <p:nvPr/>
          </p:nvSpPr>
          <p:spPr bwMode="auto">
            <a:xfrm>
              <a:off x="198588" y="4254767"/>
              <a:ext cx="5716800" cy="1229560"/>
            </a:xfrm>
            <a:prstGeom prst="roundRect">
              <a:avLst>
                <a:gd name="adj" fmla="val 21041"/>
              </a:avLst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273802" y="4405690"/>
              <a:ext cx="42108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0F69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Улучшение </a:t>
              </a: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"/>
                </a:rPr>
                <a:t>психологического состояния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"/>
                </a:rPr>
                <a:t> 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</a:rPr>
                <a:t>больных и снижение боязни смерти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  <p:grpSp>
          <p:nvGrpSpPr>
            <p:cNvPr id="31" name="Группа 45"/>
            <p:cNvGrpSpPr/>
            <p:nvPr/>
          </p:nvGrpSpPr>
          <p:grpSpPr bwMode="auto">
            <a:xfrm>
              <a:off x="5020832" y="4589771"/>
              <a:ext cx="894556" cy="894556"/>
              <a:chOff x="7118285" y="5234897"/>
              <a:chExt cx="894556" cy="894556"/>
            </a:xfrm>
          </p:grpSpPr>
          <p:sp>
            <p:nvSpPr>
              <p:cNvPr id="32" name="Прямоугольник: скругленные углы 46"/>
              <p:cNvSpPr/>
              <p:nvPr/>
            </p:nvSpPr>
            <p:spPr bwMode="auto">
              <a:xfrm>
                <a:off x="7118285" y="5234897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0">
                    <a:srgbClr val="D6106E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34" name="Рисунок 47"/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7211908" y="5328520"/>
                <a:ext cx="707310" cy="707310"/>
              </a:xfrm>
              <a:prstGeom prst="rect">
                <a:avLst/>
              </a:prstGeom>
              <a:effectLst/>
            </p:spPr>
          </p:pic>
        </p:grpSp>
      </p:grpSp>
    </p:spTree>
    <p:extLst>
      <p:ext uri="{BB962C8B-B14F-4D97-AF65-F5344CB8AC3E}">
        <p14:creationId xmlns:p14="http://schemas.microsoft.com/office/powerpoint/2010/main" val="2676366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5D0807C-5FC6-0610-EC42-05EAB985072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8CB6A2-4947-48FD-3B06-D61556E5C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76332" y="349083"/>
            <a:ext cx="1235546" cy="381600"/>
          </a:xfrm>
          <a:prstGeom prst="rect">
            <a:avLst/>
          </a:prstGeom>
        </p:spPr>
      </p:pic>
      <p:sp>
        <p:nvSpPr>
          <p:cNvPr id="5" name="Сбор и хранение гибридных данных через уникальный API…">
            <a:extLst>
              <a:ext uri="{FF2B5EF4-FFF2-40B4-BE49-F238E27FC236}">
                <a16:creationId xmlns:a16="http://schemas.microsoft.com/office/drawing/2014/main" id="{80E39D4A-6B1F-2A08-5A12-95FEE01C71DA}"/>
              </a:ext>
            </a:extLst>
          </p:cNvPr>
          <p:cNvSpPr txBox="1"/>
          <p:nvPr/>
        </p:nvSpPr>
        <p:spPr bwMode="auto">
          <a:xfrm>
            <a:off x="461124" y="414186"/>
            <a:ext cx="10216200" cy="35907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1778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>
                <a:latin typeface="SF Pro Rounded Light"/>
                <a:ea typeface="SF Pro Rounded Light"/>
                <a:cs typeface="SF Pro Rounded Light"/>
              </a:defRPr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rPr>
              <a:t>ЭКОНОМИЧЕСКИЙ ЭФФЕКТ</a:t>
            </a:r>
            <a:endParaRPr kumimoji="0" sz="4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F Pro Rounded Light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A42725C6-E1F7-6D77-DC96-7C6753E0ADB1}"/>
              </a:ext>
            </a:extLst>
          </p:cNvPr>
          <p:cNvGrpSpPr/>
          <p:nvPr/>
        </p:nvGrpSpPr>
        <p:grpSpPr>
          <a:xfrm>
            <a:off x="461124" y="1373495"/>
            <a:ext cx="3466951" cy="2904827"/>
            <a:chOff x="301618" y="1316573"/>
            <a:chExt cx="3466951" cy="2904827"/>
          </a:xfrm>
        </p:grpSpPr>
        <p:graphicFrame>
          <p:nvGraphicFramePr>
            <p:cNvPr id="7" name="Диаграмма 6">
              <a:extLst>
                <a:ext uri="{FF2B5EF4-FFF2-40B4-BE49-F238E27FC236}">
                  <a16:creationId xmlns:a16="http://schemas.microsoft.com/office/drawing/2014/main" id="{F0A814D0-190C-3AA6-F02C-2EBF1A869FF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27801064"/>
                </p:ext>
              </p:extLst>
            </p:nvPr>
          </p:nvGraphicFramePr>
          <p:xfrm>
            <a:off x="461124" y="1455946"/>
            <a:ext cx="3307445" cy="27654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FA9ABCF6-33F8-1980-0A9D-7D25663E7486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36231" y="1581960"/>
              <a:ext cx="849786" cy="31901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тыс. Руб.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ACE6E64-A420-0657-39D5-54D509F5F74D}"/>
              </a:ext>
            </a:extLst>
          </p:cNvPr>
          <p:cNvGrpSpPr/>
          <p:nvPr/>
        </p:nvGrpSpPr>
        <p:grpSpPr>
          <a:xfrm>
            <a:off x="4185287" y="1423996"/>
            <a:ext cx="3862068" cy="3165181"/>
            <a:chOff x="4191765" y="1338255"/>
            <a:chExt cx="3862068" cy="3165181"/>
          </a:xfrm>
        </p:grpSpPr>
        <p:graphicFrame>
          <p:nvGraphicFramePr>
            <p:cNvPr id="18" name="Диаграмма 17">
              <a:extLst>
                <a:ext uri="{FF2B5EF4-FFF2-40B4-BE49-F238E27FC236}">
                  <a16:creationId xmlns:a16="http://schemas.microsoft.com/office/drawing/2014/main" id="{7AF4324B-38F8-2E1D-C232-25A89DD98D2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83359899"/>
                </p:ext>
              </p:extLst>
            </p:nvPr>
          </p:nvGraphicFramePr>
          <p:xfrm>
            <a:off x="4309736" y="1503532"/>
            <a:ext cx="3744097" cy="29999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614B9CF1-E373-B46B-09A1-E640A54A29A2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3920457" y="1609563"/>
              <a:ext cx="861626" cy="31901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тыс. Руб.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5AF87B5-E121-697D-C407-72101642CE2D}"/>
              </a:ext>
            </a:extLst>
          </p:cNvPr>
          <p:cNvGrpSpPr/>
          <p:nvPr/>
        </p:nvGrpSpPr>
        <p:grpSpPr>
          <a:xfrm>
            <a:off x="8231988" y="1564030"/>
            <a:ext cx="3579890" cy="2867442"/>
            <a:chOff x="7999423" y="1478142"/>
            <a:chExt cx="3579890" cy="2867442"/>
          </a:xfrm>
        </p:grpSpPr>
        <p:graphicFrame>
          <p:nvGraphicFramePr>
            <p:cNvPr id="26" name="Диаграмма 25">
              <a:extLst>
                <a:ext uri="{FF2B5EF4-FFF2-40B4-BE49-F238E27FC236}">
                  <a16:creationId xmlns:a16="http://schemas.microsoft.com/office/drawing/2014/main" id="{0EA21D3D-CF83-8FE7-E7BC-E4E90642B62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52895001"/>
                </p:ext>
              </p:extLst>
            </p:nvPr>
          </p:nvGraphicFramePr>
          <p:xfrm>
            <a:off x="8158928" y="1503532"/>
            <a:ext cx="3420385" cy="28420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ACFD11F1-4BDA-FCB8-8017-83C6288F8B65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7754732" y="1722833"/>
              <a:ext cx="808392" cy="31901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тыс. Руб.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38F031C9-83D9-40FD-400F-4226F1F1C358}"/>
              </a:ext>
            </a:extLst>
          </p:cNvPr>
          <p:cNvGrpSpPr/>
          <p:nvPr/>
        </p:nvGrpSpPr>
        <p:grpSpPr>
          <a:xfrm>
            <a:off x="623366" y="4391252"/>
            <a:ext cx="3192974" cy="2314098"/>
            <a:chOff x="289072" y="4391252"/>
            <a:chExt cx="3192974" cy="2314098"/>
          </a:xfrm>
        </p:grpSpPr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405B9F6B-E681-AC14-254F-38F66292755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44978084"/>
                </p:ext>
              </p:extLst>
            </p:nvPr>
          </p:nvGraphicFramePr>
          <p:xfrm>
            <a:off x="412275" y="4407190"/>
            <a:ext cx="3069771" cy="22981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D58189E6-B51D-5AF6-765E-776F6059F430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90230" y="4590094"/>
              <a:ext cx="729241" cy="33155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тыс. Руб.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9A1FD0A0-FEA6-EEDF-C63C-C16F9125E90F}"/>
              </a:ext>
            </a:extLst>
          </p:cNvPr>
          <p:cNvGrpSpPr/>
          <p:nvPr/>
        </p:nvGrpSpPr>
        <p:grpSpPr>
          <a:xfrm>
            <a:off x="4375355" y="4600749"/>
            <a:ext cx="7404370" cy="1911042"/>
            <a:chOff x="4375355" y="4581832"/>
            <a:chExt cx="7404370" cy="1911042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317D5744-9A81-0A4A-7880-90CBF43FB9FB}"/>
                </a:ext>
              </a:extLst>
            </p:cNvPr>
            <p:cNvSpPr/>
            <p:nvPr/>
          </p:nvSpPr>
          <p:spPr>
            <a:xfrm>
              <a:off x="4375355" y="4581832"/>
              <a:ext cx="7404370" cy="1911042"/>
            </a:xfrm>
            <a:prstGeom prst="roundRect">
              <a:avLst>
                <a:gd name="adj" fmla="val 13065"/>
              </a:avLst>
            </a:prstGeom>
            <a:gradFill>
              <a:gsLst>
                <a:gs pos="23000">
                  <a:srgbClr val="BA0E60"/>
                </a:gs>
                <a:gs pos="100000">
                  <a:srgbClr val="250C3D"/>
                </a:gs>
              </a:gsLst>
              <a:lin ang="27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D2F2BD3-0A4B-B31A-561E-56061AB74CD6}"/>
                </a:ext>
              </a:extLst>
            </p:cNvPr>
            <p:cNvSpPr txBox="1"/>
            <p:nvPr/>
          </p:nvSpPr>
          <p:spPr>
            <a:xfrm>
              <a:off x="5801712" y="4801700"/>
              <a:ext cx="4551656" cy="338554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rPr>
                <a:t>Совокупный эффект по годам, руб.: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2D6BA8F-935B-80B5-AE5D-C4995368B77E}"/>
                </a:ext>
              </a:extLst>
            </p:cNvPr>
            <p:cNvSpPr txBox="1"/>
            <p:nvPr/>
          </p:nvSpPr>
          <p:spPr>
            <a:xfrm>
              <a:off x="4463656" y="5359620"/>
              <a:ext cx="2422800" cy="800219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rPr>
                <a:t>50 357 433</a:t>
              </a:r>
              <a:endPara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rPr>
                <a:t>2024 г.</a:t>
              </a:r>
              <a:endPara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5702EC-8C2F-0239-27D0-948C7638D5EE}"/>
                </a:ext>
              </a:extLst>
            </p:cNvPr>
            <p:cNvSpPr txBox="1"/>
            <p:nvPr/>
          </p:nvSpPr>
          <p:spPr>
            <a:xfrm>
              <a:off x="6876002" y="5359620"/>
              <a:ext cx="2423987" cy="800219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rPr>
                <a:t>82 488 993 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rPr>
                <a:t>2025 г.</a:t>
              </a:r>
              <a:endPara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862C515-1DCE-5CA7-A5C0-2A93636F676F}"/>
                </a:ext>
              </a:extLst>
            </p:cNvPr>
            <p:cNvSpPr txBox="1"/>
            <p:nvPr/>
          </p:nvSpPr>
          <p:spPr>
            <a:xfrm>
              <a:off x="9289534" y="5359620"/>
              <a:ext cx="2399075" cy="800219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rPr>
                <a:t>82 488 993 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rPr>
                <a:t>2026 г.</a:t>
              </a:r>
              <a:endPara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2EBF6699-01E5-20C6-B8C3-E3DC8E5F6DAD}"/>
                </a:ext>
              </a:extLst>
            </p:cNvPr>
            <p:cNvCxnSpPr>
              <a:cxnSpLocks/>
            </p:cNvCxnSpPr>
            <p:nvPr/>
          </p:nvCxnSpPr>
          <p:spPr>
            <a:xfrm>
              <a:off x="6881229" y="5345729"/>
              <a:ext cx="0" cy="82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070A9719-A4C4-C757-A0E0-C6F845F02900}"/>
                </a:ext>
              </a:extLst>
            </p:cNvPr>
            <p:cNvCxnSpPr>
              <a:cxnSpLocks/>
            </p:cNvCxnSpPr>
            <p:nvPr/>
          </p:nvCxnSpPr>
          <p:spPr>
            <a:xfrm>
              <a:off x="9294762" y="5345729"/>
              <a:ext cx="0" cy="82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BABEAD5-81FB-5A86-CC76-41BE28881637}"/>
              </a:ext>
            </a:extLst>
          </p:cNvPr>
          <p:cNvSpPr txBox="1"/>
          <p:nvPr/>
        </p:nvSpPr>
        <p:spPr bwMode="auto">
          <a:xfrm>
            <a:off x="3127306" y="964364"/>
            <a:ext cx="1465014" cy="33855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D6106E"/>
                </a:solidFill>
              </a:rPr>
              <a:t>41</a:t>
            </a:r>
            <a:r>
              <a:rPr lang="ru-RU" sz="1600" dirty="0">
                <a:solidFill>
                  <a:schemeClr val="tx1"/>
                </a:solidFill>
              </a:rPr>
              <a:t> камера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7A4443F-8385-4B08-F2C7-4362D5F5D8DD}"/>
              </a:ext>
            </a:extLst>
          </p:cNvPr>
          <p:cNvSpPr txBox="1"/>
          <p:nvPr/>
        </p:nvSpPr>
        <p:spPr bwMode="auto">
          <a:xfrm>
            <a:off x="5071110" y="964364"/>
            <a:ext cx="2874009" cy="33855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D6106E"/>
                </a:solidFill>
              </a:rPr>
              <a:t>32</a:t>
            </a:r>
            <a:r>
              <a:rPr lang="ru-RU" sz="1600" dirty="0">
                <a:solidFill>
                  <a:schemeClr val="tx1"/>
                </a:solidFill>
              </a:rPr>
              <a:t> медицинские сестры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C269557-85F4-CBFB-1DBC-09069EAC6CC6}"/>
              </a:ext>
            </a:extLst>
          </p:cNvPr>
          <p:cNvSpPr txBox="1"/>
          <p:nvPr/>
        </p:nvSpPr>
        <p:spPr bwMode="auto">
          <a:xfrm>
            <a:off x="8391493" y="964364"/>
            <a:ext cx="1585627" cy="33855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D6106E"/>
                </a:solidFill>
              </a:rPr>
              <a:t>3</a:t>
            </a:r>
            <a:r>
              <a:rPr lang="ru-RU" sz="1600" dirty="0">
                <a:solidFill>
                  <a:schemeClr val="tx1"/>
                </a:solidFill>
              </a:rPr>
              <a:t> отделения</a:t>
            </a:r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BF6D53A3-092D-2F0E-968D-07956E1DF7AE}"/>
              </a:ext>
            </a:extLst>
          </p:cNvPr>
          <p:cNvCxnSpPr>
            <a:cxnSpLocks/>
          </p:cNvCxnSpPr>
          <p:nvPr/>
        </p:nvCxnSpPr>
        <p:spPr>
          <a:xfrm>
            <a:off x="4736522" y="1002500"/>
            <a:ext cx="0" cy="2622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569A7672-94A7-0239-01A7-089A39FC9E64}"/>
              </a:ext>
            </a:extLst>
          </p:cNvPr>
          <p:cNvCxnSpPr>
            <a:cxnSpLocks/>
          </p:cNvCxnSpPr>
          <p:nvPr/>
        </p:nvCxnSpPr>
        <p:spPr bwMode="auto">
          <a:xfrm>
            <a:off x="8085512" y="1002500"/>
            <a:ext cx="0" cy="2622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9487590-C4FB-4444-CE51-9EFD7E8D104B}"/>
              </a:ext>
            </a:extLst>
          </p:cNvPr>
          <p:cNvSpPr txBox="1"/>
          <p:nvPr/>
        </p:nvSpPr>
        <p:spPr bwMode="auto">
          <a:xfrm>
            <a:off x="457596" y="964364"/>
            <a:ext cx="2531086" cy="33855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D6106E"/>
                </a:solidFill>
              </a:rPr>
              <a:t>Параметры клиента: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670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97050" y="365126"/>
            <a:ext cx="10515600" cy="359074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95000"/>
                    <a:lumOff val="5000"/>
                  </a:schemeClr>
                </a:solidFill>
              </a:rPr>
              <a:t>ПРИВАТНОСТЬ И ЗАЩИТА ДАННЫХ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 bwMode="auto">
          <a:xfrm>
            <a:off x="396467" y="1033752"/>
            <a:ext cx="10515600" cy="677863"/>
          </a:xfrm>
        </p:spPr>
        <p:txBody>
          <a:bodyPr/>
          <a:lstStyle/>
          <a:p>
            <a:pPr>
              <a:defRPr/>
            </a:pPr>
            <a:r>
              <a:rPr lang="ru-RU" sz="1600" b="0" i="0" u="none" strike="noStrike" cap="none" spc="0" dirty="0">
                <a:ln>
                  <a:noFill/>
                </a:ln>
                <a:latin typeface="Montserrat Medium"/>
                <a:ea typeface="Times New Roman"/>
              </a:rPr>
              <a:t>С использованием </a:t>
            </a:r>
            <a:r>
              <a:rPr lang="ru-RU" sz="1600" b="0" i="0" u="none" strike="noStrike" cap="none" spc="0" dirty="0" err="1">
                <a:ln>
                  <a:noFill/>
                </a:ln>
                <a:latin typeface="Montserrat Medium"/>
                <a:ea typeface="Times New Roman"/>
              </a:rPr>
              <a:t>видеоаналитики</a:t>
            </a:r>
            <a:r>
              <a:rPr lang="ru-RU" sz="1600" b="0" i="0" u="none" strike="noStrike" cap="none" spc="0" dirty="0">
                <a:ln>
                  <a:noFill/>
                </a:ln>
                <a:latin typeface="Montserrat Medium"/>
                <a:ea typeface="Times New Roman"/>
              </a:rPr>
              <a:t> нет необходимости беспокоить пациентов и нарушать их личное пространство, когда это не критически важно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76332" y="349083"/>
            <a:ext cx="1235546" cy="381600"/>
          </a:xfrm>
          <a:prstGeom prst="rect">
            <a:avLst/>
          </a:prstGeom>
        </p:spPr>
      </p:pic>
      <p:grpSp>
        <p:nvGrpSpPr>
          <p:cNvPr id="41" name="Группа 40"/>
          <p:cNvGrpSpPr/>
          <p:nvPr/>
        </p:nvGrpSpPr>
        <p:grpSpPr bwMode="auto">
          <a:xfrm>
            <a:off x="489065" y="1816833"/>
            <a:ext cx="894556" cy="894556"/>
            <a:chOff x="218908" y="1388570"/>
            <a:chExt cx="894556" cy="894556"/>
          </a:xfrm>
        </p:grpSpPr>
        <p:sp>
          <p:nvSpPr>
            <p:cNvPr id="43" name="Прямоугольник: скругленные углы 42"/>
            <p:cNvSpPr/>
            <p:nvPr/>
          </p:nvSpPr>
          <p:spPr bwMode="auto">
            <a:xfrm>
              <a:off x="218908" y="1388570"/>
              <a:ext cx="894556" cy="894556"/>
            </a:xfrm>
            <a:prstGeom prst="roundRect">
              <a:avLst>
                <a:gd name="adj" fmla="val 29357"/>
              </a:avLst>
            </a:prstGeom>
            <a:gradFill>
              <a:gsLst>
                <a:gs pos="0">
                  <a:srgbClr val="D6106E"/>
                </a:gs>
                <a:gs pos="100000">
                  <a:srgbClr val="250C3D"/>
                </a:gs>
              </a:gsLst>
              <a:lin ang="27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/>
              </a:endParaRPr>
            </a:p>
          </p:txBody>
        </p:sp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312767" y="1482429"/>
              <a:ext cx="706838" cy="706838"/>
            </a:xfrm>
            <a:prstGeom prst="rect">
              <a:avLst/>
            </a:prstGeom>
            <a:effectLst/>
          </p:spPr>
        </p:pic>
      </p:grpSp>
      <p:sp>
        <p:nvSpPr>
          <p:cNvPr id="42" name="TextBox 41"/>
          <p:cNvSpPr txBox="1"/>
          <p:nvPr/>
        </p:nvSpPr>
        <p:spPr bwMode="auto">
          <a:xfrm>
            <a:off x="1420270" y="2110223"/>
            <a:ext cx="8183617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  <a:ea typeface="Montserrat Medium"/>
                <a:cs typeface="Montserrat Medium"/>
              </a:rPr>
              <a:t>Обработка и хранение данных в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D6106E"/>
                </a:solidFill>
                <a:effectLst/>
                <a:uLnTx/>
                <a:uFillTx/>
                <a:latin typeface="Montserrat Medium"/>
                <a:ea typeface="Montserrat Medium"/>
                <a:cs typeface="Montserrat Medium"/>
              </a:rPr>
              <a:t>защищенном локальном контуре учреждения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D6106E"/>
              </a:solidFill>
              <a:effectLst/>
              <a:uLnTx/>
              <a:uFillTx/>
              <a:latin typeface="Montserrat Medium"/>
            </a:endParaRPr>
          </a:p>
        </p:txBody>
      </p:sp>
      <p:grpSp>
        <p:nvGrpSpPr>
          <p:cNvPr id="61" name="Группа 60"/>
          <p:cNvGrpSpPr/>
          <p:nvPr/>
        </p:nvGrpSpPr>
        <p:grpSpPr bwMode="auto">
          <a:xfrm>
            <a:off x="489065" y="2995922"/>
            <a:ext cx="7509666" cy="894556"/>
            <a:chOff x="225948" y="2995922"/>
            <a:chExt cx="7509666" cy="894556"/>
          </a:xfrm>
        </p:grpSpPr>
        <p:grpSp>
          <p:nvGrpSpPr>
            <p:cNvPr id="46" name="Группа 45"/>
            <p:cNvGrpSpPr/>
            <p:nvPr/>
          </p:nvGrpSpPr>
          <p:grpSpPr bwMode="auto">
            <a:xfrm>
              <a:off x="225948" y="2995922"/>
              <a:ext cx="894556" cy="894556"/>
              <a:chOff x="7118285" y="5234897"/>
              <a:chExt cx="894556" cy="894556"/>
            </a:xfrm>
          </p:grpSpPr>
          <p:sp>
            <p:nvSpPr>
              <p:cNvPr id="48" name="Прямоугольник: скругленные углы 47"/>
              <p:cNvSpPr/>
              <p:nvPr/>
            </p:nvSpPr>
            <p:spPr bwMode="auto">
              <a:xfrm>
                <a:off x="7118285" y="5234897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0">
                    <a:srgbClr val="D6106E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49" name="Рисунок 48"/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7211908" y="5328520"/>
                <a:ext cx="707310" cy="707310"/>
              </a:xfrm>
              <a:prstGeom prst="rect">
                <a:avLst/>
              </a:prstGeom>
              <a:effectLst/>
            </p:spPr>
          </p:pic>
        </p:grpSp>
        <p:sp>
          <p:nvSpPr>
            <p:cNvPr id="47" name="TextBox 46"/>
            <p:cNvSpPr txBox="1"/>
            <p:nvPr/>
          </p:nvSpPr>
          <p:spPr bwMode="auto">
            <a:xfrm>
              <a:off x="1214127" y="3289312"/>
              <a:ext cx="6521486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"/>
                  <a:ea typeface="Montserrat Medium"/>
                  <a:cs typeface="Montserrat Medium"/>
                </a:rPr>
                <a:t>Опциональная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  <a:ea typeface="Montserrat Medium"/>
                  <a:cs typeface="Montserrat Medium"/>
                </a:rPr>
                <a:t> 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Montserrat Medium"/>
                  <a:cs typeface="Montserrat Medium"/>
                </a:rPr>
                <a:t>прямая трансляция и хранение видеоархива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 bwMode="auto">
          <a:xfrm>
            <a:off x="489065" y="4175011"/>
            <a:ext cx="6626797" cy="894556"/>
            <a:chOff x="225948" y="4175011"/>
            <a:chExt cx="6626797" cy="894556"/>
          </a:xfrm>
        </p:grpSpPr>
        <p:grpSp>
          <p:nvGrpSpPr>
            <p:cNvPr id="51" name="Группа 50"/>
            <p:cNvGrpSpPr/>
            <p:nvPr/>
          </p:nvGrpSpPr>
          <p:grpSpPr bwMode="auto">
            <a:xfrm>
              <a:off x="225948" y="4175011"/>
              <a:ext cx="894556" cy="894556"/>
              <a:chOff x="7118285" y="5234897"/>
              <a:chExt cx="894556" cy="894556"/>
            </a:xfrm>
          </p:grpSpPr>
          <p:sp>
            <p:nvSpPr>
              <p:cNvPr id="53" name="Прямоугольник: скругленные углы 52"/>
              <p:cNvSpPr/>
              <p:nvPr/>
            </p:nvSpPr>
            <p:spPr bwMode="auto">
              <a:xfrm>
                <a:off x="7118285" y="5234897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0">
                    <a:srgbClr val="D6106E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54" name="Рисунок 53"/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211908" y="5328520"/>
                <a:ext cx="707310" cy="707310"/>
              </a:xfrm>
              <a:prstGeom prst="rect">
                <a:avLst/>
              </a:prstGeom>
              <a:effectLst/>
            </p:spPr>
          </p:pic>
        </p:grpSp>
        <p:sp>
          <p:nvSpPr>
            <p:cNvPr id="52" name="TextBox 51"/>
            <p:cNvSpPr txBox="1"/>
            <p:nvPr/>
          </p:nvSpPr>
          <p:spPr bwMode="auto">
            <a:xfrm>
              <a:off x="1214127" y="4468400"/>
              <a:ext cx="5638618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"/>
                  <a:ea typeface="Montserrat Medium"/>
                  <a:cs typeface="Montserrat Medium"/>
                </a:rPr>
                <a:t>Автоматическое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  <a:ea typeface="Montserrat Medium"/>
                  <a:cs typeface="Montserrat Medium"/>
                </a:rPr>
                <a:t> 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Montserrat Medium"/>
                  <a:cs typeface="Montserrat Medium"/>
                </a:rPr>
                <a:t>закрытие камеры при необходимости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 bwMode="auto">
          <a:xfrm>
            <a:off x="489065" y="5354101"/>
            <a:ext cx="6024935" cy="894556"/>
            <a:chOff x="225948" y="5354101"/>
            <a:chExt cx="6024935" cy="894556"/>
          </a:xfrm>
        </p:grpSpPr>
        <p:grpSp>
          <p:nvGrpSpPr>
            <p:cNvPr id="56" name="Группа 55"/>
            <p:cNvGrpSpPr/>
            <p:nvPr/>
          </p:nvGrpSpPr>
          <p:grpSpPr bwMode="auto">
            <a:xfrm>
              <a:off x="225948" y="5354101"/>
              <a:ext cx="894556" cy="894556"/>
              <a:chOff x="7118285" y="5234897"/>
              <a:chExt cx="894556" cy="894556"/>
            </a:xfrm>
          </p:grpSpPr>
          <p:sp>
            <p:nvSpPr>
              <p:cNvPr id="58" name="Прямоугольник: скругленные углы 57"/>
              <p:cNvSpPr/>
              <p:nvPr/>
            </p:nvSpPr>
            <p:spPr bwMode="auto">
              <a:xfrm>
                <a:off x="7118285" y="5234897"/>
                <a:ext cx="894556" cy="894556"/>
              </a:xfrm>
              <a:prstGeom prst="roundRect">
                <a:avLst>
                  <a:gd name="adj" fmla="val 29357"/>
                </a:avLst>
              </a:prstGeom>
              <a:gradFill>
                <a:gsLst>
                  <a:gs pos="0">
                    <a:srgbClr val="D6106E"/>
                  </a:gs>
                  <a:gs pos="100000">
                    <a:srgbClr val="250C3D"/>
                  </a:gs>
                </a:gsLst>
                <a:lin ang="27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Medium"/>
                </a:endParaRPr>
              </a:p>
            </p:txBody>
          </p:sp>
          <p:pic>
            <p:nvPicPr>
              <p:cNvPr id="59" name="Рисунок 58"/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7211908" y="5328520"/>
                <a:ext cx="707310" cy="707310"/>
              </a:xfrm>
              <a:prstGeom prst="rect">
                <a:avLst/>
              </a:prstGeom>
              <a:effectLst/>
            </p:spPr>
          </p:pic>
        </p:grpSp>
        <p:sp>
          <p:nvSpPr>
            <p:cNvPr id="57" name="TextBox 56"/>
            <p:cNvSpPr txBox="1"/>
            <p:nvPr/>
          </p:nvSpPr>
          <p:spPr bwMode="auto">
            <a:xfrm>
              <a:off x="1214127" y="5647491"/>
              <a:ext cx="5036756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D6106E"/>
                  </a:solidFill>
                  <a:effectLst/>
                  <a:uLnTx/>
                  <a:uFillTx/>
                  <a:latin typeface="Montserrat Medium"/>
                  <a:ea typeface="Montserrat Medium"/>
                  <a:cs typeface="Montserrat Medium"/>
                </a:rPr>
                <a:t>Приватный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Medium"/>
                  <a:ea typeface="Montserrat Medium"/>
                  <a:cs typeface="Montserrat Medium"/>
                </a:rPr>
                <a:t> режим с размытием изображений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273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3_ТМ_white_ru">
  <a:themeElements>
    <a:clrScheme name="Другая 3">
      <a:dk1>
        <a:srgbClr val="000000"/>
      </a:dk1>
      <a:lt1>
        <a:srgbClr val="FFFFFF"/>
      </a:lt1>
      <a:dk2>
        <a:srgbClr val="FFFFFF"/>
      </a:dk2>
      <a:lt2>
        <a:srgbClr val="0B102D"/>
      </a:lt2>
      <a:accent1>
        <a:srgbClr val="D81C60"/>
      </a:accent1>
      <a:accent2>
        <a:srgbClr val="782875"/>
      </a:accent2>
      <a:accent3>
        <a:srgbClr val="FFFFFF"/>
      </a:accent3>
      <a:accent4>
        <a:srgbClr val="BFBFBF"/>
      </a:accent4>
      <a:accent5>
        <a:srgbClr val="000000"/>
      </a:accent5>
      <a:accent6>
        <a:srgbClr val="FFFFFF"/>
      </a:accent6>
      <a:hlink>
        <a:srgbClr val="D81C60"/>
      </a:hlink>
      <a:folHlink>
        <a:srgbClr val="954F72"/>
      </a:folHlink>
    </a:clrScheme>
    <a:fontScheme name="Montserrat Medium">
      <a:majorFont>
        <a:latin typeface="Montserrat Medium"/>
        <a:ea typeface="Helvetica Neue"/>
        <a:cs typeface="Helvetica Neue"/>
      </a:majorFont>
      <a:minorFont>
        <a:latin typeface="Montserrat Medium"/>
        <a:ea typeface="Helvetica Neue"/>
        <a:cs typeface="Helvetica Neue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ln w="12700">
          <a:miter lim="400000"/>
        </a:ln>
      </a:spPr>
      <a:bodyPr/>
      <a:lstStyle/>
    </a:txDef>
  </a:objectDefaults>
  <a:extraClrSchemeLst/>
</a:theme>
</file>

<file path=ppt/theme/theme2.xml><?xml version="1.0" encoding="utf-8"?>
<a:theme xmlns:a="http://schemas.openxmlformats.org/drawingml/2006/main" name="4_ТМ_white_ru">
  <a:themeElements>
    <a:clrScheme name="Другая 3">
      <a:dk1>
        <a:srgbClr val="000000"/>
      </a:dk1>
      <a:lt1>
        <a:srgbClr val="FFFFFF"/>
      </a:lt1>
      <a:dk2>
        <a:srgbClr val="FFFFFF"/>
      </a:dk2>
      <a:lt2>
        <a:srgbClr val="0B102D"/>
      </a:lt2>
      <a:accent1>
        <a:srgbClr val="D81C60"/>
      </a:accent1>
      <a:accent2>
        <a:srgbClr val="782875"/>
      </a:accent2>
      <a:accent3>
        <a:srgbClr val="FFFFFF"/>
      </a:accent3>
      <a:accent4>
        <a:srgbClr val="BFBFBF"/>
      </a:accent4>
      <a:accent5>
        <a:srgbClr val="000000"/>
      </a:accent5>
      <a:accent6>
        <a:srgbClr val="FFFFFF"/>
      </a:accent6>
      <a:hlink>
        <a:srgbClr val="D81C60"/>
      </a:hlink>
      <a:folHlink>
        <a:srgbClr val="954F72"/>
      </a:folHlink>
    </a:clrScheme>
    <a:fontScheme name="Montserrat Medium">
      <a:majorFont>
        <a:latin typeface="Montserrat Medium"/>
        <a:ea typeface="Helvetica Neue"/>
        <a:cs typeface="Helvetica Neue"/>
      </a:majorFont>
      <a:minorFont>
        <a:latin typeface="Montserrat Medium"/>
        <a:ea typeface="Helvetica Neue"/>
        <a:cs typeface="Helvetica Neue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ln w="12700">
          <a:miter lim="400000"/>
        </a:ln>
      </a:spPr>
      <a:bodyPr/>
      <a:lstStyle/>
    </a:txDef>
  </a:objectDefaults>
  <a:extraClrSchemeLst/>
</a:theme>
</file>

<file path=ppt/theme/theme3.xml><?xml version="1.0" encoding="utf-8"?>
<a:theme xmlns:a="http://schemas.openxmlformats.org/drawingml/2006/main" name="3_ТМ_purple_ru">
  <a:themeElements>
    <a:clrScheme name="Другая 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D81C60"/>
      </a:accent1>
      <a:accent2>
        <a:srgbClr val="782875"/>
      </a:accent2>
      <a:accent3>
        <a:srgbClr val="FFFFFF"/>
      </a:accent3>
      <a:accent4>
        <a:srgbClr val="BFBFBF"/>
      </a:accent4>
      <a:accent5>
        <a:srgbClr val="000000"/>
      </a:accent5>
      <a:accent6>
        <a:srgbClr val="FFFFFF"/>
      </a:accent6>
      <a:hlink>
        <a:srgbClr val="D81C60"/>
      </a:hlink>
      <a:folHlink>
        <a:srgbClr val="954F72"/>
      </a:folHlink>
    </a:clrScheme>
    <a:fontScheme name="Montserrat Medium">
      <a:majorFont>
        <a:latin typeface="Montserrat Medium"/>
        <a:ea typeface="Helvetica Neue"/>
        <a:cs typeface="Helvetica Neue"/>
      </a:majorFont>
      <a:minorFont>
        <a:latin typeface="Montserrat Medium"/>
        <a:ea typeface="Helvetica Neue"/>
        <a:cs typeface="Helvetica Neue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ln w="12700">
          <a:miter lim="400000"/>
        </a:ln>
      </a:spPr>
      <a:bodyPr/>
      <a:lstStyle/>
    </a:txDef>
  </a:objectDefaults>
  <a:extraClrSchemeLst/>
</a:theme>
</file>

<file path=ppt/theme/theme4.xml><?xml version="1.0" encoding="utf-8"?>
<a:theme xmlns:a="http://schemas.openxmlformats.org/drawingml/2006/main" name="5_ТМ_white_ru">
  <a:themeElements>
    <a:clrScheme name="Другая 3">
      <a:dk1>
        <a:srgbClr val="000000"/>
      </a:dk1>
      <a:lt1>
        <a:srgbClr val="FFFFFF"/>
      </a:lt1>
      <a:dk2>
        <a:srgbClr val="FFFFFF"/>
      </a:dk2>
      <a:lt2>
        <a:srgbClr val="0B102D"/>
      </a:lt2>
      <a:accent1>
        <a:srgbClr val="D81C60"/>
      </a:accent1>
      <a:accent2>
        <a:srgbClr val="782875"/>
      </a:accent2>
      <a:accent3>
        <a:srgbClr val="FFFFFF"/>
      </a:accent3>
      <a:accent4>
        <a:srgbClr val="BFBFBF"/>
      </a:accent4>
      <a:accent5>
        <a:srgbClr val="000000"/>
      </a:accent5>
      <a:accent6>
        <a:srgbClr val="FFFFFF"/>
      </a:accent6>
      <a:hlink>
        <a:srgbClr val="D81C60"/>
      </a:hlink>
      <a:folHlink>
        <a:srgbClr val="954F72"/>
      </a:folHlink>
    </a:clrScheme>
    <a:fontScheme name="Montserrat Medium">
      <a:majorFont>
        <a:latin typeface="Montserrat Medium"/>
        <a:ea typeface="Helvetica Neue"/>
        <a:cs typeface="Helvetica Neue"/>
      </a:majorFont>
      <a:minorFont>
        <a:latin typeface="Montserrat Medium"/>
        <a:ea typeface="Helvetica Neue"/>
        <a:cs typeface="Helvetica Neu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ln w="12700">
          <a:miter lim="400000"/>
        </a:ln>
        <a:extLst>
          <a:ext uri="{C572A759-6A51-4108-AA02-DFA0A04FC94B}">
            <ma14:wrappingTextBoxFlag xmlns="" xmlns:m="http://schemas.openxmlformats.org/officeDocument/2006/math" xmlns:a14="http://schemas.microsoft.com/office/drawing/2010/main" xmlns:ma14="http://schemas.microsoft.com/office/mac/drawingml/2011/main" xmlns:p="http://schemas.openxmlformats.org/presentationml/2006/main" xmlns:r="http://schemas.openxmlformats.org/officeDocument/2006/relationships" val="1"/>
          </a:ext>
        </a:extLst>
      </a:spPr>
      <a:bodyPr wrap="square" lIns="25400" tIns="25400" rIns="25400" bIns="25400" anchor="ctr">
        <a:spAutoFit/>
      </a:bodyPr>
      <a:lstStyle>
        <a:defPPr algn="l" defTabSz="177800" hangingPunct="0">
          <a:spcBef>
            <a:spcPts val="500"/>
          </a:spcBef>
          <a:defRPr sz="3600" kern="0" dirty="0">
            <a:solidFill>
              <a:srgbClr val="FFFFFF"/>
            </a:solidFill>
            <a:latin typeface="Montserrat Medium" panose="00000600000000000000" pitchFamily="2" charset="-52"/>
            <a:ea typeface="SF Pro Rounded Light"/>
            <a:cs typeface="SF Pro Rounded Light"/>
            <a:sym typeface="SF Pro Rounded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ТМ" id="{F93DCB2C-644B-4ECA-99FC-6E486451DFB0}" vid="{C61B73DC-E9D6-47F0-9C72-17A0CC8397E6}"/>
    </a:ext>
  </a:extLst>
</a:theme>
</file>

<file path=ppt/theme/theme5.xml><?xml version="1.0" encoding="utf-8"?>
<a:theme xmlns:a="http://schemas.openxmlformats.org/drawingml/2006/main" name="Тема ТМ">
  <a:themeElements>
    <a:clrScheme name="Другая 1">
      <a:dk1>
        <a:srgbClr val="000000"/>
      </a:dk1>
      <a:lt1>
        <a:srgbClr val="FFFFFF"/>
      </a:lt1>
      <a:dk2>
        <a:srgbClr val="FFFFFF"/>
      </a:dk2>
      <a:lt2>
        <a:srgbClr val="0B102D"/>
      </a:lt2>
      <a:accent1>
        <a:srgbClr val="D6106E"/>
      </a:accent1>
      <a:accent2>
        <a:srgbClr val="782875"/>
      </a:accent2>
      <a:accent3>
        <a:srgbClr val="FFFFFF"/>
      </a:accent3>
      <a:accent4>
        <a:srgbClr val="BFBFBF"/>
      </a:accent4>
      <a:accent5>
        <a:srgbClr val="000000"/>
      </a:accent5>
      <a:accent6>
        <a:srgbClr val="FFFFFF"/>
      </a:accent6>
      <a:hlink>
        <a:srgbClr val="D6106E"/>
      </a:hlink>
      <a:folHlink>
        <a:srgbClr val="954F72"/>
      </a:folHlink>
    </a:clrScheme>
    <a:fontScheme name="Montserrat Medium">
      <a:majorFont>
        <a:latin typeface="Montserrat Medium"/>
        <a:ea typeface="Helvetica Neue"/>
        <a:cs typeface="Helvetica Neue"/>
      </a:majorFont>
      <a:minorFont>
        <a:latin typeface="Montserrat Medium"/>
        <a:ea typeface="Helvetica Neue"/>
        <a:cs typeface="Helvetica Neu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ln w="12700">
          <a:miter lim="400000"/>
        </a:ln>
        <a:extLst>
          <a:ext uri="{C572A759-6A51-4108-AA02-DFA0A04FC94B}">
            <ma14:wrappingTextBoxFlag xmlns="" xmlns:m="http://schemas.openxmlformats.org/officeDocument/2006/math" xmlns:a14="http://schemas.microsoft.com/office/drawing/2010/main" xmlns:ma14="http://schemas.microsoft.com/office/mac/drawingml/2011/main" xmlns:p="http://schemas.openxmlformats.org/presentationml/2006/main" xmlns:r="http://schemas.openxmlformats.org/officeDocument/2006/relationships" val="1"/>
          </a:ext>
        </a:extLst>
      </a:spPr>
      <a:bodyPr wrap="square" lIns="25400" tIns="25400" rIns="25400" bIns="25400" anchor="ctr">
        <a:spAutoFit/>
      </a:bodyPr>
      <a:lstStyle>
        <a:defPPr algn="l" defTabSz="177800" hangingPunct="0">
          <a:spcBef>
            <a:spcPts val="500"/>
          </a:spcBef>
          <a:defRPr sz="3600" kern="0" dirty="0">
            <a:solidFill>
              <a:srgbClr val="FFFFFF"/>
            </a:solidFill>
            <a:latin typeface="Montserrat Medium" panose="00000600000000000000" pitchFamily="2" charset="-52"/>
            <a:ea typeface="SF Pro Rounded Light"/>
            <a:cs typeface="SF Pro Rounded Light"/>
            <a:sym typeface="SF Pro Rounded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Тема ТМ" id="{E20366DB-9295-41E4-AD75-D1DD47344A12}" vid="{A4646C14-1910-4490-A44D-13B022E930F5}"/>
    </a:ext>
  </a:extLst>
</a:theme>
</file>

<file path=ppt/theme/theme6.xml><?xml version="1.0" encoding="utf-8"?>
<a:theme xmlns:a="http://schemas.openxmlformats.org/drawingml/2006/main" name="6_ТМ_white_ru">
  <a:themeElements>
    <a:clrScheme name="Другая 3">
      <a:dk1>
        <a:srgbClr val="000000"/>
      </a:dk1>
      <a:lt1>
        <a:srgbClr val="FFFFFF"/>
      </a:lt1>
      <a:dk2>
        <a:srgbClr val="FFFFFF"/>
      </a:dk2>
      <a:lt2>
        <a:srgbClr val="0B102D"/>
      </a:lt2>
      <a:accent1>
        <a:srgbClr val="D81C60"/>
      </a:accent1>
      <a:accent2>
        <a:srgbClr val="782875"/>
      </a:accent2>
      <a:accent3>
        <a:srgbClr val="FFFFFF"/>
      </a:accent3>
      <a:accent4>
        <a:srgbClr val="BFBFBF"/>
      </a:accent4>
      <a:accent5>
        <a:srgbClr val="000000"/>
      </a:accent5>
      <a:accent6>
        <a:srgbClr val="FFFFFF"/>
      </a:accent6>
      <a:hlink>
        <a:srgbClr val="D81C60"/>
      </a:hlink>
      <a:folHlink>
        <a:srgbClr val="954F72"/>
      </a:folHlink>
    </a:clrScheme>
    <a:fontScheme name="Montserrat Medium">
      <a:majorFont>
        <a:latin typeface="Montserrat Medium"/>
        <a:ea typeface="Helvetica Neue"/>
        <a:cs typeface="Helvetica Neue"/>
      </a:majorFont>
      <a:minorFont>
        <a:latin typeface="Montserrat Medium"/>
        <a:ea typeface="Helvetica Neue"/>
        <a:cs typeface="Helvetica Neu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ln w="12700">
          <a:miter lim="400000"/>
        </a:ln>
        <a:extLst>
          <a:ext uri="{C572A759-6A51-4108-AA02-DFA0A04FC94B}">
            <ma14:wrappingTextBoxFlag xmlns:r="http://schemas.openxmlformats.org/officeDocument/2006/relationships" xmlns:p="http://schemas.openxmlformats.org/presentationml/2006/main" xmlns:ma14="http://schemas.microsoft.com/office/mac/drawingml/2011/main" xmlns:a14="http://schemas.microsoft.com/office/drawing/2010/main" xmlns:m="http://schemas.openxmlformats.org/officeDocument/2006/math" xmlns="" val="1"/>
          </a:ext>
        </a:extLst>
      </a:spPr>
      <a:bodyPr wrap="square" lIns="25400" tIns="25400" rIns="25400" bIns="25400" anchor="ctr">
        <a:spAutoFit/>
      </a:bodyPr>
      <a:lstStyle>
        <a:defPPr algn="l" defTabSz="177800" hangingPunct="0">
          <a:spcBef>
            <a:spcPts val="500"/>
          </a:spcBef>
          <a:defRPr sz="3600" kern="0" dirty="0">
            <a:solidFill>
              <a:srgbClr val="FFFFFF"/>
            </a:solidFill>
            <a:latin typeface="Montserrat Medium" panose="00000600000000000000" pitchFamily="2" charset="-52"/>
            <a:ea typeface="SF Pro Rounded Light"/>
            <a:cs typeface="SF Pro Rounded Light"/>
            <a:sym typeface="SF Pro Rounded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ТМ" id="{F93DCB2C-644B-4ECA-99FC-6E486451DFB0}" vid="{C61B73DC-E9D6-47F0-9C72-17A0CC8397E6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493</Words>
  <Application>Microsoft Office PowerPoint</Application>
  <DocSecurity>0</DocSecurity>
  <PresentationFormat>Широкоэкранный</PresentationFormat>
  <Paragraphs>98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Montserrat Medium</vt:lpstr>
      <vt:lpstr>Montserrat Medium (Основной текст)</vt:lpstr>
      <vt:lpstr>SF Pro Rounded Light</vt:lpstr>
      <vt:lpstr>3_ТМ_white_ru</vt:lpstr>
      <vt:lpstr>4_ТМ_white_ru</vt:lpstr>
      <vt:lpstr>3_ТМ_purple_ru</vt:lpstr>
      <vt:lpstr>5_ТМ_white_ru</vt:lpstr>
      <vt:lpstr>Тема ТМ</vt:lpstr>
      <vt:lpstr>6_ТМ_white_ru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ИИ-МОНИТОРИНГ АРХИТЕКТУРА РЕШЕНИЯ</vt:lpstr>
      <vt:lpstr>Презентация PowerPoint</vt:lpstr>
      <vt:lpstr>Презентация PowerPoint</vt:lpstr>
      <vt:lpstr>Презентация PowerPoint</vt:lpstr>
      <vt:lpstr>ПРИВАТНОСТЬ И ЗАЩИТА ДАННЫХ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Александра Камнева</dc:creator>
  <cp:keywords/>
  <dc:description/>
  <cp:lastModifiedBy>Alexandra Kamneva</cp:lastModifiedBy>
  <cp:revision>105</cp:revision>
  <dcterms:created xsi:type="dcterms:W3CDTF">2023-07-08T16:06:23Z</dcterms:created>
  <dcterms:modified xsi:type="dcterms:W3CDTF">2024-04-23T14:51:19Z</dcterms:modified>
  <cp:category/>
  <dc:identifier/>
  <cp:contentStatus/>
  <dc:language/>
  <cp:version/>
</cp:coreProperties>
</file>